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34"/>
  </p:notesMasterIdLst>
  <p:handoutMasterIdLst>
    <p:handoutMasterId r:id="rId35"/>
  </p:handoutMasterIdLst>
  <p:sldIdLst>
    <p:sldId id="429" r:id="rId2"/>
    <p:sldId id="425" r:id="rId3"/>
    <p:sldId id="417" r:id="rId4"/>
    <p:sldId id="439" r:id="rId5"/>
    <p:sldId id="470" r:id="rId6"/>
    <p:sldId id="516" r:id="rId7"/>
    <p:sldId id="435" r:id="rId8"/>
    <p:sldId id="504" r:id="rId9"/>
    <p:sldId id="431" r:id="rId10"/>
    <p:sldId id="503" r:id="rId11"/>
    <p:sldId id="438" r:id="rId12"/>
    <p:sldId id="508" r:id="rId13"/>
    <p:sldId id="513" r:id="rId14"/>
    <p:sldId id="515" r:id="rId15"/>
    <p:sldId id="437" r:id="rId16"/>
    <p:sldId id="511" r:id="rId17"/>
    <p:sldId id="469" r:id="rId18"/>
    <p:sldId id="450" r:id="rId19"/>
    <p:sldId id="509" r:id="rId20"/>
    <p:sldId id="458" r:id="rId21"/>
    <p:sldId id="464" r:id="rId22"/>
    <p:sldId id="467" r:id="rId23"/>
    <p:sldId id="514" r:id="rId24"/>
    <p:sldId id="463" r:id="rId25"/>
    <p:sldId id="471" r:id="rId26"/>
    <p:sldId id="473" r:id="rId27"/>
    <p:sldId id="475" r:id="rId28"/>
    <p:sldId id="477" r:id="rId29"/>
    <p:sldId id="478" r:id="rId30"/>
    <p:sldId id="432" r:id="rId31"/>
    <p:sldId id="433" r:id="rId32"/>
    <p:sldId id="510" r:id="rId33"/>
  </p:sldIdLst>
  <p:sldSz cx="9144000" cy="5143500" type="screen16x9"/>
  <p:notesSz cx="7086600" cy="9372600"/>
  <p:custDataLst>
    <p:tags r:id="rId36"/>
  </p:custDataLst>
  <p:defaultTextStyle>
    <a:defPPr>
      <a:defRPr lang="en-US"/>
    </a:defPPr>
    <a:lvl1pPr algn="l" rtl="0" fontAlgn="base">
      <a:spcBef>
        <a:spcPct val="0"/>
      </a:spcBef>
      <a:spcAft>
        <a:spcPct val="0"/>
      </a:spcAft>
      <a:defRPr b="1" i="1" kern="1200">
        <a:solidFill>
          <a:srgbClr val="FFCC99"/>
        </a:solidFill>
        <a:latin typeface="Arial" charset="0"/>
        <a:ea typeface="ヒラギノ角ゴ Pro W3"/>
        <a:cs typeface="Arial" charset="0"/>
      </a:defRPr>
    </a:lvl1pPr>
    <a:lvl2pPr marL="457200" algn="l" rtl="0" fontAlgn="base">
      <a:spcBef>
        <a:spcPct val="0"/>
      </a:spcBef>
      <a:spcAft>
        <a:spcPct val="0"/>
      </a:spcAft>
      <a:defRPr b="1" i="1" kern="1200">
        <a:solidFill>
          <a:srgbClr val="FFCC99"/>
        </a:solidFill>
        <a:latin typeface="Arial" charset="0"/>
        <a:ea typeface="ヒラギノ角ゴ Pro W3"/>
        <a:cs typeface="Arial" charset="0"/>
      </a:defRPr>
    </a:lvl2pPr>
    <a:lvl3pPr marL="914400" algn="l" rtl="0" fontAlgn="base">
      <a:spcBef>
        <a:spcPct val="0"/>
      </a:spcBef>
      <a:spcAft>
        <a:spcPct val="0"/>
      </a:spcAft>
      <a:defRPr b="1" i="1" kern="1200">
        <a:solidFill>
          <a:srgbClr val="FFCC99"/>
        </a:solidFill>
        <a:latin typeface="Arial" charset="0"/>
        <a:ea typeface="ヒラギノ角ゴ Pro W3"/>
        <a:cs typeface="Arial" charset="0"/>
      </a:defRPr>
    </a:lvl3pPr>
    <a:lvl4pPr marL="1371600" algn="l" rtl="0" fontAlgn="base">
      <a:spcBef>
        <a:spcPct val="0"/>
      </a:spcBef>
      <a:spcAft>
        <a:spcPct val="0"/>
      </a:spcAft>
      <a:defRPr b="1" i="1" kern="1200">
        <a:solidFill>
          <a:srgbClr val="FFCC99"/>
        </a:solidFill>
        <a:latin typeface="Arial" charset="0"/>
        <a:ea typeface="ヒラギノ角ゴ Pro W3"/>
        <a:cs typeface="Arial" charset="0"/>
      </a:defRPr>
    </a:lvl4pPr>
    <a:lvl5pPr marL="1828800" algn="l" rtl="0" fontAlgn="base">
      <a:spcBef>
        <a:spcPct val="0"/>
      </a:spcBef>
      <a:spcAft>
        <a:spcPct val="0"/>
      </a:spcAft>
      <a:defRPr b="1" i="1" kern="1200">
        <a:solidFill>
          <a:srgbClr val="FFCC99"/>
        </a:solidFill>
        <a:latin typeface="Arial" charset="0"/>
        <a:ea typeface="ヒラギノ角ゴ Pro W3"/>
        <a:cs typeface="Arial" charset="0"/>
      </a:defRPr>
    </a:lvl5pPr>
    <a:lvl6pPr marL="2286000" algn="l" defTabSz="914400" rtl="0" eaLnBrk="1" latinLnBrk="0" hangingPunct="1">
      <a:defRPr b="1" i="1" kern="1200">
        <a:solidFill>
          <a:srgbClr val="FFCC99"/>
        </a:solidFill>
        <a:latin typeface="Arial" charset="0"/>
        <a:ea typeface="ヒラギノ角ゴ Pro W3"/>
        <a:cs typeface="Arial" charset="0"/>
      </a:defRPr>
    </a:lvl6pPr>
    <a:lvl7pPr marL="2743200" algn="l" defTabSz="914400" rtl="0" eaLnBrk="1" latinLnBrk="0" hangingPunct="1">
      <a:defRPr b="1" i="1" kern="1200">
        <a:solidFill>
          <a:srgbClr val="FFCC99"/>
        </a:solidFill>
        <a:latin typeface="Arial" charset="0"/>
        <a:ea typeface="ヒラギノ角ゴ Pro W3"/>
        <a:cs typeface="Arial" charset="0"/>
      </a:defRPr>
    </a:lvl7pPr>
    <a:lvl8pPr marL="3200400" algn="l" defTabSz="914400" rtl="0" eaLnBrk="1" latinLnBrk="0" hangingPunct="1">
      <a:defRPr b="1" i="1" kern="1200">
        <a:solidFill>
          <a:srgbClr val="FFCC99"/>
        </a:solidFill>
        <a:latin typeface="Arial" charset="0"/>
        <a:ea typeface="ヒラギノ角ゴ Pro W3"/>
        <a:cs typeface="Arial" charset="0"/>
      </a:defRPr>
    </a:lvl8pPr>
    <a:lvl9pPr marL="3657600" algn="l" defTabSz="914400" rtl="0" eaLnBrk="1" latinLnBrk="0" hangingPunct="1">
      <a:defRPr b="1" i="1" kern="1200">
        <a:solidFill>
          <a:srgbClr val="FFCC99"/>
        </a:solidFill>
        <a:latin typeface="Arial" charset="0"/>
        <a:ea typeface="ヒラギノ角ゴ Pro W3"/>
        <a:cs typeface="Arial" charset="0"/>
      </a:defRPr>
    </a:lvl9pPr>
  </p:defaultTextStyle>
  <p:extLst>
    <p:ext uri="{EFAFB233-063F-42B5-8137-9DF3F51BA10A}">
      <p15:sldGuideLst xmlns:p15="http://schemas.microsoft.com/office/powerpoint/2012/main">
        <p15:guide id="1" orient="horz" pos="1620" userDrawn="1">
          <p15:clr>
            <a:srgbClr val="A4A3A4"/>
          </p15:clr>
        </p15:guide>
        <p15:guide id="2" orient="horz" pos="2960" userDrawn="1">
          <p15:clr>
            <a:srgbClr val="A4A3A4"/>
          </p15:clr>
        </p15:guide>
        <p15:guide id="3" pos="336" userDrawn="1">
          <p15:clr>
            <a:srgbClr val="A4A3A4"/>
          </p15:clr>
        </p15:guide>
        <p15:guide id="4" pos="561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53763"/>
    <a:srgbClr val="203864"/>
    <a:srgbClr val="BAE18F"/>
    <a:srgbClr val="0A2D74"/>
    <a:srgbClr val="002060"/>
    <a:srgbClr val="969696"/>
    <a:srgbClr val="FFFFFF"/>
    <a:srgbClr val="1C1C1C"/>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40" autoAdjust="0"/>
    <p:restoredTop sz="86753" autoAdjust="0"/>
  </p:normalViewPr>
  <p:slideViewPr>
    <p:cSldViewPr snapToGrid="0">
      <p:cViewPr varScale="1">
        <p:scale>
          <a:sx n="73" d="100"/>
          <a:sy n="73" d="100"/>
        </p:scale>
        <p:origin x="1156" y="40"/>
      </p:cViewPr>
      <p:guideLst>
        <p:guide orient="horz" pos="1620"/>
        <p:guide orient="horz" pos="2960"/>
        <p:guide pos="336"/>
        <p:guide pos="5617"/>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120"/>
    </p:cViewPr>
  </p:sorterViewPr>
  <p:notesViewPr>
    <p:cSldViewPr snapToGrid="0">
      <p:cViewPr varScale="1">
        <p:scale>
          <a:sx n="66" d="100"/>
          <a:sy n="66" d="100"/>
        </p:scale>
        <p:origin x="0" y="29"/>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350611815340146E-2"/>
          <c:y val="2.1984640789354772E-2"/>
          <c:w val="0.91352226568022243"/>
          <c:h val="0.58595593180048511"/>
        </c:manualLayout>
      </c:layout>
      <c:barChart>
        <c:barDir val="col"/>
        <c:grouping val="clustered"/>
        <c:varyColors val="0"/>
        <c:ser>
          <c:idx val="0"/>
          <c:order val="0"/>
          <c:tx>
            <c:strRef>
              <c:f>Sheet1!$B$1</c:f>
              <c:strCache>
                <c:ptCount val="1"/>
                <c:pt idx="0">
                  <c:v>MODEL U-SES</c:v>
                </c:pt>
              </c:strCache>
            </c:strRef>
          </c:tx>
          <c:spPr>
            <a:solidFill>
              <a:srgbClr val="002060"/>
            </a:solidFill>
            <a:ln>
              <a:noFill/>
            </a:ln>
            <a:effectLst/>
          </c:spPr>
          <c:invertIfNegative val="0"/>
          <c:dLbls>
            <c:spPr>
              <a:noFill/>
              <a:ln>
                <a:noFill/>
              </a:ln>
              <a:effectLst/>
            </c:spPr>
            <c:txPr>
              <a:bodyPr rot="0" spcFirstLastPara="1" vertOverflow="ellipsis" vert="horz" wrap="square" anchor="ctr" anchorCtr="1"/>
              <a:lstStyle/>
              <a:p>
                <a:pPr>
                  <a:defRPr sz="1600" b="1" i="0" u="none" strike="noStrike" kern="1200" baseline="0">
                    <a:solidFill>
                      <a:schemeClr val="bg2"/>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Primary Endpoint</c:v>
                </c:pt>
                <c:pt idx="1">
                  <c:v>All cause Death</c:v>
                </c:pt>
                <c:pt idx="2">
                  <c:v>Cardiovascular Death</c:v>
                </c:pt>
                <c:pt idx="3">
                  <c:v>Any MI</c:v>
                </c:pt>
                <c:pt idx="4">
                  <c:v>Any Stroke</c:v>
                </c:pt>
                <c:pt idx="5">
                  <c:v>Definite/probable ST</c:v>
                </c:pt>
                <c:pt idx="6">
                  <c:v>Clinically Driven TLR</c:v>
                </c:pt>
                <c:pt idx="7">
                  <c:v>Bleeding (BARC3 or 5)</c:v>
                </c:pt>
              </c:strCache>
            </c:strRef>
          </c:cat>
          <c:val>
            <c:numRef>
              <c:f>Sheet1!$B$2:$B$9</c:f>
              <c:numCache>
                <c:formatCode>0.0%</c:formatCode>
                <c:ptCount val="8"/>
                <c:pt idx="0">
                  <c:v>4.2999999999999997E-2</c:v>
                </c:pt>
                <c:pt idx="1">
                  <c:v>1.5339233000000001E-2</c:v>
                </c:pt>
                <c:pt idx="2">
                  <c:v>2.9498524999999999E-3</c:v>
                </c:pt>
                <c:pt idx="3">
                  <c:v>5.8997049999999999E-3</c:v>
                </c:pt>
                <c:pt idx="4">
                  <c:v>7.6696165000000004E-3</c:v>
                </c:pt>
                <c:pt idx="5">
                  <c:v>1.7699115000000001E-3</c:v>
                </c:pt>
                <c:pt idx="6">
                  <c:v>2.3E-2</c:v>
                </c:pt>
                <c:pt idx="7">
                  <c:v>1.23893805E-2</c:v>
                </c:pt>
              </c:numCache>
            </c:numRef>
          </c:val>
          <c:extLst>
            <c:ext xmlns:c16="http://schemas.microsoft.com/office/drawing/2014/chart" uri="{C3380CC4-5D6E-409C-BE32-E72D297353CC}">
              <c16:uniqueId val="{00000000-37B7-4404-A256-F20530850A11}"/>
            </c:ext>
          </c:extLst>
        </c:ser>
        <c:dLbls>
          <c:showLegendKey val="0"/>
          <c:showVal val="0"/>
          <c:showCatName val="0"/>
          <c:showSerName val="0"/>
          <c:showPercent val="0"/>
          <c:showBubbleSize val="0"/>
        </c:dLbls>
        <c:gapWidth val="58"/>
        <c:overlap val="-7"/>
        <c:axId val="537643168"/>
        <c:axId val="537655960"/>
      </c:barChart>
      <c:catAx>
        <c:axId val="537643168"/>
        <c:scaling>
          <c:orientation val="minMax"/>
        </c:scaling>
        <c:delete val="0"/>
        <c:axPos val="b"/>
        <c:numFmt formatCode="General" sourceLinked="1"/>
        <c:majorTickMark val="none"/>
        <c:minorTickMark val="none"/>
        <c:tickLblPos val="nextTo"/>
        <c:spPr>
          <a:noFill/>
          <a:ln w="19050" cap="flat" cmpd="sng" algn="ctr">
            <a:solidFill>
              <a:schemeClr val="bg2"/>
            </a:solidFill>
            <a:round/>
          </a:ln>
          <a:effectLst/>
        </c:spPr>
        <c:txPr>
          <a:bodyPr rot="-60000000" spcFirstLastPara="1" vertOverflow="ellipsis" vert="horz" wrap="square" anchor="ctr" anchorCtr="1"/>
          <a:lstStyle/>
          <a:p>
            <a:pPr>
              <a:defRPr sz="1200" b="1" i="0" u="none" strike="noStrike" kern="1200" baseline="0">
                <a:solidFill>
                  <a:schemeClr val="bg2"/>
                </a:solidFill>
                <a:latin typeface="+mn-lt"/>
                <a:ea typeface="+mn-ea"/>
                <a:cs typeface="+mn-cs"/>
              </a:defRPr>
            </a:pPr>
            <a:endParaRPr lang="ja-JP"/>
          </a:p>
        </c:txPr>
        <c:crossAx val="537655960"/>
        <c:crosses val="autoZero"/>
        <c:auto val="1"/>
        <c:lblAlgn val="ctr"/>
        <c:lblOffset val="100"/>
        <c:noMultiLvlLbl val="0"/>
      </c:catAx>
      <c:valAx>
        <c:axId val="537655960"/>
        <c:scaling>
          <c:orientation val="minMax"/>
          <c:max val="0.1"/>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15875">
            <a:solidFill>
              <a:schemeClr val="bg2"/>
            </a:solidFill>
          </a:ln>
          <a:effectLst/>
        </c:spPr>
        <c:txPr>
          <a:bodyPr rot="-60000000" spcFirstLastPara="1" vertOverflow="ellipsis" vert="horz" wrap="square" anchor="ctr" anchorCtr="1"/>
          <a:lstStyle/>
          <a:p>
            <a:pPr>
              <a:defRPr sz="1197" b="0" i="0" u="none" strike="noStrike" kern="1200" baseline="0">
                <a:solidFill>
                  <a:schemeClr val="bg2"/>
                </a:solidFill>
                <a:latin typeface="+mn-lt"/>
                <a:ea typeface="+mn-ea"/>
                <a:cs typeface="+mn-cs"/>
              </a:defRPr>
            </a:pPr>
            <a:endParaRPr lang="ja-JP"/>
          </a:p>
        </c:txPr>
        <c:crossAx val="537643168"/>
        <c:crosses val="autoZero"/>
        <c:crossBetween val="between"/>
        <c:majorUnit val="5.000000000000001E-2"/>
      </c:valAx>
      <c:spPr>
        <a:noFill/>
        <a:ln w="25400">
          <a:noFill/>
        </a:ln>
        <a:effectLst/>
      </c:spPr>
    </c:plotArea>
    <c:plotVisOnly val="1"/>
    <c:dispBlanksAs val="gap"/>
    <c:showDLblsOverMax val="0"/>
  </c:chart>
  <c:spPr>
    <a:noFill/>
    <a:ln>
      <a:noFill/>
    </a:ln>
    <a:effectLst/>
  </c:spPr>
  <c:txPr>
    <a:bodyPr/>
    <a:lstStyle/>
    <a:p>
      <a:pPr>
        <a:defRPr>
          <a:solidFill>
            <a:schemeClr val="bg2"/>
          </a:solidFill>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3070225" cy="468313"/>
          </a:xfrm>
          <a:prstGeom prst="rect">
            <a:avLst/>
          </a:prstGeom>
          <a:noFill/>
          <a:ln>
            <a:noFill/>
          </a:ln>
          <a:effectLst/>
        </p:spPr>
        <p:txBody>
          <a:bodyPr vert="horz" wrap="square" lIns="94038" tIns="47020" rIns="94038" bIns="47020" numCol="1" anchor="t" anchorCtr="0" compatLnSpc="1">
            <a:prstTxWarp prst="textNoShape">
              <a:avLst/>
            </a:prstTxWarp>
          </a:bodyPr>
          <a:lstStyle>
            <a:lvl1pPr algn="l" defTabSz="939800">
              <a:defRPr sz="1200" b="0" i="0">
                <a:solidFill>
                  <a:schemeClr val="tx1"/>
                </a:solidFill>
                <a:effectLst/>
                <a:ea typeface="ヒラギノ角ゴ Pro W3" pitchFamily="-111" charset="-128"/>
                <a:cs typeface="+mn-cs"/>
              </a:defRPr>
            </a:lvl1pPr>
          </a:lstStyle>
          <a:p>
            <a:pPr>
              <a:defRPr/>
            </a:pPr>
            <a:endParaRPr lang="en-US"/>
          </a:p>
        </p:txBody>
      </p:sp>
      <p:sp>
        <p:nvSpPr>
          <p:cNvPr id="46083" name="Rectangle 3"/>
          <p:cNvSpPr>
            <a:spLocks noGrp="1" noChangeArrowheads="1"/>
          </p:cNvSpPr>
          <p:nvPr>
            <p:ph type="dt" sz="quarter" idx="1"/>
          </p:nvPr>
        </p:nvSpPr>
        <p:spPr bwMode="auto">
          <a:xfrm>
            <a:off x="4016375" y="0"/>
            <a:ext cx="3070225" cy="468313"/>
          </a:xfrm>
          <a:prstGeom prst="rect">
            <a:avLst/>
          </a:prstGeom>
          <a:noFill/>
          <a:ln>
            <a:noFill/>
          </a:ln>
          <a:effectLst/>
        </p:spPr>
        <p:txBody>
          <a:bodyPr vert="horz" wrap="square" lIns="94038" tIns="47020" rIns="94038" bIns="47020" numCol="1" anchor="t" anchorCtr="0" compatLnSpc="1">
            <a:prstTxWarp prst="textNoShape">
              <a:avLst/>
            </a:prstTxWarp>
          </a:bodyPr>
          <a:lstStyle>
            <a:lvl1pPr algn="r" defTabSz="939800">
              <a:defRPr sz="1200" b="0" i="0">
                <a:solidFill>
                  <a:schemeClr val="tx1"/>
                </a:solidFill>
                <a:effectLst/>
                <a:ea typeface="ヒラギノ角ゴ Pro W3" pitchFamily="-111" charset="-128"/>
                <a:cs typeface="+mn-cs"/>
              </a:defRPr>
            </a:lvl1pPr>
          </a:lstStyle>
          <a:p>
            <a:pPr>
              <a:defRPr/>
            </a:pPr>
            <a:endParaRPr lang="en-US"/>
          </a:p>
        </p:txBody>
      </p:sp>
      <p:sp>
        <p:nvSpPr>
          <p:cNvPr id="46084" name="Rectangle 4"/>
          <p:cNvSpPr>
            <a:spLocks noGrp="1" noChangeArrowheads="1"/>
          </p:cNvSpPr>
          <p:nvPr>
            <p:ph type="ftr" sz="quarter" idx="2"/>
          </p:nvPr>
        </p:nvSpPr>
        <p:spPr bwMode="auto">
          <a:xfrm>
            <a:off x="0" y="8904288"/>
            <a:ext cx="3070225" cy="468312"/>
          </a:xfrm>
          <a:prstGeom prst="rect">
            <a:avLst/>
          </a:prstGeom>
          <a:noFill/>
          <a:ln>
            <a:noFill/>
          </a:ln>
          <a:effectLst/>
        </p:spPr>
        <p:txBody>
          <a:bodyPr vert="horz" wrap="square" lIns="94038" tIns="47020" rIns="94038" bIns="47020" numCol="1" anchor="b" anchorCtr="0" compatLnSpc="1">
            <a:prstTxWarp prst="textNoShape">
              <a:avLst/>
            </a:prstTxWarp>
          </a:bodyPr>
          <a:lstStyle>
            <a:lvl1pPr algn="l" defTabSz="939800">
              <a:defRPr sz="1200" b="0" i="0">
                <a:solidFill>
                  <a:schemeClr val="tx1"/>
                </a:solidFill>
                <a:effectLst/>
                <a:ea typeface="ヒラギノ角ゴ Pro W3" pitchFamily="-111" charset="-128"/>
                <a:cs typeface="+mn-cs"/>
              </a:defRPr>
            </a:lvl1pPr>
          </a:lstStyle>
          <a:p>
            <a:pPr>
              <a:defRPr/>
            </a:pPr>
            <a:endParaRPr lang="en-US"/>
          </a:p>
        </p:txBody>
      </p:sp>
      <p:sp>
        <p:nvSpPr>
          <p:cNvPr id="46085" name="Rectangle 5"/>
          <p:cNvSpPr>
            <a:spLocks noGrp="1" noChangeArrowheads="1"/>
          </p:cNvSpPr>
          <p:nvPr>
            <p:ph type="sldNum" sz="quarter" idx="3"/>
          </p:nvPr>
        </p:nvSpPr>
        <p:spPr bwMode="auto">
          <a:xfrm>
            <a:off x="4016375" y="8904288"/>
            <a:ext cx="3070225" cy="468312"/>
          </a:xfrm>
          <a:prstGeom prst="rect">
            <a:avLst/>
          </a:prstGeom>
          <a:noFill/>
          <a:ln>
            <a:noFill/>
          </a:ln>
          <a:effectLst/>
        </p:spPr>
        <p:txBody>
          <a:bodyPr vert="horz" wrap="square" lIns="94038" tIns="47020" rIns="94038" bIns="47020" numCol="1" anchor="b" anchorCtr="0" compatLnSpc="1">
            <a:prstTxWarp prst="textNoShape">
              <a:avLst/>
            </a:prstTxWarp>
          </a:bodyPr>
          <a:lstStyle>
            <a:lvl1pPr algn="r" defTabSz="939800">
              <a:defRPr sz="1200" b="0" i="0">
                <a:solidFill>
                  <a:schemeClr val="tx1"/>
                </a:solidFill>
                <a:effectLst/>
                <a:ea typeface="ヒラギノ角ゴ Pro W3" pitchFamily="-111" charset="-128"/>
                <a:cs typeface="+mn-cs"/>
              </a:defRPr>
            </a:lvl1pPr>
          </a:lstStyle>
          <a:p>
            <a:pPr>
              <a:defRPr/>
            </a:pPr>
            <a:fld id="{120BD924-28BB-4ACF-9591-266011CB8613}" type="slidenum">
              <a:rPr lang="en-US"/>
              <a:pPr>
                <a:defRPr/>
              </a:pPr>
              <a:t>‹#›</a:t>
            </a:fld>
            <a:endParaRPr lang="en-US"/>
          </a:p>
        </p:txBody>
      </p:sp>
    </p:spTree>
    <p:extLst>
      <p:ext uri="{BB962C8B-B14F-4D97-AF65-F5344CB8AC3E}">
        <p14:creationId xmlns:p14="http://schemas.microsoft.com/office/powerpoint/2010/main" val="37099306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0225" cy="468313"/>
          </a:xfrm>
          <a:prstGeom prst="rect">
            <a:avLst/>
          </a:prstGeom>
          <a:noFill/>
          <a:ln>
            <a:noFill/>
          </a:ln>
          <a:effectLst/>
        </p:spPr>
        <p:txBody>
          <a:bodyPr vert="horz" wrap="square" lIns="94038" tIns="47020" rIns="94038" bIns="47020" numCol="1" anchor="t" anchorCtr="0" compatLnSpc="1">
            <a:prstTxWarp prst="textNoShape">
              <a:avLst/>
            </a:prstTxWarp>
          </a:bodyPr>
          <a:lstStyle>
            <a:lvl1pPr algn="l" defTabSz="939800">
              <a:defRPr sz="1200" b="0" i="0">
                <a:solidFill>
                  <a:schemeClr val="tx1"/>
                </a:solidFill>
                <a:effectLst/>
                <a:ea typeface="ヒラギノ角ゴ Pro W3" pitchFamily="-111" charset="-128"/>
                <a:cs typeface="+mn-cs"/>
              </a:defRPr>
            </a:lvl1pPr>
          </a:lstStyle>
          <a:p>
            <a:pPr>
              <a:defRPr/>
            </a:pPr>
            <a:endParaRPr lang="en-US"/>
          </a:p>
        </p:txBody>
      </p:sp>
      <p:sp>
        <p:nvSpPr>
          <p:cNvPr id="3075" name="Rectangle 3"/>
          <p:cNvSpPr>
            <a:spLocks noGrp="1" noChangeArrowheads="1"/>
          </p:cNvSpPr>
          <p:nvPr>
            <p:ph type="dt" idx="1"/>
          </p:nvPr>
        </p:nvSpPr>
        <p:spPr bwMode="auto">
          <a:xfrm>
            <a:off x="4016375" y="0"/>
            <a:ext cx="3070225" cy="468313"/>
          </a:xfrm>
          <a:prstGeom prst="rect">
            <a:avLst/>
          </a:prstGeom>
          <a:noFill/>
          <a:ln>
            <a:noFill/>
          </a:ln>
          <a:effectLst/>
        </p:spPr>
        <p:txBody>
          <a:bodyPr vert="horz" wrap="square" lIns="94038" tIns="47020" rIns="94038" bIns="47020" numCol="1" anchor="t" anchorCtr="0" compatLnSpc="1">
            <a:prstTxWarp prst="textNoShape">
              <a:avLst/>
            </a:prstTxWarp>
          </a:bodyPr>
          <a:lstStyle>
            <a:lvl1pPr algn="r" defTabSz="939800">
              <a:defRPr sz="1200" b="0" i="0">
                <a:solidFill>
                  <a:schemeClr val="tx1"/>
                </a:solidFill>
                <a:effectLst/>
                <a:ea typeface="ヒラギノ角ゴ Pro W3" pitchFamily="-111" charset="-128"/>
                <a:cs typeface="+mn-cs"/>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419100" y="703263"/>
            <a:ext cx="6248400" cy="3516312"/>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44563" y="4452938"/>
            <a:ext cx="5197475" cy="4216400"/>
          </a:xfrm>
          <a:prstGeom prst="rect">
            <a:avLst/>
          </a:prstGeom>
          <a:noFill/>
          <a:ln>
            <a:noFill/>
          </a:ln>
          <a:effectLst/>
        </p:spPr>
        <p:txBody>
          <a:bodyPr vert="horz" wrap="square" lIns="94038" tIns="47020" rIns="94038" bIns="470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904288"/>
            <a:ext cx="3070225" cy="468312"/>
          </a:xfrm>
          <a:prstGeom prst="rect">
            <a:avLst/>
          </a:prstGeom>
          <a:noFill/>
          <a:ln>
            <a:noFill/>
          </a:ln>
          <a:effectLst/>
        </p:spPr>
        <p:txBody>
          <a:bodyPr vert="horz" wrap="square" lIns="94038" tIns="47020" rIns="94038" bIns="47020" numCol="1" anchor="b" anchorCtr="0" compatLnSpc="1">
            <a:prstTxWarp prst="textNoShape">
              <a:avLst/>
            </a:prstTxWarp>
          </a:bodyPr>
          <a:lstStyle>
            <a:lvl1pPr algn="l" defTabSz="939800">
              <a:defRPr sz="1200" b="0" i="0">
                <a:solidFill>
                  <a:schemeClr val="tx1"/>
                </a:solidFill>
                <a:effectLst/>
                <a:ea typeface="ヒラギノ角ゴ Pro W3" pitchFamily="-111"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4016375" y="8904288"/>
            <a:ext cx="3070225" cy="468312"/>
          </a:xfrm>
          <a:prstGeom prst="rect">
            <a:avLst/>
          </a:prstGeom>
          <a:noFill/>
          <a:ln>
            <a:noFill/>
          </a:ln>
          <a:effectLst/>
        </p:spPr>
        <p:txBody>
          <a:bodyPr vert="horz" wrap="square" lIns="94038" tIns="47020" rIns="94038" bIns="47020" numCol="1" anchor="b" anchorCtr="0" compatLnSpc="1">
            <a:prstTxWarp prst="textNoShape">
              <a:avLst/>
            </a:prstTxWarp>
          </a:bodyPr>
          <a:lstStyle>
            <a:lvl1pPr algn="r" defTabSz="939800">
              <a:defRPr sz="1200" b="0" i="0">
                <a:solidFill>
                  <a:schemeClr val="tx1"/>
                </a:solidFill>
                <a:effectLst/>
                <a:ea typeface="ヒラギノ角ゴ Pro W3" pitchFamily="-111" charset="-128"/>
                <a:cs typeface="+mn-cs"/>
              </a:defRPr>
            </a:lvl1pPr>
          </a:lstStyle>
          <a:p>
            <a:pPr>
              <a:defRPr/>
            </a:pPr>
            <a:fld id="{FAE678BB-763C-40DF-B781-F9D40CCA79A2}" type="slidenum">
              <a:rPr lang="en-US"/>
              <a:pPr>
                <a:defRPr/>
              </a:pPr>
              <a:t>‹#›</a:t>
            </a:fld>
            <a:endParaRPr lang="en-US"/>
          </a:p>
        </p:txBody>
      </p:sp>
    </p:spTree>
    <p:extLst>
      <p:ext uri="{BB962C8B-B14F-4D97-AF65-F5344CB8AC3E}">
        <p14:creationId xmlns:p14="http://schemas.microsoft.com/office/powerpoint/2010/main" val="5528405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7"/>
          <p:cNvSpPr>
            <a:spLocks noGrp="1" noChangeArrowheads="1"/>
          </p:cNvSpPr>
          <p:nvPr>
            <p:ph type="sldNum" sz="quarter" idx="5"/>
          </p:nvPr>
        </p:nvSpPr>
        <p:spPr>
          <a:noFill/>
          <a:ln>
            <a:miter lim="800000"/>
            <a:headEnd/>
            <a:tailEnd/>
          </a:ln>
        </p:spPr>
        <p:txBody>
          <a:bodyPr/>
          <a:lstStyle/>
          <a:p>
            <a:pPr marL="0" marR="0" lvl="0" indent="0" algn="r" defTabSz="939800" rtl="0" eaLnBrk="1" fontAlgn="base" latinLnBrk="0" hangingPunct="1">
              <a:lnSpc>
                <a:spcPct val="100000"/>
              </a:lnSpc>
              <a:spcBef>
                <a:spcPct val="0"/>
              </a:spcBef>
              <a:spcAft>
                <a:spcPct val="0"/>
              </a:spcAft>
              <a:buClrTx/>
              <a:buSzTx/>
              <a:buFontTx/>
              <a:buNone/>
              <a:tabLst/>
              <a:defRPr/>
            </a:pPr>
            <a:fld id="{C742A8D0-09EC-42FB-90C5-B1D1E1AB5C3A}" type="slidenum">
              <a:rPr kumimoji="0" lang="en-US" sz="1200" b="0" i="0" u="none" strike="noStrike" kern="1200" cap="none" spc="0" normalizeH="0" baseline="0" noProof="0" smtClean="0">
                <a:ln>
                  <a:noFill/>
                </a:ln>
                <a:solidFill>
                  <a:srgbClr val="000000"/>
                </a:solidFill>
                <a:effectLst/>
                <a:uLnTx/>
                <a:uFillTx/>
                <a:latin typeface="Arial" charset="0"/>
                <a:ea typeface="ヒラギノ角ゴ Pro W3"/>
                <a:cs typeface="ヒラギノ角ゴ Pro W3"/>
              </a:rPr>
              <a:pPr marL="0" marR="0" lvl="0" indent="0" algn="r" defTabSz="939800" rtl="0" eaLnBrk="1" fontAlgn="base" latinLnBrk="0" hangingPunct="1">
                <a:lnSpc>
                  <a:spcPct val="100000"/>
                </a:lnSpc>
                <a:spcBef>
                  <a:spcPct val="0"/>
                </a:spcBef>
                <a:spcAft>
                  <a:spcPct val="0"/>
                </a:spcAft>
                <a:buClrTx/>
                <a:buSzTx/>
                <a:buFontTx/>
                <a:buNone/>
                <a:tabLst/>
                <a:defRPr/>
              </a:pPr>
              <a:t>0</a:t>
            </a:fld>
            <a:endParaRPr kumimoji="0" lang="en-US" sz="1200" b="0" i="0" u="none" strike="noStrike" kern="1200" cap="none" spc="0" normalizeH="0" baseline="0" noProof="0">
              <a:ln>
                <a:noFill/>
              </a:ln>
              <a:solidFill>
                <a:srgbClr val="000000"/>
              </a:solidFill>
              <a:effectLst/>
              <a:uLnTx/>
              <a:uFillTx/>
              <a:latin typeface="Arial" charset="0"/>
              <a:ea typeface="ヒラギノ角ゴ Pro W3"/>
              <a:cs typeface="ヒラギノ角ゴ Pro W3"/>
            </a:endParaRPr>
          </a:p>
        </p:txBody>
      </p:sp>
      <p:sp>
        <p:nvSpPr>
          <p:cNvPr id="13314" name="Rectangle 2"/>
          <p:cNvSpPr>
            <a:spLocks noGrp="1" noRot="1" noChangeAspect="1" noChangeArrowheads="1" noTextEdit="1"/>
          </p:cNvSpPr>
          <p:nvPr>
            <p:ph type="sldImg"/>
          </p:nvPr>
        </p:nvSpPr>
        <p:spPr>
          <a:xfrm>
            <a:off x="419100" y="703263"/>
            <a:ext cx="6248400" cy="3516312"/>
          </a:xfrm>
          <a:ln/>
        </p:spPr>
      </p:sp>
      <p:sp>
        <p:nvSpPr>
          <p:cNvPr id="13315"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26044698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miter lim="800000"/>
            <a:headEnd/>
            <a:tailEnd/>
          </a:ln>
        </p:spPr>
        <p:txBody>
          <a:bodyPr/>
          <a:lstStyle/>
          <a:p>
            <a:fld id="{BC56B38F-EC4A-4B53-8EF7-317A2392EFA8}" type="slidenum">
              <a:rPr lang="en-US" smtClean="0">
                <a:ea typeface="ヒラギノ角ゴ Pro W3"/>
                <a:cs typeface="ヒラギノ角ゴ Pro W3"/>
              </a:rPr>
              <a:pPr/>
              <a:t>10</a:t>
            </a:fld>
            <a:endParaRPr lang="en-US">
              <a:ea typeface="ヒラギノ角ゴ Pro W3"/>
              <a:cs typeface="ヒラギノ角ゴ Pro W3"/>
            </a:endParaRPr>
          </a:p>
        </p:txBody>
      </p:sp>
      <p:sp>
        <p:nvSpPr>
          <p:cNvPr id="19458" name="Rectangle 7"/>
          <p:cNvSpPr txBox="1">
            <a:spLocks noGrp="1" noChangeArrowheads="1"/>
          </p:cNvSpPr>
          <p:nvPr/>
        </p:nvSpPr>
        <p:spPr bwMode="auto">
          <a:xfrm>
            <a:off x="4016375" y="8904288"/>
            <a:ext cx="3070225" cy="468312"/>
          </a:xfrm>
          <a:prstGeom prst="rect">
            <a:avLst/>
          </a:prstGeom>
          <a:noFill/>
          <a:ln w="9525">
            <a:noFill/>
            <a:miter lim="800000"/>
            <a:headEnd/>
            <a:tailEnd/>
          </a:ln>
        </p:spPr>
        <p:txBody>
          <a:bodyPr lIns="94038" tIns="47020" rIns="94038" bIns="47020" anchor="b"/>
          <a:lstStyle/>
          <a:p>
            <a:pPr algn="r" defTabSz="939800"/>
            <a:fld id="{1503E6FF-46BE-4FDC-873A-65694A840145}" type="slidenum">
              <a:rPr lang="en-US" sz="1200" b="0" i="0">
                <a:solidFill>
                  <a:schemeClr val="tx1"/>
                </a:solidFill>
                <a:cs typeface="ヒラギノ角ゴ Pro W3"/>
              </a:rPr>
              <a:pPr algn="r" defTabSz="939800"/>
              <a:t>10</a:t>
            </a:fld>
            <a:endParaRPr lang="en-US" sz="1200" b="0" i="0">
              <a:solidFill>
                <a:schemeClr val="tx1"/>
              </a:solidFill>
              <a:cs typeface="ヒラギノ角ゴ Pro W3"/>
            </a:endParaRPr>
          </a:p>
        </p:txBody>
      </p:sp>
      <p:sp>
        <p:nvSpPr>
          <p:cNvPr id="19459" name="Rectangle 2"/>
          <p:cNvSpPr>
            <a:spLocks noGrp="1" noRot="1" noChangeAspect="1" noChangeArrowheads="1" noTextEdit="1"/>
          </p:cNvSpPr>
          <p:nvPr>
            <p:ph type="sldImg"/>
          </p:nvPr>
        </p:nvSpPr>
        <p:spPr>
          <a:xfrm>
            <a:off x="419100" y="703263"/>
            <a:ext cx="6248400" cy="3516312"/>
          </a:xfrm>
          <a:ln/>
        </p:spPr>
      </p:sp>
      <p:sp>
        <p:nvSpPr>
          <p:cNvPr id="19460" name="Rectangle 3"/>
          <p:cNvSpPr>
            <a:spLocks noGrp="1" noChangeArrowheads="1"/>
          </p:cNvSpPr>
          <p:nvPr>
            <p:ph type="body" idx="1"/>
          </p:nvPr>
        </p:nvSpPr>
        <p:spPr>
          <a:noFill/>
        </p:spPr>
        <p:txBody>
          <a:bodyPr lIns="92430" tIns="46215" rIns="92430" bIns="46215"/>
          <a:lstStyle/>
          <a:p>
            <a:pPr marL="228600" indent="-228600" eaLnBrk="1" hangingPunct="1"/>
            <a:endParaRPr lang="en-US" dirty="0"/>
          </a:p>
        </p:txBody>
      </p:sp>
    </p:spTree>
    <p:extLst>
      <p:ext uri="{BB962C8B-B14F-4D97-AF65-F5344CB8AC3E}">
        <p14:creationId xmlns:p14="http://schemas.microsoft.com/office/powerpoint/2010/main" val="38301333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Arial" charset="0"/>
                <a:ea typeface="ヒラギノ角ゴ Pro W3" charset="-128"/>
              </a:defRPr>
            </a:lvl1pPr>
            <a:lvl2pPr marL="742950" indent="-285750" eaLnBrk="0" hangingPunct="0">
              <a:defRPr kumimoji="1" sz="2400">
                <a:solidFill>
                  <a:schemeClr val="tx1"/>
                </a:solidFill>
                <a:latin typeface="Arial" charset="0"/>
                <a:ea typeface="ヒラギノ角ゴ Pro W3" charset="-128"/>
              </a:defRPr>
            </a:lvl2pPr>
            <a:lvl3pPr marL="1143000" indent="-228600" eaLnBrk="0" hangingPunct="0">
              <a:defRPr kumimoji="1" sz="2400">
                <a:solidFill>
                  <a:schemeClr val="tx1"/>
                </a:solidFill>
                <a:latin typeface="Arial" charset="0"/>
                <a:ea typeface="ヒラギノ角ゴ Pro W3" charset="-128"/>
              </a:defRPr>
            </a:lvl3pPr>
            <a:lvl4pPr marL="1600200" indent="-228600" eaLnBrk="0" hangingPunct="0">
              <a:defRPr kumimoji="1" sz="2400">
                <a:solidFill>
                  <a:schemeClr val="tx1"/>
                </a:solidFill>
                <a:latin typeface="Arial" charset="0"/>
                <a:ea typeface="ヒラギノ角ゴ Pro W3" charset="-128"/>
              </a:defRPr>
            </a:lvl4pPr>
            <a:lvl5pPr marL="2057400" indent="-228600" eaLnBrk="0" hangingPunct="0">
              <a:defRPr kumimoji="1" sz="2400">
                <a:solidFill>
                  <a:schemeClr val="tx1"/>
                </a:solidFill>
                <a:latin typeface="Arial" charset="0"/>
                <a:ea typeface="ヒラギノ角ゴ Pro W3" charset="-128"/>
              </a:defRPr>
            </a:lvl5pPr>
            <a:lvl6pPr marL="2514600" indent="-228600" eaLnBrk="0" fontAlgn="base" hangingPunct="0">
              <a:spcBef>
                <a:spcPct val="0"/>
              </a:spcBef>
              <a:spcAft>
                <a:spcPct val="0"/>
              </a:spcAft>
              <a:defRPr kumimoji="1" sz="2400">
                <a:solidFill>
                  <a:schemeClr val="tx1"/>
                </a:solidFill>
                <a:latin typeface="Arial" charset="0"/>
                <a:ea typeface="ヒラギノ角ゴ Pro W3" charset="-128"/>
              </a:defRPr>
            </a:lvl6pPr>
            <a:lvl7pPr marL="2971800" indent="-228600" eaLnBrk="0" fontAlgn="base" hangingPunct="0">
              <a:spcBef>
                <a:spcPct val="0"/>
              </a:spcBef>
              <a:spcAft>
                <a:spcPct val="0"/>
              </a:spcAft>
              <a:defRPr kumimoji="1" sz="2400">
                <a:solidFill>
                  <a:schemeClr val="tx1"/>
                </a:solidFill>
                <a:latin typeface="Arial" charset="0"/>
                <a:ea typeface="ヒラギノ角ゴ Pro W3" charset="-128"/>
              </a:defRPr>
            </a:lvl7pPr>
            <a:lvl8pPr marL="3429000" indent="-228600" eaLnBrk="0" fontAlgn="base" hangingPunct="0">
              <a:spcBef>
                <a:spcPct val="0"/>
              </a:spcBef>
              <a:spcAft>
                <a:spcPct val="0"/>
              </a:spcAft>
              <a:defRPr kumimoji="1" sz="2400">
                <a:solidFill>
                  <a:schemeClr val="tx1"/>
                </a:solidFill>
                <a:latin typeface="Arial" charset="0"/>
                <a:ea typeface="ヒラギノ角ゴ Pro W3" charset="-128"/>
              </a:defRPr>
            </a:lvl8pPr>
            <a:lvl9pPr marL="3886200" indent="-228600" eaLnBrk="0" fontAlgn="base" hangingPunct="0">
              <a:spcBef>
                <a:spcPct val="0"/>
              </a:spcBef>
              <a:spcAft>
                <a:spcPct val="0"/>
              </a:spcAft>
              <a:defRPr kumimoji="1" sz="2400">
                <a:solidFill>
                  <a:schemeClr val="tx1"/>
                </a:solidFill>
                <a:latin typeface="Arial" charset="0"/>
                <a:ea typeface="ヒラギノ角ゴ Pro W3" charset="-128"/>
              </a:defRPr>
            </a:lvl9pPr>
          </a:lstStyle>
          <a:p>
            <a:pPr eaLnBrk="1" hangingPunct="1"/>
            <a:fld id="{DC7CAC88-77E0-4854-8233-155096B8B5DC}" type="slidenum">
              <a:rPr lang="en-US" altLang="ja-JP" sz="1200">
                <a:solidFill>
                  <a:prstClr val="black"/>
                </a:solidFill>
              </a:rPr>
              <a:pPr eaLnBrk="1" hangingPunct="1"/>
              <a:t>11</a:t>
            </a:fld>
            <a:endParaRPr lang="en-US" altLang="ja-JP" sz="1200" dirty="0">
              <a:solidFill>
                <a:prstClr val="black"/>
              </a:solidFill>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baseline="0" dirty="0"/>
              <a:t>We enrolled 1695 patients and 95% were followed at 1 year.</a:t>
            </a:r>
          </a:p>
          <a:p>
            <a:pPr eaLnBrk="1" hangingPunct="1"/>
            <a:r>
              <a:rPr lang="en-US" altLang="ja-JP" baseline="0" dirty="0"/>
              <a:t>SAPT whether aspirin or P2Y12 inhibitor was decided based on the sites. Each center declared the medication for SAPT.</a:t>
            </a:r>
          </a:p>
        </p:txBody>
      </p:sp>
    </p:spTree>
    <p:extLst>
      <p:ext uri="{BB962C8B-B14F-4D97-AF65-F5344CB8AC3E}">
        <p14:creationId xmlns:p14="http://schemas.microsoft.com/office/powerpoint/2010/main" val="35373260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a:t>There were many high-risk features for bleeding in this study. More than 1/3 of patients were elderly. Severe CKD and hemodialysis were 13.0% and 5.3%, respectively. 8.2% of the patients have </a:t>
            </a:r>
            <a:r>
              <a:rPr kumimoji="1" lang="en-US" altLang="ja-JP" dirty="0" err="1"/>
              <a:t>Afib</a:t>
            </a:r>
            <a:r>
              <a:rPr kumimoji="1" lang="en-US" altLang="ja-JP" dirty="0"/>
              <a:t>. ACS were 30%, which is standard ratio in Japan. Considerble numbers of patients have malignancy and anemia.</a:t>
            </a:r>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FAE678BB-763C-40DF-B781-F9D40CCA79A2}" type="slidenum">
              <a:rPr lang="en-US" smtClean="0"/>
              <a:pPr>
                <a:defRPr/>
              </a:pPr>
              <a:t>12</a:t>
            </a:fld>
            <a:endParaRPr lang="en-US"/>
          </a:p>
        </p:txBody>
      </p:sp>
    </p:spTree>
    <p:extLst>
      <p:ext uri="{BB962C8B-B14F-4D97-AF65-F5344CB8AC3E}">
        <p14:creationId xmlns:p14="http://schemas.microsoft.com/office/powerpoint/2010/main" val="2819442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a:t>This is a list of medication at discharge. DAPT was prescribed in all patients. 9% of patients receive oral anticoagulant. More than 8% of patients have NSAIDs and steroid as one of the bleeding risk medication.</a:t>
            </a:r>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AE678BB-763C-40DF-B781-F9D40CCA79A2}" type="slidenum">
              <a:rPr lang="en-US" smtClean="0"/>
              <a:pPr>
                <a:defRPr/>
              </a:pPr>
              <a:t>13</a:t>
            </a:fld>
            <a:endParaRPr lang="en-US"/>
          </a:p>
        </p:txBody>
      </p:sp>
    </p:spTree>
    <p:extLst>
      <p:ext uri="{BB962C8B-B14F-4D97-AF65-F5344CB8AC3E}">
        <p14:creationId xmlns:p14="http://schemas.microsoft.com/office/powerpoint/2010/main" val="37058372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miter lim="800000"/>
            <a:headEnd/>
            <a:tailEnd/>
          </a:ln>
        </p:spPr>
        <p:txBody>
          <a:bodyPr/>
          <a:lstStyle/>
          <a:p>
            <a:fld id="{BC56B38F-EC4A-4B53-8EF7-317A2392EFA8}" type="slidenum">
              <a:rPr lang="en-US" smtClean="0">
                <a:ea typeface="ヒラギノ角ゴ Pro W3"/>
                <a:cs typeface="ヒラギノ角ゴ Pro W3"/>
              </a:rPr>
              <a:pPr/>
              <a:t>14</a:t>
            </a:fld>
            <a:endParaRPr lang="en-US">
              <a:ea typeface="ヒラギノ角ゴ Pro W3"/>
              <a:cs typeface="ヒラギノ角ゴ Pro W3"/>
            </a:endParaRPr>
          </a:p>
        </p:txBody>
      </p:sp>
      <p:sp>
        <p:nvSpPr>
          <p:cNvPr id="19458" name="Rectangle 7"/>
          <p:cNvSpPr txBox="1">
            <a:spLocks noGrp="1" noChangeArrowheads="1"/>
          </p:cNvSpPr>
          <p:nvPr/>
        </p:nvSpPr>
        <p:spPr bwMode="auto">
          <a:xfrm>
            <a:off x="4016375" y="8904288"/>
            <a:ext cx="3070225" cy="468312"/>
          </a:xfrm>
          <a:prstGeom prst="rect">
            <a:avLst/>
          </a:prstGeom>
          <a:noFill/>
          <a:ln w="9525">
            <a:noFill/>
            <a:miter lim="800000"/>
            <a:headEnd/>
            <a:tailEnd/>
          </a:ln>
        </p:spPr>
        <p:txBody>
          <a:bodyPr lIns="94038" tIns="47020" rIns="94038" bIns="47020" anchor="b"/>
          <a:lstStyle/>
          <a:p>
            <a:pPr algn="r" defTabSz="939800"/>
            <a:fld id="{1503E6FF-46BE-4FDC-873A-65694A840145}" type="slidenum">
              <a:rPr lang="en-US" sz="1200" b="0" i="0">
                <a:solidFill>
                  <a:schemeClr val="tx1"/>
                </a:solidFill>
                <a:cs typeface="ヒラギノ角ゴ Pro W3"/>
              </a:rPr>
              <a:pPr algn="r" defTabSz="939800"/>
              <a:t>14</a:t>
            </a:fld>
            <a:endParaRPr lang="en-US" sz="1200" b="0" i="0">
              <a:solidFill>
                <a:schemeClr val="tx1"/>
              </a:solidFill>
              <a:cs typeface="ヒラギノ角ゴ Pro W3"/>
            </a:endParaRPr>
          </a:p>
        </p:txBody>
      </p:sp>
      <p:sp>
        <p:nvSpPr>
          <p:cNvPr id="19459" name="Rectangle 2"/>
          <p:cNvSpPr>
            <a:spLocks noGrp="1" noRot="1" noChangeAspect="1" noChangeArrowheads="1" noTextEdit="1"/>
          </p:cNvSpPr>
          <p:nvPr>
            <p:ph type="sldImg"/>
          </p:nvPr>
        </p:nvSpPr>
        <p:spPr>
          <a:xfrm>
            <a:off x="419100" y="703263"/>
            <a:ext cx="6248400" cy="3516312"/>
          </a:xfrm>
          <a:ln/>
        </p:spPr>
      </p:sp>
      <p:sp>
        <p:nvSpPr>
          <p:cNvPr id="19460" name="Rectangle 3"/>
          <p:cNvSpPr>
            <a:spLocks noGrp="1" noChangeArrowheads="1"/>
          </p:cNvSpPr>
          <p:nvPr>
            <p:ph type="body" idx="1"/>
          </p:nvPr>
        </p:nvSpPr>
        <p:spPr>
          <a:noFill/>
        </p:spPr>
        <p:txBody>
          <a:bodyPr lIns="92430" tIns="46215" rIns="92430" bIns="46215"/>
          <a:lstStyle/>
          <a:p>
            <a:pPr marL="228600" marR="0" lvl="0" indent="-228600" algn="l" defTabSz="914400" rtl="0" eaLnBrk="1" fontAlgn="base" latinLnBrk="0" hangingPunct="1">
              <a:lnSpc>
                <a:spcPct val="100000"/>
              </a:lnSpc>
              <a:spcBef>
                <a:spcPct val="30000"/>
              </a:spcBef>
              <a:spcAft>
                <a:spcPct val="0"/>
              </a:spcAft>
              <a:buClrTx/>
              <a:buSzTx/>
              <a:buFontTx/>
              <a:buNone/>
              <a:tabLst/>
              <a:defRPr/>
            </a:pPr>
            <a:r>
              <a:rPr lang="en-US" altLang="ja-JP" dirty="0"/>
              <a:t>This slide shows a comparison between the current study and historical control. There are many differences in the patient background. MODEL U-SES has higher risks. More elderly, more diabetes and hypertension, more kidney disease, more history of stroke.</a:t>
            </a:r>
          </a:p>
          <a:p>
            <a:pPr marL="228600" indent="-228600" eaLnBrk="1" hangingPunct="1"/>
            <a:endParaRPr lang="en-US" dirty="0"/>
          </a:p>
        </p:txBody>
      </p:sp>
    </p:spTree>
    <p:extLst>
      <p:ext uri="{BB962C8B-B14F-4D97-AF65-F5344CB8AC3E}">
        <p14:creationId xmlns:p14="http://schemas.microsoft.com/office/powerpoint/2010/main" val="37466982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DAPT was maintained up to 3 months. More than 80% of the patients switched to single antiplatelet therapy. However, there were some delay in the discontinuation. Most of the patients continued declared medication as SAPT.</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AE678BB-763C-40DF-B781-F9D40CCA79A2}" type="slidenum">
              <a:rPr lang="en-US" smtClean="0"/>
              <a:pPr>
                <a:defRPr/>
              </a:pPr>
              <a:t>15</a:t>
            </a:fld>
            <a:endParaRPr lang="en-US"/>
          </a:p>
        </p:txBody>
      </p:sp>
    </p:spTree>
    <p:extLst>
      <p:ext uri="{BB962C8B-B14F-4D97-AF65-F5344CB8AC3E}">
        <p14:creationId xmlns:p14="http://schemas.microsoft.com/office/powerpoint/2010/main" val="1845557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is a primary endpoint of this study. Composite endpoint of all cause death, MI, stroke, stent thrombosis, and severe bleeding at 1 year occurred in 4.4% of the patients.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AE678BB-763C-40DF-B781-F9D40CCA79A2}" type="slidenum">
              <a:rPr lang="en-US" smtClean="0"/>
              <a:pPr>
                <a:defRPr/>
              </a:pPr>
              <a:t>17</a:t>
            </a:fld>
            <a:endParaRPr lang="en-US"/>
          </a:p>
        </p:txBody>
      </p:sp>
    </p:spTree>
    <p:extLst>
      <p:ext uri="{BB962C8B-B14F-4D97-AF65-F5344CB8AC3E}">
        <p14:creationId xmlns:p14="http://schemas.microsoft.com/office/powerpoint/2010/main" val="27179490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sz="1200" kern="1200" dirty="0">
                <a:solidFill>
                  <a:schemeClr val="tx1"/>
                </a:solidFill>
                <a:effectLst/>
                <a:latin typeface="Arial" charset="0"/>
                <a:ea typeface="+mn-ea"/>
                <a:cs typeface="+mn-cs"/>
              </a:rPr>
              <a:t>After propensity score adjustment, estimated difference was 3.17% which was lower than one side of 95% confidence interval. Therefore non-inferiority was proved.</a:t>
            </a:r>
          </a:p>
          <a:p>
            <a:endParaRPr lang="en-US" altLang="ja-JP" sz="1200" kern="1200" dirty="0">
              <a:solidFill>
                <a:schemeClr val="tx1"/>
              </a:solidFill>
              <a:effectLst/>
              <a:latin typeface="Arial" charset="0"/>
              <a:ea typeface="+mn-ea"/>
              <a:cs typeface="+mn-cs"/>
            </a:endParaRPr>
          </a:p>
          <a:p>
            <a:r>
              <a:rPr lang="ja-JP" altLang="ja-JP" sz="1200" kern="1200" dirty="0">
                <a:solidFill>
                  <a:schemeClr val="tx1"/>
                </a:solidFill>
                <a:effectLst/>
                <a:latin typeface="Arial" charset="0"/>
                <a:ea typeface="+mn-ea"/>
                <a:cs typeface="+mn-cs"/>
              </a:rPr>
              <a:t>　</a:t>
            </a:r>
            <a:r>
              <a:rPr lang="en-US" altLang="ja-JP" sz="1200" kern="1200" dirty="0">
                <a:solidFill>
                  <a:schemeClr val="tx1"/>
                </a:solidFill>
                <a:effectLst/>
                <a:latin typeface="Arial" charset="0"/>
                <a:ea typeface="+mn-ea"/>
                <a:cs typeface="+mn-cs"/>
              </a:rPr>
              <a:t>Propensity</a:t>
            </a:r>
            <a:r>
              <a:rPr lang="ja-JP" altLang="ja-JP" sz="1200" kern="1200" dirty="0">
                <a:solidFill>
                  <a:schemeClr val="tx1"/>
                </a:solidFill>
                <a:effectLst/>
                <a:latin typeface="Arial" charset="0"/>
                <a:ea typeface="+mn-ea"/>
                <a:cs typeface="+mn-cs"/>
              </a:rPr>
              <a:t>スコアを使い、同じ</a:t>
            </a:r>
            <a:r>
              <a:rPr lang="en-US" altLang="ja-JP" sz="1200" kern="1200" dirty="0">
                <a:solidFill>
                  <a:schemeClr val="tx1"/>
                </a:solidFill>
                <a:effectLst/>
                <a:latin typeface="Arial" charset="0"/>
                <a:ea typeface="+mn-ea"/>
                <a:cs typeface="+mn-cs"/>
              </a:rPr>
              <a:t>Propensity</a:t>
            </a:r>
            <a:r>
              <a:rPr lang="ja-JP" altLang="ja-JP" sz="1200" kern="1200" dirty="0">
                <a:solidFill>
                  <a:schemeClr val="tx1"/>
                </a:solidFill>
                <a:effectLst/>
                <a:latin typeface="Arial" charset="0"/>
                <a:ea typeface="+mn-ea"/>
                <a:cs typeface="+mn-cs"/>
              </a:rPr>
              <a:t>スコアをもつ症例は被検者背景は同じだと仮定します。</a:t>
            </a:r>
          </a:p>
          <a:p>
            <a:r>
              <a:rPr lang="ja-JP" altLang="ja-JP" sz="1200" kern="1200" dirty="0">
                <a:solidFill>
                  <a:schemeClr val="tx1"/>
                </a:solidFill>
                <a:effectLst/>
                <a:latin typeface="Arial" charset="0"/>
                <a:ea typeface="+mn-ea"/>
                <a:cs typeface="+mn-cs"/>
              </a:rPr>
              <a:t>　そのままの</a:t>
            </a:r>
            <a:r>
              <a:rPr lang="en-US" altLang="ja-JP" sz="1200" kern="1200" dirty="0">
                <a:solidFill>
                  <a:schemeClr val="tx1"/>
                </a:solidFill>
                <a:effectLst/>
                <a:latin typeface="Arial" charset="0"/>
                <a:ea typeface="+mn-ea"/>
                <a:cs typeface="+mn-cs"/>
              </a:rPr>
              <a:t>Propensity</a:t>
            </a:r>
            <a:r>
              <a:rPr lang="ja-JP" altLang="ja-JP" sz="1200" kern="1200" dirty="0">
                <a:solidFill>
                  <a:schemeClr val="tx1"/>
                </a:solidFill>
                <a:effectLst/>
                <a:latin typeface="Arial" charset="0"/>
                <a:ea typeface="+mn-ea"/>
                <a:cs typeface="+mn-cs"/>
              </a:rPr>
              <a:t>スコアでは、</a:t>
            </a:r>
            <a:r>
              <a:rPr lang="en-US" altLang="ja-JP" sz="1200" kern="1200" dirty="0">
                <a:solidFill>
                  <a:schemeClr val="tx1"/>
                </a:solidFill>
                <a:effectLst/>
                <a:latin typeface="Arial" charset="0"/>
                <a:ea typeface="+mn-ea"/>
                <a:cs typeface="+mn-cs"/>
              </a:rPr>
              <a:t>Model</a:t>
            </a:r>
            <a:r>
              <a:rPr lang="ja-JP" altLang="ja-JP" sz="1200" kern="1200" dirty="0">
                <a:solidFill>
                  <a:schemeClr val="tx1"/>
                </a:solidFill>
                <a:effectLst/>
                <a:latin typeface="Arial" charset="0"/>
                <a:ea typeface="+mn-ea"/>
                <a:cs typeface="+mn-cs"/>
              </a:rPr>
              <a:t>　</a:t>
            </a:r>
            <a:r>
              <a:rPr lang="en-US" altLang="ja-JP" sz="1200" kern="1200" dirty="0">
                <a:solidFill>
                  <a:schemeClr val="tx1"/>
                </a:solidFill>
                <a:effectLst/>
                <a:latin typeface="Arial" charset="0"/>
                <a:ea typeface="+mn-ea"/>
                <a:cs typeface="+mn-cs"/>
              </a:rPr>
              <a:t>USES</a:t>
            </a:r>
            <a:r>
              <a:rPr lang="ja-JP" altLang="ja-JP" sz="1200" kern="1200" dirty="0">
                <a:solidFill>
                  <a:schemeClr val="tx1"/>
                </a:solidFill>
                <a:effectLst/>
                <a:latin typeface="Arial" charset="0"/>
                <a:ea typeface="+mn-ea"/>
                <a:cs typeface="+mn-cs"/>
              </a:rPr>
              <a:t>と</a:t>
            </a:r>
            <a:r>
              <a:rPr lang="en-US" altLang="ja-JP" sz="1200" kern="1200" dirty="0">
                <a:solidFill>
                  <a:schemeClr val="tx1"/>
                </a:solidFill>
                <a:effectLst/>
                <a:latin typeface="Arial" charset="0"/>
                <a:ea typeface="+mn-ea"/>
                <a:cs typeface="+mn-cs"/>
              </a:rPr>
              <a:t>Century2</a:t>
            </a:r>
            <a:r>
              <a:rPr lang="ja-JP" altLang="ja-JP" sz="1200" kern="1200" dirty="0">
                <a:solidFill>
                  <a:schemeClr val="tx1"/>
                </a:solidFill>
                <a:effectLst/>
                <a:latin typeface="Arial" charset="0"/>
                <a:ea typeface="+mn-ea"/>
                <a:cs typeface="+mn-cs"/>
              </a:rPr>
              <a:t>のすべてのデータがマッチングできないため、</a:t>
            </a:r>
          </a:p>
          <a:p>
            <a:r>
              <a:rPr lang="en-US" altLang="ja-JP" sz="1200" kern="1200" dirty="0">
                <a:solidFill>
                  <a:schemeClr val="tx1"/>
                </a:solidFill>
                <a:effectLst/>
                <a:latin typeface="Arial" charset="0"/>
                <a:ea typeface="+mn-ea"/>
                <a:cs typeface="+mn-cs"/>
              </a:rPr>
              <a:t>Model</a:t>
            </a:r>
            <a:r>
              <a:rPr lang="ja-JP" altLang="ja-JP" sz="1200" kern="1200" dirty="0">
                <a:solidFill>
                  <a:schemeClr val="tx1"/>
                </a:solidFill>
                <a:effectLst/>
                <a:latin typeface="Arial" charset="0"/>
                <a:ea typeface="+mn-ea"/>
                <a:cs typeface="+mn-cs"/>
              </a:rPr>
              <a:t>　</a:t>
            </a:r>
            <a:r>
              <a:rPr lang="en-US" altLang="ja-JP" sz="1200" kern="1200" dirty="0">
                <a:solidFill>
                  <a:schemeClr val="tx1"/>
                </a:solidFill>
                <a:effectLst/>
                <a:latin typeface="Arial" charset="0"/>
                <a:ea typeface="+mn-ea"/>
                <a:cs typeface="+mn-cs"/>
              </a:rPr>
              <a:t>USES</a:t>
            </a:r>
            <a:r>
              <a:rPr lang="ja-JP" altLang="ja-JP" sz="1200" kern="1200" dirty="0">
                <a:solidFill>
                  <a:schemeClr val="tx1"/>
                </a:solidFill>
                <a:effectLst/>
                <a:latin typeface="Arial" charset="0"/>
                <a:ea typeface="+mn-ea"/>
                <a:cs typeface="+mn-cs"/>
              </a:rPr>
              <a:t>と</a:t>
            </a:r>
            <a:r>
              <a:rPr lang="en-US" altLang="ja-JP" sz="1200" kern="1200" dirty="0">
                <a:solidFill>
                  <a:schemeClr val="tx1"/>
                </a:solidFill>
                <a:effectLst/>
                <a:latin typeface="Arial" charset="0"/>
                <a:ea typeface="+mn-ea"/>
                <a:cs typeface="+mn-cs"/>
              </a:rPr>
              <a:t>Century2</a:t>
            </a:r>
            <a:r>
              <a:rPr lang="ja-JP" altLang="ja-JP" sz="1200" kern="1200" dirty="0">
                <a:solidFill>
                  <a:schemeClr val="tx1"/>
                </a:solidFill>
                <a:effectLst/>
                <a:latin typeface="Arial" charset="0"/>
                <a:ea typeface="+mn-ea"/>
                <a:cs typeface="+mn-cs"/>
              </a:rPr>
              <a:t>の症例を合わせて</a:t>
            </a:r>
            <a:r>
              <a:rPr lang="en-US" altLang="ja-JP" sz="1200" kern="1200" dirty="0">
                <a:solidFill>
                  <a:schemeClr val="tx1"/>
                </a:solidFill>
                <a:effectLst/>
                <a:latin typeface="Arial" charset="0"/>
                <a:ea typeface="+mn-ea"/>
                <a:cs typeface="+mn-cs"/>
              </a:rPr>
              <a:t>Propensity</a:t>
            </a:r>
            <a:r>
              <a:rPr lang="ja-JP" altLang="ja-JP" sz="1200" kern="1200" dirty="0">
                <a:solidFill>
                  <a:schemeClr val="tx1"/>
                </a:solidFill>
                <a:effectLst/>
                <a:latin typeface="Arial" charset="0"/>
                <a:ea typeface="+mn-ea"/>
                <a:cs typeface="+mn-cs"/>
              </a:rPr>
              <a:t>スコアの値を順番にならべ、</a:t>
            </a:r>
            <a:r>
              <a:rPr lang="en-US" altLang="ja-JP" sz="1200" kern="1200" dirty="0">
                <a:solidFill>
                  <a:schemeClr val="tx1"/>
                </a:solidFill>
                <a:effectLst/>
                <a:latin typeface="Arial" charset="0"/>
                <a:ea typeface="+mn-ea"/>
                <a:cs typeface="+mn-cs"/>
              </a:rPr>
              <a:t>5</a:t>
            </a:r>
            <a:r>
              <a:rPr lang="ja-JP" altLang="ja-JP" sz="1200" kern="1200" dirty="0">
                <a:solidFill>
                  <a:schemeClr val="tx1"/>
                </a:solidFill>
                <a:effectLst/>
                <a:latin typeface="Arial" charset="0"/>
                <a:ea typeface="+mn-ea"/>
                <a:cs typeface="+mn-cs"/>
              </a:rPr>
              <a:t>層に分けます。</a:t>
            </a:r>
          </a:p>
          <a:p>
            <a:r>
              <a:rPr lang="ja-JP" altLang="ja-JP" sz="1200" kern="1200" dirty="0">
                <a:solidFill>
                  <a:schemeClr val="tx1"/>
                </a:solidFill>
                <a:effectLst/>
                <a:latin typeface="Arial" charset="0"/>
                <a:ea typeface="+mn-ea"/>
                <a:cs typeface="+mn-cs"/>
              </a:rPr>
              <a:t>層の中では</a:t>
            </a:r>
            <a:r>
              <a:rPr lang="en-US" altLang="ja-JP" sz="1200" kern="1200" dirty="0">
                <a:solidFill>
                  <a:schemeClr val="tx1"/>
                </a:solidFill>
                <a:effectLst/>
                <a:latin typeface="Arial" charset="0"/>
                <a:ea typeface="+mn-ea"/>
                <a:cs typeface="+mn-cs"/>
              </a:rPr>
              <a:t>Propensity</a:t>
            </a:r>
            <a:r>
              <a:rPr lang="ja-JP" altLang="ja-JP" sz="1200" kern="1200" dirty="0">
                <a:solidFill>
                  <a:schemeClr val="tx1"/>
                </a:solidFill>
                <a:effectLst/>
                <a:latin typeface="Arial" charset="0"/>
                <a:ea typeface="+mn-ea"/>
                <a:cs typeface="+mn-cs"/>
              </a:rPr>
              <a:t>スコアはほぼ同じ、つまり、</a:t>
            </a:r>
            <a:r>
              <a:rPr lang="en-US" altLang="ja-JP" sz="1200" kern="1200" dirty="0">
                <a:solidFill>
                  <a:schemeClr val="tx1"/>
                </a:solidFill>
                <a:effectLst/>
                <a:latin typeface="Arial" charset="0"/>
                <a:ea typeface="+mn-ea"/>
                <a:cs typeface="+mn-cs"/>
              </a:rPr>
              <a:t>Model</a:t>
            </a:r>
            <a:r>
              <a:rPr lang="ja-JP" altLang="ja-JP" sz="1200" kern="1200" dirty="0">
                <a:solidFill>
                  <a:schemeClr val="tx1"/>
                </a:solidFill>
                <a:effectLst/>
                <a:latin typeface="Arial" charset="0"/>
                <a:ea typeface="+mn-ea"/>
                <a:cs typeface="+mn-cs"/>
              </a:rPr>
              <a:t>　</a:t>
            </a:r>
            <a:r>
              <a:rPr lang="en-US" altLang="ja-JP" sz="1200" kern="1200" dirty="0">
                <a:solidFill>
                  <a:schemeClr val="tx1"/>
                </a:solidFill>
                <a:effectLst/>
                <a:latin typeface="Arial" charset="0"/>
                <a:ea typeface="+mn-ea"/>
                <a:cs typeface="+mn-cs"/>
              </a:rPr>
              <a:t>USES</a:t>
            </a:r>
            <a:r>
              <a:rPr lang="ja-JP" altLang="ja-JP" sz="1200" kern="1200" dirty="0">
                <a:solidFill>
                  <a:schemeClr val="tx1"/>
                </a:solidFill>
                <a:effectLst/>
                <a:latin typeface="Arial" charset="0"/>
                <a:ea typeface="+mn-ea"/>
                <a:cs typeface="+mn-cs"/>
              </a:rPr>
              <a:t>と</a:t>
            </a:r>
            <a:r>
              <a:rPr lang="en-US" altLang="ja-JP" sz="1200" kern="1200" dirty="0">
                <a:solidFill>
                  <a:schemeClr val="tx1"/>
                </a:solidFill>
                <a:effectLst/>
                <a:latin typeface="Arial" charset="0"/>
                <a:ea typeface="+mn-ea"/>
                <a:cs typeface="+mn-cs"/>
              </a:rPr>
              <a:t>Century2</a:t>
            </a:r>
            <a:r>
              <a:rPr lang="ja-JP" altLang="ja-JP" sz="1200" kern="1200" dirty="0">
                <a:solidFill>
                  <a:schemeClr val="tx1"/>
                </a:solidFill>
                <a:effectLst/>
                <a:latin typeface="Arial" charset="0"/>
                <a:ea typeface="+mn-ea"/>
                <a:cs typeface="+mn-cs"/>
              </a:rPr>
              <a:t>の比較が可能だと仮定し、層の中で</a:t>
            </a:r>
            <a:r>
              <a:rPr lang="en-US" altLang="ja-JP" sz="1200" kern="1200" dirty="0">
                <a:solidFill>
                  <a:schemeClr val="tx1"/>
                </a:solidFill>
                <a:effectLst/>
                <a:latin typeface="Arial" charset="0"/>
                <a:ea typeface="+mn-ea"/>
                <a:cs typeface="+mn-cs"/>
              </a:rPr>
              <a:t>Model</a:t>
            </a:r>
            <a:r>
              <a:rPr lang="ja-JP" altLang="ja-JP" sz="1200" kern="1200" dirty="0">
                <a:solidFill>
                  <a:schemeClr val="tx1"/>
                </a:solidFill>
                <a:effectLst/>
                <a:latin typeface="Arial" charset="0"/>
                <a:ea typeface="+mn-ea"/>
                <a:cs typeface="+mn-cs"/>
              </a:rPr>
              <a:t>　</a:t>
            </a:r>
            <a:r>
              <a:rPr lang="en-US" altLang="ja-JP" sz="1200" kern="1200" dirty="0">
                <a:solidFill>
                  <a:schemeClr val="tx1"/>
                </a:solidFill>
                <a:effectLst/>
                <a:latin typeface="Arial" charset="0"/>
                <a:ea typeface="+mn-ea"/>
                <a:cs typeface="+mn-cs"/>
              </a:rPr>
              <a:t>USES</a:t>
            </a:r>
            <a:r>
              <a:rPr lang="ja-JP" altLang="ja-JP" sz="1200" kern="1200" dirty="0">
                <a:solidFill>
                  <a:schemeClr val="tx1"/>
                </a:solidFill>
                <a:effectLst/>
                <a:latin typeface="Arial" charset="0"/>
                <a:ea typeface="+mn-ea"/>
                <a:cs typeface="+mn-cs"/>
              </a:rPr>
              <a:t>と</a:t>
            </a:r>
            <a:r>
              <a:rPr lang="en-US" altLang="ja-JP" sz="1200" kern="1200" dirty="0">
                <a:solidFill>
                  <a:schemeClr val="tx1"/>
                </a:solidFill>
                <a:effectLst/>
                <a:latin typeface="Arial" charset="0"/>
                <a:ea typeface="+mn-ea"/>
                <a:cs typeface="+mn-cs"/>
              </a:rPr>
              <a:t>Century2</a:t>
            </a:r>
            <a:r>
              <a:rPr lang="ja-JP" altLang="ja-JP" sz="1200" kern="1200" dirty="0">
                <a:solidFill>
                  <a:schemeClr val="tx1"/>
                </a:solidFill>
                <a:effectLst/>
                <a:latin typeface="Arial" charset="0"/>
                <a:ea typeface="+mn-ea"/>
                <a:cs typeface="+mn-cs"/>
              </a:rPr>
              <a:t>の</a:t>
            </a:r>
            <a:r>
              <a:rPr lang="en-US" altLang="ja-JP" sz="1200" kern="1200" dirty="0">
                <a:solidFill>
                  <a:schemeClr val="tx1"/>
                </a:solidFill>
                <a:effectLst/>
                <a:latin typeface="Arial" charset="0"/>
                <a:ea typeface="+mn-ea"/>
                <a:cs typeface="+mn-cs"/>
              </a:rPr>
              <a:t>PE</a:t>
            </a:r>
            <a:r>
              <a:rPr lang="ja-JP" altLang="ja-JP" sz="1200" kern="1200" dirty="0">
                <a:solidFill>
                  <a:schemeClr val="tx1"/>
                </a:solidFill>
                <a:effectLst/>
                <a:latin typeface="Arial" charset="0"/>
                <a:ea typeface="+mn-ea"/>
                <a:cs typeface="+mn-cs"/>
              </a:rPr>
              <a:t>率の差を求めます。すると</a:t>
            </a:r>
            <a:r>
              <a:rPr lang="en-US" altLang="ja-JP" sz="1200" kern="1200" dirty="0">
                <a:solidFill>
                  <a:schemeClr val="tx1"/>
                </a:solidFill>
                <a:effectLst/>
                <a:latin typeface="Arial" charset="0"/>
                <a:ea typeface="+mn-ea"/>
                <a:cs typeface="+mn-cs"/>
              </a:rPr>
              <a:t>5</a:t>
            </a:r>
            <a:r>
              <a:rPr lang="ja-JP" altLang="ja-JP" sz="1200" kern="1200" dirty="0">
                <a:solidFill>
                  <a:schemeClr val="tx1"/>
                </a:solidFill>
                <a:effectLst/>
                <a:latin typeface="Arial" charset="0"/>
                <a:ea typeface="+mn-ea"/>
                <a:cs typeface="+mn-cs"/>
              </a:rPr>
              <a:t>つの層から</a:t>
            </a:r>
            <a:r>
              <a:rPr lang="en-US" altLang="ja-JP" sz="1200" kern="1200" dirty="0">
                <a:solidFill>
                  <a:schemeClr val="tx1"/>
                </a:solidFill>
                <a:effectLst/>
                <a:latin typeface="Arial" charset="0"/>
                <a:ea typeface="+mn-ea"/>
                <a:cs typeface="+mn-cs"/>
              </a:rPr>
              <a:t>5</a:t>
            </a:r>
            <a:r>
              <a:rPr lang="ja-JP" altLang="ja-JP" sz="1200" kern="1200" dirty="0">
                <a:solidFill>
                  <a:schemeClr val="tx1"/>
                </a:solidFill>
                <a:effectLst/>
                <a:latin typeface="Arial" charset="0"/>
                <a:ea typeface="+mn-ea"/>
                <a:cs typeface="+mn-cs"/>
              </a:rPr>
              <a:t>つの</a:t>
            </a:r>
            <a:r>
              <a:rPr lang="en-US" altLang="ja-JP" sz="1200" kern="1200" dirty="0">
                <a:solidFill>
                  <a:schemeClr val="tx1"/>
                </a:solidFill>
                <a:effectLst/>
                <a:latin typeface="Arial" charset="0"/>
                <a:ea typeface="+mn-ea"/>
                <a:cs typeface="+mn-cs"/>
              </a:rPr>
              <a:t>Model</a:t>
            </a:r>
            <a:r>
              <a:rPr lang="ja-JP" altLang="ja-JP" sz="1200" kern="1200" dirty="0">
                <a:solidFill>
                  <a:schemeClr val="tx1"/>
                </a:solidFill>
                <a:effectLst/>
                <a:latin typeface="Arial" charset="0"/>
                <a:ea typeface="+mn-ea"/>
                <a:cs typeface="+mn-cs"/>
              </a:rPr>
              <a:t>　</a:t>
            </a:r>
            <a:r>
              <a:rPr lang="en-US" altLang="ja-JP" sz="1200" kern="1200" dirty="0">
                <a:solidFill>
                  <a:schemeClr val="tx1"/>
                </a:solidFill>
                <a:effectLst/>
                <a:latin typeface="Arial" charset="0"/>
                <a:ea typeface="+mn-ea"/>
                <a:cs typeface="+mn-cs"/>
              </a:rPr>
              <a:t>USES</a:t>
            </a:r>
            <a:r>
              <a:rPr lang="ja-JP" altLang="ja-JP" sz="1200" kern="1200" dirty="0">
                <a:solidFill>
                  <a:schemeClr val="tx1"/>
                </a:solidFill>
                <a:effectLst/>
                <a:latin typeface="Arial" charset="0"/>
                <a:ea typeface="+mn-ea"/>
                <a:cs typeface="+mn-cs"/>
              </a:rPr>
              <a:t>と</a:t>
            </a:r>
            <a:r>
              <a:rPr lang="en-US" altLang="ja-JP" sz="1200" kern="1200" dirty="0">
                <a:solidFill>
                  <a:schemeClr val="tx1"/>
                </a:solidFill>
                <a:effectLst/>
                <a:latin typeface="Arial" charset="0"/>
                <a:ea typeface="+mn-ea"/>
                <a:cs typeface="+mn-cs"/>
              </a:rPr>
              <a:t>Century2</a:t>
            </a:r>
            <a:r>
              <a:rPr lang="ja-JP" altLang="ja-JP" sz="1200" kern="1200" dirty="0">
                <a:solidFill>
                  <a:schemeClr val="tx1"/>
                </a:solidFill>
                <a:effectLst/>
                <a:latin typeface="Arial" charset="0"/>
                <a:ea typeface="+mn-ea"/>
                <a:cs typeface="+mn-cs"/>
              </a:rPr>
              <a:t>の</a:t>
            </a:r>
            <a:r>
              <a:rPr lang="en-US" altLang="ja-JP" sz="1200" kern="1200" dirty="0">
                <a:solidFill>
                  <a:schemeClr val="tx1"/>
                </a:solidFill>
                <a:effectLst/>
                <a:latin typeface="Arial" charset="0"/>
                <a:ea typeface="+mn-ea"/>
                <a:cs typeface="+mn-cs"/>
              </a:rPr>
              <a:t>PE</a:t>
            </a:r>
            <a:r>
              <a:rPr lang="ja-JP" altLang="ja-JP" sz="1200" kern="1200" dirty="0">
                <a:solidFill>
                  <a:schemeClr val="tx1"/>
                </a:solidFill>
                <a:effectLst/>
                <a:latin typeface="Arial" charset="0"/>
                <a:ea typeface="+mn-ea"/>
                <a:cs typeface="+mn-cs"/>
              </a:rPr>
              <a:t>発現率の差がもとまります。あとはこの差を適切にまとめて</a:t>
            </a:r>
            <a:r>
              <a:rPr lang="en-US" altLang="ja-JP" sz="1200" kern="1200" dirty="0">
                <a:solidFill>
                  <a:schemeClr val="tx1"/>
                </a:solidFill>
                <a:effectLst/>
                <a:latin typeface="Arial" charset="0"/>
                <a:ea typeface="+mn-ea"/>
                <a:cs typeface="+mn-cs"/>
              </a:rPr>
              <a:t>1</a:t>
            </a:r>
            <a:r>
              <a:rPr lang="ja-JP" altLang="ja-JP" sz="1200" kern="1200" dirty="0">
                <a:solidFill>
                  <a:schemeClr val="tx1"/>
                </a:solidFill>
                <a:effectLst/>
                <a:latin typeface="Arial" charset="0"/>
                <a:ea typeface="+mn-ea"/>
                <a:cs typeface="+mn-cs"/>
              </a:rPr>
              <a:t>つの差として求めれば良いことになります</a:t>
            </a:r>
          </a:p>
          <a:p>
            <a:r>
              <a:rPr lang="ja-JP" altLang="ja-JP" sz="1200" kern="1200" dirty="0">
                <a:solidFill>
                  <a:schemeClr val="tx1"/>
                </a:solidFill>
                <a:effectLst/>
                <a:latin typeface="Arial" charset="0"/>
                <a:ea typeface="+mn-ea"/>
                <a:cs typeface="+mn-cs"/>
              </a:rPr>
              <a:t>具体的な数値としては、下記は単純な</a:t>
            </a:r>
            <a:r>
              <a:rPr lang="en-US" altLang="ja-JP" sz="1200" kern="1200" dirty="0">
                <a:solidFill>
                  <a:schemeClr val="tx1"/>
                </a:solidFill>
                <a:effectLst/>
                <a:latin typeface="Arial" charset="0"/>
                <a:ea typeface="+mn-ea"/>
                <a:cs typeface="+mn-cs"/>
              </a:rPr>
              <a:t>Model</a:t>
            </a:r>
            <a:r>
              <a:rPr lang="ja-JP" altLang="ja-JP" sz="1200" kern="1200" dirty="0">
                <a:solidFill>
                  <a:schemeClr val="tx1"/>
                </a:solidFill>
                <a:effectLst/>
                <a:latin typeface="Arial" charset="0"/>
                <a:ea typeface="+mn-ea"/>
                <a:cs typeface="+mn-cs"/>
              </a:rPr>
              <a:t>　</a:t>
            </a:r>
            <a:r>
              <a:rPr lang="en-US" altLang="ja-JP" sz="1200" kern="1200" dirty="0">
                <a:solidFill>
                  <a:schemeClr val="tx1"/>
                </a:solidFill>
                <a:effectLst/>
                <a:latin typeface="Arial" charset="0"/>
                <a:ea typeface="+mn-ea"/>
                <a:cs typeface="+mn-cs"/>
              </a:rPr>
              <a:t>USES</a:t>
            </a:r>
            <a:r>
              <a:rPr lang="ja-JP" altLang="ja-JP" sz="1200" kern="1200" dirty="0">
                <a:solidFill>
                  <a:schemeClr val="tx1"/>
                </a:solidFill>
                <a:effectLst/>
                <a:latin typeface="Arial" charset="0"/>
                <a:ea typeface="+mn-ea"/>
                <a:cs typeface="+mn-cs"/>
              </a:rPr>
              <a:t>と</a:t>
            </a:r>
            <a:r>
              <a:rPr lang="en-US" altLang="ja-JP" sz="1200" kern="1200" dirty="0">
                <a:solidFill>
                  <a:schemeClr val="tx1"/>
                </a:solidFill>
                <a:effectLst/>
                <a:latin typeface="Arial" charset="0"/>
                <a:ea typeface="+mn-ea"/>
                <a:cs typeface="+mn-cs"/>
              </a:rPr>
              <a:t>Century2</a:t>
            </a:r>
            <a:r>
              <a:rPr lang="ja-JP" altLang="ja-JP" sz="1200" kern="1200" dirty="0">
                <a:solidFill>
                  <a:schemeClr val="tx1"/>
                </a:solidFill>
                <a:effectLst/>
                <a:latin typeface="Arial" charset="0"/>
                <a:ea typeface="+mn-ea"/>
                <a:cs typeface="+mn-cs"/>
              </a:rPr>
              <a:t>の</a:t>
            </a:r>
            <a:r>
              <a:rPr lang="en-US" altLang="ja-JP" sz="1200" kern="1200" dirty="0">
                <a:solidFill>
                  <a:schemeClr val="tx1"/>
                </a:solidFill>
                <a:effectLst/>
                <a:latin typeface="Arial" charset="0"/>
                <a:ea typeface="+mn-ea"/>
                <a:cs typeface="+mn-cs"/>
              </a:rPr>
              <a:t>PE</a:t>
            </a:r>
            <a:r>
              <a:rPr lang="ja-JP" altLang="ja-JP" sz="1200" kern="1200" dirty="0">
                <a:solidFill>
                  <a:schemeClr val="tx1"/>
                </a:solidFill>
                <a:effectLst/>
                <a:latin typeface="Arial" charset="0"/>
                <a:ea typeface="+mn-ea"/>
                <a:cs typeface="+mn-cs"/>
              </a:rPr>
              <a:t>発現率と</a:t>
            </a:r>
            <a:r>
              <a:rPr lang="en-US" altLang="ja-JP" sz="1200" kern="1200" dirty="0">
                <a:solidFill>
                  <a:schemeClr val="tx1"/>
                </a:solidFill>
                <a:effectLst/>
                <a:latin typeface="Arial" charset="0"/>
                <a:ea typeface="+mn-ea"/>
                <a:cs typeface="+mn-cs"/>
              </a:rPr>
              <a:t>95%</a:t>
            </a:r>
            <a:r>
              <a:rPr lang="ja-JP" altLang="ja-JP" sz="1200" kern="1200" dirty="0">
                <a:solidFill>
                  <a:schemeClr val="tx1"/>
                </a:solidFill>
                <a:effectLst/>
                <a:latin typeface="Arial" charset="0"/>
                <a:ea typeface="+mn-ea"/>
                <a:cs typeface="+mn-cs"/>
              </a:rPr>
              <a:t>信頼区間になります</a:t>
            </a:r>
          </a:p>
          <a:p>
            <a:r>
              <a:rPr lang="en-US" altLang="ja-JP" sz="1200" kern="1200" dirty="0">
                <a:solidFill>
                  <a:schemeClr val="tx1"/>
                </a:solidFill>
                <a:effectLst/>
                <a:latin typeface="Arial" charset="0"/>
                <a:ea typeface="+mn-ea"/>
                <a:cs typeface="+mn-cs"/>
              </a:rPr>
              <a:t> </a:t>
            </a:r>
            <a:endParaRPr lang="ja-JP" altLang="ja-JP" sz="1200" kern="1200" dirty="0">
              <a:solidFill>
                <a:schemeClr val="tx1"/>
              </a:solidFill>
              <a:effectLst/>
              <a:latin typeface="Arial" charset="0"/>
              <a:ea typeface="+mn-ea"/>
              <a:cs typeface="+mn-cs"/>
            </a:endParaRPr>
          </a:p>
          <a:p>
            <a:r>
              <a:rPr lang="en-US" altLang="ja-JP" sz="1200" b="1" kern="1200" dirty="0">
                <a:solidFill>
                  <a:schemeClr val="tx1"/>
                </a:solidFill>
                <a:effectLst/>
                <a:latin typeface="Arial" charset="0"/>
                <a:ea typeface="+mn-ea"/>
                <a:cs typeface="+mn-cs"/>
              </a:rPr>
              <a:t>Model</a:t>
            </a:r>
            <a:r>
              <a:rPr lang="ja-JP" altLang="ja-JP" sz="1200" b="1" kern="1200" dirty="0">
                <a:solidFill>
                  <a:schemeClr val="tx1"/>
                </a:solidFill>
                <a:effectLst/>
                <a:latin typeface="Arial" charset="0"/>
                <a:ea typeface="+mn-ea"/>
                <a:cs typeface="+mn-cs"/>
              </a:rPr>
              <a:t>　</a:t>
            </a:r>
            <a:r>
              <a:rPr lang="en-US" altLang="ja-JP" sz="1200" b="1" kern="1200" dirty="0">
                <a:solidFill>
                  <a:schemeClr val="tx1"/>
                </a:solidFill>
                <a:effectLst/>
                <a:latin typeface="Arial" charset="0"/>
                <a:ea typeface="+mn-ea"/>
                <a:cs typeface="+mn-cs"/>
              </a:rPr>
              <a:t>U-</a:t>
            </a:r>
            <a:r>
              <a:rPr lang="en-US" altLang="ja-JP" sz="1200" b="1" kern="1200" dirty="0" err="1">
                <a:solidFill>
                  <a:schemeClr val="tx1"/>
                </a:solidFill>
                <a:effectLst/>
                <a:latin typeface="Arial" charset="0"/>
                <a:ea typeface="+mn-ea"/>
                <a:cs typeface="+mn-cs"/>
              </a:rPr>
              <a:t>Ses</a:t>
            </a:r>
            <a:endParaRPr lang="ja-JP" altLang="ja-JP" sz="1200" kern="1200" dirty="0">
              <a:solidFill>
                <a:schemeClr val="tx1"/>
              </a:solidFill>
              <a:effectLst/>
              <a:latin typeface="Arial" charset="0"/>
              <a:ea typeface="+mn-ea"/>
              <a:cs typeface="+mn-cs"/>
            </a:endParaRPr>
          </a:p>
          <a:p>
            <a:r>
              <a:rPr lang="en-US" altLang="ja-JP" sz="1200" b="1" kern="1200" dirty="0">
                <a:solidFill>
                  <a:schemeClr val="tx1"/>
                </a:solidFill>
                <a:effectLst/>
                <a:latin typeface="Arial" charset="0"/>
                <a:ea typeface="+mn-ea"/>
                <a:cs typeface="+mn-cs"/>
              </a:rPr>
              <a:t>CENTURY 2 BP-SES</a:t>
            </a:r>
            <a:endParaRPr lang="ja-JP" altLang="ja-JP" sz="1200" kern="1200" dirty="0">
              <a:solidFill>
                <a:schemeClr val="tx1"/>
              </a:solidFill>
              <a:effectLst/>
              <a:latin typeface="Arial" charset="0"/>
              <a:ea typeface="+mn-ea"/>
              <a:cs typeface="+mn-cs"/>
            </a:endParaRPr>
          </a:p>
          <a:p>
            <a:r>
              <a:rPr lang="en-US" altLang="ja-JP" sz="1200" b="1" kern="1200" dirty="0">
                <a:solidFill>
                  <a:schemeClr val="tx1"/>
                </a:solidFill>
                <a:effectLst/>
                <a:latin typeface="Arial" charset="0"/>
                <a:ea typeface="+mn-ea"/>
                <a:cs typeface="+mn-cs"/>
              </a:rPr>
              <a:t>(N= 1616 Patients) </a:t>
            </a:r>
            <a:endParaRPr lang="ja-JP" altLang="ja-JP" sz="1200" kern="1200" dirty="0">
              <a:solidFill>
                <a:schemeClr val="tx1"/>
              </a:solidFill>
              <a:effectLst/>
              <a:latin typeface="Arial" charset="0"/>
              <a:ea typeface="+mn-ea"/>
              <a:cs typeface="+mn-cs"/>
            </a:endParaRPr>
          </a:p>
          <a:p>
            <a:r>
              <a:rPr lang="en-US" altLang="ja-JP" sz="1200" b="1" kern="1200" dirty="0">
                <a:solidFill>
                  <a:schemeClr val="tx1"/>
                </a:solidFill>
                <a:effectLst/>
                <a:latin typeface="Arial" charset="0"/>
                <a:ea typeface="+mn-ea"/>
                <a:cs typeface="+mn-cs"/>
              </a:rPr>
              <a:t>(N= 542 Patients)</a:t>
            </a:r>
            <a:endParaRPr lang="ja-JP" altLang="ja-JP" sz="1200" kern="1200" dirty="0">
              <a:solidFill>
                <a:schemeClr val="tx1"/>
              </a:solidFill>
              <a:effectLst/>
              <a:latin typeface="Arial" charset="0"/>
              <a:ea typeface="+mn-ea"/>
              <a:cs typeface="+mn-cs"/>
            </a:endParaRPr>
          </a:p>
          <a:p>
            <a:r>
              <a:rPr lang="en-US" altLang="ja-JP" sz="1200" kern="1200" dirty="0">
                <a:solidFill>
                  <a:schemeClr val="tx1"/>
                </a:solidFill>
                <a:effectLst/>
                <a:latin typeface="Arial" charset="0"/>
                <a:ea typeface="+mn-ea"/>
                <a:cs typeface="+mn-cs"/>
              </a:rPr>
              <a:t>4.3% (69 /1616 )</a:t>
            </a:r>
            <a:endParaRPr lang="ja-JP" altLang="ja-JP" sz="1200" kern="1200" dirty="0">
              <a:solidFill>
                <a:schemeClr val="tx1"/>
              </a:solidFill>
              <a:effectLst/>
              <a:latin typeface="Arial" charset="0"/>
              <a:ea typeface="+mn-ea"/>
              <a:cs typeface="+mn-cs"/>
            </a:endParaRPr>
          </a:p>
          <a:p>
            <a:r>
              <a:rPr lang="en-US" altLang="ja-JP" sz="1200" kern="1200" dirty="0">
                <a:solidFill>
                  <a:schemeClr val="tx1"/>
                </a:solidFill>
                <a:effectLst/>
                <a:latin typeface="Arial" charset="0"/>
                <a:ea typeface="+mn-ea"/>
                <a:cs typeface="+mn-cs"/>
              </a:rPr>
              <a:t>5.7% (31 /542 )</a:t>
            </a:r>
            <a:endParaRPr lang="ja-JP" altLang="ja-JP" sz="1200" kern="1200" dirty="0">
              <a:solidFill>
                <a:schemeClr val="tx1"/>
              </a:solidFill>
              <a:effectLst/>
              <a:latin typeface="Arial" charset="0"/>
              <a:ea typeface="+mn-ea"/>
              <a:cs typeface="+mn-cs"/>
            </a:endParaRPr>
          </a:p>
          <a:p>
            <a:r>
              <a:rPr lang="en-US" altLang="ja-JP" sz="1200" kern="1200" dirty="0">
                <a:solidFill>
                  <a:schemeClr val="tx1"/>
                </a:solidFill>
                <a:effectLst/>
                <a:latin typeface="Arial" charset="0"/>
                <a:ea typeface="+mn-ea"/>
                <a:cs typeface="+mn-cs"/>
              </a:rPr>
              <a:t> </a:t>
            </a:r>
            <a:endParaRPr lang="ja-JP" altLang="ja-JP" sz="1200" kern="1200" dirty="0">
              <a:solidFill>
                <a:schemeClr val="tx1"/>
              </a:solidFill>
              <a:effectLst/>
              <a:latin typeface="Arial" charset="0"/>
              <a:ea typeface="+mn-ea"/>
              <a:cs typeface="+mn-cs"/>
            </a:endParaRPr>
          </a:p>
          <a:p>
            <a:r>
              <a:rPr lang="ja-JP" altLang="ja-JP" sz="1200" kern="1200" dirty="0">
                <a:solidFill>
                  <a:schemeClr val="tx1"/>
                </a:solidFill>
                <a:effectLst/>
                <a:latin typeface="Arial" charset="0"/>
                <a:ea typeface="+mn-ea"/>
                <a:cs typeface="+mn-cs"/>
              </a:rPr>
              <a:t>この差はおおよそ</a:t>
            </a:r>
            <a:r>
              <a:rPr lang="en-US" altLang="ja-JP" sz="1200" kern="1200" dirty="0">
                <a:solidFill>
                  <a:schemeClr val="tx1"/>
                </a:solidFill>
                <a:effectLst/>
                <a:latin typeface="Arial" charset="0"/>
                <a:ea typeface="+mn-ea"/>
                <a:cs typeface="+mn-cs"/>
              </a:rPr>
              <a:t>-1.4%</a:t>
            </a:r>
            <a:r>
              <a:rPr lang="ja-JP" altLang="ja-JP" sz="1200" kern="1200" dirty="0">
                <a:solidFill>
                  <a:schemeClr val="tx1"/>
                </a:solidFill>
                <a:effectLst/>
                <a:latin typeface="Arial" charset="0"/>
                <a:ea typeface="+mn-ea"/>
                <a:cs typeface="+mn-cs"/>
              </a:rPr>
              <a:t>ですが、単純にこの差は背景が違うので、比較には使えません（単純な</a:t>
            </a:r>
            <a:r>
              <a:rPr lang="en-US" altLang="ja-JP" sz="1200" kern="1200" dirty="0">
                <a:solidFill>
                  <a:schemeClr val="tx1"/>
                </a:solidFill>
                <a:effectLst/>
                <a:latin typeface="Arial" charset="0"/>
                <a:ea typeface="+mn-ea"/>
                <a:cs typeface="+mn-cs"/>
              </a:rPr>
              <a:t>Kaplan</a:t>
            </a:r>
            <a:r>
              <a:rPr lang="ja-JP" altLang="ja-JP" sz="1200" kern="1200" dirty="0">
                <a:solidFill>
                  <a:schemeClr val="tx1"/>
                </a:solidFill>
                <a:effectLst/>
                <a:latin typeface="Arial" charset="0"/>
                <a:ea typeface="+mn-ea"/>
                <a:cs typeface="+mn-cs"/>
              </a:rPr>
              <a:t>　</a:t>
            </a:r>
            <a:r>
              <a:rPr lang="en-US" altLang="ja-JP" sz="1200" kern="1200" dirty="0" err="1">
                <a:solidFill>
                  <a:schemeClr val="tx1"/>
                </a:solidFill>
                <a:effectLst/>
                <a:latin typeface="Arial" charset="0"/>
                <a:ea typeface="+mn-ea"/>
                <a:cs typeface="+mn-cs"/>
              </a:rPr>
              <a:t>mierer</a:t>
            </a:r>
            <a:r>
              <a:rPr lang="ja-JP" altLang="ja-JP" sz="1200" kern="1200" dirty="0">
                <a:solidFill>
                  <a:schemeClr val="tx1"/>
                </a:solidFill>
                <a:effectLst/>
                <a:latin typeface="Arial" charset="0"/>
                <a:ea typeface="+mn-ea"/>
                <a:cs typeface="+mn-cs"/>
              </a:rPr>
              <a:t>曲線も同じ意味で比較は不可ですが）</a:t>
            </a:r>
          </a:p>
          <a:p>
            <a:r>
              <a:rPr lang="en-US" altLang="ja-JP" sz="1200" kern="1200" dirty="0">
                <a:solidFill>
                  <a:schemeClr val="tx1"/>
                </a:solidFill>
                <a:effectLst/>
                <a:latin typeface="Arial" charset="0"/>
                <a:ea typeface="+mn-ea"/>
                <a:cs typeface="+mn-cs"/>
              </a:rPr>
              <a:t> </a:t>
            </a:r>
            <a:endParaRPr lang="ja-JP" altLang="ja-JP" sz="1200" kern="1200" dirty="0">
              <a:solidFill>
                <a:schemeClr val="tx1"/>
              </a:solidFill>
              <a:effectLst/>
              <a:latin typeface="Arial" charset="0"/>
              <a:ea typeface="+mn-ea"/>
              <a:cs typeface="+mn-cs"/>
            </a:endParaRPr>
          </a:p>
          <a:p>
            <a:r>
              <a:rPr lang="ja-JP" altLang="ja-JP" sz="1200" kern="1200" dirty="0">
                <a:solidFill>
                  <a:schemeClr val="tx1"/>
                </a:solidFill>
                <a:effectLst/>
                <a:latin typeface="Arial" charset="0"/>
                <a:ea typeface="+mn-ea"/>
                <a:cs typeface="+mn-cs"/>
              </a:rPr>
              <a:t>そこで</a:t>
            </a:r>
            <a:r>
              <a:rPr lang="en-US" altLang="ja-JP" sz="1200" kern="1200" dirty="0">
                <a:solidFill>
                  <a:schemeClr val="tx1"/>
                </a:solidFill>
                <a:effectLst/>
                <a:latin typeface="Arial" charset="0"/>
                <a:ea typeface="+mn-ea"/>
                <a:cs typeface="+mn-cs"/>
              </a:rPr>
              <a:t>5</a:t>
            </a:r>
            <a:r>
              <a:rPr lang="ja-JP" altLang="ja-JP" sz="1200" kern="1200" dirty="0">
                <a:solidFill>
                  <a:schemeClr val="tx1"/>
                </a:solidFill>
                <a:effectLst/>
                <a:latin typeface="Arial" charset="0"/>
                <a:ea typeface="+mn-ea"/>
                <a:cs typeface="+mn-cs"/>
              </a:rPr>
              <a:t>つの層の比較可能な差をまとめたものが</a:t>
            </a:r>
          </a:p>
          <a:p>
            <a:r>
              <a:rPr lang="en-US" altLang="ja-JP" sz="1200" b="1" kern="1200" dirty="0">
                <a:solidFill>
                  <a:schemeClr val="tx1"/>
                </a:solidFill>
                <a:effectLst/>
                <a:latin typeface="Arial" charset="0"/>
                <a:ea typeface="+mn-ea"/>
                <a:cs typeface="+mn-cs"/>
              </a:rPr>
              <a:t>Difference</a:t>
            </a:r>
            <a:endParaRPr lang="ja-JP" altLang="ja-JP" sz="1200" kern="1200" dirty="0">
              <a:solidFill>
                <a:schemeClr val="tx1"/>
              </a:solidFill>
              <a:effectLst/>
              <a:latin typeface="Arial" charset="0"/>
              <a:ea typeface="+mn-ea"/>
              <a:cs typeface="+mn-cs"/>
            </a:endParaRPr>
          </a:p>
          <a:p>
            <a:r>
              <a:rPr lang="en-US" altLang="ja-JP" sz="1200" kern="1200" dirty="0">
                <a:solidFill>
                  <a:schemeClr val="tx1"/>
                </a:solidFill>
                <a:effectLst/>
                <a:latin typeface="Arial" charset="0"/>
                <a:ea typeface="+mn-ea"/>
                <a:cs typeface="+mn-cs"/>
              </a:rPr>
              <a:t>-3.17%</a:t>
            </a:r>
            <a:endParaRPr lang="ja-JP" altLang="ja-JP" sz="1200" kern="1200" dirty="0">
              <a:solidFill>
                <a:schemeClr val="tx1"/>
              </a:solidFill>
              <a:effectLst/>
              <a:latin typeface="Arial" charset="0"/>
              <a:ea typeface="+mn-ea"/>
              <a:cs typeface="+mn-cs"/>
            </a:endParaRPr>
          </a:p>
          <a:p>
            <a:r>
              <a:rPr lang="ja-JP" altLang="ja-JP" sz="1200" kern="1200" dirty="0">
                <a:solidFill>
                  <a:schemeClr val="tx1"/>
                </a:solidFill>
                <a:effectLst/>
                <a:latin typeface="Arial" charset="0"/>
                <a:ea typeface="+mn-ea"/>
                <a:cs typeface="+mn-cs"/>
              </a:rPr>
              <a:t>となります。この</a:t>
            </a:r>
            <a:r>
              <a:rPr lang="en-US" altLang="ja-JP" sz="1200" kern="1200" dirty="0">
                <a:solidFill>
                  <a:schemeClr val="tx1"/>
                </a:solidFill>
                <a:effectLst/>
                <a:latin typeface="Arial" charset="0"/>
                <a:ea typeface="+mn-ea"/>
                <a:cs typeface="+mn-cs"/>
              </a:rPr>
              <a:t>3.17%</a:t>
            </a:r>
            <a:r>
              <a:rPr lang="ja-JP" altLang="ja-JP" sz="1200" kern="1200" dirty="0">
                <a:solidFill>
                  <a:schemeClr val="tx1"/>
                </a:solidFill>
                <a:effectLst/>
                <a:latin typeface="Arial" charset="0"/>
                <a:ea typeface="+mn-ea"/>
                <a:cs typeface="+mn-cs"/>
              </a:rPr>
              <a:t>は、単純差</a:t>
            </a:r>
            <a:r>
              <a:rPr lang="en-US" altLang="ja-JP" sz="1200" kern="1200" dirty="0">
                <a:solidFill>
                  <a:schemeClr val="tx1"/>
                </a:solidFill>
                <a:effectLst/>
                <a:latin typeface="Arial" charset="0"/>
                <a:ea typeface="+mn-ea"/>
                <a:cs typeface="+mn-cs"/>
              </a:rPr>
              <a:t>-1.4%</a:t>
            </a:r>
            <a:r>
              <a:rPr lang="ja-JP" altLang="ja-JP" sz="1200" kern="1200" dirty="0">
                <a:solidFill>
                  <a:schemeClr val="tx1"/>
                </a:solidFill>
                <a:effectLst/>
                <a:latin typeface="Arial" charset="0"/>
                <a:ea typeface="+mn-ea"/>
                <a:cs typeface="+mn-cs"/>
              </a:rPr>
              <a:t>よりも大きくなっています。これはおそらく</a:t>
            </a:r>
            <a:r>
              <a:rPr lang="en-US" altLang="ja-JP" sz="1200" kern="1200" dirty="0">
                <a:solidFill>
                  <a:schemeClr val="tx1"/>
                </a:solidFill>
                <a:effectLst/>
                <a:latin typeface="Arial" charset="0"/>
                <a:ea typeface="+mn-ea"/>
                <a:cs typeface="+mn-cs"/>
              </a:rPr>
              <a:t>PE</a:t>
            </a:r>
            <a:r>
              <a:rPr lang="ja-JP" altLang="ja-JP" sz="1200" kern="1200" dirty="0">
                <a:solidFill>
                  <a:schemeClr val="tx1"/>
                </a:solidFill>
                <a:effectLst/>
                <a:latin typeface="Arial" charset="0"/>
                <a:ea typeface="+mn-ea"/>
                <a:cs typeface="+mn-cs"/>
              </a:rPr>
              <a:t>発生に関して、</a:t>
            </a:r>
            <a:r>
              <a:rPr lang="en-US" altLang="ja-JP" sz="1200" kern="1200" dirty="0">
                <a:solidFill>
                  <a:schemeClr val="tx1"/>
                </a:solidFill>
                <a:effectLst/>
                <a:latin typeface="Arial" charset="0"/>
                <a:ea typeface="+mn-ea"/>
                <a:cs typeface="+mn-cs"/>
              </a:rPr>
              <a:t>Model</a:t>
            </a:r>
            <a:r>
              <a:rPr lang="ja-JP" altLang="ja-JP" sz="1200" kern="1200" dirty="0">
                <a:solidFill>
                  <a:schemeClr val="tx1"/>
                </a:solidFill>
                <a:effectLst/>
                <a:latin typeface="Arial" charset="0"/>
                <a:ea typeface="+mn-ea"/>
                <a:cs typeface="+mn-cs"/>
              </a:rPr>
              <a:t>　</a:t>
            </a:r>
            <a:r>
              <a:rPr lang="en-US" altLang="ja-JP" sz="1200" kern="1200" dirty="0">
                <a:solidFill>
                  <a:schemeClr val="tx1"/>
                </a:solidFill>
                <a:effectLst/>
                <a:latin typeface="Arial" charset="0"/>
                <a:ea typeface="+mn-ea"/>
                <a:cs typeface="+mn-cs"/>
              </a:rPr>
              <a:t>USES</a:t>
            </a:r>
            <a:r>
              <a:rPr lang="ja-JP" altLang="ja-JP" sz="1200" kern="1200" dirty="0">
                <a:solidFill>
                  <a:schemeClr val="tx1"/>
                </a:solidFill>
                <a:effectLst/>
                <a:latin typeface="Arial" charset="0"/>
                <a:ea typeface="+mn-ea"/>
                <a:cs typeface="+mn-cs"/>
              </a:rPr>
              <a:t>は</a:t>
            </a:r>
            <a:r>
              <a:rPr lang="en-US" altLang="ja-JP" sz="1200" kern="1200" dirty="0">
                <a:solidFill>
                  <a:schemeClr val="tx1"/>
                </a:solidFill>
                <a:effectLst/>
                <a:latin typeface="Arial" charset="0"/>
                <a:ea typeface="+mn-ea"/>
                <a:cs typeface="+mn-cs"/>
              </a:rPr>
              <a:t>Century2</a:t>
            </a:r>
            <a:r>
              <a:rPr lang="ja-JP" altLang="ja-JP" sz="1200" kern="1200" dirty="0">
                <a:solidFill>
                  <a:schemeClr val="tx1"/>
                </a:solidFill>
                <a:effectLst/>
                <a:latin typeface="Arial" charset="0"/>
                <a:ea typeface="+mn-ea"/>
                <a:cs typeface="+mn-cs"/>
              </a:rPr>
              <a:t>にくらべて高リスク手段であり、同じ</a:t>
            </a:r>
            <a:r>
              <a:rPr lang="en-US" altLang="ja-JP" sz="1200" kern="1200" dirty="0">
                <a:solidFill>
                  <a:schemeClr val="tx1"/>
                </a:solidFill>
                <a:effectLst/>
                <a:latin typeface="Arial" charset="0"/>
                <a:ea typeface="+mn-ea"/>
                <a:cs typeface="+mn-cs"/>
              </a:rPr>
              <a:t>PE</a:t>
            </a:r>
            <a:r>
              <a:rPr lang="ja-JP" altLang="ja-JP" sz="1200" kern="1200" dirty="0">
                <a:solidFill>
                  <a:schemeClr val="tx1"/>
                </a:solidFill>
                <a:effectLst/>
                <a:latin typeface="Arial" charset="0"/>
                <a:ea typeface="+mn-ea"/>
                <a:cs typeface="+mn-cs"/>
              </a:rPr>
              <a:t>発生リスクで比較すれば、</a:t>
            </a:r>
            <a:r>
              <a:rPr lang="en-US" altLang="ja-JP" sz="1200" kern="1200" dirty="0">
                <a:solidFill>
                  <a:schemeClr val="tx1"/>
                </a:solidFill>
                <a:effectLst/>
                <a:latin typeface="Arial" charset="0"/>
                <a:ea typeface="+mn-ea"/>
                <a:cs typeface="+mn-cs"/>
              </a:rPr>
              <a:t>Model</a:t>
            </a:r>
            <a:r>
              <a:rPr lang="ja-JP" altLang="ja-JP" sz="1200" kern="1200" dirty="0">
                <a:solidFill>
                  <a:schemeClr val="tx1"/>
                </a:solidFill>
                <a:effectLst/>
                <a:latin typeface="Arial" charset="0"/>
                <a:ea typeface="+mn-ea"/>
                <a:cs typeface="+mn-cs"/>
              </a:rPr>
              <a:t>　</a:t>
            </a:r>
            <a:r>
              <a:rPr lang="en-US" altLang="ja-JP" sz="1200" kern="1200" dirty="0">
                <a:solidFill>
                  <a:schemeClr val="tx1"/>
                </a:solidFill>
                <a:effectLst/>
                <a:latin typeface="Arial" charset="0"/>
                <a:ea typeface="+mn-ea"/>
                <a:cs typeface="+mn-cs"/>
              </a:rPr>
              <a:t>USES</a:t>
            </a:r>
            <a:r>
              <a:rPr lang="ja-JP" altLang="ja-JP" sz="1200" kern="1200" dirty="0">
                <a:solidFill>
                  <a:schemeClr val="tx1"/>
                </a:solidFill>
                <a:effectLst/>
                <a:latin typeface="Arial" charset="0"/>
                <a:ea typeface="+mn-ea"/>
                <a:cs typeface="+mn-cs"/>
              </a:rPr>
              <a:t>は</a:t>
            </a:r>
            <a:r>
              <a:rPr lang="en-US" altLang="ja-JP" sz="1200" kern="1200" dirty="0">
                <a:solidFill>
                  <a:schemeClr val="tx1"/>
                </a:solidFill>
                <a:effectLst/>
                <a:latin typeface="Arial" charset="0"/>
                <a:ea typeface="+mn-ea"/>
                <a:cs typeface="+mn-cs"/>
              </a:rPr>
              <a:t>Century2</a:t>
            </a:r>
            <a:r>
              <a:rPr lang="ja-JP" altLang="ja-JP" sz="1200" kern="1200" dirty="0">
                <a:solidFill>
                  <a:schemeClr val="tx1"/>
                </a:solidFill>
                <a:effectLst/>
                <a:latin typeface="Arial" charset="0"/>
                <a:ea typeface="+mn-ea"/>
                <a:cs typeface="+mn-cs"/>
              </a:rPr>
              <a:t>よりもより</a:t>
            </a:r>
            <a:r>
              <a:rPr lang="en-US" altLang="ja-JP" sz="1200" kern="1200" dirty="0">
                <a:solidFill>
                  <a:schemeClr val="tx1"/>
                </a:solidFill>
                <a:effectLst/>
                <a:latin typeface="Arial" charset="0"/>
                <a:ea typeface="+mn-ea"/>
                <a:cs typeface="+mn-cs"/>
              </a:rPr>
              <a:t>PE</a:t>
            </a:r>
            <a:r>
              <a:rPr lang="ja-JP" altLang="ja-JP" sz="1200" kern="1200" dirty="0">
                <a:solidFill>
                  <a:schemeClr val="tx1"/>
                </a:solidFill>
                <a:effectLst/>
                <a:latin typeface="Arial" charset="0"/>
                <a:ea typeface="+mn-ea"/>
                <a:cs typeface="+mn-cs"/>
              </a:rPr>
              <a:t>発生率が低いことが推測されます。</a:t>
            </a:r>
          </a:p>
          <a:p>
            <a:r>
              <a:rPr lang="en-US" altLang="ja-JP" sz="1200" kern="1200" dirty="0">
                <a:solidFill>
                  <a:schemeClr val="tx1"/>
                </a:solidFill>
                <a:effectLst/>
                <a:latin typeface="Arial" charset="0"/>
                <a:ea typeface="+mn-ea"/>
                <a:cs typeface="+mn-cs"/>
              </a:rPr>
              <a:t> </a:t>
            </a:r>
            <a:endParaRPr lang="ja-JP" altLang="ja-JP" sz="1200" kern="1200" dirty="0">
              <a:solidFill>
                <a:schemeClr val="tx1"/>
              </a:solidFill>
              <a:effectLst/>
              <a:latin typeface="Arial" charset="0"/>
              <a:ea typeface="+mn-ea"/>
              <a:cs typeface="+mn-cs"/>
            </a:endParaRPr>
          </a:p>
          <a:p>
            <a:r>
              <a:rPr lang="en-US" altLang="ja-JP" sz="1200" b="1" kern="1200" dirty="0">
                <a:solidFill>
                  <a:schemeClr val="tx1"/>
                </a:solidFill>
                <a:effectLst/>
                <a:latin typeface="Arial" charset="0"/>
                <a:ea typeface="+mn-ea"/>
                <a:cs typeface="+mn-cs"/>
              </a:rPr>
              <a:t>One Sided 95% Upper Confidence Bound</a:t>
            </a:r>
            <a:endParaRPr lang="ja-JP" altLang="ja-JP" sz="1200" kern="1200" dirty="0">
              <a:solidFill>
                <a:schemeClr val="tx1"/>
              </a:solidFill>
              <a:effectLst/>
              <a:latin typeface="Arial" charset="0"/>
              <a:ea typeface="+mn-ea"/>
              <a:cs typeface="+mn-cs"/>
            </a:endParaRPr>
          </a:p>
          <a:p>
            <a:r>
              <a:rPr lang="en-US" altLang="ja-JP" sz="1200" kern="1200" dirty="0">
                <a:solidFill>
                  <a:schemeClr val="tx1"/>
                </a:solidFill>
                <a:effectLst/>
                <a:latin typeface="Arial" charset="0"/>
                <a:ea typeface="+mn-ea"/>
                <a:cs typeface="+mn-cs"/>
              </a:rPr>
              <a:t>-0.86%</a:t>
            </a:r>
            <a:endParaRPr lang="ja-JP" altLang="ja-JP" sz="1200" kern="1200" dirty="0">
              <a:solidFill>
                <a:schemeClr val="tx1"/>
              </a:solidFill>
              <a:effectLst/>
              <a:latin typeface="Arial" charset="0"/>
              <a:ea typeface="+mn-ea"/>
              <a:cs typeface="+mn-cs"/>
            </a:endParaRPr>
          </a:p>
          <a:p>
            <a:r>
              <a:rPr lang="ja-JP" altLang="ja-JP" sz="1200" kern="1200" dirty="0">
                <a:solidFill>
                  <a:schemeClr val="tx1"/>
                </a:solidFill>
                <a:effectLst/>
                <a:latin typeface="Arial" charset="0"/>
                <a:ea typeface="+mn-ea"/>
                <a:cs typeface="+mn-cs"/>
              </a:rPr>
              <a:t>は、</a:t>
            </a:r>
            <a:r>
              <a:rPr lang="en-US" altLang="ja-JP" sz="1200" kern="1200" dirty="0">
                <a:solidFill>
                  <a:schemeClr val="tx1"/>
                </a:solidFill>
                <a:effectLst/>
                <a:latin typeface="Arial" charset="0"/>
                <a:ea typeface="+mn-ea"/>
                <a:cs typeface="+mn-cs"/>
              </a:rPr>
              <a:t>-3.17%</a:t>
            </a:r>
            <a:r>
              <a:rPr lang="ja-JP" altLang="ja-JP" sz="1200" kern="1200" dirty="0">
                <a:solidFill>
                  <a:schemeClr val="tx1"/>
                </a:solidFill>
                <a:effectLst/>
                <a:latin typeface="Arial" charset="0"/>
                <a:ea typeface="+mn-ea"/>
                <a:cs typeface="+mn-cs"/>
              </a:rPr>
              <a:t>ｍの片側</a:t>
            </a:r>
            <a:r>
              <a:rPr lang="en-US" altLang="ja-JP" sz="1200" kern="1200" dirty="0">
                <a:solidFill>
                  <a:schemeClr val="tx1"/>
                </a:solidFill>
                <a:effectLst/>
                <a:latin typeface="Arial" charset="0"/>
                <a:ea typeface="+mn-ea"/>
                <a:cs typeface="+mn-cs"/>
              </a:rPr>
              <a:t>2.5%</a:t>
            </a:r>
            <a:r>
              <a:rPr lang="ja-JP" altLang="ja-JP" sz="1200" kern="1200" dirty="0">
                <a:solidFill>
                  <a:schemeClr val="tx1"/>
                </a:solidFill>
                <a:effectLst/>
                <a:latin typeface="Arial" charset="0"/>
                <a:ea typeface="+mn-ea"/>
                <a:cs typeface="+mn-cs"/>
              </a:rPr>
              <a:t>の上側信頼区間になります。これが非劣性マージン</a:t>
            </a:r>
            <a:r>
              <a:rPr lang="en-US" altLang="ja-JP" sz="1200" kern="1200" dirty="0">
                <a:solidFill>
                  <a:schemeClr val="tx1"/>
                </a:solidFill>
                <a:effectLst/>
                <a:latin typeface="Arial" charset="0"/>
                <a:ea typeface="+mn-ea"/>
                <a:cs typeface="+mn-cs"/>
              </a:rPr>
              <a:t>3.5%</a:t>
            </a:r>
            <a:r>
              <a:rPr lang="ja-JP" altLang="ja-JP" sz="1200" kern="1200" dirty="0">
                <a:solidFill>
                  <a:schemeClr val="tx1"/>
                </a:solidFill>
                <a:effectLst/>
                <a:latin typeface="Arial" charset="0"/>
                <a:ea typeface="+mn-ea"/>
                <a:cs typeface="+mn-cs"/>
              </a:rPr>
              <a:t>よりも小さければ非劣性は証明されたことになります。</a:t>
            </a:r>
          </a:p>
          <a:p>
            <a:r>
              <a:rPr lang="en-US" altLang="ja-JP" sz="1200" kern="1200" dirty="0">
                <a:solidFill>
                  <a:schemeClr val="tx1"/>
                </a:solidFill>
                <a:effectLst/>
                <a:latin typeface="Arial" charset="0"/>
                <a:ea typeface="+mn-ea"/>
                <a:cs typeface="+mn-cs"/>
              </a:rPr>
              <a:t> </a:t>
            </a:r>
            <a:endParaRPr lang="ja-JP" altLang="ja-JP" sz="1200" kern="1200" dirty="0">
              <a:solidFill>
                <a:schemeClr val="tx1"/>
              </a:solidFill>
              <a:effectLst/>
              <a:latin typeface="Arial" charset="0"/>
              <a:ea typeface="+mn-ea"/>
              <a:cs typeface="+mn-cs"/>
            </a:endParaRPr>
          </a:p>
          <a:p>
            <a:r>
              <a:rPr lang="en-US" altLang="ja-JP" sz="1200" b="1" kern="1200" dirty="0">
                <a:solidFill>
                  <a:schemeClr val="tx1"/>
                </a:solidFill>
                <a:effectLst/>
                <a:latin typeface="Arial" charset="0"/>
                <a:ea typeface="+mn-ea"/>
                <a:cs typeface="+mn-cs"/>
              </a:rPr>
              <a:t>P-Value </a:t>
            </a:r>
            <a:endParaRPr lang="ja-JP" altLang="ja-JP" sz="1200" kern="1200" dirty="0">
              <a:solidFill>
                <a:schemeClr val="tx1"/>
              </a:solidFill>
              <a:effectLst/>
              <a:latin typeface="Arial" charset="0"/>
              <a:ea typeface="+mn-ea"/>
              <a:cs typeface="+mn-cs"/>
            </a:endParaRPr>
          </a:p>
          <a:p>
            <a:r>
              <a:rPr lang="en-US" altLang="ja-JP" sz="1200" kern="1200" dirty="0">
                <a:solidFill>
                  <a:schemeClr val="tx1"/>
                </a:solidFill>
                <a:effectLst/>
                <a:latin typeface="Arial" charset="0"/>
                <a:ea typeface="+mn-ea"/>
                <a:cs typeface="+mn-cs"/>
              </a:rPr>
              <a:t> &lt;.0001</a:t>
            </a:r>
            <a:endParaRPr lang="ja-JP" altLang="ja-JP" sz="1200" kern="1200" dirty="0">
              <a:solidFill>
                <a:schemeClr val="tx1"/>
              </a:solidFill>
              <a:effectLst/>
              <a:latin typeface="Arial" charset="0"/>
              <a:ea typeface="+mn-ea"/>
              <a:cs typeface="+mn-cs"/>
            </a:endParaRPr>
          </a:p>
          <a:p>
            <a:r>
              <a:rPr lang="ja-JP" altLang="ja-JP" sz="1200" kern="1200" dirty="0">
                <a:solidFill>
                  <a:schemeClr val="tx1"/>
                </a:solidFill>
                <a:effectLst/>
                <a:latin typeface="Arial" charset="0"/>
                <a:ea typeface="+mn-ea"/>
                <a:cs typeface="+mn-cs"/>
              </a:rPr>
              <a:t>は非劣性の検定</a:t>
            </a:r>
            <a:r>
              <a:rPr lang="en-US" altLang="ja-JP" sz="1200" kern="1200" dirty="0">
                <a:solidFill>
                  <a:schemeClr val="tx1"/>
                </a:solidFill>
                <a:effectLst/>
                <a:latin typeface="Arial" charset="0"/>
                <a:ea typeface="+mn-ea"/>
                <a:cs typeface="+mn-cs"/>
              </a:rPr>
              <a:t>p</a:t>
            </a:r>
            <a:r>
              <a:rPr lang="ja-JP" altLang="ja-JP" sz="1200" kern="1200" dirty="0">
                <a:solidFill>
                  <a:schemeClr val="tx1"/>
                </a:solidFill>
                <a:effectLst/>
                <a:latin typeface="Arial" charset="0"/>
                <a:ea typeface="+mn-ea"/>
                <a:cs typeface="+mn-cs"/>
              </a:rPr>
              <a:t>値で、</a:t>
            </a:r>
            <a:r>
              <a:rPr lang="en-US" altLang="ja-JP" sz="1200" kern="1200" dirty="0">
                <a:solidFill>
                  <a:schemeClr val="tx1"/>
                </a:solidFill>
                <a:effectLst/>
                <a:latin typeface="Arial" charset="0"/>
                <a:ea typeface="+mn-ea"/>
                <a:cs typeface="+mn-cs"/>
              </a:rPr>
              <a:t>0.05</a:t>
            </a:r>
            <a:r>
              <a:rPr lang="ja-JP" altLang="ja-JP" sz="1200" kern="1200" dirty="0">
                <a:solidFill>
                  <a:schemeClr val="tx1"/>
                </a:solidFill>
                <a:effectLst/>
                <a:latin typeface="Arial" charset="0"/>
                <a:ea typeface="+mn-ea"/>
                <a:cs typeface="+mn-cs"/>
              </a:rPr>
              <a:t>以下なら非劣性が証明される</a:t>
            </a:r>
            <a:r>
              <a:rPr lang="en-US" altLang="ja-JP" sz="1200" kern="1200" dirty="0">
                <a:solidFill>
                  <a:schemeClr val="tx1"/>
                </a:solidFill>
                <a:effectLst/>
                <a:latin typeface="Arial" charset="0"/>
                <a:ea typeface="+mn-ea"/>
                <a:cs typeface="+mn-cs"/>
              </a:rPr>
              <a:t>=</a:t>
            </a:r>
            <a:r>
              <a:rPr lang="ja-JP" altLang="ja-JP" sz="1200" kern="1200" dirty="0">
                <a:solidFill>
                  <a:schemeClr val="tx1"/>
                </a:solidFill>
                <a:effectLst/>
                <a:latin typeface="Arial" charset="0"/>
                <a:ea typeface="+mn-ea"/>
                <a:cs typeface="+mn-cs"/>
              </a:rPr>
              <a:t>上記上側信頼区間が</a:t>
            </a:r>
            <a:r>
              <a:rPr lang="en-US" altLang="ja-JP" sz="1200" kern="1200" dirty="0">
                <a:solidFill>
                  <a:schemeClr val="tx1"/>
                </a:solidFill>
                <a:effectLst/>
                <a:latin typeface="Arial" charset="0"/>
                <a:ea typeface="+mn-ea"/>
                <a:cs typeface="+mn-cs"/>
              </a:rPr>
              <a:t>3.5%</a:t>
            </a:r>
            <a:r>
              <a:rPr lang="ja-JP" altLang="ja-JP" sz="1200" kern="1200" dirty="0">
                <a:solidFill>
                  <a:schemeClr val="tx1"/>
                </a:solidFill>
                <a:effectLst/>
                <a:latin typeface="Arial" charset="0"/>
                <a:ea typeface="+mn-ea"/>
                <a:cs typeface="+mn-cs"/>
              </a:rPr>
              <a:t>よりも小さい</a:t>
            </a:r>
          </a:p>
          <a:p>
            <a:r>
              <a:rPr lang="ja-JP" altLang="ja-JP" sz="1200" kern="1200" dirty="0">
                <a:solidFill>
                  <a:schemeClr val="tx1"/>
                </a:solidFill>
                <a:effectLst/>
                <a:latin typeface="Arial" charset="0"/>
                <a:ea typeface="+mn-ea"/>
                <a:cs typeface="+mn-cs"/>
              </a:rPr>
              <a:t>ことを意味します</a:t>
            </a:r>
          </a:p>
          <a:p>
            <a:r>
              <a:rPr lang="en-US" altLang="ja-JP" sz="1200" kern="1200" dirty="0">
                <a:solidFill>
                  <a:schemeClr val="tx1"/>
                </a:solidFill>
                <a:effectLst/>
                <a:latin typeface="Arial" charset="0"/>
                <a:ea typeface="+mn-ea"/>
                <a:cs typeface="+mn-cs"/>
              </a:rPr>
              <a:t> </a:t>
            </a:r>
            <a:endParaRPr lang="ja-JP" altLang="ja-JP" sz="1200" kern="1200" dirty="0">
              <a:solidFill>
                <a:schemeClr val="tx1"/>
              </a:solidFill>
              <a:effectLst/>
              <a:latin typeface="Arial" charset="0"/>
              <a:ea typeface="+mn-ea"/>
              <a:cs typeface="+mn-cs"/>
            </a:endParaRPr>
          </a:p>
          <a:p>
            <a:r>
              <a:rPr lang="ja-JP" altLang="ja-JP" sz="1200" kern="1200" dirty="0">
                <a:solidFill>
                  <a:schemeClr val="tx1"/>
                </a:solidFill>
                <a:effectLst/>
                <a:latin typeface="Arial" charset="0"/>
                <a:ea typeface="+mn-ea"/>
                <a:cs typeface="+mn-cs"/>
              </a:rPr>
              <a:t>これがプロトコールに書いてある非劣性の定義、検定と結果の解釈です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AE678BB-763C-40DF-B781-F9D40CCA79A2}" type="slidenum">
              <a:rPr lang="en-US" smtClean="0"/>
              <a:pPr>
                <a:defRPr/>
              </a:pPr>
              <a:t>18</a:t>
            </a:fld>
            <a:endParaRPr lang="en-US"/>
          </a:p>
        </p:txBody>
      </p:sp>
    </p:spTree>
    <p:extLst>
      <p:ext uri="{BB962C8B-B14F-4D97-AF65-F5344CB8AC3E}">
        <p14:creationId xmlns:p14="http://schemas.microsoft.com/office/powerpoint/2010/main" val="18352137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a:t>As you can appreciate from the graphics, periprocedural MI was higher in Century II study. Universal definition Type 4a MI may not be fully monitored in this study, although other type 4 MI was adjudicated by CEC. Therefore, we performed landmark analysis from 3 months. As you can see, landmark analysis demonstrated same trend of MODEL U-SES group as Century II in the composite endpoint.</a:t>
            </a:r>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AE678BB-763C-40DF-B781-F9D40CCA79A2}" type="slidenum">
              <a:rPr lang="en-US" smtClean="0"/>
              <a:pPr>
                <a:defRPr/>
              </a:pPr>
              <a:t>19</a:t>
            </a:fld>
            <a:endParaRPr lang="en-US"/>
          </a:p>
        </p:txBody>
      </p:sp>
    </p:spTree>
    <p:extLst>
      <p:ext uri="{BB962C8B-B14F-4D97-AF65-F5344CB8AC3E}">
        <p14:creationId xmlns:p14="http://schemas.microsoft.com/office/powerpoint/2010/main" val="10441560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looking at thrombotic events, results were similar.</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AE678BB-763C-40DF-B781-F9D40CCA79A2}" type="slidenum">
              <a:rPr lang="en-US" smtClean="0"/>
              <a:pPr>
                <a:defRPr/>
              </a:pPr>
              <a:t>20</a:t>
            </a:fld>
            <a:endParaRPr lang="en-US"/>
          </a:p>
        </p:txBody>
      </p:sp>
    </p:spTree>
    <p:extLst>
      <p:ext uri="{BB962C8B-B14F-4D97-AF65-F5344CB8AC3E}">
        <p14:creationId xmlns:p14="http://schemas.microsoft.com/office/powerpoint/2010/main" val="1204998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miter lim="800000"/>
            <a:headEnd/>
            <a:tailEnd/>
          </a:ln>
        </p:spPr>
        <p:txBody>
          <a:bodyPr/>
          <a:lstStyle/>
          <a:p>
            <a:fld id="{2EF5A78E-7A75-41F7-A7EA-2038E6AD6DC3}" type="slidenum">
              <a:rPr lang="en-US" smtClean="0">
                <a:ea typeface="ヒラギノ角ゴ Pro W3"/>
                <a:cs typeface="ヒラギノ角ゴ Pro W3"/>
              </a:rPr>
              <a:pPr/>
              <a:t>1</a:t>
            </a:fld>
            <a:endParaRPr lang="en-US">
              <a:ea typeface="ヒラギノ角ゴ Pro W3"/>
              <a:cs typeface="ヒラギノ角ゴ Pro W3"/>
            </a:endParaRPr>
          </a:p>
        </p:txBody>
      </p:sp>
      <p:sp>
        <p:nvSpPr>
          <p:cNvPr id="17410" name="Rectangle 2"/>
          <p:cNvSpPr>
            <a:spLocks noGrp="1" noRot="1" noChangeAspect="1" noChangeArrowheads="1" noTextEdit="1"/>
          </p:cNvSpPr>
          <p:nvPr>
            <p:ph type="sldImg"/>
          </p:nvPr>
        </p:nvSpPr>
        <p:spPr>
          <a:xfrm>
            <a:off x="419100" y="703263"/>
            <a:ext cx="6248400" cy="3514725"/>
          </a:xfrm>
          <a:ln/>
        </p:spPr>
      </p:sp>
      <p:sp>
        <p:nvSpPr>
          <p:cNvPr id="17411" name="Rectangle 3"/>
          <p:cNvSpPr>
            <a:spLocks noGrp="1" noChangeArrowheads="1"/>
          </p:cNvSpPr>
          <p:nvPr>
            <p:ph type="body" idx="1"/>
          </p:nvPr>
        </p:nvSpPr>
        <p:spPr>
          <a:xfrm>
            <a:off x="708025" y="4451350"/>
            <a:ext cx="5670550" cy="4217988"/>
          </a:xfrm>
          <a:noFill/>
        </p:spPr>
        <p:txBody>
          <a:bodyPr/>
          <a:lstStyle/>
          <a:p>
            <a:pPr eaLnBrk="1" hangingPunct="1"/>
            <a:endParaRPr lang="en-US"/>
          </a:p>
        </p:txBody>
      </p:sp>
    </p:spTree>
    <p:extLst>
      <p:ext uri="{BB962C8B-B14F-4D97-AF65-F5344CB8AC3E}">
        <p14:creationId xmlns:p14="http://schemas.microsoft.com/office/powerpoint/2010/main" val="12806881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Bleeding events of this study group tended to be lower than control group.</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FAE678BB-763C-40DF-B781-F9D40CCA79A2}" type="slidenum">
              <a:rPr lang="en-US" smtClean="0"/>
              <a:pPr>
                <a:defRPr/>
              </a:pPr>
              <a:t>21</a:t>
            </a:fld>
            <a:endParaRPr lang="en-US"/>
          </a:p>
        </p:txBody>
      </p:sp>
    </p:spTree>
    <p:extLst>
      <p:ext uri="{BB962C8B-B14F-4D97-AF65-F5344CB8AC3E}">
        <p14:creationId xmlns:p14="http://schemas.microsoft.com/office/powerpoint/2010/main" val="23851013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is a list of each event. Stent thrombosis was only 0.2%, whereas severe bleeding was 1.2%, even in this short DAPT study. </a:t>
            </a:r>
          </a:p>
        </p:txBody>
      </p:sp>
      <p:sp>
        <p:nvSpPr>
          <p:cNvPr id="4" name="スライド番号プレースホルダー 3"/>
          <p:cNvSpPr>
            <a:spLocks noGrp="1"/>
          </p:cNvSpPr>
          <p:nvPr>
            <p:ph type="sldNum" sz="quarter" idx="10"/>
          </p:nvPr>
        </p:nvSpPr>
        <p:spPr/>
        <p:txBody>
          <a:bodyPr/>
          <a:lstStyle/>
          <a:p>
            <a:pPr>
              <a:defRPr/>
            </a:pPr>
            <a:fld id="{FAE678BB-763C-40DF-B781-F9D40CCA79A2}" type="slidenum">
              <a:rPr lang="en-US" smtClean="0"/>
              <a:pPr>
                <a:defRPr/>
              </a:pPr>
              <a:t>22</a:t>
            </a:fld>
            <a:endParaRPr lang="en-US"/>
          </a:p>
        </p:txBody>
      </p:sp>
    </p:spTree>
    <p:extLst>
      <p:ext uri="{BB962C8B-B14F-4D97-AF65-F5344CB8AC3E}">
        <p14:creationId xmlns:p14="http://schemas.microsoft.com/office/powerpoint/2010/main" val="6826190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Then I will present the second but major objective of this study.</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AE678BB-763C-40DF-B781-F9D40CCA79A2}" type="slidenum">
              <a:rPr lang="en-US" smtClean="0"/>
              <a:pPr>
                <a:defRPr/>
              </a:pPr>
              <a:t>23</a:t>
            </a:fld>
            <a:endParaRPr lang="en-US"/>
          </a:p>
        </p:txBody>
      </p:sp>
    </p:spTree>
    <p:extLst>
      <p:ext uri="{BB962C8B-B14F-4D97-AF65-F5344CB8AC3E}">
        <p14:creationId xmlns:p14="http://schemas.microsoft.com/office/powerpoint/2010/main" val="13085251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miter lim="800000"/>
            <a:headEnd/>
            <a:tailEnd/>
          </a:ln>
        </p:spPr>
        <p:txBody>
          <a:bodyPr/>
          <a:lstStyle/>
          <a:p>
            <a:fld id="{BC56B38F-EC4A-4B53-8EF7-317A2392EFA8}" type="slidenum">
              <a:rPr lang="en-US" smtClean="0">
                <a:ea typeface="ヒラギノ角ゴ Pro W3"/>
                <a:cs typeface="ヒラギノ角ゴ Pro W3"/>
              </a:rPr>
              <a:pPr/>
              <a:t>24</a:t>
            </a:fld>
            <a:endParaRPr lang="en-US">
              <a:ea typeface="ヒラギノ角ゴ Pro W3"/>
              <a:cs typeface="ヒラギノ角ゴ Pro W3"/>
            </a:endParaRPr>
          </a:p>
        </p:txBody>
      </p:sp>
      <p:sp>
        <p:nvSpPr>
          <p:cNvPr id="19458" name="Rectangle 7"/>
          <p:cNvSpPr txBox="1">
            <a:spLocks noGrp="1" noChangeArrowheads="1"/>
          </p:cNvSpPr>
          <p:nvPr/>
        </p:nvSpPr>
        <p:spPr bwMode="auto">
          <a:xfrm>
            <a:off x="4016375" y="8904288"/>
            <a:ext cx="3070225" cy="468312"/>
          </a:xfrm>
          <a:prstGeom prst="rect">
            <a:avLst/>
          </a:prstGeom>
          <a:noFill/>
          <a:ln w="9525">
            <a:noFill/>
            <a:miter lim="800000"/>
            <a:headEnd/>
            <a:tailEnd/>
          </a:ln>
        </p:spPr>
        <p:txBody>
          <a:bodyPr lIns="94038" tIns="47020" rIns="94038" bIns="47020" anchor="b"/>
          <a:lstStyle/>
          <a:p>
            <a:pPr algn="r" defTabSz="939800"/>
            <a:fld id="{1503E6FF-46BE-4FDC-873A-65694A840145}" type="slidenum">
              <a:rPr lang="en-US" sz="1200" b="0" i="0">
                <a:solidFill>
                  <a:schemeClr val="tx1"/>
                </a:solidFill>
                <a:cs typeface="ヒラギノ角ゴ Pro W3"/>
              </a:rPr>
              <a:pPr algn="r" defTabSz="939800"/>
              <a:t>24</a:t>
            </a:fld>
            <a:endParaRPr lang="en-US" sz="1200" b="0" i="0">
              <a:solidFill>
                <a:schemeClr val="tx1"/>
              </a:solidFill>
              <a:cs typeface="ヒラギノ角ゴ Pro W3"/>
            </a:endParaRPr>
          </a:p>
        </p:txBody>
      </p:sp>
      <p:sp>
        <p:nvSpPr>
          <p:cNvPr id="19459" name="Rectangle 2"/>
          <p:cNvSpPr>
            <a:spLocks noGrp="1" noRot="1" noChangeAspect="1" noChangeArrowheads="1" noTextEdit="1"/>
          </p:cNvSpPr>
          <p:nvPr>
            <p:ph type="sldImg"/>
          </p:nvPr>
        </p:nvSpPr>
        <p:spPr>
          <a:xfrm>
            <a:off x="419100" y="703263"/>
            <a:ext cx="6248400" cy="3516312"/>
          </a:xfrm>
          <a:ln/>
        </p:spPr>
      </p:sp>
      <p:sp>
        <p:nvSpPr>
          <p:cNvPr id="19460" name="Rectangle 3"/>
          <p:cNvSpPr>
            <a:spLocks noGrp="1" noChangeArrowheads="1"/>
          </p:cNvSpPr>
          <p:nvPr>
            <p:ph type="body" idx="1"/>
          </p:nvPr>
        </p:nvSpPr>
        <p:spPr>
          <a:noFill/>
        </p:spPr>
        <p:txBody>
          <a:bodyPr lIns="92430" tIns="46215" rIns="92430" bIns="46215"/>
          <a:lstStyle/>
          <a:p>
            <a:pPr marL="228600" indent="-228600" eaLnBrk="1" hangingPunct="1"/>
            <a:r>
              <a:rPr lang="en-US" dirty="0"/>
              <a:t>This slide demonstrates baseline characteristics according to the continued medications. Current smoker is higher and prior stroke is lower in aspirin monotherapy group. The difference in the 2 groups was not so unbalanced.</a:t>
            </a:r>
          </a:p>
        </p:txBody>
      </p:sp>
    </p:spTree>
    <p:extLst>
      <p:ext uri="{BB962C8B-B14F-4D97-AF65-F5344CB8AC3E}">
        <p14:creationId xmlns:p14="http://schemas.microsoft.com/office/powerpoint/2010/main" val="22347042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miter lim="800000"/>
            <a:headEnd/>
            <a:tailEnd/>
          </a:ln>
        </p:spPr>
        <p:txBody>
          <a:bodyPr/>
          <a:lstStyle/>
          <a:p>
            <a:fld id="{BC56B38F-EC4A-4B53-8EF7-317A2392EFA8}" type="slidenum">
              <a:rPr lang="en-US" smtClean="0">
                <a:ea typeface="ヒラギノ角ゴ Pro W3"/>
                <a:cs typeface="ヒラギノ角ゴ Pro W3"/>
              </a:rPr>
              <a:pPr/>
              <a:t>25</a:t>
            </a:fld>
            <a:endParaRPr lang="en-US">
              <a:ea typeface="ヒラギノ角ゴ Pro W3"/>
              <a:cs typeface="ヒラギノ角ゴ Pro W3"/>
            </a:endParaRPr>
          </a:p>
        </p:txBody>
      </p:sp>
      <p:sp>
        <p:nvSpPr>
          <p:cNvPr id="19458" name="Rectangle 7"/>
          <p:cNvSpPr txBox="1">
            <a:spLocks noGrp="1" noChangeArrowheads="1"/>
          </p:cNvSpPr>
          <p:nvPr/>
        </p:nvSpPr>
        <p:spPr bwMode="auto">
          <a:xfrm>
            <a:off x="4016375" y="8904288"/>
            <a:ext cx="3070225" cy="468312"/>
          </a:xfrm>
          <a:prstGeom prst="rect">
            <a:avLst/>
          </a:prstGeom>
          <a:noFill/>
          <a:ln w="9525">
            <a:noFill/>
            <a:miter lim="800000"/>
            <a:headEnd/>
            <a:tailEnd/>
          </a:ln>
        </p:spPr>
        <p:txBody>
          <a:bodyPr lIns="94038" tIns="47020" rIns="94038" bIns="47020" anchor="b"/>
          <a:lstStyle/>
          <a:p>
            <a:pPr algn="r" defTabSz="939800"/>
            <a:fld id="{1503E6FF-46BE-4FDC-873A-65694A840145}" type="slidenum">
              <a:rPr lang="en-US" sz="1200" b="0" i="0">
                <a:solidFill>
                  <a:schemeClr val="tx1"/>
                </a:solidFill>
                <a:cs typeface="ヒラギノ角ゴ Pro W3"/>
              </a:rPr>
              <a:pPr algn="r" defTabSz="939800"/>
              <a:t>25</a:t>
            </a:fld>
            <a:endParaRPr lang="en-US" sz="1200" b="0" i="0">
              <a:solidFill>
                <a:schemeClr val="tx1"/>
              </a:solidFill>
              <a:cs typeface="ヒラギノ角ゴ Pro W3"/>
            </a:endParaRPr>
          </a:p>
        </p:txBody>
      </p:sp>
      <p:sp>
        <p:nvSpPr>
          <p:cNvPr id="19459" name="Rectangle 2"/>
          <p:cNvSpPr>
            <a:spLocks noGrp="1" noRot="1" noChangeAspect="1" noChangeArrowheads="1" noTextEdit="1"/>
          </p:cNvSpPr>
          <p:nvPr>
            <p:ph type="sldImg"/>
          </p:nvPr>
        </p:nvSpPr>
        <p:spPr>
          <a:xfrm>
            <a:off x="419100" y="703263"/>
            <a:ext cx="6248400" cy="3516312"/>
          </a:xfrm>
          <a:ln/>
        </p:spPr>
      </p:sp>
      <p:sp>
        <p:nvSpPr>
          <p:cNvPr id="19460" name="Rectangle 3"/>
          <p:cNvSpPr>
            <a:spLocks noGrp="1" noChangeArrowheads="1"/>
          </p:cNvSpPr>
          <p:nvPr>
            <p:ph type="body" idx="1"/>
          </p:nvPr>
        </p:nvSpPr>
        <p:spPr>
          <a:noFill/>
        </p:spPr>
        <p:txBody>
          <a:bodyPr lIns="92430" tIns="46215" rIns="92430" bIns="46215"/>
          <a:lstStyle/>
          <a:p>
            <a:pPr marL="228600" indent="-228600" eaLnBrk="1" hangingPunct="1"/>
            <a:r>
              <a:rPr lang="en-US" dirty="0"/>
              <a:t>With regards to lesion characteristics, rates of small vessel and thrombus containing lesions are higher in P2Y12 group. Other demographic were balanced.</a:t>
            </a:r>
          </a:p>
        </p:txBody>
      </p:sp>
    </p:spTree>
    <p:extLst>
      <p:ext uri="{BB962C8B-B14F-4D97-AF65-F5344CB8AC3E}">
        <p14:creationId xmlns:p14="http://schemas.microsoft.com/office/powerpoint/2010/main" val="26590082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is the net adverse composite endpoint. Unbalance of 2 medications were adjusted by propensity IPTW analysis. Both 2 monotherapy were identical.</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FAE678BB-763C-40DF-B781-F9D40CCA79A2}" type="slidenum">
              <a:rPr lang="en-US" smtClean="0"/>
              <a:pPr>
                <a:defRPr/>
              </a:pPr>
              <a:t>26</a:t>
            </a:fld>
            <a:endParaRPr lang="en-US"/>
          </a:p>
        </p:txBody>
      </p:sp>
    </p:spTree>
    <p:extLst>
      <p:ext uri="{BB962C8B-B14F-4D97-AF65-F5344CB8AC3E}">
        <p14:creationId xmlns:p14="http://schemas.microsoft.com/office/powerpoint/2010/main" val="40703240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is the ischemic endpoint. Two groups were not different.</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AE678BB-763C-40DF-B781-F9D40CCA79A2}" type="slidenum">
              <a:rPr lang="en-US" smtClean="0"/>
              <a:pPr>
                <a:defRPr/>
              </a:pPr>
              <a:t>27</a:t>
            </a:fld>
            <a:endParaRPr lang="en-US"/>
          </a:p>
        </p:txBody>
      </p:sp>
    </p:spTree>
    <p:extLst>
      <p:ext uri="{BB962C8B-B14F-4D97-AF65-F5344CB8AC3E}">
        <p14:creationId xmlns:p14="http://schemas.microsoft.com/office/powerpoint/2010/main" val="42038473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Bleeding was also not different.</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AE678BB-763C-40DF-B781-F9D40CCA79A2}" type="slidenum">
              <a:rPr lang="en-US" smtClean="0"/>
              <a:pPr>
                <a:defRPr/>
              </a:pPr>
              <a:t>28</a:t>
            </a:fld>
            <a:endParaRPr lang="en-US"/>
          </a:p>
        </p:txBody>
      </p:sp>
    </p:spTree>
    <p:extLst>
      <p:ext uri="{BB962C8B-B14F-4D97-AF65-F5344CB8AC3E}">
        <p14:creationId xmlns:p14="http://schemas.microsoft.com/office/powerpoint/2010/main" val="9599930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miter lim="800000"/>
            <a:headEnd/>
            <a:tailEnd/>
          </a:ln>
        </p:spPr>
        <p:txBody>
          <a:bodyPr/>
          <a:lstStyle/>
          <a:p>
            <a:pPr marL="0" marR="0" lvl="0" indent="0" algn="r" defTabSz="939800" rtl="0" eaLnBrk="1" fontAlgn="base" latinLnBrk="0" hangingPunct="1">
              <a:lnSpc>
                <a:spcPct val="100000"/>
              </a:lnSpc>
              <a:spcBef>
                <a:spcPct val="0"/>
              </a:spcBef>
              <a:spcAft>
                <a:spcPct val="0"/>
              </a:spcAft>
              <a:buClrTx/>
              <a:buSzTx/>
              <a:buFontTx/>
              <a:buNone/>
              <a:tabLst/>
              <a:defRPr/>
            </a:pPr>
            <a:fld id="{BC56B38F-EC4A-4B53-8EF7-317A2392EFA8}" type="slidenum">
              <a:rPr kumimoji="0" lang="en-US" sz="1200" b="0" i="0" u="none" strike="noStrike" kern="1200" cap="none" spc="0" normalizeH="0" baseline="0" noProof="0" smtClean="0">
                <a:ln>
                  <a:noFill/>
                </a:ln>
                <a:solidFill>
                  <a:srgbClr val="000000"/>
                </a:solidFill>
                <a:effectLst/>
                <a:uLnTx/>
                <a:uFillTx/>
                <a:latin typeface="Arial" charset="0"/>
                <a:ea typeface="ヒラギノ角ゴ Pro W3"/>
                <a:cs typeface="ヒラギノ角ゴ Pro W3"/>
              </a:rPr>
              <a:pPr marL="0" marR="0" lvl="0" indent="0" algn="r" defTabSz="939800" rtl="0" eaLnBrk="1" fontAlgn="base" latinLnBrk="0" hangingPunct="1">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ヒラギノ角ゴ Pro W3"/>
              <a:cs typeface="ヒラギノ角ゴ Pro W3"/>
            </a:endParaRPr>
          </a:p>
        </p:txBody>
      </p:sp>
      <p:sp>
        <p:nvSpPr>
          <p:cNvPr id="19458" name="Rectangle 7"/>
          <p:cNvSpPr txBox="1">
            <a:spLocks noGrp="1" noChangeArrowheads="1"/>
          </p:cNvSpPr>
          <p:nvPr/>
        </p:nvSpPr>
        <p:spPr bwMode="auto">
          <a:xfrm>
            <a:off x="4016375" y="8904288"/>
            <a:ext cx="3070225" cy="468312"/>
          </a:xfrm>
          <a:prstGeom prst="rect">
            <a:avLst/>
          </a:prstGeom>
          <a:noFill/>
          <a:ln w="9525">
            <a:noFill/>
            <a:miter lim="800000"/>
            <a:headEnd/>
            <a:tailEnd/>
          </a:ln>
        </p:spPr>
        <p:txBody>
          <a:bodyPr lIns="94038" tIns="47020" rIns="94038" bIns="47020" anchor="b"/>
          <a:lstStyle/>
          <a:p>
            <a:pPr marL="0" marR="0" lvl="0" indent="0" algn="r" defTabSz="939800" rtl="0" eaLnBrk="1" fontAlgn="base" latinLnBrk="0" hangingPunct="1">
              <a:lnSpc>
                <a:spcPct val="100000"/>
              </a:lnSpc>
              <a:spcBef>
                <a:spcPct val="0"/>
              </a:spcBef>
              <a:spcAft>
                <a:spcPct val="0"/>
              </a:spcAft>
              <a:buClrTx/>
              <a:buSzTx/>
              <a:buFontTx/>
              <a:buNone/>
              <a:tabLst/>
              <a:defRPr/>
            </a:pPr>
            <a:fld id="{1503E6FF-46BE-4FDC-873A-65694A840145}" type="slidenum">
              <a:rPr kumimoji="0" lang="en-US" sz="1200" b="0" i="0" u="none" strike="noStrike" kern="1200" cap="none" spc="0" normalizeH="0" baseline="0" noProof="0">
                <a:ln>
                  <a:noFill/>
                </a:ln>
                <a:solidFill>
                  <a:srgbClr val="000000"/>
                </a:solidFill>
                <a:effectLst/>
                <a:uLnTx/>
                <a:uFillTx/>
                <a:latin typeface="Arial" charset="0"/>
                <a:cs typeface="ヒラギノ角ゴ Pro W3"/>
              </a:rPr>
              <a:pPr marL="0" marR="0" lvl="0" indent="0" algn="r" defTabSz="939800" rtl="0" eaLnBrk="1" fontAlgn="base" latinLnBrk="0" hangingPunct="1">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cs typeface="ヒラギノ角ゴ Pro W3"/>
            </a:endParaRPr>
          </a:p>
        </p:txBody>
      </p:sp>
      <p:sp>
        <p:nvSpPr>
          <p:cNvPr id="19459" name="Rectangle 2"/>
          <p:cNvSpPr>
            <a:spLocks noGrp="1" noRot="1" noChangeAspect="1" noChangeArrowheads="1" noTextEdit="1"/>
          </p:cNvSpPr>
          <p:nvPr>
            <p:ph type="sldImg"/>
          </p:nvPr>
        </p:nvSpPr>
        <p:spPr>
          <a:xfrm>
            <a:off x="419100" y="703263"/>
            <a:ext cx="6248400" cy="3516312"/>
          </a:xfrm>
          <a:ln/>
        </p:spPr>
      </p:sp>
      <p:sp>
        <p:nvSpPr>
          <p:cNvPr id="19460" name="Rectangle 3"/>
          <p:cNvSpPr>
            <a:spLocks noGrp="1" noChangeArrowheads="1"/>
          </p:cNvSpPr>
          <p:nvPr>
            <p:ph type="body" idx="1"/>
          </p:nvPr>
        </p:nvSpPr>
        <p:spPr>
          <a:noFill/>
        </p:spPr>
        <p:txBody>
          <a:bodyPr lIns="92430" tIns="46215" rIns="92430" bIns="46215"/>
          <a:lstStyle/>
          <a:p>
            <a:pPr marL="228600" indent="-228600" eaLnBrk="1" hangingPunct="1"/>
            <a:endParaRPr lang="en-US" dirty="0"/>
          </a:p>
        </p:txBody>
      </p:sp>
    </p:spTree>
    <p:extLst>
      <p:ext uri="{BB962C8B-B14F-4D97-AF65-F5344CB8AC3E}">
        <p14:creationId xmlns:p14="http://schemas.microsoft.com/office/powerpoint/2010/main" val="14049403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miter lim="800000"/>
            <a:headEnd/>
            <a:tailEnd/>
          </a:ln>
        </p:spPr>
        <p:txBody>
          <a:bodyPr/>
          <a:lstStyle/>
          <a:p>
            <a:pPr marL="0" marR="0" lvl="0" indent="0" algn="r" defTabSz="939800" rtl="0" eaLnBrk="1" fontAlgn="base" latinLnBrk="0" hangingPunct="1">
              <a:lnSpc>
                <a:spcPct val="100000"/>
              </a:lnSpc>
              <a:spcBef>
                <a:spcPct val="0"/>
              </a:spcBef>
              <a:spcAft>
                <a:spcPct val="0"/>
              </a:spcAft>
              <a:buClrTx/>
              <a:buSzTx/>
              <a:buFontTx/>
              <a:buNone/>
              <a:tabLst/>
              <a:defRPr/>
            </a:pPr>
            <a:fld id="{BC56B38F-EC4A-4B53-8EF7-317A2392EFA8}" type="slidenum">
              <a:rPr kumimoji="0" lang="en-US" sz="1200" b="0" i="0" u="none" strike="noStrike" kern="1200" cap="none" spc="0" normalizeH="0" baseline="0" noProof="0" smtClean="0">
                <a:ln>
                  <a:noFill/>
                </a:ln>
                <a:solidFill>
                  <a:srgbClr val="000000"/>
                </a:solidFill>
                <a:effectLst/>
                <a:uLnTx/>
                <a:uFillTx/>
                <a:latin typeface="Arial" charset="0"/>
                <a:ea typeface="ヒラギノ角ゴ Pro W3"/>
                <a:cs typeface="ヒラギノ角ゴ Pro W3"/>
              </a:rPr>
              <a:pPr marL="0" marR="0" lvl="0" indent="0" algn="r" defTabSz="939800" rtl="0" eaLnBrk="1" fontAlgn="base" latinLnBrk="0" hangingPunct="1">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ヒラギノ角ゴ Pro W3"/>
              <a:cs typeface="ヒラギノ角ゴ Pro W3"/>
            </a:endParaRPr>
          </a:p>
        </p:txBody>
      </p:sp>
      <p:sp>
        <p:nvSpPr>
          <p:cNvPr id="19458" name="Rectangle 7"/>
          <p:cNvSpPr txBox="1">
            <a:spLocks noGrp="1" noChangeArrowheads="1"/>
          </p:cNvSpPr>
          <p:nvPr/>
        </p:nvSpPr>
        <p:spPr bwMode="auto">
          <a:xfrm>
            <a:off x="4016375" y="8904288"/>
            <a:ext cx="3070225" cy="468312"/>
          </a:xfrm>
          <a:prstGeom prst="rect">
            <a:avLst/>
          </a:prstGeom>
          <a:noFill/>
          <a:ln w="9525">
            <a:noFill/>
            <a:miter lim="800000"/>
            <a:headEnd/>
            <a:tailEnd/>
          </a:ln>
        </p:spPr>
        <p:txBody>
          <a:bodyPr lIns="94038" tIns="47020" rIns="94038" bIns="47020" anchor="b"/>
          <a:lstStyle/>
          <a:p>
            <a:pPr marL="0" marR="0" lvl="0" indent="0" algn="r" defTabSz="939800" rtl="0" eaLnBrk="1" fontAlgn="base" latinLnBrk="0" hangingPunct="1">
              <a:lnSpc>
                <a:spcPct val="100000"/>
              </a:lnSpc>
              <a:spcBef>
                <a:spcPct val="0"/>
              </a:spcBef>
              <a:spcAft>
                <a:spcPct val="0"/>
              </a:spcAft>
              <a:buClrTx/>
              <a:buSzTx/>
              <a:buFontTx/>
              <a:buNone/>
              <a:tabLst/>
              <a:defRPr/>
            </a:pPr>
            <a:fld id="{1503E6FF-46BE-4FDC-873A-65694A840145}" type="slidenum">
              <a:rPr kumimoji="0" lang="en-US" sz="1200" b="0" i="0" u="none" strike="noStrike" kern="1200" cap="none" spc="0" normalizeH="0" baseline="0" noProof="0">
                <a:ln>
                  <a:noFill/>
                </a:ln>
                <a:solidFill>
                  <a:srgbClr val="000000"/>
                </a:solidFill>
                <a:effectLst/>
                <a:uLnTx/>
                <a:uFillTx/>
                <a:latin typeface="Arial" charset="0"/>
                <a:cs typeface="ヒラギノ角ゴ Pro W3"/>
              </a:rPr>
              <a:pPr marL="0" marR="0" lvl="0" indent="0" algn="r" defTabSz="939800" rtl="0" eaLnBrk="1" fontAlgn="base" latinLnBrk="0" hangingPunct="1">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cs typeface="ヒラギノ角ゴ Pro W3"/>
            </a:endParaRPr>
          </a:p>
        </p:txBody>
      </p:sp>
      <p:sp>
        <p:nvSpPr>
          <p:cNvPr id="19459" name="Rectangle 2"/>
          <p:cNvSpPr>
            <a:spLocks noGrp="1" noRot="1" noChangeAspect="1" noChangeArrowheads="1" noTextEdit="1"/>
          </p:cNvSpPr>
          <p:nvPr>
            <p:ph type="sldImg"/>
          </p:nvPr>
        </p:nvSpPr>
        <p:spPr>
          <a:xfrm>
            <a:off x="419100" y="703263"/>
            <a:ext cx="6248400" cy="3516312"/>
          </a:xfrm>
          <a:ln/>
        </p:spPr>
      </p:sp>
      <p:sp>
        <p:nvSpPr>
          <p:cNvPr id="19460" name="Rectangle 3"/>
          <p:cNvSpPr>
            <a:spLocks noGrp="1" noChangeArrowheads="1"/>
          </p:cNvSpPr>
          <p:nvPr>
            <p:ph type="body" idx="1"/>
          </p:nvPr>
        </p:nvSpPr>
        <p:spPr>
          <a:noFill/>
        </p:spPr>
        <p:txBody>
          <a:bodyPr lIns="92430" tIns="46215" rIns="92430" bIns="46215"/>
          <a:lstStyle/>
          <a:p>
            <a:pPr marL="228600" indent="-228600" eaLnBrk="1" hangingPunct="1"/>
            <a:endParaRPr lang="en-US" dirty="0"/>
          </a:p>
        </p:txBody>
      </p:sp>
    </p:spTree>
    <p:extLst>
      <p:ext uri="{BB962C8B-B14F-4D97-AF65-F5344CB8AC3E}">
        <p14:creationId xmlns:p14="http://schemas.microsoft.com/office/powerpoint/2010/main" val="2377313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miter lim="800000"/>
            <a:headEnd/>
            <a:tailEnd/>
          </a:ln>
        </p:spPr>
        <p:txBody>
          <a:bodyPr/>
          <a:lstStyle/>
          <a:p>
            <a:pPr marL="0" marR="0" lvl="0" indent="0" algn="r" defTabSz="939800" rtl="0" eaLnBrk="1" fontAlgn="base" latinLnBrk="0" hangingPunct="1">
              <a:lnSpc>
                <a:spcPct val="100000"/>
              </a:lnSpc>
              <a:spcBef>
                <a:spcPct val="0"/>
              </a:spcBef>
              <a:spcAft>
                <a:spcPct val="0"/>
              </a:spcAft>
              <a:buClrTx/>
              <a:buSzTx/>
              <a:buFontTx/>
              <a:buNone/>
              <a:tabLst/>
              <a:defRPr/>
            </a:pPr>
            <a:fld id="{BC56B38F-EC4A-4B53-8EF7-317A2392EFA8}" type="slidenum">
              <a:rPr kumimoji="0" lang="en-US" sz="1200" b="0" i="0" u="none" strike="noStrike" kern="1200" cap="none" spc="0" normalizeH="0" baseline="0" noProof="0" smtClean="0">
                <a:ln>
                  <a:noFill/>
                </a:ln>
                <a:solidFill>
                  <a:srgbClr val="000000"/>
                </a:solidFill>
                <a:effectLst/>
                <a:uLnTx/>
                <a:uFillTx/>
                <a:latin typeface="Arial" charset="0"/>
                <a:ea typeface="ヒラギノ角ゴ Pro W3"/>
                <a:cs typeface="ヒラギノ角ゴ Pro W3"/>
              </a:rPr>
              <a:pPr marL="0" marR="0" lvl="0" indent="0" algn="r" defTabSz="9398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ヒラギノ角ゴ Pro W3"/>
              <a:cs typeface="ヒラギノ角ゴ Pro W3"/>
            </a:endParaRPr>
          </a:p>
        </p:txBody>
      </p:sp>
      <p:sp>
        <p:nvSpPr>
          <p:cNvPr id="19458" name="Rectangle 7"/>
          <p:cNvSpPr txBox="1">
            <a:spLocks noGrp="1" noChangeArrowheads="1"/>
          </p:cNvSpPr>
          <p:nvPr/>
        </p:nvSpPr>
        <p:spPr bwMode="auto">
          <a:xfrm>
            <a:off x="4016375" y="8904288"/>
            <a:ext cx="3070225" cy="468312"/>
          </a:xfrm>
          <a:prstGeom prst="rect">
            <a:avLst/>
          </a:prstGeom>
          <a:noFill/>
          <a:ln w="9525">
            <a:noFill/>
            <a:miter lim="800000"/>
            <a:headEnd/>
            <a:tailEnd/>
          </a:ln>
        </p:spPr>
        <p:txBody>
          <a:bodyPr lIns="94038" tIns="47020" rIns="94038" bIns="47020" anchor="b"/>
          <a:lstStyle/>
          <a:p>
            <a:pPr marL="0" marR="0" lvl="0" indent="0" algn="r" defTabSz="939800" rtl="0" eaLnBrk="1" fontAlgn="base" latinLnBrk="0" hangingPunct="1">
              <a:lnSpc>
                <a:spcPct val="100000"/>
              </a:lnSpc>
              <a:spcBef>
                <a:spcPct val="0"/>
              </a:spcBef>
              <a:spcAft>
                <a:spcPct val="0"/>
              </a:spcAft>
              <a:buClrTx/>
              <a:buSzTx/>
              <a:buFontTx/>
              <a:buNone/>
              <a:tabLst/>
              <a:defRPr/>
            </a:pPr>
            <a:fld id="{1503E6FF-46BE-4FDC-873A-65694A840145}" type="slidenum">
              <a:rPr kumimoji="0" lang="en-US" sz="1200" b="0" i="0" u="none" strike="noStrike" kern="1200" cap="none" spc="0" normalizeH="0" baseline="0" noProof="0">
                <a:ln>
                  <a:noFill/>
                </a:ln>
                <a:solidFill>
                  <a:srgbClr val="000000"/>
                </a:solidFill>
                <a:effectLst/>
                <a:uLnTx/>
                <a:uFillTx/>
                <a:latin typeface="Arial" charset="0"/>
                <a:cs typeface="ヒラギノ角ゴ Pro W3"/>
              </a:rPr>
              <a:pPr marL="0" marR="0" lvl="0" indent="0" algn="r" defTabSz="9398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cs typeface="ヒラギノ角ゴ Pro W3"/>
            </a:endParaRPr>
          </a:p>
        </p:txBody>
      </p:sp>
      <p:sp>
        <p:nvSpPr>
          <p:cNvPr id="19459" name="Rectangle 2"/>
          <p:cNvSpPr>
            <a:spLocks noGrp="1" noRot="1" noChangeAspect="1" noChangeArrowheads="1" noTextEdit="1"/>
          </p:cNvSpPr>
          <p:nvPr>
            <p:ph type="sldImg"/>
          </p:nvPr>
        </p:nvSpPr>
        <p:spPr>
          <a:xfrm>
            <a:off x="419100" y="703263"/>
            <a:ext cx="6248400" cy="3516312"/>
          </a:xfrm>
          <a:ln/>
        </p:spPr>
      </p:sp>
      <p:sp>
        <p:nvSpPr>
          <p:cNvPr id="19460" name="Rectangle 3"/>
          <p:cNvSpPr>
            <a:spLocks noGrp="1" noChangeArrowheads="1"/>
          </p:cNvSpPr>
          <p:nvPr>
            <p:ph type="body" idx="1"/>
          </p:nvPr>
        </p:nvSpPr>
        <p:spPr>
          <a:noFill/>
        </p:spPr>
        <p:txBody>
          <a:bodyPr lIns="92430" tIns="46215" rIns="92430" bIns="46215"/>
          <a:lstStyle/>
          <a:p>
            <a:pPr marL="228600" indent="-228600" eaLnBrk="1" hangingPunct="1"/>
            <a:endParaRPr lang="en-US" dirty="0"/>
          </a:p>
        </p:txBody>
      </p:sp>
    </p:spTree>
    <p:extLst>
      <p:ext uri="{BB962C8B-B14F-4D97-AF65-F5344CB8AC3E}">
        <p14:creationId xmlns:p14="http://schemas.microsoft.com/office/powerpoint/2010/main" val="297092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We used an </a:t>
            </a:r>
            <a:r>
              <a:rPr kumimoji="1" lang="en-US" altLang="ja-JP" dirty="0" err="1"/>
              <a:t>Ultimaster</a:t>
            </a:r>
            <a:r>
              <a:rPr kumimoji="1" lang="en-US" altLang="ja-JP" dirty="0"/>
              <a:t> stent for this trial. </a:t>
            </a:r>
            <a:r>
              <a:rPr kumimoji="1" lang="en-US" altLang="ja-JP" dirty="0" err="1"/>
              <a:t>Ultimaster</a:t>
            </a:r>
            <a:r>
              <a:rPr kumimoji="1" lang="en-US" altLang="ja-JP" dirty="0"/>
              <a:t> is a modern DES which has the following features. Strut thickness is 80μm, polymer degrades after 3-4 months. Abluminal coating with Sirolimus.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AE678BB-763C-40DF-B781-F9D40CCA79A2}" type="slidenum">
              <a:rPr lang="en-US" smtClean="0"/>
              <a:pPr>
                <a:defRPr/>
              </a:pPr>
              <a:t>4</a:t>
            </a:fld>
            <a:endParaRPr lang="en-US"/>
          </a:p>
        </p:txBody>
      </p:sp>
    </p:spTree>
    <p:extLst>
      <p:ext uri="{BB962C8B-B14F-4D97-AF65-F5344CB8AC3E}">
        <p14:creationId xmlns:p14="http://schemas.microsoft.com/office/powerpoint/2010/main" val="3016887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trial is a single-arm multicenter prospective registry by comparing the safety and efficacy of 3-month DAPT after </a:t>
            </a:r>
            <a:r>
              <a:rPr kumimoji="1" lang="en-US" altLang="ja-JP" dirty="0" err="1"/>
              <a:t>Ultimaster</a:t>
            </a:r>
            <a:r>
              <a:rPr kumimoji="1" lang="en-US" altLang="ja-JP" dirty="0"/>
              <a:t> stent implantation to Century II </a:t>
            </a:r>
            <a:r>
              <a:rPr kumimoji="1" lang="en-US" altLang="ja-JP" dirty="0" err="1"/>
              <a:t>Ultimaster</a:t>
            </a:r>
            <a:r>
              <a:rPr kumimoji="1" lang="en-US" altLang="ja-JP" dirty="0"/>
              <a:t> arm.</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AE678BB-763C-40DF-B781-F9D40CCA79A2}" type="slidenum">
              <a:rPr lang="en-US" smtClean="0"/>
              <a:pPr>
                <a:defRPr/>
              </a:pPr>
              <a:t>5</a:t>
            </a:fld>
            <a:endParaRPr lang="en-US"/>
          </a:p>
        </p:txBody>
      </p:sp>
    </p:spTree>
    <p:extLst>
      <p:ext uri="{BB962C8B-B14F-4D97-AF65-F5344CB8AC3E}">
        <p14:creationId xmlns:p14="http://schemas.microsoft.com/office/powerpoint/2010/main" val="683319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miter lim="800000"/>
            <a:headEnd/>
            <a:tailEnd/>
          </a:ln>
        </p:spPr>
        <p:txBody>
          <a:bodyPr/>
          <a:lstStyle/>
          <a:p>
            <a:fld id="{BC56B38F-EC4A-4B53-8EF7-317A2392EFA8}" type="slidenum">
              <a:rPr lang="en-US" smtClean="0">
                <a:ea typeface="ヒラギノ角ゴ Pro W3"/>
                <a:cs typeface="ヒラギノ角ゴ Pro W3"/>
              </a:rPr>
              <a:pPr/>
              <a:t>6</a:t>
            </a:fld>
            <a:endParaRPr lang="en-US">
              <a:ea typeface="ヒラギノ角ゴ Pro W3"/>
              <a:cs typeface="ヒラギノ角ゴ Pro W3"/>
            </a:endParaRPr>
          </a:p>
        </p:txBody>
      </p:sp>
      <p:sp>
        <p:nvSpPr>
          <p:cNvPr id="19458" name="Rectangle 7"/>
          <p:cNvSpPr txBox="1">
            <a:spLocks noGrp="1" noChangeArrowheads="1"/>
          </p:cNvSpPr>
          <p:nvPr/>
        </p:nvSpPr>
        <p:spPr bwMode="auto">
          <a:xfrm>
            <a:off x="4016375" y="8904288"/>
            <a:ext cx="3070225" cy="468312"/>
          </a:xfrm>
          <a:prstGeom prst="rect">
            <a:avLst/>
          </a:prstGeom>
          <a:noFill/>
          <a:ln w="9525">
            <a:noFill/>
            <a:miter lim="800000"/>
            <a:headEnd/>
            <a:tailEnd/>
          </a:ln>
        </p:spPr>
        <p:txBody>
          <a:bodyPr lIns="94038" tIns="47020" rIns="94038" bIns="47020" anchor="b"/>
          <a:lstStyle/>
          <a:p>
            <a:pPr algn="r" defTabSz="939800"/>
            <a:fld id="{1503E6FF-46BE-4FDC-873A-65694A840145}" type="slidenum">
              <a:rPr lang="en-US" sz="1200" b="0" i="0">
                <a:solidFill>
                  <a:schemeClr val="tx1"/>
                </a:solidFill>
                <a:cs typeface="ヒラギノ角ゴ Pro W3"/>
              </a:rPr>
              <a:pPr algn="r" defTabSz="939800"/>
              <a:t>6</a:t>
            </a:fld>
            <a:endParaRPr lang="en-US" sz="1200" b="0" i="0">
              <a:solidFill>
                <a:schemeClr val="tx1"/>
              </a:solidFill>
              <a:cs typeface="ヒラギノ角ゴ Pro W3"/>
            </a:endParaRPr>
          </a:p>
        </p:txBody>
      </p:sp>
      <p:sp>
        <p:nvSpPr>
          <p:cNvPr id="19459" name="Rectangle 2"/>
          <p:cNvSpPr>
            <a:spLocks noGrp="1" noRot="1" noChangeAspect="1" noChangeArrowheads="1" noTextEdit="1"/>
          </p:cNvSpPr>
          <p:nvPr>
            <p:ph type="sldImg"/>
          </p:nvPr>
        </p:nvSpPr>
        <p:spPr>
          <a:xfrm>
            <a:off x="419100" y="703263"/>
            <a:ext cx="6248400" cy="3516312"/>
          </a:xfrm>
          <a:ln/>
        </p:spPr>
      </p:sp>
      <p:sp>
        <p:nvSpPr>
          <p:cNvPr id="19460" name="Rectangle 3"/>
          <p:cNvSpPr>
            <a:spLocks noGrp="1" noChangeArrowheads="1"/>
          </p:cNvSpPr>
          <p:nvPr>
            <p:ph type="body" idx="1"/>
          </p:nvPr>
        </p:nvSpPr>
        <p:spPr>
          <a:noFill/>
        </p:spPr>
        <p:txBody>
          <a:bodyPr lIns="92430" tIns="46215" rIns="92430" bIns="46215"/>
          <a:lstStyle/>
          <a:p>
            <a:pPr marL="228600" indent="-228600" eaLnBrk="1" hangingPunct="1"/>
            <a:endParaRPr lang="en-US" dirty="0"/>
          </a:p>
        </p:txBody>
      </p:sp>
    </p:spTree>
    <p:extLst>
      <p:ext uri="{BB962C8B-B14F-4D97-AF65-F5344CB8AC3E}">
        <p14:creationId xmlns:p14="http://schemas.microsoft.com/office/powerpoint/2010/main" val="2559043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miter lim="800000"/>
            <a:headEnd/>
            <a:tailEnd/>
          </a:ln>
        </p:spPr>
        <p:txBody>
          <a:bodyPr/>
          <a:lstStyle/>
          <a:p>
            <a:fld id="{BC56B38F-EC4A-4B53-8EF7-317A2392EFA8}" type="slidenum">
              <a:rPr lang="en-US" smtClean="0">
                <a:ea typeface="ヒラギノ角ゴ Pro W3"/>
                <a:cs typeface="ヒラギノ角ゴ Pro W3"/>
              </a:rPr>
              <a:pPr/>
              <a:t>7</a:t>
            </a:fld>
            <a:endParaRPr lang="en-US">
              <a:ea typeface="ヒラギノ角ゴ Pro W3"/>
              <a:cs typeface="ヒラギノ角ゴ Pro W3"/>
            </a:endParaRPr>
          </a:p>
        </p:txBody>
      </p:sp>
      <p:sp>
        <p:nvSpPr>
          <p:cNvPr id="19458" name="Rectangle 7"/>
          <p:cNvSpPr txBox="1">
            <a:spLocks noGrp="1" noChangeArrowheads="1"/>
          </p:cNvSpPr>
          <p:nvPr/>
        </p:nvSpPr>
        <p:spPr bwMode="auto">
          <a:xfrm>
            <a:off x="4016375" y="8904288"/>
            <a:ext cx="3070225" cy="468312"/>
          </a:xfrm>
          <a:prstGeom prst="rect">
            <a:avLst/>
          </a:prstGeom>
          <a:noFill/>
          <a:ln w="9525">
            <a:noFill/>
            <a:miter lim="800000"/>
            <a:headEnd/>
            <a:tailEnd/>
          </a:ln>
        </p:spPr>
        <p:txBody>
          <a:bodyPr lIns="94038" tIns="47020" rIns="94038" bIns="47020" anchor="b"/>
          <a:lstStyle/>
          <a:p>
            <a:pPr algn="r" defTabSz="939800"/>
            <a:fld id="{1503E6FF-46BE-4FDC-873A-65694A840145}" type="slidenum">
              <a:rPr lang="en-US" sz="1200" b="0" i="0">
                <a:solidFill>
                  <a:schemeClr val="tx1"/>
                </a:solidFill>
                <a:cs typeface="ヒラギノ角ゴ Pro W3"/>
              </a:rPr>
              <a:pPr algn="r" defTabSz="939800"/>
              <a:t>7</a:t>
            </a:fld>
            <a:endParaRPr lang="en-US" sz="1200" b="0" i="0">
              <a:solidFill>
                <a:schemeClr val="tx1"/>
              </a:solidFill>
              <a:cs typeface="ヒラギノ角ゴ Pro W3"/>
            </a:endParaRPr>
          </a:p>
        </p:txBody>
      </p:sp>
      <p:sp>
        <p:nvSpPr>
          <p:cNvPr id="19459" name="Rectangle 2"/>
          <p:cNvSpPr>
            <a:spLocks noGrp="1" noRot="1" noChangeAspect="1" noChangeArrowheads="1" noTextEdit="1"/>
          </p:cNvSpPr>
          <p:nvPr>
            <p:ph type="sldImg"/>
          </p:nvPr>
        </p:nvSpPr>
        <p:spPr>
          <a:xfrm>
            <a:off x="419100" y="703263"/>
            <a:ext cx="6248400" cy="3516312"/>
          </a:xfrm>
          <a:ln/>
        </p:spPr>
      </p:sp>
      <p:sp>
        <p:nvSpPr>
          <p:cNvPr id="19460" name="Rectangle 3"/>
          <p:cNvSpPr>
            <a:spLocks noGrp="1" noChangeArrowheads="1"/>
          </p:cNvSpPr>
          <p:nvPr>
            <p:ph type="body" idx="1"/>
          </p:nvPr>
        </p:nvSpPr>
        <p:spPr>
          <a:noFill/>
        </p:spPr>
        <p:txBody>
          <a:bodyPr lIns="92430" tIns="46215" rIns="92430" bIns="46215"/>
          <a:lstStyle/>
          <a:p>
            <a:pPr marL="228600" indent="-228600" eaLnBrk="1" hangingPunct="1"/>
            <a:endParaRPr lang="en-US" dirty="0"/>
          </a:p>
        </p:txBody>
      </p:sp>
    </p:spTree>
    <p:extLst>
      <p:ext uri="{BB962C8B-B14F-4D97-AF65-F5344CB8AC3E}">
        <p14:creationId xmlns:p14="http://schemas.microsoft.com/office/powerpoint/2010/main" val="727568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miter lim="800000"/>
            <a:headEnd/>
            <a:tailEnd/>
          </a:ln>
        </p:spPr>
        <p:txBody>
          <a:bodyPr/>
          <a:lstStyle/>
          <a:p>
            <a:fld id="{BC56B38F-EC4A-4B53-8EF7-317A2392EFA8}" type="slidenum">
              <a:rPr lang="en-US" smtClean="0">
                <a:ea typeface="ヒラギノ角ゴ Pro W3"/>
                <a:cs typeface="ヒラギノ角ゴ Pro W3"/>
              </a:rPr>
              <a:pPr/>
              <a:t>8</a:t>
            </a:fld>
            <a:endParaRPr lang="en-US">
              <a:ea typeface="ヒラギノ角ゴ Pro W3"/>
              <a:cs typeface="ヒラギノ角ゴ Pro W3"/>
            </a:endParaRPr>
          </a:p>
        </p:txBody>
      </p:sp>
      <p:sp>
        <p:nvSpPr>
          <p:cNvPr id="19458" name="Rectangle 7"/>
          <p:cNvSpPr txBox="1">
            <a:spLocks noGrp="1" noChangeArrowheads="1"/>
          </p:cNvSpPr>
          <p:nvPr/>
        </p:nvSpPr>
        <p:spPr bwMode="auto">
          <a:xfrm>
            <a:off x="4016375" y="8904288"/>
            <a:ext cx="3070225" cy="468312"/>
          </a:xfrm>
          <a:prstGeom prst="rect">
            <a:avLst/>
          </a:prstGeom>
          <a:noFill/>
          <a:ln w="9525">
            <a:noFill/>
            <a:miter lim="800000"/>
            <a:headEnd/>
            <a:tailEnd/>
          </a:ln>
        </p:spPr>
        <p:txBody>
          <a:bodyPr lIns="94038" tIns="47020" rIns="94038" bIns="47020" anchor="b"/>
          <a:lstStyle/>
          <a:p>
            <a:pPr algn="r" defTabSz="939800"/>
            <a:fld id="{1503E6FF-46BE-4FDC-873A-65694A840145}" type="slidenum">
              <a:rPr lang="en-US" sz="1200" b="0" i="0">
                <a:solidFill>
                  <a:schemeClr val="tx1"/>
                </a:solidFill>
                <a:cs typeface="ヒラギノ角ゴ Pro W3"/>
              </a:rPr>
              <a:pPr algn="r" defTabSz="939800"/>
              <a:t>8</a:t>
            </a:fld>
            <a:endParaRPr lang="en-US" sz="1200" b="0" i="0">
              <a:solidFill>
                <a:schemeClr val="tx1"/>
              </a:solidFill>
              <a:cs typeface="ヒラギノ角ゴ Pro W3"/>
            </a:endParaRPr>
          </a:p>
        </p:txBody>
      </p:sp>
      <p:sp>
        <p:nvSpPr>
          <p:cNvPr id="19459" name="Rectangle 2"/>
          <p:cNvSpPr>
            <a:spLocks noGrp="1" noRot="1" noChangeAspect="1" noChangeArrowheads="1" noTextEdit="1"/>
          </p:cNvSpPr>
          <p:nvPr>
            <p:ph type="sldImg"/>
          </p:nvPr>
        </p:nvSpPr>
        <p:spPr>
          <a:xfrm>
            <a:off x="419100" y="703263"/>
            <a:ext cx="6248400" cy="3516312"/>
          </a:xfrm>
          <a:ln/>
        </p:spPr>
      </p:sp>
      <p:sp>
        <p:nvSpPr>
          <p:cNvPr id="19460" name="Rectangle 3"/>
          <p:cNvSpPr>
            <a:spLocks noGrp="1" noChangeArrowheads="1"/>
          </p:cNvSpPr>
          <p:nvPr>
            <p:ph type="body" idx="1"/>
          </p:nvPr>
        </p:nvSpPr>
        <p:spPr>
          <a:noFill/>
        </p:spPr>
        <p:txBody>
          <a:bodyPr lIns="92430" tIns="46215" rIns="92430" bIns="46215"/>
          <a:lstStyle/>
          <a:p>
            <a:pPr marL="228600" indent="-228600" eaLnBrk="1" hangingPunct="1"/>
            <a:endParaRPr lang="en-US" dirty="0"/>
          </a:p>
        </p:txBody>
      </p:sp>
    </p:spTree>
    <p:extLst>
      <p:ext uri="{BB962C8B-B14F-4D97-AF65-F5344CB8AC3E}">
        <p14:creationId xmlns:p14="http://schemas.microsoft.com/office/powerpoint/2010/main" val="1157594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miter lim="800000"/>
            <a:headEnd/>
            <a:tailEnd/>
          </a:ln>
        </p:spPr>
        <p:txBody>
          <a:bodyPr/>
          <a:lstStyle/>
          <a:p>
            <a:fld id="{BC56B38F-EC4A-4B53-8EF7-317A2392EFA8}" type="slidenum">
              <a:rPr lang="en-US" smtClean="0">
                <a:ea typeface="ヒラギノ角ゴ Pro W3"/>
                <a:cs typeface="ヒラギノ角ゴ Pro W3"/>
              </a:rPr>
              <a:pPr/>
              <a:t>9</a:t>
            </a:fld>
            <a:endParaRPr lang="en-US">
              <a:ea typeface="ヒラギノ角ゴ Pro W3"/>
              <a:cs typeface="ヒラギノ角ゴ Pro W3"/>
            </a:endParaRPr>
          </a:p>
        </p:txBody>
      </p:sp>
      <p:sp>
        <p:nvSpPr>
          <p:cNvPr id="19458" name="Rectangle 7"/>
          <p:cNvSpPr txBox="1">
            <a:spLocks noGrp="1" noChangeArrowheads="1"/>
          </p:cNvSpPr>
          <p:nvPr/>
        </p:nvSpPr>
        <p:spPr bwMode="auto">
          <a:xfrm>
            <a:off x="4016375" y="8904288"/>
            <a:ext cx="3070225" cy="468312"/>
          </a:xfrm>
          <a:prstGeom prst="rect">
            <a:avLst/>
          </a:prstGeom>
          <a:noFill/>
          <a:ln w="9525">
            <a:noFill/>
            <a:miter lim="800000"/>
            <a:headEnd/>
            <a:tailEnd/>
          </a:ln>
        </p:spPr>
        <p:txBody>
          <a:bodyPr lIns="94038" tIns="47020" rIns="94038" bIns="47020" anchor="b"/>
          <a:lstStyle/>
          <a:p>
            <a:pPr algn="r" defTabSz="939800"/>
            <a:fld id="{1503E6FF-46BE-4FDC-873A-65694A840145}" type="slidenum">
              <a:rPr lang="en-US" sz="1200" b="0" i="0">
                <a:solidFill>
                  <a:schemeClr val="tx1"/>
                </a:solidFill>
                <a:cs typeface="ヒラギノ角ゴ Pro W3"/>
              </a:rPr>
              <a:pPr algn="r" defTabSz="939800"/>
              <a:t>9</a:t>
            </a:fld>
            <a:endParaRPr lang="en-US" sz="1200" b="0" i="0">
              <a:solidFill>
                <a:schemeClr val="tx1"/>
              </a:solidFill>
              <a:cs typeface="ヒラギノ角ゴ Pro W3"/>
            </a:endParaRPr>
          </a:p>
        </p:txBody>
      </p:sp>
      <p:sp>
        <p:nvSpPr>
          <p:cNvPr id="19459" name="Rectangle 2"/>
          <p:cNvSpPr>
            <a:spLocks noGrp="1" noRot="1" noChangeAspect="1" noChangeArrowheads="1" noTextEdit="1"/>
          </p:cNvSpPr>
          <p:nvPr>
            <p:ph type="sldImg"/>
          </p:nvPr>
        </p:nvSpPr>
        <p:spPr>
          <a:xfrm>
            <a:off x="419100" y="703263"/>
            <a:ext cx="6248400" cy="3516312"/>
          </a:xfrm>
          <a:ln/>
        </p:spPr>
      </p:sp>
      <p:sp>
        <p:nvSpPr>
          <p:cNvPr id="19460" name="Rectangle 3"/>
          <p:cNvSpPr>
            <a:spLocks noGrp="1" noChangeArrowheads="1"/>
          </p:cNvSpPr>
          <p:nvPr>
            <p:ph type="body" idx="1"/>
          </p:nvPr>
        </p:nvSpPr>
        <p:spPr>
          <a:noFill/>
        </p:spPr>
        <p:txBody>
          <a:bodyPr lIns="92430" tIns="46215" rIns="92430" bIns="46215"/>
          <a:lstStyle/>
          <a:p>
            <a:pPr marL="228600" indent="-228600" eaLnBrk="1" hangingPunct="1"/>
            <a:endParaRPr lang="en-US" dirty="0"/>
          </a:p>
        </p:txBody>
      </p:sp>
    </p:spTree>
    <p:extLst>
      <p:ext uri="{BB962C8B-B14F-4D97-AF65-F5344CB8AC3E}">
        <p14:creationId xmlns:p14="http://schemas.microsoft.com/office/powerpoint/2010/main" val="1835022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42"/>
          <p:cNvSpPr>
            <a:spLocks noChangeArrowheads="1"/>
          </p:cNvSpPr>
          <p:nvPr/>
        </p:nvSpPr>
        <p:spPr bwMode="auto">
          <a:xfrm>
            <a:off x="561975" y="2959894"/>
            <a:ext cx="8185150" cy="709613"/>
          </a:xfrm>
          <a:prstGeom prst="rect">
            <a:avLst/>
          </a:prstGeom>
          <a:noFill/>
          <a:ln>
            <a:noFill/>
          </a:ln>
          <a:effectLst>
            <a:outerShdw dist="45791" dir="8778596" algn="ctr" rotWithShape="0">
              <a:schemeClr val="bg2"/>
            </a:outerShdw>
          </a:effectLst>
        </p:spPr>
        <p:txBody>
          <a:bodyPr anchor="ctr" anchorCtr="1"/>
          <a:lstStyle/>
          <a:p>
            <a:pPr algn="ctr">
              <a:lnSpc>
                <a:spcPct val="95000"/>
              </a:lnSpc>
              <a:buClr>
                <a:schemeClr val="tx2"/>
              </a:buClr>
              <a:defRPr/>
            </a:pPr>
            <a:endParaRPr lang="en-US" sz="1950">
              <a:solidFill>
                <a:srgbClr val="DDDDDD"/>
              </a:solidFill>
              <a:ea typeface="ヒラギノ角ゴ Pro W3" pitchFamily="-111" charset="-128"/>
              <a:cs typeface="+mn-cs"/>
            </a:endParaRPr>
          </a:p>
          <a:p>
            <a:pPr algn="ctr">
              <a:lnSpc>
                <a:spcPct val="95000"/>
              </a:lnSpc>
              <a:buClr>
                <a:schemeClr val="tx2"/>
              </a:buClr>
              <a:defRPr/>
            </a:pPr>
            <a:endParaRPr lang="en-US" sz="1950">
              <a:solidFill>
                <a:srgbClr val="DDDDDD"/>
              </a:solidFill>
              <a:ea typeface="ヒラギノ角ゴ Pro W3" pitchFamily="-111" charset="-128"/>
              <a:cs typeface="+mn-cs"/>
            </a:endParaRPr>
          </a:p>
        </p:txBody>
      </p:sp>
      <p:sp>
        <p:nvSpPr>
          <p:cNvPr id="5123" name="Rectangle 3"/>
          <p:cNvSpPr>
            <a:spLocks noGrp="1" noChangeArrowheads="1"/>
          </p:cNvSpPr>
          <p:nvPr>
            <p:ph type="ctrTitle"/>
          </p:nvPr>
        </p:nvSpPr>
        <p:spPr>
          <a:xfrm>
            <a:off x="792164" y="1056598"/>
            <a:ext cx="7589837" cy="484748"/>
          </a:xfrm>
        </p:spPr>
        <p:txBody>
          <a:bodyPr lIns="0" rIns="0" anchor="ctr">
            <a:spAutoFit/>
          </a:bodyPr>
          <a:lstStyle>
            <a:lvl1pPr>
              <a:lnSpc>
                <a:spcPct val="85000"/>
              </a:lnSpc>
              <a:defRPr sz="3000">
                <a:solidFill>
                  <a:schemeClr val="bg1"/>
                </a:solidFill>
              </a:defRPr>
            </a:lvl1pPr>
          </a:lstStyle>
          <a:p>
            <a:pPr lvl="0"/>
            <a:r>
              <a:rPr lang="en-US" noProof="0" dirty="0"/>
              <a:t>Click to edit Master title style</a:t>
            </a:r>
          </a:p>
        </p:txBody>
      </p:sp>
      <p:sp>
        <p:nvSpPr>
          <p:cNvPr id="5124" name="Rectangle 4"/>
          <p:cNvSpPr>
            <a:spLocks noGrp="1" noChangeArrowheads="1"/>
          </p:cNvSpPr>
          <p:nvPr>
            <p:ph type="subTitle" idx="1"/>
          </p:nvPr>
        </p:nvSpPr>
        <p:spPr>
          <a:xfrm>
            <a:off x="457200" y="2418160"/>
            <a:ext cx="8185150" cy="666750"/>
          </a:xfrm>
        </p:spPr>
        <p:txBody>
          <a:bodyPr anchorCtr="1"/>
          <a:lstStyle>
            <a:lvl1pPr marL="0" indent="0" algn="ctr">
              <a:buSzTx/>
              <a:buFontTx/>
              <a:buNone/>
              <a:defRPr sz="2550" i="1"/>
            </a:lvl1pPr>
          </a:lstStyle>
          <a:p>
            <a:pPr lvl="0"/>
            <a:r>
              <a:rPr lang="en-US" noProof="0"/>
              <a:t>Click to edit Master subtitle style</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図 3" descr="logo_800.png"/>
          <p:cNvPicPr>
            <a:picLocks noChangeAspect="1"/>
          </p:cNvPicPr>
          <p:nvPr userDrawn="1"/>
        </p:nvPicPr>
        <p:blipFill>
          <a:blip r:embed="rId2" cstate="print"/>
          <a:srcRect b="19053"/>
          <a:stretch>
            <a:fillRect/>
          </a:stretch>
        </p:blipFill>
        <p:spPr>
          <a:xfrm>
            <a:off x="8153720" y="161049"/>
            <a:ext cx="837505" cy="677937"/>
          </a:xfrm>
          <a:prstGeom prst="rect">
            <a:avLst/>
          </a:prstGeom>
        </p:spPr>
      </p:pic>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109663"/>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09663"/>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cstate="print">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4214" y="116681"/>
            <a:ext cx="7769225" cy="566738"/>
          </a:xfrm>
          <a:prstGeom prst="rect">
            <a:avLst/>
          </a:prstGeom>
          <a:noFill/>
          <a:ln w="9525">
            <a:noFill/>
            <a:miter lim="800000"/>
            <a:headEnd/>
            <a:tailEnd/>
          </a:ln>
        </p:spPr>
        <p:txBody>
          <a:bodyPr vert="horz" wrap="square" lIns="45720" tIns="45720" rIns="45720" bIns="45720" numCol="1" anchor="t"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109663"/>
            <a:ext cx="7772400" cy="3086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dk2" tx1="lt1" bg2="dk1" tx2="lt2" accent1="accent1" accent2="accent2" accent3="accent3" accent4="accent4" accent5="accent5" accent6="accent6" hlink="hlink" folHlink="folHlink"/>
  <p:sldLayoutIdLst>
    <p:sldLayoutId id="2147483657" r:id="rId1"/>
    <p:sldLayoutId id="2147483656" r:id="rId2"/>
    <p:sldLayoutId id="2147483655" r:id="rId3"/>
    <p:sldLayoutId id="2147483654" r:id="rId4"/>
    <p:sldLayoutId id="2147483653" r:id="rId5"/>
    <p:sldLayoutId id="2147483652" r:id="rId6"/>
    <p:sldLayoutId id="2147483651" r:id="rId7"/>
    <p:sldLayoutId id="2147483650" r:id="rId8"/>
  </p:sldLayoutIdLst>
  <p:transition>
    <p:wipe dir="r"/>
  </p:transition>
  <p:txStyles>
    <p:titleStyle>
      <a:lvl1pPr algn="ctr" rtl="0" eaLnBrk="0" fontAlgn="base" hangingPunct="0">
        <a:spcBef>
          <a:spcPct val="0"/>
        </a:spcBef>
        <a:spcAft>
          <a:spcPct val="0"/>
        </a:spcAft>
        <a:defRPr sz="2700" b="1">
          <a:solidFill>
            <a:srgbClr val="053763"/>
          </a:solidFill>
          <a:latin typeface="+mj-lt"/>
          <a:ea typeface="+mj-ea"/>
          <a:cs typeface="+mj-cs"/>
        </a:defRPr>
      </a:lvl1pPr>
      <a:lvl2pPr algn="ctr" rtl="0" eaLnBrk="0" fontAlgn="base" hangingPunct="0">
        <a:spcBef>
          <a:spcPct val="0"/>
        </a:spcBef>
        <a:spcAft>
          <a:spcPct val="0"/>
        </a:spcAft>
        <a:defRPr sz="2700" b="1">
          <a:solidFill>
            <a:schemeClr val="tx1"/>
          </a:solidFill>
          <a:latin typeface="Arial" charset="0"/>
        </a:defRPr>
      </a:lvl2pPr>
      <a:lvl3pPr algn="ctr" rtl="0" eaLnBrk="0" fontAlgn="base" hangingPunct="0">
        <a:spcBef>
          <a:spcPct val="0"/>
        </a:spcBef>
        <a:spcAft>
          <a:spcPct val="0"/>
        </a:spcAft>
        <a:defRPr sz="2700" b="1">
          <a:solidFill>
            <a:schemeClr val="tx1"/>
          </a:solidFill>
          <a:latin typeface="Arial" charset="0"/>
        </a:defRPr>
      </a:lvl3pPr>
      <a:lvl4pPr algn="ctr" rtl="0" eaLnBrk="0" fontAlgn="base" hangingPunct="0">
        <a:spcBef>
          <a:spcPct val="0"/>
        </a:spcBef>
        <a:spcAft>
          <a:spcPct val="0"/>
        </a:spcAft>
        <a:defRPr sz="2700" b="1">
          <a:solidFill>
            <a:schemeClr val="tx1"/>
          </a:solidFill>
          <a:latin typeface="Arial" charset="0"/>
        </a:defRPr>
      </a:lvl4pPr>
      <a:lvl5pPr algn="ctr" rtl="0" eaLnBrk="0" fontAlgn="base" hangingPunct="0">
        <a:spcBef>
          <a:spcPct val="0"/>
        </a:spcBef>
        <a:spcAft>
          <a:spcPct val="0"/>
        </a:spcAft>
        <a:defRPr sz="2700" b="1">
          <a:solidFill>
            <a:schemeClr val="tx1"/>
          </a:solidFill>
          <a:latin typeface="Arial" charset="0"/>
        </a:defRPr>
      </a:lvl5pPr>
      <a:lvl6pPr marL="342900" algn="ctr" rtl="0" fontAlgn="base">
        <a:spcBef>
          <a:spcPct val="0"/>
        </a:spcBef>
        <a:spcAft>
          <a:spcPct val="0"/>
        </a:spcAft>
        <a:defRPr sz="2700" b="1">
          <a:solidFill>
            <a:schemeClr val="tx1"/>
          </a:solidFill>
          <a:latin typeface="Arial" charset="0"/>
        </a:defRPr>
      </a:lvl6pPr>
      <a:lvl7pPr marL="685800" algn="ctr" rtl="0" fontAlgn="base">
        <a:spcBef>
          <a:spcPct val="0"/>
        </a:spcBef>
        <a:spcAft>
          <a:spcPct val="0"/>
        </a:spcAft>
        <a:defRPr sz="2700" b="1">
          <a:solidFill>
            <a:schemeClr val="tx1"/>
          </a:solidFill>
          <a:latin typeface="Arial" charset="0"/>
        </a:defRPr>
      </a:lvl7pPr>
      <a:lvl8pPr marL="1028700" algn="ctr" rtl="0" fontAlgn="base">
        <a:spcBef>
          <a:spcPct val="0"/>
        </a:spcBef>
        <a:spcAft>
          <a:spcPct val="0"/>
        </a:spcAft>
        <a:defRPr sz="2700" b="1">
          <a:solidFill>
            <a:schemeClr val="tx1"/>
          </a:solidFill>
          <a:latin typeface="Arial" charset="0"/>
        </a:defRPr>
      </a:lvl8pPr>
      <a:lvl9pPr marL="1371600" algn="ctr" rtl="0" fontAlgn="base">
        <a:spcBef>
          <a:spcPct val="0"/>
        </a:spcBef>
        <a:spcAft>
          <a:spcPct val="0"/>
        </a:spcAft>
        <a:defRPr sz="2700" b="1">
          <a:solidFill>
            <a:schemeClr val="tx1"/>
          </a:solidFill>
          <a:latin typeface="Arial" charset="0"/>
        </a:defRPr>
      </a:lvl9pPr>
    </p:titleStyle>
    <p:bodyStyle>
      <a:lvl1pPr marL="257175" indent="-257175" algn="l" rtl="0" eaLnBrk="0" fontAlgn="base" hangingPunct="0">
        <a:spcBef>
          <a:spcPct val="30000"/>
        </a:spcBef>
        <a:spcAft>
          <a:spcPct val="0"/>
        </a:spcAft>
        <a:buClr>
          <a:schemeClr val="bg1"/>
        </a:buClr>
        <a:buSzPct val="110000"/>
        <a:buChar char="•"/>
        <a:defRPr sz="2250" b="1">
          <a:solidFill>
            <a:schemeClr val="bg1"/>
          </a:solidFill>
          <a:latin typeface="+mn-lt"/>
          <a:ea typeface="+mn-ea"/>
          <a:cs typeface="+mn-cs"/>
        </a:defRPr>
      </a:lvl1pPr>
      <a:lvl2pPr marL="557213" indent="-214313" algn="l" rtl="0" eaLnBrk="0" fontAlgn="base" hangingPunct="0">
        <a:spcBef>
          <a:spcPct val="30000"/>
        </a:spcBef>
        <a:spcAft>
          <a:spcPct val="0"/>
        </a:spcAft>
        <a:buClr>
          <a:schemeClr val="bg1"/>
        </a:buClr>
        <a:buSzPct val="70000"/>
        <a:buFont typeface="Wingdings 2" pitchFamily="18" charset="2"/>
        <a:buChar char="¡"/>
        <a:defRPr sz="2100" b="1">
          <a:solidFill>
            <a:srgbClr val="053763"/>
          </a:solidFill>
          <a:latin typeface="+mn-lt"/>
        </a:defRPr>
      </a:lvl2pPr>
      <a:lvl3pPr marL="857250" indent="-171450" algn="l" rtl="0" eaLnBrk="0" fontAlgn="base" hangingPunct="0">
        <a:spcBef>
          <a:spcPct val="30000"/>
        </a:spcBef>
        <a:spcAft>
          <a:spcPct val="0"/>
        </a:spcAft>
        <a:buChar char="•"/>
        <a:defRPr sz="1800" b="1">
          <a:solidFill>
            <a:srgbClr val="053763"/>
          </a:solidFill>
          <a:latin typeface="+mn-lt"/>
        </a:defRPr>
      </a:lvl3pPr>
      <a:lvl4pPr marL="1200150" indent="-171450" algn="l" rtl="0" eaLnBrk="0" fontAlgn="base" hangingPunct="0">
        <a:spcBef>
          <a:spcPct val="30000"/>
        </a:spcBef>
        <a:spcAft>
          <a:spcPct val="0"/>
        </a:spcAft>
        <a:buChar char="–"/>
        <a:defRPr sz="1500" b="1">
          <a:solidFill>
            <a:srgbClr val="053763"/>
          </a:solidFill>
          <a:latin typeface="+mn-lt"/>
        </a:defRPr>
      </a:lvl4pPr>
      <a:lvl5pPr marL="1543050" indent="-171450" algn="l" rtl="0" eaLnBrk="0" fontAlgn="base" hangingPunct="0">
        <a:spcBef>
          <a:spcPct val="30000"/>
        </a:spcBef>
        <a:spcAft>
          <a:spcPct val="0"/>
        </a:spcAft>
        <a:buChar char="»"/>
        <a:defRPr sz="1500" b="1">
          <a:solidFill>
            <a:srgbClr val="053763"/>
          </a:solidFill>
          <a:latin typeface="+mn-lt"/>
        </a:defRPr>
      </a:lvl5pPr>
      <a:lvl6pPr marL="1885950" indent="-171450" algn="l" rtl="0" fontAlgn="base">
        <a:spcBef>
          <a:spcPct val="30000"/>
        </a:spcBef>
        <a:spcAft>
          <a:spcPct val="0"/>
        </a:spcAft>
        <a:buChar char="»"/>
        <a:defRPr sz="1500" b="1">
          <a:solidFill>
            <a:schemeClr val="tx1"/>
          </a:solidFill>
          <a:latin typeface="+mn-lt"/>
        </a:defRPr>
      </a:lvl6pPr>
      <a:lvl7pPr marL="2228850" indent="-171450" algn="l" rtl="0" fontAlgn="base">
        <a:spcBef>
          <a:spcPct val="30000"/>
        </a:spcBef>
        <a:spcAft>
          <a:spcPct val="0"/>
        </a:spcAft>
        <a:buChar char="»"/>
        <a:defRPr sz="1500" b="1">
          <a:solidFill>
            <a:schemeClr val="tx1"/>
          </a:solidFill>
          <a:latin typeface="+mn-lt"/>
        </a:defRPr>
      </a:lvl7pPr>
      <a:lvl8pPr marL="2571750" indent="-171450" algn="l" rtl="0" fontAlgn="base">
        <a:spcBef>
          <a:spcPct val="30000"/>
        </a:spcBef>
        <a:spcAft>
          <a:spcPct val="0"/>
        </a:spcAft>
        <a:buChar char="»"/>
        <a:defRPr sz="1500" b="1">
          <a:solidFill>
            <a:schemeClr val="tx1"/>
          </a:solidFill>
          <a:latin typeface="+mn-lt"/>
        </a:defRPr>
      </a:lvl8pPr>
      <a:lvl9pPr marL="2914650" indent="-171450" algn="l" rtl="0" fontAlgn="base">
        <a:spcBef>
          <a:spcPct val="30000"/>
        </a:spcBef>
        <a:spcAft>
          <a:spcPct val="0"/>
        </a:spcAft>
        <a:buChar char="»"/>
        <a:defRPr sz="1500" b="1">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ctrTitle"/>
          </p:nvPr>
        </p:nvSpPr>
        <p:spPr>
          <a:xfrm>
            <a:off x="653911" y="384884"/>
            <a:ext cx="7988439" cy="1557349"/>
          </a:xfrm>
        </p:spPr>
        <p:txBody>
          <a:bodyPr/>
          <a:lstStyle/>
          <a:p>
            <a:pPr eaLnBrk="1" hangingPunct="1"/>
            <a:r>
              <a:rPr lang="en-US" sz="2800" dirty="0">
                <a:solidFill>
                  <a:srgbClr val="053763"/>
                </a:solidFill>
              </a:rPr>
              <a:t>3-month discontinuation of dual antiplatelet therapy after </a:t>
            </a:r>
            <a:r>
              <a:rPr lang="en-US" sz="2800" dirty="0" err="1">
                <a:solidFill>
                  <a:srgbClr val="053763"/>
                </a:solidFill>
              </a:rPr>
              <a:t>bioresorbable</a:t>
            </a:r>
            <a:r>
              <a:rPr lang="en-US" sz="2800" dirty="0">
                <a:solidFill>
                  <a:srgbClr val="053763"/>
                </a:solidFill>
              </a:rPr>
              <a:t> polymer </a:t>
            </a:r>
            <a:br>
              <a:rPr lang="en-US" sz="2800" dirty="0">
                <a:solidFill>
                  <a:srgbClr val="053763"/>
                </a:solidFill>
              </a:rPr>
            </a:br>
            <a:r>
              <a:rPr lang="en-US" sz="2800" dirty="0" err="1">
                <a:solidFill>
                  <a:srgbClr val="053763"/>
                </a:solidFill>
              </a:rPr>
              <a:t>sirolimus</a:t>
            </a:r>
            <a:r>
              <a:rPr lang="en-US" sz="2800" dirty="0">
                <a:solidFill>
                  <a:srgbClr val="053763"/>
                </a:solidFill>
              </a:rPr>
              <a:t>-eluting stent implantation: </a:t>
            </a:r>
            <a:br>
              <a:rPr lang="en-US" sz="2800" dirty="0">
                <a:solidFill>
                  <a:srgbClr val="053763"/>
                </a:solidFill>
              </a:rPr>
            </a:br>
            <a:r>
              <a:rPr lang="en-US" sz="2800" dirty="0">
                <a:solidFill>
                  <a:srgbClr val="053763"/>
                </a:solidFill>
              </a:rPr>
              <a:t>MODEL U-SES study</a:t>
            </a:r>
          </a:p>
        </p:txBody>
      </p:sp>
      <p:sp>
        <p:nvSpPr>
          <p:cNvPr id="12290" name="Rectangle 3"/>
          <p:cNvSpPr>
            <a:spLocks noGrp="1" noChangeArrowheads="1"/>
          </p:cNvSpPr>
          <p:nvPr>
            <p:ph type="subTitle" idx="1"/>
          </p:nvPr>
        </p:nvSpPr>
        <p:spPr>
          <a:xfrm>
            <a:off x="457200" y="3436971"/>
            <a:ext cx="8185150" cy="1256043"/>
          </a:xfrm>
        </p:spPr>
        <p:txBody>
          <a:bodyPr/>
          <a:lstStyle/>
          <a:p>
            <a:pPr eaLnBrk="1" hangingPunct="1"/>
            <a:r>
              <a:rPr lang="en-US" altLang="ja-JP" sz="2500" dirty="0"/>
              <a:t>Ken</a:t>
            </a:r>
            <a:r>
              <a:rPr lang="ja-JP" altLang="en-US" sz="2500" dirty="0"/>
              <a:t> </a:t>
            </a:r>
            <a:r>
              <a:rPr lang="en-US" altLang="ja-JP" sz="2500" dirty="0" err="1"/>
              <a:t>Kozuma</a:t>
            </a:r>
            <a:r>
              <a:rPr lang="en-US" sz="2500" dirty="0"/>
              <a:t>, MD</a:t>
            </a:r>
            <a:endParaRPr lang="ja-JP" altLang="en-US" b="0" dirty="0"/>
          </a:p>
          <a:p>
            <a:r>
              <a:rPr lang="en-US" altLang="ja-JP" sz="1600" dirty="0" err="1"/>
              <a:t>Teikyo</a:t>
            </a:r>
            <a:r>
              <a:rPr lang="en-US" altLang="ja-JP" sz="1600" dirty="0"/>
              <a:t> University Hospital</a:t>
            </a:r>
            <a:endParaRPr lang="en-US" altLang="ja-JP" sz="2400" dirty="0"/>
          </a:p>
          <a:p>
            <a:r>
              <a:rPr lang="en-US" altLang="ja-JP" sz="1600" dirty="0"/>
              <a:t>On behalf of the MODEL U-SES Investigators</a:t>
            </a:r>
            <a:endParaRPr lang="en-US" sz="2500" dirty="0"/>
          </a:p>
        </p:txBody>
      </p:sp>
      <p:pic>
        <p:nvPicPr>
          <p:cNvPr id="4" name="図 3" descr="logo_800.png"/>
          <p:cNvPicPr>
            <a:picLocks noChangeAspect="1"/>
          </p:cNvPicPr>
          <p:nvPr/>
        </p:nvPicPr>
        <p:blipFill>
          <a:blip r:embed="rId3" cstate="print"/>
          <a:srcRect b="19053"/>
          <a:stretch>
            <a:fillRect/>
          </a:stretch>
        </p:blipFill>
        <p:spPr>
          <a:xfrm>
            <a:off x="3681398" y="2055095"/>
            <a:ext cx="1567704" cy="1269013"/>
          </a:xfrm>
          <a:prstGeom prst="rect">
            <a:avLst/>
          </a:prstGeom>
        </p:spPr>
      </p:pic>
    </p:spTree>
    <p:extLst>
      <p:ext uri="{BB962C8B-B14F-4D97-AF65-F5344CB8AC3E}">
        <p14:creationId xmlns:p14="http://schemas.microsoft.com/office/powerpoint/2010/main" val="2010373067"/>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10394" y="769271"/>
            <a:ext cx="8649048" cy="4104733"/>
          </a:xfrm>
        </p:spPr>
        <p:txBody>
          <a:bodyPr/>
          <a:lstStyle/>
          <a:p>
            <a:pPr>
              <a:spcBef>
                <a:spcPts val="0"/>
              </a:spcBef>
            </a:pPr>
            <a:r>
              <a:rPr lang="en-US" sz="2000" dirty="0"/>
              <a:t>MACE: Composite of cardiac death, MI, and clinically driven target lesion revascularization (TLR)</a:t>
            </a:r>
          </a:p>
          <a:p>
            <a:pPr>
              <a:spcBef>
                <a:spcPts val="0"/>
              </a:spcBef>
            </a:pPr>
            <a:r>
              <a:rPr lang="en-US" altLang="ja-JP" sz="2000" dirty="0"/>
              <a:t>Incidence of safety and efficacy events during the 3 months and 12 months after stent implantation</a:t>
            </a:r>
          </a:p>
          <a:p>
            <a:pPr lvl="1">
              <a:spcBef>
                <a:spcPts val="0"/>
              </a:spcBef>
              <a:buFont typeface="Wingdings 3" panose="05040102010807070707" pitchFamily="18" charset="2"/>
              <a:buChar char=""/>
            </a:pPr>
            <a:r>
              <a:rPr lang="en-US" altLang="ja-JP" sz="2000" dirty="0"/>
              <a:t>All-cause death</a:t>
            </a:r>
          </a:p>
          <a:p>
            <a:pPr lvl="1">
              <a:spcBef>
                <a:spcPts val="0"/>
              </a:spcBef>
              <a:buFont typeface="Wingdings 3" panose="05040102010807070707" pitchFamily="18" charset="2"/>
              <a:buChar char=""/>
            </a:pPr>
            <a:r>
              <a:rPr lang="en-US" altLang="ja-JP" sz="2000" dirty="0"/>
              <a:t>Cardiac death</a:t>
            </a:r>
          </a:p>
          <a:p>
            <a:pPr lvl="1">
              <a:spcBef>
                <a:spcPts val="0"/>
              </a:spcBef>
              <a:buFont typeface="Wingdings 3" panose="05040102010807070707" pitchFamily="18" charset="2"/>
              <a:buChar char=""/>
            </a:pPr>
            <a:r>
              <a:rPr lang="en-US" altLang="ja-JP" sz="2000" dirty="0"/>
              <a:t>MI</a:t>
            </a:r>
          </a:p>
          <a:p>
            <a:pPr lvl="1">
              <a:spcBef>
                <a:spcPts val="0"/>
              </a:spcBef>
              <a:buFont typeface="Wingdings 3" panose="05040102010807070707" pitchFamily="18" charset="2"/>
              <a:buChar char=""/>
            </a:pPr>
            <a:r>
              <a:rPr lang="en-US" altLang="ja-JP" sz="2000" dirty="0"/>
              <a:t>Stroke [ischemic and hemorrhagic]</a:t>
            </a:r>
          </a:p>
          <a:p>
            <a:pPr lvl="1">
              <a:spcBef>
                <a:spcPts val="0"/>
              </a:spcBef>
              <a:buFont typeface="Wingdings 3" panose="05040102010807070707" pitchFamily="18" charset="2"/>
              <a:buChar char=""/>
            </a:pPr>
            <a:r>
              <a:rPr lang="en-US" altLang="ja-JP" sz="2000" dirty="0"/>
              <a:t>Revascularization (TVR and TLR)</a:t>
            </a:r>
          </a:p>
          <a:p>
            <a:pPr lvl="1">
              <a:spcBef>
                <a:spcPts val="0"/>
              </a:spcBef>
              <a:buFont typeface="Wingdings 3" panose="05040102010807070707" pitchFamily="18" charset="2"/>
              <a:buChar char=""/>
            </a:pPr>
            <a:r>
              <a:rPr lang="en-US" altLang="ja-JP" sz="2000" dirty="0" err="1"/>
              <a:t>Rehospitalization</a:t>
            </a:r>
            <a:r>
              <a:rPr lang="en-US" altLang="ja-JP" sz="2000" dirty="0"/>
              <a:t> due to angina pectoris</a:t>
            </a:r>
          </a:p>
          <a:p>
            <a:pPr lvl="1">
              <a:spcBef>
                <a:spcPts val="0"/>
              </a:spcBef>
              <a:buFont typeface="Wingdings 3" panose="05040102010807070707" pitchFamily="18" charset="2"/>
              <a:buChar char=""/>
            </a:pPr>
            <a:r>
              <a:rPr lang="en-US" altLang="ja-JP" sz="2000" dirty="0"/>
              <a:t>TIA</a:t>
            </a:r>
          </a:p>
          <a:p>
            <a:pPr lvl="1">
              <a:spcBef>
                <a:spcPts val="0"/>
              </a:spcBef>
              <a:buFont typeface="Wingdings 3" panose="05040102010807070707" pitchFamily="18" charset="2"/>
              <a:buChar char=""/>
            </a:pPr>
            <a:r>
              <a:rPr lang="en-US" altLang="ja-JP" sz="2000" dirty="0"/>
              <a:t>Stent thrombosis</a:t>
            </a:r>
            <a:endParaRPr lang="en-US" sz="2000" dirty="0"/>
          </a:p>
        </p:txBody>
      </p:sp>
      <p:sp>
        <p:nvSpPr>
          <p:cNvPr id="6" name="Rectangle 4"/>
          <p:cNvSpPr>
            <a:spLocks noGrp="1" noChangeArrowheads="1"/>
          </p:cNvSpPr>
          <p:nvPr>
            <p:ph type="title"/>
          </p:nvPr>
        </p:nvSpPr>
        <p:spPr>
          <a:xfrm>
            <a:off x="684214" y="294812"/>
            <a:ext cx="7769225" cy="566738"/>
          </a:xfrm>
        </p:spPr>
        <p:txBody>
          <a:bodyPr/>
          <a:lstStyle/>
          <a:p>
            <a:pPr eaLnBrk="1" hangingPunct="1"/>
            <a:r>
              <a:rPr lang="en-US" altLang="ja-JP" sz="2400" dirty="0">
                <a:latin typeface="Arial" pitchFamily="34" charset="0"/>
                <a:cs typeface="Arial" pitchFamily="34" charset="0"/>
              </a:rPr>
              <a:t>Other Secondary Endpoints</a:t>
            </a:r>
            <a:endParaRPr lang="en-US" sz="2500" dirty="0"/>
          </a:p>
        </p:txBody>
      </p:sp>
    </p:spTree>
    <p:extLst>
      <p:ext uri="{BB962C8B-B14F-4D97-AF65-F5344CB8AC3E}">
        <p14:creationId xmlns:p14="http://schemas.microsoft.com/office/powerpoint/2010/main" val="3965013698"/>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title"/>
          </p:nvPr>
        </p:nvSpPr>
        <p:spPr>
          <a:xfrm>
            <a:off x="684214" y="294812"/>
            <a:ext cx="7769225" cy="566738"/>
          </a:xfrm>
        </p:spPr>
        <p:txBody>
          <a:bodyPr/>
          <a:lstStyle/>
          <a:p>
            <a:pPr eaLnBrk="1" hangingPunct="1"/>
            <a:r>
              <a:rPr lang="en-US" altLang="ja-JP" sz="2400" dirty="0">
                <a:latin typeface="Arial" pitchFamily="34" charset="0"/>
                <a:cs typeface="Arial" pitchFamily="34" charset="0"/>
              </a:rPr>
              <a:t>Sample Size Calculation and Statistics</a:t>
            </a:r>
            <a:endParaRPr lang="en-US" sz="2500" dirty="0"/>
          </a:p>
        </p:txBody>
      </p:sp>
      <p:sp>
        <p:nvSpPr>
          <p:cNvPr id="4" name="Content Placeholder 7"/>
          <p:cNvSpPr>
            <a:spLocks noGrp="1"/>
          </p:cNvSpPr>
          <p:nvPr>
            <p:ph idx="1"/>
          </p:nvPr>
        </p:nvSpPr>
        <p:spPr>
          <a:xfrm>
            <a:off x="457200" y="1004162"/>
            <a:ext cx="8383588" cy="3483947"/>
          </a:xfrm>
        </p:spPr>
        <p:txBody>
          <a:bodyPr/>
          <a:lstStyle/>
          <a:p>
            <a:r>
              <a:rPr lang="en-US" altLang="ja-JP" sz="2000" dirty="0"/>
              <a:t>In the CENTURY II trial, the incidence of the primary endpoint of the BP-SES arm was 6.5% in the total cohort. </a:t>
            </a:r>
          </a:p>
          <a:p>
            <a:r>
              <a:rPr lang="en-US" altLang="ja-JP" sz="2000" dirty="0"/>
              <a:t>To prove the non-inferiority of shorter DAPT with the margin of 3.5% and power of 0.80, 1,350 evaluable subjects would be needed. To accommodate for lost to follow-up the sample size in the current study was set at 1,500 subjects.</a:t>
            </a:r>
          </a:p>
          <a:p>
            <a:r>
              <a:rPr kumimoji="1" lang="en-US" altLang="ja-JP" sz="2000" dirty="0"/>
              <a:t>Propensity score subclassification adjustment analysis </a:t>
            </a:r>
            <a:r>
              <a:rPr lang="en-US" altLang="ja-JP" sz="2000" dirty="0"/>
              <a:t>was applied for the comparison with historical control.</a:t>
            </a:r>
          </a:p>
        </p:txBody>
      </p:sp>
    </p:spTree>
    <p:extLst>
      <p:ext uri="{BB962C8B-B14F-4D97-AF65-F5344CB8AC3E}">
        <p14:creationId xmlns:p14="http://schemas.microsoft.com/office/powerpoint/2010/main" val="1800823613"/>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Line 8"/>
          <p:cNvSpPr>
            <a:spLocks noChangeShapeType="1"/>
          </p:cNvSpPr>
          <p:nvPr/>
        </p:nvSpPr>
        <p:spPr bwMode="auto">
          <a:xfrm>
            <a:off x="3333347" y="1097059"/>
            <a:ext cx="20263" cy="2729476"/>
          </a:xfrm>
          <a:prstGeom prst="line">
            <a:avLst/>
          </a:prstGeom>
          <a:noFill/>
          <a:ln w="44450">
            <a:solidFill>
              <a:srgbClr val="053763"/>
            </a:solidFill>
            <a:round/>
            <a:headEnd/>
            <a:tailEnd type="triangle" w="med" len="med"/>
          </a:ln>
          <a:effectLst/>
        </p:spPr>
        <p:txBody>
          <a:bodyPr/>
          <a:lstStyle/>
          <a:p>
            <a:pPr algn="r">
              <a:defRPr/>
            </a:pPr>
            <a:endParaRPr lang="en-US">
              <a:effectLst>
                <a:outerShdw blurRad="38100" dist="38100" dir="2700000" algn="tl">
                  <a:srgbClr val="000000">
                    <a:alpha val="43137"/>
                  </a:srgbClr>
                </a:outerShdw>
              </a:effectLst>
              <a:ea typeface="ヒラギノ角ゴ Pro W3" pitchFamily="-111" charset="-128"/>
              <a:cs typeface="+mn-cs"/>
            </a:endParaRPr>
          </a:p>
        </p:txBody>
      </p:sp>
      <p:grpSp>
        <p:nvGrpSpPr>
          <p:cNvPr id="3" name="グループ化 2"/>
          <p:cNvGrpSpPr/>
          <p:nvPr/>
        </p:nvGrpSpPr>
        <p:grpSpPr>
          <a:xfrm>
            <a:off x="1691603" y="1743713"/>
            <a:ext cx="3355208" cy="628650"/>
            <a:chOff x="3261328" y="967249"/>
            <a:chExt cx="2615113" cy="838200"/>
          </a:xfrm>
          <a:solidFill>
            <a:srgbClr val="14202E"/>
          </a:solidFill>
        </p:grpSpPr>
        <p:sp>
          <p:nvSpPr>
            <p:cNvPr id="19461" name="Rectangle 5"/>
            <p:cNvSpPr>
              <a:spLocks noChangeArrowheads="1"/>
            </p:cNvSpPr>
            <p:nvPr/>
          </p:nvSpPr>
          <p:spPr bwMode="auto">
            <a:xfrm>
              <a:off x="3261328" y="967249"/>
              <a:ext cx="2590800" cy="838200"/>
            </a:xfrm>
            <a:prstGeom prst="rect">
              <a:avLst/>
            </a:prstGeom>
            <a:grpFill/>
            <a:ln w="9525">
              <a:solidFill>
                <a:srgbClr val="5F5F5F"/>
              </a:solidFill>
              <a:miter lim="800000"/>
              <a:headEnd/>
              <a:tailEnd/>
            </a:ln>
          </p:spPr>
          <p:txBody>
            <a:bodyPr wrap="none" anchor="ctr"/>
            <a:lstStyle/>
            <a:p>
              <a:pPr algn="ctr"/>
              <a:endParaRPr lang="ja-JP" altLang="en-US" sz="1600" i="0" dirty="0">
                <a:solidFill>
                  <a:srgbClr val="000000"/>
                </a:solidFill>
              </a:endParaRPr>
            </a:p>
          </p:txBody>
        </p:sp>
        <p:sp>
          <p:nvSpPr>
            <p:cNvPr id="19462" name="Rectangle 7"/>
            <p:cNvSpPr>
              <a:spLocks noChangeArrowheads="1"/>
            </p:cNvSpPr>
            <p:nvPr/>
          </p:nvSpPr>
          <p:spPr bwMode="auto">
            <a:xfrm>
              <a:off x="3285641" y="987570"/>
              <a:ext cx="2590800" cy="749567"/>
            </a:xfrm>
            <a:prstGeom prst="rect">
              <a:avLst/>
            </a:prstGeom>
            <a:noFill/>
            <a:ln>
              <a:noFill/>
            </a:ln>
            <a:extLst>
              <a:ext uri="{91240B29-F687-4F45-9708-019B960494DF}">
                <a14:hiddenLine xmlns:a14="http://schemas.microsoft.com/office/drawing/2010/main" w="3175">
                  <a:solidFill>
                    <a:srgbClr val="000000"/>
                  </a:solidFill>
                  <a:miter lim="800000"/>
                  <a:headEnd/>
                  <a:tailEnd/>
                </a14:hiddenLine>
              </a:ext>
            </a:extLst>
          </p:spPr>
          <p:txBody>
            <a:bodyPr wrap="square" lIns="69056" tIns="34529" rIns="69056" bIns="34529">
              <a:spAutoFit/>
            </a:bodyPr>
            <a:lstStyle/>
            <a:p>
              <a:pPr algn="ctr"/>
              <a:r>
                <a:rPr lang="en-US" altLang="ja-JP" sz="1600" b="1" i="0" dirty="0">
                  <a:solidFill>
                    <a:srgbClr val="FFFFFF"/>
                  </a:solidFill>
                  <a:ea typeface="ヒラギノ角ゴ Pro W6" charset="-128"/>
                </a:rPr>
                <a:t>Enrolled</a:t>
              </a:r>
            </a:p>
            <a:p>
              <a:pPr algn="ctr"/>
              <a:r>
                <a:rPr lang="en-US" altLang="ja-JP" sz="1600" b="1" i="0" dirty="0">
                  <a:solidFill>
                    <a:srgbClr val="FFFFFF"/>
                  </a:solidFill>
                  <a:ea typeface="ヒラギノ角ゴ Pro W6" charset="-128"/>
                </a:rPr>
                <a:t>(n=</a:t>
              </a:r>
              <a:r>
                <a:rPr lang="en-US" altLang="ja-JP" sz="1600" i="0" dirty="0">
                  <a:solidFill>
                    <a:srgbClr val="FFFFFF"/>
                  </a:solidFill>
                  <a:ea typeface="ヒラギノ角ゴ Pro W6" charset="-128"/>
                </a:rPr>
                <a:t>1,695</a:t>
              </a:r>
              <a:r>
                <a:rPr lang="en-US" altLang="ja-JP" sz="1600" b="1" i="0" dirty="0">
                  <a:solidFill>
                    <a:srgbClr val="FFFFFF"/>
                  </a:solidFill>
                  <a:ea typeface="ヒラギノ角ゴ Pro W6" charset="-128"/>
                </a:rPr>
                <a:t>)</a:t>
              </a:r>
            </a:p>
          </p:txBody>
        </p:sp>
      </p:grpSp>
      <p:sp>
        <p:nvSpPr>
          <p:cNvPr id="19473" name="Rectangle 6"/>
          <p:cNvSpPr>
            <a:spLocks noGrp="1" noChangeArrowheads="1"/>
          </p:cNvSpPr>
          <p:nvPr>
            <p:ph type="title"/>
          </p:nvPr>
        </p:nvSpPr>
        <p:spPr bwMode="auto">
          <a:xfrm>
            <a:off x="1096525" y="223209"/>
            <a:ext cx="6858000" cy="59412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eaLnBrk="1" hangingPunct="1"/>
            <a:r>
              <a:rPr lang="en-US" altLang="ja-JP" sz="2400" dirty="0">
                <a:solidFill>
                  <a:schemeClr val="bg1"/>
                </a:solidFill>
              </a:rPr>
              <a:t>Patient Flow</a:t>
            </a:r>
          </a:p>
        </p:txBody>
      </p:sp>
      <p:sp>
        <p:nvSpPr>
          <p:cNvPr id="19484" name="テキスト ボックス 37"/>
          <p:cNvSpPr txBox="1">
            <a:spLocks noChangeArrowheads="1"/>
          </p:cNvSpPr>
          <p:nvPr/>
        </p:nvSpPr>
        <p:spPr bwMode="auto">
          <a:xfrm>
            <a:off x="5619963" y="3023036"/>
            <a:ext cx="22955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ヒラギノ角ゴ Pro W3" charset="-128"/>
              </a:defRPr>
            </a:lvl1pPr>
            <a:lvl2pPr marL="742950" indent="-285750" eaLnBrk="0" hangingPunct="0">
              <a:defRPr kumimoji="1" sz="2400">
                <a:solidFill>
                  <a:schemeClr val="tx1"/>
                </a:solidFill>
                <a:latin typeface="Arial" charset="0"/>
                <a:ea typeface="ヒラギノ角ゴ Pro W3" charset="-128"/>
              </a:defRPr>
            </a:lvl2pPr>
            <a:lvl3pPr marL="1143000" indent="-228600" eaLnBrk="0" hangingPunct="0">
              <a:defRPr kumimoji="1" sz="2400">
                <a:solidFill>
                  <a:schemeClr val="tx1"/>
                </a:solidFill>
                <a:latin typeface="Arial" charset="0"/>
                <a:ea typeface="ヒラギノ角ゴ Pro W3" charset="-128"/>
              </a:defRPr>
            </a:lvl3pPr>
            <a:lvl4pPr marL="1600200" indent="-228600" eaLnBrk="0" hangingPunct="0">
              <a:defRPr kumimoji="1" sz="2400">
                <a:solidFill>
                  <a:schemeClr val="tx1"/>
                </a:solidFill>
                <a:latin typeface="Arial" charset="0"/>
                <a:ea typeface="ヒラギノ角ゴ Pro W3" charset="-128"/>
              </a:defRPr>
            </a:lvl4pPr>
            <a:lvl5pPr marL="2057400" indent="-228600" eaLnBrk="0" hangingPunct="0">
              <a:defRPr kumimoji="1" sz="2400">
                <a:solidFill>
                  <a:schemeClr val="tx1"/>
                </a:solidFill>
                <a:latin typeface="Arial" charset="0"/>
                <a:ea typeface="ヒラギノ角ゴ Pro W3" charset="-128"/>
              </a:defRPr>
            </a:lvl5pPr>
            <a:lvl6pPr marL="2514600" indent="-228600" eaLnBrk="0" fontAlgn="base" hangingPunct="0">
              <a:spcBef>
                <a:spcPct val="0"/>
              </a:spcBef>
              <a:spcAft>
                <a:spcPct val="0"/>
              </a:spcAft>
              <a:defRPr kumimoji="1" sz="2400">
                <a:solidFill>
                  <a:schemeClr val="tx1"/>
                </a:solidFill>
                <a:latin typeface="Arial" charset="0"/>
                <a:ea typeface="ヒラギノ角ゴ Pro W3" charset="-128"/>
              </a:defRPr>
            </a:lvl6pPr>
            <a:lvl7pPr marL="2971800" indent="-228600" eaLnBrk="0" fontAlgn="base" hangingPunct="0">
              <a:spcBef>
                <a:spcPct val="0"/>
              </a:spcBef>
              <a:spcAft>
                <a:spcPct val="0"/>
              </a:spcAft>
              <a:defRPr kumimoji="1" sz="2400">
                <a:solidFill>
                  <a:schemeClr val="tx1"/>
                </a:solidFill>
                <a:latin typeface="Arial" charset="0"/>
                <a:ea typeface="ヒラギノ角ゴ Pro W3" charset="-128"/>
              </a:defRPr>
            </a:lvl7pPr>
            <a:lvl8pPr marL="3429000" indent="-228600" eaLnBrk="0" fontAlgn="base" hangingPunct="0">
              <a:spcBef>
                <a:spcPct val="0"/>
              </a:spcBef>
              <a:spcAft>
                <a:spcPct val="0"/>
              </a:spcAft>
              <a:defRPr kumimoji="1" sz="2400">
                <a:solidFill>
                  <a:schemeClr val="tx1"/>
                </a:solidFill>
                <a:latin typeface="Arial" charset="0"/>
                <a:ea typeface="ヒラギノ角ゴ Pro W3" charset="-128"/>
              </a:defRPr>
            </a:lvl8pPr>
            <a:lvl9pPr marL="3886200" indent="-228600" eaLnBrk="0" fontAlgn="base" hangingPunct="0">
              <a:spcBef>
                <a:spcPct val="0"/>
              </a:spcBef>
              <a:spcAft>
                <a:spcPct val="0"/>
              </a:spcAft>
              <a:defRPr kumimoji="1" sz="2400">
                <a:solidFill>
                  <a:schemeClr val="tx1"/>
                </a:solidFill>
                <a:latin typeface="Arial" charset="0"/>
                <a:ea typeface="ヒラギノ角ゴ Pro W3" charset="-128"/>
              </a:defRPr>
            </a:lvl9pPr>
          </a:lstStyle>
          <a:p>
            <a:pPr algn="ctr" eaLnBrk="1" hangingPunct="1"/>
            <a:r>
              <a:rPr lang="en-US" altLang="ja-JP" sz="1050" dirty="0">
                <a:solidFill>
                  <a:srgbClr val="FFFFFF"/>
                </a:solidFill>
              </a:rPr>
              <a:t>)</a:t>
            </a:r>
          </a:p>
        </p:txBody>
      </p:sp>
      <p:sp>
        <p:nvSpPr>
          <p:cNvPr id="19494" name="テキスト ボックス 42"/>
          <p:cNvSpPr txBox="1">
            <a:spLocks noChangeArrowheads="1"/>
          </p:cNvSpPr>
          <p:nvPr/>
        </p:nvSpPr>
        <p:spPr bwMode="auto">
          <a:xfrm>
            <a:off x="5160732" y="744036"/>
            <a:ext cx="35237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ヒラギノ角ゴ Pro W3" charset="-128"/>
              </a:defRPr>
            </a:lvl1pPr>
            <a:lvl2pPr marL="742950" indent="-285750" eaLnBrk="0" hangingPunct="0">
              <a:defRPr kumimoji="1" sz="2400">
                <a:solidFill>
                  <a:schemeClr val="tx1"/>
                </a:solidFill>
                <a:latin typeface="Arial" charset="0"/>
                <a:ea typeface="ヒラギノ角ゴ Pro W3" charset="-128"/>
              </a:defRPr>
            </a:lvl2pPr>
            <a:lvl3pPr marL="1143000" indent="-228600" eaLnBrk="0" hangingPunct="0">
              <a:defRPr kumimoji="1" sz="2400">
                <a:solidFill>
                  <a:schemeClr val="tx1"/>
                </a:solidFill>
                <a:latin typeface="Arial" charset="0"/>
                <a:ea typeface="ヒラギノ角ゴ Pro W3" charset="-128"/>
              </a:defRPr>
            </a:lvl3pPr>
            <a:lvl4pPr marL="1600200" indent="-228600" eaLnBrk="0" hangingPunct="0">
              <a:defRPr kumimoji="1" sz="2400">
                <a:solidFill>
                  <a:schemeClr val="tx1"/>
                </a:solidFill>
                <a:latin typeface="Arial" charset="0"/>
                <a:ea typeface="ヒラギノ角ゴ Pro W3" charset="-128"/>
              </a:defRPr>
            </a:lvl4pPr>
            <a:lvl5pPr marL="2057400" indent="-228600" eaLnBrk="0" hangingPunct="0">
              <a:defRPr kumimoji="1" sz="2400">
                <a:solidFill>
                  <a:schemeClr val="tx1"/>
                </a:solidFill>
                <a:latin typeface="Arial" charset="0"/>
                <a:ea typeface="ヒラギノ角ゴ Pro W3" charset="-128"/>
              </a:defRPr>
            </a:lvl5pPr>
            <a:lvl6pPr marL="2514600" indent="-228600" eaLnBrk="0" fontAlgn="base" hangingPunct="0">
              <a:spcBef>
                <a:spcPct val="0"/>
              </a:spcBef>
              <a:spcAft>
                <a:spcPct val="0"/>
              </a:spcAft>
              <a:defRPr kumimoji="1" sz="2400">
                <a:solidFill>
                  <a:schemeClr val="tx1"/>
                </a:solidFill>
                <a:latin typeface="Arial" charset="0"/>
                <a:ea typeface="ヒラギノ角ゴ Pro W3" charset="-128"/>
              </a:defRPr>
            </a:lvl6pPr>
            <a:lvl7pPr marL="2971800" indent="-228600" eaLnBrk="0" fontAlgn="base" hangingPunct="0">
              <a:spcBef>
                <a:spcPct val="0"/>
              </a:spcBef>
              <a:spcAft>
                <a:spcPct val="0"/>
              </a:spcAft>
              <a:defRPr kumimoji="1" sz="2400">
                <a:solidFill>
                  <a:schemeClr val="tx1"/>
                </a:solidFill>
                <a:latin typeface="Arial" charset="0"/>
                <a:ea typeface="ヒラギノ角ゴ Pro W3" charset="-128"/>
              </a:defRPr>
            </a:lvl7pPr>
            <a:lvl8pPr marL="3429000" indent="-228600" eaLnBrk="0" fontAlgn="base" hangingPunct="0">
              <a:spcBef>
                <a:spcPct val="0"/>
              </a:spcBef>
              <a:spcAft>
                <a:spcPct val="0"/>
              </a:spcAft>
              <a:defRPr kumimoji="1" sz="2400">
                <a:solidFill>
                  <a:schemeClr val="tx1"/>
                </a:solidFill>
                <a:latin typeface="Arial" charset="0"/>
                <a:ea typeface="ヒラギノ角ゴ Pro W3" charset="-128"/>
              </a:defRPr>
            </a:lvl8pPr>
            <a:lvl9pPr marL="3886200" indent="-228600" eaLnBrk="0" fontAlgn="base" hangingPunct="0">
              <a:spcBef>
                <a:spcPct val="0"/>
              </a:spcBef>
              <a:spcAft>
                <a:spcPct val="0"/>
              </a:spcAft>
              <a:defRPr kumimoji="1" sz="2400">
                <a:solidFill>
                  <a:schemeClr val="tx1"/>
                </a:solidFill>
                <a:latin typeface="Arial" charset="0"/>
                <a:ea typeface="ヒラギノ角ゴ Pro W3" charset="-128"/>
              </a:defRPr>
            </a:lvl9pPr>
          </a:lstStyle>
          <a:p>
            <a:pPr eaLnBrk="1" hangingPunct="1">
              <a:spcAft>
                <a:spcPts val="0"/>
              </a:spcAft>
            </a:pPr>
            <a:r>
              <a:rPr lang="en-US" altLang="ja-JP" sz="1400" dirty="0">
                <a:solidFill>
                  <a:schemeClr val="bg1"/>
                </a:solidFill>
              </a:rPr>
              <a:t>Enrollment from 65 Japanese centers</a:t>
            </a:r>
          </a:p>
          <a:p>
            <a:pPr eaLnBrk="1" hangingPunct="1">
              <a:spcAft>
                <a:spcPts val="0"/>
              </a:spcAft>
            </a:pPr>
            <a:r>
              <a:rPr lang="en-US" altLang="ja-JP" sz="1400" dirty="0">
                <a:solidFill>
                  <a:schemeClr val="bg1"/>
                </a:solidFill>
              </a:rPr>
              <a:t>between October 2016  and March 2018</a:t>
            </a:r>
          </a:p>
        </p:txBody>
      </p:sp>
      <p:sp>
        <p:nvSpPr>
          <p:cNvPr id="19477" name="Rectangle 23"/>
          <p:cNvSpPr>
            <a:spLocks noChangeArrowheads="1"/>
          </p:cNvSpPr>
          <p:nvPr/>
        </p:nvSpPr>
        <p:spPr bwMode="auto">
          <a:xfrm>
            <a:off x="5153543" y="1576721"/>
            <a:ext cx="3791674" cy="510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altLang="ja-JP" sz="1200" dirty="0">
                <a:solidFill>
                  <a:schemeClr val="bg1"/>
                </a:solidFill>
              </a:rPr>
              <a:t>3 = Withdraw consent, 6 = Exclusion criteria</a:t>
            </a:r>
          </a:p>
          <a:p>
            <a:r>
              <a:rPr lang="en-US" altLang="ja-JP" sz="1200" dirty="0">
                <a:solidFill>
                  <a:schemeClr val="bg1"/>
                </a:solidFill>
              </a:rPr>
              <a:t>3 = Found to be double registration</a:t>
            </a:r>
          </a:p>
        </p:txBody>
      </p:sp>
      <p:sp>
        <p:nvSpPr>
          <p:cNvPr id="31" name="Rectangle 23"/>
          <p:cNvSpPr>
            <a:spLocks noChangeArrowheads="1"/>
          </p:cNvSpPr>
          <p:nvPr/>
        </p:nvSpPr>
        <p:spPr bwMode="auto">
          <a:xfrm>
            <a:off x="5160732" y="1371853"/>
            <a:ext cx="3523722" cy="260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altLang="ja-JP" sz="1200" dirty="0">
                <a:solidFill>
                  <a:schemeClr val="bg1"/>
                </a:solidFill>
              </a:rPr>
              <a:t>4 = DES implantation other than BP-SES</a:t>
            </a:r>
          </a:p>
        </p:txBody>
      </p:sp>
      <p:grpSp>
        <p:nvGrpSpPr>
          <p:cNvPr id="6" name="グループ化 5"/>
          <p:cNvGrpSpPr/>
          <p:nvPr/>
        </p:nvGrpSpPr>
        <p:grpSpPr>
          <a:xfrm>
            <a:off x="1546995" y="2742347"/>
            <a:ext cx="3455013" cy="687363"/>
            <a:chOff x="1546995" y="2830578"/>
            <a:chExt cx="3455013" cy="687363"/>
          </a:xfrm>
        </p:grpSpPr>
        <p:sp>
          <p:nvSpPr>
            <p:cNvPr id="46" name="Rectangle 5"/>
            <p:cNvSpPr>
              <a:spLocks noChangeArrowheads="1"/>
            </p:cNvSpPr>
            <p:nvPr/>
          </p:nvSpPr>
          <p:spPr bwMode="auto">
            <a:xfrm>
              <a:off x="1705340" y="2830578"/>
              <a:ext cx="3296668" cy="687363"/>
            </a:xfrm>
            <a:prstGeom prst="rect">
              <a:avLst/>
            </a:prstGeom>
            <a:solidFill>
              <a:srgbClr val="14202E"/>
            </a:solidFill>
            <a:ln w="9525">
              <a:solidFill>
                <a:srgbClr val="5F5F5F"/>
              </a:solidFill>
              <a:miter lim="800000"/>
              <a:headEnd/>
              <a:tailEnd/>
            </a:ln>
          </p:spPr>
          <p:txBody>
            <a:bodyPr wrap="none" anchor="ctr"/>
            <a:lstStyle/>
            <a:p>
              <a:pPr algn="ctr"/>
              <a:endParaRPr lang="ja-JP" altLang="en-US" sz="1600" i="0" dirty="0">
                <a:solidFill>
                  <a:srgbClr val="000000"/>
                </a:solidFill>
              </a:endParaRPr>
            </a:p>
          </p:txBody>
        </p:sp>
        <p:sp>
          <p:nvSpPr>
            <p:cNvPr id="47" name="Rectangle 7"/>
            <p:cNvSpPr>
              <a:spLocks noChangeArrowheads="1"/>
            </p:cNvSpPr>
            <p:nvPr/>
          </p:nvSpPr>
          <p:spPr bwMode="auto">
            <a:xfrm>
              <a:off x="1546995" y="2875350"/>
              <a:ext cx="3404779" cy="562175"/>
            </a:xfrm>
            <a:prstGeom prst="rect">
              <a:avLst/>
            </a:prstGeom>
            <a:noFill/>
            <a:ln>
              <a:noFill/>
            </a:ln>
            <a:extLst>
              <a:ext uri="{91240B29-F687-4F45-9708-019B960494DF}">
                <a14:hiddenLine xmlns:a14="http://schemas.microsoft.com/office/drawing/2010/main" w="3175">
                  <a:solidFill>
                    <a:srgbClr val="000000"/>
                  </a:solidFill>
                  <a:miter lim="800000"/>
                  <a:headEnd/>
                  <a:tailEnd/>
                </a14:hiddenLine>
              </a:ext>
            </a:extLst>
          </p:spPr>
          <p:txBody>
            <a:bodyPr wrap="square" lIns="69056" tIns="34529" rIns="69056" bIns="34529">
              <a:spAutoFit/>
            </a:bodyPr>
            <a:lstStyle/>
            <a:p>
              <a:pPr algn="ctr"/>
              <a:r>
                <a:rPr lang="en-US" altLang="ja-JP" sz="1600" i="0" dirty="0">
                  <a:solidFill>
                    <a:srgbClr val="FFFFFF"/>
                  </a:solidFill>
                  <a:ea typeface="ヒラギノ角ゴ Pro W6" charset="-128"/>
                </a:rPr>
                <a:t>3-month Clinical Follow-up </a:t>
              </a:r>
              <a:r>
                <a:rPr lang="en-US" altLang="ja-JP" sz="1600" b="1" i="0" dirty="0">
                  <a:solidFill>
                    <a:srgbClr val="FFFFFF"/>
                  </a:solidFill>
                  <a:ea typeface="ヒラギノ角ゴ Pro W6" charset="-128"/>
                </a:rPr>
                <a:t>(n=1,686; 99.5%)</a:t>
              </a:r>
              <a:endParaRPr lang="en-US" altLang="ja-JP" b="1" i="0" dirty="0">
                <a:solidFill>
                  <a:srgbClr val="FFFFFF"/>
                </a:solidFill>
                <a:ea typeface="ヒラギノ角ゴ Pro W6" charset="-128"/>
              </a:endParaRPr>
            </a:p>
          </p:txBody>
        </p:sp>
      </p:grpSp>
      <p:grpSp>
        <p:nvGrpSpPr>
          <p:cNvPr id="5" name="グループ化 4"/>
          <p:cNvGrpSpPr/>
          <p:nvPr/>
        </p:nvGrpSpPr>
        <p:grpSpPr>
          <a:xfrm>
            <a:off x="1666758" y="3758440"/>
            <a:ext cx="3348859" cy="717670"/>
            <a:chOff x="2622129" y="4890704"/>
            <a:chExt cx="3894793" cy="794783"/>
          </a:xfrm>
          <a:solidFill>
            <a:srgbClr val="14202E"/>
          </a:solidFill>
        </p:grpSpPr>
        <p:sp>
          <p:nvSpPr>
            <p:cNvPr id="19468" name="Rectangle 4"/>
            <p:cNvSpPr>
              <a:spLocks noChangeArrowheads="1"/>
            </p:cNvSpPr>
            <p:nvPr/>
          </p:nvSpPr>
          <p:spPr bwMode="auto">
            <a:xfrm>
              <a:off x="2676298" y="4984248"/>
              <a:ext cx="3840624" cy="701239"/>
            </a:xfrm>
            <a:prstGeom prst="rect">
              <a:avLst/>
            </a:prstGeom>
            <a:grpFill/>
            <a:ln w="9525">
              <a:solidFill>
                <a:srgbClr val="5F5F5F"/>
              </a:solidFill>
              <a:miter lim="800000"/>
              <a:headEnd/>
              <a:tailEnd/>
            </a:ln>
          </p:spPr>
          <p:txBody>
            <a:bodyPr wrap="none" anchor="ctr"/>
            <a:lstStyle/>
            <a:p>
              <a:pPr algn="ctr"/>
              <a:endParaRPr lang="ja-JP" altLang="en-US" sz="1600" i="0" dirty="0">
                <a:solidFill>
                  <a:srgbClr val="000000"/>
                </a:solidFill>
              </a:endParaRPr>
            </a:p>
          </p:txBody>
        </p:sp>
        <p:sp>
          <p:nvSpPr>
            <p:cNvPr id="19469" name="Text Box 17"/>
            <p:cNvSpPr txBox="1">
              <a:spLocks noChangeArrowheads="1"/>
            </p:cNvSpPr>
            <p:nvPr/>
          </p:nvSpPr>
          <p:spPr bwMode="auto">
            <a:xfrm>
              <a:off x="2622129" y="4890704"/>
              <a:ext cx="3681256" cy="792163"/>
            </a:xfrm>
            <a:prstGeom prst="rect">
              <a:avLst/>
            </a:prstGeom>
            <a:noFill/>
            <a:ln>
              <a:noFill/>
            </a:ln>
            <a:extLst>
              <a:ext uri="{91240B29-F687-4F45-9708-019B960494DF}">
                <a14:hiddenLine xmlns:a14="http://schemas.microsoft.com/office/drawing/2010/main" w="12700">
                  <a:solidFill>
                    <a:srgbClr val="000000"/>
                  </a:solidFill>
                  <a:miter lim="800000"/>
                  <a:headEnd/>
                  <a:tailEnd/>
                </a14:hiddenLine>
              </a:ext>
            </a:extLst>
          </p:spPr>
          <p:txBody>
            <a:bodyPr wrap="none" lIns="69056" tIns="34529" rIns="69056" bIns="34529" anchor="ctr"/>
            <a:lstStyle>
              <a:lvl1pPr eaLnBrk="0" hangingPunct="0">
                <a:defRPr kumimoji="1" sz="2400">
                  <a:solidFill>
                    <a:schemeClr val="tx1"/>
                  </a:solidFill>
                  <a:latin typeface="Arial" charset="0"/>
                  <a:ea typeface="ヒラギノ角ゴ Pro W3" charset="-128"/>
                </a:defRPr>
              </a:lvl1pPr>
              <a:lvl2pPr marL="742950" indent="-285750" eaLnBrk="0" hangingPunct="0">
                <a:defRPr kumimoji="1" sz="2400">
                  <a:solidFill>
                    <a:schemeClr val="tx1"/>
                  </a:solidFill>
                  <a:latin typeface="Arial" charset="0"/>
                  <a:ea typeface="ヒラギノ角ゴ Pro W3" charset="-128"/>
                </a:defRPr>
              </a:lvl2pPr>
              <a:lvl3pPr marL="1143000" indent="-228600" eaLnBrk="0" hangingPunct="0">
                <a:defRPr kumimoji="1" sz="2400">
                  <a:solidFill>
                    <a:schemeClr val="tx1"/>
                  </a:solidFill>
                  <a:latin typeface="Arial" charset="0"/>
                  <a:ea typeface="ヒラギノ角ゴ Pro W3" charset="-128"/>
                </a:defRPr>
              </a:lvl3pPr>
              <a:lvl4pPr marL="1600200" indent="-228600" eaLnBrk="0" hangingPunct="0">
                <a:defRPr kumimoji="1" sz="2400">
                  <a:solidFill>
                    <a:schemeClr val="tx1"/>
                  </a:solidFill>
                  <a:latin typeface="Arial" charset="0"/>
                  <a:ea typeface="ヒラギノ角ゴ Pro W3" charset="-128"/>
                </a:defRPr>
              </a:lvl4pPr>
              <a:lvl5pPr marL="2057400" indent="-228600" eaLnBrk="0" hangingPunct="0">
                <a:defRPr kumimoji="1" sz="2400">
                  <a:solidFill>
                    <a:schemeClr val="tx1"/>
                  </a:solidFill>
                  <a:latin typeface="Arial" charset="0"/>
                  <a:ea typeface="ヒラギノ角ゴ Pro W3" charset="-128"/>
                </a:defRPr>
              </a:lvl5pPr>
              <a:lvl6pPr marL="2514600" indent="-228600" eaLnBrk="0" fontAlgn="base" hangingPunct="0">
                <a:spcBef>
                  <a:spcPct val="0"/>
                </a:spcBef>
                <a:spcAft>
                  <a:spcPct val="0"/>
                </a:spcAft>
                <a:defRPr kumimoji="1" sz="2400">
                  <a:solidFill>
                    <a:schemeClr val="tx1"/>
                  </a:solidFill>
                  <a:latin typeface="Arial" charset="0"/>
                  <a:ea typeface="ヒラギノ角ゴ Pro W3" charset="-128"/>
                </a:defRPr>
              </a:lvl6pPr>
              <a:lvl7pPr marL="2971800" indent="-228600" eaLnBrk="0" fontAlgn="base" hangingPunct="0">
                <a:spcBef>
                  <a:spcPct val="0"/>
                </a:spcBef>
                <a:spcAft>
                  <a:spcPct val="0"/>
                </a:spcAft>
                <a:defRPr kumimoji="1" sz="2400">
                  <a:solidFill>
                    <a:schemeClr val="tx1"/>
                  </a:solidFill>
                  <a:latin typeface="Arial" charset="0"/>
                  <a:ea typeface="ヒラギノ角ゴ Pro W3" charset="-128"/>
                </a:defRPr>
              </a:lvl7pPr>
              <a:lvl8pPr marL="3429000" indent="-228600" eaLnBrk="0" fontAlgn="base" hangingPunct="0">
                <a:spcBef>
                  <a:spcPct val="0"/>
                </a:spcBef>
                <a:spcAft>
                  <a:spcPct val="0"/>
                </a:spcAft>
                <a:defRPr kumimoji="1" sz="2400">
                  <a:solidFill>
                    <a:schemeClr val="tx1"/>
                  </a:solidFill>
                  <a:latin typeface="Arial" charset="0"/>
                  <a:ea typeface="ヒラギノ角ゴ Pro W3" charset="-128"/>
                </a:defRPr>
              </a:lvl8pPr>
              <a:lvl9pPr marL="3886200" indent="-228600" eaLnBrk="0" fontAlgn="base" hangingPunct="0">
                <a:spcBef>
                  <a:spcPct val="0"/>
                </a:spcBef>
                <a:spcAft>
                  <a:spcPct val="0"/>
                </a:spcAft>
                <a:defRPr kumimoji="1" sz="2400">
                  <a:solidFill>
                    <a:schemeClr val="tx1"/>
                  </a:solidFill>
                  <a:latin typeface="Arial" charset="0"/>
                  <a:ea typeface="ヒラギノ角ゴ Pro W3" charset="-128"/>
                </a:defRPr>
              </a:lvl9pPr>
            </a:lstStyle>
            <a:p>
              <a:pPr algn="ctr" eaLnBrk="1" hangingPunct="1"/>
              <a:r>
                <a:rPr lang="en-US" altLang="ja-JP" sz="1600" i="0" dirty="0">
                  <a:solidFill>
                    <a:srgbClr val="FFFFFF"/>
                  </a:solidFill>
                  <a:ea typeface="ヒラギノ角ゴ Pro W6" charset="-128"/>
                </a:rPr>
                <a:t>1-Year Clinical Follow-up</a:t>
              </a:r>
              <a:br>
                <a:rPr lang="en-US" altLang="ja-JP" sz="1600" i="0" dirty="0">
                  <a:solidFill>
                    <a:srgbClr val="FFFFFF"/>
                  </a:solidFill>
                  <a:ea typeface="ヒラギノ角ゴ Pro W6" charset="-128"/>
                </a:rPr>
              </a:br>
              <a:r>
                <a:rPr lang="en-US" altLang="ja-JP" sz="1600" i="0" dirty="0">
                  <a:solidFill>
                    <a:srgbClr val="FFFFFF"/>
                  </a:solidFill>
                  <a:ea typeface="ヒラギノ角ゴ Pro W6" charset="-128"/>
                </a:rPr>
                <a:t>(n=1,616; 95.3%)</a:t>
              </a:r>
            </a:p>
          </p:txBody>
        </p:sp>
      </p:grpSp>
      <p:grpSp>
        <p:nvGrpSpPr>
          <p:cNvPr id="4" name="グループ化 3"/>
          <p:cNvGrpSpPr/>
          <p:nvPr/>
        </p:nvGrpSpPr>
        <p:grpSpPr>
          <a:xfrm>
            <a:off x="1705340" y="765626"/>
            <a:ext cx="3341471" cy="699802"/>
            <a:chOff x="3096787" y="609689"/>
            <a:chExt cx="2783235" cy="699802"/>
          </a:xfrm>
          <a:solidFill>
            <a:srgbClr val="14202E"/>
          </a:solidFill>
        </p:grpSpPr>
        <p:sp>
          <p:nvSpPr>
            <p:cNvPr id="27" name="Rectangle 5"/>
            <p:cNvSpPr>
              <a:spLocks noChangeArrowheads="1"/>
            </p:cNvSpPr>
            <p:nvPr/>
          </p:nvSpPr>
          <p:spPr bwMode="auto">
            <a:xfrm>
              <a:off x="3096787" y="609689"/>
              <a:ext cx="2783235" cy="699802"/>
            </a:xfrm>
            <a:prstGeom prst="rect">
              <a:avLst/>
            </a:prstGeom>
            <a:grpFill/>
            <a:ln w="9525">
              <a:solidFill>
                <a:srgbClr val="5F5F5F"/>
              </a:solidFill>
              <a:miter lim="800000"/>
              <a:headEnd/>
              <a:tailEnd/>
            </a:ln>
          </p:spPr>
          <p:txBody>
            <a:bodyPr wrap="none" anchor="ctr"/>
            <a:lstStyle/>
            <a:p>
              <a:pPr algn="ctr"/>
              <a:endParaRPr lang="ja-JP" altLang="en-US" sz="1600" i="0" dirty="0">
                <a:solidFill>
                  <a:srgbClr val="000000"/>
                </a:solidFill>
              </a:endParaRPr>
            </a:p>
          </p:txBody>
        </p:sp>
        <p:sp>
          <p:nvSpPr>
            <p:cNvPr id="28" name="Rectangle 7"/>
            <p:cNvSpPr>
              <a:spLocks noChangeArrowheads="1"/>
            </p:cNvSpPr>
            <p:nvPr/>
          </p:nvSpPr>
          <p:spPr bwMode="auto">
            <a:xfrm>
              <a:off x="3173839" y="676289"/>
              <a:ext cx="2619775" cy="562175"/>
            </a:xfrm>
            <a:prstGeom prst="rect">
              <a:avLst/>
            </a:prstGeom>
            <a:grpFill/>
            <a:ln>
              <a:noFill/>
            </a:ln>
          </p:spPr>
          <p:txBody>
            <a:bodyPr wrap="square" lIns="69056" tIns="34529" rIns="69056" bIns="34529">
              <a:spAutoFit/>
            </a:bodyPr>
            <a:lstStyle/>
            <a:p>
              <a:pPr algn="ctr"/>
              <a:r>
                <a:rPr lang="en-US" altLang="ja-JP" sz="1600" b="1" i="0" dirty="0">
                  <a:solidFill>
                    <a:srgbClr val="FFFFFF"/>
                  </a:solidFill>
                  <a:ea typeface="ヒラギノ角ゴ Pro W6" charset="-128"/>
                </a:rPr>
                <a:t>Patients treated with</a:t>
              </a:r>
              <a:r>
                <a:rPr lang="ja-JP" altLang="en-US" sz="1600" i="0" dirty="0">
                  <a:solidFill>
                    <a:srgbClr val="FFFFFF"/>
                  </a:solidFill>
                  <a:ea typeface="ヒラギノ角ゴ Pro W6" charset="-128"/>
                </a:rPr>
                <a:t> </a:t>
              </a:r>
              <a:r>
                <a:rPr lang="en-US" altLang="ja-JP" sz="1600" i="0" dirty="0">
                  <a:solidFill>
                    <a:srgbClr val="FFFFFF"/>
                  </a:solidFill>
                  <a:ea typeface="ヒラギノ角ゴ Pro W6" charset="-128"/>
                </a:rPr>
                <a:t>BP</a:t>
              </a:r>
              <a:r>
                <a:rPr lang="en-US" altLang="ja-JP" sz="1600" b="1" i="0" dirty="0">
                  <a:solidFill>
                    <a:srgbClr val="FFFFFF"/>
                  </a:solidFill>
                  <a:ea typeface="ヒラギノ角ゴ Pro W6" charset="-128"/>
                </a:rPr>
                <a:t>-SES</a:t>
              </a:r>
            </a:p>
            <a:p>
              <a:pPr algn="ctr"/>
              <a:r>
                <a:rPr lang="en-US" altLang="ja-JP" sz="1600" b="1" i="0" dirty="0">
                  <a:solidFill>
                    <a:srgbClr val="FFFFFF"/>
                  </a:solidFill>
                  <a:ea typeface="ヒラギノ角ゴ Pro W6" charset="-128"/>
                </a:rPr>
                <a:t>(n=1,711)</a:t>
              </a:r>
            </a:p>
          </p:txBody>
        </p:sp>
      </p:grpSp>
      <p:sp>
        <p:nvSpPr>
          <p:cNvPr id="19" name="テキスト ボックス 18">
            <a:extLst>
              <a:ext uri="{FF2B5EF4-FFF2-40B4-BE49-F238E27FC236}">
                <a16:creationId xmlns:a16="http://schemas.microsoft.com/office/drawing/2014/main" id="{EC94E7BC-E368-4EBE-B338-A8BEFDF3DBDF}"/>
              </a:ext>
            </a:extLst>
          </p:cNvPr>
          <p:cNvSpPr txBox="1"/>
          <p:nvPr/>
        </p:nvSpPr>
        <p:spPr>
          <a:xfrm>
            <a:off x="5217481" y="4137448"/>
            <a:ext cx="3291286" cy="276999"/>
          </a:xfrm>
          <a:prstGeom prst="rect">
            <a:avLst/>
          </a:prstGeom>
          <a:noFill/>
        </p:spPr>
        <p:txBody>
          <a:bodyPr wrap="none" rtlCol="0">
            <a:spAutoFit/>
          </a:bodyPr>
          <a:lstStyle/>
          <a:p>
            <a:r>
              <a:rPr kumimoji="1" lang="en-US" altLang="ja-JP" sz="1200" i="0" dirty="0">
                <a:solidFill>
                  <a:schemeClr val="bg1"/>
                </a:solidFill>
              </a:rPr>
              <a:t>26 patients continued DAPT for 12 months</a:t>
            </a:r>
            <a:endParaRPr kumimoji="1" lang="ja-JP" altLang="en-US" sz="1200" i="0" dirty="0" err="1">
              <a:solidFill>
                <a:schemeClr val="bg1"/>
              </a:solidFill>
            </a:endParaRPr>
          </a:p>
        </p:txBody>
      </p:sp>
      <p:sp>
        <p:nvSpPr>
          <p:cNvPr id="20" name="テキスト ボックス 19">
            <a:extLst>
              <a:ext uri="{FF2B5EF4-FFF2-40B4-BE49-F238E27FC236}">
                <a16:creationId xmlns:a16="http://schemas.microsoft.com/office/drawing/2014/main" id="{88E1CED8-492C-4B1F-9BE3-2622C3007350}"/>
              </a:ext>
            </a:extLst>
          </p:cNvPr>
          <p:cNvSpPr txBox="1"/>
          <p:nvPr/>
        </p:nvSpPr>
        <p:spPr>
          <a:xfrm>
            <a:off x="5217481" y="4337722"/>
            <a:ext cx="2435282" cy="276999"/>
          </a:xfrm>
          <a:prstGeom prst="rect">
            <a:avLst/>
          </a:prstGeom>
          <a:noFill/>
        </p:spPr>
        <p:txBody>
          <a:bodyPr wrap="none" rtlCol="0">
            <a:spAutoFit/>
          </a:bodyPr>
          <a:lstStyle/>
          <a:p>
            <a:r>
              <a:rPr kumimoji="1" lang="en-US" altLang="ja-JP" sz="1200" i="0" dirty="0">
                <a:solidFill>
                  <a:schemeClr val="bg1"/>
                </a:solidFill>
              </a:rPr>
              <a:t>22 = lost to follow-up, 25 death</a:t>
            </a:r>
            <a:endParaRPr kumimoji="1" lang="ja-JP" altLang="en-US" sz="1200" i="0" dirty="0" err="1">
              <a:solidFill>
                <a:schemeClr val="bg1"/>
              </a:solidFill>
            </a:endParaRPr>
          </a:p>
        </p:txBody>
      </p:sp>
      <p:sp>
        <p:nvSpPr>
          <p:cNvPr id="7" name="左中かっこ 6"/>
          <p:cNvSpPr/>
          <p:nvPr/>
        </p:nvSpPr>
        <p:spPr bwMode="auto">
          <a:xfrm>
            <a:off x="3384804" y="3414695"/>
            <a:ext cx="4267959" cy="356659"/>
          </a:xfrm>
          <a:prstGeom prst="leftBrace">
            <a:avLst>
              <a:gd name="adj1" fmla="val 0"/>
              <a:gd name="adj2" fmla="val 50000"/>
            </a:avLst>
          </a:prstGeom>
          <a:noFill/>
          <a:ln w="28575" cap="flat" cmpd="sng" algn="ctr">
            <a:solidFill>
              <a:srgbClr val="05376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ja-JP" altLang="en-US" sz="1800" b="1" i="1" u="none" strike="noStrike" cap="none" normalizeH="0" baseline="0">
              <a:ln>
                <a:noFill/>
              </a:ln>
              <a:solidFill>
                <a:srgbClr val="FFCC99"/>
              </a:solidFill>
              <a:effectLst>
                <a:outerShdw blurRad="38100" dist="38100" dir="2700000" algn="tl">
                  <a:srgbClr val="000000">
                    <a:alpha val="43137"/>
                  </a:srgbClr>
                </a:outerShdw>
              </a:effectLst>
              <a:latin typeface="Arial" charset="0"/>
              <a:ea typeface="ヒラギノ角ゴ Pro W3" pitchFamily="-111" charset="-128"/>
            </a:endParaRPr>
          </a:p>
        </p:txBody>
      </p:sp>
      <p:sp>
        <p:nvSpPr>
          <p:cNvPr id="35" name="Rectangle 7">
            <a:extLst>
              <a:ext uri="{FF2B5EF4-FFF2-40B4-BE49-F238E27FC236}">
                <a16:creationId xmlns:a16="http://schemas.microsoft.com/office/drawing/2014/main" id="{34E2BC3D-B801-45AF-86B8-67023423E936}"/>
              </a:ext>
            </a:extLst>
          </p:cNvPr>
          <p:cNvSpPr>
            <a:spLocks noChangeArrowheads="1"/>
          </p:cNvSpPr>
          <p:nvPr/>
        </p:nvSpPr>
        <p:spPr bwMode="auto">
          <a:xfrm>
            <a:off x="5958928" y="3070460"/>
            <a:ext cx="2311790" cy="500620"/>
          </a:xfrm>
          <a:prstGeom prst="rect">
            <a:avLst/>
          </a:prstGeom>
          <a:solidFill>
            <a:srgbClr val="14202E"/>
          </a:solidFill>
          <a:ln>
            <a:noFill/>
          </a:ln>
          <a:extLst>
            <a:ext uri="{91240B29-F687-4F45-9708-019B960494DF}">
              <a14:hiddenLine xmlns:a14="http://schemas.microsoft.com/office/drawing/2010/main" w="3175">
                <a:solidFill>
                  <a:srgbClr val="000000"/>
                </a:solidFill>
                <a:miter lim="800000"/>
                <a:headEnd/>
                <a:tailEnd/>
              </a14:hiddenLine>
            </a:ext>
          </a:extLst>
        </p:spPr>
        <p:txBody>
          <a:bodyPr wrap="square" lIns="69056" tIns="34529" rIns="69056" bIns="34529">
            <a:spAutoFit/>
          </a:bodyPr>
          <a:lstStyle/>
          <a:p>
            <a:pPr algn="ctr"/>
            <a:r>
              <a:rPr lang="en-US" altLang="ja-JP" sz="1400" i="0" dirty="0">
                <a:solidFill>
                  <a:srgbClr val="FFFFFF"/>
                </a:solidFill>
                <a:ea typeface="ヒラギノ角ゴ Pro W6" charset="-128"/>
              </a:rPr>
              <a:t>Aspirin continuation</a:t>
            </a:r>
            <a:endParaRPr lang="en-US" altLang="ja-JP" sz="1400" b="1" i="0" dirty="0">
              <a:solidFill>
                <a:srgbClr val="FFFFFF"/>
              </a:solidFill>
              <a:ea typeface="ヒラギノ角ゴ Pro W6" charset="-128"/>
            </a:endParaRPr>
          </a:p>
          <a:p>
            <a:pPr algn="ctr"/>
            <a:r>
              <a:rPr lang="en-US" altLang="ja-JP" sz="1400" b="1" i="0" dirty="0">
                <a:solidFill>
                  <a:srgbClr val="FFFFFF"/>
                </a:solidFill>
                <a:ea typeface="ヒラギノ角ゴ Pro W6" charset="-128"/>
              </a:rPr>
              <a:t>(n=846)</a:t>
            </a:r>
          </a:p>
        </p:txBody>
      </p:sp>
      <p:sp>
        <p:nvSpPr>
          <p:cNvPr id="37" name="Rectangle 7">
            <a:extLst>
              <a:ext uri="{FF2B5EF4-FFF2-40B4-BE49-F238E27FC236}">
                <a16:creationId xmlns:a16="http://schemas.microsoft.com/office/drawing/2014/main" id="{64995B60-E994-48B9-BC06-9167611B09F9}"/>
              </a:ext>
            </a:extLst>
          </p:cNvPr>
          <p:cNvSpPr>
            <a:spLocks noChangeArrowheads="1"/>
          </p:cNvSpPr>
          <p:nvPr/>
        </p:nvSpPr>
        <p:spPr bwMode="auto">
          <a:xfrm>
            <a:off x="5958928" y="3594991"/>
            <a:ext cx="2311790" cy="500620"/>
          </a:xfrm>
          <a:prstGeom prst="rect">
            <a:avLst/>
          </a:prstGeom>
          <a:solidFill>
            <a:srgbClr val="14202E"/>
          </a:solidFill>
          <a:ln>
            <a:noFill/>
          </a:ln>
          <a:extLst>
            <a:ext uri="{91240B29-F687-4F45-9708-019B960494DF}">
              <a14:hiddenLine xmlns:a14="http://schemas.microsoft.com/office/drawing/2010/main" w="3175">
                <a:solidFill>
                  <a:srgbClr val="000000"/>
                </a:solidFill>
                <a:miter lim="800000"/>
                <a:headEnd/>
                <a:tailEnd/>
              </a14:hiddenLine>
            </a:ext>
          </a:extLst>
        </p:spPr>
        <p:txBody>
          <a:bodyPr wrap="square" lIns="69056" tIns="34529" rIns="69056" bIns="34529">
            <a:spAutoFit/>
          </a:bodyPr>
          <a:lstStyle/>
          <a:p>
            <a:pPr algn="ctr"/>
            <a:r>
              <a:rPr lang="en-US" altLang="ja-JP" sz="1400" b="1" i="0" dirty="0">
                <a:solidFill>
                  <a:srgbClr val="FFFFFF"/>
                </a:solidFill>
                <a:ea typeface="ヒラギノ角ゴ Pro W6" charset="-128"/>
              </a:rPr>
              <a:t>P</a:t>
            </a:r>
            <a:r>
              <a:rPr lang="en-US" altLang="ja-JP" sz="1200" b="1" i="0" dirty="0">
                <a:solidFill>
                  <a:srgbClr val="FFFFFF"/>
                </a:solidFill>
                <a:ea typeface="ヒラギノ角ゴ Pro W6" charset="-128"/>
              </a:rPr>
              <a:t>2</a:t>
            </a:r>
            <a:r>
              <a:rPr lang="en-US" altLang="ja-JP" sz="1400" b="1" i="0" dirty="0">
                <a:solidFill>
                  <a:srgbClr val="FFFFFF"/>
                </a:solidFill>
                <a:ea typeface="ヒラギノ角ゴ Pro W6" charset="-128"/>
              </a:rPr>
              <a:t>Y</a:t>
            </a:r>
            <a:r>
              <a:rPr lang="en-US" altLang="ja-JP" sz="1200" b="1" i="0" dirty="0">
                <a:solidFill>
                  <a:srgbClr val="FFFFFF"/>
                </a:solidFill>
                <a:ea typeface="ヒラギノ角ゴ Pro W6" charset="-128"/>
              </a:rPr>
              <a:t>12</a:t>
            </a:r>
            <a:r>
              <a:rPr lang="en-US" altLang="ja-JP" sz="1400" b="1" i="0" dirty="0">
                <a:solidFill>
                  <a:srgbClr val="FFFFFF"/>
                </a:solidFill>
                <a:ea typeface="ヒラギノ角ゴ Pro W6" charset="-128"/>
              </a:rPr>
              <a:t> Inhibitors</a:t>
            </a:r>
          </a:p>
          <a:p>
            <a:pPr algn="ctr"/>
            <a:r>
              <a:rPr lang="en-US" altLang="ja-JP" sz="1400" b="1" i="0" dirty="0">
                <a:solidFill>
                  <a:srgbClr val="FFFFFF"/>
                </a:solidFill>
                <a:ea typeface="ヒラギノ角ゴ Pro W6" charset="-128"/>
              </a:rPr>
              <a:t>(n=674)</a:t>
            </a:r>
          </a:p>
        </p:txBody>
      </p:sp>
    </p:spTree>
    <p:extLst>
      <p:ext uri="{BB962C8B-B14F-4D97-AF65-F5344CB8AC3E}">
        <p14:creationId xmlns:p14="http://schemas.microsoft.com/office/powerpoint/2010/main" val="1011919179"/>
      </p:ext>
    </p:extLst>
  </p:cSld>
  <p:clrMapOvr>
    <a:masterClrMapping/>
  </p:clrMapOvr>
  <p:transition spd="slow">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2400" dirty="0">
                <a:latin typeface="Arial" pitchFamily="34" charset="0"/>
                <a:cs typeface="Arial" pitchFamily="34" charset="0"/>
              </a:rPr>
              <a:t>Baseline Patient Characteristics</a:t>
            </a:r>
            <a:br>
              <a:rPr lang="en-US" altLang="ja-JP" sz="2400" dirty="0">
                <a:latin typeface="Arial" pitchFamily="34" charset="0"/>
                <a:cs typeface="Arial" pitchFamily="34" charset="0"/>
              </a:rPr>
            </a:br>
            <a:r>
              <a:rPr lang="en-US" altLang="ja-JP" sz="1800" dirty="0">
                <a:latin typeface="Arial" pitchFamily="34" charset="0"/>
                <a:cs typeface="Arial" pitchFamily="34" charset="0"/>
              </a:rPr>
              <a:t>in MODEL U-SES</a:t>
            </a:r>
            <a:endParaRPr kumimoji="1" lang="ja-JP" altLang="en-US" sz="1800" dirty="0"/>
          </a:p>
        </p:txBody>
      </p:sp>
      <p:graphicFrame>
        <p:nvGraphicFramePr>
          <p:cNvPr id="4" name="表 3"/>
          <p:cNvGraphicFramePr>
            <a:graphicFrameLocks noGrp="1"/>
          </p:cNvGraphicFramePr>
          <p:nvPr>
            <p:extLst>
              <p:ext uri="{D42A27DB-BD31-4B8C-83A1-F6EECF244321}">
                <p14:modId xmlns:p14="http://schemas.microsoft.com/office/powerpoint/2010/main" val="3684735540"/>
              </p:ext>
            </p:extLst>
          </p:nvPr>
        </p:nvGraphicFramePr>
        <p:xfrm>
          <a:off x="4830527" y="892272"/>
          <a:ext cx="3913423" cy="3522076"/>
        </p:xfrm>
        <a:graphic>
          <a:graphicData uri="http://schemas.openxmlformats.org/drawingml/2006/table">
            <a:tbl>
              <a:tblPr>
                <a:tableStyleId>{5C22544A-7EE6-4342-B048-85BDC9FD1C3A}</a:tableStyleId>
              </a:tblPr>
              <a:tblGrid>
                <a:gridCol w="2656123">
                  <a:extLst>
                    <a:ext uri="{9D8B030D-6E8A-4147-A177-3AD203B41FA5}">
                      <a16:colId xmlns:a16="http://schemas.microsoft.com/office/drawing/2014/main" val="1841742657"/>
                    </a:ext>
                  </a:extLst>
                </a:gridCol>
                <a:gridCol w="1257300">
                  <a:extLst>
                    <a:ext uri="{9D8B030D-6E8A-4147-A177-3AD203B41FA5}">
                      <a16:colId xmlns:a16="http://schemas.microsoft.com/office/drawing/2014/main" val="1174105593"/>
                    </a:ext>
                  </a:extLst>
                </a:gridCol>
              </a:tblGrid>
              <a:tr h="218392">
                <a:tc>
                  <a:txBody>
                    <a:bodyPr/>
                    <a:lstStyle/>
                    <a:p>
                      <a:pPr marL="0" algn="l" defTabSz="685800" rtl="0" eaLnBrk="1" fontAlgn="ctr" latinLnBrk="0" hangingPunct="1"/>
                      <a:r>
                        <a:rPr lang="en-US" sz="1200" b="1" i="0" u="none" strike="noStrike" kern="1200" dirty="0">
                          <a:solidFill>
                            <a:schemeClr val="tx2"/>
                          </a:solidFill>
                          <a:effectLst/>
                          <a:latin typeface="+mn-lt"/>
                          <a:ea typeface="+mn-ea"/>
                          <a:cs typeface="+mn-cs"/>
                        </a:rPr>
                        <a:t> Clinical diagnosis</a:t>
                      </a:r>
                    </a:p>
                  </a:txBody>
                  <a:tcPr marL="6087" marR="6087" marT="60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algn="ctr" defTabSz="685800" rtl="0" eaLnBrk="1" fontAlgn="ctr" latinLnBrk="0" hangingPunct="1"/>
                      <a:endParaRPr lang="ja-JP" altLang="en-US" sz="1200" b="1" i="0" u="none" strike="noStrike" kern="1200" dirty="0">
                        <a:solidFill>
                          <a:schemeClr val="tx1"/>
                        </a:solidFill>
                        <a:effectLst/>
                        <a:latin typeface="+mn-lt"/>
                        <a:ea typeface="+mn-ea"/>
                        <a:cs typeface="+mn-cs"/>
                      </a:endParaRPr>
                    </a:p>
                  </a:txBody>
                  <a:tcPr marL="6087" marR="6087" marT="60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172134931"/>
                  </a:ext>
                </a:extLst>
              </a:tr>
              <a:tr h="218392">
                <a:tc>
                  <a:txBody>
                    <a:bodyPr/>
                    <a:lstStyle/>
                    <a:p>
                      <a:pPr marL="0" algn="l" defTabSz="685800" rtl="0" eaLnBrk="1" fontAlgn="ctr" latinLnBrk="0" hangingPunct="1"/>
                      <a:r>
                        <a:rPr lang="en-US" sz="1200" b="1" i="0" u="none" strike="noStrike" kern="1200" dirty="0">
                          <a:solidFill>
                            <a:schemeClr val="tx2"/>
                          </a:solidFill>
                          <a:effectLst/>
                          <a:latin typeface="+mn-lt"/>
                          <a:ea typeface="+mn-ea"/>
                          <a:cs typeface="+mn-cs"/>
                        </a:rPr>
                        <a:t>　Acute myocardial infarction</a:t>
                      </a:r>
                    </a:p>
                  </a:txBody>
                  <a:tcPr marL="6087" marR="6087" marT="60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1200" b="1" i="0" u="none" strike="noStrike" kern="1200" dirty="0">
                          <a:solidFill>
                            <a:schemeClr val="tx1"/>
                          </a:solidFill>
                          <a:effectLst/>
                          <a:latin typeface="+mn-lt"/>
                          <a:ea typeface="+mn-ea"/>
                          <a:cs typeface="+mn-cs"/>
                        </a:rPr>
                        <a:t>15.3%</a:t>
                      </a:r>
                    </a:p>
                  </a:txBody>
                  <a:tcPr marL="6087" marR="6087" marT="60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369625805"/>
                  </a:ext>
                </a:extLst>
              </a:tr>
              <a:tr h="218392">
                <a:tc>
                  <a:txBody>
                    <a:bodyPr/>
                    <a:lstStyle/>
                    <a:p>
                      <a:r>
                        <a:rPr lang="en-US" altLang="ja-JP" sz="1200" b="1" i="0" u="none" strike="noStrike" kern="1200" dirty="0">
                          <a:solidFill>
                            <a:schemeClr val="tx2"/>
                          </a:solidFill>
                          <a:effectLst/>
                          <a:latin typeface="+mn-lt"/>
                          <a:ea typeface="+mn-ea"/>
                          <a:cs typeface="+mn-cs"/>
                        </a:rPr>
                        <a:t>              STEMI</a:t>
                      </a:r>
                      <a:endParaRPr lang="ja-JP" altLang="en-US" sz="1200" b="1" i="0" u="none" strike="noStrike" kern="1200" dirty="0">
                        <a:solidFill>
                          <a:schemeClr val="tx2"/>
                        </a:solidFill>
                        <a:effectLst/>
                        <a:latin typeface="+mn-lt"/>
                        <a:ea typeface="+mn-ea"/>
                        <a:cs typeface="+mn-cs"/>
                      </a:endParaRPr>
                    </a:p>
                  </a:txBody>
                  <a:tcPr marL="6087" marR="6087" marT="60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11.7%</a:t>
                      </a:r>
                    </a:p>
                  </a:txBody>
                  <a:tcPr marL="6087" marR="6087" marT="60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4524524"/>
                  </a:ext>
                </a:extLst>
              </a:tr>
              <a:tr h="218392">
                <a:tc>
                  <a:txBody>
                    <a:bodyPr/>
                    <a:lstStyle/>
                    <a:p>
                      <a:pPr marL="0" algn="l" defTabSz="685800" rtl="0" eaLnBrk="1" fontAlgn="ctr" latinLnBrk="0" hangingPunct="1"/>
                      <a:r>
                        <a:rPr lang="en-US" sz="1200" b="1" i="0" u="none" strike="noStrike" kern="1200" dirty="0">
                          <a:solidFill>
                            <a:schemeClr val="tx2"/>
                          </a:solidFill>
                          <a:effectLst/>
                          <a:latin typeface="+mn-lt"/>
                          <a:ea typeface="+mn-ea"/>
                          <a:cs typeface="+mn-cs"/>
                        </a:rPr>
                        <a:t>              NSTEMI</a:t>
                      </a:r>
                    </a:p>
                  </a:txBody>
                  <a:tcPr marL="6087" marR="6087" marT="60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3.7%</a:t>
                      </a:r>
                    </a:p>
                  </a:txBody>
                  <a:tcPr marL="6087" marR="6087" marT="60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08979452"/>
                  </a:ext>
                </a:extLst>
              </a:tr>
              <a:tr h="218392">
                <a:tc>
                  <a:txBody>
                    <a:bodyPr/>
                    <a:lstStyle/>
                    <a:p>
                      <a:pPr marL="0" algn="l" defTabSz="685800" rtl="0" eaLnBrk="1" fontAlgn="ctr" latinLnBrk="0" hangingPunct="1"/>
                      <a:r>
                        <a:rPr lang="en-US" sz="1200" b="1" i="0" u="none" strike="noStrike" kern="1200" dirty="0">
                          <a:solidFill>
                            <a:schemeClr val="tx2"/>
                          </a:solidFill>
                          <a:effectLst/>
                          <a:latin typeface="+mn-lt"/>
                          <a:ea typeface="+mn-ea"/>
                          <a:cs typeface="+mn-cs"/>
                        </a:rPr>
                        <a:t>　Unstable angina</a:t>
                      </a:r>
                    </a:p>
                  </a:txBody>
                  <a:tcPr marL="6087" marR="6087" marT="60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1200" b="1" i="0" u="none" strike="noStrike" kern="1200" dirty="0">
                          <a:solidFill>
                            <a:schemeClr val="tx1"/>
                          </a:solidFill>
                          <a:effectLst/>
                          <a:latin typeface="+mn-lt"/>
                          <a:ea typeface="+mn-ea"/>
                          <a:cs typeface="+mn-cs"/>
                        </a:rPr>
                        <a:t>13.1%</a:t>
                      </a:r>
                    </a:p>
                  </a:txBody>
                  <a:tcPr marL="6087" marR="6087" marT="60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5059992"/>
                  </a:ext>
                </a:extLst>
              </a:tr>
              <a:tr h="218392">
                <a:tc>
                  <a:txBody>
                    <a:bodyPr/>
                    <a:lstStyle/>
                    <a:p>
                      <a:pPr marL="0" algn="l" defTabSz="685800" rtl="0" eaLnBrk="1" fontAlgn="ctr" latinLnBrk="0" hangingPunct="1"/>
                      <a:r>
                        <a:rPr lang="en-US" sz="1200" b="1" i="0" u="none" strike="noStrike" kern="1200" dirty="0">
                          <a:solidFill>
                            <a:schemeClr val="tx2"/>
                          </a:solidFill>
                          <a:effectLst/>
                          <a:latin typeface="+mn-lt"/>
                          <a:ea typeface="+mn-ea"/>
                          <a:cs typeface="+mn-cs"/>
                        </a:rPr>
                        <a:t>　Stable coronary artery disease</a:t>
                      </a:r>
                    </a:p>
                  </a:txBody>
                  <a:tcPr marL="6087" marR="6087" marT="60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46.6%</a:t>
                      </a:r>
                    </a:p>
                  </a:txBody>
                  <a:tcPr marL="6087" marR="6087" marT="60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140648730"/>
                  </a:ext>
                </a:extLst>
              </a:tr>
              <a:tr h="222364">
                <a:tc>
                  <a:txBody>
                    <a:bodyPr/>
                    <a:lstStyle/>
                    <a:p>
                      <a:pPr algn="l" fontAlgn="b"/>
                      <a:r>
                        <a:rPr lang="en-US" sz="1200" b="1" i="0" u="none" strike="noStrike" kern="1200" dirty="0">
                          <a:solidFill>
                            <a:schemeClr val="tx2"/>
                          </a:solidFill>
                          <a:effectLst/>
                          <a:latin typeface="+mn-lt"/>
                          <a:ea typeface="+mn-ea"/>
                          <a:cs typeface="+mn-cs"/>
                        </a:rPr>
                        <a:t>    Silent ischemia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22.2%</a:t>
                      </a:r>
                    </a:p>
                  </a:txBody>
                  <a:tcPr marL="6087" marR="6087" marT="60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970016932"/>
                  </a:ext>
                </a:extLst>
              </a:tr>
              <a:tr h="222364">
                <a:tc>
                  <a:txBody>
                    <a:bodyPr/>
                    <a:lstStyle/>
                    <a:p>
                      <a:pPr algn="l" fontAlgn="b"/>
                      <a:r>
                        <a:rPr lang="en-US" sz="1200" b="1" i="0" u="none" strike="noStrike" kern="1200" dirty="0">
                          <a:solidFill>
                            <a:schemeClr val="tx2"/>
                          </a:solidFill>
                          <a:effectLst/>
                          <a:latin typeface="+mn-lt"/>
                          <a:ea typeface="+mn-ea"/>
                          <a:cs typeface="+mn-cs"/>
                        </a:rPr>
                        <a:t>    Old myocardial infarction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5.7%</a:t>
                      </a:r>
                    </a:p>
                  </a:txBody>
                  <a:tcPr marL="6087" marR="6087" marT="60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581231436"/>
                  </a:ext>
                </a:extLst>
              </a:tr>
              <a:tr h="222364">
                <a:tc>
                  <a:txBody>
                    <a:bodyPr/>
                    <a:lstStyle/>
                    <a:p>
                      <a:pPr marL="0" algn="l" defTabSz="685800" rtl="0" eaLnBrk="1" fontAlgn="b" latinLnBrk="0" hangingPunct="1"/>
                      <a:r>
                        <a:rPr lang="en-US" sz="1200" b="1" i="0" u="none" strike="noStrike" kern="1200" dirty="0">
                          <a:solidFill>
                            <a:schemeClr val="tx2"/>
                          </a:solidFill>
                          <a:effectLst/>
                          <a:latin typeface="+mn-lt"/>
                          <a:ea typeface="+mn-ea"/>
                          <a:cs typeface="+mn-cs"/>
                        </a:rPr>
                        <a:t> Previous GI bleeding</a:t>
                      </a:r>
                    </a:p>
                  </a:txBody>
                  <a:tcPr marL="9525" marR="9525" marT="9525" marB="0" anchor="ctr">
                    <a:lnT w="12700" cap="flat" cmpd="sng" algn="ctr">
                      <a:solidFill>
                        <a:schemeClr val="tx1"/>
                      </a:solidFill>
                      <a:prstDash val="solid"/>
                      <a:round/>
                      <a:headEnd type="none" w="med" len="med"/>
                      <a:tailEnd type="none" w="med" len="med"/>
                    </a:lnT>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2.3%</a:t>
                      </a:r>
                    </a:p>
                  </a:txBody>
                  <a:tcPr marL="6087" marR="6087" marT="6087" marB="0" anchor="ctr">
                    <a:lnT w="12700" cap="flat" cmpd="sng" algn="ctr">
                      <a:solidFill>
                        <a:schemeClr val="tx1"/>
                      </a:solidFill>
                      <a:prstDash val="solid"/>
                      <a:round/>
                      <a:headEnd type="none" w="med" len="med"/>
                      <a:tailEnd type="none" w="med" len="med"/>
                    </a:lnT>
                    <a:solidFill>
                      <a:srgbClr val="002060"/>
                    </a:solidFill>
                  </a:tcPr>
                </a:tc>
                <a:extLst>
                  <a:ext uri="{0D108BD9-81ED-4DB2-BD59-A6C34878D82A}">
                    <a16:rowId xmlns:a16="http://schemas.microsoft.com/office/drawing/2014/main" val="1890608585"/>
                  </a:ext>
                </a:extLst>
              </a:tr>
              <a:tr h="222364">
                <a:tc>
                  <a:txBody>
                    <a:bodyPr/>
                    <a:lstStyle/>
                    <a:p>
                      <a:pPr marL="0" algn="l" defTabSz="685800" rtl="0" eaLnBrk="1" fontAlgn="b" latinLnBrk="0" hangingPunct="1"/>
                      <a:r>
                        <a:rPr lang="en-US" sz="1200" b="1" i="0" u="none" strike="noStrike" kern="1200" dirty="0">
                          <a:solidFill>
                            <a:schemeClr val="tx2"/>
                          </a:solidFill>
                          <a:effectLst/>
                          <a:latin typeface="+mn-lt"/>
                          <a:ea typeface="+mn-ea"/>
                          <a:cs typeface="+mn-cs"/>
                        </a:rPr>
                        <a:t> Previous peptic ulceration</a:t>
                      </a:r>
                    </a:p>
                  </a:txBody>
                  <a:tcPr marL="9525" marR="9525" marT="9525" marB="0" anchor="c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2.2%</a:t>
                      </a:r>
                    </a:p>
                  </a:txBody>
                  <a:tcPr marL="6087" marR="6087" marT="6087" marB="0" anchor="ctr">
                    <a:solidFill>
                      <a:srgbClr val="002060"/>
                    </a:solidFill>
                  </a:tcPr>
                </a:tc>
                <a:extLst>
                  <a:ext uri="{0D108BD9-81ED-4DB2-BD59-A6C34878D82A}">
                    <a16:rowId xmlns:a16="http://schemas.microsoft.com/office/drawing/2014/main" val="4008945837"/>
                  </a:ext>
                </a:extLst>
              </a:tr>
              <a:tr h="222364">
                <a:tc>
                  <a:txBody>
                    <a:bodyPr/>
                    <a:lstStyle/>
                    <a:p>
                      <a:pPr marL="0" algn="l" defTabSz="685800" rtl="0" eaLnBrk="1" fontAlgn="b" latinLnBrk="0" hangingPunct="1"/>
                      <a:r>
                        <a:rPr lang="en-US" sz="1200" b="1" i="0" u="none" strike="noStrike" kern="1200" dirty="0">
                          <a:solidFill>
                            <a:schemeClr val="tx2"/>
                          </a:solidFill>
                          <a:effectLst/>
                          <a:latin typeface="+mn-lt"/>
                          <a:ea typeface="+mn-ea"/>
                          <a:cs typeface="+mn-cs"/>
                        </a:rPr>
                        <a:t> Previous carotid artery disease</a:t>
                      </a:r>
                    </a:p>
                  </a:txBody>
                  <a:tcPr marL="9525" marR="9525" marT="9525" marB="0" anchor="c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3.8%</a:t>
                      </a:r>
                    </a:p>
                  </a:txBody>
                  <a:tcPr marL="6087" marR="6087" marT="6087" marB="0" anchor="ctr">
                    <a:solidFill>
                      <a:srgbClr val="002060"/>
                    </a:solidFill>
                  </a:tcPr>
                </a:tc>
                <a:extLst>
                  <a:ext uri="{0D108BD9-81ED-4DB2-BD59-A6C34878D82A}">
                    <a16:rowId xmlns:a16="http://schemas.microsoft.com/office/drawing/2014/main" val="2907103986"/>
                  </a:ext>
                </a:extLst>
              </a:tr>
              <a:tr h="222364">
                <a:tc>
                  <a:txBody>
                    <a:bodyPr/>
                    <a:lstStyle/>
                    <a:p>
                      <a:pPr marL="0" algn="l" defTabSz="685800" rtl="0" eaLnBrk="1" fontAlgn="b" latinLnBrk="0" hangingPunct="1"/>
                      <a:r>
                        <a:rPr lang="en-US" sz="1200" b="1" i="0" u="none" strike="noStrike" kern="1200" dirty="0">
                          <a:solidFill>
                            <a:schemeClr val="tx2"/>
                          </a:solidFill>
                          <a:effectLst/>
                          <a:latin typeface="+mn-lt"/>
                          <a:ea typeface="+mn-ea"/>
                          <a:cs typeface="+mn-cs"/>
                        </a:rPr>
                        <a:t> </a:t>
                      </a:r>
                      <a:r>
                        <a:rPr lang="en-US" altLang="ja-JP" sz="1200" b="1" i="0" u="none" strike="noStrike" kern="1200" dirty="0">
                          <a:solidFill>
                            <a:schemeClr val="tx2"/>
                          </a:solidFill>
                          <a:effectLst/>
                          <a:latin typeface="+mn-lt"/>
                          <a:ea typeface="+mn-ea"/>
                          <a:cs typeface="+mn-cs"/>
                        </a:rPr>
                        <a:t>M</a:t>
                      </a:r>
                      <a:r>
                        <a:rPr lang="en-US" sz="1200" b="1" i="0" u="none" strike="noStrike" kern="1200" dirty="0">
                          <a:solidFill>
                            <a:schemeClr val="tx2"/>
                          </a:solidFill>
                          <a:effectLst/>
                          <a:latin typeface="+mn-lt"/>
                          <a:ea typeface="+mn-ea"/>
                          <a:cs typeface="+mn-cs"/>
                        </a:rPr>
                        <a:t>alignancy</a:t>
                      </a:r>
                    </a:p>
                  </a:txBody>
                  <a:tcPr marL="9525" marR="9525" marT="9525" marB="0" anchor="c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8.8%</a:t>
                      </a:r>
                    </a:p>
                  </a:txBody>
                  <a:tcPr marL="6087" marR="6087" marT="6087" marB="0" anchor="ctr">
                    <a:solidFill>
                      <a:srgbClr val="002060"/>
                    </a:solidFill>
                  </a:tcPr>
                </a:tc>
                <a:extLst>
                  <a:ext uri="{0D108BD9-81ED-4DB2-BD59-A6C34878D82A}">
                    <a16:rowId xmlns:a16="http://schemas.microsoft.com/office/drawing/2014/main" val="2059805709"/>
                  </a:ext>
                </a:extLst>
              </a:tr>
              <a:tr h="218392">
                <a:tc>
                  <a:txBody>
                    <a:bodyPr/>
                    <a:lstStyle/>
                    <a:p>
                      <a:pPr marL="0" algn="l" defTabSz="685800" rtl="0" eaLnBrk="1" fontAlgn="ctr" latinLnBrk="0" hangingPunct="1"/>
                      <a:r>
                        <a:rPr lang="en-US" sz="1200" b="1" i="0" u="none" strike="noStrike" kern="1200" dirty="0">
                          <a:solidFill>
                            <a:schemeClr val="tx2"/>
                          </a:solidFill>
                          <a:effectLst/>
                          <a:latin typeface="+mn-lt"/>
                          <a:ea typeface="+mn-ea"/>
                          <a:cs typeface="+mn-cs"/>
                        </a:rPr>
                        <a:t> Anemia, </a:t>
                      </a:r>
                      <a:r>
                        <a:rPr lang="en-US" sz="1200" b="1" i="0" u="none" strike="noStrike" kern="1200" dirty="0" err="1">
                          <a:solidFill>
                            <a:schemeClr val="tx2"/>
                          </a:solidFill>
                          <a:effectLst/>
                          <a:latin typeface="+mn-lt"/>
                          <a:ea typeface="+mn-ea"/>
                          <a:cs typeface="+mn-cs"/>
                        </a:rPr>
                        <a:t>Hb</a:t>
                      </a:r>
                      <a:r>
                        <a:rPr lang="en-US" sz="1200" b="1" i="0" u="none" strike="noStrike" kern="1200" dirty="0">
                          <a:solidFill>
                            <a:schemeClr val="tx2"/>
                          </a:solidFill>
                          <a:effectLst/>
                          <a:latin typeface="+mn-lt"/>
                          <a:ea typeface="+mn-ea"/>
                          <a:cs typeface="+mn-cs"/>
                        </a:rPr>
                        <a:t> &lt;11.0 g/</a:t>
                      </a:r>
                      <a:r>
                        <a:rPr lang="en-US" sz="1200" b="1" i="0" u="none" strike="noStrike" kern="1200" dirty="0" err="1">
                          <a:solidFill>
                            <a:schemeClr val="tx2"/>
                          </a:solidFill>
                          <a:effectLst/>
                          <a:latin typeface="+mn-lt"/>
                          <a:ea typeface="+mn-ea"/>
                          <a:cs typeface="+mn-cs"/>
                        </a:rPr>
                        <a:t>dL</a:t>
                      </a:r>
                      <a:endParaRPr lang="en-US" sz="1200" b="1" i="0" u="none" strike="noStrike" kern="1200" dirty="0">
                        <a:solidFill>
                          <a:schemeClr val="tx2"/>
                        </a:solidFill>
                        <a:effectLst/>
                        <a:latin typeface="+mn-lt"/>
                        <a:ea typeface="+mn-ea"/>
                        <a:cs typeface="+mn-cs"/>
                      </a:endParaRPr>
                    </a:p>
                  </a:txBody>
                  <a:tcPr marL="6087" marR="6087" marT="6087" marB="0" anchor="c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9.8%</a:t>
                      </a:r>
                    </a:p>
                  </a:txBody>
                  <a:tcPr marL="6087" marR="6087" marT="6087" marB="0" anchor="ctr">
                    <a:solidFill>
                      <a:srgbClr val="002060"/>
                    </a:solidFill>
                  </a:tcPr>
                </a:tc>
                <a:extLst>
                  <a:ext uri="{0D108BD9-81ED-4DB2-BD59-A6C34878D82A}">
                    <a16:rowId xmlns:a16="http://schemas.microsoft.com/office/drawing/2014/main" val="3997472517"/>
                  </a:ext>
                </a:extLst>
              </a:tr>
              <a:tr h="218392">
                <a:tc>
                  <a:txBody>
                    <a:bodyPr/>
                    <a:lstStyle/>
                    <a:p>
                      <a:pPr marL="0" algn="l" defTabSz="685800" rtl="0" eaLnBrk="1" fontAlgn="ctr" latinLnBrk="0" hangingPunct="1"/>
                      <a:r>
                        <a:rPr lang="en-US" sz="1200" b="1" i="0" u="none" strike="noStrike" kern="1200" dirty="0">
                          <a:solidFill>
                            <a:schemeClr val="tx2"/>
                          </a:solidFill>
                          <a:effectLst/>
                          <a:latin typeface="+mn-lt"/>
                          <a:ea typeface="+mn-ea"/>
                          <a:cs typeface="+mn-cs"/>
                        </a:rPr>
                        <a:t> Prior PCI</a:t>
                      </a:r>
                    </a:p>
                  </a:txBody>
                  <a:tcPr marL="6087" marR="6087" marT="6087" marB="0" anchor="c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38.9%</a:t>
                      </a:r>
                    </a:p>
                  </a:txBody>
                  <a:tcPr marL="6087" marR="6087" marT="6087" marB="0" anchor="ctr">
                    <a:solidFill>
                      <a:srgbClr val="002060"/>
                    </a:solidFill>
                  </a:tcPr>
                </a:tc>
                <a:extLst>
                  <a:ext uri="{0D108BD9-81ED-4DB2-BD59-A6C34878D82A}">
                    <a16:rowId xmlns:a16="http://schemas.microsoft.com/office/drawing/2014/main" val="2787574352"/>
                  </a:ext>
                </a:extLst>
              </a:tr>
              <a:tr h="218392">
                <a:tc>
                  <a:txBody>
                    <a:bodyPr/>
                    <a:lstStyle/>
                    <a:p>
                      <a:pPr marL="0" algn="l" defTabSz="685800" rtl="0" eaLnBrk="1" fontAlgn="ctr" latinLnBrk="0" hangingPunct="1"/>
                      <a:r>
                        <a:rPr lang="en-US" sz="1200" b="1" i="0" u="none" strike="noStrike" kern="1200" dirty="0">
                          <a:solidFill>
                            <a:schemeClr val="tx2"/>
                          </a:solidFill>
                          <a:effectLst/>
                          <a:latin typeface="+mn-lt"/>
                          <a:ea typeface="+mn-ea"/>
                          <a:cs typeface="+mn-cs"/>
                        </a:rPr>
                        <a:t> Prior CABG</a:t>
                      </a:r>
                    </a:p>
                  </a:txBody>
                  <a:tcPr marL="6087" marR="6087" marT="6087" marB="0" anchor="c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2.8%</a:t>
                      </a:r>
                    </a:p>
                  </a:txBody>
                  <a:tcPr marL="6087" marR="6087" marT="6087" marB="0" anchor="ctr">
                    <a:solidFill>
                      <a:srgbClr val="002060"/>
                    </a:solidFill>
                  </a:tcPr>
                </a:tc>
                <a:extLst>
                  <a:ext uri="{0D108BD9-81ED-4DB2-BD59-A6C34878D82A}">
                    <a16:rowId xmlns:a16="http://schemas.microsoft.com/office/drawing/2014/main" val="2063184423"/>
                  </a:ext>
                </a:extLst>
              </a:tr>
              <a:tr h="222364">
                <a:tc>
                  <a:txBody>
                    <a:bodyPr/>
                    <a:lstStyle/>
                    <a:p>
                      <a:pPr marL="0" algn="l" defTabSz="685800" rtl="0" eaLnBrk="1" fontAlgn="b" latinLnBrk="0" hangingPunct="1"/>
                      <a:r>
                        <a:rPr lang="en-US" sz="1200" b="1" i="0" u="none" strike="noStrike" kern="1200" dirty="0">
                          <a:solidFill>
                            <a:schemeClr val="tx2"/>
                          </a:solidFill>
                          <a:effectLst/>
                          <a:latin typeface="+mn-lt"/>
                          <a:ea typeface="+mn-ea"/>
                          <a:cs typeface="+mn-cs"/>
                        </a:rPr>
                        <a:t> Family history of CV disease</a:t>
                      </a:r>
                    </a:p>
                  </a:txBody>
                  <a:tcPr marL="9525" marR="9525" marT="9525" marB="0" anchor="c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15.5%</a:t>
                      </a:r>
                    </a:p>
                  </a:txBody>
                  <a:tcPr marL="6087" marR="6087" marT="6087" marB="0" anchor="ctr">
                    <a:solidFill>
                      <a:srgbClr val="002060"/>
                    </a:solidFill>
                  </a:tcPr>
                </a:tc>
                <a:extLst>
                  <a:ext uri="{0D108BD9-81ED-4DB2-BD59-A6C34878D82A}">
                    <a16:rowId xmlns:a16="http://schemas.microsoft.com/office/drawing/2014/main" val="12183"/>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4119875072"/>
              </p:ext>
            </p:extLst>
          </p:nvPr>
        </p:nvGraphicFramePr>
        <p:xfrm>
          <a:off x="514480" y="893789"/>
          <a:ext cx="3937322" cy="3520554"/>
        </p:xfrm>
        <a:graphic>
          <a:graphicData uri="http://schemas.openxmlformats.org/drawingml/2006/table">
            <a:tbl>
              <a:tblPr>
                <a:tableStyleId>{5C22544A-7EE6-4342-B048-85BDC9FD1C3A}</a:tableStyleId>
              </a:tblPr>
              <a:tblGrid>
                <a:gridCol w="2438270">
                  <a:extLst>
                    <a:ext uri="{9D8B030D-6E8A-4147-A177-3AD203B41FA5}">
                      <a16:colId xmlns:a16="http://schemas.microsoft.com/office/drawing/2014/main" val="2358018063"/>
                    </a:ext>
                  </a:extLst>
                </a:gridCol>
                <a:gridCol w="1499052">
                  <a:extLst>
                    <a:ext uri="{9D8B030D-6E8A-4147-A177-3AD203B41FA5}">
                      <a16:colId xmlns:a16="http://schemas.microsoft.com/office/drawing/2014/main" val="408673856"/>
                    </a:ext>
                  </a:extLst>
                </a:gridCol>
              </a:tblGrid>
              <a:tr h="395068">
                <a:tc>
                  <a:txBody>
                    <a:bodyPr/>
                    <a:lstStyle/>
                    <a:p>
                      <a:pPr marL="0" algn="ctr" defTabSz="685800" rtl="0" eaLnBrk="1" fontAlgn="ctr" latinLnBrk="0" hangingPunct="1"/>
                      <a:endParaRPr lang="en-US" sz="1200" b="1" i="0" u="none" strike="noStrike" kern="1200" dirty="0">
                        <a:solidFill>
                          <a:srgbClr val="FFFF00"/>
                        </a:solidFill>
                        <a:effectLst/>
                        <a:latin typeface="+mn-lt"/>
                        <a:ea typeface="+mn-ea"/>
                        <a:cs typeface="+mn-cs"/>
                      </a:endParaRPr>
                    </a:p>
                  </a:txBody>
                  <a:tcPr marL="7620" marR="7620" marT="7620" marB="0" anchor="ctr">
                    <a:solidFill>
                      <a:srgbClr val="203864"/>
                    </a:solidFill>
                  </a:tcPr>
                </a:tc>
                <a:tc>
                  <a:txBody>
                    <a:bodyPr/>
                    <a:lstStyle/>
                    <a:p>
                      <a:pPr marL="0" algn="ctr" defTabSz="685800" rtl="0" eaLnBrk="1" fontAlgn="ctr" latinLnBrk="0" hangingPunct="1"/>
                      <a:r>
                        <a:rPr lang="en-US" sz="1200" b="1" i="0" u="none" strike="noStrike" kern="1200" dirty="0">
                          <a:solidFill>
                            <a:srgbClr val="FFFF00"/>
                          </a:solidFill>
                          <a:effectLst/>
                          <a:latin typeface="+mn-lt"/>
                          <a:ea typeface="+mn-ea"/>
                          <a:cs typeface="+mn-cs"/>
                        </a:rPr>
                        <a:t>MODEL U-SES (n=1,695)</a:t>
                      </a:r>
                    </a:p>
                  </a:txBody>
                  <a:tcPr marL="7620" marR="7620" marT="7620" marB="0" anchor="ctr">
                    <a:solidFill>
                      <a:srgbClr val="203864"/>
                    </a:solidFill>
                  </a:tcPr>
                </a:tc>
                <a:extLst>
                  <a:ext uri="{0D108BD9-81ED-4DB2-BD59-A6C34878D82A}">
                    <a16:rowId xmlns:a16="http://schemas.microsoft.com/office/drawing/2014/main" val="4080604793"/>
                  </a:ext>
                </a:extLst>
              </a:tr>
              <a:tr h="223249">
                <a:tc>
                  <a:txBody>
                    <a:bodyPr/>
                    <a:lstStyle/>
                    <a:p>
                      <a:pPr marL="0" algn="l" defTabSz="685800" rtl="0" eaLnBrk="1" fontAlgn="ctr" latinLnBrk="0" hangingPunct="1"/>
                      <a:r>
                        <a:rPr lang="ja-JP" altLang="en-US" sz="1200" b="1" i="0" u="none" strike="noStrike" kern="1200" baseline="0" dirty="0">
                          <a:solidFill>
                            <a:schemeClr val="tx2"/>
                          </a:solidFill>
                          <a:effectLst/>
                          <a:latin typeface="+mn-lt"/>
                          <a:ea typeface="+mn-ea"/>
                          <a:cs typeface="+mn-cs"/>
                        </a:rPr>
                        <a:t> </a:t>
                      </a:r>
                      <a:r>
                        <a:rPr lang="en-US" sz="1200" b="1" i="0" u="none" strike="noStrike" kern="1200" dirty="0">
                          <a:solidFill>
                            <a:schemeClr val="tx2"/>
                          </a:solidFill>
                          <a:effectLst/>
                          <a:latin typeface="+mn-lt"/>
                          <a:ea typeface="+mn-ea"/>
                          <a:cs typeface="+mn-cs"/>
                        </a:rPr>
                        <a:t>Age, years</a:t>
                      </a:r>
                    </a:p>
                  </a:txBody>
                  <a:tcPr marL="7620" marR="7620" marT="7620" marB="0" anchor="ctr">
                    <a:solidFill>
                      <a:srgbClr val="002060"/>
                    </a:solidFill>
                  </a:tcPr>
                </a:tc>
                <a:tc>
                  <a:txBody>
                    <a:bodyPr/>
                    <a:lstStyle/>
                    <a:p>
                      <a:pPr marL="0" algn="ctr" defTabSz="685800" rtl="0" eaLnBrk="1" fontAlgn="ctr" latinLnBrk="0" hangingPunct="1"/>
                      <a:r>
                        <a:rPr lang="ja-JP" altLang="en-US" sz="1200" b="1" i="0" u="none" strike="noStrike" kern="1200" dirty="0">
                          <a:solidFill>
                            <a:schemeClr val="tx1"/>
                          </a:solidFill>
                          <a:effectLst/>
                          <a:latin typeface="+mn-lt"/>
                          <a:ea typeface="+mn-ea"/>
                          <a:cs typeface="+mn-cs"/>
                        </a:rPr>
                        <a:t> </a:t>
                      </a:r>
                      <a:r>
                        <a:rPr lang="en-US" altLang="ja-JP" sz="1200" b="1" i="0" u="none" strike="noStrike" kern="1200" dirty="0">
                          <a:solidFill>
                            <a:schemeClr val="tx1"/>
                          </a:solidFill>
                          <a:effectLst/>
                          <a:latin typeface="+mn-lt"/>
                          <a:ea typeface="+mn-ea"/>
                          <a:cs typeface="+mn-cs"/>
                        </a:rPr>
                        <a:t>69.7 ± 10.6</a:t>
                      </a:r>
                    </a:p>
                  </a:txBody>
                  <a:tcPr marL="7620" marR="7620" marT="7620" marB="0" anchor="ctr">
                    <a:solidFill>
                      <a:srgbClr val="002060"/>
                    </a:solidFill>
                  </a:tcPr>
                </a:tc>
                <a:extLst>
                  <a:ext uri="{0D108BD9-81ED-4DB2-BD59-A6C34878D82A}">
                    <a16:rowId xmlns:a16="http://schemas.microsoft.com/office/drawing/2014/main" val="3702481558"/>
                  </a:ext>
                </a:extLst>
              </a:tr>
              <a:tr h="223249">
                <a:tc>
                  <a:txBody>
                    <a:bodyPr/>
                    <a:lstStyle/>
                    <a:p>
                      <a:pPr marL="0" algn="l" defTabSz="685800" rtl="0" eaLnBrk="1" fontAlgn="ctr" latinLnBrk="0" hangingPunct="1"/>
                      <a:r>
                        <a:rPr lang="en-US" sz="1200" b="1" i="0" u="none" strike="noStrike" kern="1200" dirty="0">
                          <a:solidFill>
                            <a:schemeClr val="tx2"/>
                          </a:solidFill>
                          <a:effectLst/>
                          <a:latin typeface="+mn-lt"/>
                          <a:ea typeface="+mn-ea"/>
                          <a:cs typeface="+mn-cs"/>
                        </a:rPr>
                        <a:t> Age </a:t>
                      </a:r>
                      <a:r>
                        <a:rPr lang="en-US" altLang="ja-JP" sz="1200" b="1" i="0" u="none" strike="noStrike" kern="1200" dirty="0">
                          <a:solidFill>
                            <a:schemeClr val="tx2"/>
                          </a:solidFill>
                          <a:effectLst/>
                          <a:latin typeface="+mn-lt"/>
                          <a:ea typeface="+mn-ea"/>
                          <a:cs typeface="+mn-cs"/>
                          <a:sym typeface="Symbol" panose="05050102010706020507" pitchFamily="18" charset="2"/>
                        </a:rPr>
                        <a:t></a:t>
                      </a:r>
                      <a:r>
                        <a:rPr lang="en-US" sz="1200" b="1" i="0" u="none" strike="noStrike" kern="1200" dirty="0">
                          <a:solidFill>
                            <a:schemeClr val="tx2"/>
                          </a:solidFill>
                          <a:effectLst/>
                          <a:latin typeface="+mn-lt"/>
                          <a:ea typeface="+mn-ea"/>
                          <a:cs typeface="+mn-cs"/>
                        </a:rPr>
                        <a:t>75 years</a:t>
                      </a:r>
                    </a:p>
                  </a:txBody>
                  <a:tcPr marL="7620" marR="7620" marT="7620" marB="0" anchor="c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36.2%</a:t>
                      </a:r>
                    </a:p>
                  </a:txBody>
                  <a:tcPr marL="7620" marR="7620" marT="7620" marB="0" anchor="ctr">
                    <a:solidFill>
                      <a:srgbClr val="002060"/>
                    </a:solidFill>
                  </a:tcPr>
                </a:tc>
                <a:extLst>
                  <a:ext uri="{0D108BD9-81ED-4DB2-BD59-A6C34878D82A}">
                    <a16:rowId xmlns:a16="http://schemas.microsoft.com/office/drawing/2014/main" val="1707064875"/>
                  </a:ext>
                </a:extLst>
              </a:tr>
              <a:tr h="223249">
                <a:tc>
                  <a:txBody>
                    <a:bodyPr/>
                    <a:lstStyle/>
                    <a:p>
                      <a:pPr marL="0" algn="l" defTabSz="685800" rtl="0" eaLnBrk="1" fontAlgn="ctr" latinLnBrk="0" hangingPunct="1"/>
                      <a:r>
                        <a:rPr lang="en-US" sz="1200" b="1" i="0" u="none" strike="noStrike" kern="1200" dirty="0">
                          <a:solidFill>
                            <a:schemeClr val="tx2"/>
                          </a:solidFill>
                          <a:effectLst/>
                          <a:latin typeface="+mn-lt"/>
                          <a:ea typeface="+mn-ea"/>
                          <a:cs typeface="+mn-cs"/>
                        </a:rPr>
                        <a:t> Male gender</a:t>
                      </a:r>
                    </a:p>
                  </a:txBody>
                  <a:tcPr marL="7620" marR="7620" marT="7620" marB="0" anchor="c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76.8%</a:t>
                      </a:r>
                    </a:p>
                  </a:txBody>
                  <a:tcPr marL="7620" marR="7620" marT="7620" marB="0" anchor="ctr">
                    <a:solidFill>
                      <a:srgbClr val="002060"/>
                    </a:solidFill>
                  </a:tcPr>
                </a:tc>
                <a:extLst>
                  <a:ext uri="{0D108BD9-81ED-4DB2-BD59-A6C34878D82A}">
                    <a16:rowId xmlns:a16="http://schemas.microsoft.com/office/drawing/2014/main" val="2532409281"/>
                  </a:ext>
                </a:extLst>
              </a:tr>
              <a:tr h="223249">
                <a:tc>
                  <a:txBody>
                    <a:bodyPr/>
                    <a:lstStyle/>
                    <a:p>
                      <a:pPr marL="0" algn="l" defTabSz="685800" rtl="0" eaLnBrk="1" fontAlgn="ctr" latinLnBrk="0" hangingPunct="1"/>
                      <a:r>
                        <a:rPr lang="en-US" sz="1200" b="1" i="0" u="none" strike="noStrike" kern="1200" dirty="0">
                          <a:solidFill>
                            <a:schemeClr val="tx2"/>
                          </a:solidFill>
                          <a:effectLst/>
                          <a:latin typeface="+mn-lt"/>
                          <a:ea typeface="+mn-ea"/>
                          <a:cs typeface="+mn-cs"/>
                        </a:rPr>
                        <a:t> Body mass Index, kg/m</a:t>
                      </a:r>
                      <a:r>
                        <a:rPr lang="en-US" sz="1200" b="1" i="0" u="none" strike="noStrike" kern="1200" baseline="30000" dirty="0">
                          <a:solidFill>
                            <a:schemeClr val="tx2"/>
                          </a:solidFill>
                          <a:effectLst/>
                          <a:latin typeface="+mn-lt"/>
                          <a:ea typeface="+mn-ea"/>
                          <a:cs typeface="+mn-cs"/>
                        </a:rPr>
                        <a:t>2</a:t>
                      </a:r>
                    </a:p>
                  </a:txBody>
                  <a:tcPr marL="7620" marR="7620" marT="7620" marB="0" anchor="ctr">
                    <a:solidFill>
                      <a:srgbClr val="002060"/>
                    </a:solidFill>
                  </a:tcPr>
                </a:tc>
                <a:tc>
                  <a:txBody>
                    <a:bodyPr/>
                    <a:lstStyle/>
                    <a:p>
                      <a:pPr marL="0" algn="ctr" defTabSz="685800" rtl="0" eaLnBrk="1" fontAlgn="ctr" latinLnBrk="0" hangingPunct="1"/>
                      <a:r>
                        <a:rPr lang="ja-JP" altLang="en-US" sz="1200" b="1" i="0" u="none" strike="noStrike" kern="1200" dirty="0">
                          <a:solidFill>
                            <a:schemeClr val="tx1"/>
                          </a:solidFill>
                          <a:effectLst/>
                          <a:latin typeface="+mn-lt"/>
                          <a:ea typeface="+mn-ea"/>
                          <a:cs typeface="+mn-cs"/>
                        </a:rPr>
                        <a:t> </a:t>
                      </a:r>
                      <a:r>
                        <a:rPr lang="en-US" altLang="ja-JP" sz="1200" b="1" i="0" u="none" strike="noStrike" kern="1200" dirty="0">
                          <a:solidFill>
                            <a:schemeClr val="tx1"/>
                          </a:solidFill>
                          <a:effectLst/>
                          <a:latin typeface="+mn-lt"/>
                          <a:ea typeface="+mn-ea"/>
                          <a:cs typeface="+mn-cs"/>
                        </a:rPr>
                        <a:t>24.3 ± 3.5</a:t>
                      </a:r>
                    </a:p>
                  </a:txBody>
                  <a:tcPr marL="7620" marR="7620" marT="7620" marB="0" anchor="ctr">
                    <a:solidFill>
                      <a:srgbClr val="002060"/>
                    </a:solidFill>
                  </a:tcPr>
                </a:tc>
                <a:extLst>
                  <a:ext uri="{0D108BD9-81ED-4DB2-BD59-A6C34878D82A}">
                    <a16:rowId xmlns:a16="http://schemas.microsoft.com/office/drawing/2014/main" val="3990487049"/>
                  </a:ext>
                </a:extLst>
              </a:tr>
              <a:tr h="223249">
                <a:tc>
                  <a:txBody>
                    <a:bodyPr/>
                    <a:lstStyle/>
                    <a:p>
                      <a:pPr marL="0" algn="l" defTabSz="685800" rtl="0" eaLnBrk="1" fontAlgn="ctr" latinLnBrk="0" hangingPunct="1"/>
                      <a:r>
                        <a:rPr lang="en-US" sz="1200" b="1" i="0" u="none" strike="noStrike" kern="1200" dirty="0">
                          <a:solidFill>
                            <a:schemeClr val="tx2"/>
                          </a:solidFill>
                          <a:effectLst/>
                          <a:latin typeface="+mn-lt"/>
                          <a:ea typeface="+mn-ea"/>
                          <a:cs typeface="+mn-cs"/>
                        </a:rPr>
                        <a:t> Diabetes</a:t>
                      </a:r>
                    </a:p>
                  </a:txBody>
                  <a:tcPr marL="7620" marR="7620" marT="7620" marB="0" anchor="c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39.3%</a:t>
                      </a:r>
                    </a:p>
                  </a:txBody>
                  <a:tcPr marL="7620" marR="7620" marT="7620" marB="0" anchor="ctr">
                    <a:solidFill>
                      <a:srgbClr val="002060"/>
                    </a:solidFill>
                  </a:tcPr>
                </a:tc>
                <a:extLst>
                  <a:ext uri="{0D108BD9-81ED-4DB2-BD59-A6C34878D82A}">
                    <a16:rowId xmlns:a16="http://schemas.microsoft.com/office/drawing/2014/main" val="485161016"/>
                  </a:ext>
                </a:extLst>
              </a:tr>
              <a:tr h="223249">
                <a:tc>
                  <a:txBody>
                    <a:bodyPr/>
                    <a:lstStyle/>
                    <a:p>
                      <a:pPr marL="0" algn="l" defTabSz="685800" rtl="0" eaLnBrk="1" fontAlgn="ctr" latinLnBrk="0" hangingPunct="1"/>
                      <a:r>
                        <a:rPr lang="en-US" sz="1200" b="1" i="0" u="none" strike="noStrike" kern="1200" dirty="0">
                          <a:solidFill>
                            <a:schemeClr val="tx2"/>
                          </a:solidFill>
                          <a:effectLst/>
                          <a:latin typeface="+mn-lt"/>
                          <a:ea typeface="+mn-ea"/>
                          <a:cs typeface="+mn-cs"/>
                        </a:rPr>
                        <a:t> Hypertension</a:t>
                      </a:r>
                    </a:p>
                  </a:txBody>
                  <a:tcPr marL="7620" marR="7620" marT="7620" marB="0" anchor="c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79.9%</a:t>
                      </a:r>
                    </a:p>
                  </a:txBody>
                  <a:tcPr marL="7620" marR="7620" marT="7620" marB="0" anchor="ctr">
                    <a:solidFill>
                      <a:srgbClr val="002060"/>
                    </a:solidFill>
                  </a:tcPr>
                </a:tc>
                <a:extLst>
                  <a:ext uri="{0D108BD9-81ED-4DB2-BD59-A6C34878D82A}">
                    <a16:rowId xmlns:a16="http://schemas.microsoft.com/office/drawing/2014/main" val="876288323"/>
                  </a:ext>
                </a:extLst>
              </a:tr>
              <a:tr h="223249">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en-US" sz="1200" b="1" i="0" u="none" strike="noStrike" kern="1200" baseline="0" dirty="0">
                          <a:solidFill>
                            <a:schemeClr val="tx2"/>
                          </a:solidFill>
                          <a:effectLst/>
                          <a:latin typeface="+mn-lt"/>
                          <a:ea typeface="+mn-ea"/>
                          <a:cs typeface="+mn-cs"/>
                        </a:rPr>
                        <a:t> </a:t>
                      </a:r>
                      <a:r>
                        <a:rPr lang="en-US" altLang="ja-JP" sz="1200" b="1" i="0" u="none" strike="noStrike" kern="1200" dirty="0">
                          <a:solidFill>
                            <a:schemeClr val="tx2"/>
                          </a:solidFill>
                          <a:effectLst/>
                          <a:latin typeface="+mn-lt"/>
                          <a:ea typeface="+mn-ea"/>
                          <a:cs typeface="+mn-cs"/>
                        </a:rPr>
                        <a:t>Dyslipidemia</a:t>
                      </a:r>
                    </a:p>
                  </a:txBody>
                  <a:tcPr marL="7620" marR="7620" marT="7620" marB="0" anchor="c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80.8%</a:t>
                      </a:r>
                    </a:p>
                  </a:txBody>
                  <a:tcPr marL="7620" marR="7620" marT="7620" marB="0" anchor="ctr">
                    <a:solidFill>
                      <a:srgbClr val="002060"/>
                    </a:solidFill>
                  </a:tcPr>
                </a:tc>
                <a:extLst>
                  <a:ext uri="{0D108BD9-81ED-4DB2-BD59-A6C34878D82A}">
                    <a16:rowId xmlns:a16="http://schemas.microsoft.com/office/drawing/2014/main" val="1256071123"/>
                  </a:ext>
                </a:extLst>
              </a:tr>
              <a:tr h="223249">
                <a:tc>
                  <a:txBody>
                    <a:bodyPr/>
                    <a:lstStyle/>
                    <a:p>
                      <a:pPr marL="0" algn="l" defTabSz="685800" rtl="0" eaLnBrk="1" fontAlgn="ctr" latinLnBrk="0" hangingPunct="1"/>
                      <a:r>
                        <a:rPr lang="en-US" sz="1200" b="1" i="0" u="none" strike="noStrike" kern="1200" dirty="0">
                          <a:solidFill>
                            <a:schemeClr val="tx2"/>
                          </a:solidFill>
                          <a:effectLst/>
                          <a:latin typeface="+mn-lt"/>
                          <a:ea typeface="+mn-ea"/>
                          <a:cs typeface="+mn-cs"/>
                        </a:rPr>
                        <a:t> Current smoker</a:t>
                      </a:r>
                    </a:p>
                  </a:txBody>
                  <a:tcPr marL="7620" marR="7620" marT="7620" marB="0" anchor="c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21.7%</a:t>
                      </a:r>
                    </a:p>
                  </a:txBody>
                  <a:tcPr marL="7620" marR="7620" marT="7620" marB="0" anchor="ctr">
                    <a:solidFill>
                      <a:srgbClr val="002060"/>
                    </a:solidFill>
                  </a:tcPr>
                </a:tc>
                <a:extLst>
                  <a:ext uri="{0D108BD9-81ED-4DB2-BD59-A6C34878D82A}">
                    <a16:rowId xmlns:a16="http://schemas.microsoft.com/office/drawing/2014/main" val="1704549404"/>
                  </a:ext>
                </a:extLst>
              </a:tr>
              <a:tr h="223249">
                <a:tc>
                  <a:txBody>
                    <a:bodyPr/>
                    <a:lstStyle/>
                    <a:p>
                      <a:pPr marL="0" algn="l" defTabSz="685800" rtl="0" eaLnBrk="1" fontAlgn="ctr" latinLnBrk="0" hangingPunct="1"/>
                      <a:r>
                        <a:rPr lang="en-US" sz="1200" b="1" i="0" u="none" strike="noStrike" kern="1200" dirty="0">
                          <a:solidFill>
                            <a:schemeClr val="tx2"/>
                          </a:solidFill>
                          <a:effectLst/>
                          <a:latin typeface="+mn-lt"/>
                          <a:ea typeface="+mn-ea"/>
                          <a:cs typeface="+mn-cs"/>
                        </a:rPr>
                        <a:t> Severe CKD</a:t>
                      </a:r>
                    </a:p>
                  </a:txBody>
                  <a:tcPr marL="7620" marR="7620" marT="7620" marB="0" anchor="c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13.0%</a:t>
                      </a:r>
                    </a:p>
                  </a:txBody>
                  <a:tcPr marL="7620" marR="7620" marT="7620" marB="0" anchor="ctr">
                    <a:solidFill>
                      <a:srgbClr val="002060"/>
                    </a:solidFill>
                  </a:tcPr>
                </a:tc>
                <a:extLst>
                  <a:ext uri="{0D108BD9-81ED-4DB2-BD59-A6C34878D82A}">
                    <a16:rowId xmlns:a16="http://schemas.microsoft.com/office/drawing/2014/main" val="72042186"/>
                  </a:ext>
                </a:extLst>
              </a:tr>
              <a:tr h="223249">
                <a:tc>
                  <a:txBody>
                    <a:bodyPr/>
                    <a:lstStyle/>
                    <a:p>
                      <a:pPr marL="0" algn="l" defTabSz="685800" rtl="0" eaLnBrk="1" fontAlgn="ctr" latinLnBrk="0" hangingPunct="1"/>
                      <a:r>
                        <a:rPr lang="en-US" sz="1200" b="1" i="0" u="none" strike="noStrike" kern="1200" dirty="0">
                          <a:solidFill>
                            <a:schemeClr val="tx2"/>
                          </a:solidFill>
                          <a:effectLst/>
                          <a:latin typeface="+mn-lt"/>
                          <a:ea typeface="+mn-ea"/>
                          <a:cs typeface="+mn-cs"/>
                        </a:rPr>
                        <a:t> Hemodialysis</a:t>
                      </a:r>
                    </a:p>
                  </a:txBody>
                  <a:tcPr marL="7620" marR="7620" marT="7620" marB="0" anchor="c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5.3%</a:t>
                      </a:r>
                    </a:p>
                  </a:txBody>
                  <a:tcPr marL="7620" marR="7620" marT="7620" marB="0" anchor="ctr">
                    <a:solidFill>
                      <a:srgbClr val="002060"/>
                    </a:solidFill>
                  </a:tcPr>
                </a:tc>
                <a:extLst>
                  <a:ext uri="{0D108BD9-81ED-4DB2-BD59-A6C34878D82A}">
                    <a16:rowId xmlns:a16="http://schemas.microsoft.com/office/drawing/2014/main" val="3194008544"/>
                  </a:ext>
                </a:extLst>
              </a:tr>
              <a:tr h="223249">
                <a:tc>
                  <a:txBody>
                    <a:bodyPr/>
                    <a:lstStyle/>
                    <a:p>
                      <a:pPr marL="0" algn="l" defTabSz="685800" rtl="0" eaLnBrk="1" fontAlgn="ctr" latinLnBrk="0" hangingPunct="1"/>
                      <a:r>
                        <a:rPr lang="en-US" sz="1200" b="1" i="0" u="none" strike="noStrike" kern="1200" dirty="0">
                          <a:solidFill>
                            <a:schemeClr val="tx2"/>
                          </a:solidFill>
                          <a:effectLst/>
                          <a:latin typeface="+mn-lt"/>
                          <a:ea typeface="+mn-ea"/>
                          <a:cs typeface="+mn-cs"/>
                        </a:rPr>
                        <a:t> Prior stroke</a:t>
                      </a:r>
                    </a:p>
                  </a:txBody>
                  <a:tcPr marL="7620" marR="7620" marT="7620" marB="0" anchor="c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10.4%</a:t>
                      </a:r>
                    </a:p>
                  </a:txBody>
                  <a:tcPr marL="7620" marR="7620" marT="7620" marB="0" anchor="ctr">
                    <a:solidFill>
                      <a:srgbClr val="002060"/>
                    </a:solidFill>
                  </a:tcPr>
                </a:tc>
                <a:extLst>
                  <a:ext uri="{0D108BD9-81ED-4DB2-BD59-A6C34878D82A}">
                    <a16:rowId xmlns:a16="http://schemas.microsoft.com/office/drawing/2014/main" val="3827545430"/>
                  </a:ext>
                </a:extLst>
              </a:tr>
              <a:tr h="223249">
                <a:tc>
                  <a:txBody>
                    <a:bodyPr/>
                    <a:lstStyle/>
                    <a:p>
                      <a:pPr marL="0" algn="l" defTabSz="685800" rtl="0" eaLnBrk="1" fontAlgn="ctr" latinLnBrk="0" hangingPunct="1"/>
                      <a:r>
                        <a:rPr lang="en-US" sz="1200" b="1" i="0" u="none" strike="noStrike" kern="1200" dirty="0">
                          <a:solidFill>
                            <a:schemeClr val="tx2"/>
                          </a:solidFill>
                          <a:effectLst/>
                          <a:latin typeface="+mn-lt"/>
                          <a:ea typeface="+mn-ea"/>
                          <a:cs typeface="+mn-cs"/>
                        </a:rPr>
                        <a:t> Heart failure</a:t>
                      </a:r>
                    </a:p>
                  </a:txBody>
                  <a:tcPr marL="7620" marR="7620" marT="7620" marB="0" anchor="c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27.2%</a:t>
                      </a:r>
                    </a:p>
                  </a:txBody>
                  <a:tcPr marL="7620" marR="7620" marT="7620" marB="0" anchor="ctr">
                    <a:solidFill>
                      <a:srgbClr val="002060"/>
                    </a:solidFill>
                  </a:tcPr>
                </a:tc>
                <a:extLst>
                  <a:ext uri="{0D108BD9-81ED-4DB2-BD59-A6C34878D82A}">
                    <a16:rowId xmlns:a16="http://schemas.microsoft.com/office/drawing/2014/main" val="1812570204"/>
                  </a:ext>
                </a:extLst>
              </a:tr>
              <a:tr h="223249">
                <a:tc>
                  <a:txBody>
                    <a:bodyPr/>
                    <a:lstStyle/>
                    <a:p>
                      <a:pPr marL="0" algn="l" defTabSz="685800" rtl="0" eaLnBrk="1" fontAlgn="ctr" latinLnBrk="0" hangingPunct="1"/>
                      <a:r>
                        <a:rPr lang="ja-JP" altLang="en-US" sz="1200" b="1" i="0" u="none" strike="noStrike" kern="1200" baseline="0" dirty="0">
                          <a:solidFill>
                            <a:schemeClr val="tx2"/>
                          </a:solidFill>
                          <a:effectLst/>
                          <a:latin typeface="+mn-lt"/>
                          <a:ea typeface="+mn-ea"/>
                          <a:cs typeface="+mn-cs"/>
                        </a:rPr>
                        <a:t> </a:t>
                      </a:r>
                      <a:r>
                        <a:rPr lang="en-US" sz="1200" b="1" i="0" u="none" strike="noStrike" kern="1200" dirty="0">
                          <a:solidFill>
                            <a:schemeClr val="tx2"/>
                          </a:solidFill>
                          <a:effectLst/>
                          <a:latin typeface="+mn-lt"/>
                          <a:ea typeface="+mn-ea"/>
                          <a:cs typeface="+mn-cs"/>
                        </a:rPr>
                        <a:t>Atrial fibrillation</a:t>
                      </a:r>
                    </a:p>
                  </a:txBody>
                  <a:tcPr marL="7620" marR="7620" marT="7620" marB="0" anchor="c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8.2%</a:t>
                      </a:r>
                    </a:p>
                  </a:txBody>
                  <a:tcPr marL="7620" marR="7620" marT="7620" marB="0" anchor="ctr">
                    <a:solidFill>
                      <a:srgbClr val="002060"/>
                    </a:solidFill>
                  </a:tcPr>
                </a:tc>
                <a:extLst>
                  <a:ext uri="{0D108BD9-81ED-4DB2-BD59-A6C34878D82A}">
                    <a16:rowId xmlns:a16="http://schemas.microsoft.com/office/drawing/2014/main" val="2363969709"/>
                  </a:ext>
                </a:extLst>
              </a:tr>
              <a:tr h="223249">
                <a:tc>
                  <a:txBody>
                    <a:bodyPr/>
                    <a:lstStyle/>
                    <a:p>
                      <a:pPr marL="0" algn="l" defTabSz="685800" rtl="0" eaLnBrk="1" fontAlgn="ctr" latinLnBrk="0" hangingPunct="1"/>
                      <a:r>
                        <a:rPr lang="en-US" sz="1200" b="1" i="0" u="none" strike="noStrike" kern="1200" dirty="0">
                          <a:solidFill>
                            <a:schemeClr val="tx2"/>
                          </a:solidFill>
                          <a:effectLst/>
                          <a:latin typeface="+mn-lt"/>
                          <a:ea typeface="+mn-ea"/>
                          <a:cs typeface="+mn-cs"/>
                        </a:rPr>
                        <a:t> Peripheral vascular disease</a:t>
                      </a:r>
                    </a:p>
                  </a:txBody>
                  <a:tcPr marL="7620" marR="7620" marT="7620" marB="0" anchor="ctr">
                    <a:solidFill>
                      <a:srgbClr val="002060"/>
                    </a:solidFill>
                  </a:tcPr>
                </a:tc>
                <a:tc>
                  <a:txBody>
                    <a:bodyPr/>
                    <a:lstStyle/>
                    <a:p>
                      <a:pPr marL="0" algn="ctr" defTabSz="685800" rtl="0" eaLnBrk="1" fontAlgn="ctr" latinLnBrk="0" hangingPunct="1"/>
                      <a:r>
                        <a:rPr lang="en-US" altLang="ja-JP" sz="1200" b="1" i="0" u="none" strike="noStrike" kern="1200" dirty="0">
                          <a:solidFill>
                            <a:schemeClr val="tx1"/>
                          </a:solidFill>
                          <a:effectLst/>
                          <a:latin typeface="+mn-lt"/>
                          <a:ea typeface="+mn-ea"/>
                          <a:cs typeface="+mn-cs"/>
                        </a:rPr>
                        <a:t>6.7%</a:t>
                      </a:r>
                    </a:p>
                  </a:txBody>
                  <a:tcPr marL="7620" marR="7620" marT="7620" marB="0" anchor="ctr">
                    <a:solidFill>
                      <a:srgbClr val="002060"/>
                    </a:solidFill>
                  </a:tcPr>
                </a:tc>
                <a:extLst>
                  <a:ext uri="{0D108BD9-81ED-4DB2-BD59-A6C34878D82A}">
                    <a16:rowId xmlns:a16="http://schemas.microsoft.com/office/drawing/2014/main" val="3299497408"/>
                  </a:ext>
                </a:extLst>
              </a:tr>
            </a:tbl>
          </a:graphicData>
        </a:graphic>
      </p:graphicFrame>
    </p:spTree>
    <p:extLst>
      <p:ext uri="{BB962C8B-B14F-4D97-AF65-F5344CB8AC3E}">
        <p14:creationId xmlns:p14="http://schemas.microsoft.com/office/powerpoint/2010/main" val="3340005580"/>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4214" y="382437"/>
            <a:ext cx="7769225" cy="826294"/>
          </a:xfrm>
        </p:spPr>
        <p:txBody>
          <a:bodyPr/>
          <a:lstStyle/>
          <a:p>
            <a:r>
              <a:rPr lang="en-US" altLang="ja-JP" sz="2400" dirty="0">
                <a:latin typeface="Arial" pitchFamily="34" charset="0"/>
                <a:cs typeface="Arial" pitchFamily="34" charset="0"/>
              </a:rPr>
              <a:t>Medication at Discharge</a:t>
            </a:r>
            <a:br>
              <a:rPr lang="en-US" altLang="ja-JP" sz="2400" dirty="0">
                <a:latin typeface="Arial" pitchFamily="34" charset="0"/>
                <a:cs typeface="Arial" pitchFamily="34" charset="0"/>
              </a:rPr>
            </a:br>
            <a:r>
              <a:rPr lang="en-US" altLang="ja-JP" sz="1800" dirty="0">
                <a:latin typeface="Arial" pitchFamily="34" charset="0"/>
                <a:cs typeface="Arial" pitchFamily="34" charset="0"/>
              </a:rPr>
              <a:t>in MODEL U-SES</a:t>
            </a:r>
            <a:endParaRPr kumimoji="1" lang="ja-JP" altLang="en-US" sz="1800" dirty="0"/>
          </a:p>
        </p:txBody>
      </p:sp>
      <p:graphicFrame>
        <p:nvGraphicFramePr>
          <p:cNvPr id="4" name="表 3"/>
          <p:cNvGraphicFramePr>
            <a:graphicFrameLocks noGrp="1"/>
          </p:cNvGraphicFramePr>
          <p:nvPr>
            <p:extLst>
              <p:ext uri="{D42A27DB-BD31-4B8C-83A1-F6EECF244321}">
                <p14:modId xmlns:p14="http://schemas.microsoft.com/office/powerpoint/2010/main" val="778277100"/>
              </p:ext>
            </p:extLst>
          </p:nvPr>
        </p:nvGraphicFramePr>
        <p:xfrm>
          <a:off x="557412" y="1311745"/>
          <a:ext cx="3851457" cy="1850556"/>
        </p:xfrm>
        <a:graphic>
          <a:graphicData uri="http://schemas.openxmlformats.org/drawingml/2006/table">
            <a:tbl>
              <a:tblPr>
                <a:tableStyleId>{5C22544A-7EE6-4342-B048-85BDC9FD1C3A}</a:tableStyleId>
              </a:tblPr>
              <a:tblGrid>
                <a:gridCol w="2463982">
                  <a:extLst>
                    <a:ext uri="{9D8B030D-6E8A-4147-A177-3AD203B41FA5}">
                      <a16:colId xmlns:a16="http://schemas.microsoft.com/office/drawing/2014/main" val="1841742657"/>
                    </a:ext>
                  </a:extLst>
                </a:gridCol>
                <a:gridCol w="1387475">
                  <a:extLst>
                    <a:ext uri="{9D8B030D-6E8A-4147-A177-3AD203B41FA5}">
                      <a16:colId xmlns:a16="http://schemas.microsoft.com/office/drawing/2014/main" val="1174105593"/>
                    </a:ext>
                  </a:extLst>
                </a:gridCol>
              </a:tblGrid>
              <a:tr h="308426">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Aspirin</a:t>
                      </a:r>
                    </a:p>
                  </a:txBody>
                  <a:tcPr marL="9525" marR="9525" marT="9525" marB="0" anchor="b">
                    <a:solidFill>
                      <a:srgbClr val="002060"/>
                    </a:solidFill>
                  </a:tcPr>
                </a:tc>
                <a:tc>
                  <a:txBody>
                    <a:bodyPr/>
                    <a:lstStyle/>
                    <a:p>
                      <a:pPr algn="ctr" fontAlgn="ctr"/>
                      <a:r>
                        <a:rPr lang="en-US" altLang="ja-JP" sz="1400" b="1" i="0" u="none" strike="noStrike" dirty="0">
                          <a:solidFill>
                            <a:schemeClr val="tx1"/>
                          </a:solidFill>
                          <a:effectLst/>
                          <a:latin typeface="Arial" panose="020B0604020202020204" pitchFamily="34" charset="0"/>
                          <a:ea typeface="游ゴシック" panose="020B0400000000000000" pitchFamily="50" charset="-128"/>
                        </a:rPr>
                        <a:t>100%</a:t>
                      </a:r>
                    </a:p>
                  </a:txBody>
                  <a:tcPr marL="9525" marR="9525" marT="9525" marB="0" anchor="ctr">
                    <a:solidFill>
                      <a:srgbClr val="002060"/>
                    </a:solidFill>
                  </a:tcPr>
                </a:tc>
                <a:extLst>
                  <a:ext uri="{0D108BD9-81ED-4DB2-BD59-A6C34878D82A}">
                    <a16:rowId xmlns:a16="http://schemas.microsoft.com/office/drawing/2014/main" val="2787574352"/>
                  </a:ext>
                </a:extLst>
              </a:tr>
              <a:tr h="308426">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P</a:t>
                      </a:r>
                      <a:r>
                        <a:rPr lang="en-US" sz="1200" b="1" i="0" u="none" strike="noStrike" kern="1200" dirty="0">
                          <a:solidFill>
                            <a:schemeClr val="tx2"/>
                          </a:solidFill>
                          <a:effectLst/>
                          <a:latin typeface="+mn-lt"/>
                          <a:ea typeface="+mn-ea"/>
                          <a:cs typeface="+mn-cs"/>
                        </a:rPr>
                        <a:t>2</a:t>
                      </a:r>
                      <a:r>
                        <a:rPr lang="en-US" sz="1400" b="1" i="0" u="none" strike="noStrike" kern="1200" dirty="0">
                          <a:solidFill>
                            <a:schemeClr val="tx2"/>
                          </a:solidFill>
                          <a:effectLst/>
                          <a:latin typeface="+mn-lt"/>
                          <a:ea typeface="+mn-ea"/>
                          <a:cs typeface="+mn-cs"/>
                        </a:rPr>
                        <a:t>Y</a:t>
                      </a:r>
                      <a:r>
                        <a:rPr lang="en-US" sz="1200" b="1" i="0" u="none" strike="noStrike" kern="1200" dirty="0">
                          <a:solidFill>
                            <a:schemeClr val="tx2"/>
                          </a:solidFill>
                          <a:effectLst/>
                          <a:latin typeface="+mn-lt"/>
                          <a:ea typeface="+mn-ea"/>
                          <a:cs typeface="+mn-cs"/>
                        </a:rPr>
                        <a:t>12</a:t>
                      </a:r>
                      <a:r>
                        <a:rPr lang="en-US" sz="1400" b="1" i="0" u="none" strike="noStrike" kern="1200" dirty="0">
                          <a:solidFill>
                            <a:schemeClr val="tx2"/>
                          </a:solidFill>
                          <a:effectLst/>
                          <a:latin typeface="+mn-lt"/>
                          <a:ea typeface="+mn-ea"/>
                          <a:cs typeface="+mn-cs"/>
                        </a:rPr>
                        <a:t> inhibitor</a:t>
                      </a:r>
                    </a:p>
                  </a:txBody>
                  <a:tcPr marL="9525" marR="9525" marT="9525" marB="0" anchor="b">
                    <a:lnB w="12700" cap="flat" cmpd="sng" algn="ctr">
                      <a:solidFill>
                        <a:schemeClr val="bg1"/>
                      </a:solidFill>
                      <a:prstDash val="solid"/>
                      <a:round/>
                      <a:headEnd type="none" w="med" len="med"/>
                      <a:tailEnd type="none" w="med" len="med"/>
                    </a:lnB>
                    <a:solidFill>
                      <a:srgbClr val="002060"/>
                    </a:solidFill>
                  </a:tcPr>
                </a:tc>
                <a:tc>
                  <a:txBody>
                    <a:bodyPr/>
                    <a:lstStyle/>
                    <a:p>
                      <a:pPr algn="ctr" fontAlgn="ctr"/>
                      <a:r>
                        <a:rPr lang="en-US" altLang="ja-JP" sz="1400" b="1" i="0" u="none" strike="noStrike" dirty="0">
                          <a:solidFill>
                            <a:schemeClr val="tx1"/>
                          </a:solidFill>
                          <a:effectLst/>
                          <a:latin typeface="Arial" panose="020B0604020202020204" pitchFamily="34" charset="0"/>
                          <a:ea typeface="游ゴシック" panose="020B0400000000000000" pitchFamily="50" charset="-128"/>
                        </a:rPr>
                        <a:t>100%</a:t>
                      </a:r>
                    </a:p>
                  </a:txBody>
                  <a:tcPr marL="9525" marR="9525" marT="9525" marB="0" anchor="ctr">
                    <a:lnB w="12700" cap="flat" cmpd="sng" algn="ctr">
                      <a:solidFill>
                        <a:schemeClr val="bg1"/>
                      </a:solidFill>
                      <a:prstDash val="solid"/>
                      <a:round/>
                      <a:headEnd type="none" w="med" len="med"/>
                      <a:tailEnd type="none" w="med" len="med"/>
                    </a:lnB>
                    <a:solidFill>
                      <a:srgbClr val="002060"/>
                    </a:solidFill>
                  </a:tcPr>
                </a:tc>
                <a:extLst>
                  <a:ext uri="{0D108BD9-81ED-4DB2-BD59-A6C34878D82A}">
                    <a16:rowId xmlns:a16="http://schemas.microsoft.com/office/drawing/2014/main" val="2063184423"/>
                  </a:ext>
                </a:extLst>
              </a:tr>
              <a:tr h="308426">
                <a:tc>
                  <a:txBody>
                    <a:bodyPr/>
                    <a:lstStyle/>
                    <a:p>
                      <a:pPr marL="0" algn="l" defTabSz="685800" rtl="0" eaLnBrk="1" fontAlgn="ctr" latinLnBrk="0" hangingPunct="1"/>
                      <a:r>
                        <a:rPr lang="ja-JP" altLang="en-US" sz="1400" b="1" i="0" u="none" strike="noStrike" kern="1200" baseline="0" dirty="0">
                          <a:solidFill>
                            <a:schemeClr val="tx2"/>
                          </a:solidFill>
                          <a:effectLst/>
                          <a:latin typeface="+mn-lt"/>
                          <a:ea typeface="+mn-ea"/>
                          <a:cs typeface="+mn-cs"/>
                        </a:rPr>
                        <a:t>    </a:t>
                      </a:r>
                      <a:r>
                        <a:rPr lang="en-US" sz="1400" b="1" i="0" u="none" strike="noStrike" kern="1200" dirty="0" err="1">
                          <a:solidFill>
                            <a:schemeClr val="tx2"/>
                          </a:solidFill>
                          <a:effectLst/>
                          <a:latin typeface="+mn-lt"/>
                          <a:ea typeface="+mn-ea"/>
                          <a:cs typeface="+mn-cs"/>
                        </a:rPr>
                        <a:t>Clopidogrel</a:t>
                      </a:r>
                      <a:endParaRPr lang="en-US" sz="1400" b="1" i="0" u="none" strike="noStrike" kern="1200" dirty="0">
                        <a:solidFill>
                          <a:schemeClr val="tx2"/>
                        </a:solidFill>
                        <a:effectLst/>
                        <a:latin typeface="+mn-lt"/>
                        <a:ea typeface="+mn-ea"/>
                        <a:cs typeface="+mn-cs"/>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a:txBody>
                    <a:bodyPr/>
                    <a:lstStyle/>
                    <a:p>
                      <a:pPr algn="ctr" fontAlgn="ctr"/>
                      <a:r>
                        <a:rPr lang="en-US" altLang="ja-JP" sz="1400" b="1" i="0" u="none" strike="noStrike" dirty="0">
                          <a:solidFill>
                            <a:schemeClr val="tx1"/>
                          </a:solidFill>
                          <a:effectLst/>
                          <a:latin typeface="Arial" panose="020B0604020202020204" pitchFamily="34" charset="0"/>
                          <a:ea typeface="游ゴシック" panose="020B0400000000000000" pitchFamily="50" charset="-128"/>
                        </a:rPr>
                        <a:t>42.6%</a:t>
                      </a: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extLst>
                  <a:ext uri="{0D108BD9-81ED-4DB2-BD59-A6C34878D82A}">
                    <a16:rowId xmlns:a16="http://schemas.microsoft.com/office/drawing/2014/main" val="12183"/>
                  </a:ext>
                </a:extLst>
              </a:tr>
              <a:tr h="308426">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Prasugrel (3.75mg)</a:t>
                      </a: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altLang="ja-JP" sz="1400" b="1" i="0" u="none" strike="noStrike" dirty="0">
                          <a:solidFill>
                            <a:schemeClr val="tx1"/>
                          </a:solidFill>
                          <a:effectLst/>
                          <a:latin typeface="Arial" panose="020B0604020202020204" pitchFamily="34" charset="0"/>
                          <a:ea typeface="游ゴシック" panose="020B0400000000000000" pitchFamily="50" charset="-128"/>
                        </a:rPr>
                        <a:t>57.4%</a:t>
                      </a: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2561249261"/>
                  </a:ext>
                </a:extLst>
              </a:tr>
              <a:tr h="308426">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Oral anticoagulation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altLang="ja-JP" sz="1400" b="1" i="0" u="none" strike="noStrike" dirty="0">
                          <a:solidFill>
                            <a:schemeClr val="tx1"/>
                          </a:solidFill>
                          <a:effectLst/>
                          <a:latin typeface="Arial" panose="020B0604020202020204" pitchFamily="34" charset="0"/>
                          <a:ea typeface="游ゴシック" panose="020B0400000000000000" pitchFamily="50" charset="-128"/>
                        </a:rPr>
                        <a:t>9.4%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461278193"/>
                  </a:ext>
                </a:extLst>
              </a:tr>
              <a:tr h="308426">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Proton pump inhibitor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altLang="ja-JP" sz="1400" b="1" i="0" u="none" strike="noStrike" dirty="0">
                          <a:solidFill>
                            <a:schemeClr val="tx1"/>
                          </a:solidFill>
                          <a:effectLst/>
                          <a:latin typeface="Arial" panose="020B0604020202020204" pitchFamily="34" charset="0"/>
                          <a:ea typeface="游ゴシック" panose="020B0400000000000000" pitchFamily="50" charset="-128"/>
                        </a:rPr>
                        <a:t>84.6%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076732956"/>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2352454644"/>
              </p:ext>
            </p:extLst>
          </p:nvPr>
        </p:nvGraphicFramePr>
        <p:xfrm>
          <a:off x="4601982" y="1311745"/>
          <a:ext cx="3851457" cy="2593504"/>
        </p:xfrm>
        <a:graphic>
          <a:graphicData uri="http://schemas.openxmlformats.org/drawingml/2006/table">
            <a:tbl>
              <a:tblPr>
                <a:tableStyleId>{5C22544A-7EE6-4342-B048-85BDC9FD1C3A}</a:tableStyleId>
              </a:tblPr>
              <a:tblGrid>
                <a:gridCol w="2463982">
                  <a:extLst>
                    <a:ext uri="{9D8B030D-6E8A-4147-A177-3AD203B41FA5}">
                      <a16:colId xmlns:a16="http://schemas.microsoft.com/office/drawing/2014/main" val="1841742657"/>
                    </a:ext>
                  </a:extLst>
                </a:gridCol>
                <a:gridCol w="1387475">
                  <a:extLst>
                    <a:ext uri="{9D8B030D-6E8A-4147-A177-3AD203B41FA5}">
                      <a16:colId xmlns:a16="http://schemas.microsoft.com/office/drawing/2014/main" val="1174105593"/>
                    </a:ext>
                  </a:extLst>
                </a:gridCol>
              </a:tblGrid>
              <a:tr h="324188">
                <a:tc>
                  <a:txBody>
                    <a:bodyPr/>
                    <a:lstStyle/>
                    <a:p>
                      <a:pPr marL="0" algn="l" defTabSz="685800" rtl="0" eaLnBrk="1" fontAlgn="ctr" latinLnBrk="0" hangingPunct="1"/>
                      <a:r>
                        <a:rPr lang="ja-JP" altLang="en-US" sz="1400" b="1" i="0" u="none" strike="noStrike" kern="1200" baseline="0" dirty="0">
                          <a:solidFill>
                            <a:schemeClr val="tx2"/>
                          </a:solidFill>
                          <a:effectLst/>
                          <a:latin typeface="+mn-lt"/>
                          <a:ea typeface="+mn-ea"/>
                          <a:cs typeface="+mn-cs"/>
                        </a:rPr>
                        <a:t> </a:t>
                      </a:r>
                      <a:r>
                        <a:rPr lang="en-US" sz="1400" b="1" i="0" u="none" strike="noStrike" kern="1200" dirty="0">
                          <a:solidFill>
                            <a:schemeClr val="tx2"/>
                          </a:solidFill>
                          <a:effectLst/>
                          <a:latin typeface="+mn-lt"/>
                          <a:ea typeface="+mn-ea"/>
                          <a:cs typeface="+mn-cs"/>
                        </a:rPr>
                        <a:t>Statin</a:t>
                      </a:r>
                    </a:p>
                  </a:txBody>
                  <a:tcPr marL="9525" marR="9525" marT="9525" marB="0" anchor="ctr">
                    <a:lnT w="12700" cap="flat" cmpd="sng" algn="ctr">
                      <a:solidFill>
                        <a:schemeClr val="tx1"/>
                      </a:solidFill>
                      <a:prstDash val="solid"/>
                      <a:round/>
                      <a:headEnd type="none" w="med" len="med"/>
                      <a:tailEnd type="none" w="med" len="med"/>
                    </a:lnT>
                    <a:solidFill>
                      <a:srgbClr val="002060"/>
                    </a:solidFill>
                  </a:tcPr>
                </a:tc>
                <a:tc>
                  <a:txBody>
                    <a:bodyPr/>
                    <a:lstStyle/>
                    <a:p>
                      <a:pPr algn="ctr" fontAlgn="ctr"/>
                      <a:r>
                        <a:rPr lang="en-US" altLang="ja-JP" sz="1400" b="1" i="0" u="none" strike="noStrike" dirty="0">
                          <a:solidFill>
                            <a:schemeClr val="tx1"/>
                          </a:solidFill>
                          <a:effectLst/>
                          <a:latin typeface="Arial" panose="020B0604020202020204" pitchFamily="34" charset="0"/>
                          <a:ea typeface="游ゴシック" panose="020B0400000000000000" pitchFamily="50" charset="-128"/>
                        </a:rPr>
                        <a:t>82.1%</a:t>
                      </a:r>
                    </a:p>
                  </a:txBody>
                  <a:tcPr marL="9525" marR="9525" marT="9525" marB="0" anchor="ctr">
                    <a:lnT w="12700" cap="flat" cmpd="sng" algn="ctr">
                      <a:solidFill>
                        <a:schemeClr val="tx1"/>
                      </a:solidFill>
                      <a:prstDash val="solid"/>
                      <a:round/>
                      <a:headEnd type="none" w="med" len="med"/>
                      <a:tailEnd type="none" w="med" len="med"/>
                    </a:lnT>
                    <a:solidFill>
                      <a:srgbClr val="002060"/>
                    </a:solidFill>
                  </a:tcPr>
                </a:tc>
                <a:extLst>
                  <a:ext uri="{0D108BD9-81ED-4DB2-BD59-A6C34878D82A}">
                    <a16:rowId xmlns:a16="http://schemas.microsoft.com/office/drawing/2014/main" val="1958390518"/>
                  </a:ext>
                </a:extLst>
              </a:tr>
              <a:tr h="324188">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Insulin</a:t>
                      </a:r>
                    </a:p>
                  </a:txBody>
                  <a:tcPr marL="9525" marR="9525" marT="9525" marB="0" anchor="ctr">
                    <a:solidFill>
                      <a:srgbClr val="002060"/>
                    </a:solidFill>
                  </a:tcPr>
                </a:tc>
                <a:tc>
                  <a:txBody>
                    <a:bodyPr/>
                    <a:lstStyle/>
                    <a:p>
                      <a:pPr algn="ctr" fontAlgn="ctr"/>
                      <a:r>
                        <a:rPr lang="en-US" altLang="ja-JP" sz="1400" b="1" i="0" u="none" strike="noStrike" dirty="0">
                          <a:solidFill>
                            <a:schemeClr val="tx1"/>
                          </a:solidFill>
                          <a:effectLst/>
                          <a:latin typeface="Arial" panose="020B0604020202020204" pitchFamily="34" charset="0"/>
                          <a:ea typeface="游ゴシック" panose="020B0400000000000000" pitchFamily="50" charset="-128"/>
                        </a:rPr>
                        <a:t>7.5%</a:t>
                      </a:r>
                    </a:p>
                  </a:txBody>
                  <a:tcPr marL="9525" marR="9525" marT="9525" marB="0" anchor="ctr">
                    <a:solidFill>
                      <a:srgbClr val="002060"/>
                    </a:solidFill>
                  </a:tcPr>
                </a:tc>
                <a:extLst>
                  <a:ext uri="{0D108BD9-81ED-4DB2-BD59-A6C34878D82A}">
                    <a16:rowId xmlns:a16="http://schemas.microsoft.com/office/drawing/2014/main" val="1890608585"/>
                  </a:ext>
                </a:extLst>
              </a:tr>
              <a:tr h="324188">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ARB</a:t>
                      </a:r>
                    </a:p>
                  </a:txBody>
                  <a:tcPr marL="9525" marR="9525" marT="9525" marB="0" anchor="ctr">
                    <a:solidFill>
                      <a:srgbClr val="002060"/>
                    </a:solidFill>
                  </a:tcPr>
                </a:tc>
                <a:tc>
                  <a:txBody>
                    <a:bodyPr/>
                    <a:lstStyle/>
                    <a:p>
                      <a:pPr algn="ctr" fontAlgn="ctr"/>
                      <a:r>
                        <a:rPr lang="en-US" altLang="ja-JP" sz="1400" b="1" i="0" u="none" strike="noStrike" dirty="0">
                          <a:solidFill>
                            <a:schemeClr val="tx1"/>
                          </a:solidFill>
                          <a:effectLst/>
                          <a:latin typeface="Arial" panose="020B0604020202020204" pitchFamily="34" charset="0"/>
                          <a:ea typeface="游ゴシック" panose="020B0400000000000000" pitchFamily="50" charset="-128"/>
                        </a:rPr>
                        <a:t>37.0%</a:t>
                      </a:r>
                    </a:p>
                  </a:txBody>
                  <a:tcPr marL="9525" marR="9525" marT="9525" marB="0" anchor="ctr">
                    <a:solidFill>
                      <a:srgbClr val="002060"/>
                    </a:solidFill>
                  </a:tcPr>
                </a:tc>
                <a:extLst>
                  <a:ext uri="{0D108BD9-81ED-4DB2-BD59-A6C34878D82A}">
                    <a16:rowId xmlns:a16="http://schemas.microsoft.com/office/drawing/2014/main" val="4008945837"/>
                  </a:ext>
                </a:extLst>
              </a:tr>
              <a:tr h="324188">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ACE inhibitor</a:t>
                      </a:r>
                    </a:p>
                  </a:txBody>
                  <a:tcPr marL="9525" marR="9525" marT="9525" marB="0" anchor="ctr">
                    <a:solidFill>
                      <a:srgbClr val="002060"/>
                    </a:solidFill>
                  </a:tcPr>
                </a:tc>
                <a:tc>
                  <a:txBody>
                    <a:bodyPr/>
                    <a:lstStyle/>
                    <a:p>
                      <a:pPr algn="ctr" fontAlgn="ctr"/>
                      <a:r>
                        <a:rPr lang="en-US" altLang="ja-JP" sz="1400" b="1" i="0" u="none" strike="noStrike" dirty="0">
                          <a:solidFill>
                            <a:schemeClr val="tx1"/>
                          </a:solidFill>
                          <a:effectLst/>
                          <a:latin typeface="Arial" panose="020B0604020202020204" pitchFamily="34" charset="0"/>
                          <a:ea typeface="游ゴシック" panose="020B0400000000000000" pitchFamily="50" charset="-128"/>
                        </a:rPr>
                        <a:t>20.7%</a:t>
                      </a:r>
                    </a:p>
                  </a:txBody>
                  <a:tcPr marL="9525" marR="9525" marT="9525" marB="0" anchor="ctr">
                    <a:solidFill>
                      <a:srgbClr val="002060"/>
                    </a:solidFill>
                  </a:tcPr>
                </a:tc>
                <a:extLst>
                  <a:ext uri="{0D108BD9-81ED-4DB2-BD59-A6C34878D82A}">
                    <a16:rowId xmlns:a16="http://schemas.microsoft.com/office/drawing/2014/main" val="2907103986"/>
                  </a:ext>
                </a:extLst>
              </a:tr>
              <a:tr h="324188">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Calcium blocker</a:t>
                      </a:r>
                    </a:p>
                  </a:txBody>
                  <a:tcPr marL="9525" marR="9525" marT="9525" marB="0" anchor="ctr">
                    <a:solidFill>
                      <a:srgbClr val="002060"/>
                    </a:solidFill>
                  </a:tcPr>
                </a:tc>
                <a:tc>
                  <a:txBody>
                    <a:bodyPr/>
                    <a:lstStyle/>
                    <a:p>
                      <a:pPr algn="ctr" fontAlgn="ctr"/>
                      <a:r>
                        <a:rPr lang="en-US" altLang="ja-JP" sz="1400" b="1" i="0" u="none" strike="noStrike" dirty="0">
                          <a:solidFill>
                            <a:schemeClr val="tx1"/>
                          </a:solidFill>
                          <a:effectLst/>
                          <a:latin typeface="Arial" panose="020B0604020202020204" pitchFamily="34" charset="0"/>
                          <a:ea typeface="游ゴシック" panose="020B0400000000000000" pitchFamily="50" charset="-128"/>
                        </a:rPr>
                        <a:t>40.2%</a:t>
                      </a:r>
                    </a:p>
                  </a:txBody>
                  <a:tcPr marL="9525" marR="9525" marT="9525" marB="0" anchor="ctr">
                    <a:solidFill>
                      <a:srgbClr val="002060"/>
                    </a:solidFill>
                  </a:tcPr>
                </a:tc>
                <a:extLst>
                  <a:ext uri="{0D108BD9-81ED-4DB2-BD59-A6C34878D82A}">
                    <a16:rowId xmlns:a16="http://schemas.microsoft.com/office/drawing/2014/main" val="2227093398"/>
                  </a:ext>
                </a:extLst>
              </a:tr>
              <a:tr h="324188">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a:t>
                      </a:r>
                      <a:r>
                        <a:rPr lang="en-US" sz="1400" b="1" i="0" u="none" strike="noStrike" kern="1200" dirty="0">
                          <a:solidFill>
                            <a:schemeClr val="tx2"/>
                          </a:solidFill>
                          <a:effectLst/>
                          <a:latin typeface="+mn-lt"/>
                          <a:ea typeface="+mn-ea"/>
                          <a:cs typeface="+mn-cs"/>
                          <a:sym typeface="Symbol" panose="05050102010706020507" pitchFamily="18" charset="2"/>
                        </a:rPr>
                        <a:t></a:t>
                      </a:r>
                      <a:r>
                        <a:rPr lang="en-US" sz="1400" b="1" i="0" u="none" strike="noStrike" kern="1200" dirty="0">
                          <a:solidFill>
                            <a:schemeClr val="tx2"/>
                          </a:solidFill>
                          <a:effectLst/>
                          <a:latin typeface="+mn-lt"/>
                          <a:ea typeface="+mn-ea"/>
                          <a:cs typeface="+mn-cs"/>
                        </a:rPr>
                        <a:t> blocker</a:t>
                      </a:r>
                    </a:p>
                  </a:txBody>
                  <a:tcPr marL="9525" marR="9525" marT="9525" marB="0" anchor="ctr">
                    <a:solidFill>
                      <a:srgbClr val="002060"/>
                    </a:solidFill>
                  </a:tcPr>
                </a:tc>
                <a:tc>
                  <a:txBody>
                    <a:bodyPr/>
                    <a:lstStyle/>
                    <a:p>
                      <a:pPr algn="ctr" fontAlgn="ctr"/>
                      <a:r>
                        <a:rPr lang="en-US" altLang="ja-JP" sz="1400" b="1" i="0" u="none" strike="noStrike" dirty="0">
                          <a:solidFill>
                            <a:schemeClr val="tx1"/>
                          </a:solidFill>
                          <a:effectLst/>
                          <a:latin typeface="Arial" panose="020B0604020202020204" pitchFamily="34" charset="0"/>
                          <a:ea typeface="游ゴシック" panose="020B0400000000000000" pitchFamily="50" charset="-128"/>
                        </a:rPr>
                        <a:t>32.4%</a:t>
                      </a:r>
                    </a:p>
                  </a:txBody>
                  <a:tcPr marL="9525" marR="9525" marT="9525" marB="0" anchor="ctr">
                    <a:solidFill>
                      <a:srgbClr val="002060"/>
                    </a:solidFill>
                  </a:tcPr>
                </a:tc>
                <a:extLst>
                  <a:ext uri="{0D108BD9-81ED-4DB2-BD59-A6C34878D82A}">
                    <a16:rowId xmlns:a16="http://schemas.microsoft.com/office/drawing/2014/main" val="126571604"/>
                  </a:ext>
                </a:extLst>
              </a:tr>
              <a:tr h="324188">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NSAIDS</a:t>
                      </a:r>
                    </a:p>
                  </a:txBody>
                  <a:tcPr marL="9525" marR="9525" marT="9525" marB="0" anchor="ctr">
                    <a:solidFill>
                      <a:srgbClr val="002060"/>
                    </a:solidFill>
                  </a:tcPr>
                </a:tc>
                <a:tc>
                  <a:txBody>
                    <a:bodyPr/>
                    <a:lstStyle/>
                    <a:p>
                      <a:pPr algn="ctr" fontAlgn="ctr"/>
                      <a:r>
                        <a:rPr lang="en-US" altLang="ja-JP" sz="1400" b="1" i="0" u="none" strike="noStrike" dirty="0">
                          <a:solidFill>
                            <a:schemeClr val="tx1"/>
                          </a:solidFill>
                          <a:effectLst/>
                          <a:latin typeface="Arial" panose="020B0604020202020204" pitchFamily="34" charset="0"/>
                          <a:ea typeface="游ゴシック" panose="020B0400000000000000" pitchFamily="50" charset="-128"/>
                        </a:rPr>
                        <a:t>4.3%</a:t>
                      </a:r>
                    </a:p>
                  </a:txBody>
                  <a:tcPr marL="9525" marR="9525" marT="9525" marB="0" anchor="ctr">
                    <a:solidFill>
                      <a:srgbClr val="002060"/>
                    </a:solidFill>
                  </a:tcPr>
                </a:tc>
                <a:extLst>
                  <a:ext uri="{0D108BD9-81ED-4DB2-BD59-A6C34878D82A}">
                    <a16:rowId xmlns:a16="http://schemas.microsoft.com/office/drawing/2014/main" val="2059805709"/>
                  </a:ext>
                </a:extLst>
              </a:tr>
              <a:tr h="324188">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Steroid</a:t>
                      </a:r>
                    </a:p>
                  </a:txBody>
                  <a:tcPr marL="9525" marR="9525" marT="9525" marB="0" anchor="ctr">
                    <a:solidFill>
                      <a:srgbClr val="002060"/>
                    </a:solidFill>
                  </a:tcPr>
                </a:tc>
                <a:tc>
                  <a:txBody>
                    <a:bodyPr/>
                    <a:lstStyle/>
                    <a:p>
                      <a:pPr algn="ctr" fontAlgn="ctr"/>
                      <a:r>
                        <a:rPr lang="en-US" altLang="ja-JP" sz="1400" b="1" i="0" u="none" strike="noStrike" dirty="0">
                          <a:solidFill>
                            <a:schemeClr val="tx1"/>
                          </a:solidFill>
                          <a:effectLst/>
                          <a:latin typeface="Arial" panose="020B0604020202020204" pitchFamily="34" charset="0"/>
                          <a:ea typeface="游ゴシック" panose="020B0400000000000000" pitchFamily="50" charset="-128"/>
                        </a:rPr>
                        <a:t>3.1%</a:t>
                      </a:r>
                    </a:p>
                  </a:txBody>
                  <a:tcPr marL="9525" marR="9525" marT="9525" marB="0" anchor="ctr">
                    <a:solidFill>
                      <a:srgbClr val="002060"/>
                    </a:solidFill>
                  </a:tcPr>
                </a:tc>
                <a:extLst>
                  <a:ext uri="{0D108BD9-81ED-4DB2-BD59-A6C34878D82A}">
                    <a16:rowId xmlns:a16="http://schemas.microsoft.com/office/drawing/2014/main" val="2534295590"/>
                  </a:ext>
                </a:extLst>
              </a:tr>
            </a:tbl>
          </a:graphicData>
        </a:graphic>
      </p:graphicFrame>
    </p:spTree>
    <p:extLst>
      <p:ext uri="{BB962C8B-B14F-4D97-AF65-F5344CB8AC3E}">
        <p14:creationId xmlns:p14="http://schemas.microsoft.com/office/powerpoint/2010/main" val="2744907717"/>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title"/>
          </p:nvPr>
        </p:nvSpPr>
        <p:spPr>
          <a:xfrm>
            <a:off x="622300" y="44153"/>
            <a:ext cx="7769225" cy="566738"/>
          </a:xfrm>
        </p:spPr>
        <p:txBody>
          <a:bodyPr/>
          <a:lstStyle/>
          <a:p>
            <a:pPr eaLnBrk="1" hangingPunct="1"/>
            <a:r>
              <a:rPr lang="en-US" altLang="ja-JP" sz="2400" dirty="0">
                <a:latin typeface="Arial" pitchFamily="34" charset="0"/>
                <a:cs typeface="Arial" pitchFamily="34" charset="0"/>
              </a:rPr>
              <a:t>Baseline Patient Characteristics </a:t>
            </a:r>
            <a:br>
              <a:rPr lang="en-US" altLang="ja-JP" sz="2400" dirty="0">
                <a:latin typeface="Arial" pitchFamily="34" charset="0"/>
                <a:cs typeface="Arial" pitchFamily="34" charset="0"/>
              </a:rPr>
            </a:br>
            <a:r>
              <a:rPr lang="en-US" altLang="ja-JP" sz="2000" dirty="0">
                <a:latin typeface="Arial" pitchFamily="34" charset="0"/>
                <a:cs typeface="Arial" pitchFamily="34" charset="0"/>
              </a:rPr>
              <a:t>Comparison with historical control</a:t>
            </a:r>
            <a:endParaRPr lang="en-US" altLang="ja-JP" sz="2400" dirty="0">
              <a:latin typeface="Arial" pitchFamily="34" charset="0"/>
              <a:cs typeface="Arial" pitchFamily="34" charset="0"/>
            </a:endParaRPr>
          </a:p>
        </p:txBody>
      </p:sp>
      <p:sp>
        <p:nvSpPr>
          <p:cNvPr id="7" name="正方形/長方形 6"/>
          <p:cNvSpPr/>
          <p:nvPr/>
        </p:nvSpPr>
        <p:spPr>
          <a:xfrm>
            <a:off x="4364251" y="2387084"/>
            <a:ext cx="415498" cy="369332"/>
          </a:xfrm>
          <a:prstGeom prst="rect">
            <a:avLst/>
          </a:prstGeom>
        </p:spPr>
        <p:txBody>
          <a:bodyPr wrap="none">
            <a:spAutoFit/>
          </a:bodyPr>
          <a:lstStyle/>
          <a:p>
            <a:r>
              <a:rPr lang="ja-JP" altLang="en-US" dirty="0"/>
              <a:t>（</a:t>
            </a:r>
          </a:p>
        </p:txBody>
      </p:sp>
      <p:graphicFrame>
        <p:nvGraphicFramePr>
          <p:cNvPr id="5" name="表 4"/>
          <p:cNvGraphicFramePr>
            <a:graphicFrameLocks noGrp="1"/>
          </p:cNvGraphicFramePr>
          <p:nvPr>
            <p:extLst>
              <p:ext uri="{D42A27DB-BD31-4B8C-83A1-F6EECF244321}">
                <p14:modId xmlns:p14="http://schemas.microsoft.com/office/powerpoint/2010/main" val="3735542442"/>
              </p:ext>
            </p:extLst>
          </p:nvPr>
        </p:nvGraphicFramePr>
        <p:xfrm>
          <a:off x="684215" y="742942"/>
          <a:ext cx="7707310" cy="3799056"/>
        </p:xfrm>
        <a:graphic>
          <a:graphicData uri="http://schemas.openxmlformats.org/drawingml/2006/table">
            <a:tbl>
              <a:tblPr>
                <a:tableStyleId>{5C22544A-7EE6-4342-B048-85BDC9FD1C3A}</a:tableStyleId>
              </a:tblPr>
              <a:tblGrid>
                <a:gridCol w="3001960">
                  <a:extLst>
                    <a:ext uri="{9D8B030D-6E8A-4147-A177-3AD203B41FA5}">
                      <a16:colId xmlns:a16="http://schemas.microsoft.com/office/drawing/2014/main" val="3891122354"/>
                    </a:ext>
                  </a:extLst>
                </a:gridCol>
                <a:gridCol w="1819601">
                  <a:extLst>
                    <a:ext uri="{9D8B030D-6E8A-4147-A177-3AD203B41FA5}">
                      <a16:colId xmlns:a16="http://schemas.microsoft.com/office/drawing/2014/main" val="1951056324"/>
                    </a:ext>
                  </a:extLst>
                </a:gridCol>
                <a:gridCol w="1657024">
                  <a:extLst>
                    <a:ext uri="{9D8B030D-6E8A-4147-A177-3AD203B41FA5}">
                      <a16:colId xmlns:a16="http://schemas.microsoft.com/office/drawing/2014/main" val="4186243045"/>
                    </a:ext>
                  </a:extLst>
                </a:gridCol>
                <a:gridCol w="1228725">
                  <a:extLst>
                    <a:ext uri="{9D8B030D-6E8A-4147-A177-3AD203B41FA5}">
                      <a16:colId xmlns:a16="http://schemas.microsoft.com/office/drawing/2014/main" val="3594273945"/>
                    </a:ext>
                  </a:extLst>
                </a:gridCol>
              </a:tblGrid>
              <a:tr h="487202">
                <a:tc>
                  <a:txBody>
                    <a:bodyPr/>
                    <a:lstStyle/>
                    <a:p>
                      <a:pPr marL="0" algn="ctr" defTabSz="685800" rtl="0" eaLnBrk="1" fontAlgn="ctr" latinLnBrk="0" hangingPunct="1"/>
                      <a:endParaRPr lang="en-US" sz="1600" b="1" i="0" u="none" strike="noStrike" kern="1200" dirty="0">
                        <a:solidFill>
                          <a:srgbClr val="FFFF00"/>
                        </a:solidFill>
                        <a:effectLst/>
                        <a:latin typeface="+mn-lt"/>
                        <a:ea typeface="+mn-ea"/>
                        <a:cs typeface="+mn-cs"/>
                      </a:endParaRPr>
                    </a:p>
                  </a:txBody>
                  <a:tcPr marL="7620" marR="7620" marT="7620" marB="0" anchor="ctr">
                    <a:solidFill>
                      <a:srgbClr val="203864"/>
                    </a:solidFill>
                  </a:tcPr>
                </a:tc>
                <a:tc>
                  <a:txBody>
                    <a:bodyPr/>
                    <a:lstStyle/>
                    <a:p>
                      <a:pPr marL="0" algn="ctr" defTabSz="685800" rtl="0" eaLnBrk="1" fontAlgn="ctr" latinLnBrk="0" hangingPunct="1"/>
                      <a:r>
                        <a:rPr lang="en-US" sz="1600" b="1" i="0" u="none" strike="noStrike" kern="1200" dirty="0">
                          <a:solidFill>
                            <a:srgbClr val="FFFF00"/>
                          </a:solidFill>
                          <a:effectLst/>
                          <a:latin typeface="+mn-lt"/>
                          <a:ea typeface="+mn-ea"/>
                          <a:cs typeface="+mn-cs"/>
                        </a:rPr>
                        <a:t>MODEL U-SES (n=1,695)</a:t>
                      </a:r>
                    </a:p>
                  </a:txBody>
                  <a:tcPr marL="7620" marR="7620" marT="7620" marB="0" anchor="ctr">
                    <a:solidFill>
                      <a:srgbClr val="203864"/>
                    </a:solidFill>
                  </a:tcPr>
                </a:tc>
                <a:tc>
                  <a:txBody>
                    <a:bodyPr/>
                    <a:lstStyle/>
                    <a:p>
                      <a:pPr marL="0" algn="ctr" defTabSz="685800" rtl="0" eaLnBrk="1" fontAlgn="ctr" latinLnBrk="0" hangingPunct="1"/>
                      <a:r>
                        <a:rPr lang="en-US" sz="1600" b="1" i="0" u="none" strike="noStrike" kern="1200" dirty="0">
                          <a:solidFill>
                            <a:srgbClr val="FFFF00"/>
                          </a:solidFill>
                          <a:effectLst/>
                          <a:latin typeface="+mn-lt"/>
                          <a:ea typeface="+mn-ea"/>
                          <a:cs typeface="+mn-cs"/>
                        </a:rPr>
                        <a:t>CENTURY II (n=549)</a:t>
                      </a:r>
                    </a:p>
                  </a:txBody>
                  <a:tcPr marL="7620" marR="7620" marT="7620" marB="0" anchor="ctr">
                    <a:solidFill>
                      <a:srgbClr val="203864"/>
                    </a:solidFill>
                  </a:tcPr>
                </a:tc>
                <a:tc>
                  <a:txBody>
                    <a:bodyPr/>
                    <a:lstStyle/>
                    <a:p>
                      <a:pPr marL="0" algn="ctr" defTabSz="685800" rtl="0" eaLnBrk="1" fontAlgn="ctr" latinLnBrk="0" hangingPunct="1"/>
                      <a:r>
                        <a:rPr lang="en-US" sz="1600" b="1" i="0" u="none" strike="noStrike" kern="1200" dirty="0">
                          <a:solidFill>
                            <a:srgbClr val="FFFF00"/>
                          </a:solidFill>
                          <a:effectLst/>
                          <a:latin typeface="+mn-lt"/>
                          <a:ea typeface="+mn-ea"/>
                          <a:cs typeface="+mn-cs"/>
                        </a:rPr>
                        <a:t>p-Value</a:t>
                      </a:r>
                    </a:p>
                  </a:txBody>
                  <a:tcPr marL="7620" marR="7620" marT="7620" marB="0" anchor="ctr">
                    <a:solidFill>
                      <a:srgbClr val="203864"/>
                    </a:solidFill>
                  </a:tcPr>
                </a:tc>
                <a:extLst>
                  <a:ext uri="{0D108BD9-81ED-4DB2-BD59-A6C34878D82A}">
                    <a16:rowId xmlns:a16="http://schemas.microsoft.com/office/drawing/2014/main" val="4179050171"/>
                  </a:ext>
                </a:extLst>
              </a:tr>
              <a:tr h="275313">
                <a:tc>
                  <a:txBody>
                    <a:bodyPr/>
                    <a:lstStyle/>
                    <a:p>
                      <a:pPr marL="0" algn="l" defTabSz="685800" rtl="0" eaLnBrk="1" fontAlgn="ctr" latinLnBrk="0" hangingPunct="1"/>
                      <a:r>
                        <a:rPr lang="ja-JP" altLang="en-US" sz="1600" b="1" i="0" u="none" strike="noStrike" kern="1200" baseline="0" dirty="0">
                          <a:solidFill>
                            <a:schemeClr val="tx2"/>
                          </a:solidFill>
                          <a:effectLst/>
                          <a:latin typeface="+mn-lt"/>
                          <a:ea typeface="+mn-ea"/>
                          <a:cs typeface="+mn-cs"/>
                        </a:rPr>
                        <a:t> </a:t>
                      </a:r>
                      <a:r>
                        <a:rPr lang="en-US" sz="1600" b="1" i="0" u="none" strike="noStrike" kern="1200" dirty="0">
                          <a:solidFill>
                            <a:schemeClr val="tx2"/>
                          </a:solidFill>
                          <a:effectLst/>
                          <a:latin typeface="+mn-lt"/>
                          <a:ea typeface="+mn-ea"/>
                          <a:cs typeface="+mn-cs"/>
                        </a:rPr>
                        <a:t>Age, years</a:t>
                      </a:r>
                    </a:p>
                  </a:txBody>
                  <a:tcPr marL="7620" marR="7620" marT="7620" marB="0" anchor="ctr">
                    <a:solidFill>
                      <a:srgbClr val="002060"/>
                    </a:solidFill>
                  </a:tcPr>
                </a:tc>
                <a:tc>
                  <a:txBody>
                    <a:bodyPr/>
                    <a:lstStyle/>
                    <a:p>
                      <a:pPr marL="0" algn="ctr" defTabSz="685800" rtl="0" eaLnBrk="1" fontAlgn="ctr" latinLnBrk="0" hangingPunct="1"/>
                      <a:r>
                        <a:rPr lang="ja-JP" altLang="en-US" sz="1600" b="1" i="0" u="none" strike="noStrike" kern="1200" dirty="0">
                          <a:solidFill>
                            <a:schemeClr val="tx1"/>
                          </a:solidFill>
                          <a:effectLst/>
                          <a:latin typeface="+mn-lt"/>
                          <a:ea typeface="+mn-ea"/>
                          <a:cs typeface="+mn-cs"/>
                        </a:rPr>
                        <a:t> </a:t>
                      </a:r>
                      <a:r>
                        <a:rPr lang="en-US" altLang="ja-JP" sz="1600" b="1" i="0" u="none" strike="noStrike" kern="1200" dirty="0">
                          <a:solidFill>
                            <a:schemeClr val="tx1"/>
                          </a:solidFill>
                          <a:effectLst/>
                          <a:latin typeface="+mn-lt"/>
                          <a:ea typeface="+mn-ea"/>
                          <a:cs typeface="+mn-cs"/>
                        </a:rPr>
                        <a:t>69.7 ± 10.6</a:t>
                      </a:r>
                    </a:p>
                  </a:txBody>
                  <a:tcPr marL="7620" marR="7620" marT="7620" marB="0" anchor="ctr">
                    <a:solidFill>
                      <a:srgbClr val="002060"/>
                    </a:solidFill>
                  </a:tcPr>
                </a:tc>
                <a:tc>
                  <a:txBody>
                    <a:bodyPr/>
                    <a:lstStyle/>
                    <a:p>
                      <a:pPr marL="0" algn="ctr" defTabSz="685800" rtl="0" eaLnBrk="1" fontAlgn="ctr" latinLnBrk="0" hangingPunct="1"/>
                      <a:r>
                        <a:rPr lang="ja-JP" altLang="en-US" sz="1600" b="1" i="0" u="none" strike="noStrike" kern="1200" dirty="0">
                          <a:solidFill>
                            <a:schemeClr val="tx1"/>
                          </a:solidFill>
                          <a:effectLst/>
                          <a:latin typeface="+mn-lt"/>
                          <a:ea typeface="+mn-ea"/>
                          <a:cs typeface="+mn-cs"/>
                        </a:rPr>
                        <a:t> </a:t>
                      </a:r>
                      <a:r>
                        <a:rPr lang="en-US" altLang="ja-JP" sz="1600" b="1" i="0" u="none" strike="noStrike" kern="1200" dirty="0">
                          <a:solidFill>
                            <a:schemeClr val="tx1"/>
                          </a:solidFill>
                          <a:effectLst/>
                          <a:latin typeface="+mn-lt"/>
                          <a:ea typeface="+mn-ea"/>
                          <a:cs typeface="+mn-cs"/>
                        </a:rPr>
                        <a:t>65.3 ± 10.5</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&lt;.0001</a:t>
                      </a:r>
                    </a:p>
                  </a:txBody>
                  <a:tcPr marL="7620" marR="7620" marT="7620" marB="0" anchor="ctr">
                    <a:solidFill>
                      <a:srgbClr val="002060"/>
                    </a:solidFill>
                  </a:tcPr>
                </a:tc>
                <a:extLst>
                  <a:ext uri="{0D108BD9-81ED-4DB2-BD59-A6C34878D82A}">
                    <a16:rowId xmlns:a16="http://schemas.microsoft.com/office/drawing/2014/main" val="3115519751"/>
                  </a:ext>
                </a:extLst>
              </a:tr>
              <a:tr h="275313">
                <a:tc>
                  <a:txBody>
                    <a:bodyPr/>
                    <a:lstStyle/>
                    <a:p>
                      <a:pPr marL="0" algn="l" defTabSz="685800" rtl="0" eaLnBrk="1" fontAlgn="ctr" latinLnBrk="0" hangingPunct="1"/>
                      <a:r>
                        <a:rPr lang="en-US" sz="1600" b="1" i="0" u="none" strike="noStrike" kern="1200" dirty="0">
                          <a:solidFill>
                            <a:schemeClr val="tx2"/>
                          </a:solidFill>
                          <a:effectLst/>
                          <a:latin typeface="+mn-lt"/>
                          <a:ea typeface="+mn-ea"/>
                          <a:cs typeface="+mn-cs"/>
                        </a:rPr>
                        <a:t> Age </a:t>
                      </a:r>
                      <a:r>
                        <a:rPr lang="en-US" altLang="ja-JP" sz="1600" b="1" i="0" u="none" strike="noStrike" kern="1200" dirty="0">
                          <a:solidFill>
                            <a:schemeClr val="tx2"/>
                          </a:solidFill>
                          <a:effectLst/>
                          <a:latin typeface="+mn-lt"/>
                          <a:ea typeface="+mn-ea"/>
                          <a:cs typeface="+mn-cs"/>
                          <a:sym typeface="Symbol" panose="05050102010706020507" pitchFamily="18" charset="2"/>
                        </a:rPr>
                        <a:t></a:t>
                      </a:r>
                      <a:r>
                        <a:rPr lang="en-US" sz="1600" b="1" i="0" u="none" strike="noStrike" kern="1200" dirty="0">
                          <a:solidFill>
                            <a:schemeClr val="tx2"/>
                          </a:solidFill>
                          <a:effectLst/>
                          <a:latin typeface="+mn-lt"/>
                          <a:ea typeface="+mn-ea"/>
                          <a:cs typeface="+mn-cs"/>
                        </a:rPr>
                        <a:t>75 years</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36.2%</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19.7%</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&lt;.0001</a:t>
                      </a:r>
                    </a:p>
                  </a:txBody>
                  <a:tcPr marL="7620" marR="7620" marT="7620" marB="0" anchor="ctr">
                    <a:solidFill>
                      <a:srgbClr val="002060"/>
                    </a:solidFill>
                  </a:tcPr>
                </a:tc>
                <a:extLst>
                  <a:ext uri="{0D108BD9-81ED-4DB2-BD59-A6C34878D82A}">
                    <a16:rowId xmlns:a16="http://schemas.microsoft.com/office/drawing/2014/main" val="476854492"/>
                  </a:ext>
                </a:extLst>
              </a:tr>
              <a:tr h="275313">
                <a:tc>
                  <a:txBody>
                    <a:bodyPr/>
                    <a:lstStyle/>
                    <a:p>
                      <a:pPr marL="0" algn="l" defTabSz="685800" rtl="0" eaLnBrk="1" fontAlgn="ctr" latinLnBrk="0" hangingPunct="1"/>
                      <a:r>
                        <a:rPr lang="en-US" sz="1600" b="1" i="0" u="none" strike="noStrike" kern="1200" dirty="0">
                          <a:solidFill>
                            <a:schemeClr val="tx2"/>
                          </a:solidFill>
                          <a:effectLst/>
                          <a:latin typeface="+mn-lt"/>
                          <a:ea typeface="+mn-ea"/>
                          <a:cs typeface="+mn-cs"/>
                        </a:rPr>
                        <a:t> Male gender</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76.8%</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78.5%</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0.41 </a:t>
                      </a:r>
                    </a:p>
                  </a:txBody>
                  <a:tcPr marL="7620" marR="7620" marT="7620" marB="0" anchor="ctr">
                    <a:solidFill>
                      <a:srgbClr val="002060"/>
                    </a:solidFill>
                  </a:tcPr>
                </a:tc>
                <a:extLst>
                  <a:ext uri="{0D108BD9-81ED-4DB2-BD59-A6C34878D82A}">
                    <a16:rowId xmlns:a16="http://schemas.microsoft.com/office/drawing/2014/main" val="2965895440"/>
                  </a:ext>
                </a:extLst>
              </a:tr>
              <a:tr h="275313">
                <a:tc>
                  <a:txBody>
                    <a:bodyPr/>
                    <a:lstStyle/>
                    <a:p>
                      <a:pPr marL="0" algn="l" defTabSz="685800" rtl="0" eaLnBrk="1" fontAlgn="ctr" latinLnBrk="0" hangingPunct="1"/>
                      <a:r>
                        <a:rPr lang="en-US" sz="1600" b="1" i="0" u="none" strike="noStrike" kern="1200" dirty="0">
                          <a:solidFill>
                            <a:schemeClr val="tx2"/>
                          </a:solidFill>
                          <a:effectLst/>
                          <a:latin typeface="+mn-lt"/>
                          <a:ea typeface="+mn-ea"/>
                          <a:cs typeface="+mn-cs"/>
                        </a:rPr>
                        <a:t> Body mass Index, kg/m</a:t>
                      </a:r>
                      <a:r>
                        <a:rPr lang="en-US" sz="1600" b="1" i="0" u="none" strike="noStrike" kern="1200" baseline="30000" dirty="0">
                          <a:solidFill>
                            <a:schemeClr val="tx2"/>
                          </a:solidFill>
                          <a:effectLst/>
                          <a:latin typeface="+mn-lt"/>
                          <a:ea typeface="+mn-ea"/>
                          <a:cs typeface="+mn-cs"/>
                        </a:rPr>
                        <a:t>2</a:t>
                      </a:r>
                    </a:p>
                  </a:txBody>
                  <a:tcPr marL="7620" marR="7620" marT="7620" marB="0" anchor="ctr">
                    <a:solidFill>
                      <a:srgbClr val="002060"/>
                    </a:solidFill>
                  </a:tcPr>
                </a:tc>
                <a:tc>
                  <a:txBody>
                    <a:bodyPr/>
                    <a:lstStyle/>
                    <a:p>
                      <a:pPr marL="0" algn="ctr" defTabSz="685800" rtl="0" eaLnBrk="1" fontAlgn="ctr" latinLnBrk="0" hangingPunct="1"/>
                      <a:r>
                        <a:rPr lang="ja-JP" altLang="en-US" sz="1600" b="1" i="0" u="none" strike="noStrike" kern="1200" dirty="0">
                          <a:solidFill>
                            <a:schemeClr val="tx1"/>
                          </a:solidFill>
                          <a:effectLst/>
                          <a:latin typeface="+mn-lt"/>
                          <a:ea typeface="+mn-ea"/>
                          <a:cs typeface="+mn-cs"/>
                        </a:rPr>
                        <a:t> </a:t>
                      </a:r>
                      <a:r>
                        <a:rPr lang="en-US" altLang="ja-JP" sz="1600" b="1" i="0" u="none" strike="noStrike" kern="1200" dirty="0">
                          <a:solidFill>
                            <a:schemeClr val="tx1"/>
                          </a:solidFill>
                          <a:effectLst/>
                          <a:latin typeface="+mn-lt"/>
                          <a:ea typeface="+mn-ea"/>
                          <a:cs typeface="+mn-cs"/>
                        </a:rPr>
                        <a:t>24.3 ± 3.5</a:t>
                      </a:r>
                    </a:p>
                  </a:txBody>
                  <a:tcPr marL="7620" marR="7620" marT="7620" marB="0" anchor="ctr">
                    <a:solidFill>
                      <a:srgbClr val="002060"/>
                    </a:solidFill>
                  </a:tcPr>
                </a:tc>
                <a:tc>
                  <a:txBody>
                    <a:bodyPr/>
                    <a:lstStyle/>
                    <a:p>
                      <a:pPr marL="0" algn="ctr" defTabSz="685800" rtl="0" eaLnBrk="1" fontAlgn="ctr" latinLnBrk="0" hangingPunct="1"/>
                      <a:r>
                        <a:rPr lang="ja-JP" altLang="en-US" sz="1600" b="1" i="0" u="none" strike="noStrike" kern="1200" dirty="0">
                          <a:solidFill>
                            <a:schemeClr val="tx1"/>
                          </a:solidFill>
                          <a:effectLst/>
                          <a:latin typeface="+mn-lt"/>
                          <a:ea typeface="+mn-ea"/>
                          <a:cs typeface="+mn-cs"/>
                        </a:rPr>
                        <a:t> </a:t>
                      </a:r>
                      <a:r>
                        <a:rPr lang="en-US" altLang="ja-JP" sz="1600" b="1" i="0" u="none" strike="noStrike" kern="1200" dirty="0">
                          <a:solidFill>
                            <a:schemeClr val="tx1"/>
                          </a:solidFill>
                          <a:effectLst/>
                          <a:latin typeface="+mn-lt"/>
                          <a:ea typeface="+mn-ea"/>
                          <a:cs typeface="+mn-cs"/>
                        </a:rPr>
                        <a:t>27.0 ± 4.1</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&lt;.0001</a:t>
                      </a:r>
                    </a:p>
                  </a:txBody>
                  <a:tcPr marL="7620" marR="7620" marT="7620" marB="0" anchor="ctr">
                    <a:solidFill>
                      <a:srgbClr val="002060"/>
                    </a:solidFill>
                  </a:tcPr>
                </a:tc>
                <a:extLst>
                  <a:ext uri="{0D108BD9-81ED-4DB2-BD59-A6C34878D82A}">
                    <a16:rowId xmlns:a16="http://schemas.microsoft.com/office/drawing/2014/main" val="3401618470"/>
                  </a:ext>
                </a:extLst>
              </a:tr>
              <a:tr h="275313">
                <a:tc>
                  <a:txBody>
                    <a:bodyPr/>
                    <a:lstStyle/>
                    <a:p>
                      <a:pPr marL="0" algn="l" defTabSz="685800" rtl="0" eaLnBrk="1" fontAlgn="ctr" latinLnBrk="0" hangingPunct="1"/>
                      <a:r>
                        <a:rPr lang="en-US" sz="1600" b="1" i="0" u="none" strike="noStrike" kern="1200" dirty="0">
                          <a:solidFill>
                            <a:schemeClr val="tx2"/>
                          </a:solidFill>
                          <a:effectLst/>
                          <a:latin typeface="+mn-lt"/>
                          <a:ea typeface="+mn-ea"/>
                          <a:cs typeface="+mn-cs"/>
                        </a:rPr>
                        <a:t> Diabetes</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39.3%</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32.2%</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0.003</a:t>
                      </a:r>
                    </a:p>
                  </a:txBody>
                  <a:tcPr marL="7620" marR="7620" marT="7620" marB="0" anchor="ctr">
                    <a:solidFill>
                      <a:srgbClr val="002060"/>
                    </a:solidFill>
                  </a:tcPr>
                </a:tc>
                <a:extLst>
                  <a:ext uri="{0D108BD9-81ED-4DB2-BD59-A6C34878D82A}">
                    <a16:rowId xmlns:a16="http://schemas.microsoft.com/office/drawing/2014/main" val="655600809"/>
                  </a:ext>
                </a:extLst>
              </a:tr>
              <a:tr h="275313">
                <a:tc>
                  <a:txBody>
                    <a:bodyPr/>
                    <a:lstStyle/>
                    <a:p>
                      <a:pPr marL="0" algn="l" defTabSz="685800" rtl="0" eaLnBrk="1" fontAlgn="ctr" latinLnBrk="0" hangingPunct="1"/>
                      <a:r>
                        <a:rPr lang="en-US" sz="1600" b="1" i="0" u="none" strike="noStrike" kern="1200" dirty="0">
                          <a:solidFill>
                            <a:schemeClr val="tx2"/>
                          </a:solidFill>
                          <a:effectLst/>
                          <a:latin typeface="+mn-lt"/>
                          <a:ea typeface="+mn-ea"/>
                          <a:cs typeface="+mn-cs"/>
                        </a:rPr>
                        <a:t> Hypertension</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79.9%</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73.4%</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0.002</a:t>
                      </a:r>
                    </a:p>
                  </a:txBody>
                  <a:tcPr marL="7620" marR="7620" marT="7620" marB="0" anchor="ctr">
                    <a:solidFill>
                      <a:srgbClr val="002060"/>
                    </a:solidFill>
                  </a:tcPr>
                </a:tc>
                <a:extLst>
                  <a:ext uri="{0D108BD9-81ED-4DB2-BD59-A6C34878D82A}">
                    <a16:rowId xmlns:a16="http://schemas.microsoft.com/office/drawing/2014/main" val="3435672952"/>
                  </a:ext>
                </a:extLst>
              </a:tr>
              <a:tr h="275313">
                <a:tc>
                  <a:txBody>
                    <a:bodyPr/>
                    <a:lstStyle/>
                    <a:p>
                      <a:pPr marL="0" algn="l" defTabSz="685800" rtl="0" eaLnBrk="1" fontAlgn="ctr" latinLnBrk="0" hangingPunct="1"/>
                      <a:r>
                        <a:rPr lang="en-US" sz="1600" b="1" i="0" u="none" strike="noStrike" kern="1200" dirty="0">
                          <a:solidFill>
                            <a:schemeClr val="tx2"/>
                          </a:solidFill>
                          <a:effectLst/>
                          <a:latin typeface="+mn-lt"/>
                          <a:ea typeface="+mn-ea"/>
                          <a:cs typeface="+mn-cs"/>
                        </a:rPr>
                        <a:t> Current smoker</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21.7%</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22.4%</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0.72 </a:t>
                      </a:r>
                    </a:p>
                  </a:txBody>
                  <a:tcPr marL="7620" marR="7620" marT="7620" marB="0" anchor="ctr">
                    <a:solidFill>
                      <a:srgbClr val="002060"/>
                    </a:solidFill>
                  </a:tcPr>
                </a:tc>
                <a:extLst>
                  <a:ext uri="{0D108BD9-81ED-4DB2-BD59-A6C34878D82A}">
                    <a16:rowId xmlns:a16="http://schemas.microsoft.com/office/drawing/2014/main" val="1789500947"/>
                  </a:ext>
                </a:extLst>
              </a:tr>
              <a:tr h="275313">
                <a:tc>
                  <a:txBody>
                    <a:bodyPr/>
                    <a:lstStyle/>
                    <a:p>
                      <a:pPr marL="0" algn="l" defTabSz="685800" rtl="0" eaLnBrk="1" fontAlgn="ctr" latinLnBrk="0" hangingPunct="1"/>
                      <a:r>
                        <a:rPr lang="en-US" sz="1600" b="1" i="0" u="none" strike="noStrike" kern="1200" dirty="0">
                          <a:solidFill>
                            <a:schemeClr val="tx2"/>
                          </a:solidFill>
                          <a:effectLst/>
                          <a:latin typeface="+mn-lt"/>
                          <a:ea typeface="+mn-ea"/>
                          <a:cs typeface="+mn-cs"/>
                        </a:rPr>
                        <a:t> Severe CKD</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13.0%</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4.0%</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&lt;.0001</a:t>
                      </a:r>
                    </a:p>
                  </a:txBody>
                  <a:tcPr marL="7620" marR="7620" marT="7620" marB="0" anchor="ctr">
                    <a:solidFill>
                      <a:srgbClr val="002060"/>
                    </a:solidFill>
                  </a:tcPr>
                </a:tc>
                <a:extLst>
                  <a:ext uri="{0D108BD9-81ED-4DB2-BD59-A6C34878D82A}">
                    <a16:rowId xmlns:a16="http://schemas.microsoft.com/office/drawing/2014/main" val="3426223362"/>
                  </a:ext>
                </a:extLst>
              </a:tr>
              <a:tr h="275313">
                <a:tc>
                  <a:txBody>
                    <a:bodyPr/>
                    <a:lstStyle/>
                    <a:p>
                      <a:pPr marL="0" algn="l" defTabSz="685800" rtl="0" eaLnBrk="1" fontAlgn="ctr" latinLnBrk="0" hangingPunct="1"/>
                      <a:r>
                        <a:rPr lang="en-US" sz="1600" b="1" i="0" u="none" strike="noStrike" kern="1200" dirty="0">
                          <a:solidFill>
                            <a:schemeClr val="tx2"/>
                          </a:solidFill>
                          <a:effectLst/>
                          <a:latin typeface="+mn-lt"/>
                          <a:ea typeface="+mn-ea"/>
                          <a:cs typeface="+mn-cs"/>
                        </a:rPr>
                        <a:t> Hemodialysis</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5.3%</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2.0%</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0.001</a:t>
                      </a:r>
                    </a:p>
                  </a:txBody>
                  <a:tcPr marL="7620" marR="7620" marT="7620" marB="0" anchor="ctr">
                    <a:solidFill>
                      <a:srgbClr val="002060"/>
                    </a:solidFill>
                  </a:tcPr>
                </a:tc>
                <a:extLst>
                  <a:ext uri="{0D108BD9-81ED-4DB2-BD59-A6C34878D82A}">
                    <a16:rowId xmlns:a16="http://schemas.microsoft.com/office/drawing/2014/main" val="1313513395"/>
                  </a:ext>
                </a:extLst>
              </a:tr>
              <a:tr h="275313">
                <a:tc>
                  <a:txBody>
                    <a:bodyPr/>
                    <a:lstStyle/>
                    <a:p>
                      <a:pPr marL="0" algn="l" defTabSz="685800" rtl="0" eaLnBrk="1" fontAlgn="ctr" latinLnBrk="0" hangingPunct="1"/>
                      <a:r>
                        <a:rPr lang="en-US" sz="1600" b="1" i="0" u="none" strike="noStrike" kern="1200" dirty="0">
                          <a:solidFill>
                            <a:schemeClr val="tx2"/>
                          </a:solidFill>
                          <a:effectLst/>
                          <a:latin typeface="+mn-lt"/>
                          <a:ea typeface="+mn-ea"/>
                          <a:cs typeface="+mn-cs"/>
                        </a:rPr>
                        <a:t> Prior stroke</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10.4%</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3.8%</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&lt;.0001</a:t>
                      </a:r>
                    </a:p>
                  </a:txBody>
                  <a:tcPr marL="7620" marR="7620" marT="7620" marB="0" anchor="ctr">
                    <a:solidFill>
                      <a:srgbClr val="002060"/>
                    </a:solidFill>
                  </a:tcPr>
                </a:tc>
                <a:extLst>
                  <a:ext uri="{0D108BD9-81ED-4DB2-BD59-A6C34878D82A}">
                    <a16:rowId xmlns:a16="http://schemas.microsoft.com/office/drawing/2014/main" val="1969479161"/>
                  </a:ext>
                </a:extLst>
              </a:tr>
              <a:tr h="275313">
                <a:tc>
                  <a:txBody>
                    <a:bodyPr/>
                    <a:lstStyle/>
                    <a:p>
                      <a:pPr marL="0" algn="l" defTabSz="685800" rtl="0" eaLnBrk="1" fontAlgn="ctr" latinLnBrk="0" hangingPunct="1"/>
                      <a:r>
                        <a:rPr lang="en-US" sz="1600" b="1" i="0" u="none" strike="noStrike" kern="1200" dirty="0">
                          <a:solidFill>
                            <a:schemeClr val="tx2"/>
                          </a:solidFill>
                          <a:effectLst/>
                          <a:latin typeface="+mn-lt"/>
                          <a:ea typeface="+mn-ea"/>
                          <a:cs typeface="+mn-cs"/>
                        </a:rPr>
                        <a:t> Heart failure</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27.2%</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29.3%</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0.35 </a:t>
                      </a:r>
                    </a:p>
                  </a:txBody>
                  <a:tcPr marL="7620" marR="7620" marT="7620" marB="0" anchor="ctr">
                    <a:solidFill>
                      <a:srgbClr val="002060"/>
                    </a:solidFill>
                  </a:tcPr>
                </a:tc>
                <a:extLst>
                  <a:ext uri="{0D108BD9-81ED-4DB2-BD59-A6C34878D82A}">
                    <a16:rowId xmlns:a16="http://schemas.microsoft.com/office/drawing/2014/main" val="420572732"/>
                  </a:ext>
                </a:extLst>
              </a:tr>
              <a:tr h="275313">
                <a:tc>
                  <a:txBody>
                    <a:bodyPr/>
                    <a:lstStyle/>
                    <a:p>
                      <a:pPr marL="0" algn="l" defTabSz="685800" rtl="0" eaLnBrk="1" fontAlgn="ctr" latinLnBrk="0" hangingPunct="1"/>
                      <a:r>
                        <a:rPr lang="en-US" sz="1600" b="1" i="0" u="none" strike="noStrike" kern="1200" dirty="0">
                          <a:solidFill>
                            <a:schemeClr val="tx2"/>
                          </a:solidFill>
                          <a:effectLst/>
                          <a:latin typeface="+mn-lt"/>
                          <a:ea typeface="+mn-ea"/>
                          <a:cs typeface="+mn-cs"/>
                        </a:rPr>
                        <a:t> Peripheral vascular disease</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6.7%</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9.7%</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0.03</a:t>
                      </a:r>
                    </a:p>
                  </a:txBody>
                  <a:tcPr marL="7620" marR="7620" marT="7620" marB="0" anchor="ctr">
                    <a:solidFill>
                      <a:srgbClr val="002060"/>
                    </a:solidFill>
                  </a:tcPr>
                </a:tc>
                <a:extLst>
                  <a:ext uri="{0D108BD9-81ED-4DB2-BD59-A6C34878D82A}">
                    <a16:rowId xmlns:a16="http://schemas.microsoft.com/office/drawing/2014/main" val="717238946"/>
                  </a:ext>
                </a:extLst>
              </a:tr>
            </a:tbl>
          </a:graphicData>
        </a:graphic>
      </p:graphicFrame>
    </p:spTree>
    <p:extLst>
      <p:ext uri="{BB962C8B-B14F-4D97-AF65-F5344CB8AC3E}">
        <p14:creationId xmlns:p14="http://schemas.microsoft.com/office/powerpoint/2010/main" val="1852768971"/>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9C5AD7-2A9E-4ADB-85A6-95EB31C36E33}"/>
              </a:ext>
            </a:extLst>
          </p:cNvPr>
          <p:cNvSpPr>
            <a:spLocks noGrp="1"/>
          </p:cNvSpPr>
          <p:nvPr>
            <p:ph type="title"/>
          </p:nvPr>
        </p:nvSpPr>
        <p:spPr>
          <a:xfrm>
            <a:off x="687387" y="421481"/>
            <a:ext cx="7769225" cy="566738"/>
          </a:xfrm>
        </p:spPr>
        <p:txBody>
          <a:bodyPr/>
          <a:lstStyle/>
          <a:p>
            <a:r>
              <a:rPr kumimoji="1" lang="en-US" altLang="ja-JP" dirty="0"/>
              <a:t>DAPT Adherence</a:t>
            </a:r>
            <a:endParaRPr kumimoji="1" lang="ja-JP" altLang="en-US" dirty="0"/>
          </a:p>
        </p:txBody>
      </p:sp>
      <p:graphicFrame>
        <p:nvGraphicFramePr>
          <p:cNvPr id="3" name="表 2">
            <a:extLst>
              <a:ext uri="{FF2B5EF4-FFF2-40B4-BE49-F238E27FC236}">
                <a16:creationId xmlns:a16="http://schemas.microsoft.com/office/drawing/2014/main" id="{F2BA3AA4-DE44-4F64-91C4-33085673BE34}"/>
              </a:ext>
            </a:extLst>
          </p:cNvPr>
          <p:cNvGraphicFramePr>
            <a:graphicFrameLocks noGrp="1"/>
          </p:cNvGraphicFramePr>
          <p:nvPr>
            <p:extLst>
              <p:ext uri="{D42A27DB-BD31-4B8C-83A1-F6EECF244321}">
                <p14:modId xmlns:p14="http://schemas.microsoft.com/office/powerpoint/2010/main" val="4203105695"/>
              </p:ext>
            </p:extLst>
          </p:nvPr>
        </p:nvGraphicFramePr>
        <p:xfrm>
          <a:off x="1107347" y="1199625"/>
          <a:ext cx="6961502" cy="1543215"/>
        </p:xfrm>
        <a:graphic>
          <a:graphicData uri="http://schemas.openxmlformats.org/drawingml/2006/table">
            <a:tbl>
              <a:tblPr>
                <a:tableStyleId>{5C22544A-7EE6-4342-B048-85BDC9FD1C3A}</a:tableStyleId>
              </a:tblPr>
              <a:tblGrid>
                <a:gridCol w="2943406">
                  <a:extLst>
                    <a:ext uri="{9D8B030D-6E8A-4147-A177-3AD203B41FA5}">
                      <a16:colId xmlns:a16="http://schemas.microsoft.com/office/drawing/2014/main" val="2626818316"/>
                    </a:ext>
                  </a:extLst>
                </a:gridCol>
                <a:gridCol w="2009048">
                  <a:extLst>
                    <a:ext uri="{9D8B030D-6E8A-4147-A177-3AD203B41FA5}">
                      <a16:colId xmlns:a16="http://schemas.microsoft.com/office/drawing/2014/main" val="1212042159"/>
                    </a:ext>
                  </a:extLst>
                </a:gridCol>
                <a:gridCol w="2009048">
                  <a:extLst>
                    <a:ext uri="{9D8B030D-6E8A-4147-A177-3AD203B41FA5}">
                      <a16:colId xmlns:a16="http://schemas.microsoft.com/office/drawing/2014/main" val="1748894956"/>
                    </a:ext>
                  </a:extLst>
                </a:gridCol>
              </a:tblGrid>
              <a:tr h="514405">
                <a:tc>
                  <a:txBody>
                    <a:bodyPr/>
                    <a:lstStyle/>
                    <a:p>
                      <a:pPr algn="l" fontAlgn="ctr"/>
                      <a:r>
                        <a:rPr lang="ja-JP" altLang="en-US" sz="2000" b="1" u="none" strike="noStrike" baseline="0" dirty="0">
                          <a:solidFill>
                            <a:schemeClr val="tx2"/>
                          </a:solidFill>
                          <a:effectLst/>
                        </a:rPr>
                        <a:t> </a:t>
                      </a:r>
                      <a:r>
                        <a:rPr lang="en-US" sz="2000" b="1" u="none" strike="noStrike" dirty="0">
                          <a:solidFill>
                            <a:schemeClr val="tx2"/>
                          </a:solidFill>
                          <a:effectLst/>
                        </a:rPr>
                        <a:t>At discharge, %</a:t>
                      </a:r>
                      <a:endParaRPr lang="en-US" sz="2000" b="1" i="0" u="none" strike="noStrike" dirty="0">
                        <a:solidFill>
                          <a:schemeClr val="tx2"/>
                        </a:solidFill>
                        <a:effectLst/>
                        <a:latin typeface="Times New Roman" panose="02020603050405020304" pitchFamily="18" charset="0"/>
                      </a:endParaRPr>
                    </a:p>
                  </a:txBody>
                  <a:tcPr marL="6350" marR="6350" marT="6350" marB="0" anchor="ctr">
                    <a:solidFill>
                      <a:srgbClr val="002060"/>
                    </a:solidFill>
                  </a:tcPr>
                </a:tc>
                <a:tc>
                  <a:txBody>
                    <a:bodyPr/>
                    <a:lstStyle/>
                    <a:p>
                      <a:pPr algn="ctr" fontAlgn="ctr"/>
                      <a:r>
                        <a:rPr lang="ja-JP" altLang="en-US" sz="2000" b="1" u="none" strike="noStrike" dirty="0">
                          <a:solidFill>
                            <a:schemeClr val="tx1"/>
                          </a:solidFill>
                          <a:effectLst/>
                        </a:rPr>
                        <a:t> </a:t>
                      </a:r>
                      <a:r>
                        <a:rPr lang="en-US" altLang="ja-JP" sz="2000" b="1" u="none" strike="noStrike" dirty="0">
                          <a:solidFill>
                            <a:schemeClr val="tx1"/>
                          </a:solidFill>
                          <a:effectLst/>
                        </a:rPr>
                        <a:t>1,695 / 1,695 </a:t>
                      </a:r>
                      <a:endParaRPr lang="en-US" altLang="ja-JP" sz="2000" b="1" i="0" u="none" strike="noStrike" dirty="0">
                        <a:solidFill>
                          <a:schemeClr val="tx1"/>
                        </a:solidFill>
                        <a:effectLst/>
                        <a:latin typeface="Times New Roman" panose="02020603050405020304" pitchFamily="18" charset="0"/>
                      </a:endParaRPr>
                    </a:p>
                  </a:txBody>
                  <a:tcPr marL="6350" marR="6350" marT="6350" marB="0" anchor="ctr">
                    <a:solidFill>
                      <a:srgbClr val="002060"/>
                    </a:solidFill>
                  </a:tcPr>
                </a:tc>
                <a:tc>
                  <a:txBody>
                    <a:bodyPr/>
                    <a:lstStyle/>
                    <a:p>
                      <a:pPr algn="ctr" fontAlgn="ctr"/>
                      <a:r>
                        <a:rPr lang="en-US" altLang="ja-JP" sz="2000" b="1" u="none" strike="noStrike" dirty="0">
                          <a:solidFill>
                            <a:schemeClr val="tx1"/>
                          </a:solidFill>
                          <a:effectLst/>
                        </a:rPr>
                        <a:t>100.0%</a:t>
                      </a:r>
                      <a:endParaRPr lang="en-US" altLang="ja-JP" sz="2000" b="1" i="0" u="none" strike="noStrike" dirty="0">
                        <a:solidFill>
                          <a:schemeClr val="tx1"/>
                        </a:solidFill>
                        <a:effectLst/>
                        <a:latin typeface="Times New Roman" panose="02020603050405020304" pitchFamily="18" charset="0"/>
                      </a:endParaRPr>
                    </a:p>
                  </a:txBody>
                  <a:tcPr marL="6350" marR="6350" marT="6350" marB="0" anchor="ctr">
                    <a:solidFill>
                      <a:srgbClr val="002060"/>
                    </a:solidFill>
                  </a:tcPr>
                </a:tc>
                <a:extLst>
                  <a:ext uri="{0D108BD9-81ED-4DB2-BD59-A6C34878D82A}">
                    <a16:rowId xmlns:a16="http://schemas.microsoft.com/office/drawing/2014/main" val="1302487361"/>
                  </a:ext>
                </a:extLst>
              </a:tr>
              <a:tr h="514405">
                <a:tc>
                  <a:txBody>
                    <a:bodyPr/>
                    <a:lstStyle/>
                    <a:p>
                      <a:pPr algn="l" fontAlgn="ctr"/>
                      <a:r>
                        <a:rPr lang="en-US" sz="2000" b="1" u="none" strike="noStrike" dirty="0">
                          <a:solidFill>
                            <a:schemeClr val="tx2"/>
                          </a:solidFill>
                          <a:effectLst/>
                        </a:rPr>
                        <a:t> 3-4 months, %</a:t>
                      </a:r>
                      <a:endParaRPr lang="en-US" sz="2000" b="1" i="0" u="none" strike="noStrike" dirty="0">
                        <a:solidFill>
                          <a:schemeClr val="tx2"/>
                        </a:solidFill>
                        <a:effectLst/>
                        <a:latin typeface="Times New Roman" panose="02020603050405020304" pitchFamily="18" charset="0"/>
                      </a:endParaRPr>
                    </a:p>
                  </a:txBody>
                  <a:tcPr marL="6350" marR="6350" marT="6350" marB="0" anchor="ctr">
                    <a:solidFill>
                      <a:srgbClr val="002060"/>
                    </a:solidFill>
                  </a:tcPr>
                </a:tc>
                <a:tc>
                  <a:txBody>
                    <a:bodyPr/>
                    <a:lstStyle/>
                    <a:p>
                      <a:pPr algn="ctr" fontAlgn="ctr"/>
                      <a:r>
                        <a:rPr lang="ja-JP" altLang="en-US" sz="2000" b="1" u="none" strike="noStrike" dirty="0">
                          <a:solidFill>
                            <a:schemeClr val="tx1"/>
                          </a:solidFill>
                          <a:effectLst/>
                        </a:rPr>
                        <a:t> </a:t>
                      </a:r>
                      <a:r>
                        <a:rPr lang="en-US" altLang="ja-JP" sz="2000" b="1" u="none" strike="noStrike" dirty="0">
                          <a:solidFill>
                            <a:schemeClr val="tx1"/>
                          </a:solidFill>
                          <a:effectLst/>
                        </a:rPr>
                        <a:t>315 / 1,681 </a:t>
                      </a:r>
                      <a:endParaRPr lang="en-US" altLang="ja-JP" sz="2000" b="1" i="0" u="none" strike="noStrike" dirty="0">
                        <a:solidFill>
                          <a:schemeClr val="tx1"/>
                        </a:solidFill>
                        <a:effectLst/>
                        <a:latin typeface="Times New Roman" panose="02020603050405020304" pitchFamily="18" charset="0"/>
                      </a:endParaRPr>
                    </a:p>
                  </a:txBody>
                  <a:tcPr marL="6350" marR="6350" marT="6350" marB="0" anchor="ctr">
                    <a:solidFill>
                      <a:srgbClr val="002060"/>
                    </a:solidFill>
                  </a:tcPr>
                </a:tc>
                <a:tc>
                  <a:txBody>
                    <a:bodyPr/>
                    <a:lstStyle/>
                    <a:p>
                      <a:pPr algn="ctr" fontAlgn="ctr"/>
                      <a:r>
                        <a:rPr lang="en-US" altLang="ja-JP" sz="2000" b="1" u="none" strike="noStrike" dirty="0">
                          <a:solidFill>
                            <a:schemeClr val="tx1"/>
                          </a:solidFill>
                          <a:effectLst/>
                        </a:rPr>
                        <a:t>18.7%</a:t>
                      </a:r>
                      <a:endParaRPr lang="en-US" altLang="ja-JP" sz="2000" b="1" i="0" u="none" strike="noStrike" dirty="0">
                        <a:solidFill>
                          <a:schemeClr val="tx1"/>
                        </a:solidFill>
                        <a:effectLst/>
                        <a:latin typeface="Times New Roman" panose="02020603050405020304" pitchFamily="18" charset="0"/>
                      </a:endParaRPr>
                    </a:p>
                  </a:txBody>
                  <a:tcPr marL="6350" marR="6350" marT="6350" marB="0" anchor="ctr">
                    <a:solidFill>
                      <a:srgbClr val="002060"/>
                    </a:solidFill>
                  </a:tcPr>
                </a:tc>
                <a:extLst>
                  <a:ext uri="{0D108BD9-81ED-4DB2-BD59-A6C34878D82A}">
                    <a16:rowId xmlns:a16="http://schemas.microsoft.com/office/drawing/2014/main" val="977611622"/>
                  </a:ext>
                </a:extLst>
              </a:tr>
              <a:tr h="514405">
                <a:tc>
                  <a:txBody>
                    <a:bodyPr/>
                    <a:lstStyle/>
                    <a:p>
                      <a:pPr algn="l" fontAlgn="ctr"/>
                      <a:r>
                        <a:rPr lang="en-US" sz="2000" b="1" u="none" strike="noStrike" dirty="0">
                          <a:solidFill>
                            <a:schemeClr val="tx2"/>
                          </a:solidFill>
                          <a:effectLst/>
                        </a:rPr>
                        <a:t> 12 months, %</a:t>
                      </a:r>
                      <a:endParaRPr lang="en-US" sz="2000" b="1" i="0" u="none" strike="noStrike" dirty="0">
                        <a:solidFill>
                          <a:schemeClr val="tx2"/>
                        </a:solidFill>
                        <a:effectLst/>
                        <a:latin typeface="Times New Roman" panose="02020603050405020304" pitchFamily="18" charset="0"/>
                      </a:endParaRPr>
                    </a:p>
                  </a:txBody>
                  <a:tcPr marL="6350" marR="6350" marT="6350" marB="0" anchor="ctr">
                    <a:solidFill>
                      <a:srgbClr val="002060"/>
                    </a:solidFill>
                  </a:tcPr>
                </a:tc>
                <a:tc>
                  <a:txBody>
                    <a:bodyPr/>
                    <a:lstStyle/>
                    <a:p>
                      <a:pPr algn="ctr" fontAlgn="ctr"/>
                      <a:r>
                        <a:rPr lang="ja-JP" altLang="en-US" sz="2000" b="1" u="none" strike="noStrike" dirty="0">
                          <a:solidFill>
                            <a:schemeClr val="tx1"/>
                          </a:solidFill>
                          <a:effectLst/>
                        </a:rPr>
                        <a:t> </a:t>
                      </a:r>
                      <a:r>
                        <a:rPr lang="en-US" altLang="ja-JP" sz="2000" b="1" u="none" strike="noStrike" dirty="0">
                          <a:solidFill>
                            <a:schemeClr val="tx1"/>
                          </a:solidFill>
                          <a:effectLst/>
                        </a:rPr>
                        <a:t>60 / 1,674 </a:t>
                      </a:r>
                      <a:endParaRPr lang="en-US" altLang="ja-JP" sz="2000" b="1" i="0" u="none" strike="noStrike" dirty="0">
                        <a:solidFill>
                          <a:schemeClr val="tx1"/>
                        </a:solidFill>
                        <a:effectLst/>
                        <a:latin typeface="Times New Roman" panose="02020603050405020304" pitchFamily="18" charset="0"/>
                      </a:endParaRPr>
                    </a:p>
                  </a:txBody>
                  <a:tcPr marL="6350" marR="6350" marT="6350" marB="0" anchor="ctr">
                    <a:solidFill>
                      <a:srgbClr val="002060"/>
                    </a:solidFill>
                  </a:tcPr>
                </a:tc>
                <a:tc>
                  <a:txBody>
                    <a:bodyPr/>
                    <a:lstStyle/>
                    <a:p>
                      <a:pPr algn="ctr" fontAlgn="ctr"/>
                      <a:r>
                        <a:rPr lang="en-US" altLang="ja-JP" sz="2000" b="1" u="none" strike="noStrike" dirty="0">
                          <a:solidFill>
                            <a:schemeClr val="tx1"/>
                          </a:solidFill>
                          <a:effectLst/>
                        </a:rPr>
                        <a:t>3.6%</a:t>
                      </a:r>
                      <a:endParaRPr lang="en-US" altLang="ja-JP" sz="2000" b="1" i="0" u="none" strike="noStrike" dirty="0">
                        <a:solidFill>
                          <a:schemeClr val="tx1"/>
                        </a:solidFill>
                        <a:effectLst/>
                        <a:latin typeface="Times New Roman" panose="02020603050405020304" pitchFamily="18" charset="0"/>
                      </a:endParaRPr>
                    </a:p>
                  </a:txBody>
                  <a:tcPr marL="6350" marR="6350" marT="6350" marB="0" anchor="ctr">
                    <a:solidFill>
                      <a:srgbClr val="002060"/>
                    </a:solidFill>
                  </a:tcPr>
                </a:tc>
                <a:extLst>
                  <a:ext uri="{0D108BD9-81ED-4DB2-BD59-A6C34878D82A}">
                    <a16:rowId xmlns:a16="http://schemas.microsoft.com/office/drawing/2014/main" val="2976515223"/>
                  </a:ext>
                </a:extLst>
              </a:tr>
            </a:tbl>
          </a:graphicData>
        </a:graphic>
      </p:graphicFrame>
      <p:graphicFrame>
        <p:nvGraphicFramePr>
          <p:cNvPr id="4" name="表 3">
            <a:extLst>
              <a:ext uri="{FF2B5EF4-FFF2-40B4-BE49-F238E27FC236}">
                <a16:creationId xmlns:a16="http://schemas.microsoft.com/office/drawing/2014/main" id="{500FB665-C0B3-40D5-8E9C-0E7F904ED0D0}"/>
              </a:ext>
            </a:extLst>
          </p:cNvPr>
          <p:cNvGraphicFramePr>
            <a:graphicFrameLocks noGrp="1"/>
          </p:cNvGraphicFramePr>
          <p:nvPr>
            <p:extLst>
              <p:ext uri="{D42A27DB-BD31-4B8C-83A1-F6EECF244321}">
                <p14:modId xmlns:p14="http://schemas.microsoft.com/office/powerpoint/2010/main" val="1790190377"/>
              </p:ext>
            </p:extLst>
          </p:nvPr>
        </p:nvGraphicFramePr>
        <p:xfrm>
          <a:off x="6366498" y="3619550"/>
          <a:ext cx="2473392" cy="856412"/>
        </p:xfrm>
        <a:graphic>
          <a:graphicData uri="http://schemas.openxmlformats.org/drawingml/2006/table">
            <a:tbl>
              <a:tblPr>
                <a:tableStyleId>{5C22544A-7EE6-4342-B048-85BDC9FD1C3A}</a:tableStyleId>
              </a:tblPr>
              <a:tblGrid>
                <a:gridCol w="1236696">
                  <a:extLst>
                    <a:ext uri="{9D8B030D-6E8A-4147-A177-3AD203B41FA5}">
                      <a16:colId xmlns:a16="http://schemas.microsoft.com/office/drawing/2014/main" val="3691775889"/>
                    </a:ext>
                  </a:extLst>
                </a:gridCol>
                <a:gridCol w="1236696">
                  <a:extLst>
                    <a:ext uri="{9D8B030D-6E8A-4147-A177-3AD203B41FA5}">
                      <a16:colId xmlns:a16="http://schemas.microsoft.com/office/drawing/2014/main" val="4161005345"/>
                    </a:ext>
                  </a:extLst>
                </a:gridCol>
              </a:tblGrid>
              <a:tr h="278832">
                <a:tc>
                  <a:txBody>
                    <a:bodyPr/>
                    <a:lstStyle/>
                    <a:p>
                      <a:pPr algn="ctr" fontAlgn="ctr"/>
                      <a:r>
                        <a:rPr lang="en-US" altLang="ja-JP" sz="1400" b="1" i="0" u="none" strike="noStrike" dirty="0">
                          <a:solidFill>
                            <a:schemeClr val="tx2"/>
                          </a:solidFill>
                          <a:effectLst/>
                          <a:latin typeface="+mn-lt"/>
                        </a:rPr>
                        <a:t>At discharge</a:t>
                      </a:r>
                    </a:p>
                  </a:txBody>
                  <a:tcPr marL="6350" marR="6350" marT="6350" marB="0" anchor="ctr">
                    <a:solidFill>
                      <a:srgbClr val="002060"/>
                    </a:solidFill>
                  </a:tcPr>
                </a:tc>
                <a:tc>
                  <a:txBody>
                    <a:bodyPr/>
                    <a:lstStyle/>
                    <a:p>
                      <a:pPr algn="ctr" fontAlgn="ctr"/>
                      <a:r>
                        <a:rPr lang="en-US" altLang="ja-JP" sz="1400" b="1" i="0" u="none" strike="noStrike" dirty="0">
                          <a:solidFill>
                            <a:schemeClr val="tx1"/>
                          </a:solidFill>
                          <a:effectLst/>
                          <a:latin typeface="+mn-lt"/>
                        </a:rPr>
                        <a:t>98.9%</a:t>
                      </a:r>
                    </a:p>
                  </a:txBody>
                  <a:tcPr marL="6350" marR="6350" marT="6350" marB="0" anchor="ctr">
                    <a:solidFill>
                      <a:srgbClr val="002060"/>
                    </a:solidFill>
                  </a:tcPr>
                </a:tc>
                <a:extLst>
                  <a:ext uri="{0D108BD9-81ED-4DB2-BD59-A6C34878D82A}">
                    <a16:rowId xmlns:a16="http://schemas.microsoft.com/office/drawing/2014/main" val="1010022391"/>
                  </a:ext>
                </a:extLst>
              </a:tr>
              <a:tr h="288790">
                <a:tc>
                  <a:txBody>
                    <a:bodyPr/>
                    <a:lstStyle/>
                    <a:p>
                      <a:pPr algn="ctr" fontAlgn="ctr"/>
                      <a:r>
                        <a:rPr lang="en-US" altLang="ja-JP" sz="1400" b="1" u="none" strike="noStrike" dirty="0">
                          <a:solidFill>
                            <a:schemeClr val="tx2"/>
                          </a:solidFill>
                          <a:effectLst/>
                          <a:latin typeface="+mn-lt"/>
                        </a:rPr>
                        <a:t>3-4 months </a:t>
                      </a:r>
                      <a:endParaRPr lang="en-US" altLang="ja-JP" sz="1400" b="1" i="0" u="none" strike="noStrike" dirty="0">
                        <a:solidFill>
                          <a:schemeClr val="tx2"/>
                        </a:solidFill>
                        <a:effectLst/>
                        <a:latin typeface="+mn-lt"/>
                      </a:endParaRPr>
                    </a:p>
                  </a:txBody>
                  <a:tcPr marL="6350" marR="6350" marT="6350" marB="0" anchor="ctr">
                    <a:solidFill>
                      <a:srgbClr val="002060"/>
                    </a:solidFill>
                  </a:tcPr>
                </a:tc>
                <a:tc>
                  <a:txBody>
                    <a:bodyPr/>
                    <a:lstStyle/>
                    <a:p>
                      <a:pPr algn="ctr" fontAlgn="ctr"/>
                      <a:r>
                        <a:rPr lang="en-US" altLang="ja-JP" sz="1400" b="1" u="none" strike="noStrike" dirty="0">
                          <a:solidFill>
                            <a:schemeClr val="tx1"/>
                          </a:solidFill>
                          <a:effectLst/>
                          <a:latin typeface="+mn-lt"/>
                        </a:rPr>
                        <a:t>97.3%</a:t>
                      </a:r>
                      <a:endParaRPr lang="en-US" altLang="ja-JP" sz="1400" b="1" i="0" u="none" strike="noStrike" dirty="0">
                        <a:solidFill>
                          <a:schemeClr val="tx1"/>
                        </a:solidFill>
                        <a:effectLst/>
                        <a:latin typeface="+mn-lt"/>
                      </a:endParaRPr>
                    </a:p>
                  </a:txBody>
                  <a:tcPr marL="6350" marR="6350" marT="6350" marB="0" anchor="ctr">
                    <a:solidFill>
                      <a:srgbClr val="002060"/>
                    </a:solidFill>
                  </a:tcPr>
                </a:tc>
                <a:extLst>
                  <a:ext uri="{0D108BD9-81ED-4DB2-BD59-A6C34878D82A}">
                    <a16:rowId xmlns:a16="http://schemas.microsoft.com/office/drawing/2014/main" val="3717630482"/>
                  </a:ext>
                </a:extLst>
              </a:tr>
              <a:tr h="288790">
                <a:tc>
                  <a:txBody>
                    <a:bodyPr/>
                    <a:lstStyle/>
                    <a:p>
                      <a:pPr algn="ctr" fontAlgn="ctr"/>
                      <a:r>
                        <a:rPr lang="en-US" altLang="ja-JP" sz="1400" b="1" i="0" u="none" strike="noStrike" dirty="0">
                          <a:solidFill>
                            <a:schemeClr val="tx2"/>
                          </a:solidFill>
                          <a:effectLst/>
                          <a:latin typeface="+mn-lt"/>
                        </a:rPr>
                        <a:t>12 Months</a:t>
                      </a:r>
                    </a:p>
                  </a:txBody>
                  <a:tcPr marL="6350" marR="6350" marT="6350" marB="0" anchor="ctr">
                    <a:solidFill>
                      <a:srgbClr val="002060"/>
                    </a:solidFill>
                  </a:tcPr>
                </a:tc>
                <a:tc>
                  <a:txBody>
                    <a:bodyPr/>
                    <a:lstStyle/>
                    <a:p>
                      <a:pPr algn="ctr" fontAlgn="ctr"/>
                      <a:r>
                        <a:rPr lang="en-US" altLang="ja-JP" sz="1400" b="1" u="none" strike="noStrike" dirty="0">
                          <a:solidFill>
                            <a:schemeClr val="tx1"/>
                          </a:solidFill>
                          <a:effectLst/>
                          <a:latin typeface="+mn-lt"/>
                        </a:rPr>
                        <a:t>66.2%</a:t>
                      </a:r>
                      <a:endParaRPr lang="en-US" altLang="ja-JP" sz="1400" b="1" i="0" u="none" strike="noStrike" dirty="0">
                        <a:solidFill>
                          <a:schemeClr val="tx1"/>
                        </a:solidFill>
                        <a:effectLst/>
                        <a:latin typeface="+mn-lt"/>
                      </a:endParaRPr>
                    </a:p>
                  </a:txBody>
                  <a:tcPr marL="6350" marR="6350" marT="6350" marB="0" anchor="ctr">
                    <a:solidFill>
                      <a:srgbClr val="002060"/>
                    </a:solidFill>
                  </a:tcPr>
                </a:tc>
                <a:extLst>
                  <a:ext uri="{0D108BD9-81ED-4DB2-BD59-A6C34878D82A}">
                    <a16:rowId xmlns:a16="http://schemas.microsoft.com/office/drawing/2014/main" val="3050742121"/>
                  </a:ext>
                </a:extLst>
              </a:tr>
            </a:tbl>
          </a:graphicData>
        </a:graphic>
      </p:graphicFrame>
      <p:sp>
        <p:nvSpPr>
          <p:cNvPr id="5" name="テキスト ボックス 4">
            <a:extLst>
              <a:ext uri="{FF2B5EF4-FFF2-40B4-BE49-F238E27FC236}">
                <a16:creationId xmlns:a16="http://schemas.microsoft.com/office/drawing/2014/main" id="{FF2913E3-D1FE-4A55-9359-B32D987D0605}"/>
              </a:ext>
            </a:extLst>
          </p:cNvPr>
          <p:cNvSpPr txBox="1"/>
          <p:nvPr/>
        </p:nvSpPr>
        <p:spPr>
          <a:xfrm>
            <a:off x="6619559" y="3250218"/>
            <a:ext cx="1967270" cy="369332"/>
          </a:xfrm>
          <a:prstGeom prst="rect">
            <a:avLst/>
          </a:prstGeom>
          <a:noFill/>
        </p:spPr>
        <p:txBody>
          <a:bodyPr wrap="none" rtlCol="0">
            <a:spAutoFit/>
          </a:bodyPr>
          <a:lstStyle/>
          <a:p>
            <a:r>
              <a:rPr kumimoji="1" lang="en-US" altLang="ja-JP" i="0" dirty="0">
                <a:solidFill>
                  <a:schemeClr val="bg1"/>
                </a:solidFill>
              </a:rPr>
              <a:t>CENTURY II trial</a:t>
            </a:r>
            <a:endParaRPr kumimoji="1" lang="ja-JP" altLang="en-US" i="0" dirty="0" err="1">
              <a:solidFill>
                <a:schemeClr val="bg1"/>
              </a:solidFill>
            </a:endParaRPr>
          </a:p>
        </p:txBody>
      </p:sp>
      <p:sp>
        <p:nvSpPr>
          <p:cNvPr id="6" name="テキスト ボックス 5">
            <a:extLst>
              <a:ext uri="{FF2B5EF4-FFF2-40B4-BE49-F238E27FC236}">
                <a16:creationId xmlns:a16="http://schemas.microsoft.com/office/drawing/2014/main" id="{E2D20386-859F-4EF3-B26D-B7988A4FC24B}"/>
              </a:ext>
            </a:extLst>
          </p:cNvPr>
          <p:cNvSpPr txBox="1"/>
          <p:nvPr/>
        </p:nvSpPr>
        <p:spPr>
          <a:xfrm>
            <a:off x="687387" y="3183613"/>
            <a:ext cx="5126964" cy="1200329"/>
          </a:xfrm>
          <a:prstGeom prst="rect">
            <a:avLst/>
          </a:prstGeom>
          <a:noFill/>
        </p:spPr>
        <p:txBody>
          <a:bodyPr wrap="square" rtlCol="0">
            <a:spAutoFit/>
          </a:bodyPr>
          <a:lstStyle/>
          <a:p>
            <a:pPr>
              <a:tabLst>
                <a:tab pos="1166813" algn="l"/>
                <a:tab pos="2690813" algn="l"/>
              </a:tabLst>
            </a:pPr>
            <a:r>
              <a:rPr kumimoji="1" lang="en-US" altLang="ja-JP" i="0" dirty="0">
                <a:solidFill>
                  <a:schemeClr val="bg1"/>
                </a:solidFill>
              </a:rPr>
              <a:t>Continuation of each </a:t>
            </a:r>
            <a:r>
              <a:rPr kumimoji="1" lang="en-US" altLang="ja-JP" i="0" dirty="0" err="1">
                <a:solidFill>
                  <a:schemeClr val="bg1"/>
                </a:solidFill>
              </a:rPr>
              <a:t>APTx</a:t>
            </a:r>
            <a:r>
              <a:rPr kumimoji="1" lang="en-US" altLang="ja-JP" i="0" dirty="0">
                <a:solidFill>
                  <a:schemeClr val="bg1"/>
                </a:solidFill>
              </a:rPr>
              <a:t> after 3 months</a:t>
            </a:r>
          </a:p>
          <a:p>
            <a:pPr>
              <a:tabLst>
                <a:tab pos="1166813" algn="l"/>
                <a:tab pos="2960688" algn="l"/>
              </a:tabLst>
            </a:pPr>
            <a:r>
              <a:rPr kumimoji="1" lang="en-US" altLang="ja-JP" i="0" dirty="0">
                <a:solidFill>
                  <a:schemeClr val="bg1"/>
                </a:solidFill>
              </a:rPr>
              <a:t>	Declaration	Not fulfilled</a:t>
            </a:r>
          </a:p>
          <a:p>
            <a:pPr>
              <a:tabLst>
                <a:tab pos="1611313" algn="l"/>
                <a:tab pos="3590925" algn="l"/>
              </a:tabLst>
            </a:pPr>
            <a:r>
              <a:rPr kumimoji="1" lang="en-US" altLang="ja-JP" i="0" dirty="0">
                <a:solidFill>
                  <a:schemeClr val="bg1"/>
                </a:solidFill>
              </a:rPr>
              <a:t>Aspirin 	945	63</a:t>
            </a:r>
          </a:p>
          <a:p>
            <a:pPr>
              <a:tabLst>
                <a:tab pos="1611313" algn="l"/>
                <a:tab pos="3590925" algn="l"/>
              </a:tabLst>
            </a:pPr>
            <a:r>
              <a:rPr kumimoji="1" lang="en-US" altLang="ja-JP" i="0" dirty="0">
                <a:solidFill>
                  <a:schemeClr val="bg1"/>
                </a:solidFill>
              </a:rPr>
              <a:t>P2Y12	750	63</a:t>
            </a:r>
            <a:endParaRPr kumimoji="1" lang="ja-JP" altLang="en-US" i="0" dirty="0" err="1">
              <a:solidFill>
                <a:schemeClr val="bg1"/>
              </a:solidFill>
            </a:endParaRPr>
          </a:p>
        </p:txBody>
      </p:sp>
      <p:cxnSp>
        <p:nvCxnSpPr>
          <p:cNvPr id="8" name="直線コネクタ 7">
            <a:extLst>
              <a:ext uri="{FF2B5EF4-FFF2-40B4-BE49-F238E27FC236}">
                <a16:creationId xmlns:a16="http://schemas.microsoft.com/office/drawing/2014/main" id="{F107C190-B9A9-40CA-96D2-79DF463EE6F4}"/>
              </a:ext>
            </a:extLst>
          </p:cNvPr>
          <p:cNvCxnSpPr>
            <a:cxnSpLocks/>
            <a:stCxn id="6" idx="1"/>
            <a:endCxn id="6" idx="3"/>
          </p:cNvCxnSpPr>
          <p:nvPr/>
        </p:nvCxnSpPr>
        <p:spPr bwMode="auto">
          <a:xfrm>
            <a:off x="687387" y="3783778"/>
            <a:ext cx="5126964" cy="0"/>
          </a:xfrm>
          <a:prstGeom prst="line">
            <a:avLst/>
          </a:prstGeom>
          <a:solidFill>
            <a:schemeClr val="accent1"/>
          </a:solidFill>
          <a:ln w="2857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直線コネクタ 8">
            <a:extLst>
              <a:ext uri="{FF2B5EF4-FFF2-40B4-BE49-F238E27FC236}">
                <a16:creationId xmlns:a16="http://schemas.microsoft.com/office/drawing/2014/main" id="{1DE3C735-E272-4A76-9D34-6C51AADD533A}"/>
              </a:ext>
            </a:extLst>
          </p:cNvPr>
          <p:cNvCxnSpPr/>
          <p:nvPr/>
        </p:nvCxnSpPr>
        <p:spPr bwMode="auto">
          <a:xfrm>
            <a:off x="709152" y="4328068"/>
            <a:ext cx="4878259" cy="0"/>
          </a:xfrm>
          <a:prstGeom prst="line">
            <a:avLst/>
          </a:prstGeom>
          <a:solidFill>
            <a:schemeClr val="accent1"/>
          </a:solidFill>
          <a:ln w="2857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線コネクタ 9">
            <a:extLst>
              <a:ext uri="{FF2B5EF4-FFF2-40B4-BE49-F238E27FC236}">
                <a16:creationId xmlns:a16="http://schemas.microsoft.com/office/drawing/2014/main" id="{937B6050-B89F-461D-93FF-533A35F13ED7}"/>
              </a:ext>
            </a:extLst>
          </p:cNvPr>
          <p:cNvCxnSpPr/>
          <p:nvPr/>
        </p:nvCxnSpPr>
        <p:spPr bwMode="auto">
          <a:xfrm>
            <a:off x="683031" y="3509451"/>
            <a:ext cx="4878259" cy="0"/>
          </a:xfrm>
          <a:prstGeom prst="line">
            <a:avLst/>
          </a:prstGeom>
          <a:solidFill>
            <a:schemeClr val="accent1"/>
          </a:solidFill>
          <a:ln w="2857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789994108"/>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700690" y="1764248"/>
            <a:ext cx="7769225" cy="566738"/>
          </a:xfrm>
        </p:spPr>
        <p:txBody>
          <a:bodyPr/>
          <a:lstStyle/>
          <a:p>
            <a:r>
              <a:rPr kumimoji="1" lang="en-US" altLang="ja-JP" sz="4000" dirty="0"/>
              <a:t>12-month Clinical Outcomes</a:t>
            </a:r>
            <a:endParaRPr kumimoji="1" lang="ja-JP" altLang="en-US" sz="4000" dirty="0"/>
          </a:p>
        </p:txBody>
      </p:sp>
    </p:spTree>
    <p:extLst>
      <p:ext uri="{BB962C8B-B14F-4D97-AF65-F5344CB8AC3E}">
        <p14:creationId xmlns:p14="http://schemas.microsoft.com/office/powerpoint/2010/main" val="3602560851"/>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1408042" y="821662"/>
            <a:ext cx="6460609" cy="3990548"/>
          </a:xfrm>
          <a:prstGeom prst="rect">
            <a:avLst/>
          </a:prstGeom>
        </p:spPr>
      </p:pic>
      <p:sp>
        <p:nvSpPr>
          <p:cNvPr id="2" name="タイトル 1"/>
          <p:cNvSpPr>
            <a:spLocks noGrp="1"/>
          </p:cNvSpPr>
          <p:nvPr>
            <p:ph type="title"/>
          </p:nvPr>
        </p:nvSpPr>
        <p:spPr>
          <a:xfrm>
            <a:off x="788355" y="181545"/>
            <a:ext cx="7769225" cy="1334434"/>
          </a:xfrm>
        </p:spPr>
        <p:txBody>
          <a:bodyPr/>
          <a:lstStyle/>
          <a:p>
            <a:r>
              <a:rPr kumimoji="1" lang="en-US" altLang="ja-JP" sz="2400" dirty="0"/>
              <a:t>All cause death, MI, Stroke, ST, and </a:t>
            </a:r>
            <a:br>
              <a:rPr kumimoji="1" lang="en-US" altLang="ja-JP" sz="2400" dirty="0"/>
            </a:br>
            <a:r>
              <a:rPr kumimoji="1" lang="en-US" altLang="ja-JP" sz="2400" dirty="0"/>
              <a:t>Bleeding (BARC 3 or 5) </a:t>
            </a:r>
            <a:br>
              <a:rPr kumimoji="1" lang="en-US" altLang="ja-JP" sz="2400" dirty="0"/>
            </a:br>
            <a:r>
              <a:rPr kumimoji="1" lang="en-US" altLang="ja-JP" sz="2000" dirty="0"/>
              <a:t>- Primary endpoint -</a:t>
            </a:r>
            <a:endParaRPr kumimoji="1" lang="ja-JP" altLang="en-US" sz="2000" dirty="0"/>
          </a:p>
        </p:txBody>
      </p:sp>
      <p:sp>
        <p:nvSpPr>
          <p:cNvPr id="54" name="正方形/長方形 53"/>
          <p:cNvSpPr/>
          <p:nvPr/>
        </p:nvSpPr>
        <p:spPr>
          <a:xfrm>
            <a:off x="7186521" y="2516546"/>
            <a:ext cx="768159" cy="400110"/>
          </a:xfrm>
          <a:prstGeom prst="rect">
            <a:avLst/>
          </a:prstGeom>
        </p:spPr>
        <p:txBody>
          <a:bodyPr wrap="none">
            <a:spAutoFit/>
          </a:bodyPr>
          <a:lstStyle/>
          <a:p>
            <a:r>
              <a:rPr lang="en-US" altLang="ja-JP" sz="2000" i="0" dirty="0">
                <a:solidFill>
                  <a:schemeClr val="bg2"/>
                </a:solidFill>
                <a:latin typeface="+mn-lt"/>
              </a:rPr>
              <a:t>4.4%</a:t>
            </a:r>
            <a:endParaRPr lang="ja-JP" altLang="en-US" sz="2000" dirty="0">
              <a:solidFill>
                <a:schemeClr val="bg2"/>
              </a:solidFill>
              <a:latin typeface="+mn-lt"/>
            </a:endParaRPr>
          </a:p>
        </p:txBody>
      </p:sp>
    </p:spTree>
    <p:extLst>
      <p:ext uri="{BB962C8B-B14F-4D97-AF65-F5344CB8AC3E}">
        <p14:creationId xmlns:p14="http://schemas.microsoft.com/office/powerpoint/2010/main" val="2965521539"/>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C601B1-B59B-4E2E-B514-41876947040C}"/>
              </a:ext>
            </a:extLst>
          </p:cNvPr>
          <p:cNvSpPr>
            <a:spLocks noGrp="1"/>
          </p:cNvSpPr>
          <p:nvPr>
            <p:ph type="title"/>
          </p:nvPr>
        </p:nvSpPr>
        <p:spPr>
          <a:xfrm>
            <a:off x="684212" y="278278"/>
            <a:ext cx="7769225" cy="566738"/>
          </a:xfrm>
        </p:spPr>
        <p:txBody>
          <a:bodyPr/>
          <a:lstStyle/>
          <a:p>
            <a:r>
              <a:rPr kumimoji="1" lang="en-US" altLang="ja-JP" dirty="0"/>
              <a:t>Primary Endpoint</a:t>
            </a:r>
            <a:endParaRPr kumimoji="1" lang="ja-JP" altLang="en-US" dirty="0"/>
          </a:p>
        </p:txBody>
      </p:sp>
      <p:graphicFrame>
        <p:nvGraphicFramePr>
          <p:cNvPr id="3" name="表 2">
            <a:extLst>
              <a:ext uri="{FF2B5EF4-FFF2-40B4-BE49-F238E27FC236}">
                <a16:creationId xmlns:a16="http://schemas.microsoft.com/office/drawing/2014/main" id="{ADE5E476-84B9-4165-AAE1-A63EB8DC1DF1}"/>
              </a:ext>
            </a:extLst>
          </p:cNvPr>
          <p:cNvGraphicFramePr>
            <a:graphicFrameLocks noGrp="1"/>
          </p:cNvGraphicFramePr>
          <p:nvPr>
            <p:extLst>
              <p:ext uri="{D42A27DB-BD31-4B8C-83A1-F6EECF244321}">
                <p14:modId xmlns:p14="http://schemas.microsoft.com/office/powerpoint/2010/main" val="175551541"/>
              </p:ext>
            </p:extLst>
          </p:nvPr>
        </p:nvGraphicFramePr>
        <p:xfrm>
          <a:off x="468086" y="2283117"/>
          <a:ext cx="8284029" cy="1596855"/>
        </p:xfrm>
        <a:graphic>
          <a:graphicData uri="http://schemas.openxmlformats.org/drawingml/2006/table">
            <a:tbl>
              <a:tblPr>
                <a:tableStyleId>{5C22544A-7EE6-4342-B048-85BDC9FD1C3A}</a:tableStyleId>
              </a:tblPr>
              <a:tblGrid>
                <a:gridCol w="1804442">
                  <a:extLst>
                    <a:ext uri="{9D8B030D-6E8A-4147-A177-3AD203B41FA5}">
                      <a16:colId xmlns:a16="http://schemas.microsoft.com/office/drawing/2014/main" val="1821887557"/>
                    </a:ext>
                  </a:extLst>
                </a:gridCol>
                <a:gridCol w="1804442">
                  <a:extLst>
                    <a:ext uri="{9D8B030D-6E8A-4147-A177-3AD203B41FA5}">
                      <a16:colId xmlns:a16="http://schemas.microsoft.com/office/drawing/2014/main" val="2692772417"/>
                    </a:ext>
                  </a:extLst>
                </a:gridCol>
                <a:gridCol w="1004746">
                  <a:extLst>
                    <a:ext uri="{9D8B030D-6E8A-4147-A177-3AD203B41FA5}">
                      <a16:colId xmlns:a16="http://schemas.microsoft.com/office/drawing/2014/main" val="271899003"/>
                    </a:ext>
                  </a:extLst>
                </a:gridCol>
                <a:gridCol w="1660907">
                  <a:extLst>
                    <a:ext uri="{9D8B030D-6E8A-4147-A177-3AD203B41FA5}">
                      <a16:colId xmlns:a16="http://schemas.microsoft.com/office/drawing/2014/main" val="1098863909"/>
                    </a:ext>
                  </a:extLst>
                </a:gridCol>
                <a:gridCol w="822948">
                  <a:extLst>
                    <a:ext uri="{9D8B030D-6E8A-4147-A177-3AD203B41FA5}">
                      <a16:colId xmlns:a16="http://schemas.microsoft.com/office/drawing/2014/main" val="2818927262"/>
                    </a:ext>
                  </a:extLst>
                </a:gridCol>
                <a:gridCol w="1186544">
                  <a:extLst>
                    <a:ext uri="{9D8B030D-6E8A-4147-A177-3AD203B41FA5}">
                      <a16:colId xmlns:a16="http://schemas.microsoft.com/office/drawing/2014/main" val="2795420751"/>
                    </a:ext>
                  </a:extLst>
                </a:gridCol>
              </a:tblGrid>
              <a:tr h="764883">
                <a:tc>
                  <a:txBody>
                    <a:bodyPr/>
                    <a:lstStyle/>
                    <a:p>
                      <a:pPr algn="ctr" fontAlgn="ctr"/>
                      <a:r>
                        <a:rPr lang="en-US" sz="1400" b="1" u="none" strike="noStrike" dirty="0">
                          <a:solidFill>
                            <a:schemeClr val="tx1"/>
                          </a:solidFill>
                          <a:effectLst/>
                        </a:rPr>
                        <a:t>MODEL</a:t>
                      </a:r>
                      <a:r>
                        <a:rPr lang="en-US" sz="1400" b="1" u="none" strike="noStrike" baseline="0" dirty="0">
                          <a:solidFill>
                            <a:schemeClr val="tx1"/>
                          </a:solidFill>
                          <a:effectLst/>
                        </a:rPr>
                        <a:t> </a:t>
                      </a:r>
                      <a:r>
                        <a:rPr lang="en-US" sz="1400" b="1" u="none" strike="noStrike" dirty="0">
                          <a:solidFill>
                            <a:schemeClr val="tx1"/>
                          </a:solidFill>
                          <a:effectLst/>
                        </a:rPr>
                        <a:t>U-SES</a:t>
                      </a:r>
                      <a:endParaRPr lang="en-US" sz="1400" b="1" i="0" u="none" strike="noStrike" dirty="0">
                        <a:solidFill>
                          <a:schemeClr val="tx1"/>
                        </a:solidFill>
                        <a:effectLst/>
                        <a:latin typeface="Times New Roman" panose="02020603050405020304" pitchFamily="18" charset="0"/>
                      </a:endParaRPr>
                    </a:p>
                    <a:p>
                      <a:pPr algn="ctr" fontAlgn="ctr"/>
                      <a:r>
                        <a:rPr lang="en-US" sz="1400" b="1" u="none" strike="noStrike" dirty="0">
                          <a:solidFill>
                            <a:schemeClr val="tx1"/>
                          </a:solidFill>
                          <a:effectLst/>
                        </a:rPr>
                        <a:t>(N= 1,616)</a:t>
                      </a:r>
                      <a:endParaRPr lang="en-US" sz="1400" b="1" i="0" u="none" strike="noStrike" dirty="0">
                        <a:solidFill>
                          <a:schemeClr val="tx1"/>
                        </a:solidFill>
                        <a:effectLst/>
                        <a:latin typeface="Times New Roman" panose="02020603050405020304" pitchFamily="18" charset="0"/>
                      </a:endParaRP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1400" b="1" u="none" strike="noStrike" dirty="0">
                          <a:solidFill>
                            <a:schemeClr val="tx1"/>
                          </a:solidFill>
                          <a:effectLst/>
                        </a:rPr>
                        <a:t>CENTURY II </a:t>
                      </a:r>
                    </a:p>
                    <a:p>
                      <a:pPr algn="ctr" fontAlgn="ctr"/>
                      <a:r>
                        <a:rPr lang="en-US" sz="1400" b="1" u="none" strike="noStrike" dirty="0">
                          <a:solidFill>
                            <a:schemeClr val="tx1"/>
                          </a:solidFill>
                          <a:effectLst/>
                        </a:rPr>
                        <a:t>BP-SES</a:t>
                      </a:r>
                      <a:endParaRPr lang="en-US" sz="1400" b="1" i="0" u="none" strike="noStrike" dirty="0">
                        <a:solidFill>
                          <a:schemeClr val="tx1"/>
                        </a:solidFill>
                        <a:effectLst/>
                        <a:latin typeface="Times New Roman" panose="02020603050405020304" pitchFamily="18" charset="0"/>
                      </a:endParaRPr>
                    </a:p>
                    <a:p>
                      <a:pPr algn="ctr" fontAlgn="ctr"/>
                      <a:r>
                        <a:rPr lang="en-US" sz="1400" b="1" u="none" strike="noStrike" dirty="0">
                          <a:solidFill>
                            <a:schemeClr val="tx1"/>
                          </a:solidFill>
                          <a:effectLst/>
                        </a:rPr>
                        <a:t>(N= 542)</a:t>
                      </a:r>
                      <a:endParaRPr lang="en-US" sz="1400" b="1" i="0" u="none" strike="noStrike" dirty="0">
                        <a:solidFill>
                          <a:schemeClr val="tx1"/>
                        </a:solidFill>
                        <a:effectLst/>
                        <a:latin typeface="Times New Roman" panose="02020603050405020304" pitchFamily="18"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1400" b="1" u="none" strike="noStrike" dirty="0">
                          <a:solidFill>
                            <a:schemeClr val="tx1"/>
                          </a:solidFill>
                          <a:effectLst/>
                        </a:rPr>
                        <a:t>Difference</a:t>
                      </a:r>
                      <a:endParaRPr lang="en-US" sz="1400" b="1" i="0" u="none" strike="noStrike" dirty="0">
                        <a:solidFill>
                          <a:schemeClr val="tx1"/>
                        </a:solidFill>
                        <a:effectLst/>
                        <a:latin typeface="Times New Roman" panose="02020603050405020304" pitchFamily="18"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1100" b="1" u="none" strike="noStrike" dirty="0">
                          <a:solidFill>
                            <a:schemeClr val="tx1"/>
                          </a:solidFill>
                          <a:effectLst/>
                        </a:rPr>
                        <a:t>One Sided 95% Upper Confidence Bound</a:t>
                      </a:r>
                      <a:endParaRPr lang="en-US" sz="1100" b="1" i="0" u="none" strike="noStrike" dirty="0">
                        <a:solidFill>
                          <a:schemeClr val="tx1"/>
                        </a:solidFill>
                        <a:effectLst/>
                        <a:latin typeface="Times New Roman" panose="02020603050405020304" pitchFamily="18"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1400" b="1" u="none" strike="noStrike" dirty="0">
                          <a:solidFill>
                            <a:schemeClr val="tx1"/>
                          </a:solidFill>
                          <a:effectLst/>
                        </a:rPr>
                        <a:t>Delta</a:t>
                      </a:r>
                      <a:endParaRPr lang="en-US" sz="1400" b="1" i="0" u="none" strike="noStrike" dirty="0">
                        <a:solidFill>
                          <a:schemeClr val="tx1"/>
                        </a:solidFill>
                        <a:effectLst/>
                        <a:latin typeface="Times New Roman" panose="02020603050405020304" pitchFamily="18"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1400" b="1" u="none" strike="noStrike" dirty="0">
                          <a:solidFill>
                            <a:schemeClr val="tx1"/>
                          </a:solidFill>
                          <a:effectLst/>
                        </a:rPr>
                        <a:t>P </a:t>
                      </a:r>
                      <a:br>
                        <a:rPr lang="en-US" sz="1400" b="1" u="none" strike="noStrike" dirty="0">
                          <a:solidFill>
                            <a:schemeClr val="tx1"/>
                          </a:solidFill>
                          <a:effectLst/>
                        </a:rPr>
                      </a:br>
                      <a:r>
                        <a:rPr lang="en-US" sz="1200" b="1" u="none" strike="noStrike" dirty="0">
                          <a:solidFill>
                            <a:schemeClr val="tx1"/>
                          </a:solidFill>
                          <a:effectLst/>
                        </a:rPr>
                        <a:t>non-inferiority</a:t>
                      </a:r>
                      <a:r>
                        <a:rPr lang="en-US" sz="1400" b="1" u="none" strike="noStrike" dirty="0">
                          <a:solidFill>
                            <a:schemeClr val="tx1"/>
                          </a:solidFill>
                          <a:effectLst/>
                        </a:rPr>
                        <a:t> </a:t>
                      </a:r>
                      <a:endParaRPr lang="en-US" sz="1400" b="1" i="0" u="none" strike="noStrike" dirty="0">
                        <a:solidFill>
                          <a:schemeClr val="tx1"/>
                        </a:solidFill>
                        <a:effectLst/>
                        <a:latin typeface="Times New Roman" panose="02020603050405020304" pitchFamily="18"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106227925"/>
                  </a:ext>
                </a:extLst>
              </a:tr>
              <a:tr h="831972">
                <a:tc>
                  <a:txBody>
                    <a:bodyPr/>
                    <a:lstStyle/>
                    <a:p>
                      <a:pPr algn="ctr" fontAlgn="ctr"/>
                      <a:r>
                        <a:rPr lang="en-US" altLang="ja-JP" sz="2400" b="1" u="none" strike="noStrike" dirty="0">
                          <a:effectLst/>
                        </a:rPr>
                        <a:t>4.3%</a:t>
                      </a:r>
                      <a:r>
                        <a:rPr lang="en-US" altLang="ja-JP" sz="1800" b="1" u="none" strike="noStrike" dirty="0">
                          <a:effectLst/>
                        </a:rPr>
                        <a:t> </a:t>
                      </a:r>
                    </a:p>
                    <a:p>
                      <a:pPr algn="ctr" fontAlgn="ctr"/>
                      <a:r>
                        <a:rPr lang="en-US" altLang="ja-JP" sz="1800" b="1" u="none" strike="noStrike" dirty="0">
                          <a:effectLst/>
                        </a:rPr>
                        <a:t>(69 /1,616 )</a:t>
                      </a:r>
                      <a:endParaRPr lang="en-US" altLang="ja-JP" sz="1800" b="1" i="0" u="none" strike="noStrike" dirty="0">
                        <a:solidFill>
                          <a:srgbClr val="000000"/>
                        </a:solidFill>
                        <a:effectLst/>
                        <a:latin typeface="Times New Roman" panose="02020603050405020304" pitchFamily="18" charset="0"/>
                      </a:endParaRP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fontAlgn="ctr"/>
                      <a:r>
                        <a:rPr lang="ja-JP" altLang="en-US" sz="2400" b="1" u="none" strike="noStrike" dirty="0">
                          <a:effectLst/>
                        </a:rPr>
                        <a:t> </a:t>
                      </a:r>
                      <a:r>
                        <a:rPr lang="en-US" altLang="ja-JP" sz="2400" b="1" u="none" strike="noStrike" dirty="0">
                          <a:effectLst/>
                        </a:rPr>
                        <a:t>5.7% </a:t>
                      </a:r>
                    </a:p>
                    <a:p>
                      <a:pPr algn="ctr" fontAlgn="ctr"/>
                      <a:r>
                        <a:rPr lang="en-US" altLang="ja-JP" sz="1800" b="1" u="none" strike="noStrike" dirty="0">
                          <a:effectLst/>
                        </a:rPr>
                        <a:t>(31 /542 )</a:t>
                      </a:r>
                      <a:endParaRPr lang="en-US" altLang="ja-JP" sz="1800" b="1" i="0" u="none" strike="noStrike" dirty="0">
                        <a:solidFill>
                          <a:srgbClr val="000000"/>
                        </a:solidFill>
                        <a:effectLst/>
                        <a:latin typeface="Times New Roman" panose="02020603050405020304" pitchFamily="18" charset="0"/>
                      </a:endParaRPr>
                    </a:p>
                  </a:txBody>
                  <a:tcPr marL="6350" marR="6350" marT="6350"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fontAlgn="ctr"/>
                      <a:r>
                        <a:rPr lang="en-US" altLang="ja-JP" sz="1800" b="1" u="none" strike="noStrike" dirty="0">
                          <a:effectLst/>
                        </a:rPr>
                        <a:t>-3.17%</a:t>
                      </a:r>
                      <a:endParaRPr lang="en-US" altLang="ja-JP" sz="1800" b="1" i="0" u="none" strike="noStrike" dirty="0">
                        <a:solidFill>
                          <a:srgbClr val="000000"/>
                        </a:solidFill>
                        <a:effectLst/>
                        <a:latin typeface="Times New Roman" panose="02020603050405020304" pitchFamily="18" charset="0"/>
                      </a:endParaRPr>
                    </a:p>
                  </a:txBody>
                  <a:tcPr marL="6350" marR="6350" marT="6350"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fontAlgn="ctr"/>
                      <a:r>
                        <a:rPr lang="en-US" altLang="ja-JP" sz="1800" b="1" u="none" strike="noStrike" dirty="0">
                          <a:effectLst/>
                        </a:rPr>
                        <a:t>-0.86%</a:t>
                      </a:r>
                      <a:endParaRPr lang="en-US" altLang="ja-JP" sz="1800" b="1" i="0" u="none" strike="noStrike" dirty="0">
                        <a:solidFill>
                          <a:srgbClr val="000000"/>
                        </a:solidFill>
                        <a:effectLst/>
                        <a:latin typeface="Times New Roman" panose="02020603050405020304" pitchFamily="18" charset="0"/>
                      </a:endParaRPr>
                    </a:p>
                  </a:txBody>
                  <a:tcPr marL="6350" marR="6350" marT="6350"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fontAlgn="ctr"/>
                      <a:r>
                        <a:rPr lang="ja-JP" altLang="en-US" sz="1800" b="1" u="none" strike="noStrike" dirty="0">
                          <a:effectLst/>
                        </a:rPr>
                        <a:t> </a:t>
                      </a:r>
                      <a:r>
                        <a:rPr lang="en-US" altLang="ja-JP" sz="1800" b="1" u="none" strike="noStrike" dirty="0">
                          <a:effectLst/>
                        </a:rPr>
                        <a:t>3.50% </a:t>
                      </a:r>
                      <a:endParaRPr lang="en-US" altLang="ja-JP" sz="1800" b="1" i="0" u="none" strike="noStrike" dirty="0">
                        <a:solidFill>
                          <a:srgbClr val="000000"/>
                        </a:solidFill>
                        <a:effectLst/>
                        <a:latin typeface="Times New Roman" panose="02020603050405020304" pitchFamily="18" charset="0"/>
                      </a:endParaRPr>
                    </a:p>
                  </a:txBody>
                  <a:tcPr marL="6350" marR="6350" marT="6350"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fontAlgn="ctr"/>
                      <a:r>
                        <a:rPr lang="ja-JP" altLang="en-US" sz="1800" b="1" u="none" strike="noStrike" dirty="0">
                          <a:effectLst/>
                        </a:rPr>
                        <a:t> </a:t>
                      </a:r>
                      <a:r>
                        <a:rPr lang="en-US" altLang="ja-JP" sz="1800" b="1" u="none" strike="noStrike" dirty="0">
                          <a:effectLst/>
                        </a:rPr>
                        <a:t>&lt;.0001</a:t>
                      </a:r>
                      <a:endParaRPr lang="en-US" altLang="ja-JP" sz="1800" b="1" i="0" u="none" strike="noStrike" dirty="0">
                        <a:solidFill>
                          <a:srgbClr val="000000"/>
                        </a:solidFill>
                        <a:effectLst/>
                        <a:latin typeface="Times New Roman" panose="02020603050405020304" pitchFamily="18" charset="0"/>
                      </a:endParaRPr>
                    </a:p>
                  </a:txBody>
                  <a:tcPr marL="6350" marR="6350" marT="6350" marB="0" anchor="ctr">
                    <a:lnL w="12700" cap="flat" cmpd="sng" algn="ctr">
                      <a:solidFill>
                        <a:schemeClr val="bg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144443726"/>
                  </a:ext>
                </a:extLst>
              </a:tr>
            </a:tbl>
          </a:graphicData>
        </a:graphic>
      </p:graphicFrame>
      <p:sp>
        <p:nvSpPr>
          <p:cNvPr id="4" name="テキスト ボックス 3">
            <a:extLst>
              <a:ext uri="{FF2B5EF4-FFF2-40B4-BE49-F238E27FC236}">
                <a16:creationId xmlns:a16="http://schemas.microsoft.com/office/drawing/2014/main" id="{79F67CB7-5BBF-45B6-9670-D2DEF9CA94A2}"/>
              </a:ext>
            </a:extLst>
          </p:cNvPr>
          <p:cNvSpPr txBox="1"/>
          <p:nvPr/>
        </p:nvSpPr>
        <p:spPr>
          <a:xfrm>
            <a:off x="1657818" y="1508491"/>
            <a:ext cx="6263253" cy="369332"/>
          </a:xfrm>
          <a:prstGeom prst="rect">
            <a:avLst/>
          </a:prstGeom>
          <a:noFill/>
        </p:spPr>
        <p:txBody>
          <a:bodyPr wrap="none" rtlCol="0">
            <a:spAutoFit/>
          </a:bodyPr>
          <a:lstStyle/>
          <a:p>
            <a:r>
              <a:rPr kumimoji="1" lang="en-US" altLang="ja-JP" i="0" dirty="0">
                <a:solidFill>
                  <a:schemeClr val="bg1"/>
                </a:solidFill>
              </a:rPr>
              <a:t>Propensity score subclassification adjustment analysis</a:t>
            </a:r>
            <a:endParaRPr kumimoji="1" lang="ja-JP" altLang="en-US" i="0" dirty="0" err="1">
              <a:solidFill>
                <a:schemeClr val="bg1"/>
              </a:solidFill>
            </a:endParaRPr>
          </a:p>
        </p:txBody>
      </p:sp>
      <p:sp>
        <p:nvSpPr>
          <p:cNvPr id="5" name="正方形/長方形 4">
            <a:extLst>
              <a:ext uri="{FF2B5EF4-FFF2-40B4-BE49-F238E27FC236}">
                <a16:creationId xmlns:a16="http://schemas.microsoft.com/office/drawing/2014/main" id="{37F4DA67-91D5-4EAF-8540-6A3E2504A6F8}"/>
              </a:ext>
            </a:extLst>
          </p:cNvPr>
          <p:cNvSpPr/>
          <p:nvPr/>
        </p:nvSpPr>
        <p:spPr>
          <a:xfrm>
            <a:off x="2282824" y="780031"/>
            <a:ext cx="4572000" cy="646331"/>
          </a:xfrm>
          <a:prstGeom prst="rect">
            <a:avLst/>
          </a:prstGeom>
        </p:spPr>
        <p:txBody>
          <a:bodyPr>
            <a:spAutoFit/>
          </a:bodyPr>
          <a:lstStyle/>
          <a:p>
            <a:pPr algn="ctr"/>
            <a:r>
              <a:rPr kumimoji="1" lang="en-US" altLang="ja-JP" i="0" dirty="0">
                <a:solidFill>
                  <a:schemeClr val="bg1"/>
                </a:solidFill>
              </a:rPr>
              <a:t>All cause death, MI, Stroke, ST, and </a:t>
            </a:r>
            <a:br>
              <a:rPr kumimoji="1" lang="en-US" altLang="ja-JP" i="0" dirty="0">
                <a:solidFill>
                  <a:schemeClr val="bg1"/>
                </a:solidFill>
              </a:rPr>
            </a:br>
            <a:r>
              <a:rPr kumimoji="1" lang="en-US" altLang="ja-JP" i="0" dirty="0">
                <a:solidFill>
                  <a:schemeClr val="bg1"/>
                </a:solidFill>
              </a:rPr>
              <a:t>Bleeding (BARC 3 or 5) </a:t>
            </a:r>
            <a:endParaRPr lang="ja-JP" altLang="en-US" i="0" dirty="0">
              <a:solidFill>
                <a:schemeClr val="bg1"/>
              </a:solidFill>
            </a:endParaRPr>
          </a:p>
        </p:txBody>
      </p:sp>
    </p:spTree>
    <p:extLst>
      <p:ext uri="{BB962C8B-B14F-4D97-AF65-F5344CB8AC3E}">
        <p14:creationId xmlns:p14="http://schemas.microsoft.com/office/powerpoint/2010/main" val="4025831226"/>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2"/>
          <p:cNvSpPr txBox="1">
            <a:spLocks noChangeArrowheads="1"/>
          </p:cNvSpPr>
          <p:nvPr/>
        </p:nvSpPr>
        <p:spPr bwMode="auto">
          <a:xfrm>
            <a:off x="1943100" y="1458516"/>
            <a:ext cx="4457700" cy="369332"/>
          </a:xfrm>
          <a:prstGeom prst="rect">
            <a:avLst/>
          </a:prstGeom>
          <a:noFill/>
          <a:ln w="9525">
            <a:noFill/>
            <a:miter lim="800000"/>
            <a:headEnd/>
            <a:tailEnd/>
          </a:ln>
        </p:spPr>
        <p:txBody>
          <a:bodyPr>
            <a:spAutoFit/>
          </a:bodyPr>
          <a:lstStyle/>
          <a:p>
            <a:pPr eaLnBrk="0" hangingPunct="0"/>
            <a:endParaRPr lang="en-US" b="0" i="0">
              <a:solidFill>
                <a:schemeClr val="tx1"/>
              </a:solidFill>
              <a:ea typeface="MS PGothic" pitchFamily="34" charset="-128"/>
              <a:cs typeface="ヒラギノ角ゴ Pro W3"/>
            </a:endParaRPr>
          </a:p>
        </p:txBody>
      </p:sp>
      <p:sp>
        <p:nvSpPr>
          <p:cNvPr id="7" name="Rectangle 4"/>
          <p:cNvSpPr>
            <a:spLocks noGrp="1" noChangeArrowheads="1"/>
          </p:cNvSpPr>
          <p:nvPr>
            <p:ph idx="1"/>
          </p:nvPr>
        </p:nvSpPr>
        <p:spPr>
          <a:xfrm>
            <a:off x="533400" y="1145289"/>
            <a:ext cx="8383588" cy="3086100"/>
          </a:xfrm>
        </p:spPr>
        <p:txBody>
          <a:bodyPr/>
          <a:lstStyle/>
          <a:p>
            <a:pPr marL="0" indent="0" eaLnBrk="1" hangingPunct="1">
              <a:buNone/>
            </a:pPr>
            <a:r>
              <a:rPr lang="en-US" sz="2100" dirty="0"/>
              <a:t>I, (Ken Kozuma) have a financial interest/arrangement </a:t>
            </a:r>
            <a:br>
              <a:rPr lang="en-US" sz="2100" dirty="0"/>
            </a:br>
            <a:r>
              <a:rPr lang="en-US" sz="2100" dirty="0"/>
              <a:t>that could be perceived as a real or apparent conflict of interest in the context of the subject of this presentation as follows.</a:t>
            </a:r>
          </a:p>
          <a:p>
            <a:pPr marL="0" indent="0" eaLnBrk="1" hangingPunct="1"/>
            <a:r>
              <a:rPr lang="en-US" sz="2100" dirty="0"/>
              <a:t>Scientific advisory boards for and honoraria from Terumo, Abbott Vascular Japan, Boston Scientific Japan, Daiichi-Sankyo, Sanofi, Bayer, Behringer </a:t>
            </a:r>
            <a:r>
              <a:rPr lang="en-US" sz="2100" dirty="0" err="1"/>
              <a:t>Ingerheim</a:t>
            </a:r>
            <a:r>
              <a:rPr lang="en-US" sz="2100" dirty="0"/>
              <a:t> and Bristol-Meyers Squibb.</a:t>
            </a:r>
          </a:p>
          <a:p>
            <a:pPr marL="0" indent="0" eaLnBrk="1" hangingPunct="1">
              <a:buNone/>
            </a:pPr>
            <a:endParaRPr lang="en-US" sz="2100" dirty="0"/>
          </a:p>
          <a:p>
            <a:pPr marL="0" indent="0" eaLnBrk="1" hangingPunct="1"/>
            <a:r>
              <a:rPr lang="en-US" sz="2100" dirty="0"/>
              <a:t>Sponsor of the Study    Terumo</a:t>
            </a:r>
          </a:p>
          <a:p>
            <a:pPr marL="0" indent="0" eaLnBrk="1" hangingPunct="1"/>
            <a:endParaRPr lang="en-US" sz="2100" dirty="0"/>
          </a:p>
        </p:txBody>
      </p:sp>
      <p:sp>
        <p:nvSpPr>
          <p:cNvPr id="8" name="Rectangle 4"/>
          <p:cNvSpPr txBox="1">
            <a:spLocks noChangeArrowheads="1"/>
          </p:cNvSpPr>
          <p:nvPr/>
        </p:nvSpPr>
        <p:spPr bwMode="auto">
          <a:xfrm>
            <a:off x="684214" y="294027"/>
            <a:ext cx="7769225" cy="425798"/>
          </a:xfrm>
          <a:prstGeom prst="rect">
            <a:avLst/>
          </a:prstGeom>
          <a:noFill/>
          <a:ln w="9525">
            <a:noFill/>
            <a:miter lim="800000"/>
            <a:headEnd/>
            <a:tailEnd/>
          </a:ln>
        </p:spPr>
        <p:txBody>
          <a:bodyPr vert="horz" wrap="square" lIns="45720" tIns="45720" rIns="45720" bIns="45720" numCol="1" anchor="t" anchorCtr="0" compatLnSpc="1">
            <a:prstTxWarp prst="textNoShape">
              <a:avLst/>
            </a:prstTxWarp>
          </a:bodyPr>
          <a:lstStyle>
            <a:lvl1pPr algn="ctr" rtl="0" eaLnBrk="0" fontAlgn="base" hangingPunct="0">
              <a:spcBef>
                <a:spcPct val="0"/>
              </a:spcBef>
              <a:spcAft>
                <a:spcPct val="0"/>
              </a:spcAft>
              <a:defRPr sz="2700" b="1">
                <a:solidFill>
                  <a:schemeClr val="tx1"/>
                </a:solidFill>
                <a:latin typeface="+mj-lt"/>
                <a:ea typeface="+mj-ea"/>
                <a:cs typeface="+mj-cs"/>
              </a:defRPr>
            </a:lvl1pPr>
            <a:lvl2pPr algn="ctr" rtl="0" eaLnBrk="0" fontAlgn="base" hangingPunct="0">
              <a:spcBef>
                <a:spcPct val="0"/>
              </a:spcBef>
              <a:spcAft>
                <a:spcPct val="0"/>
              </a:spcAft>
              <a:defRPr sz="2700" b="1">
                <a:solidFill>
                  <a:schemeClr val="tx1"/>
                </a:solidFill>
                <a:latin typeface="Arial" charset="0"/>
              </a:defRPr>
            </a:lvl2pPr>
            <a:lvl3pPr algn="ctr" rtl="0" eaLnBrk="0" fontAlgn="base" hangingPunct="0">
              <a:spcBef>
                <a:spcPct val="0"/>
              </a:spcBef>
              <a:spcAft>
                <a:spcPct val="0"/>
              </a:spcAft>
              <a:defRPr sz="2700" b="1">
                <a:solidFill>
                  <a:schemeClr val="tx1"/>
                </a:solidFill>
                <a:latin typeface="Arial" charset="0"/>
              </a:defRPr>
            </a:lvl3pPr>
            <a:lvl4pPr algn="ctr" rtl="0" eaLnBrk="0" fontAlgn="base" hangingPunct="0">
              <a:spcBef>
                <a:spcPct val="0"/>
              </a:spcBef>
              <a:spcAft>
                <a:spcPct val="0"/>
              </a:spcAft>
              <a:defRPr sz="2700" b="1">
                <a:solidFill>
                  <a:schemeClr val="tx1"/>
                </a:solidFill>
                <a:latin typeface="Arial" charset="0"/>
              </a:defRPr>
            </a:lvl4pPr>
            <a:lvl5pPr algn="ctr" rtl="0" eaLnBrk="0" fontAlgn="base" hangingPunct="0">
              <a:spcBef>
                <a:spcPct val="0"/>
              </a:spcBef>
              <a:spcAft>
                <a:spcPct val="0"/>
              </a:spcAft>
              <a:defRPr sz="2700" b="1">
                <a:solidFill>
                  <a:schemeClr val="tx1"/>
                </a:solidFill>
                <a:latin typeface="Arial" charset="0"/>
              </a:defRPr>
            </a:lvl5pPr>
            <a:lvl6pPr marL="342900" algn="ctr" rtl="0" fontAlgn="base">
              <a:spcBef>
                <a:spcPct val="0"/>
              </a:spcBef>
              <a:spcAft>
                <a:spcPct val="0"/>
              </a:spcAft>
              <a:defRPr sz="2700" b="1">
                <a:solidFill>
                  <a:schemeClr val="tx1"/>
                </a:solidFill>
                <a:latin typeface="Arial" charset="0"/>
              </a:defRPr>
            </a:lvl6pPr>
            <a:lvl7pPr marL="685800" algn="ctr" rtl="0" fontAlgn="base">
              <a:spcBef>
                <a:spcPct val="0"/>
              </a:spcBef>
              <a:spcAft>
                <a:spcPct val="0"/>
              </a:spcAft>
              <a:defRPr sz="2700" b="1">
                <a:solidFill>
                  <a:schemeClr val="tx1"/>
                </a:solidFill>
                <a:latin typeface="Arial" charset="0"/>
              </a:defRPr>
            </a:lvl7pPr>
            <a:lvl8pPr marL="1028700" algn="ctr" rtl="0" fontAlgn="base">
              <a:spcBef>
                <a:spcPct val="0"/>
              </a:spcBef>
              <a:spcAft>
                <a:spcPct val="0"/>
              </a:spcAft>
              <a:defRPr sz="2700" b="1">
                <a:solidFill>
                  <a:schemeClr val="tx1"/>
                </a:solidFill>
                <a:latin typeface="Arial" charset="0"/>
              </a:defRPr>
            </a:lvl8pPr>
            <a:lvl9pPr marL="1371600" algn="ctr" rtl="0" fontAlgn="base">
              <a:spcBef>
                <a:spcPct val="0"/>
              </a:spcBef>
              <a:spcAft>
                <a:spcPct val="0"/>
              </a:spcAft>
              <a:defRPr sz="2700" b="1">
                <a:solidFill>
                  <a:schemeClr val="tx1"/>
                </a:solidFill>
                <a:latin typeface="Arial" charset="0"/>
              </a:defRPr>
            </a:lvl9pPr>
          </a:lstStyle>
          <a:p>
            <a:pPr eaLnBrk="1" hangingPunct="1"/>
            <a:r>
              <a:rPr lang="en-US" sz="2500" i="0" kern="0" dirty="0">
                <a:solidFill>
                  <a:srgbClr val="053763"/>
                </a:solidFill>
              </a:rPr>
              <a:t>Disclosure Statement of Financial Interest</a:t>
            </a:r>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4214" y="116681"/>
            <a:ext cx="7769225" cy="837048"/>
          </a:xfrm>
        </p:spPr>
        <p:txBody>
          <a:bodyPr/>
          <a:lstStyle/>
          <a:p>
            <a:r>
              <a:rPr kumimoji="1" lang="en-US" altLang="ja-JP" sz="2000" dirty="0"/>
              <a:t>Landmark Analysis at 90 Days:</a:t>
            </a:r>
            <a:br>
              <a:rPr kumimoji="1" lang="en-US" altLang="ja-JP" sz="2000" dirty="0"/>
            </a:br>
            <a:r>
              <a:rPr kumimoji="1" lang="en-US" altLang="ja-JP" sz="2000" dirty="0"/>
              <a:t>All cause death, MI, Stroke, ST, and Bleeding (BARC 3 or 5)</a:t>
            </a:r>
            <a:br>
              <a:rPr kumimoji="1" lang="en-US" altLang="ja-JP" sz="2000" dirty="0"/>
            </a:br>
            <a:r>
              <a:rPr kumimoji="1" lang="en-US" altLang="ja-JP" sz="1600" dirty="0"/>
              <a:t>with Propensity Score Adjustment</a:t>
            </a:r>
            <a:endParaRPr kumimoji="1" lang="ja-JP" altLang="en-US" sz="1600" dirty="0"/>
          </a:p>
        </p:txBody>
      </p:sp>
      <p:grpSp>
        <p:nvGrpSpPr>
          <p:cNvPr id="15" name="グループ化 14"/>
          <p:cNvGrpSpPr/>
          <p:nvPr/>
        </p:nvGrpSpPr>
        <p:grpSpPr>
          <a:xfrm>
            <a:off x="875442" y="862654"/>
            <a:ext cx="7035394" cy="4249280"/>
            <a:chOff x="1054303" y="447110"/>
            <a:chExt cx="7035394" cy="4249280"/>
          </a:xfrm>
        </p:grpSpPr>
        <p:pic>
          <p:nvPicPr>
            <p:cNvPr id="16" name="図 15"/>
            <p:cNvPicPr>
              <a:picLocks noChangeAspect="1"/>
            </p:cNvPicPr>
            <p:nvPr/>
          </p:nvPicPr>
          <p:blipFill>
            <a:blip r:embed="rId3"/>
            <a:stretch>
              <a:fillRect/>
            </a:stretch>
          </p:blipFill>
          <p:spPr>
            <a:xfrm>
              <a:off x="1054303" y="447110"/>
              <a:ext cx="7035394" cy="4249280"/>
            </a:xfrm>
            <a:prstGeom prst="rect">
              <a:avLst/>
            </a:prstGeom>
          </p:spPr>
        </p:pic>
        <p:pic>
          <p:nvPicPr>
            <p:cNvPr id="17" name="図 16"/>
            <p:cNvPicPr>
              <a:picLocks noChangeAspect="1"/>
            </p:cNvPicPr>
            <p:nvPr/>
          </p:nvPicPr>
          <p:blipFill rotWithShape="1">
            <a:blip r:embed="rId4"/>
            <a:srcRect l="13796" t="3644" r="65875" b="21122"/>
            <a:stretch/>
          </p:blipFill>
          <p:spPr>
            <a:xfrm>
              <a:off x="2013284" y="577516"/>
              <a:ext cx="1427748" cy="3288631"/>
            </a:xfrm>
            <a:prstGeom prst="rect">
              <a:avLst/>
            </a:prstGeom>
          </p:spPr>
        </p:pic>
      </p:grpSp>
      <p:cxnSp>
        <p:nvCxnSpPr>
          <p:cNvPr id="18" name="直線コネクタ 17"/>
          <p:cNvCxnSpPr/>
          <p:nvPr/>
        </p:nvCxnSpPr>
        <p:spPr bwMode="auto">
          <a:xfrm>
            <a:off x="3278307" y="1219200"/>
            <a:ext cx="7713" cy="2931885"/>
          </a:xfrm>
          <a:prstGeom prst="line">
            <a:avLst/>
          </a:prstGeom>
          <a:ln w="12700">
            <a:solidFill>
              <a:schemeClr val="bg1"/>
            </a:solidFill>
            <a:prstDash val="sysDot"/>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9" name="正方形/長方形 18"/>
          <p:cNvSpPr/>
          <p:nvPr/>
        </p:nvSpPr>
        <p:spPr>
          <a:xfrm>
            <a:off x="7131441" y="3572503"/>
            <a:ext cx="838691" cy="400110"/>
          </a:xfrm>
          <a:prstGeom prst="rect">
            <a:avLst/>
          </a:prstGeom>
        </p:spPr>
        <p:txBody>
          <a:bodyPr wrap="none">
            <a:spAutoFit/>
          </a:bodyPr>
          <a:lstStyle/>
          <a:p>
            <a:r>
              <a:rPr lang="en-US" altLang="ja-JP" sz="2000" i="0" dirty="0">
                <a:solidFill>
                  <a:schemeClr val="bg2"/>
                </a:solidFill>
                <a:latin typeface="+mn-lt"/>
              </a:rPr>
              <a:t>2.2%</a:t>
            </a:r>
            <a:r>
              <a:rPr lang="ja-JP" altLang="en-US" sz="2000" dirty="0">
                <a:solidFill>
                  <a:schemeClr val="bg2"/>
                </a:solidFill>
                <a:latin typeface="+mn-lt"/>
              </a:rPr>
              <a:t> </a:t>
            </a:r>
          </a:p>
        </p:txBody>
      </p:sp>
      <p:sp>
        <p:nvSpPr>
          <p:cNvPr id="20" name="正方形/長方形 19"/>
          <p:cNvSpPr/>
          <p:nvPr/>
        </p:nvSpPr>
        <p:spPr>
          <a:xfrm>
            <a:off x="7131441" y="3011675"/>
            <a:ext cx="867545" cy="400110"/>
          </a:xfrm>
          <a:prstGeom prst="rect">
            <a:avLst/>
          </a:prstGeom>
        </p:spPr>
        <p:txBody>
          <a:bodyPr wrap="none">
            <a:spAutoFit/>
          </a:bodyPr>
          <a:lstStyle/>
          <a:p>
            <a:r>
              <a:rPr lang="en-US" altLang="ja-JP" sz="2000" i="0" dirty="0">
                <a:solidFill>
                  <a:schemeClr val="bg2"/>
                </a:solidFill>
                <a:latin typeface="+mn-lt"/>
              </a:rPr>
              <a:t>3.7%</a:t>
            </a:r>
            <a:r>
              <a:rPr lang="ja-JP" altLang="en-US" sz="2000" i="0" dirty="0">
                <a:solidFill>
                  <a:schemeClr val="bg2"/>
                </a:solidFill>
                <a:latin typeface="+mn-lt"/>
              </a:rPr>
              <a:t> </a:t>
            </a:r>
          </a:p>
        </p:txBody>
      </p:sp>
      <p:sp>
        <p:nvSpPr>
          <p:cNvPr id="21" name="正方形/長方形 20"/>
          <p:cNvSpPr/>
          <p:nvPr/>
        </p:nvSpPr>
        <p:spPr>
          <a:xfrm>
            <a:off x="5500258" y="2640962"/>
            <a:ext cx="3384825" cy="307777"/>
          </a:xfrm>
          <a:prstGeom prst="rect">
            <a:avLst/>
          </a:prstGeom>
        </p:spPr>
        <p:txBody>
          <a:bodyPr wrap="square">
            <a:spAutoFit/>
          </a:bodyPr>
          <a:lstStyle/>
          <a:p>
            <a:pPr fontAlgn="ctr">
              <a:spcBef>
                <a:spcPts val="0"/>
              </a:spcBef>
              <a:spcAft>
                <a:spcPts val="0"/>
              </a:spcAft>
            </a:pPr>
            <a:r>
              <a:rPr lang="en-US" altLang="ja-JP" sz="1400" i="0" dirty="0">
                <a:solidFill>
                  <a:schemeClr val="bg2"/>
                </a:solidFill>
              </a:rPr>
              <a:t>HR (95%CI): 0.59 (0.27-1.30), </a:t>
            </a:r>
            <a:r>
              <a:rPr lang="it-IT" altLang="ja-JP" sz="1400" i="0" dirty="0">
                <a:solidFill>
                  <a:schemeClr val="bg2"/>
                </a:solidFill>
              </a:rPr>
              <a:t>P=0.19</a:t>
            </a:r>
          </a:p>
        </p:txBody>
      </p:sp>
    </p:spTree>
    <p:extLst>
      <p:ext uri="{BB962C8B-B14F-4D97-AF65-F5344CB8AC3E}">
        <p14:creationId xmlns:p14="http://schemas.microsoft.com/office/powerpoint/2010/main" val="1339384751"/>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p:cNvGrpSpPr/>
          <p:nvPr/>
        </p:nvGrpSpPr>
        <p:grpSpPr>
          <a:xfrm>
            <a:off x="1150070" y="1168923"/>
            <a:ext cx="6673718" cy="3899163"/>
            <a:chOff x="1057351" y="447110"/>
            <a:chExt cx="7029297" cy="4249280"/>
          </a:xfrm>
        </p:grpSpPr>
        <p:pic>
          <p:nvPicPr>
            <p:cNvPr id="13" name="図 12"/>
            <p:cNvPicPr>
              <a:picLocks noChangeAspect="1"/>
            </p:cNvPicPr>
            <p:nvPr/>
          </p:nvPicPr>
          <p:blipFill>
            <a:blip r:embed="rId3"/>
            <a:stretch>
              <a:fillRect/>
            </a:stretch>
          </p:blipFill>
          <p:spPr>
            <a:xfrm>
              <a:off x="1057351" y="447110"/>
              <a:ext cx="7029297" cy="4249280"/>
            </a:xfrm>
            <a:prstGeom prst="rect">
              <a:avLst/>
            </a:prstGeom>
          </p:spPr>
        </p:pic>
        <p:pic>
          <p:nvPicPr>
            <p:cNvPr id="14" name="図 13"/>
            <p:cNvPicPr>
              <a:picLocks noChangeAspect="1"/>
            </p:cNvPicPr>
            <p:nvPr/>
          </p:nvPicPr>
          <p:blipFill rotWithShape="1">
            <a:blip r:embed="rId4"/>
            <a:srcRect l="13190" t="4472" r="66121" b="20374"/>
            <a:stretch/>
          </p:blipFill>
          <p:spPr>
            <a:xfrm>
              <a:off x="1979629" y="631596"/>
              <a:ext cx="1451728" cy="3280528"/>
            </a:xfrm>
            <a:prstGeom prst="rect">
              <a:avLst/>
            </a:prstGeom>
          </p:spPr>
        </p:pic>
      </p:grpSp>
      <p:cxnSp>
        <p:nvCxnSpPr>
          <p:cNvPr id="9" name="直線コネクタ 8"/>
          <p:cNvCxnSpPr/>
          <p:nvPr/>
        </p:nvCxnSpPr>
        <p:spPr bwMode="auto">
          <a:xfrm>
            <a:off x="3396081" y="1303270"/>
            <a:ext cx="7713" cy="2931885"/>
          </a:xfrm>
          <a:prstGeom prst="line">
            <a:avLst/>
          </a:prstGeom>
          <a:ln w="12700">
            <a:solidFill>
              <a:schemeClr val="bg1"/>
            </a:solidFill>
            <a:prstDash val="sysDot"/>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2" name="タイトル 1"/>
          <p:cNvSpPr>
            <a:spLocks noGrp="1"/>
          </p:cNvSpPr>
          <p:nvPr>
            <p:ph type="title"/>
          </p:nvPr>
        </p:nvSpPr>
        <p:spPr>
          <a:xfrm>
            <a:off x="575357" y="265847"/>
            <a:ext cx="7769225" cy="837048"/>
          </a:xfrm>
        </p:spPr>
        <p:txBody>
          <a:bodyPr/>
          <a:lstStyle/>
          <a:p>
            <a:r>
              <a:rPr kumimoji="1" lang="en-US" altLang="ja-JP" sz="2000" dirty="0"/>
              <a:t>Landmark Analysis at 90 Days:</a:t>
            </a:r>
            <a:br>
              <a:rPr kumimoji="1" lang="en-US" altLang="ja-JP" sz="2000" dirty="0"/>
            </a:br>
            <a:r>
              <a:rPr kumimoji="1" lang="en-US" altLang="ja-JP" sz="2000" dirty="0"/>
              <a:t>Cardiovascular death, MI, Stroke and ST </a:t>
            </a:r>
            <a:br>
              <a:rPr kumimoji="1" lang="en-US" altLang="ja-JP" sz="2000" dirty="0"/>
            </a:br>
            <a:r>
              <a:rPr kumimoji="1" lang="en-US" altLang="ja-JP" sz="1600" dirty="0"/>
              <a:t>with Propensity Score Adjustment</a:t>
            </a:r>
            <a:endParaRPr kumimoji="1" lang="ja-JP" altLang="en-US" sz="1600" dirty="0"/>
          </a:p>
        </p:txBody>
      </p:sp>
      <p:sp>
        <p:nvSpPr>
          <p:cNvPr id="19" name="正方形/長方形 18"/>
          <p:cNvSpPr/>
          <p:nvPr/>
        </p:nvSpPr>
        <p:spPr>
          <a:xfrm>
            <a:off x="5098444" y="2914358"/>
            <a:ext cx="3384825" cy="307777"/>
          </a:xfrm>
          <a:prstGeom prst="rect">
            <a:avLst/>
          </a:prstGeom>
        </p:spPr>
        <p:txBody>
          <a:bodyPr wrap="square">
            <a:spAutoFit/>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Arial" charset="0"/>
                <a:cs typeface="Arial" charset="0"/>
              </a:rPr>
              <a:t>HR (95%CI): 0.46 (0.14-1.44), </a:t>
            </a:r>
            <a:r>
              <a:rPr kumimoji="0" lang="it-IT" altLang="ja-JP" sz="1400" b="1" i="0" u="none" strike="noStrike" kern="1200" cap="none" spc="0" normalizeH="0" baseline="0" noProof="0" dirty="0">
                <a:ln>
                  <a:noFill/>
                </a:ln>
                <a:solidFill>
                  <a:srgbClr val="000000"/>
                </a:solidFill>
                <a:effectLst/>
                <a:uLnTx/>
                <a:uFillTx/>
                <a:latin typeface="Arial" charset="0"/>
                <a:cs typeface="Arial" charset="0"/>
              </a:rPr>
              <a:t>P=0.18 </a:t>
            </a:r>
          </a:p>
        </p:txBody>
      </p:sp>
      <p:sp>
        <p:nvSpPr>
          <p:cNvPr id="20" name="正方形/長方形 19"/>
          <p:cNvSpPr/>
          <p:nvPr/>
        </p:nvSpPr>
        <p:spPr>
          <a:xfrm>
            <a:off x="6943767" y="3743835"/>
            <a:ext cx="973772" cy="40011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2000" b="1" i="0" u="none" strike="noStrike" kern="1200" cap="none" spc="0" normalizeH="0" baseline="0" noProof="0" dirty="0">
                <a:ln>
                  <a:noFill/>
                </a:ln>
                <a:solidFill>
                  <a:srgbClr val="000000"/>
                </a:solidFill>
                <a:effectLst/>
                <a:uLnTx/>
                <a:uFillTx/>
                <a:latin typeface="Arial"/>
                <a:cs typeface="Arial" charset="0"/>
              </a:rPr>
              <a:t>0.9%</a:t>
            </a:r>
            <a:r>
              <a:rPr kumimoji="0" lang="ja-JP" altLang="en-US" sz="2000" b="1" i="0" u="none" strike="noStrike" kern="1200" cap="none" spc="0" normalizeH="0" baseline="0" noProof="0" dirty="0">
                <a:ln>
                  <a:noFill/>
                </a:ln>
                <a:solidFill>
                  <a:srgbClr val="000000"/>
                </a:solidFill>
                <a:effectLst/>
                <a:uLnTx/>
                <a:uFillTx/>
                <a:latin typeface="Arial"/>
                <a:cs typeface="Arial" charset="0"/>
              </a:rPr>
              <a:t> </a:t>
            </a:r>
          </a:p>
        </p:txBody>
      </p:sp>
      <p:sp>
        <p:nvSpPr>
          <p:cNvPr id="21" name="正方形/長方形 20"/>
          <p:cNvSpPr/>
          <p:nvPr/>
        </p:nvSpPr>
        <p:spPr>
          <a:xfrm>
            <a:off x="6943767" y="3282930"/>
            <a:ext cx="973772" cy="40011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2000" b="1" i="0" u="none" strike="noStrike" kern="1200" cap="none" spc="0" normalizeH="0" baseline="0" noProof="0" dirty="0">
                <a:ln>
                  <a:noFill/>
                </a:ln>
                <a:solidFill>
                  <a:srgbClr val="000000"/>
                </a:solidFill>
                <a:effectLst/>
                <a:uLnTx/>
                <a:uFillTx/>
                <a:latin typeface="Arial"/>
                <a:cs typeface="Arial" charset="0"/>
              </a:rPr>
              <a:t>2.0%</a:t>
            </a:r>
            <a:r>
              <a:rPr kumimoji="0" lang="ja-JP" altLang="en-US" sz="2000" b="1" i="0" u="none" strike="noStrike" kern="1200" cap="none" spc="0" normalizeH="0" baseline="0" noProof="0" dirty="0">
                <a:ln>
                  <a:noFill/>
                </a:ln>
                <a:solidFill>
                  <a:srgbClr val="000000"/>
                </a:solidFill>
                <a:effectLst/>
                <a:uLnTx/>
                <a:uFillTx/>
                <a:latin typeface="Arial"/>
                <a:cs typeface="Arial" charset="0"/>
              </a:rPr>
              <a:t> </a:t>
            </a:r>
          </a:p>
        </p:txBody>
      </p:sp>
    </p:spTree>
    <p:extLst>
      <p:ext uri="{BB962C8B-B14F-4D97-AF65-F5344CB8AC3E}">
        <p14:creationId xmlns:p14="http://schemas.microsoft.com/office/powerpoint/2010/main" val="3148526177"/>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p:cNvGrpSpPr/>
          <p:nvPr/>
        </p:nvGrpSpPr>
        <p:grpSpPr>
          <a:xfrm>
            <a:off x="1203783" y="1048937"/>
            <a:ext cx="6531225" cy="3989380"/>
            <a:chOff x="1057351" y="447110"/>
            <a:chExt cx="7029297" cy="4249280"/>
          </a:xfrm>
        </p:grpSpPr>
        <p:pic>
          <p:nvPicPr>
            <p:cNvPr id="13" name="図 12"/>
            <p:cNvPicPr>
              <a:picLocks noChangeAspect="1"/>
            </p:cNvPicPr>
            <p:nvPr/>
          </p:nvPicPr>
          <p:blipFill>
            <a:blip r:embed="rId3"/>
            <a:stretch>
              <a:fillRect/>
            </a:stretch>
          </p:blipFill>
          <p:spPr>
            <a:xfrm>
              <a:off x="1057351" y="447110"/>
              <a:ext cx="7029297" cy="4249280"/>
            </a:xfrm>
            <a:prstGeom prst="rect">
              <a:avLst/>
            </a:prstGeom>
          </p:spPr>
        </p:pic>
        <p:pic>
          <p:nvPicPr>
            <p:cNvPr id="14" name="図 13"/>
            <p:cNvPicPr>
              <a:picLocks noChangeAspect="1"/>
            </p:cNvPicPr>
            <p:nvPr/>
          </p:nvPicPr>
          <p:blipFill rotWithShape="1">
            <a:blip r:embed="rId4"/>
            <a:srcRect l="13536" t="4682" r="66346" b="19611"/>
            <a:stretch/>
          </p:blipFill>
          <p:spPr>
            <a:xfrm>
              <a:off x="2013284" y="577515"/>
              <a:ext cx="1411705" cy="3304675"/>
            </a:xfrm>
            <a:prstGeom prst="rect">
              <a:avLst/>
            </a:prstGeom>
          </p:spPr>
        </p:pic>
      </p:grpSp>
      <p:cxnSp>
        <p:nvCxnSpPr>
          <p:cNvPr id="9" name="直線コネクタ 8"/>
          <p:cNvCxnSpPr/>
          <p:nvPr/>
        </p:nvCxnSpPr>
        <p:spPr bwMode="auto">
          <a:xfrm>
            <a:off x="3394419" y="1236657"/>
            <a:ext cx="7713" cy="2931885"/>
          </a:xfrm>
          <a:prstGeom prst="line">
            <a:avLst/>
          </a:prstGeom>
          <a:ln w="12700">
            <a:solidFill>
              <a:schemeClr val="bg1"/>
            </a:solidFill>
            <a:prstDash val="sysDot"/>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2" name="タイトル 1"/>
          <p:cNvSpPr>
            <a:spLocks noGrp="1"/>
          </p:cNvSpPr>
          <p:nvPr>
            <p:ph type="title"/>
          </p:nvPr>
        </p:nvSpPr>
        <p:spPr>
          <a:xfrm>
            <a:off x="575357" y="200532"/>
            <a:ext cx="7769225" cy="837048"/>
          </a:xfrm>
        </p:spPr>
        <p:txBody>
          <a:bodyPr/>
          <a:lstStyle/>
          <a:p>
            <a:r>
              <a:rPr kumimoji="1" lang="en-US" altLang="ja-JP" sz="2000" dirty="0"/>
              <a:t>Landmark Analysis at 90 Days:</a:t>
            </a:r>
            <a:br>
              <a:rPr kumimoji="1" lang="en-US" altLang="ja-JP" sz="2000" dirty="0"/>
            </a:br>
            <a:r>
              <a:rPr kumimoji="1" lang="en-US" altLang="ja-JP" sz="2400" dirty="0"/>
              <a:t>Bleeding (BARC 3 or 5)</a:t>
            </a:r>
            <a:br>
              <a:rPr kumimoji="1" lang="en-US" altLang="ja-JP" sz="2400" dirty="0"/>
            </a:br>
            <a:r>
              <a:rPr kumimoji="1" lang="en-US" altLang="ja-JP" sz="1600" dirty="0"/>
              <a:t>with Propensity Score Adjustment</a:t>
            </a:r>
            <a:endParaRPr kumimoji="1" lang="ja-JP" altLang="en-US" sz="1600" dirty="0"/>
          </a:p>
        </p:txBody>
      </p:sp>
      <p:sp>
        <p:nvSpPr>
          <p:cNvPr id="15" name="正方形/長方形 14"/>
          <p:cNvSpPr/>
          <p:nvPr/>
        </p:nvSpPr>
        <p:spPr>
          <a:xfrm>
            <a:off x="4823445" y="2989665"/>
            <a:ext cx="3384825" cy="307777"/>
          </a:xfrm>
          <a:prstGeom prst="rect">
            <a:avLst/>
          </a:prstGeom>
        </p:spPr>
        <p:txBody>
          <a:bodyPr wrap="square">
            <a:spAutoFit/>
          </a:bodyPr>
          <a:lstStyle/>
          <a:p>
            <a:pPr fontAlgn="ctr"/>
            <a:r>
              <a:rPr lang="en-US" altLang="ja-JP" sz="1400" i="0" dirty="0">
                <a:solidFill>
                  <a:schemeClr val="bg2"/>
                </a:solidFill>
              </a:rPr>
              <a:t>HR (95%CI): 0.33 (0.10-1.08), </a:t>
            </a:r>
            <a:r>
              <a:rPr lang="it-IT" altLang="ja-JP" sz="1400" i="0" dirty="0">
                <a:solidFill>
                  <a:schemeClr val="bg2"/>
                </a:solidFill>
              </a:rPr>
              <a:t>P=0.07</a:t>
            </a:r>
          </a:p>
        </p:txBody>
      </p:sp>
      <p:sp>
        <p:nvSpPr>
          <p:cNvPr id="16" name="正方形/長方形 15"/>
          <p:cNvSpPr/>
          <p:nvPr/>
        </p:nvSpPr>
        <p:spPr>
          <a:xfrm>
            <a:off x="6880914" y="3743718"/>
            <a:ext cx="973772" cy="400110"/>
          </a:xfrm>
          <a:prstGeom prst="rect">
            <a:avLst/>
          </a:prstGeom>
        </p:spPr>
        <p:txBody>
          <a:bodyPr wrap="square">
            <a:spAutoFit/>
          </a:bodyPr>
          <a:lstStyle/>
          <a:p>
            <a:r>
              <a:rPr lang="en-US" altLang="ja-JP" sz="2000" i="0" dirty="0">
                <a:solidFill>
                  <a:schemeClr val="bg2"/>
                </a:solidFill>
                <a:latin typeface="+mn-lt"/>
              </a:rPr>
              <a:t>0.5%</a:t>
            </a:r>
            <a:r>
              <a:rPr lang="ja-JP" altLang="en-US" sz="2000" i="0" dirty="0">
                <a:solidFill>
                  <a:schemeClr val="bg2"/>
                </a:solidFill>
                <a:latin typeface="+mn-lt"/>
              </a:rPr>
              <a:t> </a:t>
            </a:r>
          </a:p>
        </p:txBody>
      </p:sp>
      <p:sp>
        <p:nvSpPr>
          <p:cNvPr id="17" name="正方形/長方形 16"/>
          <p:cNvSpPr/>
          <p:nvPr/>
        </p:nvSpPr>
        <p:spPr>
          <a:xfrm>
            <a:off x="6873657" y="3343608"/>
            <a:ext cx="973772" cy="400110"/>
          </a:xfrm>
          <a:prstGeom prst="rect">
            <a:avLst/>
          </a:prstGeom>
        </p:spPr>
        <p:txBody>
          <a:bodyPr wrap="square">
            <a:spAutoFit/>
          </a:bodyPr>
          <a:lstStyle/>
          <a:p>
            <a:r>
              <a:rPr lang="en-US" altLang="ja-JP" sz="2000" i="0" dirty="0">
                <a:solidFill>
                  <a:schemeClr val="bg2"/>
                </a:solidFill>
                <a:latin typeface="+mn-lt"/>
              </a:rPr>
              <a:t>1.6%</a:t>
            </a:r>
            <a:r>
              <a:rPr lang="ja-JP" altLang="en-US" sz="2000" i="0" dirty="0">
                <a:solidFill>
                  <a:schemeClr val="bg2"/>
                </a:solidFill>
                <a:latin typeface="+mn-lt"/>
              </a:rPr>
              <a:t> </a:t>
            </a:r>
          </a:p>
        </p:txBody>
      </p:sp>
    </p:spTree>
    <p:extLst>
      <p:ext uri="{BB962C8B-B14F-4D97-AF65-F5344CB8AC3E}">
        <p14:creationId xmlns:p14="http://schemas.microsoft.com/office/powerpoint/2010/main" val="1699707069"/>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a:spLocks noGrp="1"/>
          </p:cNvSpPr>
          <p:nvPr>
            <p:ph type="title"/>
          </p:nvPr>
        </p:nvSpPr>
        <p:spPr>
          <a:xfrm>
            <a:off x="685800" y="289676"/>
            <a:ext cx="7769225" cy="566738"/>
          </a:xfrm>
        </p:spPr>
        <p:txBody>
          <a:bodyPr/>
          <a:lstStyle/>
          <a:p>
            <a:r>
              <a:rPr kumimoji="1" lang="en-US" altLang="ja-JP" dirty="0"/>
              <a:t>12-month Clinical Outcomes</a:t>
            </a:r>
            <a:endParaRPr kumimoji="1" lang="ja-JP" altLang="en-US" sz="2000" dirty="0"/>
          </a:p>
        </p:txBody>
      </p:sp>
      <p:sp>
        <p:nvSpPr>
          <p:cNvPr id="4" name="正方形/長方形 3"/>
          <p:cNvSpPr/>
          <p:nvPr/>
        </p:nvSpPr>
        <p:spPr>
          <a:xfrm>
            <a:off x="2474633" y="4815574"/>
            <a:ext cx="4801153" cy="230832"/>
          </a:xfrm>
          <a:prstGeom prst="rect">
            <a:avLst/>
          </a:prstGeom>
        </p:spPr>
        <p:txBody>
          <a:bodyPr wrap="square">
            <a:spAutoFit/>
          </a:bodyPr>
          <a:lstStyle/>
          <a:p>
            <a:r>
              <a:rPr kumimoji="1" lang="en-US" altLang="ja-JP" sz="900" i="0" dirty="0">
                <a:solidFill>
                  <a:schemeClr val="tx1"/>
                </a:solidFill>
              </a:rPr>
              <a:t>Primary Endpoint: All cause death, MI, Stroke, ST, and</a:t>
            </a:r>
            <a:r>
              <a:rPr kumimoji="1" lang="ja-JP" altLang="en-US" sz="900" i="0" dirty="0">
                <a:solidFill>
                  <a:schemeClr val="tx1"/>
                </a:solidFill>
              </a:rPr>
              <a:t> </a:t>
            </a:r>
            <a:r>
              <a:rPr kumimoji="1" lang="en-US" altLang="ja-JP" sz="900" i="0" dirty="0">
                <a:solidFill>
                  <a:schemeClr val="tx1"/>
                </a:solidFill>
              </a:rPr>
              <a:t>Bleeding (BARC 3 or 5) </a:t>
            </a:r>
            <a:endParaRPr lang="ja-JP" altLang="en-US" sz="900" i="0" dirty="0">
              <a:solidFill>
                <a:schemeClr val="tx1"/>
              </a:solidFill>
            </a:endParaRP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2175676771"/>
              </p:ext>
            </p:extLst>
          </p:nvPr>
        </p:nvGraphicFramePr>
        <p:xfrm>
          <a:off x="402672" y="780176"/>
          <a:ext cx="8241003" cy="40160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00588024"/>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83068" y="1698346"/>
            <a:ext cx="7769225" cy="830670"/>
          </a:xfrm>
        </p:spPr>
        <p:txBody>
          <a:bodyPr/>
          <a:lstStyle/>
          <a:p>
            <a:r>
              <a:rPr kumimoji="1" lang="en-US" altLang="ja-JP" sz="2800" dirty="0"/>
              <a:t>Comparison</a:t>
            </a:r>
            <a:r>
              <a:rPr kumimoji="1" lang="ja-JP" altLang="en-US" sz="2800" dirty="0"/>
              <a:t> </a:t>
            </a:r>
            <a:r>
              <a:rPr kumimoji="1" lang="en-US" altLang="ja-JP" sz="2800" dirty="0"/>
              <a:t>of Single</a:t>
            </a:r>
            <a:r>
              <a:rPr kumimoji="1" lang="ja-JP" altLang="en-US" sz="2800" dirty="0"/>
              <a:t> </a:t>
            </a:r>
            <a:r>
              <a:rPr kumimoji="1" lang="en-US" altLang="ja-JP" sz="2800" dirty="0"/>
              <a:t>Antiplatelet</a:t>
            </a:r>
            <a:r>
              <a:rPr kumimoji="1" lang="ja-JP" altLang="en-US" sz="2800" dirty="0"/>
              <a:t> </a:t>
            </a:r>
            <a:r>
              <a:rPr kumimoji="1" lang="en-US" altLang="ja-JP" sz="2800" dirty="0"/>
              <a:t>Therapy:</a:t>
            </a:r>
            <a:br>
              <a:rPr kumimoji="1" lang="en-US" altLang="ja-JP" sz="2800" dirty="0"/>
            </a:br>
            <a:r>
              <a:rPr kumimoji="1" lang="en-US" altLang="ja-JP" sz="2800" dirty="0"/>
              <a:t>Aspirin and </a:t>
            </a:r>
            <a:r>
              <a:rPr lang="en-US" altLang="ja-JP" sz="2800" dirty="0"/>
              <a:t>P</a:t>
            </a:r>
            <a:r>
              <a:rPr lang="en-US" altLang="ja-JP" sz="2400" dirty="0"/>
              <a:t>2</a:t>
            </a:r>
            <a:r>
              <a:rPr lang="en-US" altLang="ja-JP" sz="2800" dirty="0"/>
              <a:t>Y</a:t>
            </a:r>
            <a:r>
              <a:rPr lang="en-US" altLang="ja-JP" sz="2400" dirty="0"/>
              <a:t>12</a:t>
            </a:r>
            <a:r>
              <a:rPr lang="en-US" altLang="ja-JP" sz="2800" dirty="0"/>
              <a:t> receptor inhibitors</a:t>
            </a:r>
            <a:endParaRPr kumimoji="1" lang="ja-JP" altLang="en-US" sz="2800" dirty="0"/>
          </a:p>
        </p:txBody>
      </p:sp>
    </p:spTree>
    <p:extLst>
      <p:ext uri="{BB962C8B-B14F-4D97-AF65-F5344CB8AC3E}">
        <p14:creationId xmlns:p14="http://schemas.microsoft.com/office/powerpoint/2010/main" val="2056254802"/>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title"/>
          </p:nvPr>
        </p:nvSpPr>
        <p:spPr>
          <a:xfrm>
            <a:off x="684214" y="294812"/>
            <a:ext cx="7769225" cy="566738"/>
          </a:xfrm>
        </p:spPr>
        <p:txBody>
          <a:bodyPr/>
          <a:lstStyle/>
          <a:p>
            <a:pPr eaLnBrk="1" hangingPunct="1"/>
            <a:r>
              <a:rPr lang="en-US" altLang="ja-JP" sz="2400" dirty="0">
                <a:latin typeface="Arial" pitchFamily="34" charset="0"/>
                <a:cs typeface="Arial" pitchFamily="34" charset="0"/>
              </a:rPr>
              <a:t>Baseline Patient Characteristics</a:t>
            </a:r>
          </a:p>
        </p:txBody>
      </p:sp>
      <p:sp>
        <p:nvSpPr>
          <p:cNvPr id="7" name="正方形/長方形 6"/>
          <p:cNvSpPr/>
          <p:nvPr/>
        </p:nvSpPr>
        <p:spPr>
          <a:xfrm>
            <a:off x="4364251" y="2387084"/>
            <a:ext cx="415498" cy="369332"/>
          </a:xfrm>
          <a:prstGeom prst="rect">
            <a:avLst/>
          </a:prstGeom>
        </p:spPr>
        <p:txBody>
          <a:bodyPr wrap="none">
            <a:spAutoFit/>
          </a:bodyPr>
          <a:lstStyle/>
          <a:p>
            <a:r>
              <a:rPr lang="ja-JP" altLang="en-US" dirty="0"/>
              <a:t>（</a:t>
            </a:r>
          </a:p>
        </p:txBody>
      </p:sp>
      <p:graphicFrame>
        <p:nvGraphicFramePr>
          <p:cNvPr id="9" name="表 8"/>
          <p:cNvGraphicFramePr>
            <a:graphicFrameLocks noGrp="1"/>
          </p:cNvGraphicFramePr>
          <p:nvPr>
            <p:extLst>
              <p:ext uri="{D42A27DB-BD31-4B8C-83A1-F6EECF244321}">
                <p14:modId xmlns:p14="http://schemas.microsoft.com/office/powerpoint/2010/main" val="435170683"/>
              </p:ext>
            </p:extLst>
          </p:nvPr>
        </p:nvGraphicFramePr>
        <p:xfrm>
          <a:off x="672662" y="935418"/>
          <a:ext cx="7840717" cy="3512820"/>
        </p:xfrm>
        <a:graphic>
          <a:graphicData uri="http://schemas.openxmlformats.org/drawingml/2006/table">
            <a:tbl>
              <a:tblPr>
                <a:tableStyleId>{5C22544A-7EE6-4342-B048-85BDC9FD1C3A}</a:tableStyleId>
              </a:tblPr>
              <a:tblGrid>
                <a:gridCol w="3090042">
                  <a:extLst>
                    <a:ext uri="{9D8B030D-6E8A-4147-A177-3AD203B41FA5}">
                      <a16:colId xmlns:a16="http://schemas.microsoft.com/office/drawing/2014/main" val="378349402"/>
                    </a:ext>
                  </a:extLst>
                </a:gridCol>
                <a:gridCol w="1671144">
                  <a:extLst>
                    <a:ext uri="{9D8B030D-6E8A-4147-A177-3AD203B41FA5}">
                      <a16:colId xmlns:a16="http://schemas.microsoft.com/office/drawing/2014/main" val="586704251"/>
                    </a:ext>
                  </a:extLst>
                </a:gridCol>
                <a:gridCol w="1891862">
                  <a:extLst>
                    <a:ext uri="{9D8B030D-6E8A-4147-A177-3AD203B41FA5}">
                      <a16:colId xmlns:a16="http://schemas.microsoft.com/office/drawing/2014/main" val="2850578044"/>
                    </a:ext>
                  </a:extLst>
                </a:gridCol>
                <a:gridCol w="1187669">
                  <a:extLst>
                    <a:ext uri="{9D8B030D-6E8A-4147-A177-3AD203B41FA5}">
                      <a16:colId xmlns:a16="http://schemas.microsoft.com/office/drawing/2014/main" val="765677032"/>
                    </a:ext>
                  </a:extLst>
                </a:gridCol>
              </a:tblGrid>
              <a:tr h="413005">
                <a:tc>
                  <a:txBody>
                    <a:bodyPr/>
                    <a:lstStyle/>
                    <a:p>
                      <a:pPr marL="0" algn="ctr" defTabSz="685800" rtl="0" eaLnBrk="1" fontAlgn="ctr" latinLnBrk="0" hangingPunct="1"/>
                      <a:endParaRPr lang="ja-JP" altLang="en-US" sz="1600" b="1" i="0" u="none" strike="noStrike" kern="1200" dirty="0">
                        <a:solidFill>
                          <a:srgbClr val="FFFF00"/>
                        </a:solidFill>
                        <a:effectLst/>
                        <a:latin typeface="+mn-lt"/>
                        <a:ea typeface="+mn-ea"/>
                        <a:cs typeface="+mn-cs"/>
                      </a:endParaRPr>
                    </a:p>
                  </a:txBody>
                  <a:tcPr marL="7620" marR="7620" marT="7620" marB="0" anchor="ctr">
                    <a:solidFill>
                      <a:srgbClr val="203864"/>
                    </a:solidFill>
                  </a:tcPr>
                </a:tc>
                <a:tc>
                  <a:txBody>
                    <a:bodyPr/>
                    <a:lstStyle/>
                    <a:p>
                      <a:pPr marL="0" algn="ctr" defTabSz="685800" rtl="0" eaLnBrk="1" fontAlgn="ctr" latinLnBrk="0" hangingPunct="1"/>
                      <a:r>
                        <a:rPr lang="en-US" sz="1600" b="1" i="0" u="none" strike="noStrike" kern="1200" dirty="0">
                          <a:solidFill>
                            <a:srgbClr val="FFFF00"/>
                          </a:solidFill>
                          <a:effectLst/>
                          <a:latin typeface="+mn-lt"/>
                          <a:ea typeface="+mn-ea"/>
                          <a:cs typeface="+mn-cs"/>
                        </a:rPr>
                        <a:t>Aspirin</a:t>
                      </a:r>
                    </a:p>
                    <a:p>
                      <a:pPr marL="0" algn="ctr" defTabSz="685800" rtl="0" eaLnBrk="1" fontAlgn="ctr" latinLnBrk="0" hangingPunct="1"/>
                      <a:r>
                        <a:rPr lang="en-US" sz="1600" b="1" i="0" u="none" strike="noStrike" kern="1200" dirty="0">
                          <a:solidFill>
                            <a:srgbClr val="FFFF00"/>
                          </a:solidFill>
                          <a:effectLst/>
                          <a:latin typeface="+mn-lt"/>
                          <a:ea typeface="+mn-ea"/>
                          <a:cs typeface="+mn-cs"/>
                        </a:rPr>
                        <a:t> (n=846)</a:t>
                      </a:r>
                    </a:p>
                  </a:txBody>
                  <a:tcPr marL="7620" marR="7620" marT="7620" marB="0" anchor="ctr">
                    <a:solidFill>
                      <a:srgbClr val="203864"/>
                    </a:solidFill>
                  </a:tcPr>
                </a:tc>
                <a:tc>
                  <a:txBody>
                    <a:bodyPr/>
                    <a:lstStyle/>
                    <a:p>
                      <a:pPr marL="0" algn="ctr" defTabSz="685800" rtl="0" eaLnBrk="1" fontAlgn="ctr" latinLnBrk="0" hangingPunct="1"/>
                      <a:r>
                        <a:rPr lang="en-US" altLang="ja-JP" sz="1600" b="1" dirty="0">
                          <a:solidFill>
                            <a:srgbClr val="FFFF00"/>
                          </a:solidFill>
                        </a:rPr>
                        <a:t>P</a:t>
                      </a:r>
                      <a:r>
                        <a:rPr lang="en-US" altLang="ja-JP" sz="1400" b="1" dirty="0">
                          <a:solidFill>
                            <a:srgbClr val="FFFF00"/>
                          </a:solidFill>
                        </a:rPr>
                        <a:t>2</a:t>
                      </a:r>
                      <a:r>
                        <a:rPr lang="en-US" altLang="ja-JP" sz="1600" b="1" dirty="0">
                          <a:solidFill>
                            <a:srgbClr val="FFFF00"/>
                          </a:solidFill>
                        </a:rPr>
                        <a:t>Y</a:t>
                      </a:r>
                      <a:r>
                        <a:rPr lang="en-US" altLang="ja-JP" sz="1400" b="1" dirty="0">
                          <a:solidFill>
                            <a:srgbClr val="FFFF00"/>
                          </a:solidFill>
                        </a:rPr>
                        <a:t>12</a:t>
                      </a:r>
                      <a:endParaRPr lang="en-US" sz="1600" b="1" i="0" u="none" strike="noStrike" kern="1200" dirty="0">
                        <a:solidFill>
                          <a:srgbClr val="FFFF00"/>
                        </a:solidFill>
                        <a:effectLst/>
                        <a:latin typeface="+mn-lt"/>
                        <a:ea typeface="+mn-ea"/>
                        <a:cs typeface="+mn-cs"/>
                      </a:endParaRPr>
                    </a:p>
                    <a:p>
                      <a:pPr marL="0" algn="ctr" defTabSz="685800" rtl="0" eaLnBrk="1" fontAlgn="ctr" latinLnBrk="0" hangingPunct="1"/>
                      <a:r>
                        <a:rPr lang="en-US" sz="1600" b="1" i="0" u="none" strike="noStrike" kern="1200" dirty="0">
                          <a:solidFill>
                            <a:srgbClr val="FFFF00"/>
                          </a:solidFill>
                          <a:effectLst/>
                          <a:latin typeface="+mn-lt"/>
                          <a:ea typeface="+mn-ea"/>
                          <a:cs typeface="+mn-cs"/>
                        </a:rPr>
                        <a:t>(n=674)</a:t>
                      </a:r>
                    </a:p>
                  </a:txBody>
                  <a:tcPr marL="7620" marR="7620" marT="7620" marB="0" anchor="ctr">
                    <a:solidFill>
                      <a:srgbClr val="203864"/>
                    </a:solidFill>
                  </a:tcPr>
                </a:tc>
                <a:tc>
                  <a:txBody>
                    <a:bodyPr/>
                    <a:lstStyle/>
                    <a:p>
                      <a:pPr marL="0" algn="ctr" defTabSz="685800" rtl="0" eaLnBrk="1" fontAlgn="ctr" latinLnBrk="0" hangingPunct="1"/>
                      <a:r>
                        <a:rPr lang="en-US" sz="1600" b="1" i="0" u="none" strike="noStrike" kern="1200" dirty="0">
                          <a:solidFill>
                            <a:srgbClr val="FFFF00"/>
                          </a:solidFill>
                          <a:effectLst/>
                          <a:latin typeface="+mn-lt"/>
                          <a:ea typeface="+mn-ea"/>
                          <a:cs typeface="+mn-cs"/>
                        </a:rPr>
                        <a:t>p-Value</a:t>
                      </a:r>
                    </a:p>
                  </a:txBody>
                  <a:tcPr marL="7620" marR="7620" marT="7620" marB="0" anchor="ctr">
                    <a:solidFill>
                      <a:srgbClr val="203864"/>
                    </a:solidFill>
                  </a:tcPr>
                </a:tc>
                <a:extLst>
                  <a:ext uri="{0D108BD9-81ED-4DB2-BD59-A6C34878D82A}">
                    <a16:rowId xmlns:a16="http://schemas.microsoft.com/office/drawing/2014/main" val="2697219825"/>
                  </a:ext>
                </a:extLst>
              </a:tr>
              <a:tr h="243232">
                <a:tc>
                  <a:txBody>
                    <a:bodyPr/>
                    <a:lstStyle/>
                    <a:p>
                      <a:pPr marL="0" algn="l" defTabSz="685800" rtl="0" eaLnBrk="1" fontAlgn="ctr" latinLnBrk="0" hangingPunct="1"/>
                      <a:r>
                        <a:rPr lang="ja-JP" altLang="en-US" sz="1600" b="1" i="0" u="none" strike="noStrike" kern="1200" baseline="0" dirty="0">
                          <a:solidFill>
                            <a:schemeClr val="tx2"/>
                          </a:solidFill>
                          <a:effectLst/>
                          <a:latin typeface="+mn-lt"/>
                          <a:ea typeface="+mn-ea"/>
                          <a:cs typeface="+mn-cs"/>
                        </a:rPr>
                        <a:t> </a:t>
                      </a:r>
                      <a:r>
                        <a:rPr lang="en-US" sz="1600" b="1" i="0" u="none" strike="noStrike" kern="1200" dirty="0">
                          <a:solidFill>
                            <a:schemeClr val="tx2"/>
                          </a:solidFill>
                          <a:effectLst/>
                          <a:latin typeface="+mn-lt"/>
                          <a:ea typeface="+mn-ea"/>
                          <a:cs typeface="+mn-cs"/>
                        </a:rPr>
                        <a:t>Age, years</a:t>
                      </a:r>
                    </a:p>
                  </a:txBody>
                  <a:tcPr marL="7620" marR="7620" marT="7620" marB="0" anchor="ctr">
                    <a:solidFill>
                      <a:srgbClr val="002060"/>
                    </a:solidFill>
                  </a:tcPr>
                </a:tc>
                <a:tc>
                  <a:txBody>
                    <a:bodyPr/>
                    <a:lstStyle/>
                    <a:p>
                      <a:pPr marL="0" algn="ctr" defTabSz="685800" rtl="0" eaLnBrk="1" fontAlgn="ctr" latinLnBrk="0" hangingPunct="1"/>
                      <a:r>
                        <a:rPr lang="ja-JP" altLang="en-US" sz="1600" b="1" i="0" u="none" strike="noStrike" kern="1200" dirty="0">
                          <a:solidFill>
                            <a:schemeClr val="tx1"/>
                          </a:solidFill>
                          <a:effectLst/>
                          <a:latin typeface="+mn-lt"/>
                          <a:ea typeface="+mn-ea"/>
                          <a:cs typeface="+mn-cs"/>
                        </a:rPr>
                        <a:t> </a:t>
                      </a:r>
                      <a:r>
                        <a:rPr lang="en-US" altLang="ja-JP" sz="1600" b="1" i="0" u="none" strike="noStrike" kern="1200" dirty="0">
                          <a:solidFill>
                            <a:schemeClr val="tx1"/>
                          </a:solidFill>
                          <a:effectLst/>
                          <a:latin typeface="+mn-lt"/>
                          <a:ea typeface="+mn-ea"/>
                          <a:cs typeface="+mn-cs"/>
                        </a:rPr>
                        <a:t>69.3 ± 10.8</a:t>
                      </a:r>
                    </a:p>
                  </a:txBody>
                  <a:tcPr marL="7620" marR="7620" marT="7620" marB="0" anchor="ctr">
                    <a:solidFill>
                      <a:srgbClr val="002060"/>
                    </a:solidFill>
                  </a:tcPr>
                </a:tc>
                <a:tc>
                  <a:txBody>
                    <a:bodyPr/>
                    <a:lstStyle/>
                    <a:p>
                      <a:pPr marL="0" algn="ctr" defTabSz="685800" rtl="0" eaLnBrk="1" fontAlgn="ctr" latinLnBrk="0" hangingPunct="1"/>
                      <a:r>
                        <a:rPr lang="ja-JP" altLang="en-US" sz="1600" b="1" i="0" u="none" strike="noStrike" kern="1200" dirty="0">
                          <a:solidFill>
                            <a:schemeClr val="tx1"/>
                          </a:solidFill>
                          <a:effectLst/>
                          <a:latin typeface="+mn-lt"/>
                          <a:ea typeface="+mn-ea"/>
                          <a:cs typeface="+mn-cs"/>
                        </a:rPr>
                        <a:t> </a:t>
                      </a:r>
                      <a:r>
                        <a:rPr lang="en-US" altLang="ja-JP" sz="1600" b="1" i="0" u="none" strike="noStrike" kern="1200" dirty="0">
                          <a:solidFill>
                            <a:schemeClr val="tx1"/>
                          </a:solidFill>
                          <a:effectLst/>
                          <a:latin typeface="+mn-lt"/>
                          <a:ea typeface="+mn-ea"/>
                          <a:cs typeface="+mn-cs"/>
                        </a:rPr>
                        <a:t>69.8 ± 10.3</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0.39</a:t>
                      </a:r>
                    </a:p>
                  </a:txBody>
                  <a:tcPr marL="7620" marR="7620" marT="7620" marB="0" anchor="ctr">
                    <a:solidFill>
                      <a:srgbClr val="002060"/>
                    </a:solidFill>
                  </a:tcPr>
                </a:tc>
                <a:extLst>
                  <a:ext uri="{0D108BD9-81ED-4DB2-BD59-A6C34878D82A}">
                    <a16:rowId xmlns:a16="http://schemas.microsoft.com/office/drawing/2014/main" val="2839719450"/>
                  </a:ext>
                </a:extLst>
              </a:tr>
              <a:tr h="243232">
                <a:tc>
                  <a:txBody>
                    <a:bodyPr/>
                    <a:lstStyle/>
                    <a:p>
                      <a:pPr marL="0" algn="l" defTabSz="685800" rtl="0" eaLnBrk="1" fontAlgn="ctr" latinLnBrk="0" hangingPunct="1"/>
                      <a:r>
                        <a:rPr lang="en-US" sz="1600" b="1" i="0" u="none" strike="noStrike" kern="1200" dirty="0">
                          <a:solidFill>
                            <a:schemeClr val="tx2"/>
                          </a:solidFill>
                          <a:effectLst/>
                          <a:latin typeface="+mn-lt"/>
                          <a:ea typeface="+mn-ea"/>
                          <a:cs typeface="+mn-cs"/>
                        </a:rPr>
                        <a:t> Age</a:t>
                      </a:r>
                      <a:r>
                        <a:rPr lang="en-US" altLang="ja-JP" sz="1600" b="1" i="0" u="none" strike="noStrike" kern="1200" dirty="0">
                          <a:solidFill>
                            <a:schemeClr val="tx2"/>
                          </a:solidFill>
                          <a:effectLst/>
                          <a:latin typeface="+mn-lt"/>
                          <a:ea typeface="+mn-ea"/>
                          <a:cs typeface="+mn-cs"/>
                          <a:sym typeface="Symbol" panose="05050102010706020507" pitchFamily="18" charset="2"/>
                        </a:rPr>
                        <a:t></a:t>
                      </a:r>
                      <a:r>
                        <a:rPr lang="en-US" sz="1600" b="1" i="0" u="none" strike="noStrike" kern="1200" dirty="0">
                          <a:solidFill>
                            <a:schemeClr val="tx2"/>
                          </a:solidFill>
                          <a:effectLst/>
                          <a:latin typeface="+mn-lt"/>
                          <a:ea typeface="+mn-ea"/>
                          <a:cs typeface="+mn-cs"/>
                        </a:rPr>
                        <a:t>75 years</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35.6%</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35.6%</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1.00 </a:t>
                      </a:r>
                    </a:p>
                  </a:txBody>
                  <a:tcPr marL="7620" marR="7620" marT="7620" marB="0" anchor="ctr">
                    <a:solidFill>
                      <a:srgbClr val="002060"/>
                    </a:solidFill>
                  </a:tcPr>
                </a:tc>
                <a:extLst>
                  <a:ext uri="{0D108BD9-81ED-4DB2-BD59-A6C34878D82A}">
                    <a16:rowId xmlns:a16="http://schemas.microsoft.com/office/drawing/2014/main" val="2954949468"/>
                  </a:ext>
                </a:extLst>
              </a:tr>
              <a:tr h="243232">
                <a:tc>
                  <a:txBody>
                    <a:bodyPr/>
                    <a:lstStyle/>
                    <a:p>
                      <a:pPr marL="0" algn="l" defTabSz="685800" rtl="0" eaLnBrk="1" fontAlgn="ctr" latinLnBrk="0" hangingPunct="1"/>
                      <a:r>
                        <a:rPr lang="en-US" sz="1600" b="1" i="0" u="none" strike="noStrike" kern="1200" dirty="0">
                          <a:solidFill>
                            <a:schemeClr val="tx2"/>
                          </a:solidFill>
                          <a:effectLst/>
                          <a:latin typeface="+mn-lt"/>
                          <a:ea typeface="+mn-ea"/>
                          <a:cs typeface="+mn-cs"/>
                        </a:rPr>
                        <a:t> Male gender</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78.7%</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74.5%</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0.06 </a:t>
                      </a:r>
                    </a:p>
                  </a:txBody>
                  <a:tcPr marL="7620" marR="7620" marT="7620" marB="0" anchor="ctr">
                    <a:solidFill>
                      <a:srgbClr val="002060"/>
                    </a:solidFill>
                  </a:tcPr>
                </a:tc>
                <a:extLst>
                  <a:ext uri="{0D108BD9-81ED-4DB2-BD59-A6C34878D82A}">
                    <a16:rowId xmlns:a16="http://schemas.microsoft.com/office/drawing/2014/main" val="2682975531"/>
                  </a:ext>
                </a:extLst>
              </a:tr>
              <a:tr h="243232">
                <a:tc>
                  <a:txBody>
                    <a:bodyPr/>
                    <a:lstStyle/>
                    <a:p>
                      <a:pPr marL="0" algn="l" defTabSz="685800" rtl="0" eaLnBrk="1" fontAlgn="ctr" latinLnBrk="0" hangingPunct="1"/>
                      <a:r>
                        <a:rPr lang="en-US" sz="1600" b="1" i="0" u="none" strike="noStrike" kern="1200" dirty="0">
                          <a:solidFill>
                            <a:schemeClr val="tx2"/>
                          </a:solidFill>
                          <a:effectLst/>
                          <a:latin typeface="+mn-lt"/>
                          <a:ea typeface="+mn-ea"/>
                          <a:cs typeface="+mn-cs"/>
                        </a:rPr>
                        <a:t> Body mass Index, kg/m</a:t>
                      </a:r>
                      <a:r>
                        <a:rPr lang="en-US" sz="1600" b="1" i="0" u="none" strike="noStrike" kern="1200" baseline="30000" dirty="0">
                          <a:solidFill>
                            <a:schemeClr val="tx2"/>
                          </a:solidFill>
                          <a:effectLst/>
                          <a:latin typeface="+mn-lt"/>
                          <a:ea typeface="+mn-ea"/>
                          <a:cs typeface="+mn-cs"/>
                        </a:rPr>
                        <a:t>2</a:t>
                      </a:r>
                    </a:p>
                  </a:txBody>
                  <a:tcPr marL="7620" marR="7620" marT="7620" marB="0" anchor="ctr">
                    <a:solidFill>
                      <a:srgbClr val="002060"/>
                    </a:solidFill>
                  </a:tcPr>
                </a:tc>
                <a:tc>
                  <a:txBody>
                    <a:bodyPr/>
                    <a:lstStyle/>
                    <a:p>
                      <a:pPr marL="0" algn="ctr" defTabSz="685800" rtl="0" eaLnBrk="1" fontAlgn="ctr" latinLnBrk="0" hangingPunct="1"/>
                      <a:r>
                        <a:rPr lang="ja-JP" altLang="en-US" sz="1600" b="1" i="0" u="none" strike="noStrike" kern="1200" dirty="0">
                          <a:solidFill>
                            <a:schemeClr val="tx1"/>
                          </a:solidFill>
                          <a:effectLst/>
                          <a:latin typeface="+mn-lt"/>
                          <a:ea typeface="+mn-ea"/>
                          <a:cs typeface="+mn-cs"/>
                        </a:rPr>
                        <a:t> </a:t>
                      </a:r>
                      <a:r>
                        <a:rPr lang="en-US" altLang="ja-JP" sz="1600" b="1" i="0" u="none" strike="noStrike" kern="1200" dirty="0">
                          <a:solidFill>
                            <a:schemeClr val="tx1"/>
                          </a:solidFill>
                          <a:effectLst/>
                          <a:latin typeface="+mn-lt"/>
                          <a:ea typeface="+mn-ea"/>
                          <a:cs typeface="+mn-cs"/>
                        </a:rPr>
                        <a:t>24.1 ± 3.4</a:t>
                      </a:r>
                    </a:p>
                  </a:txBody>
                  <a:tcPr marL="7620" marR="7620" marT="7620" marB="0" anchor="ctr">
                    <a:solidFill>
                      <a:srgbClr val="002060"/>
                    </a:solidFill>
                  </a:tcPr>
                </a:tc>
                <a:tc>
                  <a:txBody>
                    <a:bodyPr/>
                    <a:lstStyle/>
                    <a:p>
                      <a:pPr marL="0" algn="ctr" defTabSz="685800" rtl="0" eaLnBrk="1" fontAlgn="ctr" latinLnBrk="0" hangingPunct="1"/>
                      <a:r>
                        <a:rPr lang="ja-JP" altLang="en-US" sz="1600" b="1" i="0" u="none" strike="noStrike" kern="1200">
                          <a:solidFill>
                            <a:schemeClr val="tx1"/>
                          </a:solidFill>
                          <a:effectLst/>
                          <a:latin typeface="+mn-lt"/>
                          <a:ea typeface="+mn-ea"/>
                          <a:cs typeface="+mn-cs"/>
                        </a:rPr>
                        <a:t> </a:t>
                      </a:r>
                      <a:r>
                        <a:rPr lang="en-US" altLang="ja-JP" sz="1600" b="1" i="0" u="none" strike="noStrike" kern="1200">
                          <a:solidFill>
                            <a:schemeClr val="tx1"/>
                          </a:solidFill>
                          <a:effectLst/>
                          <a:latin typeface="+mn-lt"/>
                          <a:ea typeface="+mn-ea"/>
                          <a:cs typeface="+mn-cs"/>
                        </a:rPr>
                        <a:t>24.4 ± 3.4</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0.07 </a:t>
                      </a:r>
                    </a:p>
                  </a:txBody>
                  <a:tcPr marL="7620" marR="7620" marT="7620" marB="0" anchor="ctr">
                    <a:solidFill>
                      <a:srgbClr val="002060"/>
                    </a:solidFill>
                  </a:tcPr>
                </a:tc>
                <a:extLst>
                  <a:ext uri="{0D108BD9-81ED-4DB2-BD59-A6C34878D82A}">
                    <a16:rowId xmlns:a16="http://schemas.microsoft.com/office/drawing/2014/main" val="3450121174"/>
                  </a:ext>
                </a:extLst>
              </a:tr>
              <a:tr h="243232">
                <a:tc>
                  <a:txBody>
                    <a:bodyPr/>
                    <a:lstStyle/>
                    <a:p>
                      <a:pPr marL="0" algn="l" defTabSz="685800" rtl="0" eaLnBrk="1" fontAlgn="ctr" latinLnBrk="0" hangingPunct="1"/>
                      <a:r>
                        <a:rPr lang="en-US" sz="1600" b="1" i="0" u="none" strike="noStrike" kern="1200" dirty="0">
                          <a:solidFill>
                            <a:schemeClr val="tx2"/>
                          </a:solidFill>
                          <a:effectLst/>
                          <a:latin typeface="+mn-lt"/>
                          <a:ea typeface="+mn-ea"/>
                          <a:cs typeface="+mn-cs"/>
                        </a:rPr>
                        <a:t> Diabetes</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37.2%</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39.8%</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0.34 </a:t>
                      </a:r>
                    </a:p>
                  </a:txBody>
                  <a:tcPr marL="7620" marR="7620" marT="7620" marB="0" anchor="ctr">
                    <a:solidFill>
                      <a:srgbClr val="002060"/>
                    </a:solidFill>
                  </a:tcPr>
                </a:tc>
                <a:extLst>
                  <a:ext uri="{0D108BD9-81ED-4DB2-BD59-A6C34878D82A}">
                    <a16:rowId xmlns:a16="http://schemas.microsoft.com/office/drawing/2014/main" val="1126767673"/>
                  </a:ext>
                </a:extLst>
              </a:tr>
              <a:tr h="243232">
                <a:tc>
                  <a:txBody>
                    <a:bodyPr/>
                    <a:lstStyle/>
                    <a:p>
                      <a:pPr marL="0" algn="l" defTabSz="685800" rtl="0" eaLnBrk="1" fontAlgn="ctr" latinLnBrk="0" hangingPunct="1"/>
                      <a:r>
                        <a:rPr lang="en-US" sz="1600" b="1" i="0" u="none" strike="noStrike" kern="1200" dirty="0">
                          <a:solidFill>
                            <a:schemeClr val="tx2"/>
                          </a:solidFill>
                          <a:effectLst/>
                          <a:latin typeface="+mn-lt"/>
                          <a:ea typeface="+mn-ea"/>
                          <a:cs typeface="+mn-cs"/>
                        </a:rPr>
                        <a:t> Hypertension</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79.4%</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79.5%</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1.00 </a:t>
                      </a:r>
                    </a:p>
                  </a:txBody>
                  <a:tcPr marL="7620" marR="7620" marT="7620" marB="0" anchor="ctr">
                    <a:solidFill>
                      <a:srgbClr val="002060"/>
                    </a:solidFill>
                  </a:tcPr>
                </a:tc>
                <a:extLst>
                  <a:ext uri="{0D108BD9-81ED-4DB2-BD59-A6C34878D82A}">
                    <a16:rowId xmlns:a16="http://schemas.microsoft.com/office/drawing/2014/main" val="2618519562"/>
                  </a:ext>
                </a:extLst>
              </a:tr>
              <a:tr h="243232">
                <a:tc>
                  <a:txBody>
                    <a:bodyPr/>
                    <a:lstStyle/>
                    <a:p>
                      <a:pPr marL="0" algn="l" defTabSz="685800" rtl="0" eaLnBrk="1" fontAlgn="ctr" latinLnBrk="0" hangingPunct="1"/>
                      <a:r>
                        <a:rPr lang="en-US" sz="1600" b="1" i="0" u="none" strike="noStrike" kern="1200" dirty="0">
                          <a:solidFill>
                            <a:schemeClr val="tx2"/>
                          </a:solidFill>
                          <a:effectLst/>
                          <a:latin typeface="+mn-lt"/>
                          <a:ea typeface="+mn-ea"/>
                          <a:cs typeface="+mn-cs"/>
                        </a:rPr>
                        <a:t> Current smoker</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22.9%</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18.0%</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0.03 </a:t>
                      </a:r>
                    </a:p>
                  </a:txBody>
                  <a:tcPr marL="7620" marR="7620" marT="7620" marB="0" anchor="ctr">
                    <a:solidFill>
                      <a:srgbClr val="002060"/>
                    </a:solidFill>
                  </a:tcPr>
                </a:tc>
                <a:extLst>
                  <a:ext uri="{0D108BD9-81ED-4DB2-BD59-A6C34878D82A}">
                    <a16:rowId xmlns:a16="http://schemas.microsoft.com/office/drawing/2014/main" val="416624929"/>
                  </a:ext>
                </a:extLst>
              </a:tr>
              <a:tr h="243232">
                <a:tc>
                  <a:txBody>
                    <a:bodyPr/>
                    <a:lstStyle/>
                    <a:p>
                      <a:pPr marL="0" algn="l" defTabSz="685800" rtl="0" eaLnBrk="1" fontAlgn="ctr" latinLnBrk="0" hangingPunct="1"/>
                      <a:r>
                        <a:rPr lang="en-US" sz="1600" b="1" i="0" u="none" strike="noStrike" kern="1200" dirty="0">
                          <a:solidFill>
                            <a:schemeClr val="tx2"/>
                          </a:solidFill>
                          <a:effectLst/>
                          <a:latin typeface="+mn-lt"/>
                          <a:ea typeface="+mn-ea"/>
                          <a:cs typeface="+mn-cs"/>
                        </a:rPr>
                        <a:t> Severe CKD</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13.9%</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12.3%</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0.36 </a:t>
                      </a:r>
                    </a:p>
                  </a:txBody>
                  <a:tcPr marL="7620" marR="7620" marT="7620" marB="0" anchor="ctr">
                    <a:solidFill>
                      <a:srgbClr val="002060"/>
                    </a:solidFill>
                  </a:tcPr>
                </a:tc>
                <a:extLst>
                  <a:ext uri="{0D108BD9-81ED-4DB2-BD59-A6C34878D82A}">
                    <a16:rowId xmlns:a16="http://schemas.microsoft.com/office/drawing/2014/main" val="4125293155"/>
                  </a:ext>
                </a:extLst>
              </a:tr>
              <a:tr h="243232">
                <a:tc>
                  <a:txBody>
                    <a:bodyPr/>
                    <a:lstStyle/>
                    <a:p>
                      <a:pPr marL="0" algn="l" defTabSz="685800" rtl="0" eaLnBrk="1" fontAlgn="ctr" latinLnBrk="0" hangingPunct="1"/>
                      <a:r>
                        <a:rPr lang="en-US" sz="1600" b="1" i="0" u="none" strike="noStrike" kern="1200" dirty="0">
                          <a:solidFill>
                            <a:schemeClr val="tx2"/>
                          </a:solidFill>
                          <a:effectLst/>
                          <a:latin typeface="+mn-lt"/>
                          <a:ea typeface="+mn-ea"/>
                          <a:cs typeface="+mn-cs"/>
                        </a:rPr>
                        <a:t> Hemodialysis</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4.7%</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4.5%</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0.90 </a:t>
                      </a:r>
                    </a:p>
                  </a:txBody>
                  <a:tcPr marL="7620" marR="7620" marT="7620" marB="0" anchor="ctr">
                    <a:solidFill>
                      <a:srgbClr val="002060"/>
                    </a:solidFill>
                  </a:tcPr>
                </a:tc>
                <a:extLst>
                  <a:ext uri="{0D108BD9-81ED-4DB2-BD59-A6C34878D82A}">
                    <a16:rowId xmlns:a16="http://schemas.microsoft.com/office/drawing/2014/main" val="2793443447"/>
                  </a:ext>
                </a:extLst>
              </a:tr>
              <a:tr h="243232">
                <a:tc>
                  <a:txBody>
                    <a:bodyPr/>
                    <a:lstStyle/>
                    <a:p>
                      <a:pPr marL="0" algn="l" defTabSz="685800" rtl="0" eaLnBrk="1" fontAlgn="ctr" latinLnBrk="0" hangingPunct="1"/>
                      <a:r>
                        <a:rPr lang="en-US" sz="1600" b="1" i="0" u="none" strike="noStrike" kern="1200" dirty="0">
                          <a:solidFill>
                            <a:schemeClr val="tx2"/>
                          </a:solidFill>
                          <a:effectLst/>
                          <a:latin typeface="+mn-lt"/>
                          <a:ea typeface="+mn-ea"/>
                          <a:cs typeface="+mn-cs"/>
                        </a:rPr>
                        <a:t> Prior stroke</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8.8%</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12.0%</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0.04 </a:t>
                      </a:r>
                    </a:p>
                  </a:txBody>
                  <a:tcPr marL="7620" marR="7620" marT="7620" marB="0" anchor="ctr">
                    <a:solidFill>
                      <a:srgbClr val="002060"/>
                    </a:solidFill>
                  </a:tcPr>
                </a:tc>
                <a:extLst>
                  <a:ext uri="{0D108BD9-81ED-4DB2-BD59-A6C34878D82A}">
                    <a16:rowId xmlns:a16="http://schemas.microsoft.com/office/drawing/2014/main" val="1136037679"/>
                  </a:ext>
                </a:extLst>
              </a:tr>
              <a:tr h="243232">
                <a:tc>
                  <a:txBody>
                    <a:bodyPr/>
                    <a:lstStyle/>
                    <a:p>
                      <a:pPr marL="0" algn="l" defTabSz="685800" rtl="0" eaLnBrk="1" fontAlgn="ctr" latinLnBrk="0" hangingPunct="1"/>
                      <a:r>
                        <a:rPr lang="en-US" sz="1600" b="1" i="0" u="none" strike="noStrike" kern="1200" dirty="0">
                          <a:solidFill>
                            <a:schemeClr val="tx2"/>
                          </a:solidFill>
                          <a:effectLst/>
                          <a:latin typeface="+mn-lt"/>
                          <a:ea typeface="+mn-ea"/>
                          <a:cs typeface="+mn-cs"/>
                        </a:rPr>
                        <a:t> Heart failure</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25.6%</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30.0%</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0.06 </a:t>
                      </a:r>
                    </a:p>
                  </a:txBody>
                  <a:tcPr marL="7620" marR="7620" marT="7620" marB="0" anchor="ctr">
                    <a:solidFill>
                      <a:srgbClr val="002060"/>
                    </a:solidFill>
                  </a:tcPr>
                </a:tc>
                <a:extLst>
                  <a:ext uri="{0D108BD9-81ED-4DB2-BD59-A6C34878D82A}">
                    <a16:rowId xmlns:a16="http://schemas.microsoft.com/office/drawing/2014/main" val="127064917"/>
                  </a:ext>
                </a:extLst>
              </a:tr>
              <a:tr h="243232">
                <a:tc>
                  <a:txBody>
                    <a:bodyPr/>
                    <a:lstStyle/>
                    <a:p>
                      <a:pPr marL="0" algn="l" defTabSz="685800" rtl="0" eaLnBrk="1" fontAlgn="ctr" latinLnBrk="0" hangingPunct="1"/>
                      <a:r>
                        <a:rPr lang="en-US" sz="1600" b="1" i="0" u="none" strike="noStrike" kern="1200" dirty="0">
                          <a:solidFill>
                            <a:schemeClr val="tx2"/>
                          </a:solidFill>
                          <a:effectLst/>
                          <a:latin typeface="+mn-lt"/>
                          <a:ea typeface="+mn-ea"/>
                          <a:cs typeface="+mn-cs"/>
                        </a:rPr>
                        <a:t> Peripheral vascular disease</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6.9%</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a:solidFill>
                            <a:schemeClr val="tx1"/>
                          </a:solidFill>
                          <a:effectLst/>
                          <a:latin typeface="+mn-lt"/>
                          <a:ea typeface="+mn-ea"/>
                          <a:cs typeface="+mn-cs"/>
                        </a:rPr>
                        <a:t>5.4%</a:t>
                      </a:r>
                    </a:p>
                  </a:txBody>
                  <a:tcPr marL="7620" marR="7620" marT="7620" marB="0" anchor="ctr">
                    <a:solidFill>
                      <a:srgbClr val="002060"/>
                    </a:solidFill>
                  </a:tcPr>
                </a:tc>
                <a:tc>
                  <a:txBody>
                    <a:bodyPr/>
                    <a:lstStyle/>
                    <a:p>
                      <a:pPr marL="0" algn="ctr" defTabSz="685800" rtl="0" eaLnBrk="1" fontAlgn="ctr" latinLnBrk="0" hangingPunct="1"/>
                      <a:r>
                        <a:rPr lang="en-US" altLang="ja-JP" sz="1600" b="1" i="0" u="none" strike="noStrike" kern="1200" dirty="0">
                          <a:solidFill>
                            <a:schemeClr val="tx1"/>
                          </a:solidFill>
                          <a:effectLst/>
                          <a:latin typeface="+mn-lt"/>
                          <a:ea typeface="+mn-ea"/>
                          <a:cs typeface="+mn-cs"/>
                        </a:rPr>
                        <a:t>0.24 </a:t>
                      </a:r>
                    </a:p>
                  </a:txBody>
                  <a:tcPr marL="7620" marR="7620" marT="7620" marB="0" anchor="ctr">
                    <a:solidFill>
                      <a:srgbClr val="002060"/>
                    </a:solidFill>
                  </a:tcPr>
                </a:tc>
                <a:extLst>
                  <a:ext uri="{0D108BD9-81ED-4DB2-BD59-A6C34878D82A}">
                    <a16:rowId xmlns:a16="http://schemas.microsoft.com/office/drawing/2014/main" val="721284920"/>
                  </a:ext>
                </a:extLst>
              </a:tr>
            </a:tbl>
          </a:graphicData>
        </a:graphic>
      </p:graphicFrame>
    </p:spTree>
    <p:extLst>
      <p:ext uri="{BB962C8B-B14F-4D97-AF65-F5344CB8AC3E}">
        <p14:creationId xmlns:p14="http://schemas.microsoft.com/office/powerpoint/2010/main" val="1885746125"/>
      </p:ext>
    </p:extLst>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title"/>
          </p:nvPr>
        </p:nvSpPr>
        <p:spPr>
          <a:xfrm>
            <a:off x="708407" y="247877"/>
            <a:ext cx="7769225" cy="566738"/>
          </a:xfrm>
        </p:spPr>
        <p:txBody>
          <a:bodyPr/>
          <a:lstStyle/>
          <a:p>
            <a:pPr eaLnBrk="1" hangingPunct="1"/>
            <a:r>
              <a:rPr lang="en-US" altLang="ja-JP" sz="2400" dirty="0">
                <a:latin typeface="Arial" pitchFamily="34" charset="0"/>
                <a:cs typeface="Arial" pitchFamily="34" charset="0"/>
              </a:rPr>
              <a:t>Baseline Lesion Characteristics</a:t>
            </a:r>
          </a:p>
        </p:txBody>
      </p:sp>
      <p:graphicFrame>
        <p:nvGraphicFramePr>
          <p:cNvPr id="5" name="表 4"/>
          <p:cNvGraphicFramePr>
            <a:graphicFrameLocks noGrp="1"/>
          </p:cNvGraphicFramePr>
          <p:nvPr>
            <p:extLst>
              <p:ext uri="{D42A27DB-BD31-4B8C-83A1-F6EECF244321}">
                <p14:modId xmlns:p14="http://schemas.microsoft.com/office/powerpoint/2010/main" val="1265611641"/>
              </p:ext>
            </p:extLst>
          </p:nvPr>
        </p:nvGraphicFramePr>
        <p:xfrm>
          <a:off x="830315" y="680609"/>
          <a:ext cx="7399283" cy="3999570"/>
        </p:xfrm>
        <a:graphic>
          <a:graphicData uri="http://schemas.openxmlformats.org/drawingml/2006/table">
            <a:tbl>
              <a:tblPr>
                <a:tableStyleId>{5C22544A-7EE6-4342-B048-85BDC9FD1C3A}</a:tableStyleId>
              </a:tblPr>
              <a:tblGrid>
                <a:gridCol w="2921876">
                  <a:extLst>
                    <a:ext uri="{9D8B030D-6E8A-4147-A177-3AD203B41FA5}">
                      <a16:colId xmlns:a16="http://schemas.microsoft.com/office/drawing/2014/main" val="1073567099"/>
                    </a:ext>
                  </a:extLst>
                </a:gridCol>
                <a:gridCol w="1471449">
                  <a:extLst>
                    <a:ext uri="{9D8B030D-6E8A-4147-A177-3AD203B41FA5}">
                      <a16:colId xmlns:a16="http://schemas.microsoft.com/office/drawing/2014/main" val="3076987642"/>
                    </a:ext>
                  </a:extLst>
                </a:gridCol>
                <a:gridCol w="1860331">
                  <a:extLst>
                    <a:ext uri="{9D8B030D-6E8A-4147-A177-3AD203B41FA5}">
                      <a16:colId xmlns:a16="http://schemas.microsoft.com/office/drawing/2014/main" val="3015902305"/>
                    </a:ext>
                  </a:extLst>
                </a:gridCol>
                <a:gridCol w="1145627">
                  <a:extLst>
                    <a:ext uri="{9D8B030D-6E8A-4147-A177-3AD203B41FA5}">
                      <a16:colId xmlns:a16="http://schemas.microsoft.com/office/drawing/2014/main" val="2288368173"/>
                    </a:ext>
                  </a:extLst>
                </a:gridCol>
              </a:tblGrid>
              <a:tr h="332043">
                <a:tc>
                  <a:txBody>
                    <a:bodyPr/>
                    <a:lstStyle/>
                    <a:p>
                      <a:pPr marL="0" algn="ctr" defTabSz="685800" rtl="0" eaLnBrk="1" fontAlgn="ctr" latinLnBrk="0" hangingPunct="1"/>
                      <a:endParaRPr lang="en-US" sz="1400" b="1" i="0" u="none" strike="noStrike" kern="1200" dirty="0">
                        <a:solidFill>
                          <a:srgbClr val="FFFF00"/>
                        </a:solidFill>
                        <a:effectLst/>
                        <a:latin typeface="+mn-lt"/>
                        <a:ea typeface="+mn-ea"/>
                        <a:cs typeface="+mn-cs"/>
                      </a:endParaRPr>
                    </a:p>
                  </a:txBody>
                  <a:tcPr marL="7620" marR="7620" marT="7620" marB="0" anchor="ctr">
                    <a:solidFill>
                      <a:srgbClr val="203864"/>
                    </a:solidFill>
                  </a:tcPr>
                </a:tc>
                <a:tc>
                  <a:txBody>
                    <a:bodyPr/>
                    <a:lstStyle/>
                    <a:p>
                      <a:pPr marL="0" algn="ctr" defTabSz="685800" rtl="0" eaLnBrk="1" fontAlgn="ctr" latinLnBrk="0" hangingPunct="1"/>
                      <a:r>
                        <a:rPr lang="en-US" sz="1400" b="1" i="0" u="none" strike="noStrike" kern="1200" dirty="0">
                          <a:solidFill>
                            <a:srgbClr val="FFFF00"/>
                          </a:solidFill>
                          <a:effectLst/>
                          <a:latin typeface="+mn-lt"/>
                          <a:ea typeface="+mn-ea"/>
                          <a:cs typeface="+mn-cs"/>
                        </a:rPr>
                        <a:t>Aspirin</a:t>
                      </a:r>
                    </a:p>
                    <a:p>
                      <a:pPr marL="0" algn="ctr" defTabSz="685800" rtl="0" eaLnBrk="1" fontAlgn="ctr" latinLnBrk="0" hangingPunct="1"/>
                      <a:r>
                        <a:rPr lang="en-US" sz="1400" b="1" i="0" u="none" strike="noStrike" kern="1200" dirty="0">
                          <a:solidFill>
                            <a:srgbClr val="FFFF00"/>
                          </a:solidFill>
                          <a:effectLst/>
                          <a:latin typeface="+mn-lt"/>
                          <a:ea typeface="+mn-ea"/>
                          <a:cs typeface="+mn-cs"/>
                        </a:rPr>
                        <a:t>(n=846)</a:t>
                      </a:r>
                    </a:p>
                  </a:txBody>
                  <a:tcPr marL="7620" marR="7620" marT="7620" marB="0" anchor="ctr">
                    <a:solidFill>
                      <a:srgbClr val="203864"/>
                    </a:solidFill>
                  </a:tcPr>
                </a:tc>
                <a:tc>
                  <a:txBody>
                    <a:bodyPr/>
                    <a:lstStyle/>
                    <a:p>
                      <a:pPr marL="0" algn="ctr" defTabSz="685800" rtl="0" eaLnBrk="1" fontAlgn="ctr" latinLnBrk="0" hangingPunct="1"/>
                      <a:r>
                        <a:rPr lang="en-US" altLang="ja-JP" sz="1600" b="1" dirty="0">
                          <a:solidFill>
                            <a:srgbClr val="FFFF00"/>
                          </a:solidFill>
                        </a:rPr>
                        <a:t>P</a:t>
                      </a:r>
                      <a:r>
                        <a:rPr lang="en-US" altLang="ja-JP" sz="1400" b="1" dirty="0">
                          <a:solidFill>
                            <a:srgbClr val="FFFF00"/>
                          </a:solidFill>
                        </a:rPr>
                        <a:t>2</a:t>
                      </a:r>
                      <a:r>
                        <a:rPr lang="en-US" altLang="ja-JP" sz="1600" b="1" dirty="0">
                          <a:solidFill>
                            <a:srgbClr val="FFFF00"/>
                          </a:solidFill>
                        </a:rPr>
                        <a:t>Y</a:t>
                      </a:r>
                      <a:r>
                        <a:rPr lang="en-US" altLang="ja-JP" sz="1400" b="1" dirty="0">
                          <a:solidFill>
                            <a:srgbClr val="FFFF00"/>
                          </a:solidFill>
                        </a:rPr>
                        <a:t>12</a:t>
                      </a:r>
                      <a:endParaRPr lang="en-US" altLang="ja-JP" sz="1600" b="1" i="0" u="none" strike="noStrike" kern="1200" dirty="0">
                        <a:solidFill>
                          <a:srgbClr val="FFFF00"/>
                        </a:solidFill>
                        <a:effectLst/>
                        <a:latin typeface="+mn-lt"/>
                        <a:ea typeface="+mn-ea"/>
                        <a:cs typeface="+mn-cs"/>
                      </a:endParaRPr>
                    </a:p>
                    <a:p>
                      <a:pPr marL="0" algn="ctr" defTabSz="685800" rtl="0" eaLnBrk="1" fontAlgn="ctr" latinLnBrk="0" hangingPunct="1"/>
                      <a:r>
                        <a:rPr lang="en-US" sz="1400" b="1" i="0" u="none" strike="noStrike" kern="1200" dirty="0">
                          <a:solidFill>
                            <a:srgbClr val="FFFF00"/>
                          </a:solidFill>
                          <a:effectLst/>
                          <a:latin typeface="+mn-lt"/>
                          <a:ea typeface="+mn-ea"/>
                          <a:cs typeface="+mn-cs"/>
                        </a:rPr>
                        <a:t> (n=674)</a:t>
                      </a:r>
                    </a:p>
                  </a:txBody>
                  <a:tcPr marL="7620" marR="7620" marT="7620" marB="0" anchor="ctr">
                    <a:solidFill>
                      <a:srgbClr val="203864"/>
                    </a:solidFill>
                  </a:tcPr>
                </a:tc>
                <a:tc>
                  <a:txBody>
                    <a:bodyPr/>
                    <a:lstStyle/>
                    <a:p>
                      <a:pPr marL="0" algn="ctr" defTabSz="685800" rtl="0" eaLnBrk="1" fontAlgn="ctr" latinLnBrk="0" hangingPunct="1"/>
                      <a:r>
                        <a:rPr lang="en-US" sz="1400" b="1" i="0" u="none" strike="noStrike" kern="1200" dirty="0">
                          <a:solidFill>
                            <a:srgbClr val="FFFF00"/>
                          </a:solidFill>
                          <a:effectLst/>
                          <a:latin typeface="+mn-lt"/>
                          <a:ea typeface="+mn-ea"/>
                          <a:cs typeface="+mn-cs"/>
                        </a:rPr>
                        <a:t>p-Value</a:t>
                      </a:r>
                    </a:p>
                  </a:txBody>
                  <a:tcPr marL="7620" marR="7620" marT="7620" marB="0" anchor="ctr">
                    <a:solidFill>
                      <a:srgbClr val="203864"/>
                    </a:solidFill>
                  </a:tcPr>
                </a:tc>
                <a:extLst>
                  <a:ext uri="{0D108BD9-81ED-4DB2-BD59-A6C34878D82A}">
                    <a16:rowId xmlns:a16="http://schemas.microsoft.com/office/drawing/2014/main" val="2214230344"/>
                  </a:ext>
                </a:extLst>
              </a:tr>
              <a:tr h="235650">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Number of treated lesions</a:t>
                      </a:r>
                    </a:p>
                  </a:txBody>
                  <a:tcPr marL="7620" marR="7620" marT="7620" marB="0" anchor="ctr">
                    <a:solidFill>
                      <a:srgbClr val="002060"/>
                    </a:solidFill>
                  </a:tcPr>
                </a:tc>
                <a:tc>
                  <a:txBody>
                    <a:bodyPr/>
                    <a:lstStyle/>
                    <a:p>
                      <a:pPr marL="0" algn="ctr" defTabSz="685800" rtl="0" eaLnBrk="1" fontAlgn="ctr" latinLnBrk="0" hangingPunct="1"/>
                      <a:r>
                        <a:rPr lang="ja-JP" altLang="en-US" sz="1400" b="1" i="0" u="none" strike="noStrike" kern="1200" dirty="0">
                          <a:solidFill>
                            <a:schemeClr val="tx1"/>
                          </a:solidFill>
                          <a:effectLst/>
                          <a:latin typeface="+mn-lt"/>
                          <a:ea typeface="+mn-ea"/>
                          <a:cs typeface="+mn-cs"/>
                        </a:rPr>
                        <a:t> </a:t>
                      </a:r>
                      <a:r>
                        <a:rPr lang="en-US" altLang="ja-JP" sz="1400" b="1" i="0" u="none" strike="noStrike" kern="1200" dirty="0">
                          <a:solidFill>
                            <a:schemeClr val="tx1"/>
                          </a:solidFill>
                          <a:effectLst/>
                          <a:latin typeface="+mn-lt"/>
                          <a:ea typeface="+mn-ea"/>
                          <a:cs typeface="+mn-cs"/>
                        </a:rPr>
                        <a:t>1.1 ± 0.4</a:t>
                      </a:r>
                    </a:p>
                  </a:txBody>
                  <a:tcPr marL="7620" marR="7620" marT="7620" marB="0" anchor="ctr">
                    <a:solidFill>
                      <a:srgbClr val="002060"/>
                    </a:solidFill>
                  </a:tcPr>
                </a:tc>
                <a:tc>
                  <a:txBody>
                    <a:bodyPr/>
                    <a:lstStyle/>
                    <a:p>
                      <a:pPr marL="0" algn="ctr" defTabSz="685800" rtl="0" eaLnBrk="1" fontAlgn="ctr" latinLnBrk="0" hangingPunct="1"/>
                      <a:r>
                        <a:rPr lang="ja-JP" altLang="en-US" sz="1400" b="1" i="0" u="none" strike="noStrike" kern="1200" dirty="0">
                          <a:solidFill>
                            <a:schemeClr val="tx1"/>
                          </a:solidFill>
                          <a:effectLst/>
                          <a:latin typeface="+mn-lt"/>
                          <a:ea typeface="+mn-ea"/>
                          <a:cs typeface="+mn-cs"/>
                        </a:rPr>
                        <a:t> </a:t>
                      </a:r>
                      <a:r>
                        <a:rPr lang="en-US" altLang="ja-JP" sz="1400" b="1" i="0" u="none" strike="noStrike" kern="1200" dirty="0">
                          <a:solidFill>
                            <a:schemeClr val="tx1"/>
                          </a:solidFill>
                          <a:effectLst/>
                          <a:latin typeface="+mn-lt"/>
                          <a:ea typeface="+mn-ea"/>
                          <a:cs typeface="+mn-cs"/>
                        </a:rPr>
                        <a:t>1.2 ± 0.5</a:t>
                      </a:r>
                    </a:p>
                  </a:txBody>
                  <a:tcPr marL="7620" marR="7620" marT="7620" marB="0" anchor="ctr">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0.12 </a:t>
                      </a:r>
                    </a:p>
                  </a:txBody>
                  <a:tcPr marL="7620" marR="7620" marT="7620" marB="0" anchor="ctr">
                    <a:solidFill>
                      <a:srgbClr val="002060"/>
                    </a:solidFill>
                  </a:tcPr>
                </a:tc>
                <a:extLst>
                  <a:ext uri="{0D108BD9-81ED-4DB2-BD59-A6C34878D82A}">
                    <a16:rowId xmlns:a16="http://schemas.microsoft.com/office/drawing/2014/main" val="3370585017"/>
                  </a:ext>
                </a:extLst>
              </a:tr>
              <a:tr h="235650">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Multi-vessel treatment</a:t>
                      </a:r>
                    </a:p>
                  </a:txBody>
                  <a:tcPr marL="7620" marR="7620" marT="7620" marB="0" anchor="ctr">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4.8%</a:t>
                      </a:r>
                    </a:p>
                  </a:txBody>
                  <a:tcPr marL="7620" marR="7620" marT="7620" marB="0" anchor="ctr">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7.2%</a:t>
                      </a:r>
                    </a:p>
                  </a:txBody>
                  <a:tcPr marL="7620" marR="7620" marT="7620" marB="0" anchor="ctr">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0.06 </a:t>
                      </a:r>
                    </a:p>
                  </a:txBody>
                  <a:tcPr marL="7620" marR="7620" marT="7620" marB="0" anchor="ctr">
                    <a:solidFill>
                      <a:srgbClr val="002060"/>
                    </a:solidFill>
                  </a:tcPr>
                </a:tc>
                <a:extLst>
                  <a:ext uri="{0D108BD9-81ED-4DB2-BD59-A6C34878D82A}">
                    <a16:rowId xmlns:a16="http://schemas.microsoft.com/office/drawing/2014/main" val="1778446046"/>
                  </a:ext>
                </a:extLst>
              </a:tr>
              <a:tr h="235650">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Target vessel location  </a:t>
                      </a:r>
                    </a:p>
                  </a:txBody>
                  <a:tcPr marL="7620" marR="7620" marT="7620" marB="0" anchor="ctr">
                    <a:lnB w="12700" cap="flat" cmpd="sng" algn="ctr">
                      <a:noFill/>
                      <a:prstDash val="solid"/>
                      <a:round/>
                      <a:headEnd type="none" w="med" len="med"/>
                      <a:tailEnd type="none" w="med" len="med"/>
                    </a:lnB>
                    <a:solidFill>
                      <a:srgbClr val="002060"/>
                    </a:solidFill>
                  </a:tcPr>
                </a:tc>
                <a:tc>
                  <a:txBody>
                    <a:bodyPr/>
                    <a:lstStyle/>
                    <a:p>
                      <a:pPr marL="0" algn="ctr" defTabSz="685800" rtl="0" eaLnBrk="1" fontAlgn="ctr" latinLnBrk="0" hangingPunct="1"/>
                      <a:endParaRPr lang="ja-JP" altLang="en-US" sz="1400" b="1" i="0" u="none" strike="noStrike" kern="1200" dirty="0">
                        <a:solidFill>
                          <a:schemeClr val="tx1"/>
                        </a:solidFill>
                        <a:effectLst/>
                        <a:latin typeface="+mn-lt"/>
                        <a:ea typeface="+mn-ea"/>
                        <a:cs typeface="+mn-cs"/>
                      </a:endParaRPr>
                    </a:p>
                  </a:txBody>
                  <a:tcPr marL="7620" marR="7620" marT="7620" marB="0" anchor="ctr">
                    <a:lnB w="12700" cap="flat" cmpd="sng" algn="ctr">
                      <a:noFill/>
                      <a:prstDash val="solid"/>
                      <a:round/>
                      <a:headEnd type="none" w="med" len="med"/>
                      <a:tailEnd type="none" w="med" len="med"/>
                    </a:lnB>
                    <a:solidFill>
                      <a:srgbClr val="002060"/>
                    </a:solidFill>
                  </a:tcPr>
                </a:tc>
                <a:tc>
                  <a:txBody>
                    <a:bodyPr/>
                    <a:lstStyle/>
                    <a:p>
                      <a:pPr marL="0" algn="ctr" defTabSz="685800" rtl="0" eaLnBrk="1" fontAlgn="ctr" latinLnBrk="0" hangingPunct="1"/>
                      <a:endParaRPr lang="ja-JP" altLang="en-US" sz="1400" b="1" i="0" u="none" strike="noStrike" kern="1200" dirty="0">
                        <a:solidFill>
                          <a:schemeClr val="tx1"/>
                        </a:solidFill>
                        <a:effectLst/>
                        <a:latin typeface="+mn-lt"/>
                        <a:ea typeface="+mn-ea"/>
                        <a:cs typeface="+mn-cs"/>
                      </a:endParaRPr>
                    </a:p>
                  </a:txBody>
                  <a:tcPr marL="7620" marR="7620" marT="7620" marB="0" anchor="ctr">
                    <a:lnB w="12700" cap="flat" cmpd="sng" algn="ctr">
                      <a:noFill/>
                      <a:prstDash val="solid"/>
                      <a:round/>
                      <a:headEnd type="none" w="med" len="med"/>
                      <a:tailEnd type="none" w="med" len="med"/>
                    </a:lnB>
                    <a:solidFill>
                      <a:srgbClr val="002060"/>
                    </a:solidFill>
                  </a:tcPr>
                </a:tc>
                <a:tc>
                  <a:txBody>
                    <a:bodyPr/>
                    <a:lstStyle/>
                    <a:p>
                      <a:pPr marL="0" algn="ctr" defTabSz="685800" rtl="0" eaLnBrk="1" fontAlgn="ctr" latinLnBrk="0" hangingPunct="1"/>
                      <a:endParaRPr lang="ja-JP" altLang="en-US" sz="1400" b="1" i="0" u="none" strike="noStrike" kern="1200" dirty="0">
                        <a:solidFill>
                          <a:schemeClr val="tx1"/>
                        </a:solidFill>
                        <a:effectLst/>
                        <a:latin typeface="+mn-lt"/>
                        <a:ea typeface="+mn-ea"/>
                        <a:cs typeface="+mn-cs"/>
                      </a:endParaRPr>
                    </a:p>
                  </a:txBody>
                  <a:tcPr marL="7620" marR="7620" marT="7620" marB="0" anchor="ctr">
                    <a:lnB w="12700" cap="flat" cmpd="sng" algn="ctr">
                      <a:noFill/>
                      <a:prstDash val="solid"/>
                      <a:round/>
                      <a:headEnd type="none" w="med" len="med"/>
                      <a:tailEnd type="none" w="med" len="med"/>
                    </a:lnB>
                    <a:solidFill>
                      <a:srgbClr val="002060"/>
                    </a:solidFill>
                  </a:tcPr>
                </a:tc>
                <a:extLst>
                  <a:ext uri="{0D108BD9-81ED-4DB2-BD59-A6C34878D82A}">
                    <a16:rowId xmlns:a16="http://schemas.microsoft.com/office/drawing/2014/main" val="1314459143"/>
                  </a:ext>
                </a:extLst>
              </a:tr>
              <a:tr h="235650">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LMCA</a:t>
                      </a:r>
                    </a:p>
                  </a:txBody>
                  <a:tcPr marL="7620" marR="7620" marT="762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1.2%</a:t>
                      </a:r>
                    </a:p>
                  </a:txBody>
                  <a:tcPr marL="7620" marR="7620" marT="762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1.7%</a:t>
                      </a:r>
                    </a:p>
                  </a:txBody>
                  <a:tcPr marL="7620" marR="7620" marT="762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0.51 </a:t>
                      </a:r>
                    </a:p>
                  </a:txBody>
                  <a:tcPr marL="7620" marR="7620" marT="762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extLst>
                  <a:ext uri="{0D108BD9-81ED-4DB2-BD59-A6C34878D82A}">
                    <a16:rowId xmlns:a16="http://schemas.microsoft.com/office/drawing/2014/main" val="554852735"/>
                  </a:ext>
                </a:extLst>
              </a:tr>
              <a:tr h="235650">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LAD</a:t>
                      </a:r>
                    </a:p>
                  </a:txBody>
                  <a:tcPr marL="7620" marR="7620" marT="762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55.2%</a:t>
                      </a:r>
                    </a:p>
                  </a:txBody>
                  <a:tcPr marL="7620" marR="7620" marT="762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53.7%</a:t>
                      </a:r>
                    </a:p>
                  </a:txBody>
                  <a:tcPr marL="7620" marR="7620" marT="762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0.57 </a:t>
                      </a:r>
                    </a:p>
                  </a:txBody>
                  <a:tcPr marL="7620" marR="7620" marT="762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extLst>
                  <a:ext uri="{0D108BD9-81ED-4DB2-BD59-A6C34878D82A}">
                    <a16:rowId xmlns:a16="http://schemas.microsoft.com/office/drawing/2014/main" val="38124450"/>
                  </a:ext>
                </a:extLst>
              </a:tr>
              <a:tr h="235650">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a:t>
                      </a:r>
                      <a:r>
                        <a:rPr lang="en-US" sz="1400" b="1" i="0" u="none" strike="noStrike" kern="1200" dirty="0" err="1">
                          <a:solidFill>
                            <a:schemeClr val="tx2"/>
                          </a:solidFill>
                          <a:effectLst/>
                          <a:latin typeface="+mn-lt"/>
                          <a:ea typeface="+mn-ea"/>
                          <a:cs typeface="+mn-cs"/>
                        </a:rPr>
                        <a:t>LCx</a:t>
                      </a:r>
                      <a:endParaRPr lang="en-US" sz="1400" b="1" i="0" u="none" strike="noStrike" kern="1200" dirty="0">
                        <a:solidFill>
                          <a:schemeClr val="tx2"/>
                        </a:solidFill>
                        <a:effectLst/>
                        <a:latin typeface="+mn-lt"/>
                        <a:ea typeface="+mn-ea"/>
                        <a:cs typeface="+mn-cs"/>
                      </a:endParaRPr>
                    </a:p>
                  </a:txBody>
                  <a:tcPr marL="7620" marR="7620" marT="762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marL="0" algn="ctr" defTabSz="685800" rtl="0" eaLnBrk="1" fontAlgn="ctr" latinLnBrk="0" hangingPunct="1"/>
                      <a:r>
                        <a:rPr lang="en-US" altLang="ja-JP" sz="1400" b="1" i="0" u="none" strike="noStrike" kern="1200">
                          <a:solidFill>
                            <a:schemeClr val="tx1"/>
                          </a:solidFill>
                          <a:effectLst/>
                          <a:latin typeface="+mn-lt"/>
                          <a:ea typeface="+mn-ea"/>
                          <a:cs typeface="+mn-cs"/>
                        </a:rPr>
                        <a:t>20.7%</a:t>
                      </a:r>
                    </a:p>
                  </a:txBody>
                  <a:tcPr marL="7620" marR="7620" marT="762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24.5%</a:t>
                      </a:r>
                    </a:p>
                  </a:txBody>
                  <a:tcPr marL="7620" marR="7620" marT="762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marL="0" algn="ctr" defTabSz="685800" rtl="0" eaLnBrk="1" fontAlgn="ctr" latinLnBrk="0" hangingPunct="1"/>
                      <a:r>
                        <a:rPr lang="en-US" altLang="ja-JP" sz="1400" b="1" i="0" u="none" strike="noStrike" kern="1200">
                          <a:solidFill>
                            <a:schemeClr val="tx1"/>
                          </a:solidFill>
                          <a:effectLst/>
                          <a:latin typeface="+mn-lt"/>
                          <a:ea typeface="+mn-ea"/>
                          <a:cs typeface="+mn-cs"/>
                        </a:rPr>
                        <a:t>0.08 </a:t>
                      </a:r>
                    </a:p>
                  </a:txBody>
                  <a:tcPr marL="7620" marR="7620" marT="762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extLst>
                  <a:ext uri="{0D108BD9-81ED-4DB2-BD59-A6C34878D82A}">
                    <a16:rowId xmlns:a16="http://schemas.microsoft.com/office/drawing/2014/main" val="3913680362"/>
                  </a:ext>
                </a:extLst>
              </a:tr>
              <a:tr h="235650">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RCA</a:t>
                      </a:r>
                    </a:p>
                  </a:txBody>
                  <a:tcPr marL="7620" marR="7620" marT="762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marL="0" algn="ctr" defTabSz="685800" rtl="0" eaLnBrk="1" fontAlgn="ctr" latinLnBrk="0" hangingPunct="1"/>
                      <a:r>
                        <a:rPr lang="en-US" altLang="ja-JP" sz="1400" b="1" i="0" u="none" strike="noStrike" kern="1200">
                          <a:solidFill>
                            <a:schemeClr val="tx1"/>
                          </a:solidFill>
                          <a:effectLst/>
                          <a:latin typeface="+mn-lt"/>
                          <a:ea typeface="+mn-ea"/>
                          <a:cs typeface="+mn-cs"/>
                        </a:rPr>
                        <a:t>28.1%</a:t>
                      </a:r>
                    </a:p>
                  </a:txBody>
                  <a:tcPr marL="7620" marR="7620" marT="762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27.5%</a:t>
                      </a:r>
                    </a:p>
                  </a:txBody>
                  <a:tcPr marL="7620" marR="7620" marT="762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0.82 </a:t>
                      </a:r>
                    </a:p>
                  </a:txBody>
                  <a:tcPr marL="7620" marR="7620" marT="762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881475235"/>
                  </a:ext>
                </a:extLst>
              </a:tr>
              <a:tr h="235650">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Thrombus</a:t>
                      </a:r>
                    </a:p>
                  </a:txBody>
                  <a:tcPr marL="5152" marR="5152" marT="5152"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mpd="sng">
                      <a:noFill/>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11.4%</a:t>
                      </a:r>
                    </a:p>
                  </a:txBody>
                  <a:tcPr marL="5152" marR="5152" marT="5152" marB="0" anchor="ctr">
                    <a:lnT w="12700" cap="flat" cmpd="sng" algn="ctr">
                      <a:solidFill>
                        <a:schemeClr val="tx1"/>
                      </a:solidFill>
                      <a:prstDash val="solid"/>
                      <a:round/>
                      <a:headEnd type="none" w="med" len="med"/>
                      <a:tailEnd type="none" w="med" len="med"/>
                    </a:lnT>
                    <a:lnB w="12700" cmpd="sng">
                      <a:noFill/>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6.8%</a:t>
                      </a:r>
                    </a:p>
                  </a:txBody>
                  <a:tcPr marL="5152" marR="5152" marT="5152" marB="0" anchor="ctr">
                    <a:lnT w="12700" cap="flat" cmpd="sng" algn="ctr">
                      <a:solidFill>
                        <a:schemeClr val="tx1"/>
                      </a:solidFill>
                      <a:prstDash val="solid"/>
                      <a:round/>
                      <a:headEnd type="none" w="med" len="med"/>
                      <a:tailEnd type="none" w="med" len="med"/>
                    </a:lnT>
                    <a:lnB w="12700" cmpd="sng">
                      <a:noFill/>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0.002 </a:t>
                      </a:r>
                    </a:p>
                  </a:txBody>
                  <a:tcPr marL="5152" marR="5152" marT="5152"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solidFill>
                      <a:srgbClr val="002060"/>
                    </a:solidFill>
                  </a:tcPr>
                </a:tc>
                <a:extLst>
                  <a:ext uri="{0D108BD9-81ED-4DB2-BD59-A6C34878D82A}">
                    <a16:rowId xmlns:a16="http://schemas.microsoft.com/office/drawing/2014/main" val="928115201"/>
                  </a:ext>
                </a:extLst>
              </a:tr>
              <a:tr h="235650">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Chronic total occlusion</a:t>
                      </a:r>
                    </a:p>
                  </a:txBody>
                  <a:tcPr marL="5152" marR="5152" marT="5152"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mpd="sng">
                      <a:noFill/>
                    </a:lnB>
                    <a:solidFill>
                      <a:srgbClr val="002060"/>
                    </a:solidFill>
                  </a:tcPr>
                </a:tc>
                <a:tc>
                  <a:txBody>
                    <a:bodyPr/>
                    <a:lstStyle/>
                    <a:p>
                      <a:pPr marL="0" algn="ctr" defTabSz="685800" rtl="0" eaLnBrk="1" fontAlgn="ctr" latinLnBrk="0" hangingPunct="1"/>
                      <a:r>
                        <a:rPr lang="en-US" altLang="ja-JP" sz="1400" b="1" i="0" u="none" strike="noStrike" kern="1200">
                          <a:solidFill>
                            <a:schemeClr val="tx1"/>
                          </a:solidFill>
                          <a:effectLst/>
                          <a:latin typeface="+mn-lt"/>
                          <a:ea typeface="+mn-ea"/>
                          <a:cs typeface="+mn-cs"/>
                        </a:rPr>
                        <a:t>0.8%</a:t>
                      </a:r>
                    </a:p>
                  </a:txBody>
                  <a:tcPr marL="5152" marR="5152" marT="5152" marB="0" anchor="ctr">
                    <a:lnT w="12700" cap="flat" cmpd="sng" algn="ctr">
                      <a:noFill/>
                      <a:prstDash val="solid"/>
                      <a:round/>
                      <a:headEnd type="none" w="med" len="med"/>
                      <a:tailEnd type="none" w="med" len="med"/>
                    </a:lnT>
                    <a:lnB w="12700" cmpd="sng">
                      <a:noFill/>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2.0%</a:t>
                      </a:r>
                    </a:p>
                  </a:txBody>
                  <a:tcPr marL="5152" marR="5152" marT="5152" marB="0" anchor="ctr">
                    <a:lnT w="12700" cap="flat" cmpd="sng" algn="ctr">
                      <a:noFill/>
                      <a:prstDash val="solid"/>
                      <a:round/>
                      <a:headEnd type="none" w="med" len="med"/>
                      <a:tailEnd type="none" w="med" len="med"/>
                    </a:lnT>
                    <a:lnB w="12700" cmpd="sng">
                      <a:noFill/>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0.07 </a:t>
                      </a:r>
                    </a:p>
                  </a:txBody>
                  <a:tcPr marL="5152" marR="5152" marT="5152"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solidFill>
                      <a:srgbClr val="002060"/>
                    </a:solidFill>
                  </a:tcPr>
                </a:tc>
                <a:extLst>
                  <a:ext uri="{0D108BD9-81ED-4DB2-BD59-A6C34878D82A}">
                    <a16:rowId xmlns:a16="http://schemas.microsoft.com/office/drawing/2014/main" val="1597897497"/>
                  </a:ext>
                </a:extLst>
              </a:tr>
              <a:tr h="235650">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In-stent restenosis</a:t>
                      </a:r>
                    </a:p>
                  </a:txBody>
                  <a:tcPr marL="5152" marR="5152" marT="5152"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mpd="sng">
                      <a:noFill/>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1.2%</a:t>
                      </a:r>
                    </a:p>
                  </a:txBody>
                  <a:tcPr marL="5152" marR="5152" marT="5152" marB="0" anchor="ctr">
                    <a:lnT w="12700" cap="flat" cmpd="sng" algn="ctr">
                      <a:noFill/>
                      <a:prstDash val="solid"/>
                      <a:round/>
                      <a:headEnd type="none" w="med" len="med"/>
                      <a:tailEnd type="none" w="med" len="med"/>
                    </a:lnT>
                    <a:lnB w="12700" cmpd="sng">
                      <a:noFill/>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2.2%</a:t>
                      </a:r>
                    </a:p>
                  </a:txBody>
                  <a:tcPr marL="5152" marR="5152" marT="5152" marB="0" anchor="ctr">
                    <a:lnT w="12700" cap="flat" cmpd="sng" algn="ctr">
                      <a:noFill/>
                      <a:prstDash val="solid"/>
                      <a:round/>
                      <a:headEnd type="none" w="med" len="med"/>
                      <a:tailEnd type="none" w="med" len="med"/>
                    </a:lnT>
                    <a:lnB w="12700" cmpd="sng">
                      <a:noFill/>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0.15 </a:t>
                      </a:r>
                    </a:p>
                  </a:txBody>
                  <a:tcPr marL="5152" marR="5152" marT="5152"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solidFill>
                      <a:srgbClr val="002060"/>
                    </a:solidFill>
                  </a:tcPr>
                </a:tc>
                <a:extLst>
                  <a:ext uri="{0D108BD9-81ED-4DB2-BD59-A6C34878D82A}">
                    <a16:rowId xmlns:a16="http://schemas.microsoft.com/office/drawing/2014/main" val="2096437102"/>
                  </a:ext>
                </a:extLst>
              </a:tr>
              <a:tr h="235650">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Bifurcation</a:t>
                      </a:r>
                    </a:p>
                  </a:txBody>
                  <a:tcPr marL="5152" marR="5152" marT="5152"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mpd="sng">
                      <a:noFill/>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40.7%</a:t>
                      </a:r>
                    </a:p>
                  </a:txBody>
                  <a:tcPr marL="5152" marR="5152" marT="5152" marB="0" anchor="ctr">
                    <a:lnT w="12700" cap="flat" cmpd="sng" algn="ctr">
                      <a:noFill/>
                      <a:prstDash val="solid"/>
                      <a:round/>
                      <a:headEnd type="none" w="med" len="med"/>
                      <a:tailEnd type="none" w="med" len="med"/>
                    </a:lnT>
                    <a:lnB w="12700" cmpd="sng">
                      <a:noFill/>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42.9%</a:t>
                      </a:r>
                    </a:p>
                  </a:txBody>
                  <a:tcPr marL="5152" marR="5152" marT="5152" marB="0" anchor="ctr">
                    <a:lnT w="12700" cap="flat" cmpd="sng" algn="ctr">
                      <a:noFill/>
                      <a:prstDash val="solid"/>
                      <a:round/>
                      <a:headEnd type="none" w="med" len="med"/>
                      <a:tailEnd type="none" w="med" len="med"/>
                    </a:lnT>
                    <a:lnB w="12700" cmpd="sng">
                      <a:noFill/>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0.43 </a:t>
                      </a:r>
                    </a:p>
                  </a:txBody>
                  <a:tcPr marL="5152" marR="5152" marT="5152"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solidFill>
                      <a:srgbClr val="002060"/>
                    </a:solidFill>
                  </a:tcPr>
                </a:tc>
                <a:extLst>
                  <a:ext uri="{0D108BD9-81ED-4DB2-BD59-A6C34878D82A}">
                    <a16:rowId xmlns:a16="http://schemas.microsoft.com/office/drawing/2014/main" val="4059533946"/>
                  </a:ext>
                </a:extLst>
              </a:tr>
              <a:tr h="235650">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Moderate or heavy calcification</a:t>
                      </a:r>
                    </a:p>
                  </a:txBody>
                  <a:tcPr marL="5152" marR="5152" marT="5152"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mpd="sng">
                      <a:noFill/>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17.8%</a:t>
                      </a:r>
                    </a:p>
                  </a:txBody>
                  <a:tcPr marL="5152" marR="5152" marT="5152" marB="0" anchor="ctr">
                    <a:lnT w="12700" cap="flat" cmpd="sng" algn="ctr">
                      <a:noFill/>
                      <a:prstDash val="solid"/>
                      <a:round/>
                      <a:headEnd type="none" w="med" len="med"/>
                      <a:tailEnd type="none" w="med" len="med"/>
                    </a:lnT>
                    <a:lnB w="12700" cmpd="sng">
                      <a:noFill/>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14.1%</a:t>
                      </a:r>
                    </a:p>
                  </a:txBody>
                  <a:tcPr marL="5152" marR="5152" marT="5152" marB="0" anchor="ctr">
                    <a:lnT w="12700" cap="flat" cmpd="sng" algn="ctr">
                      <a:noFill/>
                      <a:prstDash val="solid"/>
                      <a:round/>
                      <a:headEnd type="none" w="med" len="med"/>
                      <a:tailEnd type="none" w="med" len="med"/>
                    </a:lnT>
                    <a:lnB w="12700" cmpd="sng">
                      <a:noFill/>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0.07 </a:t>
                      </a:r>
                    </a:p>
                  </a:txBody>
                  <a:tcPr marL="5152" marR="5152" marT="5152"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solidFill>
                      <a:srgbClr val="002060"/>
                    </a:solidFill>
                  </a:tcPr>
                </a:tc>
                <a:extLst>
                  <a:ext uri="{0D108BD9-81ED-4DB2-BD59-A6C34878D82A}">
                    <a16:rowId xmlns:a16="http://schemas.microsoft.com/office/drawing/2014/main" val="728387606"/>
                  </a:ext>
                </a:extLst>
              </a:tr>
              <a:tr h="235650">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Small vessel (&lt;= 2.75mm)</a:t>
                      </a:r>
                    </a:p>
                  </a:txBody>
                  <a:tcPr marL="5152" marR="5152" marT="5152"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mpd="sng">
                      <a:noFill/>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58.6%</a:t>
                      </a:r>
                    </a:p>
                  </a:txBody>
                  <a:tcPr marL="5152" marR="5152" marT="5152" marB="0" anchor="ctr">
                    <a:lnT w="12700" cap="flat" cmpd="sng" algn="ctr">
                      <a:noFill/>
                      <a:prstDash val="solid"/>
                      <a:round/>
                      <a:headEnd type="none" w="med" len="med"/>
                      <a:tailEnd type="none" w="med" len="med"/>
                    </a:lnT>
                    <a:lnB w="12700" cmpd="sng">
                      <a:noFill/>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64.7%</a:t>
                      </a:r>
                    </a:p>
                  </a:txBody>
                  <a:tcPr marL="5152" marR="5152" marT="5152" marB="0" anchor="ctr">
                    <a:lnT w="12700" cap="flat" cmpd="sng" algn="ctr">
                      <a:noFill/>
                      <a:prstDash val="solid"/>
                      <a:round/>
                      <a:headEnd type="none" w="med" len="med"/>
                      <a:tailEnd type="none" w="med" len="med"/>
                    </a:lnT>
                    <a:lnB w="12700" cmpd="sng">
                      <a:noFill/>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0.02 </a:t>
                      </a:r>
                    </a:p>
                  </a:txBody>
                  <a:tcPr marL="5152" marR="5152" marT="5152"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solidFill>
                      <a:srgbClr val="002060"/>
                    </a:solidFill>
                  </a:tcPr>
                </a:tc>
                <a:extLst>
                  <a:ext uri="{0D108BD9-81ED-4DB2-BD59-A6C34878D82A}">
                    <a16:rowId xmlns:a16="http://schemas.microsoft.com/office/drawing/2014/main" val="2440423992"/>
                  </a:ext>
                </a:extLst>
              </a:tr>
              <a:tr h="235650">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Long lesion ( &gt; 18mm)</a:t>
                      </a:r>
                    </a:p>
                  </a:txBody>
                  <a:tcPr marL="5152" marR="5152" marT="5152"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mpd="sng">
                      <a:noFill/>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41.6%</a:t>
                      </a:r>
                    </a:p>
                  </a:txBody>
                  <a:tcPr marL="5152" marR="5152" marT="5152" marB="0" anchor="ctr">
                    <a:lnT w="12700" cap="flat" cmpd="sng" algn="ctr">
                      <a:noFill/>
                      <a:prstDash val="solid"/>
                      <a:round/>
                      <a:headEnd type="none" w="med" len="med"/>
                      <a:tailEnd type="none" w="med" len="med"/>
                    </a:lnT>
                    <a:lnB w="12700" cmpd="sng">
                      <a:noFill/>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40.5%</a:t>
                      </a:r>
                    </a:p>
                  </a:txBody>
                  <a:tcPr marL="5152" marR="5152" marT="5152" marB="0" anchor="ctr">
                    <a:lnT w="12700" cap="flat" cmpd="sng" algn="ctr">
                      <a:noFill/>
                      <a:prstDash val="solid"/>
                      <a:round/>
                      <a:headEnd type="none" w="med" len="med"/>
                      <a:tailEnd type="none" w="med" len="med"/>
                    </a:lnT>
                    <a:lnB w="12700" cmpd="sng">
                      <a:noFill/>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0.70 </a:t>
                      </a:r>
                    </a:p>
                  </a:txBody>
                  <a:tcPr marL="5152" marR="5152" marT="5152"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solidFill>
                      <a:srgbClr val="002060"/>
                    </a:solidFill>
                  </a:tcPr>
                </a:tc>
                <a:extLst>
                  <a:ext uri="{0D108BD9-81ED-4DB2-BD59-A6C34878D82A}">
                    <a16:rowId xmlns:a16="http://schemas.microsoft.com/office/drawing/2014/main" val="2528768837"/>
                  </a:ext>
                </a:extLst>
              </a:tr>
              <a:tr h="235650">
                <a:tc>
                  <a:txBody>
                    <a:bodyPr/>
                    <a:lstStyle/>
                    <a:p>
                      <a:pPr marL="0" algn="l" defTabSz="685800" rtl="0" eaLnBrk="1" fontAlgn="ctr" latinLnBrk="0" hangingPunct="1"/>
                      <a:r>
                        <a:rPr lang="en-US" sz="1400" b="1" i="0" u="none" strike="noStrike" kern="1200" dirty="0">
                          <a:solidFill>
                            <a:schemeClr val="tx2"/>
                          </a:solidFill>
                          <a:effectLst/>
                          <a:latin typeface="+mn-lt"/>
                          <a:ea typeface="+mn-ea"/>
                          <a:cs typeface="+mn-cs"/>
                        </a:rPr>
                        <a:t> SYNTAX score</a:t>
                      </a:r>
                    </a:p>
                  </a:txBody>
                  <a:tcPr marL="5152" marR="5152" marT="5152"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marL="0" algn="ctr" defTabSz="685800" rtl="0" eaLnBrk="1" fontAlgn="ctr" latinLnBrk="0" hangingPunct="1"/>
                      <a:r>
                        <a:rPr lang="ja-JP" altLang="en-US" sz="1400" b="1" i="0" u="none" strike="noStrike" kern="1200" dirty="0">
                          <a:solidFill>
                            <a:schemeClr val="tx1"/>
                          </a:solidFill>
                          <a:effectLst/>
                          <a:latin typeface="+mn-lt"/>
                          <a:ea typeface="+mn-ea"/>
                          <a:cs typeface="+mn-cs"/>
                        </a:rPr>
                        <a:t> </a:t>
                      </a:r>
                      <a:r>
                        <a:rPr lang="en-US" altLang="ja-JP" sz="1400" b="1" i="0" u="none" strike="noStrike" kern="1200" dirty="0">
                          <a:solidFill>
                            <a:schemeClr val="tx1"/>
                          </a:solidFill>
                          <a:effectLst/>
                          <a:latin typeface="+mn-lt"/>
                          <a:ea typeface="+mn-ea"/>
                          <a:cs typeface="+mn-cs"/>
                        </a:rPr>
                        <a:t>9.1 ± 6.0</a:t>
                      </a:r>
                    </a:p>
                  </a:txBody>
                  <a:tcPr marL="5152" marR="5152" marT="5152"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marL="0" algn="ctr" defTabSz="685800" rtl="0" eaLnBrk="1" fontAlgn="ctr" latinLnBrk="0" hangingPunct="1"/>
                      <a:r>
                        <a:rPr lang="ja-JP" altLang="en-US" sz="1400" b="1" i="0" u="none" strike="noStrike" kern="1200" dirty="0">
                          <a:solidFill>
                            <a:schemeClr val="tx1"/>
                          </a:solidFill>
                          <a:effectLst/>
                          <a:latin typeface="+mn-lt"/>
                          <a:ea typeface="+mn-ea"/>
                          <a:cs typeface="+mn-cs"/>
                        </a:rPr>
                        <a:t> </a:t>
                      </a:r>
                      <a:r>
                        <a:rPr lang="en-US" altLang="ja-JP" sz="1400" b="1" i="0" u="none" strike="noStrike" kern="1200" dirty="0">
                          <a:solidFill>
                            <a:schemeClr val="tx1"/>
                          </a:solidFill>
                          <a:effectLst/>
                          <a:latin typeface="+mn-lt"/>
                          <a:ea typeface="+mn-ea"/>
                          <a:cs typeface="+mn-cs"/>
                        </a:rPr>
                        <a:t>9.1 ± 6.4</a:t>
                      </a:r>
                    </a:p>
                  </a:txBody>
                  <a:tcPr marL="5152" marR="5152" marT="5152"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marL="0" algn="ctr" defTabSz="685800" rtl="0" eaLnBrk="1" fontAlgn="ctr" latinLnBrk="0" hangingPunct="1"/>
                      <a:r>
                        <a:rPr lang="en-US" altLang="ja-JP" sz="1400" b="1" i="0" u="none" strike="noStrike" kern="1200" dirty="0">
                          <a:solidFill>
                            <a:schemeClr val="tx1"/>
                          </a:solidFill>
                          <a:effectLst/>
                          <a:latin typeface="+mn-lt"/>
                          <a:ea typeface="+mn-ea"/>
                          <a:cs typeface="+mn-cs"/>
                        </a:rPr>
                        <a:t>0.99 </a:t>
                      </a:r>
                    </a:p>
                  </a:txBody>
                  <a:tcPr marL="5152" marR="5152" marT="5152"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3502742777"/>
                  </a:ext>
                </a:extLst>
              </a:tr>
            </a:tbl>
          </a:graphicData>
        </a:graphic>
      </p:graphicFrame>
    </p:spTree>
    <p:extLst>
      <p:ext uri="{BB962C8B-B14F-4D97-AF65-F5344CB8AC3E}">
        <p14:creationId xmlns:p14="http://schemas.microsoft.com/office/powerpoint/2010/main" val="3939319504"/>
      </p:ext>
    </p:extLst>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4214" y="116680"/>
            <a:ext cx="7769225" cy="1049511"/>
          </a:xfrm>
        </p:spPr>
        <p:txBody>
          <a:bodyPr/>
          <a:lstStyle/>
          <a:p>
            <a:r>
              <a:rPr kumimoji="1" lang="en-US" altLang="ja-JP" sz="2000" dirty="0"/>
              <a:t>Landmark Analysis at the 90 Days</a:t>
            </a:r>
            <a:br>
              <a:rPr kumimoji="1" lang="en-US" altLang="ja-JP" sz="2000" dirty="0"/>
            </a:br>
            <a:r>
              <a:rPr kumimoji="1" lang="en-US" altLang="ja-JP" sz="2000" dirty="0"/>
              <a:t>All cause death, MI, Stroke, ST, and Bleeding (BARC 3 or 5) </a:t>
            </a:r>
            <a:endParaRPr kumimoji="1" lang="ja-JP" altLang="en-US" sz="1600" dirty="0"/>
          </a:p>
        </p:txBody>
      </p:sp>
      <p:sp>
        <p:nvSpPr>
          <p:cNvPr id="16" name="正方形/長方形 15"/>
          <p:cNvSpPr/>
          <p:nvPr/>
        </p:nvSpPr>
        <p:spPr>
          <a:xfrm>
            <a:off x="7284189" y="3228797"/>
            <a:ext cx="906267" cy="400110"/>
          </a:xfrm>
          <a:prstGeom prst="rect">
            <a:avLst/>
          </a:prstGeom>
        </p:spPr>
        <p:txBody>
          <a:bodyPr wrap="square">
            <a:spAutoFit/>
          </a:bodyPr>
          <a:lstStyle/>
          <a:p>
            <a:r>
              <a:rPr lang="en-US" altLang="ja-JP" sz="2000" i="0" dirty="0">
                <a:solidFill>
                  <a:schemeClr val="bg2"/>
                </a:solidFill>
                <a:latin typeface="+mn-lt"/>
              </a:rPr>
              <a:t>2.5%</a:t>
            </a:r>
            <a:r>
              <a:rPr lang="ja-JP" altLang="en-US" sz="2000" dirty="0">
                <a:solidFill>
                  <a:schemeClr val="bg2"/>
                </a:solidFill>
                <a:latin typeface="+mn-lt"/>
              </a:rPr>
              <a:t> </a:t>
            </a:r>
          </a:p>
        </p:txBody>
      </p:sp>
      <p:sp>
        <p:nvSpPr>
          <p:cNvPr id="17" name="正方形/長方形 16"/>
          <p:cNvSpPr/>
          <p:nvPr/>
        </p:nvSpPr>
        <p:spPr>
          <a:xfrm>
            <a:off x="7284190" y="2930282"/>
            <a:ext cx="906267" cy="400110"/>
          </a:xfrm>
          <a:prstGeom prst="rect">
            <a:avLst/>
          </a:prstGeom>
        </p:spPr>
        <p:txBody>
          <a:bodyPr wrap="square">
            <a:spAutoFit/>
          </a:bodyPr>
          <a:lstStyle/>
          <a:p>
            <a:r>
              <a:rPr lang="en-US" altLang="ja-JP" sz="2000" i="0" dirty="0">
                <a:solidFill>
                  <a:schemeClr val="bg2"/>
                </a:solidFill>
                <a:latin typeface="+mn-lt"/>
              </a:rPr>
              <a:t>2.5%</a:t>
            </a:r>
            <a:r>
              <a:rPr lang="ja-JP" altLang="en-US" sz="2000" i="0" dirty="0">
                <a:solidFill>
                  <a:schemeClr val="bg2"/>
                </a:solidFill>
                <a:latin typeface="+mn-lt"/>
              </a:rPr>
              <a:t> </a:t>
            </a:r>
          </a:p>
        </p:txBody>
      </p:sp>
      <p:sp>
        <p:nvSpPr>
          <p:cNvPr id="18" name="正方形/長方形 17"/>
          <p:cNvSpPr/>
          <p:nvPr/>
        </p:nvSpPr>
        <p:spPr>
          <a:xfrm>
            <a:off x="3209509" y="2569836"/>
            <a:ext cx="3384825" cy="307777"/>
          </a:xfrm>
          <a:prstGeom prst="rect">
            <a:avLst/>
          </a:prstGeom>
        </p:spPr>
        <p:txBody>
          <a:bodyPr wrap="square">
            <a:spAutoFit/>
          </a:bodyPr>
          <a:lstStyle/>
          <a:p>
            <a:pPr fontAlgn="ctr">
              <a:spcBef>
                <a:spcPts val="0"/>
              </a:spcBef>
              <a:spcAft>
                <a:spcPts val="0"/>
              </a:spcAft>
            </a:pPr>
            <a:r>
              <a:rPr lang="en-US" altLang="ja-JP" sz="1400" i="0" dirty="0">
                <a:solidFill>
                  <a:schemeClr val="bg2"/>
                </a:solidFill>
              </a:rPr>
              <a:t>HR (95%CI): 1.14 (0.58-2.22), </a:t>
            </a:r>
            <a:r>
              <a:rPr lang="it-IT" altLang="ja-JP" sz="1400" i="0" dirty="0">
                <a:solidFill>
                  <a:schemeClr val="bg2"/>
                </a:solidFill>
              </a:rPr>
              <a:t>P=0.71 </a:t>
            </a:r>
          </a:p>
        </p:txBody>
      </p:sp>
      <p:sp>
        <p:nvSpPr>
          <p:cNvPr id="3" name="テキスト ボックス 2">
            <a:extLst>
              <a:ext uri="{FF2B5EF4-FFF2-40B4-BE49-F238E27FC236}">
                <a16:creationId xmlns:a16="http://schemas.microsoft.com/office/drawing/2014/main" id="{FA5D8805-9CA5-4C1A-82F5-BE84CC558895}"/>
              </a:ext>
            </a:extLst>
          </p:cNvPr>
          <p:cNvSpPr txBox="1"/>
          <p:nvPr/>
        </p:nvSpPr>
        <p:spPr>
          <a:xfrm>
            <a:off x="2532543" y="2271321"/>
            <a:ext cx="5754204" cy="276999"/>
          </a:xfrm>
          <a:prstGeom prst="rect">
            <a:avLst/>
          </a:prstGeom>
          <a:noFill/>
        </p:spPr>
        <p:txBody>
          <a:bodyPr wrap="none" rtlCol="0">
            <a:spAutoFit/>
          </a:bodyPr>
          <a:lstStyle/>
          <a:p>
            <a:r>
              <a:rPr kumimoji="1" lang="en-US" altLang="ja-JP" sz="1200" i="0" dirty="0">
                <a:solidFill>
                  <a:schemeClr val="bg1"/>
                </a:solidFill>
              </a:rPr>
              <a:t>Propensity score IPTW Analysis (Inverse Probability of Treatment Weighted)</a:t>
            </a:r>
            <a:endParaRPr kumimoji="1" lang="ja-JP" altLang="en-US" sz="1200" i="0" dirty="0" err="1">
              <a:solidFill>
                <a:schemeClr val="bg1"/>
              </a:solidFill>
            </a:endParaRPr>
          </a:p>
        </p:txBody>
      </p:sp>
      <p:grpSp>
        <p:nvGrpSpPr>
          <p:cNvPr id="7" name="グループ化 6">
            <a:extLst>
              <a:ext uri="{FF2B5EF4-FFF2-40B4-BE49-F238E27FC236}">
                <a16:creationId xmlns:a16="http://schemas.microsoft.com/office/drawing/2014/main" id="{BFF6B4F3-7C93-428B-A119-61222C932CA7}"/>
              </a:ext>
            </a:extLst>
          </p:cNvPr>
          <p:cNvGrpSpPr/>
          <p:nvPr/>
        </p:nvGrpSpPr>
        <p:grpSpPr>
          <a:xfrm>
            <a:off x="1017598" y="720415"/>
            <a:ext cx="7102456" cy="4255377"/>
            <a:chOff x="1017598" y="720415"/>
            <a:chExt cx="7102456" cy="4255377"/>
          </a:xfrm>
        </p:grpSpPr>
        <p:pic>
          <p:nvPicPr>
            <p:cNvPr id="5" name="図 4"/>
            <p:cNvPicPr>
              <a:picLocks noChangeAspect="1"/>
            </p:cNvPicPr>
            <p:nvPr/>
          </p:nvPicPr>
          <p:blipFill>
            <a:blip r:embed="rId3"/>
            <a:stretch>
              <a:fillRect/>
            </a:stretch>
          </p:blipFill>
          <p:spPr>
            <a:xfrm>
              <a:off x="1017598" y="720415"/>
              <a:ext cx="7102456" cy="4255377"/>
            </a:xfrm>
            <a:prstGeom prst="rect">
              <a:avLst/>
            </a:prstGeom>
          </p:spPr>
        </p:pic>
        <p:sp>
          <p:nvSpPr>
            <p:cNvPr id="6" name="テキスト ボックス 5">
              <a:extLst>
                <a:ext uri="{FF2B5EF4-FFF2-40B4-BE49-F238E27FC236}">
                  <a16:creationId xmlns:a16="http://schemas.microsoft.com/office/drawing/2014/main" id="{5A687001-1BFB-43E8-8A26-92A2BF8108D4}"/>
                </a:ext>
              </a:extLst>
            </p:cNvPr>
            <p:cNvSpPr txBox="1"/>
            <p:nvPr/>
          </p:nvSpPr>
          <p:spPr>
            <a:xfrm>
              <a:off x="5383518" y="1576551"/>
              <a:ext cx="1713931" cy="369332"/>
            </a:xfrm>
            <a:prstGeom prst="rect">
              <a:avLst/>
            </a:prstGeom>
            <a:solidFill>
              <a:schemeClr val="tx1"/>
            </a:solidFill>
          </p:spPr>
          <p:txBody>
            <a:bodyPr wrap="none" rtlCol="0">
              <a:spAutoFit/>
            </a:bodyPr>
            <a:lstStyle/>
            <a:p>
              <a:r>
                <a:rPr kumimoji="1" lang="en-US" altLang="ja-JP" i="0" dirty="0">
                  <a:solidFill>
                    <a:schemeClr val="bg1"/>
                  </a:solidFill>
                </a:rPr>
                <a:t>P</a:t>
              </a:r>
              <a:r>
                <a:rPr kumimoji="1" lang="en-US" altLang="ja-JP" sz="1600" i="0" dirty="0">
                  <a:solidFill>
                    <a:schemeClr val="bg1"/>
                  </a:solidFill>
                </a:rPr>
                <a:t>2</a:t>
              </a:r>
              <a:r>
                <a:rPr kumimoji="1" lang="en-US" altLang="ja-JP" i="0" dirty="0">
                  <a:solidFill>
                    <a:schemeClr val="bg1"/>
                  </a:solidFill>
                </a:rPr>
                <a:t>Y</a:t>
              </a:r>
              <a:r>
                <a:rPr kumimoji="1" lang="en-US" altLang="ja-JP" sz="1600" i="0" dirty="0">
                  <a:solidFill>
                    <a:schemeClr val="bg1"/>
                  </a:solidFill>
                </a:rPr>
                <a:t>12 inhibitor</a:t>
              </a:r>
              <a:endParaRPr kumimoji="1" lang="ja-JP" altLang="en-US" i="0" dirty="0" err="1">
                <a:solidFill>
                  <a:schemeClr val="bg1"/>
                </a:solidFill>
              </a:endParaRPr>
            </a:p>
          </p:txBody>
        </p:sp>
      </p:grpSp>
    </p:spTree>
    <p:extLst>
      <p:ext uri="{BB962C8B-B14F-4D97-AF65-F5344CB8AC3E}">
        <p14:creationId xmlns:p14="http://schemas.microsoft.com/office/powerpoint/2010/main" val="2075696658"/>
      </p:ext>
    </p:extLst>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4214" y="116681"/>
            <a:ext cx="7769225" cy="1085818"/>
          </a:xfrm>
        </p:spPr>
        <p:txBody>
          <a:bodyPr/>
          <a:lstStyle/>
          <a:p>
            <a:r>
              <a:rPr kumimoji="1" lang="en-US" altLang="ja-JP" sz="2000" dirty="0"/>
              <a:t>Landmark Analysis at the 90 Days</a:t>
            </a:r>
            <a:br>
              <a:rPr kumimoji="1" lang="en-US" altLang="ja-JP" sz="2000" dirty="0"/>
            </a:br>
            <a:r>
              <a:rPr kumimoji="1" lang="en-US" altLang="ja-JP" sz="2000" dirty="0"/>
              <a:t>Cardiovascular death, MI, Stroke and ST</a:t>
            </a:r>
            <a:br>
              <a:rPr kumimoji="1" lang="en-US" altLang="ja-JP" sz="2000" dirty="0"/>
            </a:br>
            <a:r>
              <a:rPr kumimoji="1" lang="en-US" altLang="ja-JP" sz="1600" dirty="0"/>
              <a:t>with IPTW Analysis</a:t>
            </a:r>
            <a:endParaRPr kumimoji="1" lang="ja-JP" altLang="en-US" sz="2000" dirty="0"/>
          </a:p>
        </p:txBody>
      </p:sp>
      <p:sp>
        <p:nvSpPr>
          <p:cNvPr id="8" name="正方形/長方形 7"/>
          <p:cNvSpPr/>
          <p:nvPr/>
        </p:nvSpPr>
        <p:spPr>
          <a:xfrm>
            <a:off x="7122228" y="3188510"/>
            <a:ext cx="973772" cy="400110"/>
          </a:xfrm>
          <a:prstGeom prst="rect">
            <a:avLst/>
          </a:prstGeom>
        </p:spPr>
        <p:txBody>
          <a:bodyPr wrap="square">
            <a:spAutoFit/>
          </a:bodyPr>
          <a:lstStyle/>
          <a:p>
            <a:r>
              <a:rPr lang="en-US" altLang="ja-JP" sz="2000" i="0" dirty="0">
                <a:solidFill>
                  <a:schemeClr val="bg2"/>
                </a:solidFill>
                <a:latin typeface="+mn-lt"/>
              </a:rPr>
              <a:t>1.3%</a:t>
            </a:r>
            <a:r>
              <a:rPr lang="ja-JP" altLang="en-US" sz="2000" i="0" dirty="0">
                <a:solidFill>
                  <a:schemeClr val="bg2"/>
                </a:solidFill>
                <a:latin typeface="+mn-lt"/>
              </a:rPr>
              <a:t> </a:t>
            </a:r>
          </a:p>
        </p:txBody>
      </p:sp>
      <p:sp>
        <p:nvSpPr>
          <p:cNvPr id="9" name="正方形/長方形 8"/>
          <p:cNvSpPr/>
          <p:nvPr/>
        </p:nvSpPr>
        <p:spPr>
          <a:xfrm>
            <a:off x="7122228" y="3588620"/>
            <a:ext cx="973772" cy="400110"/>
          </a:xfrm>
          <a:prstGeom prst="rect">
            <a:avLst/>
          </a:prstGeom>
        </p:spPr>
        <p:txBody>
          <a:bodyPr wrap="square">
            <a:spAutoFit/>
          </a:bodyPr>
          <a:lstStyle/>
          <a:p>
            <a:r>
              <a:rPr lang="en-US" altLang="ja-JP" sz="2000" i="0" dirty="0">
                <a:solidFill>
                  <a:schemeClr val="bg2"/>
                </a:solidFill>
                <a:latin typeface="+mn-lt"/>
              </a:rPr>
              <a:t>0.9%</a:t>
            </a:r>
            <a:r>
              <a:rPr lang="ja-JP" altLang="en-US" sz="2000" i="0" dirty="0">
                <a:solidFill>
                  <a:schemeClr val="bg2"/>
                </a:solidFill>
                <a:latin typeface="+mn-lt"/>
              </a:rPr>
              <a:t> </a:t>
            </a:r>
          </a:p>
        </p:txBody>
      </p:sp>
      <p:grpSp>
        <p:nvGrpSpPr>
          <p:cNvPr id="3" name="グループ化 2">
            <a:extLst>
              <a:ext uri="{FF2B5EF4-FFF2-40B4-BE49-F238E27FC236}">
                <a16:creationId xmlns:a16="http://schemas.microsoft.com/office/drawing/2014/main" id="{71BF6DA4-0999-4618-9F4F-CA6813837163}"/>
              </a:ext>
            </a:extLst>
          </p:cNvPr>
          <p:cNvGrpSpPr/>
          <p:nvPr/>
        </p:nvGrpSpPr>
        <p:grpSpPr>
          <a:xfrm>
            <a:off x="834930" y="734407"/>
            <a:ext cx="7029297" cy="4255377"/>
            <a:chOff x="834930" y="734407"/>
            <a:chExt cx="7029297" cy="4255377"/>
          </a:xfrm>
        </p:grpSpPr>
        <p:pic>
          <p:nvPicPr>
            <p:cNvPr id="4" name="図 3"/>
            <p:cNvPicPr>
              <a:picLocks noChangeAspect="1"/>
            </p:cNvPicPr>
            <p:nvPr/>
          </p:nvPicPr>
          <p:blipFill>
            <a:blip r:embed="rId3"/>
            <a:stretch>
              <a:fillRect/>
            </a:stretch>
          </p:blipFill>
          <p:spPr>
            <a:xfrm>
              <a:off x="834930" y="734407"/>
              <a:ext cx="7029297" cy="4255377"/>
            </a:xfrm>
            <a:prstGeom prst="rect">
              <a:avLst/>
            </a:prstGeom>
          </p:spPr>
        </p:pic>
        <p:sp>
          <p:nvSpPr>
            <p:cNvPr id="7" name="正方形/長方形 6"/>
            <p:cNvSpPr/>
            <p:nvPr/>
          </p:nvSpPr>
          <p:spPr>
            <a:xfrm>
              <a:off x="3122785" y="2862096"/>
              <a:ext cx="3384825" cy="307777"/>
            </a:xfrm>
            <a:prstGeom prst="rect">
              <a:avLst/>
            </a:prstGeom>
          </p:spPr>
          <p:txBody>
            <a:bodyPr wrap="square">
              <a:spAutoFit/>
            </a:bodyPr>
            <a:lstStyle/>
            <a:p>
              <a:pPr fontAlgn="ctr"/>
              <a:r>
                <a:rPr lang="en-US" altLang="ja-JP" sz="1400" i="0" dirty="0">
                  <a:solidFill>
                    <a:schemeClr val="bg2"/>
                  </a:solidFill>
                </a:rPr>
                <a:t>HR (95%CI): 0.76 (0.28-2.07), </a:t>
              </a:r>
              <a:r>
                <a:rPr lang="it-IT" altLang="ja-JP" sz="1400" i="0" dirty="0">
                  <a:solidFill>
                    <a:schemeClr val="bg2"/>
                  </a:solidFill>
                </a:rPr>
                <a:t>P=0.60</a:t>
              </a:r>
            </a:p>
          </p:txBody>
        </p:sp>
        <p:sp>
          <p:nvSpPr>
            <p:cNvPr id="10" name="テキスト ボックス 9">
              <a:extLst>
                <a:ext uri="{FF2B5EF4-FFF2-40B4-BE49-F238E27FC236}">
                  <a16:creationId xmlns:a16="http://schemas.microsoft.com/office/drawing/2014/main" id="{95095791-1545-4DFE-9ABF-040E1BDF9B52}"/>
                </a:ext>
              </a:extLst>
            </p:cNvPr>
            <p:cNvSpPr txBox="1"/>
            <p:nvPr/>
          </p:nvSpPr>
          <p:spPr>
            <a:xfrm>
              <a:off x="5383518" y="1576551"/>
              <a:ext cx="1713931" cy="369332"/>
            </a:xfrm>
            <a:prstGeom prst="rect">
              <a:avLst/>
            </a:prstGeom>
            <a:solidFill>
              <a:schemeClr val="tx1"/>
            </a:solidFill>
          </p:spPr>
          <p:txBody>
            <a:bodyPr wrap="none" rtlCol="0">
              <a:spAutoFit/>
            </a:bodyPr>
            <a:lstStyle/>
            <a:p>
              <a:r>
                <a:rPr kumimoji="1" lang="en-US" altLang="ja-JP" i="0" dirty="0">
                  <a:solidFill>
                    <a:schemeClr val="bg1"/>
                  </a:solidFill>
                </a:rPr>
                <a:t>P</a:t>
              </a:r>
              <a:r>
                <a:rPr kumimoji="1" lang="en-US" altLang="ja-JP" sz="1600" i="0" dirty="0">
                  <a:solidFill>
                    <a:schemeClr val="bg1"/>
                  </a:solidFill>
                </a:rPr>
                <a:t>2</a:t>
              </a:r>
              <a:r>
                <a:rPr kumimoji="1" lang="en-US" altLang="ja-JP" i="0" dirty="0">
                  <a:solidFill>
                    <a:schemeClr val="bg1"/>
                  </a:solidFill>
                </a:rPr>
                <a:t>Y</a:t>
              </a:r>
              <a:r>
                <a:rPr kumimoji="1" lang="en-US" altLang="ja-JP" sz="1600" i="0" dirty="0">
                  <a:solidFill>
                    <a:schemeClr val="bg1"/>
                  </a:solidFill>
                </a:rPr>
                <a:t>12 inhibitor</a:t>
              </a:r>
              <a:endParaRPr kumimoji="1" lang="ja-JP" altLang="en-US" i="0" dirty="0" err="1">
                <a:solidFill>
                  <a:schemeClr val="bg1"/>
                </a:solidFill>
              </a:endParaRPr>
            </a:p>
          </p:txBody>
        </p:sp>
      </p:grpSp>
    </p:spTree>
    <p:extLst>
      <p:ext uri="{BB962C8B-B14F-4D97-AF65-F5344CB8AC3E}">
        <p14:creationId xmlns:p14="http://schemas.microsoft.com/office/powerpoint/2010/main" val="2461792852"/>
      </p:ext>
    </p:extLst>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noGrp="1"/>
          </p:cNvSpPr>
          <p:nvPr>
            <p:ph type="title"/>
          </p:nvPr>
        </p:nvSpPr>
        <p:spPr bwMode="auto">
          <a:xfrm>
            <a:off x="684214" y="116680"/>
            <a:ext cx="7769225" cy="998135"/>
          </a:xfrm>
          <a:prstGeom prst="rect">
            <a:avLst/>
          </a:prstGeom>
          <a:noFill/>
          <a:ln w="9525">
            <a:noFill/>
            <a:miter lim="800000"/>
            <a:headEnd/>
            <a:tailEnd/>
          </a:ln>
        </p:spPr>
        <p:txBody>
          <a:bodyPr vert="horz" wrap="square" lIns="45720" tIns="45720" rIns="45720" bIns="45720" numCol="1" anchor="t" anchorCtr="0" compatLnSpc="1">
            <a:prstTxWarp prst="textNoShape">
              <a:avLst/>
            </a:prstTxWarp>
          </a:bodyPr>
          <a:lstStyle>
            <a:lvl1pPr algn="ctr" rtl="0" eaLnBrk="0" fontAlgn="base" hangingPunct="0">
              <a:spcBef>
                <a:spcPct val="0"/>
              </a:spcBef>
              <a:spcAft>
                <a:spcPct val="0"/>
              </a:spcAft>
              <a:defRPr sz="2700" b="1">
                <a:solidFill>
                  <a:srgbClr val="053763"/>
                </a:solidFill>
                <a:latin typeface="+mj-lt"/>
                <a:ea typeface="+mj-ea"/>
                <a:cs typeface="+mj-cs"/>
              </a:defRPr>
            </a:lvl1pPr>
            <a:lvl2pPr algn="ctr" rtl="0" eaLnBrk="0" fontAlgn="base" hangingPunct="0">
              <a:spcBef>
                <a:spcPct val="0"/>
              </a:spcBef>
              <a:spcAft>
                <a:spcPct val="0"/>
              </a:spcAft>
              <a:defRPr sz="2700" b="1">
                <a:solidFill>
                  <a:schemeClr val="tx1"/>
                </a:solidFill>
                <a:latin typeface="Arial" charset="0"/>
              </a:defRPr>
            </a:lvl2pPr>
            <a:lvl3pPr algn="ctr" rtl="0" eaLnBrk="0" fontAlgn="base" hangingPunct="0">
              <a:spcBef>
                <a:spcPct val="0"/>
              </a:spcBef>
              <a:spcAft>
                <a:spcPct val="0"/>
              </a:spcAft>
              <a:defRPr sz="2700" b="1">
                <a:solidFill>
                  <a:schemeClr val="tx1"/>
                </a:solidFill>
                <a:latin typeface="Arial" charset="0"/>
              </a:defRPr>
            </a:lvl3pPr>
            <a:lvl4pPr algn="ctr" rtl="0" eaLnBrk="0" fontAlgn="base" hangingPunct="0">
              <a:spcBef>
                <a:spcPct val="0"/>
              </a:spcBef>
              <a:spcAft>
                <a:spcPct val="0"/>
              </a:spcAft>
              <a:defRPr sz="2700" b="1">
                <a:solidFill>
                  <a:schemeClr val="tx1"/>
                </a:solidFill>
                <a:latin typeface="Arial" charset="0"/>
              </a:defRPr>
            </a:lvl4pPr>
            <a:lvl5pPr algn="ctr" rtl="0" eaLnBrk="0" fontAlgn="base" hangingPunct="0">
              <a:spcBef>
                <a:spcPct val="0"/>
              </a:spcBef>
              <a:spcAft>
                <a:spcPct val="0"/>
              </a:spcAft>
              <a:defRPr sz="2700" b="1">
                <a:solidFill>
                  <a:schemeClr val="tx1"/>
                </a:solidFill>
                <a:latin typeface="Arial" charset="0"/>
              </a:defRPr>
            </a:lvl5pPr>
            <a:lvl6pPr marL="342900" algn="ctr" rtl="0" fontAlgn="base">
              <a:spcBef>
                <a:spcPct val="0"/>
              </a:spcBef>
              <a:spcAft>
                <a:spcPct val="0"/>
              </a:spcAft>
              <a:defRPr sz="2700" b="1">
                <a:solidFill>
                  <a:schemeClr val="tx1"/>
                </a:solidFill>
                <a:latin typeface="Arial" charset="0"/>
              </a:defRPr>
            </a:lvl6pPr>
            <a:lvl7pPr marL="685800" algn="ctr" rtl="0" fontAlgn="base">
              <a:spcBef>
                <a:spcPct val="0"/>
              </a:spcBef>
              <a:spcAft>
                <a:spcPct val="0"/>
              </a:spcAft>
              <a:defRPr sz="2700" b="1">
                <a:solidFill>
                  <a:schemeClr val="tx1"/>
                </a:solidFill>
                <a:latin typeface="Arial" charset="0"/>
              </a:defRPr>
            </a:lvl7pPr>
            <a:lvl8pPr marL="1028700" algn="ctr" rtl="0" fontAlgn="base">
              <a:spcBef>
                <a:spcPct val="0"/>
              </a:spcBef>
              <a:spcAft>
                <a:spcPct val="0"/>
              </a:spcAft>
              <a:defRPr sz="2700" b="1">
                <a:solidFill>
                  <a:schemeClr val="tx1"/>
                </a:solidFill>
                <a:latin typeface="Arial" charset="0"/>
              </a:defRPr>
            </a:lvl8pPr>
            <a:lvl9pPr marL="1371600" algn="ctr" rtl="0" fontAlgn="base">
              <a:spcBef>
                <a:spcPct val="0"/>
              </a:spcBef>
              <a:spcAft>
                <a:spcPct val="0"/>
              </a:spcAft>
              <a:defRPr sz="2700" b="1">
                <a:solidFill>
                  <a:schemeClr val="tx1"/>
                </a:solidFill>
                <a:latin typeface="Arial" charset="0"/>
              </a:defRPr>
            </a:lvl9pPr>
          </a:lstStyle>
          <a:p>
            <a:r>
              <a:rPr kumimoji="1" lang="en-US" altLang="ja-JP" sz="2000" i="0" kern="0" dirty="0"/>
              <a:t>Landmark Analysis at the 90 Days</a:t>
            </a:r>
            <a:br>
              <a:rPr kumimoji="1" lang="en-US" altLang="ja-JP" sz="2000" i="0" kern="0" dirty="0"/>
            </a:br>
            <a:r>
              <a:rPr kumimoji="1" lang="en-US" altLang="ja-JP" sz="2000" i="0" dirty="0"/>
              <a:t>Bleeding (BARC 3 or 5)</a:t>
            </a:r>
            <a:br>
              <a:rPr kumimoji="1" lang="en-US" altLang="ja-JP" sz="2000" i="0" kern="0" dirty="0"/>
            </a:br>
            <a:r>
              <a:rPr kumimoji="1" lang="en-US" altLang="ja-JP" sz="1600" i="0" kern="0" dirty="0"/>
              <a:t>with IPTW Analysis</a:t>
            </a:r>
            <a:endParaRPr kumimoji="1" lang="ja-JP" altLang="en-US" sz="1600" i="0" kern="0" dirty="0"/>
          </a:p>
        </p:txBody>
      </p:sp>
      <p:sp>
        <p:nvSpPr>
          <p:cNvPr id="10" name="正方形/長方形 9"/>
          <p:cNvSpPr/>
          <p:nvPr/>
        </p:nvSpPr>
        <p:spPr>
          <a:xfrm>
            <a:off x="7296272" y="3765244"/>
            <a:ext cx="973772" cy="400110"/>
          </a:xfrm>
          <a:prstGeom prst="rect">
            <a:avLst/>
          </a:prstGeom>
        </p:spPr>
        <p:txBody>
          <a:bodyPr wrap="square">
            <a:spAutoFit/>
          </a:bodyPr>
          <a:lstStyle/>
          <a:p>
            <a:r>
              <a:rPr lang="en-US" altLang="ja-JP" sz="2000" i="0" dirty="0">
                <a:solidFill>
                  <a:schemeClr val="bg2"/>
                </a:solidFill>
                <a:latin typeface="+mn-lt"/>
              </a:rPr>
              <a:t>0.5%</a:t>
            </a:r>
            <a:r>
              <a:rPr lang="ja-JP" altLang="en-US" sz="2000" i="0" dirty="0">
                <a:solidFill>
                  <a:schemeClr val="bg2"/>
                </a:solidFill>
                <a:latin typeface="+mn-lt"/>
              </a:rPr>
              <a:t> </a:t>
            </a:r>
          </a:p>
        </p:txBody>
      </p:sp>
      <p:sp>
        <p:nvSpPr>
          <p:cNvPr id="11" name="正方形/長方形 10"/>
          <p:cNvSpPr/>
          <p:nvPr/>
        </p:nvSpPr>
        <p:spPr>
          <a:xfrm>
            <a:off x="7296272" y="3365134"/>
            <a:ext cx="973772" cy="400110"/>
          </a:xfrm>
          <a:prstGeom prst="rect">
            <a:avLst/>
          </a:prstGeom>
        </p:spPr>
        <p:txBody>
          <a:bodyPr wrap="square">
            <a:spAutoFit/>
          </a:bodyPr>
          <a:lstStyle/>
          <a:p>
            <a:r>
              <a:rPr lang="en-US" altLang="ja-JP" sz="2000" i="0" dirty="0">
                <a:solidFill>
                  <a:schemeClr val="bg2"/>
                </a:solidFill>
                <a:latin typeface="+mn-lt"/>
              </a:rPr>
              <a:t>0.7%</a:t>
            </a:r>
            <a:r>
              <a:rPr lang="ja-JP" altLang="en-US" sz="2000" i="0" dirty="0">
                <a:solidFill>
                  <a:schemeClr val="bg2"/>
                </a:solidFill>
                <a:latin typeface="+mn-lt"/>
              </a:rPr>
              <a:t> </a:t>
            </a:r>
          </a:p>
        </p:txBody>
      </p:sp>
      <p:grpSp>
        <p:nvGrpSpPr>
          <p:cNvPr id="2" name="グループ化 1">
            <a:extLst>
              <a:ext uri="{FF2B5EF4-FFF2-40B4-BE49-F238E27FC236}">
                <a16:creationId xmlns:a16="http://schemas.microsoft.com/office/drawing/2014/main" id="{06157BA5-135F-4D8A-8017-64924419AEAE}"/>
              </a:ext>
            </a:extLst>
          </p:cNvPr>
          <p:cNvGrpSpPr/>
          <p:nvPr/>
        </p:nvGrpSpPr>
        <p:grpSpPr>
          <a:xfrm>
            <a:off x="1057351" y="526441"/>
            <a:ext cx="7029297" cy="4255377"/>
            <a:chOff x="1057351" y="526441"/>
            <a:chExt cx="7029297" cy="4255377"/>
          </a:xfrm>
        </p:grpSpPr>
        <p:pic>
          <p:nvPicPr>
            <p:cNvPr id="3" name="図 2"/>
            <p:cNvPicPr>
              <a:picLocks noChangeAspect="1"/>
            </p:cNvPicPr>
            <p:nvPr/>
          </p:nvPicPr>
          <p:blipFill>
            <a:blip r:embed="rId3"/>
            <a:stretch>
              <a:fillRect/>
            </a:stretch>
          </p:blipFill>
          <p:spPr>
            <a:xfrm>
              <a:off x="1057351" y="526441"/>
              <a:ext cx="7029297" cy="4255377"/>
            </a:xfrm>
            <a:prstGeom prst="rect">
              <a:avLst/>
            </a:prstGeom>
          </p:spPr>
        </p:pic>
        <p:sp>
          <p:nvSpPr>
            <p:cNvPr id="9" name="正方形/長方形 8"/>
            <p:cNvSpPr/>
            <p:nvPr/>
          </p:nvSpPr>
          <p:spPr>
            <a:xfrm>
              <a:off x="3560223" y="2768589"/>
              <a:ext cx="3384825" cy="307777"/>
            </a:xfrm>
            <a:prstGeom prst="rect">
              <a:avLst/>
            </a:prstGeom>
          </p:spPr>
          <p:txBody>
            <a:bodyPr wrap="square">
              <a:spAutoFit/>
            </a:bodyPr>
            <a:lstStyle/>
            <a:p>
              <a:pPr fontAlgn="ctr"/>
              <a:r>
                <a:rPr lang="en-US" altLang="ja-JP" sz="1400" i="0" dirty="0">
                  <a:solidFill>
                    <a:schemeClr val="bg2"/>
                  </a:solidFill>
                </a:rPr>
                <a:t>HR (95%CI): 0.68 (0.17-2.76), </a:t>
              </a:r>
              <a:r>
                <a:rPr lang="it-IT" altLang="ja-JP" sz="1400" i="0" dirty="0">
                  <a:solidFill>
                    <a:schemeClr val="bg2"/>
                  </a:solidFill>
                </a:rPr>
                <a:t>P=0.59</a:t>
              </a:r>
            </a:p>
          </p:txBody>
        </p:sp>
        <p:sp>
          <p:nvSpPr>
            <p:cNvPr id="7" name="テキスト ボックス 6">
              <a:extLst>
                <a:ext uri="{FF2B5EF4-FFF2-40B4-BE49-F238E27FC236}">
                  <a16:creationId xmlns:a16="http://schemas.microsoft.com/office/drawing/2014/main" id="{82293BEE-D00A-4BF8-8EB5-AE6BE4C18BB3}"/>
                </a:ext>
              </a:extLst>
            </p:cNvPr>
            <p:cNvSpPr txBox="1"/>
            <p:nvPr/>
          </p:nvSpPr>
          <p:spPr>
            <a:xfrm>
              <a:off x="5636069" y="1498170"/>
              <a:ext cx="1713931" cy="369332"/>
            </a:xfrm>
            <a:prstGeom prst="rect">
              <a:avLst/>
            </a:prstGeom>
            <a:solidFill>
              <a:schemeClr val="tx1"/>
            </a:solidFill>
          </p:spPr>
          <p:txBody>
            <a:bodyPr wrap="none" rtlCol="0">
              <a:spAutoFit/>
            </a:bodyPr>
            <a:lstStyle/>
            <a:p>
              <a:r>
                <a:rPr kumimoji="1" lang="en-US" altLang="ja-JP" i="0" dirty="0">
                  <a:solidFill>
                    <a:schemeClr val="bg1"/>
                  </a:solidFill>
                </a:rPr>
                <a:t>P</a:t>
              </a:r>
              <a:r>
                <a:rPr kumimoji="1" lang="en-US" altLang="ja-JP" sz="1600" i="0" dirty="0">
                  <a:solidFill>
                    <a:schemeClr val="bg1"/>
                  </a:solidFill>
                </a:rPr>
                <a:t>2</a:t>
              </a:r>
              <a:r>
                <a:rPr kumimoji="1" lang="en-US" altLang="ja-JP" i="0" dirty="0">
                  <a:solidFill>
                    <a:schemeClr val="bg1"/>
                  </a:solidFill>
                </a:rPr>
                <a:t>Y</a:t>
              </a:r>
              <a:r>
                <a:rPr kumimoji="1" lang="en-US" altLang="ja-JP" sz="1600" i="0" dirty="0">
                  <a:solidFill>
                    <a:schemeClr val="bg1"/>
                  </a:solidFill>
                </a:rPr>
                <a:t>12 inhibitor</a:t>
              </a:r>
              <a:endParaRPr kumimoji="1" lang="ja-JP" altLang="en-US" i="0" dirty="0" err="1">
                <a:solidFill>
                  <a:schemeClr val="bg1"/>
                </a:solidFill>
              </a:endParaRPr>
            </a:p>
          </p:txBody>
        </p:sp>
      </p:grpSp>
    </p:spTree>
    <p:extLst>
      <p:ext uri="{BB962C8B-B14F-4D97-AF65-F5344CB8AC3E}">
        <p14:creationId xmlns:p14="http://schemas.microsoft.com/office/powerpoint/2010/main" val="3360400175"/>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title"/>
          </p:nvPr>
        </p:nvSpPr>
        <p:spPr>
          <a:xfrm>
            <a:off x="684214" y="294812"/>
            <a:ext cx="7769225" cy="566738"/>
          </a:xfrm>
        </p:spPr>
        <p:txBody>
          <a:bodyPr/>
          <a:lstStyle/>
          <a:p>
            <a:pPr eaLnBrk="1" hangingPunct="1"/>
            <a:r>
              <a:rPr lang="en-US" sz="2500" dirty="0"/>
              <a:t>Background</a:t>
            </a:r>
          </a:p>
        </p:txBody>
      </p:sp>
      <p:sp>
        <p:nvSpPr>
          <p:cNvPr id="5" name="Content Placeholder 7"/>
          <p:cNvSpPr>
            <a:spLocks noGrp="1"/>
          </p:cNvSpPr>
          <p:nvPr>
            <p:ph idx="1"/>
          </p:nvPr>
        </p:nvSpPr>
        <p:spPr>
          <a:xfrm>
            <a:off x="377032" y="856168"/>
            <a:ext cx="8383588" cy="3431164"/>
          </a:xfrm>
        </p:spPr>
        <p:txBody>
          <a:bodyPr/>
          <a:lstStyle/>
          <a:p>
            <a:r>
              <a:rPr lang="en-US" sz="2000" dirty="0"/>
              <a:t>Risk of stent thrombosis has been dramatically decreased by the use of dual antiplatelet therapy (DAPT) and newer generation DES. However, severe bleeding complications caused by DAPT, even rare, are linked to increased mortality. </a:t>
            </a:r>
          </a:p>
          <a:p>
            <a:r>
              <a:rPr lang="en-US" sz="2000" dirty="0"/>
              <a:t>Recent guidelines recommend short DAPT up to 3 months, only in HBR patients. However, short DAPT may be beneficial for any patients.</a:t>
            </a:r>
          </a:p>
          <a:p>
            <a:r>
              <a:rPr lang="en-US" sz="2000" dirty="0"/>
              <a:t>Aspirin may be more associated with bleeding complication than P</a:t>
            </a:r>
            <a:r>
              <a:rPr lang="en-US" sz="1800" dirty="0"/>
              <a:t>2</a:t>
            </a:r>
            <a:r>
              <a:rPr lang="en-US" sz="2000" dirty="0"/>
              <a:t>Y</a:t>
            </a:r>
            <a:r>
              <a:rPr lang="en-US" sz="1800" dirty="0"/>
              <a:t>12</a:t>
            </a:r>
            <a:r>
              <a:rPr lang="en-US" sz="2000" dirty="0"/>
              <a:t> receptor inhibitors.</a:t>
            </a:r>
          </a:p>
        </p:txBody>
      </p:sp>
    </p:spTree>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500743" y="969977"/>
            <a:ext cx="8201823" cy="3086100"/>
          </a:xfrm>
        </p:spPr>
        <p:txBody>
          <a:bodyPr/>
          <a:lstStyle/>
          <a:p>
            <a:r>
              <a:rPr lang="en-US" sz="2000" dirty="0"/>
              <a:t>This study was not a randomized </a:t>
            </a:r>
            <a:r>
              <a:rPr lang="en-US" altLang="ja-JP" sz="2000" dirty="0"/>
              <a:t>controlled trial</a:t>
            </a:r>
            <a:r>
              <a:rPr lang="en-US" sz="2000" dirty="0"/>
              <a:t> but used patients level propensity score adjusted historical control group.</a:t>
            </a:r>
          </a:p>
          <a:p>
            <a:r>
              <a:rPr lang="en-US" sz="2000" dirty="0"/>
              <a:t>Propensity score adjusted analysis may not compensate the selection bias of this study sufficiently, since considerable baseline difference was observed.</a:t>
            </a:r>
          </a:p>
          <a:p>
            <a:r>
              <a:rPr lang="en-US" sz="2000" dirty="0"/>
              <a:t>Comparison </a:t>
            </a:r>
            <a:r>
              <a:rPr lang="en-US" altLang="ja-JP" sz="2000" dirty="0"/>
              <a:t>between aspirin and P</a:t>
            </a:r>
            <a:r>
              <a:rPr lang="en-US" altLang="ja-JP" sz="1800" dirty="0"/>
              <a:t>2</a:t>
            </a:r>
            <a:r>
              <a:rPr lang="en-US" altLang="ja-JP" sz="2000" dirty="0"/>
              <a:t>Y</a:t>
            </a:r>
            <a:r>
              <a:rPr lang="en-US" altLang="ja-JP" sz="1800" dirty="0"/>
              <a:t>12</a:t>
            </a:r>
            <a:r>
              <a:rPr lang="en-US" altLang="ja-JP" sz="2000" dirty="0"/>
              <a:t> receptor inhibitors was not randomized so that </a:t>
            </a:r>
            <a:r>
              <a:rPr lang="en-US" sz="2000" dirty="0"/>
              <a:t>the safety and efficacy of each antiplatelet monotherapy cannot be conclusive.</a:t>
            </a:r>
          </a:p>
        </p:txBody>
      </p:sp>
      <p:sp>
        <p:nvSpPr>
          <p:cNvPr id="6" name="Rectangle 4"/>
          <p:cNvSpPr>
            <a:spLocks noGrp="1" noChangeArrowheads="1"/>
          </p:cNvSpPr>
          <p:nvPr>
            <p:ph type="title"/>
          </p:nvPr>
        </p:nvSpPr>
        <p:spPr>
          <a:xfrm>
            <a:off x="684214" y="294812"/>
            <a:ext cx="7769225" cy="566738"/>
          </a:xfrm>
        </p:spPr>
        <p:txBody>
          <a:bodyPr/>
          <a:lstStyle/>
          <a:p>
            <a:pPr eaLnBrk="1" hangingPunct="1"/>
            <a:r>
              <a:rPr lang="en-US" sz="2500" dirty="0"/>
              <a:t>Limitations</a:t>
            </a:r>
          </a:p>
        </p:txBody>
      </p:sp>
    </p:spTree>
    <p:extLst>
      <p:ext uri="{BB962C8B-B14F-4D97-AF65-F5344CB8AC3E}">
        <p14:creationId xmlns:p14="http://schemas.microsoft.com/office/powerpoint/2010/main" val="3953419291"/>
      </p:ext>
    </p:extLst>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561327" y="1087742"/>
            <a:ext cx="8227949" cy="3105886"/>
          </a:xfrm>
        </p:spPr>
        <p:txBody>
          <a:bodyPr/>
          <a:lstStyle/>
          <a:p>
            <a:r>
              <a:rPr lang="en-US" sz="2000" dirty="0"/>
              <a:t>This study demonstrated that 3-month DAPT was non-inferiority to adjusted cohort of longer DAPT </a:t>
            </a:r>
            <a:r>
              <a:rPr lang="en-US" altLang="ja-JP" sz="2000" dirty="0"/>
              <a:t>after BP-SES implantation in net adverse clinical events</a:t>
            </a:r>
            <a:r>
              <a:rPr lang="en-US" sz="2000" dirty="0"/>
              <a:t>.</a:t>
            </a:r>
          </a:p>
          <a:p>
            <a:r>
              <a:rPr lang="en-US" altLang="ja-JP" sz="2000" dirty="0"/>
              <a:t>P</a:t>
            </a:r>
            <a:r>
              <a:rPr lang="en-US" altLang="ja-JP" sz="1800" dirty="0"/>
              <a:t>2</a:t>
            </a:r>
            <a:r>
              <a:rPr lang="en-US" altLang="ja-JP" sz="2000" dirty="0"/>
              <a:t>Y</a:t>
            </a:r>
            <a:r>
              <a:rPr lang="en-US" altLang="ja-JP" sz="1800" dirty="0"/>
              <a:t>12</a:t>
            </a:r>
            <a:r>
              <a:rPr lang="en-US" altLang="ja-JP" sz="2000" dirty="0"/>
              <a:t> inhibitor </a:t>
            </a:r>
            <a:r>
              <a:rPr lang="en-US" sz="2000" dirty="0"/>
              <a:t>monotherapy was almost equivalent to Aspirin monotherapy after 3 months in terms of both bleeding and thrombotic events.</a:t>
            </a:r>
          </a:p>
          <a:p>
            <a:r>
              <a:rPr lang="en-US" sz="2000" dirty="0"/>
              <a:t>Direct comparison between P</a:t>
            </a:r>
            <a:r>
              <a:rPr lang="en-US" sz="1800" dirty="0"/>
              <a:t>2</a:t>
            </a:r>
            <a:r>
              <a:rPr lang="en-US" sz="2000" dirty="0"/>
              <a:t>Y</a:t>
            </a:r>
            <a:r>
              <a:rPr lang="en-US" sz="1800" dirty="0"/>
              <a:t>12</a:t>
            </a:r>
            <a:r>
              <a:rPr lang="en-US" sz="2000" dirty="0"/>
              <a:t> inhibitor and aspirin would be necessary to confirm the efficacy and safety of P</a:t>
            </a:r>
            <a:r>
              <a:rPr lang="en-US" sz="1800" dirty="0"/>
              <a:t>2</a:t>
            </a:r>
            <a:r>
              <a:rPr lang="en-US" sz="2000" dirty="0"/>
              <a:t>Y</a:t>
            </a:r>
            <a:r>
              <a:rPr lang="en-US" sz="1800" dirty="0"/>
              <a:t>12</a:t>
            </a:r>
            <a:r>
              <a:rPr lang="en-US" sz="2000" dirty="0"/>
              <a:t> inhibitor monotherapy in a randomized fashion.</a:t>
            </a:r>
          </a:p>
          <a:p>
            <a:endParaRPr lang="en-US" sz="2000" dirty="0"/>
          </a:p>
        </p:txBody>
      </p:sp>
      <p:sp>
        <p:nvSpPr>
          <p:cNvPr id="6" name="Rectangle 4"/>
          <p:cNvSpPr>
            <a:spLocks noGrp="1" noChangeArrowheads="1"/>
          </p:cNvSpPr>
          <p:nvPr>
            <p:ph type="title"/>
          </p:nvPr>
        </p:nvSpPr>
        <p:spPr>
          <a:xfrm>
            <a:off x="684214" y="294812"/>
            <a:ext cx="7769225" cy="566738"/>
          </a:xfrm>
        </p:spPr>
        <p:txBody>
          <a:bodyPr/>
          <a:lstStyle/>
          <a:p>
            <a:pPr eaLnBrk="1" hangingPunct="1"/>
            <a:r>
              <a:rPr lang="en-US" sz="2500" dirty="0"/>
              <a:t>Conclusions</a:t>
            </a:r>
          </a:p>
        </p:txBody>
      </p:sp>
    </p:spTree>
    <p:extLst>
      <p:ext uri="{BB962C8B-B14F-4D97-AF65-F5344CB8AC3E}">
        <p14:creationId xmlns:p14="http://schemas.microsoft.com/office/powerpoint/2010/main" val="1085415814"/>
      </p:ext>
    </p:extLst>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99979" y="1961246"/>
            <a:ext cx="7769225" cy="566738"/>
          </a:xfrm>
        </p:spPr>
        <p:txBody>
          <a:bodyPr/>
          <a:lstStyle/>
          <a:p>
            <a:r>
              <a:rPr kumimoji="1" lang="en-US" altLang="ja-JP" sz="3200" dirty="0"/>
              <a:t>Thank you </a:t>
            </a:r>
            <a:endParaRPr kumimoji="1" lang="ja-JP" altLang="en-US" sz="3200" dirty="0"/>
          </a:p>
        </p:txBody>
      </p:sp>
    </p:spTree>
    <p:extLst>
      <p:ext uri="{BB962C8B-B14F-4D97-AF65-F5344CB8AC3E}">
        <p14:creationId xmlns:p14="http://schemas.microsoft.com/office/powerpoint/2010/main" val="1700595271"/>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8975" y="366063"/>
            <a:ext cx="7769225" cy="566738"/>
          </a:xfrm>
        </p:spPr>
        <p:txBody>
          <a:bodyPr/>
          <a:lstStyle/>
          <a:p>
            <a:r>
              <a:rPr lang="en-US" altLang="ja-JP" sz="2400" dirty="0"/>
              <a:t>Objectives</a:t>
            </a:r>
            <a:endParaRPr kumimoji="1" lang="ja-JP" altLang="en-US" sz="2400" dirty="0"/>
          </a:p>
        </p:txBody>
      </p:sp>
      <p:sp>
        <p:nvSpPr>
          <p:cNvPr id="5" name="コンテンツ プレースホルダー 2"/>
          <p:cNvSpPr>
            <a:spLocks noGrp="1"/>
          </p:cNvSpPr>
          <p:nvPr>
            <p:ph idx="1"/>
          </p:nvPr>
        </p:nvSpPr>
        <p:spPr>
          <a:xfrm>
            <a:off x="685800" y="1109663"/>
            <a:ext cx="7772400" cy="3086100"/>
          </a:xfrm>
        </p:spPr>
        <p:txBody>
          <a:bodyPr/>
          <a:lstStyle/>
          <a:p>
            <a:r>
              <a:rPr lang="en-US" altLang="ja-JP" sz="2200" dirty="0"/>
              <a:t>MODEL U-SES is a prospective study designed to evaluate a safety of 3-month DAPT after implantation of Ultimaster </a:t>
            </a:r>
            <a:r>
              <a:rPr lang="en-US" altLang="ja-JP" sz="2200" dirty="0" err="1"/>
              <a:t>bioresorbable</a:t>
            </a:r>
            <a:r>
              <a:rPr lang="en-US" altLang="ja-JP" sz="2200" dirty="0"/>
              <a:t> polymer </a:t>
            </a:r>
            <a:r>
              <a:rPr lang="en-US" altLang="ja-JP" sz="2200" dirty="0" err="1"/>
              <a:t>sirolimus</a:t>
            </a:r>
            <a:r>
              <a:rPr lang="en-US" altLang="ja-JP" sz="2200" dirty="0"/>
              <a:t>-eluting stent (BP-SES). </a:t>
            </a:r>
          </a:p>
          <a:p>
            <a:r>
              <a:rPr lang="en-US" altLang="ja-JP" sz="2200" dirty="0"/>
              <a:t>Secondary objective is to investigate the appropriateness of P2Y12 receptor inhibitor monotherapy comparing with aspirin monotherapy after 3 months. </a:t>
            </a:r>
          </a:p>
          <a:p>
            <a:endParaRPr kumimoji="1" lang="ja-JP" altLang="en-US" sz="2000" dirty="0"/>
          </a:p>
        </p:txBody>
      </p:sp>
    </p:spTree>
    <p:extLst>
      <p:ext uri="{BB962C8B-B14F-4D97-AF65-F5344CB8AC3E}">
        <p14:creationId xmlns:p14="http://schemas.microsoft.com/office/powerpoint/2010/main" val="864804163"/>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43026" y="317920"/>
            <a:ext cx="7769225" cy="791546"/>
          </a:xfrm>
        </p:spPr>
        <p:txBody>
          <a:bodyPr/>
          <a:lstStyle/>
          <a:p>
            <a:r>
              <a:rPr kumimoji="1" lang="en-US" altLang="ja-JP" sz="2400" dirty="0"/>
              <a:t>Ultimaster </a:t>
            </a:r>
            <a:r>
              <a:rPr kumimoji="1" lang="en-US" altLang="ja-JP" sz="2400" dirty="0" err="1"/>
              <a:t>bioresorbable</a:t>
            </a:r>
            <a:r>
              <a:rPr kumimoji="1" lang="en-US" altLang="ja-JP" sz="2400" dirty="0"/>
              <a:t> polymer </a:t>
            </a:r>
            <a:br>
              <a:rPr kumimoji="1" lang="en-US" altLang="ja-JP" sz="2400" dirty="0"/>
            </a:br>
            <a:r>
              <a:rPr kumimoji="1" lang="en-US" altLang="ja-JP" sz="2400" dirty="0"/>
              <a:t>Sirolimus-eluting stent (BP-SES) </a:t>
            </a:r>
            <a:endParaRPr kumimoji="1" lang="ja-JP" altLang="en-US" sz="2400" dirty="0"/>
          </a:p>
        </p:txBody>
      </p:sp>
      <p:grpSp>
        <p:nvGrpSpPr>
          <p:cNvPr id="4" name="Group 33">
            <a:extLst>
              <a:ext uri="{FF2B5EF4-FFF2-40B4-BE49-F238E27FC236}">
                <a16:creationId xmlns:a16="http://schemas.microsoft.com/office/drawing/2014/main" id="{31E37FC7-659B-411A-AA0B-0254B83A2FD2}"/>
              </a:ext>
            </a:extLst>
          </p:cNvPr>
          <p:cNvGrpSpPr>
            <a:grpSpLocks noChangeAspect="1"/>
          </p:cNvGrpSpPr>
          <p:nvPr/>
        </p:nvGrpSpPr>
        <p:grpSpPr>
          <a:xfrm>
            <a:off x="404313" y="1540476"/>
            <a:ext cx="2281224" cy="2281224"/>
            <a:chOff x="3009900" y="1466850"/>
            <a:chExt cx="2667000" cy="2667000"/>
          </a:xfrm>
        </p:grpSpPr>
        <p:sp>
          <p:nvSpPr>
            <p:cNvPr id="5" name="Oval 34">
              <a:extLst>
                <a:ext uri="{FF2B5EF4-FFF2-40B4-BE49-F238E27FC236}">
                  <a16:creationId xmlns:a16="http://schemas.microsoft.com/office/drawing/2014/main" id="{FE4E04F9-FE9B-4F29-BDDD-D1EA2DDD55AA}"/>
                </a:ext>
              </a:extLst>
            </p:cNvPr>
            <p:cNvSpPr/>
            <p:nvPr/>
          </p:nvSpPr>
          <p:spPr>
            <a:xfrm>
              <a:off x="3009900" y="1466850"/>
              <a:ext cx="2667000" cy="2667000"/>
            </a:xfrm>
            <a:prstGeom prst="ellipse">
              <a:avLst/>
            </a:prstGeom>
            <a:solidFill>
              <a:srgbClr val="D7E4BD"/>
            </a:solidFill>
            <a:ln w="12700" cap="flat" cmpd="sng" algn="ctr">
              <a:noFill/>
              <a:prstDash val="solid"/>
              <a:miter lim="800000"/>
            </a:ln>
            <a:effectLst/>
          </p:spPr>
          <p:txBody>
            <a:bodyPr rtlCol="0" anchor="ct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lumMod val="75000"/>
                    <a:lumOff val="25000"/>
                  </a:srgbClr>
                </a:solidFill>
                <a:effectLst/>
                <a:uLnTx/>
                <a:uFillTx/>
                <a:latin typeface="Arial"/>
                <a:ea typeface="Meiryo UI"/>
                <a:cs typeface="Segoe UI Light" panose="020B0502040204020203" pitchFamily="34" charset="0"/>
              </a:endParaRPr>
            </a:p>
          </p:txBody>
        </p:sp>
        <p:sp>
          <p:nvSpPr>
            <p:cNvPr id="6" name="Oval 35">
              <a:extLst>
                <a:ext uri="{FF2B5EF4-FFF2-40B4-BE49-F238E27FC236}">
                  <a16:creationId xmlns:a16="http://schemas.microsoft.com/office/drawing/2014/main" id="{978762E6-31F7-4598-9844-5B9DDAD9B267}"/>
                </a:ext>
              </a:extLst>
            </p:cNvPr>
            <p:cNvSpPr/>
            <p:nvPr/>
          </p:nvSpPr>
          <p:spPr>
            <a:xfrm>
              <a:off x="3124200" y="1581150"/>
              <a:ext cx="2438400" cy="2438400"/>
            </a:xfrm>
            <a:prstGeom prst="ellipse">
              <a:avLst/>
            </a:prstGeom>
            <a:blipFill>
              <a:blip r:embed="rId3"/>
              <a:stretch>
                <a:fillRect/>
              </a:stretch>
            </a:blipFill>
            <a:ln w="53975" cap="flat" cmpd="sng" algn="ctr">
              <a:solidFill>
                <a:srgbClr val="FFFFFF"/>
              </a:solidFill>
              <a:prstDash val="solid"/>
              <a:miter lim="800000"/>
            </a:ln>
            <a:effectLst/>
          </p:spPr>
          <p:txBody>
            <a:bodyPr rtlCol="0" anchor="ct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lumMod val="75000"/>
                    <a:lumOff val="25000"/>
                  </a:srgbClr>
                </a:solidFill>
                <a:effectLst/>
                <a:uLnTx/>
                <a:uFillTx/>
                <a:latin typeface="Arial"/>
                <a:ea typeface="Meiryo UI"/>
                <a:cs typeface="Segoe UI Light" panose="020B0502040204020203" pitchFamily="34" charset="0"/>
              </a:endParaRPr>
            </a:p>
          </p:txBody>
        </p:sp>
      </p:grpSp>
      <p:graphicFrame>
        <p:nvGraphicFramePr>
          <p:cNvPr id="7" name="Group 38">
            <a:extLst>
              <a:ext uri="{FF2B5EF4-FFF2-40B4-BE49-F238E27FC236}">
                <a16:creationId xmlns:a16="http://schemas.microsoft.com/office/drawing/2014/main" id="{6A4876C0-6BEA-4858-AD50-A4ECA6A116A9}"/>
              </a:ext>
            </a:extLst>
          </p:cNvPr>
          <p:cNvGraphicFramePr>
            <a:graphicFrameLocks noGrp="1"/>
          </p:cNvGraphicFramePr>
          <p:nvPr>
            <p:ph idx="4294967295"/>
          </p:nvPr>
        </p:nvGraphicFramePr>
        <p:xfrm>
          <a:off x="2948603" y="1207232"/>
          <a:ext cx="5657179" cy="3197483"/>
        </p:xfrm>
        <a:graphic>
          <a:graphicData uri="http://schemas.openxmlformats.org/drawingml/2006/table">
            <a:tbl>
              <a:tblPr/>
              <a:tblGrid>
                <a:gridCol w="2506007">
                  <a:extLst>
                    <a:ext uri="{9D8B030D-6E8A-4147-A177-3AD203B41FA5}">
                      <a16:colId xmlns:a16="http://schemas.microsoft.com/office/drawing/2014/main" val="20000"/>
                    </a:ext>
                  </a:extLst>
                </a:gridCol>
                <a:gridCol w="3151172">
                  <a:extLst>
                    <a:ext uri="{9D8B030D-6E8A-4147-A177-3AD203B41FA5}">
                      <a16:colId xmlns:a16="http://schemas.microsoft.com/office/drawing/2014/main" val="20001"/>
                    </a:ext>
                  </a:extLst>
                </a:gridCol>
              </a:tblGrid>
              <a:tr h="388700">
                <a:tc gridSpan="2">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GB" sz="1500" b="1" i="0" u="none" strike="noStrike" cap="none" normalizeH="0" baseline="0" noProof="0" dirty="0" err="1">
                          <a:ln>
                            <a:noFill/>
                          </a:ln>
                          <a:solidFill>
                            <a:schemeClr val="bg2">
                              <a:lumMod val="75000"/>
                              <a:lumOff val="25000"/>
                            </a:schemeClr>
                          </a:solidFill>
                          <a:effectLst/>
                          <a:latin typeface="+mj-lt"/>
                          <a:ea typeface="ＭＳ Ｐゴシック" pitchFamily="34" charset="-128"/>
                          <a:cs typeface="Segoe UI" panose="020B0502040204020203" pitchFamily="34" charset="0"/>
                        </a:rPr>
                        <a:t>Ultimaster</a:t>
                      </a:r>
                      <a:r>
                        <a:rPr kumimoji="0" lang="en-GB" sz="1500" b="1" i="0" u="none" strike="noStrike" cap="none" normalizeH="0" baseline="0" noProof="0" dirty="0">
                          <a:ln>
                            <a:noFill/>
                          </a:ln>
                          <a:solidFill>
                            <a:schemeClr val="bg2">
                              <a:lumMod val="75000"/>
                              <a:lumOff val="25000"/>
                            </a:schemeClr>
                          </a:solidFill>
                          <a:effectLst/>
                          <a:latin typeface="+mj-lt"/>
                          <a:ea typeface="ＭＳ Ｐゴシック" pitchFamily="34" charset="-128"/>
                          <a:cs typeface="Segoe UI" panose="020B0502040204020203" pitchFamily="34" charset="0"/>
                        </a:rPr>
                        <a:t> DES</a:t>
                      </a:r>
                    </a:p>
                  </a:txBody>
                  <a:tcPr marL="51435" marR="51435" marT="25715" marB="25715" anchor="ctr" horzOverflow="overflow">
                    <a:lnL w="12700" cap="flat" cmpd="sng" algn="ctr">
                      <a:solidFill>
                        <a:srgbClr val="358777"/>
                      </a:solidFill>
                      <a:prstDash val="solid"/>
                      <a:round/>
                      <a:headEnd type="none" w="med" len="med"/>
                      <a:tailEnd type="none" w="med" len="med"/>
                    </a:lnL>
                    <a:lnR w="12700" cap="flat" cmpd="sng" algn="ctr">
                      <a:solidFill>
                        <a:srgbClr val="358777"/>
                      </a:solidFill>
                      <a:prstDash val="solid"/>
                      <a:round/>
                      <a:headEnd type="none" w="med" len="med"/>
                      <a:tailEnd type="none" w="med" len="med"/>
                    </a:lnR>
                    <a:lnT w="12700" cap="flat" cmpd="sng" algn="ctr">
                      <a:solidFill>
                        <a:srgbClr val="358777"/>
                      </a:solidFill>
                      <a:prstDash val="solid"/>
                      <a:round/>
                      <a:headEnd type="none" w="med" len="med"/>
                      <a:tailEnd type="none" w="med" len="med"/>
                    </a:lnT>
                    <a:lnB w="12700" cap="flat" cmpd="sng" algn="ctr">
                      <a:solidFill>
                        <a:srgbClr val="358777"/>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endParaRPr kumimoji="0" lang="en-GB" sz="1800" b="1" i="0" u="none" strike="noStrike" cap="none" normalizeH="0" baseline="0" noProof="0" dirty="0">
                        <a:ln>
                          <a:noFill/>
                        </a:ln>
                        <a:solidFill>
                          <a:schemeClr val="tx1"/>
                        </a:solidFill>
                        <a:effectLst/>
                        <a:latin typeface="+mn-lt"/>
                        <a:ea typeface="ＭＳ Ｐゴシック" pitchFamily="34" charset="-128"/>
                        <a:cs typeface="Arial" charset="0"/>
                      </a:endParaRPr>
                    </a:p>
                  </a:txBody>
                  <a:tcPr marL="68580" marR="68580" marT="34287" marB="34287" anchor="ctr" horzOverflow="overflow">
                    <a:lnL w="12700" cap="flat" cmpd="sng" algn="ctr">
                      <a:no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54594">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altLang="ja-JP" sz="1400" b="1" i="0" u="none" strike="noStrike" kern="1200" cap="none" normalizeH="0" baseline="0" noProof="0" dirty="0">
                          <a:ln>
                            <a:noFill/>
                          </a:ln>
                          <a:solidFill>
                            <a:schemeClr val="bg2">
                              <a:lumMod val="75000"/>
                              <a:lumOff val="25000"/>
                            </a:schemeClr>
                          </a:solidFill>
                          <a:effectLst/>
                          <a:latin typeface="+mj-lt"/>
                          <a:ea typeface="+mn-ea"/>
                          <a:cs typeface="Segoe UI" panose="020B0502040204020203" pitchFamily="34" charset="0"/>
                        </a:rPr>
                        <a:t>Design</a:t>
                      </a:r>
                      <a:endParaRPr kumimoji="0" lang="en-GB" sz="1400" b="1" i="0" u="none" strike="noStrike" kern="1200" cap="none" normalizeH="0" baseline="0" noProof="0" dirty="0">
                        <a:ln>
                          <a:noFill/>
                        </a:ln>
                        <a:solidFill>
                          <a:schemeClr val="bg2">
                            <a:lumMod val="75000"/>
                            <a:lumOff val="25000"/>
                          </a:schemeClr>
                        </a:solidFill>
                        <a:effectLst/>
                        <a:latin typeface="+mj-lt"/>
                        <a:ea typeface="+mn-ea"/>
                        <a:cs typeface="Segoe UI" panose="020B0502040204020203" pitchFamily="34" charset="0"/>
                      </a:endParaRPr>
                    </a:p>
                  </a:txBody>
                  <a:tcPr marL="51435" marR="51435" marT="25715" marB="25715" anchor="ctr" horzOverflow="overflow">
                    <a:lnL w="12700" cap="flat" cmpd="sng" algn="ctr">
                      <a:solidFill>
                        <a:srgbClr val="358777"/>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358777"/>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altLang="ja-JP" sz="1400" b="0" i="0" u="none" strike="noStrike" cap="none" normalizeH="0" baseline="0" noProof="0" dirty="0">
                          <a:ln>
                            <a:noFill/>
                          </a:ln>
                          <a:solidFill>
                            <a:schemeClr val="bg2">
                              <a:lumMod val="75000"/>
                              <a:lumOff val="25000"/>
                            </a:schemeClr>
                          </a:solidFill>
                          <a:effectLst/>
                          <a:latin typeface="+mj-lt"/>
                          <a:ea typeface="ＭＳ Ｐゴシック" pitchFamily="34" charset="-128"/>
                          <a:cs typeface="Segoe UI" panose="020B0502040204020203" pitchFamily="34" charset="0"/>
                        </a:rPr>
                        <a:t>Open cell design</a:t>
                      </a:r>
                      <a:endParaRPr kumimoji="0" lang="en-GB" sz="1400" b="0" i="0" u="none" strike="noStrike" cap="none" normalizeH="0" baseline="0" noProof="0" dirty="0">
                        <a:ln>
                          <a:noFill/>
                        </a:ln>
                        <a:solidFill>
                          <a:schemeClr val="bg2">
                            <a:lumMod val="75000"/>
                            <a:lumOff val="25000"/>
                          </a:schemeClr>
                        </a:solidFill>
                        <a:effectLst/>
                        <a:latin typeface="+mj-lt"/>
                        <a:ea typeface="ＭＳ Ｐゴシック" pitchFamily="34" charset="-128"/>
                        <a:cs typeface="Segoe UI" panose="020B0502040204020203" pitchFamily="34" charset="0"/>
                      </a:endParaRPr>
                    </a:p>
                  </a:txBody>
                  <a:tcPr marL="51435" marR="51435" marT="25715" marB="25715" anchor="ctr" horzOverflow="overflow">
                    <a:lnL w="12700" cap="flat" cmpd="sng" algn="ctr">
                      <a:noFill/>
                      <a:prstDash val="solid"/>
                      <a:round/>
                      <a:headEnd type="none" w="med" len="med"/>
                      <a:tailEnd type="none" w="med" len="med"/>
                    </a:lnL>
                    <a:lnR w="12700" cap="flat" cmpd="sng" algn="ctr">
                      <a:solidFill>
                        <a:srgbClr val="358777"/>
                      </a:solidFill>
                      <a:prstDash val="solid"/>
                      <a:round/>
                      <a:headEnd type="none" w="med" len="med"/>
                      <a:tailEnd type="none" w="med" len="med"/>
                    </a:lnR>
                    <a:lnT w="12700" cap="flat" cmpd="sng" algn="ctr">
                      <a:solidFill>
                        <a:srgbClr val="358777"/>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54917">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altLang="ja-JP" sz="1400" b="1" i="0" u="none" strike="noStrike" kern="1200" cap="none" normalizeH="0" baseline="0" noProof="0" dirty="0">
                          <a:ln>
                            <a:noFill/>
                          </a:ln>
                          <a:solidFill>
                            <a:schemeClr val="bg2">
                              <a:lumMod val="75000"/>
                              <a:lumOff val="25000"/>
                            </a:schemeClr>
                          </a:solidFill>
                          <a:effectLst/>
                          <a:latin typeface="+mj-lt"/>
                          <a:ea typeface="+mn-ea"/>
                          <a:cs typeface="Segoe UI" panose="020B0502040204020203" pitchFamily="34" charset="0"/>
                        </a:rPr>
                        <a:t>Platform</a:t>
                      </a:r>
                      <a:endParaRPr kumimoji="0" lang="en-GB" sz="1400" b="1" i="0" u="none" strike="noStrike" kern="1200" cap="none" normalizeH="0" baseline="0" noProof="0" dirty="0">
                        <a:ln>
                          <a:noFill/>
                        </a:ln>
                        <a:solidFill>
                          <a:schemeClr val="bg2">
                            <a:lumMod val="75000"/>
                            <a:lumOff val="25000"/>
                          </a:schemeClr>
                        </a:solidFill>
                        <a:effectLst/>
                        <a:latin typeface="+mj-lt"/>
                        <a:ea typeface="+mn-ea"/>
                        <a:cs typeface="Segoe UI" panose="020B0502040204020203" pitchFamily="34" charset="0"/>
                      </a:endParaRPr>
                    </a:p>
                  </a:txBody>
                  <a:tcPr marL="51435" marR="51435" marT="25715" marB="25715" anchor="ctr" horzOverflow="overflow">
                    <a:lnL w="12700" cap="flat" cmpd="sng" algn="ctr">
                      <a:solidFill>
                        <a:srgbClr val="358777"/>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altLang="ja-JP" sz="1400" b="0" i="0" u="none" strike="noStrike" cap="none" normalizeH="0" baseline="0" noProof="0" dirty="0">
                          <a:ln>
                            <a:noFill/>
                          </a:ln>
                          <a:solidFill>
                            <a:schemeClr val="bg2">
                              <a:lumMod val="75000"/>
                              <a:lumOff val="25000"/>
                            </a:schemeClr>
                          </a:solidFill>
                          <a:effectLst/>
                          <a:latin typeface="+mj-lt"/>
                          <a:ea typeface="ＭＳ Ｐゴシック" pitchFamily="34" charset="-128"/>
                          <a:cs typeface="Segoe UI" panose="020B0502040204020203" pitchFamily="34" charset="0"/>
                        </a:rPr>
                        <a:t>Cobalt chromium</a:t>
                      </a:r>
                    </a:p>
                  </a:txBody>
                  <a:tcPr marL="51435" marR="51435" marT="25715" marB="25715" anchor="ctr" horzOverflow="overflow">
                    <a:lnL w="12700" cap="flat" cmpd="sng" algn="ctr">
                      <a:noFill/>
                      <a:prstDash val="solid"/>
                      <a:round/>
                      <a:headEnd type="none" w="med" len="med"/>
                      <a:tailEnd type="none" w="med" len="med"/>
                    </a:lnL>
                    <a:lnR w="12700" cap="flat" cmpd="sng" algn="ctr">
                      <a:solidFill>
                        <a:srgbClr val="358777"/>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4917">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400" b="1" i="0" u="none" strike="noStrike" kern="1200" cap="none" normalizeH="0" baseline="0" noProof="0" dirty="0">
                          <a:ln>
                            <a:noFill/>
                          </a:ln>
                          <a:solidFill>
                            <a:schemeClr val="bg2">
                              <a:lumMod val="75000"/>
                              <a:lumOff val="25000"/>
                            </a:schemeClr>
                          </a:solidFill>
                          <a:effectLst/>
                          <a:latin typeface="+mj-lt"/>
                          <a:ea typeface="+mn-ea"/>
                          <a:cs typeface="Segoe UI" panose="020B0502040204020203" pitchFamily="34" charset="0"/>
                        </a:rPr>
                        <a:t>Strut thickness</a:t>
                      </a:r>
                    </a:p>
                  </a:txBody>
                  <a:tcPr marL="51435" marR="51435" marT="25715" marB="25715" anchor="ctr" horzOverflow="overflow">
                    <a:lnL w="12700" cap="flat" cmpd="sng" algn="ctr">
                      <a:solidFill>
                        <a:srgbClr val="358777"/>
                      </a:solid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1400" b="0" i="0" u="none" strike="noStrike" cap="none" normalizeH="0" baseline="0" noProof="0" dirty="0">
                          <a:ln>
                            <a:noFill/>
                          </a:ln>
                          <a:solidFill>
                            <a:schemeClr val="bg2">
                              <a:lumMod val="75000"/>
                              <a:lumOff val="25000"/>
                            </a:schemeClr>
                          </a:solidFill>
                          <a:effectLst/>
                          <a:latin typeface="+mj-lt"/>
                          <a:ea typeface="ＭＳ Ｐゴシック" pitchFamily="34" charset="-128"/>
                          <a:cs typeface="Segoe UI" panose="020B0502040204020203" pitchFamily="34" charset="0"/>
                        </a:rPr>
                        <a:t>80 µm</a:t>
                      </a:r>
                    </a:p>
                  </a:txBody>
                  <a:tcPr marL="51435" marR="51435" marT="25715" marB="25715" anchor="ctr" horzOverflow="overflow">
                    <a:lnL w="12700" cap="flat" cmpd="sng" algn="ctr">
                      <a:noFill/>
                      <a:prstDash val="solid"/>
                      <a:round/>
                      <a:headEnd type="none" w="med" len="med"/>
                      <a:tailEnd type="none" w="med" len="med"/>
                    </a:lnL>
                    <a:lnR w="12700" cap="flat" cmpd="sng" algn="ctr">
                      <a:solidFill>
                        <a:srgbClr val="358777"/>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49195">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altLang="ja-JP" sz="1400" b="1" i="0" u="none" strike="noStrike" kern="1200" cap="none" normalizeH="0" baseline="0" noProof="0" dirty="0">
                          <a:ln>
                            <a:noFill/>
                          </a:ln>
                          <a:solidFill>
                            <a:schemeClr val="bg2">
                              <a:lumMod val="75000"/>
                              <a:lumOff val="25000"/>
                            </a:schemeClr>
                          </a:solidFill>
                          <a:effectLst/>
                          <a:latin typeface="+mj-lt"/>
                          <a:ea typeface="+mn-ea"/>
                          <a:cs typeface="Segoe UI" panose="020B0502040204020203" pitchFamily="34" charset="0"/>
                        </a:rPr>
                        <a:t>Drug Carrier</a:t>
                      </a:r>
                      <a:endParaRPr kumimoji="0" lang="en-GB" sz="1400" b="1" i="0" u="none" strike="noStrike" kern="1200" cap="none" normalizeH="0" baseline="0" noProof="0" dirty="0">
                        <a:ln>
                          <a:noFill/>
                        </a:ln>
                        <a:solidFill>
                          <a:schemeClr val="bg2">
                            <a:lumMod val="75000"/>
                            <a:lumOff val="25000"/>
                          </a:schemeClr>
                        </a:solidFill>
                        <a:effectLst/>
                        <a:latin typeface="+mj-lt"/>
                        <a:ea typeface="+mn-ea"/>
                        <a:cs typeface="Segoe UI" panose="020B0502040204020203" pitchFamily="34" charset="0"/>
                      </a:endParaRPr>
                    </a:p>
                  </a:txBody>
                  <a:tcPr marL="51435" marR="51435" marT="25715" marB="25715" anchor="ctr" horzOverflow="overflow">
                    <a:lnL w="12700" cap="flat" cmpd="sng" algn="ctr">
                      <a:solidFill>
                        <a:srgbClr val="358777"/>
                      </a:solid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altLang="ja-JP" sz="1400" b="0" i="0" u="none" strike="noStrike" cap="none" normalizeH="0" baseline="0" noProof="0" dirty="0">
                          <a:ln>
                            <a:noFill/>
                          </a:ln>
                          <a:solidFill>
                            <a:schemeClr val="bg2">
                              <a:lumMod val="75000"/>
                              <a:lumOff val="25000"/>
                            </a:schemeClr>
                          </a:solidFill>
                          <a:effectLst/>
                          <a:latin typeface="+mj-lt"/>
                          <a:ea typeface="ＭＳ Ｐゴシック" pitchFamily="34" charset="-128"/>
                          <a:cs typeface="Segoe UI" panose="020B0502040204020203" pitchFamily="34" charset="0"/>
                        </a:rPr>
                        <a:t>PDLLA-PCL copolymer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altLang="ja-JP" sz="1100" b="0" i="0" u="none" strike="noStrike" cap="none" normalizeH="0" baseline="0" noProof="0" dirty="0">
                          <a:ln>
                            <a:noFill/>
                          </a:ln>
                          <a:solidFill>
                            <a:schemeClr val="bg2">
                              <a:lumMod val="75000"/>
                              <a:lumOff val="25000"/>
                            </a:schemeClr>
                          </a:solidFill>
                          <a:effectLst/>
                          <a:latin typeface="+mj-lt"/>
                          <a:ea typeface="ＭＳ Ｐゴシック" pitchFamily="34" charset="-128"/>
                          <a:cs typeface="Segoe UI" panose="020B0502040204020203" pitchFamily="34" charset="0"/>
                        </a:rPr>
                        <a:t>[</a:t>
                      </a:r>
                      <a:r>
                        <a:rPr lang="en-GB" sz="1100" kern="1200" dirty="0">
                          <a:solidFill>
                            <a:schemeClr val="bg2">
                              <a:lumMod val="75000"/>
                              <a:lumOff val="25000"/>
                            </a:schemeClr>
                          </a:solidFill>
                          <a:effectLst/>
                          <a:latin typeface="+mj-lt"/>
                          <a:ea typeface="+mn-ea"/>
                          <a:cs typeface="Segoe UI" panose="020B0502040204020203" pitchFamily="34" charset="0"/>
                        </a:rPr>
                        <a:t>poly (D,L-lactic acid)-poly </a:t>
                      </a:r>
                      <a:r>
                        <a:rPr lang="en-GB" sz="1100" kern="1200" dirty="0" err="1">
                          <a:solidFill>
                            <a:schemeClr val="bg2">
                              <a:lumMod val="75000"/>
                              <a:lumOff val="25000"/>
                            </a:schemeClr>
                          </a:solidFill>
                          <a:effectLst/>
                          <a:latin typeface="+mj-lt"/>
                          <a:ea typeface="+mn-ea"/>
                          <a:cs typeface="Segoe UI" panose="020B0502040204020203" pitchFamily="34" charset="0"/>
                        </a:rPr>
                        <a:t>caprolactone</a:t>
                      </a:r>
                      <a:r>
                        <a:rPr lang="en-GB" sz="1100" kern="1200" dirty="0">
                          <a:solidFill>
                            <a:schemeClr val="bg2">
                              <a:lumMod val="75000"/>
                              <a:lumOff val="25000"/>
                            </a:schemeClr>
                          </a:solidFill>
                          <a:effectLst/>
                          <a:latin typeface="+mj-lt"/>
                          <a:ea typeface="+mn-ea"/>
                          <a:cs typeface="Segoe UI" panose="020B0502040204020203" pitchFamily="34" charset="0"/>
                        </a:rPr>
                        <a:t>] </a:t>
                      </a:r>
                      <a:endParaRPr kumimoji="0" lang="en-GB" sz="800" b="1" i="0" u="none" strike="noStrike" cap="none" normalizeH="0" baseline="0" noProof="0" dirty="0">
                        <a:ln>
                          <a:noFill/>
                        </a:ln>
                        <a:solidFill>
                          <a:schemeClr val="bg2">
                            <a:lumMod val="75000"/>
                            <a:lumOff val="25000"/>
                          </a:schemeClr>
                        </a:solidFill>
                        <a:effectLst/>
                        <a:latin typeface="+mj-lt"/>
                        <a:ea typeface="ＭＳ Ｐゴシック" pitchFamily="34" charset="-128"/>
                        <a:cs typeface="Segoe UI" panose="020B0502040204020203" pitchFamily="34" charset="0"/>
                      </a:endParaRPr>
                    </a:p>
                  </a:txBody>
                  <a:tcPr marL="51435" marR="51435" marT="25715" marB="25715" anchor="ctr" horzOverflow="overflow">
                    <a:lnL w="12700" cap="flat" cmpd="sng" algn="ctr">
                      <a:noFill/>
                      <a:prstDash val="solid"/>
                      <a:round/>
                      <a:headEnd type="none" w="med" len="med"/>
                      <a:tailEnd type="none" w="med" len="med"/>
                    </a:lnL>
                    <a:lnR w="12700" cap="flat" cmpd="sng" algn="ctr">
                      <a:solidFill>
                        <a:srgbClr val="358777"/>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4917">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altLang="ja-JP" sz="1400" b="1" i="0" u="none" strike="noStrike" kern="1200" cap="none" normalizeH="0" baseline="0" noProof="0" dirty="0">
                          <a:ln>
                            <a:noFill/>
                          </a:ln>
                          <a:solidFill>
                            <a:schemeClr val="bg2">
                              <a:lumMod val="75000"/>
                              <a:lumOff val="25000"/>
                            </a:schemeClr>
                          </a:solidFill>
                          <a:effectLst/>
                          <a:latin typeface="+mj-lt"/>
                          <a:ea typeface="+mn-ea"/>
                          <a:cs typeface="Segoe UI" panose="020B0502040204020203" pitchFamily="34" charset="0"/>
                        </a:rPr>
                        <a:t>Coating</a:t>
                      </a:r>
                      <a:endParaRPr kumimoji="0" lang="en-GB" sz="1400" b="1" i="0" u="none" strike="noStrike" kern="1200" cap="none" normalizeH="0" baseline="0" noProof="0" dirty="0">
                        <a:ln>
                          <a:noFill/>
                        </a:ln>
                        <a:solidFill>
                          <a:schemeClr val="bg2">
                            <a:lumMod val="75000"/>
                            <a:lumOff val="25000"/>
                          </a:schemeClr>
                        </a:solidFill>
                        <a:effectLst/>
                        <a:latin typeface="+mj-lt"/>
                        <a:ea typeface="+mn-ea"/>
                        <a:cs typeface="Segoe UI" panose="020B0502040204020203" pitchFamily="34" charset="0"/>
                      </a:endParaRPr>
                    </a:p>
                  </a:txBody>
                  <a:tcPr marL="51435" marR="51435" marT="25715" marB="25715" anchor="ctr" horzOverflow="overflow">
                    <a:lnL w="12700" cap="flat" cmpd="sng" algn="ctr">
                      <a:solidFill>
                        <a:srgbClr val="358777"/>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altLang="ja-JP" sz="1400" b="0" i="0" u="none" strike="noStrike" cap="none" normalizeH="0" baseline="0" noProof="0" dirty="0" err="1">
                          <a:ln>
                            <a:noFill/>
                          </a:ln>
                          <a:solidFill>
                            <a:schemeClr val="bg2">
                              <a:lumMod val="75000"/>
                              <a:lumOff val="25000"/>
                            </a:schemeClr>
                          </a:solidFill>
                          <a:effectLst/>
                          <a:latin typeface="+mj-lt"/>
                          <a:ea typeface="ＭＳ Ｐゴシック" pitchFamily="34" charset="-128"/>
                          <a:cs typeface="Segoe UI" panose="020B0502040204020203" pitchFamily="34" charset="0"/>
                        </a:rPr>
                        <a:t>Abluminal</a:t>
                      </a:r>
                      <a:r>
                        <a:rPr kumimoji="0" lang="en-GB" altLang="ja-JP" sz="1400" b="0" i="0" u="none" strike="noStrike" cap="none" normalizeH="0" baseline="0" noProof="0" dirty="0">
                          <a:ln>
                            <a:noFill/>
                          </a:ln>
                          <a:solidFill>
                            <a:schemeClr val="bg2">
                              <a:lumMod val="75000"/>
                              <a:lumOff val="25000"/>
                            </a:schemeClr>
                          </a:solidFill>
                          <a:effectLst/>
                          <a:latin typeface="+mj-lt"/>
                          <a:ea typeface="ＭＳ Ｐゴシック" pitchFamily="34" charset="-128"/>
                          <a:cs typeface="Segoe UI" panose="020B0502040204020203" pitchFamily="34" charset="0"/>
                        </a:rPr>
                        <a:t> gradient coating technology</a:t>
                      </a:r>
                    </a:p>
                  </a:txBody>
                  <a:tcPr marL="51435" marR="51435" marT="25715" marB="25715" anchor="ctr" horzOverflow="overflow">
                    <a:lnL w="12700" cap="flat" cmpd="sng" algn="ctr">
                      <a:noFill/>
                      <a:prstDash val="solid"/>
                      <a:round/>
                      <a:headEnd type="none" w="med" len="med"/>
                      <a:tailEnd type="none" w="med" len="med"/>
                    </a:lnL>
                    <a:lnR w="12700" cap="flat" cmpd="sng" algn="ctr">
                      <a:solidFill>
                        <a:srgbClr val="358777"/>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4917">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altLang="ja-JP" sz="1400" b="1" i="0" u="none" strike="noStrike" kern="1200" cap="none" normalizeH="0" baseline="0" noProof="0" dirty="0">
                          <a:ln>
                            <a:noFill/>
                          </a:ln>
                          <a:solidFill>
                            <a:schemeClr val="bg2">
                              <a:lumMod val="75000"/>
                              <a:lumOff val="25000"/>
                            </a:schemeClr>
                          </a:solidFill>
                          <a:effectLst/>
                          <a:latin typeface="+mj-lt"/>
                          <a:ea typeface="+mn-ea"/>
                          <a:cs typeface="Segoe UI" panose="020B0502040204020203" pitchFamily="34" charset="0"/>
                        </a:rPr>
                        <a:t>Drug</a:t>
                      </a:r>
                      <a:endParaRPr kumimoji="0" lang="en-GB" sz="1400" b="1" i="0" u="none" strike="noStrike" kern="1200" cap="none" normalizeH="0" baseline="0" noProof="0" dirty="0">
                        <a:ln>
                          <a:noFill/>
                        </a:ln>
                        <a:solidFill>
                          <a:schemeClr val="bg2">
                            <a:lumMod val="75000"/>
                            <a:lumOff val="25000"/>
                          </a:schemeClr>
                        </a:solidFill>
                        <a:effectLst/>
                        <a:latin typeface="+mj-lt"/>
                        <a:ea typeface="+mn-ea"/>
                        <a:cs typeface="Segoe UI" panose="020B0502040204020203" pitchFamily="34" charset="0"/>
                      </a:endParaRPr>
                    </a:p>
                  </a:txBody>
                  <a:tcPr marL="51435" marR="51435" marT="25715" marB="25715" anchor="ctr" horzOverflow="overflow">
                    <a:lnL w="12700" cap="flat" cmpd="sng" algn="ctr">
                      <a:solidFill>
                        <a:srgbClr val="358777"/>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altLang="ja-JP" sz="1400" b="0" i="0" u="none" strike="noStrike" cap="none" normalizeH="0" baseline="0" noProof="0" dirty="0" err="1">
                          <a:ln>
                            <a:noFill/>
                          </a:ln>
                          <a:solidFill>
                            <a:schemeClr val="bg2">
                              <a:lumMod val="75000"/>
                              <a:lumOff val="25000"/>
                            </a:schemeClr>
                          </a:solidFill>
                          <a:effectLst/>
                          <a:latin typeface="+mj-lt"/>
                          <a:ea typeface="ＭＳ Ｐゴシック" pitchFamily="34" charset="-128"/>
                          <a:cs typeface="Segoe UI" panose="020B0502040204020203" pitchFamily="34" charset="0"/>
                        </a:rPr>
                        <a:t>Sirolimus</a:t>
                      </a:r>
                      <a:r>
                        <a:rPr kumimoji="0" lang="en-GB" altLang="ja-JP" sz="1400" b="1" i="0" u="none" strike="noStrike" cap="none" normalizeH="0" baseline="0" noProof="0" dirty="0">
                          <a:ln>
                            <a:noFill/>
                          </a:ln>
                          <a:solidFill>
                            <a:schemeClr val="bg2">
                              <a:lumMod val="75000"/>
                              <a:lumOff val="25000"/>
                            </a:schemeClr>
                          </a:solidFill>
                          <a:effectLst/>
                          <a:latin typeface="+mj-lt"/>
                          <a:ea typeface="ＭＳ Ｐゴシック" pitchFamily="34" charset="-128"/>
                          <a:cs typeface="Segoe UI" panose="020B0502040204020203" pitchFamily="34" charset="0"/>
                        </a:rPr>
                        <a:t> </a:t>
                      </a:r>
                      <a:r>
                        <a:rPr kumimoji="0" lang="en-GB" altLang="ja-JP" sz="1400" b="0" i="0" u="none" strike="noStrike" cap="none" normalizeH="0" baseline="0" noProof="0" dirty="0">
                          <a:ln>
                            <a:noFill/>
                          </a:ln>
                          <a:solidFill>
                            <a:schemeClr val="bg2">
                              <a:lumMod val="75000"/>
                              <a:lumOff val="25000"/>
                            </a:schemeClr>
                          </a:solidFill>
                          <a:effectLst/>
                          <a:latin typeface="+mj-lt"/>
                          <a:ea typeface="ＭＳ Ｐゴシック" pitchFamily="34" charset="-128"/>
                          <a:cs typeface="Segoe UI" panose="020B0502040204020203" pitchFamily="34" charset="0"/>
                        </a:rPr>
                        <a:t>(3.9 µg/mm stent length)</a:t>
                      </a:r>
                      <a:endParaRPr kumimoji="0" lang="en-GB" sz="1400" b="0" i="0" u="none" strike="noStrike" cap="none" normalizeH="0" baseline="0" noProof="0" dirty="0">
                        <a:ln>
                          <a:noFill/>
                        </a:ln>
                        <a:solidFill>
                          <a:schemeClr val="bg2">
                            <a:lumMod val="75000"/>
                            <a:lumOff val="25000"/>
                          </a:schemeClr>
                        </a:solidFill>
                        <a:effectLst/>
                        <a:latin typeface="+mj-lt"/>
                        <a:ea typeface="ＭＳ Ｐゴシック" pitchFamily="34" charset="-128"/>
                        <a:cs typeface="Segoe UI" panose="020B0502040204020203" pitchFamily="34" charset="0"/>
                      </a:endParaRPr>
                    </a:p>
                  </a:txBody>
                  <a:tcPr marL="51435" marR="51435" marT="25715" marB="25715" anchor="ctr" horzOverflow="overflow">
                    <a:lnL w="12700" cap="flat" cmpd="sng" algn="ctr">
                      <a:noFill/>
                      <a:prstDash val="solid"/>
                      <a:round/>
                      <a:headEnd type="none" w="med" len="med"/>
                      <a:tailEnd type="none" w="med" len="med"/>
                    </a:lnL>
                    <a:lnR w="12700" cap="flat" cmpd="sng" algn="ctr">
                      <a:solidFill>
                        <a:srgbClr val="358777"/>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68563">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400" b="1" i="0" u="none" strike="noStrike" kern="1200" cap="none" normalizeH="0" baseline="0" noProof="0" dirty="0">
                          <a:ln>
                            <a:noFill/>
                          </a:ln>
                          <a:solidFill>
                            <a:schemeClr val="bg2">
                              <a:lumMod val="75000"/>
                              <a:lumOff val="25000"/>
                            </a:schemeClr>
                          </a:solidFill>
                          <a:effectLst/>
                          <a:latin typeface="+mj-lt"/>
                          <a:ea typeface="+mn-ea"/>
                          <a:cs typeface="Segoe UI" panose="020B0502040204020203" pitchFamily="34" charset="0"/>
                        </a:rPr>
                        <a:t>Polymer degradation time and drug release</a:t>
                      </a:r>
                    </a:p>
                  </a:txBody>
                  <a:tcPr marL="51435" marR="51435" marT="25715" marB="25715" anchor="ctr" horzOverflow="overflow">
                    <a:lnL w="12700" cap="flat" cmpd="sng" algn="ctr">
                      <a:solidFill>
                        <a:srgbClr val="358777"/>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358777"/>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1400" b="0" i="0" u="none" strike="noStrike" cap="none" normalizeH="0" baseline="0" noProof="0" dirty="0">
                          <a:ln>
                            <a:noFill/>
                          </a:ln>
                          <a:solidFill>
                            <a:schemeClr val="bg2">
                              <a:lumMod val="75000"/>
                              <a:lumOff val="25000"/>
                            </a:schemeClr>
                          </a:solidFill>
                          <a:effectLst/>
                          <a:latin typeface="+mj-lt"/>
                          <a:ea typeface="ＭＳ Ｐゴシック" pitchFamily="34" charset="-128"/>
                          <a:cs typeface="Segoe UI" panose="020B0502040204020203" pitchFamily="34" charset="0"/>
                        </a:rPr>
                        <a:t>3-4 months</a:t>
                      </a:r>
                    </a:p>
                  </a:txBody>
                  <a:tcPr marL="51435" marR="51435" marT="25715" marB="25715" anchor="ctr" horzOverflow="overflow">
                    <a:lnL w="12700" cap="flat" cmpd="sng" algn="ctr">
                      <a:noFill/>
                      <a:prstDash val="solid"/>
                      <a:round/>
                      <a:headEnd type="none" w="med" len="med"/>
                      <a:tailEnd type="none" w="med" len="med"/>
                    </a:lnL>
                    <a:lnR w="12700" cap="flat" cmpd="sng" algn="ctr">
                      <a:solidFill>
                        <a:srgbClr val="358777"/>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35877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111358003"/>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3913" y="189251"/>
            <a:ext cx="7769225" cy="566738"/>
          </a:xfrm>
        </p:spPr>
        <p:txBody>
          <a:bodyPr/>
          <a:lstStyle/>
          <a:p>
            <a:r>
              <a:rPr kumimoji="1" lang="en-US" altLang="ja-JP" dirty="0">
                <a:latin typeface="+mn-lt"/>
              </a:rPr>
              <a:t>Study Design</a:t>
            </a:r>
            <a:endParaRPr kumimoji="1" lang="ja-JP" altLang="en-US" dirty="0">
              <a:latin typeface="+mn-lt"/>
            </a:endParaRPr>
          </a:p>
        </p:txBody>
      </p:sp>
      <p:sp>
        <p:nvSpPr>
          <p:cNvPr id="3" name="コンテンツ プレースホルダー 2"/>
          <p:cNvSpPr>
            <a:spLocks noGrp="1"/>
          </p:cNvSpPr>
          <p:nvPr>
            <p:ph idx="1"/>
          </p:nvPr>
        </p:nvSpPr>
        <p:spPr>
          <a:xfrm>
            <a:off x="336727" y="693396"/>
            <a:ext cx="7772400" cy="438733"/>
          </a:xfrm>
        </p:spPr>
        <p:txBody>
          <a:bodyPr/>
          <a:lstStyle/>
          <a:p>
            <a:pPr marL="0" indent="0" algn="ctr">
              <a:buNone/>
            </a:pPr>
            <a:r>
              <a:rPr lang="en-US" altLang="ja-JP" sz="1200" dirty="0">
                <a:cs typeface="Arial" pitchFamily="34" charset="0"/>
              </a:rPr>
              <a:t>Prospective multicenter single-arm registry, Investigators initiated study with 65 sites from Japan</a:t>
            </a:r>
          </a:p>
          <a:p>
            <a:endParaRPr kumimoji="1" lang="ja-JP" altLang="en-US" dirty="0"/>
          </a:p>
        </p:txBody>
      </p:sp>
      <p:sp>
        <p:nvSpPr>
          <p:cNvPr id="15" name="Down Arrow 37"/>
          <p:cNvSpPr/>
          <p:nvPr/>
        </p:nvSpPr>
        <p:spPr bwMode="auto">
          <a:xfrm>
            <a:off x="2834404" y="1409052"/>
            <a:ext cx="250825" cy="427038"/>
          </a:xfrm>
          <a:prstGeom prst="downArrow">
            <a:avLst/>
          </a:prstGeom>
          <a:solidFill>
            <a:srgbClr val="4D4F53">
              <a:lumMod val="60000"/>
              <a:lumOff val="40000"/>
            </a:srgbClr>
          </a:solidFill>
          <a:ln w="25400" cap="flat" cmpd="sng" algn="ctr">
            <a:noFill/>
            <a:prstDash val="solid"/>
          </a:ln>
          <a:effectLst/>
        </p:spPr>
        <p:txBody>
          <a:bodyPr anchor="ctr"/>
          <a:lstStyle/>
          <a:p>
            <a:pPr algn="ctr" fontAlgn="auto">
              <a:spcBef>
                <a:spcPts val="0"/>
              </a:spcBef>
              <a:spcAft>
                <a:spcPts val="0"/>
              </a:spcAft>
              <a:defRPr/>
            </a:pPr>
            <a:endParaRPr kumimoji="1" lang="ja-JP" altLang="en-US" i="0" kern="0" dirty="0">
              <a:solidFill>
                <a:srgbClr val="FFFFFF"/>
              </a:solidFill>
              <a:latin typeface="+mn-lt"/>
              <a:ea typeface="メイリオ" pitchFamily="50" charset="-128"/>
              <a:cs typeface="Arial" pitchFamily="34" charset="0"/>
            </a:endParaRPr>
          </a:p>
        </p:txBody>
      </p:sp>
      <p:sp>
        <p:nvSpPr>
          <p:cNvPr id="16" name="正方形/長方形 15"/>
          <p:cNvSpPr/>
          <p:nvPr/>
        </p:nvSpPr>
        <p:spPr bwMode="auto">
          <a:xfrm>
            <a:off x="1715584" y="3385265"/>
            <a:ext cx="5692018" cy="608285"/>
          </a:xfrm>
          <a:prstGeom prst="rect">
            <a:avLst/>
          </a:prstGeom>
          <a:solidFill>
            <a:srgbClr val="C0504D">
              <a:lumMod val="40000"/>
              <a:lumOff val="60000"/>
            </a:srgbClr>
          </a:solidFill>
          <a:ln w="19050" cap="flat" cmpd="sng" algn="ctr">
            <a:solidFill>
              <a:sysClr val="window" lastClr="FFFFFF"/>
            </a:solidFill>
            <a:prstDash val="solid"/>
          </a:ln>
          <a:effectLst>
            <a:outerShdw blurRad="40000" dist="20000" dir="5400000" rotWithShape="0">
              <a:srgbClr val="000000">
                <a:alpha val="38000"/>
              </a:srgbClr>
            </a:outerShdw>
          </a:effectLst>
        </p:spPr>
        <p:txBody>
          <a:bodyPr anchor="ctr"/>
          <a:lstStyle/>
          <a:p>
            <a:pPr algn="ctr" fontAlgn="auto">
              <a:spcBef>
                <a:spcPts val="0"/>
              </a:spcBef>
              <a:spcAft>
                <a:spcPts val="0"/>
              </a:spcAft>
              <a:defRPr/>
            </a:pPr>
            <a:r>
              <a:rPr lang="en-US" altLang="ja-JP" sz="1200" i="0" kern="0" dirty="0">
                <a:solidFill>
                  <a:sysClr val="windowText" lastClr="000000"/>
                </a:solidFill>
                <a:latin typeface="+mn-lt"/>
                <a:ea typeface="メイリオ" pitchFamily="50" charset="-128"/>
                <a:cs typeface="Arial" pitchFamily="34" charset="0"/>
              </a:rPr>
              <a:t>Primary endpoint</a:t>
            </a:r>
            <a:endParaRPr lang="en-US" altLang="ja-JP" i="0" kern="0" dirty="0">
              <a:solidFill>
                <a:sysClr val="windowText" lastClr="000000"/>
              </a:solidFill>
              <a:latin typeface="+mn-lt"/>
              <a:ea typeface="メイリオ" pitchFamily="50" charset="-128"/>
              <a:cs typeface="Arial" pitchFamily="34" charset="0"/>
            </a:endParaRPr>
          </a:p>
          <a:p>
            <a:pPr algn="ctr" fontAlgn="auto">
              <a:spcBef>
                <a:spcPts val="0"/>
              </a:spcBef>
              <a:spcAft>
                <a:spcPts val="0"/>
              </a:spcAft>
              <a:defRPr/>
            </a:pPr>
            <a:r>
              <a:rPr lang="en-US" altLang="ja-JP" i="0" kern="0" dirty="0">
                <a:solidFill>
                  <a:sysClr val="windowText" lastClr="000000"/>
                </a:solidFill>
                <a:latin typeface="+mn-lt"/>
                <a:ea typeface="メイリオ" pitchFamily="50" charset="-128"/>
                <a:cs typeface="Arial" pitchFamily="34" charset="0"/>
              </a:rPr>
              <a:t>Ischemic and bleeding event at 12 months</a:t>
            </a:r>
            <a:endParaRPr lang="en-US" altLang="ja-JP" sz="1200" i="0" kern="0" dirty="0">
              <a:solidFill>
                <a:sysClr val="windowText" lastClr="000000"/>
              </a:solidFill>
              <a:latin typeface="+mn-lt"/>
              <a:ea typeface="メイリオ" pitchFamily="50" charset="-128"/>
              <a:cs typeface="Arial" pitchFamily="34" charset="0"/>
            </a:endParaRPr>
          </a:p>
        </p:txBody>
      </p:sp>
      <p:sp>
        <p:nvSpPr>
          <p:cNvPr id="17" name="Rectangle 5"/>
          <p:cNvSpPr/>
          <p:nvPr/>
        </p:nvSpPr>
        <p:spPr bwMode="auto">
          <a:xfrm>
            <a:off x="772157" y="1057984"/>
            <a:ext cx="7256615" cy="582601"/>
          </a:xfrm>
          <a:prstGeom prst="rect">
            <a:avLst/>
          </a:prstGeom>
          <a:solidFill>
            <a:srgbClr val="023F88"/>
          </a:solidFill>
          <a:ln w="19050" cap="flat" cmpd="sng" algn="ctr">
            <a:solidFill>
              <a:schemeClr val="tx1"/>
            </a:solidFill>
            <a:prstDash val="solid"/>
          </a:ln>
          <a:effectLst/>
        </p:spPr>
        <p:txBody>
          <a:bodyPr anchor="ctr"/>
          <a:lstStyle/>
          <a:p>
            <a:pPr algn="ctr" fontAlgn="auto">
              <a:spcBef>
                <a:spcPts val="0"/>
              </a:spcBef>
              <a:spcAft>
                <a:spcPts val="0"/>
              </a:spcAft>
              <a:defRPr/>
            </a:pPr>
            <a:r>
              <a:rPr kumimoji="1" lang="en-US" altLang="ja-JP" sz="1400" i="0" dirty="0">
                <a:solidFill>
                  <a:prstClr val="white"/>
                </a:solidFill>
                <a:latin typeface="+mn-lt"/>
                <a:ea typeface="メイリオ" pitchFamily="50" charset="-128"/>
                <a:cs typeface="Arial" pitchFamily="34" charset="0"/>
              </a:rPr>
              <a:t>Patients treated with U-SES and considered appropriate to 3-month DAPT </a:t>
            </a:r>
            <a:br>
              <a:rPr kumimoji="1" lang="en-US" altLang="ja-JP" sz="1400" i="0" dirty="0">
                <a:solidFill>
                  <a:prstClr val="white"/>
                </a:solidFill>
                <a:latin typeface="+mn-lt"/>
                <a:ea typeface="メイリオ" pitchFamily="50" charset="-128"/>
                <a:cs typeface="Arial" pitchFamily="34" charset="0"/>
              </a:rPr>
            </a:br>
            <a:r>
              <a:rPr kumimoji="1" lang="en-US" altLang="ja-JP" sz="1400" i="0" dirty="0">
                <a:solidFill>
                  <a:prstClr val="white"/>
                </a:solidFill>
                <a:latin typeface="+mn-lt"/>
                <a:ea typeface="メイリオ" pitchFamily="50" charset="-128"/>
                <a:cs typeface="Arial" pitchFamily="34" charset="0"/>
              </a:rPr>
              <a:t>after implantation. </a:t>
            </a:r>
            <a:r>
              <a:rPr kumimoji="1" lang="en-US" altLang="ja-JP" sz="1100" i="0" kern="0" dirty="0">
                <a:solidFill>
                  <a:prstClr val="white"/>
                </a:solidFill>
                <a:latin typeface="+mn-lt"/>
                <a:ea typeface="メイリオ" pitchFamily="50" charset="-128"/>
                <a:cs typeface="Arial" pitchFamily="34" charset="0"/>
              </a:rPr>
              <a:t>(n=1,500)</a:t>
            </a:r>
            <a:endParaRPr kumimoji="1" lang="ja-JP" altLang="en-US" sz="1100" i="0" kern="0" dirty="0">
              <a:solidFill>
                <a:prstClr val="white"/>
              </a:solidFill>
              <a:latin typeface="+mn-lt"/>
              <a:ea typeface="メイリオ" pitchFamily="50" charset="-128"/>
              <a:cs typeface="Arial" pitchFamily="34" charset="0"/>
            </a:endParaRPr>
          </a:p>
        </p:txBody>
      </p:sp>
      <p:sp>
        <p:nvSpPr>
          <p:cNvPr id="18" name="Down Arrow 37"/>
          <p:cNvSpPr/>
          <p:nvPr/>
        </p:nvSpPr>
        <p:spPr bwMode="auto">
          <a:xfrm>
            <a:off x="2815354" y="2948250"/>
            <a:ext cx="250825" cy="427037"/>
          </a:xfrm>
          <a:prstGeom prst="downArrow">
            <a:avLst/>
          </a:prstGeom>
          <a:solidFill>
            <a:srgbClr val="4D4F53">
              <a:lumMod val="60000"/>
              <a:lumOff val="40000"/>
            </a:srgbClr>
          </a:solidFill>
          <a:ln w="25400" cap="flat" cmpd="sng" algn="ctr">
            <a:noFill/>
            <a:prstDash val="solid"/>
          </a:ln>
          <a:effectLst/>
        </p:spPr>
        <p:txBody>
          <a:bodyPr anchor="ctr"/>
          <a:lstStyle/>
          <a:p>
            <a:pPr algn="ctr" fontAlgn="auto">
              <a:spcBef>
                <a:spcPts val="0"/>
              </a:spcBef>
              <a:spcAft>
                <a:spcPts val="0"/>
              </a:spcAft>
              <a:defRPr/>
            </a:pPr>
            <a:endParaRPr kumimoji="1" lang="ja-JP" altLang="en-US" i="0" kern="0" dirty="0">
              <a:solidFill>
                <a:srgbClr val="FFFFFF"/>
              </a:solidFill>
              <a:latin typeface="+mn-lt"/>
              <a:ea typeface="メイリオ" pitchFamily="50" charset="-128"/>
              <a:cs typeface="Arial" pitchFamily="34" charset="0"/>
            </a:endParaRPr>
          </a:p>
        </p:txBody>
      </p:sp>
      <p:sp>
        <p:nvSpPr>
          <p:cNvPr id="19" name="Rectangle 7"/>
          <p:cNvSpPr/>
          <p:nvPr/>
        </p:nvSpPr>
        <p:spPr bwMode="auto">
          <a:xfrm>
            <a:off x="762717" y="2439795"/>
            <a:ext cx="4689102" cy="719137"/>
          </a:xfrm>
          <a:prstGeom prst="rect">
            <a:avLst/>
          </a:prstGeom>
          <a:solidFill>
            <a:srgbClr val="4BACC6">
              <a:lumMod val="60000"/>
              <a:lumOff val="40000"/>
            </a:srgbClr>
          </a:solidFill>
          <a:ln w="19050" cap="flat" cmpd="sng" algn="ctr">
            <a:solidFill>
              <a:srgbClr val="FFFFFF"/>
            </a:solidFill>
            <a:prstDash val="solid"/>
          </a:ln>
          <a:effectLst>
            <a:outerShdw blurRad="40000" dist="20000" dir="5400000" rotWithShape="0">
              <a:srgbClr val="000000">
                <a:alpha val="38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i="0" u="none" strike="noStrike" kern="0" cap="none" spc="0" normalizeH="0" baseline="0" noProof="0" dirty="0">
                <a:ln>
                  <a:noFill/>
                </a:ln>
                <a:solidFill>
                  <a:prstClr val="black"/>
                </a:solidFill>
                <a:effectLst/>
                <a:uLnTx/>
                <a:uFillTx/>
                <a:latin typeface="+mn-lt"/>
                <a:ea typeface="メイリオ" pitchFamily="50" charset="-128"/>
                <a:cs typeface="Arial" pitchFamily="34" charset="0"/>
              </a:rPr>
              <a:t>Discontinuation of Aspirin or P</a:t>
            </a:r>
            <a:r>
              <a:rPr kumimoji="1" lang="en-US" altLang="ja-JP" sz="1400" i="0" u="none" strike="noStrike" kern="0" cap="none" spc="0" normalizeH="0" baseline="0" noProof="0" dirty="0">
                <a:ln>
                  <a:noFill/>
                </a:ln>
                <a:solidFill>
                  <a:prstClr val="black"/>
                </a:solidFill>
                <a:effectLst/>
                <a:uLnTx/>
                <a:uFillTx/>
                <a:latin typeface="+mn-lt"/>
                <a:ea typeface="メイリオ" pitchFamily="50" charset="-128"/>
                <a:cs typeface="Arial" pitchFamily="34" charset="0"/>
              </a:rPr>
              <a:t>2</a:t>
            </a:r>
            <a:r>
              <a:rPr kumimoji="1" lang="en-US" altLang="ja-JP" sz="1600" i="0" u="none" strike="noStrike" kern="0" cap="none" spc="0" normalizeH="0" baseline="0" noProof="0" dirty="0">
                <a:ln>
                  <a:noFill/>
                </a:ln>
                <a:solidFill>
                  <a:prstClr val="black"/>
                </a:solidFill>
                <a:effectLst/>
                <a:uLnTx/>
                <a:uFillTx/>
                <a:latin typeface="+mn-lt"/>
                <a:ea typeface="メイリオ" pitchFamily="50" charset="-128"/>
                <a:cs typeface="Arial" pitchFamily="34" charset="0"/>
              </a:rPr>
              <a:t>Y</a:t>
            </a:r>
            <a:r>
              <a:rPr kumimoji="1" lang="en-US" altLang="ja-JP" sz="1400" i="0" u="none" strike="noStrike" kern="0" cap="none" spc="0" normalizeH="0" baseline="0" noProof="0" dirty="0">
                <a:ln>
                  <a:noFill/>
                </a:ln>
                <a:solidFill>
                  <a:prstClr val="black"/>
                </a:solidFill>
                <a:effectLst/>
                <a:uLnTx/>
                <a:uFillTx/>
                <a:latin typeface="+mn-lt"/>
                <a:ea typeface="メイリオ" pitchFamily="50" charset="-128"/>
                <a:cs typeface="Arial" pitchFamily="34" charset="0"/>
              </a:rPr>
              <a:t>12</a:t>
            </a:r>
            <a:r>
              <a:rPr kumimoji="1" lang="en-US" altLang="ja-JP" sz="1600" i="0" u="none" strike="noStrike" kern="0" cap="none" spc="0" normalizeH="0" baseline="0" noProof="0" dirty="0">
                <a:ln>
                  <a:noFill/>
                </a:ln>
                <a:solidFill>
                  <a:prstClr val="black"/>
                </a:solidFill>
                <a:effectLst/>
                <a:uLnTx/>
                <a:uFillTx/>
                <a:latin typeface="+mn-lt"/>
                <a:ea typeface="メイリオ" pitchFamily="50" charset="-128"/>
                <a:cs typeface="Arial" pitchFamily="34" charset="0"/>
              </a:rPr>
              <a:t> inhibitor</a:t>
            </a:r>
            <a:r>
              <a:rPr kumimoji="1" lang="ja-JP" altLang="en-US" sz="1600" i="0" u="none" strike="noStrike" kern="0" cap="none" spc="0" normalizeH="0" baseline="0" noProof="0" dirty="0">
                <a:ln>
                  <a:noFill/>
                </a:ln>
                <a:solidFill>
                  <a:prstClr val="black"/>
                </a:solidFill>
                <a:effectLst/>
                <a:uLnTx/>
                <a:uFillTx/>
                <a:latin typeface="+mn-lt"/>
                <a:ea typeface="メイリオ" pitchFamily="50" charset="-128"/>
                <a:cs typeface="Arial" pitchFamily="34" charset="0"/>
              </a:rPr>
              <a:t> </a:t>
            </a:r>
            <a:br>
              <a:rPr kumimoji="1" lang="en-US" altLang="ja-JP" sz="1600" i="0" u="none" strike="noStrike" kern="0" cap="none" spc="0" normalizeH="0" baseline="0" noProof="0" dirty="0">
                <a:ln>
                  <a:noFill/>
                </a:ln>
                <a:solidFill>
                  <a:prstClr val="black"/>
                </a:solidFill>
                <a:effectLst/>
                <a:uLnTx/>
                <a:uFillTx/>
                <a:latin typeface="+mn-lt"/>
                <a:ea typeface="メイリオ" pitchFamily="50" charset="-128"/>
                <a:cs typeface="Arial" pitchFamily="34" charset="0"/>
              </a:rPr>
            </a:br>
            <a:r>
              <a:rPr kumimoji="1" lang="en-US" altLang="ja-JP" sz="1600" i="0" u="none" strike="noStrike" kern="0" cap="none" spc="0" normalizeH="0" baseline="0" noProof="0" dirty="0">
                <a:ln>
                  <a:noFill/>
                </a:ln>
                <a:solidFill>
                  <a:prstClr val="black"/>
                </a:solidFill>
                <a:effectLst/>
                <a:uLnTx/>
                <a:uFillTx/>
                <a:latin typeface="+mn-lt"/>
                <a:ea typeface="メイリオ" pitchFamily="50" charset="-128"/>
                <a:cs typeface="Arial" pitchFamily="34" charset="0"/>
              </a:rPr>
              <a:t>at 3 months</a:t>
            </a:r>
          </a:p>
        </p:txBody>
      </p:sp>
      <p:sp>
        <p:nvSpPr>
          <p:cNvPr id="20" name="Down Arrow 37"/>
          <p:cNvSpPr/>
          <p:nvPr/>
        </p:nvSpPr>
        <p:spPr bwMode="auto">
          <a:xfrm>
            <a:off x="2834404" y="2010943"/>
            <a:ext cx="250825" cy="427038"/>
          </a:xfrm>
          <a:prstGeom prst="downArrow">
            <a:avLst/>
          </a:prstGeom>
          <a:solidFill>
            <a:srgbClr val="4D4F53">
              <a:lumMod val="60000"/>
              <a:lumOff val="40000"/>
            </a:srgbClr>
          </a:solidFill>
          <a:ln w="25400" cap="flat" cmpd="sng" algn="ctr">
            <a:noFill/>
            <a:prstDash val="solid"/>
          </a:ln>
          <a:effectLst/>
        </p:spPr>
        <p:txBody>
          <a:bodyPr anchor="ctr"/>
          <a:lstStyle/>
          <a:p>
            <a:pPr algn="ctr" fontAlgn="auto">
              <a:spcBef>
                <a:spcPts val="0"/>
              </a:spcBef>
              <a:spcAft>
                <a:spcPts val="0"/>
              </a:spcAft>
              <a:defRPr/>
            </a:pPr>
            <a:endParaRPr kumimoji="1" lang="ja-JP" altLang="en-US" i="0" kern="0" dirty="0">
              <a:solidFill>
                <a:srgbClr val="FFFFFF"/>
              </a:solidFill>
              <a:latin typeface="+mn-lt"/>
              <a:ea typeface="メイリオ" pitchFamily="50" charset="-128"/>
              <a:cs typeface="Arial" pitchFamily="34" charset="0"/>
            </a:endParaRPr>
          </a:p>
        </p:txBody>
      </p:sp>
      <p:sp>
        <p:nvSpPr>
          <p:cNvPr id="21" name="正方形/長方形 20"/>
          <p:cNvSpPr/>
          <p:nvPr/>
        </p:nvSpPr>
        <p:spPr bwMode="auto">
          <a:xfrm>
            <a:off x="1553292" y="1848563"/>
            <a:ext cx="2811462" cy="360363"/>
          </a:xfrm>
          <a:prstGeom prst="rect">
            <a:avLst/>
          </a:prstGeom>
          <a:solidFill>
            <a:sysClr val="window" lastClr="FFFFFF">
              <a:lumMod val="85000"/>
            </a:sysClr>
          </a:solidFill>
          <a:ln w="19050" cap="flat" cmpd="sng" algn="ctr">
            <a:solidFill>
              <a:sysClr val="window" lastClr="FFFFFF"/>
            </a:solidFill>
            <a:prstDash val="solid"/>
          </a:ln>
          <a:effectLst>
            <a:outerShdw blurRad="40000" dist="20000" dir="5400000" rotWithShape="0">
              <a:srgbClr val="000000">
                <a:alpha val="38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i="0" u="none" strike="noStrike" kern="0" cap="none" spc="0" normalizeH="0" baseline="0" noProof="0" dirty="0">
                <a:ln>
                  <a:noFill/>
                </a:ln>
                <a:solidFill>
                  <a:prstClr val="black"/>
                </a:solidFill>
                <a:effectLst/>
                <a:uLnTx/>
                <a:uFillTx/>
                <a:latin typeface="+mn-lt"/>
                <a:ea typeface="メイリオ" pitchFamily="50" charset="-128"/>
                <a:cs typeface="Arial" pitchFamily="34" charset="0"/>
              </a:rPr>
              <a:t>Enrollment after IC</a:t>
            </a:r>
            <a:endParaRPr kumimoji="1" lang="ja-JP" altLang="en-US" sz="1600" i="0" u="none" strike="noStrike" kern="0" cap="none" spc="0" normalizeH="0" baseline="0" noProof="0" dirty="0">
              <a:ln>
                <a:noFill/>
              </a:ln>
              <a:solidFill>
                <a:prstClr val="black"/>
              </a:solidFill>
              <a:effectLst/>
              <a:uLnTx/>
              <a:uFillTx/>
              <a:latin typeface="+mn-lt"/>
              <a:ea typeface="メイリオ" pitchFamily="50" charset="-128"/>
              <a:cs typeface="Arial" pitchFamily="34" charset="0"/>
            </a:endParaRPr>
          </a:p>
        </p:txBody>
      </p:sp>
      <p:sp>
        <p:nvSpPr>
          <p:cNvPr id="22" name="Down Arrow 37"/>
          <p:cNvSpPr/>
          <p:nvPr/>
        </p:nvSpPr>
        <p:spPr bwMode="auto">
          <a:xfrm>
            <a:off x="6883521" y="2956410"/>
            <a:ext cx="250825" cy="427037"/>
          </a:xfrm>
          <a:prstGeom prst="downArrow">
            <a:avLst/>
          </a:prstGeom>
          <a:solidFill>
            <a:srgbClr val="4D4F53">
              <a:lumMod val="60000"/>
              <a:lumOff val="40000"/>
            </a:srgbClr>
          </a:solidFill>
          <a:ln w="25400" cap="flat" cmpd="sng" algn="ctr">
            <a:noFill/>
            <a:prstDash val="solid"/>
          </a:ln>
          <a:effectLst/>
        </p:spPr>
        <p:txBody>
          <a:bodyPr anchor="ctr"/>
          <a:lstStyle/>
          <a:p>
            <a:pPr algn="ctr" fontAlgn="auto">
              <a:spcBef>
                <a:spcPts val="0"/>
              </a:spcBef>
              <a:spcAft>
                <a:spcPts val="0"/>
              </a:spcAft>
              <a:defRPr/>
            </a:pPr>
            <a:endParaRPr kumimoji="1" lang="ja-JP" altLang="en-US" i="0" kern="0" dirty="0">
              <a:solidFill>
                <a:srgbClr val="FFFFFF"/>
              </a:solidFill>
              <a:latin typeface="+mn-lt"/>
              <a:ea typeface="メイリオ" pitchFamily="50" charset="-128"/>
              <a:cs typeface="Arial" pitchFamily="34" charset="0"/>
            </a:endParaRPr>
          </a:p>
        </p:txBody>
      </p:sp>
      <p:sp>
        <p:nvSpPr>
          <p:cNvPr id="23" name="正方形/長方形 7"/>
          <p:cNvSpPr>
            <a:spLocks noChangeArrowheads="1"/>
          </p:cNvSpPr>
          <p:nvPr/>
        </p:nvSpPr>
        <p:spPr bwMode="auto">
          <a:xfrm>
            <a:off x="5586353" y="1836090"/>
            <a:ext cx="3025188" cy="523220"/>
          </a:xfrm>
          <a:prstGeom prst="rect">
            <a:avLst/>
          </a:prstGeom>
          <a:noFill/>
          <a:ln w="9525">
            <a:noFill/>
            <a:miter lim="800000"/>
            <a:headEnd/>
            <a:tailEnd/>
          </a:ln>
        </p:spPr>
        <p:txBody>
          <a:bodyPr wrap="none">
            <a:spAutoFit/>
          </a:bodyPr>
          <a:lstStyle/>
          <a:p>
            <a:pPr algn="ctr"/>
            <a:r>
              <a:rPr kumimoji="1" lang="en-US" altLang="ja-JP" sz="1400" i="0" dirty="0">
                <a:solidFill>
                  <a:schemeClr val="bg2"/>
                </a:solidFill>
                <a:ea typeface="Segoe UI" pitchFamily="34" charset="0"/>
                <a:cs typeface="Arial" pitchFamily="34" charset="0"/>
              </a:rPr>
              <a:t>Patient level propensity adjusted </a:t>
            </a:r>
          </a:p>
          <a:p>
            <a:pPr algn="ctr"/>
            <a:r>
              <a:rPr kumimoji="1" lang="en-US" altLang="ja-JP" sz="1400" i="0" dirty="0">
                <a:solidFill>
                  <a:schemeClr val="bg2"/>
                </a:solidFill>
                <a:latin typeface="+mn-lt"/>
                <a:ea typeface="Segoe UI" pitchFamily="34" charset="0"/>
                <a:cs typeface="Arial" pitchFamily="34" charset="0"/>
              </a:rPr>
              <a:t>Historical control</a:t>
            </a:r>
          </a:p>
        </p:txBody>
      </p:sp>
      <p:sp>
        <p:nvSpPr>
          <p:cNvPr id="24" name="正方形/長方形 23"/>
          <p:cNvSpPr/>
          <p:nvPr/>
        </p:nvSpPr>
        <p:spPr>
          <a:xfrm>
            <a:off x="6020120" y="2423888"/>
            <a:ext cx="1943521" cy="720080"/>
          </a:xfrm>
          <a:prstGeom prst="rect">
            <a:avLst/>
          </a:prstGeom>
          <a:solidFill>
            <a:srgbClr val="99FF99"/>
          </a:solidFill>
          <a:ln w="19050" cap="flat" cmpd="sng" algn="ctr">
            <a:solidFill>
              <a:sysClr val="window" lastClr="FFFFFF"/>
            </a:solidFill>
            <a:prstDash val="solid"/>
          </a:ln>
          <a:effectLst>
            <a:outerShdw blurRad="40000" dist="20000" dir="5400000" rotWithShape="0">
              <a:srgbClr val="000000">
                <a:alpha val="38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i="0" u="none" strike="noStrike" kern="0" cap="none" spc="0" normalizeH="0" baseline="0" noProof="0" dirty="0">
                <a:ln>
                  <a:noFill/>
                </a:ln>
                <a:solidFill>
                  <a:prstClr val="black"/>
                </a:solidFill>
                <a:effectLst/>
                <a:uLnTx/>
                <a:uFillTx/>
                <a:latin typeface="+mn-lt"/>
                <a:ea typeface="メイリオ" pitchFamily="50" charset="-128"/>
                <a:cs typeface="Arial" pitchFamily="34" charset="0"/>
              </a:rPr>
              <a:t>CENTURY II </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i="0" u="none" strike="noStrike" kern="0" cap="none" spc="0" normalizeH="0" baseline="0" noProof="0" dirty="0">
                <a:ln>
                  <a:noFill/>
                </a:ln>
                <a:solidFill>
                  <a:prstClr val="black"/>
                </a:solidFill>
                <a:effectLst/>
                <a:uLnTx/>
                <a:uFillTx/>
                <a:latin typeface="+mn-lt"/>
                <a:ea typeface="Segoe UI" pitchFamily="34" charset="0"/>
                <a:cs typeface="Arial" pitchFamily="34" charset="0"/>
              </a:rPr>
              <a:t>(Longer DAPT</a:t>
            </a:r>
            <a:r>
              <a:rPr kumimoji="1" lang="en-US" altLang="ja-JP" sz="1400" i="0" u="none" strike="noStrike" kern="0" cap="none" spc="0" normalizeH="0" baseline="0" noProof="0" dirty="0">
                <a:ln>
                  <a:noFill/>
                </a:ln>
                <a:solidFill>
                  <a:prstClr val="black"/>
                </a:solidFill>
                <a:effectLst/>
                <a:uLnTx/>
                <a:uFillTx/>
                <a:latin typeface="+mn-lt"/>
                <a:ea typeface="メイリオ" pitchFamily="50" charset="-128"/>
                <a:cs typeface="Arial" pitchFamily="34" charset="0"/>
              </a:rPr>
              <a:t>)</a:t>
            </a:r>
            <a:endParaRPr kumimoji="1" lang="ja-JP" altLang="en-US" sz="1400" i="0" u="none" strike="noStrike" kern="0" cap="none" spc="0" normalizeH="0" baseline="0" noProof="0" dirty="0">
              <a:ln>
                <a:noFill/>
              </a:ln>
              <a:solidFill>
                <a:prstClr val="black"/>
              </a:solidFill>
              <a:effectLst/>
              <a:uLnTx/>
              <a:uFillTx/>
              <a:latin typeface="+mn-lt"/>
              <a:ea typeface="メイリオ" pitchFamily="50" charset="-128"/>
              <a:cs typeface="Arial" pitchFamily="34" charset="0"/>
            </a:endParaRPr>
          </a:p>
        </p:txBody>
      </p:sp>
      <p:sp>
        <p:nvSpPr>
          <p:cNvPr id="25" name="TextBox 39"/>
          <p:cNvSpPr txBox="1">
            <a:spLocks noChangeArrowheads="1"/>
          </p:cNvSpPr>
          <p:nvPr/>
        </p:nvSpPr>
        <p:spPr bwMode="auto">
          <a:xfrm>
            <a:off x="873758" y="4197596"/>
            <a:ext cx="7155014" cy="647353"/>
          </a:xfrm>
          <a:prstGeom prst="rect">
            <a:avLst/>
          </a:prstGeom>
          <a:noFill/>
          <a:ln w="9525">
            <a:noFill/>
            <a:miter lim="800000"/>
            <a:headEnd/>
            <a:tailEnd/>
          </a:ln>
        </p:spPr>
        <p:txBody>
          <a:bodyPr lIns="0" tIns="0" rIns="0" bIns="0"/>
          <a:lstStyle/>
          <a:p>
            <a:pPr>
              <a:tabLst>
                <a:tab pos="1524000" algn="l"/>
              </a:tabLst>
            </a:pPr>
            <a:r>
              <a:rPr lang="en-US" altLang="ja-JP" sz="1200" i="0" u="sng" dirty="0">
                <a:solidFill>
                  <a:schemeClr val="bg1"/>
                </a:solidFill>
                <a:latin typeface="+mn-lt"/>
                <a:ea typeface="メイリオ" pitchFamily="50" charset="-128"/>
                <a:cs typeface="Arial" pitchFamily="34" charset="0"/>
              </a:rPr>
              <a:t>Primary Endpoint: </a:t>
            </a:r>
            <a:r>
              <a:rPr lang="en-US" altLang="ja-JP" sz="1200" i="0" dirty="0">
                <a:solidFill>
                  <a:schemeClr val="bg1"/>
                </a:solidFill>
                <a:latin typeface="+mn-lt"/>
                <a:ea typeface="メイリオ" pitchFamily="50" charset="-128"/>
                <a:cs typeface="Arial" pitchFamily="34" charset="0"/>
              </a:rPr>
              <a:t>	</a:t>
            </a:r>
            <a:r>
              <a:rPr kumimoji="1" lang="en-US" altLang="ja-JP" sz="1200" i="0" dirty="0">
                <a:solidFill>
                  <a:schemeClr val="bg1"/>
                </a:solidFill>
                <a:latin typeface="+mn-lt"/>
                <a:ea typeface="ＭＳ Ｐゴシック" pitchFamily="50" charset="-128"/>
                <a:cs typeface="Arial" pitchFamily="34" charset="0"/>
              </a:rPr>
              <a:t>A composite of all cause death, myocardial infarction (MI), stroke, </a:t>
            </a:r>
            <a:br>
              <a:rPr kumimoji="1" lang="en-US" altLang="ja-JP" sz="1200" i="0" dirty="0">
                <a:solidFill>
                  <a:schemeClr val="bg1"/>
                </a:solidFill>
                <a:latin typeface="+mn-lt"/>
                <a:ea typeface="ＭＳ Ｐゴシック" pitchFamily="50" charset="-128"/>
                <a:cs typeface="Arial" pitchFamily="34" charset="0"/>
              </a:rPr>
            </a:br>
            <a:r>
              <a:rPr kumimoji="1" lang="en-US" altLang="ja-JP" sz="1200" i="0" dirty="0">
                <a:solidFill>
                  <a:schemeClr val="bg1"/>
                </a:solidFill>
                <a:latin typeface="+mn-lt"/>
                <a:ea typeface="ＭＳ Ｐゴシック" pitchFamily="50" charset="-128"/>
                <a:cs typeface="Arial" pitchFamily="34" charset="0"/>
              </a:rPr>
              <a:t>	definite/probable stent thrombosis (ST), BARC type 3 or 5 bleeding at 1 year</a:t>
            </a:r>
            <a:endParaRPr lang="en-US" altLang="ja-JP" sz="1200" i="0" dirty="0">
              <a:solidFill>
                <a:schemeClr val="bg1"/>
              </a:solidFill>
              <a:latin typeface="+mn-lt"/>
              <a:ea typeface="メイリオ" pitchFamily="50" charset="-128"/>
              <a:cs typeface="Arial" pitchFamily="34" charset="0"/>
            </a:endParaRPr>
          </a:p>
        </p:txBody>
      </p:sp>
      <p:sp>
        <p:nvSpPr>
          <p:cNvPr id="26" name="正方形/長方形 25">
            <a:extLst>
              <a:ext uri="{FF2B5EF4-FFF2-40B4-BE49-F238E27FC236}">
                <a16:creationId xmlns:a16="http://schemas.microsoft.com/office/drawing/2014/main" id="{B8E500DD-7348-4FDB-94F6-3120E10A2300}"/>
              </a:ext>
            </a:extLst>
          </p:cNvPr>
          <p:cNvSpPr/>
          <p:nvPr/>
        </p:nvSpPr>
        <p:spPr>
          <a:xfrm>
            <a:off x="7422849" y="3478871"/>
            <a:ext cx="1479892" cy="523220"/>
          </a:xfrm>
          <a:prstGeom prst="rect">
            <a:avLst/>
          </a:prstGeom>
        </p:spPr>
        <p:txBody>
          <a:bodyPr wrap="none">
            <a:spAutoFit/>
          </a:bodyPr>
          <a:lstStyle/>
          <a:p>
            <a:r>
              <a:rPr lang="fr-FR" altLang="ja-JP" sz="1400" b="0" i="0" dirty="0">
                <a:solidFill>
                  <a:srgbClr val="053763"/>
                </a:solidFill>
                <a:latin typeface="+mn-lt"/>
              </a:rPr>
              <a:t>Clinicaltrials.gov</a:t>
            </a:r>
          </a:p>
          <a:p>
            <a:r>
              <a:rPr lang="fr-FR" altLang="ja-JP" sz="1400" b="0" i="0" dirty="0">
                <a:solidFill>
                  <a:srgbClr val="053763"/>
                </a:solidFill>
                <a:latin typeface="+mn-lt"/>
              </a:rPr>
              <a:t>NCT02837003</a:t>
            </a:r>
            <a:endParaRPr lang="ja-JP" altLang="en-US" sz="1400" dirty="0">
              <a:solidFill>
                <a:srgbClr val="053763"/>
              </a:solidFill>
              <a:latin typeface="+mn-lt"/>
            </a:endParaRPr>
          </a:p>
        </p:txBody>
      </p:sp>
    </p:spTree>
    <p:extLst>
      <p:ext uri="{BB962C8B-B14F-4D97-AF65-F5344CB8AC3E}">
        <p14:creationId xmlns:p14="http://schemas.microsoft.com/office/powerpoint/2010/main" val="3218262879"/>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title"/>
          </p:nvPr>
        </p:nvSpPr>
        <p:spPr>
          <a:xfrm>
            <a:off x="684214" y="294812"/>
            <a:ext cx="7769225" cy="566738"/>
          </a:xfrm>
        </p:spPr>
        <p:txBody>
          <a:bodyPr/>
          <a:lstStyle/>
          <a:p>
            <a:pPr eaLnBrk="1" hangingPunct="1"/>
            <a:r>
              <a:rPr lang="en-US" sz="2500" dirty="0"/>
              <a:t>Study Organization</a:t>
            </a:r>
          </a:p>
        </p:txBody>
      </p:sp>
      <p:sp>
        <p:nvSpPr>
          <p:cNvPr id="2" name="正方形/長方形 1"/>
          <p:cNvSpPr/>
          <p:nvPr/>
        </p:nvSpPr>
        <p:spPr>
          <a:xfrm>
            <a:off x="667436" y="987385"/>
            <a:ext cx="2377768" cy="3323987"/>
          </a:xfrm>
          <a:prstGeom prst="rect">
            <a:avLst/>
          </a:prstGeom>
        </p:spPr>
        <p:txBody>
          <a:bodyPr wrap="square">
            <a:spAutoFit/>
          </a:bodyPr>
          <a:lstStyle/>
          <a:p>
            <a:r>
              <a:rPr lang="en-US" altLang="ja-JP" sz="1400" i="0" u="sng" dirty="0">
                <a:solidFill>
                  <a:schemeClr val="bg1"/>
                </a:solidFill>
              </a:rPr>
              <a:t>Steering Committee: </a:t>
            </a:r>
          </a:p>
          <a:p>
            <a:r>
              <a:rPr lang="en-US" altLang="ja-JP" sz="1400" i="0" dirty="0">
                <a:solidFill>
                  <a:schemeClr val="bg1"/>
                </a:solidFill>
              </a:rPr>
              <a:t>Ken </a:t>
            </a:r>
            <a:r>
              <a:rPr lang="en-US" altLang="ja-JP" sz="1400" i="0" dirty="0" err="1">
                <a:solidFill>
                  <a:schemeClr val="bg1"/>
                </a:solidFill>
              </a:rPr>
              <a:t>Kozuma</a:t>
            </a:r>
            <a:r>
              <a:rPr lang="en-US" altLang="ja-JP" sz="1400" i="0" dirty="0">
                <a:solidFill>
                  <a:schemeClr val="bg1"/>
                </a:solidFill>
              </a:rPr>
              <a:t> (PI)</a:t>
            </a:r>
          </a:p>
          <a:p>
            <a:r>
              <a:rPr lang="en-US" altLang="ja-JP" sz="1400" i="0" dirty="0">
                <a:solidFill>
                  <a:schemeClr val="bg1"/>
                </a:solidFill>
              </a:rPr>
              <a:t>Junya </a:t>
            </a:r>
            <a:r>
              <a:rPr lang="en-US" altLang="ja-JP" sz="1400" i="0" dirty="0" err="1">
                <a:solidFill>
                  <a:schemeClr val="bg1"/>
                </a:solidFill>
              </a:rPr>
              <a:t>Ako</a:t>
            </a:r>
            <a:endParaRPr lang="en-US" altLang="ja-JP" sz="1400" i="0" dirty="0">
              <a:solidFill>
                <a:schemeClr val="bg1"/>
              </a:solidFill>
            </a:endParaRPr>
          </a:p>
          <a:p>
            <a:r>
              <a:rPr lang="en-US" altLang="ja-JP" sz="1400" i="0" dirty="0">
                <a:solidFill>
                  <a:schemeClr val="bg1"/>
                </a:solidFill>
              </a:rPr>
              <a:t>Atsushi </a:t>
            </a:r>
            <a:r>
              <a:rPr lang="en-US" altLang="ja-JP" sz="1400" i="0" dirty="0" err="1">
                <a:solidFill>
                  <a:schemeClr val="bg1"/>
                </a:solidFill>
              </a:rPr>
              <a:t>Hirohata</a:t>
            </a:r>
            <a:endParaRPr lang="en-US" altLang="ja-JP" sz="1400" i="0" dirty="0">
              <a:solidFill>
                <a:schemeClr val="bg1"/>
              </a:solidFill>
            </a:endParaRPr>
          </a:p>
          <a:p>
            <a:r>
              <a:rPr lang="en-US" altLang="ja-JP" sz="1400" i="0" dirty="0">
                <a:solidFill>
                  <a:schemeClr val="bg1"/>
                </a:solidFill>
              </a:rPr>
              <a:t>Kiyoshi </a:t>
            </a:r>
            <a:r>
              <a:rPr lang="en-US" altLang="ja-JP" sz="1400" i="0" dirty="0" err="1">
                <a:solidFill>
                  <a:schemeClr val="bg1"/>
                </a:solidFill>
              </a:rPr>
              <a:t>Hibi</a:t>
            </a:r>
            <a:endParaRPr lang="en-US" altLang="ja-JP" sz="1400" i="0" dirty="0">
              <a:solidFill>
                <a:schemeClr val="bg1"/>
              </a:solidFill>
            </a:endParaRPr>
          </a:p>
          <a:p>
            <a:r>
              <a:rPr lang="en-US" altLang="ja-JP" sz="1400" i="0" dirty="0">
                <a:solidFill>
                  <a:schemeClr val="bg1"/>
                </a:solidFill>
              </a:rPr>
              <a:t>Yoshiaki Ito</a:t>
            </a:r>
          </a:p>
          <a:p>
            <a:r>
              <a:rPr lang="en-US" altLang="ja-JP" sz="1400" i="0" dirty="0">
                <a:solidFill>
                  <a:schemeClr val="bg1"/>
                </a:solidFill>
              </a:rPr>
              <a:t>Yuji </a:t>
            </a:r>
            <a:r>
              <a:rPr lang="en-US" altLang="ja-JP" sz="1400" i="0" dirty="0" err="1">
                <a:solidFill>
                  <a:schemeClr val="bg1"/>
                </a:solidFill>
              </a:rPr>
              <a:t>Ikari</a:t>
            </a:r>
            <a:endParaRPr lang="en-US" altLang="ja-JP" sz="1400" i="0" dirty="0">
              <a:solidFill>
                <a:schemeClr val="bg1"/>
              </a:solidFill>
            </a:endParaRPr>
          </a:p>
          <a:p>
            <a:r>
              <a:rPr lang="en-US" altLang="ja-JP" sz="1400" i="0" dirty="0">
                <a:solidFill>
                  <a:schemeClr val="bg1"/>
                </a:solidFill>
              </a:rPr>
              <a:t>Yoshihisa Kinoshita</a:t>
            </a:r>
          </a:p>
          <a:p>
            <a:r>
              <a:rPr lang="en-US" altLang="ja-JP" sz="1400" i="0" dirty="0">
                <a:solidFill>
                  <a:schemeClr val="bg1"/>
                </a:solidFill>
              </a:rPr>
              <a:t>Yoshihiro Morino</a:t>
            </a:r>
          </a:p>
          <a:p>
            <a:r>
              <a:rPr lang="en-US" altLang="ja-JP" sz="1400" i="0" dirty="0">
                <a:solidFill>
                  <a:schemeClr val="bg1"/>
                </a:solidFill>
              </a:rPr>
              <a:t>Mamoru </a:t>
            </a:r>
            <a:r>
              <a:rPr lang="en-US" altLang="ja-JP" sz="1400" i="0" dirty="0" err="1">
                <a:solidFill>
                  <a:schemeClr val="bg1"/>
                </a:solidFill>
              </a:rPr>
              <a:t>Nanasato</a:t>
            </a:r>
            <a:endParaRPr lang="en-US" altLang="ja-JP" sz="1400" i="0" dirty="0">
              <a:solidFill>
                <a:schemeClr val="bg1"/>
              </a:solidFill>
            </a:endParaRPr>
          </a:p>
          <a:p>
            <a:r>
              <a:rPr lang="en-US" altLang="ja-JP" sz="1400" i="0" dirty="0">
                <a:solidFill>
                  <a:schemeClr val="bg1"/>
                </a:solidFill>
              </a:rPr>
              <a:t>Yoshihisa Nakagawa</a:t>
            </a:r>
          </a:p>
          <a:p>
            <a:r>
              <a:rPr lang="en-US" altLang="ja-JP" sz="1400" i="0" dirty="0">
                <a:solidFill>
                  <a:schemeClr val="bg1"/>
                </a:solidFill>
              </a:rPr>
              <a:t>Nobuo </a:t>
            </a:r>
            <a:r>
              <a:rPr lang="en-US" altLang="ja-JP" sz="1400" i="0" dirty="0" err="1">
                <a:solidFill>
                  <a:schemeClr val="bg1"/>
                </a:solidFill>
              </a:rPr>
              <a:t>Shiode</a:t>
            </a:r>
            <a:endParaRPr lang="en-US" altLang="ja-JP" sz="1400" i="0" dirty="0">
              <a:solidFill>
                <a:schemeClr val="bg1"/>
              </a:solidFill>
            </a:endParaRPr>
          </a:p>
          <a:p>
            <a:r>
              <a:rPr lang="en-US" altLang="ja-JP" sz="1400" i="0" dirty="0">
                <a:solidFill>
                  <a:schemeClr val="bg1"/>
                </a:solidFill>
              </a:rPr>
              <a:t>Shinjo </a:t>
            </a:r>
            <a:r>
              <a:rPr lang="en-US" altLang="ja-JP" sz="1400" i="0" dirty="0" err="1">
                <a:solidFill>
                  <a:schemeClr val="bg1"/>
                </a:solidFill>
              </a:rPr>
              <a:t>Sonoda</a:t>
            </a:r>
            <a:endParaRPr lang="en-US" altLang="ja-JP" sz="1400" i="0" dirty="0">
              <a:solidFill>
                <a:schemeClr val="bg1"/>
              </a:solidFill>
            </a:endParaRPr>
          </a:p>
          <a:p>
            <a:r>
              <a:rPr lang="en-US" altLang="ja-JP" sz="1400" i="0" dirty="0">
                <a:solidFill>
                  <a:schemeClr val="bg1"/>
                </a:solidFill>
              </a:rPr>
              <a:t>Kengo Tanabe</a:t>
            </a:r>
          </a:p>
          <a:p>
            <a:r>
              <a:rPr lang="en-US" altLang="ja-JP" sz="1400" i="0" dirty="0">
                <a:solidFill>
                  <a:schemeClr val="bg1"/>
                </a:solidFill>
              </a:rPr>
              <a:t>Junichi Yamaguchi</a:t>
            </a:r>
          </a:p>
        </p:txBody>
      </p:sp>
      <p:sp>
        <p:nvSpPr>
          <p:cNvPr id="12" name="正方形/長方形 11"/>
          <p:cNvSpPr/>
          <p:nvPr/>
        </p:nvSpPr>
        <p:spPr>
          <a:xfrm>
            <a:off x="3237328" y="987385"/>
            <a:ext cx="2629439" cy="3539430"/>
          </a:xfrm>
          <a:prstGeom prst="rect">
            <a:avLst/>
          </a:prstGeom>
        </p:spPr>
        <p:txBody>
          <a:bodyPr wrap="square">
            <a:spAutoFit/>
          </a:bodyPr>
          <a:lstStyle/>
          <a:p>
            <a:r>
              <a:rPr lang="en-US" altLang="ja-JP" sz="1400" i="0" u="sng" dirty="0">
                <a:solidFill>
                  <a:schemeClr val="bg1"/>
                </a:solidFill>
              </a:rPr>
              <a:t>Clinical Event Committee:</a:t>
            </a:r>
          </a:p>
          <a:p>
            <a:r>
              <a:rPr lang="fi-FI" altLang="ja-JP" sz="1400" i="0" dirty="0">
                <a:solidFill>
                  <a:schemeClr val="bg1"/>
                </a:solidFill>
              </a:rPr>
              <a:t>Hideki Ishii</a:t>
            </a:r>
          </a:p>
          <a:p>
            <a:r>
              <a:rPr lang="fi-FI" altLang="ja-JP" sz="1400" i="0" dirty="0">
                <a:solidFill>
                  <a:schemeClr val="bg1"/>
                </a:solidFill>
              </a:rPr>
              <a:t>Takashi Muramatsu</a:t>
            </a:r>
          </a:p>
          <a:p>
            <a:r>
              <a:rPr lang="fi-FI" altLang="ja-JP" sz="1400" i="0" dirty="0">
                <a:solidFill>
                  <a:schemeClr val="bg1"/>
                </a:solidFill>
              </a:rPr>
              <a:t>Katsuhisa Waseda</a:t>
            </a:r>
          </a:p>
          <a:p>
            <a:endParaRPr lang="en-US" altLang="ja-JP" sz="1400" i="0" dirty="0">
              <a:solidFill>
                <a:schemeClr val="bg1"/>
              </a:solidFill>
            </a:endParaRPr>
          </a:p>
          <a:p>
            <a:r>
              <a:rPr lang="en-US" altLang="ja-JP" sz="1400" i="0" u="sng" dirty="0">
                <a:solidFill>
                  <a:schemeClr val="bg1"/>
                </a:solidFill>
              </a:rPr>
              <a:t>Data Monitoring Committee:</a:t>
            </a:r>
          </a:p>
          <a:p>
            <a:r>
              <a:rPr lang="en-US" altLang="ja-JP" sz="1400" i="0" dirty="0">
                <a:solidFill>
                  <a:schemeClr val="bg1"/>
                </a:solidFill>
              </a:rPr>
              <a:t>Masato Nakamura</a:t>
            </a:r>
          </a:p>
          <a:p>
            <a:r>
              <a:rPr lang="en-US" altLang="ja-JP" sz="1400" i="0" dirty="0">
                <a:solidFill>
                  <a:schemeClr val="bg1"/>
                </a:solidFill>
              </a:rPr>
              <a:t>Tetsu Yamaguchi</a:t>
            </a:r>
          </a:p>
          <a:p>
            <a:endParaRPr lang="en-US" altLang="ja-JP" sz="1400" i="0" dirty="0">
              <a:solidFill>
                <a:schemeClr val="bg1"/>
              </a:solidFill>
            </a:endParaRPr>
          </a:p>
          <a:p>
            <a:r>
              <a:rPr lang="en-US" altLang="ja-JP" sz="1400" i="0" u="sng" dirty="0">
                <a:solidFill>
                  <a:schemeClr val="bg1"/>
                </a:solidFill>
              </a:rPr>
              <a:t>Executive Adviser:</a:t>
            </a:r>
          </a:p>
          <a:p>
            <a:r>
              <a:rPr lang="en-US" altLang="ja-JP" sz="1400" i="0" dirty="0">
                <a:solidFill>
                  <a:schemeClr val="bg1"/>
                </a:solidFill>
              </a:rPr>
              <a:t>Shigeru Saito</a:t>
            </a:r>
          </a:p>
          <a:p>
            <a:endParaRPr lang="en-US" altLang="ja-JP" sz="1400" i="0" dirty="0">
              <a:solidFill>
                <a:schemeClr val="bg1"/>
              </a:solidFill>
            </a:endParaRPr>
          </a:p>
          <a:p>
            <a:r>
              <a:rPr lang="en-US" altLang="ja-JP" sz="1400" i="0" u="sng" dirty="0">
                <a:solidFill>
                  <a:schemeClr val="bg1"/>
                </a:solidFill>
              </a:rPr>
              <a:t>Statistical analysis:</a:t>
            </a:r>
          </a:p>
          <a:p>
            <a:r>
              <a:rPr lang="en-US" altLang="ja-JP" sz="1400" i="0" dirty="0" err="1">
                <a:solidFill>
                  <a:schemeClr val="bg1"/>
                </a:solidFill>
              </a:rPr>
              <a:t>Toshihito</a:t>
            </a:r>
            <a:r>
              <a:rPr lang="en-US" altLang="ja-JP" sz="1400" i="0" dirty="0">
                <a:solidFill>
                  <a:schemeClr val="bg1"/>
                </a:solidFill>
              </a:rPr>
              <a:t> Furukawa,  </a:t>
            </a:r>
            <a:r>
              <a:rPr lang="en-US" altLang="ja-JP" sz="1400" i="0" dirty="0" err="1">
                <a:solidFill>
                  <a:schemeClr val="bg1"/>
                </a:solidFill>
              </a:rPr>
              <a:t>Biostatistical</a:t>
            </a:r>
            <a:r>
              <a:rPr lang="en-US" altLang="ja-JP" sz="1400" i="0" dirty="0">
                <a:solidFill>
                  <a:schemeClr val="bg1"/>
                </a:solidFill>
              </a:rPr>
              <a:t> Research Corporation</a:t>
            </a:r>
          </a:p>
        </p:txBody>
      </p:sp>
      <p:sp>
        <p:nvSpPr>
          <p:cNvPr id="14" name="正方形/長方形 13"/>
          <p:cNvSpPr/>
          <p:nvPr/>
        </p:nvSpPr>
        <p:spPr>
          <a:xfrm>
            <a:off x="6012341" y="987385"/>
            <a:ext cx="2629439" cy="2677656"/>
          </a:xfrm>
          <a:prstGeom prst="rect">
            <a:avLst/>
          </a:prstGeom>
        </p:spPr>
        <p:txBody>
          <a:bodyPr wrap="square">
            <a:spAutoFit/>
          </a:bodyPr>
          <a:lstStyle/>
          <a:p>
            <a:r>
              <a:rPr lang="en-US" altLang="ja-JP" sz="1400" i="0" u="sng" dirty="0">
                <a:solidFill>
                  <a:schemeClr val="bg1"/>
                </a:solidFill>
              </a:rPr>
              <a:t>Angiographic core lab: </a:t>
            </a:r>
            <a:r>
              <a:rPr lang="fr-FR" altLang="ja-JP" sz="1400" i="0" dirty="0">
                <a:solidFill>
                  <a:schemeClr val="bg1"/>
                </a:solidFill>
              </a:rPr>
              <a:t>Cardio Core Japan, Tokyo, Japan</a:t>
            </a:r>
          </a:p>
          <a:p>
            <a:endParaRPr lang="en-US" altLang="ja-JP" sz="1400" i="0" dirty="0">
              <a:solidFill>
                <a:schemeClr val="bg1"/>
              </a:solidFill>
            </a:endParaRPr>
          </a:p>
          <a:p>
            <a:r>
              <a:rPr lang="en-US" altLang="ja-JP" sz="1400" i="0" u="sng" dirty="0">
                <a:solidFill>
                  <a:schemeClr val="bg1"/>
                </a:solidFill>
              </a:rPr>
              <a:t>Data Center:</a:t>
            </a:r>
          </a:p>
          <a:p>
            <a:r>
              <a:rPr lang="en-US" altLang="ja-JP" sz="1400" i="0" dirty="0">
                <a:solidFill>
                  <a:schemeClr val="bg1"/>
                </a:solidFill>
              </a:rPr>
              <a:t>Medical Edge Co., Ltd.</a:t>
            </a:r>
          </a:p>
          <a:p>
            <a:endParaRPr lang="en-US" altLang="ja-JP" sz="1400" i="0" dirty="0">
              <a:solidFill>
                <a:schemeClr val="bg1"/>
              </a:solidFill>
            </a:endParaRPr>
          </a:p>
          <a:p>
            <a:r>
              <a:rPr lang="en-US" altLang="ja-JP" sz="1400" i="0" u="sng" dirty="0">
                <a:solidFill>
                  <a:schemeClr val="bg1"/>
                </a:solidFill>
              </a:rPr>
              <a:t>Administrative Office:</a:t>
            </a:r>
          </a:p>
          <a:p>
            <a:r>
              <a:rPr lang="en-US" altLang="ja-JP" sz="1400" i="0" dirty="0" err="1">
                <a:solidFill>
                  <a:schemeClr val="bg1"/>
                </a:solidFill>
              </a:rPr>
              <a:t>Meditrix</a:t>
            </a:r>
            <a:r>
              <a:rPr lang="en-US" altLang="ja-JP" sz="1400" i="0" dirty="0">
                <a:solidFill>
                  <a:schemeClr val="bg1"/>
                </a:solidFill>
              </a:rPr>
              <a:t> Co., Ltd.</a:t>
            </a:r>
          </a:p>
          <a:p>
            <a:endParaRPr lang="en-US" altLang="ja-JP" sz="1400" i="0" dirty="0">
              <a:solidFill>
                <a:schemeClr val="bg1"/>
              </a:solidFill>
            </a:endParaRPr>
          </a:p>
          <a:p>
            <a:r>
              <a:rPr lang="en-US" altLang="ja-JP" sz="1400" i="0" u="sng" dirty="0">
                <a:solidFill>
                  <a:schemeClr val="bg1"/>
                </a:solidFill>
              </a:rPr>
              <a:t>Funded by:</a:t>
            </a:r>
          </a:p>
          <a:p>
            <a:r>
              <a:rPr lang="en-US" altLang="ja-JP" sz="1400" i="0" dirty="0">
                <a:solidFill>
                  <a:schemeClr val="bg1"/>
                </a:solidFill>
              </a:rPr>
              <a:t>Terumo Corporation</a:t>
            </a:r>
          </a:p>
        </p:txBody>
      </p:sp>
    </p:spTree>
    <p:extLst>
      <p:ext uri="{BB962C8B-B14F-4D97-AF65-F5344CB8AC3E}">
        <p14:creationId xmlns:p14="http://schemas.microsoft.com/office/powerpoint/2010/main" val="1054881643"/>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59047" y="2222862"/>
            <a:ext cx="3912953" cy="2172968"/>
          </a:xfrm>
        </p:spPr>
        <p:txBody>
          <a:bodyPr/>
          <a:lstStyle/>
          <a:p>
            <a:pPr>
              <a:buFont typeface="+mj-lt"/>
              <a:buChar char="•"/>
            </a:pPr>
            <a:r>
              <a:rPr lang="en-US" sz="1600" dirty="0"/>
              <a:t>Patients </a:t>
            </a:r>
            <a:r>
              <a:rPr lang="en-US" sz="1600" dirty="0">
                <a:sym typeface="Symbol" panose="05050102010706020507" pitchFamily="18" charset="2"/>
              </a:rPr>
              <a:t></a:t>
            </a:r>
            <a:r>
              <a:rPr lang="en-US" sz="1600" dirty="0"/>
              <a:t>20 years-old</a:t>
            </a:r>
          </a:p>
          <a:p>
            <a:pPr>
              <a:buFont typeface="+mj-lt"/>
              <a:buChar char="•"/>
            </a:pPr>
            <a:r>
              <a:rPr lang="en-US" sz="1600" dirty="0"/>
              <a:t>Coronary artery lesion(s)  treated with U-SES</a:t>
            </a:r>
          </a:p>
          <a:p>
            <a:pPr>
              <a:buFont typeface="+mj-lt"/>
              <a:buChar char="•"/>
            </a:pPr>
            <a:r>
              <a:rPr lang="en-US" sz="1600" dirty="0"/>
              <a:t>Patients with written consent</a:t>
            </a:r>
            <a:endParaRPr lang="en-US" sz="1200" dirty="0"/>
          </a:p>
          <a:p>
            <a:endParaRPr lang="en-US" sz="1200" dirty="0"/>
          </a:p>
        </p:txBody>
      </p:sp>
      <p:sp>
        <p:nvSpPr>
          <p:cNvPr id="6" name="Rectangle 4"/>
          <p:cNvSpPr>
            <a:spLocks noGrp="1" noChangeArrowheads="1"/>
          </p:cNvSpPr>
          <p:nvPr>
            <p:ph type="title"/>
          </p:nvPr>
        </p:nvSpPr>
        <p:spPr>
          <a:xfrm>
            <a:off x="600324" y="1758227"/>
            <a:ext cx="3803896" cy="327966"/>
          </a:xfrm>
          <a:solidFill>
            <a:srgbClr val="203864"/>
          </a:solidFill>
        </p:spPr>
        <p:txBody>
          <a:bodyPr/>
          <a:lstStyle/>
          <a:p>
            <a:pPr eaLnBrk="1" hangingPunct="1"/>
            <a:r>
              <a:rPr lang="en-US" sz="1800" dirty="0">
                <a:solidFill>
                  <a:schemeClr val="tx2"/>
                </a:solidFill>
              </a:rPr>
              <a:t>Inclusion Criteria</a:t>
            </a:r>
          </a:p>
        </p:txBody>
      </p:sp>
      <p:sp>
        <p:nvSpPr>
          <p:cNvPr id="7" name="Content Placeholder 7"/>
          <p:cNvSpPr txBox="1">
            <a:spLocks/>
          </p:cNvSpPr>
          <p:nvPr/>
        </p:nvSpPr>
        <p:spPr bwMode="auto">
          <a:xfrm>
            <a:off x="4865358" y="2222862"/>
            <a:ext cx="3645017" cy="23583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57175" indent="-257175" algn="l" rtl="0" eaLnBrk="0" fontAlgn="base" hangingPunct="0">
              <a:spcBef>
                <a:spcPct val="30000"/>
              </a:spcBef>
              <a:spcAft>
                <a:spcPct val="0"/>
              </a:spcAft>
              <a:buClr>
                <a:schemeClr val="bg1"/>
              </a:buClr>
              <a:buSzPct val="110000"/>
              <a:buChar char="•"/>
              <a:defRPr sz="2250" b="1">
                <a:solidFill>
                  <a:schemeClr val="bg1"/>
                </a:solidFill>
                <a:latin typeface="+mn-lt"/>
                <a:ea typeface="+mn-ea"/>
                <a:cs typeface="+mn-cs"/>
              </a:defRPr>
            </a:lvl1pPr>
            <a:lvl2pPr marL="557213" indent="-214313" algn="l" rtl="0" eaLnBrk="0" fontAlgn="base" hangingPunct="0">
              <a:spcBef>
                <a:spcPct val="30000"/>
              </a:spcBef>
              <a:spcAft>
                <a:spcPct val="0"/>
              </a:spcAft>
              <a:buClr>
                <a:schemeClr val="bg1"/>
              </a:buClr>
              <a:buSzPct val="70000"/>
              <a:buFont typeface="Wingdings 2" pitchFamily="18" charset="2"/>
              <a:buChar char="¡"/>
              <a:defRPr sz="2100" b="1">
                <a:solidFill>
                  <a:srgbClr val="053763"/>
                </a:solidFill>
                <a:latin typeface="+mn-lt"/>
              </a:defRPr>
            </a:lvl2pPr>
            <a:lvl3pPr marL="857250" indent="-171450" algn="l" rtl="0" eaLnBrk="0" fontAlgn="base" hangingPunct="0">
              <a:spcBef>
                <a:spcPct val="30000"/>
              </a:spcBef>
              <a:spcAft>
                <a:spcPct val="0"/>
              </a:spcAft>
              <a:buChar char="•"/>
              <a:defRPr sz="1800" b="1">
                <a:solidFill>
                  <a:srgbClr val="053763"/>
                </a:solidFill>
                <a:latin typeface="+mn-lt"/>
              </a:defRPr>
            </a:lvl3pPr>
            <a:lvl4pPr marL="1200150" indent="-171450" algn="l" rtl="0" eaLnBrk="0" fontAlgn="base" hangingPunct="0">
              <a:spcBef>
                <a:spcPct val="30000"/>
              </a:spcBef>
              <a:spcAft>
                <a:spcPct val="0"/>
              </a:spcAft>
              <a:buChar char="–"/>
              <a:defRPr sz="1500" b="1">
                <a:solidFill>
                  <a:srgbClr val="053763"/>
                </a:solidFill>
                <a:latin typeface="+mn-lt"/>
              </a:defRPr>
            </a:lvl4pPr>
            <a:lvl5pPr marL="1543050" indent="-171450" algn="l" rtl="0" eaLnBrk="0" fontAlgn="base" hangingPunct="0">
              <a:spcBef>
                <a:spcPct val="30000"/>
              </a:spcBef>
              <a:spcAft>
                <a:spcPct val="0"/>
              </a:spcAft>
              <a:buChar char="»"/>
              <a:defRPr sz="1500" b="1">
                <a:solidFill>
                  <a:srgbClr val="053763"/>
                </a:solidFill>
                <a:latin typeface="+mn-lt"/>
              </a:defRPr>
            </a:lvl5pPr>
            <a:lvl6pPr marL="1885950" indent="-171450" algn="l" rtl="0" fontAlgn="base">
              <a:spcBef>
                <a:spcPct val="30000"/>
              </a:spcBef>
              <a:spcAft>
                <a:spcPct val="0"/>
              </a:spcAft>
              <a:buChar char="»"/>
              <a:defRPr sz="1500" b="1">
                <a:solidFill>
                  <a:schemeClr val="tx1"/>
                </a:solidFill>
                <a:latin typeface="+mn-lt"/>
              </a:defRPr>
            </a:lvl6pPr>
            <a:lvl7pPr marL="2228850" indent="-171450" algn="l" rtl="0" fontAlgn="base">
              <a:spcBef>
                <a:spcPct val="30000"/>
              </a:spcBef>
              <a:spcAft>
                <a:spcPct val="0"/>
              </a:spcAft>
              <a:buChar char="»"/>
              <a:defRPr sz="1500" b="1">
                <a:solidFill>
                  <a:schemeClr val="tx1"/>
                </a:solidFill>
                <a:latin typeface="+mn-lt"/>
              </a:defRPr>
            </a:lvl7pPr>
            <a:lvl8pPr marL="2571750" indent="-171450" algn="l" rtl="0" fontAlgn="base">
              <a:spcBef>
                <a:spcPct val="30000"/>
              </a:spcBef>
              <a:spcAft>
                <a:spcPct val="0"/>
              </a:spcAft>
              <a:buChar char="»"/>
              <a:defRPr sz="1500" b="1">
                <a:solidFill>
                  <a:schemeClr val="tx1"/>
                </a:solidFill>
                <a:latin typeface="+mn-lt"/>
              </a:defRPr>
            </a:lvl8pPr>
            <a:lvl9pPr marL="2914650" indent="-171450" algn="l" rtl="0" fontAlgn="base">
              <a:spcBef>
                <a:spcPct val="30000"/>
              </a:spcBef>
              <a:spcAft>
                <a:spcPct val="0"/>
              </a:spcAft>
              <a:buChar char="»"/>
              <a:defRPr sz="1500" b="1">
                <a:solidFill>
                  <a:schemeClr val="tx1"/>
                </a:solidFill>
                <a:latin typeface="+mn-lt"/>
              </a:defRPr>
            </a:lvl9pPr>
          </a:lstStyle>
          <a:p>
            <a:pPr>
              <a:buFont typeface="+mj-lt"/>
              <a:buChar char="•"/>
            </a:pPr>
            <a:r>
              <a:rPr lang="en-US" altLang="ja-JP" sz="1600" i="0" kern="0" dirty="0"/>
              <a:t>Patients with p</a:t>
            </a:r>
            <a:r>
              <a:rPr lang="en-US" sz="1600" i="0" kern="0" dirty="0"/>
              <a:t>revious stent thrombosis</a:t>
            </a:r>
          </a:p>
          <a:p>
            <a:pPr>
              <a:buFont typeface="+mj-lt"/>
              <a:buChar char="•"/>
            </a:pPr>
            <a:r>
              <a:rPr lang="en-US" altLang="ja-JP" sz="1600" i="0" kern="0" dirty="0"/>
              <a:t>Patients with predisposition to thrombosis</a:t>
            </a:r>
          </a:p>
          <a:p>
            <a:pPr>
              <a:buFont typeface="+mj-lt"/>
              <a:buChar char="•"/>
            </a:pPr>
            <a:r>
              <a:rPr lang="en-US" sz="1600" i="0" kern="0" dirty="0"/>
              <a:t>Unable to comply with follow up</a:t>
            </a:r>
          </a:p>
          <a:p>
            <a:pPr>
              <a:buFont typeface="+mj-lt"/>
              <a:buChar char="•"/>
            </a:pPr>
            <a:r>
              <a:rPr lang="en-US" sz="1600" i="0" kern="0" dirty="0"/>
              <a:t>Participate in other clinical trials</a:t>
            </a:r>
          </a:p>
        </p:txBody>
      </p:sp>
      <p:sp>
        <p:nvSpPr>
          <p:cNvPr id="9" name="Rectangle 4"/>
          <p:cNvSpPr txBox="1">
            <a:spLocks noChangeArrowheads="1"/>
          </p:cNvSpPr>
          <p:nvPr/>
        </p:nvSpPr>
        <p:spPr bwMode="auto">
          <a:xfrm>
            <a:off x="4806635" y="1750561"/>
            <a:ext cx="3803896" cy="335632"/>
          </a:xfrm>
          <a:prstGeom prst="rect">
            <a:avLst/>
          </a:prstGeom>
          <a:solidFill>
            <a:srgbClr val="203864"/>
          </a:solidFill>
          <a:ln w="9525">
            <a:noFill/>
            <a:miter lim="800000"/>
            <a:headEnd/>
            <a:tailEnd/>
          </a:ln>
        </p:spPr>
        <p:txBody>
          <a:bodyPr vert="horz" wrap="square" lIns="45720" tIns="45720" rIns="45720" bIns="45720" numCol="1" anchor="t" anchorCtr="0" compatLnSpc="1">
            <a:prstTxWarp prst="textNoShape">
              <a:avLst/>
            </a:prstTxWarp>
          </a:bodyPr>
          <a:lstStyle>
            <a:lvl1pPr algn="ctr" rtl="0" eaLnBrk="0" fontAlgn="base" hangingPunct="0">
              <a:spcBef>
                <a:spcPct val="0"/>
              </a:spcBef>
              <a:spcAft>
                <a:spcPct val="0"/>
              </a:spcAft>
              <a:defRPr sz="2700" b="1">
                <a:solidFill>
                  <a:srgbClr val="053763"/>
                </a:solidFill>
                <a:latin typeface="+mj-lt"/>
                <a:ea typeface="+mj-ea"/>
                <a:cs typeface="+mj-cs"/>
              </a:defRPr>
            </a:lvl1pPr>
            <a:lvl2pPr algn="ctr" rtl="0" eaLnBrk="0" fontAlgn="base" hangingPunct="0">
              <a:spcBef>
                <a:spcPct val="0"/>
              </a:spcBef>
              <a:spcAft>
                <a:spcPct val="0"/>
              </a:spcAft>
              <a:defRPr sz="2700" b="1">
                <a:solidFill>
                  <a:schemeClr val="tx1"/>
                </a:solidFill>
                <a:latin typeface="Arial" charset="0"/>
              </a:defRPr>
            </a:lvl2pPr>
            <a:lvl3pPr algn="ctr" rtl="0" eaLnBrk="0" fontAlgn="base" hangingPunct="0">
              <a:spcBef>
                <a:spcPct val="0"/>
              </a:spcBef>
              <a:spcAft>
                <a:spcPct val="0"/>
              </a:spcAft>
              <a:defRPr sz="2700" b="1">
                <a:solidFill>
                  <a:schemeClr val="tx1"/>
                </a:solidFill>
                <a:latin typeface="Arial" charset="0"/>
              </a:defRPr>
            </a:lvl3pPr>
            <a:lvl4pPr algn="ctr" rtl="0" eaLnBrk="0" fontAlgn="base" hangingPunct="0">
              <a:spcBef>
                <a:spcPct val="0"/>
              </a:spcBef>
              <a:spcAft>
                <a:spcPct val="0"/>
              </a:spcAft>
              <a:defRPr sz="2700" b="1">
                <a:solidFill>
                  <a:schemeClr val="tx1"/>
                </a:solidFill>
                <a:latin typeface="Arial" charset="0"/>
              </a:defRPr>
            </a:lvl4pPr>
            <a:lvl5pPr algn="ctr" rtl="0" eaLnBrk="0" fontAlgn="base" hangingPunct="0">
              <a:spcBef>
                <a:spcPct val="0"/>
              </a:spcBef>
              <a:spcAft>
                <a:spcPct val="0"/>
              </a:spcAft>
              <a:defRPr sz="2700" b="1">
                <a:solidFill>
                  <a:schemeClr val="tx1"/>
                </a:solidFill>
                <a:latin typeface="Arial" charset="0"/>
              </a:defRPr>
            </a:lvl5pPr>
            <a:lvl6pPr marL="342900" algn="ctr" rtl="0" fontAlgn="base">
              <a:spcBef>
                <a:spcPct val="0"/>
              </a:spcBef>
              <a:spcAft>
                <a:spcPct val="0"/>
              </a:spcAft>
              <a:defRPr sz="2700" b="1">
                <a:solidFill>
                  <a:schemeClr val="tx1"/>
                </a:solidFill>
                <a:latin typeface="Arial" charset="0"/>
              </a:defRPr>
            </a:lvl6pPr>
            <a:lvl7pPr marL="685800" algn="ctr" rtl="0" fontAlgn="base">
              <a:spcBef>
                <a:spcPct val="0"/>
              </a:spcBef>
              <a:spcAft>
                <a:spcPct val="0"/>
              </a:spcAft>
              <a:defRPr sz="2700" b="1">
                <a:solidFill>
                  <a:schemeClr val="tx1"/>
                </a:solidFill>
                <a:latin typeface="Arial" charset="0"/>
              </a:defRPr>
            </a:lvl7pPr>
            <a:lvl8pPr marL="1028700" algn="ctr" rtl="0" fontAlgn="base">
              <a:spcBef>
                <a:spcPct val="0"/>
              </a:spcBef>
              <a:spcAft>
                <a:spcPct val="0"/>
              </a:spcAft>
              <a:defRPr sz="2700" b="1">
                <a:solidFill>
                  <a:schemeClr val="tx1"/>
                </a:solidFill>
                <a:latin typeface="Arial" charset="0"/>
              </a:defRPr>
            </a:lvl8pPr>
            <a:lvl9pPr marL="1371600" algn="ctr" rtl="0" fontAlgn="base">
              <a:spcBef>
                <a:spcPct val="0"/>
              </a:spcBef>
              <a:spcAft>
                <a:spcPct val="0"/>
              </a:spcAft>
              <a:defRPr sz="2700" b="1">
                <a:solidFill>
                  <a:schemeClr val="tx1"/>
                </a:solidFill>
                <a:latin typeface="Arial" charset="0"/>
              </a:defRPr>
            </a:lvl9pPr>
          </a:lstStyle>
          <a:p>
            <a:pPr eaLnBrk="1" hangingPunct="1"/>
            <a:r>
              <a:rPr lang="en-US" sz="1800" i="0" kern="0" dirty="0">
                <a:solidFill>
                  <a:schemeClr val="tx2"/>
                </a:solidFill>
              </a:rPr>
              <a:t>Exclusion Criteria</a:t>
            </a:r>
          </a:p>
        </p:txBody>
      </p:sp>
      <p:sp>
        <p:nvSpPr>
          <p:cNvPr id="10" name="Content Placeholder 7"/>
          <p:cNvSpPr txBox="1">
            <a:spLocks/>
          </p:cNvSpPr>
          <p:nvPr/>
        </p:nvSpPr>
        <p:spPr bwMode="auto">
          <a:xfrm>
            <a:off x="448811" y="805769"/>
            <a:ext cx="8383588" cy="9307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57175" indent="-257175" algn="l" rtl="0" eaLnBrk="0" fontAlgn="base" hangingPunct="0">
              <a:spcBef>
                <a:spcPct val="30000"/>
              </a:spcBef>
              <a:spcAft>
                <a:spcPct val="0"/>
              </a:spcAft>
              <a:buClr>
                <a:schemeClr val="bg1"/>
              </a:buClr>
              <a:buSzPct val="110000"/>
              <a:buChar char="•"/>
              <a:defRPr sz="2250" b="1">
                <a:solidFill>
                  <a:schemeClr val="bg1"/>
                </a:solidFill>
                <a:latin typeface="+mn-lt"/>
                <a:ea typeface="+mn-ea"/>
                <a:cs typeface="+mn-cs"/>
              </a:defRPr>
            </a:lvl1pPr>
            <a:lvl2pPr marL="557213" indent="-214313" algn="l" rtl="0" eaLnBrk="0" fontAlgn="base" hangingPunct="0">
              <a:spcBef>
                <a:spcPct val="30000"/>
              </a:spcBef>
              <a:spcAft>
                <a:spcPct val="0"/>
              </a:spcAft>
              <a:buClr>
                <a:schemeClr val="bg1"/>
              </a:buClr>
              <a:buSzPct val="70000"/>
              <a:buFont typeface="Wingdings 2" pitchFamily="18" charset="2"/>
              <a:buChar char="¡"/>
              <a:defRPr sz="2100" b="1">
                <a:solidFill>
                  <a:srgbClr val="053763"/>
                </a:solidFill>
                <a:latin typeface="+mn-lt"/>
              </a:defRPr>
            </a:lvl2pPr>
            <a:lvl3pPr marL="857250" indent="-171450" algn="l" rtl="0" eaLnBrk="0" fontAlgn="base" hangingPunct="0">
              <a:spcBef>
                <a:spcPct val="30000"/>
              </a:spcBef>
              <a:spcAft>
                <a:spcPct val="0"/>
              </a:spcAft>
              <a:buChar char="•"/>
              <a:defRPr sz="1800" b="1">
                <a:solidFill>
                  <a:srgbClr val="053763"/>
                </a:solidFill>
                <a:latin typeface="+mn-lt"/>
              </a:defRPr>
            </a:lvl3pPr>
            <a:lvl4pPr marL="1200150" indent="-171450" algn="l" rtl="0" eaLnBrk="0" fontAlgn="base" hangingPunct="0">
              <a:spcBef>
                <a:spcPct val="30000"/>
              </a:spcBef>
              <a:spcAft>
                <a:spcPct val="0"/>
              </a:spcAft>
              <a:buChar char="–"/>
              <a:defRPr sz="1500" b="1">
                <a:solidFill>
                  <a:srgbClr val="053763"/>
                </a:solidFill>
                <a:latin typeface="+mn-lt"/>
              </a:defRPr>
            </a:lvl4pPr>
            <a:lvl5pPr marL="1543050" indent="-171450" algn="l" rtl="0" eaLnBrk="0" fontAlgn="base" hangingPunct="0">
              <a:spcBef>
                <a:spcPct val="30000"/>
              </a:spcBef>
              <a:spcAft>
                <a:spcPct val="0"/>
              </a:spcAft>
              <a:buChar char="»"/>
              <a:defRPr sz="1500" b="1">
                <a:solidFill>
                  <a:srgbClr val="053763"/>
                </a:solidFill>
                <a:latin typeface="+mn-lt"/>
              </a:defRPr>
            </a:lvl5pPr>
            <a:lvl6pPr marL="1885950" indent="-171450" algn="l" rtl="0" fontAlgn="base">
              <a:spcBef>
                <a:spcPct val="30000"/>
              </a:spcBef>
              <a:spcAft>
                <a:spcPct val="0"/>
              </a:spcAft>
              <a:buChar char="»"/>
              <a:defRPr sz="1500" b="1">
                <a:solidFill>
                  <a:schemeClr val="tx1"/>
                </a:solidFill>
                <a:latin typeface="+mn-lt"/>
              </a:defRPr>
            </a:lvl6pPr>
            <a:lvl7pPr marL="2228850" indent="-171450" algn="l" rtl="0" fontAlgn="base">
              <a:spcBef>
                <a:spcPct val="30000"/>
              </a:spcBef>
              <a:spcAft>
                <a:spcPct val="0"/>
              </a:spcAft>
              <a:buChar char="»"/>
              <a:defRPr sz="1500" b="1">
                <a:solidFill>
                  <a:schemeClr val="tx1"/>
                </a:solidFill>
                <a:latin typeface="+mn-lt"/>
              </a:defRPr>
            </a:lvl7pPr>
            <a:lvl8pPr marL="2571750" indent="-171450" algn="l" rtl="0" fontAlgn="base">
              <a:spcBef>
                <a:spcPct val="30000"/>
              </a:spcBef>
              <a:spcAft>
                <a:spcPct val="0"/>
              </a:spcAft>
              <a:buChar char="»"/>
              <a:defRPr sz="1500" b="1">
                <a:solidFill>
                  <a:schemeClr val="tx1"/>
                </a:solidFill>
                <a:latin typeface="+mn-lt"/>
              </a:defRPr>
            </a:lvl8pPr>
            <a:lvl9pPr marL="2914650" indent="-171450" algn="l" rtl="0" fontAlgn="base">
              <a:spcBef>
                <a:spcPct val="30000"/>
              </a:spcBef>
              <a:spcAft>
                <a:spcPct val="0"/>
              </a:spcAft>
              <a:buChar char="»"/>
              <a:defRPr sz="1500" b="1">
                <a:solidFill>
                  <a:schemeClr val="tx1"/>
                </a:solidFill>
                <a:latin typeface="+mn-lt"/>
              </a:defRPr>
            </a:lvl9pPr>
          </a:lstStyle>
          <a:p>
            <a:r>
              <a:rPr lang="en-US" sz="1800" i="0" kern="0" dirty="0"/>
              <a:t>Patients with ACS or Stable coronary artery disease requiring PCI, and considered suitable for </a:t>
            </a:r>
            <a:r>
              <a:rPr lang="en-US" altLang="ja-JP" sz="1800" i="0" kern="0" dirty="0"/>
              <a:t>short </a:t>
            </a:r>
            <a:r>
              <a:rPr lang="en-US" sz="1800" i="0" kern="0" dirty="0"/>
              <a:t>DAPT to 3 months by the physician’s discretion.</a:t>
            </a:r>
          </a:p>
        </p:txBody>
      </p:sp>
      <p:sp>
        <p:nvSpPr>
          <p:cNvPr id="11" name="Rectangle 4"/>
          <p:cNvSpPr txBox="1">
            <a:spLocks noChangeArrowheads="1"/>
          </p:cNvSpPr>
          <p:nvPr/>
        </p:nvSpPr>
        <p:spPr bwMode="auto">
          <a:xfrm>
            <a:off x="684214" y="294812"/>
            <a:ext cx="7769225" cy="566738"/>
          </a:xfrm>
          <a:prstGeom prst="rect">
            <a:avLst/>
          </a:prstGeom>
          <a:noFill/>
          <a:ln w="9525">
            <a:noFill/>
            <a:miter lim="800000"/>
            <a:headEnd/>
            <a:tailEnd/>
          </a:ln>
        </p:spPr>
        <p:txBody>
          <a:bodyPr vert="horz" wrap="square" lIns="45720" tIns="45720" rIns="45720" bIns="45720" numCol="1" anchor="t" anchorCtr="0" compatLnSpc="1">
            <a:prstTxWarp prst="textNoShape">
              <a:avLst/>
            </a:prstTxWarp>
          </a:bodyPr>
          <a:lstStyle>
            <a:lvl1pPr algn="ctr" rtl="0" eaLnBrk="0" fontAlgn="base" hangingPunct="0">
              <a:spcBef>
                <a:spcPct val="0"/>
              </a:spcBef>
              <a:spcAft>
                <a:spcPct val="0"/>
              </a:spcAft>
              <a:defRPr sz="2700" b="1">
                <a:solidFill>
                  <a:srgbClr val="053763"/>
                </a:solidFill>
                <a:latin typeface="+mj-lt"/>
                <a:ea typeface="+mj-ea"/>
                <a:cs typeface="+mj-cs"/>
              </a:defRPr>
            </a:lvl1pPr>
            <a:lvl2pPr algn="ctr" rtl="0" eaLnBrk="0" fontAlgn="base" hangingPunct="0">
              <a:spcBef>
                <a:spcPct val="0"/>
              </a:spcBef>
              <a:spcAft>
                <a:spcPct val="0"/>
              </a:spcAft>
              <a:defRPr sz="2700" b="1">
                <a:solidFill>
                  <a:schemeClr val="tx1"/>
                </a:solidFill>
                <a:latin typeface="Arial" charset="0"/>
              </a:defRPr>
            </a:lvl2pPr>
            <a:lvl3pPr algn="ctr" rtl="0" eaLnBrk="0" fontAlgn="base" hangingPunct="0">
              <a:spcBef>
                <a:spcPct val="0"/>
              </a:spcBef>
              <a:spcAft>
                <a:spcPct val="0"/>
              </a:spcAft>
              <a:defRPr sz="2700" b="1">
                <a:solidFill>
                  <a:schemeClr val="tx1"/>
                </a:solidFill>
                <a:latin typeface="Arial" charset="0"/>
              </a:defRPr>
            </a:lvl3pPr>
            <a:lvl4pPr algn="ctr" rtl="0" eaLnBrk="0" fontAlgn="base" hangingPunct="0">
              <a:spcBef>
                <a:spcPct val="0"/>
              </a:spcBef>
              <a:spcAft>
                <a:spcPct val="0"/>
              </a:spcAft>
              <a:defRPr sz="2700" b="1">
                <a:solidFill>
                  <a:schemeClr val="tx1"/>
                </a:solidFill>
                <a:latin typeface="Arial" charset="0"/>
              </a:defRPr>
            </a:lvl4pPr>
            <a:lvl5pPr algn="ctr" rtl="0" eaLnBrk="0" fontAlgn="base" hangingPunct="0">
              <a:spcBef>
                <a:spcPct val="0"/>
              </a:spcBef>
              <a:spcAft>
                <a:spcPct val="0"/>
              </a:spcAft>
              <a:defRPr sz="2700" b="1">
                <a:solidFill>
                  <a:schemeClr val="tx1"/>
                </a:solidFill>
                <a:latin typeface="Arial" charset="0"/>
              </a:defRPr>
            </a:lvl5pPr>
            <a:lvl6pPr marL="342900" algn="ctr" rtl="0" fontAlgn="base">
              <a:spcBef>
                <a:spcPct val="0"/>
              </a:spcBef>
              <a:spcAft>
                <a:spcPct val="0"/>
              </a:spcAft>
              <a:defRPr sz="2700" b="1">
                <a:solidFill>
                  <a:schemeClr val="tx1"/>
                </a:solidFill>
                <a:latin typeface="Arial" charset="0"/>
              </a:defRPr>
            </a:lvl6pPr>
            <a:lvl7pPr marL="685800" algn="ctr" rtl="0" fontAlgn="base">
              <a:spcBef>
                <a:spcPct val="0"/>
              </a:spcBef>
              <a:spcAft>
                <a:spcPct val="0"/>
              </a:spcAft>
              <a:defRPr sz="2700" b="1">
                <a:solidFill>
                  <a:schemeClr val="tx1"/>
                </a:solidFill>
                <a:latin typeface="Arial" charset="0"/>
              </a:defRPr>
            </a:lvl7pPr>
            <a:lvl8pPr marL="1028700" algn="ctr" rtl="0" fontAlgn="base">
              <a:spcBef>
                <a:spcPct val="0"/>
              </a:spcBef>
              <a:spcAft>
                <a:spcPct val="0"/>
              </a:spcAft>
              <a:defRPr sz="2700" b="1">
                <a:solidFill>
                  <a:schemeClr val="tx1"/>
                </a:solidFill>
                <a:latin typeface="Arial" charset="0"/>
              </a:defRPr>
            </a:lvl8pPr>
            <a:lvl9pPr marL="1371600" algn="ctr" rtl="0" fontAlgn="base">
              <a:spcBef>
                <a:spcPct val="0"/>
              </a:spcBef>
              <a:spcAft>
                <a:spcPct val="0"/>
              </a:spcAft>
              <a:defRPr sz="2700" b="1">
                <a:solidFill>
                  <a:schemeClr val="tx1"/>
                </a:solidFill>
                <a:latin typeface="Arial" charset="0"/>
              </a:defRPr>
            </a:lvl9pPr>
          </a:lstStyle>
          <a:p>
            <a:pPr eaLnBrk="1" hangingPunct="1"/>
            <a:r>
              <a:rPr lang="en-US" sz="2500" i="0" kern="0"/>
              <a:t>Study population</a:t>
            </a:r>
            <a:endParaRPr lang="en-US" sz="2500" i="0" kern="0" dirty="0"/>
          </a:p>
        </p:txBody>
      </p:sp>
    </p:spTree>
    <p:extLst>
      <p:ext uri="{BB962C8B-B14F-4D97-AF65-F5344CB8AC3E}">
        <p14:creationId xmlns:p14="http://schemas.microsoft.com/office/powerpoint/2010/main" val="562678006"/>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80206" y="780270"/>
            <a:ext cx="8383588" cy="1979708"/>
          </a:xfrm>
        </p:spPr>
        <p:txBody>
          <a:bodyPr/>
          <a:lstStyle/>
          <a:p>
            <a:r>
              <a:rPr lang="en-US" dirty="0"/>
              <a:t>Composite endpoint of all-cause death, myocardial infarction(MI), stroke (ischemic and hemorrhagic), ARC definite/probable stent thrombosis, and serious bleeding (BARC 3 or 5) during the 12 months after stent implantation</a:t>
            </a:r>
          </a:p>
          <a:p>
            <a:endParaRPr lang="en-US" dirty="0"/>
          </a:p>
          <a:p>
            <a:endParaRPr lang="en-US" dirty="0"/>
          </a:p>
        </p:txBody>
      </p:sp>
      <p:sp>
        <p:nvSpPr>
          <p:cNvPr id="6" name="Rectangle 4"/>
          <p:cNvSpPr>
            <a:spLocks noGrp="1" noChangeArrowheads="1"/>
          </p:cNvSpPr>
          <p:nvPr>
            <p:ph type="title"/>
          </p:nvPr>
        </p:nvSpPr>
        <p:spPr>
          <a:xfrm>
            <a:off x="764381" y="396412"/>
            <a:ext cx="7769225" cy="566738"/>
          </a:xfrm>
        </p:spPr>
        <p:txBody>
          <a:bodyPr/>
          <a:lstStyle/>
          <a:p>
            <a:pPr eaLnBrk="1" hangingPunct="1"/>
            <a:r>
              <a:rPr lang="en-US" altLang="ja-JP" sz="2400" dirty="0">
                <a:latin typeface="Arial" pitchFamily="34" charset="0"/>
                <a:cs typeface="Arial" pitchFamily="34" charset="0"/>
              </a:rPr>
              <a:t>Primary Endpoint</a:t>
            </a:r>
            <a:endParaRPr lang="en-US" sz="2500" dirty="0"/>
          </a:p>
        </p:txBody>
      </p:sp>
      <p:sp>
        <p:nvSpPr>
          <p:cNvPr id="4" name="Rectangle 4">
            <a:extLst>
              <a:ext uri="{FF2B5EF4-FFF2-40B4-BE49-F238E27FC236}">
                <a16:creationId xmlns:a16="http://schemas.microsoft.com/office/drawing/2014/main" id="{8A0F61D8-F0F3-4B56-A8FA-F9A13840BB15}"/>
              </a:ext>
            </a:extLst>
          </p:cNvPr>
          <p:cNvSpPr txBox="1">
            <a:spLocks noChangeArrowheads="1"/>
          </p:cNvSpPr>
          <p:nvPr/>
        </p:nvSpPr>
        <p:spPr bwMode="auto">
          <a:xfrm>
            <a:off x="764381" y="2985768"/>
            <a:ext cx="7769225" cy="566738"/>
          </a:xfrm>
          <a:prstGeom prst="rect">
            <a:avLst/>
          </a:prstGeom>
          <a:noFill/>
          <a:ln w="9525">
            <a:noFill/>
            <a:miter lim="800000"/>
            <a:headEnd/>
            <a:tailEnd/>
          </a:ln>
        </p:spPr>
        <p:txBody>
          <a:bodyPr vert="horz" wrap="square" lIns="45720" tIns="45720" rIns="45720" bIns="45720" numCol="1" anchor="t" anchorCtr="0" compatLnSpc="1">
            <a:prstTxWarp prst="textNoShape">
              <a:avLst/>
            </a:prstTxWarp>
          </a:bodyPr>
          <a:lstStyle>
            <a:lvl1pPr algn="ctr" rtl="0" eaLnBrk="0" fontAlgn="base" hangingPunct="0">
              <a:spcBef>
                <a:spcPct val="0"/>
              </a:spcBef>
              <a:spcAft>
                <a:spcPct val="0"/>
              </a:spcAft>
              <a:defRPr sz="2700" b="1">
                <a:solidFill>
                  <a:srgbClr val="053763"/>
                </a:solidFill>
                <a:latin typeface="+mj-lt"/>
                <a:ea typeface="+mj-ea"/>
                <a:cs typeface="+mj-cs"/>
              </a:defRPr>
            </a:lvl1pPr>
            <a:lvl2pPr algn="ctr" rtl="0" eaLnBrk="0" fontAlgn="base" hangingPunct="0">
              <a:spcBef>
                <a:spcPct val="0"/>
              </a:spcBef>
              <a:spcAft>
                <a:spcPct val="0"/>
              </a:spcAft>
              <a:defRPr sz="2700" b="1">
                <a:solidFill>
                  <a:schemeClr val="tx1"/>
                </a:solidFill>
                <a:latin typeface="Arial" charset="0"/>
              </a:defRPr>
            </a:lvl2pPr>
            <a:lvl3pPr algn="ctr" rtl="0" eaLnBrk="0" fontAlgn="base" hangingPunct="0">
              <a:spcBef>
                <a:spcPct val="0"/>
              </a:spcBef>
              <a:spcAft>
                <a:spcPct val="0"/>
              </a:spcAft>
              <a:defRPr sz="2700" b="1">
                <a:solidFill>
                  <a:schemeClr val="tx1"/>
                </a:solidFill>
                <a:latin typeface="Arial" charset="0"/>
              </a:defRPr>
            </a:lvl3pPr>
            <a:lvl4pPr algn="ctr" rtl="0" eaLnBrk="0" fontAlgn="base" hangingPunct="0">
              <a:spcBef>
                <a:spcPct val="0"/>
              </a:spcBef>
              <a:spcAft>
                <a:spcPct val="0"/>
              </a:spcAft>
              <a:defRPr sz="2700" b="1">
                <a:solidFill>
                  <a:schemeClr val="tx1"/>
                </a:solidFill>
                <a:latin typeface="Arial" charset="0"/>
              </a:defRPr>
            </a:lvl4pPr>
            <a:lvl5pPr algn="ctr" rtl="0" eaLnBrk="0" fontAlgn="base" hangingPunct="0">
              <a:spcBef>
                <a:spcPct val="0"/>
              </a:spcBef>
              <a:spcAft>
                <a:spcPct val="0"/>
              </a:spcAft>
              <a:defRPr sz="2700" b="1">
                <a:solidFill>
                  <a:schemeClr val="tx1"/>
                </a:solidFill>
                <a:latin typeface="Arial" charset="0"/>
              </a:defRPr>
            </a:lvl5pPr>
            <a:lvl6pPr marL="342900" algn="ctr" rtl="0" fontAlgn="base">
              <a:spcBef>
                <a:spcPct val="0"/>
              </a:spcBef>
              <a:spcAft>
                <a:spcPct val="0"/>
              </a:spcAft>
              <a:defRPr sz="2700" b="1">
                <a:solidFill>
                  <a:schemeClr val="tx1"/>
                </a:solidFill>
                <a:latin typeface="Arial" charset="0"/>
              </a:defRPr>
            </a:lvl6pPr>
            <a:lvl7pPr marL="685800" algn="ctr" rtl="0" fontAlgn="base">
              <a:spcBef>
                <a:spcPct val="0"/>
              </a:spcBef>
              <a:spcAft>
                <a:spcPct val="0"/>
              </a:spcAft>
              <a:defRPr sz="2700" b="1">
                <a:solidFill>
                  <a:schemeClr val="tx1"/>
                </a:solidFill>
                <a:latin typeface="Arial" charset="0"/>
              </a:defRPr>
            </a:lvl7pPr>
            <a:lvl8pPr marL="1028700" algn="ctr" rtl="0" fontAlgn="base">
              <a:spcBef>
                <a:spcPct val="0"/>
              </a:spcBef>
              <a:spcAft>
                <a:spcPct val="0"/>
              </a:spcAft>
              <a:defRPr sz="2700" b="1">
                <a:solidFill>
                  <a:schemeClr val="tx1"/>
                </a:solidFill>
                <a:latin typeface="Arial" charset="0"/>
              </a:defRPr>
            </a:lvl8pPr>
            <a:lvl9pPr marL="1371600" algn="ctr" rtl="0" fontAlgn="base">
              <a:spcBef>
                <a:spcPct val="0"/>
              </a:spcBef>
              <a:spcAft>
                <a:spcPct val="0"/>
              </a:spcAft>
              <a:defRPr sz="2700" b="1">
                <a:solidFill>
                  <a:schemeClr val="tx1"/>
                </a:solidFill>
                <a:latin typeface="Arial" charset="0"/>
              </a:defRPr>
            </a:lvl9pPr>
          </a:lstStyle>
          <a:p>
            <a:pPr eaLnBrk="1" hangingPunct="1"/>
            <a:r>
              <a:rPr lang="en-US" altLang="ja-JP" sz="2400" i="0" kern="0" dirty="0">
                <a:latin typeface="Arial" pitchFamily="34" charset="0"/>
                <a:cs typeface="Arial" pitchFamily="34" charset="0"/>
              </a:rPr>
              <a:t>Major Secondary Endpoints</a:t>
            </a:r>
            <a:endParaRPr lang="en-US" sz="2500" i="0" kern="0" dirty="0"/>
          </a:p>
        </p:txBody>
      </p:sp>
      <p:sp>
        <p:nvSpPr>
          <p:cNvPr id="2" name="テキスト ボックス 1">
            <a:extLst>
              <a:ext uri="{FF2B5EF4-FFF2-40B4-BE49-F238E27FC236}">
                <a16:creationId xmlns:a16="http://schemas.microsoft.com/office/drawing/2014/main" id="{184783A7-25C7-4F57-B3ED-E9F48F0AFD61}"/>
              </a:ext>
            </a:extLst>
          </p:cNvPr>
          <p:cNvSpPr txBox="1"/>
          <p:nvPr/>
        </p:nvSpPr>
        <p:spPr>
          <a:xfrm>
            <a:off x="497578" y="3452556"/>
            <a:ext cx="8148843" cy="1154162"/>
          </a:xfrm>
          <a:prstGeom prst="rect">
            <a:avLst/>
          </a:prstGeom>
          <a:noFill/>
        </p:spPr>
        <p:txBody>
          <a:bodyPr wrap="square" rtlCol="0">
            <a:spAutoFit/>
          </a:bodyPr>
          <a:lstStyle>
            <a:defPPr>
              <a:defRPr lang="en-US"/>
            </a:defPPr>
            <a:lvl1pPr marL="285750" indent="-285750">
              <a:buFont typeface="Arial" panose="020B0604020202020204" pitchFamily="34" charset="0"/>
              <a:buChar char="•"/>
              <a:defRPr sz="2250">
                <a:solidFill>
                  <a:schemeClr val="bg1"/>
                </a:solidFill>
                <a:latin typeface="+mn-lt"/>
                <a:ea typeface="+mn-ea"/>
                <a:cs typeface="+mn-cs"/>
              </a:defRPr>
            </a:lvl1pPr>
          </a:lstStyle>
          <a:p>
            <a:r>
              <a:rPr lang="en-US" altLang="ja-JP" i="0" dirty="0"/>
              <a:t>Comparison of the incidence of each event for each continued antiplatelet drug</a:t>
            </a:r>
          </a:p>
          <a:p>
            <a:endParaRPr lang="ja-JP" altLang="en-US" i="0" dirty="0" err="1"/>
          </a:p>
        </p:txBody>
      </p:sp>
    </p:spTree>
    <p:extLst>
      <p:ext uri="{BB962C8B-B14F-4D97-AF65-F5344CB8AC3E}">
        <p14:creationId xmlns:p14="http://schemas.microsoft.com/office/powerpoint/2010/main" val="1614359724"/>
      </p:ext>
    </p:extLst>
  </p:cSld>
  <p:clrMapOvr>
    <a:masterClrMapping/>
  </p:clrMapOvr>
  <p:transition>
    <p:wipe dir="r"/>
  </p:transition>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RF 2007 Template&amp;#x0D;&amp;#x0A;Title 44 pt Bold Arial&amp;quot;&quot;/&gt;&lt;property id=&quot;20307&quot; value=&quot;404&quot;/&gt;&lt;/object&gt;&lt;object type=&quot;3&quot; unique_id=&quot;10005&quot;&gt;&lt;property id=&quot;20148&quot; value=&quot;5&quot;/&gt;&lt;property id=&quot;20300&quot; value=&quot;Slide 2 - &amp;quot;Text Slide – Titles Need to be Titlecase&amp;quot;&quot;/&gt;&lt;property id=&quot;20307&quot; value=&quot;405&quot;/&gt;&lt;/object&gt;&lt;object type=&quot;3&quot; unique_id=&quot;10006&quot;&gt;&lt;property id=&quot;20148&quot; value=&quot;5&quot;/&gt;&lt;property id=&quot;20300&quot; value=&quot;Slide 3 - &amp;quot;Color Palette&amp;quot;&quot;/&gt;&lt;property id=&quot;20307&quot; value=&quot;409&quot;/&gt;&lt;/object&gt;&lt;object type=&quot;3&quot; unique_id=&quot;10007&quot;&gt;&lt;property id=&quot;20148&quot; value=&quot;5&quot;/&gt;&lt;property id=&quot;20300&quot; value=&quot;Slide 4 - &amp;quot;Charts Slide&amp;quot;&quot;/&gt;&lt;property id=&quot;20307&quot; value=&quot;406&quot;/&gt;&lt;/object&gt;&lt;object type=&quot;3&quot; unique_id=&quot;10008&quot;&gt;&lt;property id=&quot;20148&quot; value=&quot;5&quot;/&gt;&lt;property id=&quot;20300&quot; value=&quot;Slide 6 - &amp;quot;Table Slide&amp;quot;&quot;/&gt;&lt;property id=&quot;20307&quot; value=&quot;398&quot;/&gt;&lt;/object&gt;&lt;object type=&quot;3&quot; unique_id=&quot;10009&quot;&gt;&lt;property id=&quot;20148&quot; value=&quot;5&quot;/&gt;&lt;property id=&quot;20300&quot; value=&quot;Slide 7 - &amp;quot;Sample Org Chart&amp;quot;&quot;/&gt;&lt;property id=&quot;20307&quot; value=&quot;403&quot;/&gt;&lt;/object&gt;&lt;object type=&quot;3&quot; unique_id=&quot;10010&quot;&gt;&lt;property id=&quot;20148&quot; value=&quot;5&quot;/&gt;&lt;property id=&quot;20300&quot; value=&quot;Slide 8 - &amp;quot;Sample Line Chart&amp;quot;&quot;/&gt;&lt;property id=&quot;20307&quot; value=&quot;407&quot;/&gt;&lt;/object&gt;&lt;object type=&quot;3&quot; unique_id=&quot;10011&quot;&gt;&lt;property id=&quot;20148&quot; value=&quot;5&quot;/&gt;&lt;property id=&quot;20300&quot; value=&quot;Slide 10 - &amp;quot;Photos &amp;amp; Bulleted Text&amp;quot;&quot;/&gt;&lt;property id=&quot;20307&quot; value=&quot;410&quot;/&gt;&lt;/object&gt;&lt;object type=&quot;3&quot; unique_id=&quot;10012&quot;&gt;&lt;property id=&quot;20148&quot; value=&quot;5&quot;/&gt;&lt;property id=&quot;20300&quot; value=&quot;Slide 11 - &amp;quot;Photo&amp;quot;&quot;/&gt;&lt;property id=&quot;20307&quot; value=&quot;411&quot;/&gt;&lt;/object&gt;&lt;object type=&quot;3&quot; unique_id=&quot;17581&quot;&gt;&lt;property id=&quot;20148&quot; value=&quot;5&quot;/&gt;&lt;property id=&quot;20300&quot; value=&quot;Slide 5&quot;/&gt;&lt;property id=&quot;20307&quot; value=&quot;414&quot;/&gt;&lt;/object&gt;&lt;object type=&quot;3&quot; unique_id=&quot;17582&quot;&gt;&lt;property id=&quot;20148&quot; value=&quot;5&quot;/&gt;&lt;property id=&quot;20300&quot; value=&quot;Slide 9 - &amp;quot;Sample Line Chart&amp;quot;&quot;/&gt;&lt;property id=&quot;20307&quot; value=&quot;413&quot;/&gt;&lt;/object&gt;&lt;/object&gt;&lt;/object&gt;&lt;/database&gt;"/>
</p:tagLst>
</file>

<file path=ppt/theme/theme1.xml><?xml version="1.0" encoding="utf-8"?>
<a:theme xmlns:a="http://schemas.openxmlformats.org/drawingml/2006/main" name="CRF_2006_background">
  <a:themeElements>
    <a:clrScheme name="">
      <a:dk1>
        <a:srgbClr val="000000"/>
      </a:dk1>
      <a:lt1>
        <a:srgbClr val="FFFFFF"/>
      </a:lt1>
      <a:dk2>
        <a:srgbClr val="002E4B"/>
      </a:dk2>
      <a:lt2>
        <a:srgbClr val="FDE25E"/>
      </a:lt2>
      <a:accent1>
        <a:srgbClr val="FF3300"/>
      </a:accent1>
      <a:accent2>
        <a:srgbClr val="6699FF"/>
      </a:accent2>
      <a:accent3>
        <a:srgbClr val="AAADB1"/>
      </a:accent3>
      <a:accent4>
        <a:srgbClr val="DADADA"/>
      </a:accent4>
      <a:accent5>
        <a:srgbClr val="FFADAA"/>
      </a:accent5>
      <a:accent6>
        <a:srgbClr val="5C8AE7"/>
      </a:accent6>
      <a:hlink>
        <a:srgbClr val="FFCC00"/>
      </a:hlink>
      <a:folHlink>
        <a:srgbClr val="969696"/>
      </a:folHlink>
    </a:clrScheme>
    <a:fontScheme name="CRF_2006_backgrou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sz="1800" b="1" i="1" u="none" strike="noStrike" cap="none" normalizeH="0" baseline="0" smtClean="0">
            <a:ln>
              <a:noFill/>
            </a:ln>
            <a:solidFill>
              <a:srgbClr val="FFCC99"/>
            </a:solidFill>
            <a:effectLst>
              <a:outerShdw blurRad="38100" dist="38100" dir="2700000" algn="tl">
                <a:srgbClr val="000000">
                  <a:alpha val="43137"/>
                </a:srgbClr>
              </a:outerShdw>
            </a:effectLst>
            <a:latin typeface="Arial" charset="0"/>
            <a:ea typeface="ヒラギノ角ゴ Pro W3" pitchFamily="-11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1" i="1" u="none" strike="noStrike" cap="none" normalizeH="0" baseline="0" smtClean="0">
            <a:ln>
              <a:noFill/>
            </a:ln>
            <a:solidFill>
              <a:srgbClr val="FFCC99"/>
            </a:solidFill>
            <a:effectLst>
              <a:outerShdw blurRad="38100" dist="38100" dir="2700000" algn="tl">
                <a:srgbClr val="000000">
                  <a:alpha val="43137"/>
                </a:srgbClr>
              </a:outerShdw>
            </a:effectLst>
            <a:latin typeface="Arial" charset="0"/>
            <a:ea typeface="ヒラギノ角ゴ Pro W3" pitchFamily="-111" charset="-128"/>
          </a:defRPr>
        </a:defPPr>
      </a:lstStyle>
    </a:lnDef>
    <a:txDef>
      <a:spPr>
        <a:noFill/>
      </a:spPr>
      <a:bodyPr wrap="none" rtlCol="0">
        <a:spAutoFit/>
      </a:bodyPr>
      <a:lstStyle>
        <a:defPPr>
          <a:defRPr i="0" dirty="0" err="1" smtClean="0">
            <a:solidFill>
              <a:schemeClr val="bg1"/>
            </a:solidFill>
          </a:defRPr>
        </a:defPPr>
      </a:lstStyle>
    </a:txDef>
  </a:objectDefaults>
  <a:extraClrSchemeLst>
    <a:extraClrScheme>
      <a:clrScheme name="CRF_2006_background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RF_2006_background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RF_2006_background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RF_2006_background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RF_2006_background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RF_2006_background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RF_2006_background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RF_2006_background 8">
        <a:dk1>
          <a:srgbClr val="000000"/>
        </a:dk1>
        <a:lt1>
          <a:srgbClr val="FFFFFF"/>
        </a:lt1>
        <a:dk2>
          <a:srgbClr val="002E4B"/>
        </a:dk2>
        <a:lt2>
          <a:srgbClr val="FDE25E"/>
        </a:lt2>
        <a:accent1>
          <a:srgbClr val="FF3300"/>
        </a:accent1>
        <a:accent2>
          <a:srgbClr val="3333FF"/>
        </a:accent2>
        <a:accent3>
          <a:srgbClr val="AAADB1"/>
        </a:accent3>
        <a:accent4>
          <a:srgbClr val="DADADA"/>
        </a:accent4>
        <a:accent5>
          <a:srgbClr val="FFADAA"/>
        </a:accent5>
        <a:accent6>
          <a:srgbClr val="2D2DE7"/>
        </a:accent6>
        <a:hlink>
          <a:srgbClr val="FFCC00"/>
        </a:hlink>
        <a:folHlink>
          <a:srgbClr val="96969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7921</TotalTime>
  <Words>2495</Words>
  <Application>Microsoft Office PowerPoint</Application>
  <PresentationFormat>画面に合わせる (16:9)</PresentationFormat>
  <Paragraphs>572</Paragraphs>
  <Slides>32</Slides>
  <Notes>29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32</vt:i4>
      </vt:variant>
    </vt:vector>
  </HeadingPairs>
  <TitlesOfParts>
    <vt:vector size="37" baseType="lpstr">
      <vt:lpstr>Arial</vt:lpstr>
      <vt:lpstr>Times New Roman</vt:lpstr>
      <vt:lpstr>Wingdings 2</vt:lpstr>
      <vt:lpstr>Wingdings 3</vt:lpstr>
      <vt:lpstr>CRF_2006_background</vt:lpstr>
      <vt:lpstr>3-month discontinuation of dual antiplatelet therapy after bioresorbable polymer  sirolimus-eluting stent implantation:  MODEL U-SES study</vt:lpstr>
      <vt:lpstr>PowerPoint プレゼンテーション</vt:lpstr>
      <vt:lpstr>Background</vt:lpstr>
      <vt:lpstr>Objectives</vt:lpstr>
      <vt:lpstr>Ultimaster bioresorbable polymer  Sirolimus-eluting stent (BP-SES) </vt:lpstr>
      <vt:lpstr>Study Design</vt:lpstr>
      <vt:lpstr>Study Organization</vt:lpstr>
      <vt:lpstr>Inclusion Criteria</vt:lpstr>
      <vt:lpstr>Primary Endpoint</vt:lpstr>
      <vt:lpstr>Other Secondary Endpoints</vt:lpstr>
      <vt:lpstr>Sample Size Calculation and Statistics</vt:lpstr>
      <vt:lpstr>Patient Flow</vt:lpstr>
      <vt:lpstr>Baseline Patient Characteristics in MODEL U-SES</vt:lpstr>
      <vt:lpstr>Medication at Discharge in MODEL U-SES</vt:lpstr>
      <vt:lpstr>Baseline Patient Characteristics  Comparison with historical control</vt:lpstr>
      <vt:lpstr>DAPT Adherence</vt:lpstr>
      <vt:lpstr>12-month Clinical Outcomes</vt:lpstr>
      <vt:lpstr>All cause death, MI, Stroke, ST, and  Bleeding (BARC 3 or 5)  - Primary endpoint -</vt:lpstr>
      <vt:lpstr>Primary Endpoint</vt:lpstr>
      <vt:lpstr>Landmark Analysis at 90 Days: All cause death, MI, Stroke, ST, and Bleeding (BARC 3 or 5) with Propensity Score Adjustment</vt:lpstr>
      <vt:lpstr>Landmark Analysis at 90 Days: Cardiovascular death, MI, Stroke and ST  with Propensity Score Adjustment</vt:lpstr>
      <vt:lpstr>Landmark Analysis at 90 Days: Bleeding (BARC 3 or 5) with Propensity Score Adjustment</vt:lpstr>
      <vt:lpstr>12-month Clinical Outcomes</vt:lpstr>
      <vt:lpstr>Comparison of Single Antiplatelet Therapy: Aspirin and P2Y12 receptor inhibitors</vt:lpstr>
      <vt:lpstr>Baseline Patient Characteristics</vt:lpstr>
      <vt:lpstr>Baseline Lesion Characteristics</vt:lpstr>
      <vt:lpstr>Landmark Analysis at the 90 Days All cause death, MI, Stroke, ST, and Bleeding (BARC 3 or 5) </vt:lpstr>
      <vt:lpstr>Landmark Analysis at the 90 Days Cardiovascular death, MI, Stroke and ST with IPTW Analysis</vt:lpstr>
      <vt:lpstr>Landmark Analysis at the 90 Days Bleeding (BARC 3 or 5) with IPTW Analysis</vt:lpstr>
      <vt:lpstr>Limitations</vt:lpstr>
      <vt:lpstr>Conclusions</vt:lpstr>
      <vt:lpstr>Thank you </vt:lpstr>
    </vt:vector>
  </TitlesOfParts>
  <Company>CRF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Detrimental Impact of Chronic Renal Insufficiency</dc:title>
  <dc:creator>jzuccardy</dc:creator>
  <cp:lastModifiedBy>上妻 謙</cp:lastModifiedBy>
  <cp:revision>540</cp:revision>
  <dcterms:created xsi:type="dcterms:W3CDTF">2015-03-17T15:06:16Z</dcterms:created>
  <dcterms:modified xsi:type="dcterms:W3CDTF">2019-09-26T14:11:31Z</dcterms:modified>
</cp:coreProperties>
</file>