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7" r:id="rId5"/>
    <p:sldId id="310" r:id="rId6"/>
    <p:sldId id="280" r:id="rId7"/>
    <p:sldId id="303" r:id="rId8"/>
    <p:sldId id="294" r:id="rId9"/>
    <p:sldId id="281" r:id="rId10"/>
    <p:sldId id="286" r:id="rId11"/>
    <p:sldId id="287" r:id="rId12"/>
    <p:sldId id="308" r:id="rId13"/>
    <p:sldId id="309" r:id="rId14"/>
    <p:sldId id="283" r:id="rId15"/>
    <p:sldId id="298" r:id="rId16"/>
    <p:sldId id="291" r:id="rId17"/>
    <p:sldId id="302" r:id="rId18"/>
    <p:sldId id="296"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 id="2" name="Williamson, Kristin" initials="WK" lastIdx="39" clrIdx="1">
    <p:extLst>
      <p:ext uri="{19B8F6BF-5375-455C-9EA6-DF929625EA0E}">
        <p15:presenceInfo xmlns:p15="http://schemas.microsoft.com/office/powerpoint/2012/main" userId="S-1-5-21-1202660629-813497703-682003330-54992" providerId="AD"/>
      </p:ext>
    </p:extLst>
  </p:cmAuthor>
  <p:cmAuthor id="3" name="Platt, David" initials="PD" lastIdx="5" clrIdx="2">
    <p:extLst>
      <p:ext uri="{19B8F6BF-5375-455C-9EA6-DF929625EA0E}">
        <p15:presenceInfo xmlns:p15="http://schemas.microsoft.com/office/powerpoint/2012/main" userId="S-1-5-21-1202660629-813497703-682003330-885200" providerId="AD"/>
      </p:ext>
    </p:extLst>
  </p:cmAuthor>
  <p:cmAuthor id="4" name="Cooper, Andrew" initials="CA" lastIdx="1" clrIdx="3">
    <p:extLst>
      <p:ext uri="{19B8F6BF-5375-455C-9EA6-DF929625EA0E}">
        <p15:presenceInfo xmlns:p15="http://schemas.microsoft.com/office/powerpoint/2012/main" userId="S-1-5-21-1202660629-813497703-682003330-807365" providerId="AD"/>
      </p:ext>
    </p:extLst>
  </p:cmAuthor>
  <p:cmAuthor id="5" name="Traci Stuve" initials="TS" lastIdx="8" clrIdx="4">
    <p:extLst>
      <p:ext uri="{19B8F6BF-5375-455C-9EA6-DF929625EA0E}">
        <p15:presenceInfo xmlns:p15="http://schemas.microsoft.com/office/powerpoint/2012/main" userId="S::traci.stuve@apothecom.com::1514b749-25a6-45d0-88c8-e2832480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effectLst/>
                <a:latin typeface="+mn-lt"/>
                <a:ea typeface="+mn-ea"/>
                <a:cs typeface="+mn-cs"/>
              </a:defRPr>
            </a:pPr>
            <a:r>
              <a:rPr lang="en-US" b="1" dirty="0">
                <a:solidFill>
                  <a:srgbClr val="002060"/>
                </a:solidFill>
                <a:effectLst/>
              </a:rPr>
              <a:t>LVEF</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rgbClr val="BFBFBF"/>
            </a:solidFill>
            <a:ln>
              <a:noFill/>
            </a:ln>
            <a:effectLst/>
          </c:spPr>
          <c:invertIfNegative val="0"/>
          <c:cat>
            <c:strRef>
              <c:f>Sheet1!$A$2:$A$2</c:f>
              <c:strCache>
                <c:ptCount val="1"/>
                <c:pt idx="0">
                  <c:v>LVEF</c:v>
                </c:pt>
              </c:strCache>
            </c:strRef>
          </c:cat>
          <c:val>
            <c:numRef>
              <c:f>Sheet1!$B$2:$B$2</c:f>
              <c:numCache>
                <c:formatCode>General</c:formatCode>
                <c:ptCount val="1"/>
                <c:pt idx="0">
                  <c:v>28.2</c:v>
                </c:pt>
              </c:numCache>
            </c:numRef>
          </c:val>
          <c:extLst xmlns:c16r2="http://schemas.microsoft.com/office/drawing/2015/06/chart">
            <c:ext xmlns:c16="http://schemas.microsoft.com/office/drawing/2014/chart" uri="{C3380CC4-5D6E-409C-BE32-E72D297353CC}">
              <c16:uniqueId val="{00000000-220A-4734-9B56-E78A66AD0BE4}"/>
            </c:ext>
          </c:extLst>
        </c:ser>
        <c:ser>
          <c:idx val="1"/>
          <c:order val="1"/>
          <c:tx>
            <c:strRef>
              <c:f>Sheet1!$C$1</c:f>
              <c:strCache>
                <c:ptCount val="1"/>
                <c:pt idx="0">
                  <c:v>6 months</c:v>
                </c:pt>
              </c:strCache>
            </c:strRef>
          </c:tx>
          <c:spPr>
            <a:solidFill>
              <a:srgbClr val="4F81BD"/>
            </a:solidFill>
            <a:ln>
              <a:noFill/>
            </a:ln>
            <a:effectLst/>
          </c:spPr>
          <c:invertIfNegative val="0"/>
          <c:cat>
            <c:strRef>
              <c:f>Sheet1!$A$2:$A$2</c:f>
              <c:strCache>
                <c:ptCount val="1"/>
                <c:pt idx="0">
                  <c:v>LVEF</c:v>
                </c:pt>
              </c:strCache>
            </c:strRef>
          </c:cat>
          <c:val>
            <c:numRef>
              <c:f>Sheet1!$C$2:$C$2</c:f>
              <c:numCache>
                <c:formatCode>General</c:formatCode>
                <c:ptCount val="1"/>
                <c:pt idx="0">
                  <c:v>34.1</c:v>
                </c:pt>
              </c:numCache>
            </c:numRef>
          </c:val>
          <c:extLst xmlns:c16r2="http://schemas.microsoft.com/office/drawing/2015/06/chart">
            <c:ext xmlns:c16="http://schemas.microsoft.com/office/drawing/2014/chart" uri="{C3380CC4-5D6E-409C-BE32-E72D297353CC}">
              <c16:uniqueId val="{00000001-220A-4734-9B56-E78A66AD0BE4}"/>
            </c:ext>
          </c:extLst>
        </c:ser>
        <c:ser>
          <c:idx val="2"/>
          <c:order val="2"/>
          <c:tx>
            <c:strRef>
              <c:f>Sheet1!$D$1</c:f>
              <c:strCache>
                <c:ptCount val="1"/>
                <c:pt idx="0">
                  <c:v>12 Months</c:v>
                </c:pt>
              </c:strCache>
            </c:strRef>
          </c:tx>
          <c:spPr>
            <a:solidFill>
              <a:srgbClr val="1F497D"/>
            </a:solidFill>
            <a:ln>
              <a:noFill/>
            </a:ln>
            <a:effectLst/>
          </c:spPr>
          <c:invertIfNegative val="0"/>
          <c:cat>
            <c:strRef>
              <c:f>Sheet1!$A$2:$A$2</c:f>
              <c:strCache>
                <c:ptCount val="1"/>
                <c:pt idx="0">
                  <c:v>LVEF</c:v>
                </c:pt>
              </c:strCache>
            </c:strRef>
          </c:cat>
          <c:val>
            <c:numRef>
              <c:f>Sheet1!$D$2:$D$2</c:f>
              <c:numCache>
                <c:formatCode>General</c:formatCode>
                <c:ptCount val="1"/>
                <c:pt idx="0">
                  <c:v>38.5</c:v>
                </c:pt>
              </c:numCache>
            </c:numRef>
          </c:val>
          <c:extLst xmlns:c16r2="http://schemas.microsoft.com/office/drawing/2015/06/chart">
            <c:ext xmlns:c16="http://schemas.microsoft.com/office/drawing/2014/chart" uri="{C3380CC4-5D6E-409C-BE32-E72D297353CC}">
              <c16:uniqueId val="{00000002-220A-4734-9B56-E78A66AD0BE4}"/>
            </c:ext>
          </c:extLst>
        </c:ser>
        <c:dLbls>
          <c:showLegendKey val="0"/>
          <c:showVal val="0"/>
          <c:showCatName val="0"/>
          <c:showSerName val="0"/>
          <c:showPercent val="0"/>
          <c:showBubbleSize val="0"/>
        </c:dLbls>
        <c:gapWidth val="219"/>
        <c:overlap val="-27"/>
        <c:axId val="441197520"/>
        <c:axId val="441197912"/>
      </c:barChart>
      <c:catAx>
        <c:axId val="441197520"/>
        <c:scaling>
          <c:orientation val="minMax"/>
        </c:scaling>
        <c:delete val="1"/>
        <c:axPos val="b"/>
        <c:numFmt formatCode="General" sourceLinked="1"/>
        <c:majorTickMark val="none"/>
        <c:minorTickMark val="none"/>
        <c:tickLblPos val="nextTo"/>
        <c:crossAx val="441197912"/>
        <c:crosses val="autoZero"/>
        <c:auto val="1"/>
        <c:lblAlgn val="ctr"/>
        <c:lblOffset val="100"/>
        <c:noMultiLvlLbl val="0"/>
      </c:catAx>
      <c:valAx>
        <c:axId val="441197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19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r>
              <a:rPr lang="en-US" b="1" dirty="0">
                <a:solidFill>
                  <a:srgbClr val="002060"/>
                </a:solidFill>
              </a:rPr>
              <a:t>      </a:t>
            </a:r>
            <a:r>
              <a:rPr lang="en-US" b="1" dirty="0" err="1">
                <a:solidFill>
                  <a:srgbClr val="002060"/>
                </a:solidFill>
              </a:rPr>
              <a:t>LVEDVi</a:t>
            </a:r>
            <a:r>
              <a:rPr lang="en-US" b="1" dirty="0">
                <a:solidFill>
                  <a:srgbClr val="002060"/>
                </a:solidFill>
              </a:rPr>
              <a:t>                                   </a:t>
            </a:r>
            <a:r>
              <a:rPr lang="en-US" b="1" dirty="0" err="1">
                <a:solidFill>
                  <a:srgbClr val="002060"/>
                </a:solidFill>
              </a:rPr>
              <a:t>LVESVi</a:t>
            </a:r>
            <a:endParaRPr lang="en-US" b="1" dirty="0">
              <a:solidFill>
                <a:srgbClr val="002060"/>
              </a:solidFill>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rgbClr val="BFBFBF"/>
            </a:solidFill>
            <a:ln>
              <a:noFill/>
            </a:ln>
            <a:effectLst/>
          </c:spPr>
          <c:invertIfNegative val="0"/>
          <c:cat>
            <c:strRef>
              <c:f>Sheet1!$A$2:$A$3</c:f>
              <c:strCache>
                <c:ptCount val="2"/>
                <c:pt idx="0">
                  <c:v>LVEDVi</c:v>
                </c:pt>
                <c:pt idx="1">
                  <c:v>LVESVi</c:v>
                </c:pt>
              </c:strCache>
            </c:strRef>
          </c:cat>
          <c:val>
            <c:numRef>
              <c:f>Sheet1!$B$2:$B$3</c:f>
              <c:numCache>
                <c:formatCode>General</c:formatCode>
                <c:ptCount val="2"/>
                <c:pt idx="0">
                  <c:v>86.93</c:v>
                </c:pt>
                <c:pt idx="1">
                  <c:v>61.68</c:v>
                </c:pt>
              </c:numCache>
            </c:numRef>
          </c:val>
          <c:extLst xmlns:c16r2="http://schemas.microsoft.com/office/drawing/2015/06/chart">
            <c:ext xmlns:c16="http://schemas.microsoft.com/office/drawing/2014/chart" uri="{C3380CC4-5D6E-409C-BE32-E72D297353CC}">
              <c16:uniqueId val="{00000000-0005-4C4C-B33B-6CB33D05BE1A}"/>
            </c:ext>
          </c:extLst>
        </c:ser>
        <c:ser>
          <c:idx val="1"/>
          <c:order val="1"/>
          <c:tx>
            <c:strRef>
              <c:f>Sheet1!$C$1</c:f>
              <c:strCache>
                <c:ptCount val="1"/>
                <c:pt idx="0">
                  <c:v>6 months</c:v>
                </c:pt>
              </c:strCache>
            </c:strRef>
          </c:tx>
          <c:spPr>
            <a:solidFill>
              <a:srgbClr val="4F81BD"/>
            </a:solidFill>
            <a:ln>
              <a:noFill/>
            </a:ln>
            <a:effectLst/>
          </c:spPr>
          <c:invertIfNegative val="0"/>
          <c:cat>
            <c:strRef>
              <c:f>Sheet1!$A$2:$A$3</c:f>
              <c:strCache>
                <c:ptCount val="2"/>
                <c:pt idx="0">
                  <c:v>LVEDVi</c:v>
                </c:pt>
                <c:pt idx="1">
                  <c:v>LVESVi</c:v>
                </c:pt>
              </c:strCache>
            </c:strRef>
          </c:cat>
          <c:val>
            <c:numRef>
              <c:f>Sheet1!$C$2:$C$3</c:f>
              <c:numCache>
                <c:formatCode>General</c:formatCode>
                <c:ptCount val="2"/>
                <c:pt idx="0">
                  <c:v>80.680000000000007</c:v>
                </c:pt>
                <c:pt idx="1">
                  <c:v>52.25</c:v>
                </c:pt>
              </c:numCache>
            </c:numRef>
          </c:val>
          <c:extLst xmlns:c16r2="http://schemas.microsoft.com/office/drawing/2015/06/chart">
            <c:ext xmlns:c16="http://schemas.microsoft.com/office/drawing/2014/chart" uri="{C3380CC4-5D6E-409C-BE32-E72D297353CC}">
              <c16:uniqueId val="{00000001-0005-4C4C-B33B-6CB33D05BE1A}"/>
            </c:ext>
          </c:extLst>
        </c:ser>
        <c:ser>
          <c:idx val="2"/>
          <c:order val="2"/>
          <c:tx>
            <c:strRef>
              <c:f>Sheet1!$D$1</c:f>
              <c:strCache>
                <c:ptCount val="1"/>
                <c:pt idx="0">
                  <c:v>12 Months</c:v>
                </c:pt>
              </c:strCache>
            </c:strRef>
          </c:tx>
          <c:spPr>
            <a:solidFill>
              <a:srgbClr val="1F497D"/>
            </a:solidFill>
            <a:ln>
              <a:noFill/>
            </a:ln>
            <a:effectLst/>
          </c:spPr>
          <c:invertIfNegative val="0"/>
          <c:cat>
            <c:strRef>
              <c:f>Sheet1!$A$2:$A$3</c:f>
              <c:strCache>
                <c:ptCount val="2"/>
                <c:pt idx="0">
                  <c:v>LVEDVi</c:v>
                </c:pt>
                <c:pt idx="1">
                  <c:v>LVESVi</c:v>
                </c:pt>
              </c:strCache>
            </c:strRef>
          </c:cat>
          <c:val>
            <c:numRef>
              <c:f>Sheet1!$D$2:$D$3</c:f>
              <c:numCache>
                <c:formatCode>General</c:formatCode>
                <c:ptCount val="2"/>
                <c:pt idx="0">
                  <c:v>74.150000000000006</c:v>
                </c:pt>
                <c:pt idx="1">
                  <c:v>48.5</c:v>
                </c:pt>
              </c:numCache>
            </c:numRef>
          </c:val>
          <c:extLst xmlns:c16r2="http://schemas.microsoft.com/office/drawing/2015/06/chart">
            <c:ext xmlns:c16="http://schemas.microsoft.com/office/drawing/2014/chart" uri="{C3380CC4-5D6E-409C-BE32-E72D297353CC}">
              <c16:uniqueId val="{00000002-0005-4C4C-B33B-6CB33D05BE1A}"/>
            </c:ext>
          </c:extLst>
        </c:ser>
        <c:dLbls>
          <c:showLegendKey val="0"/>
          <c:showVal val="0"/>
          <c:showCatName val="0"/>
          <c:showSerName val="0"/>
          <c:showPercent val="0"/>
          <c:showBubbleSize val="0"/>
        </c:dLbls>
        <c:gapWidth val="219"/>
        <c:overlap val="-27"/>
        <c:axId val="441198696"/>
        <c:axId val="441477472"/>
      </c:barChart>
      <c:catAx>
        <c:axId val="441198696"/>
        <c:scaling>
          <c:orientation val="minMax"/>
        </c:scaling>
        <c:delete val="1"/>
        <c:axPos val="b"/>
        <c:numFmt formatCode="General" sourceLinked="1"/>
        <c:majorTickMark val="none"/>
        <c:minorTickMark val="none"/>
        <c:tickLblPos val="nextTo"/>
        <c:crossAx val="441477472"/>
        <c:crosses val="autoZero"/>
        <c:auto val="1"/>
        <c:lblAlgn val="ctr"/>
        <c:lblOffset val="100"/>
        <c:noMultiLvlLbl val="0"/>
      </c:catAx>
      <c:valAx>
        <c:axId val="44147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198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r>
              <a:rPr lang="en-US" b="1" dirty="0" err="1">
                <a:solidFill>
                  <a:srgbClr val="002060"/>
                </a:solidFill>
              </a:rPr>
              <a:t>LAVi</a:t>
            </a:r>
            <a:endParaRPr lang="en-US" b="1" dirty="0">
              <a:solidFill>
                <a:srgbClr val="002060"/>
              </a:solidFill>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rgbClr val="BFBFBF"/>
            </a:solidFill>
            <a:ln>
              <a:noFill/>
            </a:ln>
            <a:effectLst/>
          </c:spPr>
          <c:invertIfNegative val="0"/>
          <c:cat>
            <c:strRef>
              <c:f>Sheet1!$A$2</c:f>
              <c:strCache>
                <c:ptCount val="1"/>
                <c:pt idx="0">
                  <c:v>LAVi</c:v>
                </c:pt>
              </c:strCache>
            </c:strRef>
          </c:cat>
          <c:val>
            <c:numRef>
              <c:f>Sheet1!$B$2</c:f>
              <c:numCache>
                <c:formatCode>General</c:formatCode>
                <c:ptCount val="1"/>
                <c:pt idx="0">
                  <c:v>37.76</c:v>
                </c:pt>
              </c:numCache>
            </c:numRef>
          </c:val>
          <c:extLst xmlns:c16r2="http://schemas.microsoft.com/office/drawing/2015/06/chart">
            <c:ext xmlns:c16="http://schemas.microsoft.com/office/drawing/2014/chart" uri="{C3380CC4-5D6E-409C-BE32-E72D297353CC}">
              <c16:uniqueId val="{00000000-CE46-4360-B5BA-B82720BA9D9A}"/>
            </c:ext>
          </c:extLst>
        </c:ser>
        <c:ser>
          <c:idx val="1"/>
          <c:order val="1"/>
          <c:tx>
            <c:strRef>
              <c:f>Sheet1!$C$1</c:f>
              <c:strCache>
                <c:ptCount val="1"/>
                <c:pt idx="0">
                  <c:v>6 months</c:v>
                </c:pt>
              </c:strCache>
            </c:strRef>
          </c:tx>
          <c:spPr>
            <a:solidFill>
              <a:srgbClr val="4F81BD"/>
            </a:solidFill>
            <a:ln>
              <a:noFill/>
            </a:ln>
            <a:effectLst/>
          </c:spPr>
          <c:invertIfNegative val="0"/>
          <c:cat>
            <c:strRef>
              <c:f>Sheet1!$A$2</c:f>
              <c:strCache>
                <c:ptCount val="1"/>
                <c:pt idx="0">
                  <c:v>LAVi</c:v>
                </c:pt>
              </c:strCache>
            </c:strRef>
          </c:cat>
          <c:val>
            <c:numRef>
              <c:f>Sheet1!$C$2</c:f>
              <c:numCache>
                <c:formatCode>General</c:formatCode>
                <c:ptCount val="1"/>
                <c:pt idx="0">
                  <c:v>32.799999999999997</c:v>
                </c:pt>
              </c:numCache>
            </c:numRef>
          </c:val>
          <c:extLst xmlns:c16r2="http://schemas.microsoft.com/office/drawing/2015/06/chart">
            <c:ext xmlns:c16="http://schemas.microsoft.com/office/drawing/2014/chart" uri="{C3380CC4-5D6E-409C-BE32-E72D297353CC}">
              <c16:uniqueId val="{00000001-CE46-4360-B5BA-B82720BA9D9A}"/>
            </c:ext>
          </c:extLst>
        </c:ser>
        <c:ser>
          <c:idx val="2"/>
          <c:order val="2"/>
          <c:tx>
            <c:strRef>
              <c:f>Sheet1!$D$1</c:f>
              <c:strCache>
                <c:ptCount val="1"/>
                <c:pt idx="0">
                  <c:v>12 Months</c:v>
                </c:pt>
              </c:strCache>
            </c:strRef>
          </c:tx>
          <c:spPr>
            <a:solidFill>
              <a:srgbClr val="1F497D"/>
            </a:solidFill>
            <a:ln>
              <a:noFill/>
            </a:ln>
            <a:effectLst/>
          </c:spPr>
          <c:invertIfNegative val="0"/>
          <c:cat>
            <c:strRef>
              <c:f>Sheet1!$A$2</c:f>
              <c:strCache>
                <c:ptCount val="1"/>
                <c:pt idx="0">
                  <c:v>LAVi</c:v>
                </c:pt>
              </c:strCache>
            </c:strRef>
          </c:cat>
          <c:val>
            <c:numRef>
              <c:f>Sheet1!$D$2</c:f>
              <c:numCache>
                <c:formatCode>General</c:formatCode>
                <c:ptCount val="1"/>
                <c:pt idx="0">
                  <c:v>29.3</c:v>
                </c:pt>
              </c:numCache>
            </c:numRef>
          </c:val>
          <c:extLst xmlns:c16r2="http://schemas.microsoft.com/office/drawing/2015/06/chart">
            <c:ext xmlns:c16="http://schemas.microsoft.com/office/drawing/2014/chart" uri="{C3380CC4-5D6E-409C-BE32-E72D297353CC}">
              <c16:uniqueId val="{00000002-CE46-4360-B5BA-B82720BA9D9A}"/>
            </c:ext>
          </c:extLst>
        </c:ser>
        <c:dLbls>
          <c:showLegendKey val="0"/>
          <c:showVal val="0"/>
          <c:showCatName val="0"/>
          <c:showSerName val="0"/>
          <c:showPercent val="0"/>
          <c:showBubbleSize val="0"/>
        </c:dLbls>
        <c:gapWidth val="219"/>
        <c:overlap val="-27"/>
        <c:axId val="441478648"/>
        <c:axId val="441479040"/>
      </c:barChart>
      <c:catAx>
        <c:axId val="441478648"/>
        <c:scaling>
          <c:orientation val="minMax"/>
        </c:scaling>
        <c:delete val="1"/>
        <c:axPos val="b"/>
        <c:numFmt formatCode="General" sourceLinked="1"/>
        <c:majorTickMark val="none"/>
        <c:minorTickMark val="none"/>
        <c:tickLblPos val="nextTo"/>
        <c:crossAx val="441479040"/>
        <c:crosses val="autoZero"/>
        <c:auto val="1"/>
        <c:lblAlgn val="ctr"/>
        <c:lblOffset val="100"/>
        <c:noMultiLvlLbl val="0"/>
      </c:catAx>
      <c:valAx>
        <c:axId val="441479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478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r>
              <a:rPr lang="en-US" b="1" dirty="0">
                <a:solidFill>
                  <a:srgbClr val="002060"/>
                </a:solidFill>
              </a:rPr>
              <a:t>E/e’</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rgbClr val="BFBFBF"/>
            </a:solidFill>
            <a:ln>
              <a:noFill/>
            </a:ln>
            <a:effectLst/>
          </c:spPr>
          <c:invertIfNegative val="0"/>
          <c:cat>
            <c:strRef>
              <c:f>Sheet1!$A$2</c:f>
              <c:strCache>
                <c:ptCount val="1"/>
                <c:pt idx="0">
                  <c:v>E/e'</c:v>
                </c:pt>
              </c:strCache>
            </c:strRef>
          </c:cat>
          <c:val>
            <c:numRef>
              <c:f>Sheet1!$B$2</c:f>
              <c:numCache>
                <c:formatCode>General</c:formatCode>
                <c:ptCount val="1"/>
                <c:pt idx="0">
                  <c:v>11.7</c:v>
                </c:pt>
              </c:numCache>
            </c:numRef>
          </c:val>
          <c:extLst xmlns:c16r2="http://schemas.microsoft.com/office/drawing/2015/06/chart">
            <c:ext xmlns:c16="http://schemas.microsoft.com/office/drawing/2014/chart" uri="{C3380CC4-5D6E-409C-BE32-E72D297353CC}">
              <c16:uniqueId val="{00000000-E209-4D09-A4CD-C979D7F9B9BC}"/>
            </c:ext>
          </c:extLst>
        </c:ser>
        <c:ser>
          <c:idx val="1"/>
          <c:order val="1"/>
          <c:tx>
            <c:strRef>
              <c:f>Sheet1!$C$1</c:f>
              <c:strCache>
                <c:ptCount val="1"/>
                <c:pt idx="0">
                  <c:v>6 months</c:v>
                </c:pt>
              </c:strCache>
            </c:strRef>
          </c:tx>
          <c:spPr>
            <a:solidFill>
              <a:srgbClr val="4F81BD"/>
            </a:solidFill>
            <a:ln>
              <a:noFill/>
            </a:ln>
            <a:effectLst/>
          </c:spPr>
          <c:invertIfNegative val="0"/>
          <c:cat>
            <c:strRef>
              <c:f>Sheet1!$A$2</c:f>
              <c:strCache>
                <c:ptCount val="1"/>
                <c:pt idx="0">
                  <c:v>E/e'</c:v>
                </c:pt>
              </c:strCache>
            </c:strRef>
          </c:cat>
          <c:val>
            <c:numRef>
              <c:f>Sheet1!$C$2</c:f>
              <c:numCache>
                <c:formatCode>General</c:formatCode>
                <c:ptCount val="1"/>
                <c:pt idx="0">
                  <c:v>10.5</c:v>
                </c:pt>
              </c:numCache>
            </c:numRef>
          </c:val>
          <c:extLst xmlns:c16r2="http://schemas.microsoft.com/office/drawing/2015/06/chart">
            <c:ext xmlns:c16="http://schemas.microsoft.com/office/drawing/2014/chart" uri="{C3380CC4-5D6E-409C-BE32-E72D297353CC}">
              <c16:uniqueId val="{00000001-E209-4D09-A4CD-C979D7F9B9BC}"/>
            </c:ext>
          </c:extLst>
        </c:ser>
        <c:ser>
          <c:idx val="2"/>
          <c:order val="2"/>
          <c:tx>
            <c:strRef>
              <c:f>Sheet1!$D$1</c:f>
              <c:strCache>
                <c:ptCount val="1"/>
                <c:pt idx="0">
                  <c:v>12 Months</c:v>
                </c:pt>
              </c:strCache>
            </c:strRef>
          </c:tx>
          <c:spPr>
            <a:solidFill>
              <a:srgbClr val="1F497D"/>
            </a:solidFill>
            <a:ln>
              <a:noFill/>
            </a:ln>
            <a:effectLst/>
          </c:spPr>
          <c:invertIfNegative val="0"/>
          <c:cat>
            <c:strRef>
              <c:f>Sheet1!$A$2</c:f>
              <c:strCache>
                <c:ptCount val="1"/>
                <c:pt idx="0">
                  <c:v>E/e'</c:v>
                </c:pt>
              </c:strCache>
            </c:strRef>
          </c:cat>
          <c:val>
            <c:numRef>
              <c:f>Sheet1!$D$2</c:f>
              <c:numCache>
                <c:formatCode>General</c:formatCode>
                <c:ptCount val="1"/>
                <c:pt idx="0">
                  <c:v>10.3</c:v>
                </c:pt>
              </c:numCache>
            </c:numRef>
          </c:val>
          <c:extLst xmlns:c16r2="http://schemas.microsoft.com/office/drawing/2015/06/chart">
            <c:ext xmlns:c16="http://schemas.microsoft.com/office/drawing/2014/chart" uri="{C3380CC4-5D6E-409C-BE32-E72D297353CC}">
              <c16:uniqueId val="{00000002-E209-4D09-A4CD-C979D7F9B9BC}"/>
            </c:ext>
          </c:extLst>
        </c:ser>
        <c:dLbls>
          <c:showLegendKey val="0"/>
          <c:showVal val="0"/>
          <c:showCatName val="0"/>
          <c:showSerName val="0"/>
          <c:showPercent val="0"/>
          <c:showBubbleSize val="0"/>
        </c:dLbls>
        <c:gapWidth val="219"/>
        <c:overlap val="-27"/>
        <c:axId val="441479824"/>
        <c:axId val="441480216"/>
      </c:barChart>
      <c:catAx>
        <c:axId val="441479824"/>
        <c:scaling>
          <c:orientation val="minMax"/>
        </c:scaling>
        <c:delete val="1"/>
        <c:axPos val="b"/>
        <c:numFmt formatCode="General" sourceLinked="1"/>
        <c:majorTickMark val="none"/>
        <c:minorTickMark val="none"/>
        <c:tickLblPos val="nextTo"/>
        <c:crossAx val="441480216"/>
        <c:crosses val="autoZero"/>
        <c:auto val="1"/>
        <c:lblAlgn val="ctr"/>
        <c:lblOffset val="100"/>
        <c:noMultiLvlLbl val="0"/>
      </c:catAx>
      <c:valAx>
        <c:axId val="441480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479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DE8159B-1B46-4AED-9607-841C5C5C5FCD}" type="datetimeFigureOut">
              <a:rPr lang="en-US" smtClean="0"/>
              <a:pPr/>
              <a:t>8/29/2019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DA2B26-F060-4310-850F-7E5929FF667D}" type="slidenum">
              <a:rPr lang="en-US" smtClean="0"/>
              <a:pPr/>
              <a:t>‹#›</a:t>
            </a:fld>
            <a:endParaRPr lang="en-US" dirty="0"/>
          </a:p>
        </p:txBody>
      </p:sp>
    </p:spTree>
    <p:extLst>
      <p:ext uri="{BB962C8B-B14F-4D97-AF65-F5344CB8AC3E}">
        <p14:creationId xmlns:p14="http://schemas.microsoft.com/office/powerpoint/2010/main" val="240328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DA2B26-F060-4310-850F-7E5929FF667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41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718B5CF7-26DE-4AC9-8ED3-B6F149FFBFEF}"/>
              </a:ext>
            </a:extLst>
          </p:cNvPr>
          <p:cNvGrpSpPr/>
          <p:nvPr userDrawn="1"/>
        </p:nvGrpSpPr>
        <p:grpSpPr>
          <a:xfrm>
            <a:off x="0" y="0"/>
            <a:ext cx="10039368" cy="6858000"/>
            <a:chOff x="0" y="0"/>
            <a:chExt cx="10039368" cy="685800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991" r="21668" b="10687"/>
            <a:stretch/>
          </p:blipFill>
          <p:spPr>
            <a:xfrm>
              <a:off x="0" y="0"/>
              <a:ext cx="8201247" cy="6858000"/>
            </a:xfrm>
            <a:prstGeom prst="rect">
              <a:avLst/>
            </a:prstGeom>
          </p:spPr>
        </p:pic>
        <p:sp>
          <p:nvSpPr>
            <p:cNvPr id="9" name="Rectangle 8">
              <a:extLst>
                <a:ext uri="{FF2B5EF4-FFF2-40B4-BE49-F238E27FC236}">
                  <a16:creationId xmlns:a16="http://schemas.microsoft.com/office/drawing/2014/main" xmlns="" id="{DED168DB-C5F1-484A-91A4-5AAC226B28B8}"/>
                </a:ext>
              </a:extLst>
            </p:cNvPr>
            <p:cNvSpPr/>
            <p:nvPr userDrawn="1"/>
          </p:nvSpPr>
          <p:spPr>
            <a:xfrm>
              <a:off x="6178568" y="2270927"/>
              <a:ext cx="3860800" cy="4587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Isosceles Triangle 9">
              <a:extLst>
                <a:ext uri="{FF2B5EF4-FFF2-40B4-BE49-F238E27FC236}">
                  <a16:creationId xmlns:a16="http://schemas.microsoft.com/office/drawing/2014/main" xmlns="" id="{1F46C1C1-36C0-4938-B99F-2B054EAD78DB}"/>
                </a:ext>
              </a:extLst>
            </p:cNvPr>
            <p:cNvSpPr/>
            <p:nvPr userDrawn="1"/>
          </p:nvSpPr>
          <p:spPr>
            <a:xfrm rot="1063161">
              <a:off x="6041139" y="1216802"/>
              <a:ext cx="1060704"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latin typeface="Arial" panose="020B0604020202020204" pitchFamily="34" charset="0"/>
              </a:endParaRPr>
            </a:p>
          </p:txBody>
        </p:sp>
      </p:grpSp>
      <p:pic>
        <p:nvPicPr>
          <p:cNvPr id="8" name="Picture 7">
            <a:extLst>
              <a:ext uri="{FF2B5EF4-FFF2-40B4-BE49-F238E27FC236}">
                <a16:creationId xmlns:a16="http://schemas.microsoft.com/office/drawing/2014/main" xmlns="" id="{81C5F958-353A-47FA-AC66-D65C30B328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056" t="64703" r="2674" b="16072"/>
          <a:stretch/>
        </p:blipFill>
        <p:spPr>
          <a:xfrm>
            <a:off x="10255619" y="131884"/>
            <a:ext cx="1715153" cy="629842"/>
          </a:xfrm>
          <a:prstGeom prst="rect">
            <a:avLst/>
          </a:prstGeom>
        </p:spPr>
      </p:pic>
    </p:spTree>
    <p:extLst>
      <p:ext uri="{BB962C8B-B14F-4D97-AF65-F5344CB8AC3E}">
        <p14:creationId xmlns:p14="http://schemas.microsoft.com/office/powerpoint/2010/main" val="4003063382"/>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174155"/>
            <a:ext cx="9448800" cy="860826"/>
          </a:xfrm>
        </p:spPr>
        <p:txBody>
          <a:bodyPr vert="horz" lIns="91440" tIns="45720" rIns="91440" bIns="45720" rtlCol="0" anchor="b">
            <a:normAutofit/>
          </a:bodyPr>
          <a:lstStyle>
            <a:lvl1pPr>
              <a:defRPr lang="en-US" sz="3600" dirty="0">
                <a:solidFill>
                  <a:srgbClr val="FF0000"/>
                </a:solidFill>
                <a:effectLst>
                  <a:outerShdw blurRad="38100" dist="38100" dir="2700000" algn="tl">
                    <a:srgbClr val="000000">
                      <a:alpha val="43137"/>
                    </a:srgbClr>
                  </a:outerShdw>
                </a:effectLst>
                <a:latin typeface="Arial" pitchFamily="34" charset="0"/>
                <a:cs typeface="Arial" pitchFamily="34" charset="0"/>
              </a:defRPr>
            </a:lvl1pPr>
          </a:lstStyle>
          <a:p>
            <a:pPr lvl="0" algn="l"/>
            <a:r>
              <a:rPr lang="en-US" dirty="0"/>
              <a:t>Click to edit Master title style</a:t>
            </a:r>
          </a:p>
        </p:txBody>
      </p:sp>
      <p:sp>
        <p:nvSpPr>
          <p:cNvPr id="3" name="Content Placeholder 2"/>
          <p:cNvSpPr>
            <a:spLocks noGrp="1"/>
          </p:cNvSpPr>
          <p:nvPr>
            <p:ph idx="1"/>
          </p:nvPr>
        </p:nvSpPr>
        <p:spPr>
          <a:xfrm>
            <a:off x="609600" y="1600203"/>
            <a:ext cx="10972800" cy="4525963"/>
          </a:xfrm>
        </p:spPr>
        <p:txBody>
          <a:bodyPr vert="horz" lIns="91440" tIns="45720" rIns="91440" bIns="45720" rtlCol="0">
            <a:noAutofit/>
          </a:bodyPr>
          <a:lstStyle>
            <a:lvl1pPr>
              <a:defRPr lang="en-US" sz="2400" dirty="0" smtClean="0">
                <a:latin typeface="Arial" pitchFamily="34" charset="0"/>
                <a:cs typeface="Arial" pitchFamily="34" charset="0"/>
              </a:defRPr>
            </a:lvl1pPr>
            <a:lvl2pPr>
              <a:defRPr lang="en-US" sz="1800" dirty="0" smtClean="0">
                <a:latin typeface="Arial" pitchFamily="34" charset="0"/>
                <a:cs typeface="Arial" pitchFamily="34" charset="0"/>
              </a:defRPr>
            </a:lvl2pPr>
            <a:lvl3pPr>
              <a:defRPr lang="en-US" sz="1800" dirty="0" smtClean="0">
                <a:latin typeface="Arial" pitchFamily="34" charset="0"/>
                <a:cs typeface="Arial" pitchFamily="34" charset="0"/>
              </a:defRPr>
            </a:lvl3pPr>
            <a:lvl4pPr>
              <a:defRPr lang="en-US" sz="1800" dirty="0" smtClean="0">
                <a:latin typeface="Arial" pitchFamily="34" charset="0"/>
                <a:cs typeface="Arial" pitchFamily="34" charset="0"/>
              </a:defRPr>
            </a:lvl4pPr>
          </a:lstStyle>
          <a:p>
            <a:pPr marL="182880" lvl="0" indent="-182880">
              <a:spcBef>
                <a:spcPts val="0"/>
              </a:spcBef>
            </a:pPr>
            <a:r>
              <a:rPr lang="en-US" dirty="0"/>
              <a:t>Click to edit Master text styles</a:t>
            </a:r>
          </a:p>
          <a:p>
            <a:pPr marL="365760" lvl="1" indent="-182880"/>
            <a:r>
              <a:rPr lang="en-US" dirty="0"/>
              <a:t>Second level</a:t>
            </a:r>
          </a:p>
          <a:p>
            <a:pPr marL="548640" lvl="2" indent="-182880"/>
            <a:r>
              <a:rPr lang="en-US" dirty="0"/>
              <a:t>Third level</a:t>
            </a:r>
          </a:p>
          <a:p>
            <a:pPr marL="731520" lvl="3" indent="-182880"/>
            <a:r>
              <a:rPr lang="en-US" dirty="0"/>
              <a:t>Fourth level</a:t>
            </a:r>
          </a:p>
        </p:txBody>
      </p:sp>
      <p:sp>
        <p:nvSpPr>
          <p:cNvPr id="12" name="Slide Number Placeholder 11">
            <a:extLst>
              <a:ext uri="{FF2B5EF4-FFF2-40B4-BE49-F238E27FC236}">
                <a16:creationId xmlns:a16="http://schemas.microsoft.com/office/drawing/2014/main" xmlns="" id="{B14D9FF5-6CE7-4A01-9B39-CD254592268A}"/>
              </a:ext>
            </a:extLst>
          </p:cNvPr>
          <p:cNvSpPr>
            <a:spLocks noGrp="1"/>
          </p:cNvSpPr>
          <p:nvPr>
            <p:ph type="sldNum" sz="quarter" idx="10"/>
          </p:nvPr>
        </p:nvSpPr>
        <p:spPr/>
        <p:txBody>
          <a:bodyPr/>
          <a:lstStyle/>
          <a:p>
            <a:fld id="{6BF03134-127D-42B3-BEDC-A3DAEB89B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754559"/>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3513755"/>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xmlns="" id="{3A1F0A27-416B-4A1F-A5F7-D8051A9F735D}"/>
              </a:ext>
            </a:extLst>
          </p:cNvPr>
          <p:cNvSpPr>
            <a:spLocks noGrp="1"/>
          </p:cNvSpPr>
          <p:nvPr>
            <p:ph type="sldNum" sz="quarter" idx="10"/>
          </p:nvPr>
        </p:nvSpPr>
        <p:spPr/>
        <p:txBody>
          <a:bodyPr/>
          <a:lstStyle/>
          <a:p>
            <a:fld id="{6BF03134-127D-42B3-BEDC-A3DAEB89B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399917"/>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xmlns="" id="{8A0405B0-13DA-45E6-9C97-7EE0D266C3BC}"/>
              </a:ext>
            </a:extLst>
          </p:cNvPr>
          <p:cNvSpPr>
            <a:spLocks noGrp="1"/>
          </p:cNvSpPr>
          <p:nvPr>
            <p:ph type="sldNum" sz="quarter" idx="10"/>
          </p:nvPr>
        </p:nvSpPr>
        <p:spPr/>
        <p:txBody>
          <a:bodyPr/>
          <a:lstStyle/>
          <a:p>
            <a:fld id="{6BF03134-127D-42B3-BEDC-A3DAEB89B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867770"/>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D3B2FD42-1D15-475B-9EBD-2D8B7E2C8EA2}"/>
              </a:ext>
            </a:extLst>
          </p:cNvPr>
          <p:cNvSpPr>
            <a:spLocks noGrp="1"/>
          </p:cNvSpPr>
          <p:nvPr>
            <p:ph type="sldNum" sz="quarter" idx="10"/>
          </p:nvPr>
        </p:nvSpPr>
        <p:spPr/>
        <p:txBody>
          <a:bodyPr/>
          <a:lstStyle/>
          <a:p>
            <a:fld id="{6BF03134-127D-42B3-BEDC-A3DAEB89B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638824"/>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2F922C6-182F-854A-A97D-B3EA96F5A140}"/>
              </a:ext>
            </a:extLst>
          </p:cNvPr>
          <p:cNvSpPr/>
          <p:nvPr userDrawn="1"/>
        </p:nvSpPr>
        <p:spPr>
          <a:xfrm>
            <a:off x="0" y="0"/>
            <a:ext cx="12192000" cy="1148080"/>
          </a:xfrm>
          <a:prstGeom prst="rect">
            <a:avLst/>
          </a:prstGeom>
          <a:solidFill>
            <a:srgbClr val="D71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13">
            <a:extLst>
              <a:ext uri="{FF2B5EF4-FFF2-40B4-BE49-F238E27FC236}">
                <a16:creationId xmlns:a16="http://schemas.microsoft.com/office/drawing/2014/main" xmlns="" id="{A019A444-4888-1747-84C2-593695A18D7F}"/>
              </a:ext>
            </a:extLst>
          </p:cNvPr>
          <p:cNvSpPr>
            <a:spLocks noChangeShapeType="1"/>
          </p:cNvSpPr>
          <p:nvPr userDrawn="1"/>
        </p:nvSpPr>
        <p:spPr bwMode="auto">
          <a:xfrm>
            <a:off x="190502" y="6137087"/>
            <a:ext cx="11646957" cy="0"/>
          </a:xfrm>
          <a:prstGeom prst="line">
            <a:avLst/>
          </a:prstGeom>
          <a:noFill/>
          <a:ln w="6350">
            <a:solidFill>
              <a:schemeClr val="tx1"/>
            </a:solidFill>
            <a:round/>
            <a:headEnd/>
            <a:tailEnd/>
          </a:ln>
          <a:effectLst/>
        </p:spPr>
        <p:txBody>
          <a:bodyPr/>
          <a:lstStyle/>
          <a:p>
            <a:pPr>
              <a:defRPr/>
            </a:pPr>
            <a:endParaRPr lang="en-US">
              <a:latin typeface="Arial" pitchFamily="34" charset="0"/>
              <a:cs typeface="+mn-cs"/>
            </a:endParaRPr>
          </a:p>
        </p:txBody>
      </p:sp>
      <p:sp>
        <p:nvSpPr>
          <p:cNvPr id="8" name="TextBox 3">
            <a:extLst>
              <a:ext uri="{FF2B5EF4-FFF2-40B4-BE49-F238E27FC236}">
                <a16:creationId xmlns:a16="http://schemas.microsoft.com/office/drawing/2014/main" xmlns="" id="{A187F2F8-AB67-4E47-81C7-C351CFD40E7A}"/>
              </a:ext>
            </a:extLst>
          </p:cNvPr>
          <p:cNvSpPr txBox="1"/>
          <p:nvPr userDrawn="1"/>
        </p:nvSpPr>
        <p:spPr>
          <a:xfrm>
            <a:off x="5335084" y="5852160"/>
            <a:ext cx="6273800" cy="161583"/>
          </a:xfrm>
          <a:prstGeom prst="rect">
            <a:avLst/>
          </a:prstGeom>
          <a:noFill/>
        </p:spPr>
        <p:txBody>
          <a:bodyPr wrap="square" lIns="0" tIns="0" rIns="0" bIns="0">
            <a:noAutofit/>
          </a:bodyPr>
          <a:lstStyle>
            <a:lvl1pPr>
              <a:defRPr>
                <a:solidFill>
                  <a:schemeClr val="tx1"/>
                </a:solidFill>
                <a:latin typeface="Helvetica" charset="0"/>
                <a:cs typeface="Arial" pitchFamily="34" charset="0"/>
              </a:defRPr>
            </a:lvl1pPr>
            <a:lvl2pPr marL="742950" indent="-285750">
              <a:defRPr>
                <a:solidFill>
                  <a:schemeClr val="tx1"/>
                </a:solidFill>
                <a:latin typeface="Helvetica" charset="0"/>
                <a:cs typeface="Arial" pitchFamily="34" charset="0"/>
              </a:defRPr>
            </a:lvl2pPr>
            <a:lvl3pPr marL="1143000" indent="-228600">
              <a:defRPr>
                <a:solidFill>
                  <a:schemeClr val="tx1"/>
                </a:solidFill>
                <a:latin typeface="Helvetica" charset="0"/>
                <a:cs typeface="Arial" pitchFamily="34" charset="0"/>
              </a:defRPr>
            </a:lvl3pPr>
            <a:lvl4pPr marL="1600200" indent="-228600">
              <a:defRPr>
                <a:solidFill>
                  <a:schemeClr val="tx1"/>
                </a:solidFill>
                <a:latin typeface="Helvetica" charset="0"/>
                <a:cs typeface="Arial" pitchFamily="34" charset="0"/>
              </a:defRPr>
            </a:lvl4pPr>
            <a:lvl5pPr marL="2057400" indent="-228600">
              <a:defRPr>
                <a:solidFill>
                  <a:schemeClr val="tx1"/>
                </a:solidFill>
                <a:latin typeface="Helvetica" charset="0"/>
                <a:cs typeface="Arial" pitchFamily="34" charset="0"/>
              </a:defRPr>
            </a:lvl5pPr>
            <a:lvl6pPr marL="2514600" indent="-228600" fontAlgn="base">
              <a:spcBef>
                <a:spcPct val="0"/>
              </a:spcBef>
              <a:spcAft>
                <a:spcPct val="0"/>
              </a:spcAft>
              <a:defRPr>
                <a:solidFill>
                  <a:schemeClr val="tx1"/>
                </a:solidFill>
                <a:latin typeface="Helvetica" charset="0"/>
                <a:cs typeface="Arial" pitchFamily="34" charset="0"/>
              </a:defRPr>
            </a:lvl6pPr>
            <a:lvl7pPr marL="2971800" indent="-228600" fontAlgn="base">
              <a:spcBef>
                <a:spcPct val="0"/>
              </a:spcBef>
              <a:spcAft>
                <a:spcPct val="0"/>
              </a:spcAft>
              <a:defRPr>
                <a:solidFill>
                  <a:schemeClr val="tx1"/>
                </a:solidFill>
                <a:latin typeface="Helvetica" charset="0"/>
                <a:cs typeface="Arial" pitchFamily="34" charset="0"/>
              </a:defRPr>
            </a:lvl7pPr>
            <a:lvl8pPr marL="3429000" indent="-228600" fontAlgn="base">
              <a:spcBef>
                <a:spcPct val="0"/>
              </a:spcBef>
              <a:spcAft>
                <a:spcPct val="0"/>
              </a:spcAft>
              <a:defRPr>
                <a:solidFill>
                  <a:schemeClr val="tx1"/>
                </a:solidFill>
                <a:latin typeface="Helvetica" charset="0"/>
                <a:cs typeface="Arial" pitchFamily="34" charset="0"/>
              </a:defRPr>
            </a:lvl8pPr>
            <a:lvl9pPr marL="3886200" indent="-228600" fontAlgn="base">
              <a:spcBef>
                <a:spcPct val="0"/>
              </a:spcBef>
              <a:spcAft>
                <a:spcPct val="0"/>
              </a:spcAft>
              <a:defRPr>
                <a:solidFill>
                  <a:schemeClr val="tx1"/>
                </a:solidFill>
                <a:latin typeface="Helvetica" charset="0"/>
                <a:cs typeface="Arial" pitchFamily="34" charset="0"/>
              </a:defRPr>
            </a:lvl9pPr>
          </a:lstStyle>
          <a:p>
            <a:pPr algn="l"/>
            <a:r>
              <a:rPr lang="en-US" sz="1050" dirty="0">
                <a:latin typeface="Arial" panose="020B0604020202020204" pitchFamily="34" charset="0"/>
                <a:ea typeface="Helvetica Light"/>
                <a:cs typeface="Arial" panose="020B0604020202020204" pitchFamily="34" charset="0"/>
              </a:rPr>
              <a:t>Available at </a:t>
            </a:r>
            <a:r>
              <a:rPr lang="en-US" sz="1050" dirty="0" err="1">
                <a:latin typeface="Arial" panose="020B0604020202020204" pitchFamily="34" charset="0"/>
                <a:ea typeface="Helvetica Light"/>
                <a:cs typeface="Arial" panose="020B0604020202020204" pitchFamily="34" charset="0"/>
              </a:rPr>
              <a:t>jama.com</a:t>
            </a:r>
            <a:endParaRPr lang="en-US" sz="1050" dirty="0">
              <a:latin typeface="Arial" panose="020B0604020202020204" pitchFamily="34" charset="0"/>
              <a:ea typeface="Helvetica Light"/>
              <a:cs typeface="Arial" panose="020B0604020202020204" pitchFamily="34" charset="0"/>
            </a:endParaRPr>
          </a:p>
        </p:txBody>
      </p:sp>
      <p:pic>
        <p:nvPicPr>
          <p:cNvPr id="9" name="Picture 8">
            <a:extLst>
              <a:ext uri="{FF2B5EF4-FFF2-40B4-BE49-F238E27FC236}">
                <a16:creationId xmlns:a16="http://schemas.microsoft.com/office/drawing/2014/main" xmlns="" id="{47576D14-D1F3-EB4D-90D1-B1D344BCEB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299" y="6450369"/>
            <a:ext cx="1161903" cy="239704"/>
          </a:xfrm>
          <a:prstGeom prst="rect">
            <a:avLst/>
          </a:prstGeom>
        </p:spPr>
      </p:pic>
      <p:pic>
        <p:nvPicPr>
          <p:cNvPr id="11" name="Picture 10">
            <a:extLst>
              <a:ext uri="{FF2B5EF4-FFF2-40B4-BE49-F238E27FC236}">
                <a16:creationId xmlns:a16="http://schemas.microsoft.com/office/drawing/2014/main" xmlns="" id="{D3156592-9A72-6847-9A22-B2DCD43D4C89}"/>
              </a:ext>
            </a:extLst>
          </p:cNvPr>
          <p:cNvPicPr>
            <a:picLocks noChangeAspect="1"/>
          </p:cNvPicPr>
          <p:nvPr userDrawn="1"/>
        </p:nvPicPr>
        <p:blipFill>
          <a:blip r:embed="rId3"/>
          <a:stretch>
            <a:fillRect/>
          </a:stretch>
        </p:blipFill>
        <p:spPr>
          <a:xfrm>
            <a:off x="5330952" y="384374"/>
            <a:ext cx="1381451" cy="379332"/>
          </a:xfrm>
          <a:prstGeom prst="rect">
            <a:avLst/>
          </a:prstGeom>
        </p:spPr>
      </p:pic>
      <p:sp>
        <p:nvSpPr>
          <p:cNvPr id="12" name="Content Placeholder 2">
            <a:extLst>
              <a:ext uri="{FF2B5EF4-FFF2-40B4-BE49-F238E27FC236}">
                <a16:creationId xmlns:a16="http://schemas.microsoft.com/office/drawing/2014/main" xmlns="" id="{282225B0-704D-A84B-87DE-CAC0E39E2E50}"/>
              </a:ext>
            </a:extLst>
          </p:cNvPr>
          <p:cNvSpPr>
            <a:spLocks noGrp="1"/>
          </p:cNvSpPr>
          <p:nvPr>
            <p:ph sz="quarter" idx="12" hasCustomPrompt="1"/>
          </p:nvPr>
        </p:nvSpPr>
        <p:spPr>
          <a:xfrm>
            <a:off x="5330825" y="5237614"/>
            <a:ext cx="6477000" cy="284927"/>
          </a:xfrm>
          <a:prstGeom prst="rect">
            <a:avLst/>
          </a:prstGeom>
        </p:spPr>
        <p:txBody>
          <a:bodyPr lIns="0" tIns="0" rIns="0" bIns="0"/>
          <a:lstStyle>
            <a:lvl1pPr marL="0" indent="0">
              <a:buNone/>
              <a:defRPr sz="1600" b="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257300" indent="0">
              <a:buNone/>
              <a:defRPr sz="1600"/>
            </a:lvl4pPr>
            <a:lvl5pPr marL="1600200" indent="0">
              <a:buNone/>
              <a:defRPr sz="1600"/>
            </a:lvl5pPr>
          </a:lstStyle>
          <a:p>
            <a:pPr lvl="0"/>
            <a:r>
              <a:rPr lang="en-US" dirty="0"/>
              <a:t>Published Month, day, year</a:t>
            </a:r>
          </a:p>
        </p:txBody>
      </p:sp>
      <p:sp>
        <p:nvSpPr>
          <p:cNvPr id="14" name="Text Placeholder 18">
            <a:extLst>
              <a:ext uri="{FF2B5EF4-FFF2-40B4-BE49-F238E27FC236}">
                <a16:creationId xmlns:a16="http://schemas.microsoft.com/office/drawing/2014/main" xmlns="" id="{77C027FD-AEE3-4245-935E-BF3BF1B9259C}"/>
              </a:ext>
            </a:extLst>
          </p:cNvPr>
          <p:cNvSpPr>
            <a:spLocks noGrp="1"/>
          </p:cNvSpPr>
          <p:nvPr>
            <p:ph type="body" sz="quarter" idx="14" hasCustomPrompt="1"/>
          </p:nvPr>
        </p:nvSpPr>
        <p:spPr>
          <a:xfrm>
            <a:off x="5330825" y="1554480"/>
            <a:ext cx="6477000" cy="981075"/>
          </a:xfrm>
          <a:prstGeom prst="rect">
            <a:avLst/>
          </a:prstGeom>
        </p:spPr>
        <p:txBody>
          <a:bodyPr lIns="0" tIns="0" rIns="0" bIns="0"/>
          <a:lstStyle>
            <a:lvl1pPr marL="0" indent="0">
              <a:spcBef>
                <a:spcPts val="0"/>
              </a:spcBef>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257300" indent="0">
              <a:buNone/>
              <a:defRPr/>
            </a:lvl4pPr>
            <a:lvl5pPr marL="1600200" indent="0">
              <a:buNone/>
              <a:defRPr/>
            </a:lvl5pPr>
          </a:lstStyle>
          <a:p>
            <a:pPr lvl="0"/>
            <a:r>
              <a:rPr lang="en-US" dirty="0"/>
              <a:t>Authors’ Names Here; can extend to three lines or more as necessary</a:t>
            </a:r>
          </a:p>
        </p:txBody>
      </p:sp>
      <p:sp>
        <p:nvSpPr>
          <p:cNvPr id="15" name="Text Placeholder 20">
            <a:extLst>
              <a:ext uri="{FF2B5EF4-FFF2-40B4-BE49-F238E27FC236}">
                <a16:creationId xmlns:a16="http://schemas.microsoft.com/office/drawing/2014/main" xmlns="" id="{8FD012A4-CC86-8046-8BE0-EE6D86FFCABE}"/>
              </a:ext>
            </a:extLst>
          </p:cNvPr>
          <p:cNvSpPr>
            <a:spLocks noGrp="1"/>
          </p:cNvSpPr>
          <p:nvPr>
            <p:ph type="body" sz="quarter" idx="15" hasCustomPrompt="1"/>
          </p:nvPr>
        </p:nvSpPr>
        <p:spPr>
          <a:xfrm>
            <a:off x="5330825" y="2743200"/>
            <a:ext cx="6477000" cy="1154113"/>
          </a:xfrm>
          <a:prstGeom prst="rect">
            <a:avLst/>
          </a:prstGeom>
        </p:spPr>
        <p:txBody>
          <a:bodyPr lIns="0" tIns="0" rIns="0" bIns="0"/>
          <a:lstStyle>
            <a:lvl1pPr marL="0" indent="0">
              <a:spcBef>
                <a:spcPts val="0"/>
              </a:spcBef>
              <a:buNone/>
              <a:defRPr sz="1600" b="1">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257300" indent="0">
              <a:buNone/>
              <a:defRPr sz="1600"/>
            </a:lvl4pPr>
            <a:lvl5pPr marL="1600200" indent="0">
              <a:buNone/>
              <a:defRPr sz="1600"/>
            </a:lvl5pPr>
          </a:lstStyle>
          <a:p>
            <a:pPr lvl="0"/>
            <a:r>
              <a:rPr lang="en-US" dirty="0"/>
              <a:t>Article Title Here. Please adjust position on slide to accommodate authors’ names. Use a line space between title and subtitle, and make the subtitle regular weight.</a:t>
            </a:r>
          </a:p>
        </p:txBody>
      </p:sp>
      <p:sp>
        <p:nvSpPr>
          <p:cNvPr id="13" name="Picture Placeholder 16">
            <a:extLst>
              <a:ext uri="{FF2B5EF4-FFF2-40B4-BE49-F238E27FC236}">
                <a16:creationId xmlns:a16="http://schemas.microsoft.com/office/drawing/2014/main" xmlns="" id="{42F31E09-DC7D-D94A-BB08-DE7F2A4EC6BB}"/>
              </a:ext>
            </a:extLst>
          </p:cNvPr>
          <p:cNvSpPr>
            <a:spLocks noGrp="1" noChangeAspect="1"/>
          </p:cNvSpPr>
          <p:nvPr>
            <p:ph type="pic" sz="quarter" idx="13"/>
          </p:nvPr>
        </p:nvSpPr>
        <p:spPr>
          <a:xfrm>
            <a:off x="445487" y="344066"/>
            <a:ext cx="4571411" cy="5915944"/>
          </a:xfrm>
          <a:prstGeom prst="rect">
            <a:avLst/>
          </a:prstGeom>
          <a:solidFill>
            <a:schemeClr val="bg1"/>
          </a:solidFill>
          <a:ln>
            <a:solidFill>
              <a:schemeClr val="bg1">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30092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xmlns="" id="{C3FE669C-F3C9-47B3-A76F-A956E80CF3B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4729" t="86646" r="78115" b="2198"/>
          <a:stretch/>
        </p:blipFill>
        <p:spPr>
          <a:xfrm>
            <a:off x="10506339" y="222041"/>
            <a:ext cx="1568430" cy="765054"/>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xmlns="" id="{743FE13A-5D7B-4B02-BEBE-61EB1B86738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b="15312"/>
          <a:stretch/>
        </p:blipFill>
        <p:spPr>
          <a:xfrm>
            <a:off x="0" y="0"/>
            <a:ext cx="9142571" cy="5807947"/>
          </a:xfrm>
          <a:prstGeom prst="rect">
            <a:avLst/>
          </a:prstGeom>
        </p:spPr>
      </p:pic>
      <p:sp>
        <p:nvSpPr>
          <p:cNvPr id="2" name="Title Placeholder 1"/>
          <p:cNvSpPr>
            <a:spLocks noGrp="1"/>
          </p:cNvSpPr>
          <p:nvPr>
            <p:ph type="title"/>
          </p:nvPr>
        </p:nvSpPr>
        <p:spPr>
          <a:xfrm>
            <a:off x="2133600" y="174155"/>
            <a:ext cx="9448800" cy="860826"/>
          </a:xfrm>
          <a:prstGeom prst="rect">
            <a:avLst/>
          </a:prstGeom>
        </p:spPr>
        <p:txBody>
          <a:bodyPr vert="horz" lIns="91440" tIns="45720" rIns="91440" bIns="45720" rtlCol="0" anchor="b">
            <a:normAutofit/>
          </a:bodyPr>
          <a:lstStyle/>
          <a:p>
            <a:pPr lvl="0" algn="l"/>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marL="182880" lvl="0" indent="-182880">
              <a:spcBef>
                <a:spcPts val="0"/>
              </a:spcBef>
            </a:pPr>
            <a:r>
              <a:rPr lang="en-US" dirty="0"/>
              <a:t>Click to edit Master text styles</a:t>
            </a:r>
          </a:p>
          <a:p>
            <a:pPr marL="365760" lvl="1" indent="-182880"/>
            <a:r>
              <a:rPr lang="en-US" dirty="0"/>
              <a:t>Second level</a:t>
            </a:r>
          </a:p>
          <a:p>
            <a:pPr marL="548640" lvl="2" indent="-182880"/>
            <a:r>
              <a:rPr lang="en-US" dirty="0"/>
              <a:t>Third level</a:t>
            </a:r>
          </a:p>
          <a:p>
            <a:pPr marL="731520" lvl="3" indent="-182880"/>
            <a:r>
              <a:rPr lang="en-US" dirty="0"/>
              <a:t>Fourth level</a:t>
            </a:r>
          </a:p>
          <a:p>
            <a:pPr lvl="4"/>
            <a:r>
              <a:rPr lang="en-US" dirty="0"/>
              <a:t>Fifth level</a:t>
            </a:r>
          </a:p>
        </p:txBody>
      </p:sp>
      <p:sp>
        <p:nvSpPr>
          <p:cNvPr id="6" name="Slide Number Placeholder 5"/>
          <p:cNvSpPr>
            <a:spLocks noGrp="1"/>
          </p:cNvSpPr>
          <p:nvPr>
            <p:ph type="sldNum" sz="quarter" idx="4"/>
          </p:nvPr>
        </p:nvSpPr>
        <p:spPr>
          <a:xfrm>
            <a:off x="9229969"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BF03134-127D-42B3-BEDC-A3DAEB89B3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66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p:randomBar/>
  </p:transition>
  <p:txStyles>
    <p:titleStyle>
      <a:lvl1pPr algn="ctr" defTabSz="914400" rtl="0" eaLnBrk="1" latinLnBrk="0" hangingPunct="1">
        <a:spcBef>
          <a:spcPct val="0"/>
        </a:spcBef>
        <a:buNone/>
        <a:defRPr lang="en-US" sz="3600" kern="1200" dirty="0">
          <a:solidFill>
            <a:srgbClr val="FF0000"/>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lang="en-US" sz="2000" kern="1200" dirty="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1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TI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5257800" y="6248400"/>
            <a:ext cx="2819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en-US" sz="1200" dirty="0">
              <a:solidFill>
                <a:prstClr val="black"/>
              </a:solidFill>
              <a:latin typeface="Arial" panose="020B0604020202020204" pitchFamily="34" charset="0"/>
            </a:endParaRPr>
          </a:p>
        </p:txBody>
      </p:sp>
      <p:sp>
        <p:nvSpPr>
          <p:cNvPr id="10" name="Rectangle 2"/>
          <p:cNvSpPr txBox="1">
            <a:spLocks noChangeArrowheads="1"/>
          </p:cNvSpPr>
          <p:nvPr/>
        </p:nvSpPr>
        <p:spPr>
          <a:xfrm>
            <a:off x="6667500" y="1668019"/>
            <a:ext cx="556463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rPr>
              <a:t>Pr</a:t>
            </a:r>
            <a:r>
              <a:rPr lang="en-US" altLang="en-US" sz="2800" b="1" dirty="0">
                <a:solidFill>
                  <a:prstClr val="black"/>
                </a:solidFill>
                <a:latin typeface="Arial" panose="020B0604020202020204" pitchFamily="34" charset="0"/>
              </a:rPr>
              <a:t>ospective Study </a:t>
            </a:r>
            <a: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rPr>
              <a:t>o</a:t>
            </a:r>
            <a:r>
              <a:rPr lang="en-US" altLang="en-US" sz="2800" b="1" dirty="0">
                <a:solidFill>
                  <a:prstClr val="black"/>
                </a:solidFill>
                <a:latin typeface="Arial" panose="020B0604020202020204" pitchFamily="34" charset="0"/>
              </a:rPr>
              <a:t>f Biomarkers, Symptom Improvement and </a:t>
            </a:r>
            <a: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rPr>
              <a:t>V</a:t>
            </a:r>
            <a:r>
              <a:rPr lang="en-US" altLang="en-US" sz="2800" b="1" dirty="0">
                <a:solidFill>
                  <a:prstClr val="black"/>
                </a:solidFill>
                <a:latin typeface="Arial" panose="020B0604020202020204" pitchFamily="34" charset="0"/>
              </a:rPr>
              <a:t>entricular Remodeling During </a:t>
            </a:r>
            <a: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rPr>
              <a:t>E</a:t>
            </a:r>
            <a:r>
              <a:rPr lang="en-US" altLang="en-US" sz="2800" b="1" dirty="0">
                <a:solidFill>
                  <a:prstClr val="black"/>
                </a:solidFill>
                <a:latin typeface="Arial" panose="020B0604020202020204" pitchFamily="34" charset="0"/>
              </a:rPr>
              <a:t>ntresto Therapy for </a:t>
            </a:r>
            <a: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rPr>
              <a:t>H</a:t>
            </a:r>
            <a:r>
              <a:rPr lang="en-US" altLang="en-US" sz="2800" b="1" dirty="0">
                <a:solidFill>
                  <a:prstClr val="black"/>
                </a:solidFill>
                <a:latin typeface="Arial" panose="020B0604020202020204" pitchFamily="34" charset="0"/>
              </a:rPr>
              <a:t>eart </a:t>
            </a:r>
            <a:r>
              <a:rPr lang="en-US" altLang="en-US" sz="2800" b="1" dirty="0">
                <a:solidFill>
                  <a:srgbClr val="FF0000"/>
                </a:solidFill>
                <a:effectLst>
                  <a:outerShdw blurRad="38100" dist="38100" dir="2700000" algn="tl">
                    <a:srgbClr val="000000">
                      <a:alpha val="43137"/>
                    </a:srgbClr>
                  </a:outerShdw>
                </a:effectLst>
                <a:latin typeface="Arial" panose="020B0604020202020204" pitchFamily="34" charset="0"/>
              </a:rPr>
              <a:t>F</a:t>
            </a:r>
            <a:r>
              <a:rPr lang="en-US" altLang="en-US" sz="2800" b="1" dirty="0">
                <a:solidFill>
                  <a:prstClr val="black"/>
                </a:solidFill>
                <a:latin typeface="Arial" panose="020B0604020202020204" pitchFamily="34" charset="0"/>
              </a:rPr>
              <a:t>ailure </a:t>
            </a:r>
          </a:p>
          <a:p>
            <a:r>
              <a:rPr lang="en-US" altLang="en-US" sz="2800" b="1" i="1" dirty="0">
                <a:solidFill>
                  <a:prstClr val="black"/>
                </a:solidFill>
                <a:latin typeface="Arial" panose="020B0604020202020204" pitchFamily="34" charset="0"/>
              </a:rPr>
              <a:t>(PROVE-HF; NCT02887183)</a:t>
            </a:r>
          </a:p>
        </p:txBody>
      </p:sp>
      <p:sp>
        <p:nvSpPr>
          <p:cNvPr id="3" name="Rectangle 2"/>
          <p:cNvSpPr/>
          <p:nvPr/>
        </p:nvSpPr>
        <p:spPr>
          <a:xfrm>
            <a:off x="4113508" y="3683159"/>
            <a:ext cx="7927383" cy="2503249"/>
          </a:xfrm>
          <a:prstGeom prst="rect">
            <a:avLst/>
          </a:prstGeom>
        </p:spPr>
        <p:txBody>
          <a:bodyPr wrap="square">
            <a:spAutoFit/>
          </a:bodyPr>
          <a:lstStyle/>
          <a:p>
            <a:pPr>
              <a:spcAft>
                <a:spcPts val="800"/>
              </a:spcAft>
            </a:pPr>
            <a:r>
              <a:rPr lang="en-US" sz="1600" b="1" dirty="0">
                <a:latin typeface="Arial" panose="020B0604020202020204" pitchFamily="34" charset="0"/>
                <a:ea typeface="Calibri" panose="020F0502020204030204" pitchFamily="34" charset="0"/>
                <a:cs typeface="Times New Roman" panose="02020603050405020304" pitchFamily="18" charset="0"/>
              </a:rPr>
              <a:t>James L. Januzzi MD</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1,2</a:t>
            </a:r>
            <a:r>
              <a:rPr lang="en-US" sz="1600" b="1" dirty="0">
                <a:latin typeface="Arial" panose="020B0604020202020204" pitchFamily="34" charset="0"/>
                <a:ea typeface="Calibri" panose="020F0502020204030204" pitchFamily="34" charset="0"/>
                <a:cs typeface="Times New Roman" panose="02020603050405020304" pitchFamily="18" charset="0"/>
              </a:rPr>
              <a:t>, Margaret F. Prescott PhD</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3</a:t>
            </a:r>
            <a:r>
              <a:rPr lang="en-US" sz="1600" b="1" dirty="0">
                <a:latin typeface="Arial" panose="020B0604020202020204" pitchFamily="34" charset="0"/>
                <a:ea typeface="Calibri" panose="020F0502020204030204" pitchFamily="34" charset="0"/>
                <a:cs typeface="Times New Roman" panose="02020603050405020304" pitchFamily="18" charset="0"/>
              </a:rPr>
              <a:t>, </a:t>
            </a:r>
            <a:r>
              <a:rPr lang="en-US" sz="1600" b="1" dirty="0" err="1">
                <a:latin typeface="Arial" panose="020B0604020202020204" pitchFamily="34" charset="0"/>
                <a:ea typeface="Calibri" panose="020F0502020204030204" pitchFamily="34" charset="0"/>
                <a:cs typeface="Times New Roman" panose="02020603050405020304" pitchFamily="18" charset="0"/>
              </a:rPr>
              <a:t>Javed</a:t>
            </a:r>
            <a:r>
              <a:rPr lang="en-US" sz="1600" b="1" dirty="0">
                <a:latin typeface="Arial" panose="020B0604020202020204" pitchFamily="34" charset="0"/>
                <a:ea typeface="Calibri" panose="020F0502020204030204" pitchFamily="34" charset="0"/>
                <a:cs typeface="Times New Roman" panose="02020603050405020304" pitchFamily="18" charset="0"/>
              </a:rPr>
              <a:t> Butler MD MPH MBA</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4</a:t>
            </a:r>
            <a:r>
              <a:rPr lang="en-US" sz="1600" b="1" dirty="0">
                <a:latin typeface="Arial" panose="020B0604020202020204" pitchFamily="34" charset="0"/>
                <a:ea typeface="Calibri" panose="020F0502020204030204" pitchFamily="34" charset="0"/>
                <a:cs typeface="Times New Roman" panose="02020603050405020304" pitchFamily="18" charset="0"/>
              </a:rPr>
              <a:t>, G. Michael </a:t>
            </a:r>
            <a:r>
              <a:rPr lang="en-US" sz="1600" b="1" dirty="0" err="1">
                <a:latin typeface="Arial" panose="020B0604020202020204" pitchFamily="34" charset="0"/>
                <a:ea typeface="Calibri" panose="020F0502020204030204" pitchFamily="34" charset="0"/>
                <a:cs typeface="Times New Roman" panose="02020603050405020304" pitchFamily="18" charset="0"/>
              </a:rPr>
              <a:t>Felker</a:t>
            </a:r>
            <a:r>
              <a:rPr lang="en-US" sz="1600" b="1" dirty="0">
                <a:latin typeface="Arial" panose="020B0604020202020204" pitchFamily="34" charset="0"/>
                <a:ea typeface="Calibri" panose="020F0502020204030204" pitchFamily="34" charset="0"/>
                <a:cs typeface="Times New Roman" panose="02020603050405020304" pitchFamily="18" charset="0"/>
              </a:rPr>
              <a:t> MD MHS</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5</a:t>
            </a:r>
            <a:r>
              <a:rPr lang="en-US" sz="1600" b="1" dirty="0">
                <a:latin typeface="Arial" panose="020B0604020202020204" pitchFamily="34" charset="0"/>
                <a:ea typeface="Calibri" panose="020F0502020204030204" pitchFamily="34" charset="0"/>
                <a:cs typeface="Times New Roman" panose="02020603050405020304" pitchFamily="18" charset="0"/>
              </a:rPr>
              <a:t>, Alan S. Maisel MD</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6</a:t>
            </a:r>
            <a:r>
              <a:rPr lang="en-US" sz="1600" b="1" dirty="0">
                <a:latin typeface="Arial" panose="020B0604020202020204" pitchFamily="34" charset="0"/>
                <a:ea typeface="Calibri" panose="020F0502020204030204" pitchFamily="34" charset="0"/>
                <a:cs typeface="Times New Roman" panose="02020603050405020304" pitchFamily="18" charset="0"/>
              </a:rPr>
              <a:t>, Kevin </a:t>
            </a:r>
            <a:r>
              <a:rPr lang="en-US" sz="1600" b="1" dirty="0" err="1">
                <a:latin typeface="Arial" panose="020B0604020202020204" pitchFamily="34" charset="0"/>
                <a:ea typeface="Calibri" panose="020F0502020204030204" pitchFamily="34" charset="0"/>
                <a:cs typeface="Times New Roman" panose="02020603050405020304" pitchFamily="18" charset="0"/>
              </a:rPr>
              <a:t>McCague</a:t>
            </a:r>
            <a:r>
              <a:rPr lang="en-US" sz="1600" b="1" dirty="0">
                <a:latin typeface="Arial" panose="020B0604020202020204" pitchFamily="34" charset="0"/>
                <a:ea typeface="Calibri" panose="020F0502020204030204" pitchFamily="34" charset="0"/>
                <a:cs typeface="Times New Roman" panose="02020603050405020304" pitchFamily="18" charset="0"/>
              </a:rPr>
              <a:t> MA</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3</a:t>
            </a:r>
            <a:r>
              <a:rPr lang="en-US" sz="1600" b="1" dirty="0">
                <a:latin typeface="Arial" panose="020B0604020202020204" pitchFamily="34" charset="0"/>
                <a:ea typeface="Calibri" panose="020F0502020204030204" pitchFamily="34" charset="0"/>
                <a:cs typeface="Times New Roman" panose="02020603050405020304" pitchFamily="18" charset="0"/>
              </a:rPr>
              <a:t>, Alexander Camacho PhD</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1</a:t>
            </a:r>
            <a:r>
              <a:rPr lang="en-US" sz="1600" b="1" dirty="0">
                <a:latin typeface="Arial" panose="020B0604020202020204" pitchFamily="34" charset="0"/>
                <a:ea typeface="Calibri" panose="020F0502020204030204" pitchFamily="34" charset="0"/>
                <a:cs typeface="Times New Roman" panose="02020603050405020304" pitchFamily="18" charset="0"/>
              </a:rPr>
              <a:t>, Ileana L. Piña MD MPH</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7</a:t>
            </a:r>
            <a:r>
              <a:rPr lang="en-US" sz="1600" b="1" dirty="0">
                <a:latin typeface="Arial" panose="020B0604020202020204" pitchFamily="34" charset="0"/>
                <a:ea typeface="Calibri" panose="020F0502020204030204" pitchFamily="34" charset="0"/>
                <a:cs typeface="Times New Roman" panose="02020603050405020304" pitchFamily="18" charset="0"/>
              </a:rPr>
              <a:t>, Ricardo A. Rocha MD</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3</a:t>
            </a:r>
            <a:r>
              <a:rPr lang="en-US" sz="1600" b="1" dirty="0">
                <a:latin typeface="Arial" panose="020B0604020202020204" pitchFamily="34" charset="0"/>
                <a:ea typeface="Calibri" panose="020F0502020204030204" pitchFamily="34" charset="0"/>
                <a:cs typeface="Times New Roman" panose="02020603050405020304" pitchFamily="18" charset="0"/>
              </a:rPr>
              <a:t>, </a:t>
            </a:r>
            <a:r>
              <a:rPr lang="en-US" sz="1600" b="1" dirty="0" err="1">
                <a:latin typeface="Arial" panose="020B0604020202020204" pitchFamily="34" charset="0"/>
                <a:ea typeface="Calibri" panose="020F0502020204030204" pitchFamily="34" charset="0"/>
                <a:cs typeface="Times New Roman" panose="02020603050405020304" pitchFamily="18" charset="0"/>
              </a:rPr>
              <a:t>Amil</a:t>
            </a:r>
            <a:r>
              <a:rPr lang="en-US" sz="1600" b="1" dirty="0">
                <a:latin typeface="Arial" panose="020B0604020202020204" pitchFamily="34" charset="0"/>
                <a:ea typeface="Calibri" panose="020F0502020204030204" pitchFamily="34" charset="0"/>
                <a:cs typeface="Times New Roman" panose="02020603050405020304" pitchFamily="18" charset="0"/>
              </a:rPr>
              <a:t> M. Shah MD MPH</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8</a:t>
            </a:r>
            <a:r>
              <a:rPr lang="en-US" sz="1600" b="1" dirty="0">
                <a:latin typeface="Arial" panose="020B0604020202020204" pitchFamily="34" charset="0"/>
                <a:ea typeface="Calibri" panose="020F0502020204030204" pitchFamily="34" charset="0"/>
                <a:cs typeface="Times New Roman" panose="02020603050405020304" pitchFamily="18" charset="0"/>
              </a:rPr>
              <a:t>, Kristin M. Williamson PharmD</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3</a:t>
            </a:r>
            <a:r>
              <a:rPr lang="en-US" sz="1600" b="1" dirty="0">
                <a:latin typeface="Arial" panose="020B0604020202020204" pitchFamily="34" charset="0"/>
                <a:ea typeface="Calibri" panose="020F0502020204030204" pitchFamily="34" charset="0"/>
                <a:cs typeface="Times New Roman" panose="02020603050405020304" pitchFamily="18" charset="0"/>
              </a:rPr>
              <a:t>, and Scott D. Solomon MD</a:t>
            </a:r>
            <a:r>
              <a:rPr lang="en-US" sz="1600" b="1" baseline="30000" dirty="0">
                <a:latin typeface="Arial" panose="020B0604020202020204" pitchFamily="34" charset="0"/>
                <a:ea typeface="Calibri" panose="020F0502020204030204" pitchFamily="34" charset="0"/>
                <a:cs typeface="Times New Roman" panose="02020603050405020304" pitchFamily="18" charset="0"/>
              </a:rPr>
              <a:t>8</a:t>
            </a:r>
            <a:r>
              <a:rPr lang="en-US" sz="1600" b="1" dirty="0">
                <a:latin typeface="Arial" panose="020B0604020202020204" pitchFamily="34" charset="0"/>
                <a:ea typeface="Calibri" panose="020F0502020204030204" pitchFamily="34" charset="0"/>
                <a:cs typeface="Times New Roman" panose="02020603050405020304" pitchFamily="18" charset="0"/>
              </a:rPr>
              <a:t> on behalf of the PROVE-HF Investigators</a:t>
            </a:r>
            <a:endParaRPr lang="en-US" sz="1400" b="1"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n-US" sz="1400" baseline="30000" dirty="0">
                <a:latin typeface="Arial" panose="020B0604020202020204" pitchFamily="34" charset="0"/>
                <a:ea typeface="Calibri" panose="020F0502020204030204" pitchFamily="34" charset="0"/>
                <a:cs typeface="Times New Roman" panose="02020603050405020304" pitchFamily="18" charset="0"/>
              </a:rPr>
              <a:t>1</a:t>
            </a:r>
            <a:r>
              <a:rPr lang="en-US" sz="1400" dirty="0">
                <a:latin typeface="Arial" panose="020B0604020202020204" pitchFamily="34" charset="0"/>
                <a:ea typeface="Calibri" panose="020F0502020204030204" pitchFamily="34" charset="0"/>
                <a:cs typeface="Times New Roman" panose="02020603050405020304" pitchFamily="18" charset="0"/>
              </a:rPr>
              <a:t>Massachusetts General Hospital, </a:t>
            </a:r>
            <a:r>
              <a:rPr lang="en-US" sz="1400" baseline="30000" dirty="0">
                <a:latin typeface="Arial" panose="020B0604020202020204" pitchFamily="34" charset="0"/>
                <a:ea typeface="Calibri" panose="020F0502020204030204" pitchFamily="34" charset="0"/>
                <a:cs typeface="Times New Roman" panose="02020603050405020304" pitchFamily="18" charset="0"/>
              </a:rPr>
              <a:t>2</a:t>
            </a:r>
            <a:r>
              <a:rPr lang="en-US" sz="1400" dirty="0">
                <a:latin typeface="Arial" panose="020B0604020202020204" pitchFamily="34" charset="0"/>
                <a:ea typeface="Calibri" panose="020F0502020204030204" pitchFamily="34" charset="0"/>
                <a:cs typeface="Times New Roman" panose="02020603050405020304" pitchFamily="18" charset="0"/>
              </a:rPr>
              <a:t>Baim Institute for Clinical Research, Boston, MA, USA; </a:t>
            </a:r>
            <a:r>
              <a:rPr lang="en-US" sz="1400" baseline="30000" dirty="0">
                <a:latin typeface="Arial" panose="020B0604020202020204" pitchFamily="34" charset="0"/>
                <a:ea typeface="Calibri" panose="020F0502020204030204" pitchFamily="34" charset="0"/>
                <a:cs typeface="Times New Roman" panose="02020603050405020304" pitchFamily="18" charset="0"/>
              </a:rPr>
              <a:t>3</a:t>
            </a:r>
            <a:r>
              <a:rPr lang="en-US" sz="1400" dirty="0">
                <a:latin typeface="Arial" panose="020B0604020202020204" pitchFamily="34" charset="0"/>
                <a:ea typeface="Calibri" panose="020F0502020204030204" pitchFamily="34" charset="0"/>
                <a:cs typeface="Times New Roman" panose="02020603050405020304" pitchFamily="18" charset="0"/>
              </a:rPr>
              <a:t>Novartis Pharmaceuticals, East Hanover, NJ, USA; </a:t>
            </a:r>
            <a:r>
              <a:rPr lang="en-US" sz="1400" baseline="30000" dirty="0">
                <a:latin typeface="Arial" panose="020B0604020202020204" pitchFamily="34" charset="0"/>
                <a:ea typeface="Calibri" panose="020F0502020204030204" pitchFamily="34" charset="0"/>
                <a:cs typeface="Times New Roman" panose="02020603050405020304" pitchFamily="18" charset="0"/>
              </a:rPr>
              <a:t>4</a:t>
            </a:r>
            <a:r>
              <a:rPr lang="en-US" sz="1400" dirty="0">
                <a:latin typeface="Arial" panose="020B0604020202020204" pitchFamily="34" charset="0"/>
                <a:ea typeface="Calibri" panose="020F0502020204030204" pitchFamily="34" charset="0"/>
                <a:cs typeface="Times New Roman" panose="02020603050405020304" pitchFamily="18" charset="0"/>
              </a:rPr>
              <a:t>University of Mississippi Medical Center, Jackson, MS, USA; </a:t>
            </a:r>
            <a:r>
              <a:rPr lang="en-US" sz="1400" baseline="30000" dirty="0">
                <a:latin typeface="Arial" panose="020B0604020202020204" pitchFamily="34" charset="0"/>
                <a:ea typeface="Calibri" panose="020F0502020204030204" pitchFamily="34" charset="0"/>
                <a:cs typeface="Times New Roman" panose="02020603050405020304" pitchFamily="18" charset="0"/>
              </a:rPr>
              <a:t>5</a:t>
            </a:r>
            <a:r>
              <a:rPr lang="en-US" sz="1400" dirty="0">
                <a:latin typeface="Arial" panose="020B0604020202020204" pitchFamily="34" charset="0"/>
                <a:ea typeface="Calibri" panose="020F0502020204030204" pitchFamily="34" charset="0"/>
                <a:cs typeface="Times New Roman" panose="02020603050405020304" pitchFamily="18" charset="0"/>
              </a:rPr>
              <a:t>Duke University Medical Center and Duke Clinical Research Institute, Durham, NC, USA; </a:t>
            </a:r>
            <a:r>
              <a:rPr lang="en-US" sz="1400" baseline="30000" dirty="0">
                <a:latin typeface="Arial" panose="020B0604020202020204" pitchFamily="34" charset="0"/>
                <a:ea typeface="Calibri" panose="020F0502020204030204" pitchFamily="34" charset="0"/>
                <a:cs typeface="Times New Roman" panose="02020603050405020304" pitchFamily="18" charset="0"/>
              </a:rPr>
              <a:t>6</a:t>
            </a:r>
            <a:r>
              <a:rPr lang="en-US" sz="1400" dirty="0">
                <a:latin typeface="Arial" panose="020B0604020202020204" pitchFamily="34" charset="0"/>
                <a:ea typeface="Calibri" panose="020F0502020204030204" pitchFamily="34" charset="0"/>
                <a:cs typeface="Times New Roman" panose="02020603050405020304" pitchFamily="18" charset="0"/>
              </a:rPr>
              <a:t>University of California, San Diego School of Medicine, San Diego, CA, USA; </a:t>
            </a:r>
            <a:r>
              <a:rPr lang="en-US" sz="1400" baseline="30000" dirty="0">
                <a:latin typeface="Arial" panose="020B0604020202020204" pitchFamily="34" charset="0"/>
                <a:ea typeface="Calibri" panose="020F0502020204030204" pitchFamily="34" charset="0"/>
                <a:cs typeface="Times New Roman" panose="02020603050405020304" pitchFamily="18" charset="0"/>
              </a:rPr>
              <a:t>7</a:t>
            </a:r>
            <a:r>
              <a:rPr lang="en-US" sz="1400" dirty="0">
                <a:latin typeface="Arial" panose="020B0604020202020204" pitchFamily="34" charset="0"/>
                <a:ea typeface="Calibri" panose="020F0502020204030204" pitchFamily="34" charset="0"/>
                <a:cs typeface="Times New Roman" panose="02020603050405020304" pitchFamily="18" charset="0"/>
              </a:rPr>
              <a:t>Detroit Medical Center, Detroit, MI, USA; </a:t>
            </a:r>
            <a:r>
              <a:rPr lang="en-US" sz="1400" baseline="30000" dirty="0">
                <a:latin typeface="Arial" panose="020B0604020202020204" pitchFamily="34" charset="0"/>
                <a:ea typeface="Calibri" panose="020F0502020204030204" pitchFamily="34" charset="0"/>
                <a:cs typeface="Times New Roman" panose="02020603050405020304" pitchFamily="18" charset="0"/>
              </a:rPr>
              <a:t>8</a:t>
            </a:r>
            <a:r>
              <a:rPr lang="en-US" sz="1400" dirty="0">
                <a:latin typeface="Arial" panose="020B0604020202020204" pitchFamily="34" charset="0"/>
                <a:ea typeface="Calibri" panose="020F0502020204030204" pitchFamily="34" charset="0"/>
                <a:cs typeface="Times New Roman" panose="02020603050405020304" pitchFamily="18" charset="0"/>
              </a:rPr>
              <a:t>Brigham and Women’s Hospital, Boston, MA, USA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9CC25425-03DE-4115-B401-A1DA39650C03}"/>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Tree>
    <p:extLst>
      <p:ext uri="{BB962C8B-B14F-4D97-AF65-F5344CB8AC3E}">
        <p14:creationId xmlns:p14="http://schemas.microsoft.com/office/powerpoint/2010/main" val="57291106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525734223"/>
              </p:ext>
            </p:extLst>
          </p:nvPr>
        </p:nvGraphicFramePr>
        <p:xfrm>
          <a:off x="1110787" y="2006352"/>
          <a:ext cx="3449752" cy="372824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pPr algn="l"/>
            <a:r>
              <a:rPr lang="en-US" dirty="0" smtClean="0"/>
              <a:t>Reverse cardiac remodeling (2)</a:t>
            </a:r>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3943034007"/>
              </p:ext>
            </p:extLst>
          </p:nvPr>
        </p:nvGraphicFramePr>
        <p:xfrm>
          <a:off x="5301292" y="2006352"/>
          <a:ext cx="3514234" cy="37108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86959" y="5563650"/>
            <a:ext cx="492443"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BL</a:t>
            </a:r>
          </a:p>
        </p:txBody>
      </p:sp>
      <p:sp>
        <p:nvSpPr>
          <p:cNvPr id="7" name="TextBox 6"/>
          <p:cNvSpPr txBox="1"/>
          <p:nvPr/>
        </p:nvSpPr>
        <p:spPr>
          <a:xfrm>
            <a:off x="2719135" y="5563650"/>
            <a:ext cx="505267"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6M</a:t>
            </a:r>
          </a:p>
        </p:txBody>
      </p:sp>
      <p:sp>
        <p:nvSpPr>
          <p:cNvPr id="9" name="TextBox 8"/>
          <p:cNvSpPr txBox="1"/>
          <p:nvPr/>
        </p:nvSpPr>
        <p:spPr>
          <a:xfrm>
            <a:off x="3306652" y="5565791"/>
            <a:ext cx="633507"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12M</a:t>
            </a:r>
          </a:p>
        </p:txBody>
      </p:sp>
      <p:sp>
        <p:nvSpPr>
          <p:cNvPr id="10" name="TextBox 9"/>
          <p:cNvSpPr txBox="1"/>
          <p:nvPr/>
        </p:nvSpPr>
        <p:spPr>
          <a:xfrm>
            <a:off x="6297497" y="5565791"/>
            <a:ext cx="492443"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BL</a:t>
            </a:r>
          </a:p>
        </p:txBody>
      </p:sp>
      <p:sp>
        <p:nvSpPr>
          <p:cNvPr id="11" name="TextBox 10"/>
          <p:cNvSpPr txBox="1"/>
          <p:nvPr/>
        </p:nvSpPr>
        <p:spPr>
          <a:xfrm>
            <a:off x="6894455" y="5562069"/>
            <a:ext cx="505267"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6M</a:t>
            </a:r>
          </a:p>
        </p:txBody>
      </p:sp>
      <p:sp>
        <p:nvSpPr>
          <p:cNvPr id="12" name="TextBox 11"/>
          <p:cNvSpPr txBox="1"/>
          <p:nvPr/>
        </p:nvSpPr>
        <p:spPr>
          <a:xfrm>
            <a:off x="7502021" y="5565791"/>
            <a:ext cx="633507"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12M</a:t>
            </a:r>
          </a:p>
        </p:txBody>
      </p:sp>
      <p:sp>
        <p:nvSpPr>
          <p:cNvPr id="13" name="TextBox 12"/>
          <p:cNvSpPr txBox="1"/>
          <p:nvPr/>
        </p:nvSpPr>
        <p:spPr>
          <a:xfrm>
            <a:off x="2603719" y="2793603"/>
            <a:ext cx="652743" cy="338554"/>
          </a:xfrm>
          <a:prstGeom prst="rect">
            <a:avLst/>
          </a:prstGeom>
          <a:noFill/>
        </p:spPr>
        <p:txBody>
          <a:bodyPr wrap="none" rtlCol="0">
            <a:spAutoFit/>
          </a:bodyPr>
          <a:lstStyle/>
          <a:p>
            <a:pPr>
              <a:defRPr/>
            </a:pPr>
            <a:r>
              <a:rPr lang="en-US" sz="1600" b="1" dirty="0">
                <a:solidFill>
                  <a:srgbClr val="FF0000"/>
                </a:solidFill>
                <a:latin typeface="Arial" panose="020B0604020202020204" pitchFamily="34" charset="0"/>
                <a:cs typeface="Arial" panose="020B0604020202020204" pitchFamily="34" charset="0"/>
              </a:rPr>
              <a:t>-4.36</a:t>
            </a:r>
          </a:p>
        </p:txBody>
      </p:sp>
      <p:sp>
        <p:nvSpPr>
          <p:cNvPr id="14" name="TextBox 13"/>
          <p:cNvSpPr txBox="1"/>
          <p:nvPr/>
        </p:nvSpPr>
        <p:spPr>
          <a:xfrm>
            <a:off x="3287679" y="3083066"/>
            <a:ext cx="652743" cy="338554"/>
          </a:xfrm>
          <a:prstGeom prst="rect">
            <a:avLst/>
          </a:prstGeom>
          <a:noFill/>
        </p:spPr>
        <p:txBody>
          <a:bodyPr wrap="none" rtlCol="0">
            <a:spAutoFit/>
          </a:bodyPr>
          <a:lstStyle/>
          <a:p>
            <a:pPr>
              <a:defRPr/>
            </a:pPr>
            <a:r>
              <a:rPr lang="en-US" sz="1600" b="1" dirty="0">
                <a:solidFill>
                  <a:srgbClr val="FF0000"/>
                </a:solidFill>
                <a:latin typeface="Arial" panose="020B0604020202020204" pitchFamily="34" charset="0"/>
                <a:cs typeface="Arial" panose="020B0604020202020204" pitchFamily="34" charset="0"/>
              </a:rPr>
              <a:t>-7.57</a:t>
            </a:r>
          </a:p>
        </p:txBody>
      </p:sp>
      <p:sp>
        <p:nvSpPr>
          <p:cNvPr id="15" name="TextBox 14"/>
          <p:cNvSpPr txBox="1"/>
          <p:nvPr/>
        </p:nvSpPr>
        <p:spPr>
          <a:xfrm>
            <a:off x="6818837" y="3039702"/>
            <a:ext cx="652743" cy="338554"/>
          </a:xfrm>
          <a:prstGeom prst="rect">
            <a:avLst/>
          </a:prstGeom>
          <a:noFill/>
        </p:spPr>
        <p:txBody>
          <a:bodyPr wrap="none" rtlCol="0">
            <a:spAutoFit/>
          </a:bodyPr>
          <a:lstStyle/>
          <a:p>
            <a:pPr>
              <a:defRPr/>
            </a:pPr>
            <a:r>
              <a:rPr lang="en-US" sz="1600" b="1" dirty="0">
                <a:solidFill>
                  <a:srgbClr val="FF0000"/>
                </a:solidFill>
                <a:latin typeface="Arial" panose="020B0604020202020204" pitchFamily="34" charset="0"/>
                <a:cs typeface="Arial" panose="020B0604020202020204" pitchFamily="34" charset="0"/>
              </a:rPr>
              <a:t>-1.23</a:t>
            </a:r>
          </a:p>
        </p:txBody>
      </p:sp>
      <p:sp>
        <p:nvSpPr>
          <p:cNvPr id="16" name="TextBox 15"/>
          <p:cNvSpPr txBox="1"/>
          <p:nvPr/>
        </p:nvSpPr>
        <p:spPr>
          <a:xfrm>
            <a:off x="7513209" y="3078738"/>
            <a:ext cx="652743" cy="338554"/>
          </a:xfrm>
          <a:prstGeom prst="rect">
            <a:avLst/>
          </a:prstGeom>
          <a:noFill/>
        </p:spPr>
        <p:txBody>
          <a:bodyPr wrap="none" rtlCol="0">
            <a:spAutoFit/>
          </a:bodyPr>
          <a:lstStyle/>
          <a:p>
            <a:pPr>
              <a:defRPr/>
            </a:pPr>
            <a:r>
              <a:rPr lang="en-US" sz="1600" b="1" dirty="0">
                <a:solidFill>
                  <a:srgbClr val="FF0000"/>
                </a:solidFill>
                <a:latin typeface="Arial" panose="020B0604020202020204" pitchFamily="34" charset="0"/>
                <a:cs typeface="Arial" panose="020B0604020202020204" pitchFamily="34" charset="0"/>
              </a:rPr>
              <a:t>-1.30</a:t>
            </a:r>
          </a:p>
        </p:txBody>
      </p:sp>
      <p:sp>
        <p:nvSpPr>
          <p:cNvPr id="17" name="TextBox 16"/>
          <p:cNvSpPr txBox="1"/>
          <p:nvPr/>
        </p:nvSpPr>
        <p:spPr>
          <a:xfrm rot="16200000">
            <a:off x="-260112" y="3626748"/>
            <a:ext cx="2274405"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LA volume (mL/m</a:t>
            </a:r>
            <a:r>
              <a:rPr lang="en-US" b="1" baseline="30000" dirty="0">
                <a:solidFill>
                  <a:prstClr val="black"/>
                </a:solidFill>
                <a:latin typeface="Arial" panose="020B0604020202020204" pitchFamily="34" charset="0"/>
                <a:cs typeface="Arial" panose="020B0604020202020204" pitchFamily="34" charset="0"/>
              </a:rPr>
              <a:t>2</a:t>
            </a:r>
            <a:r>
              <a:rPr lang="en-US" b="1" dirty="0">
                <a:solidFill>
                  <a:prstClr val="black"/>
                </a:solidFill>
                <a:latin typeface="Arial" panose="020B0604020202020204" pitchFamily="34" charset="0"/>
                <a:cs typeface="Arial" panose="020B0604020202020204" pitchFamily="34" charset="0"/>
              </a:rPr>
              <a:t>)</a:t>
            </a:r>
          </a:p>
        </p:txBody>
      </p:sp>
      <p:sp>
        <p:nvSpPr>
          <p:cNvPr id="18" name="TextBox 17"/>
          <p:cNvSpPr txBox="1"/>
          <p:nvPr/>
        </p:nvSpPr>
        <p:spPr>
          <a:xfrm rot="16200000">
            <a:off x="4543360" y="3626748"/>
            <a:ext cx="1146532"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E/e</a:t>
            </a:r>
            <a:r>
              <a:rPr lang="en-US" b="1" dirty="0" smtClean="0">
                <a:solidFill>
                  <a:prstClr val="black"/>
                </a:solidFill>
                <a:latin typeface="Arial" panose="020B0604020202020204" pitchFamily="34" charset="0"/>
                <a:cs typeface="Arial" panose="020B0604020202020204" pitchFamily="34" charset="0"/>
              </a:rPr>
              <a:t>’ ratio</a:t>
            </a:r>
            <a:endParaRPr lang="en-US" b="1" dirty="0">
              <a:solidFill>
                <a:prstClr val="black"/>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C22CF520-AAB5-4834-A383-9CD265CB7124}"/>
              </a:ext>
            </a:extLst>
          </p:cNvPr>
          <p:cNvPicPr>
            <a:picLocks noChangeAspect="1"/>
          </p:cNvPicPr>
          <p:nvPr/>
        </p:nvPicPr>
        <p:blipFill rotWithShape="1">
          <a:blip r:embed="rId4">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
        <p:nvSpPr>
          <p:cNvPr id="21" name="Rectangle 20">
            <a:extLst>
              <a:ext uri="{FF2B5EF4-FFF2-40B4-BE49-F238E27FC236}">
                <a16:creationId xmlns:a16="http://schemas.microsoft.com/office/drawing/2014/main" xmlns="" id="{FF9FD702-2DB9-4123-93BC-D0CB3BEE69E3}"/>
              </a:ext>
            </a:extLst>
          </p:cNvPr>
          <p:cNvSpPr/>
          <p:nvPr/>
        </p:nvSpPr>
        <p:spPr>
          <a:xfrm>
            <a:off x="1952895" y="2719538"/>
            <a:ext cx="697627" cy="338554"/>
          </a:xfrm>
          <a:prstGeom prst="rect">
            <a:avLst/>
          </a:prstGeom>
        </p:spPr>
        <p:txBody>
          <a:bodyPr wrap="none">
            <a:spAutoFit/>
          </a:bodyPr>
          <a:lstStyle/>
          <a:p>
            <a:pPr>
              <a:defRPr/>
            </a:pPr>
            <a:r>
              <a:rPr lang="en-GB"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37.76</a:t>
            </a:r>
          </a:p>
        </p:txBody>
      </p:sp>
      <p:sp>
        <p:nvSpPr>
          <p:cNvPr id="22" name="Rectangle 21">
            <a:extLst>
              <a:ext uri="{FF2B5EF4-FFF2-40B4-BE49-F238E27FC236}">
                <a16:creationId xmlns:a16="http://schemas.microsoft.com/office/drawing/2014/main" xmlns="" id="{7459B0B1-F400-4D8E-BF0D-8579758C7EC4}"/>
              </a:ext>
            </a:extLst>
          </p:cNvPr>
          <p:cNvSpPr/>
          <p:nvPr/>
        </p:nvSpPr>
        <p:spPr>
          <a:xfrm>
            <a:off x="6176665" y="3066970"/>
            <a:ext cx="686278" cy="338554"/>
          </a:xfrm>
          <a:prstGeom prst="rect">
            <a:avLst/>
          </a:prstGeom>
        </p:spPr>
        <p:txBody>
          <a:bodyPr wrap="none">
            <a:spAutoFit/>
          </a:bodyPr>
          <a:lstStyle/>
          <a:p>
            <a:pPr>
              <a:defRPr/>
            </a:pPr>
            <a:r>
              <a:rPr lang="en-GB"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11.70</a:t>
            </a:r>
          </a:p>
        </p:txBody>
      </p:sp>
      <p:sp>
        <p:nvSpPr>
          <p:cNvPr id="27" name="Rectangle 26">
            <a:extLst>
              <a:ext uri="{FF2B5EF4-FFF2-40B4-BE49-F238E27FC236}">
                <a16:creationId xmlns:a16="http://schemas.microsoft.com/office/drawing/2014/main" xmlns="" id="{C1350DDB-A188-406F-81E6-8EBF7BCB0E59}"/>
              </a:ext>
            </a:extLst>
          </p:cNvPr>
          <p:cNvSpPr/>
          <p:nvPr/>
        </p:nvSpPr>
        <p:spPr>
          <a:xfrm>
            <a:off x="3342260" y="5964909"/>
            <a:ext cx="8553088" cy="553998"/>
          </a:xfrm>
          <a:prstGeom prst="rect">
            <a:avLst/>
          </a:prstGeom>
        </p:spPr>
        <p:txBody>
          <a:bodyPr wrap="square" anchor="b">
            <a:noAutofit/>
          </a:bodyPr>
          <a:lstStyle/>
          <a:p>
            <a:r>
              <a:rPr lang="en-US" sz="1000" dirty="0">
                <a:latin typeface="Arial" panose="020B0604020202020204" pitchFamily="34" charset="0"/>
                <a:ea typeface="Calibri" panose="020F0502020204030204" pitchFamily="34" charset="0"/>
                <a:cs typeface="Arial" panose="020B0604020202020204" pitchFamily="34" charset="0"/>
              </a:rPr>
              <a:t>BL, baseline; mL, milliliter; LA, left atrial; </a:t>
            </a:r>
            <a:r>
              <a:rPr lang="en-US" sz="1000" dirty="0" err="1">
                <a:latin typeface="Arial" panose="020B0604020202020204" pitchFamily="34" charset="0"/>
                <a:ea typeface="Calibri" panose="020F0502020204030204" pitchFamily="34" charset="0"/>
                <a:cs typeface="Arial" panose="020B0604020202020204" pitchFamily="34" charset="0"/>
              </a:rPr>
              <a:t>LAVi</a:t>
            </a:r>
            <a:r>
              <a:rPr lang="en-US" sz="1000" dirty="0">
                <a:latin typeface="Arial" panose="020B0604020202020204" pitchFamily="34" charset="0"/>
                <a:ea typeface="Calibri" panose="020F0502020204030204" pitchFamily="34" charset="0"/>
                <a:cs typeface="Arial" panose="020B0604020202020204" pitchFamily="34" charset="0"/>
              </a:rPr>
              <a:t>, left atrial volume index; E/e’, ratio of early diastolic filling velocity and early diastolic mitral annular </a:t>
            </a:r>
            <a:r>
              <a:rPr lang="en-US" sz="1000" dirty="0" smtClean="0">
                <a:latin typeface="Arial" panose="020B0604020202020204" pitchFamily="34" charset="0"/>
                <a:ea typeface="Calibri" panose="020F0502020204030204" pitchFamily="34" charset="0"/>
                <a:cs typeface="Arial" panose="020B0604020202020204" pitchFamily="34" charset="0"/>
              </a:rPr>
              <a:t>velocity; </a:t>
            </a:r>
            <a:r>
              <a:rPr lang="en-US" sz="1000" dirty="0" err="1" smtClean="0">
                <a:latin typeface="Arial" panose="020B0604020202020204" pitchFamily="34" charset="0"/>
                <a:ea typeface="Calibri" panose="020F0502020204030204" pitchFamily="34" charset="0"/>
                <a:cs typeface="Arial" panose="020B0604020202020204" pitchFamily="34" charset="0"/>
              </a:rPr>
              <a:t>LVMi</a:t>
            </a:r>
            <a:r>
              <a:rPr lang="en-US" sz="1000" dirty="0" smtClean="0">
                <a:latin typeface="Arial" panose="020B0604020202020204" pitchFamily="34" charset="0"/>
                <a:ea typeface="Calibri" panose="020F0502020204030204" pitchFamily="34" charset="0"/>
                <a:cs typeface="Arial" panose="020B0604020202020204" pitchFamily="34" charset="0"/>
              </a:rPr>
              <a:t>, left ventricular mass index</a:t>
            </a:r>
            <a:r>
              <a:rPr lang="en-US" sz="900" dirty="0">
                <a:latin typeface="Arial" panose="020B0604020202020204" pitchFamily="34" charset="0"/>
                <a:ea typeface="Calibri" panose="020F0502020204030204" pitchFamily="34" charset="0"/>
                <a:cs typeface="Arial" panose="020B0604020202020204" pitchFamily="34" charset="0"/>
              </a:rPr>
              <a:t>.</a:t>
            </a:r>
            <a:endParaRPr lang="en-US" sz="1000" dirty="0" smtClean="0">
              <a:latin typeface="Arial" panose="020B0604020202020204" pitchFamily="34" charset="0"/>
              <a:ea typeface="Calibri" panose="020F0502020204030204" pitchFamily="34" charset="0"/>
              <a:cs typeface="Arial" panose="020B0604020202020204" pitchFamily="34" charset="0"/>
            </a:endParaRPr>
          </a:p>
        </p:txBody>
      </p:sp>
      <p:sp>
        <p:nvSpPr>
          <p:cNvPr id="26" name="Rectangle 25"/>
          <p:cNvSpPr/>
          <p:nvPr/>
        </p:nvSpPr>
        <p:spPr>
          <a:xfrm>
            <a:off x="8743777" y="3278254"/>
            <a:ext cx="3248209" cy="1107996"/>
          </a:xfrm>
          <a:prstGeom prst="rect">
            <a:avLst/>
          </a:prstGeom>
        </p:spPr>
        <p:txBody>
          <a:bodyPr wrap="square">
            <a:spAutoFit/>
          </a:bodyPr>
          <a:lstStyle/>
          <a:p>
            <a:pPr algn="ctr"/>
            <a:r>
              <a:rPr lang="en-US" sz="2400" b="1" dirty="0" err="1">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LVMi</a:t>
            </a:r>
            <a:r>
              <a:rPr lang="en-US" sz="2400" b="1" dirty="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 </a:t>
            </a:r>
            <a:r>
              <a:rPr lang="en-US" sz="2400" b="1" dirty="0" smtClean="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fell </a:t>
            </a:r>
            <a:r>
              <a:rPr lang="en-US" sz="2400" b="1" dirty="0">
                <a:solidFill>
                  <a:srgbClr val="4F81BD">
                    <a:lumMod val="75000"/>
                  </a:srgbClr>
                </a:solidFill>
                <a:latin typeface="Arial" panose="020B0604020202020204" pitchFamily="34" charset="0"/>
                <a:cs typeface="Arial" panose="020B0604020202020204" pitchFamily="34" charset="0"/>
              </a:rPr>
              <a:t>from </a:t>
            </a:r>
            <a:endParaRPr lang="en-US" sz="2400" b="1" dirty="0" smtClean="0">
              <a:solidFill>
                <a:srgbClr val="4F81BD">
                  <a:lumMod val="75000"/>
                </a:srgbClr>
              </a:solidFill>
              <a:latin typeface="Arial" panose="020B0604020202020204" pitchFamily="34" charset="0"/>
              <a:cs typeface="Arial" panose="020B0604020202020204" pitchFamily="34" charset="0"/>
            </a:endParaRPr>
          </a:p>
          <a:p>
            <a:pPr algn="ctr"/>
            <a:r>
              <a:rPr lang="en-US" sz="2400" b="1" dirty="0" smtClean="0">
                <a:solidFill>
                  <a:srgbClr val="4F81BD">
                    <a:lumMod val="75000"/>
                  </a:srgbClr>
                </a:solidFill>
                <a:latin typeface="Arial" panose="020B0604020202020204" pitchFamily="34" charset="0"/>
                <a:cs typeface="Arial" panose="020B0604020202020204" pitchFamily="34" charset="0"/>
              </a:rPr>
              <a:t>124.77 </a:t>
            </a:r>
            <a:r>
              <a:rPr lang="en-US" sz="2400" b="1" dirty="0">
                <a:solidFill>
                  <a:srgbClr val="4F81BD">
                    <a:lumMod val="75000"/>
                  </a:srgbClr>
                </a:solidFill>
                <a:latin typeface="Arial" panose="020B0604020202020204" pitchFamily="34" charset="0"/>
                <a:cs typeface="Arial" panose="020B0604020202020204" pitchFamily="34" charset="0"/>
              </a:rPr>
              <a:t>to 107.82 g/m</a:t>
            </a:r>
            <a:r>
              <a:rPr lang="en-US" sz="2400" b="1" baseline="30000" dirty="0">
                <a:solidFill>
                  <a:srgbClr val="4F81BD">
                    <a:lumMod val="75000"/>
                  </a:srgbClr>
                </a:solidFill>
                <a:latin typeface="Arial" panose="020B0604020202020204" pitchFamily="34" charset="0"/>
                <a:cs typeface="Arial" panose="020B0604020202020204" pitchFamily="34" charset="0"/>
              </a:rPr>
              <a:t>2</a:t>
            </a:r>
            <a:r>
              <a:rPr lang="en-US" sz="2400" b="1" dirty="0">
                <a:solidFill>
                  <a:srgbClr val="4F81BD">
                    <a:lumMod val="75000"/>
                  </a:srgbClr>
                </a:solidFill>
                <a:latin typeface="Arial" panose="020B0604020202020204" pitchFamily="34" charset="0"/>
                <a:cs typeface="Arial" panose="020B0604020202020204" pitchFamily="34" charset="0"/>
              </a:rPr>
              <a:t> </a:t>
            </a:r>
            <a:endParaRPr lang="en-US" sz="2400" b="1" dirty="0" smtClean="0">
              <a:solidFill>
                <a:srgbClr val="4F81BD">
                  <a:lumMod val="75000"/>
                </a:srgbClr>
              </a:solidFill>
              <a:latin typeface="Arial" panose="020B0604020202020204" pitchFamily="34" charset="0"/>
              <a:cs typeface="Arial" panose="020B0604020202020204" pitchFamily="34" charset="0"/>
            </a:endParaRPr>
          </a:p>
          <a:p>
            <a:pPr algn="ctr"/>
            <a:r>
              <a:rPr lang="en-US" b="1" dirty="0" smtClean="0">
                <a:solidFill>
                  <a:srgbClr val="4F81BD">
                    <a:lumMod val="75000"/>
                  </a:srgbClr>
                </a:solidFill>
                <a:latin typeface="Arial" panose="020B0604020202020204" pitchFamily="34" charset="0"/>
                <a:cs typeface="Arial" panose="020B0604020202020204" pitchFamily="34" charset="0"/>
              </a:rPr>
              <a:t>(</a:t>
            </a:r>
            <a:r>
              <a:rPr lang="en-US" b="1" dirty="0">
                <a:solidFill>
                  <a:srgbClr val="4F81BD">
                    <a:lumMod val="75000"/>
                  </a:srgbClr>
                </a:solidFill>
                <a:latin typeface="Arial" panose="020B0604020202020204" pitchFamily="34" charset="0"/>
                <a:cs typeface="Arial" panose="020B0604020202020204" pitchFamily="34" charset="0"/>
              </a:rPr>
              <a:t>mean -16.00</a:t>
            </a:r>
            <a:r>
              <a:rPr lang="en-US" b="1" dirty="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 g/m</a:t>
            </a:r>
            <a:r>
              <a:rPr lang="en-US" b="1" baseline="30000" dirty="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2</a:t>
            </a:r>
            <a:r>
              <a:rPr lang="en-US" b="1" dirty="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 P &lt;.001)</a:t>
            </a:r>
          </a:p>
        </p:txBody>
      </p:sp>
      <p:sp>
        <p:nvSpPr>
          <p:cNvPr id="25" name="TextBox 24"/>
          <p:cNvSpPr txBox="1"/>
          <p:nvPr/>
        </p:nvSpPr>
        <p:spPr>
          <a:xfrm>
            <a:off x="6864429" y="1263568"/>
            <a:ext cx="5127558"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Baseline to 12 months: all P &lt;.001</a:t>
            </a:r>
          </a:p>
        </p:txBody>
      </p:sp>
    </p:spTree>
    <p:extLst>
      <p:ext uri="{BB962C8B-B14F-4D97-AF65-F5344CB8AC3E}">
        <p14:creationId xmlns:p14="http://schemas.microsoft.com/office/powerpoint/2010/main" val="57033038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Subgroups of interest</a:t>
            </a:r>
          </a:p>
        </p:txBody>
      </p:sp>
      <p:sp>
        <p:nvSpPr>
          <p:cNvPr id="3" name="Content Placeholder 2"/>
          <p:cNvSpPr>
            <a:spLocks noGrp="1"/>
          </p:cNvSpPr>
          <p:nvPr>
            <p:ph idx="1"/>
          </p:nvPr>
        </p:nvSpPr>
        <p:spPr>
          <a:xfrm>
            <a:off x="609600" y="1251492"/>
            <a:ext cx="10972800" cy="4525963"/>
          </a:xfrm>
        </p:spPr>
        <p:txBody>
          <a:bodyPr/>
          <a:lstStyle/>
          <a:p>
            <a:r>
              <a:rPr lang="en-US" dirty="0"/>
              <a:t>Reverse cardiac remodeling was comparable in each subgroup of interest</a:t>
            </a:r>
          </a:p>
        </p:txBody>
      </p:sp>
      <p:graphicFrame>
        <p:nvGraphicFramePr>
          <p:cNvPr id="4" name="Table 3"/>
          <p:cNvGraphicFramePr>
            <a:graphicFrameLocks noGrp="1"/>
          </p:cNvGraphicFramePr>
          <p:nvPr>
            <p:extLst>
              <p:ext uri="{D42A27DB-BD31-4B8C-83A1-F6EECF244321}">
                <p14:modId xmlns:p14="http://schemas.microsoft.com/office/powerpoint/2010/main" val="710458203"/>
              </p:ext>
            </p:extLst>
          </p:nvPr>
        </p:nvGraphicFramePr>
        <p:xfrm>
          <a:off x="227537" y="2194830"/>
          <a:ext cx="3794888" cy="3281964"/>
        </p:xfrm>
        <a:graphic>
          <a:graphicData uri="http://schemas.openxmlformats.org/drawingml/2006/table">
            <a:tbl>
              <a:tblPr firstRow="1">
                <a:tableStyleId>{BC89EF96-8CEA-46FF-86C4-4CE0E7609802}</a:tableStyleId>
              </a:tblPr>
              <a:tblGrid>
                <a:gridCol w="1512126">
                  <a:extLst>
                    <a:ext uri="{9D8B030D-6E8A-4147-A177-3AD203B41FA5}">
                      <a16:colId xmlns:a16="http://schemas.microsoft.com/office/drawing/2014/main" xmlns="" val="20000"/>
                    </a:ext>
                  </a:extLst>
                </a:gridCol>
                <a:gridCol w="2282762">
                  <a:extLst>
                    <a:ext uri="{9D8B030D-6E8A-4147-A177-3AD203B41FA5}">
                      <a16:colId xmlns:a16="http://schemas.microsoft.com/office/drawing/2014/main" xmlns="" val="20001"/>
                    </a:ext>
                  </a:extLst>
                </a:gridCol>
              </a:tblGrid>
              <a:tr h="414209">
                <a:tc gridSpan="2">
                  <a:txBody>
                    <a:bodyPr/>
                    <a:lstStyle/>
                    <a:p>
                      <a:pPr marL="0" marR="0" algn="ctr">
                        <a:lnSpc>
                          <a:spcPct val="107000"/>
                        </a:lnSpc>
                        <a:spcBef>
                          <a:spcPts val="0"/>
                        </a:spcBef>
                        <a:spcAft>
                          <a:spcPts val="0"/>
                        </a:spcAft>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New-onset HF/ACEI-ARB naïve </a:t>
                      </a:r>
                      <a:r>
                        <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(N=118)</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tc hMerge="1">
                  <a:txBody>
                    <a:bodyPr/>
                    <a:lstStyle/>
                    <a:p>
                      <a:endParaRPr lang="en-US"/>
                    </a:p>
                  </a:txBody>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GB" sz="1400" b="1" dirty="0">
                          <a:effectLst/>
                          <a:latin typeface="Arial" panose="020B0604020202020204" pitchFamily="34" charset="0"/>
                          <a:cs typeface="Arial" panose="020B0604020202020204" pitchFamily="34" charset="0"/>
                        </a:rPr>
                        <a:t>Parameter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LS Mean</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change, </a:t>
                      </a: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BL to</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12 months</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(95% CI)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LVEF</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+12.8 (+11.05, +14.5)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LVEDVi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-13.81 (-15.78, -11.83)</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LVESVi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-17.88 (-20.07, -15.68)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LAVi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-8.44 (-9.73, -7.15)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482238">
                <a:tc>
                  <a:txBody>
                    <a:bodyPr/>
                    <a:lstStyle/>
                    <a:p>
                      <a:pPr marL="0" marR="0">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E/e’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-2.60 (-3.83, -1.37)</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18878626"/>
              </p:ext>
            </p:extLst>
          </p:nvPr>
        </p:nvGraphicFramePr>
        <p:xfrm>
          <a:off x="4171124" y="2194830"/>
          <a:ext cx="3794888" cy="3281964"/>
        </p:xfrm>
        <a:graphic>
          <a:graphicData uri="http://schemas.openxmlformats.org/drawingml/2006/table">
            <a:tbl>
              <a:tblPr firstRow="1">
                <a:tableStyleId>{BC89EF96-8CEA-46FF-86C4-4CE0E7609802}</a:tableStyleId>
              </a:tblPr>
              <a:tblGrid>
                <a:gridCol w="1512126">
                  <a:extLst>
                    <a:ext uri="{9D8B030D-6E8A-4147-A177-3AD203B41FA5}">
                      <a16:colId xmlns:a16="http://schemas.microsoft.com/office/drawing/2014/main" xmlns="" val="20000"/>
                    </a:ext>
                  </a:extLst>
                </a:gridCol>
                <a:gridCol w="2282762">
                  <a:extLst>
                    <a:ext uri="{9D8B030D-6E8A-4147-A177-3AD203B41FA5}">
                      <a16:colId xmlns:a16="http://schemas.microsoft.com/office/drawing/2014/main" xmlns="" val="20001"/>
                    </a:ext>
                  </a:extLst>
                </a:gridCol>
              </a:tblGrid>
              <a:tr h="414209">
                <a:tc gridSpan="2">
                  <a:txBody>
                    <a:bodyPr/>
                    <a:lstStyle/>
                    <a:p>
                      <a:pPr marL="0" marR="0" algn="ctr">
                        <a:lnSpc>
                          <a:spcPct val="107000"/>
                        </a:lnSpc>
                        <a:spcBef>
                          <a:spcPts val="0"/>
                        </a:spcBef>
                        <a:spcAft>
                          <a:spcPts val="0"/>
                        </a:spcAft>
                      </a:pPr>
                      <a:r>
                        <a:rPr lang="en-US"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NP</a:t>
                      </a:r>
                      <a:r>
                        <a:rPr lang="en-US" sz="1600" baseline="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&lt; PARADIGM </a:t>
                      </a:r>
                      <a:r>
                        <a:rPr lang="en-US" sz="1600" baseline="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incl</a:t>
                      </a:r>
                      <a:r>
                        <a:rPr lang="en-US" sz="1600" baseline="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criteria* </a:t>
                      </a:r>
                      <a:r>
                        <a:rPr lang="en-US" sz="1200" baseline="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(N=292)</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tc hMerge="1">
                  <a:txBody>
                    <a:bodyPr/>
                    <a:lstStyle/>
                    <a:p>
                      <a:endParaRPr lang="en-US"/>
                    </a:p>
                  </a:txBody>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GB" sz="1400" b="1" dirty="0">
                          <a:effectLst/>
                          <a:latin typeface="Arial" panose="020B0604020202020204" pitchFamily="34" charset="0"/>
                          <a:cs typeface="Arial" panose="020B0604020202020204" pitchFamily="34" charset="0"/>
                        </a:rPr>
                        <a:t>Parameter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LS Mean</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change, </a:t>
                      </a: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BL to</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12 months</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(95% CI)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LVEF</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+9.4 (+8.6, +10.3)</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LVEDVi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-11.32 (-12.24, -10.40)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LVESVi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-14.15 (-15.15, -13.15)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LAVi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-7.06 (-7.54, -6.58)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482238">
                <a:tc>
                  <a:txBody>
                    <a:bodyPr/>
                    <a:lstStyle/>
                    <a:p>
                      <a:pPr marL="0" marR="0">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E/e’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-0.93 (-1.43, -0.43)</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94874819"/>
              </p:ext>
            </p:extLst>
          </p:nvPr>
        </p:nvGraphicFramePr>
        <p:xfrm>
          <a:off x="8114711" y="2194830"/>
          <a:ext cx="3900505" cy="3278707"/>
        </p:xfrm>
        <a:graphic>
          <a:graphicData uri="http://schemas.openxmlformats.org/drawingml/2006/table">
            <a:tbl>
              <a:tblPr firstRow="1">
                <a:tableStyleId>{BC89EF96-8CEA-46FF-86C4-4CE0E7609802}</a:tableStyleId>
              </a:tblPr>
              <a:tblGrid>
                <a:gridCol w="1554211">
                  <a:extLst>
                    <a:ext uri="{9D8B030D-6E8A-4147-A177-3AD203B41FA5}">
                      <a16:colId xmlns:a16="http://schemas.microsoft.com/office/drawing/2014/main" xmlns="" val="20000"/>
                    </a:ext>
                  </a:extLst>
                </a:gridCol>
                <a:gridCol w="2346294">
                  <a:extLst>
                    <a:ext uri="{9D8B030D-6E8A-4147-A177-3AD203B41FA5}">
                      <a16:colId xmlns:a16="http://schemas.microsoft.com/office/drawing/2014/main" xmlns="" val="20001"/>
                    </a:ext>
                  </a:extLst>
                </a:gridCol>
              </a:tblGrid>
              <a:tr h="414209">
                <a:tc gridSpan="2">
                  <a:txBody>
                    <a:bodyPr/>
                    <a:lstStyle/>
                    <a:p>
                      <a:pPr marL="0" marR="0" algn="ctr">
                        <a:lnSpc>
                          <a:spcPct val="107000"/>
                        </a:lnSpc>
                        <a:spcBef>
                          <a:spcPts val="0"/>
                        </a:spcBef>
                        <a:spcAft>
                          <a:spcPts val="0"/>
                        </a:spcAft>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reaching target</a:t>
                      </a:r>
                      <a:r>
                        <a:rPr lang="en-US" sz="1600"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dose </a:t>
                      </a:r>
                      <a:r>
                        <a:rPr lang="en-US" sz="1200"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(N=278)</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tc hMerge="1">
                  <a:txBody>
                    <a:bodyPr/>
                    <a:lstStyle/>
                    <a:p>
                      <a:endParaRPr lang="en-US"/>
                    </a:p>
                  </a:txBody>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GB" sz="1400" b="1" dirty="0">
                          <a:effectLst/>
                          <a:latin typeface="Arial" panose="020B0604020202020204" pitchFamily="34" charset="0"/>
                          <a:cs typeface="Arial" panose="020B0604020202020204" pitchFamily="34" charset="0"/>
                        </a:rPr>
                        <a:t>Parameter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LS Mean</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change, </a:t>
                      </a: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BL to</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12 months</a:t>
                      </a:r>
                      <a:r>
                        <a:rPr lang="en-US" sz="1400" b="1" baseline="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(95% CI)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82238">
                <a:tc>
                  <a:txBody>
                    <a:bodyPr/>
                    <a:lstStyle/>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LVEF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+9.4 (+8.4, +10.3)</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LVEDVi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-10.99 (-12.21, -9.77)</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LVESVi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-14.32 (-15.67, -12.97)</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82238">
                <a:tc>
                  <a:txBody>
                    <a:bodyPr/>
                    <a:lstStyle/>
                    <a:p>
                      <a:pPr marL="0" marR="0">
                        <a:lnSpc>
                          <a:spcPct val="107000"/>
                        </a:lnSpc>
                        <a:spcBef>
                          <a:spcPts val="0"/>
                        </a:spcBef>
                        <a:spcAft>
                          <a:spcPts val="0"/>
                        </a:spcAft>
                      </a:pPr>
                      <a:r>
                        <a:rPr lang="en-US" sz="1400" b="1" dirty="0" err="1">
                          <a:effectLst/>
                          <a:latin typeface="Arial" panose="020B0604020202020204" pitchFamily="34" charset="0"/>
                          <a:cs typeface="Arial" panose="020B0604020202020204" pitchFamily="34" charset="0"/>
                        </a:rPr>
                        <a:t>LAVi</a:t>
                      </a:r>
                      <a:r>
                        <a:rPr lang="en-US" sz="1400" b="1" dirty="0">
                          <a:effectLst/>
                          <a:latin typeface="Arial" panose="020B0604020202020204" pitchFamily="34" charset="0"/>
                          <a:cs typeface="Arial" panose="020B0604020202020204" pitchFamily="34" charset="0"/>
                        </a:rPr>
                        <a:t> (mL/m</a:t>
                      </a:r>
                      <a:r>
                        <a:rPr lang="en-US" sz="1400" b="1" baseline="30000" dirty="0">
                          <a:effectLst/>
                          <a:latin typeface="Arial" panose="020B0604020202020204" pitchFamily="34" charset="0"/>
                          <a:cs typeface="Arial" panose="020B0604020202020204" pitchFamily="34" charset="0"/>
                        </a:rPr>
                        <a:t>2</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-7.23 (-7.97, -6.50)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478981">
                <a:tc>
                  <a:txBody>
                    <a:bodyPr/>
                    <a:lstStyle/>
                    <a:p>
                      <a:pPr marL="0" marR="0">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E/e’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-0.46 (-1.32, +0.40); P =NS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8" name="TextBox 7">
            <a:extLst>
              <a:ext uri="{FF2B5EF4-FFF2-40B4-BE49-F238E27FC236}">
                <a16:creationId xmlns:a16="http://schemas.microsoft.com/office/drawing/2014/main" xmlns="" id="{E0C9CDF4-A0BD-48BD-A600-A934F2F39FA3}"/>
              </a:ext>
            </a:extLst>
          </p:cNvPr>
          <p:cNvSpPr txBox="1"/>
          <p:nvPr/>
        </p:nvSpPr>
        <p:spPr>
          <a:xfrm>
            <a:off x="4153696" y="1668321"/>
            <a:ext cx="4068870" cy="400110"/>
          </a:xfrm>
          <a:prstGeom prst="rect">
            <a:avLst/>
          </a:prstGeom>
          <a:noFill/>
        </p:spPr>
        <p:txBody>
          <a:bodyPr wrap="none" rtlCol="0">
            <a:spAutoFit/>
          </a:bodyPr>
          <a:lstStyle/>
          <a:p>
            <a:pPr algn="ctr"/>
            <a:r>
              <a:rPr lang="en-US" sz="2000" b="1" i="1" dirty="0">
                <a:solidFill>
                  <a:schemeClr val="accent1">
                    <a:lumMod val="75000"/>
                  </a:schemeClr>
                </a:solidFill>
                <a:latin typeface="Arial" panose="020B0604020202020204" pitchFamily="34" charset="0"/>
              </a:rPr>
              <a:t>All P &lt;0.001 except where noted</a:t>
            </a:r>
          </a:p>
        </p:txBody>
      </p:sp>
      <p:pic>
        <p:nvPicPr>
          <p:cNvPr id="10" name="Picture 9">
            <a:extLst>
              <a:ext uri="{FF2B5EF4-FFF2-40B4-BE49-F238E27FC236}">
                <a16:creationId xmlns:a16="http://schemas.microsoft.com/office/drawing/2014/main" xmlns="" id="{49C9CC57-1261-418B-B77B-6C3E031A026E}"/>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
        <p:nvSpPr>
          <p:cNvPr id="7" name="Rectangle 6"/>
          <p:cNvSpPr/>
          <p:nvPr/>
        </p:nvSpPr>
        <p:spPr>
          <a:xfrm>
            <a:off x="227537" y="5588431"/>
            <a:ext cx="11787679" cy="596293"/>
          </a:xfrm>
          <a:prstGeom prst="rect">
            <a:avLst/>
          </a:prstGeom>
        </p:spPr>
        <p:txBody>
          <a:bodyPr wrap="square" anchor="b">
            <a:noAutofit/>
          </a:bodyPr>
          <a:lstStyle/>
          <a:p>
            <a:r>
              <a:rPr lang="en-US" sz="1000" dirty="0">
                <a:latin typeface="Arial" panose="020B0604020202020204" pitchFamily="34" charset="0"/>
                <a:ea typeface="Calibri" panose="020F0502020204030204" pitchFamily="34" charset="0"/>
                <a:cs typeface="Times New Roman" panose="02020603050405020304" pitchFamily="18" charset="0"/>
              </a:rPr>
              <a:t>*NT-proBNP &lt; 600 pg/mL if not hospitalized or &lt; 400 pg/mL if hospitalized within the past 12 months; BNP &lt; 150 pg/mL if not hospitalized or &lt; 100 pg/mL if hospitalized </a:t>
            </a:r>
            <a:r>
              <a:rPr lang="en-US" sz="1000" dirty="0" smtClean="0">
                <a:latin typeface="Arial" panose="020B0604020202020204" pitchFamily="34" charset="0"/>
                <a:ea typeface="Calibri" panose="020F0502020204030204" pitchFamily="34" charset="0"/>
                <a:cs typeface="Times New Roman" panose="02020603050405020304" pitchFamily="18" charset="0"/>
              </a:rPr>
              <a:t>for HF within </a:t>
            </a:r>
            <a:r>
              <a:rPr lang="en-US" sz="1000" dirty="0">
                <a:latin typeface="Arial" panose="020B0604020202020204" pitchFamily="34" charset="0"/>
                <a:ea typeface="Calibri" panose="020F0502020204030204" pitchFamily="34" charset="0"/>
                <a:cs typeface="Times New Roman" panose="02020603050405020304" pitchFamily="18" charset="0"/>
              </a:rPr>
              <a:t>the past 12 months; BL, baseline; LS, least-square; LVEF, left ventricular ejection fraction; LVEDVi, left ventricular end-diastolic volume index; mL, milliliter; LAVi, left atrial volume index; E/E’, ratio of early diastolic filling velocity and early diastolic mitral annular velocity; NP, natriuretic peptide.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432224"/>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4155"/>
            <a:ext cx="9448800" cy="860826"/>
          </a:xfrm>
        </p:spPr>
        <p:txBody>
          <a:bodyPr vert="horz" lIns="91440" tIns="45720" rIns="91440" bIns="45720" rtlCol="0" anchor="b">
            <a:normAutofit/>
          </a:bodyPr>
          <a:lstStyle/>
          <a:p>
            <a:pPr algn="l"/>
            <a:r>
              <a:rPr lang="en-US" dirty="0"/>
              <a:t>Death or HF hospitalization by 12 months</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43"/>
          <a:stretch/>
        </p:blipFill>
        <p:spPr>
          <a:xfrm>
            <a:off x="2133600" y="2046898"/>
            <a:ext cx="8478174" cy="4551022"/>
          </a:xfrm>
          <a:prstGeom prst="rect">
            <a:avLst/>
          </a:prstGeom>
        </p:spPr>
      </p:pic>
      <p:sp>
        <p:nvSpPr>
          <p:cNvPr id="5" name="Rectangle 4"/>
          <p:cNvSpPr/>
          <p:nvPr/>
        </p:nvSpPr>
        <p:spPr>
          <a:xfrm>
            <a:off x="1557528" y="1339012"/>
            <a:ext cx="9076944" cy="707886"/>
          </a:xfrm>
          <a:prstGeom prst="rect">
            <a:avLst/>
          </a:prstGeom>
        </p:spPr>
        <p:txBody>
          <a:bodyPr wrap="square">
            <a:spAutoFit/>
          </a:bodyPr>
          <a:lstStyle/>
          <a:p>
            <a:pPr algn="ctr"/>
            <a:r>
              <a:rPr lang="en-US" sz="2000" b="1" i="1" dirty="0">
                <a:solidFill>
                  <a:schemeClr val="accent1">
                    <a:lumMod val="75000"/>
                  </a:schemeClr>
                </a:solidFill>
                <a:latin typeface="Arial" panose="020B0604020202020204" pitchFamily="34" charset="0"/>
              </a:rPr>
              <a:t>Patients with largest reduction in NT-proBNP and </a:t>
            </a:r>
            <a:r>
              <a:rPr lang="en-US" sz="2000" b="1" i="1" dirty="0" err="1">
                <a:solidFill>
                  <a:schemeClr val="accent1">
                    <a:lumMod val="75000"/>
                  </a:schemeClr>
                </a:solidFill>
                <a:latin typeface="Arial" panose="020B0604020202020204" pitchFamily="34" charset="0"/>
              </a:rPr>
              <a:t>LVESVi</a:t>
            </a:r>
            <a:r>
              <a:rPr lang="en-US" sz="2000" b="1" i="1" dirty="0">
                <a:solidFill>
                  <a:schemeClr val="accent1">
                    <a:lumMod val="75000"/>
                  </a:schemeClr>
                </a:solidFill>
                <a:latin typeface="Arial" panose="020B0604020202020204" pitchFamily="34" charset="0"/>
              </a:rPr>
              <a:t> by 6 months had lowest rates of subsequent death or HF hospitalization by 12 months</a:t>
            </a:r>
          </a:p>
        </p:txBody>
      </p:sp>
      <p:pic>
        <p:nvPicPr>
          <p:cNvPr id="6" name="Picture 5">
            <a:extLst>
              <a:ext uri="{FF2B5EF4-FFF2-40B4-BE49-F238E27FC236}">
                <a16:creationId xmlns:a16="http://schemas.microsoft.com/office/drawing/2014/main" xmlns="" id="{2A3D261F-8489-4179-89DE-0F4D12CF1FB4}"/>
              </a:ext>
            </a:extLst>
          </p:cNvPr>
          <p:cNvPicPr>
            <a:picLocks noChangeAspect="1"/>
          </p:cNvPicPr>
          <p:nvPr/>
        </p:nvPicPr>
        <p:blipFill rotWithShape="1">
          <a:blip r:embed="rId3">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Tree>
    <p:extLst>
      <p:ext uri="{BB962C8B-B14F-4D97-AF65-F5344CB8AC3E}">
        <p14:creationId xmlns:p14="http://schemas.microsoft.com/office/powerpoint/2010/main" val="3895878851"/>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Adverse events by 12 months</a:t>
            </a:r>
          </a:p>
        </p:txBody>
      </p:sp>
      <p:sp>
        <p:nvSpPr>
          <p:cNvPr id="3" name="Content Placeholder 2">
            <a:extLst>
              <a:ext uri="{FF2B5EF4-FFF2-40B4-BE49-F238E27FC236}">
                <a16:creationId xmlns:a16="http://schemas.microsoft.com/office/drawing/2014/main" xmlns="" id="{5950249C-3B3D-4780-BD4A-7BD607751344}"/>
              </a:ext>
            </a:extLst>
          </p:cNvPr>
          <p:cNvSpPr>
            <a:spLocks noGrp="1"/>
          </p:cNvSpPr>
          <p:nvPr>
            <p:ph idx="1"/>
          </p:nvPr>
        </p:nvSpPr>
        <p:spPr>
          <a:xfrm>
            <a:off x="7449441" y="1813268"/>
            <a:ext cx="4477515" cy="4525963"/>
          </a:xfrm>
        </p:spPr>
        <p:txBody>
          <a:bodyPr>
            <a:normAutofit/>
          </a:bodyPr>
          <a:lstStyle/>
          <a:p>
            <a:r>
              <a:rPr lang="en-US" sz="2000" dirty="0" smtClean="0"/>
              <a:t>Adverse </a:t>
            </a:r>
            <a:r>
              <a:rPr lang="en-US" sz="2000" dirty="0"/>
              <a:t>events </a:t>
            </a:r>
            <a:r>
              <a:rPr lang="en-US" sz="2000" dirty="0" smtClean="0"/>
              <a:t>rates were similar </a:t>
            </a:r>
            <a:r>
              <a:rPr lang="en-US" sz="2000" dirty="0"/>
              <a:t>to the PARADIGM-HF </a:t>
            </a:r>
            <a:r>
              <a:rPr lang="en-US" sz="2000" dirty="0" smtClean="0"/>
              <a:t>study, </a:t>
            </a:r>
            <a:r>
              <a:rPr lang="en-US" sz="2000" dirty="0"/>
              <a:t>with the exception of dizziness</a:t>
            </a:r>
          </a:p>
          <a:p>
            <a:endParaRPr lang="en-US" sz="2000" dirty="0"/>
          </a:p>
          <a:p>
            <a:r>
              <a:rPr lang="en-US" sz="2000" dirty="0"/>
              <a:t>P</a:t>
            </a:r>
            <a:r>
              <a:rPr lang="en-US" sz="2000" dirty="0" smtClean="0"/>
              <a:t>ositively-adjudicated angioedema occurred </a:t>
            </a:r>
            <a:r>
              <a:rPr lang="en-US" sz="2000" dirty="0"/>
              <a:t>in only 2 patients (0.3%), of whom 1 was Black (0.56%)</a:t>
            </a:r>
          </a:p>
          <a:p>
            <a:endParaRPr lang="en-US" sz="2000" dirty="0"/>
          </a:p>
          <a:p>
            <a:r>
              <a:rPr lang="en-US" sz="2000" dirty="0"/>
              <a:t>Both cases of angioedema were mild, resolving with antihistamines or no therapy</a:t>
            </a:r>
          </a:p>
        </p:txBody>
      </p:sp>
      <p:graphicFrame>
        <p:nvGraphicFramePr>
          <p:cNvPr id="6" name="Table 5"/>
          <p:cNvGraphicFramePr>
            <a:graphicFrameLocks noGrp="1"/>
          </p:cNvGraphicFramePr>
          <p:nvPr>
            <p:extLst>
              <p:ext uri="{D42A27DB-BD31-4B8C-83A1-F6EECF244321}">
                <p14:modId xmlns:p14="http://schemas.microsoft.com/office/powerpoint/2010/main" val="3375723240"/>
              </p:ext>
            </p:extLst>
          </p:nvPr>
        </p:nvGraphicFramePr>
        <p:xfrm>
          <a:off x="573791" y="1975235"/>
          <a:ext cx="6725920" cy="2834640"/>
        </p:xfrm>
        <a:graphic>
          <a:graphicData uri="http://schemas.openxmlformats.org/drawingml/2006/table">
            <a:tbl>
              <a:tblPr firstRow="1"/>
              <a:tblGrid>
                <a:gridCol w="5604510">
                  <a:extLst>
                    <a:ext uri="{9D8B030D-6E8A-4147-A177-3AD203B41FA5}">
                      <a16:colId xmlns:a16="http://schemas.microsoft.com/office/drawing/2014/main" xmlns="" val="20000"/>
                    </a:ext>
                  </a:extLst>
                </a:gridCol>
                <a:gridCol w="1121410">
                  <a:extLst>
                    <a:ext uri="{9D8B030D-6E8A-4147-A177-3AD203B41FA5}">
                      <a16:colId xmlns:a16="http://schemas.microsoft.com/office/drawing/2014/main" xmlns="" val="20001"/>
                    </a:ext>
                  </a:extLst>
                </a:gridCol>
              </a:tblGrid>
              <a:tr h="0">
                <a:tc>
                  <a:txBody>
                    <a:bodyPr/>
                    <a:lstStyle/>
                    <a:p>
                      <a:pPr marL="0" marR="0">
                        <a:lnSpc>
                          <a:spcPct val="100000"/>
                        </a:lnSpc>
                        <a:spcBef>
                          <a:spcPts val="0"/>
                        </a:spcBef>
                        <a:spcAft>
                          <a:spcPts val="0"/>
                        </a:spcAft>
                      </a:pPr>
                      <a:r>
                        <a:rPr lang="en-US" sz="2000" b="1" dirty="0">
                          <a:solidFill>
                            <a:srgbClr val="FFFF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Event</a:t>
                      </a:r>
                      <a:endPar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tc>
                  <a:txBody>
                    <a:bodyPr/>
                    <a:lstStyle/>
                    <a:p>
                      <a:pPr marL="0" marR="0" algn="ctr">
                        <a:lnSpc>
                          <a:spcPct val="100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 = 794;</a:t>
                      </a:r>
                      <a:br>
                        <a:rPr lang="en-US" sz="1600" b="1" dirty="0">
                          <a:solidFill>
                            <a:srgbClr val="FFFF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1600" b="1" dirty="0">
                          <a:solidFill>
                            <a:srgbClr val="FFFF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 (%)</a:t>
                      </a:r>
                      <a:endPar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426720">
                <a:tc>
                  <a:txBody>
                    <a:bodyPr/>
                    <a:lstStyle/>
                    <a:p>
                      <a:pPr marL="0" marR="0">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Hypotension (systolic blood pressure &lt;90 mm mercury)</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strike="noStrike" dirty="0">
                          <a:effectLst/>
                          <a:latin typeface="Arial" panose="020B0604020202020204" pitchFamily="34" charset="0"/>
                          <a:ea typeface="Calibri" panose="020F0502020204030204" pitchFamily="34" charset="0"/>
                          <a:cs typeface="Arial" panose="020B0604020202020204" pitchFamily="34" charset="0"/>
                        </a:rPr>
                        <a:t>140 (17.6)</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26720">
                <a:tc>
                  <a:txBody>
                    <a:bodyPr/>
                    <a:lstStyle/>
                    <a:p>
                      <a:pPr marL="0" marR="0">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Dizziness</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133 (16.8)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26720">
                <a:tc>
                  <a:txBody>
                    <a:bodyPr/>
                    <a:lstStyle/>
                    <a:p>
                      <a:pPr marL="0" marR="0">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Hyperkalemia (potassium &gt; 5.3 milliequivalents/liter)</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105 (13.2)</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426720">
                <a:tc>
                  <a:txBody>
                    <a:bodyPr/>
                    <a:lstStyle/>
                    <a:p>
                      <a:pPr marL="0" marR="0">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Worsening kidney function*</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98 (12.3)</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640080">
                <a:tc>
                  <a:txBody>
                    <a:bodyPr/>
                    <a:lstStyle/>
                    <a:p>
                      <a:pPr marL="0" marR="0">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Angioedema</a:t>
                      </a:r>
                    </a:p>
                    <a:p>
                      <a:pPr marL="0" marR="0">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No treatment or antihistamines only without hospitalization</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0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 (0.3)</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Rectangle 2"/>
          <p:cNvSpPr>
            <a:spLocks noChangeArrowheads="1"/>
          </p:cNvSpPr>
          <p:nvPr/>
        </p:nvSpPr>
        <p:spPr bwMode="auto">
          <a:xfrm>
            <a:off x="573791" y="4971539"/>
            <a:ext cx="67259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*Worsening (decrease) in estimated glomerular filtration rate of </a:t>
            </a:r>
            <a:r>
              <a:rPr kumimoji="0" lang="en-US" altLang="en-US" sz="1200" b="0" i="0" u="none" strike="noStrike" cap="none" normalizeH="0" baseline="0" dirty="0">
                <a:ln>
                  <a:noFill/>
                </a:ln>
                <a:solidFill>
                  <a:schemeClr val="tx1"/>
                </a:solidFill>
                <a:effectLst/>
                <a:latin typeface="Arial" panose="020B0604020202020204" pitchFamily="34" charset="0"/>
                <a:ea typeface="TimesNewRomanPS-BoldMT" charset="-128"/>
                <a:cs typeface="Arial" panose="020B060402020202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35% from baseline, or an increase in creatinine of </a:t>
            </a:r>
            <a:r>
              <a:rPr kumimoji="0" lang="en-US" altLang="en-US" sz="1200" b="0" i="0" u="none" strike="noStrike" cap="none" normalizeH="0" baseline="0" dirty="0">
                <a:ln>
                  <a:noFill/>
                </a:ln>
                <a:solidFill>
                  <a:schemeClr val="tx1"/>
                </a:solidFill>
                <a:effectLst/>
                <a:latin typeface="Arial" panose="020B0604020202020204" pitchFamily="34" charset="0"/>
                <a:ea typeface="TimesNewRomanPS-BoldMT" charset="-128"/>
                <a:cs typeface="Arial" panose="020B060402020202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0.5 mg/dL from baseline and a worsening (decrease) in estimated glomerular filtration rate of </a:t>
            </a:r>
            <a:r>
              <a:rPr kumimoji="0" lang="en-US" altLang="en-US" sz="1200" b="0" i="0" u="none" strike="noStrike" cap="none" normalizeH="0" baseline="0" dirty="0">
                <a:ln>
                  <a:noFill/>
                </a:ln>
                <a:solidFill>
                  <a:schemeClr val="tx1"/>
                </a:solidFill>
                <a:effectLst/>
                <a:latin typeface="Arial" panose="020B0604020202020204" pitchFamily="34" charset="0"/>
                <a:ea typeface="TimesNewRomanPS-BoldMT" charset="-128"/>
                <a:cs typeface="Arial" panose="020B060402020202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25% from baseline at a given visit.</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FD6DDC3C-B61B-4464-BB63-9D030FC118B5}"/>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Tree>
    <p:extLst>
      <p:ext uri="{BB962C8B-B14F-4D97-AF65-F5344CB8AC3E}">
        <p14:creationId xmlns:p14="http://schemas.microsoft.com/office/powerpoint/2010/main" val="1585641394"/>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Limitations</a:t>
            </a:r>
          </a:p>
        </p:txBody>
      </p:sp>
      <p:sp>
        <p:nvSpPr>
          <p:cNvPr id="3" name="Content Placeholder 2"/>
          <p:cNvSpPr>
            <a:spLocks noGrp="1"/>
          </p:cNvSpPr>
          <p:nvPr>
            <p:ph idx="1"/>
          </p:nvPr>
        </p:nvSpPr>
        <p:spPr/>
        <p:txBody>
          <a:bodyPr>
            <a:normAutofit lnSpcReduction="10000"/>
          </a:bodyPr>
          <a:lstStyle/>
          <a:p>
            <a:r>
              <a:rPr lang="en-US" sz="2800" dirty="0"/>
              <a:t>Single-group, open-label design</a:t>
            </a:r>
          </a:p>
          <a:p>
            <a:endParaRPr lang="en-US" sz="2800" dirty="0"/>
          </a:p>
          <a:p>
            <a:pPr lvl="1"/>
            <a:r>
              <a:rPr lang="en-US" sz="2000" dirty="0"/>
              <a:t>A</a:t>
            </a:r>
            <a:r>
              <a:rPr lang="en-US" sz="2000" dirty="0" smtClean="0"/>
              <a:t>vailability </a:t>
            </a:r>
            <a:r>
              <a:rPr lang="en-US" sz="2000" dirty="0"/>
              <a:t>of S/V following regulatory approval plus its Class I </a:t>
            </a:r>
            <a:r>
              <a:rPr lang="en-US" sz="2000" dirty="0" smtClean="0"/>
              <a:t>guideline </a:t>
            </a:r>
            <a:r>
              <a:rPr lang="en-US" sz="2000" dirty="0"/>
              <a:t>recommendation made a comparison group unethical for a 12-month study</a:t>
            </a:r>
          </a:p>
          <a:p>
            <a:pPr lvl="1"/>
            <a:endParaRPr lang="en-US" sz="2000" dirty="0"/>
          </a:p>
          <a:p>
            <a:pPr lvl="1"/>
            <a:r>
              <a:rPr lang="en-US" sz="2000" dirty="0"/>
              <a:t>Echocardiograms were interpreted in a temporally-blinded </a:t>
            </a:r>
            <a:r>
              <a:rPr lang="en-US" sz="2000" dirty="0" smtClean="0"/>
              <a:t>manner and primary endpoint was based on objective measures</a:t>
            </a:r>
          </a:p>
          <a:p>
            <a:pPr marL="0" indent="0">
              <a:buNone/>
            </a:pPr>
            <a:endParaRPr lang="en-US" sz="2800" dirty="0"/>
          </a:p>
          <a:p>
            <a:r>
              <a:rPr lang="en-US" sz="2800" dirty="0"/>
              <a:t>Multiple comparisons may have increased risk of Type 1 error</a:t>
            </a:r>
          </a:p>
          <a:p>
            <a:endParaRPr lang="en-US" sz="2800" dirty="0"/>
          </a:p>
          <a:p>
            <a:r>
              <a:rPr lang="en-US" sz="2800" dirty="0"/>
              <a:t>Not all </a:t>
            </a:r>
            <a:r>
              <a:rPr lang="en-US" sz="2800" dirty="0" smtClean="0"/>
              <a:t>echo </a:t>
            </a:r>
            <a:r>
              <a:rPr lang="en-US" sz="2800" dirty="0"/>
              <a:t>measurements were available at each time point</a:t>
            </a:r>
            <a:endParaRPr lang="en-US" sz="2600" dirty="0"/>
          </a:p>
        </p:txBody>
      </p:sp>
      <p:pic>
        <p:nvPicPr>
          <p:cNvPr id="4" name="Picture 3">
            <a:extLst>
              <a:ext uri="{FF2B5EF4-FFF2-40B4-BE49-F238E27FC236}">
                <a16:creationId xmlns:a16="http://schemas.microsoft.com/office/drawing/2014/main" xmlns="" id="{80874163-1EEB-4DBD-9C22-8C1790ECA536}"/>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Tree>
    <p:extLst>
      <p:ext uri="{BB962C8B-B14F-4D97-AF65-F5344CB8AC3E}">
        <p14:creationId xmlns:p14="http://schemas.microsoft.com/office/powerpoint/2010/main" val="413939218"/>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Conclusions</a:t>
            </a:r>
          </a:p>
        </p:txBody>
      </p:sp>
      <p:sp>
        <p:nvSpPr>
          <p:cNvPr id="3" name="Content Placeholder 2"/>
          <p:cNvSpPr>
            <a:spLocks noGrp="1"/>
          </p:cNvSpPr>
          <p:nvPr>
            <p:ph idx="1"/>
          </p:nvPr>
        </p:nvSpPr>
        <p:spPr/>
        <p:txBody>
          <a:bodyPr>
            <a:normAutofit fontScale="92500"/>
          </a:bodyPr>
          <a:lstStyle/>
          <a:p>
            <a:r>
              <a:rPr lang="en-US" sz="2800" dirty="0"/>
              <a:t>In this study of patients with HFrEF treated with sacubitril/valsartan, reduction in NT-proBNP was significantly associated with reverse cardiac remodeling</a:t>
            </a:r>
          </a:p>
          <a:p>
            <a:endParaRPr lang="en-US" sz="2800" dirty="0"/>
          </a:p>
          <a:p>
            <a:r>
              <a:rPr lang="en-US" sz="2800" dirty="0"/>
              <a:t>The degree of reverse remodeling demonstrated may help to explain how sacubitril/valsartan reduces morbidity and mortality in patients with </a:t>
            </a:r>
            <a:r>
              <a:rPr lang="en-US" sz="2800" dirty="0" err="1"/>
              <a:t>HFrEF</a:t>
            </a:r>
            <a:endParaRPr lang="en-US" sz="2800" dirty="0"/>
          </a:p>
          <a:p>
            <a:endParaRPr lang="en-US" sz="2800" dirty="0"/>
          </a:p>
          <a:p>
            <a:r>
              <a:rPr lang="en-US" sz="2800" dirty="0" smtClean="0"/>
              <a:t>Analyses </a:t>
            </a:r>
            <a:r>
              <a:rPr lang="en-US" sz="2800" dirty="0"/>
              <a:t>examining impact of sacubitril/valsartan on quality of life, symptoms, and a broad range of mechanistic biomarkers are </a:t>
            </a:r>
            <a:r>
              <a:rPr lang="en-US" sz="2800" dirty="0" smtClean="0"/>
              <a:t>underway</a:t>
            </a:r>
            <a:endParaRPr lang="en-US" sz="2800" dirty="0"/>
          </a:p>
        </p:txBody>
      </p:sp>
      <p:pic>
        <p:nvPicPr>
          <p:cNvPr id="4" name="Picture 3">
            <a:extLst>
              <a:ext uri="{FF2B5EF4-FFF2-40B4-BE49-F238E27FC236}">
                <a16:creationId xmlns:a16="http://schemas.microsoft.com/office/drawing/2014/main" xmlns="" id="{06F9DE70-B197-4195-8C60-F2807AEF7096}"/>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Tree>
    <p:extLst>
      <p:ext uri="{BB962C8B-B14F-4D97-AF65-F5344CB8AC3E}">
        <p14:creationId xmlns:p14="http://schemas.microsoft.com/office/powerpoint/2010/main" val="298517540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7BA48FD-B508-F04D-B880-4E2DEF91C3AD}"/>
              </a:ext>
            </a:extLst>
          </p:cNvPr>
          <p:cNvSpPr>
            <a:spLocks noGrp="1"/>
          </p:cNvSpPr>
          <p:nvPr>
            <p:ph sz="quarter" idx="12"/>
          </p:nvPr>
        </p:nvSpPr>
        <p:spPr/>
        <p:txBody>
          <a:bodyPr/>
          <a:lstStyle/>
          <a:p>
            <a:r>
              <a:rPr lang="en-US" dirty="0"/>
              <a:t>Published September 2, 2019</a:t>
            </a:r>
          </a:p>
        </p:txBody>
      </p:sp>
      <p:sp>
        <p:nvSpPr>
          <p:cNvPr id="3" name="Text Placeholder 2">
            <a:extLst>
              <a:ext uri="{FF2B5EF4-FFF2-40B4-BE49-F238E27FC236}">
                <a16:creationId xmlns:a16="http://schemas.microsoft.com/office/drawing/2014/main" xmlns="" id="{D0EFA722-C84C-0A46-992A-566EF1C6A4B9}"/>
              </a:ext>
            </a:extLst>
          </p:cNvPr>
          <p:cNvSpPr>
            <a:spLocks noGrp="1"/>
          </p:cNvSpPr>
          <p:nvPr>
            <p:ph type="body" sz="quarter" idx="14"/>
          </p:nvPr>
        </p:nvSpPr>
        <p:spPr/>
        <p:txBody>
          <a:bodyPr/>
          <a:lstStyle/>
          <a:p>
            <a:r>
              <a:rPr lang="en-US" dirty="0"/>
              <a:t>James L. </a:t>
            </a:r>
            <a:r>
              <a:rPr lang="en-US" dirty="0" err="1"/>
              <a:t>Januzzi</a:t>
            </a:r>
            <a:r>
              <a:rPr lang="en-US" dirty="0"/>
              <a:t> Jr, MD; Margaret F. Prescott, PhD; </a:t>
            </a:r>
            <a:r>
              <a:rPr lang="en-US" dirty="0" err="1"/>
              <a:t>Javed</a:t>
            </a:r>
            <a:r>
              <a:rPr lang="en-US" dirty="0"/>
              <a:t> Butler, MD, MPH, MBA; G. Michael Felker, MD, MHS; Alan S. Maisel, MD; Kevin </a:t>
            </a:r>
            <a:r>
              <a:rPr lang="en-US" dirty="0" err="1"/>
              <a:t>McCague</a:t>
            </a:r>
            <a:r>
              <a:rPr lang="en-US" dirty="0"/>
              <a:t>, MA; Alexander Camacho, PhD; Ileana L. Piña, MD, MPH; Ricardo A. Rocha, MD; </a:t>
            </a:r>
            <a:r>
              <a:rPr lang="en-US" dirty="0" err="1"/>
              <a:t>Amil</a:t>
            </a:r>
            <a:r>
              <a:rPr lang="en-US" dirty="0"/>
              <a:t> M. Shah, MD, MPH; Kristin M. Williamson, PharmD; Scott D. Solomon, MD; PROVE-HF Investigators</a:t>
            </a:r>
          </a:p>
        </p:txBody>
      </p:sp>
      <p:sp>
        <p:nvSpPr>
          <p:cNvPr id="4" name="Text Placeholder 3">
            <a:extLst>
              <a:ext uri="{FF2B5EF4-FFF2-40B4-BE49-F238E27FC236}">
                <a16:creationId xmlns:a16="http://schemas.microsoft.com/office/drawing/2014/main" xmlns="" id="{BD01A77C-6428-2246-B6CC-B86A7F5F01A1}"/>
              </a:ext>
            </a:extLst>
          </p:cNvPr>
          <p:cNvSpPr>
            <a:spLocks noGrp="1"/>
          </p:cNvSpPr>
          <p:nvPr>
            <p:ph type="body" sz="quarter" idx="15"/>
          </p:nvPr>
        </p:nvSpPr>
        <p:spPr>
          <a:xfrm>
            <a:off x="5330825" y="3040185"/>
            <a:ext cx="6477000" cy="1570892"/>
          </a:xfrm>
        </p:spPr>
        <p:txBody>
          <a:bodyPr/>
          <a:lstStyle/>
          <a:p>
            <a:r>
              <a:rPr lang="en-US" dirty="0"/>
              <a:t>Association of Change in N-Terminal Pro–B-Type Natriuretic Peptide Following Initiation of Sacubitril-Valsartan Treatment With Cardiac Structure and Function in Patients With Heart Failure With Reduced Ejection Fraction</a:t>
            </a:r>
          </a:p>
          <a:p>
            <a:endParaRPr lang="en-US" dirty="0"/>
          </a:p>
          <a:p>
            <a:endParaRPr lang="en-US" dirty="0"/>
          </a:p>
          <a:p>
            <a:endParaRPr lang="en-US" dirty="0"/>
          </a:p>
        </p:txBody>
      </p:sp>
      <p:pic>
        <p:nvPicPr>
          <p:cNvPr id="37" name="Picture Placeholder 36">
            <a:extLst>
              <a:ext uri="{FF2B5EF4-FFF2-40B4-BE49-F238E27FC236}">
                <a16:creationId xmlns:a16="http://schemas.microsoft.com/office/drawing/2014/main" xmlns="" id="{FC55898D-4892-4D8D-A825-D0ACC6949710}"/>
              </a:ext>
            </a:extLst>
          </p:cNvPr>
          <p:cNvPicPr>
            <a:picLocks noGrp="1" noChangeAspect="1"/>
          </p:cNvPicPr>
          <p:nvPr>
            <p:ph type="pic" sz="quarter" idx="13"/>
          </p:nvPr>
        </p:nvPicPr>
        <p:blipFill>
          <a:blip r:embed="rId2"/>
          <a:srcRect t="7950" b="7950"/>
          <a:stretch>
            <a:fillRect/>
          </a:stretch>
        </p:blipFill>
        <p:spPr>
          <a:prstGeom prst="rect">
            <a:avLst/>
          </a:prstGeom>
        </p:spPr>
      </p:pic>
    </p:spTree>
    <p:extLst>
      <p:ext uri="{BB962C8B-B14F-4D97-AF65-F5344CB8AC3E}">
        <p14:creationId xmlns:p14="http://schemas.microsoft.com/office/powerpoint/2010/main" val="2622502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Disclosures</a:t>
            </a:r>
            <a:endParaRPr lang="en-US" dirty="0"/>
          </a:p>
        </p:txBody>
      </p:sp>
      <p:sp>
        <p:nvSpPr>
          <p:cNvPr id="3" name="Content Placeholder 2"/>
          <p:cNvSpPr>
            <a:spLocks noGrp="1"/>
          </p:cNvSpPr>
          <p:nvPr>
            <p:ph idx="1"/>
          </p:nvPr>
        </p:nvSpPr>
        <p:spPr>
          <a:xfrm>
            <a:off x="609600" y="1305017"/>
            <a:ext cx="10972800" cy="5442012"/>
          </a:xfrm>
        </p:spPr>
        <p:txBody>
          <a:bodyPr>
            <a:noAutofit/>
          </a:bodyPr>
          <a:lstStyle/>
          <a:p>
            <a:pPr>
              <a:spcBef>
                <a:spcPts val="0"/>
              </a:spcBef>
            </a:pPr>
            <a:r>
              <a:rPr lang="en-US" sz="1300" dirty="0" smtClean="0"/>
              <a:t>The PROVE-HF Study was Sponsored by Novartis Pharmaceuticals, Inc.</a:t>
            </a:r>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Januzzi</a:t>
            </a:r>
            <a:r>
              <a:rPr lang="en-US" sz="1300" dirty="0"/>
              <a:t> is a Trustee of the American College of Cardiology, has received grant support from </a:t>
            </a:r>
            <a:r>
              <a:rPr lang="en-US" sz="1300" dirty="0" smtClean="0"/>
              <a:t>Novartis, </a:t>
            </a:r>
            <a:r>
              <a:rPr lang="en-US" sz="1300" dirty="0"/>
              <a:t>Roche Diagnostics, Abbott, Singulex and Prevencio, </a:t>
            </a:r>
            <a:r>
              <a:rPr lang="en-US" sz="1300" dirty="0" smtClean="0"/>
              <a:t>and consulting </a:t>
            </a:r>
            <a:r>
              <a:rPr lang="en-US" sz="1300" dirty="0"/>
              <a:t>income from Abbott, Janssen, Novartis, Pfizer, Merck, and Roche </a:t>
            </a:r>
            <a:r>
              <a:rPr lang="en-US" sz="1300" dirty="0" smtClean="0"/>
              <a:t>Diagnostics.</a:t>
            </a:r>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Prescott, Mr. McCague, </a:t>
            </a:r>
            <a:r>
              <a:rPr lang="en-US" sz="1300" b="1" dirty="0" smtClean="0">
                <a:solidFill>
                  <a:srgbClr val="002060"/>
                </a:solidFill>
              </a:rPr>
              <a:t>Dr</a:t>
            </a:r>
            <a:r>
              <a:rPr lang="en-US" sz="1300" b="1" dirty="0">
                <a:solidFill>
                  <a:srgbClr val="002060"/>
                </a:solidFill>
              </a:rPr>
              <a:t>. Rocha and Dr. Williamson </a:t>
            </a:r>
            <a:r>
              <a:rPr lang="en-US" sz="1300" dirty="0"/>
              <a:t>are employees of Novartis Pharmaceuticals, Inc. </a:t>
            </a:r>
            <a:endParaRPr lang="en-US" sz="1300" dirty="0" smtClean="0"/>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Butler </a:t>
            </a:r>
            <a:r>
              <a:rPr lang="en-US" sz="1300" dirty="0"/>
              <a:t>has received research support from the NIH, PCORI, and the European Union. He serves as a consultant for Abbott, Adrenomed, Amgen, Array, Astra Zeneca, Bayer, Boehringer Ingelheim, Bristol Myers Squib, CVRx, G3 Pharmaceutical, Innolife, Janssen, LinaNova, Luitpold, Medtronic, Merck, Novartis, NovoNordisk, Relypsa, Roche, Sanofi, V-Wave Limited, and Vifor. </a:t>
            </a:r>
            <a:endParaRPr lang="en-US" sz="1300" dirty="0" smtClean="0"/>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Felker </a:t>
            </a:r>
            <a:r>
              <a:rPr lang="en-US" sz="1300" dirty="0"/>
              <a:t>has received research grants from NHLBI, American Heart Association, Amgen, Merck, Cytokinetics, and Roche Diagnostics; he has acted as a consultant to Novartis, Amgen, BMS, Medtronic, Cardionomic, Relypsa, V-Wave, Myokardia, Innolife, EBR Systems, Arena, Abbott, Sphingotec, Roche Diagnostics, Alnylam, LivaNova, and SC Pharma. </a:t>
            </a:r>
            <a:endParaRPr lang="en-US" sz="1300" dirty="0" smtClean="0"/>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Maisel </a:t>
            </a:r>
            <a:r>
              <a:rPr lang="en-US" sz="1300" dirty="0"/>
              <a:t>has received consulting income from Abbott Vascular, Ortho Clinical Diagnostics and Novartis.  </a:t>
            </a:r>
            <a:endParaRPr lang="en-US" sz="1300" dirty="0" smtClean="0"/>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Pina </a:t>
            </a:r>
            <a:r>
              <a:rPr lang="en-US" sz="1300" dirty="0"/>
              <a:t>reports consulting income from Relypsa and Novartis.  </a:t>
            </a:r>
            <a:endParaRPr lang="en-US" sz="1300" dirty="0" smtClean="0"/>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Shah </a:t>
            </a:r>
            <a:r>
              <a:rPr lang="en-US" sz="1300" dirty="0"/>
              <a:t>has received research support from Novartis through Brigham and Women’s Hospital, and consulting fees from Philips Ultrasound and Bellerophon Therapeutics.  </a:t>
            </a:r>
            <a:endParaRPr lang="en-US" sz="1300" dirty="0" smtClean="0"/>
          </a:p>
          <a:p>
            <a:pPr>
              <a:spcBef>
                <a:spcPts val="0"/>
              </a:spcBef>
            </a:pPr>
            <a:endParaRPr lang="en-US" sz="1300" dirty="0"/>
          </a:p>
          <a:p>
            <a:pPr>
              <a:spcBef>
                <a:spcPts val="0"/>
              </a:spcBef>
            </a:pPr>
            <a:r>
              <a:rPr lang="en-US" sz="1300" b="1" dirty="0" smtClean="0">
                <a:solidFill>
                  <a:srgbClr val="002060"/>
                </a:solidFill>
              </a:rPr>
              <a:t>Dr</a:t>
            </a:r>
            <a:r>
              <a:rPr lang="en-US" sz="1300" b="1" dirty="0">
                <a:solidFill>
                  <a:srgbClr val="002060"/>
                </a:solidFill>
              </a:rPr>
              <a:t>. Solomon </a:t>
            </a:r>
            <a:r>
              <a:rPr lang="en-US" sz="1300" dirty="0"/>
              <a:t>has received research grants from Alnylam, Amgen, AstraZeneca, Bellerophon, Bayer, BMS, Celladon, Cytokinetics, Eidos, Gilead, GSK, Ionis, Lone Star Heart, Mesoblast, MyoKardia, NIH/NHLBI, Novartis, Sanofi Pasteur, Theracos,  and has consulted for Akros, Alnylam, Amgen, AstraZeneca, Bayer, BMS, Cardior, Corvia, Cytokinetics, Gilead, GSK, Ironwood, Merck, Myokardia,  Novartis, Roche, Takeda, Theracos, Quantum Genetics,  Cardurion, AoBiome, Janssen, Cardiac Dimensions, </a:t>
            </a:r>
            <a:r>
              <a:rPr lang="en-US" sz="1300" dirty="0" smtClean="0"/>
              <a:t>and </a:t>
            </a:r>
            <a:r>
              <a:rPr lang="en-US" sz="1300" dirty="0" err="1" smtClean="0"/>
              <a:t>Tenaya</a:t>
            </a:r>
            <a:r>
              <a:rPr lang="en-US" sz="1300" dirty="0" smtClean="0"/>
              <a:t>.</a:t>
            </a:r>
            <a:endParaRPr lang="en-US" sz="1300" dirty="0"/>
          </a:p>
        </p:txBody>
      </p:sp>
    </p:spTree>
    <p:extLst>
      <p:ext uri="{BB962C8B-B14F-4D97-AF65-F5344CB8AC3E}">
        <p14:creationId xmlns:p14="http://schemas.microsoft.com/office/powerpoint/2010/main" val="3816724947"/>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a:t>
            </a:r>
          </a:p>
        </p:txBody>
      </p:sp>
      <p:sp>
        <p:nvSpPr>
          <p:cNvPr id="3" name="Content Placeholder 2"/>
          <p:cNvSpPr>
            <a:spLocks noGrp="1"/>
          </p:cNvSpPr>
          <p:nvPr>
            <p:ph idx="1"/>
          </p:nvPr>
        </p:nvSpPr>
        <p:spPr>
          <a:xfrm>
            <a:off x="609600" y="1408177"/>
            <a:ext cx="10972800" cy="4717990"/>
          </a:xfrm>
        </p:spPr>
        <p:txBody>
          <a:bodyPr/>
          <a:lstStyle/>
          <a:p>
            <a:pPr>
              <a:spcBef>
                <a:spcPts val="0"/>
              </a:spcBef>
            </a:pPr>
            <a:r>
              <a:rPr lang="en-US" sz="2000" dirty="0"/>
              <a:t>In the PARADIGM-HF study, sacubitril/valsartan (S/V) improved outcomes</a:t>
            </a:r>
            <a:r>
              <a:rPr lang="en-US" sz="2000" baseline="30000" dirty="0"/>
              <a:t>1</a:t>
            </a:r>
            <a:r>
              <a:rPr lang="en-US" sz="2000" dirty="0"/>
              <a:t>  </a:t>
            </a:r>
          </a:p>
          <a:p>
            <a:pPr>
              <a:spcBef>
                <a:spcPts val="0"/>
              </a:spcBef>
            </a:pPr>
            <a:endParaRPr lang="en-US" sz="2000" dirty="0"/>
          </a:p>
          <a:p>
            <a:pPr>
              <a:spcBef>
                <a:spcPts val="0"/>
              </a:spcBef>
            </a:pPr>
            <a:r>
              <a:rPr lang="en-US" sz="2000" dirty="0"/>
              <a:t>Remodeling of the myocardium is central to the progression of HF with reduced ejection fraction (HFrEF) and is associated with risk for cardiovascular events</a:t>
            </a:r>
            <a:r>
              <a:rPr lang="en-US" sz="2000" baseline="30000" dirty="0"/>
              <a:t>2</a:t>
            </a:r>
            <a:r>
              <a:rPr lang="en-US" sz="2000" dirty="0"/>
              <a:t>  </a:t>
            </a:r>
          </a:p>
          <a:p>
            <a:pPr lvl="1">
              <a:spcBef>
                <a:spcPts val="0"/>
              </a:spcBef>
            </a:pPr>
            <a:endParaRPr lang="en-US" dirty="0"/>
          </a:p>
          <a:p>
            <a:pPr lvl="1">
              <a:spcBef>
                <a:spcPts val="0"/>
              </a:spcBef>
            </a:pPr>
            <a:r>
              <a:rPr lang="en-US" dirty="0"/>
              <a:t>Effect of S/V on cardiac remodeling is not known</a:t>
            </a:r>
          </a:p>
          <a:p>
            <a:pPr>
              <a:spcBef>
                <a:spcPts val="0"/>
              </a:spcBef>
            </a:pPr>
            <a:endParaRPr lang="en-US" sz="2000" dirty="0"/>
          </a:p>
          <a:p>
            <a:pPr>
              <a:spcBef>
                <a:spcPts val="0"/>
              </a:spcBef>
            </a:pPr>
            <a:r>
              <a:rPr lang="en-US" sz="2000" dirty="0"/>
              <a:t>In PARADIGM-HF, benefits of S/V were associated with a reduction in amino-terminal pro-B type natriuretic peptide (NT-proBNP) concentrations</a:t>
            </a:r>
            <a:r>
              <a:rPr lang="en-US" sz="2000" baseline="30000" dirty="0"/>
              <a:t>3</a:t>
            </a:r>
          </a:p>
          <a:p>
            <a:pPr lvl="1">
              <a:spcBef>
                <a:spcPts val="0"/>
              </a:spcBef>
            </a:pPr>
            <a:endParaRPr lang="en-US" dirty="0"/>
          </a:p>
          <a:p>
            <a:pPr lvl="1">
              <a:spcBef>
                <a:spcPts val="0"/>
              </a:spcBef>
            </a:pPr>
            <a:r>
              <a:rPr lang="en-US" dirty="0"/>
              <a:t>Reduction in NT-proBNP during GDMT for HFrEF is associated with reverse cardiac remodeling</a:t>
            </a:r>
            <a:r>
              <a:rPr lang="en-US" baseline="30000" dirty="0"/>
              <a:t>4</a:t>
            </a:r>
            <a:r>
              <a:rPr lang="en-US" dirty="0"/>
              <a:t>  </a:t>
            </a:r>
          </a:p>
          <a:p>
            <a:pPr>
              <a:spcBef>
                <a:spcPts val="0"/>
              </a:spcBef>
            </a:pPr>
            <a:endParaRPr lang="en-US" sz="2000" dirty="0"/>
          </a:p>
          <a:p>
            <a:pPr>
              <a:spcBef>
                <a:spcPts val="0"/>
              </a:spcBef>
            </a:pPr>
            <a:r>
              <a:rPr lang="en-US" sz="2000" dirty="0"/>
              <a:t>We therefore examined the association of the change in NT-proBNP after initiation of S/V with long-term changes in measures of cardiac remodeling</a:t>
            </a:r>
          </a:p>
        </p:txBody>
      </p:sp>
      <p:pic>
        <p:nvPicPr>
          <p:cNvPr id="5" name="Picture 4">
            <a:extLst>
              <a:ext uri="{FF2B5EF4-FFF2-40B4-BE49-F238E27FC236}">
                <a16:creationId xmlns:a16="http://schemas.microsoft.com/office/drawing/2014/main" xmlns="" id="{F6978424-CB45-4FE6-ABCE-C6A54DE929B4}"/>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
        <p:nvSpPr>
          <p:cNvPr id="6" name="TextBox 5">
            <a:extLst>
              <a:ext uri="{FF2B5EF4-FFF2-40B4-BE49-F238E27FC236}">
                <a16:creationId xmlns:a16="http://schemas.microsoft.com/office/drawing/2014/main" xmlns="" id="{F5679704-81DA-4264-9656-3BBFBC1F0EB0}"/>
              </a:ext>
            </a:extLst>
          </p:cNvPr>
          <p:cNvSpPr txBox="1"/>
          <p:nvPr/>
        </p:nvSpPr>
        <p:spPr>
          <a:xfrm>
            <a:off x="3456561" y="5945365"/>
            <a:ext cx="8645032" cy="553998"/>
          </a:xfrm>
          <a:prstGeom prst="rect">
            <a:avLst/>
          </a:prstGeom>
          <a:noFill/>
        </p:spPr>
        <p:txBody>
          <a:bodyPr wrap="square" rtlCol="0" anchor="b">
            <a:spAutoFit/>
          </a:bodyPr>
          <a:lstStyle/>
          <a:p>
            <a:r>
              <a:rPr lang="en-US" sz="1000" baseline="30000" dirty="0">
                <a:latin typeface="Arial" panose="020B0604020202020204" pitchFamily="34" charset="0"/>
              </a:rPr>
              <a:t>1</a:t>
            </a:r>
            <a:r>
              <a:rPr lang="en-US" sz="1000" dirty="0">
                <a:latin typeface="Arial" panose="020B0604020202020204" pitchFamily="34" charset="0"/>
              </a:rPr>
              <a:t>McMurray JJ, Packer M, Desai AS, </a:t>
            </a:r>
            <a:r>
              <a:rPr lang="en-US" sz="1000" i="1" dirty="0">
                <a:latin typeface="Arial" panose="020B0604020202020204" pitchFamily="34" charset="0"/>
              </a:rPr>
              <a:t>et al</a:t>
            </a:r>
            <a:r>
              <a:rPr lang="en-US" sz="1000" dirty="0">
                <a:latin typeface="Arial" panose="020B0604020202020204" pitchFamily="34" charset="0"/>
              </a:rPr>
              <a:t>, </a:t>
            </a:r>
            <a:r>
              <a:rPr lang="en-US" sz="1000" i="1" dirty="0">
                <a:latin typeface="Arial" panose="020B0604020202020204" pitchFamily="34" charset="0"/>
              </a:rPr>
              <a:t>N </a:t>
            </a:r>
            <a:r>
              <a:rPr lang="en-US" sz="1000" i="1" dirty="0" err="1">
                <a:latin typeface="Arial" panose="020B0604020202020204" pitchFamily="34" charset="0"/>
              </a:rPr>
              <a:t>Engl</a:t>
            </a:r>
            <a:r>
              <a:rPr lang="en-US" sz="1000" i="1" dirty="0">
                <a:latin typeface="Arial" panose="020B0604020202020204" pitchFamily="34" charset="0"/>
              </a:rPr>
              <a:t> J Med. </a:t>
            </a:r>
            <a:r>
              <a:rPr lang="en-US" sz="1000" dirty="0">
                <a:latin typeface="Arial" panose="020B0604020202020204" pitchFamily="34" charset="0"/>
              </a:rPr>
              <a:t>2014 Sep 11;371(11):993-1004; </a:t>
            </a:r>
            <a:r>
              <a:rPr lang="en-US" sz="1000" baseline="30000" dirty="0">
                <a:latin typeface="Arial" panose="020B0604020202020204" pitchFamily="34" charset="0"/>
              </a:rPr>
              <a:t>2</a:t>
            </a:r>
            <a:r>
              <a:rPr lang="en-US" sz="1000" dirty="0">
                <a:latin typeface="Arial" panose="020B0604020202020204" pitchFamily="34" charset="0"/>
              </a:rPr>
              <a:t>Kramer DG, </a:t>
            </a:r>
            <a:r>
              <a:rPr lang="en-US" sz="1000" dirty="0" err="1">
                <a:latin typeface="Arial" panose="020B0604020202020204" pitchFamily="34" charset="0"/>
              </a:rPr>
              <a:t>Trikalinos</a:t>
            </a:r>
            <a:r>
              <a:rPr lang="en-US" sz="1000" dirty="0">
                <a:latin typeface="Arial" panose="020B0604020202020204" pitchFamily="34" charset="0"/>
              </a:rPr>
              <a:t> TA, Kent DM </a:t>
            </a:r>
            <a:r>
              <a:rPr lang="en-US" sz="1000" i="1" dirty="0">
                <a:latin typeface="Arial" panose="020B0604020202020204" pitchFamily="34" charset="0"/>
              </a:rPr>
              <a:t>et al</a:t>
            </a:r>
            <a:r>
              <a:rPr lang="en-US" sz="1000" dirty="0">
                <a:latin typeface="Arial" panose="020B0604020202020204" pitchFamily="34" charset="0"/>
              </a:rPr>
              <a:t>, </a:t>
            </a:r>
            <a:r>
              <a:rPr lang="en-US" sz="1000" i="1" dirty="0">
                <a:latin typeface="Arial" panose="020B0604020202020204" pitchFamily="34" charset="0"/>
              </a:rPr>
              <a:t>J Am </a:t>
            </a:r>
            <a:r>
              <a:rPr lang="en-US" sz="1000" i="1" dirty="0" err="1">
                <a:latin typeface="Arial" panose="020B0604020202020204" pitchFamily="34" charset="0"/>
              </a:rPr>
              <a:t>Coll</a:t>
            </a:r>
            <a:r>
              <a:rPr lang="en-US" sz="1000" i="1" dirty="0">
                <a:latin typeface="Arial" panose="020B0604020202020204" pitchFamily="34" charset="0"/>
              </a:rPr>
              <a:t> </a:t>
            </a:r>
            <a:r>
              <a:rPr lang="en-US" sz="1000" i="1" dirty="0" err="1">
                <a:latin typeface="Arial" panose="020B0604020202020204" pitchFamily="34" charset="0"/>
              </a:rPr>
              <a:t>Cardiol</a:t>
            </a:r>
            <a:r>
              <a:rPr lang="en-US" sz="1000" i="1" dirty="0">
                <a:latin typeface="Arial" panose="020B0604020202020204" pitchFamily="34" charset="0"/>
              </a:rPr>
              <a:t>. </a:t>
            </a:r>
            <a:r>
              <a:rPr lang="en-US" sz="1000" dirty="0">
                <a:latin typeface="Arial" panose="020B0604020202020204" pitchFamily="34" charset="0"/>
              </a:rPr>
              <a:t>2010 Jul 27;56(5):392-406;  </a:t>
            </a:r>
            <a:r>
              <a:rPr lang="en-US" sz="1000" baseline="30000" dirty="0">
                <a:latin typeface="Arial" panose="020B0604020202020204" pitchFamily="34" charset="0"/>
              </a:rPr>
              <a:t>3</a:t>
            </a:r>
            <a:r>
              <a:rPr lang="en-US" sz="1000" dirty="0">
                <a:latin typeface="Arial" panose="020B0604020202020204" pitchFamily="34" charset="0"/>
              </a:rPr>
              <a:t>Zile MR, </a:t>
            </a:r>
            <a:r>
              <a:rPr lang="en-US" sz="1000" dirty="0" err="1">
                <a:latin typeface="Arial" panose="020B0604020202020204" pitchFamily="34" charset="0"/>
              </a:rPr>
              <a:t>Claggett</a:t>
            </a:r>
            <a:r>
              <a:rPr lang="en-US" sz="1000" dirty="0">
                <a:latin typeface="Arial" panose="020B0604020202020204" pitchFamily="34" charset="0"/>
              </a:rPr>
              <a:t> BL, Prescott MF, </a:t>
            </a:r>
            <a:r>
              <a:rPr lang="en-US" sz="1000" i="1" dirty="0">
                <a:latin typeface="Arial" panose="020B0604020202020204" pitchFamily="34" charset="0"/>
              </a:rPr>
              <a:t>et al,</a:t>
            </a:r>
            <a:r>
              <a:rPr lang="en-US" sz="1000" dirty="0">
                <a:latin typeface="Arial" panose="020B0604020202020204" pitchFamily="34" charset="0"/>
              </a:rPr>
              <a:t> </a:t>
            </a:r>
            <a:r>
              <a:rPr lang="en-US" sz="1000" i="1" dirty="0">
                <a:latin typeface="Arial" panose="020B0604020202020204" pitchFamily="34" charset="0"/>
              </a:rPr>
              <a:t>J Am </a:t>
            </a:r>
            <a:r>
              <a:rPr lang="en-US" sz="1000" i="1" dirty="0" err="1">
                <a:latin typeface="Arial" panose="020B0604020202020204" pitchFamily="34" charset="0"/>
              </a:rPr>
              <a:t>Coll</a:t>
            </a:r>
            <a:r>
              <a:rPr lang="en-US" sz="1000" i="1" dirty="0">
                <a:latin typeface="Arial" panose="020B0604020202020204" pitchFamily="34" charset="0"/>
              </a:rPr>
              <a:t> </a:t>
            </a:r>
            <a:r>
              <a:rPr lang="en-US" sz="1000" i="1" dirty="0" err="1">
                <a:latin typeface="Arial" panose="020B0604020202020204" pitchFamily="34" charset="0"/>
              </a:rPr>
              <a:t>Cardiol</a:t>
            </a:r>
            <a:r>
              <a:rPr lang="en-US" sz="1000" i="1" dirty="0">
                <a:latin typeface="Arial" panose="020B0604020202020204" pitchFamily="34" charset="0"/>
              </a:rPr>
              <a:t>. </a:t>
            </a:r>
            <a:r>
              <a:rPr lang="en-US" sz="1000" dirty="0">
                <a:latin typeface="Arial" panose="020B0604020202020204" pitchFamily="34" charset="0"/>
              </a:rPr>
              <a:t>2016 Dec 6;68(22):2425-2436; </a:t>
            </a:r>
            <a:r>
              <a:rPr lang="en-US" sz="1000" baseline="30000" dirty="0">
                <a:latin typeface="Arial" panose="020B0604020202020204" pitchFamily="34" charset="0"/>
              </a:rPr>
              <a:t>4</a:t>
            </a:r>
            <a:r>
              <a:rPr lang="de-DE" sz="1000" dirty="0">
                <a:latin typeface="Arial" panose="020B0604020202020204" pitchFamily="34" charset="0"/>
              </a:rPr>
              <a:t>Daubert MA, Adams K, Yow E, </a:t>
            </a:r>
            <a:r>
              <a:rPr lang="en-US" sz="1000" i="1" dirty="0">
                <a:latin typeface="Arial" panose="020B0604020202020204" pitchFamily="34" charset="0"/>
              </a:rPr>
              <a:t>et al, JACC Heart Fail. </a:t>
            </a:r>
            <a:r>
              <a:rPr lang="en-US" sz="1000" dirty="0">
                <a:latin typeface="Arial" panose="020B0604020202020204" pitchFamily="34" charset="0"/>
              </a:rPr>
              <a:t>2019 Feb;7(2):158-168</a:t>
            </a:r>
            <a:endParaRPr lang="en-US" sz="1000" i="1" baseline="30000" dirty="0">
              <a:latin typeface="Arial" panose="020B0604020202020204" pitchFamily="34" charset="0"/>
            </a:endParaRPr>
          </a:p>
        </p:txBody>
      </p:sp>
    </p:spTree>
    <p:extLst>
      <p:ext uri="{BB962C8B-B14F-4D97-AF65-F5344CB8AC3E}">
        <p14:creationId xmlns:p14="http://schemas.microsoft.com/office/powerpoint/2010/main" val="312246698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5" dur="500"/>
                                        <p:tgtEl>
                                          <p:spTgt spid="3">
                                            <p:txEl>
                                              <p:pRg st="6" end="6"/>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23" dur="500"/>
                                        <p:tgtEl>
                                          <p:spTgt spid="3">
                                            <p:txEl>
                                              <p:pRg st="10" end="1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Methods</a:t>
            </a:r>
          </a:p>
        </p:txBody>
      </p:sp>
      <p:sp>
        <p:nvSpPr>
          <p:cNvPr id="6" name="Content Placeholder 2"/>
          <p:cNvSpPr>
            <a:spLocks noGrp="1"/>
          </p:cNvSpPr>
          <p:nvPr>
            <p:ph idx="1"/>
          </p:nvPr>
        </p:nvSpPr>
        <p:spPr>
          <a:xfrm>
            <a:off x="609599" y="1429724"/>
            <a:ext cx="4817165" cy="4525963"/>
          </a:xfrm>
        </p:spPr>
        <p:txBody>
          <a:bodyPr/>
          <a:lstStyle/>
          <a:p>
            <a:pPr>
              <a:spcAft>
                <a:spcPts val="600"/>
              </a:spcAft>
            </a:pPr>
            <a:r>
              <a:rPr lang="en-US" sz="2000" dirty="0"/>
              <a:t>Adult patients with symptomatic HFrEF (LVEF ≤40%) eligible for on-label treatment with S/V were enrolled</a:t>
            </a:r>
          </a:p>
          <a:p>
            <a:pPr>
              <a:spcAft>
                <a:spcPts val="600"/>
              </a:spcAft>
            </a:pPr>
            <a:r>
              <a:rPr lang="en-US" sz="2000" dirty="0"/>
              <a:t>Following discontinuation of ACEI/ARB, S/V was initiated and titrated</a:t>
            </a:r>
          </a:p>
          <a:p>
            <a:pPr>
              <a:spcAft>
                <a:spcPts val="600"/>
              </a:spcAft>
            </a:pPr>
            <a:r>
              <a:rPr lang="en-US" sz="2000" dirty="0"/>
              <a:t>Blood samples (x) were obtained at each study visit for NT-</a:t>
            </a:r>
            <a:r>
              <a:rPr lang="en-US" sz="2000" dirty="0" err="1"/>
              <a:t>proBNP</a:t>
            </a:r>
            <a:r>
              <a:rPr lang="en-US" sz="2000" dirty="0"/>
              <a:t> measurement</a:t>
            </a:r>
          </a:p>
          <a:p>
            <a:pPr>
              <a:spcAft>
                <a:spcPts val="600"/>
              </a:spcAft>
            </a:pPr>
            <a:r>
              <a:rPr lang="en-US" sz="2000" dirty="0"/>
              <a:t>An echocardiogram was performed at baseline, 6- and 12-months, and interpreted by a core lab in a clinically and temporally blinded fashion</a:t>
            </a:r>
          </a:p>
        </p:txBody>
      </p:sp>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Arial" panose="020B0604020202020204" pitchFamily="34" charset="0"/>
            </a:endParaRPr>
          </a:p>
        </p:txBody>
      </p:sp>
      <p:grpSp>
        <p:nvGrpSpPr>
          <p:cNvPr id="3" name="Group 2">
            <a:extLst>
              <a:ext uri="{FF2B5EF4-FFF2-40B4-BE49-F238E27FC236}">
                <a16:creationId xmlns:a16="http://schemas.microsoft.com/office/drawing/2014/main" xmlns="" id="{2D95CEE6-6144-4852-B94E-F9AAB1C88419}"/>
              </a:ext>
            </a:extLst>
          </p:cNvPr>
          <p:cNvGrpSpPr/>
          <p:nvPr/>
        </p:nvGrpSpPr>
        <p:grpSpPr>
          <a:xfrm>
            <a:off x="5513615" y="1432929"/>
            <a:ext cx="6568893" cy="4515110"/>
            <a:chOff x="5513615" y="1432929"/>
            <a:chExt cx="6568893" cy="4515110"/>
          </a:xfrm>
        </p:grpSpPr>
        <p:pic>
          <p:nvPicPr>
            <p:cNvPr id="6145" name="Picture 13" descr="150105545 Figure S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615" y="1432929"/>
              <a:ext cx="6568893" cy="3149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834270" y="4624600"/>
              <a:ext cx="61239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 = Vital status/events (CV death, HF hospitalization, worsening HF), physical examination, blood samples for safety chemistry and biomarkers, urine sampling, HF symptom assessment, KCCQ-23.</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Standard HF therapy was continued throughout the study with the exception of ACEI/ARB; †At Day 45, KCCQ-23 was not administered.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CV denotes: cardiovascular; HF denotes: heart failure; KCCQ-23 denotes: Kansas City Cardiomyopathy Questionnaire-23.</a:t>
              </a:r>
              <a:r>
                <a:rPr kumimoji="0" lang="en-US" altLang="en-US" sz="1000" b="0" i="0" u="none" strike="noStrike" cap="none" normalizeH="0" baseline="0" dirty="0">
                  <a:ln>
                    <a:noFill/>
                  </a:ln>
                  <a:solidFill>
                    <a:schemeClr val="tx1"/>
                  </a:solidFill>
                  <a:effectLst/>
                  <a:latin typeface="Arial" panose="020B0604020202020204" pitchFamily="34" charset="0"/>
                </a:rPr>
                <a:t> </a:t>
              </a:r>
            </a:p>
          </p:txBody>
        </p:sp>
      </p:grpSp>
      <p:pic>
        <p:nvPicPr>
          <p:cNvPr id="10" name="Picture 9">
            <a:extLst>
              <a:ext uri="{FF2B5EF4-FFF2-40B4-BE49-F238E27FC236}">
                <a16:creationId xmlns:a16="http://schemas.microsoft.com/office/drawing/2014/main" xmlns="" id="{B7CB02AE-7C11-4911-990B-CB8C220618CD}"/>
              </a:ext>
            </a:extLst>
          </p:cNvPr>
          <p:cNvPicPr>
            <a:picLocks noChangeAspect="1"/>
          </p:cNvPicPr>
          <p:nvPr/>
        </p:nvPicPr>
        <p:blipFill rotWithShape="1">
          <a:blip r:embed="rId3">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graphicFrame>
        <p:nvGraphicFramePr>
          <p:cNvPr id="11" name="Table 10">
            <a:extLst>
              <a:ext uri="{FF2B5EF4-FFF2-40B4-BE49-F238E27FC236}">
                <a16:creationId xmlns:a16="http://schemas.microsoft.com/office/drawing/2014/main" xmlns="" id="{0BF57940-4043-4576-9AA0-397077901E22}"/>
              </a:ext>
            </a:extLst>
          </p:cNvPr>
          <p:cNvGraphicFramePr>
            <a:graphicFrameLocks noGrp="1"/>
          </p:cNvGraphicFramePr>
          <p:nvPr>
            <p:extLst>
              <p:ext uri="{D42A27DB-BD31-4B8C-83A1-F6EECF244321}">
                <p14:modId xmlns:p14="http://schemas.microsoft.com/office/powerpoint/2010/main" val="60479521"/>
              </p:ext>
            </p:extLst>
          </p:nvPr>
        </p:nvGraphicFramePr>
        <p:xfrm>
          <a:off x="5682901" y="1309282"/>
          <a:ext cx="6230320" cy="4965504"/>
        </p:xfrm>
        <a:graphic>
          <a:graphicData uri="http://schemas.openxmlformats.org/drawingml/2006/table">
            <a:tbl>
              <a:tblPr firstRow="1" firstCol="1">
                <a:tableStyleId>{3C2FFA5D-87B4-456A-9821-1D502468CF0F}</a:tableStyleId>
              </a:tblPr>
              <a:tblGrid>
                <a:gridCol w="3115160">
                  <a:extLst>
                    <a:ext uri="{9D8B030D-6E8A-4147-A177-3AD203B41FA5}">
                      <a16:colId xmlns:a16="http://schemas.microsoft.com/office/drawing/2014/main" xmlns="" val="3437191998"/>
                    </a:ext>
                  </a:extLst>
                </a:gridCol>
                <a:gridCol w="3115160">
                  <a:extLst>
                    <a:ext uri="{9D8B030D-6E8A-4147-A177-3AD203B41FA5}">
                      <a16:colId xmlns:a16="http://schemas.microsoft.com/office/drawing/2014/main" xmlns="" val="1113025875"/>
                    </a:ext>
                  </a:extLst>
                </a:gridCol>
              </a:tblGrid>
              <a:tr h="263671">
                <a:tc>
                  <a:txBody>
                    <a:bodyPr/>
                    <a:lstStyle/>
                    <a:p>
                      <a:pPr marL="0" marR="0">
                        <a:lnSpc>
                          <a:spcPct val="107000"/>
                        </a:lnSpc>
                        <a:spcBef>
                          <a:spcPts val="0"/>
                        </a:spcBef>
                        <a:spcAft>
                          <a:spcPts val="80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Inclusion Criteria</a:t>
                      </a:r>
                      <a:endParaRPr lang="en-US"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47925" marR="47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nSpc>
                          <a:spcPct val="107000"/>
                        </a:lnSpc>
                        <a:spcBef>
                          <a:spcPts val="0"/>
                        </a:spcBef>
                        <a:spcAft>
                          <a:spcPts val="80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Exclusion Criteria</a:t>
                      </a:r>
                      <a:endParaRPr lang="en-US"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47925" marR="47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109711409"/>
                  </a:ext>
                </a:extLst>
              </a:tr>
              <a:tr h="4701833">
                <a:tc>
                  <a:txBody>
                    <a:bodyPr/>
                    <a:lstStyle/>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Aged ≥18 years </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Patients with HFrEF who are candidates for on-label sacubitril/valsartan treatment per the standard of care</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NYHA functional class II, III, or IV</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LVEF ≤40% within the preceding 6 months according to any local measurement, and no subsequent documentation of EF &gt;40%</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Stable dose of loop diuretic for the 2 weeks preceding study start</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47925" marR="47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History of hypersensitivity/allergy or suspected contraindication to ACEI, ARB, or ARNI</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Any angioedema history</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Concomitant use of ACEI therapy, </a:t>
                      </a:r>
                      <a:r>
                        <a:rPr lang="en-US" sz="1100" b="0" dirty="0" err="1">
                          <a:effectLst/>
                          <a:latin typeface="Arial" panose="020B0604020202020204" pitchFamily="34" charset="0"/>
                          <a:cs typeface="Arial" panose="020B0604020202020204" pitchFamily="34" charset="0"/>
                        </a:rPr>
                        <a:t>nesiritide</a:t>
                      </a:r>
                      <a:r>
                        <a:rPr lang="en-US" sz="1100" b="0" dirty="0">
                          <a:effectLst/>
                          <a:latin typeface="Arial" panose="020B0604020202020204" pitchFamily="34" charset="0"/>
                          <a:cs typeface="Arial" panose="020B0604020202020204" pitchFamily="34" charset="0"/>
                        </a:rPr>
                        <a:t>, </a:t>
                      </a:r>
                      <a:r>
                        <a:rPr lang="en-US" sz="1100" b="0" dirty="0" err="1">
                          <a:effectLst/>
                          <a:latin typeface="Arial" panose="020B0604020202020204" pitchFamily="34" charset="0"/>
                          <a:cs typeface="Arial" panose="020B0604020202020204" pitchFamily="34" charset="0"/>
                        </a:rPr>
                        <a:t>aliskiren</a:t>
                      </a:r>
                      <a:r>
                        <a:rPr lang="en-US" sz="1100" b="0" dirty="0">
                          <a:effectLst/>
                          <a:latin typeface="Arial" panose="020B0604020202020204" pitchFamily="34" charset="0"/>
                          <a:cs typeface="Arial" panose="020B0604020202020204" pitchFamily="34" charset="0"/>
                        </a:rPr>
                        <a:t>, or drugs that may affect absorption of the study medication</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Current or previous treatment with sacubitril/valsartan</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Inadequate washout of other investigational drugs before study initiation</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Enrollment in another clinical trial within 30 days of screening</a:t>
                      </a:r>
                    </a:p>
                    <a:p>
                      <a:pPr marL="342900" marR="0" lvl="0" indent="-342900">
                        <a:lnSpc>
                          <a:spcPct val="107000"/>
                        </a:lnSpc>
                        <a:spcBef>
                          <a:spcPts val="0"/>
                        </a:spcBef>
                        <a:spcAft>
                          <a:spcPts val="800"/>
                        </a:spcAft>
                        <a:buFont typeface="Symbol" panose="05050102010706020507" pitchFamily="18" charset="2"/>
                        <a:buChar char=""/>
                      </a:pPr>
                      <a:r>
                        <a:rPr lang="de-DE" sz="1100" b="0" dirty="0">
                          <a:effectLst/>
                          <a:latin typeface="Arial" panose="020B0604020202020204" pitchFamily="34" charset="0"/>
                          <a:cs typeface="Arial" panose="020B0604020202020204" pitchFamily="34" charset="0"/>
                        </a:rPr>
                        <a:t>Potassium &gt;5.2 mEq/L at screening</a:t>
                      </a:r>
                      <a:endParaRPr lang="en-US" sz="1100" b="0" dirty="0">
                        <a:effectLst/>
                        <a:latin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de-DE" sz="1100" b="0" dirty="0">
                          <a:effectLst/>
                          <a:latin typeface="Arial" panose="020B0604020202020204" pitchFamily="34" charset="0"/>
                          <a:cs typeface="Arial" panose="020B0604020202020204" pitchFamily="34" charset="0"/>
                        </a:rPr>
                        <a:t>History of malignancy within 1 year</a:t>
                      </a:r>
                      <a:endParaRPr lang="en-US" sz="1100" b="0" dirty="0">
                        <a:effectLst/>
                        <a:latin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Pregnancy, lactation, or use of any method of contraception that is not highly effective </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Implantation of CRT/D within 6 months</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Arial" panose="020B0604020202020204" pitchFamily="34" charset="0"/>
                          <a:cs typeface="Arial" panose="020B0604020202020204" pitchFamily="34" charset="0"/>
                        </a:rPr>
                        <a:t>Prior or planned heart transplant or LVAD</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47925" marR="47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4774503"/>
                  </a:ext>
                </a:extLst>
              </a:tr>
            </a:tbl>
          </a:graphicData>
        </a:graphic>
      </p:graphicFrame>
      <p:sp>
        <p:nvSpPr>
          <p:cNvPr id="12" name="TextBox 11">
            <a:extLst>
              <a:ext uri="{FF2B5EF4-FFF2-40B4-BE49-F238E27FC236}">
                <a16:creationId xmlns:a16="http://schemas.microsoft.com/office/drawing/2014/main" xmlns="" id="{7ADEBEFC-ECF8-44BF-B937-F5B1C19D0472}"/>
              </a:ext>
            </a:extLst>
          </p:cNvPr>
          <p:cNvSpPr txBox="1"/>
          <p:nvPr/>
        </p:nvSpPr>
        <p:spPr>
          <a:xfrm>
            <a:off x="7452731" y="6274786"/>
            <a:ext cx="4129669" cy="553998"/>
          </a:xfrm>
          <a:prstGeom prst="rect">
            <a:avLst/>
          </a:prstGeom>
          <a:noFill/>
        </p:spPr>
        <p:txBody>
          <a:bodyPr wrap="none" rtlCol="0" anchor="b">
            <a:noAutofit/>
          </a:bodyPr>
          <a:lstStyle/>
          <a:p>
            <a:r>
              <a:rPr lang="en-US" sz="1000" dirty="0">
                <a:latin typeface="Arial" panose="020B0604020202020204" pitchFamily="34" charset="0"/>
              </a:rPr>
              <a:t>Januzzi JL, Butler J, </a:t>
            </a:r>
            <a:r>
              <a:rPr lang="en-US" sz="1000" dirty="0" err="1">
                <a:latin typeface="Arial" panose="020B0604020202020204" pitchFamily="34" charset="0"/>
              </a:rPr>
              <a:t>Fombu</a:t>
            </a:r>
            <a:r>
              <a:rPr lang="en-US" sz="1000" dirty="0">
                <a:latin typeface="Arial" panose="020B0604020202020204" pitchFamily="34" charset="0"/>
              </a:rPr>
              <a:t> E, </a:t>
            </a:r>
            <a:r>
              <a:rPr lang="en-US" sz="1000" i="1" dirty="0">
                <a:latin typeface="Arial" panose="020B0604020202020204" pitchFamily="34" charset="0"/>
              </a:rPr>
              <a:t>et al</a:t>
            </a:r>
            <a:r>
              <a:rPr lang="en-US" sz="1000" dirty="0">
                <a:latin typeface="Arial" panose="020B0604020202020204" pitchFamily="34" charset="0"/>
              </a:rPr>
              <a:t>; </a:t>
            </a:r>
            <a:r>
              <a:rPr lang="en-US" sz="1000" i="1" dirty="0">
                <a:latin typeface="Arial" panose="020B0604020202020204" pitchFamily="34" charset="0"/>
              </a:rPr>
              <a:t>Am Heart J, </a:t>
            </a:r>
            <a:r>
              <a:rPr lang="en-US" sz="1000" dirty="0">
                <a:latin typeface="Arial" panose="020B0604020202020204" pitchFamily="34" charset="0"/>
              </a:rPr>
              <a:t>2018;199:130-136.</a:t>
            </a:r>
          </a:p>
        </p:txBody>
      </p:sp>
    </p:spTree>
    <p:extLst>
      <p:ext uri="{BB962C8B-B14F-4D97-AF65-F5344CB8AC3E}">
        <p14:creationId xmlns:p14="http://schemas.microsoft.com/office/powerpoint/2010/main" val="27011308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3" dur="500"/>
                                        <p:tgtEl>
                                          <p:spTgt spid="6">
                                            <p:txEl>
                                              <p:pRg st="3" end="3"/>
                                            </p:txEl>
                                          </p:spTgt>
                                        </p:tgtEl>
                                      </p:cBhvr>
                                    </p:animEffec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Goals of the study</a:t>
            </a:r>
          </a:p>
        </p:txBody>
      </p:sp>
      <p:sp>
        <p:nvSpPr>
          <p:cNvPr id="3" name="Content Placeholder 2"/>
          <p:cNvSpPr>
            <a:spLocks noGrp="1"/>
          </p:cNvSpPr>
          <p:nvPr>
            <p:ph sz="half" idx="1"/>
          </p:nvPr>
        </p:nvSpPr>
        <p:spPr>
          <a:xfrm>
            <a:off x="609600" y="1436651"/>
            <a:ext cx="5384800" cy="4779492"/>
          </a:xfrm>
        </p:spPr>
        <p:txBody>
          <a:bodyPr>
            <a:noAutofit/>
          </a:bodyPr>
          <a:lstStyle/>
          <a:p>
            <a:pPr>
              <a:spcBef>
                <a:spcPts val="0"/>
              </a:spcBef>
              <a:spcAft>
                <a:spcPts val="600"/>
              </a:spcAft>
            </a:pPr>
            <a:r>
              <a:rPr lang="en-US" sz="2400" b="1" u="sng" dirty="0"/>
              <a:t>Primary endpoint</a:t>
            </a:r>
            <a:r>
              <a:rPr lang="en-US" sz="2400" dirty="0"/>
              <a:t>: </a:t>
            </a:r>
          </a:p>
          <a:p>
            <a:pPr marL="0" indent="0">
              <a:spcBef>
                <a:spcPts val="0"/>
              </a:spcBef>
              <a:spcAft>
                <a:spcPts val="600"/>
              </a:spcAft>
              <a:buNone/>
            </a:pPr>
            <a:endParaRPr lang="en-US" sz="200" dirty="0"/>
          </a:p>
          <a:p>
            <a:pPr lvl="1" indent="-342900">
              <a:spcBef>
                <a:spcPts val="0"/>
              </a:spcBef>
              <a:spcAft>
                <a:spcPts val="600"/>
              </a:spcAft>
            </a:pPr>
            <a:r>
              <a:rPr lang="en-US" sz="2000" dirty="0"/>
              <a:t>Correlation between </a:t>
            </a:r>
            <a:r>
              <a:rPr lang="en-US" sz="2000" dirty="0" smtClean="0"/>
              <a:t>change </a:t>
            </a:r>
            <a:r>
              <a:rPr lang="en-US" sz="2000" dirty="0"/>
              <a:t>in NT-proBNP and </a:t>
            </a:r>
            <a:r>
              <a:rPr lang="en-US" sz="2000" dirty="0" smtClean="0"/>
              <a:t>remodeling at </a:t>
            </a:r>
            <a:r>
              <a:rPr lang="en-US" sz="2000" dirty="0"/>
              <a:t>12 months:</a:t>
            </a:r>
          </a:p>
          <a:p>
            <a:pPr>
              <a:spcBef>
                <a:spcPts val="0"/>
              </a:spcBef>
              <a:spcAft>
                <a:spcPts val="600"/>
              </a:spcAft>
            </a:pPr>
            <a:endParaRPr lang="en-US" sz="1900" dirty="0"/>
          </a:p>
          <a:p>
            <a:pPr marL="914400" lvl="1" indent="-457200">
              <a:spcBef>
                <a:spcPts val="600"/>
              </a:spcBef>
              <a:spcAft>
                <a:spcPts val="600"/>
              </a:spcAft>
              <a:buFont typeface="+mj-lt"/>
              <a:buAutoNum type="arabicParenR"/>
            </a:pPr>
            <a:r>
              <a:rPr lang="en-US" sz="1900" dirty="0"/>
              <a:t>Left ventricular ejection fraction (LVEF)</a:t>
            </a:r>
          </a:p>
          <a:p>
            <a:pPr marL="914400" lvl="1" indent="-457200">
              <a:spcBef>
                <a:spcPts val="600"/>
              </a:spcBef>
              <a:spcAft>
                <a:spcPts val="600"/>
              </a:spcAft>
              <a:buFont typeface="+mj-lt"/>
              <a:buAutoNum type="arabicParenR"/>
            </a:pPr>
            <a:r>
              <a:rPr lang="en-US" sz="1900" dirty="0"/>
              <a:t>LV end-diastolic volume index (</a:t>
            </a:r>
            <a:r>
              <a:rPr lang="en-US" sz="1900" dirty="0" err="1"/>
              <a:t>LVEDVi</a:t>
            </a:r>
            <a:r>
              <a:rPr lang="en-US" sz="1900" dirty="0"/>
              <a:t>)</a:t>
            </a:r>
          </a:p>
          <a:p>
            <a:pPr marL="914400" lvl="1" indent="-457200">
              <a:spcBef>
                <a:spcPts val="600"/>
              </a:spcBef>
              <a:spcAft>
                <a:spcPts val="600"/>
              </a:spcAft>
              <a:buFont typeface="+mj-lt"/>
              <a:buAutoNum type="arabicParenR"/>
            </a:pPr>
            <a:r>
              <a:rPr lang="en-US" sz="1900" dirty="0"/>
              <a:t>LV end-systolic volume index (</a:t>
            </a:r>
            <a:r>
              <a:rPr lang="en-US" sz="1900" dirty="0" err="1"/>
              <a:t>LVESVi</a:t>
            </a:r>
            <a:r>
              <a:rPr lang="en-US" sz="1900" dirty="0"/>
              <a:t>)</a:t>
            </a:r>
          </a:p>
          <a:p>
            <a:pPr marL="914400" lvl="1" indent="-457200">
              <a:spcBef>
                <a:spcPts val="600"/>
              </a:spcBef>
              <a:spcAft>
                <a:spcPts val="600"/>
              </a:spcAft>
              <a:buFont typeface="+mj-lt"/>
              <a:buAutoNum type="arabicParenR"/>
            </a:pPr>
            <a:r>
              <a:rPr lang="en-US" sz="1900" dirty="0"/>
              <a:t>Left atrial volume index (</a:t>
            </a:r>
            <a:r>
              <a:rPr lang="en-US" sz="1900" dirty="0" err="1"/>
              <a:t>LAVi</a:t>
            </a:r>
            <a:r>
              <a:rPr lang="en-US" sz="1900" dirty="0"/>
              <a:t>)</a:t>
            </a:r>
          </a:p>
          <a:p>
            <a:pPr marL="914400" lvl="1" indent="-457200">
              <a:spcBef>
                <a:spcPts val="600"/>
              </a:spcBef>
              <a:spcAft>
                <a:spcPts val="600"/>
              </a:spcAft>
              <a:buFont typeface="+mj-lt"/>
              <a:buAutoNum type="arabicParenR"/>
            </a:pPr>
            <a:r>
              <a:rPr lang="en-US" sz="1900" dirty="0"/>
              <a:t>Ratio of early </a:t>
            </a:r>
            <a:r>
              <a:rPr lang="en-US" sz="1900" dirty="0" smtClean="0"/>
              <a:t>mitral diastolic </a:t>
            </a:r>
            <a:r>
              <a:rPr lang="en-US" sz="1900" dirty="0"/>
              <a:t>filling velocity/early diastolic mitral annular velocity (</a:t>
            </a:r>
            <a:r>
              <a:rPr lang="en-US" sz="1900" dirty="0" smtClean="0"/>
              <a:t>E/e')</a:t>
            </a:r>
            <a:endParaRPr lang="en-US" sz="1900" dirty="0"/>
          </a:p>
        </p:txBody>
      </p:sp>
      <p:sp>
        <p:nvSpPr>
          <p:cNvPr id="4" name="Content Placeholder 3"/>
          <p:cNvSpPr>
            <a:spLocks noGrp="1"/>
          </p:cNvSpPr>
          <p:nvPr>
            <p:ph sz="half" idx="2"/>
          </p:nvPr>
        </p:nvSpPr>
        <p:spPr>
          <a:xfrm>
            <a:off x="6197600" y="1435608"/>
            <a:ext cx="5384800" cy="4809964"/>
          </a:xfrm>
        </p:spPr>
        <p:txBody>
          <a:bodyPr>
            <a:normAutofit fontScale="85000" lnSpcReduction="10000"/>
          </a:bodyPr>
          <a:lstStyle/>
          <a:p>
            <a:pPr>
              <a:spcBef>
                <a:spcPts val="0"/>
              </a:spcBef>
            </a:pPr>
            <a:r>
              <a:rPr lang="en-US" b="1" u="sng" dirty="0"/>
              <a:t>Secondary endpoints</a:t>
            </a:r>
            <a:r>
              <a:rPr lang="en-US" dirty="0"/>
              <a:t>:</a:t>
            </a:r>
          </a:p>
          <a:p>
            <a:pPr lvl="1">
              <a:spcBef>
                <a:spcPts val="0"/>
              </a:spcBef>
            </a:pPr>
            <a:endParaRPr lang="en-US" dirty="0"/>
          </a:p>
          <a:p>
            <a:pPr lvl="1">
              <a:spcBef>
                <a:spcPts val="0"/>
              </a:spcBef>
            </a:pPr>
            <a:r>
              <a:rPr lang="en-US" dirty="0"/>
              <a:t>Association between </a:t>
            </a:r>
            <a:r>
              <a:rPr lang="en-US" dirty="0" smtClean="0"/>
              <a:t>change in NT-proBNP and remodeling at 6 </a:t>
            </a:r>
            <a:r>
              <a:rPr lang="en-US" dirty="0"/>
              <a:t>months </a:t>
            </a:r>
          </a:p>
          <a:p>
            <a:pPr lvl="1">
              <a:spcBef>
                <a:spcPts val="0"/>
              </a:spcBef>
            </a:pPr>
            <a:endParaRPr lang="en-US" dirty="0"/>
          </a:p>
          <a:p>
            <a:pPr lvl="1">
              <a:spcBef>
                <a:spcPts val="0"/>
              </a:spcBef>
            </a:pPr>
            <a:r>
              <a:rPr lang="en-US" dirty="0"/>
              <a:t>Effect of S/V on cardiac remodeling in specific patient subgroups not represented in the PARADIGM-HF trial:</a:t>
            </a:r>
          </a:p>
          <a:p>
            <a:pPr lvl="1">
              <a:spcBef>
                <a:spcPts val="0"/>
              </a:spcBef>
            </a:pPr>
            <a:endParaRPr lang="en-US" dirty="0"/>
          </a:p>
          <a:p>
            <a:pPr marL="1371600" lvl="2" indent="-457200">
              <a:spcBef>
                <a:spcPts val="0"/>
              </a:spcBef>
              <a:buFont typeface="+mj-lt"/>
              <a:buAutoNum type="arabicParenR"/>
            </a:pPr>
            <a:r>
              <a:rPr lang="en-US" dirty="0"/>
              <a:t>New-onset HF and/or ACEI/ARB naïve </a:t>
            </a:r>
          </a:p>
          <a:p>
            <a:pPr marL="1371600" lvl="2" indent="-457200">
              <a:spcBef>
                <a:spcPts val="0"/>
              </a:spcBef>
              <a:buFont typeface="+mj-lt"/>
              <a:buAutoNum type="arabicParenR"/>
            </a:pPr>
            <a:endParaRPr lang="en-US" dirty="0"/>
          </a:p>
          <a:p>
            <a:pPr marL="1371600" lvl="2" indent="-457200">
              <a:spcBef>
                <a:spcPts val="0"/>
              </a:spcBef>
              <a:buFont typeface="+mj-lt"/>
              <a:buAutoNum type="arabicParenR"/>
            </a:pPr>
            <a:r>
              <a:rPr lang="en-US" dirty="0"/>
              <a:t>Those with </a:t>
            </a:r>
            <a:r>
              <a:rPr lang="en-US" dirty="0" smtClean="0"/>
              <a:t>BNP or NT-proBNP </a:t>
            </a:r>
            <a:r>
              <a:rPr lang="en-US" dirty="0"/>
              <a:t>concentrations below PARADIGM-HF inclusion criteria</a:t>
            </a:r>
          </a:p>
          <a:p>
            <a:pPr marL="1371600" lvl="2" indent="-457200">
              <a:spcBef>
                <a:spcPts val="0"/>
              </a:spcBef>
              <a:buFont typeface="+mj-lt"/>
              <a:buAutoNum type="arabicParenR"/>
            </a:pPr>
            <a:endParaRPr lang="en-US" dirty="0"/>
          </a:p>
          <a:p>
            <a:pPr marL="1371600" lvl="2" indent="-457200">
              <a:spcBef>
                <a:spcPts val="0"/>
              </a:spcBef>
              <a:buFont typeface="+mj-lt"/>
              <a:buAutoNum type="arabicParenR"/>
            </a:pPr>
            <a:r>
              <a:rPr lang="en-US" dirty="0"/>
              <a:t>Patients not reaching target doses of S/V (97/103 mg twice daily)</a:t>
            </a:r>
          </a:p>
        </p:txBody>
      </p:sp>
      <p:pic>
        <p:nvPicPr>
          <p:cNvPr id="6" name="Picture 5">
            <a:extLst>
              <a:ext uri="{FF2B5EF4-FFF2-40B4-BE49-F238E27FC236}">
                <a16:creationId xmlns:a16="http://schemas.microsoft.com/office/drawing/2014/main" xmlns="" id="{1CB28664-1F85-4DB1-850C-1C59E896155D}"/>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
        <p:nvSpPr>
          <p:cNvPr id="8" name="TextBox 7">
            <a:extLst>
              <a:ext uri="{FF2B5EF4-FFF2-40B4-BE49-F238E27FC236}">
                <a16:creationId xmlns:a16="http://schemas.microsoft.com/office/drawing/2014/main" xmlns="" id="{7ADEBEFC-ECF8-44BF-B937-F5B1C19D0472}"/>
              </a:ext>
            </a:extLst>
          </p:cNvPr>
          <p:cNvSpPr txBox="1"/>
          <p:nvPr/>
        </p:nvSpPr>
        <p:spPr>
          <a:xfrm>
            <a:off x="7452731" y="6274786"/>
            <a:ext cx="4129669" cy="553998"/>
          </a:xfrm>
          <a:prstGeom prst="rect">
            <a:avLst/>
          </a:prstGeom>
          <a:noFill/>
        </p:spPr>
        <p:txBody>
          <a:bodyPr wrap="none" rtlCol="0" anchor="b">
            <a:noAutofit/>
          </a:bodyPr>
          <a:lstStyle/>
          <a:p>
            <a:r>
              <a:rPr lang="en-US" sz="1000" dirty="0">
                <a:latin typeface="Arial" panose="020B0604020202020204" pitchFamily="34" charset="0"/>
              </a:rPr>
              <a:t>Januzzi JL, Butler J, </a:t>
            </a:r>
            <a:r>
              <a:rPr lang="en-US" sz="1000" dirty="0" err="1">
                <a:latin typeface="Arial" panose="020B0604020202020204" pitchFamily="34" charset="0"/>
              </a:rPr>
              <a:t>Fombu</a:t>
            </a:r>
            <a:r>
              <a:rPr lang="en-US" sz="1000" dirty="0">
                <a:latin typeface="Arial" panose="020B0604020202020204" pitchFamily="34" charset="0"/>
              </a:rPr>
              <a:t> E, </a:t>
            </a:r>
            <a:r>
              <a:rPr lang="en-US" sz="1000" i="1" dirty="0">
                <a:latin typeface="Arial" panose="020B0604020202020204" pitchFamily="34" charset="0"/>
              </a:rPr>
              <a:t>et al</a:t>
            </a:r>
            <a:r>
              <a:rPr lang="en-US" sz="1000" dirty="0">
                <a:latin typeface="Arial" panose="020B0604020202020204" pitchFamily="34" charset="0"/>
              </a:rPr>
              <a:t>; </a:t>
            </a:r>
            <a:r>
              <a:rPr lang="en-US" sz="1000" i="1" dirty="0">
                <a:latin typeface="Arial" panose="020B0604020202020204" pitchFamily="34" charset="0"/>
              </a:rPr>
              <a:t>Am Heart J, </a:t>
            </a:r>
            <a:r>
              <a:rPr lang="en-US" sz="1000" dirty="0">
                <a:latin typeface="Arial" panose="020B0604020202020204" pitchFamily="34" charset="0"/>
              </a:rPr>
              <a:t>2018;199:130-136.</a:t>
            </a:r>
          </a:p>
        </p:txBody>
      </p:sp>
    </p:spTree>
    <p:extLst>
      <p:ext uri="{BB962C8B-B14F-4D97-AF65-F5344CB8AC3E}">
        <p14:creationId xmlns:p14="http://schemas.microsoft.com/office/powerpoint/2010/main" val="338683615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5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25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25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250"/>
                                        <p:tgtEl>
                                          <p:spTgt spid="4">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fade">
                                      <p:cBhvr>
                                        <p:cTn id="22" dur="2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Baseline characteristics (N=794)</a:t>
            </a:r>
          </a:p>
        </p:txBody>
      </p:sp>
      <p:graphicFrame>
        <p:nvGraphicFramePr>
          <p:cNvPr id="5" name="Table 4"/>
          <p:cNvGraphicFramePr>
            <a:graphicFrameLocks noGrp="1"/>
          </p:cNvGraphicFramePr>
          <p:nvPr>
            <p:extLst>
              <p:ext uri="{D42A27DB-BD31-4B8C-83A1-F6EECF244321}">
                <p14:modId xmlns:p14="http://schemas.microsoft.com/office/powerpoint/2010/main" val="652855568"/>
              </p:ext>
            </p:extLst>
          </p:nvPr>
        </p:nvGraphicFramePr>
        <p:xfrm>
          <a:off x="609600" y="1600192"/>
          <a:ext cx="5089236" cy="4383408"/>
        </p:xfrm>
        <a:graphic>
          <a:graphicData uri="http://schemas.openxmlformats.org/drawingml/2006/table">
            <a:tbl>
              <a:tblPr firstRow="1">
                <a:tableStyleId>{5C22544A-7EE6-4342-B048-85BDC9FD1C3A}</a:tableStyleId>
              </a:tblPr>
              <a:tblGrid>
                <a:gridCol w="3821823">
                  <a:extLst>
                    <a:ext uri="{9D8B030D-6E8A-4147-A177-3AD203B41FA5}">
                      <a16:colId xmlns:a16="http://schemas.microsoft.com/office/drawing/2014/main" xmlns="" val="20000"/>
                    </a:ext>
                  </a:extLst>
                </a:gridCol>
                <a:gridCol w="1267413">
                  <a:extLst>
                    <a:ext uri="{9D8B030D-6E8A-4147-A177-3AD203B41FA5}">
                      <a16:colId xmlns:a16="http://schemas.microsoft.com/office/drawing/2014/main" xmlns="" val="20001"/>
                    </a:ext>
                  </a:extLst>
                </a:gridCol>
              </a:tblGrid>
              <a:tr h="274320">
                <a:tc>
                  <a:txBody>
                    <a:bodyPr/>
                    <a:lstStyle/>
                    <a:p>
                      <a:pPr marL="0" marR="0">
                        <a:lnSpc>
                          <a:spcPct val="107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Parameter</a:t>
                      </a:r>
                      <a:endParaRPr lang="en-US"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tc>
                  <a:txBody>
                    <a:bodyPr/>
                    <a:lstStyle/>
                    <a:p>
                      <a:pPr marL="0" marR="0" algn="ctr">
                        <a:lnSpc>
                          <a:spcPct val="107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N=794</a:t>
                      </a:r>
                      <a:endParaRPr lang="en-US"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Age, years; 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65.1 (12.4)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Male sex; n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568 (71.5)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2"/>
                  </a:ext>
                </a:extLst>
              </a:tr>
              <a:tr h="0">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NYHA</a:t>
                      </a:r>
                      <a:r>
                        <a:rPr lang="en-US" sz="1400" baseline="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Class II or III; n (%)</a:t>
                      </a: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780 (98.2)</a:t>
                      </a: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4"/>
                  </a:ext>
                </a:extLst>
              </a:tr>
              <a:tr h="0">
                <a:tc>
                  <a:txBody>
                    <a:bodyPr/>
                    <a:lstStyle/>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Race; n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White</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Black</a:t>
                      </a: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581 (73.4)</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180 (22.7)</a:t>
                      </a: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5"/>
                  </a:ext>
                </a:extLst>
              </a:tr>
              <a:tr h="0">
                <a:tc>
                  <a:txBody>
                    <a:bodyPr/>
                    <a:lstStyle/>
                    <a:p>
                      <a:pPr marL="0"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Body-mass index, kg/m</a:t>
                      </a:r>
                      <a:r>
                        <a:rPr lang="en-US" sz="1400" baseline="30000" dirty="0">
                          <a:effectLst/>
                          <a:latin typeface="Arial" panose="020B0604020202020204" pitchFamily="34" charset="0"/>
                          <a:cs typeface="Arial" panose="020B0604020202020204" pitchFamily="34" charset="0"/>
                        </a:rPr>
                        <a:t>2</a:t>
                      </a:r>
                      <a:r>
                        <a:rPr lang="en-US" sz="1400" baseline="0" dirty="0">
                          <a:effectLst/>
                          <a:latin typeface="Arial" panose="020B0604020202020204" pitchFamily="34" charset="0"/>
                          <a:cs typeface="Arial" panose="020B0604020202020204" pitchFamily="34" charset="0"/>
                        </a:rPr>
                        <a:t>,</a:t>
                      </a:r>
                      <a:r>
                        <a:rPr lang="en-US" sz="1400" baseline="30000" dirty="0">
                          <a:effectLst/>
                          <a:latin typeface="Arial" panose="020B0604020202020204" pitchFamily="34" charset="0"/>
                          <a:cs typeface="Arial" panose="020B0604020202020204" pitchFamily="34" charset="0"/>
                        </a:rPr>
                        <a:t> </a:t>
                      </a:r>
                      <a:r>
                        <a:rPr lang="en-US" sz="1400" baseline="0" dirty="0">
                          <a:effectLst/>
                          <a:latin typeface="Arial" panose="020B0604020202020204" pitchFamily="34" charset="0"/>
                          <a:cs typeface="Arial" panose="020B0604020202020204" pitchFamily="34" charset="0"/>
                        </a:rPr>
                        <a:t>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smtClean="0">
                          <a:effectLst/>
                          <a:latin typeface="Arial" panose="020B0604020202020204" pitchFamily="34" charset="0"/>
                          <a:cs typeface="Arial" panose="020B0604020202020204" pitchFamily="34" charset="0"/>
                        </a:rPr>
                        <a:t>31.3 </a:t>
                      </a:r>
                      <a:r>
                        <a:rPr lang="en-US" sz="1400" dirty="0">
                          <a:effectLst/>
                          <a:latin typeface="Arial" panose="020B0604020202020204" pitchFamily="34" charset="0"/>
                          <a:cs typeface="Arial" panose="020B0604020202020204" pitchFamily="34" charset="0"/>
                        </a:rPr>
                        <a:t>(6.9)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6"/>
                  </a:ext>
                </a:extLst>
              </a:tr>
              <a:tr h="0">
                <a:tc>
                  <a:txBody>
                    <a:bodyPr/>
                    <a:lstStyle/>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Past Medical History; n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Hypertension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Diabetes mellitus</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Myocardial infarction </a:t>
                      </a:r>
                    </a:p>
                    <a:p>
                      <a:pPr marL="0" marR="0">
                        <a:lnSpc>
                          <a:spcPct val="107000"/>
                        </a:lnSpc>
                        <a:spcBef>
                          <a:spcPts val="0"/>
                        </a:spcBef>
                        <a:spcAft>
                          <a:spcPts val="0"/>
                        </a:spcAft>
                      </a:pPr>
                      <a:r>
                        <a:rPr lang="en-US" sz="1400" baseline="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Atrial fibrillation/flutter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699 (88.0)</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361 (45.5)</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329 (41.4)</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280 (35.3)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7"/>
                  </a:ext>
                </a:extLst>
              </a:tr>
              <a:tr h="0">
                <a:tc>
                  <a:txBody>
                    <a:bodyPr/>
                    <a:lstStyle/>
                    <a:p>
                      <a:pPr marL="0" marR="0">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Guideline-directed </a:t>
                      </a:r>
                      <a:r>
                        <a:rPr lang="en-US" sz="1400" b="1" dirty="0" err="1">
                          <a:solidFill>
                            <a:schemeClr val="tx1"/>
                          </a:solidFill>
                          <a:effectLst/>
                          <a:latin typeface="Arial" panose="020B0604020202020204" pitchFamily="34" charset="0"/>
                          <a:cs typeface="Arial" panose="020B0604020202020204" pitchFamily="34" charset="0"/>
                        </a:rPr>
                        <a:t>HFrEF</a:t>
                      </a:r>
                      <a:r>
                        <a:rPr lang="en-US" sz="1400" b="1" baseline="0" dirty="0">
                          <a:solidFill>
                            <a:srgbClr val="FF0000"/>
                          </a:solidFill>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therapy; n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Beta blocker</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ACEI/ARB</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MRA</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CRT/CRT-ICD</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ICD-alone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757 (95.3)</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602 (75.8)</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281 (35.4)</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122 (15.4)</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226 (28.5)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6045" marR="3604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Rectangle 6">
            <a:extLst>
              <a:ext uri="{FF2B5EF4-FFF2-40B4-BE49-F238E27FC236}">
                <a16:creationId xmlns:a16="http://schemas.microsoft.com/office/drawing/2014/main" xmlns="" id="{06013326-7F83-4C9B-8934-FA0FAE0EB32B}"/>
              </a:ext>
            </a:extLst>
          </p:cNvPr>
          <p:cNvSpPr/>
          <p:nvPr/>
        </p:nvSpPr>
        <p:spPr>
          <a:xfrm>
            <a:off x="5816770" y="1433000"/>
            <a:ext cx="5765630" cy="2139047"/>
          </a:xfrm>
          <a:prstGeom prst="rect">
            <a:avLst/>
          </a:prstGeom>
        </p:spPr>
        <p:txBody>
          <a:bodyPr wrap="square">
            <a:spAutoFit/>
          </a:bodyPr>
          <a:lstStyle/>
          <a:p>
            <a:pPr>
              <a:spcAft>
                <a:spcPts val="600"/>
              </a:spcAft>
            </a:pPr>
            <a:r>
              <a:rPr lang="en-US" sz="1600" b="1" dirty="0">
                <a:latin typeface="Arial" panose="020B0604020202020204" pitchFamily="34" charset="0"/>
                <a:ea typeface="Calibri" panose="020F0502020204030204" pitchFamily="34" charset="0"/>
                <a:cs typeface="Arial" panose="020B0604020202020204" pitchFamily="34" charset="0"/>
              </a:rPr>
              <a:t>Cardiac measurements, median (interquartile range):</a:t>
            </a:r>
          </a:p>
          <a:p>
            <a:endParaRPr lang="en-US" sz="8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LVEF =  </a:t>
            </a:r>
            <a:r>
              <a:rPr lang="en-US" sz="1600" dirty="0" smtClean="0">
                <a:latin typeface="Arial" panose="020B0604020202020204" pitchFamily="34" charset="0"/>
                <a:ea typeface="Calibri" panose="020F0502020204030204" pitchFamily="34" charset="0"/>
                <a:cs typeface="Arial" panose="020B0604020202020204" pitchFamily="34" charset="0"/>
              </a:rPr>
              <a:t>28.2 </a:t>
            </a:r>
            <a:r>
              <a:rPr lang="en-US" sz="1600" dirty="0">
                <a:latin typeface="Arial" panose="020B0604020202020204" pitchFamily="34" charset="0"/>
                <a:ea typeface="Calibri" panose="020F0502020204030204" pitchFamily="34" charset="0"/>
                <a:cs typeface="Arial" panose="020B0604020202020204" pitchFamily="34" charset="0"/>
              </a:rPr>
              <a:t>(24.5, 32.7) %</a:t>
            </a:r>
          </a:p>
          <a:p>
            <a:pPr marL="285750" indent="-285750">
              <a:spcAft>
                <a:spcPts val="600"/>
              </a:spcAft>
              <a:buFont typeface="Arial" panose="020B0604020202020204" pitchFamily="34" charset="0"/>
              <a:buChar char="•"/>
            </a:pPr>
            <a:r>
              <a:rPr lang="en-US" sz="1600" dirty="0" err="1">
                <a:latin typeface="Arial" panose="020B0604020202020204" pitchFamily="34" charset="0"/>
                <a:ea typeface="Calibri" panose="020F0502020204030204" pitchFamily="34" charset="0"/>
                <a:cs typeface="Arial" panose="020B0604020202020204" pitchFamily="34" charset="0"/>
              </a:rPr>
              <a:t>LVEDVi</a:t>
            </a:r>
            <a:r>
              <a:rPr lang="en-US" sz="1600" dirty="0">
                <a:latin typeface="Arial" panose="020B0604020202020204" pitchFamily="34" charset="0"/>
                <a:ea typeface="Calibri" panose="020F0502020204030204" pitchFamily="34" charset="0"/>
                <a:cs typeface="Arial" panose="020B0604020202020204" pitchFamily="34" charset="0"/>
              </a:rPr>
              <a:t> = </a:t>
            </a:r>
            <a:r>
              <a:rPr lang="en-US" sz="1600" dirty="0" smtClean="0">
                <a:latin typeface="Arial" panose="020B0604020202020204" pitchFamily="34" charset="0"/>
                <a:ea typeface="Calibri" panose="020F0502020204030204" pitchFamily="34" charset="0"/>
                <a:cs typeface="Arial" panose="020B0604020202020204" pitchFamily="34" charset="0"/>
              </a:rPr>
              <a:t>86.93 </a:t>
            </a:r>
            <a:r>
              <a:rPr lang="en-US" sz="1600" dirty="0">
                <a:latin typeface="Arial" panose="020B0604020202020204" pitchFamily="34" charset="0"/>
                <a:ea typeface="Calibri" panose="020F0502020204030204" pitchFamily="34" charset="0"/>
                <a:cs typeface="Arial" panose="020B0604020202020204" pitchFamily="34" charset="0"/>
              </a:rPr>
              <a:t>(76.17, 100.43) mL/m</a:t>
            </a:r>
            <a:r>
              <a:rPr lang="en-US" sz="1600" baseline="30000" dirty="0">
                <a:latin typeface="Arial" panose="020B0604020202020204" pitchFamily="34" charset="0"/>
                <a:ea typeface="Calibri" panose="020F0502020204030204" pitchFamily="34" charset="0"/>
                <a:cs typeface="Arial" panose="020B0604020202020204" pitchFamily="34" charset="0"/>
              </a:rPr>
              <a:t>2</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err="1">
                <a:latin typeface="Arial" panose="020B0604020202020204" pitchFamily="34" charset="0"/>
                <a:ea typeface="Calibri" panose="020F0502020204030204" pitchFamily="34" charset="0"/>
                <a:cs typeface="Arial" panose="020B0604020202020204" pitchFamily="34" charset="0"/>
              </a:rPr>
              <a:t>LVESVi</a:t>
            </a:r>
            <a:r>
              <a:rPr lang="en-US" sz="1600" dirty="0">
                <a:latin typeface="Arial" panose="020B0604020202020204" pitchFamily="34" charset="0"/>
                <a:ea typeface="Calibri" panose="020F0502020204030204" pitchFamily="34" charset="0"/>
                <a:cs typeface="Arial" panose="020B0604020202020204" pitchFamily="34" charset="0"/>
              </a:rPr>
              <a:t> = 61.68 (51.95, 75.00) mL/m</a:t>
            </a:r>
            <a:r>
              <a:rPr lang="en-US" sz="1600" baseline="30000" dirty="0">
                <a:latin typeface="Arial" panose="020B0604020202020204" pitchFamily="34" charset="0"/>
                <a:ea typeface="Calibri" panose="020F0502020204030204" pitchFamily="34" charset="0"/>
                <a:cs typeface="Arial" panose="020B0604020202020204" pitchFamily="34" charset="0"/>
              </a:rPr>
              <a:t>2</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LAVi = 37.76 (31.63, 46.09) mL/m</a:t>
            </a:r>
            <a:r>
              <a:rPr lang="en-US" sz="1600" baseline="30000" dirty="0">
                <a:latin typeface="Arial" panose="020B0604020202020204" pitchFamily="34" charset="0"/>
                <a:ea typeface="Calibri" panose="020F0502020204030204" pitchFamily="34" charset="0"/>
                <a:cs typeface="Arial" panose="020B0604020202020204" pitchFamily="34" charset="0"/>
              </a:rPr>
              <a:t>2</a:t>
            </a:r>
            <a:r>
              <a:rPr lang="en-US" sz="1600" dirty="0">
                <a:latin typeface="Arial" panose="020B0604020202020204" pitchFamily="34" charset="0"/>
                <a:ea typeface="Calibri" panose="020F050202020403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rPr>
              <a:t>E/e' </a:t>
            </a:r>
            <a:r>
              <a:rPr lang="en-US" sz="1600" dirty="0">
                <a:latin typeface="Arial" panose="020B0604020202020204" pitchFamily="34" charset="0"/>
                <a:ea typeface="Calibri" panose="020F0502020204030204" pitchFamily="34" charset="0"/>
                <a:cs typeface="Arial" panose="020B0604020202020204" pitchFamily="34" charset="0"/>
              </a:rPr>
              <a:t>=11.70 (8.80, 16.00)</a:t>
            </a:r>
            <a:endParaRPr lang="en-US" sz="1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890515EF-2342-4B0F-8842-0F99025F45F4}"/>
              </a:ext>
            </a:extLst>
          </p:cNvPr>
          <p:cNvSpPr/>
          <p:nvPr/>
        </p:nvSpPr>
        <p:spPr>
          <a:xfrm>
            <a:off x="5816770" y="3811058"/>
            <a:ext cx="6096000" cy="1938992"/>
          </a:xfrm>
          <a:prstGeom prst="rect">
            <a:avLst/>
          </a:prstGeom>
        </p:spPr>
        <p:txBody>
          <a:bodyPr>
            <a:spAutoFit/>
          </a:bodyPr>
          <a:lstStyle/>
          <a:p>
            <a:r>
              <a:rPr lang="en-US" sz="1600" b="1" dirty="0">
                <a:latin typeface="Arial" panose="020B0604020202020204" pitchFamily="34" charset="0"/>
                <a:ea typeface="Calibri" panose="020F0502020204030204" pitchFamily="34" charset="0"/>
                <a:cs typeface="Arial" panose="020B0604020202020204" pitchFamily="34" charset="0"/>
              </a:rPr>
              <a:t>Subgroups of interest:</a:t>
            </a:r>
          </a:p>
          <a:p>
            <a:endParaRPr lang="en-US" sz="8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New-onset HF and/or ACEI/ARB n</a:t>
            </a:r>
            <a:r>
              <a:rPr lang="en-US" sz="1600" dirty="0">
                <a:latin typeface="Arial" panose="020B0604020202020204" pitchFamily="34" charset="0"/>
                <a:cs typeface="Arial" panose="020B0604020202020204" pitchFamily="34" charset="0"/>
              </a:rPr>
              <a:t>aïve</a:t>
            </a:r>
            <a:r>
              <a:rPr lang="en-US" sz="1600" dirty="0">
                <a:latin typeface="Arial" panose="020B0604020202020204" pitchFamily="34" charset="0"/>
                <a:ea typeface="Calibri" panose="020F0502020204030204" pitchFamily="34" charset="0"/>
                <a:cs typeface="Arial" panose="020B0604020202020204" pitchFamily="34" charset="0"/>
              </a:rPr>
              <a:t>: N = 118 (14.9%)</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BNP or NT-proBNP </a:t>
            </a:r>
            <a:r>
              <a:rPr lang="en-US" sz="1600" dirty="0">
                <a:latin typeface="Arial" panose="020B0604020202020204" pitchFamily="34" charset="0"/>
                <a:cs typeface="Arial" panose="020B0604020202020204" pitchFamily="34" charset="0"/>
              </a:rPr>
              <a:t>concentrations below PARADIGM-HF inclusion criteria: N = 292 (36.8%)</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Following titration, 278 (35.0%) did not receive target dose</a:t>
            </a:r>
          </a:p>
        </p:txBody>
      </p:sp>
      <p:pic>
        <p:nvPicPr>
          <p:cNvPr id="8" name="Picture 7">
            <a:extLst>
              <a:ext uri="{FF2B5EF4-FFF2-40B4-BE49-F238E27FC236}">
                <a16:creationId xmlns:a16="http://schemas.microsoft.com/office/drawing/2014/main" xmlns="" id="{E580B0F1-F1BC-4D03-B779-CA7C79605FCB}"/>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
        <p:nvSpPr>
          <p:cNvPr id="3" name="TextBox 2">
            <a:extLst>
              <a:ext uri="{FF2B5EF4-FFF2-40B4-BE49-F238E27FC236}">
                <a16:creationId xmlns:a16="http://schemas.microsoft.com/office/drawing/2014/main" xmlns="" id="{0E826C99-B381-462A-A30F-B7971B33C889}"/>
              </a:ext>
            </a:extLst>
          </p:cNvPr>
          <p:cNvSpPr txBox="1"/>
          <p:nvPr/>
        </p:nvSpPr>
        <p:spPr>
          <a:xfrm>
            <a:off x="3406809" y="5978535"/>
            <a:ext cx="8645032" cy="553998"/>
          </a:xfrm>
          <a:prstGeom prst="rect">
            <a:avLst/>
          </a:prstGeom>
          <a:noFill/>
        </p:spPr>
        <p:txBody>
          <a:bodyPr wrap="square" rtlCol="0" anchor="b">
            <a:noAutofit/>
          </a:bodyPr>
          <a:lstStyle/>
          <a:p>
            <a:r>
              <a:rPr lang="en-US" sz="1000" dirty="0">
                <a:latin typeface="Arial" panose="020B0604020202020204" pitchFamily="34" charset="0"/>
              </a:rPr>
              <a:t>N (%) unless otherwise noted; SD, standard deviation; NYHA, New York Heart Association; ACEI, ACE inhibitor; ARB, angiotensin II receptor blocker; MRA, mineralocorticoid receptor antagonist; CRT, cardiac resynchronization therapy; ICD, implantable cardioverter-defibrillator</a:t>
            </a:r>
          </a:p>
        </p:txBody>
      </p:sp>
    </p:spTree>
    <p:extLst>
      <p:ext uri="{BB962C8B-B14F-4D97-AF65-F5344CB8AC3E}">
        <p14:creationId xmlns:p14="http://schemas.microsoft.com/office/powerpoint/2010/main" val="651168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NT-proBNP concentrations</a:t>
            </a:r>
          </a:p>
        </p:txBody>
      </p:sp>
      <p:pic>
        <p:nvPicPr>
          <p:cNvPr id="4" name="Picture 3" descr="150105545 Figure 1-01.jpg"/>
          <p:cNvPicPr/>
          <p:nvPr/>
        </p:nvPicPr>
        <p:blipFill rotWithShape="1">
          <a:blip r:embed="rId2" cstate="print"/>
          <a:srcRect l="9625" t="1274" b="16422"/>
          <a:stretch/>
        </p:blipFill>
        <p:spPr>
          <a:xfrm>
            <a:off x="256511" y="2117945"/>
            <a:ext cx="7119891" cy="384403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29670129"/>
              </p:ext>
            </p:extLst>
          </p:nvPr>
        </p:nvGraphicFramePr>
        <p:xfrm>
          <a:off x="7745126" y="2362476"/>
          <a:ext cx="4074869" cy="3385685"/>
        </p:xfrm>
        <a:graphic>
          <a:graphicData uri="http://schemas.openxmlformats.org/drawingml/2006/table">
            <a:tbl>
              <a:tblPr firstRow="1">
                <a:tableStyleId>{BC89EF96-8CEA-46FF-86C4-4CE0E7609802}</a:tableStyleId>
              </a:tblPr>
              <a:tblGrid>
                <a:gridCol w="1193643">
                  <a:extLst>
                    <a:ext uri="{9D8B030D-6E8A-4147-A177-3AD203B41FA5}">
                      <a16:colId xmlns:a16="http://schemas.microsoft.com/office/drawing/2014/main" xmlns="" val="20000"/>
                    </a:ext>
                  </a:extLst>
                </a:gridCol>
                <a:gridCol w="581891">
                  <a:extLst>
                    <a:ext uri="{9D8B030D-6E8A-4147-A177-3AD203B41FA5}">
                      <a16:colId xmlns:a16="http://schemas.microsoft.com/office/drawing/2014/main" xmlns="" val="20001"/>
                    </a:ext>
                  </a:extLst>
                </a:gridCol>
                <a:gridCol w="2299335">
                  <a:extLst>
                    <a:ext uri="{9D8B030D-6E8A-4147-A177-3AD203B41FA5}">
                      <a16:colId xmlns:a16="http://schemas.microsoft.com/office/drawing/2014/main" xmlns="" val="20002"/>
                    </a:ext>
                  </a:extLst>
                </a:gridCol>
              </a:tblGrid>
              <a:tr h="641099">
                <a:tc>
                  <a:txBody>
                    <a:bodyPr/>
                    <a:lstStyle/>
                    <a:p>
                      <a:pPr marL="0" marR="0">
                        <a:lnSpc>
                          <a:spcPct val="107000"/>
                        </a:lnSpc>
                        <a:spcBef>
                          <a:spcPts val="0"/>
                        </a:spcBef>
                        <a:spcAft>
                          <a:spcPts val="0"/>
                        </a:spcAft>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point</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tc>
                  <a:txBody>
                    <a:bodyPr/>
                    <a:lstStyle/>
                    <a:p>
                      <a:pPr marL="0" marR="0" algn="ctr">
                        <a:lnSpc>
                          <a:spcPct val="107000"/>
                        </a:lnSpc>
                        <a:spcBef>
                          <a:spcPts val="0"/>
                        </a:spcBef>
                        <a:spcAft>
                          <a:spcPts val="0"/>
                        </a:spcAft>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tc>
                  <a:txBody>
                    <a:bodyPr/>
                    <a:lstStyle/>
                    <a:p>
                      <a:pPr marL="0" marR="0" algn="ctr">
                        <a:lnSpc>
                          <a:spcPct val="107000"/>
                        </a:lnSpc>
                        <a:spcBef>
                          <a:spcPts val="0"/>
                        </a:spcBef>
                        <a:spcAft>
                          <a:spcPts val="0"/>
                        </a:spcAft>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Median NT-proBNP </a:t>
                      </a:r>
                    </a:p>
                    <a:p>
                      <a:pPr marL="0" marR="0" algn="ctr">
                        <a:lnSpc>
                          <a:spcPct val="107000"/>
                        </a:lnSpc>
                        <a:spcBef>
                          <a:spcPts val="0"/>
                        </a:spcBef>
                        <a:spcAft>
                          <a:spcPts val="0"/>
                        </a:spcAft>
                      </a:pPr>
                      <a:r>
                        <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(25th, 75th percentile), pg/mL</a:t>
                      </a:r>
                      <a:endParaRPr lang="en-US" sz="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Baseline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760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816 (332, 1822)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Day 14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754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528 (226, 1378)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Day 30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740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546 (211, 1321)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Day 45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734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514 (192, 1297)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Month 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721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535 (210, 1299)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Month 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719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488 (211, 1315)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Month 6</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699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473 (179, 1163)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Month 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659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444 (170, 1153)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304954">
                <a:tc>
                  <a:txBody>
                    <a:bodyPr/>
                    <a:lstStyle/>
                    <a:p>
                      <a:pPr marL="0" marR="0">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Month 12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638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455 (153, 1090)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3" name="TextBox 2">
            <a:extLst>
              <a:ext uri="{FF2B5EF4-FFF2-40B4-BE49-F238E27FC236}">
                <a16:creationId xmlns:a16="http://schemas.microsoft.com/office/drawing/2014/main" xmlns="" id="{1FD50D4D-E696-4C30-84C2-9A1A4B54A4D3}"/>
              </a:ext>
            </a:extLst>
          </p:cNvPr>
          <p:cNvSpPr txBox="1"/>
          <p:nvPr/>
        </p:nvSpPr>
        <p:spPr>
          <a:xfrm>
            <a:off x="1557528" y="1339012"/>
            <a:ext cx="9076944" cy="707886"/>
          </a:xfrm>
          <a:prstGeom prst="rect">
            <a:avLst/>
          </a:prstGeom>
        </p:spPr>
        <p:txBody>
          <a:bodyPr wrap="square">
            <a:noAutofit/>
          </a:bodyPr>
          <a:lstStyle>
            <a:defPPr>
              <a:defRPr lang="en-US"/>
            </a:defPPr>
            <a:lvl1pPr algn="ctr">
              <a:defRPr sz="2000" b="1" i="1">
                <a:solidFill>
                  <a:schemeClr val="accent1">
                    <a:lumMod val="75000"/>
                  </a:schemeClr>
                </a:solidFill>
                <a:latin typeface="Arial" panose="020B0604020202020204" pitchFamily="34" charset="0"/>
              </a:defRPr>
            </a:lvl1pPr>
          </a:lstStyle>
          <a:p>
            <a:r>
              <a:rPr lang="en-US" dirty="0"/>
              <a:t>Rapid and significant reduction of NT-proBNP was observed, with majority of reduction within the first 2 weeks</a:t>
            </a:r>
          </a:p>
        </p:txBody>
      </p:sp>
      <p:pic>
        <p:nvPicPr>
          <p:cNvPr id="6" name="Picture 5">
            <a:extLst>
              <a:ext uri="{FF2B5EF4-FFF2-40B4-BE49-F238E27FC236}">
                <a16:creationId xmlns:a16="http://schemas.microsoft.com/office/drawing/2014/main" xmlns="" id="{C1E6FF16-C857-4D22-A1E4-15580B3BDF47}"/>
              </a:ext>
            </a:extLst>
          </p:cNvPr>
          <p:cNvPicPr>
            <a:picLocks noChangeAspect="1"/>
          </p:cNvPicPr>
          <p:nvPr/>
        </p:nvPicPr>
        <p:blipFill rotWithShape="1">
          <a:blip r:embed="rId3">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Tree>
    <p:extLst>
      <p:ext uri="{BB962C8B-B14F-4D97-AF65-F5344CB8AC3E}">
        <p14:creationId xmlns:p14="http://schemas.microsoft.com/office/powerpoint/2010/main" val="953598262"/>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Primary endpoint</a:t>
            </a:r>
          </a:p>
        </p:txBody>
      </p:sp>
      <p:sp>
        <p:nvSpPr>
          <p:cNvPr id="7" name="Rectangle 6">
            <a:extLst>
              <a:ext uri="{FF2B5EF4-FFF2-40B4-BE49-F238E27FC236}">
                <a16:creationId xmlns:a16="http://schemas.microsoft.com/office/drawing/2014/main" xmlns="" id="{ADB41C6E-7E57-4CDA-A365-6E57CE5A47CE}"/>
              </a:ext>
            </a:extLst>
          </p:cNvPr>
          <p:cNvSpPr/>
          <p:nvPr/>
        </p:nvSpPr>
        <p:spPr>
          <a:xfrm>
            <a:off x="896113" y="1273597"/>
            <a:ext cx="10686288" cy="1692771"/>
          </a:xfrm>
          <a:prstGeom prst="rect">
            <a:avLst/>
          </a:prstGeom>
        </p:spPr>
        <p:txBody>
          <a:bodyPr wrap="square">
            <a:spAutoFit/>
          </a:bodyPr>
          <a:lstStyle/>
          <a:p>
            <a:pPr marL="285750" indent="-285750">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From baseline to 12 months, significant correlations were observed between the change in </a:t>
            </a:r>
            <a:r>
              <a:rPr lang="en-US" sz="2200" dirty="0" smtClean="0">
                <a:latin typeface="Arial" panose="020B0604020202020204" pitchFamily="34" charset="0"/>
                <a:ea typeface="Calibri" panose="020F0502020204030204" pitchFamily="34" charset="0"/>
                <a:cs typeface="Arial" panose="020B0604020202020204" pitchFamily="34" charset="0"/>
              </a:rPr>
              <a:t>NT-proBNP </a:t>
            </a:r>
            <a:r>
              <a:rPr lang="en-US" sz="2200" dirty="0">
                <a:latin typeface="Arial" panose="020B0604020202020204" pitchFamily="34" charset="0"/>
                <a:ea typeface="Calibri" panose="020F0502020204030204" pitchFamily="34" charset="0"/>
                <a:cs typeface="Arial" panose="020B0604020202020204" pitchFamily="34" charset="0"/>
              </a:rPr>
              <a:t>concentration and cardiac remodeling parameters.</a:t>
            </a:r>
          </a:p>
          <a:p>
            <a:pPr marL="285750" indent="-285750">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Parallel latent growth curve analyses </a:t>
            </a:r>
            <a:r>
              <a:rPr lang="en-US" sz="2200" dirty="0" smtClean="0">
                <a:latin typeface="Arial" panose="020B0604020202020204" pitchFamily="34" charset="0"/>
                <a:ea typeface="Calibri" panose="020F0502020204030204" pitchFamily="34" charset="0"/>
                <a:cs typeface="Arial" panose="020B0604020202020204" pitchFamily="34" charset="0"/>
              </a:rPr>
              <a:t>demonstrated strong </a:t>
            </a:r>
            <a:r>
              <a:rPr lang="en-US" sz="2200" dirty="0">
                <a:latin typeface="Arial" panose="020B0604020202020204" pitchFamily="34" charset="0"/>
                <a:ea typeface="Calibri" panose="020F0502020204030204" pitchFamily="34" charset="0"/>
                <a:cs typeface="Arial" panose="020B0604020202020204" pitchFamily="34" charset="0"/>
              </a:rPr>
              <a:t>association between early NT-proBNP </a:t>
            </a:r>
            <a:r>
              <a:rPr lang="en-US" sz="2200" dirty="0" smtClean="0">
                <a:latin typeface="Arial" panose="020B0604020202020204" pitchFamily="34" charset="0"/>
                <a:ea typeface="Calibri" panose="020F0502020204030204" pitchFamily="34" charset="0"/>
                <a:cs typeface="Arial" panose="020B0604020202020204" pitchFamily="34" charset="0"/>
              </a:rPr>
              <a:t>change and </a:t>
            </a:r>
            <a:r>
              <a:rPr lang="en-US" sz="2200" dirty="0">
                <a:latin typeface="Arial" panose="020B0604020202020204" pitchFamily="34" charset="0"/>
                <a:ea typeface="Calibri" panose="020F0502020204030204" pitchFamily="34" charset="0"/>
                <a:cs typeface="Arial" panose="020B0604020202020204" pitchFamily="34" charset="0"/>
              </a:rPr>
              <a:t>subsequent reverse cardiac remodeling.</a:t>
            </a:r>
          </a:p>
        </p:txBody>
      </p:sp>
      <p:graphicFrame>
        <p:nvGraphicFramePr>
          <p:cNvPr id="8" name="Table 7">
            <a:extLst>
              <a:ext uri="{FF2B5EF4-FFF2-40B4-BE49-F238E27FC236}">
                <a16:creationId xmlns:a16="http://schemas.microsoft.com/office/drawing/2014/main" xmlns="" id="{43122DC0-1085-45A2-A8B0-5E0509565B32}"/>
              </a:ext>
            </a:extLst>
          </p:cNvPr>
          <p:cNvGraphicFramePr>
            <a:graphicFrameLocks noGrp="1"/>
          </p:cNvGraphicFramePr>
          <p:nvPr>
            <p:extLst>
              <p:ext uri="{D42A27DB-BD31-4B8C-83A1-F6EECF244321}">
                <p14:modId xmlns:p14="http://schemas.microsoft.com/office/powerpoint/2010/main" val="4066123197"/>
              </p:ext>
            </p:extLst>
          </p:nvPr>
        </p:nvGraphicFramePr>
        <p:xfrm>
          <a:off x="907573" y="3150301"/>
          <a:ext cx="10376853" cy="2739390"/>
        </p:xfrm>
        <a:graphic>
          <a:graphicData uri="http://schemas.openxmlformats.org/drawingml/2006/table">
            <a:tbl>
              <a:tblPr firstRow="1">
                <a:tableStyleId>{BC89EF96-8CEA-46FF-86C4-4CE0E7609802}</a:tableStyleId>
              </a:tblPr>
              <a:tblGrid>
                <a:gridCol w="5635752">
                  <a:extLst>
                    <a:ext uri="{9D8B030D-6E8A-4147-A177-3AD203B41FA5}">
                      <a16:colId xmlns:a16="http://schemas.microsoft.com/office/drawing/2014/main" xmlns="" val="20000"/>
                    </a:ext>
                  </a:extLst>
                </a:gridCol>
                <a:gridCol w="3456623">
                  <a:extLst>
                    <a:ext uri="{9D8B030D-6E8A-4147-A177-3AD203B41FA5}">
                      <a16:colId xmlns:a16="http://schemas.microsoft.com/office/drawing/2014/main" xmlns="" val="20001"/>
                    </a:ext>
                  </a:extLst>
                </a:gridCol>
                <a:gridCol w="1284478">
                  <a:extLst>
                    <a:ext uri="{9D8B030D-6E8A-4147-A177-3AD203B41FA5}">
                      <a16:colId xmlns:a16="http://schemas.microsoft.com/office/drawing/2014/main" xmlns="" val="20002"/>
                    </a:ext>
                  </a:extLst>
                </a:gridCol>
              </a:tblGrid>
              <a:tr h="160957">
                <a:tc>
                  <a:txBody>
                    <a:bodyPr/>
                    <a:lstStyle/>
                    <a:p>
                      <a:pPr marL="0" marR="0">
                        <a:lnSpc>
                          <a:spcPct val="107000"/>
                        </a:lnSpc>
                        <a:spcBef>
                          <a:spcPts val="0"/>
                        </a:spcBef>
                        <a:spcAft>
                          <a:spcPts val="0"/>
                        </a:spcAft>
                      </a:pPr>
                      <a:r>
                        <a:rPr lang="en-GB" sz="2800" dirty="0">
                          <a:solidFill>
                            <a:schemeClr val="bg1"/>
                          </a:solidFill>
                          <a:effectLst>
                            <a:outerShdw blurRad="38100" dist="38100" dir="2700000" algn="tl">
                              <a:srgbClr val="000000">
                                <a:alpha val="43137"/>
                              </a:srgbClr>
                            </a:outerShdw>
                          </a:effectLst>
                        </a:rPr>
                        <a:t>Parameter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F497D"/>
                    </a:solidFill>
                  </a:tcPr>
                </a:tc>
                <a:tc>
                  <a:txBody>
                    <a:bodyPr/>
                    <a:lstStyle/>
                    <a:p>
                      <a:pPr marL="0" marR="0" algn="ctr">
                        <a:lnSpc>
                          <a:spcPct val="107000"/>
                        </a:lnSpc>
                        <a:spcBef>
                          <a:spcPts val="0"/>
                        </a:spcBef>
                        <a:spcAft>
                          <a:spcPts val="0"/>
                        </a:spcAft>
                      </a:pPr>
                      <a:r>
                        <a:rPr lang="fr-FR" sz="2800" dirty="0">
                          <a:solidFill>
                            <a:schemeClr val="bg1"/>
                          </a:solidFill>
                          <a:effectLst>
                            <a:outerShdw blurRad="38100" dist="38100" dir="2700000" algn="tl">
                              <a:srgbClr val="000000">
                                <a:alpha val="43137"/>
                              </a:srgbClr>
                            </a:outerShdw>
                          </a:effectLst>
                        </a:rPr>
                        <a:t>Pearson r </a:t>
                      </a:r>
                      <a:r>
                        <a:rPr lang="fr-FR" sz="2800" dirty="0" smtClean="0">
                          <a:solidFill>
                            <a:schemeClr val="bg1"/>
                          </a:solidFill>
                          <a:effectLst>
                            <a:outerShdw blurRad="38100" dist="38100" dir="2700000" algn="tl">
                              <a:srgbClr val="000000">
                                <a:alpha val="43137"/>
                              </a:srgbClr>
                            </a:outerShdw>
                          </a:effectLst>
                        </a:rPr>
                        <a:t>(IQR)</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F497D"/>
                    </a:solidFill>
                  </a:tcPr>
                </a:tc>
                <a:tc>
                  <a:txBody>
                    <a:bodyPr/>
                    <a:lstStyle/>
                    <a:p>
                      <a:pPr marL="0" marR="0" algn="ctr">
                        <a:lnSpc>
                          <a:spcPct val="107000"/>
                        </a:lnSpc>
                        <a:spcBef>
                          <a:spcPts val="0"/>
                        </a:spcBef>
                        <a:spcAft>
                          <a:spcPts val="0"/>
                        </a:spcAft>
                      </a:pPr>
                      <a:r>
                        <a:rPr lang="en-US" sz="2800" dirty="0">
                          <a:solidFill>
                            <a:schemeClr val="bg1"/>
                          </a:solidFill>
                          <a:effectLst>
                            <a:outerShdw blurRad="38100" dist="38100" dir="2700000" algn="tl">
                              <a:srgbClr val="000000">
                                <a:alpha val="43137"/>
                              </a:srgbClr>
                            </a:outerShdw>
                          </a:effectLst>
                        </a:rPr>
                        <a:t>P value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F497D"/>
                    </a:solidFill>
                  </a:tcPr>
                </a:tc>
                <a:extLst>
                  <a:ext uri="{0D108BD9-81ED-4DB2-BD59-A6C34878D82A}">
                    <a16:rowId xmlns:a16="http://schemas.microsoft.com/office/drawing/2014/main" xmlns="" val="10000"/>
                  </a:ext>
                </a:extLst>
              </a:tr>
              <a:tr h="30480">
                <a:tc>
                  <a:txBody>
                    <a:bodyPr/>
                    <a:lstStyle/>
                    <a:p>
                      <a:pPr marL="0" marR="0">
                        <a:lnSpc>
                          <a:spcPct val="107000"/>
                        </a:lnSpc>
                        <a:spcBef>
                          <a:spcPts val="0"/>
                        </a:spcBef>
                        <a:spcAft>
                          <a:spcPts val="0"/>
                        </a:spcAft>
                      </a:pPr>
                      <a:r>
                        <a:rPr lang="en-US" sz="2800" dirty="0">
                          <a:effectLst/>
                        </a:rPr>
                        <a:t>NT-proBNP (pg/mL) / LVEF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-0.381 (-0.448, -0.310)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&lt;.0001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1750">
                <a:tc>
                  <a:txBody>
                    <a:bodyPr/>
                    <a:lstStyle/>
                    <a:p>
                      <a:pPr marL="0" marR="0">
                        <a:lnSpc>
                          <a:spcPct val="107000"/>
                        </a:lnSpc>
                        <a:spcBef>
                          <a:spcPts val="0"/>
                        </a:spcBef>
                        <a:spcAft>
                          <a:spcPts val="0"/>
                        </a:spcAft>
                      </a:pPr>
                      <a:r>
                        <a:rPr lang="en-US" sz="2800">
                          <a:effectLst/>
                        </a:rPr>
                        <a:t>NT-proBNP (pg/mL) / LVEDVi (mL/m</a:t>
                      </a:r>
                      <a:r>
                        <a:rPr lang="en-US" sz="2800" baseline="30000">
                          <a:effectLst/>
                        </a:rPr>
                        <a:t>2</a:t>
                      </a:r>
                      <a:r>
                        <a:rPr lang="en-US" sz="2800">
                          <a:effectLst/>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0.320 (0.246, 0.391)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&lt;.0001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0480">
                <a:tc>
                  <a:txBody>
                    <a:bodyPr/>
                    <a:lstStyle/>
                    <a:p>
                      <a:pPr marL="0" marR="0">
                        <a:lnSpc>
                          <a:spcPct val="107000"/>
                        </a:lnSpc>
                        <a:spcBef>
                          <a:spcPts val="0"/>
                        </a:spcBef>
                        <a:spcAft>
                          <a:spcPts val="0"/>
                        </a:spcAft>
                      </a:pPr>
                      <a:r>
                        <a:rPr lang="en-US" sz="2800">
                          <a:effectLst/>
                        </a:rPr>
                        <a:t>NT-proBNP (pg/mL) / LVESVi (mL/m</a:t>
                      </a:r>
                      <a:r>
                        <a:rPr lang="en-US" sz="2800" baseline="30000">
                          <a:effectLst/>
                        </a:rPr>
                        <a:t>2</a:t>
                      </a:r>
                      <a:r>
                        <a:rPr lang="en-US" sz="2800">
                          <a:effectLst/>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0.405 (0.335, 0.470)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&lt;.0001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0480">
                <a:tc>
                  <a:txBody>
                    <a:bodyPr/>
                    <a:lstStyle/>
                    <a:p>
                      <a:pPr marL="0" marR="0">
                        <a:lnSpc>
                          <a:spcPct val="107000"/>
                        </a:lnSpc>
                        <a:spcBef>
                          <a:spcPts val="0"/>
                        </a:spcBef>
                        <a:spcAft>
                          <a:spcPts val="0"/>
                        </a:spcAft>
                      </a:pPr>
                      <a:r>
                        <a:rPr lang="en-US" sz="2800">
                          <a:effectLst/>
                        </a:rPr>
                        <a:t>NT-proBNP (pg/mL) / LAVi (mL/m</a:t>
                      </a:r>
                      <a:r>
                        <a:rPr lang="en-US" sz="2800" baseline="30000">
                          <a:effectLst/>
                        </a:rPr>
                        <a:t>2</a:t>
                      </a:r>
                      <a:r>
                        <a:rPr lang="en-US" sz="2800">
                          <a:effectLst/>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0.263 (0.186, 0.338)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&lt;.0001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1750">
                <a:tc>
                  <a:txBody>
                    <a:bodyPr/>
                    <a:lstStyle/>
                    <a:p>
                      <a:pPr marL="0" marR="0">
                        <a:lnSpc>
                          <a:spcPct val="107000"/>
                        </a:lnSpc>
                        <a:spcBef>
                          <a:spcPts val="0"/>
                        </a:spcBef>
                        <a:spcAft>
                          <a:spcPts val="0"/>
                        </a:spcAft>
                      </a:pPr>
                      <a:r>
                        <a:rPr lang="en-US" sz="2800" dirty="0">
                          <a:effectLst/>
                        </a:rPr>
                        <a:t>NT-proBNP (</a:t>
                      </a:r>
                      <a:r>
                        <a:rPr lang="en-US" sz="2800" dirty="0" err="1">
                          <a:effectLst/>
                        </a:rPr>
                        <a:t>pg</a:t>
                      </a:r>
                      <a:r>
                        <a:rPr lang="en-US" sz="2800" dirty="0">
                          <a:effectLst/>
                        </a:rPr>
                        <a:t>/mL) / E/E’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0.269 (0.182, 0.353)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&lt;.0001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pic>
        <p:nvPicPr>
          <p:cNvPr id="5" name="Picture 4">
            <a:extLst>
              <a:ext uri="{FF2B5EF4-FFF2-40B4-BE49-F238E27FC236}">
                <a16:creationId xmlns:a16="http://schemas.microsoft.com/office/drawing/2014/main" xmlns="" id="{C22CF520-AAB5-4834-A383-9CD265CB7124}"/>
              </a:ext>
            </a:extLst>
          </p:cNvPr>
          <p:cNvPicPr>
            <a:picLocks noChangeAspect="1"/>
          </p:cNvPicPr>
          <p:nvPr/>
        </p:nvPicPr>
        <p:blipFill rotWithShape="1">
          <a:blip r:embed="rId2">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
        <p:nvSpPr>
          <p:cNvPr id="3" name="TextBox 2"/>
          <p:cNvSpPr txBox="1"/>
          <p:nvPr/>
        </p:nvSpPr>
        <p:spPr>
          <a:xfrm>
            <a:off x="3480047" y="6012069"/>
            <a:ext cx="7804380" cy="400110"/>
          </a:xfrm>
          <a:prstGeom prst="rect">
            <a:avLst/>
          </a:prstGeom>
          <a:noFill/>
        </p:spPr>
        <p:txBody>
          <a:bodyPr wrap="square" rtlCol="0">
            <a:spAutoFit/>
          </a:bodyPr>
          <a:lstStyle/>
          <a:p>
            <a:r>
              <a:rPr lang="en-US"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IQR, interquartile range; LVEF</a:t>
            </a: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 left ventricular ejection fraction; </a:t>
            </a:r>
            <a:r>
              <a:rPr lang="en-US" sz="1000" dirty="0" err="1">
                <a:solidFill>
                  <a:prstClr val="black"/>
                </a:solidFill>
                <a:latin typeface="Arial" panose="020B0604020202020204" pitchFamily="34" charset="0"/>
                <a:ea typeface="Calibri" panose="020F0502020204030204" pitchFamily="34" charset="0"/>
                <a:cs typeface="Arial" panose="020B0604020202020204" pitchFamily="34" charset="0"/>
              </a:rPr>
              <a:t>LVEDVi</a:t>
            </a: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 left ventricular end-diastolic volume index; </a:t>
            </a:r>
            <a:r>
              <a:rPr lang="en-US"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mL, milliliter; </a:t>
            </a:r>
            <a:r>
              <a:rPr lang="en-US" sz="1000" dirty="0" err="1">
                <a:solidFill>
                  <a:prstClr val="black"/>
                </a:solidFill>
                <a:latin typeface="Arial" panose="020B0604020202020204" pitchFamily="34" charset="0"/>
                <a:ea typeface="Calibri" panose="020F0502020204030204" pitchFamily="34" charset="0"/>
                <a:cs typeface="Arial" panose="020B0604020202020204" pitchFamily="34" charset="0"/>
              </a:rPr>
              <a:t>LAVi</a:t>
            </a: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 left atrial volume index; E/E’, ratio of early diastolic filling velocity and early diastolic mitral annular </a:t>
            </a:r>
            <a:r>
              <a:rPr lang="en-US"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velocity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66741"/>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Reverse cardiac remodeling (1)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57796382"/>
              </p:ext>
            </p:extLst>
          </p:nvPr>
        </p:nvGraphicFramePr>
        <p:xfrm>
          <a:off x="1069222" y="2004081"/>
          <a:ext cx="3436778" cy="3739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3326301007"/>
              </p:ext>
            </p:extLst>
          </p:nvPr>
        </p:nvGraphicFramePr>
        <p:xfrm>
          <a:off x="5352218" y="2004081"/>
          <a:ext cx="5782327" cy="373977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992224" y="5566622"/>
            <a:ext cx="507385"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BL</a:t>
            </a:r>
          </a:p>
        </p:txBody>
      </p:sp>
      <p:sp>
        <p:nvSpPr>
          <p:cNvPr id="13" name="TextBox 12"/>
          <p:cNvSpPr txBox="1"/>
          <p:nvPr/>
        </p:nvSpPr>
        <p:spPr>
          <a:xfrm>
            <a:off x="2657272" y="5597536"/>
            <a:ext cx="502541"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6M</a:t>
            </a:r>
          </a:p>
        </p:txBody>
      </p:sp>
      <p:sp>
        <p:nvSpPr>
          <p:cNvPr id="14" name="TextBox 13"/>
          <p:cNvSpPr txBox="1"/>
          <p:nvPr/>
        </p:nvSpPr>
        <p:spPr>
          <a:xfrm>
            <a:off x="3231540" y="5597536"/>
            <a:ext cx="677178"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12M</a:t>
            </a:r>
          </a:p>
        </p:txBody>
      </p:sp>
      <p:sp>
        <p:nvSpPr>
          <p:cNvPr id="21" name="TextBox 20"/>
          <p:cNvSpPr txBox="1"/>
          <p:nvPr/>
        </p:nvSpPr>
        <p:spPr>
          <a:xfrm rot="16200000">
            <a:off x="264884" y="3593368"/>
            <a:ext cx="1287023" cy="372061"/>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LVEF (%)</a:t>
            </a:r>
          </a:p>
        </p:txBody>
      </p:sp>
      <p:sp>
        <p:nvSpPr>
          <p:cNvPr id="22" name="TextBox 21"/>
          <p:cNvSpPr txBox="1"/>
          <p:nvPr/>
        </p:nvSpPr>
        <p:spPr>
          <a:xfrm rot="16200000">
            <a:off x="4112461" y="3895104"/>
            <a:ext cx="2253053"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LV volume (mL/m</a:t>
            </a:r>
            <a:r>
              <a:rPr lang="en-US" b="1" baseline="30000" dirty="0">
                <a:solidFill>
                  <a:prstClr val="black"/>
                </a:solidFill>
                <a:latin typeface="Arial" panose="020B0604020202020204" pitchFamily="34" charset="0"/>
                <a:cs typeface="Arial" panose="020B0604020202020204" pitchFamily="34" charset="0"/>
              </a:rPr>
              <a:t>2</a:t>
            </a:r>
            <a:r>
              <a:rPr lang="en-US" b="1" dirty="0">
                <a:solidFill>
                  <a:prstClr val="black"/>
                </a:solidFill>
                <a:latin typeface="Arial" panose="020B0604020202020204" pitchFamily="34" charset="0"/>
                <a:cs typeface="Arial" panose="020B0604020202020204" pitchFamily="34" charset="0"/>
              </a:rPr>
              <a:t>)</a:t>
            </a:r>
          </a:p>
        </p:txBody>
      </p:sp>
      <p:sp>
        <p:nvSpPr>
          <p:cNvPr id="24" name="TextBox 23"/>
          <p:cNvSpPr txBox="1"/>
          <p:nvPr/>
        </p:nvSpPr>
        <p:spPr>
          <a:xfrm>
            <a:off x="2517365" y="2910532"/>
            <a:ext cx="769982" cy="338554"/>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+5.2%</a:t>
            </a:r>
          </a:p>
        </p:txBody>
      </p:sp>
      <p:sp>
        <p:nvSpPr>
          <p:cNvPr id="25" name="TextBox 24"/>
          <p:cNvSpPr txBox="1"/>
          <p:nvPr/>
        </p:nvSpPr>
        <p:spPr>
          <a:xfrm>
            <a:off x="3204322" y="2606383"/>
            <a:ext cx="781752" cy="338554"/>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+9.4%</a:t>
            </a:r>
          </a:p>
        </p:txBody>
      </p:sp>
      <p:sp>
        <p:nvSpPr>
          <p:cNvPr id="26" name="TextBox 25"/>
          <p:cNvSpPr txBox="1"/>
          <p:nvPr/>
        </p:nvSpPr>
        <p:spPr>
          <a:xfrm>
            <a:off x="6769932" y="2854147"/>
            <a:ext cx="652743"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-6.65</a:t>
            </a:r>
          </a:p>
        </p:txBody>
      </p:sp>
      <p:sp>
        <p:nvSpPr>
          <p:cNvPr id="27" name="TextBox 26"/>
          <p:cNvSpPr txBox="1"/>
          <p:nvPr/>
        </p:nvSpPr>
        <p:spPr>
          <a:xfrm>
            <a:off x="7299009" y="3054793"/>
            <a:ext cx="766557"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-12.25</a:t>
            </a:r>
          </a:p>
        </p:txBody>
      </p:sp>
      <p:sp>
        <p:nvSpPr>
          <p:cNvPr id="28" name="TextBox 27"/>
          <p:cNvSpPr txBox="1"/>
          <p:nvPr/>
        </p:nvSpPr>
        <p:spPr>
          <a:xfrm>
            <a:off x="9361460" y="3717991"/>
            <a:ext cx="652743"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-8.67</a:t>
            </a:r>
          </a:p>
        </p:txBody>
      </p:sp>
      <p:sp>
        <p:nvSpPr>
          <p:cNvPr id="29" name="TextBox 28"/>
          <p:cNvSpPr txBox="1"/>
          <p:nvPr/>
        </p:nvSpPr>
        <p:spPr>
          <a:xfrm>
            <a:off x="9907825" y="3835652"/>
            <a:ext cx="766557" cy="338554"/>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-15.29</a:t>
            </a:r>
          </a:p>
        </p:txBody>
      </p:sp>
      <p:sp>
        <p:nvSpPr>
          <p:cNvPr id="30" name="TextBox 29"/>
          <p:cNvSpPr txBox="1"/>
          <p:nvPr/>
        </p:nvSpPr>
        <p:spPr>
          <a:xfrm>
            <a:off x="6301472" y="5579787"/>
            <a:ext cx="492443"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BL</a:t>
            </a:r>
          </a:p>
        </p:txBody>
      </p:sp>
      <p:sp>
        <p:nvSpPr>
          <p:cNvPr id="31" name="TextBox 30"/>
          <p:cNvSpPr txBox="1"/>
          <p:nvPr/>
        </p:nvSpPr>
        <p:spPr>
          <a:xfrm>
            <a:off x="6853103" y="5579787"/>
            <a:ext cx="505267"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6M</a:t>
            </a:r>
          </a:p>
        </p:txBody>
      </p:sp>
      <p:sp>
        <p:nvSpPr>
          <p:cNvPr id="32" name="TextBox 31"/>
          <p:cNvSpPr txBox="1"/>
          <p:nvPr/>
        </p:nvSpPr>
        <p:spPr>
          <a:xfrm>
            <a:off x="7401601" y="5579787"/>
            <a:ext cx="633507"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12M</a:t>
            </a:r>
          </a:p>
        </p:txBody>
      </p:sp>
      <p:sp>
        <p:nvSpPr>
          <p:cNvPr id="33" name="TextBox 32"/>
          <p:cNvSpPr txBox="1"/>
          <p:nvPr/>
        </p:nvSpPr>
        <p:spPr>
          <a:xfrm>
            <a:off x="8895294" y="5579787"/>
            <a:ext cx="492443"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BL</a:t>
            </a:r>
          </a:p>
        </p:txBody>
      </p:sp>
      <p:sp>
        <p:nvSpPr>
          <p:cNvPr id="34" name="TextBox 33"/>
          <p:cNvSpPr txBox="1"/>
          <p:nvPr/>
        </p:nvSpPr>
        <p:spPr>
          <a:xfrm>
            <a:off x="9446925" y="5579787"/>
            <a:ext cx="505267"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6M</a:t>
            </a:r>
          </a:p>
        </p:txBody>
      </p:sp>
      <p:sp>
        <p:nvSpPr>
          <p:cNvPr id="35" name="TextBox 34"/>
          <p:cNvSpPr txBox="1"/>
          <p:nvPr/>
        </p:nvSpPr>
        <p:spPr>
          <a:xfrm>
            <a:off x="9995423" y="5579787"/>
            <a:ext cx="633507"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12M</a:t>
            </a:r>
          </a:p>
        </p:txBody>
      </p:sp>
      <p:sp>
        <p:nvSpPr>
          <p:cNvPr id="36" name="TextBox 35"/>
          <p:cNvSpPr txBox="1"/>
          <p:nvPr/>
        </p:nvSpPr>
        <p:spPr>
          <a:xfrm>
            <a:off x="6864429" y="1263568"/>
            <a:ext cx="5127558"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Baseline to 12 months: all P &lt;.001</a:t>
            </a:r>
          </a:p>
        </p:txBody>
      </p:sp>
      <p:pic>
        <p:nvPicPr>
          <p:cNvPr id="37" name="Picture 36">
            <a:extLst>
              <a:ext uri="{FF2B5EF4-FFF2-40B4-BE49-F238E27FC236}">
                <a16:creationId xmlns:a16="http://schemas.microsoft.com/office/drawing/2014/main" xmlns="" id="{C22CF520-AAB5-4834-A383-9CD265CB7124}"/>
              </a:ext>
            </a:extLst>
          </p:cNvPr>
          <p:cNvPicPr>
            <a:picLocks noChangeAspect="1"/>
          </p:cNvPicPr>
          <p:nvPr/>
        </p:nvPicPr>
        <p:blipFill rotWithShape="1">
          <a:blip r:embed="rId5">
            <a:extLst>
              <a:ext uri="{28A0092B-C50C-407E-A947-70E740481C1C}">
                <a14:useLocalDpi xmlns:a14="http://schemas.microsoft.com/office/drawing/2010/main" val="0"/>
              </a:ext>
            </a:extLst>
          </a:blip>
          <a:srcRect t="89266" b="1243"/>
          <a:stretch/>
        </p:blipFill>
        <p:spPr>
          <a:xfrm>
            <a:off x="0" y="6207069"/>
            <a:ext cx="12192000" cy="650929"/>
          </a:xfrm>
          <a:prstGeom prst="rect">
            <a:avLst/>
          </a:prstGeom>
        </p:spPr>
      </p:pic>
      <p:sp>
        <p:nvSpPr>
          <p:cNvPr id="2" name="Rectangle 1">
            <a:extLst>
              <a:ext uri="{FF2B5EF4-FFF2-40B4-BE49-F238E27FC236}">
                <a16:creationId xmlns:a16="http://schemas.microsoft.com/office/drawing/2014/main" xmlns="" id="{47351E5A-D241-4707-8A46-9B571DF0DCC4}"/>
              </a:ext>
            </a:extLst>
          </p:cNvPr>
          <p:cNvSpPr/>
          <p:nvPr/>
        </p:nvSpPr>
        <p:spPr>
          <a:xfrm>
            <a:off x="1992224" y="3717252"/>
            <a:ext cx="591178" cy="307777"/>
          </a:xfrm>
          <a:prstGeom prst="rect">
            <a:avLst/>
          </a:prstGeom>
        </p:spPr>
        <p:txBody>
          <a:bodyPr wrap="square">
            <a:spAutoFit/>
          </a:bodyPr>
          <a:lstStyle/>
          <a:p>
            <a:r>
              <a:rPr lang="en-US" sz="1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28.2</a:t>
            </a:r>
            <a:endParaRPr lang="en-GB" sz="1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xmlns="" id="{680E2945-8C26-4A12-AC8D-F0021D4B1600}"/>
              </a:ext>
            </a:extLst>
          </p:cNvPr>
          <p:cNvSpPr/>
          <p:nvPr/>
        </p:nvSpPr>
        <p:spPr>
          <a:xfrm>
            <a:off x="6238107" y="2946129"/>
            <a:ext cx="631904" cy="307777"/>
          </a:xfrm>
          <a:prstGeom prst="rect">
            <a:avLst/>
          </a:prstGeom>
        </p:spPr>
        <p:txBody>
          <a:bodyPr wrap="none">
            <a:spAutoFit/>
          </a:bodyPr>
          <a:lstStyle/>
          <a:p>
            <a:r>
              <a:rPr lang="en-GB" sz="1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86.93</a:t>
            </a:r>
          </a:p>
        </p:txBody>
      </p:sp>
      <p:sp>
        <p:nvSpPr>
          <p:cNvPr id="39" name="Rectangle 38">
            <a:extLst>
              <a:ext uri="{FF2B5EF4-FFF2-40B4-BE49-F238E27FC236}">
                <a16:creationId xmlns:a16="http://schemas.microsoft.com/office/drawing/2014/main" xmlns="" id="{06BB8A00-7E85-431C-8E47-A2BFDF4ABCBF}"/>
              </a:ext>
            </a:extLst>
          </p:cNvPr>
          <p:cNvSpPr/>
          <p:nvPr/>
        </p:nvSpPr>
        <p:spPr>
          <a:xfrm>
            <a:off x="8810298" y="3732468"/>
            <a:ext cx="631904" cy="307777"/>
          </a:xfrm>
          <a:prstGeom prst="rect">
            <a:avLst/>
          </a:prstGeom>
        </p:spPr>
        <p:txBody>
          <a:bodyPr wrap="none">
            <a:spAutoFit/>
          </a:bodyPr>
          <a:lstStyle/>
          <a:p>
            <a:r>
              <a:rPr lang="en-GB" sz="1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61.68</a:t>
            </a:r>
          </a:p>
        </p:txBody>
      </p:sp>
      <p:sp>
        <p:nvSpPr>
          <p:cNvPr id="3" name="Rectangle 2">
            <a:extLst>
              <a:ext uri="{FF2B5EF4-FFF2-40B4-BE49-F238E27FC236}">
                <a16:creationId xmlns:a16="http://schemas.microsoft.com/office/drawing/2014/main" xmlns="" id="{B6FA2682-37F6-4F49-A0D1-2ED0002B8D78}"/>
              </a:ext>
            </a:extLst>
          </p:cNvPr>
          <p:cNvSpPr/>
          <p:nvPr/>
        </p:nvSpPr>
        <p:spPr>
          <a:xfrm>
            <a:off x="1759058" y="4282979"/>
            <a:ext cx="2316670" cy="1200329"/>
          </a:xfrm>
          <a:prstGeom prst="rect">
            <a:avLst/>
          </a:prstGeom>
          <a:solidFill>
            <a:schemeClr val="bg2"/>
          </a:solidFill>
          <a:ln>
            <a:solidFill>
              <a:schemeClr val="accent1"/>
            </a:solidFill>
          </a:ln>
        </p:spPr>
        <p:txBody>
          <a:bodyPr wrap="square">
            <a:spAutoFit/>
          </a:bodyPr>
          <a:lstStyle/>
          <a:p>
            <a:pPr algn="ctr"/>
            <a:r>
              <a:rPr lang="en-US" b="1" dirty="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25% of subjects experienced </a:t>
            </a:r>
            <a:r>
              <a:rPr lang="en-US" b="1" dirty="0" smtClean="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an LVEF </a:t>
            </a:r>
            <a:r>
              <a:rPr lang="en-US" b="1" dirty="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increase of ≥13</a:t>
            </a:r>
            <a:r>
              <a:rPr lang="en-US" b="1" dirty="0" smtClean="0">
                <a:solidFill>
                  <a:srgbClr val="4F81BD">
                    <a:lumMod val="75000"/>
                  </a:srgbClr>
                </a:solidFill>
                <a:latin typeface="Arial" panose="020B0604020202020204" pitchFamily="34" charset="0"/>
                <a:ea typeface="Calibri" panose="020F0502020204030204" pitchFamily="34" charset="0"/>
                <a:cs typeface="Arial" panose="020B0604020202020204" pitchFamily="34" charset="0"/>
              </a:rPr>
              <a:t>% at 12 months</a:t>
            </a:r>
            <a:endParaRPr lang="en-US" b="1" dirty="0">
              <a:solidFill>
                <a:srgbClr val="4F81BD">
                  <a:lumMod val="7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xmlns="" id="{11E5C82B-BCBE-4816-9CB5-42B0893358EB}"/>
              </a:ext>
            </a:extLst>
          </p:cNvPr>
          <p:cNvSpPr/>
          <p:nvPr/>
        </p:nvSpPr>
        <p:spPr>
          <a:xfrm>
            <a:off x="3397170" y="5949119"/>
            <a:ext cx="8212907" cy="553998"/>
          </a:xfrm>
          <a:prstGeom prst="rect">
            <a:avLst/>
          </a:prstGeom>
        </p:spPr>
        <p:txBody>
          <a:bodyPr wrap="square" anchor="b">
            <a:noAutofit/>
          </a:bodyPr>
          <a:lstStyle/>
          <a:p>
            <a:r>
              <a:rPr lang="en-US" sz="1000" dirty="0">
                <a:latin typeface="Arial" panose="020B0604020202020204" pitchFamily="34" charset="0"/>
                <a:ea typeface="Calibri" panose="020F0502020204030204" pitchFamily="34" charset="0"/>
                <a:cs typeface="Times New Roman" panose="02020603050405020304" pitchFamily="18" charset="0"/>
              </a:rPr>
              <a:t>BL, baseline; LVEF, left ventricular ejection fraction; </a:t>
            </a:r>
            <a:r>
              <a:rPr lang="en-US" sz="1000" dirty="0" err="1">
                <a:latin typeface="Arial" panose="020B0604020202020204" pitchFamily="34" charset="0"/>
                <a:ea typeface="Calibri" panose="020F0502020204030204" pitchFamily="34" charset="0"/>
                <a:cs typeface="Times New Roman" panose="02020603050405020304" pitchFamily="18" charset="0"/>
              </a:rPr>
              <a:t>LVEDVi</a:t>
            </a:r>
            <a:r>
              <a:rPr lang="en-US" sz="1000" dirty="0">
                <a:latin typeface="Arial" panose="020B0604020202020204" pitchFamily="34" charset="0"/>
                <a:ea typeface="Calibri" panose="020F0502020204030204" pitchFamily="34" charset="0"/>
                <a:cs typeface="Times New Roman" panose="02020603050405020304" pitchFamily="18" charset="0"/>
              </a:rPr>
              <a:t>, left ventricular end-diastolic volume index; </a:t>
            </a:r>
            <a:r>
              <a:rPr lang="en-US" sz="1000" dirty="0" err="1" smtClean="0">
                <a:latin typeface="Arial" panose="020B0604020202020204" pitchFamily="34" charset="0"/>
                <a:ea typeface="Calibri" panose="020F0502020204030204" pitchFamily="34" charset="0"/>
                <a:cs typeface="Times New Roman" panose="02020603050405020304" pitchFamily="18" charset="0"/>
              </a:rPr>
              <a:t>LVESVi</a:t>
            </a:r>
            <a:r>
              <a:rPr lang="en-US" sz="1000" dirty="0" smtClean="0">
                <a:latin typeface="Arial" panose="020B0604020202020204" pitchFamily="34" charset="0"/>
                <a:ea typeface="Calibri" panose="020F0502020204030204" pitchFamily="34" charset="0"/>
                <a:cs typeface="Times New Roman" panose="02020603050405020304" pitchFamily="18" charset="0"/>
              </a:rPr>
              <a:t>, left ventricular end-systolic volume index</a:t>
            </a:r>
            <a:endParaRPr lang="en-US" sz="9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446863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2BAE833F2DEB479E2261386FBA4F19" ma:contentTypeVersion="10" ma:contentTypeDescription="Create a new document." ma:contentTypeScope="" ma:versionID="39c8c04629efbc1b9742753bd9b4aa96">
  <xsd:schema xmlns:xsd="http://www.w3.org/2001/XMLSchema" xmlns:xs="http://www.w3.org/2001/XMLSchema" xmlns:p="http://schemas.microsoft.com/office/2006/metadata/properties" xmlns:ns3="bbdc062d-8a61-4648-8c93-e61a560899d6" targetNamespace="http://schemas.microsoft.com/office/2006/metadata/properties" ma:root="true" ma:fieldsID="b127721fced12d613a45d8e773ae736a" ns3:_="">
    <xsd:import namespace="bbdc062d-8a61-4648-8c93-e61a560899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c062d-8a61-4648-8c93-e61a56089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F870A-1399-4993-956D-A71E7B9F28E8}">
  <ds:schemaRefs>
    <ds:schemaRef ds:uri="http://purl.org/dc/terms/"/>
    <ds:schemaRef ds:uri="http://purl.org/dc/elements/1.1/"/>
    <ds:schemaRef ds:uri="http://schemas.microsoft.com/office/2006/documentManagement/types"/>
    <ds:schemaRef ds:uri="http://purl.org/dc/dcmitype/"/>
    <ds:schemaRef ds:uri="http://www.w3.org/XML/1998/namespace"/>
    <ds:schemaRef ds:uri="bbdc062d-8a61-4648-8c93-e61a560899d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9703AC7-3340-44FE-AA87-C8FB27EF8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c062d-8a61-4648-8c93-e61a56089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2F4A3E-9120-48AD-B038-9CD1319E4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TotalTime>
  <Words>2452</Words>
  <Application>Microsoft Office PowerPoint</Application>
  <PresentationFormat>Widescreen</PresentationFormat>
  <Paragraphs>334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 Light</vt:lpstr>
      <vt:lpstr>Symbol</vt:lpstr>
      <vt:lpstr>Times New Roman</vt:lpstr>
      <vt:lpstr>TimesNewRomanPS-BoldMT</vt:lpstr>
      <vt:lpstr>1_Office Theme</vt:lpstr>
      <vt:lpstr>PowerPoint Presentation</vt:lpstr>
      <vt:lpstr>Disclosures</vt:lpstr>
      <vt:lpstr>Introduction</vt:lpstr>
      <vt:lpstr>Methods</vt:lpstr>
      <vt:lpstr>Goals of the study</vt:lpstr>
      <vt:lpstr>Baseline characteristics (N=794)</vt:lpstr>
      <vt:lpstr>NT-proBNP concentrations</vt:lpstr>
      <vt:lpstr>Primary endpoint</vt:lpstr>
      <vt:lpstr>Reverse cardiac remodeling (1)</vt:lpstr>
      <vt:lpstr>Reverse cardiac remodeling (2)</vt:lpstr>
      <vt:lpstr>Subgroups of interest</vt:lpstr>
      <vt:lpstr>Death or HF hospitalization by 12 months</vt:lpstr>
      <vt:lpstr>Adverse events by 12 months</vt:lpstr>
      <vt:lpstr>Limitations</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134</cp:revision>
  <dcterms:created xsi:type="dcterms:W3CDTF">2016-10-06T19:15:14Z</dcterms:created>
  <dcterms:modified xsi:type="dcterms:W3CDTF">2019-08-29T21:08:02Z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29bff8-5b33-42aa-95d2-28f72e792cb0_Enabled">
    <vt:lpwstr>True</vt:lpwstr>
  </property>
  <property fmtid="{D5CDD505-2E9C-101B-9397-08002B2CF9AE}" pid="3" name="MSIP_Label_4929bff8-5b33-42aa-95d2-28f72e792cb0_SiteId">
    <vt:lpwstr>f35a6974-607f-47d4-82d7-ff31d7dc53a5</vt:lpwstr>
  </property>
  <property fmtid="{D5CDD505-2E9C-101B-9397-08002B2CF9AE}" pid="4" name="MSIP_Label_4929bff8-5b33-42aa-95d2-28f72e792cb0_Owner">
    <vt:lpwstr>COOPEAN5@novartis.net</vt:lpwstr>
  </property>
  <property fmtid="{D5CDD505-2E9C-101B-9397-08002B2CF9AE}" pid="5" name="MSIP_Label_4929bff8-5b33-42aa-95d2-28f72e792cb0_SetDate">
    <vt:lpwstr>2018-11-01T17:24:32.9169554Z</vt:lpwstr>
  </property>
  <property fmtid="{D5CDD505-2E9C-101B-9397-08002B2CF9AE}" pid="6" name="MSIP_Label_4929bff8-5b33-42aa-95d2-28f72e792cb0_Name">
    <vt:lpwstr>Business Use Only</vt:lpwstr>
  </property>
  <property fmtid="{D5CDD505-2E9C-101B-9397-08002B2CF9AE}" pid="7" name="MSIP_Label_4929bff8-5b33-42aa-95d2-28f72e792cb0_Application">
    <vt:lpwstr>Microsoft Azure Information Protection</vt:lpwstr>
  </property>
  <property fmtid="{D5CDD505-2E9C-101B-9397-08002B2CF9AE}" pid="8" name="MSIP_Label_4929bff8-5b33-42aa-95d2-28f72e792cb0_Extended_MSFT_Method">
    <vt:lpwstr>Automatic</vt:lpwstr>
  </property>
  <property fmtid="{D5CDD505-2E9C-101B-9397-08002B2CF9AE}" pid="9" name="Confidentiality">
    <vt:lpwstr>Business Use Only</vt:lpwstr>
  </property>
  <property fmtid="{D5CDD505-2E9C-101B-9397-08002B2CF9AE}" pid="10" name="_NewReviewCycle">
    <vt:lpwstr/>
  </property>
  <property fmtid="{D5CDD505-2E9C-101B-9397-08002B2CF9AE}" pid="11" name="ContentTypeId">
    <vt:lpwstr>0x0101007D2BAE833F2DEB479E2261386FBA4F19</vt:lpwstr>
  </property>
</Properties>
</file>