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709" r:id="rId2"/>
    <p:sldId id="695" r:id="rId3"/>
    <p:sldId id="697" r:id="rId4"/>
    <p:sldId id="659" r:id="rId5"/>
    <p:sldId id="633" r:id="rId6"/>
    <p:sldId id="706" r:id="rId7"/>
    <p:sldId id="688" r:id="rId8"/>
    <p:sldId id="693" r:id="rId9"/>
    <p:sldId id="632" r:id="rId10"/>
    <p:sldId id="664" r:id="rId11"/>
    <p:sldId id="705" r:id="rId12"/>
    <p:sldId id="696" r:id="rId13"/>
    <p:sldId id="699" r:id="rId14"/>
    <p:sldId id="700" r:id="rId15"/>
    <p:sldId id="704" r:id="rId16"/>
    <p:sldId id="692" r:id="rId17"/>
    <p:sldId id="708" r:id="rId18"/>
    <p:sldId id="707" r:id="rId19"/>
  </p:sldIdLst>
  <p:sldSz cx="12192000" cy="6858000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FFFF"/>
    <a:srgbClr val="000000"/>
    <a:srgbClr val="FFCC00"/>
    <a:srgbClr val="CCFF66"/>
    <a:srgbClr val="FFFFFF"/>
    <a:srgbClr val="FF3300"/>
    <a:srgbClr val="6666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55" autoAdjust="0"/>
    <p:restoredTop sz="93130" autoAdjust="0"/>
  </p:normalViewPr>
  <p:slideViewPr>
    <p:cSldViewPr>
      <p:cViewPr varScale="1">
        <p:scale>
          <a:sx n="66" d="100"/>
          <a:sy n="66" d="100"/>
        </p:scale>
        <p:origin x="724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198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2AC9C4A-B817-459F-8BB5-AEAFB840A0D2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  <a:endParaRPr lang="ko-KR" altLang="en-US" noProof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8E1A538-50BF-4CA7-9B6A-9D3FCEDF2C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4827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2A8D0-09EC-42FB-90C5-B1D1E1AB5C3A}" type="slidenum">
              <a:rPr lang="en-US" smtClean="0">
                <a:ea typeface="ヒラギノ角ゴ Pro W3"/>
                <a:cs typeface="ヒラギノ角ゴ Pro W3"/>
              </a:rPr>
              <a:pPr/>
              <a:t>1</a:t>
            </a:fld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60365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70237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55399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369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9"/>
            <a:ext cx="7315200" cy="9848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 smtClean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40763" y="2286000"/>
            <a:ext cx="9085564" cy="29686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10462120" y="422275"/>
            <a:ext cx="1404744" cy="483235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090221" y="422275"/>
            <a:ext cx="4099584" cy="483235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7731AF4-D71B-4F32-A7FB-B834AEBDB291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68A6EBF5-7EB5-47B1-920E-F15BEF1BC0B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제목, 텍스트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4953"/>
            <a:ext cx="10972800" cy="70237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2092771"/>
            <a:ext cx="5384800" cy="354558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092771"/>
            <a:ext cx="5384800" cy="354558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3FCCEE3E-3C06-4C4E-8579-CF75691CE67F}" type="datetimeFigureOut">
              <a:rPr lang="ko-KR" altLang="en-US"/>
              <a:pPr>
                <a:defRPr/>
              </a:pPr>
              <a:t>2019-09-29</a:t>
            </a:fld>
            <a:endParaRPr lang="ko-KR" alt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kumimoji="0">
                <a:latin typeface="+mn-lt"/>
                <a:ea typeface="+mn-ea"/>
              </a:defRPr>
            </a:lvl1pPr>
          </a:lstStyle>
          <a:p>
            <a:pPr>
              <a:defRPr/>
            </a:pPr>
            <a:fld id="{A3C1024C-7A82-43A8-BB2F-D070A889963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5"/>
          <p:cNvGrpSpPr>
            <a:grpSpLocks/>
          </p:cNvGrpSpPr>
          <p:nvPr/>
        </p:nvGrpSpPr>
        <p:grpSpPr bwMode="auto">
          <a:xfrm>
            <a:off x="0" y="0"/>
            <a:ext cx="12192000" cy="1143000"/>
            <a:chOff x="0" y="-24"/>
            <a:chExt cx="9144000" cy="1143008"/>
          </a:xfrm>
        </p:grpSpPr>
        <p:sp>
          <p:nvSpPr>
            <p:cNvPr id="5" name="직사각형 4"/>
            <p:cNvSpPr/>
            <p:nvPr userDrawn="1"/>
          </p:nvSpPr>
          <p:spPr bwMode="auto">
            <a:xfrm>
              <a:off x="0" y="-24"/>
              <a:ext cx="9144000" cy="1143008"/>
            </a:xfrm>
            <a:prstGeom prst="rect">
              <a:avLst/>
            </a:prstGeom>
            <a:gradFill>
              <a:gsLst>
                <a:gs pos="0">
                  <a:srgbClr val="000047"/>
                </a:gs>
                <a:gs pos="50000">
                  <a:srgbClr val="000066"/>
                </a:gs>
                <a:gs pos="100000">
                  <a:srgbClr val="000047"/>
                </a:gs>
              </a:gsLst>
              <a:lin ang="5400000" scaled="1"/>
            </a:gra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kumimoji="0" lang="ko-KR" altLang="en-US" sz="4400" b="1" dirty="0">
                <a:solidFill>
                  <a:schemeClr val="tx2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6" name="Line 5"/>
            <p:cNvSpPr>
              <a:spLocks noChangeShapeType="1"/>
            </p:cNvSpPr>
            <p:nvPr userDrawn="1"/>
          </p:nvSpPr>
          <p:spPr bwMode="auto">
            <a:xfrm>
              <a:off x="0" y="1142984"/>
              <a:ext cx="9144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+mn-lt"/>
                <a:ea typeface="+mn-ea"/>
              </a:endParaRPr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1285862"/>
            <a:ext cx="11000317" cy="1982081"/>
          </a:xfrm>
        </p:spPr>
        <p:txBody>
          <a:bodyPr anchor="t"/>
          <a:lstStyle>
            <a:lvl1pPr>
              <a:defRPr sz="3200">
                <a:latin typeface="+mj-lt"/>
                <a:ea typeface="맑은 고딕" pitchFamily="50" charset="-127"/>
              </a:defRPr>
            </a:lvl1pPr>
            <a:lvl2pPr>
              <a:defRPr sz="28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2pPr>
            <a:lvl3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3pPr>
            <a:lvl4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4pPr>
            <a:lvl5pPr>
              <a:defRPr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 dirty="0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0" y="214293"/>
            <a:ext cx="12192000" cy="701675"/>
          </a:xfrm>
          <a:noFill/>
        </p:spPr>
        <p:txBody>
          <a:bodyPr/>
          <a:lstStyle>
            <a:lvl1pPr>
              <a:defRPr>
                <a:latin typeface="+mj-lt"/>
                <a:ea typeface="맑은 고딕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6469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7"/>
            <a:ext cx="10363200" cy="30777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3" y="2286004"/>
            <a:ext cx="5397500" cy="22159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10304" y="2286004"/>
            <a:ext cx="5399617" cy="221599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274642"/>
            <a:ext cx="10972800" cy="702373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904445"/>
            <a:ext cx="5386917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359541"/>
            <a:ext cx="5386917" cy="1554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70" y="1904445"/>
            <a:ext cx="5389033" cy="36933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70" y="2359541"/>
            <a:ext cx="5389033" cy="15542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36997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25422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3" y="1435101"/>
            <a:ext cx="4011084" cy="21544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00001D"/>
            </a:gs>
            <a:gs pos="100000">
              <a:srgbClr val="00003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의과대학-white"/>
          <p:cNvPicPr>
            <a:picLocks noChangeAspect="1" noChangeArrowheads="1"/>
          </p:cNvPicPr>
          <p:nvPr/>
        </p:nvPicPr>
        <p:blipFill>
          <a:blip r:embed="rId16" cstate="print"/>
          <a:srcRect l="11678" b="27203"/>
          <a:stretch>
            <a:fillRect/>
          </a:stretch>
        </p:blipFill>
        <p:spPr bwMode="auto">
          <a:xfrm>
            <a:off x="7541684" y="6400803"/>
            <a:ext cx="3200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8" descr="심혈관-white"/>
          <p:cNvPicPr>
            <a:picLocks noChangeAspect="1" noChangeArrowheads="1"/>
          </p:cNvPicPr>
          <p:nvPr/>
        </p:nvPicPr>
        <p:blipFill>
          <a:blip r:embed="rId17" cstate="print"/>
          <a:srcRect l="24736" r="8134" b="16342"/>
          <a:stretch>
            <a:fillRect/>
          </a:stretch>
        </p:blipFill>
        <p:spPr bwMode="auto">
          <a:xfrm>
            <a:off x="1318686" y="6451603"/>
            <a:ext cx="3060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9" descr="의과대학-white"/>
          <p:cNvPicPr>
            <a:picLocks noChangeAspect="1" noChangeArrowheads="1"/>
          </p:cNvPicPr>
          <p:nvPr/>
        </p:nvPicPr>
        <p:blipFill>
          <a:blip r:embed="rId18" cstate="print"/>
          <a:srcRect l="1698" r="88322"/>
          <a:stretch>
            <a:fillRect/>
          </a:stretch>
        </p:blipFill>
        <p:spPr bwMode="auto">
          <a:xfrm>
            <a:off x="5816600" y="6408741"/>
            <a:ext cx="45931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Line 11"/>
          <p:cNvSpPr>
            <a:spLocks noChangeShapeType="1"/>
          </p:cNvSpPr>
          <p:nvPr/>
        </p:nvSpPr>
        <p:spPr bwMode="auto">
          <a:xfrm>
            <a:off x="0" y="6477000"/>
            <a:ext cx="1219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 lIns="90000" tIns="46800" rIns="90000" bIns="46800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charset="0"/>
              <a:ea typeface="+mn-ea"/>
            </a:endParaRPr>
          </a:p>
        </p:txBody>
      </p:sp>
      <p:pic>
        <p:nvPicPr>
          <p:cNvPr id="1030" name="Picture 6" descr="의과대학-white"/>
          <p:cNvPicPr>
            <a:picLocks noChangeAspect="1" noChangeArrowheads="1"/>
          </p:cNvPicPr>
          <p:nvPr/>
        </p:nvPicPr>
        <p:blipFill>
          <a:blip r:embed="rId16" cstate="print"/>
          <a:srcRect l="11678" b="27203"/>
          <a:stretch>
            <a:fillRect/>
          </a:stretch>
        </p:blipFill>
        <p:spPr bwMode="auto">
          <a:xfrm>
            <a:off x="7541684" y="6400803"/>
            <a:ext cx="3200400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 descr="심혈관-white"/>
          <p:cNvPicPr>
            <a:picLocks noChangeAspect="1" noChangeArrowheads="1"/>
          </p:cNvPicPr>
          <p:nvPr/>
        </p:nvPicPr>
        <p:blipFill>
          <a:blip r:embed="rId17" cstate="print"/>
          <a:srcRect l="24736" r="8134" b="16342"/>
          <a:stretch>
            <a:fillRect/>
          </a:stretch>
        </p:blipFill>
        <p:spPr bwMode="auto">
          <a:xfrm>
            <a:off x="1318686" y="6451603"/>
            <a:ext cx="30607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9" descr="의과대학-white"/>
          <p:cNvPicPr>
            <a:picLocks noChangeAspect="1" noChangeArrowheads="1"/>
          </p:cNvPicPr>
          <p:nvPr/>
        </p:nvPicPr>
        <p:blipFill>
          <a:blip r:embed="rId18" cstate="print"/>
          <a:srcRect l="1698" r="88322"/>
          <a:stretch>
            <a:fillRect/>
          </a:stretch>
        </p:blipFill>
        <p:spPr bwMode="auto">
          <a:xfrm>
            <a:off x="5816600" y="6408741"/>
            <a:ext cx="459317" cy="53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Line 11"/>
          <p:cNvSpPr>
            <a:spLocks noChangeShapeType="1"/>
          </p:cNvSpPr>
          <p:nvPr/>
        </p:nvSpPr>
        <p:spPr bwMode="auto">
          <a:xfrm>
            <a:off x="0" y="6477000"/>
            <a:ext cx="121920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 type="none" w="sm" len="sm"/>
            <a:tailEnd type="none" w="med" len="lg"/>
          </a:ln>
        </p:spPr>
        <p:txBody>
          <a:bodyPr lIns="90000" tIns="46800" rIns="90000" bIns="46800">
            <a:spAutoFit/>
          </a:bodyPr>
          <a:lstStyle/>
          <a:p>
            <a:pPr eaLnBrk="0" fontAlgn="auto" latinLnBrk="0" hangingPunct="0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latin typeface="Arial" charset="0"/>
              <a:ea typeface="+mn-ea"/>
            </a:endParaRPr>
          </a:p>
        </p:txBody>
      </p:sp>
      <p:sp>
        <p:nvSpPr>
          <p:cNvPr id="1034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0" y="422278"/>
            <a:ext cx="12100984" cy="701675"/>
          </a:xfrm>
          <a:prstGeom prst="rect">
            <a:avLst/>
          </a:prstGeom>
          <a:gradFill rotWithShape="0">
            <a:gsLst>
              <a:gs pos="0">
                <a:srgbClr val="000047"/>
              </a:gs>
              <a:gs pos="50000">
                <a:srgbClr val="000066"/>
              </a:gs>
              <a:gs pos="100000">
                <a:srgbClr val="000047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smtClean="0"/>
              <a:t>Slide Title</a:t>
            </a:r>
          </a:p>
        </p:txBody>
      </p:sp>
      <p:sp>
        <p:nvSpPr>
          <p:cNvPr id="1035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2286000"/>
            <a:ext cx="11000317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ko-KR" smtClean="0"/>
              <a:t>Body Text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16" r:id="rId1"/>
    <p:sldLayoutId id="2147483927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8" r:id="rId13"/>
    <p:sldLayoutId id="2147483929" r:id="rId14"/>
  </p:sldLayoutIdLst>
  <p:transition/>
  <p:txStyles>
    <p:titleStyle>
      <a:lvl1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2pPr>
      <a:lvl3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3pPr>
      <a:lvl4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4pPr>
      <a:lvl5pPr marL="1588" indent="-1588" algn="ctr" defTabSz="919163" rtl="0" eaLnBrk="0" fontAlgn="base" latinLnBrk="1" hangingPunct="0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5pPr>
      <a:lvl6pPr marL="4587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6pPr>
      <a:lvl7pPr marL="9159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7pPr>
      <a:lvl8pPr marL="13731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8pPr>
      <a:lvl9pPr marL="1830388" indent="-1588" algn="ctr" defTabSz="919163" rtl="0" eaLnBrk="1" fontAlgn="base" latinLnBrk="1" hangingPunct="1">
        <a:lnSpc>
          <a:spcPct val="90000"/>
        </a:lnSpc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460375" indent="-46037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100000"/>
        <a:buFont typeface="Arial" charset="0"/>
        <a:buChar char="•"/>
        <a:defRPr kumimoji="1" sz="3600">
          <a:solidFill>
            <a:srgbClr val="FFFFFF"/>
          </a:solidFill>
          <a:latin typeface="+mn-lt"/>
          <a:ea typeface="+mn-ea"/>
          <a:cs typeface="+mn-cs"/>
        </a:defRPr>
      </a:lvl1pPr>
      <a:lvl2pPr marL="1022350" indent="-44767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100000"/>
        <a:buFont typeface="Symbol" pitchFamily="18" charset="2"/>
        <a:buChar char="-"/>
        <a:defRPr kumimoji="1" sz="3600">
          <a:solidFill>
            <a:srgbClr val="99FFFF"/>
          </a:solidFill>
          <a:latin typeface="+mn-lt"/>
          <a:ea typeface="+mn-ea"/>
        </a:defRPr>
      </a:lvl2pPr>
      <a:lvl3pPr marL="1603375" indent="-466725" algn="l" defTabSz="919163" rtl="0" eaLnBrk="0" fontAlgn="base" latinLnBrk="1" hangingPunct="0">
        <a:spcBef>
          <a:spcPct val="10000"/>
        </a:spcBef>
        <a:spcAft>
          <a:spcPct val="0"/>
        </a:spcAft>
        <a:buClr>
          <a:srgbClr val="EF9100"/>
        </a:buClr>
        <a:buSzPct val="80000"/>
        <a:buFont typeface="Symbol" pitchFamily="18" charset="2"/>
        <a:buChar char="•"/>
        <a:defRPr kumimoji="1" sz="3600">
          <a:solidFill>
            <a:srgbClr val="99FFFF"/>
          </a:solidFill>
          <a:latin typeface="+mn-lt"/>
          <a:ea typeface="+mn-ea"/>
        </a:defRPr>
      </a:lvl3pPr>
      <a:lvl4pPr marL="2160588" indent="-442913" algn="l" defTabSz="919163" rtl="0" eaLnBrk="0" fontAlgn="base" latinLnBrk="1" hangingPunct="0">
        <a:spcBef>
          <a:spcPct val="10000"/>
        </a:spcBef>
        <a:spcAft>
          <a:spcPct val="0"/>
        </a:spcAft>
        <a:buChar char="–"/>
        <a:defRPr kumimoji="1" sz="3600">
          <a:solidFill>
            <a:srgbClr val="99FFFF"/>
          </a:solidFill>
          <a:latin typeface="+mn-lt"/>
          <a:ea typeface="+mn-ea"/>
        </a:defRPr>
      </a:lvl4pPr>
      <a:lvl5pPr marL="2741613" indent="-466725" algn="l" defTabSz="919163" rtl="0" eaLnBrk="0" fontAlgn="base" latinLnBrk="1" hangingPunct="0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5pPr>
      <a:lvl6pPr marL="31988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6pPr>
      <a:lvl7pPr marL="36560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7pPr>
      <a:lvl8pPr marL="41132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8pPr>
      <a:lvl9pPr marL="4570413" indent="-466725" algn="l" defTabSz="919163" rtl="0" eaLnBrk="1" fontAlgn="base" latinLnBrk="1" hangingPunct="1">
        <a:spcBef>
          <a:spcPct val="10000"/>
        </a:spcBef>
        <a:spcAft>
          <a:spcPct val="0"/>
        </a:spcAft>
        <a:buChar char="»"/>
        <a:defRPr kumimoji="1" sz="3600">
          <a:solidFill>
            <a:srgbClr val="99FFFF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824"/>
            <a:ext cx="12192000" cy="6846939"/>
          </a:xfrm>
          <a:prstGeom prst="rect">
            <a:avLst/>
          </a:prstGeom>
        </p:spPr>
      </p:pic>
      <p:sp>
        <p:nvSpPr>
          <p:cNvPr id="7" name="제목 3"/>
          <p:cNvSpPr>
            <a:spLocks noGrp="1"/>
          </p:cNvSpPr>
          <p:nvPr>
            <p:ph type="ctrTitle"/>
          </p:nvPr>
        </p:nvSpPr>
        <p:spPr>
          <a:xfrm>
            <a:off x="623392" y="404664"/>
            <a:ext cx="10944648" cy="2555188"/>
          </a:xfrm>
          <a:noFill/>
          <a:ln w="25400">
            <a:noFill/>
          </a:ln>
          <a:effectLst/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US" altLang="ko-KR" sz="3200" dirty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IVUS-XPL: Five-Year Outcomes </a:t>
            </a: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/>
            </a:r>
            <a:b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</a:b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From </a:t>
            </a:r>
            <a:r>
              <a:rPr lang="en-US" altLang="ko-KR" sz="3200" dirty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a Randomized Trial of </a:t>
            </a: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/>
            </a:r>
            <a:b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</a:b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Intravascular </a:t>
            </a:r>
            <a:r>
              <a:rPr lang="en-US" altLang="ko-KR" sz="3200" dirty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Ultrasound-Guided vs Angiography-Guided PCI </a:t>
            </a: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/>
            </a:r>
            <a:b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</a:br>
            <a:r>
              <a:rPr lang="en-US" altLang="ko-KR" sz="3200" dirty="0" smtClean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of </a:t>
            </a:r>
            <a:r>
              <a:rPr lang="en-US" altLang="ko-KR" sz="3200" dirty="0">
                <a:solidFill>
                  <a:srgbClr val="FFFF00"/>
                </a:solidFill>
                <a:latin typeface="Verdana" pitchFamily="34" charset="0"/>
                <a:cs typeface="Verdana" pitchFamily="34" charset="0"/>
              </a:rPr>
              <a:t>Long Coronary Lesions</a:t>
            </a:r>
            <a:endParaRPr lang="ko-KR" altLang="en-US" sz="3200" dirty="0">
              <a:solidFill>
                <a:srgbClr val="FFFF00"/>
              </a:solidFill>
              <a:latin typeface="Verdana" pitchFamily="34" charset="0"/>
              <a:cs typeface="Verdana" pitchFamily="34" charset="0"/>
            </a:endParaRPr>
          </a:p>
        </p:txBody>
      </p:sp>
      <p:sp>
        <p:nvSpPr>
          <p:cNvPr id="8" name="부제목 4"/>
          <p:cNvSpPr>
            <a:spLocks noGrp="1"/>
          </p:cNvSpPr>
          <p:nvPr>
            <p:ph type="subTitle" idx="1"/>
          </p:nvPr>
        </p:nvSpPr>
        <p:spPr>
          <a:xfrm>
            <a:off x="1343188" y="3658412"/>
            <a:ext cx="9505056" cy="86177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altLang="ko-KR" sz="2800" b="1" dirty="0" err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Myeong</a:t>
            </a:r>
            <a:r>
              <a:rPr lang="en-US" altLang="ko-KR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-Ki Hong, MD. PhD </a:t>
            </a:r>
            <a:endParaRPr lang="en-US" altLang="ko-KR" sz="2800" b="1" dirty="0" smtClean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spcBef>
                <a:spcPts val="0"/>
              </a:spcBef>
            </a:pPr>
            <a:r>
              <a:rPr lang="en-US" altLang="ko-K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on </a:t>
            </a:r>
            <a:r>
              <a:rPr lang="en-US" altLang="ko-KR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behalf of </a:t>
            </a:r>
            <a:r>
              <a:rPr lang="en-US" altLang="ko-KR" sz="2800" b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the IVUS-XPL </a:t>
            </a:r>
            <a:r>
              <a:rPr lang="en-US" altLang="ko-KR" sz="2800" b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trial investigators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055440" y="5218747"/>
            <a:ext cx="102712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ko-K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Severance </a:t>
            </a:r>
            <a:r>
              <a:rPr lang="en-US" altLang="ko-KR" sz="2000" b="1" dirty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Cardiovascular </a:t>
            </a:r>
            <a:r>
              <a:rPr lang="en-US" altLang="ko-KR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Hospital, </a:t>
            </a:r>
            <a:endParaRPr lang="en-US" altLang="ko-KR" sz="2000" b="1" dirty="0">
              <a:latin typeface="Verdana" panose="020B0604030504040204" pitchFamily="34" charset="0"/>
              <a:ea typeface="Verdana" panose="020B0604030504040204" pitchFamily="34" charset="0"/>
              <a:cs typeface="Verdana" pitchFamily="34" charset="0"/>
            </a:endParaRPr>
          </a:p>
          <a:p>
            <a:pPr algn="ctr">
              <a:spcBef>
                <a:spcPts val="0"/>
              </a:spcBef>
            </a:pPr>
            <a:r>
              <a:rPr lang="en-US" altLang="ko-KR" sz="2000" b="1" dirty="0">
                <a:latin typeface="Verdana" panose="020B0604030504040204" pitchFamily="34" charset="0"/>
                <a:ea typeface="Verdana" panose="020B0604030504040204" pitchFamily="34" charset="0"/>
                <a:cs typeface="Verdana" pitchFamily="34" charset="0"/>
              </a:rPr>
              <a:t>Yonsei University College of Medicine, Seoul, Korea</a:t>
            </a:r>
          </a:p>
        </p:txBody>
      </p:sp>
    </p:spTree>
    <p:extLst>
      <p:ext uri="{BB962C8B-B14F-4D97-AF65-F5344CB8AC3E}">
        <p14:creationId xmlns:p14="http://schemas.microsoft.com/office/powerpoint/2010/main" val="3718187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 idx="4294967295"/>
          </p:nvPr>
        </p:nvSpPr>
        <p:spPr>
          <a:xfrm>
            <a:off x="0" y="124901"/>
            <a:ext cx="12192000" cy="591573"/>
          </a:xfrm>
          <a:noFill/>
        </p:spPr>
        <p:txBody>
          <a:bodyPr/>
          <a:lstStyle/>
          <a:p>
            <a:r>
              <a:rPr lang="en-US" altLang="ko-KR" sz="3600" dirty="0"/>
              <a:t>Baseline </a:t>
            </a:r>
            <a:r>
              <a:rPr lang="en-US" altLang="ko-KR" sz="3600" dirty="0" smtClean="0"/>
              <a:t>Clinical Characteristics</a:t>
            </a:r>
            <a:endParaRPr lang="ko-KR" altLang="en-US" sz="3600" dirty="0"/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575005"/>
              </p:ext>
            </p:extLst>
          </p:nvPr>
        </p:nvGraphicFramePr>
        <p:xfrm>
          <a:off x="191343" y="799574"/>
          <a:ext cx="11809314" cy="558175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112569">
                  <a:extLst>
                    <a:ext uri="{9D8B030D-6E8A-4147-A177-3AD203B41FA5}">
                      <a16:colId xmlns:a16="http://schemas.microsoft.com/office/drawing/2014/main" val="2609547748"/>
                    </a:ext>
                  </a:extLst>
                </a:gridCol>
                <a:gridCol w="2608211">
                  <a:extLst>
                    <a:ext uri="{9D8B030D-6E8A-4147-A177-3AD203B41FA5}">
                      <a16:colId xmlns:a16="http://schemas.microsoft.com/office/drawing/2014/main" val="992305001"/>
                    </a:ext>
                  </a:extLst>
                </a:gridCol>
                <a:gridCol w="2608211">
                  <a:extLst>
                    <a:ext uri="{9D8B030D-6E8A-4147-A177-3AD203B41FA5}">
                      <a16:colId xmlns:a16="http://schemas.microsoft.com/office/drawing/2014/main" val="281530815"/>
                    </a:ext>
                  </a:extLst>
                </a:gridCol>
                <a:gridCol w="1480323">
                  <a:extLst>
                    <a:ext uri="{9D8B030D-6E8A-4147-A177-3AD203B41FA5}">
                      <a16:colId xmlns:a16="http://schemas.microsoft.com/office/drawing/2014/main" val="1157048047"/>
                    </a:ext>
                  </a:extLst>
                </a:gridCol>
              </a:tblGrid>
              <a:tr h="302784"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End of trial at 1 year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8073238"/>
                  </a:ext>
                </a:extLst>
              </a:tr>
              <a:tr h="302784"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돋움" panose="020B0600000101010101" pitchFamily="50" charset="-127"/>
                          <a:cs typeface="Arial" panose="020B0604020202020204" pitchFamily="34" charset="0"/>
                        </a:rPr>
                        <a:t>IVUS-guidance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Angiography-guidance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P-value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21686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No. of patients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657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658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70409106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Age, y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63±9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64±9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0.413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0235666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Male sex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452 (69)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455 (69)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0.890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8288363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Body mass index, kg/m</a:t>
                      </a:r>
                      <a:r>
                        <a:rPr lang="en-US" sz="1800" kern="100" baseline="300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24.6±2.9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24.7±3.1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0.537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2979460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Hypertension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425 (65)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419 (64)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0.702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1916659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Diabetes mellitus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211 (32)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235 (36)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0.168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9945395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Dyslipidemia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445 (68)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434(66)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0.494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1945003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Current smoker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144 (22)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168 (26)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0.123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25720640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Prior myocardial infarction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33 (5)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29 (4)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0.599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77015717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Prior percutaneous coronary intervention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73 (11)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68 (10)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0.649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2542863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Prior coronary artery bypass graft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18 (3)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 (2)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0.725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5040145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Left ventricular ejection fraction, %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63.0±9.8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62.3±10.2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0.244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092214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Clinical presentation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0.252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0301572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Stable angina 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335 (51)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340 (52)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0644070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Unstable angina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231 (35)</a:t>
                      </a:r>
                      <a:endParaRPr lang="ko-KR" sz="1600" kern="10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209 (32)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5795405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Acute myocardial infarction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91 (14)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109 (17)</a:t>
                      </a:r>
                      <a:endParaRPr lang="ko-KR" sz="1600" kern="10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0691560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No. of treated lesions per patients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1.31±0.55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1.36±0.56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0.128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9736471"/>
                  </a:ext>
                </a:extLst>
              </a:tr>
              <a:tr h="27645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Duration of dual antiplatelet treatment, days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365 (180, 365)</a:t>
                      </a:r>
                      <a:endParaRPr lang="ko-KR" sz="1600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365 (180, 365)</a:t>
                      </a:r>
                      <a:endParaRPr lang="ko-KR" sz="1600" kern="100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0.864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6360" marR="363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6633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340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401615"/>
              </p:ext>
            </p:extLst>
          </p:nvPr>
        </p:nvGraphicFramePr>
        <p:xfrm>
          <a:off x="100393" y="836710"/>
          <a:ext cx="11991213" cy="554461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472608">
                  <a:extLst>
                    <a:ext uri="{9D8B030D-6E8A-4147-A177-3AD203B41FA5}">
                      <a16:colId xmlns:a16="http://schemas.microsoft.com/office/drawing/2014/main" val="389484795"/>
                    </a:ext>
                  </a:extLst>
                </a:gridCol>
                <a:gridCol w="2620052">
                  <a:extLst>
                    <a:ext uri="{9D8B030D-6E8A-4147-A177-3AD203B41FA5}">
                      <a16:colId xmlns:a16="http://schemas.microsoft.com/office/drawing/2014/main" val="3434452793"/>
                    </a:ext>
                  </a:extLst>
                </a:gridCol>
                <a:gridCol w="2620052">
                  <a:extLst>
                    <a:ext uri="{9D8B030D-6E8A-4147-A177-3AD203B41FA5}">
                      <a16:colId xmlns:a16="http://schemas.microsoft.com/office/drawing/2014/main" val="558374215"/>
                    </a:ext>
                  </a:extLst>
                </a:gridCol>
                <a:gridCol w="1278501">
                  <a:extLst>
                    <a:ext uri="{9D8B030D-6E8A-4147-A177-3AD203B41FA5}">
                      <a16:colId xmlns:a16="http://schemas.microsoft.com/office/drawing/2014/main" val="1003395824"/>
                    </a:ext>
                  </a:extLst>
                </a:gridCol>
              </a:tblGrid>
              <a:tr h="264978">
                <a:tc>
                  <a:txBody>
                    <a:bodyPr/>
                    <a:lstStyle/>
                    <a:p>
                      <a:pPr algn="l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돋움" panose="020B0600000101010101" pitchFamily="50" charset="-127"/>
                          <a:cs typeface="Arial" panose="020B0604020202020204" pitchFamily="34" charset="0"/>
                        </a:rPr>
                        <a:t>IVUS-guidance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Angiography-guidance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P-value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6392956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No. of lesions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657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658</a:t>
                      </a:r>
                      <a:endParaRPr lang="ko-KR" sz="1600" kern="10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0865880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Coronary arteries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0.109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6047928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Left anterior descending artery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431 (66)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395 (60)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556364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Left circumflex artery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85 (13)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102 (16)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608296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marL="116840" indent="9906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Right coronary artery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141 (22)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161 (25)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028706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Baseline quantitative coronary angiographic data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881137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   Reference vessel diameter,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2.89±0.46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2.84±0.45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0.105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518439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   Minimum lumen diameter,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0.83±0.43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0.82±0.43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0.563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281291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   Diameter stenosis, %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71.2±14.4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71.4±14.4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0.859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8941779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   Lesion length,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34.9±10.8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35.2±10.5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0.562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793746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Adjunct post-dilatation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498 (76)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375 (57)</a:t>
                      </a:r>
                      <a:endParaRPr lang="ko-KR" sz="1600" kern="10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&lt;0.001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9554342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Final balloon size, mm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3.15±0.43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3.05±0.42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&lt;0.001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018668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Maximal inflation pressure, atmosphere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16.5±4.1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15.9±4.1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0.048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6590038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Post-intervention quantitative coronary angiographic data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1596650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Total stented length,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39.3±10.8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35.2±10.5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0.738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907889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Reference vessel diameter,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3.04±0.44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2.97±0.44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0.003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470417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Minimum lumen diameter, mm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2.64±0.42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2.56±0.40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0.001</a:t>
                      </a:r>
                      <a:endParaRPr lang="ko-KR" sz="16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1536724"/>
                  </a:ext>
                </a:extLst>
              </a:tr>
              <a:tr h="293313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Diameter stenosis, %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12.9±8.6</a:t>
                      </a:r>
                      <a:endParaRPr lang="ko-KR" sz="1600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13.5±8.1</a:t>
                      </a:r>
                      <a:endParaRPr lang="ko-KR" sz="1600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  <a:cs typeface="Arial" panose="020B0604020202020204" pitchFamily="34" charset="0"/>
                        </a:rPr>
                        <a:t>0.216</a:t>
                      </a:r>
                      <a:endParaRPr lang="ko-KR" sz="16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37725" marR="3772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347656"/>
                  </a:ext>
                </a:extLst>
              </a:tr>
            </a:tbl>
          </a:graphicData>
        </a:graphic>
      </p:graphicFrame>
      <p:sp>
        <p:nvSpPr>
          <p:cNvPr id="3" name="제목 2"/>
          <p:cNvSpPr txBox="1">
            <a:spLocks/>
          </p:cNvSpPr>
          <p:nvPr/>
        </p:nvSpPr>
        <p:spPr bwMode="auto">
          <a:xfrm>
            <a:off x="0" y="152601"/>
            <a:ext cx="12192000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/>
              <a:t>Angiographic and Procedural Characteristics</a:t>
            </a:r>
            <a:endParaRPr lang="ko-KR" alt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27930541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775520" y="161491"/>
            <a:ext cx="8453256" cy="702373"/>
          </a:xfrm>
        </p:spPr>
        <p:txBody>
          <a:bodyPr/>
          <a:lstStyle/>
          <a:p>
            <a:r>
              <a:rPr lang="en-US" altLang="ko-KR" dirty="0"/>
              <a:t>Clinical </a:t>
            </a:r>
            <a:r>
              <a:rPr lang="en-US" altLang="ko-KR" dirty="0" smtClean="0"/>
              <a:t>outcomes </a:t>
            </a:r>
            <a:r>
              <a:rPr lang="en-US" altLang="ko-KR" dirty="0"/>
              <a:t>at </a:t>
            </a:r>
            <a:r>
              <a:rPr lang="en-US" altLang="ko-KR" dirty="0" smtClean="0"/>
              <a:t>5 years </a:t>
            </a: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6344541"/>
              </p:ext>
            </p:extLst>
          </p:nvPr>
        </p:nvGraphicFramePr>
        <p:xfrm>
          <a:off x="263352" y="1124744"/>
          <a:ext cx="11737305" cy="507046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528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7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77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080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53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4493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IVUS-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guidance 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(n=700)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돋움"/>
                          <a:cs typeface="Arial" panose="020B0604020202020204" pitchFamily="34" charset="0"/>
                        </a:rPr>
                        <a:t>Angiography- guidance </a:t>
                      </a:r>
                      <a:endParaRPr lang="ko-KR" sz="2000" b="1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돋움"/>
                          <a:cs typeface="Arial" panose="020B0604020202020204" pitchFamily="34" charset="0"/>
                        </a:rPr>
                        <a:t>(n=700)</a:t>
                      </a:r>
                      <a:endParaRPr lang="ko-KR" sz="2000" b="1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Hazard </a:t>
                      </a: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ratio</a:t>
                      </a: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95% CI)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Log-Rank</a:t>
                      </a: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value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842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Primary End Point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MACE</a:t>
                      </a:r>
                      <a:endParaRPr lang="ko-KR" sz="2000" b="1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36 (5.6%)</a:t>
                      </a:r>
                      <a:endParaRPr lang="ko-KR" sz="1600" b="1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70 (10.7%)</a:t>
                      </a:r>
                      <a:endParaRPr lang="ko-KR" sz="1600" b="1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0.50 (0.34−0.75)</a:t>
                      </a:r>
                      <a:endParaRPr lang="ko-KR" sz="1600" b="1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rgbClr val="FFFF00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0.001</a:t>
                      </a:r>
                      <a:endParaRPr lang="ko-KR" sz="1600" b="1" kern="100" dirty="0">
                        <a:solidFill>
                          <a:srgbClr val="FFFF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904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Secondary End Point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ko-KR" altLang="en-US" sz="20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Cardiac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death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6 (0.9%)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14 (2.2%)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0.43 (0.17−1.12)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0.074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Target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lesion related MI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4 (0.6%)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6 (0.9%)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0.67 (0.19−2.36)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0.525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Ischemia-driven </a:t>
                      </a: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TLR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31 (4.8%)</a:t>
                      </a:r>
                      <a:endParaRPr lang="ko-KR" sz="16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55 (8.4%)</a:t>
                      </a:r>
                      <a:endParaRPr lang="ko-KR" sz="16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0.54 (0.33−0.89)</a:t>
                      </a:r>
                      <a:endParaRPr lang="ko-KR" sz="16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0.007</a:t>
                      </a:r>
                      <a:endParaRPr lang="ko-KR" sz="16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marL="201930" indent="6985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Stent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thrombosis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2 (0.3%)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2 (0.3%)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1.00 (0.14−7.10)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1.000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  Acute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 (0.1%)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 (0.1%)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   Sub-acute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 (0.1%)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154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 </a:t>
                      </a: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    Late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 (0.1%)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 </a:t>
                      </a:r>
                      <a:endParaRPr lang="ko-KR" sz="16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1275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991544" y="188640"/>
            <a:ext cx="9145016" cy="698304"/>
          </a:xfrm>
        </p:spPr>
        <p:txBody>
          <a:bodyPr/>
          <a:lstStyle/>
          <a:p>
            <a:r>
              <a:rPr lang="en-US" altLang="ko-KR" sz="3600" dirty="0"/>
              <a:t>Clinical </a:t>
            </a:r>
            <a:r>
              <a:rPr lang="en-US" altLang="ko-KR" sz="3600" dirty="0" smtClean="0"/>
              <a:t>outcomes between 1 and 5 years</a:t>
            </a:r>
            <a:endParaRPr lang="ko-KR" altLang="en-US" sz="3600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60842"/>
              </p:ext>
            </p:extLst>
          </p:nvPr>
        </p:nvGraphicFramePr>
        <p:xfrm>
          <a:off x="263352" y="1124744"/>
          <a:ext cx="11665297" cy="496855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68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9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9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203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78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277808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IVUS-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guidance 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(n=700)</a:t>
                      </a:r>
                      <a:endParaRPr lang="ko-KR" sz="2000" b="1" kern="100" dirty="0">
                        <a:solidFill>
                          <a:schemeClr val="accent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돋움"/>
                          <a:cs typeface="Arial" panose="020B0604020202020204" pitchFamily="34" charset="0"/>
                        </a:rPr>
                        <a:t>Angiography- guidance </a:t>
                      </a:r>
                      <a:endParaRPr lang="ko-KR" sz="2000" b="1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100" dirty="0">
                          <a:solidFill>
                            <a:srgbClr val="66FFFF"/>
                          </a:solidFill>
                          <a:effectLst/>
                          <a:latin typeface="Arial" panose="020B0604020202020204" pitchFamily="34" charset="0"/>
                          <a:ea typeface="돋움"/>
                          <a:cs typeface="Arial" panose="020B0604020202020204" pitchFamily="34" charset="0"/>
                        </a:rPr>
                        <a:t>(n=700)</a:t>
                      </a:r>
                      <a:endParaRPr lang="ko-KR" sz="2000" b="1" kern="100" dirty="0">
                        <a:solidFill>
                          <a:srgbClr val="66FFFF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Hazard ratio </a:t>
                      </a:r>
                      <a:endParaRPr lang="en-US" sz="2000" b="1" kern="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바탕체"/>
                        <a:cs typeface="Arial" panose="020B0604020202020204" pitchFamily="34" charset="0"/>
                      </a:endParaRP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(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95% CI)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0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Log-Rank</a:t>
                      </a:r>
                    </a:p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i="1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P</a:t>
                      </a:r>
                      <a:r>
                        <a:rPr lang="en-US" sz="2000" b="1" kern="1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b="1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맑은 고딕"/>
                          <a:cs typeface="Arial" panose="020B0604020202020204" pitchFamily="34" charset="0"/>
                        </a:rPr>
                        <a:t>value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1945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Primary End Point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 </a:t>
                      </a:r>
                      <a:endParaRPr lang="ko-KR" sz="20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MACE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17 (2.8%)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31 (5.2%)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0.53 (0.29−0.95)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0.031</a:t>
                      </a:r>
                      <a:endParaRPr lang="ko-KR" sz="2000" b="1" kern="1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Secondary End Point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ko-KR" altLang="en-US"/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Cardiac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death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3 (0.5%)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9 (1.4%)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0.33 (0.90−1.23)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0.083</a:t>
                      </a:r>
                      <a:endParaRPr lang="ko-KR" sz="2000" b="1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Target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lesion related MI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4 (0.6%)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5 (0.8%)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0.80 (0.21−2.97)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0.736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indent="209550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Ischemia-driven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TLR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14 (2.3%)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22 (3.7%)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0.61 (0.31−1.20)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0.150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9800">
                <a:tc>
                  <a:txBody>
                    <a:bodyPr/>
                    <a:lstStyle/>
                    <a:p>
                      <a:pPr marL="201930" indent="6985" algn="just" latinLnBrk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   Stent </a:t>
                      </a:r>
                      <a:r>
                        <a:rPr lang="en-US" sz="2000" b="1" kern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/>
                          <a:cs typeface="Arial" panose="020B0604020202020204" pitchFamily="34" charset="0"/>
                        </a:rPr>
                        <a:t>thrombosis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/>
                        <a:cs typeface="Arial" panose="020B0604020202020204" pitchFamily="34" charset="0"/>
                      </a:endParaRPr>
                    </a:p>
                  </a:txBody>
                  <a:tcPr marL="56977" marR="56977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0</a:t>
                      </a:r>
                      <a:endParaRPr 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−</a:t>
                      </a:r>
                      <a:endParaRPr lang="ko-KR" alt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2000" b="1" kern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바탕체" panose="02030609000101010101" pitchFamily="17" charset="-127"/>
                          <a:cs typeface="Arial" panose="020B0604020202020204" pitchFamily="34" charset="0"/>
                        </a:rPr>
                        <a:t>−</a:t>
                      </a:r>
                      <a:endParaRPr lang="ko-KR" altLang="ko-KR" sz="2000" b="1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  <a:cs typeface="Arial" panose="020B0604020202020204" pitchFamily="34" charset="0"/>
                      </a:endParaRPr>
                    </a:p>
                  </a:txBody>
                  <a:tcPr marL="17780" marR="177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89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그림 8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32526" t="55826" r="5298" b="17174"/>
          <a:stretch/>
        </p:blipFill>
        <p:spPr>
          <a:xfrm>
            <a:off x="8167205" y="3775746"/>
            <a:ext cx="3761443" cy="1296144"/>
          </a:xfrm>
          <a:prstGeom prst="rect">
            <a:avLst/>
          </a:prstGeom>
        </p:spPr>
      </p:pic>
      <p:pic>
        <p:nvPicPr>
          <p:cNvPr id="81" name="그림 8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2" t="28132" r="67496" b="17047"/>
          <a:stretch/>
        </p:blipFill>
        <p:spPr>
          <a:xfrm>
            <a:off x="7145513" y="2407593"/>
            <a:ext cx="1004139" cy="2664297"/>
          </a:xfrm>
          <a:prstGeom prst="rect">
            <a:avLst/>
          </a:prstGeom>
        </p:spPr>
      </p:pic>
      <p:pic>
        <p:nvPicPr>
          <p:cNvPr id="80" name="그림 7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62" t="28132" r="3373" b="17047"/>
          <a:stretch/>
        </p:blipFill>
        <p:spPr>
          <a:xfrm>
            <a:off x="983433" y="2407593"/>
            <a:ext cx="4896544" cy="26642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85912" y="1768429"/>
            <a:ext cx="2864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HR = 0.50 (95% CI = 0.34−0.75)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Log-rank P = 0.001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06676" y="3208771"/>
            <a:ext cx="2755883" cy="523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HR = 0.53 (95% CI = 0.29−0.95)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Log-rank P = 0.031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5014" y="2647022"/>
            <a:ext cx="1715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Angiography-guidance</a:t>
            </a:r>
            <a:endParaRPr kumimoji="0" lang="ko-KR" altLang="en-US" sz="12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3026" y="4203269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IVUS-guidance</a:t>
            </a:r>
            <a:endParaRPr kumimoji="0" lang="ko-KR" altLang="en-US" sz="12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23225" y="4777983"/>
            <a:ext cx="12153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IVUS-guidance</a:t>
            </a:r>
            <a:endParaRPr kumimoji="0" lang="ko-KR" altLang="en-US" sz="12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262894" y="3726117"/>
            <a:ext cx="17155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2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Angiography-guidance</a:t>
            </a:r>
            <a:endParaRPr kumimoji="0" lang="ko-KR" altLang="en-US" sz="12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8153325" y="3186083"/>
            <a:ext cx="0" cy="198000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ysDot"/>
          </a:ln>
          <a:effectLst/>
        </p:spPr>
      </p:cxnSp>
      <p:cxnSp>
        <p:nvCxnSpPr>
          <p:cNvPr id="15" name="직선 연결선 14"/>
          <p:cNvCxnSpPr/>
          <p:nvPr/>
        </p:nvCxnSpPr>
        <p:spPr>
          <a:xfrm>
            <a:off x="783915" y="1459156"/>
            <a:ext cx="0" cy="3744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6" name="직선 연결선 15"/>
          <p:cNvCxnSpPr/>
          <p:nvPr/>
        </p:nvCxnSpPr>
        <p:spPr>
          <a:xfrm flipH="1">
            <a:off x="783915" y="5203156"/>
            <a:ext cx="5184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7" name="직선 연결선 16"/>
          <p:cNvCxnSpPr/>
          <p:nvPr/>
        </p:nvCxnSpPr>
        <p:spPr>
          <a:xfrm flipH="1">
            <a:off x="717260" y="5010506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8" name="직선 연결선 17"/>
          <p:cNvCxnSpPr/>
          <p:nvPr/>
        </p:nvCxnSpPr>
        <p:spPr>
          <a:xfrm flipH="1">
            <a:off x="717260" y="3863537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19" name="직선 연결선 18"/>
          <p:cNvCxnSpPr/>
          <p:nvPr/>
        </p:nvCxnSpPr>
        <p:spPr>
          <a:xfrm flipH="1">
            <a:off x="717260" y="2716568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0" name="직선 연결선 19"/>
          <p:cNvCxnSpPr/>
          <p:nvPr/>
        </p:nvCxnSpPr>
        <p:spPr>
          <a:xfrm flipH="1">
            <a:off x="717260" y="1569599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1" name="직선 연결선 20"/>
          <p:cNvCxnSpPr/>
          <p:nvPr/>
        </p:nvCxnSpPr>
        <p:spPr>
          <a:xfrm flipH="1">
            <a:off x="1044905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2" name="직선 연결선 21"/>
          <p:cNvCxnSpPr/>
          <p:nvPr/>
        </p:nvCxnSpPr>
        <p:spPr>
          <a:xfrm flipH="1">
            <a:off x="1987247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3" name="직선 연결선 22"/>
          <p:cNvCxnSpPr/>
          <p:nvPr/>
        </p:nvCxnSpPr>
        <p:spPr>
          <a:xfrm flipH="1">
            <a:off x="2929589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4" name="직선 연결선 23"/>
          <p:cNvCxnSpPr/>
          <p:nvPr/>
        </p:nvCxnSpPr>
        <p:spPr>
          <a:xfrm flipH="1">
            <a:off x="3871931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5" name="직선 연결선 24"/>
          <p:cNvCxnSpPr/>
          <p:nvPr/>
        </p:nvCxnSpPr>
        <p:spPr>
          <a:xfrm flipH="1">
            <a:off x="4814273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26" name="직선 연결선 25"/>
          <p:cNvCxnSpPr/>
          <p:nvPr/>
        </p:nvCxnSpPr>
        <p:spPr>
          <a:xfrm flipH="1">
            <a:off x="5756614" y="5200688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920619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59587" y="5451805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Time Since Randomization, y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-14014" y="5495035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No. at risk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846" y="5720894"/>
            <a:ext cx="897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Angiography </a:t>
            </a:r>
            <a:r>
              <a:rPr kumimoji="0" lang="en-US" altLang="ko-KR" sz="1000" dirty="0" smtClean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IVUS 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65126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700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700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805799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624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641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46472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603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624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27818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562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591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687145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586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609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54069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797044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2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740019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3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682994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4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625969" y="52161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 rot="16200000">
            <a:off x="-1582312" y="3177268"/>
            <a:ext cx="3688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Patients with Primary End Point Event, %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52968" y="485809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452968" y="371241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275" y="256673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03275" y="142105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568490" y="572089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543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562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cxnSp>
        <p:nvCxnSpPr>
          <p:cNvPr id="47" name="직선 연결선 46"/>
          <p:cNvCxnSpPr/>
          <p:nvPr/>
        </p:nvCxnSpPr>
        <p:spPr>
          <a:xfrm flipH="1">
            <a:off x="6946416" y="5205696"/>
            <a:ext cx="5184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48" name="직선 연결선 47"/>
          <p:cNvCxnSpPr/>
          <p:nvPr/>
        </p:nvCxnSpPr>
        <p:spPr>
          <a:xfrm flipH="1">
            <a:off x="7207406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49" name="직선 연결선 48"/>
          <p:cNvCxnSpPr/>
          <p:nvPr/>
        </p:nvCxnSpPr>
        <p:spPr>
          <a:xfrm flipH="1">
            <a:off x="8149748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0" name="직선 연결선 49"/>
          <p:cNvCxnSpPr/>
          <p:nvPr/>
        </p:nvCxnSpPr>
        <p:spPr>
          <a:xfrm flipH="1">
            <a:off x="9092090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1" name="직선 연결선 50"/>
          <p:cNvCxnSpPr/>
          <p:nvPr/>
        </p:nvCxnSpPr>
        <p:spPr>
          <a:xfrm flipH="1">
            <a:off x="10034432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2" name="직선 연결선 51"/>
          <p:cNvCxnSpPr/>
          <p:nvPr/>
        </p:nvCxnSpPr>
        <p:spPr>
          <a:xfrm flipH="1">
            <a:off x="10976774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53" name="직선 연결선 52"/>
          <p:cNvCxnSpPr/>
          <p:nvPr/>
        </p:nvCxnSpPr>
        <p:spPr>
          <a:xfrm flipH="1">
            <a:off x="11919115" y="5200371"/>
            <a:ext cx="0" cy="72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7083120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8322088" y="5454345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Time Since Randomization, y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69142" y="5497575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No. at risk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192002" y="5723434"/>
            <a:ext cx="917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 smtClean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Angiography</a:t>
            </a:r>
            <a:endParaRPr kumimoji="0" lang="en-US" altLang="ko-KR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IVUS 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027627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700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700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968300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624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641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908973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603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624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790319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562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591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9849646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586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609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8016570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959545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2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9902520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3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10845495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4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1788470" y="521870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11730991" y="5723434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543</a:t>
            </a:r>
          </a:p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0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562</a:t>
            </a:r>
            <a:endParaRPr kumimoji="0" lang="ko-KR" altLang="en-US" sz="10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cxnSp>
        <p:nvCxnSpPr>
          <p:cNvPr id="70" name="직선 연결선 69"/>
          <p:cNvCxnSpPr/>
          <p:nvPr/>
        </p:nvCxnSpPr>
        <p:spPr>
          <a:xfrm>
            <a:off x="6945996" y="1459156"/>
            <a:ext cx="0" cy="3744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71" name="직선 연결선 70"/>
          <p:cNvCxnSpPr/>
          <p:nvPr/>
        </p:nvCxnSpPr>
        <p:spPr>
          <a:xfrm flipH="1">
            <a:off x="6879341" y="5010506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72" name="직선 연결선 71"/>
          <p:cNvCxnSpPr/>
          <p:nvPr/>
        </p:nvCxnSpPr>
        <p:spPr>
          <a:xfrm flipH="1">
            <a:off x="6879341" y="3863537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73" name="직선 연결선 72"/>
          <p:cNvCxnSpPr/>
          <p:nvPr/>
        </p:nvCxnSpPr>
        <p:spPr>
          <a:xfrm flipH="1">
            <a:off x="6879341" y="2716568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74" name="직선 연결선 73"/>
          <p:cNvCxnSpPr/>
          <p:nvPr/>
        </p:nvCxnSpPr>
        <p:spPr>
          <a:xfrm flipH="1">
            <a:off x="6879341" y="1569599"/>
            <a:ext cx="72000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</a:ln>
          <a:effectLst/>
        </p:spPr>
      </p:cxnSp>
      <p:sp>
        <p:nvSpPr>
          <p:cNvPr id="75" name="TextBox 74"/>
          <p:cNvSpPr txBox="1"/>
          <p:nvPr/>
        </p:nvSpPr>
        <p:spPr>
          <a:xfrm rot="16200000">
            <a:off x="4579769" y="3177268"/>
            <a:ext cx="3688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b="1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Patients with Primary End Point Event, %</a:t>
            </a:r>
            <a:endParaRPr kumimoji="0" lang="ko-KR" altLang="en-US" sz="1400" b="1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15049" y="485809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15049" y="371241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65356" y="256673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10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65356" y="142105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1131570" fontAlgn="auto">
              <a:spcBef>
                <a:spcPts val="0"/>
              </a:spcBef>
              <a:spcAft>
                <a:spcPts val="0"/>
              </a:spcAft>
            </a:pPr>
            <a:r>
              <a:rPr kumimoji="0" lang="en-US" altLang="ko-KR" sz="1400" dirty="0">
                <a:latin typeface="Arial" pitchFamily="34" charset="0"/>
                <a:ea typeface="맑은 고딕" panose="020B0503020000020004" pitchFamily="50" charset="-127"/>
                <a:cs typeface="Arial" pitchFamily="34" charset="0"/>
              </a:rPr>
              <a:t>15</a:t>
            </a:r>
            <a:endParaRPr kumimoji="0" lang="ko-KR" altLang="en-US" sz="1400" dirty="0">
              <a:latin typeface="Arial" pitchFamily="34" charset="0"/>
              <a:ea typeface="맑은 고딕" panose="020B0503020000020004" pitchFamily="50" charset="-127"/>
              <a:cs typeface="Arial" pitchFamily="34" charset="0"/>
            </a:endParaRPr>
          </a:p>
        </p:txBody>
      </p:sp>
      <p:cxnSp>
        <p:nvCxnSpPr>
          <p:cNvPr id="84" name="직선 연결선 83"/>
          <p:cNvCxnSpPr/>
          <p:nvPr/>
        </p:nvCxnSpPr>
        <p:spPr>
          <a:xfrm>
            <a:off x="8149321" y="3528032"/>
            <a:ext cx="0" cy="165600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ysDot"/>
          </a:ln>
          <a:effectLst/>
        </p:spPr>
      </p:cxnSp>
      <p:sp>
        <p:nvSpPr>
          <p:cNvPr id="82" name="제목 2"/>
          <p:cNvSpPr>
            <a:spLocks noGrp="1"/>
          </p:cNvSpPr>
          <p:nvPr>
            <p:ph type="title"/>
          </p:nvPr>
        </p:nvSpPr>
        <p:spPr>
          <a:xfrm>
            <a:off x="2125031" y="175752"/>
            <a:ext cx="7509891" cy="643221"/>
          </a:xfrm>
        </p:spPr>
        <p:txBody>
          <a:bodyPr/>
          <a:lstStyle/>
          <a:p>
            <a:r>
              <a:rPr lang="en-US" altLang="ko-KR" sz="4800" dirty="0" smtClean="0"/>
              <a:t>Primary End Point</a:t>
            </a:r>
            <a:endParaRPr lang="ko-KR" altLang="en-US" sz="4800" dirty="0"/>
          </a:p>
        </p:txBody>
      </p:sp>
      <p:sp>
        <p:nvSpPr>
          <p:cNvPr id="85" name="제목 2"/>
          <p:cNvSpPr txBox="1">
            <a:spLocks/>
          </p:cNvSpPr>
          <p:nvPr/>
        </p:nvSpPr>
        <p:spPr bwMode="auto">
          <a:xfrm>
            <a:off x="1103328" y="908720"/>
            <a:ext cx="4761977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5 years</a:t>
            </a:r>
            <a:endParaRPr lang="ko-KR" altLang="en-US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제목 2"/>
          <p:cNvSpPr txBox="1">
            <a:spLocks/>
          </p:cNvSpPr>
          <p:nvPr/>
        </p:nvSpPr>
        <p:spPr bwMode="auto">
          <a:xfrm>
            <a:off x="7094663" y="930255"/>
            <a:ext cx="4761977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1 and 5 years</a:t>
            </a:r>
            <a:endParaRPr lang="ko-KR" altLang="en-US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7084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3632" y="-99392"/>
            <a:ext cx="9073008" cy="6571239"/>
          </a:xfrm>
          <a:prstGeom prst="rect">
            <a:avLst/>
          </a:prstGeom>
        </p:spPr>
      </p:pic>
      <p:sp>
        <p:nvSpPr>
          <p:cNvPr id="5" name="제목 2"/>
          <p:cNvSpPr txBox="1">
            <a:spLocks/>
          </p:cNvSpPr>
          <p:nvPr/>
        </p:nvSpPr>
        <p:spPr>
          <a:xfrm>
            <a:off x="119336" y="332656"/>
            <a:ext cx="2477666" cy="2304256"/>
          </a:xfrm>
          <a:prstGeom prst="rect">
            <a:avLst/>
          </a:prstGeom>
        </p:spPr>
        <p:txBody>
          <a:bodyPr/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/>
              <a:t>Subgroup</a:t>
            </a:r>
          </a:p>
          <a:p>
            <a:r>
              <a:rPr lang="en-US" altLang="ko-KR" sz="3200" kern="0" dirty="0" smtClean="0"/>
              <a:t>analyses</a:t>
            </a:r>
          </a:p>
          <a:p>
            <a:r>
              <a:rPr lang="en-US" altLang="ko-KR" sz="3200" kern="0" dirty="0" smtClean="0"/>
              <a:t>of 5-year rates of MACE</a:t>
            </a:r>
            <a:endParaRPr lang="en-US" altLang="ko-KR" sz="3200" kern="0" dirty="0"/>
          </a:p>
          <a:p>
            <a:endParaRPr lang="ko-KR" altLang="en-US" sz="3200" kern="0" dirty="0"/>
          </a:p>
        </p:txBody>
      </p:sp>
    </p:spTree>
    <p:extLst>
      <p:ext uri="{BB962C8B-B14F-4D97-AF65-F5344CB8AC3E}">
        <p14:creationId xmlns:p14="http://schemas.microsoft.com/office/powerpoint/2010/main" val="371163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156012" y="304607"/>
            <a:ext cx="5879976" cy="757773"/>
          </a:xfrm>
        </p:spPr>
        <p:txBody>
          <a:bodyPr/>
          <a:lstStyle/>
          <a:p>
            <a:r>
              <a:rPr lang="en-US" altLang="ko-KR" sz="4800" dirty="0" smtClean="0"/>
              <a:t>Conclusion</a:t>
            </a:r>
            <a:endParaRPr lang="ko-KR" altLang="en-US" sz="4800" dirty="0"/>
          </a:p>
        </p:txBody>
      </p:sp>
      <p:sp>
        <p:nvSpPr>
          <p:cNvPr id="5" name="직사각형 4"/>
          <p:cNvSpPr/>
          <p:nvPr/>
        </p:nvSpPr>
        <p:spPr>
          <a:xfrm>
            <a:off x="1055440" y="1196752"/>
            <a:ext cx="102971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 latinLnBrk="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ko-KR" sz="2800" b="1" kern="0" dirty="0">
                <a:latin typeface="+mn-lt"/>
                <a:ea typeface="맑은 고딕" panose="020B0503020000020004" pitchFamily="50" charset="-127"/>
                <a:cs typeface="Arial" panose="020B0604020202020204" pitchFamily="34" charset="0"/>
              </a:rPr>
              <a:t>Compared with angiography-guided stent implantation, IVUS-guided stent implantation resulted in a significantly lower rate of major adverse cardiac events up to 5 years. </a:t>
            </a:r>
            <a:endParaRPr lang="en-US" altLang="ko-KR" sz="2800" b="1" kern="0" dirty="0" smtClean="0">
              <a:latin typeface="+mn-lt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algn="just" latinLnBrk="0">
              <a:lnSpc>
                <a:spcPct val="150000"/>
              </a:lnSpc>
              <a:spcAft>
                <a:spcPts val="0"/>
              </a:spcAft>
            </a:pPr>
            <a:endParaRPr lang="en-US" altLang="ko-KR" sz="2800" b="1" kern="0" dirty="0">
              <a:latin typeface="+mn-lt"/>
              <a:ea typeface="맑은 고딕" panose="020B0503020000020004" pitchFamily="50" charset="-127"/>
              <a:cs typeface="Arial" panose="020B0604020202020204" pitchFamily="34" charset="0"/>
            </a:endParaRPr>
          </a:p>
          <a:p>
            <a:pPr marL="457200" indent="-457200" algn="just" latinLnBrk="0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ko-KR" sz="2800" b="1" kern="0" dirty="0" smtClean="0">
                <a:latin typeface="+mn-lt"/>
                <a:ea typeface="맑은 고딕" panose="020B0503020000020004" pitchFamily="50" charset="-127"/>
                <a:cs typeface="Arial" panose="020B0604020202020204" pitchFamily="34" charset="0"/>
              </a:rPr>
              <a:t>Sustained </a:t>
            </a:r>
            <a:r>
              <a:rPr lang="en-US" altLang="ko-KR" sz="2800" b="1" kern="0" dirty="0">
                <a:latin typeface="+mn-lt"/>
                <a:ea typeface="맑은 고딕" panose="020B0503020000020004" pitchFamily="50" charset="-127"/>
                <a:cs typeface="Arial" panose="020B0604020202020204" pitchFamily="34" charset="0"/>
              </a:rPr>
              <a:t>5-year clinical benefits resulted from both within 1 year and from 1 to 5 years </a:t>
            </a:r>
            <a:r>
              <a:rPr lang="en-US" altLang="ko-KR" sz="2800" b="1" kern="0" dirty="0" smtClean="0">
                <a:latin typeface="+mn-lt"/>
                <a:ea typeface="맑은 고딕" panose="020B0503020000020004" pitchFamily="50" charset="-127"/>
                <a:cs typeface="Arial" panose="020B0604020202020204" pitchFamily="34" charset="0"/>
              </a:rPr>
              <a:t>post-implantation </a:t>
            </a:r>
            <a:r>
              <a:rPr lang="en-US" altLang="ko-KR" sz="2800" b="1" dirty="0">
                <a:latin typeface="+mn-lt"/>
                <a:cs typeface="Times New Roman" pitchFamily="18" charset="0"/>
              </a:rPr>
              <a:t>even in the current DES implantation era</a:t>
            </a:r>
            <a:r>
              <a:rPr lang="en-US" altLang="ko-KR" sz="2800" b="1" kern="0" dirty="0" smtClean="0">
                <a:latin typeface="+mn-lt"/>
                <a:ea typeface="맑은 고딕" panose="020B0503020000020004" pitchFamily="50" charset="-127"/>
                <a:cs typeface="Arial" panose="020B0604020202020204" pitchFamily="34" charset="0"/>
              </a:rPr>
              <a:t>.</a:t>
            </a:r>
            <a:endParaRPr lang="ko-KR" altLang="ko-KR" b="1" kern="100" dirty="0">
              <a:effectLst/>
              <a:latin typeface="+mn-lt"/>
              <a:ea typeface="맑은 고딕" panose="020B0503020000020004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19040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 descr="0626_korger-4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46050"/>
            <a:ext cx="7653338" cy="623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2133600" y="146050"/>
            <a:ext cx="7653338" cy="625475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660651" y="376238"/>
            <a:ext cx="684212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latinLnBrk="1" hangingPunct="1">
              <a:lnSpc>
                <a:spcPct val="80000"/>
              </a:lnSpc>
            </a:pPr>
            <a:r>
              <a:rPr lang="en-US" altLang="ko-KR" sz="6600">
                <a:solidFill>
                  <a:srgbClr val="FFFF00"/>
                </a:solidFill>
                <a:latin typeface="Arial Black" pitchFamily="34" charset="0"/>
              </a:rPr>
              <a:t>Dreams will</a:t>
            </a:r>
          </a:p>
          <a:p>
            <a:pPr algn="ctr" eaLnBrk="1" latinLnBrk="1" hangingPunct="1">
              <a:lnSpc>
                <a:spcPct val="80000"/>
              </a:lnSpc>
            </a:pPr>
            <a:r>
              <a:rPr lang="en-US" altLang="ko-KR" sz="6600">
                <a:solidFill>
                  <a:srgbClr val="FFFF00"/>
                </a:solidFill>
                <a:latin typeface="Arial Black" pitchFamily="34" charset="0"/>
              </a:rPr>
              <a:t>come true</a:t>
            </a:r>
          </a:p>
        </p:txBody>
      </p:sp>
    </p:spTree>
    <p:extLst>
      <p:ext uri="{BB962C8B-B14F-4D97-AF65-F5344CB8AC3E}">
        <p14:creationId xmlns:p14="http://schemas.microsoft.com/office/powerpoint/2010/main" val="802468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그림 7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5957" t="44036" r="67410" b="16965"/>
          <a:stretch/>
        </p:blipFill>
        <p:spPr>
          <a:xfrm>
            <a:off x="7184208" y="3152200"/>
            <a:ext cx="1011234" cy="1872208"/>
          </a:xfrm>
          <a:prstGeom prst="rect">
            <a:avLst/>
          </a:prstGeom>
        </p:spPr>
      </p:pic>
      <p:pic>
        <p:nvPicPr>
          <p:cNvPr id="78" name="그림 7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32306" t="64618" r="4881" b="15867"/>
          <a:stretch/>
        </p:blipFill>
        <p:spPr>
          <a:xfrm>
            <a:off x="8190097" y="4159559"/>
            <a:ext cx="3810559" cy="936857"/>
          </a:xfrm>
          <a:prstGeom prst="rect">
            <a:avLst/>
          </a:prstGeom>
        </p:spPr>
      </p:pic>
      <p:pic>
        <p:nvPicPr>
          <p:cNvPr id="79" name="그림 7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l="15957" t="44036" r="3504" b="16965"/>
          <a:stretch/>
        </p:blipFill>
        <p:spPr>
          <a:xfrm>
            <a:off x="983433" y="3152200"/>
            <a:ext cx="4896544" cy="18722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439769" y="3161635"/>
            <a:ext cx="2855269" cy="5232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HR = 0.85 (95% CI = 0.32−2.27)</a:t>
            </a:r>
          </a:p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Log-rank P =0.749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427019" y="4747156"/>
            <a:ext cx="276068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stent optimization </a:t>
            </a:r>
            <a:endParaRPr lang="ko-KR" altLang="en-US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27922" y="4038806"/>
            <a:ext cx="276068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not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stent optimization </a:t>
            </a:r>
            <a:endParaRPr lang="ko-KR" altLang="en-US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cxnSp>
        <p:nvCxnSpPr>
          <p:cNvPr id="10" name="직선 연결선 9"/>
          <p:cNvCxnSpPr/>
          <p:nvPr/>
        </p:nvCxnSpPr>
        <p:spPr>
          <a:xfrm flipH="1">
            <a:off x="6985614" y="5150577"/>
            <a:ext cx="518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 flipH="1">
            <a:off x="7246604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 flipH="1">
            <a:off x="8188946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 flipH="1">
            <a:off x="9131288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 flipH="1">
            <a:off x="10073630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/>
          <p:cNvCxnSpPr/>
          <p:nvPr/>
        </p:nvCxnSpPr>
        <p:spPr>
          <a:xfrm flipH="1">
            <a:off x="11015972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 flipH="1">
            <a:off x="11958313" y="514810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122318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361287" y="5399227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Time Since Randomization, y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240016" y="544245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No. at risk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62876" y="5668315"/>
            <a:ext cx="917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Not </a:t>
            </a:r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meeting</a:t>
            </a:r>
            <a:endParaRPr lang="en-US" altLang="ko-KR" sz="1000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sz="1000" dirty="0" smtClean="0">
                <a:latin typeface="Arial" pitchFamily="34" charset="0"/>
                <a:cs typeface="Arial" pitchFamily="34" charset="0"/>
              </a:rPr>
              <a:t>Meeting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66825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315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363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007498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285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334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948171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276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326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829517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261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313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888844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270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320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055768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998743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2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9941718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3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884693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4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1827668" y="516358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770189" y="566831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253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292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2" name="직선 연결선 31"/>
          <p:cNvCxnSpPr/>
          <p:nvPr/>
        </p:nvCxnSpPr>
        <p:spPr>
          <a:xfrm>
            <a:off x="8190098" y="3133503"/>
            <a:ext cx="0" cy="1980000"/>
          </a:xfrm>
          <a:prstGeom prst="line">
            <a:avLst/>
          </a:prstGeom>
          <a:ln w="127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341990" y="1712040"/>
            <a:ext cx="28552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HR = 0.48 (95% CI = 0.28−0.83)</a:t>
            </a:r>
          </a:p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Log-rank P</a:t>
            </a:r>
            <a:r>
              <a:rPr lang="en-US" altLang="ko-KR" sz="14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= 0.048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93294" y="3925712"/>
            <a:ext cx="276068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stent optimization </a:t>
            </a:r>
            <a:endParaRPr lang="ko-KR" altLang="en-US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28960" y="2867632"/>
            <a:ext cx="2760687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Patients not meeting the IVUS-criteria</a:t>
            </a:r>
          </a:p>
          <a:p>
            <a:pPr>
              <a:lnSpc>
                <a:spcPct val="90000"/>
              </a:lnSpc>
            </a:pPr>
            <a:r>
              <a:rPr lang="en-US" altLang="ko-KR" sz="1100" dirty="0">
                <a:latin typeface="Arial" pitchFamily="34" charset="0"/>
                <a:ea typeface="Arial Unicode MS" pitchFamily="50" charset="-127"/>
                <a:cs typeface="Arial" pitchFamily="34" charset="0"/>
              </a:rPr>
              <a:t>for stent optimization </a:t>
            </a:r>
            <a:endParaRPr lang="ko-KR" altLang="en-US" sz="1100" dirty="0"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cxnSp>
        <p:nvCxnSpPr>
          <p:cNvPr id="36" name="직선 연결선 35"/>
          <p:cNvCxnSpPr/>
          <p:nvPr/>
        </p:nvCxnSpPr>
        <p:spPr>
          <a:xfrm>
            <a:off x="776492" y="1409117"/>
            <a:ext cx="0" cy="37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 flipH="1">
            <a:off x="776492" y="5153117"/>
            <a:ext cx="5184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/>
          <p:cNvCxnSpPr/>
          <p:nvPr/>
        </p:nvCxnSpPr>
        <p:spPr>
          <a:xfrm flipH="1">
            <a:off x="709837" y="4960467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 flipH="1">
            <a:off x="709837" y="3813498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/>
          <p:cNvCxnSpPr/>
          <p:nvPr/>
        </p:nvCxnSpPr>
        <p:spPr>
          <a:xfrm flipH="1">
            <a:off x="709837" y="2666529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 flipH="1">
            <a:off x="709837" y="1519560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연결선 41"/>
          <p:cNvCxnSpPr/>
          <p:nvPr/>
        </p:nvCxnSpPr>
        <p:spPr>
          <a:xfrm flipH="1">
            <a:off x="1037482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 flipH="1">
            <a:off x="1979824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연결선 43"/>
          <p:cNvCxnSpPr/>
          <p:nvPr/>
        </p:nvCxnSpPr>
        <p:spPr>
          <a:xfrm flipH="1">
            <a:off x="2922166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직선 연결선 44"/>
          <p:cNvCxnSpPr/>
          <p:nvPr/>
        </p:nvCxnSpPr>
        <p:spPr>
          <a:xfrm flipH="1">
            <a:off x="3864508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연결선 45"/>
          <p:cNvCxnSpPr/>
          <p:nvPr/>
        </p:nvCxnSpPr>
        <p:spPr>
          <a:xfrm flipH="1">
            <a:off x="4806850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직선 연결선 46"/>
          <p:cNvCxnSpPr/>
          <p:nvPr/>
        </p:nvCxnSpPr>
        <p:spPr>
          <a:xfrm flipH="1">
            <a:off x="5749191" y="5150649"/>
            <a:ext cx="0" cy="72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913196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152165" y="5401767"/>
            <a:ext cx="2658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Time Since Randomization, y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238" y="5444997"/>
            <a:ext cx="7601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No. at risk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81098" y="5670855"/>
            <a:ext cx="9728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Not meeting 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Meeting 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57703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315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363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798376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285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334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739049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276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326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20395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261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313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79722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270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320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846646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789621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2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732596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3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675571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4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618546" y="5166122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 rot="16200000">
            <a:off x="-1589735" y="3127230"/>
            <a:ext cx="3688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Patients with Primary End Point Event, %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45545" y="480806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45545" y="3662380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95852" y="2516699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95852" y="1371018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561067" y="5670855"/>
            <a:ext cx="396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253</a:t>
            </a:r>
          </a:p>
          <a:p>
            <a:r>
              <a:rPr lang="en-US" altLang="ko-KR" sz="1000" dirty="0">
                <a:latin typeface="Arial" pitchFamily="34" charset="0"/>
                <a:cs typeface="Arial" pitchFamily="34" charset="0"/>
              </a:rPr>
              <a:t>292</a:t>
            </a:r>
            <a:endParaRPr lang="ko-KR" altLang="en-US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8" name="직선 연결선 67"/>
          <p:cNvCxnSpPr/>
          <p:nvPr/>
        </p:nvCxnSpPr>
        <p:spPr>
          <a:xfrm>
            <a:off x="6987820" y="1409115"/>
            <a:ext cx="0" cy="37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flipH="1">
            <a:off x="6921165" y="4960465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직선 연결선 69"/>
          <p:cNvCxnSpPr/>
          <p:nvPr/>
        </p:nvCxnSpPr>
        <p:spPr>
          <a:xfrm flipH="1">
            <a:off x="6921165" y="3813496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/>
          <p:cNvCxnSpPr/>
          <p:nvPr/>
        </p:nvCxnSpPr>
        <p:spPr>
          <a:xfrm flipH="1">
            <a:off x="6921165" y="2666527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직선 연결선 71"/>
          <p:cNvCxnSpPr/>
          <p:nvPr/>
        </p:nvCxnSpPr>
        <p:spPr>
          <a:xfrm flipH="1">
            <a:off x="6921165" y="1519558"/>
            <a:ext cx="72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 rot="16200000">
            <a:off x="4621593" y="3127228"/>
            <a:ext cx="368883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dirty="0">
                <a:latin typeface="Arial" pitchFamily="34" charset="0"/>
                <a:cs typeface="Arial" pitchFamily="34" charset="0"/>
              </a:rPr>
              <a:t>Patients with Primary End Point Event, %</a:t>
            </a:r>
            <a:endParaRPr lang="ko-KR" altLang="en-US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6656873" y="480805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56873" y="3662378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607180" y="2516697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10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607180" y="1371016"/>
            <a:ext cx="383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>
                <a:latin typeface="Arial" pitchFamily="34" charset="0"/>
                <a:cs typeface="Arial" pitchFamily="34" charset="0"/>
              </a:rPr>
              <a:t>15</a:t>
            </a:r>
            <a:endParaRPr lang="ko-KR" altLang="en-US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제목 2"/>
          <p:cNvSpPr>
            <a:spLocks noGrp="1"/>
          </p:cNvSpPr>
          <p:nvPr>
            <p:ph type="title"/>
          </p:nvPr>
        </p:nvSpPr>
        <p:spPr>
          <a:xfrm>
            <a:off x="2675194" y="165903"/>
            <a:ext cx="6168008" cy="702373"/>
          </a:xfrm>
        </p:spPr>
        <p:txBody>
          <a:bodyPr/>
          <a:lstStyle/>
          <a:p>
            <a:r>
              <a:rPr lang="en-US" altLang="ko-KR" dirty="0" smtClean="0"/>
              <a:t>Primary End Point</a:t>
            </a:r>
            <a:endParaRPr lang="ko-KR" altLang="en-US" dirty="0"/>
          </a:p>
        </p:txBody>
      </p:sp>
      <p:sp>
        <p:nvSpPr>
          <p:cNvPr id="82" name="제목 2"/>
          <p:cNvSpPr txBox="1">
            <a:spLocks/>
          </p:cNvSpPr>
          <p:nvPr/>
        </p:nvSpPr>
        <p:spPr bwMode="auto">
          <a:xfrm>
            <a:off x="1103328" y="908720"/>
            <a:ext cx="4761977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5 years</a:t>
            </a:r>
            <a:endParaRPr lang="ko-KR" altLang="en-US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3" name="제목 2"/>
          <p:cNvSpPr txBox="1">
            <a:spLocks/>
          </p:cNvSpPr>
          <p:nvPr/>
        </p:nvSpPr>
        <p:spPr bwMode="auto">
          <a:xfrm>
            <a:off x="7094663" y="930255"/>
            <a:ext cx="4761977" cy="536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sz="3200" kern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Between 1 and 5 years</a:t>
            </a:r>
            <a:endParaRPr lang="ko-KR" altLang="en-US" sz="3200" kern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196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343472" y="332656"/>
            <a:ext cx="9217024" cy="701675"/>
          </a:xfrm>
        </p:spPr>
        <p:txBody>
          <a:bodyPr/>
          <a:lstStyle/>
          <a:p>
            <a:r>
              <a:rPr lang="en-US" altLang="ko-KR" dirty="0" smtClean="0"/>
              <a:t>Disclosure</a:t>
            </a:r>
            <a:endParaRPr lang="ko-KR" altLang="en-US" dirty="0"/>
          </a:p>
        </p:txBody>
      </p:sp>
      <p:sp>
        <p:nvSpPr>
          <p:cNvPr id="2" name="내용 개체 틀 1"/>
          <p:cNvSpPr>
            <a:spLocks noGrp="1"/>
          </p:cNvSpPr>
          <p:nvPr>
            <p:ph idx="4294967295"/>
          </p:nvPr>
        </p:nvSpPr>
        <p:spPr>
          <a:xfrm>
            <a:off x="479376" y="1340768"/>
            <a:ext cx="11334750" cy="4149725"/>
          </a:xfrm>
        </p:spPr>
        <p:txBody>
          <a:bodyPr/>
          <a:lstStyle/>
          <a:p>
            <a:pPr latinLnBrk="0">
              <a:buClr>
                <a:schemeClr val="tx1"/>
              </a:buClr>
              <a:buSzPct val="90000"/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chemeClr val="tx1"/>
                </a:solidFill>
              </a:rPr>
              <a:t>Conflict of Interest Disclosures: </a:t>
            </a:r>
          </a:p>
          <a:p>
            <a:pPr marL="574675" lvl="1" indent="0" latinLnBrk="0">
              <a:buClr>
                <a:schemeClr val="tx1"/>
              </a:buClr>
              <a:buSzPct val="90000"/>
              <a:buNone/>
            </a:pPr>
            <a:r>
              <a:rPr lang="en-US" altLang="ko-KR" sz="2400" b="1" dirty="0" smtClean="0">
                <a:solidFill>
                  <a:schemeClr val="tx1"/>
                </a:solidFill>
              </a:rPr>
              <a:t>There are no conflict of interest disclosures. </a:t>
            </a:r>
          </a:p>
          <a:p>
            <a:pPr lvl="1" latinLnBrk="0">
              <a:buClr>
                <a:schemeClr val="tx1"/>
              </a:buClr>
              <a:buSzPct val="90000"/>
              <a:buFont typeface="Wingdings" pitchFamily="2" charset="2"/>
              <a:buChar char="l"/>
            </a:pPr>
            <a:endParaRPr lang="en-US" altLang="ko-KR" sz="2400" b="1" dirty="0" smtClean="0">
              <a:solidFill>
                <a:schemeClr val="tx1"/>
              </a:solidFill>
            </a:endParaRPr>
          </a:p>
          <a:p>
            <a:pPr latinLnBrk="0">
              <a:buClr>
                <a:schemeClr val="tx1"/>
              </a:buClr>
              <a:buSzPct val="90000"/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chemeClr val="tx1"/>
                </a:solidFill>
              </a:rPr>
              <a:t>Funding/Support: </a:t>
            </a:r>
          </a:p>
          <a:p>
            <a:pPr marL="574675" lvl="1" indent="0" latinLnBrk="0">
              <a:buClr>
                <a:schemeClr val="tx1"/>
              </a:buClr>
              <a:buSzPct val="90000"/>
              <a:buNone/>
            </a:pPr>
            <a:r>
              <a:rPr lang="en-US" altLang="ko-KR" sz="2400" b="1" dirty="0" smtClean="0">
                <a:solidFill>
                  <a:schemeClr val="tx1"/>
                </a:solidFill>
              </a:rPr>
              <a:t>This study was supported by the Cardiovascular Research Center, Seoul, Korea.</a:t>
            </a:r>
          </a:p>
          <a:p>
            <a:pPr lvl="1" latinLnBrk="0">
              <a:buClr>
                <a:schemeClr val="tx1"/>
              </a:buClr>
              <a:buSzPct val="90000"/>
              <a:buFont typeface="Wingdings" pitchFamily="2" charset="2"/>
              <a:buChar char="l"/>
            </a:pPr>
            <a:endParaRPr lang="ko-KR" altLang="ko-KR" sz="2400" b="1" dirty="0" smtClean="0">
              <a:solidFill>
                <a:schemeClr val="tx1"/>
              </a:solidFill>
            </a:endParaRPr>
          </a:p>
          <a:p>
            <a:pPr latinLnBrk="0">
              <a:buClr>
                <a:schemeClr val="tx1"/>
              </a:buClr>
              <a:buSzPct val="90000"/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chemeClr val="tx1"/>
                </a:solidFill>
              </a:rPr>
              <a:t>Role of the funder/sponsor: </a:t>
            </a:r>
          </a:p>
          <a:p>
            <a:pPr marL="574675" lvl="1" indent="0" latinLnBrk="0">
              <a:buClr>
                <a:schemeClr val="tx1"/>
              </a:buClr>
              <a:buSzPct val="90000"/>
              <a:buNone/>
            </a:pPr>
            <a:r>
              <a:rPr lang="en-US" altLang="ko-KR" sz="2400" b="1" dirty="0" smtClean="0">
                <a:solidFill>
                  <a:schemeClr val="tx1"/>
                </a:solidFill>
              </a:rPr>
              <a:t>No funder/sponsor had any role in the design and conduct of the study; collection, management, analysis, and interpretation of the data.</a:t>
            </a:r>
            <a:endParaRPr lang="ko-KR" alt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437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818" y="1435983"/>
            <a:ext cx="4699220" cy="3534715"/>
          </a:xfrm>
          <a:prstGeom prst="rect">
            <a:avLst/>
          </a:prstGeom>
          <a:noFill/>
          <a:ln>
            <a:noFill/>
          </a:ln>
          <a:effectLst>
            <a:outerShdw dist="12700" dir="24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91016" y="221610"/>
            <a:ext cx="12100984" cy="646973"/>
          </a:xfrm>
        </p:spPr>
        <p:txBody>
          <a:bodyPr/>
          <a:lstStyle/>
          <a:p>
            <a:r>
              <a:rPr lang="en-US" altLang="ko-KR" sz="4000" dirty="0" smtClean="0"/>
              <a:t>IVUS-XPL Trial: 1-year Clinical Outcome</a:t>
            </a:r>
            <a:endParaRPr lang="ko-KR" altLang="en-US" sz="4000" dirty="0"/>
          </a:p>
        </p:txBody>
      </p:sp>
      <p:cxnSp>
        <p:nvCxnSpPr>
          <p:cNvPr id="30" name="직선 연결선 29"/>
          <p:cNvCxnSpPr/>
          <p:nvPr/>
        </p:nvCxnSpPr>
        <p:spPr bwMode="auto">
          <a:xfrm>
            <a:off x="6957814" y="1306332"/>
            <a:ext cx="0" cy="3816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직선 연결선 32"/>
          <p:cNvCxnSpPr/>
          <p:nvPr/>
        </p:nvCxnSpPr>
        <p:spPr bwMode="auto">
          <a:xfrm flipH="1">
            <a:off x="6957814" y="5120600"/>
            <a:ext cx="5104184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직선 연결선 64"/>
          <p:cNvCxnSpPr/>
          <p:nvPr/>
        </p:nvCxnSpPr>
        <p:spPr bwMode="auto">
          <a:xfrm>
            <a:off x="7216350" y="5118876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직선 연결선 66"/>
          <p:cNvCxnSpPr/>
          <p:nvPr/>
        </p:nvCxnSpPr>
        <p:spPr bwMode="auto">
          <a:xfrm>
            <a:off x="8381383" y="5118876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직선 연결선 67"/>
          <p:cNvCxnSpPr/>
          <p:nvPr/>
        </p:nvCxnSpPr>
        <p:spPr bwMode="auto">
          <a:xfrm>
            <a:off x="9546416" y="5118876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직선 연결선 68"/>
          <p:cNvCxnSpPr/>
          <p:nvPr/>
        </p:nvCxnSpPr>
        <p:spPr bwMode="auto">
          <a:xfrm>
            <a:off x="10711449" y="5118876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직선 연결선 69"/>
          <p:cNvCxnSpPr/>
          <p:nvPr/>
        </p:nvCxnSpPr>
        <p:spPr bwMode="auto">
          <a:xfrm>
            <a:off x="11876480" y="5118876"/>
            <a:ext cx="0" cy="10800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직선 연결선 70"/>
          <p:cNvCxnSpPr/>
          <p:nvPr/>
        </p:nvCxnSpPr>
        <p:spPr bwMode="auto">
          <a:xfrm flipH="1">
            <a:off x="6827210" y="4876812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직선 연결선 72"/>
          <p:cNvCxnSpPr/>
          <p:nvPr/>
        </p:nvCxnSpPr>
        <p:spPr bwMode="auto">
          <a:xfrm flipH="1">
            <a:off x="6827210" y="1440818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직선 연결선 73"/>
          <p:cNvCxnSpPr/>
          <p:nvPr/>
        </p:nvCxnSpPr>
        <p:spPr bwMode="auto">
          <a:xfrm flipH="1">
            <a:off x="6827210" y="2592946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직선 연결선 74"/>
          <p:cNvCxnSpPr/>
          <p:nvPr/>
        </p:nvCxnSpPr>
        <p:spPr bwMode="auto">
          <a:xfrm flipH="1">
            <a:off x="6827210" y="3730326"/>
            <a:ext cx="126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7" name="TextBox 76"/>
          <p:cNvSpPr txBox="1"/>
          <p:nvPr/>
        </p:nvSpPr>
        <p:spPr>
          <a:xfrm>
            <a:off x="6558310" y="469068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0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558310" y="3545355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2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558310" y="240002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4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6558310" y="1254693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6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060302" y="517304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0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8232309" y="517304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3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9382554" y="517304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6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10553205" y="517304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9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11666707" y="5173043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12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687420" y="5490047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Time Since Randomization, </a:t>
            </a:r>
            <a:r>
              <a:rPr lang="en-US" altLang="ko-KR" b="1" dirty="0" err="1" smtClean="0">
                <a:latin typeface="Arial" pitchFamily="34" charset="0"/>
                <a:cs typeface="Arial" pitchFamily="34" charset="0"/>
              </a:rPr>
              <a:t>mo</a:t>
            </a:r>
            <a:endParaRPr lang="ko-KR" alt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662812" y="5695524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No. at risk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653287" y="5880633"/>
            <a:ext cx="14752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Angiography arm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IVUS arm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7029088" y="589915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700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700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8190631" y="589915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673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671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9352174" y="589915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660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665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11675261" y="589915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624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641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10513717" y="5899158"/>
            <a:ext cx="4395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643</a:t>
            </a:r>
          </a:p>
          <a:p>
            <a:r>
              <a:rPr lang="en-US" altLang="ko-KR" sz="1200" dirty="0">
                <a:latin typeface="Arial" pitchFamily="34" charset="0"/>
                <a:cs typeface="Arial" pitchFamily="34" charset="0"/>
              </a:rPr>
              <a:t>654</a:t>
            </a:r>
            <a:endParaRPr lang="ko-KR" altLang="en-US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8481060" y="2507404"/>
            <a:ext cx="24160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rgbClr val="66FFFF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Angiography-guidance</a:t>
            </a:r>
            <a:endParaRPr lang="ko-KR" altLang="en-US" sz="1600" b="1" dirty="0">
              <a:solidFill>
                <a:srgbClr val="66FFFF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10194457" y="4421127"/>
            <a:ext cx="16305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solidFill>
                  <a:schemeClr val="tx2"/>
                </a:solidFill>
                <a:latin typeface="Arial" pitchFamily="34" charset="0"/>
                <a:ea typeface="Arial Unicode MS" pitchFamily="50" charset="-127"/>
                <a:cs typeface="Arial" pitchFamily="34" charset="0"/>
              </a:rPr>
              <a:t>IVUS-guidance</a:t>
            </a:r>
            <a:endParaRPr lang="ko-KR" altLang="en-US" sz="1600" b="1" dirty="0">
              <a:solidFill>
                <a:schemeClr val="tx2"/>
              </a:solidFill>
              <a:latin typeface="Arial" pitchFamily="34" charset="0"/>
              <a:ea typeface="Arial Unicode MS" pitchFamily="50" charset="-127"/>
              <a:cs typeface="Arial" pitchFamily="34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7107964" y="1412776"/>
            <a:ext cx="28456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HR, 0.48 (95% CI, 0.28-0.83)</a:t>
            </a:r>
          </a:p>
          <a:p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Log-rank </a:t>
            </a:r>
            <a:r>
              <a:rPr lang="en-US" altLang="ko-KR" sz="1600" b="1" i="1" dirty="0">
                <a:latin typeface="Arial" pitchFamily="34" charset="0"/>
                <a:cs typeface="Arial" pitchFamily="34" charset="0"/>
              </a:rPr>
              <a:t>P </a:t>
            </a:r>
            <a:r>
              <a:rPr lang="en-US" altLang="ko-KR" sz="1600" b="1" dirty="0">
                <a:latin typeface="Arial" pitchFamily="34" charset="0"/>
                <a:cs typeface="Arial" pitchFamily="34" charset="0"/>
              </a:rPr>
              <a:t>= .007</a:t>
            </a:r>
            <a:endParaRPr lang="ko-KR" alt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11481262" y="1211260"/>
            <a:ext cx="652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66FFFF"/>
                </a:solidFill>
                <a:latin typeface="Arial" pitchFamily="34" charset="0"/>
                <a:cs typeface="Arial" pitchFamily="34" charset="0"/>
              </a:rPr>
              <a:t>5.8%</a:t>
            </a:r>
            <a:endParaRPr lang="ko-KR" altLang="en-US" sz="1600" b="1" dirty="0">
              <a:solidFill>
                <a:srgbClr val="66FF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11462212" y="2826447"/>
            <a:ext cx="6527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2.9%</a:t>
            </a:r>
            <a:endParaRPr lang="ko-KR" altLang="en-US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 rot="16200000">
            <a:off x="4688842" y="2760896"/>
            <a:ext cx="31108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Patients with Primary </a:t>
            </a:r>
          </a:p>
          <a:p>
            <a:pPr algn="ctr"/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End Point Event, %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5" name="직선 연결선 114"/>
          <p:cNvCxnSpPr/>
          <p:nvPr/>
        </p:nvCxnSpPr>
        <p:spPr>
          <a:xfrm>
            <a:off x="1380475" y="2896448"/>
            <a:ext cx="3001050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/>
          <p:nvPr/>
        </p:nvCxnSpPr>
        <p:spPr>
          <a:xfrm>
            <a:off x="2797765" y="2392448"/>
            <a:ext cx="0" cy="504000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직선 화살표 연결선 116"/>
          <p:cNvCxnSpPr/>
          <p:nvPr/>
        </p:nvCxnSpPr>
        <p:spPr>
          <a:xfrm>
            <a:off x="1380475" y="2901585"/>
            <a:ext cx="0" cy="1572645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/>
          <p:nvPr/>
        </p:nvCxnSpPr>
        <p:spPr>
          <a:xfrm>
            <a:off x="4372266" y="2901585"/>
            <a:ext cx="0" cy="1572645"/>
          </a:xfrm>
          <a:prstGeom prst="straightConnector1">
            <a:avLst/>
          </a:prstGeom>
          <a:ln w="6350">
            <a:solidFill>
              <a:schemeClr val="tx1"/>
            </a:solidFill>
            <a:tailEnd type="none" w="med" len="lg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직사각형 118"/>
          <p:cNvSpPr/>
          <p:nvPr/>
        </p:nvSpPr>
        <p:spPr>
          <a:xfrm>
            <a:off x="104744" y="3103311"/>
            <a:ext cx="2520000" cy="828000"/>
          </a:xfrm>
          <a:prstGeom prst="rect">
            <a:avLst/>
          </a:prstGeom>
          <a:solidFill>
            <a:srgbClr val="FFFF00"/>
          </a:solidFill>
          <a:ln w="19050">
            <a:solidFill>
              <a:srgbClr val="000000"/>
            </a:solidFill>
          </a:ln>
          <a:effec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ko-K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 implantation with </a:t>
            </a:r>
          </a:p>
          <a:p>
            <a:pPr algn="ctr">
              <a:lnSpc>
                <a:spcPct val="90000"/>
              </a:lnSpc>
            </a:pPr>
            <a:r>
              <a:rPr lang="en-US" altLang="ko-K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IVUS guidance</a:t>
            </a:r>
          </a:p>
          <a:p>
            <a:pPr algn="ctr"/>
            <a:r>
              <a:rPr lang="en-US" altLang="ko-K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= 700</a:t>
            </a:r>
          </a:p>
        </p:txBody>
      </p:sp>
      <p:sp>
        <p:nvSpPr>
          <p:cNvPr id="120" name="직사각형 119"/>
          <p:cNvSpPr/>
          <p:nvPr/>
        </p:nvSpPr>
        <p:spPr>
          <a:xfrm>
            <a:off x="3129360" y="3103311"/>
            <a:ext cx="2520000" cy="828000"/>
          </a:xfrm>
          <a:prstGeom prst="rect">
            <a:avLst/>
          </a:prstGeom>
          <a:solidFill>
            <a:srgbClr val="66FFFF"/>
          </a:solidFill>
          <a:ln w="19050">
            <a:solidFill>
              <a:srgbClr val="000000"/>
            </a:solidFill>
          </a:ln>
          <a:effec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en-US" altLang="ko-K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DES implantation with</a:t>
            </a:r>
          </a:p>
          <a:p>
            <a:pPr algn="ctr"/>
            <a:r>
              <a:rPr lang="en-US" altLang="ko-KR" sz="16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angiography guidance</a:t>
            </a:r>
          </a:p>
          <a:p>
            <a:pPr algn="ctr"/>
            <a:r>
              <a:rPr lang="en-US" altLang="ko-KR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 = 700</a:t>
            </a:r>
          </a:p>
        </p:txBody>
      </p:sp>
      <p:sp useBgFill="1">
        <p:nvSpPr>
          <p:cNvPr id="121" name="직사각형 120"/>
          <p:cNvSpPr/>
          <p:nvPr/>
        </p:nvSpPr>
        <p:spPr>
          <a:xfrm>
            <a:off x="637525" y="1723965"/>
            <a:ext cx="4321848" cy="977304"/>
          </a:xfrm>
          <a:prstGeom prst="rect">
            <a:avLst/>
          </a:prstGeom>
          <a:ln w="63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US" altLang="ko-K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Patients with long coronary lesions 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(Implanted stent ≥28 mm in length)</a:t>
            </a:r>
          </a:p>
          <a:p>
            <a:pPr algn="ctr"/>
            <a:r>
              <a:rPr lang="en-US" altLang="ko-KR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 = 1400</a:t>
            </a:r>
            <a:endParaRPr lang="en-US" altLang="ko-KR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 useBgFill="1">
        <p:nvSpPr>
          <p:cNvPr id="122" name="직사각형 121"/>
          <p:cNvSpPr/>
          <p:nvPr/>
        </p:nvSpPr>
        <p:spPr>
          <a:xfrm>
            <a:off x="248865" y="4138173"/>
            <a:ext cx="5228682" cy="1235043"/>
          </a:xfrm>
          <a:prstGeom prst="rect">
            <a:avLst/>
          </a:prstGeom>
          <a:ln w="6350">
            <a:solidFill>
              <a:schemeClr val="accent6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Clinical follow-up at 12 months</a:t>
            </a:r>
          </a:p>
          <a:p>
            <a:pPr algn="ctr">
              <a:spcAft>
                <a:spcPts val="600"/>
              </a:spcAft>
            </a:pPr>
            <a:r>
              <a:rPr lang="en-US" altLang="ko-KR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Primary end point: MACE</a:t>
            </a:r>
          </a:p>
          <a:p>
            <a:pPr algn="ctr"/>
            <a:r>
              <a:rPr lang="en-US" altLang="ko-KR" sz="1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Cardiac death, target-lesion related MI, and ischemia-driven TLR</a:t>
            </a:r>
            <a:endParaRPr lang="en-US" altLang="ko-KR" sz="1600" b="1" dirty="0">
              <a:solidFill>
                <a:schemeClr val="tx1"/>
              </a:solidFill>
              <a:cs typeface="Arial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767408" y="6053046"/>
            <a:ext cx="3374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 </a:t>
            </a:r>
            <a:r>
              <a:rPr lang="en-US" altLang="ko-KR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en-US" altLang="ko-KR" sz="14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</a:t>
            </a:r>
            <a:r>
              <a:rPr lang="en-US" altLang="ko-K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2015;314:2155-2163</a:t>
            </a:r>
            <a:endParaRPr lang="ko-KR" alt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2835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1127448" y="3872855"/>
            <a:ext cx="8558124" cy="701675"/>
          </a:xfrm>
          <a:solidFill>
            <a:schemeClr val="bg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altLang="ko-K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Usefulness </a:t>
            </a:r>
            <a:r>
              <a:rPr lang="en-US" altLang="ko-KR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</a:t>
            </a:r>
            <a:r>
              <a:rPr lang="en-US" altLang="ko-KR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IVUS </a:t>
            </a:r>
            <a:r>
              <a:rPr lang="en-US" altLang="ko-KR" sz="36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beyond 1 year</a:t>
            </a:r>
            <a:endParaRPr lang="ko-KR" altLang="en-US" sz="3600" dirty="0">
              <a:solidFill>
                <a:srgbClr val="66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오른쪽 화살표 6"/>
          <p:cNvSpPr/>
          <p:nvPr/>
        </p:nvSpPr>
        <p:spPr bwMode="auto">
          <a:xfrm>
            <a:off x="3908019" y="5538508"/>
            <a:ext cx="1584176" cy="484207"/>
          </a:xfrm>
          <a:prstGeom prst="rightArrow">
            <a:avLst>
              <a:gd name="adj1" fmla="val 53569"/>
              <a:gd name="adj2" fmla="val 138304"/>
            </a:avLst>
          </a:prstGeom>
          <a:solidFill>
            <a:srgbClr val="FF0000"/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endParaRPr kumimoji="0" lang="ko-KR" altLang="en-US" sz="2000" b="1" dirty="0">
              <a:latin typeface="Arial" charset="0"/>
              <a:ea typeface="굴림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42466" y="4711311"/>
            <a:ext cx="6392098" cy="1352862"/>
          </a:xfrm>
          <a:prstGeom prst="rect">
            <a:avLst/>
          </a:prstGeom>
          <a:solidFill>
            <a:srgbClr val="0000CC"/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3600" b="1" dirty="0" smtClean="0">
                <a:latin typeface="+mj-lt"/>
              </a:rPr>
              <a:t>Is the beneficial effect sustained up to 5 years?</a:t>
            </a:r>
            <a:endParaRPr lang="en-US" altLang="ko-KR" b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5536" y="4712834"/>
            <a:ext cx="3456704" cy="1368866"/>
          </a:xfrm>
          <a:prstGeom prst="rect">
            <a:avLst/>
          </a:prstGeom>
          <a:solidFill>
            <a:srgbClr val="0000CC"/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altLang="ko-K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IVUS </a:t>
            </a:r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usage </a:t>
            </a:r>
          </a:p>
          <a:p>
            <a:pPr algn="ctr"/>
            <a:r>
              <a:rPr lang="en-US" altLang="ko-K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during PCI</a:t>
            </a:r>
            <a:endParaRPr lang="ko-KR" alt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06" t="19624" r="28285" b="34921"/>
          <a:stretch/>
        </p:blipFill>
        <p:spPr bwMode="auto">
          <a:xfrm>
            <a:off x="4228108" y="4712834"/>
            <a:ext cx="737014" cy="912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직사각형 1"/>
          <p:cNvSpPr/>
          <p:nvPr/>
        </p:nvSpPr>
        <p:spPr>
          <a:xfrm>
            <a:off x="305118" y="980728"/>
            <a:ext cx="1174214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Clr>
                <a:srgbClr val="FFC000"/>
              </a:buClr>
            </a:pPr>
            <a:r>
              <a:rPr lang="en-US" altLang="ko-KR" sz="3200" b="1" dirty="0" smtClean="0">
                <a:solidFill>
                  <a:srgbClr val="66FFFF"/>
                </a:solidFill>
                <a:latin typeface="+mj-lt"/>
              </a:rPr>
              <a:t>Limitation of the IVUS-XPL trial</a:t>
            </a:r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ko-KR" sz="2800" b="1" dirty="0" smtClean="0">
                <a:latin typeface="+mj-lt"/>
              </a:rPr>
              <a:t>Short-term follow-up, </a:t>
            </a:r>
            <a:r>
              <a:rPr lang="en-US" altLang="ko-KR" sz="2800" b="1" dirty="0">
                <a:latin typeface="+mj-lt"/>
              </a:rPr>
              <a:t>while the TLR </a:t>
            </a:r>
            <a:r>
              <a:rPr lang="en-US" altLang="ko-KR" sz="2800" b="1" dirty="0" smtClean="0">
                <a:latin typeface="+mj-lt"/>
              </a:rPr>
              <a:t>still </a:t>
            </a:r>
            <a:r>
              <a:rPr lang="en-US" altLang="ko-KR" sz="2800" b="1" dirty="0">
                <a:latin typeface="+mj-lt"/>
              </a:rPr>
              <a:t>has been </a:t>
            </a:r>
            <a:r>
              <a:rPr lang="en-US" altLang="ko-KR" sz="2800" b="1" dirty="0" smtClean="0">
                <a:latin typeface="+mj-lt"/>
              </a:rPr>
              <a:t>continued </a:t>
            </a:r>
            <a:r>
              <a:rPr lang="en-US" altLang="ko-KR" sz="2800" b="1" dirty="0">
                <a:latin typeface="+mj-lt"/>
              </a:rPr>
              <a:t>to occur </a:t>
            </a:r>
            <a:r>
              <a:rPr lang="en-US" altLang="ko-KR" sz="2800" b="1" dirty="0" smtClean="0">
                <a:latin typeface="+mj-lt"/>
              </a:rPr>
              <a:t>beyond </a:t>
            </a:r>
            <a:r>
              <a:rPr lang="en-US" altLang="ko-KR" sz="2800" b="1" dirty="0">
                <a:latin typeface="+mj-lt"/>
              </a:rPr>
              <a:t>1 year even </a:t>
            </a:r>
            <a:r>
              <a:rPr lang="en-US" altLang="ko-KR" sz="2800" b="1" dirty="0" smtClean="0">
                <a:latin typeface="+mj-lt"/>
              </a:rPr>
              <a:t>in </a:t>
            </a:r>
            <a:r>
              <a:rPr lang="en-US" altLang="ko-KR" sz="2800" b="1" dirty="0">
                <a:latin typeface="+mj-lt"/>
              </a:rPr>
              <a:t>the </a:t>
            </a:r>
            <a:r>
              <a:rPr lang="en-US" altLang="ko-KR" sz="2800" b="1" dirty="0" smtClean="0">
                <a:latin typeface="+mj-lt"/>
              </a:rPr>
              <a:t>era of </a:t>
            </a:r>
            <a:r>
              <a:rPr lang="en-US" altLang="ko-KR" sz="2800" b="1" dirty="0">
                <a:latin typeface="+mj-lt"/>
              </a:rPr>
              <a:t>new-generation </a:t>
            </a:r>
            <a:r>
              <a:rPr lang="en-US" altLang="ko-KR" sz="2800" b="1" dirty="0" smtClean="0">
                <a:latin typeface="+mj-lt"/>
              </a:rPr>
              <a:t>DES.</a:t>
            </a:r>
          </a:p>
          <a:p>
            <a:pPr marL="457200" indent="-457200">
              <a:spcAft>
                <a:spcPts val="600"/>
              </a:spcAft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altLang="ko-KR" sz="2800" b="1" dirty="0" smtClean="0">
                <a:latin typeface="+mj-lt"/>
              </a:rPr>
              <a:t>There </a:t>
            </a:r>
            <a:r>
              <a:rPr lang="en-US" altLang="ko-KR" sz="2800" b="1" dirty="0">
                <a:latin typeface="+mj-lt"/>
              </a:rPr>
              <a:t>is no randomized trial evidence evaluating the long-term effect of IVUS guidance </a:t>
            </a:r>
            <a:r>
              <a:rPr lang="en-US" altLang="ko-KR" sz="2800" b="1" dirty="0" smtClean="0">
                <a:latin typeface="+mj-lt"/>
              </a:rPr>
              <a:t>beyond </a:t>
            </a:r>
            <a:r>
              <a:rPr lang="en-US" altLang="ko-KR" sz="2800" b="1" dirty="0">
                <a:latin typeface="+mj-lt"/>
              </a:rPr>
              <a:t>2 </a:t>
            </a:r>
            <a:r>
              <a:rPr lang="en-US" altLang="ko-KR" sz="2800" b="1" dirty="0" smtClean="0">
                <a:latin typeface="+mj-lt"/>
              </a:rPr>
              <a:t>years.</a:t>
            </a:r>
            <a:endParaRPr lang="ko-KR" altLang="en-US" sz="2800" b="1" dirty="0">
              <a:latin typeface="+mj-lt"/>
            </a:endParaRPr>
          </a:p>
        </p:txBody>
      </p:sp>
      <p:sp>
        <p:nvSpPr>
          <p:cNvPr id="9" name="제목 2"/>
          <p:cNvSpPr txBox="1">
            <a:spLocks/>
          </p:cNvSpPr>
          <p:nvPr/>
        </p:nvSpPr>
        <p:spPr bwMode="auto">
          <a:xfrm>
            <a:off x="2135560" y="169406"/>
            <a:ext cx="7773840" cy="702373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  <a:spAutoFit/>
          </a:bodyPr>
          <a:lstStyle>
            <a:lvl1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+mj-lt"/>
                <a:ea typeface="맑은 고딕" pitchFamily="50" charset="-127"/>
                <a:cs typeface="+mj-cs"/>
              </a:defRPr>
            </a:lvl1pPr>
            <a:lvl2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2pPr>
            <a:lvl3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3pPr>
            <a:lvl4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4pPr>
            <a:lvl5pPr marL="1588" indent="-1588" algn="ctr" defTabSz="919163" rtl="0" eaLnBrk="0" fontAlgn="base" latinLnBrk="1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5pPr>
            <a:lvl6pPr marL="4587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6pPr>
            <a:lvl7pPr marL="9159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7pPr>
            <a:lvl8pPr marL="13731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8pPr>
            <a:lvl9pPr marL="1830388" indent="-1588" algn="ctr" defTabSz="919163" rtl="0" eaLnBrk="1" fontAlgn="base" latinLnBrk="1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kumimoji="1" sz="4400" b="1">
                <a:solidFill>
                  <a:schemeClr val="tx2"/>
                </a:solidFill>
                <a:latin typeface="Arial" charset="0"/>
                <a:ea typeface="돋움" pitchFamily="50" charset="-127"/>
              </a:defRPr>
            </a:lvl9pPr>
          </a:lstStyle>
          <a:p>
            <a:r>
              <a:rPr lang="en-US" altLang="ko-KR" dirty="0"/>
              <a:t>Background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94829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2279576" y="476672"/>
            <a:ext cx="7949200" cy="701675"/>
          </a:xfrm>
        </p:spPr>
        <p:txBody>
          <a:bodyPr/>
          <a:lstStyle/>
          <a:p>
            <a:r>
              <a:rPr lang="en-US" altLang="ko-KR" sz="5400" dirty="0" smtClean="0"/>
              <a:t>Objective</a:t>
            </a:r>
            <a:endParaRPr lang="ko-KR" altLang="en-US" sz="4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127448" y="1628800"/>
            <a:ext cx="1058517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460375" indent="-46037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100000"/>
              <a:buFont typeface="Arial" charset="0"/>
              <a:buChar char="•"/>
              <a:defRPr kumimoji="1" sz="3200">
                <a:solidFill>
                  <a:srgbClr val="FFFFFF"/>
                </a:solidFill>
                <a:latin typeface="+mj-lt"/>
                <a:ea typeface="맑은 고딕" pitchFamily="50" charset="-127"/>
                <a:cs typeface="+mn-cs"/>
              </a:defRPr>
            </a:lvl1pPr>
            <a:lvl2pPr marL="1022350" indent="-44767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100000"/>
              <a:buFont typeface="Symbol" pitchFamily="18" charset="2"/>
              <a:buChar char="-"/>
              <a:defRPr kumimoji="1" sz="28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2pPr>
            <a:lvl3pPr marL="1603375" indent="-46672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lr>
                <a:srgbClr val="EF9100"/>
              </a:buClr>
              <a:buSzPct val="80000"/>
              <a:buFont typeface="Symbol" pitchFamily="18" charset="2"/>
              <a:buChar char="•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3pPr>
            <a:lvl4pPr marL="2160588" indent="-442913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4pPr>
            <a:lvl5pPr marL="2741613" indent="-466725" algn="l" defTabSz="919163" rtl="0" eaLnBrk="0" fontAlgn="base" latinLnBrk="1" hangingPunct="0">
              <a:spcBef>
                <a:spcPct val="1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j-lt"/>
                <a:ea typeface="맑은 고딕" pitchFamily="50" charset="-127"/>
              </a:defRPr>
            </a:lvl5pPr>
            <a:lvl6pPr marL="31988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6pPr>
            <a:lvl7pPr marL="36560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7pPr>
            <a:lvl8pPr marL="41132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8pPr>
            <a:lvl9pPr marL="4570413" indent="-466725" algn="l" defTabSz="919163" rtl="0" eaLnBrk="1" fontAlgn="base" latinLnBrk="1" hangingPunct="1">
              <a:spcBef>
                <a:spcPct val="10000"/>
              </a:spcBef>
              <a:spcAft>
                <a:spcPct val="0"/>
              </a:spcAft>
              <a:buChar char="»"/>
              <a:defRPr kumimoji="1" sz="3600">
                <a:solidFill>
                  <a:srgbClr val="99FFFF"/>
                </a:solidFill>
                <a:latin typeface="+mn-lt"/>
                <a:ea typeface="+mn-ea"/>
              </a:defRPr>
            </a:lvl9pPr>
          </a:lstStyle>
          <a:p>
            <a:pPr marL="0" indent="0" latinLnBrk="0">
              <a:lnSpc>
                <a:spcPct val="110000"/>
              </a:lnSpc>
              <a:buClr>
                <a:schemeClr val="tx1"/>
              </a:buClr>
              <a:buSzPct val="80000"/>
              <a:buNone/>
            </a:pPr>
            <a:r>
              <a:rPr lang="en-US" sz="3600" b="1" dirty="0">
                <a:solidFill>
                  <a:schemeClr val="tx1"/>
                </a:solidFill>
                <a:latin typeface="+mn-lt"/>
              </a:rPr>
              <a:t>We report the 5 year clinical outcomes of the randomized IVUS-XPL trial in order to determine 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whether the beneficial 1-year effect of IVUS guidance is sustained up to 5 years</a:t>
            </a:r>
            <a:r>
              <a:rPr lang="en-US" sz="3600" b="1" dirty="0">
                <a:solidFill>
                  <a:schemeClr val="tx1"/>
                </a:solidFill>
                <a:latin typeface="+mn-lt"/>
              </a:rPr>
              <a:t> when patients are treated with contemporary DES</a:t>
            </a:r>
            <a:r>
              <a:rPr lang="en-US" sz="3600" b="1" dirty="0" smtClean="0">
                <a:solidFill>
                  <a:schemeClr val="tx1"/>
                </a:solidFill>
                <a:latin typeface="+mn-lt"/>
              </a:rPr>
              <a:t>.</a:t>
            </a:r>
            <a:endParaRPr lang="en-US" sz="36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64226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3051046" y="216053"/>
            <a:ext cx="6089908" cy="701675"/>
          </a:xfrm>
        </p:spPr>
        <p:txBody>
          <a:bodyPr/>
          <a:lstStyle/>
          <a:p>
            <a:r>
              <a:rPr lang="en-US" altLang="ko-KR" sz="4800" dirty="0"/>
              <a:t>Study Design</a:t>
            </a:r>
            <a:endParaRPr lang="ko-KR" altLang="en-US" sz="4800" dirty="0"/>
          </a:p>
        </p:txBody>
      </p:sp>
      <p:sp>
        <p:nvSpPr>
          <p:cNvPr id="3" name="직사각형 2"/>
          <p:cNvSpPr/>
          <p:nvPr/>
        </p:nvSpPr>
        <p:spPr>
          <a:xfrm>
            <a:off x="542917" y="1224271"/>
            <a:ext cx="11106166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66FFFF"/>
              </a:buClr>
              <a:buSzPct val="80000"/>
              <a:buFont typeface="Wingdings" pitchFamily="2" charset="2"/>
              <a:buChar char="l"/>
            </a:pPr>
            <a:r>
              <a:rPr lang="en-US" altLang="ko-KR" sz="2800" b="1" dirty="0" smtClean="0">
                <a:solidFill>
                  <a:srgbClr val="66FFFF"/>
                </a:solidFill>
                <a:latin typeface="+mj-lt"/>
              </a:rPr>
              <a:t>IVUS-XPL trial: </a:t>
            </a:r>
          </a:p>
          <a:p>
            <a:pPr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</a:pPr>
            <a:r>
              <a:rPr lang="en-US" altLang="ko-KR" sz="2400" b="1" dirty="0" smtClean="0">
                <a:latin typeface="+mj-lt"/>
              </a:rPr>
              <a:t>A </a:t>
            </a:r>
            <a:r>
              <a:rPr lang="en-US" altLang="ko-KR" sz="2400" b="1" dirty="0">
                <a:latin typeface="+mj-lt"/>
              </a:rPr>
              <a:t>prospective, randomized, multi-center </a:t>
            </a:r>
            <a:r>
              <a:rPr lang="en-US" altLang="ko-KR" sz="2400" b="1" dirty="0" smtClean="0">
                <a:latin typeface="+mj-lt"/>
              </a:rPr>
              <a:t>trial at </a:t>
            </a:r>
            <a:r>
              <a:rPr lang="en-US" altLang="ko-KR" sz="2400" b="1" dirty="0">
                <a:latin typeface="+mj-lt"/>
              </a:rPr>
              <a:t>20 centers in </a:t>
            </a:r>
            <a:r>
              <a:rPr lang="en-US" altLang="ko-KR" sz="2400" b="1" dirty="0" smtClean="0">
                <a:latin typeface="+mj-lt"/>
              </a:rPr>
              <a:t>Korea</a:t>
            </a:r>
            <a:endParaRPr lang="en-US" altLang="ko-KR" sz="2400" b="1" dirty="0">
              <a:latin typeface="+mj-lt"/>
            </a:endParaRPr>
          </a:p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2400" b="1" dirty="0">
                <a:latin typeface="+mj-lt"/>
              </a:rPr>
              <a:t>Enrollment period: Oct 2010 and July </a:t>
            </a:r>
            <a:r>
              <a:rPr lang="en-US" altLang="ko-KR" sz="2400" b="1" dirty="0" smtClean="0">
                <a:latin typeface="+mj-lt"/>
              </a:rPr>
              <a:t>2014</a:t>
            </a:r>
          </a:p>
          <a:p>
            <a:pPr marL="355600" indent="-355600" latinLnBrk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endParaRPr lang="en-US" altLang="ko-KR" sz="2400" b="1" dirty="0">
              <a:latin typeface="+mj-lt"/>
            </a:endParaRPr>
          </a:p>
          <a:p>
            <a:pPr marL="355600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Char char="l"/>
            </a:pPr>
            <a:r>
              <a:rPr lang="en-US" altLang="ko-KR" sz="2400" b="1" dirty="0">
                <a:latin typeface="+mj-lt"/>
              </a:rPr>
              <a:t>Key inclusion criteria</a:t>
            </a:r>
          </a:p>
          <a:p>
            <a:pPr marL="719138" lvl="1" indent="-363538" latinLnBrk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 pitchFamily="34" charset="0"/>
              <a:buChar char="‒"/>
            </a:pPr>
            <a:r>
              <a:rPr lang="en-US" altLang="ko-KR" sz="2400" dirty="0">
                <a:latin typeface="+mj-lt"/>
              </a:rPr>
              <a:t>Age 20 years or older</a:t>
            </a:r>
          </a:p>
          <a:p>
            <a:pPr marL="719138" lvl="1" indent="-363538" latinLnBrk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 pitchFamily="34" charset="0"/>
              <a:buChar char="‒"/>
            </a:pPr>
            <a:r>
              <a:rPr lang="en-US" altLang="ko-KR" sz="2400" dirty="0">
                <a:latin typeface="+mj-lt"/>
              </a:rPr>
              <a:t>Patients with typical chest pain or evidence of myocardial ischemia</a:t>
            </a:r>
          </a:p>
          <a:p>
            <a:pPr marL="719138" lvl="1" indent="-363538" latinLnBrk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 pitchFamily="34" charset="0"/>
              <a:buChar char="‒"/>
            </a:pPr>
            <a:r>
              <a:rPr lang="en-US" altLang="ko-KR" sz="2400" dirty="0">
                <a:latin typeface="+mj-lt"/>
              </a:rPr>
              <a:t>Non-emergent conditions </a:t>
            </a:r>
          </a:p>
          <a:p>
            <a:pPr marL="719138" lvl="1" indent="-363538" latinLnBrk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 pitchFamily="34" charset="0"/>
              <a:buChar char="‒"/>
            </a:pPr>
            <a:r>
              <a:rPr lang="en-US" altLang="ko-KR" sz="2400" dirty="0">
                <a:latin typeface="+mj-lt"/>
              </a:rPr>
              <a:t>Stent length ≥ 28 mm based on angiographic estimation </a:t>
            </a:r>
          </a:p>
          <a:p>
            <a:pPr marL="719138" lvl="1" indent="-363538" latinLnBrk="0"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Font typeface="Arial" pitchFamily="34" charset="0"/>
              <a:buChar char="‒"/>
            </a:pPr>
            <a:r>
              <a:rPr lang="en-US" altLang="ko-KR" sz="2400" dirty="0">
                <a:latin typeface="+mj-lt"/>
              </a:rPr>
              <a:t>Significant coronary artery stenosis (&gt;50% based on visual estimate) considered for coronary revascularization with stent </a:t>
            </a:r>
            <a:r>
              <a:rPr lang="en-US" altLang="ko-KR" sz="2400" dirty="0" smtClean="0">
                <a:latin typeface="+mj-lt"/>
              </a:rPr>
              <a:t>implantation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8481998" y="6145559"/>
            <a:ext cx="337464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Hong </a:t>
            </a:r>
            <a:r>
              <a:rPr lang="en-US" altLang="ko-KR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en-US" altLang="ko-KR" sz="14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JAMA</a:t>
            </a:r>
            <a:r>
              <a:rPr lang="en-US" altLang="ko-KR" sz="1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ko-KR" sz="14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2015;314:2155-2163</a:t>
            </a:r>
            <a:endParaRPr lang="ko-KR" altLang="en-US" sz="14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274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2759968" y="260648"/>
            <a:ext cx="6672064" cy="701675"/>
          </a:xfrm>
        </p:spPr>
        <p:txBody>
          <a:bodyPr/>
          <a:lstStyle/>
          <a:p>
            <a:r>
              <a:rPr lang="en-US" altLang="ko-KR" dirty="0"/>
              <a:t>Study Design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42917" y="1340768"/>
            <a:ext cx="11106166" cy="4899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5600" lvl="0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66FFFF"/>
              </a:buClr>
              <a:buSzPct val="80000"/>
              <a:buFont typeface="Wingdings" pitchFamily="2" charset="2"/>
              <a:buChar char="l"/>
            </a:pPr>
            <a:r>
              <a:rPr lang="en-US" altLang="ko-KR" sz="3200" b="1" dirty="0" smtClean="0">
                <a:solidFill>
                  <a:srgbClr val="66FFFF"/>
                </a:solidFill>
                <a:latin typeface="Arial"/>
              </a:rPr>
              <a:t>Extended 5-year Follow-up of IVUS-XPL trial:</a:t>
            </a:r>
          </a:p>
          <a:p>
            <a:pPr marL="812800" lvl="1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ü"/>
            </a:pPr>
            <a:endParaRPr lang="en-US" altLang="ko-KR" sz="2800" b="1" dirty="0" smtClean="0">
              <a:solidFill>
                <a:srgbClr val="FFFFFF"/>
              </a:solidFill>
              <a:latin typeface="Arial"/>
            </a:endParaRPr>
          </a:p>
          <a:p>
            <a:pPr marL="812800" lvl="1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ko-KR" sz="2800" b="1" dirty="0" smtClean="0">
                <a:solidFill>
                  <a:srgbClr val="FFFFFF"/>
                </a:solidFill>
                <a:latin typeface="Arial"/>
              </a:rPr>
              <a:t>Clinical </a:t>
            </a:r>
            <a:r>
              <a:rPr lang="en-US" altLang="ko-KR" sz="2800" b="1" dirty="0">
                <a:solidFill>
                  <a:srgbClr val="FFFFFF"/>
                </a:solidFill>
                <a:latin typeface="Arial"/>
              </a:rPr>
              <a:t>assessment, including the evaluation of cardiac symptoms and compliance with medications, was performed at the physician office visit every 3-6 months during the 5 year follow-up period. </a:t>
            </a:r>
            <a:endParaRPr lang="en-US" altLang="ko-KR" sz="2800" b="1" dirty="0" smtClean="0">
              <a:solidFill>
                <a:srgbClr val="FFFFFF"/>
              </a:solidFill>
              <a:latin typeface="Arial"/>
            </a:endParaRPr>
          </a:p>
          <a:p>
            <a:pPr marL="812800" lvl="1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ü"/>
            </a:pPr>
            <a:endParaRPr lang="en-US" altLang="ko-KR" sz="2800" b="1" dirty="0" smtClean="0">
              <a:solidFill>
                <a:srgbClr val="FFFFFF"/>
              </a:solidFill>
              <a:latin typeface="Arial"/>
            </a:endParaRPr>
          </a:p>
          <a:p>
            <a:pPr marL="812800" lvl="1" indent="-355600" latinLnBrk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80000"/>
              <a:buFont typeface="Wingdings" panose="05000000000000000000" pitchFamily="2" charset="2"/>
              <a:buChar char="ü"/>
            </a:pPr>
            <a:r>
              <a:rPr lang="en-US" altLang="ko-KR" sz="2800" b="1" dirty="0" smtClean="0">
                <a:solidFill>
                  <a:srgbClr val="FFFFFF"/>
                </a:solidFill>
                <a:latin typeface="Arial"/>
              </a:rPr>
              <a:t>Therefore</a:t>
            </a:r>
            <a:r>
              <a:rPr lang="en-US" altLang="ko-KR" sz="2800" b="1" dirty="0">
                <a:solidFill>
                  <a:srgbClr val="FFFFFF"/>
                </a:solidFill>
                <a:latin typeface="Arial"/>
              </a:rPr>
              <a:t>, follow-up data were collected from medical records by the dedicated clinical research coordinators from each of the participating </a:t>
            </a:r>
            <a:r>
              <a:rPr lang="en-US" altLang="ko-KR" sz="2800" b="1" dirty="0" smtClean="0">
                <a:solidFill>
                  <a:srgbClr val="FFFFFF"/>
                </a:solidFill>
                <a:latin typeface="Arial"/>
              </a:rPr>
              <a:t>centers.</a:t>
            </a:r>
            <a:endParaRPr lang="en-US" altLang="ko-KR" sz="2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784567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431704" y="332656"/>
            <a:ext cx="5760640" cy="702373"/>
          </a:xfrm>
        </p:spPr>
        <p:txBody>
          <a:bodyPr/>
          <a:lstStyle/>
          <a:p>
            <a:r>
              <a:rPr lang="en-US" altLang="ko-KR" dirty="0" smtClean="0"/>
              <a:t>Statistical</a:t>
            </a:r>
            <a:r>
              <a:rPr lang="en-US" altLang="ko-KR" sz="4000" dirty="0" smtClean="0"/>
              <a:t> Analysis</a:t>
            </a:r>
            <a:endParaRPr lang="ko-KR" altLang="en-US" sz="4000" dirty="0"/>
          </a:p>
        </p:txBody>
      </p:sp>
      <p:sp>
        <p:nvSpPr>
          <p:cNvPr id="2" name="내용 개체 틀 1"/>
          <p:cNvSpPr>
            <a:spLocks noGrp="1"/>
          </p:cNvSpPr>
          <p:nvPr>
            <p:ph idx="4294967295"/>
          </p:nvPr>
        </p:nvSpPr>
        <p:spPr>
          <a:xfrm>
            <a:off x="407368" y="1542593"/>
            <a:ext cx="11449050" cy="4235006"/>
          </a:xfrm>
        </p:spPr>
        <p:txBody>
          <a:bodyPr/>
          <a:lstStyle/>
          <a:p>
            <a:pPr marL="161925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l"/>
            </a:pPr>
            <a:r>
              <a:rPr lang="en-US" altLang="ko-KR" b="1" dirty="0" smtClean="0">
                <a:solidFill>
                  <a:schemeClr val="tx1"/>
                </a:solidFill>
              </a:rPr>
              <a:t> Primary </a:t>
            </a:r>
            <a:r>
              <a:rPr lang="en-US" altLang="ko-KR" b="1" dirty="0">
                <a:solidFill>
                  <a:schemeClr val="tx1"/>
                </a:solidFill>
              </a:rPr>
              <a:t>analysis</a:t>
            </a:r>
          </a:p>
          <a:p>
            <a:pPr marL="990600" lvl="1" indent="-546100">
              <a:lnSpc>
                <a:spcPct val="150000"/>
              </a:lnSpc>
            </a:pPr>
            <a:r>
              <a:rPr lang="en-US" altLang="ko-KR" sz="2800" b="1" dirty="0">
                <a:solidFill>
                  <a:schemeClr val="tx1"/>
                </a:solidFill>
              </a:rPr>
              <a:t>Intention-to-treat analysis with cumulative incidences of MACE at 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5 </a:t>
            </a:r>
            <a:r>
              <a:rPr lang="en-US" altLang="ko-KR" sz="2800" b="1" dirty="0">
                <a:solidFill>
                  <a:schemeClr val="tx1"/>
                </a:solidFill>
              </a:rPr>
              <a:t>year using the Kaplan-Meier estimates. </a:t>
            </a:r>
          </a:p>
          <a:p>
            <a:pPr marL="990600" lvl="1" indent="-546100">
              <a:lnSpc>
                <a:spcPct val="150000"/>
              </a:lnSpc>
            </a:pPr>
            <a:r>
              <a:rPr lang="en-US" altLang="ko-KR" sz="2800" b="1" dirty="0">
                <a:solidFill>
                  <a:schemeClr val="tx1"/>
                </a:solidFill>
              </a:rPr>
              <a:t>Comparison using the log-rank test</a:t>
            </a:r>
            <a:r>
              <a:rPr lang="en-US" altLang="ko-KR" sz="2800" b="1" dirty="0" smtClean="0">
                <a:solidFill>
                  <a:schemeClr val="tx1"/>
                </a:solidFill>
              </a:rPr>
              <a:t>.</a:t>
            </a:r>
          </a:p>
          <a:p>
            <a:pPr marL="990600" lvl="1" indent="-546100">
              <a:lnSpc>
                <a:spcPct val="150000"/>
              </a:lnSpc>
            </a:pPr>
            <a:r>
              <a:rPr lang="en-US" altLang="ko-KR" sz="2800" b="1" dirty="0" smtClean="0">
                <a:solidFill>
                  <a:schemeClr val="tx1"/>
                </a:solidFill>
              </a:rPr>
              <a:t>Land-mark analyses between 1 and 5 year</a:t>
            </a:r>
          </a:p>
          <a:p>
            <a:pPr marL="990600" lvl="1" indent="-546100">
              <a:lnSpc>
                <a:spcPct val="150000"/>
              </a:lnSpc>
            </a:pPr>
            <a:r>
              <a:rPr lang="en-US" altLang="ko-KR" sz="2800" b="1" dirty="0" smtClean="0">
                <a:solidFill>
                  <a:schemeClr val="tx1"/>
                </a:solidFill>
              </a:rPr>
              <a:t>Subgroup analyses for 5-year MACE</a:t>
            </a:r>
            <a:endParaRPr lang="ko-KR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1249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607700" y="136524"/>
            <a:ext cx="5282224" cy="701675"/>
          </a:xfrm>
        </p:spPr>
        <p:txBody>
          <a:bodyPr/>
          <a:lstStyle/>
          <a:p>
            <a:r>
              <a:rPr lang="en-US" altLang="ko-KR" dirty="0"/>
              <a:t>Study Flow</a:t>
            </a:r>
            <a:endParaRPr lang="ko-KR" altLang="en-US" dirty="0"/>
          </a:p>
        </p:txBody>
      </p:sp>
      <p:cxnSp>
        <p:nvCxnSpPr>
          <p:cNvPr id="16" name="직선 화살표 연결선 15"/>
          <p:cNvCxnSpPr>
            <a:stCxn id="28" idx="3"/>
            <a:endCxn id="37" idx="0"/>
          </p:cNvCxnSpPr>
          <p:nvPr/>
        </p:nvCxnSpPr>
        <p:spPr>
          <a:xfrm flipH="1">
            <a:off x="3960604" y="2195011"/>
            <a:ext cx="1353661" cy="140995"/>
          </a:xfrm>
          <a:prstGeom prst="straightConnector1">
            <a:avLst/>
          </a:prstGeom>
          <a:ln w="9525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화살표 연결선 16"/>
          <p:cNvCxnSpPr>
            <a:endCxn id="38" idx="0"/>
          </p:cNvCxnSpPr>
          <p:nvPr/>
        </p:nvCxnSpPr>
        <p:spPr>
          <a:xfrm>
            <a:off x="7656031" y="2195011"/>
            <a:ext cx="1413667" cy="140995"/>
          </a:xfrm>
          <a:prstGeom prst="straightConnector1">
            <a:avLst/>
          </a:prstGeom>
          <a:ln w="9525">
            <a:solidFill>
              <a:schemeClr val="tx1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화살표 연결선 21"/>
          <p:cNvCxnSpPr>
            <a:endCxn id="28" idx="0"/>
          </p:cNvCxnSpPr>
          <p:nvPr/>
        </p:nvCxnSpPr>
        <p:spPr>
          <a:xfrm>
            <a:off x="6485364" y="1329902"/>
            <a:ext cx="0" cy="49197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타원 27"/>
          <p:cNvSpPr/>
          <p:nvPr/>
        </p:nvSpPr>
        <p:spPr>
          <a:xfrm>
            <a:off x="4829180" y="1821872"/>
            <a:ext cx="3312368" cy="437160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 dirty="0"/>
          </a:p>
        </p:txBody>
      </p:sp>
      <p:graphicFrame>
        <p:nvGraphicFramePr>
          <p:cNvPr id="37" name="표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4726"/>
              </p:ext>
            </p:extLst>
          </p:nvPr>
        </p:nvGraphicFramePr>
        <p:xfrm>
          <a:off x="1893729" y="2336006"/>
          <a:ext cx="4133751" cy="640080"/>
        </p:xfrm>
        <a:graphic>
          <a:graphicData uri="http://schemas.openxmlformats.org/drawingml/2006/table">
            <a:tbl>
              <a:tblPr/>
              <a:tblGrid>
                <a:gridCol w="62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Randomized to receive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IVUS-guidance PCI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표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4764917"/>
              </p:ext>
            </p:extLst>
          </p:nvPr>
        </p:nvGraphicFramePr>
        <p:xfrm>
          <a:off x="7002822" y="2336006"/>
          <a:ext cx="4133752" cy="640080"/>
        </p:xfrm>
        <a:graphic>
          <a:graphicData uri="http://schemas.openxmlformats.org/drawingml/2006/table">
            <a:tbl>
              <a:tblPr/>
              <a:tblGrid>
                <a:gridCol w="6216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Randomized to receive</a:t>
                      </a:r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latinLnBrk="1"/>
                      <a:r>
                        <a:rPr lang="en-US" altLang="ko-KR" sz="1800" b="1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   angiography- guidance PCI</a:t>
                      </a:r>
                      <a:endParaRPr lang="ko-KR" altLang="en-US" sz="1800" b="1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9" name="TextBox 38"/>
          <p:cNvSpPr txBox="1"/>
          <p:nvPr/>
        </p:nvSpPr>
        <p:spPr>
          <a:xfrm>
            <a:off x="6773396" y="1434494"/>
            <a:ext cx="1944216" cy="3009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altLang="ko-KR" sz="1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11972    Excluded </a:t>
            </a:r>
            <a:endParaRPr lang="ko-KR" altLang="en-US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0" name="직선 화살표 연결선 39"/>
          <p:cNvCxnSpPr/>
          <p:nvPr/>
        </p:nvCxnSpPr>
        <p:spPr>
          <a:xfrm>
            <a:off x="6477549" y="1578510"/>
            <a:ext cx="288032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1" name="표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765174"/>
              </p:ext>
            </p:extLst>
          </p:nvPr>
        </p:nvGraphicFramePr>
        <p:xfrm>
          <a:off x="1893729" y="980728"/>
          <a:ext cx="8883913" cy="349174"/>
        </p:xfrm>
        <a:graphic>
          <a:graphicData uri="http://schemas.openxmlformats.org/drawingml/2006/table">
            <a:tbl>
              <a:tblPr/>
              <a:tblGrid>
                <a:gridCol w="80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75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174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13372</a:t>
                      </a:r>
                    </a:p>
                  </a:txBody>
                  <a:tcPr marL="36000" marR="36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="1" dirty="0" smtClean="0">
                          <a:latin typeface="Arial" pitchFamily="34" charset="0"/>
                          <a:cs typeface="Arial" pitchFamily="34" charset="0"/>
                        </a:rPr>
                        <a:t>Patients underwent coronary angiography during the study inclusion period</a:t>
                      </a:r>
                      <a:endParaRPr lang="ko-KR" alt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304105" y="1821872"/>
            <a:ext cx="23519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latin typeface="Arial" pitchFamily="34" charset="0"/>
                <a:cs typeface="Arial" pitchFamily="34" charset="0"/>
              </a:rPr>
              <a:t>1400 Randomized</a:t>
            </a:r>
            <a:endParaRPr lang="ko-KR" altLang="en-US" sz="20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3" name="직선 화살표 연결선 22"/>
          <p:cNvCxnSpPr>
            <a:endCxn id="29" idx="0"/>
          </p:cNvCxnSpPr>
          <p:nvPr/>
        </p:nvCxnSpPr>
        <p:spPr>
          <a:xfrm flipH="1">
            <a:off x="3960867" y="2976086"/>
            <a:ext cx="1" cy="1087765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표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56192"/>
              </p:ext>
            </p:extLst>
          </p:nvPr>
        </p:nvGraphicFramePr>
        <p:xfrm>
          <a:off x="1893992" y="4063851"/>
          <a:ext cx="4133751" cy="365760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657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Completed 1-year follow-up</a:t>
                      </a:r>
                      <a:endParaRPr lang="ko-KR" altLang="en-US" sz="18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2" name="표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322846"/>
              </p:ext>
            </p:extLst>
          </p:nvPr>
        </p:nvGraphicFramePr>
        <p:xfrm>
          <a:off x="479376" y="4044801"/>
          <a:ext cx="1270600" cy="365760"/>
        </p:xfrm>
        <a:graphic>
          <a:graphicData uri="http://schemas.openxmlformats.org/drawingml/2006/table">
            <a:tbl>
              <a:tblPr/>
              <a:tblGrid>
                <a:gridCol w="127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aseline="0" dirty="0" smtClean="0">
                          <a:latin typeface="Arial" pitchFamily="34" charset="0"/>
                          <a:cs typeface="Arial" pitchFamily="34" charset="0"/>
                        </a:rPr>
                        <a:t>At 1 year</a:t>
                      </a:r>
                      <a:endParaRPr lang="ko-KR" altLang="en-US" sz="1800" baseline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4579155"/>
              </p:ext>
            </p:extLst>
          </p:nvPr>
        </p:nvGraphicFramePr>
        <p:xfrm>
          <a:off x="4318920" y="3118427"/>
          <a:ext cx="2183583" cy="822960"/>
        </p:xfrm>
        <a:graphic>
          <a:graphicData uri="http://schemas.openxmlformats.org/drawingml/2006/table">
            <a:tbl>
              <a:tblPr/>
              <a:tblGrid>
                <a:gridCol w="37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0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36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Withdrew consent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Died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4" name="직선 화살표 연결선 43"/>
          <p:cNvCxnSpPr>
            <a:endCxn id="43" idx="1"/>
          </p:cNvCxnSpPr>
          <p:nvPr/>
        </p:nvCxnSpPr>
        <p:spPr>
          <a:xfrm>
            <a:off x="3961239" y="3528734"/>
            <a:ext cx="357681" cy="1173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표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258517"/>
              </p:ext>
            </p:extLst>
          </p:nvPr>
        </p:nvGraphicFramePr>
        <p:xfrm>
          <a:off x="1893729" y="5797848"/>
          <a:ext cx="4133751" cy="365760"/>
        </p:xfrm>
        <a:graphic>
          <a:graphicData uri="http://schemas.openxmlformats.org/drawingml/2006/table">
            <a:tbl>
              <a:tblPr/>
              <a:tblGrid>
                <a:gridCol w="62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Included in primary analysis</a:t>
                      </a:r>
                      <a:endParaRPr lang="ko-KR" altLang="en-US" sz="18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7" name="표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6195281"/>
              </p:ext>
            </p:extLst>
          </p:nvPr>
        </p:nvGraphicFramePr>
        <p:xfrm>
          <a:off x="479376" y="5211235"/>
          <a:ext cx="1270600" cy="365760"/>
        </p:xfrm>
        <a:graphic>
          <a:graphicData uri="http://schemas.openxmlformats.org/drawingml/2006/table">
            <a:tbl>
              <a:tblPr/>
              <a:tblGrid>
                <a:gridCol w="127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800" b="1" baseline="0" dirty="0" smtClean="0">
                          <a:solidFill>
                            <a:srgbClr val="FFC000"/>
                          </a:solidFill>
                          <a:latin typeface="Arial" pitchFamily="34" charset="0"/>
                          <a:cs typeface="Arial" pitchFamily="34" charset="0"/>
                        </a:rPr>
                        <a:t>At 5 year</a:t>
                      </a:r>
                      <a:endParaRPr lang="ko-KR" altLang="en-US" sz="1800" b="1" baseline="0" dirty="0">
                        <a:solidFill>
                          <a:srgbClr val="FFC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8" name="직선 화살표 연결선 47"/>
          <p:cNvCxnSpPr>
            <a:stCxn id="29" idx="2"/>
            <a:endCxn id="45" idx="0"/>
          </p:cNvCxnSpPr>
          <p:nvPr/>
        </p:nvCxnSpPr>
        <p:spPr>
          <a:xfrm flipH="1">
            <a:off x="3960604" y="4429611"/>
            <a:ext cx="263" cy="1368237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1571744"/>
              </p:ext>
            </p:extLst>
          </p:nvPr>
        </p:nvGraphicFramePr>
        <p:xfrm>
          <a:off x="4318920" y="4536788"/>
          <a:ext cx="2183583" cy="579120"/>
        </p:xfrm>
        <a:graphic>
          <a:graphicData uri="http://schemas.openxmlformats.org/drawingml/2006/table">
            <a:tbl>
              <a:tblPr/>
              <a:tblGrid>
                <a:gridCol w="37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859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Died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2" name="직선 화살표 연결선 51"/>
          <p:cNvCxnSpPr>
            <a:endCxn id="50" idx="1"/>
          </p:cNvCxnSpPr>
          <p:nvPr/>
        </p:nvCxnSpPr>
        <p:spPr>
          <a:xfrm flipV="1">
            <a:off x="3960604" y="4826348"/>
            <a:ext cx="358316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표 5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36789"/>
              </p:ext>
            </p:extLst>
          </p:nvPr>
        </p:nvGraphicFramePr>
        <p:xfrm>
          <a:off x="1893729" y="5223833"/>
          <a:ext cx="4133751" cy="365760"/>
        </p:xfrm>
        <a:graphic>
          <a:graphicData uri="http://schemas.openxmlformats.org/drawingml/2006/table">
            <a:tbl>
              <a:tblPr/>
              <a:tblGrid>
                <a:gridCol w="62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589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Completed 5-year follow-up</a:t>
                      </a:r>
                      <a:endParaRPr lang="ko-KR" altLang="en-US" sz="1800" b="1" baseline="30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1" name="직선 화살표 연결선 60"/>
          <p:cNvCxnSpPr>
            <a:endCxn id="62" idx="0"/>
          </p:cNvCxnSpPr>
          <p:nvPr/>
        </p:nvCxnSpPr>
        <p:spPr>
          <a:xfrm flipH="1">
            <a:off x="9069961" y="2973035"/>
            <a:ext cx="1" cy="1087765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2" name="표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742872"/>
              </p:ext>
            </p:extLst>
          </p:nvPr>
        </p:nvGraphicFramePr>
        <p:xfrm>
          <a:off x="7003086" y="4060800"/>
          <a:ext cx="4133751" cy="365760"/>
        </p:xfrm>
        <a:graphic>
          <a:graphicData uri="http://schemas.openxmlformats.org/drawingml/2006/table">
            <a:tbl>
              <a:tblPr/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856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658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Completed 1-year follow-up</a:t>
                      </a:r>
                      <a:endParaRPr lang="ko-KR" altLang="en-US" sz="18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3" name="표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286950"/>
              </p:ext>
            </p:extLst>
          </p:nvPr>
        </p:nvGraphicFramePr>
        <p:xfrm>
          <a:off x="9428014" y="3115376"/>
          <a:ext cx="2183583" cy="822960"/>
        </p:xfrm>
        <a:graphic>
          <a:graphicData uri="http://schemas.openxmlformats.org/drawingml/2006/table">
            <a:tbl>
              <a:tblPr/>
              <a:tblGrid>
                <a:gridCol w="37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100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34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Withdrew consent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</a:p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Died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4" name="직선 화살표 연결선 63"/>
          <p:cNvCxnSpPr>
            <a:endCxn id="63" idx="1"/>
          </p:cNvCxnSpPr>
          <p:nvPr/>
        </p:nvCxnSpPr>
        <p:spPr>
          <a:xfrm>
            <a:off x="9070333" y="3525683"/>
            <a:ext cx="357681" cy="1173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5" name="표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8835713"/>
              </p:ext>
            </p:extLst>
          </p:nvPr>
        </p:nvGraphicFramePr>
        <p:xfrm>
          <a:off x="7002823" y="5794797"/>
          <a:ext cx="4133751" cy="365760"/>
        </p:xfrm>
        <a:graphic>
          <a:graphicData uri="http://schemas.openxmlformats.org/drawingml/2006/table">
            <a:tbl>
              <a:tblPr/>
              <a:tblGrid>
                <a:gridCol w="62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dirty="0" smtClean="0">
                          <a:latin typeface="Arial" pitchFamily="34" charset="0"/>
                          <a:cs typeface="Arial" pitchFamily="34" charset="0"/>
                        </a:rPr>
                        <a:t>Included in primary analysis</a:t>
                      </a:r>
                      <a:endParaRPr lang="ko-KR" altLang="en-US" sz="1800" baseline="30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6" name="직선 화살표 연결선 65"/>
          <p:cNvCxnSpPr>
            <a:stCxn id="62" idx="2"/>
            <a:endCxn id="65" idx="0"/>
          </p:cNvCxnSpPr>
          <p:nvPr/>
        </p:nvCxnSpPr>
        <p:spPr>
          <a:xfrm flipH="1">
            <a:off x="9069698" y="4426560"/>
            <a:ext cx="263" cy="1368237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7" name="표 6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3074624"/>
              </p:ext>
            </p:extLst>
          </p:nvPr>
        </p:nvGraphicFramePr>
        <p:xfrm>
          <a:off x="9428014" y="4533737"/>
          <a:ext cx="2183583" cy="579120"/>
        </p:xfrm>
        <a:graphic>
          <a:graphicData uri="http://schemas.openxmlformats.org/drawingml/2006/table">
            <a:tbl>
              <a:tblPr/>
              <a:tblGrid>
                <a:gridCol w="370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32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20859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  <a:p>
                      <a:pPr algn="r"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Died</a:t>
                      </a:r>
                    </a:p>
                    <a:p>
                      <a:pPr latinLnBrk="1"/>
                      <a:r>
                        <a:rPr lang="en-US" altLang="ko-KR" sz="1600" dirty="0" smtClean="0">
                          <a:latin typeface="Arial" pitchFamily="34" charset="0"/>
                          <a:cs typeface="Arial" pitchFamily="34" charset="0"/>
                        </a:rPr>
                        <a:t>Lost</a:t>
                      </a:r>
                      <a:r>
                        <a:rPr lang="en-US" altLang="ko-KR" sz="1600" baseline="0" dirty="0" smtClean="0">
                          <a:latin typeface="Arial" pitchFamily="34" charset="0"/>
                          <a:cs typeface="Arial" pitchFamily="34" charset="0"/>
                        </a:rPr>
                        <a:t> to follow-up</a:t>
                      </a:r>
                      <a:endParaRPr lang="ko-KR" alt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68" name="직선 화살표 연결선 67"/>
          <p:cNvCxnSpPr>
            <a:endCxn id="67" idx="1"/>
          </p:cNvCxnSpPr>
          <p:nvPr/>
        </p:nvCxnSpPr>
        <p:spPr>
          <a:xfrm flipV="1">
            <a:off x="9069698" y="4823297"/>
            <a:ext cx="358316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 w="sm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표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8555789"/>
              </p:ext>
            </p:extLst>
          </p:nvPr>
        </p:nvGraphicFramePr>
        <p:xfrm>
          <a:off x="7002823" y="5220782"/>
          <a:ext cx="4133751" cy="365760"/>
        </p:xfrm>
        <a:graphic>
          <a:graphicData uri="http://schemas.openxmlformats.org/drawingml/2006/table">
            <a:tbl>
              <a:tblPr/>
              <a:tblGrid>
                <a:gridCol w="6216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21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9736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594</a:t>
                      </a:r>
                    </a:p>
                  </a:txBody>
                  <a:tcPr marL="36000" marR="36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Completed 5-year follow-up</a:t>
                      </a:r>
                      <a:endParaRPr lang="ko-KR" altLang="en-US" sz="1800" b="1" baseline="30000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R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9813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순환기 final">
  <a:themeElements>
    <a:clrScheme name="">
      <a:dk1>
        <a:srgbClr val="000066"/>
      </a:dk1>
      <a:lt1>
        <a:srgbClr val="FFFFFF"/>
      </a:lt1>
      <a:dk2>
        <a:srgbClr val="000099"/>
      </a:dk2>
      <a:lt2>
        <a:srgbClr val="FAFD00"/>
      </a:lt2>
      <a:accent1>
        <a:srgbClr val="66FFFF"/>
      </a:accent1>
      <a:accent2>
        <a:srgbClr val="A2C1FE"/>
      </a:accent2>
      <a:accent3>
        <a:srgbClr val="AAAACA"/>
      </a:accent3>
      <a:accent4>
        <a:srgbClr val="DADADA"/>
      </a:accent4>
      <a:accent5>
        <a:srgbClr val="B8FFFF"/>
      </a:accent5>
      <a:accent6>
        <a:srgbClr val="92AFE6"/>
      </a:accent6>
      <a:hlink>
        <a:srgbClr val="D49FFF"/>
      </a:hlink>
      <a:folHlink>
        <a:srgbClr val="618FFD"/>
      </a:folHlink>
    </a:clrScheme>
    <a:fontScheme name="1_순환기 final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2">
            <a:lumMod val="60000"/>
            <a:lumOff val="4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pitchFamily="50" charset="-127"/>
          </a:defRPr>
        </a:defPPr>
      </a:lstStyle>
    </a:lnDef>
  </a:objectDefaults>
  <a:extraClrSchemeLst>
    <a:extraClrScheme>
      <a:clrScheme name="1_순환기 final 1">
        <a:dk1>
          <a:srgbClr val="000066"/>
        </a:dk1>
        <a:lt1>
          <a:srgbClr val="66FFFF"/>
        </a:lt1>
        <a:dk2>
          <a:srgbClr val="000099"/>
        </a:dk2>
        <a:lt2>
          <a:srgbClr val="FAFD00"/>
        </a:lt2>
        <a:accent1>
          <a:srgbClr val="66FFFF"/>
        </a:accent1>
        <a:accent2>
          <a:srgbClr val="A2C1FE"/>
        </a:accent2>
        <a:accent3>
          <a:srgbClr val="AAAACA"/>
        </a:accent3>
        <a:accent4>
          <a:srgbClr val="56DADA"/>
        </a:accent4>
        <a:accent5>
          <a:srgbClr val="B8FFFF"/>
        </a:accent5>
        <a:accent6>
          <a:srgbClr val="92AFE6"/>
        </a:accent6>
        <a:hlink>
          <a:srgbClr val="D49FFF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2">
        <a:dk1>
          <a:srgbClr val="000066"/>
        </a:dk1>
        <a:lt1>
          <a:srgbClr val="66FFFF"/>
        </a:lt1>
        <a:dk2>
          <a:srgbClr val="000099"/>
        </a:dk2>
        <a:lt2>
          <a:srgbClr val="FAFD00"/>
        </a:lt2>
        <a:accent1>
          <a:srgbClr val="99FFFF"/>
        </a:accent1>
        <a:accent2>
          <a:srgbClr val="A2C1FE"/>
        </a:accent2>
        <a:accent3>
          <a:srgbClr val="AAAACA"/>
        </a:accent3>
        <a:accent4>
          <a:srgbClr val="56DADA"/>
        </a:accent4>
        <a:accent5>
          <a:srgbClr val="CAFFFF"/>
        </a:accent5>
        <a:accent6>
          <a:srgbClr val="92AFE6"/>
        </a:accent6>
        <a:hlink>
          <a:srgbClr val="D49FFF"/>
        </a:hlink>
        <a:folHlink>
          <a:srgbClr val="618FF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4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순환기 final 5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6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7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8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순환기 final 9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Cardiac Amyloidosis</Template>
  <TotalTime>3335</TotalTime>
  <Words>1551</Words>
  <Application>Microsoft Office PowerPoint</Application>
  <PresentationFormat>Widescreen</PresentationFormat>
  <Paragraphs>536</Paragraphs>
  <Slides>18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1" baseType="lpstr">
      <vt:lpstr>맑은 고딕</vt:lpstr>
      <vt:lpstr>Arial</vt:lpstr>
      <vt:lpstr>Arial Black</vt:lpstr>
      <vt:lpstr>Arial Unicode MS</vt:lpstr>
      <vt:lpstr>바탕체</vt:lpstr>
      <vt:lpstr>돋움</vt:lpstr>
      <vt:lpstr>굴림</vt:lpstr>
      <vt:lpstr>Symbol</vt:lpstr>
      <vt:lpstr>Times New Roman</vt:lpstr>
      <vt:lpstr>Verdana</vt:lpstr>
      <vt:lpstr>Wingdings</vt:lpstr>
      <vt:lpstr>ヒラギノ角ゴ Pro W3</vt:lpstr>
      <vt:lpstr>1_순환기 final</vt:lpstr>
      <vt:lpstr>IVUS-XPL: Five-Year Outcomes  From a Randomized Trial of  Intravascular Ultrasound-Guided vs Angiography-Guided PCI  of Long Coronary Lesions</vt:lpstr>
      <vt:lpstr>Disclosure</vt:lpstr>
      <vt:lpstr>IVUS-XPL Trial: 1-year Clinical Outcome</vt:lpstr>
      <vt:lpstr>Usefulness of IVUS beyond 1 year</vt:lpstr>
      <vt:lpstr>Objective</vt:lpstr>
      <vt:lpstr>Study Design</vt:lpstr>
      <vt:lpstr>Study Design</vt:lpstr>
      <vt:lpstr>Statistical Analysis</vt:lpstr>
      <vt:lpstr>Study Flow</vt:lpstr>
      <vt:lpstr>Baseline Clinical Characteristics</vt:lpstr>
      <vt:lpstr>PowerPoint Presentation</vt:lpstr>
      <vt:lpstr>Clinical outcomes at 5 years </vt:lpstr>
      <vt:lpstr>Clinical outcomes between 1 and 5 years</vt:lpstr>
      <vt:lpstr>Primary End Point</vt:lpstr>
      <vt:lpstr>PowerPoint Presentation</vt:lpstr>
      <vt:lpstr>Conclusion</vt:lpstr>
      <vt:lpstr>PowerPoint Presentation</vt:lpstr>
      <vt:lpstr>Primary End Point</vt:lpstr>
    </vt:vector>
  </TitlesOfParts>
  <Company>severance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TAVI case</dc:title>
  <dc:creator>신상훈</dc:creator>
  <cp:lastModifiedBy>Norris,Samuel (BIDMC - Cardiology)</cp:lastModifiedBy>
  <cp:revision>453</cp:revision>
  <dcterms:created xsi:type="dcterms:W3CDTF">2011-07-08T22:59:24Z</dcterms:created>
  <dcterms:modified xsi:type="dcterms:W3CDTF">2019-09-29T18:22:59Z</dcterms:modified>
</cp:coreProperties>
</file>