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454" r:id="rId3"/>
    <p:sldId id="456" r:id="rId4"/>
    <p:sldId id="457" r:id="rId5"/>
    <p:sldId id="476" r:id="rId6"/>
    <p:sldId id="419" r:id="rId7"/>
    <p:sldId id="459" r:id="rId8"/>
    <p:sldId id="448" r:id="rId9"/>
    <p:sldId id="473" r:id="rId10"/>
    <p:sldId id="430" r:id="rId11"/>
    <p:sldId id="444" r:id="rId12"/>
    <p:sldId id="435" r:id="rId13"/>
    <p:sldId id="438" r:id="rId14"/>
    <p:sldId id="467" r:id="rId15"/>
    <p:sldId id="471" r:id="rId16"/>
    <p:sldId id="452" r:id="rId17"/>
    <p:sldId id="453" r:id="rId18"/>
    <p:sldId id="445" r:id="rId19"/>
    <p:sldId id="474" r:id="rId20"/>
    <p:sldId id="446" r:id="rId21"/>
    <p:sldId id="475" r:id="rId22"/>
    <p:sldId id="470" r:id="rId23"/>
    <p:sldId id="472" r:id="rId24"/>
  </p:sldIdLst>
  <p:sldSz cx="9144000" cy="6858000" type="screen4x3"/>
  <p:notesSz cx="7086600" cy="93726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CCFF"/>
    <a:srgbClr val="FDE25E"/>
    <a:srgbClr val="203864"/>
    <a:srgbClr val="002060"/>
    <a:srgbClr val="009999"/>
    <a:srgbClr val="315575"/>
    <a:srgbClr val="0A2D74"/>
    <a:srgbClr val="1C1C1C"/>
    <a:srgbClr val="17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959" autoAdjust="0"/>
    <p:restoredTop sz="90556" autoAdjust="0"/>
  </p:normalViewPr>
  <p:slideViewPr>
    <p:cSldViewPr snapToGrid="0">
      <p:cViewPr>
        <p:scale>
          <a:sx n="50" d="100"/>
          <a:sy n="50" d="100"/>
        </p:scale>
        <p:origin x="1546" y="15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7397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rgbClr val="000000"/>
                </a:solidFill>
                <a:cs typeface="ヒラギノ角ゴ Pro W3"/>
              </a:rPr>
              <a:pPr algn="r" defTabSz="939800"/>
              <a:t>12</a:t>
            </a:fld>
            <a:endParaRPr lang="en-US" sz="1200" b="0" i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269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rgbClr val="000000"/>
                </a:solidFill>
                <a:cs typeface="ヒラギノ角ゴ Pro W3"/>
              </a:rPr>
              <a:pPr algn="r" defTabSz="939800"/>
              <a:t>13</a:t>
            </a:fld>
            <a:endParaRPr lang="en-US" sz="1200" b="0" i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33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92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13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88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smtClean="0"/>
              <a:t>This is the </a:t>
            </a:r>
            <a:r>
              <a:rPr lang="en-US" b="1" smtClean="0"/>
              <a:t>Bulleted List</a:t>
            </a:r>
            <a:r>
              <a:rPr lang="en-US" smtClean="0"/>
              <a:t> slide.</a:t>
            </a:r>
          </a:p>
          <a:p>
            <a:pPr marL="228600" indent="-228600" eaLnBrk="1" hangingPunct="1"/>
            <a:r>
              <a:rPr lang="en-US" smtClean="0"/>
              <a:t>To create this particular slide, click the </a:t>
            </a:r>
            <a:r>
              <a:rPr lang="en-US" b="1" i="1" smtClean="0"/>
              <a:t>NEW SLIDE</a:t>
            </a:r>
            <a:r>
              <a:rPr lang="en-US" smtClean="0"/>
              <a:t> button on your toolbar and choose the </a:t>
            </a:r>
            <a:r>
              <a:rPr lang="en-US" b="1" i="1" smtClean="0"/>
              <a:t>BULLETED LIST</a:t>
            </a:r>
            <a:r>
              <a:rPr lang="en-US" smtClean="0"/>
              <a:t> format. (Top row, second from left)</a:t>
            </a:r>
          </a:p>
          <a:p>
            <a:pPr marL="228600" indent="-228600" eaLnBrk="1" hangingPunct="1"/>
            <a:r>
              <a:rPr lang="en-US" smtClean="0"/>
              <a:t>The </a:t>
            </a:r>
            <a:r>
              <a:rPr lang="en-US" b="1" smtClean="0"/>
              <a:t>Sub-Heading</a:t>
            </a:r>
            <a:r>
              <a:rPr lang="en-US" smtClean="0"/>
              <a:t> and </a:t>
            </a:r>
            <a:r>
              <a:rPr lang="en-US" b="1" smtClean="0"/>
              <a:t>footnote</a:t>
            </a:r>
            <a:r>
              <a:rPr lang="en-US" smtClean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smtClean="0"/>
              <a:t>If you choose not to use a </a:t>
            </a:r>
            <a:r>
              <a:rPr lang="en-US" b="1" smtClean="0"/>
              <a:t>Sub-Heading</a:t>
            </a:r>
            <a:r>
              <a:rPr lang="en-US" smtClean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smtClean="0"/>
              <a:t>Also, be sure to insert the presentation title onto the </a:t>
            </a:r>
            <a:r>
              <a:rPr lang="en-US" b="1" i="1" smtClean="0"/>
              <a:t>BULLETED LIST</a:t>
            </a:r>
            <a:r>
              <a:rPr lang="en-US" smtClean="0"/>
              <a:t> </a:t>
            </a:r>
            <a:r>
              <a:rPr lang="en-US" b="1" i="1" smtClean="0"/>
              <a:t>MASTER</a:t>
            </a:r>
            <a:r>
              <a:rPr lang="en-US" smtClean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Choose </a:t>
            </a:r>
            <a:r>
              <a:rPr lang="en-US" b="1" i="1" smtClean="0"/>
              <a:t>View / Master / Slide Master</a:t>
            </a:r>
            <a:r>
              <a:rPr lang="en-US" smtClean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Click the </a:t>
            </a:r>
            <a:r>
              <a:rPr lang="en-US" b="1" i="1" smtClean="0"/>
              <a:t>SLIDE VIEW</a:t>
            </a:r>
            <a:r>
              <a:rPr lang="en-US" smtClean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smtClean="0"/>
              <a:t>This is the </a:t>
            </a:r>
            <a:r>
              <a:rPr lang="en-US" b="1" smtClean="0"/>
              <a:t>Bulleted List</a:t>
            </a:r>
            <a:r>
              <a:rPr lang="en-US" smtClean="0"/>
              <a:t> slide.</a:t>
            </a:r>
          </a:p>
          <a:p>
            <a:pPr marL="228600" indent="-228600" eaLnBrk="1" hangingPunct="1"/>
            <a:r>
              <a:rPr lang="en-US" smtClean="0"/>
              <a:t>To create this particular slide, click the </a:t>
            </a:r>
            <a:r>
              <a:rPr lang="en-US" b="1" i="1" smtClean="0"/>
              <a:t>NEW SLIDE</a:t>
            </a:r>
            <a:r>
              <a:rPr lang="en-US" smtClean="0"/>
              <a:t> button on your toolbar and choose the </a:t>
            </a:r>
            <a:r>
              <a:rPr lang="en-US" b="1" i="1" smtClean="0"/>
              <a:t>BULLETED LIST</a:t>
            </a:r>
            <a:r>
              <a:rPr lang="en-US" smtClean="0"/>
              <a:t> format. (Top row, second from left)</a:t>
            </a:r>
          </a:p>
          <a:p>
            <a:pPr marL="228600" indent="-228600" eaLnBrk="1" hangingPunct="1"/>
            <a:r>
              <a:rPr lang="en-US" smtClean="0"/>
              <a:t>The </a:t>
            </a:r>
            <a:r>
              <a:rPr lang="en-US" b="1" smtClean="0"/>
              <a:t>Sub-Heading</a:t>
            </a:r>
            <a:r>
              <a:rPr lang="en-US" smtClean="0"/>
              <a:t> and </a:t>
            </a:r>
            <a:r>
              <a:rPr lang="en-US" b="1" smtClean="0"/>
              <a:t>footnote</a:t>
            </a:r>
            <a:r>
              <a:rPr lang="en-US" smtClean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smtClean="0"/>
              <a:t>If you choose not to use a </a:t>
            </a:r>
            <a:r>
              <a:rPr lang="en-US" b="1" smtClean="0"/>
              <a:t>Sub-Heading</a:t>
            </a:r>
            <a:r>
              <a:rPr lang="en-US" smtClean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smtClean="0"/>
              <a:t>Also, be sure to insert the presentation title onto the </a:t>
            </a:r>
            <a:r>
              <a:rPr lang="en-US" b="1" i="1" smtClean="0"/>
              <a:t>BULLETED LIST</a:t>
            </a:r>
            <a:r>
              <a:rPr lang="en-US" smtClean="0"/>
              <a:t> </a:t>
            </a:r>
            <a:r>
              <a:rPr lang="en-US" b="1" i="1" smtClean="0"/>
              <a:t>MASTER</a:t>
            </a:r>
            <a:r>
              <a:rPr lang="en-US" smtClean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Choose </a:t>
            </a:r>
            <a:r>
              <a:rPr lang="en-US" b="1" i="1" smtClean="0"/>
              <a:t>View / Master / Slide Master</a:t>
            </a:r>
            <a:r>
              <a:rPr lang="en-US" smtClean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Click the </a:t>
            </a:r>
            <a:r>
              <a:rPr lang="en-US" b="1" i="1" smtClean="0"/>
              <a:t>SLIDE VIEW</a:t>
            </a:r>
            <a:r>
              <a:rPr lang="en-US" smtClean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367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" name="Picture 4" descr="TCT18_CRF_pres_slide_4-3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CT19_CRF_pres_slide-blue_4-3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CT19_CRF_pres_slide-blue_4-3_0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0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" y="63504"/>
            <a:ext cx="585715" cy="6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339425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690719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3193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00198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4558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09197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6068650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383030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98115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19913" y="155575"/>
            <a:ext cx="2076450" cy="5438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55575"/>
            <a:ext cx="6081713" cy="5438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00414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CT18_CRF_pres_slide_4-3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TCT19_CRF_pres_slide-blue_4-3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CT19_CRF_pres_slide-blue_4-3_0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0700" y="155575"/>
            <a:ext cx="7205663" cy="7556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7273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TCT18_CRF_pres_slide_4-3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CT19_CRF_pres_slide-blue_4-3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CT19_CRF_pres_slide-blue_4-3_0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0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" y="63504"/>
            <a:ext cx="585715" cy="6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3563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>
            <a:lvl1pPr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lnSpc>
                <a:spcPct val="95000"/>
              </a:lnSpc>
              <a:buClr>
                <a:srgbClr val="FDE25E"/>
              </a:buClr>
              <a:defRPr/>
            </a:pPr>
            <a:endParaRPr lang="en-US" altLang="it-IT" sz="2600" smtClean="0">
              <a:solidFill>
                <a:srgbClr val="DDDDDD"/>
              </a:solidFill>
            </a:endParaRPr>
          </a:p>
          <a:p>
            <a:pPr algn="ctr">
              <a:lnSpc>
                <a:spcPct val="95000"/>
              </a:lnSpc>
              <a:buClr>
                <a:srgbClr val="FDE25E"/>
              </a:buClr>
              <a:defRPr/>
            </a:pPr>
            <a:endParaRPr lang="en-US" altLang="it-IT" sz="260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</p:spPr>
        <p:txBody>
          <a:bodyPr lIns="0" rIns="0" anchor="ctr">
            <a:sp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75203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TCT19_CRF_pres_slide-blue_4-3_0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CT19_CRF_pres_slide-blue_4-3_02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10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" y="63504"/>
            <a:ext cx="585715" cy="6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4" descr="main_Plain_0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0700" y="155575"/>
            <a:ext cx="72056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4302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anose="05020102010507070707" pitchFamily="18" charset="2"/>
        <a:buChar char="¡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971" y="810732"/>
            <a:ext cx="8218715" cy="3127010"/>
          </a:xfrm>
        </p:spPr>
        <p:txBody>
          <a:bodyPr/>
          <a:lstStyle/>
          <a:p>
            <a:pPr eaLnBrk="1" hangingPunct="1"/>
            <a:r>
              <a:rPr lang="en-GB" altLang="it-IT" sz="3200" dirty="0"/>
              <a:t>REMEDIAL III </a:t>
            </a:r>
            <a:br>
              <a:rPr lang="en-GB" altLang="it-IT" sz="3200" dirty="0"/>
            </a:br>
            <a:r>
              <a:rPr lang="en-GB" altLang="it-IT" sz="3200" dirty="0" err="1"/>
              <a:t>REnal</a:t>
            </a:r>
            <a:r>
              <a:rPr lang="en-GB" altLang="it-IT" sz="3200" dirty="0"/>
              <a:t> Insufficiency Following Contrast MEDIA Administration </a:t>
            </a:r>
            <a:r>
              <a:rPr lang="en-GB" altLang="it-IT" sz="3200" dirty="0" smtClean="0"/>
              <a:t>III </a:t>
            </a:r>
            <a:r>
              <a:rPr lang="en-GB" altLang="it-IT" sz="3200" dirty="0" err="1"/>
              <a:t>TriaL</a:t>
            </a:r>
            <a:r>
              <a:rPr lang="en-GB" altLang="it-IT" sz="3200" b="0" dirty="0">
                <a:solidFill>
                  <a:srgbClr val="FFFF00"/>
                </a:solidFill>
              </a:rPr>
              <a:t/>
            </a:r>
            <a:br>
              <a:rPr lang="en-GB" altLang="it-IT" sz="3200" b="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Urine flow rate-guided versus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left-ventricular end-diastolic pressure-guided hydration in high-risk patients for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contrast-induced acute kidney injury. 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19647"/>
            <a:ext cx="8185150" cy="889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Carlo Briguori, MD, PhD</a:t>
            </a:r>
          </a:p>
          <a:p>
            <a:pPr eaLnBrk="1" hangingPunct="1"/>
            <a:r>
              <a:rPr lang="en-US" sz="2800" dirty="0" smtClean="0"/>
              <a:t>Interventional Cardiology </a:t>
            </a:r>
          </a:p>
          <a:p>
            <a:pPr eaLnBrk="1" hangingPunct="1"/>
            <a:r>
              <a:rPr lang="en-US" sz="2800" dirty="0" err="1" smtClean="0"/>
              <a:t>Mediterranea</a:t>
            </a:r>
            <a:r>
              <a:rPr lang="en-US" sz="2800" dirty="0" smtClean="0"/>
              <a:t> </a:t>
            </a:r>
            <a:r>
              <a:rPr lang="en-US" sz="2800" dirty="0" err="1" smtClean="0"/>
              <a:t>Cardiocentro</a:t>
            </a:r>
            <a:r>
              <a:rPr lang="en-US" sz="2800" dirty="0" smtClean="0"/>
              <a:t>, Naples, Italy</a:t>
            </a:r>
          </a:p>
        </p:txBody>
      </p:sp>
    </p:spTree>
    <p:extLst>
      <p:ext uri="{BB962C8B-B14F-4D97-AF65-F5344CB8AC3E}">
        <p14:creationId xmlns:p14="http://schemas.microsoft.com/office/powerpoint/2010/main" val="220404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2354"/>
            <a:ext cx="8107247" cy="755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Clinical  </a:t>
            </a:r>
            <a:r>
              <a:rPr lang="en-US" sz="2800" dirty="0"/>
              <a:t>and biochemical </a:t>
            </a:r>
            <a:r>
              <a:rPr lang="en-US" sz="2800" dirty="0" smtClean="0"/>
              <a:t>characteristics</a:t>
            </a:r>
          </a:p>
        </p:txBody>
      </p:sp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08828"/>
              </p:ext>
            </p:extLst>
          </p:nvPr>
        </p:nvGraphicFramePr>
        <p:xfrm>
          <a:off x="407624" y="713339"/>
          <a:ext cx="8383835" cy="5646883"/>
        </p:xfrm>
        <a:graphic>
          <a:graphicData uri="http://schemas.openxmlformats.org/drawingml/2006/table">
            <a:tbl>
              <a:tblPr/>
              <a:tblGrid>
                <a:gridCol w="3382178"/>
                <a:gridCol w="2126256"/>
                <a:gridCol w="1961002"/>
                <a:gridCol w="914399"/>
              </a:tblGrid>
              <a:tr h="36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5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LVEDP-guided group(n= 355)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5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UFR-guided group (n= 353)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</a:tr>
              <a:tr h="242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 (65.5%)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(59%)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9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Body-mass Index (Kg/m2)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3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Ejection Fraction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ventricular end diastolic pressure (mmHg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&lt;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13-18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 (49.5%)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(29%)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(21.5%)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(47.5%)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 (30.5%)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(22%)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9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Hypertension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 (91%)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 (91%)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87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 Mellitus 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 (50%)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(49.5%)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42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Peripheral Chronic Artery Disease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(20%)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(21%)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6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Gurm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 score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≥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5±5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(25%)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6±5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 (31%)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2540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Mehran risk score </a:t>
                      </a:r>
                      <a:endParaRPr lang="it-IT" sz="11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≥11</a:t>
                      </a:r>
                      <a:endParaRPr lang="it-IT" sz="11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10±3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 (45%)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10±3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 (43%)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Performed procedure*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Coronary angiography 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PCI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Coronary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angiography and ad hoc PCI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Peripheral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 (36%)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42 (12%)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173 (49%)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(3%)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 (36%)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(12%)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 (48.5%)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(3.5%)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19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Radial approach</a:t>
                      </a:r>
                      <a:endParaRPr lang="it-IT" sz="11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 (92.5%)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 (64%)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of contrast media (mL)*</a:t>
                      </a:r>
                      <a:endParaRPr lang="it-IT" sz="11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Contrast volume &gt;3 times GFR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(19.5%)</a:t>
                      </a:r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71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creatinine (median; Q1-Q3, mg/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 (1.25-1.97)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 (1.45-2.02)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71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GFR (mL/min/1.73 m</a:t>
                      </a:r>
                      <a:r>
                        <a:rPr lang="en-US" sz="11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≤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36±3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(22%)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36±3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(27%)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714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cystatin  C (median; Q1-Q3, mg/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 (1.50-2.01)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 (1.50.2.11)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714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 (g/</a:t>
                      </a:r>
                      <a:r>
                        <a:rPr lang="en-US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12.6±1.7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12.7±1.8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640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81430"/>
            <a:ext cx="7769225" cy="755650"/>
          </a:xfrm>
        </p:spPr>
        <p:txBody>
          <a:bodyPr/>
          <a:lstStyle/>
          <a:p>
            <a:pPr eaLnBrk="1" hangingPunct="1"/>
            <a:r>
              <a:rPr lang="it-IT" sz="3200" dirty="0" err="1" smtClean="0"/>
              <a:t>Hydration</a:t>
            </a:r>
            <a:r>
              <a:rPr lang="it-IT" sz="3200" dirty="0" smtClean="0"/>
              <a:t> volume</a:t>
            </a:r>
            <a:endParaRPr lang="en-US" sz="3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308"/>
          <a:stretch/>
        </p:blipFill>
        <p:spPr>
          <a:xfrm>
            <a:off x="1622778" y="1133244"/>
            <a:ext cx="6166554" cy="5079576"/>
          </a:xfrm>
          <a:prstGeom prst="rect">
            <a:avLst/>
          </a:prstGeom>
          <a:effectLst>
            <a:glow rad="139700">
              <a:schemeClr val="bg1">
                <a:lumMod val="25000"/>
                <a:lumOff val="75000"/>
                <a:alpha val="40000"/>
              </a:schemeClr>
            </a:glow>
            <a:softEdge rad="63500"/>
          </a:effectLst>
        </p:spPr>
      </p:pic>
      <p:sp>
        <p:nvSpPr>
          <p:cNvPr id="6" name="CasellaDiTesto 5"/>
          <p:cNvSpPr txBox="1"/>
          <p:nvPr/>
        </p:nvSpPr>
        <p:spPr>
          <a:xfrm rot="16200000">
            <a:off x="-238834" y="3265534"/>
            <a:ext cx="282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0" dirty="0" err="1" smtClean="0">
                <a:solidFill>
                  <a:schemeClr val="tx1"/>
                </a:solidFill>
              </a:rPr>
              <a:t>Hydratation</a:t>
            </a:r>
            <a:r>
              <a:rPr lang="it-IT" i="0" dirty="0" smtClean="0">
                <a:solidFill>
                  <a:schemeClr val="tx1"/>
                </a:solidFill>
              </a:rPr>
              <a:t> volume (ml)</a:t>
            </a:r>
          </a:p>
        </p:txBody>
      </p:sp>
    </p:spTree>
    <p:extLst>
      <p:ext uri="{BB962C8B-B14F-4D97-AF65-F5344CB8AC3E}">
        <p14:creationId xmlns:p14="http://schemas.microsoft.com/office/powerpoint/2010/main" val="27790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311441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it-IT" sz="3200" dirty="0" err="1" smtClean="0">
                <a:solidFill>
                  <a:schemeClr val="tx1"/>
                </a:solidFill>
                <a:cs typeface="ヒラギノ角ゴ Pro W3"/>
              </a:rPr>
              <a:t>R</a:t>
            </a:r>
            <a:r>
              <a:rPr lang="en-US" sz="3200" dirty="0" err="1" smtClean="0">
                <a:solidFill>
                  <a:schemeClr val="tx1"/>
                </a:solidFill>
                <a:cs typeface="ヒラギノ角ゴ Pro W3"/>
              </a:rPr>
              <a:t>enalGuard</a:t>
            </a:r>
            <a:r>
              <a:rPr lang="en-US" sz="3200" dirty="0" smtClean="0">
                <a:solidFill>
                  <a:schemeClr val="tx1"/>
                </a:solidFill>
                <a:cs typeface="ヒラギノ角ゴ Pro W3"/>
              </a:rPr>
              <a:t> therapy phases</a:t>
            </a:r>
            <a:endParaRPr lang="en-US" sz="3200" dirty="0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12" t="23386" b="8185"/>
          <a:stretch/>
        </p:blipFill>
        <p:spPr>
          <a:xfrm>
            <a:off x="425413" y="2991499"/>
            <a:ext cx="6073533" cy="30881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75878" y="2680052"/>
            <a:ext cx="166311" cy="332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i="0" dirty="0" err="1" smtClean="0">
              <a:solidFill>
                <a:schemeClr val="tx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956339" y="2279824"/>
            <a:ext cx="947132" cy="3939633"/>
            <a:chOff x="1200179" y="1350184"/>
            <a:chExt cx="947132" cy="3939633"/>
          </a:xfrm>
        </p:grpSpPr>
        <p:sp>
          <p:nvSpPr>
            <p:cNvPr id="4" name="CasellaDiTesto 3"/>
            <p:cNvSpPr txBox="1"/>
            <p:nvPr/>
          </p:nvSpPr>
          <p:spPr>
            <a:xfrm>
              <a:off x="1200179" y="1388306"/>
              <a:ext cx="947132" cy="66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i="0" dirty="0" err="1" smtClean="0">
                  <a:solidFill>
                    <a:schemeClr val="tx1"/>
                  </a:solidFill>
                </a:rPr>
                <a:t>Pre</a:t>
              </a:r>
              <a:r>
                <a:rPr lang="it-IT" sz="1400" i="0" dirty="0" smtClean="0">
                  <a:solidFill>
                    <a:schemeClr val="tx1"/>
                  </a:solidFill>
                </a:rPr>
                <a:t>-CM</a:t>
              </a:r>
            </a:p>
            <a:p>
              <a:pPr algn="ctr"/>
              <a:r>
                <a:rPr lang="it-IT" sz="1400" i="0" dirty="0" err="1">
                  <a:solidFill>
                    <a:schemeClr val="tx1"/>
                  </a:solidFill>
                </a:rPr>
                <a:t>p</a:t>
              </a:r>
              <a:r>
                <a:rPr lang="it-IT" sz="1400" i="0" dirty="0" err="1" smtClean="0">
                  <a:solidFill>
                    <a:schemeClr val="tx1"/>
                  </a:solidFill>
                </a:rPr>
                <a:t>hase</a:t>
              </a:r>
              <a:r>
                <a:rPr lang="it-IT" sz="1400" i="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it-IT" sz="1400" i="0" dirty="0" smtClean="0">
                  <a:solidFill>
                    <a:schemeClr val="tx1"/>
                  </a:solidFill>
                </a:rPr>
                <a:t>55±30 </a:t>
              </a:r>
              <a:r>
                <a:rPr lang="it-IT" sz="1400" i="0" dirty="0" err="1" smtClean="0">
                  <a:solidFill>
                    <a:schemeClr val="tx1"/>
                  </a:solidFill>
                </a:rPr>
                <a:t>min</a:t>
              </a:r>
              <a:endParaRPr lang="it-IT" sz="14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ttangolo arrotondato 4"/>
            <p:cNvSpPr/>
            <p:nvPr/>
          </p:nvSpPr>
          <p:spPr bwMode="auto">
            <a:xfrm>
              <a:off x="1203010" y="1350184"/>
              <a:ext cx="864177" cy="3939633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858930" y="2277282"/>
            <a:ext cx="1184432" cy="3929466"/>
            <a:chOff x="2102770" y="1347642"/>
            <a:chExt cx="1184432" cy="3929466"/>
          </a:xfrm>
        </p:grpSpPr>
        <p:sp>
          <p:nvSpPr>
            <p:cNvPr id="7" name="CasellaDiTesto 6"/>
            <p:cNvSpPr txBox="1"/>
            <p:nvPr/>
          </p:nvSpPr>
          <p:spPr>
            <a:xfrm>
              <a:off x="2156646" y="1350223"/>
              <a:ext cx="1037057" cy="66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i="0" dirty="0" smtClean="0">
                  <a:solidFill>
                    <a:schemeClr val="accent6"/>
                  </a:solidFill>
                </a:rPr>
                <a:t>CM</a:t>
              </a:r>
            </a:p>
            <a:p>
              <a:pPr algn="ctr"/>
              <a:r>
                <a:rPr lang="it-IT" sz="1400" i="0" dirty="0" err="1">
                  <a:solidFill>
                    <a:schemeClr val="accent6"/>
                  </a:solidFill>
                </a:rPr>
                <a:t>p</a:t>
              </a:r>
              <a:r>
                <a:rPr lang="it-IT" sz="1400" i="0" dirty="0" err="1" smtClean="0">
                  <a:solidFill>
                    <a:schemeClr val="accent6"/>
                  </a:solidFill>
                </a:rPr>
                <a:t>hase</a:t>
              </a:r>
              <a:r>
                <a:rPr lang="it-IT" sz="1400" i="0" dirty="0" smtClean="0">
                  <a:solidFill>
                    <a:schemeClr val="accent6"/>
                  </a:solidFill>
                </a:rPr>
                <a:t> </a:t>
              </a:r>
            </a:p>
            <a:p>
              <a:pPr algn="ctr"/>
              <a:r>
                <a:rPr lang="it-IT" sz="1400" i="0" dirty="0" smtClean="0">
                  <a:solidFill>
                    <a:schemeClr val="accent6"/>
                  </a:solidFill>
                </a:rPr>
                <a:t>104±48 </a:t>
              </a:r>
              <a:r>
                <a:rPr lang="it-IT" sz="1400" i="0" dirty="0" err="1" smtClean="0">
                  <a:solidFill>
                    <a:schemeClr val="accent6"/>
                  </a:solidFill>
                </a:rPr>
                <a:t>min</a:t>
              </a:r>
              <a:endParaRPr lang="it-IT" sz="1400" i="0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10" name="Rettangolo arrotondato 9"/>
            <p:cNvSpPr/>
            <p:nvPr/>
          </p:nvSpPr>
          <p:spPr bwMode="auto">
            <a:xfrm>
              <a:off x="2102770" y="1347642"/>
              <a:ext cx="1184432" cy="3929466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3068781" y="2239156"/>
            <a:ext cx="3240580" cy="3993009"/>
            <a:chOff x="3312621" y="1309516"/>
            <a:chExt cx="3240580" cy="3993009"/>
          </a:xfrm>
        </p:grpSpPr>
        <p:sp>
          <p:nvSpPr>
            <p:cNvPr id="8" name="CasellaDiTesto 7"/>
            <p:cNvSpPr txBox="1"/>
            <p:nvPr/>
          </p:nvSpPr>
          <p:spPr>
            <a:xfrm>
              <a:off x="4306921" y="1350234"/>
              <a:ext cx="1037057" cy="66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i="0" dirty="0" smtClean="0">
                  <a:solidFill>
                    <a:schemeClr val="tx2"/>
                  </a:solidFill>
                </a:rPr>
                <a:t>Post-CM</a:t>
              </a:r>
            </a:p>
            <a:p>
              <a:pPr algn="ctr"/>
              <a:r>
                <a:rPr lang="it-IT" sz="1400" i="0" dirty="0" err="1" smtClean="0">
                  <a:solidFill>
                    <a:schemeClr val="tx2"/>
                  </a:solidFill>
                </a:rPr>
                <a:t>phase</a:t>
              </a:r>
              <a:endParaRPr lang="it-IT" sz="1400" i="0" dirty="0">
                <a:solidFill>
                  <a:schemeClr val="tx2"/>
                </a:solidFill>
              </a:endParaRPr>
            </a:p>
            <a:p>
              <a:pPr algn="ctr"/>
              <a:r>
                <a:rPr lang="it-IT" sz="1400" i="0" dirty="0" smtClean="0">
                  <a:solidFill>
                    <a:schemeClr val="tx2"/>
                  </a:solidFill>
                </a:rPr>
                <a:t>216±45 </a:t>
              </a:r>
              <a:r>
                <a:rPr lang="it-IT" sz="1400" i="0" dirty="0" err="1" smtClean="0">
                  <a:solidFill>
                    <a:schemeClr val="tx2"/>
                  </a:solidFill>
                </a:rPr>
                <a:t>min</a:t>
              </a:r>
              <a:endParaRPr lang="it-IT" sz="1400" i="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1" name="Rettangolo arrotondato 10"/>
            <p:cNvSpPr/>
            <p:nvPr/>
          </p:nvSpPr>
          <p:spPr bwMode="auto">
            <a:xfrm>
              <a:off x="3312621" y="1309516"/>
              <a:ext cx="3240580" cy="3993009"/>
            </a:xfrm>
            <a:prstGeom prst="round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 rot="16200000">
            <a:off x="-1101002" y="4243582"/>
            <a:ext cx="2540467" cy="36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0" dirty="0" smtClean="0">
                <a:solidFill>
                  <a:schemeClr val="tx1"/>
                </a:solidFill>
              </a:rPr>
              <a:t>Urine flow rate (</a:t>
            </a:r>
            <a:r>
              <a:rPr lang="it-IT" sz="2000" i="0" dirty="0" err="1" smtClean="0">
                <a:solidFill>
                  <a:schemeClr val="tx1"/>
                </a:solidFill>
              </a:rPr>
              <a:t>mL</a:t>
            </a:r>
            <a:r>
              <a:rPr lang="it-IT" sz="2000" i="0" dirty="0" smtClean="0">
                <a:solidFill>
                  <a:schemeClr val="tx1"/>
                </a:solidFill>
              </a:rPr>
              <a:t>/h)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57016" y="6312527"/>
            <a:ext cx="1804873" cy="36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0" dirty="0" smtClean="0">
                <a:solidFill>
                  <a:schemeClr val="tx1"/>
                </a:solidFill>
              </a:rPr>
              <a:t>Time (minutes)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6738" y="1079179"/>
            <a:ext cx="7547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Mean 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UFR was 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416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±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158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mL/h</a:t>
            </a:r>
          </a:p>
          <a:p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Target UFR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300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mL/h was reached in 95% of patients. </a:t>
            </a:r>
          </a:p>
          <a:p>
            <a:r>
              <a:rPr lang="en-US" b="0" i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Intraprocedural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UFR was 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450 mL/h </a:t>
            </a:r>
            <a:r>
              <a:rPr lang="en-US" b="0" i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was reached in </a:t>
            </a:r>
            <a:r>
              <a:rPr lang="en-US" b="0" i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228 (65%) patients</a:t>
            </a:r>
            <a:r>
              <a:rPr lang="en-US" b="0" i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3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562293" y="122031"/>
            <a:ext cx="776922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Infusion/urine output balance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09" y="870062"/>
            <a:ext cx="4733392" cy="263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570" name="Gruppo 9569"/>
          <p:cNvGrpSpPr/>
          <p:nvPr/>
        </p:nvGrpSpPr>
        <p:grpSpPr>
          <a:xfrm>
            <a:off x="36513" y="3716338"/>
            <a:ext cx="9070976" cy="2219325"/>
            <a:chOff x="36513" y="3386138"/>
            <a:chExt cx="9070976" cy="221932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13" y="3386138"/>
              <a:ext cx="9070975" cy="2219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455613" y="3436938"/>
              <a:ext cx="2484438" cy="1865313"/>
              <a:chOff x="287" y="2165"/>
              <a:chExt cx="1565" cy="1175"/>
            </a:xfrm>
          </p:grpSpPr>
          <p:sp>
            <p:nvSpPr>
              <p:cNvPr id="9370" name="Rectangle 5"/>
              <p:cNvSpPr>
                <a:spLocks noChangeArrowheads="1"/>
              </p:cNvSpPr>
              <p:nvPr/>
            </p:nvSpPr>
            <p:spPr bwMode="auto">
              <a:xfrm>
                <a:off x="1764" y="2165"/>
                <a:ext cx="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9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71" name="Rectangle 6"/>
              <p:cNvSpPr>
                <a:spLocks noChangeArrowheads="1"/>
              </p:cNvSpPr>
              <p:nvPr/>
            </p:nvSpPr>
            <p:spPr bwMode="auto">
              <a:xfrm>
                <a:off x="300" y="2567"/>
                <a:ext cx="5" cy="7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2" name="Rectangle 7"/>
              <p:cNvSpPr>
                <a:spLocks noChangeArrowheads="1"/>
              </p:cNvSpPr>
              <p:nvPr/>
            </p:nvSpPr>
            <p:spPr bwMode="auto">
              <a:xfrm>
                <a:off x="300" y="2567"/>
                <a:ext cx="5" cy="75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3" name="Freeform 8"/>
              <p:cNvSpPr>
                <a:spLocks noEditPoints="1"/>
              </p:cNvSpPr>
              <p:nvPr/>
            </p:nvSpPr>
            <p:spPr bwMode="auto">
              <a:xfrm>
                <a:off x="287" y="2564"/>
                <a:ext cx="16" cy="762"/>
              </a:xfrm>
              <a:custGeom>
                <a:avLst/>
                <a:gdLst>
                  <a:gd name="T0" fmla="*/ 0 w 33"/>
                  <a:gd name="T1" fmla="*/ 1515 h 1525"/>
                  <a:gd name="T2" fmla="*/ 33 w 33"/>
                  <a:gd name="T3" fmla="*/ 1515 h 1525"/>
                  <a:gd name="T4" fmla="*/ 33 w 33"/>
                  <a:gd name="T5" fmla="*/ 1525 h 1525"/>
                  <a:gd name="T6" fmla="*/ 0 w 33"/>
                  <a:gd name="T7" fmla="*/ 1525 h 1525"/>
                  <a:gd name="T8" fmla="*/ 0 w 33"/>
                  <a:gd name="T9" fmla="*/ 1515 h 1525"/>
                  <a:gd name="T10" fmla="*/ 0 w 33"/>
                  <a:gd name="T11" fmla="*/ 1348 h 1525"/>
                  <a:gd name="T12" fmla="*/ 33 w 33"/>
                  <a:gd name="T13" fmla="*/ 1348 h 1525"/>
                  <a:gd name="T14" fmla="*/ 33 w 33"/>
                  <a:gd name="T15" fmla="*/ 1356 h 1525"/>
                  <a:gd name="T16" fmla="*/ 0 w 33"/>
                  <a:gd name="T17" fmla="*/ 1356 h 1525"/>
                  <a:gd name="T18" fmla="*/ 0 w 33"/>
                  <a:gd name="T19" fmla="*/ 1348 h 1525"/>
                  <a:gd name="T20" fmla="*/ 0 w 33"/>
                  <a:gd name="T21" fmla="*/ 1179 h 1525"/>
                  <a:gd name="T22" fmla="*/ 33 w 33"/>
                  <a:gd name="T23" fmla="*/ 1179 h 1525"/>
                  <a:gd name="T24" fmla="*/ 33 w 33"/>
                  <a:gd name="T25" fmla="*/ 1189 h 1525"/>
                  <a:gd name="T26" fmla="*/ 0 w 33"/>
                  <a:gd name="T27" fmla="*/ 1189 h 1525"/>
                  <a:gd name="T28" fmla="*/ 0 w 33"/>
                  <a:gd name="T29" fmla="*/ 1179 h 1525"/>
                  <a:gd name="T30" fmla="*/ 0 w 33"/>
                  <a:gd name="T31" fmla="*/ 1010 h 1525"/>
                  <a:gd name="T32" fmla="*/ 33 w 33"/>
                  <a:gd name="T33" fmla="*/ 1010 h 1525"/>
                  <a:gd name="T34" fmla="*/ 33 w 33"/>
                  <a:gd name="T35" fmla="*/ 1020 h 1525"/>
                  <a:gd name="T36" fmla="*/ 0 w 33"/>
                  <a:gd name="T37" fmla="*/ 1020 h 1525"/>
                  <a:gd name="T38" fmla="*/ 0 w 33"/>
                  <a:gd name="T39" fmla="*/ 1010 h 1525"/>
                  <a:gd name="T40" fmla="*/ 0 w 33"/>
                  <a:gd name="T41" fmla="*/ 841 h 1525"/>
                  <a:gd name="T42" fmla="*/ 33 w 33"/>
                  <a:gd name="T43" fmla="*/ 841 h 1525"/>
                  <a:gd name="T44" fmla="*/ 33 w 33"/>
                  <a:gd name="T45" fmla="*/ 853 h 1525"/>
                  <a:gd name="T46" fmla="*/ 0 w 33"/>
                  <a:gd name="T47" fmla="*/ 853 h 1525"/>
                  <a:gd name="T48" fmla="*/ 0 w 33"/>
                  <a:gd name="T49" fmla="*/ 841 h 1525"/>
                  <a:gd name="T50" fmla="*/ 0 w 33"/>
                  <a:gd name="T51" fmla="*/ 674 h 1525"/>
                  <a:gd name="T52" fmla="*/ 33 w 33"/>
                  <a:gd name="T53" fmla="*/ 674 h 1525"/>
                  <a:gd name="T54" fmla="*/ 33 w 33"/>
                  <a:gd name="T55" fmla="*/ 684 h 1525"/>
                  <a:gd name="T56" fmla="*/ 0 w 33"/>
                  <a:gd name="T57" fmla="*/ 684 h 1525"/>
                  <a:gd name="T58" fmla="*/ 0 w 33"/>
                  <a:gd name="T59" fmla="*/ 674 h 1525"/>
                  <a:gd name="T60" fmla="*/ 0 w 33"/>
                  <a:gd name="T61" fmla="*/ 505 h 1525"/>
                  <a:gd name="T62" fmla="*/ 33 w 33"/>
                  <a:gd name="T63" fmla="*/ 505 h 1525"/>
                  <a:gd name="T64" fmla="*/ 33 w 33"/>
                  <a:gd name="T65" fmla="*/ 515 h 1525"/>
                  <a:gd name="T66" fmla="*/ 0 w 33"/>
                  <a:gd name="T67" fmla="*/ 515 h 1525"/>
                  <a:gd name="T68" fmla="*/ 0 w 33"/>
                  <a:gd name="T69" fmla="*/ 505 h 1525"/>
                  <a:gd name="T70" fmla="*/ 0 w 33"/>
                  <a:gd name="T71" fmla="*/ 336 h 1525"/>
                  <a:gd name="T72" fmla="*/ 33 w 33"/>
                  <a:gd name="T73" fmla="*/ 336 h 1525"/>
                  <a:gd name="T74" fmla="*/ 33 w 33"/>
                  <a:gd name="T75" fmla="*/ 346 h 1525"/>
                  <a:gd name="T76" fmla="*/ 0 w 33"/>
                  <a:gd name="T77" fmla="*/ 346 h 1525"/>
                  <a:gd name="T78" fmla="*/ 0 w 33"/>
                  <a:gd name="T79" fmla="*/ 336 h 1525"/>
                  <a:gd name="T80" fmla="*/ 0 w 33"/>
                  <a:gd name="T81" fmla="*/ 169 h 1525"/>
                  <a:gd name="T82" fmla="*/ 33 w 33"/>
                  <a:gd name="T83" fmla="*/ 169 h 1525"/>
                  <a:gd name="T84" fmla="*/ 33 w 33"/>
                  <a:gd name="T85" fmla="*/ 179 h 1525"/>
                  <a:gd name="T86" fmla="*/ 0 w 33"/>
                  <a:gd name="T87" fmla="*/ 179 h 1525"/>
                  <a:gd name="T88" fmla="*/ 0 w 33"/>
                  <a:gd name="T89" fmla="*/ 169 h 1525"/>
                  <a:gd name="T90" fmla="*/ 0 w 33"/>
                  <a:gd name="T91" fmla="*/ 0 h 1525"/>
                  <a:gd name="T92" fmla="*/ 33 w 33"/>
                  <a:gd name="T93" fmla="*/ 0 h 1525"/>
                  <a:gd name="T94" fmla="*/ 33 w 33"/>
                  <a:gd name="T95" fmla="*/ 10 h 1525"/>
                  <a:gd name="T96" fmla="*/ 0 w 33"/>
                  <a:gd name="T97" fmla="*/ 10 h 1525"/>
                  <a:gd name="T98" fmla="*/ 0 w 33"/>
                  <a:gd name="T99" fmla="*/ 0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" h="1525">
                    <a:moveTo>
                      <a:pt x="0" y="1515"/>
                    </a:moveTo>
                    <a:lnTo>
                      <a:pt x="33" y="1515"/>
                    </a:lnTo>
                    <a:lnTo>
                      <a:pt x="33" y="1525"/>
                    </a:lnTo>
                    <a:lnTo>
                      <a:pt x="0" y="1525"/>
                    </a:lnTo>
                    <a:lnTo>
                      <a:pt x="0" y="1515"/>
                    </a:lnTo>
                    <a:close/>
                    <a:moveTo>
                      <a:pt x="0" y="1348"/>
                    </a:moveTo>
                    <a:lnTo>
                      <a:pt x="33" y="1348"/>
                    </a:lnTo>
                    <a:lnTo>
                      <a:pt x="33" y="1356"/>
                    </a:lnTo>
                    <a:lnTo>
                      <a:pt x="0" y="1356"/>
                    </a:lnTo>
                    <a:lnTo>
                      <a:pt x="0" y="1348"/>
                    </a:lnTo>
                    <a:close/>
                    <a:moveTo>
                      <a:pt x="0" y="1179"/>
                    </a:moveTo>
                    <a:lnTo>
                      <a:pt x="33" y="1179"/>
                    </a:lnTo>
                    <a:lnTo>
                      <a:pt x="33" y="1189"/>
                    </a:lnTo>
                    <a:lnTo>
                      <a:pt x="0" y="1189"/>
                    </a:lnTo>
                    <a:lnTo>
                      <a:pt x="0" y="1179"/>
                    </a:lnTo>
                    <a:close/>
                    <a:moveTo>
                      <a:pt x="0" y="1010"/>
                    </a:moveTo>
                    <a:lnTo>
                      <a:pt x="33" y="1010"/>
                    </a:lnTo>
                    <a:lnTo>
                      <a:pt x="33" y="1020"/>
                    </a:lnTo>
                    <a:lnTo>
                      <a:pt x="0" y="1020"/>
                    </a:lnTo>
                    <a:lnTo>
                      <a:pt x="0" y="1010"/>
                    </a:lnTo>
                    <a:close/>
                    <a:moveTo>
                      <a:pt x="0" y="841"/>
                    </a:moveTo>
                    <a:lnTo>
                      <a:pt x="33" y="841"/>
                    </a:lnTo>
                    <a:lnTo>
                      <a:pt x="33" y="853"/>
                    </a:lnTo>
                    <a:lnTo>
                      <a:pt x="0" y="853"/>
                    </a:lnTo>
                    <a:lnTo>
                      <a:pt x="0" y="841"/>
                    </a:lnTo>
                    <a:close/>
                    <a:moveTo>
                      <a:pt x="0" y="674"/>
                    </a:moveTo>
                    <a:lnTo>
                      <a:pt x="33" y="674"/>
                    </a:lnTo>
                    <a:lnTo>
                      <a:pt x="33" y="684"/>
                    </a:lnTo>
                    <a:lnTo>
                      <a:pt x="0" y="684"/>
                    </a:lnTo>
                    <a:lnTo>
                      <a:pt x="0" y="674"/>
                    </a:lnTo>
                    <a:close/>
                    <a:moveTo>
                      <a:pt x="0" y="505"/>
                    </a:moveTo>
                    <a:lnTo>
                      <a:pt x="33" y="505"/>
                    </a:lnTo>
                    <a:lnTo>
                      <a:pt x="33" y="515"/>
                    </a:lnTo>
                    <a:lnTo>
                      <a:pt x="0" y="515"/>
                    </a:lnTo>
                    <a:lnTo>
                      <a:pt x="0" y="505"/>
                    </a:lnTo>
                    <a:close/>
                    <a:moveTo>
                      <a:pt x="0" y="336"/>
                    </a:moveTo>
                    <a:lnTo>
                      <a:pt x="33" y="336"/>
                    </a:lnTo>
                    <a:lnTo>
                      <a:pt x="33" y="346"/>
                    </a:lnTo>
                    <a:lnTo>
                      <a:pt x="0" y="346"/>
                    </a:lnTo>
                    <a:lnTo>
                      <a:pt x="0" y="336"/>
                    </a:lnTo>
                    <a:close/>
                    <a:moveTo>
                      <a:pt x="0" y="169"/>
                    </a:moveTo>
                    <a:lnTo>
                      <a:pt x="33" y="169"/>
                    </a:lnTo>
                    <a:lnTo>
                      <a:pt x="33" y="179"/>
                    </a:lnTo>
                    <a:lnTo>
                      <a:pt x="0" y="179"/>
                    </a:lnTo>
                    <a:lnTo>
                      <a:pt x="0" y="169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4" name="Rectangle 9"/>
              <p:cNvSpPr>
                <a:spLocks noChangeArrowheads="1"/>
              </p:cNvSpPr>
              <p:nvPr/>
            </p:nvSpPr>
            <p:spPr bwMode="auto">
              <a:xfrm>
                <a:off x="287" y="3322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5" name="Rectangle 10"/>
              <p:cNvSpPr>
                <a:spLocks noChangeArrowheads="1"/>
              </p:cNvSpPr>
              <p:nvPr/>
            </p:nvSpPr>
            <p:spPr bwMode="auto">
              <a:xfrm>
                <a:off x="287" y="3238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6" name="Rectangle 11"/>
              <p:cNvSpPr>
                <a:spLocks noChangeArrowheads="1"/>
              </p:cNvSpPr>
              <p:nvPr/>
            </p:nvSpPr>
            <p:spPr bwMode="auto">
              <a:xfrm>
                <a:off x="287" y="3154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7" name="Rectangle 12"/>
              <p:cNvSpPr>
                <a:spLocks noChangeArrowheads="1"/>
              </p:cNvSpPr>
              <p:nvPr/>
            </p:nvSpPr>
            <p:spPr bwMode="auto">
              <a:xfrm>
                <a:off x="287" y="3069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8" name="Rectangle 13"/>
              <p:cNvSpPr>
                <a:spLocks noChangeArrowheads="1"/>
              </p:cNvSpPr>
              <p:nvPr/>
            </p:nvSpPr>
            <p:spPr bwMode="auto">
              <a:xfrm>
                <a:off x="287" y="2985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9" name="Rectangle 14"/>
              <p:cNvSpPr>
                <a:spLocks noChangeArrowheads="1"/>
              </p:cNvSpPr>
              <p:nvPr/>
            </p:nvSpPr>
            <p:spPr bwMode="auto">
              <a:xfrm>
                <a:off x="287" y="2901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0" name="Rectangle 15"/>
              <p:cNvSpPr>
                <a:spLocks noChangeArrowheads="1"/>
              </p:cNvSpPr>
              <p:nvPr/>
            </p:nvSpPr>
            <p:spPr bwMode="auto">
              <a:xfrm>
                <a:off x="287" y="2817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1" name="Rectangle 16"/>
              <p:cNvSpPr>
                <a:spLocks noChangeArrowheads="1"/>
              </p:cNvSpPr>
              <p:nvPr/>
            </p:nvSpPr>
            <p:spPr bwMode="auto">
              <a:xfrm>
                <a:off x="287" y="2732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2" name="Rectangle 17"/>
              <p:cNvSpPr>
                <a:spLocks noChangeArrowheads="1"/>
              </p:cNvSpPr>
              <p:nvPr/>
            </p:nvSpPr>
            <p:spPr bwMode="auto">
              <a:xfrm>
                <a:off x="287" y="2649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3" name="Rectangle 18"/>
              <p:cNvSpPr>
                <a:spLocks noChangeArrowheads="1"/>
              </p:cNvSpPr>
              <p:nvPr/>
            </p:nvSpPr>
            <p:spPr bwMode="auto">
              <a:xfrm>
                <a:off x="287" y="2564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4" name="Rectangle 19"/>
              <p:cNvSpPr>
                <a:spLocks noChangeArrowheads="1"/>
              </p:cNvSpPr>
              <p:nvPr/>
            </p:nvSpPr>
            <p:spPr bwMode="auto">
              <a:xfrm>
                <a:off x="303" y="3323"/>
                <a:ext cx="1547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5" name="Rectangle 20"/>
              <p:cNvSpPr>
                <a:spLocks noChangeArrowheads="1"/>
              </p:cNvSpPr>
              <p:nvPr/>
            </p:nvSpPr>
            <p:spPr bwMode="auto">
              <a:xfrm>
                <a:off x="303" y="3323"/>
                <a:ext cx="1547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6" name="Freeform 21"/>
              <p:cNvSpPr>
                <a:spLocks noEditPoints="1"/>
              </p:cNvSpPr>
              <p:nvPr/>
            </p:nvSpPr>
            <p:spPr bwMode="auto">
              <a:xfrm>
                <a:off x="300" y="3325"/>
                <a:ext cx="1552" cy="15"/>
              </a:xfrm>
              <a:custGeom>
                <a:avLst/>
                <a:gdLst>
                  <a:gd name="T0" fmla="*/ 0 w 3103"/>
                  <a:gd name="T1" fmla="*/ 31 h 31"/>
                  <a:gd name="T2" fmla="*/ 134 w 3103"/>
                  <a:gd name="T3" fmla="*/ 0 h 31"/>
                  <a:gd name="T4" fmla="*/ 125 w 3103"/>
                  <a:gd name="T5" fmla="*/ 0 h 31"/>
                  <a:gd name="T6" fmla="*/ 257 w 3103"/>
                  <a:gd name="T7" fmla="*/ 31 h 31"/>
                  <a:gd name="T8" fmla="*/ 257 w 3103"/>
                  <a:gd name="T9" fmla="*/ 0 h 31"/>
                  <a:gd name="T10" fmla="*/ 370 w 3103"/>
                  <a:gd name="T11" fmla="*/ 31 h 31"/>
                  <a:gd name="T12" fmla="*/ 505 w 3103"/>
                  <a:gd name="T13" fmla="*/ 0 h 31"/>
                  <a:gd name="T14" fmla="*/ 495 w 3103"/>
                  <a:gd name="T15" fmla="*/ 0 h 31"/>
                  <a:gd name="T16" fmla="*/ 628 w 3103"/>
                  <a:gd name="T17" fmla="*/ 31 h 31"/>
                  <a:gd name="T18" fmla="*/ 628 w 3103"/>
                  <a:gd name="T19" fmla="*/ 0 h 31"/>
                  <a:gd name="T20" fmla="*/ 743 w 3103"/>
                  <a:gd name="T21" fmla="*/ 31 h 31"/>
                  <a:gd name="T22" fmla="*/ 875 w 3103"/>
                  <a:gd name="T23" fmla="*/ 0 h 31"/>
                  <a:gd name="T24" fmla="*/ 866 w 3103"/>
                  <a:gd name="T25" fmla="*/ 0 h 31"/>
                  <a:gd name="T26" fmla="*/ 1000 w 3103"/>
                  <a:gd name="T27" fmla="*/ 31 h 31"/>
                  <a:gd name="T28" fmla="*/ 1000 w 3103"/>
                  <a:gd name="T29" fmla="*/ 0 h 31"/>
                  <a:gd name="T30" fmla="*/ 1114 w 3103"/>
                  <a:gd name="T31" fmla="*/ 31 h 31"/>
                  <a:gd name="T32" fmla="*/ 1246 w 3103"/>
                  <a:gd name="T33" fmla="*/ 0 h 31"/>
                  <a:gd name="T34" fmla="*/ 1238 w 3103"/>
                  <a:gd name="T35" fmla="*/ 0 h 31"/>
                  <a:gd name="T36" fmla="*/ 1371 w 3103"/>
                  <a:gd name="T37" fmla="*/ 31 h 31"/>
                  <a:gd name="T38" fmla="*/ 1371 w 3103"/>
                  <a:gd name="T39" fmla="*/ 0 h 31"/>
                  <a:gd name="T40" fmla="*/ 1484 w 3103"/>
                  <a:gd name="T41" fmla="*/ 31 h 31"/>
                  <a:gd name="T42" fmla="*/ 1618 w 3103"/>
                  <a:gd name="T43" fmla="*/ 0 h 31"/>
                  <a:gd name="T44" fmla="*/ 1609 w 3103"/>
                  <a:gd name="T45" fmla="*/ 0 h 31"/>
                  <a:gd name="T46" fmla="*/ 1741 w 3103"/>
                  <a:gd name="T47" fmla="*/ 31 h 31"/>
                  <a:gd name="T48" fmla="*/ 1741 w 3103"/>
                  <a:gd name="T49" fmla="*/ 0 h 31"/>
                  <a:gd name="T50" fmla="*/ 1857 w 3103"/>
                  <a:gd name="T51" fmla="*/ 31 h 31"/>
                  <a:gd name="T52" fmla="*/ 1989 w 3103"/>
                  <a:gd name="T53" fmla="*/ 0 h 31"/>
                  <a:gd name="T54" fmla="*/ 1979 w 3103"/>
                  <a:gd name="T55" fmla="*/ 0 h 31"/>
                  <a:gd name="T56" fmla="*/ 2114 w 3103"/>
                  <a:gd name="T57" fmla="*/ 31 h 31"/>
                  <a:gd name="T58" fmla="*/ 2114 w 3103"/>
                  <a:gd name="T59" fmla="*/ 0 h 31"/>
                  <a:gd name="T60" fmla="*/ 2227 w 3103"/>
                  <a:gd name="T61" fmla="*/ 31 h 31"/>
                  <a:gd name="T62" fmla="*/ 2360 w 3103"/>
                  <a:gd name="T63" fmla="*/ 0 h 31"/>
                  <a:gd name="T64" fmla="*/ 2350 w 3103"/>
                  <a:gd name="T65" fmla="*/ 0 h 31"/>
                  <a:gd name="T66" fmla="*/ 2484 w 3103"/>
                  <a:gd name="T67" fmla="*/ 31 h 31"/>
                  <a:gd name="T68" fmla="*/ 2484 w 3103"/>
                  <a:gd name="T69" fmla="*/ 0 h 31"/>
                  <a:gd name="T70" fmla="*/ 2598 w 3103"/>
                  <a:gd name="T71" fmla="*/ 31 h 31"/>
                  <a:gd name="T72" fmla="*/ 2732 w 3103"/>
                  <a:gd name="T73" fmla="*/ 0 h 31"/>
                  <a:gd name="T74" fmla="*/ 2722 w 3103"/>
                  <a:gd name="T75" fmla="*/ 0 h 31"/>
                  <a:gd name="T76" fmla="*/ 2855 w 3103"/>
                  <a:gd name="T77" fmla="*/ 31 h 31"/>
                  <a:gd name="T78" fmla="*/ 2855 w 3103"/>
                  <a:gd name="T79" fmla="*/ 0 h 31"/>
                  <a:gd name="T80" fmla="*/ 2970 w 3103"/>
                  <a:gd name="T81" fmla="*/ 31 h 31"/>
                  <a:gd name="T82" fmla="*/ 3103 w 3103"/>
                  <a:gd name="T83" fmla="*/ 0 h 31"/>
                  <a:gd name="T84" fmla="*/ 3093 w 3103"/>
                  <a:gd name="T8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3" h="31">
                    <a:moveTo>
                      <a:pt x="9" y="0"/>
                    </a:moveTo>
                    <a:lnTo>
                      <a:pt x="9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  <a:moveTo>
                      <a:pt x="134" y="0"/>
                    </a:moveTo>
                    <a:lnTo>
                      <a:pt x="134" y="31"/>
                    </a:lnTo>
                    <a:lnTo>
                      <a:pt x="125" y="31"/>
                    </a:lnTo>
                    <a:lnTo>
                      <a:pt x="125" y="0"/>
                    </a:lnTo>
                    <a:lnTo>
                      <a:pt x="134" y="0"/>
                    </a:lnTo>
                    <a:close/>
                    <a:moveTo>
                      <a:pt x="257" y="0"/>
                    </a:moveTo>
                    <a:lnTo>
                      <a:pt x="257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57" y="0"/>
                    </a:lnTo>
                    <a:close/>
                    <a:moveTo>
                      <a:pt x="382" y="0"/>
                    </a:moveTo>
                    <a:lnTo>
                      <a:pt x="382" y="31"/>
                    </a:lnTo>
                    <a:lnTo>
                      <a:pt x="370" y="31"/>
                    </a:lnTo>
                    <a:lnTo>
                      <a:pt x="370" y="0"/>
                    </a:lnTo>
                    <a:lnTo>
                      <a:pt x="382" y="0"/>
                    </a:lnTo>
                    <a:close/>
                    <a:moveTo>
                      <a:pt x="505" y="0"/>
                    </a:moveTo>
                    <a:lnTo>
                      <a:pt x="505" y="31"/>
                    </a:lnTo>
                    <a:lnTo>
                      <a:pt x="495" y="31"/>
                    </a:lnTo>
                    <a:lnTo>
                      <a:pt x="495" y="0"/>
                    </a:lnTo>
                    <a:lnTo>
                      <a:pt x="505" y="0"/>
                    </a:lnTo>
                    <a:close/>
                    <a:moveTo>
                      <a:pt x="628" y="0"/>
                    </a:moveTo>
                    <a:lnTo>
                      <a:pt x="628" y="31"/>
                    </a:lnTo>
                    <a:lnTo>
                      <a:pt x="618" y="31"/>
                    </a:lnTo>
                    <a:lnTo>
                      <a:pt x="618" y="0"/>
                    </a:lnTo>
                    <a:lnTo>
                      <a:pt x="628" y="0"/>
                    </a:lnTo>
                    <a:close/>
                    <a:moveTo>
                      <a:pt x="753" y="0"/>
                    </a:moveTo>
                    <a:lnTo>
                      <a:pt x="753" y="31"/>
                    </a:lnTo>
                    <a:lnTo>
                      <a:pt x="743" y="31"/>
                    </a:lnTo>
                    <a:lnTo>
                      <a:pt x="743" y="0"/>
                    </a:lnTo>
                    <a:lnTo>
                      <a:pt x="753" y="0"/>
                    </a:lnTo>
                    <a:close/>
                    <a:moveTo>
                      <a:pt x="875" y="0"/>
                    </a:moveTo>
                    <a:lnTo>
                      <a:pt x="875" y="31"/>
                    </a:lnTo>
                    <a:lnTo>
                      <a:pt x="866" y="31"/>
                    </a:lnTo>
                    <a:lnTo>
                      <a:pt x="866" y="0"/>
                    </a:lnTo>
                    <a:lnTo>
                      <a:pt x="875" y="0"/>
                    </a:lnTo>
                    <a:close/>
                    <a:moveTo>
                      <a:pt x="1000" y="0"/>
                    </a:moveTo>
                    <a:lnTo>
                      <a:pt x="1000" y="31"/>
                    </a:lnTo>
                    <a:lnTo>
                      <a:pt x="991" y="31"/>
                    </a:lnTo>
                    <a:lnTo>
                      <a:pt x="991" y="0"/>
                    </a:lnTo>
                    <a:lnTo>
                      <a:pt x="1000" y="0"/>
                    </a:lnTo>
                    <a:close/>
                    <a:moveTo>
                      <a:pt x="1123" y="0"/>
                    </a:moveTo>
                    <a:lnTo>
                      <a:pt x="1123" y="31"/>
                    </a:lnTo>
                    <a:lnTo>
                      <a:pt x="1114" y="31"/>
                    </a:lnTo>
                    <a:lnTo>
                      <a:pt x="1114" y="0"/>
                    </a:lnTo>
                    <a:lnTo>
                      <a:pt x="1123" y="0"/>
                    </a:lnTo>
                    <a:close/>
                    <a:moveTo>
                      <a:pt x="1246" y="0"/>
                    </a:moveTo>
                    <a:lnTo>
                      <a:pt x="1246" y="31"/>
                    </a:lnTo>
                    <a:lnTo>
                      <a:pt x="1238" y="31"/>
                    </a:lnTo>
                    <a:lnTo>
                      <a:pt x="1238" y="0"/>
                    </a:lnTo>
                    <a:lnTo>
                      <a:pt x="1246" y="0"/>
                    </a:lnTo>
                    <a:close/>
                    <a:moveTo>
                      <a:pt x="1371" y="0"/>
                    </a:moveTo>
                    <a:lnTo>
                      <a:pt x="1371" y="31"/>
                    </a:lnTo>
                    <a:lnTo>
                      <a:pt x="1361" y="31"/>
                    </a:lnTo>
                    <a:lnTo>
                      <a:pt x="1361" y="0"/>
                    </a:lnTo>
                    <a:lnTo>
                      <a:pt x="1371" y="0"/>
                    </a:lnTo>
                    <a:close/>
                    <a:moveTo>
                      <a:pt x="1494" y="0"/>
                    </a:moveTo>
                    <a:lnTo>
                      <a:pt x="1494" y="31"/>
                    </a:lnTo>
                    <a:lnTo>
                      <a:pt x="1484" y="31"/>
                    </a:lnTo>
                    <a:lnTo>
                      <a:pt x="1484" y="0"/>
                    </a:lnTo>
                    <a:lnTo>
                      <a:pt x="1494" y="0"/>
                    </a:lnTo>
                    <a:close/>
                    <a:moveTo>
                      <a:pt x="1618" y="0"/>
                    </a:moveTo>
                    <a:lnTo>
                      <a:pt x="1618" y="31"/>
                    </a:lnTo>
                    <a:lnTo>
                      <a:pt x="1609" y="31"/>
                    </a:lnTo>
                    <a:lnTo>
                      <a:pt x="1609" y="0"/>
                    </a:lnTo>
                    <a:lnTo>
                      <a:pt x="1618" y="0"/>
                    </a:lnTo>
                    <a:close/>
                    <a:moveTo>
                      <a:pt x="1741" y="0"/>
                    </a:moveTo>
                    <a:lnTo>
                      <a:pt x="1741" y="31"/>
                    </a:lnTo>
                    <a:lnTo>
                      <a:pt x="1732" y="31"/>
                    </a:lnTo>
                    <a:lnTo>
                      <a:pt x="1732" y="0"/>
                    </a:lnTo>
                    <a:lnTo>
                      <a:pt x="1741" y="0"/>
                    </a:lnTo>
                    <a:close/>
                    <a:moveTo>
                      <a:pt x="1864" y="0"/>
                    </a:moveTo>
                    <a:lnTo>
                      <a:pt x="1864" y="31"/>
                    </a:lnTo>
                    <a:lnTo>
                      <a:pt x="1857" y="31"/>
                    </a:lnTo>
                    <a:lnTo>
                      <a:pt x="1857" y="0"/>
                    </a:lnTo>
                    <a:lnTo>
                      <a:pt x="1864" y="0"/>
                    </a:lnTo>
                    <a:close/>
                    <a:moveTo>
                      <a:pt x="1989" y="0"/>
                    </a:moveTo>
                    <a:lnTo>
                      <a:pt x="1989" y="31"/>
                    </a:lnTo>
                    <a:lnTo>
                      <a:pt x="1979" y="31"/>
                    </a:lnTo>
                    <a:lnTo>
                      <a:pt x="1979" y="0"/>
                    </a:lnTo>
                    <a:lnTo>
                      <a:pt x="1989" y="0"/>
                    </a:lnTo>
                    <a:close/>
                    <a:moveTo>
                      <a:pt x="2114" y="0"/>
                    </a:moveTo>
                    <a:lnTo>
                      <a:pt x="2114" y="31"/>
                    </a:lnTo>
                    <a:lnTo>
                      <a:pt x="2102" y="31"/>
                    </a:lnTo>
                    <a:lnTo>
                      <a:pt x="2102" y="0"/>
                    </a:lnTo>
                    <a:lnTo>
                      <a:pt x="2114" y="0"/>
                    </a:lnTo>
                    <a:close/>
                    <a:moveTo>
                      <a:pt x="2237" y="0"/>
                    </a:moveTo>
                    <a:lnTo>
                      <a:pt x="2237" y="31"/>
                    </a:lnTo>
                    <a:lnTo>
                      <a:pt x="2227" y="31"/>
                    </a:lnTo>
                    <a:lnTo>
                      <a:pt x="2227" y="0"/>
                    </a:lnTo>
                    <a:lnTo>
                      <a:pt x="2237" y="0"/>
                    </a:lnTo>
                    <a:close/>
                    <a:moveTo>
                      <a:pt x="2360" y="0"/>
                    </a:moveTo>
                    <a:lnTo>
                      <a:pt x="2360" y="31"/>
                    </a:lnTo>
                    <a:lnTo>
                      <a:pt x="2350" y="31"/>
                    </a:lnTo>
                    <a:lnTo>
                      <a:pt x="2350" y="0"/>
                    </a:lnTo>
                    <a:lnTo>
                      <a:pt x="2360" y="0"/>
                    </a:lnTo>
                    <a:close/>
                    <a:moveTo>
                      <a:pt x="2484" y="0"/>
                    </a:moveTo>
                    <a:lnTo>
                      <a:pt x="2484" y="31"/>
                    </a:lnTo>
                    <a:lnTo>
                      <a:pt x="2475" y="31"/>
                    </a:lnTo>
                    <a:lnTo>
                      <a:pt x="2475" y="0"/>
                    </a:lnTo>
                    <a:lnTo>
                      <a:pt x="2484" y="0"/>
                    </a:lnTo>
                    <a:close/>
                    <a:moveTo>
                      <a:pt x="2607" y="0"/>
                    </a:moveTo>
                    <a:lnTo>
                      <a:pt x="2607" y="31"/>
                    </a:lnTo>
                    <a:lnTo>
                      <a:pt x="2598" y="31"/>
                    </a:lnTo>
                    <a:lnTo>
                      <a:pt x="2598" y="0"/>
                    </a:lnTo>
                    <a:lnTo>
                      <a:pt x="2607" y="0"/>
                    </a:lnTo>
                    <a:close/>
                    <a:moveTo>
                      <a:pt x="2732" y="0"/>
                    </a:moveTo>
                    <a:lnTo>
                      <a:pt x="2732" y="31"/>
                    </a:lnTo>
                    <a:lnTo>
                      <a:pt x="2722" y="31"/>
                    </a:lnTo>
                    <a:lnTo>
                      <a:pt x="2722" y="0"/>
                    </a:lnTo>
                    <a:lnTo>
                      <a:pt x="2732" y="0"/>
                    </a:lnTo>
                    <a:close/>
                    <a:moveTo>
                      <a:pt x="2855" y="0"/>
                    </a:moveTo>
                    <a:lnTo>
                      <a:pt x="2855" y="31"/>
                    </a:lnTo>
                    <a:lnTo>
                      <a:pt x="2845" y="31"/>
                    </a:lnTo>
                    <a:lnTo>
                      <a:pt x="2845" y="0"/>
                    </a:lnTo>
                    <a:lnTo>
                      <a:pt x="2855" y="0"/>
                    </a:lnTo>
                    <a:close/>
                    <a:moveTo>
                      <a:pt x="2978" y="0"/>
                    </a:moveTo>
                    <a:lnTo>
                      <a:pt x="2978" y="31"/>
                    </a:lnTo>
                    <a:lnTo>
                      <a:pt x="2970" y="31"/>
                    </a:lnTo>
                    <a:lnTo>
                      <a:pt x="2970" y="0"/>
                    </a:lnTo>
                    <a:lnTo>
                      <a:pt x="2978" y="0"/>
                    </a:lnTo>
                    <a:close/>
                    <a:moveTo>
                      <a:pt x="3103" y="0"/>
                    </a:moveTo>
                    <a:lnTo>
                      <a:pt x="3103" y="31"/>
                    </a:lnTo>
                    <a:lnTo>
                      <a:pt x="3093" y="31"/>
                    </a:lnTo>
                    <a:lnTo>
                      <a:pt x="3093" y="0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7" name="Rectangle 22"/>
              <p:cNvSpPr>
                <a:spLocks noChangeArrowheads="1"/>
              </p:cNvSpPr>
              <p:nvPr/>
            </p:nvSpPr>
            <p:spPr bwMode="auto">
              <a:xfrm>
                <a:off x="300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8" name="Rectangle 23"/>
              <p:cNvSpPr>
                <a:spLocks noChangeArrowheads="1"/>
              </p:cNvSpPr>
              <p:nvPr/>
            </p:nvSpPr>
            <p:spPr bwMode="auto">
              <a:xfrm>
                <a:off x="363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9" name="Rectangle 24"/>
              <p:cNvSpPr>
                <a:spLocks noChangeArrowheads="1"/>
              </p:cNvSpPr>
              <p:nvPr/>
            </p:nvSpPr>
            <p:spPr bwMode="auto">
              <a:xfrm>
                <a:off x="424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0" name="Rectangle 25"/>
              <p:cNvSpPr>
                <a:spLocks noChangeArrowheads="1"/>
              </p:cNvSpPr>
              <p:nvPr/>
            </p:nvSpPr>
            <p:spPr bwMode="auto">
              <a:xfrm>
                <a:off x="486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1" name="Rectangle 26"/>
              <p:cNvSpPr>
                <a:spLocks noChangeArrowheads="1"/>
              </p:cNvSpPr>
              <p:nvPr/>
            </p:nvSpPr>
            <p:spPr bwMode="auto">
              <a:xfrm>
                <a:off x="548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2" name="Rectangle 27"/>
              <p:cNvSpPr>
                <a:spLocks noChangeArrowheads="1"/>
              </p:cNvSpPr>
              <p:nvPr/>
            </p:nvSpPr>
            <p:spPr bwMode="auto">
              <a:xfrm>
                <a:off x="610" y="3325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3" name="Rectangle 28"/>
              <p:cNvSpPr>
                <a:spLocks noChangeArrowheads="1"/>
              </p:cNvSpPr>
              <p:nvPr/>
            </p:nvSpPr>
            <p:spPr bwMode="auto">
              <a:xfrm>
                <a:off x="672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4" name="Rectangle 29"/>
              <p:cNvSpPr>
                <a:spLocks noChangeArrowheads="1"/>
              </p:cNvSpPr>
              <p:nvPr/>
            </p:nvSpPr>
            <p:spPr bwMode="auto">
              <a:xfrm>
                <a:off x="733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5" name="Rectangle 30"/>
              <p:cNvSpPr>
                <a:spLocks noChangeArrowheads="1"/>
              </p:cNvSpPr>
              <p:nvPr/>
            </p:nvSpPr>
            <p:spPr bwMode="auto">
              <a:xfrm>
                <a:off x="796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6" name="Rectangle 31"/>
              <p:cNvSpPr>
                <a:spLocks noChangeArrowheads="1"/>
              </p:cNvSpPr>
              <p:nvPr/>
            </p:nvSpPr>
            <p:spPr bwMode="auto">
              <a:xfrm>
                <a:off x="857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7" name="Rectangle 32"/>
              <p:cNvSpPr>
                <a:spLocks noChangeArrowheads="1"/>
              </p:cNvSpPr>
              <p:nvPr/>
            </p:nvSpPr>
            <p:spPr bwMode="auto">
              <a:xfrm>
                <a:off x="920" y="3325"/>
                <a:ext cx="3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8" name="Rectangle 33"/>
              <p:cNvSpPr>
                <a:spLocks noChangeArrowheads="1"/>
              </p:cNvSpPr>
              <p:nvPr/>
            </p:nvSpPr>
            <p:spPr bwMode="auto">
              <a:xfrm>
                <a:off x="981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99" name="Rectangle 34"/>
              <p:cNvSpPr>
                <a:spLocks noChangeArrowheads="1"/>
              </p:cNvSpPr>
              <p:nvPr/>
            </p:nvSpPr>
            <p:spPr bwMode="auto">
              <a:xfrm>
                <a:off x="1043" y="3325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0" name="Rectangle 35"/>
              <p:cNvSpPr>
                <a:spLocks noChangeArrowheads="1"/>
              </p:cNvSpPr>
              <p:nvPr/>
            </p:nvSpPr>
            <p:spPr bwMode="auto">
              <a:xfrm>
                <a:off x="1105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1" name="Rectangle 36"/>
              <p:cNvSpPr>
                <a:spLocks noChangeArrowheads="1"/>
              </p:cNvSpPr>
              <p:nvPr/>
            </p:nvSpPr>
            <p:spPr bwMode="auto">
              <a:xfrm>
                <a:off x="1166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2" name="Rectangle 37"/>
              <p:cNvSpPr>
                <a:spLocks noChangeArrowheads="1"/>
              </p:cNvSpPr>
              <p:nvPr/>
            </p:nvSpPr>
            <p:spPr bwMode="auto">
              <a:xfrm>
                <a:off x="1229" y="3325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3" name="Rectangle 38"/>
              <p:cNvSpPr>
                <a:spLocks noChangeArrowheads="1"/>
              </p:cNvSpPr>
              <p:nvPr/>
            </p:nvSpPr>
            <p:spPr bwMode="auto">
              <a:xfrm>
                <a:off x="1290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4" name="Rectangle 39"/>
              <p:cNvSpPr>
                <a:spLocks noChangeArrowheads="1"/>
              </p:cNvSpPr>
              <p:nvPr/>
            </p:nvSpPr>
            <p:spPr bwMode="auto">
              <a:xfrm>
                <a:off x="1352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5" name="Rectangle 40"/>
              <p:cNvSpPr>
                <a:spLocks noChangeArrowheads="1"/>
              </p:cNvSpPr>
              <p:nvPr/>
            </p:nvSpPr>
            <p:spPr bwMode="auto">
              <a:xfrm>
                <a:off x="1414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6" name="Rectangle 41"/>
              <p:cNvSpPr>
                <a:spLocks noChangeArrowheads="1"/>
              </p:cNvSpPr>
              <p:nvPr/>
            </p:nvSpPr>
            <p:spPr bwMode="auto">
              <a:xfrm>
                <a:off x="1476" y="3325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7" name="Rectangle 42"/>
              <p:cNvSpPr>
                <a:spLocks noChangeArrowheads="1"/>
              </p:cNvSpPr>
              <p:nvPr/>
            </p:nvSpPr>
            <p:spPr bwMode="auto">
              <a:xfrm>
                <a:off x="1538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8" name="Rectangle 43"/>
              <p:cNvSpPr>
                <a:spLocks noChangeArrowheads="1"/>
              </p:cNvSpPr>
              <p:nvPr/>
            </p:nvSpPr>
            <p:spPr bwMode="auto">
              <a:xfrm>
                <a:off x="1599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9" name="Rectangle 44"/>
              <p:cNvSpPr>
                <a:spLocks noChangeArrowheads="1"/>
              </p:cNvSpPr>
              <p:nvPr/>
            </p:nvSpPr>
            <p:spPr bwMode="auto">
              <a:xfrm>
                <a:off x="1662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0" name="Rectangle 45"/>
              <p:cNvSpPr>
                <a:spLocks noChangeArrowheads="1"/>
              </p:cNvSpPr>
              <p:nvPr/>
            </p:nvSpPr>
            <p:spPr bwMode="auto">
              <a:xfrm>
                <a:off x="1723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1" name="Rectangle 46"/>
              <p:cNvSpPr>
                <a:spLocks noChangeArrowheads="1"/>
              </p:cNvSpPr>
              <p:nvPr/>
            </p:nvSpPr>
            <p:spPr bwMode="auto">
              <a:xfrm>
                <a:off x="1786" y="3325"/>
                <a:ext cx="3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2" name="Rectangle 47"/>
              <p:cNvSpPr>
                <a:spLocks noChangeArrowheads="1"/>
              </p:cNvSpPr>
              <p:nvPr/>
            </p:nvSpPr>
            <p:spPr bwMode="auto">
              <a:xfrm>
                <a:off x="1847" y="3325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3" name="Freeform 48"/>
              <p:cNvSpPr>
                <a:spLocks noEditPoints="1"/>
              </p:cNvSpPr>
              <p:nvPr/>
            </p:nvSpPr>
            <p:spPr bwMode="auto">
              <a:xfrm>
                <a:off x="323" y="3286"/>
                <a:ext cx="23" cy="22"/>
              </a:xfrm>
              <a:custGeom>
                <a:avLst/>
                <a:gdLst>
                  <a:gd name="T0" fmla="*/ 27 w 44"/>
                  <a:gd name="T1" fmla="*/ 21 h 44"/>
                  <a:gd name="T2" fmla="*/ 27 w 44"/>
                  <a:gd name="T3" fmla="*/ 41 h 44"/>
                  <a:gd name="T4" fmla="*/ 17 w 44"/>
                  <a:gd name="T5" fmla="*/ 41 h 44"/>
                  <a:gd name="T6" fmla="*/ 17 w 44"/>
                  <a:gd name="T7" fmla="*/ 21 h 44"/>
                  <a:gd name="T8" fmla="*/ 27 w 44"/>
                  <a:gd name="T9" fmla="*/ 21 h 44"/>
                  <a:gd name="T10" fmla="*/ 17 w 44"/>
                  <a:gd name="T11" fmla="*/ 21 h 44"/>
                  <a:gd name="T12" fmla="*/ 17 w 44"/>
                  <a:gd name="T13" fmla="*/ 4 h 44"/>
                  <a:gd name="T14" fmla="*/ 27 w 44"/>
                  <a:gd name="T15" fmla="*/ 4 h 44"/>
                  <a:gd name="T16" fmla="*/ 27 w 44"/>
                  <a:gd name="T17" fmla="*/ 21 h 44"/>
                  <a:gd name="T18" fmla="*/ 17 w 44"/>
                  <a:gd name="T19" fmla="*/ 21 h 44"/>
                  <a:gd name="T20" fmla="*/ 0 w 44"/>
                  <a:gd name="T21" fmla="*/ 35 h 44"/>
                  <a:gd name="T22" fmla="*/ 44 w 44"/>
                  <a:gd name="T23" fmla="*/ 35 h 44"/>
                  <a:gd name="T24" fmla="*/ 44 w 44"/>
                  <a:gd name="T25" fmla="*/ 44 h 44"/>
                  <a:gd name="T26" fmla="*/ 0 w 44"/>
                  <a:gd name="T27" fmla="*/ 44 h 44"/>
                  <a:gd name="T28" fmla="*/ 0 w 44"/>
                  <a:gd name="T29" fmla="*/ 35 h 44"/>
                  <a:gd name="T30" fmla="*/ 0 w 44"/>
                  <a:gd name="T31" fmla="*/ 0 h 44"/>
                  <a:gd name="T32" fmla="*/ 44 w 44"/>
                  <a:gd name="T33" fmla="*/ 0 h 44"/>
                  <a:gd name="T34" fmla="*/ 44 w 44"/>
                  <a:gd name="T35" fmla="*/ 10 h 44"/>
                  <a:gd name="T36" fmla="*/ 0 w 44"/>
                  <a:gd name="T37" fmla="*/ 10 h 44"/>
                  <a:gd name="T38" fmla="*/ 0 w 44"/>
                  <a:gd name="T3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4">
                    <a:moveTo>
                      <a:pt x="27" y="21"/>
                    </a:moveTo>
                    <a:lnTo>
                      <a:pt x="27" y="41"/>
                    </a:lnTo>
                    <a:lnTo>
                      <a:pt x="17" y="41"/>
                    </a:lnTo>
                    <a:lnTo>
                      <a:pt x="17" y="21"/>
                    </a:lnTo>
                    <a:lnTo>
                      <a:pt x="27" y="21"/>
                    </a:lnTo>
                    <a:close/>
                    <a:moveTo>
                      <a:pt x="17" y="2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1"/>
                    </a:lnTo>
                    <a:lnTo>
                      <a:pt x="17" y="21"/>
                    </a:lnTo>
                    <a:close/>
                    <a:moveTo>
                      <a:pt x="0" y="35"/>
                    </a:moveTo>
                    <a:lnTo>
                      <a:pt x="44" y="35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3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4" name="Rectangle 49"/>
              <p:cNvSpPr>
                <a:spLocks noChangeArrowheads="1"/>
              </p:cNvSpPr>
              <p:nvPr/>
            </p:nvSpPr>
            <p:spPr bwMode="auto">
              <a:xfrm>
                <a:off x="332" y="3297"/>
                <a:ext cx="5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5" name="Rectangle 50"/>
              <p:cNvSpPr>
                <a:spLocks noChangeArrowheads="1"/>
              </p:cNvSpPr>
              <p:nvPr/>
            </p:nvSpPr>
            <p:spPr bwMode="auto">
              <a:xfrm>
                <a:off x="332" y="3288"/>
                <a:ext cx="5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6" name="Rectangle 51"/>
              <p:cNvSpPr>
                <a:spLocks noChangeArrowheads="1"/>
              </p:cNvSpPr>
              <p:nvPr/>
            </p:nvSpPr>
            <p:spPr bwMode="auto">
              <a:xfrm>
                <a:off x="323" y="330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7" name="Rectangle 52"/>
              <p:cNvSpPr>
                <a:spLocks noChangeArrowheads="1"/>
              </p:cNvSpPr>
              <p:nvPr/>
            </p:nvSpPr>
            <p:spPr bwMode="auto">
              <a:xfrm>
                <a:off x="323" y="328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8" name="Freeform 53"/>
              <p:cNvSpPr>
                <a:spLocks noEditPoints="1"/>
              </p:cNvSpPr>
              <p:nvPr/>
            </p:nvSpPr>
            <p:spPr bwMode="auto">
              <a:xfrm>
                <a:off x="385" y="3251"/>
                <a:ext cx="22" cy="37"/>
              </a:xfrm>
              <a:custGeom>
                <a:avLst/>
                <a:gdLst>
                  <a:gd name="T0" fmla="*/ 27 w 44"/>
                  <a:gd name="T1" fmla="*/ 37 h 75"/>
                  <a:gd name="T2" fmla="*/ 27 w 44"/>
                  <a:gd name="T3" fmla="*/ 69 h 75"/>
                  <a:gd name="T4" fmla="*/ 19 w 44"/>
                  <a:gd name="T5" fmla="*/ 69 h 75"/>
                  <a:gd name="T6" fmla="*/ 19 w 44"/>
                  <a:gd name="T7" fmla="*/ 37 h 75"/>
                  <a:gd name="T8" fmla="*/ 27 w 44"/>
                  <a:gd name="T9" fmla="*/ 37 h 75"/>
                  <a:gd name="T10" fmla="*/ 19 w 44"/>
                  <a:gd name="T11" fmla="*/ 37 h 75"/>
                  <a:gd name="T12" fmla="*/ 19 w 44"/>
                  <a:gd name="T13" fmla="*/ 4 h 75"/>
                  <a:gd name="T14" fmla="*/ 27 w 44"/>
                  <a:gd name="T15" fmla="*/ 4 h 75"/>
                  <a:gd name="T16" fmla="*/ 27 w 44"/>
                  <a:gd name="T17" fmla="*/ 37 h 75"/>
                  <a:gd name="T18" fmla="*/ 19 w 44"/>
                  <a:gd name="T19" fmla="*/ 37 h 75"/>
                  <a:gd name="T20" fmla="*/ 0 w 44"/>
                  <a:gd name="T21" fmla="*/ 66 h 75"/>
                  <a:gd name="T22" fmla="*/ 44 w 44"/>
                  <a:gd name="T23" fmla="*/ 66 h 75"/>
                  <a:gd name="T24" fmla="*/ 44 w 44"/>
                  <a:gd name="T25" fmla="*/ 75 h 75"/>
                  <a:gd name="T26" fmla="*/ 0 w 44"/>
                  <a:gd name="T27" fmla="*/ 75 h 75"/>
                  <a:gd name="T28" fmla="*/ 0 w 44"/>
                  <a:gd name="T29" fmla="*/ 66 h 75"/>
                  <a:gd name="T30" fmla="*/ 0 w 44"/>
                  <a:gd name="T31" fmla="*/ 0 h 75"/>
                  <a:gd name="T32" fmla="*/ 44 w 44"/>
                  <a:gd name="T33" fmla="*/ 0 h 75"/>
                  <a:gd name="T34" fmla="*/ 44 w 44"/>
                  <a:gd name="T35" fmla="*/ 10 h 75"/>
                  <a:gd name="T36" fmla="*/ 0 w 44"/>
                  <a:gd name="T37" fmla="*/ 10 h 75"/>
                  <a:gd name="T38" fmla="*/ 0 w 44"/>
                  <a:gd name="T3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75">
                    <a:moveTo>
                      <a:pt x="27" y="37"/>
                    </a:moveTo>
                    <a:lnTo>
                      <a:pt x="27" y="69"/>
                    </a:lnTo>
                    <a:lnTo>
                      <a:pt x="19" y="69"/>
                    </a:lnTo>
                    <a:lnTo>
                      <a:pt x="19" y="37"/>
                    </a:lnTo>
                    <a:lnTo>
                      <a:pt x="27" y="37"/>
                    </a:lnTo>
                    <a:close/>
                    <a:moveTo>
                      <a:pt x="19" y="37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37"/>
                    </a:lnTo>
                    <a:lnTo>
                      <a:pt x="19" y="37"/>
                    </a:lnTo>
                    <a:close/>
                    <a:moveTo>
                      <a:pt x="0" y="66"/>
                    </a:moveTo>
                    <a:lnTo>
                      <a:pt x="44" y="66"/>
                    </a:lnTo>
                    <a:lnTo>
                      <a:pt x="44" y="75"/>
                    </a:lnTo>
                    <a:lnTo>
                      <a:pt x="0" y="75"/>
                    </a:lnTo>
                    <a:lnTo>
                      <a:pt x="0" y="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19" name="Rectangle 54"/>
              <p:cNvSpPr>
                <a:spLocks noChangeArrowheads="1"/>
              </p:cNvSpPr>
              <p:nvPr/>
            </p:nvSpPr>
            <p:spPr bwMode="auto">
              <a:xfrm>
                <a:off x="395" y="3269"/>
                <a:ext cx="3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0" name="Rectangle 55"/>
              <p:cNvSpPr>
                <a:spLocks noChangeArrowheads="1"/>
              </p:cNvSpPr>
              <p:nvPr/>
            </p:nvSpPr>
            <p:spPr bwMode="auto">
              <a:xfrm>
                <a:off x="395" y="3253"/>
                <a:ext cx="3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1" name="Rectangle 56"/>
              <p:cNvSpPr>
                <a:spLocks noChangeArrowheads="1"/>
              </p:cNvSpPr>
              <p:nvPr/>
            </p:nvSpPr>
            <p:spPr bwMode="auto">
              <a:xfrm>
                <a:off x="385" y="328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2" name="Rectangle 57"/>
              <p:cNvSpPr>
                <a:spLocks noChangeArrowheads="1"/>
              </p:cNvSpPr>
              <p:nvPr/>
            </p:nvSpPr>
            <p:spPr bwMode="auto">
              <a:xfrm>
                <a:off x="385" y="3251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3" name="Freeform 58"/>
              <p:cNvSpPr>
                <a:spLocks noEditPoints="1"/>
              </p:cNvSpPr>
              <p:nvPr/>
            </p:nvSpPr>
            <p:spPr bwMode="auto">
              <a:xfrm>
                <a:off x="446" y="3221"/>
                <a:ext cx="23" cy="49"/>
              </a:xfrm>
              <a:custGeom>
                <a:avLst/>
                <a:gdLst>
                  <a:gd name="T0" fmla="*/ 27 w 46"/>
                  <a:gd name="T1" fmla="*/ 50 h 98"/>
                  <a:gd name="T2" fmla="*/ 27 w 46"/>
                  <a:gd name="T3" fmla="*/ 94 h 98"/>
                  <a:gd name="T4" fmla="*/ 19 w 46"/>
                  <a:gd name="T5" fmla="*/ 94 h 98"/>
                  <a:gd name="T6" fmla="*/ 19 w 46"/>
                  <a:gd name="T7" fmla="*/ 50 h 98"/>
                  <a:gd name="T8" fmla="*/ 27 w 46"/>
                  <a:gd name="T9" fmla="*/ 50 h 98"/>
                  <a:gd name="T10" fmla="*/ 19 w 46"/>
                  <a:gd name="T11" fmla="*/ 50 h 98"/>
                  <a:gd name="T12" fmla="*/ 19 w 46"/>
                  <a:gd name="T13" fmla="*/ 4 h 98"/>
                  <a:gd name="T14" fmla="*/ 27 w 46"/>
                  <a:gd name="T15" fmla="*/ 4 h 98"/>
                  <a:gd name="T16" fmla="*/ 27 w 46"/>
                  <a:gd name="T17" fmla="*/ 50 h 98"/>
                  <a:gd name="T18" fmla="*/ 19 w 46"/>
                  <a:gd name="T19" fmla="*/ 50 h 98"/>
                  <a:gd name="T20" fmla="*/ 0 w 46"/>
                  <a:gd name="T21" fmla="*/ 88 h 98"/>
                  <a:gd name="T22" fmla="*/ 46 w 46"/>
                  <a:gd name="T23" fmla="*/ 88 h 98"/>
                  <a:gd name="T24" fmla="*/ 46 w 46"/>
                  <a:gd name="T25" fmla="*/ 98 h 98"/>
                  <a:gd name="T26" fmla="*/ 0 w 46"/>
                  <a:gd name="T27" fmla="*/ 98 h 98"/>
                  <a:gd name="T28" fmla="*/ 0 w 46"/>
                  <a:gd name="T29" fmla="*/ 88 h 98"/>
                  <a:gd name="T30" fmla="*/ 0 w 46"/>
                  <a:gd name="T31" fmla="*/ 0 h 98"/>
                  <a:gd name="T32" fmla="*/ 46 w 46"/>
                  <a:gd name="T33" fmla="*/ 0 h 98"/>
                  <a:gd name="T34" fmla="*/ 46 w 46"/>
                  <a:gd name="T35" fmla="*/ 9 h 98"/>
                  <a:gd name="T36" fmla="*/ 0 w 46"/>
                  <a:gd name="T37" fmla="*/ 9 h 98"/>
                  <a:gd name="T38" fmla="*/ 0 w 4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98">
                    <a:moveTo>
                      <a:pt x="27" y="50"/>
                    </a:moveTo>
                    <a:lnTo>
                      <a:pt x="27" y="94"/>
                    </a:lnTo>
                    <a:lnTo>
                      <a:pt x="19" y="94"/>
                    </a:lnTo>
                    <a:lnTo>
                      <a:pt x="19" y="50"/>
                    </a:lnTo>
                    <a:lnTo>
                      <a:pt x="27" y="50"/>
                    </a:lnTo>
                    <a:close/>
                    <a:moveTo>
                      <a:pt x="19" y="50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50"/>
                    </a:lnTo>
                    <a:lnTo>
                      <a:pt x="19" y="50"/>
                    </a:lnTo>
                    <a:close/>
                    <a:moveTo>
                      <a:pt x="0" y="88"/>
                    </a:moveTo>
                    <a:lnTo>
                      <a:pt x="46" y="88"/>
                    </a:lnTo>
                    <a:lnTo>
                      <a:pt x="46" y="98"/>
                    </a:lnTo>
                    <a:lnTo>
                      <a:pt x="0" y="98"/>
                    </a:lnTo>
                    <a:lnTo>
                      <a:pt x="0" y="8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4" name="Rectangle 59"/>
              <p:cNvSpPr>
                <a:spLocks noChangeArrowheads="1"/>
              </p:cNvSpPr>
              <p:nvPr/>
            </p:nvSpPr>
            <p:spPr bwMode="auto">
              <a:xfrm>
                <a:off x="456" y="3246"/>
                <a:ext cx="4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5" name="Rectangle 60"/>
              <p:cNvSpPr>
                <a:spLocks noChangeArrowheads="1"/>
              </p:cNvSpPr>
              <p:nvPr/>
            </p:nvSpPr>
            <p:spPr bwMode="auto">
              <a:xfrm>
                <a:off x="456" y="3223"/>
                <a:ext cx="4" cy="2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6" name="Rectangle 61"/>
              <p:cNvSpPr>
                <a:spLocks noChangeArrowheads="1"/>
              </p:cNvSpPr>
              <p:nvPr/>
            </p:nvSpPr>
            <p:spPr bwMode="auto">
              <a:xfrm>
                <a:off x="446" y="326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7" name="Rectangle 62"/>
              <p:cNvSpPr>
                <a:spLocks noChangeArrowheads="1"/>
              </p:cNvSpPr>
              <p:nvPr/>
            </p:nvSpPr>
            <p:spPr bwMode="auto">
              <a:xfrm>
                <a:off x="446" y="322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8" name="Freeform 63"/>
              <p:cNvSpPr>
                <a:spLocks noEditPoints="1"/>
              </p:cNvSpPr>
              <p:nvPr/>
            </p:nvSpPr>
            <p:spPr bwMode="auto">
              <a:xfrm>
                <a:off x="509" y="3189"/>
                <a:ext cx="23" cy="65"/>
              </a:xfrm>
              <a:custGeom>
                <a:avLst/>
                <a:gdLst>
                  <a:gd name="T0" fmla="*/ 28 w 46"/>
                  <a:gd name="T1" fmla="*/ 66 h 129"/>
                  <a:gd name="T2" fmla="*/ 28 w 46"/>
                  <a:gd name="T3" fmla="*/ 123 h 129"/>
                  <a:gd name="T4" fmla="*/ 17 w 46"/>
                  <a:gd name="T5" fmla="*/ 123 h 129"/>
                  <a:gd name="T6" fmla="*/ 17 w 46"/>
                  <a:gd name="T7" fmla="*/ 66 h 129"/>
                  <a:gd name="T8" fmla="*/ 28 w 46"/>
                  <a:gd name="T9" fmla="*/ 66 h 129"/>
                  <a:gd name="T10" fmla="*/ 17 w 46"/>
                  <a:gd name="T11" fmla="*/ 66 h 129"/>
                  <a:gd name="T12" fmla="*/ 17 w 46"/>
                  <a:gd name="T13" fmla="*/ 4 h 129"/>
                  <a:gd name="T14" fmla="*/ 28 w 46"/>
                  <a:gd name="T15" fmla="*/ 4 h 129"/>
                  <a:gd name="T16" fmla="*/ 28 w 46"/>
                  <a:gd name="T17" fmla="*/ 66 h 129"/>
                  <a:gd name="T18" fmla="*/ 17 w 46"/>
                  <a:gd name="T19" fmla="*/ 66 h 129"/>
                  <a:gd name="T20" fmla="*/ 0 w 46"/>
                  <a:gd name="T21" fmla="*/ 119 h 129"/>
                  <a:gd name="T22" fmla="*/ 46 w 46"/>
                  <a:gd name="T23" fmla="*/ 119 h 129"/>
                  <a:gd name="T24" fmla="*/ 46 w 46"/>
                  <a:gd name="T25" fmla="*/ 129 h 129"/>
                  <a:gd name="T26" fmla="*/ 0 w 46"/>
                  <a:gd name="T27" fmla="*/ 129 h 129"/>
                  <a:gd name="T28" fmla="*/ 0 w 46"/>
                  <a:gd name="T29" fmla="*/ 119 h 129"/>
                  <a:gd name="T30" fmla="*/ 0 w 46"/>
                  <a:gd name="T31" fmla="*/ 0 h 129"/>
                  <a:gd name="T32" fmla="*/ 46 w 46"/>
                  <a:gd name="T33" fmla="*/ 0 h 129"/>
                  <a:gd name="T34" fmla="*/ 46 w 46"/>
                  <a:gd name="T35" fmla="*/ 10 h 129"/>
                  <a:gd name="T36" fmla="*/ 0 w 46"/>
                  <a:gd name="T37" fmla="*/ 10 h 129"/>
                  <a:gd name="T38" fmla="*/ 0 w 46"/>
                  <a:gd name="T3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29">
                    <a:moveTo>
                      <a:pt x="28" y="66"/>
                    </a:moveTo>
                    <a:lnTo>
                      <a:pt x="28" y="123"/>
                    </a:lnTo>
                    <a:lnTo>
                      <a:pt x="17" y="123"/>
                    </a:lnTo>
                    <a:lnTo>
                      <a:pt x="17" y="66"/>
                    </a:lnTo>
                    <a:lnTo>
                      <a:pt x="28" y="66"/>
                    </a:lnTo>
                    <a:close/>
                    <a:moveTo>
                      <a:pt x="17" y="66"/>
                    </a:moveTo>
                    <a:lnTo>
                      <a:pt x="17" y="4"/>
                    </a:lnTo>
                    <a:lnTo>
                      <a:pt x="28" y="4"/>
                    </a:lnTo>
                    <a:lnTo>
                      <a:pt x="28" y="66"/>
                    </a:lnTo>
                    <a:lnTo>
                      <a:pt x="17" y="66"/>
                    </a:lnTo>
                    <a:close/>
                    <a:moveTo>
                      <a:pt x="0" y="119"/>
                    </a:moveTo>
                    <a:lnTo>
                      <a:pt x="46" y="119"/>
                    </a:lnTo>
                    <a:lnTo>
                      <a:pt x="46" y="129"/>
                    </a:lnTo>
                    <a:lnTo>
                      <a:pt x="0" y="129"/>
                    </a:lnTo>
                    <a:lnTo>
                      <a:pt x="0" y="11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9" name="Rectangle 64"/>
              <p:cNvSpPr>
                <a:spLocks noChangeArrowheads="1"/>
              </p:cNvSpPr>
              <p:nvPr/>
            </p:nvSpPr>
            <p:spPr bwMode="auto">
              <a:xfrm>
                <a:off x="517" y="3222"/>
                <a:ext cx="6" cy="2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0" name="Rectangle 65"/>
              <p:cNvSpPr>
                <a:spLocks noChangeArrowheads="1"/>
              </p:cNvSpPr>
              <p:nvPr/>
            </p:nvSpPr>
            <p:spPr bwMode="auto">
              <a:xfrm>
                <a:off x="517" y="3191"/>
                <a:ext cx="6" cy="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1" name="Rectangle 66"/>
              <p:cNvSpPr>
                <a:spLocks noChangeArrowheads="1"/>
              </p:cNvSpPr>
              <p:nvPr/>
            </p:nvSpPr>
            <p:spPr bwMode="auto">
              <a:xfrm>
                <a:off x="509" y="324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2" name="Rectangle 67"/>
              <p:cNvSpPr>
                <a:spLocks noChangeArrowheads="1"/>
              </p:cNvSpPr>
              <p:nvPr/>
            </p:nvSpPr>
            <p:spPr bwMode="auto">
              <a:xfrm>
                <a:off x="509" y="318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3" name="Freeform 68"/>
              <p:cNvSpPr>
                <a:spLocks noEditPoints="1"/>
              </p:cNvSpPr>
              <p:nvPr/>
            </p:nvSpPr>
            <p:spPr bwMode="auto">
              <a:xfrm>
                <a:off x="570" y="3117"/>
                <a:ext cx="23" cy="140"/>
              </a:xfrm>
              <a:custGeom>
                <a:avLst/>
                <a:gdLst>
                  <a:gd name="T0" fmla="*/ 29 w 46"/>
                  <a:gd name="T1" fmla="*/ 141 h 281"/>
                  <a:gd name="T2" fmla="*/ 29 w 46"/>
                  <a:gd name="T3" fmla="*/ 275 h 281"/>
                  <a:gd name="T4" fmla="*/ 20 w 46"/>
                  <a:gd name="T5" fmla="*/ 275 h 281"/>
                  <a:gd name="T6" fmla="*/ 20 w 46"/>
                  <a:gd name="T7" fmla="*/ 141 h 281"/>
                  <a:gd name="T8" fmla="*/ 29 w 46"/>
                  <a:gd name="T9" fmla="*/ 141 h 281"/>
                  <a:gd name="T10" fmla="*/ 20 w 46"/>
                  <a:gd name="T11" fmla="*/ 141 h 281"/>
                  <a:gd name="T12" fmla="*/ 20 w 46"/>
                  <a:gd name="T13" fmla="*/ 6 h 281"/>
                  <a:gd name="T14" fmla="*/ 29 w 46"/>
                  <a:gd name="T15" fmla="*/ 6 h 281"/>
                  <a:gd name="T16" fmla="*/ 29 w 46"/>
                  <a:gd name="T17" fmla="*/ 141 h 281"/>
                  <a:gd name="T18" fmla="*/ 20 w 46"/>
                  <a:gd name="T19" fmla="*/ 141 h 281"/>
                  <a:gd name="T20" fmla="*/ 0 w 46"/>
                  <a:gd name="T21" fmla="*/ 271 h 281"/>
                  <a:gd name="T22" fmla="*/ 46 w 46"/>
                  <a:gd name="T23" fmla="*/ 271 h 281"/>
                  <a:gd name="T24" fmla="*/ 46 w 46"/>
                  <a:gd name="T25" fmla="*/ 281 h 281"/>
                  <a:gd name="T26" fmla="*/ 0 w 46"/>
                  <a:gd name="T27" fmla="*/ 281 h 281"/>
                  <a:gd name="T28" fmla="*/ 0 w 46"/>
                  <a:gd name="T29" fmla="*/ 271 h 281"/>
                  <a:gd name="T30" fmla="*/ 0 w 46"/>
                  <a:gd name="T31" fmla="*/ 0 h 281"/>
                  <a:gd name="T32" fmla="*/ 46 w 46"/>
                  <a:gd name="T33" fmla="*/ 0 h 281"/>
                  <a:gd name="T34" fmla="*/ 46 w 46"/>
                  <a:gd name="T35" fmla="*/ 10 h 281"/>
                  <a:gd name="T36" fmla="*/ 0 w 46"/>
                  <a:gd name="T37" fmla="*/ 10 h 281"/>
                  <a:gd name="T38" fmla="*/ 0 w 46"/>
                  <a:gd name="T3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81">
                    <a:moveTo>
                      <a:pt x="29" y="141"/>
                    </a:moveTo>
                    <a:lnTo>
                      <a:pt x="29" y="275"/>
                    </a:lnTo>
                    <a:lnTo>
                      <a:pt x="20" y="275"/>
                    </a:lnTo>
                    <a:lnTo>
                      <a:pt x="20" y="141"/>
                    </a:lnTo>
                    <a:lnTo>
                      <a:pt x="29" y="141"/>
                    </a:lnTo>
                    <a:close/>
                    <a:moveTo>
                      <a:pt x="20" y="141"/>
                    </a:moveTo>
                    <a:lnTo>
                      <a:pt x="20" y="6"/>
                    </a:lnTo>
                    <a:lnTo>
                      <a:pt x="29" y="6"/>
                    </a:lnTo>
                    <a:lnTo>
                      <a:pt x="29" y="141"/>
                    </a:lnTo>
                    <a:lnTo>
                      <a:pt x="20" y="141"/>
                    </a:lnTo>
                    <a:close/>
                    <a:moveTo>
                      <a:pt x="0" y="271"/>
                    </a:moveTo>
                    <a:lnTo>
                      <a:pt x="46" y="271"/>
                    </a:lnTo>
                    <a:lnTo>
                      <a:pt x="46" y="281"/>
                    </a:lnTo>
                    <a:lnTo>
                      <a:pt x="0" y="281"/>
                    </a:lnTo>
                    <a:lnTo>
                      <a:pt x="0" y="27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4" name="Rectangle 69"/>
              <p:cNvSpPr>
                <a:spLocks noChangeArrowheads="1"/>
              </p:cNvSpPr>
              <p:nvPr/>
            </p:nvSpPr>
            <p:spPr bwMode="auto">
              <a:xfrm>
                <a:off x="580" y="3187"/>
                <a:ext cx="5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5" name="Rectangle 70"/>
              <p:cNvSpPr>
                <a:spLocks noChangeArrowheads="1"/>
              </p:cNvSpPr>
              <p:nvPr/>
            </p:nvSpPr>
            <p:spPr bwMode="auto">
              <a:xfrm>
                <a:off x="580" y="3120"/>
                <a:ext cx="5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6" name="Rectangle 71"/>
              <p:cNvSpPr>
                <a:spLocks noChangeArrowheads="1"/>
              </p:cNvSpPr>
              <p:nvPr/>
            </p:nvSpPr>
            <p:spPr bwMode="auto">
              <a:xfrm>
                <a:off x="570" y="3253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7" name="Rectangle 72"/>
              <p:cNvSpPr>
                <a:spLocks noChangeArrowheads="1"/>
              </p:cNvSpPr>
              <p:nvPr/>
            </p:nvSpPr>
            <p:spPr bwMode="auto">
              <a:xfrm>
                <a:off x="570" y="311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8" name="Freeform 73"/>
              <p:cNvSpPr>
                <a:spLocks noEditPoints="1"/>
              </p:cNvSpPr>
              <p:nvPr/>
            </p:nvSpPr>
            <p:spPr bwMode="auto">
              <a:xfrm>
                <a:off x="633" y="3113"/>
                <a:ext cx="22" cy="103"/>
              </a:xfrm>
              <a:custGeom>
                <a:avLst/>
                <a:gdLst>
                  <a:gd name="T0" fmla="*/ 27 w 44"/>
                  <a:gd name="T1" fmla="*/ 101 h 205"/>
                  <a:gd name="T2" fmla="*/ 27 w 44"/>
                  <a:gd name="T3" fmla="*/ 199 h 205"/>
                  <a:gd name="T4" fmla="*/ 17 w 44"/>
                  <a:gd name="T5" fmla="*/ 199 h 205"/>
                  <a:gd name="T6" fmla="*/ 17 w 44"/>
                  <a:gd name="T7" fmla="*/ 101 h 205"/>
                  <a:gd name="T8" fmla="*/ 27 w 44"/>
                  <a:gd name="T9" fmla="*/ 101 h 205"/>
                  <a:gd name="T10" fmla="*/ 17 w 44"/>
                  <a:gd name="T11" fmla="*/ 101 h 205"/>
                  <a:gd name="T12" fmla="*/ 17 w 44"/>
                  <a:gd name="T13" fmla="*/ 5 h 205"/>
                  <a:gd name="T14" fmla="*/ 27 w 44"/>
                  <a:gd name="T15" fmla="*/ 5 h 205"/>
                  <a:gd name="T16" fmla="*/ 27 w 44"/>
                  <a:gd name="T17" fmla="*/ 101 h 205"/>
                  <a:gd name="T18" fmla="*/ 17 w 44"/>
                  <a:gd name="T19" fmla="*/ 101 h 205"/>
                  <a:gd name="T20" fmla="*/ 0 w 44"/>
                  <a:gd name="T21" fmla="*/ 194 h 205"/>
                  <a:gd name="T22" fmla="*/ 44 w 44"/>
                  <a:gd name="T23" fmla="*/ 194 h 205"/>
                  <a:gd name="T24" fmla="*/ 44 w 44"/>
                  <a:gd name="T25" fmla="*/ 205 h 205"/>
                  <a:gd name="T26" fmla="*/ 0 w 44"/>
                  <a:gd name="T27" fmla="*/ 205 h 205"/>
                  <a:gd name="T28" fmla="*/ 0 w 44"/>
                  <a:gd name="T29" fmla="*/ 194 h 205"/>
                  <a:gd name="T30" fmla="*/ 0 w 44"/>
                  <a:gd name="T31" fmla="*/ 0 h 205"/>
                  <a:gd name="T32" fmla="*/ 44 w 44"/>
                  <a:gd name="T33" fmla="*/ 0 h 205"/>
                  <a:gd name="T34" fmla="*/ 44 w 44"/>
                  <a:gd name="T35" fmla="*/ 9 h 205"/>
                  <a:gd name="T36" fmla="*/ 0 w 44"/>
                  <a:gd name="T37" fmla="*/ 9 h 205"/>
                  <a:gd name="T38" fmla="*/ 0 w 44"/>
                  <a:gd name="T3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05">
                    <a:moveTo>
                      <a:pt x="27" y="101"/>
                    </a:moveTo>
                    <a:lnTo>
                      <a:pt x="27" y="199"/>
                    </a:lnTo>
                    <a:lnTo>
                      <a:pt x="17" y="199"/>
                    </a:lnTo>
                    <a:lnTo>
                      <a:pt x="17" y="101"/>
                    </a:lnTo>
                    <a:lnTo>
                      <a:pt x="27" y="101"/>
                    </a:lnTo>
                    <a:close/>
                    <a:moveTo>
                      <a:pt x="17" y="101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101"/>
                    </a:lnTo>
                    <a:lnTo>
                      <a:pt x="17" y="101"/>
                    </a:lnTo>
                    <a:close/>
                    <a:moveTo>
                      <a:pt x="0" y="194"/>
                    </a:moveTo>
                    <a:lnTo>
                      <a:pt x="44" y="194"/>
                    </a:lnTo>
                    <a:lnTo>
                      <a:pt x="44" y="205"/>
                    </a:lnTo>
                    <a:lnTo>
                      <a:pt x="0" y="205"/>
                    </a:lnTo>
                    <a:lnTo>
                      <a:pt x="0" y="19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9" name="Rectangle 74"/>
              <p:cNvSpPr>
                <a:spLocks noChangeArrowheads="1"/>
              </p:cNvSpPr>
              <p:nvPr/>
            </p:nvSpPr>
            <p:spPr bwMode="auto">
              <a:xfrm>
                <a:off x="641" y="3164"/>
                <a:ext cx="5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0" name="Rectangle 75"/>
              <p:cNvSpPr>
                <a:spLocks noChangeArrowheads="1"/>
              </p:cNvSpPr>
              <p:nvPr/>
            </p:nvSpPr>
            <p:spPr bwMode="auto">
              <a:xfrm>
                <a:off x="641" y="3116"/>
                <a:ext cx="5" cy="4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1" name="Rectangle 76"/>
              <p:cNvSpPr>
                <a:spLocks noChangeArrowheads="1"/>
              </p:cNvSpPr>
              <p:nvPr/>
            </p:nvSpPr>
            <p:spPr bwMode="auto">
              <a:xfrm>
                <a:off x="633" y="3210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2" name="Rectangle 77"/>
              <p:cNvSpPr>
                <a:spLocks noChangeArrowheads="1"/>
              </p:cNvSpPr>
              <p:nvPr/>
            </p:nvSpPr>
            <p:spPr bwMode="auto">
              <a:xfrm>
                <a:off x="633" y="311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3" name="Freeform 78"/>
              <p:cNvSpPr>
                <a:spLocks noEditPoints="1"/>
              </p:cNvSpPr>
              <p:nvPr/>
            </p:nvSpPr>
            <p:spPr bwMode="auto">
              <a:xfrm>
                <a:off x="695" y="3077"/>
                <a:ext cx="22" cy="119"/>
              </a:xfrm>
              <a:custGeom>
                <a:avLst/>
                <a:gdLst>
                  <a:gd name="T0" fmla="*/ 27 w 44"/>
                  <a:gd name="T1" fmla="*/ 119 h 238"/>
                  <a:gd name="T2" fmla="*/ 27 w 44"/>
                  <a:gd name="T3" fmla="*/ 234 h 238"/>
                  <a:gd name="T4" fmla="*/ 17 w 44"/>
                  <a:gd name="T5" fmla="*/ 234 h 238"/>
                  <a:gd name="T6" fmla="*/ 17 w 44"/>
                  <a:gd name="T7" fmla="*/ 119 h 238"/>
                  <a:gd name="T8" fmla="*/ 27 w 44"/>
                  <a:gd name="T9" fmla="*/ 119 h 238"/>
                  <a:gd name="T10" fmla="*/ 17 w 44"/>
                  <a:gd name="T11" fmla="*/ 119 h 238"/>
                  <a:gd name="T12" fmla="*/ 17 w 44"/>
                  <a:gd name="T13" fmla="*/ 4 h 238"/>
                  <a:gd name="T14" fmla="*/ 27 w 44"/>
                  <a:gd name="T15" fmla="*/ 4 h 238"/>
                  <a:gd name="T16" fmla="*/ 27 w 44"/>
                  <a:gd name="T17" fmla="*/ 119 h 238"/>
                  <a:gd name="T18" fmla="*/ 17 w 44"/>
                  <a:gd name="T19" fmla="*/ 119 h 238"/>
                  <a:gd name="T20" fmla="*/ 0 w 44"/>
                  <a:gd name="T21" fmla="*/ 228 h 238"/>
                  <a:gd name="T22" fmla="*/ 44 w 44"/>
                  <a:gd name="T23" fmla="*/ 228 h 238"/>
                  <a:gd name="T24" fmla="*/ 44 w 44"/>
                  <a:gd name="T25" fmla="*/ 238 h 238"/>
                  <a:gd name="T26" fmla="*/ 0 w 44"/>
                  <a:gd name="T27" fmla="*/ 238 h 238"/>
                  <a:gd name="T28" fmla="*/ 0 w 44"/>
                  <a:gd name="T29" fmla="*/ 228 h 238"/>
                  <a:gd name="T30" fmla="*/ 0 w 44"/>
                  <a:gd name="T31" fmla="*/ 0 h 238"/>
                  <a:gd name="T32" fmla="*/ 44 w 44"/>
                  <a:gd name="T33" fmla="*/ 0 h 238"/>
                  <a:gd name="T34" fmla="*/ 44 w 44"/>
                  <a:gd name="T35" fmla="*/ 9 h 238"/>
                  <a:gd name="T36" fmla="*/ 0 w 44"/>
                  <a:gd name="T37" fmla="*/ 9 h 238"/>
                  <a:gd name="T38" fmla="*/ 0 w 44"/>
                  <a:gd name="T3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38">
                    <a:moveTo>
                      <a:pt x="27" y="119"/>
                    </a:moveTo>
                    <a:lnTo>
                      <a:pt x="27" y="234"/>
                    </a:lnTo>
                    <a:lnTo>
                      <a:pt x="17" y="234"/>
                    </a:lnTo>
                    <a:lnTo>
                      <a:pt x="17" y="119"/>
                    </a:lnTo>
                    <a:lnTo>
                      <a:pt x="27" y="119"/>
                    </a:lnTo>
                    <a:close/>
                    <a:moveTo>
                      <a:pt x="17" y="119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19"/>
                    </a:lnTo>
                    <a:lnTo>
                      <a:pt x="17" y="119"/>
                    </a:lnTo>
                    <a:close/>
                    <a:moveTo>
                      <a:pt x="0" y="228"/>
                    </a:moveTo>
                    <a:lnTo>
                      <a:pt x="44" y="228"/>
                    </a:lnTo>
                    <a:lnTo>
                      <a:pt x="44" y="238"/>
                    </a:lnTo>
                    <a:lnTo>
                      <a:pt x="0" y="238"/>
                    </a:lnTo>
                    <a:lnTo>
                      <a:pt x="0" y="22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4" name="Rectangle 79"/>
              <p:cNvSpPr>
                <a:spLocks noChangeArrowheads="1"/>
              </p:cNvSpPr>
              <p:nvPr/>
            </p:nvSpPr>
            <p:spPr bwMode="auto">
              <a:xfrm>
                <a:off x="704" y="3136"/>
                <a:ext cx="4" cy="5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5" name="Rectangle 80"/>
              <p:cNvSpPr>
                <a:spLocks noChangeArrowheads="1"/>
              </p:cNvSpPr>
              <p:nvPr/>
            </p:nvSpPr>
            <p:spPr bwMode="auto">
              <a:xfrm>
                <a:off x="704" y="3079"/>
                <a:ext cx="4" cy="5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6" name="Rectangle 81"/>
              <p:cNvSpPr>
                <a:spLocks noChangeArrowheads="1"/>
              </p:cNvSpPr>
              <p:nvPr/>
            </p:nvSpPr>
            <p:spPr bwMode="auto">
              <a:xfrm>
                <a:off x="695" y="319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7" name="Rectangle 82"/>
              <p:cNvSpPr>
                <a:spLocks noChangeArrowheads="1"/>
              </p:cNvSpPr>
              <p:nvPr/>
            </p:nvSpPr>
            <p:spPr bwMode="auto">
              <a:xfrm>
                <a:off x="695" y="307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8" name="Freeform 83"/>
              <p:cNvSpPr>
                <a:spLocks noEditPoints="1"/>
              </p:cNvSpPr>
              <p:nvPr/>
            </p:nvSpPr>
            <p:spPr bwMode="auto">
              <a:xfrm>
                <a:off x="756" y="3039"/>
                <a:ext cx="23" cy="141"/>
              </a:xfrm>
              <a:custGeom>
                <a:avLst/>
                <a:gdLst>
                  <a:gd name="T0" fmla="*/ 27 w 44"/>
                  <a:gd name="T1" fmla="*/ 142 h 280"/>
                  <a:gd name="T2" fmla="*/ 27 w 44"/>
                  <a:gd name="T3" fmla="*/ 276 h 280"/>
                  <a:gd name="T4" fmla="*/ 17 w 44"/>
                  <a:gd name="T5" fmla="*/ 276 h 280"/>
                  <a:gd name="T6" fmla="*/ 17 w 44"/>
                  <a:gd name="T7" fmla="*/ 142 h 280"/>
                  <a:gd name="T8" fmla="*/ 27 w 44"/>
                  <a:gd name="T9" fmla="*/ 142 h 280"/>
                  <a:gd name="T10" fmla="*/ 17 w 44"/>
                  <a:gd name="T11" fmla="*/ 142 h 280"/>
                  <a:gd name="T12" fmla="*/ 17 w 44"/>
                  <a:gd name="T13" fmla="*/ 6 h 280"/>
                  <a:gd name="T14" fmla="*/ 27 w 44"/>
                  <a:gd name="T15" fmla="*/ 6 h 280"/>
                  <a:gd name="T16" fmla="*/ 27 w 44"/>
                  <a:gd name="T17" fmla="*/ 142 h 280"/>
                  <a:gd name="T18" fmla="*/ 17 w 44"/>
                  <a:gd name="T19" fmla="*/ 142 h 280"/>
                  <a:gd name="T20" fmla="*/ 0 w 44"/>
                  <a:gd name="T21" fmla="*/ 272 h 280"/>
                  <a:gd name="T22" fmla="*/ 44 w 44"/>
                  <a:gd name="T23" fmla="*/ 272 h 280"/>
                  <a:gd name="T24" fmla="*/ 44 w 44"/>
                  <a:gd name="T25" fmla="*/ 280 h 280"/>
                  <a:gd name="T26" fmla="*/ 0 w 44"/>
                  <a:gd name="T27" fmla="*/ 280 h 280"/>
                  <a:gd name="T28" fmla="*/ 0 w 44"/>
                  <a:gd name="T29" fmla="*/ 272 h 280"/>
                  <a:gd name="T30" fmla="*/ 0 w 44"/>
                  <a:gd name="T31" fmla="*/ 0 h 280"/>
                  <a:gd name="T32" fmla="*/ 44 w 44"/>
                  <a:gd name="T33" fmla="*/ 0 h 280"/>
                  <a:gd name="T34" fmla="*/ 44 w 44"/>
                  <a:gd name="T35" fmla="*/ 9 h 280"/>
                  <a:gd name="T36" fmla="*/ 0 w 44"/>
                  <a:gd name="T37" fmla="*/ 9 h 280"/>
                  <a:gd name="T38" fmla="*/ 0 w 44"/>
                  <a:gd name="T3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80">
                    <a:moveTo>
                      <a:pt x="27" y="142"/>
                    </a:moveTo>
                    <a:lnTo>
                      <a:pt x="27" y="276"/>
                    </a:lnTo>
                    <a:lnTo>
                      <a:pt x="17" y="276"/>
                    </a:lnTo>
                    <a:lnTo>
                      <a:pt x="17" y="142"/>
                    </a:lnTo>
                    <a:lnTo>
                      <a:pt x="27" y="142"/>
                    </a:lnTo>
                    <a:close/>
                    <a:moveTo>
                      <a:pt x="17" y="142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142"/>
                    </a:lnTo>
                    <a:lnTo>
                      <a:pt x="17" y="142"/>
                    </a:lnTo>
                    <a:close/>
                    <a:moveTo>
                      <a:pt x="0" y="272"/>
                    </a:moveTo>
                    <a:lnTo>
                      <a:pt x="44" y="27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27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9" name="Rectangle 84"/>
              <p:cNvSpPr>
                <a:spLocks noChangeArrowheads="1"/>
              </p:cNvSpPr>
              <p:nvPr/>
            </p:nvSpPr>
            <p:spPr bwMode="auto">
              <a:xfrm>
                <a:off x="765" y="3110"/>
                <a:ext cx="5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0" name="Rectangle 85"/>
              <p:cNvSpPr>
                <a:spLocks noChangeArrowheads="1"/>
              </p:cNvSpPr>
              <p:nvPr/>
            </p:nvSpPr>
            <p:spPr bwMode="auto">
              <a:xfrm>
                <a:off x="765" y="3042"/>
                <a:ext cx="5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1" name="Rectangle 86"/>
              <p:cNvSpPr>
                <a:spLocks noChangeArrowheads="1"/>
              </p:cNvSpPr>
              <p:nvPr/>
            </p:nvSpPr>
            <p:spPr bwMode="auto">
              <a:xfrm>
                <a:off x="756" y="3176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2" name="Rectangle 87"/>
              <p:cNvSpPr>
                <a:spLocks noChangeArrowheads="1"/>
              </p:cNvSpPr>
              <p:nvPr/>
            </p:nvSpPr>
            <p:spPr bwMode="auto">
              <a:xfrm>
                <a:off x="756" y="303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3" name="Freeform 88"/>
              <p:cNvSpPr>
                <a:spLocks noEditPoints="1"/>
              </p:cNvSpPr>
              <p:nvPr/>
            </p:nvSpPr>
            <p:spPr bwMode="auto">
              <a:xfrm>
                <a:off x="818" y="3010"/>
                <a:ext cx="22" cy="155"/>
              </a:xfrm>
              <a:custGeom>
                <a:avLst/>
                <a:gdLst>
                  <a:gd name="T0" fmla="*/ 27 w 44"/>
                  <a:gd name="T1" fmla="*/ 156 h 311"/>
                  <a:gd name="T2" fmla="*/ 27 w 44"/>
                  <a:gd name="T3" fmla="*/ 308 h 311"/>
                  <a:gd name="T4" fmla="*/ 17 w 44"/>
                  <a:gd name="T5" fmla="*/ 308 h 311"/>
                  <a:gd name="T6" fmla="*/ 17 w 44"/>
                  <a:gd name="T7" fmla="*/ 156 h 311"/>
                  <a:gd name="T8" fmla="*/ 27 w 44"/>
                  <a:gd name="T9" fmla="*/ 156 h 311"/>
                  <a:gd name="T10" fmla="*/ 17 w 44"/>
                  <a:gd name="T11" fmla="*/ 156 h 311"/>
                  <a:gd name="T12" fmla="*/ 17 w 44"/>
                  <a:gd name="T13" fmla="*/ 4 h 311"/>
                  <a:gd name="T14" fmla="*/ 27 w 44"/>
                  <a:gd name="T15" fmla="*/ 4 h 311"/>
                  <a:gd name="T16" fmla="*/ 27 w 44"/>
                  <a:gd name="T17" fmla="*/ 156 h 311"/>
                  <a:gd name="T18" fmla="*/ 17 w 44"/>
                  <a:gd name="T19" fmla="*/ 156 h 311"/>
                  <a:gd name="T20" fmla="*/ 0 w 44"/>
                  <a:gd name="T21" fmla="*/ 302 h 311"/>
                  <a:gd name="T22" fmla="*/ 44 w 44"/>
                  <a:gd name="T23" fmla="*/ 302 h 311"/>
                  <a:gd name="T24" fmla="*/ 44 w 44"/>
                  <a:gd name="T25" fmla="*/ 311 h 311"/>
                  <a:gd name="T26" fmla="*/ 0 w 44"/>
                  <a:gd name="T27" fmla="*/ 311 h 311"/>
                  <a:gd name="T28" fmla="*/ 0 w 44"/>
                  <a:gd name="T29" fmla="*/ 302 h 311"/>
                  <a:gd name="T30" fmla="*/ 0 w 44"/>
                  <a:gd name="T31" fmla="*/ 0 h 311"/>
                  <a:gd name="T32" fmla="*/ 44 w 44"/>
                  <a:gd name="T33" fmla="*/ 0 h 311"/>
                  <a:gd name="T34" fmla="*/ 44 w 44"/>
                  <a:gd name="T35" fmla="*/ 10 h 311"/>
                  <a:gd name="T36" fmla="*/ 0 w 44"/>
                  <a:gd name="T37" fmla="*/ 10 h 311"/>
                  <a:gd name="T38" fmla="*/ 0 w 44"/>
                  <a:gd name="T3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11">
                    <a:moveTo>
                      <a:pt x="27" y="156"/>
                    </a:moveTo>
                    <a:lnTo>
                      <a:pt x="27" y="308"/>
                    </a:lnTo>
                    <a:lnTo>
                      <a:pt x="17" y="308"/>
                    </a:lnTo>
                    <a:lnTo>
                      <a:pt x="17" y="156"/>
                    </a:lnTo>
                    <a:lnTo>
                      <a:pt x="27" y="156"/>
                    </a:lnTo>
                    <a:close/>
                    <a:moveTo>
                      <a:pt x="17" y="156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56"/>
                    </a:lnTo>
                    <a:lnTo>
                      <a:pt x="17" y="156"/>
                    </a:lnTo>
                    <a:close/>
                    <a:moveTo>
                      <a:pt x="0" y="302"/>
                    </a:moveTo>
                    <a:lnTo>
                      <a:pt x="44" y="302"/>
                    </a:lnTo>
                    <a:lnTo>
                      <a:pt x="44" y="311"/>
                    </a:lnTo>
                    <a:lnTo>
                      <a:pt x="0" y="311"/>
                    </a:lnTo>
                    <a:lnTo>
                      <a:pt x="0" y="30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4" name="Rectangle 89"/>
              <p:cNvSpPr>
                <a:spLocks noChangeArrowheads="1"/>
              </p:cNvSpPr>
              <p:nvPr/>
            </p:nvSpPr>
            <p:spPr bwMode="auto">
              <a:xfrm>
                <a:off x="827" y="3087"/>
                <a:ext cx="4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5" name="Rectangle 90"/>
              <p:cNvSpPr>
                <a:spLocks noChangeArrowheads="1"/>
              </p:cNvSpPr>
              <p:nvPr/>
            </p:nvSpPr>
            <p:spPr bwMode="auto">
              <a:xfrm>
                <a:off x="827" y="3012"/>
                <a:ext cx="4" cy="7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6" name="Rectangle 91"/>
              <p:cNvSpPr>
                <a:spLocks noChangeArrowheads="1"/>
              </p:cNvSpPr>
              <p:nvPr/>
            </p:nvSpPr>
            <p:spPr bwMode="auto">
              <a:xfrm>
                <a:off x="818" y="316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7" name="Rectangle 92"/>
              <p:cNvSpPr>
                <a:spLocks noChangeArrowheads="1"/>
              </p:cNvSpPr>
              <p:nvPr/>
            </p:nvSpPr>
            <p:spPr bwMode="auto">
              <a:xfrm>
                <a:off x="818" y="3010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8" name="Freeform 93"/>
              <p:cNvSpPr>
                <a:spLocks noEditPoints="1"/>
              </p:cNvSpPr>
              <p:nvPr/>
            </p:nvSpPr>
            <p:spPr bwMode="auto">
              <a:xfrm>
                <a:off x="879" y="2983"/>
                <a:ext cx="23" cy="173"/>
              </a:xfrm>
              <a:custGeom>
                <a:avLst/>
                <a:gdLst>
                  <a:gd name="T0" fmla="*/ 28 w 46"/>
                  <a:gd name="T1" fmla="*/ 173 h 346"/>
                  <a:gd name="T2" fmla="*/ 28 w 46"/>
                  <a:gd name="T3" fmla="*/ 342 h 346"/>
                  <a:gd name="T4" fmla="*/ 19 w 46"/>
                  <a:gd name="T5" fmla="*/ 342 h 346"/>
                  <a:gd name="T6" fmla="*/ 19 w 46"/>
                  <a:gd name="T7" fmla="*/ 173 h 346"/>
                  <a:gd name="T8" fmla="*/ 28 w 46"/>
                  <a:gd name="T9" fmla="*/ 173 h 346"/>
                  <a:gd name="T10" fmla="*/ 19 w 46"/>
                  <a:gd name="T11" fmla="*/ 173 h 346"/>
                  <a:gd name="T12" fmla="*/ 19 w 46"/>
                  <a:gd name="T13" fmla="*/ 4 h 346"/>
                  <a:gd name="T14" fmla="*/ 28 w 46"/>
                  <a:gd name="T15" fmla="*/ 4 h 346"/>
                  <a:gd name="T16" fmla="*/ 28 w 46"/>
                  <a:gd name="T17" fmla="*/ 173 h 346"/>
                  <a:gd name="T18" fmla="*/ 19 w 46"/>
                  <a:gd name="T19" fmla="*/ 173 h 346"/>
                  <a:gd name="T20" fmla="*/ 0 w 46"/>
                  <a:gd name="T21" fmla="*/ 337 h 346"/>
                  <a:gd name="T22" fmla="*/ 46 w 46"/>
                  <a:gd name="T23" fmla="*/ 337 h 346"/>
                  <a:gd name="T24" fmla="*/ 46 w 46"/>
                  <a:gd name="T25" fmla="*/ 346 h 346"/>
                  <a:gd name="T26" fmla="*/ 0 w 46"/>
                  <a:gd name="T27" fmla="*/ 346 h 346"/>
                  <a:gd name="T28" fmla="*/ 0 w 46"/>
                  <a:gd name="T29" fmla="*/ 337 h 346"/>
                  <a:gd name="T30" fmla="*/ 0 w 46"/>
                  <a:gd name="T31" fmla="*/ 0 h 346"/>
                  <a:gd name="T32" fmla="*/ 46 w 46"/>
                  <a:gd name="T33" fmla="*/ 0 h 346"/>
                  <a:gd name="T34" fmla="*/ 46 w 46"/>
                  <a:gd name="T35" fmla="*/ 10 h 346"/>
                  <a:gd name="T36" fmla="*/ 0 w 46"/>
                  <a:gd name="T37" fmla="*/ 10 h 346"/>
                  <a:gd name="T38" fmla="*/ 0 w 46"/>
                  <a:gd name="T3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46">
                    <a:moveTo>
                      <a:pt x="28" y="173"/>
                    </a:moveTo>
                    <a:lnTo>
                      <a:pt x="28" y="342"/>
                    </a:lnTo>
                    <a:lnTo>
                      <a:pt x="19" y="342"/>
                    </a:lnTo>
                    <a:lnTo>
                      <a:pt x="19" y="173"/>
                    </a:lnTo>
                    <a:lnTo>
                      <a:pt x="28" y="173"/>
                    </a:lnTo>
                    <a:close/>
                    <a:moveTo>
                      <a:pt x="19" y="173"/>
                    </a:moveTo>
                    <a:lnTo>
                      <a:pt x="19" y="4"/>
                    </a:lnTo>
                    <a:lnTo>
                      <a:pt x="28" y="4"/>
                    </a:lnTo>
                    <a:lnTo>
                      <a:pt x="28" y="173"/>
                    </a:lnTo>
                    <a:lnTo>
                      <a:pt x="19" y="173"/>
                    </a:lnTo>
                    <a:close/>
                    <a:moveTo>
                      <a:pt x="0" y="337"/>
                    </a:moveTo>
                    <a:lnTo>
                      <a:pt x="46" y="337"/>
                    </a:lnTo>
                    <a:lnTo>
                      <a:pt x="46" y="346"/>
                    </a:lnTo>
                    <a:lnTo>
                      <a:pt x="0" y="346"/>
                    </a:lnTo>
                    <a:lnTo>
                      <a:pt x="0" y="33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9" name="Rectangle 94"/>
              <p:cNvSpPr>
                <a:spLocks noChangeArrowheads="1"/>
              </p:cNvSpPr>
              <p:nvPr/>
            </p:nvSpPr>
            <p:spPr bwMode="auto">
              <a:xfrm>
                <a:off x="889" y="3069"/>
                <a:ext cx="5" cy="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0" name="Rectangle 95"/>
              <p:cNvSpPr>
                <a:spLocks noChangeArrowheads="1"/>
              </p:cNvSpPr>
              <p:nvPr/>
            </p:nvSpPr>
            <p:spPr bwMode="auto">
              <a:xfrm>
                <a:off x="889" y="2985"/>
                <a:ext cx="5" cy="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1" name="Rectangle 96"/>
              <p:cNvSpPr>
                <a:spLocks noChangeArrowheads="1"/>
              </p:cNvSpPr>
              <p:nvPr/>
            </p:nvSpPr>
            <p:spPr bwMode="auto">
              <a:xfrm>
                <a:off x="879" y="315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2" name="Rectangle 97"/>
              <p:cNvSpPr>
                <a:spLocks noChangeArrowheads="1"/>
              </p:cNvSpPr>
              <p:nvPr/>
            </p:nvSpPr>
            <p:spPr bwMode="auto">
              <a:xfrm>
                <a:off x="879" y="298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3" name="Freeform 98"/>
              <p:cNvSpPr>
                <a:spLocks noEditPoints="1"/>
              </p:cNvSpPr>
              <p:nvPr/>
            </p:nvSpPr>
            <p:spPr bwMode="auto">
              <a:xfrm>
                <a:off x="942" y="2957"/>
                <a:ext cx="22" cy="180"/>
              </a:xfrm>
              <a:custGeom>
                <a:avLst/>
                <a:gdLst>
                  <a:gd name="T0" fmla="*/ 27 w 45"/>
                  <a:gd name="T1" fmla="*/ 180 h 361"/>
                  <a:gd name="T2" fmla="*/ 27 w 45"/>
                  <a:gd name="T3" fmla="*/ 355 h 361"/>
                  <a:gd name="T4" fmla="*/ 18 w 45"/>
                  <a:gd name="T5" fmla="*/ 355 h 361"/>
                  <a:gd name="T6" fmla="*/ 18 w 45"/>
                  <a:gd name="T7" fmla="*/ 180 h 361"/>
                  <a:gd name="T8" fmla="*/ 27 w 45"/>
                  <a:gd name="T9" fmla="*/ 180 h 361"/>
                  <a:gd name="T10" fmla="*/ 18 w 45"/>
                  <a:gd name="T11" fmla="*/ 180 h 361"/>
                  <a:gd name="T12" fmla="*/ 18 w 45"/>
                  <a:gd name="T13" fmla="*/ 3 h 361"/>
                  <a:gd name="T14" fmla="*/ 27 w 45"/>
                  <a:gd name="T15" fmla="*/ 3 h 361"/>
                  <a:gd name="T16" fmla="*/ 27 w 45"/>
                  <a:gd name="T17" fmla="*/ 180 h 361"/>
                  <a:gd name="T18" fmla="*/ 18 w 45"/>
                  <a:gd name="T19" fmla="*/ 180 h 361"/>
                  <a:gd name="T20" fmla="*/ 0 w 45"/>
                  <a:gd name="T21" fmla="*/ 351 h 361"/>
                  <a:gd name="T22" fmla="*/ 45 w 45"/>
                  <a:gd name="T23" fmla="*/ 351 h 361"/>
                  <a:gd name="T24" fmla="*/ 45 w 45"/>
                  <a:gd name="T25" fmla="*/ 361 h 361"/>
                  <a:gd name="T26" fmla="*/ 0 w 45"/>
                  <a:gd name="T27" fmla="*/ 361 h 361"/>
                  <a:gd name="T28" fmla="*/ 0 w 45"/>
                  <a:gd name="T29" fmla="*/ 351 h 361"/>
                  <a:gd name="T30" fmla="*/ 0 w 45"/>
                  <a:gd name="T31" fmla="*/ 0 h 361"/>
                  <a:gd name="T32" fmla="*/ 45 w 45"/>
                  <a:gd name="T33" fmla="*/ 0 h 361"/>
                  <a:gd name="T34" fmla="*/ 45 w 45"/>
                  <a:gd name="T35" fmla="*/ 9 h 361"/>
                  <a:gd name="T36" fmla="*/ 0 w 45"/>
                  <a:gd name="T37" fmla="*/ 9 h 361"/>
                  <a:gd name="T38" fmla="*/ 0 w 45"/>
                  <a:gd name="T3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61">
                    <a:moveTo>
                      <a:pt x="27" y="180"/>
                    </a:moveTo>
                    <a:lnTo>
                      <a:pt x="27" y="355"/>
                    </a:lnTo>
                    <a:lnTo>
                      <a:pt x="18" y="355"/>
                    </a:lnTo>
                    <a:lnTo>
                      <a:pt x="18" y="180"/>
                    </a:lnTo>
                    <a:lnTo>
                      <a:pt x="27" y="180"/>
                    </a:lnTo>
                    <a:close/>
                    <a:moveTo>
                      <a:pt x="18" y="180"/>
                    </a:moveTo>
                    <a:lnTo>
                      <a:pt x="18" y="3"/>
                    </a:lnTo>
                    <a:lnTo>
                      <a:pt x="27" y="3"/>
                    </a:lnTo>
                    <a:lnTo>
                      <a:pt x="27" y="180"/>
                    </a:lnTo>
                    <a:lnTo>
                      <a:pt x="18" y="180"/>
                    </a:lnTo>
                    <a:close/>
                    <a:moveTo>
                      <a:pt x="0" y="351"/>
                    </a:moveTo>
                    <a:lnTo>
                      <a:pt x="45" y="351"/>
                    </a:lnTo>
                    <a:lnTo>
                      <a:pt x="45" y="361"/>
                    </a:lnTo>
                    <a:lnTo>
                      <a:pt x="0" y="361"/>
                    </a:lnTo>
                    <a:lnTo>
                      <a:pt x="0" y="351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4" name="Rectangle 99"/>
              <p:cNvSpPr>
                <a:spLocks noChangeArrowheads="1"/>
              </p:cNvSpPr>
              <p:nvPr/>
            </p:nvSpPr>
            <p:spPr bwMode="auto">
              <a:xfrm>
                <a:off x="950" y="3047"/>
                <a:ext cx="5" cy="8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5" name="Rectangle 100"/>
              <p:cNvSpPr>
                <a:spLocks noChangeArrowheads="1"/>
              </p:cNvSpPr>
              <p:nvPr/>
            </p:nvSpPr>
            <p:spPr bwMode="auto">
              <a:xfrm>
                <a:off x="950" y="2959"/>
                <a:ext cx="5" cy="8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6" name="Rectangle 101"/>
              <p:cNvSpPr>
                <a:spLocks noChangeArrowheads="1"/>
              </p:cNvSpPr>
              <p:nvPr/>
            </p:nvSpPr>
            <p:spPr bwMode="auto">
              <a:xfrm>
                <a:off x="942" y="3133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7" name="Rectangle 102"/>
              <p:cNvSpPr>
                <a:spLocks noChangeArrowheads="1"/>
              </p:cNvSpPr>
              <p:nvPr/>
            </p:nvSpPr>
            <p:spPr bwMode="auto">
              <a:xfrm>
                <a:off x="942" y="295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8" name="Freeform 103"/>
              <p:cNvSpPr>
                <a:spLocks noEditPoints="1"/>
              </p:cNvSpPr>
              <p:nvPr/>
            </p:nvSpPr>
            <p:spPr bwMode="auto">
              <a:xfrm>
                <a:off x="1003" y="2932"/>
                <a:ext cx="23" cy="192"/>
              </a:xfrm>
              <a:custGeom>
                <a:avLst/>
                <a:gdLst>
                  <a:gd name="T0" fmla="*/ 27 w 46"/>
                  <a:gd name="T1" fmla="*/ 192 h 384"/>
                  <a:gd name="T2" fmla="*/ 27 w 46"/>
                  <a:gd name="T3" fmla="*/ 378 h 384"/>
                  <a:gd name="T4" fmla="*/ 18 w 46"/>
                  <a:gd name="T5" fmla="*/ 378 h 384"/>
                  <a:gd name="T6" fmla="*/ 18 w 46"/>
                  <a:gd name="T7" fmla="*/ 192 h 384"/>
                  <a:gd name="T8" fmla="*/ 27 w 46"/>
                  <a:gd name="T9" fmla="*/ 192 h 384"/>
                  <a:gd name="T10" fmla="*/ 18 w 46"/>
                  <a:gd name="T11" fmla="*/ 192 h 384"/>
                  <a:gd name="T12" fmla="*/ 18 w 46"/>
                  <a:gd name="T13" fmla="*/ 5 h 384"/>
                  <a:gd name="T14" fmla="*/ 27 w 46"/>
                  <a:gd name="T15" fmla="*/ 5 h 384"/>
                  <a:gd name="T16" fmla="*/ 27 w 46"/>
                  <a:gd name="T17" fmla="*/ 192 h 384"/>
                  <a:gd name="T18" fmla="*/ 18 w 46"/>
                  <a:gd name="T19" fmla="*/ 192 h 384"/>
                  <a:gd name="T20" fmla="*/ 0 w 46"/>
                  <a:gd name="T21" fmla="*/ 374 h 384"/>
                  <a:gd name="T22" fmla="*/ 46 w 46"/>
                  <a:gd name="T23" fmla="*/ 374 h 384"/>
                  <a:gd name="T24" fmla="*/ 46 w 46"/>
                  <a:gd name="T25" fmla="*/ 384 h 384"/>
                  <a:gd name="T26" fmla="*/ 0 w 46"/>
                  <a:gd name="T27" fmla="*/ 384 h 384"/>
                  <a:gd name="T28" fmla="*/ 0 w 46"/>
                  <a:gd name="T29" fmla="*/ 374 h 384"/>
                  <a:gd name="T30" fmla="*/ 0 w 46"/>
                  <a:gd name="T31" fmla="*/ 0 h 384"/>
                  <a:gd name="T32" fmla="*/ 46 w 46"/>
                  <a:gd name="T33" fmla="*/ 0 h 384"/>
                  <a:gd name="T34" fmla="*/ 46 w 46"/>
                  <a:gd name="T35" fmla="*/ 9 h 384"/>
                  <a:gd name="T36" fmla="*/ 0 w 46"/>
                  <a:gd name="T37" fmla="*/ 9 h 384"/>
                  <a:gd name="T38" fmla="*/ 0 w 46"/>
                  <a:gd name="T3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4">
                    <a:moveTo>
                      <a:pt x="27" y="192"/>
                    </a:moveTo>
                    <a:lnTo>
                      <a:pt x="27" y="378"/>
                    </a:lnTo>
                    <a:lnTo>
                      <a:pt x="18" y="378"/>
                    </a:lnTo>
                    <a:lnTo>
                      <a:pt x="18" y="192"/>
                    </a:lnTo>
                    <a:lnTo>
                      <a:pt x="27" y="192"/>
                    </a:lnTo>
                    <a:close/>
                    <a:moveTo>
                      <a:pt x="18" y="192"/>
                    </a:moveTo>
                    <a:lnTo>
                      <a:pt x="18" y="5"/>
                    </a:lnTo>
                    <a:lnTo>
                      <a:pt x="27" y="5"/>
                    </a:lnTo>
                    <a:lnTo>
                      <a:pt x="27" y="192"/>
                    </a:lnTo>
                    <a:lnTo>
                      <a:pt x="18" y="192"/>
                    </a:lnTo>
                    <a:close/>
                    <a:moveTo>
                      <a:pt x="0" y="374"/>
                    </a:moveTo>
                    <a:lnTo>
                      <a:pt x="46" y="374"/>
                    </a:lnTo>
                    <a:lnTo>
                      <a:pt x="46" y="384"/>
                    </a:lnTo>
                    <a:lnTo>
                      <a:pt x="0" y="384"/>
                    </a:lnTo>
                    <a:lnTo>
                      <a:pt x="0" y="37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9" name="Rectangle 104"/>
              <p:cNvSpPr>
                <a:spLocks noChangeArrowheads="1"/>
              </p:cNvSpPr>
              <p:nvPr/>
            </p:nvSpPr>
            <p:spPr bwMode="auto">
              <a:xfrm>
                <a:off x="1012" y="3028"/>
                <a:ext cx="5" cy="9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0" name="Rectangle 105"/>
              <p:cNvSpPr>
                <a:spLocks noChangeArrowheads="1"/>
              </p:cNvSpPr>
              <p:nvPr/>
            </p:nvSpPr>
            <p:spPr bwMode="auto">
              <a:xfrm>
                <a:off x="1012" y="2935"/>
                <a:ext cx="5" cy="9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1" name="Rectangle 106"/>
              <p:cNvSpPr>
                <a:spLocks noChangeArrowheads="1"/>
              </p:cNvSpPr>
              <p:nvPr/>
            </p:nvSpPr>
            <p:spPr bwMode="auto">
              <a:xfrm>
                <a:off x="1003" y="311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2" name="Rectangle 107"/>
              <p:cNvSpPr>
                <a:spLocks noChangeArrowheads="1"/>
              </p:cNvSpPr>
              <p:nvPr/>
            </p:nvSpPr>
            <p:spPr bwMode="auto">
              <a:xfrm>
                <a:off x="1003" y="293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3" name="Freeform 108"/>
              <p:cNvSpPr>
                <a:spLocks noEditPoints="1"/>
              </p:cNvSpPr>
              <p:nvPr/>
            </p:nvSpPr>
            <p:spPr bwMode="auto">
              <a:xfrm>
                <a:off x="1066" y="2909"/>
                <a:ext cx="22" cy="200"/>
              </a:xfrm>
              <a:custGeom>
                <a:avLst/>
                <a:gdLst>
                  <a:gd name="T0" fmla="*/ 27 w 44"/>
                  <a:gd name="T1" fmla="*/ 199 h 399"/>
                  <a:gd name="T2" fmla="*/ 27 w 44"/>
                  <a:gd name="T3" fmla="*/ 395 h 399"/>
                  <a:gd name="T4" fmla="*/ 17 w 44"/>
                  <a:gd name="T5" fmla="*/ 395 h 399"/>
                  <a:gd name="T6" fmla="*/ 17 w 44"/>
                  <a:gd name="T7" fmla="*/ 199 h 399"/>
                  <a:gd name="T8" fmla="*/ 27 w 44"/>
                  <a:gd name="T9" fmla="*/ 199 h 399"/>
                  <a:gd name="T10" fmla="*/ 17 w 44"/>
                  <a:gd name="T11" fmla="*/ 199 h 399"/>
                  <a:gd name="T12" fmla="*/ 17 w 44"/>
                  <a:gd name="T13" fmla="*/ 3 h 399"/>
                  <a:gd name="T14" fmla="*/ 27 w 44"/>
                  <a:gd name="T15" fmla="*/ 3 h 399"/>
                  <a:gd name="T16" fmla="*/ 27 w 44"/>
                  <a:gd name="T17" fmla="*/ 199 h 399"/>
                  <a:gd name="T18" fmla="*/ 17 w 44"/>
                  <a:gd name="T19" fmla="*/ 199 h 399"/>
                  <a:gd name="T20" fmla="*/ 0 w 44"/>
                  <a:gd name="T21" fmla="*/ 389 h 399"/>
                  <a:gd name="T22" fmla="*/ 44 w 44"/>
                  <a:gd name="T23" fmla="*/ 389 h 399"/>
                  <a:gd name="T24" fmla="*/ 44 w 44"/>
                  <a:gd name="T25" fmla="*/ 399 h 399"/>
                  <a:gd name="T26" fmla="*/ 0 w 44"/>
                  <a:gd name="T27" fmla="*/ 399 h 399"/>
                  <a:gd name="T28" fmla="*/ 0 w 44"/>
                  <a:gd name="T29" fmla="*/ 389 h 399"/>
                  <a:gd name="T30" fmla="*/ 0 w 44"/>
                  <a:gd name="T31" fmla="*/ 0 h 399"/>
                  <a:gd name="T32" fmla="*/ 44 w 44"/>
                  <a:gd name="T33" fmla="*/ 0 h 399"/>
                  <a:gd name="T34" fmla="*/ 44 w 44"/>
                  <a:gd name="T35" fmla="*/ 9 h 399"/>
                  <a:gd name="T36" fmla="*/ 0 w 44"/>
                  <a:gd name="T37" fmla="*/ 9 h 399"/>
                  <a:gd name="T38" fmla="*/ 0 w 44"/>
                  <a:gd name="T3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99">
                    <a:moveTo>
                      <a:pt x="27" y="199"/>
                    </a:moveTo>
                    <a:lnTo>
                      <a:pt x="27" y="395"/>
                    </a:lnTo>
                    <a:lnTo>
                      <a:pt x="17" y="395"/>
                    </a:lnTo>
                    <a:lnTo>
                      <a:pt x="17" y="199"/>
                    </a:lnTo>
                    <a:lnTo>
                      <a:pt x="27" y="199"/>
                    </a:lnTo>
                    <a:close/>
                    <a:moveTo>
                      <a:pt x="17" y="199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199"/>
                    </a:lnTo>
                    <a:lnTo>
                      <a:pt x="17" y="199"/>
                    </a:lnTo>
                    <a:close/>
                    <a:moveTo>
                      <a:pt x="0" y="389"/>
                    </a:moveTo>
                    <a:lnTo>
                      <a:pt x="44" y="389"/>
                    </a:lnTo>
                    <a:lnTo>
                      <a:pt x="44" y="399"/>
                    </a:lnTo>
                    <a:lnTo>
                      <a:pt x="0" y="399"/>
                    </a:lnTo>
                    <a:lnTo>
                      <a:pt x="0" y="38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4" name="Rectangle 109"/>
              <p:cNvSpPr>
                <a:spLocks noChangeArrowheads="1"/>
              </p:cNvSpPr>
              <p:nvPr/>
            </p:nvSpPr>
            <p:spPr bwMode="auto">
              <a:xfrm>
                <a:off x="1074" y="3009"/>
                <a:ext cx="5" cy="9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5" name="Rectangle 110"/>
              <p:cNvSpPr>
                <a:spLocks noChangeArrowheads="1"/>
              </p:cNvSpPr>
              <p:nvPr/>
            </p:nvSpPr>
            <p:spPr bwMode="auto">
              <a:xfrm>
                <a:off x="1074" y="2911"/>
                <a:ext cx="5" cy="9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6" name="Rectangle 111"/>
              <p:cNvSpPr>
                <a:spLocks noChangeArrowheads="1"/>
              </p:cNvSpPr>
              <p:nvPr/>
            </p:nvSpPr>
            <p:spPr bwMode="auto">
              <a:xfrm>
                <a:off x="1066" y="310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7" name="Rectangle 112"/>
              <p:cNvSpPr>
                <a:spLocks noChangeArrowheads="1"/>
              </p:cNvSpPr>
              <p:nvPr/>
            </p:nvSpPr>
            <p:spPr bwMode="auto">
              <a:xfrm>
                <a:off x="1066" y="290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8" name="Freeform 113"/>
              <p:cNvSpPr>
                <a:spLocks noEditPoints="1"/>
              </p:cNvSpPr>
              <p:nvPr/>
            </p:nvSpPr>
            <p:spPr bwMode="auto">
              <a:xfrm>
                <a:off x="1127" y="2893"/>
                <a:ext cx="23" cy="204"/>
              </a:xfrm>
              <a:custGeom>
                <a:avLst/>
                <a:gdLst>
                  <a:gd name="T0" fmla="*/ 27 w 46"/>
                  <a:gd name="T1" fmla="*/ 203 h 407"/>
                  <a:gd name="T2" fmla="*/ 27 w 46"/>
                  <a:gd name="T3" fmla="*/ 403 h 407"/>
                  <a:gd name="T4" fmla="*/ 17 w 46"/>
                  <a:gd name="T5" fmla="*/ 403 h 407"/>
                  <a:gd name="T6" fmla="*/ 17 w 46"/>
                  <a:gd name="T7" fmla="*/ 203 h 407"/>
                  <a:gd name="T8" fmla="*/ 27 w 46"/>
                  <a:gd name="T9" fmla="*/ 203 h 407"/>
                  <a:gd name="T10" fmla="*/ 17 w 46"/>
                  <a:gd name="T11" fmla="*/ 203 h 407"/>
                  <a:gd name="T12" fmla="*/ 17 w 46"/>
                  <a:gd name="T13" fmla="*/ 6 h 407"/>
                  <a:gd name="T14" fmla="*/ 27 w 46"/>
                  <a:gd name="T15" fmla="*/ 6 h 407"/>
                  <a:gd name="T16" fmla="*/ 27 w 46"/>
                  <a:gd name="T17" fmla="*/ 203 h 407"/>
                  <a:gd name="T18" fmla="*/ 17 w 46"/>
                  <a:gd name="T19" fmla="*/ 203 h 407"/>
                  <a:gd name="T20" fmla="*/ 0 w 46"/>
                  <a:gd name="T21" fmla="*/ 399 h 407"/>
                  <a:gd name="T22" fmla="*/ 46 w 46"/>
                  <a:gd name="T23" fmla="*/ 399 h 407"/>
                  <a:gd name="T24" fmla="*/ 46 w 46"/>
                  <a:gd name="T25" fmla="*/ 407 h 407"/>
                  <a:gd name="T26" fmla="*/ 0 w 46"/>
                  <a:gd name="T27" fmla="*/ 407 h 407"/>
                  <a:gd name="T28" fmla="*/ 0 w 46"/>
                  <a:gd name="T29" fmla="*/ 399 h 407"/>
                  <a:gd name="T30" fmla="*/ 0 w 46"/>
                  <a:gd name="T31" fmla="*/ 0 h 407"/>
                  <a:gd name="T32" fmla="*/ 46 w 46"/>
                  <a:gd name="T33" fmla="*/ 0 h 407"/>
                  <a:gd name="T34" fmla="*/ 46 w 46"/>
                  <a:gd name="T35" fmla="*/ 10 h 407"/>
                  <a:gd name="T36" fmla="*/ 0 w 46"/>
                  <a:gd name="T37" fmla="*/ 10 h 407"/>
                  <a:gd name="T38" fmla="*/ 0 w 46"/>
                  <a:gd name="T39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07">
                    <a:moveTo>
                      <a:pt x="27" y="203"/>
                    </a:moveTo>
                    <a:lnTo>
                      <a:pt x="27" y="403"/>
                    </a:lnTo>
                    <a:lnTo>
                      <a:pt x="17" y="403"/>
                    </a:lnTo>
                    <a:lnTo>
                      <a:pt x="17" y="203"/>
                    </a:lnTo>
                    <a:lnTo>
                      <a:pt x="27" y="203"/>
                    </a:lnTo>
                    <a:close/>
                    <a:moveTo>
                      <a:pt x="17" y="203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03"/>
                    </a:lnTo>
                    <a:lnTo>
                      <a:pt x="17" y="203"/>
                    </a:lnTo>
                    <a:close/>
                    <a:moveTo>
                      <a:pt x="0" y="399"/>
                    </a:moveTo>
                    <a:lnTo>
                      <a:pt x="46" y="399"/>
                    </a:lnTo>
                    <a:lnTo>
                      <a:pt x="46" y="407"/>
                    </a:lnTo>
                    <a:lnTo>
                      <a:pt x="0" y="407"/>
                    </a:lnTo>
                    <a:lnTo>
                      <a:pt x="0" y="39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9" name="Rectangle 114"/>
              <p:cNvSpPr>
                <a:spLocks noChangeArrowheads="1"/>
              </p:cNvSpPr>
              <p:nvPr/>
            </p:nvSpPr>
            <p:spPr bwMode="auto">
              <a:xfrm>
                <a:off x="1136" y="2995"/>
                <a:ext cx="4" cy="10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0" name="Rectangle 115"/>
              <p:cNvSpPr>
                <a:spLocks noChangeArrowheads="1"/>
              </p:cNvSpPr>
              <p:nvPr/>
            </p:nvSpPr>
            <p:spPr bwMode="auto">
              <a:xfrm>
                <a:off x="1136" y="2896"/>
                <a:ext cx="4" cy="9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1" name="Rectangle 116"/>
              <p:cNvSpPr>
                <a:spLocks noChangeArrowheads="1"/>
              </p:cNvSpPr>
              <p:nvPr/>
            </p:nvSpPr>
            <p:spPr bwMode="auto">
              <a:xfrm>
                <a:off x="1127" y="3093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2" name="Rectangle 117"/>
              <p:cNvSpPr>
                <a:spLocks noChangeArrowheads="1"/>
              </p:cNvSpPr>
              <p:nvPr/>
            </p:nvSpPr>
            <p:spPr bwMode="auto">
              <a:xfrm>
                <a:off x="1127" y="289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3" name="Freeform 118"/>
              <p:cNvSpPr>
                <a:spLocks noEditPoints="1"/>
              </p:cNvSpPr>
              <p:nvPr/>
            </p:nvSpPr>
            <p:spPr bwMode="auto">
              <a:xfrm>
                <a:off x="1189" y="2868"/>
                <a:ext cx="22" cy="222"/>
              </a:xfrm>
              <a:custGeom>
                <a:avLst/>
                <a:gdLst>
                  <a:gd name="T0" fmla="*/ 27 w 44"/>
                  <a:gd name="T1" fmla="*/ 221 h 444"/>
                  <a:gd name="T2" fmla="*/ 27 w 44"/>
                  <a:gd name="T3" fmla="*/ 440 h 444"/>
                  <a:gd name="T4" fmla="*/ 17 w 44"/>
                  <a:gd name="T5" fmla="*/ 440 h 444"/>
                  <a:gd name="T6" fmla="*/ 17 w 44"/>
                  <a:gd name="T7" fmla="*/ 221 h 444"/>
                  <a:gd name="T8" fmla="*/ 27 w 44"/>
                  <a:gd name="T9" fmla="*/ 221 h 444"/>
                  <a:gd name="T10" fmla="*/ 17 w 44"/>
                  <a:gd name="T11" fmla="*/ 221 h 444"/>
                  <a:gd name="T12" fmla="*/ 17 w 44"/>
                  <a:gd name="T13" fmla="*/ 4 h 444"/>
                  <a:gd name="T14" fmla="*/ 27 w 44"/>
                  <a:gd name="T15" fmla="*/ 4 h 444"/>
                  <a:gd name="T16" fmla="*/ 27 w 44"/>
                  <a:gd name="T17" fmla="*/ 221 h 444"/>
                  <a:gd name="T18" fmla="*/ 17 w 44"/>
                  <a:gd name="T19" fmla="*/ 221 h 444"/>
                  <a:gd name="T20" fmla="*/ 0 w 44"/>
                  <a:gd name="T21" fmla="*/ 434 h 444"/>
                  <a:gd name="T22" fmla="*/ 44 w 44"/>
                  <a:gd name="T23" fmla="*/ 434 h 444"/>
                  <a:gd name="T24" fmla="*/ 44 w 44"/>
                  <a:gd name="T25" fmla="*/ 444 h 444"/>
                  <a:gd name="T26" fmla="*/ 0 w 44"/>
                  <a:gd name="T27" fmla="*/ 444 h 444"/>
                  <a:gd name="T28" fmla="*/ 0 w 44"/>
                  <a:gd name="T29" fmla="*/ 434 h 444"/>
                  <a:gd name="T30" fmla="*/ 0 w 44"/>
                  <a:gd name="T31" fmla="*/ 0 h 444"/>
                  <a:gd name="T32" fmla="*/ 44 w 44"/>
                  <a:gd name="T33" fmla="*/ 0 h 444"/>
                  <a:gd name="T34" fmla="*/ 44 w 44"/>
                  <a:gd name="T35" fmla="*/ 10 h 444"/>
                  <a:gd name="T36" fmla="*/ 0 w 44"/>
                  <a:gd name="T37" fmla="*/ 10 h 444"/>
                  <a:gd name="T38" fmla="*/ 0 w 44"/>
                  <a:gd name="T3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44">
                    <a:moveTo>
                      <a:pt x="27" y="221"/>
                    </a:moveTo>
                    <a:lnTo>
                      <a:pt x="27" y="440"/>
                    </a:lnTo>
                    <a:lnTo>
                      <a:pt x="17" y="440"/>
                    </a:lnTo>
                    <a:lnTo>
                      <a:pt x="17" y="221"/>
                    </a:lnTo>
                    <a:lnTo>
                      <a:pt x="27" y="221"/>
                    </a:lnTo>
                    <a:close/>
                    <a:moveTo>
                      <a:pt x="17" y="22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21"/>
                    </a:lnTo>
                    <a:lnTo>
                      <a:pt x="17" y="221"/>
                    </a:lnTo>
                    <a:close/>
                    <a:moveTo>
                      <a:pt x="0" y="434"/>
                    </a:moveTo>
                    <a:lnTo>
                      <a:pt x="44" y="434"/>
                    </a:lnTo>
                    <a:lnTo>
                      <a:pt x="44" y="444"/>
                    </a:lnTo>
                    <a:lnTo>
                      <a:pt x="0" y="444"/>
                    </a:lnTo>
                    <a:lnTo>
                      <a:pt x="0" y="43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4" name="Rectangle 119"/>
              <p:cNvSpPr>
                <a:spLocks noChangeArrowheads="1"/>
              </p:cNvSpPr>
              <p:nvPr/>
            </p:nvSpPr>
            <p:spPr bwMode="auto">
              <a:xfrm>
                <a:off x="1198" y="2979"/>
                <a:ext cx="5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5" name="Rectangle 120"/>
              <p:cNvSpPr>
                <a:spLocks noChangeArrowheads="1"/>
              </p:cNvSpPr>
              <p:nvPr/>
            </p:nvSpPr>
            <p:spPr bwMode="auto">
              <a:xfrm>
                <a:off x="1198" y="2870"/>
                <a:ext cx="5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6" name="Rectangle 121"/>
              <p:cNvSpPr>
                <a:spLocks noChangeArrowheads="1"/>
              </p:cNvSpPr>
              <p:nvPr/>
            </p:nvSpPr>
            <p:spPr bwMode="auto">
              <a:xfrm>
                <a:off x="1189" y="308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7" name="Rectangle 122"/>
              <p:cNvSpPr>
                <a:spLocks noChangeArrowheads="1"/>
              </p:cNvSpPr>
              <p:nvPr/>
            </p:nvSpPr>
            <p:spPr bwMode="auto">
              <a:xfrm>
                <a:off x="1189" y="286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8" name="Freeform 123"/>
              <p:cNvSpPr>
                <a:spLocks noEditPoints="1"/>
              </p:cNvSpPr>
              <p:nvPr/>
            </p:nvSpPr>
            <p:spPr bwMode="auto">
              <a:xfrm>
                <a:off x="1251" y="2855"/>
                <a:ext cx="23" cy="222"/>
              </a:xfrm>
              <a:custGeom>
                <a:avLst/>
                <a:gdLst>
                  <a:gd name="T0" fmla="*/ 29 w 46"/>
                  <a:gd name="T1" fmla="*/ 221 h 444"/>
                  <a:gd name="T2" fmla="*/ 29 w 46"/>
                  <a:gd name="T3" fmla="*/ 438 h 444"/>
                  <a:gd name="T4" fmla="*/ 19 w 46"/>
                  <a:gd name="T5" fmla="*/ 438 h 444"/>
                  <a:gd name="T6" fmla="*/ 19 w 46"/>
                  <a:gd name="T7" fmla="*/ 221 h 444"/>
                  <a:gd name="T8" fmla="*/ 29 w 46"/>
                  <a:gd name="T9" fmla="*/ 221 h 444"/>
                  <a:gd name="T10" fmla="*/ 19 w 46"/>
                  <a:gd name="T11" fmla="*/ 221 h 444"/>
                  <a:gd name="T12" fmla="*/ 19 w 46"/>
                  <a:gd name="T13" fmla="*/ 4 h 444"/>
                  <a:gd name="T14" fmla="*/ 29 w 46"/>
                  <a:gd name="T15" fmla="*/ 4 h 444"/>
                  <a:gd name="T16" fmla="*/ 29 w 46"/>
                  <a:gd name="T17" fmla="*/ 221 h 444"/>
                  <a:gd name="T18" fmla="*/ 19 w 46"/>
                  <a:gd name="T19" fmla="*/ 221 h 444"/>
                  <a:gd name="T20" fmla="*/ 0 w 46"/>
                  <a:gd name="T21" fmla="*/ 434 h 444"/>
                  <a:gd name="T22" fmla="*/ 46 w 46"/>
                  <a:gd name="T23" fmla="*/ 434 h 444"/>
                  <a:gd name="T24" fmla="*/ 46 w 46"/>
                  <a:gd name="T25" fmla="*/ 444 h 444"/>
                  <a:gd name="T26" fmla="*/ 0 w 46"/>
                  <a:gd name="T27" fmla="*/ 444 h 444"/>
                  <a:gd name="T28" fmla="*/ 0 w 46"/>
                  <a:gd name="T29" fmla="*/ 434 h 444"/>
                  <a:gd name="T30" fmla="*/ 0 w 46"/>
                  <a:gd name="T31" fmla="*/ 0 h 444"/>
                  <a:gd name="T32" fmla="*/ 46 w 46"/>
                  <a:gd name="T33" fmla="*/ 0 h 444"/>
                  <a:gd name="T34" fmla="*/ 46 w 46"/>
                  <a:gd name="T35" fmla="*/ 10 h 444"/>
                  <a:gd name="T36" fmla="*/ 0 w 46"/>
                  <a:gd name="T37" fmla="*/ 10 h 444"/>
                  <a:gd name="T38" fmla="*/ 0 w 46"/>
                  <a:gd name="T3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44">
                    <a:moveTo>
                      <a:pt x="29" y="221"/>
                    </a:moveTo>
                    <a:lnTo>
                      <a:pt x="29" y="438"/>
                    </a:lnTo>
                    <a:lnTo>
                      <a:pt x="19" y="438"/>
                    </a:lnTo>
                    <a:lnTo>
                      <a:pt x="19" y="221"/>
                    </a:lnTo>
                    <a:lnTo>
                      <a:pt x="29" y="221"/>
                    </a:lnTo>
                    <a:close/>
                    <a:moveTo>
                      <a:pt x="19" y="221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221"/>
                    </a:lnTo>
                    <a:lnTo>
                      <a:pt x="19" y="221"/>
                    </a:lnTo>
                    <a:close/>
                    <a:moveTo>
                      <a:pt x="0" y="434"/>
                    </a:moveTo>
                    <a:lnTo>
                      <a:pt x="46" y="434"/>
                    </a:lnTo>
                    <a:lnTo>
                      <a:pt x="46" y="444"/>
                    </a:lnTo>
                    <a:lnTo>
                      <a:pt x="0" y="444"/>
                    </a:lnTo>
                    <a:lnTo>
                      <a:pt x="0" y="43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9" name="Rectangle 124"/>
              <p:cNvSpPr>
                <a:spLocks noChangeArrowheads="1"/>
              </p:cNvSpPr>
              <p:nvPr/>
            </p:nvSpPr>
            <p:spPr bwMode="auto">
              <a:xfrm>
                <a:off x="1260" y="2965"/>
                <a:ext cx="5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0" name="Rectangle 125"/>
              <p:cNvSpPr>
                <a:spLocks noChangeArrowheads="1"/>
              </p:cNvSpPr>
              <p:nvPr/>
            </p:nvSpPr>
            <p:spPr bwMode="auto">
              <a:xfrm>
                <a:off x="1260" y="2857"/>
                <a:ext cx="5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1" name="Rectangle 126"/>
              <p:cNvSpPr>
                <a:spLocks noChangeArrowheads="1"/>
              </p:cNvSpPr>
              <p:nvPr/>
            </p:nvSpPr>
            <p:spPr bwMode="auto">
              <a:xfrm>
                <a:off x="1251" y="307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2" name="Rectangle 127"/>
              <p:cNvSpPr>
                <a:spLocks noChangeArrowheads="1"/>
              </p:cNvSpPr>
              <p:nvPr/>
            </p:nvSpPr>
            <p:spPr bwMode="auto">
              <a:xfrm>
                <a:off x="1251" y="285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3" name="Freeform 128"/>
              <p:cNvSpPr>
                <a:spLocks noEditPoints="1"/>
              </p:cNvSpPr>
              <p:nvPr/>
            </p:nvSpPr>
            <p:spPr bwMode="auto">
              <a:xfrm>
                <a:off x="1312" y="2834"/>
                <a:ext cx="23" cy="245"/>
              </a:xfrm>
              <a:custGeom>
                <a:avLst/>
                <a:gdLst>
                  <a:gd name="T0" fmla="*/ 28 w 46"/>
                  <a:gd name="T1" fmla="*/ 244 h 490"/>
                  <a:gd name="T2" fmla="*/ 28 w 46"/>
                  <a:gd name="T3" fmla="*/ 484 h 490"/>
                  <a:gd name="T4" fmla="*/ 19 w 46"/>
                  <a:gd name="T5" fmla="*/ 484 h 490"/>
                  <a:gd name="T6" fmla="*/ 19 w 46"/>
                  <a:gd name="T7" fmla="*/ 244 h 490"/>
                  <a:gd name="T8" fmla="*/ 28 w 46"/>
                  <a:gd name="T9" fmla="*/ 244 h 490"/>
                  <a:gd name="T10" fmla="*/ 19 w 46"/>
                  <a:gd name="T11" fmla="*/ 244 h 490"/>
                  <a:gd name="T12" fmla="*/ 19 w 46"/>
                  <a:gd name="T13" fmla="*/ 6 h 490"/>
                  <a:gd name="T14" fmla="*/ 28 w 46"/>
                  <a:gd name="T15" fmla="*/ 6 h 490"/>
                  <a:gd name="T16" fmla="*/ 28 w 46"/>
                  <a:gd name="T17" fmla="*/ 244 h 490"/>
                  <a:gd name="T18" fmla="*/ 19 w 46"/>
                  <a:gd name="T19" fmla="*/ 244 h 490"/>
                  <a:gd name="T20" fmla="*/ 0 w 46"/>
                  <a:gd name="T21" fmla="*/ 480 h 490"/>
                  <a:gd name="T22" fmla="*/ 46 w 46"/>
                  <a:gd name="T23" fmla="*/ 480 h 490"/>
                  <a:gd name="T24" fmla="*/ 46 w 46"/>
                  <a:gd name="T25" fmla="*/ 490 h 490"/>
                  <a:gd name="T26" fmla="*/ 0 w 46"/>
                  <a:gd name="T27" fmla="*/ 490 h 490"/>
                  <a:gd name="T28" fmla="*/ 0 w 46"/>
                  <a:gd name="T29" fmla="*/ 480 h 490"/>
                  <a:gd name="T30" fmla="*/ 0 w 46"/>
                  <a:gd name="T31" fmla="*/ 0 h 490"/>
                  <a:gd name="T32" fmla="*/ 46 w 46"/>
                  <a:gd name="T33" fmla="*/ 0 h 490"/>
                  <a:gd name="T34" fmla="*/ 46 w 46"/>
                  <a:gd name="T35" fmla="*/ 9 h 490"/>
                  <a:gd name="T36" fmla="*/ 0 w 46"/>
                  <a:gd name="T37" fmla="*/ 9 h 490"/>
                  <a:gd name="T38" fmla="*/ 0 w 46"/>
                  <a:gd name="T39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90">
                    <a:moveTo>
                      <a:pt x="28" y="244"/>
                    </a:moveTo>
                    <a:lnTo>
                      <a:pt x="28" y="484"/>
                    </a:lnTo>
                    <a:lnTo>
                      <a:pt x="19" y="484"/>
                    </a:lnTo>
                    <a:lnTo>
                      <a:pt x="19" y="244"/>
                    </a:lnTo>
                    <a:lnTo>
                      <a:pt x="28" y="244"/>
                    </a:lnTo>
                    <a:close/>
                    <a:moveTo>
                      <a:pt x="19" y="244"/>
                    </a:moveTo>
                    <a:lnTo>
                      <a:pt x="19" y="6"/>
                    </a:lnTo>
                    <a:lnTo>
                      <a:pt x="28" y="6"/>
                    </a:lnTo>
                    <a:lnTo>
                      <a:pt x="28" y="244"/>
                    </a:lnTo>
                    <a:lnTo>
                      <a:pt x="19" y="244"/>
                    </a:lnTo>
                    <a:close/>
                    <a:moveTo>
                      <a:pt x="0" y="480"/>
                    </a:moveTo>
                    <a:lnTo>
                      <a:pt x="46" y="480"/>
                    </a:lnTo>
                    <a:lnTo>
                      <a:pt x="46" y="490"/>
                    </a:lnTo>
                    <a:lnTo>
                      <a:pt x="0" y="490"/>
                    </a:lnTo>
                    <a:lnTo>
                      <a:pt x="0" y="48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4" name="Rectangle 129"/>
              <p:cNvSpPr>
                <a:spLocks noChangeArrowheads="1"/>
              </p:cNvSpPr>
              <p:nvPr/>
            </p:nvSpPr>
            <p:spPr bwMode="auto">
              <a:xfrm>
                <a:off x="1322" y="2956"/>
                <a:ext cx="5" cy="12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5" name="Rectangle 130"/>
              <p:cNvSpPr>
                <a:spLocks noChangeArrowheads="1"/>
              </p:cNvSpPr>
              <p:nvPr/>
            </p:nvSpPr>
            <p:spPr bwMode="auto">
              <a:xfrm>
                <a:off x="1322" y="2837"/>
                <a:ext cx="5" cy="1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6" name="Rectangle 131"/>
              <p:cNvSpPr>
                <a:spLocks noChangeArrowheads="1"/>
              </p:cNvSpPr>
              <p:nvPr/>
            </p:nvSpPr>
            <p:spPr bwMode="auto">
              <a:xfrm>
                <a:off x="1312" y="307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7" name="Rectangle 132"/>
              <p:cNvSpPr>
                <a:spLocks noChangeArrowheads="1"/>
              </p:cNvSpPr>
              <p:nvPr/>
            </p:nvSpPr>
            <p:spPr bwMode="auto">
              <a:xfrm>
                <a:off x="1312" y="283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8" name="Freeform 133"/>
              <p:cNvSpPr>
                <a:spLocks noEditPoints="1"/>
              </p:cNvSpPr>
              <p:nvPr/>
            </p:nvSpPr>
            <p:spPr bwMode="auto">
              <a:xfrm>
                <a:off x="1375" y="2814"/>
                <a:ext cx="22" cy="250"/>
              </a:xfrm>
              <a:custGeom>
                <a:avLst/>
                <a:gdLst>
                  <a:gd name="T0" fmla="*/ 27 w 45"/>
                  <a:gd name="T1" fmla="*/ 249 h 501"/>
                  <a:gd name="T2" fmla="*/ 27 w 45"/>
                  <a:gd name="T3" fmla="*/ 497 h 501"/>
                  <a:gd name="T4" fmla="*/ 18 w 45"/>
                  <a:gd name="T5" fmla="*/ 497 h 501"/>
                  <a:gd name="T6" fmla="*/ 18 w 45"/>
                  <a:gd name="T7" fmla="*/ 249 h 501"/>
                  <a:gd name="T8" fmla="*/ 27 w 45"/>
                  <a:gd name="T9" fmla="*/ 249 h 501"/>
                  <a:gd name="T10" fmla="*/ 18 w 45"/>
                  <a:gd name="T11" fmla="*/ 249 h 501"/>
                  <a:gd name="T12" fmla="*/ 18 w 45"/>
                  <a:gd name="T13" fmla="*/ 5 h 501"/>
                  <a:gd name="T14" fmla="*/ 27 w 45"/>
                  <a:gd name="T15" fmla="*/ 5 h 501"/>
                  <a:gd name="T16" fmla="*/ 27 w 45"/>
                  <a:gd name="T17" fmla="*/ 249 h 501"/>
                  <a:gd name="T18" fmla="*/ 18 w 45"/>
                  <a:gd name="T19" fmla="*/ 249 h 501"/>
                  <a:gd name="T20" fmla="*/ 0 w 45"/>
                  <a:gd name="T21" fmla="*/ 491 h 501"/>
                  <a:gd name="T22" fmla="*/ 45 w 45"/>
                  <a:gd name="T23" fmla="*/ 491 h 501"/>
                  <a:gd name="T24" fmla="*/ 45 w 45"/>
                  <a:gd name="T25" fmla="*/ 501 h 501"/>
                  <a:gd name="T26" fmla="*/ 0 w 45"/>
                  <a:gd name="T27" fmla="*/ 501 h 501"/>
                  <a:gd name="T28" fmla="*/ 0 w 45"/>
                  <a:gd name="T29" fmla="*/ 491 h 501"/>
                  <a:gd name="T30" fmla="*/ 0 w 45"/>
                  <a:gd name="T31" fmla="*/ 0 h 501"/>
                  <a:gd name="T32" fmla="*/ 45 w 45"/>
                  <a:gd name="T33" fmla="*/ 0 h 501"/>
                  <a:gd name="T34" fmla="*/ 45 w 45"/>
                  <a:gd name="T35" fmla="*/ 9 h 501"/>
                  <a:gd name="T36" fmla="*/ 0 w 45"/>
                  <a:gd name="T37" fmla="*/ 9 h 501"/>
                  <a:gd name="T38" fmla="*/ 0 w 45"/>
                  <a:gd name="T39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1">
                    <a:moveTo>
                      <a:pt x="27" y="249"/>
                    </a:moveTo>
                    <a:lnTo>
                      <a:pt x="27" y="497"/>
                    </a:lnTo>
                    <a:lnTo>
                      <a:pt x="18" y="497"/>
                    </a:lnTo>
                    <a:lnTo>
                      <a:pt x="18" y="249"/>
                    </a:lnTo>
                    <a:lnTo>
                      <a:pt x="27" y="249"/>
                    </a:lnTo>
                    <a:close/>
                    <a:moveTo>
                      <a:pt x="18" y="249"/>
                    </a:moveTo>
                    <a:lnTo>
                      <a:pt x="18" y="5"/>
                    </a:lnTo>
                    <a:lnTo>
                      <a:pt x="27" y="5"/>
                    </a:lnTo>
                    <a:lnTo>
                      <a:pt x="27" y="249"/>
                    </a:lnTo>
                    <a:lnTo>
                      <a:pt x="18" y="249"/>
                    </a:lnTo>
                    <a:close/>
                    <a:moveTo>
                      <a:pt x="0" y="491"/>
                    </a:moveTo>
                    <a:lnTo>
                      <a:pt x="45" y="491"/>
                    </a:lnTo>
                    <a:lnTo>
                      <a:pt x="45" y="501"/>
                    </a:lnTo>
                    <a:lnTo>
                      <a:pt x="0" y="501"/>
                    </a:lnTo>
                    <a:lnTo>
                      <a:pt x="0" y="491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9" name="Rectangle 134"/>
              <p:cNvSpPr>
                <a:spLocks noChangeArrowheads="1"/>
              </p:cNvSpPr>
              <p:nvPr/>
            </p:nvSpPr>
            <p:spPr bwMode="auto">
              <a:xfrm>
                <a:off x="1383" y="2939"/>
                <a:ext cx="5" cy="12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0" name="Rectangle 135"/>
              <p:cNvSpPr>
                <a:spLocks noChangeArrowheads="1"/>
              </p:cNvSpPr>
              <p:nvPr/>
            </p:nvSpPr>
            <p:spPr bwMode="auto">
              <a:xfrm>
                <a:off x="1383" y="2817"/>
                <a:ext cx="5" cy="1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1" name="Rectangle 136"/>
              <p:cNvSpPr>
                <a:spLocks noChangeArrowheads="1"/>
              </p:cNvSpPr>
              <p:nvPr/>
            </p:nvSpPr>
            <p:spPr bwMode="auto">
              <a:xfrm>
                <a:off x="1375" y="3060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2" name="Rectangle 137"/>
              <p:cNvSpPr>
                <a:spLocks noChangeArrowheads="1"/>
              </p:cNvSpPr>
              <p:nvPr/>
            </p:nvSpPr>
            <p:spPr bwMode="auto">
              <a:xfrm>
                <a:off x="1375" y="281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3" name="Freeform 138"/>
              <p:cNvSpPr>
                <a:spLocks noEditPoints="1"/>
              </p:cNvSpPr>
              <p:nvPr/>
            </p:nvSpPr>
            <p:spPr bwMode="auto">
              <a:xfrm>
                <a:off x="1436" y="2798"/>
                <a:ext cx="23" cy="257"/>
              </a:xfrm>
              <a:custGeom>
                <a:avLst/>
                <a:gdLst>
                  <a:gd name="T0" fmla="*/ 29 w 46"/>
                  <a:gd name="T1" fmla="*/ 255 h 513"/>
                  <a:gd name="T2" fmla="*/ 29 w 46"/>
                  <a:gd name="T3" fmla="*/ 507 h 513"/>
                  <a:gd name="T4" fmla="*/ 19 w 46"/>
                  <a:gd name="T5" fmla="*/ 507 h 513"/>
                  <a:gd name="T6" fmla="*/ 19 w 46"/>
                  <a:gd name="T7" fmla="*/ 255 h 513"/>
                  <a:gd name="T8" fmla="*/ 29 w 46"/>
                  <a:gd name="T9" fmla="*/ 255 h 513"/>
                  <a:gd name="T10" fmla="*/ 19 w 46"/>
                  <a:gd name="T11" fmla="*/ 255 h 513"/>
                  <a:gd name="T12" fmla="*/ 19 w 46"/>
                  <a:gd name="T13" fmla="*/ 6 h 513"/>
                  <a:gd name="T14" fmla="*/ 29 w 46"/>
                  <a:gd name="T15" fmla="*/ 6 h 513"/>
                  <a:gd name="T16" fmla="*/ 29 w 46"/>
                  <a:gd name="T17" fmla="*/ 255 h 513"/>
                  <a:gd name="T18" fmla="*/ 19 w 46"/>
                  <a:gd name="T19" fmla="*/ 255 h 513"/>
                  <a:gd name="T20" fmla="*/ 0 w 46"/>
                  <a:gd name="T21" fmla="*/ 503 h 513"/>
                  <a:gd name="T22" fmla="*/ 46 w 46"/>
                  <a:gd name="T23" fmla="*/ 503 h 513"/>
                  <a:gd name="T24" fmla="*/ 46 w 46"/>
                  <a:gd name="T25" fmla="*/ 513 h 513"/>
                  <a:gd name="T26" fmla="*/ 0 w 46"/>
                  <a:gd name="T27" fmla="*/ 513 h 513"/>
                  <a:gd name="T28" fmla="*/ 0 w 46"/>
                  <a:gd name="T29" fmla="*/ 503 h 513"/>
                  <a:gd name="T30" fmla="*/ 0 w 46"/>
                  <a:gd name="T31" fmla="*/ 0 h 513"/>
                  <a:gd name="T32" fmla="*/ 46 w 46"/>
                  <a:gd name="T33" fmla="*/ 0 h 513"/>
                  <a:gd name="T34" fmla="*/ 46 w 46"/>
                  <a:gd name="T35" fmla="*/ 9 h 513"/>
                  <a:gd name="T36" fmla="*/ 0 w 46"/>
                  <a:gd name="T37" fmla="*/ 9 h 513"/>
                  <a:gd name="T38" fmla="*/ 0 w 46"/>
                  <a:gd name="T39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13">
                    <a:moveTo>
                      <a:pt x="29" y="255"/>
                    </a:moveTo>
                    <a:lnTo>
                      <a:pt x="29" y="507"/>
                    </a:lnTo>
                    <a:lnTo>
                      <a:pt x="19" y="507"/>
                    </a:lnTo>
                    <a:lnTo>
                      <a:pt x="19" y="255"/>
                    </a:lnTo>
                    <a:lnTo>
                      <a:pt x="29" y="255"/>
                    </a:lnTo>
                    <a:close/>
                    <a:moveTo>
                      <a:pt x="19" y="255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55"/>
                    </a:lnTo>
                    <a:lnTo>
                      <a:pt x="19" y="255"/>
                    </a:lnTo>
                    <a:close/>
                    <a:moveTo>
                      <a:pt x="0" y="503"/>
                    </a:moveTo>
                    <a:lnTo>
                      <a:pt x="46" y="503"/>
                    </a:lnTo>
                    <a:lnTo>
                      <a:pt x="46" y="513"/>
                    </a:lnTo>
                    <a:lnTo>
                      <a:pt x="0" y="513"/>
                    </a:lnTo>
                    <a:lnTo>
                      <a:pt x="0" y="50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4" name="Rectangle 139"/>
              <p:cNvSpPr>
                <a:spLocks noChangeArrowheads="1"/>
              </p:cNvSpPr>
              <p:nvPr/>
            </p:nvSpPr>
            <p:spPr bwMode="auto">
              <a:xfrm>
                <a:off x="1446" y="2926"/>
                <a:ext cx="5" cy="12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5" name="Rectangle 140"/>
              <p:cNvSpPr>
                <a:spLocks noChangeArrowheads="1"/>
              </p:cNvSpPr>
              <p:nvPr/>
            </p:nvSpPr>
            <p:spPr bwMode="auto">
              <a:xfrm>
                <a:off x="1446" y="2801"/>
                <a:ext cx="5" cy="1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6" name="Rectangle 141"/>
              <p:cNvSpPr>
                <a:spLocks noChangeArrowheads="1"/>
              </p:cNvSpPr>
              <p:nvPr/>
            </p:nvSpPr>
            <p:spPr bwMode="auto">
              <a:xfrm>
                <a:off x="1436" y="305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7" name="Rectangle 142"/>
              <p:cNvSpPr>
                <a:spLocks noChangeArrowheads="1"/>
              </p:cNvSpPr>
              <p:nvPr/>
            </p:nvSpPr>
            <p:spPr bwMode="auto">
              <a:xfrm>
                <a:off x="1436" y="2798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8" name="Freeform 143"/>
              <p:cNvSpPr>
                <a:spLocks noEditPoints="1"/>
              </p:cNvSpPr>
              <p:nvPr/>
            </p:nvSpPr>
            <p:spPr bwMode="auto">
              <a:xfrm>
                <a:off x="1499" y="2773"/>
                <a:ext cx="22" cy="268"/>
              </a:xfrm>
              <a:custGeom>
                <a:avLst/>
                <a:gdLst>
                  <a:gd name="T0" fmla="*/ 27 w 44"/>
                  <a:gd name="T1" fmla="*/ 269 h 536"/>
                  <a:gd name="T2" fmla="*/ 27 w 44"/>
                  <a:gd name="T3" fmla="*/ 532 h 536"/>
                  <a:gd name="T4" fmla="*/ 17 w 44"/>
                  <a:gd name="T5" fmla="*/ 532 h 536"/>
                  <a:gd name="T6" fmla="*/ 17 w 44"/>
                  <a:gd name="T7" fmla="*/ 269 h 536"/>
                  <a:gd name="T8" fmla="*/ 27 w 44"/>
                  <a:gd name="T9" fmla="*/ 269 h 536"/>
                  <a:gd name="T10" fmla="*/ 17 w 44"/>
                  <a:gd name="T11" fmla="*/ 269 h 536"/>
                  <a:gd name="T12" fmla="*/ 17 w 44"/>
                  <a:gd name="T13" fmla="*/ 6 h 536"/>
                  <a:gd name="T14" fmla="*/ 27 w 44"/>
                  <a:gd name="T15" fmla="*/ 6 h 536"/>
                  <a:gd name="T16" fmla="*/ 27 w 44"/>
                  <a:gd name="T17" fmla="*/ 269 h 536"/>
                  <a:gd name="T18" fmla="*/ 17 w 44"/>
                  <a:gd name="T19" fmla="*/ 269 h 536"/>
                  <a:gd name="T20" fmla="*/ 0 w 44"/>
                  <a:gd name="T21" fmla="*/ 526 h 536"/>
                  <a:gd name="T22" fmla="*/ 44 w 44"/>
                  <a:gd name="T23" fmla="*/ 526 h 536"/>
                  <a:gd name="T24" fmla="*/ 44 w 44"/>
                  <a:gd name="T25" fmla="*/ 536 h 536"/>
                  <a:gd name="T26" fmla="*/ 0 w 44"/>
                  <a:gd name="T27" fmla="*/ 536 h 536"/>
                  <a:gd name="T28" fmla="*/ 0 w 44"/>
                  <a:gd name="T29" fmla="*/ 526 h 536"/>
                  <a:gd name="T30" fmla="*/ 0 w 44"/>
                  <a:gd name="T31" fmla="*/ 0 h 536"/>
                  <a:gd name="T32" fmla="*/ 44 w 44"/>
                  <a:gd name="T33" fmla="*/ 0 h 536"/>
                  <a:gd name="T34" fmla="*/ 44 w 44"/>
                  <a:gd name="T35" fmla="*/ 9 h 536"/>
                  <a:gd name="T36" fmla="*/ 0 w 44"/>
                  <a:gd name="T37" fmla="*/ 9 h 536"/>
                  <a:gd name="T38" fmla="*/ 0 w 44"/>
                  <a:gd name="T3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36">
                    <a:moveTo>
                      <a:pt x="27" y="269"/>
                    </a:moveTo>
                    <a:lnTo>
                      <a:pt x="27" y="532"/>
                    </a:lnTo>
                    <a:lnTo>
                      <a:pt x="17" y="532"/>
                    </a:lnTo>
                    <a:lnTo>
                      <a:pt x="17" y="269"/>
                    </a:lnTo>
                    <a:lnTo>
                      <a:pt x="27" y="269"/>
                    </a:lnTo>
                    <a:close/>
                    <a:moveTo>
                      <a:pt x="17" y="269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69"/>
                    </a:lnTo>
                    <a:lnTo>
                      <a:pt x="17" y="269"/>
                    </a:lnTo>
                    <a:close/>
                    <a:moveTo>
                      <a:pt x="0" y="526"/>
                    </a:moveTo>
                    <a:lnTo>
                      <a:pt x="44" y="526"/>
                    </a:lnTo>
                    <a:lnTo>
                      <a:pt x="44" y="536"/>
                    </a:lnTo>
                    <a:lnTo>
                      <a:pt x="0" y="536"/>
                    </a:lnTo>
                    <a:lnTo>
                      <a:pt x="0" y="52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9" name="Rectangle 144"/>
              <p:cNvSpPr>
                <a:spLocks noChangeArrowheads="1"/>
              </p:cNvSpPr>
              <p:nvPr/>
            </p:nvSpPr>
            <p:spPr bwMode="auto">
              <a:xfrm>
                <a:off x="1507" y="2908"/>
                <a:ext cx="5" cy="1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0" name="Rectangle 145"/>
              <p:cNvSpPr>
                <a:spLocks noChangeArrowheads="1"/>
              </p:cNvSpPr>
              <p:nvPr/>
            </p:nvSpPr>
            <p:spPr bwMode="auto">
              <a:xfrm>
                <a:off x="1507" y="2776"/>
                <a:ext cx="5" cy="13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1" name="Rectangle 146"/>
              <p:cNvSpPr>
                <a:spLocks noChangeArrowheads="1"/>
              </p:cNvSpPr>
              <p:nvPr/>
            </p:nvSpPr>
            <p:spPr bwMode="auto">
              <a:xfrm>
                <a:off x="1499" y="3037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2" name="Rectangle 147"/>
              <p:cNvSpPr>
                <a:spLocks noChangeArrowheads="1"/>
              </p:cNvSpPr>
              <p:nvPr/>
            </p:nvSpPr>
            <p:spPr bwMode="auto">
              <a:xfrm>
                <a:off x="1499" y="277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3" name="Freeform 148"/>
              <p:cNvSpPr>
                <a:spLocks noEditPoints="1"/>
              </p:cNvSpPr>
              <p:nvPr/>
            </p:nvSpPr>
            <p:spPr bwMode="auto">
              <a:xfrm>
                <a:off x="1560" y="2765"/>
                <a:ext cx="23" cy="274"/>
              </a:xfrm>
              <a:custGeom>
                <a:avLst/>
                <a:gdLst>
                  <a:gd name="T0" fmla="*/ 29 w 46"/>
                  <a:gd name="T1" fmla="*/ 272 h 549"/>
                  <a:gd name="T2" fmla="*/ 29 w 46"/>
                  <a:gd name="T3" fmla="*/ 543 h 549"/>
                  <a:gd name="T4" fmla="*/ 19 w 46"/>
                  <a:gd name="T5" fmla="*/ 543 h 549"/>
                  <a:gd name="T6" fmla="*/ 19 w 46"/>
                  <a:gd name="T7" fmla="*/ 272 h 549"/>
                  <a:gd name="T8" fmla="*/ 29 w 46"/>
                  <a:gd name="T9" fmla="*/ 272 h 549"/>
                  <a:gd name="T10" fmla="*/ 19 w 46"/>
                  <a:gd name="T11" fmla="*/ 272 h 549"/>
                  <a:gd name="T12" fmla="*/ 19 w 46"/>
                  <a:gd name="T13" fmla="*/ 3 h 549"/>
                  <a:gd name="T14" fmla="*/ 29 w 46"/>
                  <a:gd name="T15" fmla="*/ 3 h 549"/>
                  <a:gd name="T16" fmla="*/ 29 w 46"/>
                  <a:gd name="T17" fmla="*/ 272 h 549"/>
                  <a:gd name="T18" fmla="*/ 19 w 46"/>
                  <a:gd name="T19" fmla="*/ 272 h 549"/>
                  <a:gd name="T20" fmla="*/ 0 w 46"/>
                  <a:gd name="T21" fmla="*/ 539 h 549"/>
                  <a:gd name="T22" fmla="*/ 46 w 46"/>
                  <a:gd name="T23" fmla="*/ 539 h 549"/>
                  <a:gd name="T24" fmla="*/ 46 w 46"/>
                  <a:gd name="T25" fmla="*/ 549 h 549"/>
                  <a:gd name="T26" fmla="*/ 0 w 46"/>
                  <a:gd name="T27" fmla="*/ 549 h 549"/>
                  <a:gd name="T28" fmla="*/ 0 w 46"/>
                  <a:gd name="T29" fmla="*/ 539 h 549"/>
                  <a:gd name="T30" fmla="*/ 0 w 46"/>
                  <a:gd name="T31" fmla="*/ 0 h 549"/>
                  <a:gd name="T32" fmla="*/ 46 w 46"/>
                  <a:gd name="T33" fmla="*/ 0 h 549"/>
                  <a:gd name="T34" fmla="*/ 46 w 46"/>
                  <a:gd name="T35" fmla="*/ 9 h 549"/>
                  <a:gd name="T36" fmla="*/ 0 w 46"/>
                  <a:gd name="T37" fmla="*/ 9 h 549"/>
                  <a:gd name="T38" fmla="*/ 0 w 46"/>
                  <a:gd name="T3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49">
                    <a:moveTo>
                      <a:pt x="29" y="272"/>
                    </a:moveTo>
                    <a:lnTo>
                      <a:pt x="29" y="543"/>
                    </a:lnTo>
                    <a:lnTo>
                      <a:pt x="19" y="543"/>
                    </a:lnTo>
                    <a:lnTo>
                      <a:pt x="19" y="272"/>
                    </a:lnTo>
                    <a:lnTo>
                      <a:pt x="29" y="272"/>
                    </a:lnTo>
                    <a:close/>
                    <a:moveTo>
                      <a:pt x="19" y="272"/>
                    </a:moveTo>
                    <a:lnTo>
                      <a:pt x="19" y="3"/>
                    </a:lnTo>
                    <a:lnTo>
                      <a:pt x="29" y="3"/>
                    </a:lnTo>
                    <a:lnTo>
                      <a:pt x="29" y="272"/>
                    </a:lnTo>
                    <a:lnTo>
                      <a:pt x="19" y="272"/>
                    </a:lnTo>
                    <a:close/>
                    <a:moveTo>
                      <a:pt x="0" y="539"/>
                    </a:moveTo>
                    <a:lnTo>
                      <a:pt x="46" y="539"/>
                    </a:lnTo>
                    <a:lnTo>
                      <a:pt x="46" y="549"/>
                    </a:lnTo>
                    <a:lnTo>
                      <a:pt x="0" y="549"/>
                    </a:lnTo>
                    <a:lnTo>
                      <a:pt x="0" y="53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4" name="Rectangle 149"/>
              <p:cNvSpPr>
                <a:spLocks noChangeArrowheads="1"/>
              </p:cNvSpPr>
              <p:nvPr/>
            </p:nvSpPr>
            <p:spPr bwMode="auto">
              <a:xfrm>
                <a:off x="1570" y="2901"/>
                <a:ext cx="4" cy="13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5" name="Rectangle 150"/>
              <p:cNvSpPr>
                <a:spLocks noChangeArrowheads="1"/>
              </p:cNvSpPr>
              <p:nvPr/>
            </p:nvSpPr>
            <p:spPr bwMode="auto">
              <a:xfrm>
                <a:off x="1570" y="2767"/>
                <a:ext cx="4" cy="13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6" name="Rectangle 151"/>
              <p:cNvSpPr>
                <a:spLocks noChangeArrowheads="1"/>
              </p:cNvSpPr>
              <p:nvPr/>
            </p:nvSpPr>
            <p:spPr bwMode="auto">
              <a:xfrm>
                <a:off x="1560" y="3035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7" name="Rectangle 152"/>
              <p:cNvSpPr>
                <a:spLocks noChangeArrowheads="1"/>
              </p:cNvSpPr>
              <p:nvPr/>
            </p:nvSpPr>
            <p:spPr bwMode="auto">
              <a:xfrm>
                <a:off x="1560" y="276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8" name="Freeform 153"/>
              <p:cNvSpPr>
                <a:spLocks noEditPoints="1"/>
              </p:cNvSpPr>
              <p:nvPr/>
            </p:nvSpPr>
            <p:spPr bwMode="auto">
              <a:xfrm>
                <a:off x="1622" y="2755"/>
                <a:ext cx="22" cy="282"/>
              </a:xfrm>
              <a:custGeom>
                <a:avLst/>
                <a:gdLst>
                  <a:gd name="T0" fmla="*/ 27 w 44"/>
                  <a:gd name="T1" fmla="*/ 281 h 563"/>
                  <a:gd name="T2" fmla="*/ 27 w 44"/>
                  <a:gd name="T3" fmla="*/ 557 h 563"/>
                  <a:gd name="T4" fmla="*/ 17 w 44"/>
                  <a:gd name="T5" fmla="*/ 557 h 563"/>
                  <a:gd name="T6" fmla="*/ 17 w 44"/>
                  <a:gd name="T7" fmla="*/ 281 h 563"/>
                  <a:gd name="T8" fmla="*/ 27 w 44"/>
                  <a:gd name="T9" fmla="*/ 281 h 563"/>
                  <a:gd name="T10" fmla="*/ 17 w 44"/>
                  <a:gd name="T11" fmla="*/ 281 h 563"/>
                  <a:gd name="T12" fmla="*/ 17 w 44"/>
                  <a:gd name="T13" fmla="*/ 4 h 563"/>
                  <a:gd name="T14" fmla="*/ 27 w 44"/>
                  <a:gd name="T15" fmla="*/ 4 h 563"/>
                  <a:gd name="T16" fmla="*/ 27 w 44"/>
                  <a:gd name="T17" fmla="*/ 281 h 563"/>
                  <a:gd name="T18" fmla="*/ 17 w 44"/>
                  <a:gd name="T19" fmla="*/ 281 h 563"/>
                  <a:gd name="T20" fmla="*/ 0 w 44"/>
                  <a:gd name="T21" fmla="*/ 553 h 563"/>
                  <a:gd name="T22" fmla="*/ 44 w 44"/>
                  <a:gd name="T23" fmla="*/ 553 h 563"/>
                  <a:gd name="T24" fmla="*/ 44 w 44"/>
                  <a:gd name="T25" fmla="*/ 563 h 563"/>
                  <a:gd name="T26" fmla="*/ 0 w 44"/>
                  <a:gd name="T27" fmla="*/ 563 h 563"/>
                  <a:gd name="T28" fmla="*/ 0 w 44"/>
                  <a:gd name="T29" fmla="*/ 553 h 563"/>
                  <a:gd name="T30" fmla="*/ 0 w 44"/>
                  <a:gd name="T31" fmla="*/ 0 h 563"/>
                  <a:gd name="T32" fmla="*/ 44 w 44"/>
                  <a:gd name="T33" fmla="*/ 0 h 563"/>
                  <a:gd name="T34" fmla="*/ 44 w 44"/>
                  <a:gd name="T35" fmla="*/ 10 h 563"/>
                  <a:gd name="T36" fmla="*/ 0 w 44"/>
                  <a:gd name="T37" fmla="*/ 10 h 563"/>
                  <a:gd name="T38" fmla="*/ 0 w 44"/>
                  <a:gd name="T39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63">
                    <a:moveTo>
                      <a:pt x="27" y="281"/>
                    </a:moveTo>
                    <a:lnTo>
                      <a:pt x="27" y="557"/>
                    </a:lnTo>
                    <a:lnTo>
                      <a:pt x="17" y="557"/>
                    </a:lnTo>
                    <a:lnTo>
                      <a:pt x="17" y="281"/>
                    </a:lnTo>
                    <a:lnTo>
                      <a:pt x="27" y="281"/>
                    </a:lnTo>
                    <a:close/>
                    <a:moveTo>
                      <a:pt x="17" y="28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81"/>
                    </a:lnTo>
                    <a:lnTo>
                      <a:pt x="17" y="281"/>
                    </a:lnTo>
                    <a:close/>
                    <a:moveTo>
                      <a:pt x="0" y="553"/>
                    </a:moveTo>
                    <a:lnTo>
                      <a:pt x="44" y="553"/>
                    </a:lnTo>
                    <a:lnTo>
                      <a:pt x="44" y="563"/>
                    </a:lnTo>
                    <a:lnTo>
                      <a:pt x="0" y="563"/>
                    </a:lnTo>
                    <a:lnTo>
                      <a:pt x="0" y="553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9" name="Rectangle 154"/>
              <p:cNvSpPr>
                <a:spLocks noChangeArrowheads="1"/>
              </p:cNvSpPr>
              <p:nvPr/>
            </p:nvSpPr>
            <p:spPr bwMode="auto">
              <a:xfrm>
                <a:off x="1631" y="2895"/>
                <a:ext cx="5" cy="13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0" name="Rectangle 155"/>
              <p:cNvSpPr>
                <a:spLocks noChangeArrowheads="1"/>
              </p:cNvSpPr>
              <p:nvPr/>
            </p:nvSpPr>
            <p:spPr bwMode="auto">
              <a:xfrm>
                <a:off x="1631" y="2757"/>
                <a:ext cx="5" cy="1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1" name="Rectangle 156"/>
              <p:cNvSpPr>
                <a:spLocks noChangeArrowheads="1"/>
              </p:cNvSpPr>
              <p:nvPr/>
            </p:nvSpPr>
            <p:spPr bwMode="auto">
              <a:xfrm>
                <a:off x="1622" y="303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2" name="Rectangle 157"/>
              <p:cNvSpPr>
                <a:spLocks noChangeArrowheads="1"/>
              </p:cNvSpPr>
              <p:nvPr/>
            </p:nvSpPr>
            <p:spPr bwMode="auto">
              <a:xfrm>
                <a:off x="1622" y="275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3" name="Freeform 158"/>
              <p:cNvSpPr>
                <a:spLocks noEditPoints="1"/>
              </p:cNvSpPr>
              <p:nvPr/>
            </p:nvSpPr>
            <p:spPr bwMode="auto">
              <a:xfrm>
                <a:off x="1684" y="2715"/>
                <a:ext cx="23" cy="312"/>
              </a:xfrm>
              <a:custGeom>
                <a:avLst/>
                <a:gdLst>
                  <a:gd name="T0" fmla="*/ 27 w 46"/>
                  <a:gd name="T1" fmla="*/ 311 h 624"/>
                  <a:gd name="T2" fmla="*/ 27 w 46"/>
                  <a:gd name="T3" fmla="*/ 620 h 624"/>
                  <a:gd name="T4" fmla="*/ 17 w 46"/>
                  <a:gd name="T5" fmla="*/ 620 h 624"/>
                  <a:gd name="T6" fmla="*/ 17 w 46"/>
                  <a:gd name="T7" fmla="*/ 311 h 624"/>
                  <a:gd name="T8" fmla="*/ 27 w 46"/>
                  <a:gd name="T9" fmla="*/ 311 h 624"/>
                  <a:gd name="T10" fmla="*/ 17 w 46"/>
                  <a:gd name="T11" fmla="*/ 311 h 624"/>
                  <a:gd name="T12" fmla="*/ 17 w 46"/>
                  <a:gd name="T13" fmla="*/ 4 h 624"/>
                  <a:gd name="T14" fmla="*/ 27 w 46"/>
                  <a:gd name="T15" fmla="*/ 4 h 624"/>
                  <a:gd name="T16" fmla="*/ 27 w 46"/>
                  <a:gd name="T17" fmla="*/ 311 h 624"/>
                  <a:gd name="T18" fmla="*/ 17 w 46"/>
                  <a:gd name="T19" fmla="*/ 311 h 624"/>
                  <a:gd name="T20" fmla="*/ 0 w 46"/>
                  <a:gd name="T21" fmla="*/ 614 h 624"/>
                  <a:gd name="T22" fmla="*/ 46 w 46"/>
                  <a:gd name="T23" fmla="*/ 614 h 624"/>
                  <a:gd name="T24" fmla="*/ 46 w 46"/>
                  <a:gd name="T25" fmla="*/ 624 h 624"/>
                  <a:gd name="T26" fmla="*/ 0 w 46"/>
                  <a:gd name="T27" fmla="*/ 624 h 624"/>
                  <a:gd name="T28" fmla="*/ 0 w 46"/>
                  <a:gd name="T29" fmla="*/ 614 h 624"/>
                  <a:gd name="T30" fmla="*/ 0 w 46"/>
                  <a:gd name="T31" fmla="*/ 0 h 624"/>
                  <a:gd name="T32" fmla="*/ 46 w 46"/>
                  <a:gd name="T33" fmla="*/ 0 h 624"/>
                  <a:gd name="T34" fmla="*/ 46 w 46"/>
                  <a:gd name="T35" fmla="*/ 9 h 624"/>
                  <a:gd name="T36" fmla="*/ 0 w 46"/>
                  <a:gd name="T37" fmla="*/ 9 h 624"/>
                  <a:gd name="T38" fmla="*/ 0 w 46"/>
                  <a:gd name="T39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624">
                    <a:moveTo>
                      <a:pt x="27" y="311"/>
                    </a:moveTo>
                    <a:lnTo>
                      <a:pt x="27" y="620"/>
                    </a:lnTo>
                    <a:lnTo>
                      <a:pt x="17" y="620"/>
                    </a:lnTo>
                    <a:lnTo>
                      <a:pt x="17" y="311"/>
                    </a:lnTo>
                    <a:lnTo>
                      <a:pt x="27" y="311"/>
                    </a:lnTo>
                    <a:close/>
                    <a:moveTo>
                      <a:pt x="17" y="31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311"/>
                    </a:lnTo>
                    <a:lnTo>
                      <a:pt x="17" y="311"/>
                    </a:lnTo>
                    <a:close/>
                    <a:moveTo>
                      <a:pt x="0" y="614"/>
                    </a:moveTo>
                    <a:lnTo>
                      <a:pt x="46" y="614"/>
                    </a:lnTo>
                    <a:lnTo>
                      <a:pt x="46" y="624"/>
                    </a:lnTo>
                    <a:lnTo>
                      <a:pt x="0" y="624"/>
                    </a:lnTo>
                    <a:lnTo>
                      <a:pt x="0" y="61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4" name="Rectangle 159"/>
              <p:cNvSpPr>
                <a:spLocks noChangeArrowheads="1"/>
              </p:cNvSpPr>
              <p:nvPr/>
            </p:nvSpPr>
            <p:spPr bwMode="auto">
              <a:xfrm>
                <a:off x="1692" y="2870"/>
                <a:ext cx="5" cy="1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5" name="Rectangle 160"/>
              <p:cNvSpPr>
                <a:spLocks noChangeArrowheads="1"/>
              </p:cNvSpPr>
              <p:nvPr/>
            </p:nvSpPr>
            <p:spPr bwMode="auto">
              <a:xfrm>
                <a:off x="1692" y="2717"/>
                <a:ext cx="5" cy="15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6" name="Rectangle 161"/>
              <p:cNvSpPr>
                <a:spLocks noChangeArrowheads="1"/>
              </p:cNvSpPr>
              <p:nvPr/>
            </p:nvSpPr>
            <p:spPr bwMode="auto">
              <a:xfrm>
                <a:off x="1684" y="302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7" name="Rectangle 162"/>
              <p:cNvSpPr>
                <a:spLocks noChangeArrowheads="1"/>
              </p:cNvSpPr>
              <p:nvPr/>
            </p:nvSpPr>
            <p:spPr bwMode="auto">
              <a:xfrm>
                <a:off x="1684" y="271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8" name="Freeform 163"/>
              <p:cNvSpPr>
                <a:spLocks noEditPoints="1"/>
              </p:cNvSpPr>
              <p:nvPr/>
            </p:nvSpPr>
            <p:spPr bwMode="auto">
              <a:xfrm>
                <a:off x="1746" y="2689"/>
                <a:ext cx="22" cy="332"/>
              </a:xfrm>
              <a:custGeom>
                <a:avLst/>
                <a:gdLst>
                  <a:gd name="T0" fmla="*/ 27 w 45"/>
                  <a:gd name="T1" fmla="*/ 332 h 664"/>
                  <a:gd name="T2" fmla="*/ 27 w 45"/>
                  <a:gd name="T3" fmla="*/ 660 h 664"/>
                  <a:gd name="T4" fmla="*/ 18 w 45"/>
                  <a:gd name="T5" fmla="*/ 660 h 664"/>
                  <a:gd name="T6" fmla="*/ 18 w 45"/>
                  <a:gd name="T7" fmla="*/ 332 h 664"/>
                  <a:gd name="T8" fmla="*/ 27 w 45"/>
                  <a:gd name="T9" fmla="*/ 332 h 664"/>
                  <a:gd name="T10" fmla="*/ 18 w 45"/>
                  <a:gd name="T11" fmla="*/ 332 h 664"/>
                  <a:gd name="T12" fmla="*/ 18 w 45"/>
                  <a:gd name="T13" fmla="*/ 4 h 664"/>
                  <a:gd name="T14" fmla="*/ 27 w 45"/>
                  <a:gd name="T15" fmla="*/ 4 h 664"/>
                  <a:gd name="T16" fmla="*/ 27 w 45"/>
                  <a:gd name="T17" fmla="*/ 332 h 664"/>
                  <a:gd name="T18" fmla="*/ 18 w 45"/>
                  <a:gd name="T19" fmla="*/ 332 h 664"/>
                  <a:gd name="T20" fmla="*/ 0 w 45"/>
                  <a:gd name="T21" fmla="*/ 655 h 664"/>
                  <a:gd name="T22" fmla="*/ 45 w 45"/>
                  <a:gd name="T23" fmla="*/ 655 h 664"/>
                  <a:gd name="T24" fmla="*/ 45 w 45"/>
                  <a:gd name="T25" fmla="*/ 664 h 664"/>
                  <a:gd name="T26" fmla="*/ 0 w 45"/>
                  <a:gd name="T27" fmla="*/ 664 h 664"/>
                  <a:gd name="T28" fmla="*/ 0 w 45"/>
                  <a:gd name="T29" fmla="*/ 655 h 664"/>
                  <a:gd name="T30" fmla="*/ 0 w 45"/>
                  <a:gd name="T31" fmla="*/ 0 h 664"/>
                  <a:gd name="T32" fmla="*/ 45 w 45"/>
                  <a:gd name="T33" fmla="*/ 0 h 664"/>
                  <a:gd name="T34" fmla="*/ 45 w 45"/>
                  <a:gd name="T35" fmla="*/ 8 h 664"/>
                  <a:gd name="T36" fmla="*/ 0 w 45"/>
                  <a:gd name="T37" fmla="*/ 8 h 664"/>
                  <a:gd name="T38" fmla="*/ 0 w 45"/>
                  <a:gd name="T3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64">
                    <a:moveTo>
                      <a:pt x="27" y="332"/>
                    </a:moveTo>
                    <a:lnTo>
                      <a:pt x="27" y="660"/>
                    </a:lnTo>
                    <a:lnTo>
                      <a:pt x="18" y="660"/>
                    </a:lnTo>
                    <a:lnTo>
                      <a:pt x="18" y="332"/>
                    </a:lnTo>
                    <a:lnTo>
                      <a:pt x="27" y="332"/>
                    </a:lnTo>
                    <a:close/>
                    <a:moveTo>
                      <a:pt x="18" y="332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332"/>
                    </a:lnTo>
                    <a:lnTo>
                      <a:pt x="18" y="332"/>
                    </a:lnTo>
                    <a:close/>
                    <a:moveTo>
                      <a:pt x="0" y="655"/>
                    </a:moveTo>
                    <a:lnTo>
                      <a:pt x="45" y="655"/>
                    </a:lnTo>
                    <a:lnTo>
                      <a:pt x="45" y="664"/>
                    </a:lnTo>
                    <a:lnTo>
                      <a:pt x="0" y="664"/>
                    </a:lnTo>
                    <a:lnTo>
                      <a:pt x="0" y="65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9" name="Rectangle 164"/>
              <p:cNvSpPr>
                <a:spLocks noChangeArrowheads="1"/>
              </p:cNvSpPr>
              <p:nvPr/>
            </p:nvSpPr>
            <p:spPr bwMode="auto">
              <a:xfrm>
                <a:off x="1755" y="2855"/>
                <a:ext cx="5" cy="1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0" name="Rectangle 165"/>
              <p:cNvSpPr>
                <a:spLocks noChangeArrowheads="1"/>
              </p:cNvSpPr>
              <p:nvPr/>
            </p:nvSpPr>
            <p:spPr bwMode="auto">
              <a:xfrm>
                <a:off x="1755" y="2691"/>
                <a:ext cx="5" cy="1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1" name="Rectangle 166"/>
              <p:cNvSpPr>
                <a:spLocks noChangeArrowheads="1"/>
              </p:cNvSpPr>
              <p:nvPr/>
            </p:nvSpPr>
            <p:spPr bwMode="auto">
              <a:xfrm>
                <a:off x="1746" y="301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2" name="Rectangle 167"/>
              <p:cNvSpPr>
                <a:spLocks noChangeArrowheads="1"/>
              </p:cNvSpPr>
              <p:nvPr/>
            </p:nvSpPr>
            <p:spPr bwMode="auto">
              <a:xfrm>
                <a:off x="1746" y="2689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3" name="Freeform 168"/>
              <p:cNvSpPr>
                <a:spLocks noEditPoints="1"/>
              </p:cNvSpPr>
              <p:nvPr/>
            </p:nvSpPr>
            <p:spPr bwMode="auto">
              <a:xfrm>
                <a:off x="1807" y="2650"/>
                <a:ext cx="24" cy="392"/>
              </a:xfrm>
              <a:custGeom>
                <a:avLst/>
                <a:gdLst>
                  <a:gd name="T0" fmla="*/ 29 w 48"/>
                  <a:gd name="T1" fmla="*/ 394 h 786"/>
                  <a:gd name="T2" fmla="*/ 29 w 48"/>
                  <a:gd name="T3" fmla="*/ 780 h 786"/>
                  <a:gd name="T4" fmla="*/ 20 w 48"/>
                  <a:gd name="T5" fmla="*/ 780 h 786"/>
                  <a:gd name="T6" fmla="*/ 20 w 48"/>
                  <a:gd name="T7" fmla="*/ 394 h 786"/>
                  <a:gd name="T8" fmla="*/ 29 w 48"/>
                  <a:gd name="T9" fmla="*/ 394 h 786"/>
                  <a:gd name="T10" fmla="*/ 20 w 48"/>
                  <a:gd name="T11" fmla="*/ 394 h 786"/>
                  <a:gd name="T12" fmla="*/ 20 w 48"/>
                  <a:gd name="T13" fmla="*/ 6 h 786"/>
                  <a:gd name="T14" fmla="*/ 29 w 48"/>
                  <a:gd name="T15" fmla="*/ 6 h 786"/>
                  <a:gd name="T16" fmla="*/ 29 w 48"/>
                  <a:gd name="T17" fmla="*/ 394 h 786"/>
                  <a:gd name="T18" fmla="*/ 20 w 48"/>
                  <a:gd name="T19" fmla="*/ 394 h 786"/>
                  <a:gd name="T20" fmla="*/ 0 w 48"/>
                  <a:gd name="T21" fmla="*/ 776 h 786"/>
                  <a:gd name="T22" fmla="*/ 48 w 48"/>
                  <a:gd name="T23" fmla="*/ 776 h 786"/>
                  <a:gd name="T24" fmla="*/ 48 w 48"/>
                  <a:gd name="T25" fmla="*/ 786 h 786"/>
                  <a:gd name="T26" fmla="*/ 0 w 48"/>
                  <a:gd name="T27" fmla="*/ 786 h 786"/>
                  <a:gd name="T28" fmla="*/ 0 w 48"/>
                  <a:gd name="T29" fmla="*/ 776 h 786"/>
                  <a:gd name="T30" fmla="*/ 0 w 48"/>
                  <a:gd name="T31" fmla="*/ 0 h 786"/>
                  <a:gd name="T32" fmla="*/ 48 w 48"/>
                  <a:gd name="T33" fmla="*/ 0 h 786"/>
                  <a:gd name="T34" fmla="*/ 48 w 48"/>
                  <a:gd name="T35" fmla="*/ 10 h 786"/>
                  <a:gd name="T36" fmla="*/ 0 w 48"/>
                  <a:gd name="T37" fmla="*/ 10 h 786"/>
                  <a:gd name="T38" fmla="*/ 0 w 48"/>
                  <a:gd name="T39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86">
                    <a:moveTo>
                      <a:pt x="29" y="394"/>
                    </a:moveTo>
                    <a:lnTo>
                      <a:pt x="29" y="780"/>
                    </a:lnTo>
                    <a:lnTo>
                      <a:pt x="20" y="780"/>
                    </a:lnTo>
                    <a:lnTo>
                      <a:pt x="20" y="394"/>
                    </a:lnTo>
                    <a:lnTo>
                      <a:pt x="29" y="394"/>
                    </a:lnTo>
                    <a:close/>
                    <a:moveTo>
                      <a:pt x="20" y="394"/>
                    </a:moveTo>
                    <a:lnTo>
                      <a:pt x="20" y="6"/>
                    </a:lnTo>
                    <a:lnTo>
                      <a:pt x="29" y="6"/>
                    </a:lnTo>
                    <a:lnTo>
                      <a:pt x="29" y="394"/>
                    </a:lnTo>
                    <a:lnTo>
                      <a:pt x="20" y="394"/>
                    </a:lnTo>
                    <a:close/>
                    <a:moveTo>
                      <a:pt x="0" y="776"/>
                    </a:moveTo>
                    <a:lnTo>
                      <a:pt x="48" y="776"/>
                    </a:lnTo>
                    <a:lnTo>
                      <a:pt x="48" y="786"/>
                    </a:lnTo>
                    <a:lnTo>
                      <a:pt x="0" y="786"/>
                    </a:lnTo>
                    <a:lnTo>
                      <a:pt x="0" y="776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4" name="Rectangle 169"/>
              <p:cNvSpPr>
                <a:spLocks noChangeArrowheads="1"/>
              </p:cNvSpPr>
              <p:nvPr/>
            </p:nvSpPr>
            <p:spPr bwMode="auto">
              <a:xfrm>
                <a:off x="1816" y="2846"/>
                <a:ext cx="5" cy="19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5" name="Rectangle 170"/>
              <p:cNvSpPr>
                <a:spLocks noChangeArrowheads="1"/>
              </p:cNvSpPr>
              <p:nvPr/>
            </p:nvSpPr>
            <p:spPr bwMode="auto">
              <a:xfrm>
                <a:off x="1816" y="2652"/>
                <a:ext cx="5" cy="19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6" name="Rectangle 171"/>
              <p:cNvSpPr>
                <a:spLocks noChangeArrowheads="1"/>
              </p:cNvSpPr>
              <p:nvPr/>
            </p:nvSpPr>
            <p:spPr bwMode="auto">
              <a:xfrm>
                <a:off x="1807" y="3037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7" name="Rectangle 172"/>
              <p:cNvSpPr>
                <a:spLocks noChangeArrowheads="1"/>
              </p:cNvSpPr>
              <p:nvPr/>
            </p:nvSpPr>
            <p:spPr bwMode="auto">
              <a:xfrm>
                <a:off x="1807" y="2650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8" name="Freeform 173"/>
              <p:cNvSpPr>
                <a:spLocks noEditPoints="1"/>
              </p:cNvSpPr>
              <p:nvPr/>
            </p:nvSpPr>
            <p:spPr bwMode="auto">
              <a:xfrm>
                <a:off x="323" y="3302"/>
                <a:ext cx="23" cy="32"/>
              </a:xfrm>
              <a:custGeom>
                <a:avLst/>
                <a:gdLst>
                  <a:gd name="T0" fmla="*/ 27 w 44"/>
                  <a:gd name="T1" fmla="*/ 33 h 65"/>
                  <a:gd name="T2" fmla="*/ 27 w 44"/>
                  <a:gd name="T3" fmla="*/ 60 h 65"/>
                  <a:gd name="T4" fmla="*/ 17 w 44"/>
                  <a:gd name="T5" fmla="*/ 60 h 65"/>
                  <a:gd name="T6" fmla="*/ 17 w 44"/>
                  <a:gd name="T7" fmla="*/ 33 h 65"/>
                  <a:gd name="T8" fmla="*/ 27 w 44"/>
                  <a:gd name="T9" fmla="*/ 33 h 65"/>
                  <a:gd name="T10" fmla="*/ 17 w 44"/>
                  <a:gd name="T11" fmla="*/ 33 h 65"/>
                  <a:gd name="T12" fmla="*/ 17 w 44"/>
                  <a:gd name="T13" fmla="*/ 6 h 65"/>
                  <a:gd name="T14" fmla="*/ 27 w 44"/>
                  <a:gd name="T15" fmla="*/ 6 h 65"/>
                  <a:gd name="T16" fmla="*/ 27 w 44"/>
                  <a:gd name="T17" fmla="*/ 33 h 65"/>
                  <a:gd name="T18" fmla="*/ 17 w 44"/>
                  <a:gd name="T19" fmla="*/ 33 h 65"/>
                  <a:gd name="T20" fmla="*/ 0 w 44"/>
                  <a:gd name="T21" fmla="*/ 56 h 65"/>
                  <a:gd name="T22" fmla="*/ 44 w 44"/>
                  <a:gd name="T23" fmla="*/ 56 h 65"/>
                  <a:gd name="T24" fmla="*/ 44 w 44"/>
                  <a:gd name="T25" fmla="*/ 65 h 65"/>
                  <a:gd name="T26" fmla="*/ 0 w 44"/>
                  <a:gd name="T27" fmla="*/ 65 h 65"/>
                  <a:gd name="T28" fmla="*/ 0 w 44"/>
                  <a:gd name="T29" fmla="*/ 56 h 65"/>
                  <a:gd name="T30" fmla="*/ 0 w 44"/>
                  <a:gd name="T31" fmla="*/ 0 h 65"/>
                  <a:gd name="T32" fmla="*/ 44 w 44"/>
                  <a:gd name="T33" fmla="*/ 0 h 65"/>
                  <a:gd name="T34" fmla="*/ 44 w 44"/>
                  <a:gd name="T35" fmla="*/ 10 h 65"/>
                  <a:gd name="T36" fmla="*/ 0 w 44"/>
                  <a:gd name="T37" fmla="*/ 10 h 65"/>
                  <a:gd name="T38" fmla="*/ 0 w 44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5">
                    <a:moveTo>
                      <a:pt x="27" y="33"/>
                    </a:moveTo>
                    <a:lnTo>
                      <a:pt x="27" y="60"/>
                    </a:lnTo>
                    <a:lnTo>
                      <a:pt x="17" y="60"/>
                    </a:lnTo>
                    <a:lnTo>
                      <a:pt x="17" y="33"/>
                    </a:lnTo>
                    <a:lnTo>
                      <a:pt x="27" y="33"/>
                    </a:lnTo>
                    <a:close/>
                    <a:moveTo>
                      <a:pt x="17" y="33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33"/>
                    </a:lnTo>
                    <a:lnTo>
                      <a:pt x="17" y="33"/>
                    </a:lnTo>
                    <a:close/>
                    <a:moveTo>
                      <a:pt x="0" y="56"/>
                    </a:moveTo>
                    <a:lnTo>
                      <a:pt x="44" y="56"/>
                    </a:lnTo>
                    <a:lnTo>
                      <a:pt x="44" y="65"/>
                    </a:lnTo>
                    <a:lnTo>
                      <a:pt x="0" y="65"/>
                    </a:lnTo>
                    <a:lnTo>
                      <a:pt x="0" y="5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9" name="Rectangle 174"/>
              <p:cNvSpPr>
                <a:spLocks noChangeArrowheads="1"/>
              </p:cNvSpPr>
              <p:nvPr/>
            </p:nvSpPr>
            <p:spPr bwMode="auto">
              <a:xfrm>
                <a:off x="332" y="3318"/>
                <a:ext cx="5" cy="1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0" name="Rectangle 175"/>
              <p:cNvSpPr>
                <a:spLocks noChangeArrowheads="1"/>
              </p:cNvSpPr>
              <p:nvPr/>
            </p:nvSpPr>
            <p:spPr bwMode="auto">
              <a:xfrm>
                <a:off x="332" y="3304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1" name="Rectangle 176"/>
              <p:cNvSpPr>
                <a:spLocks noChangeArrowheads="1"/>
              </p:cNvSpPr>
              <p:nvPr/>
            </p:nvSpPr>
            <p:spPr bwMode="auto">
              <a:xfrm>
                <a:off x="323" y="332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2" name="Rectangle 177"/>
              <p:cNvSpPr>
                <a:spLocks noChangeArrowheads="1"/>
              </p:cNvSpPr>
              <p:nvPr/>
            </p:nvSpPr>
            <p:spPr bwMode="auto">
              <a:xfrm>
                <a:off x="323" y="3302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3" name="Freeform 178"/>
              <p:cNvSpPr>
                <a:spLocks noEditPoints="1"/>
              </p:cNvSpPr>
              <p:nvPr/>
            </p:nvSpPr>
            <p:spPr bwMode="auto">
              <a:xfrm>
                <a:off x="385" y="3287"/>
                <a:ext cx="22" cy="38"/>
              </a:xfrm>
              <a:custGeom>
                <a:avLst/>
                <a:gdLst>
                  <a:gd name="T0" fmla="*/ 27 w 44"/>
                  <a:gd name="T1" fmla="*/ 39 h 75"/>
                  <a:gd name="T2" fmla="*/ 27 w 44"/>
                  <a:gd name="T3" fmla="*/ 69 h 75"/>
                  <a:gd name="T4" fmla="*/ 19 w 44"/>
                  <a:gd name="T5" fmla="*/ 69 h 75"/>
                  <a:gd name="T6" fmla="*/ 19 w 44"/>
                  <a:gd name="T7" fmla="*/ 39 h 75"/>
                  <a:gd name="T8" fmla="*/ 27 w 44"/>
                  <a:gd name="T9" fmla="*/ 39 h 75"/>
                  <a:gd name="T10" fmla="*/ 19 w 44"/>
                  <a:gd name="T11" fmla="*/ 39 h 75"/>
                  <a:gd name="T12" fmla="*/ 19 w 44"/>
                  <a:gd name="T13" fmla="*/ 4 h 75"/>
                  <a:gd name="T14" fmla="*/ 27 w 44"/>
                  <a:gd name="T15" fmla="*/ 4 h 75"/>
                  <a:gd name="T16" fmla="*/ 27 w 44"/>
                  <a:gd name="T17" fmla="*/ 39 h 75"/>
                  <a:gd name="T18" fmla="*/ 19 w 44"/>
                  <a:gd name="T19" fmla="*/ 39 h 75"/>
                  <a:gd name="T20" fmla="*/ 0 w 44"/>
                  <a:gd name="T21" fmla="*/ 66 h 75"/>
                  <a:gd name="T22" fmla="*/ 44 w 44"/>
                  <a:gd name="T23" fmla="*/ 66 h 75"/>
                  <a:gd name="T24" fmla="*/ 44 w 44"/>
                  <a:gd name="T25" fmla="*/ 75 h 75"/>
                  <a:gd name="T26" fmla="*/ 0 w 44"/>
                  <a:gd name="T27" fmla="*/ 75 h 75"/>
                  <a:gd name="T28" fmla="*/ 0 w 44"/>
                  <a:gd name="T29" fmla="*/ 66 h 75"/>
                  <a:gd name="T30" fmla="*/ 0 w 44"/>
                  <a:gd name="T31" fmla="*/ 0 h 75"/>
                  <a:gd name="T32" fmla="*/ 44 w 44"/>
                  <a:gd name="T33" fmla="*/ 0 h 75"/>
                  <a:gd name="T34" fmla="*/ 44 w 44"/>
                  <a:gd name="T35" fmla="*/ 10 h 75"/>
                  <a:gd name="T36" fmla="*/ 0 w 44"/>
                  <a:gd name="T37" fmla="*/ 10 h 75"/>
                  <a:gd name="T38" fmla="*/ 0 w 44"/>
                  <a:gd name="T3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75">
                    <a:moveTo>
                      <a:pt x="27" y="39"/>
                    </a:moveTo>
                    <a:lnTo>
                      <a:pt x="27" y="69"/>
                    </a:lnTo>
                    <a:lnTo>
                      <a:pt x="19" y="69"/>
                    </a:lnTo>
                    <a:lnTo>
                      <a:pt x="19" y="39"/>
                    </a:lnTo>
                    <a:lnTo>
                      <a:pt x="27" y="39"/>
                    </a:lnTo>
                    <a:close/>
                    <a:moveTo>
                      <a:pt x="19" y="39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39"/>
                    </a:lnTo>
                    <a:lnTo>
                      <a:pt x="19" y="39"/>
                    </a:lnTo>
                    <a:close/>
                    <a:moveTo>
                      <a:pt x="0" y="66"/>
                    </a:moveTo>
                    <a:lnTo>
                      <a:pt x="44" y="66"/>
                    </a:lnTo>
                    <a:lnTo>
                      <a:pt x="44" y="75"/>
                    </a:lnTo>
                    <a:lnTo>
                      <a:pt x="0" y="75"/>
                    </a:lnTo>
                    <a:lnTo>
                      <a:pt x="0" y="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4" name="Rectangle 179"/>
              <p:cNvSpPr>
                <a:spLocks noChangeArrowheads="1"/>
              </p:cNvSpPr>
              <p:nvPr/>
            </p:nvSpPr>
            <p:spPr bwMode="auto">
              <a:xfrm>
                <a:off x="395" y="3306"/>
                <a:ext cx="3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5" name="Rectangle 180"/>
              <p:cNvSpPr>
                <a:spLocks noChangeArrowheads="1"/>
              </p:cNvSpPr>
              <p:nvPr/>
            </p:nvSpPr>
            <p:spPr bwMode="auto">
              <a:xfrm>
                <a:off x="395" y="3289"/>
                <a:ext cx="3" cy="1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6" name="Rectangle 181"/>
              <p:cNvSpPr>
                <a:spLocks noChangeArrowheads="1"/>
              </p:cNvSpPr>
              <p:nvPr/>
            </p:nvSpPr>
            <p:spPr bwMode="auto">
              <a:xfrm>
                <a:off x="385" y="332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7" name="Rectangle 182"/>
              <p:cNvSpPr>
                <a:spLocks noChangeArrowheads="1"/>
              </p:cNvSpPr>
              <p:nvPr/>
            </p:nvSpPr>
            <p:spPr bwMode="auto">
              <a:xfrm>
                <a:off x="385" y="328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8" name="Freeform 183"/>
              <p:cNvSpPr>
                <a:spLocks noEditPoints="1"/>
              </p:cNvSpPr>
              <p:nvPr/>
            </p:nvSpPr>
            <p:spPr bwMode="auto">
              <a:xfrm>
                <a:off x="446" y="3259"/>
                <a:ext cx="23" cy="48"/>
              </a:xfrm>
              <a:custGeom>
                <a:avLst/>
                <a:gdLst>
                  <a:gd name="T0" fmla="*/ 27 w 46"/>
                  <a:gd name="T1" fmla="*/ 48 h 96"/>
                  <a:gd name="T2" fmla="*/ 27 w 46"/>
                  <a:gd name="T3" fmla="*/ 92 h 96"/>
                  <a:gd name="T4" fmla="*/ 19 w 46"/>
                  <a:gd name="T5" fmla="*/ 92 h 96"/>
                  <a:gd name="T6" fmla="*/ 19 w 46"/>
                  <a:gd name="T7" fmla="*/ 48 h 96"/>
                  <a:gd name="T8" fmla="*/ 27 w 46"/>
                  <a:gd name="T9" fmla="*/ 48 h 96"/>
                  <a:gd name="T10" fmla="*/ 19 w 46"/>
                  <a:gd name="T11" fmla="*/ 48 h 96"/>
                  <a:gd name="T12" fmla="*/ 19 w 46"/>
                  <a:gd name="T13" fmla="*/ 5 h 96"/>
                  <a:gd name="T14" fmla="*/ 27 w 46"/>
                  <a:gd name="T15" fmla="*/ 5 h 96"/>
                  <a:gd name="T16" fmla="*/ 27 w 46"/>
                  <a:gd name="T17" fmla="*/ 48 h 96"/>
                  <a:gd name="T18" fmla="*/ 19 w 46"/>
                  <a:gd name="T19" fmla="*/ 48 h 96"/>
                  <a:gd name="T20" fmla="*/ 0 w 46"/>
                  <a:gd name="T21" fmla="*/ 86 h 96"/>
                  <a:gd name="T22" fmla="*/ 46 w 46"/>
                  <a:gd name="T23" fmla="*/ 86 h 96"/>
                  <a:gd name="T24" fmla="*/ 46 w 46"/>
                  <a:gd name="T25" fmla="*/ 96 h 96"/>
                  <a:gd name="T26" fmla="*/ 0 w 46"/>
                  <a:gd name="T27" fmla="*/ 96 h 96"/>
                  <a:gd name="T28" fmla="*/ 0 w 46"/>
                  <a:gd name="T29" fmla="*/ 86 h 96"/>
                  <a:gd name="T30" fmla="*/ 0 w 46"/>
                  <a:gd name="T31" fmla="*/ 0 h 96"/>
                  <a:gd name="T32" fmla="*/ 46 w 46"/>
                  <a:gd name="T33" fmla="*/ 0 h 96"/>
                  <a:gd name="T34" fmla="*/ 46 w 46"/>
                  <a:gd name="T35" fmla="*/ 9 h 96"/>
                  <a:gd name="T36" fmla="*/ 0 w 46"/>
                  <a:gd name="T37" fmla="*/ 9 h 96"/>
                  <a:gd name="T38" fmla="*/ 0 w 46"/>
                  <a:gd name="T3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96">
                    <a:moveTo>
                      <a:pt x="27" y="48"/>
                    </a:moveTo>
                    <a:lnTo>
                      <a:pt x="27" y="92"/>
                    </a:lnTo>
                    <a:lnTo>
                      <a:pt x="19" y="92"/>
                    </a:lnTo>
                    <a:lnTo>
                      <a:pt x="19" y="48"/>
                    </a:lnTo>
                    <a:lnTo>
                      <a:pt x="27" y="48"/>
                    </a:lnTo>
                    <a:close/>
                    <a:moveTo>
                      <a:pt x="19" y="48"/>
                    </a:moveTo>
                    <a:lnTo>
                      <a:pt x="19" y="5"/>
                    </a:lnTo>
                    <a:lnTo>
                      <a:pt x="27" y="5"/>
                    </a:lnTo>
                    <a:lnTo>
                      <a:pt x="27" y="48"/>
                    </a:lnTo>
                    <a:lnTo>
                      <a:pt x="19" y="48"/>
                    </a:lnTo>
                    <a:close/>
                    <a:moveTo>
                      <a:pt x="0" y="86"/>
                    </a:moveTo>
                    <a:lnTo>
                      <a:pt x="46" y="86"/>
                    </a:lnTo>
                    <a:lnTo>
                      <a:pt x="46" y="96"/>
                    </a:lnTo>
                    <a:lnTo>
                      <a:pt x="0" y="96"/>
                    </a:lnTo>
                    <a:lnTo>
                      <a:pt x="0" y="8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49" name="Rectangle 184"/>
              <p:cNvSpPr>
                <a:spLocks noChangeArrowheads="1"/>
              </p:cNvSpPr>
              <p:nvPr/>
            </p:nvSpPr>
            <p:spPr bwMode="auto">
              <a:xfrm>
                <a:off x="456" y="3283"/>
                <a:ext cx="4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0" name="Rectangle 185"/>
              <p:cNvSpPr>
                <a:spLocks noChangeArrowheads="1"/>
              </p:cNvSpPr>
              <p:nvPr/>
            </p:nvSpPr>
            <p:spPr bwMode="auto">
              <a:xfrm>
                <a:off x="456" y="3262"/>
                <a:ext cx="4" cy="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1" name="Rectangle 186"/>
              <p:cNvSpPr>
                <a:spLocks noChangeArrowheads="1"/>
              </p:cNvSpPr>
              <p:nvPr/>
            </p:nvSpPr>
            <p:spPr bwMode="auto">
              <a:xfrm>
                <a:off x="446" y="330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2" name="Rectangle 187"/>
              <p:cNvSpPr>
                <a:spLocks noChangeArrowheads="1"/>
              </p:cNvSpPr>
              <p:nvPr/>
            </p:nvSpPr>
            <p:spPr bwMode="auto">
              <a:xfrm>
                <a:off x="446" y="325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3" name="Freeform 188"/>
              <p:cNvSpPr>
                <a:spLocks noEditPoints="1"/>
              </p:cNvSpPr>
              <p:nvPr/>
            </p:nvSpPr>
            <p:spPr bwMode="auto">
              <a:xfrm>
                <a:off x="509" y="3228"/>
                <a:ext cx="23" cy="61"/>
              </a:xfrm>
              <a:custGeom>
                <a:avLst/>
                <a:gdLst>
                  <a:gd name="T0" fmla="*/ 28 w 46"/>
                  <a:gd name="T1" fmla="*/ 64 h 123"/>
                  <a:gd name="T2" fmla="*/ 28 w 46"/>
                  <a:gd name="T3" fmla="*/ 119 h 123"/>
                  <a:gd name="T4" fmla="*/ 17 w 46"/>
                  <a:gd name="T5" fmla="*/ 119 h 123"/>
                  <a:gd name="T6" fmla="*/ 17 w 46"/>
                  <a:gd name="T7" fmla="*/ 64 h 123"/>
                  <a:gd name="T8" fmla="*/ 28 w 46"/>
                  <a:gd name="T9" fmla="*/ 64 h 123"/>
                  <a:gd name="T10" fmla="*/ 17 w 46"/>
                  <a:gd name="T11" fmla="*/ 64 h 123"/>
                  <a:gd name="T12" fmla="*/ 17 w 46"/>
                  <a:gd name="T13" fmla="*/ 6 h 123"/>
                  <a:gd name="T14" fmla="*/ 28 w 46"/>
                  <a:gd name="T15" fmla="*/ 6 h 123"/>
                  <a:gd name="T16" fmla="*/ 28 w 46"/>
                  <a:gd name="T17" fmla="*/ 64 h 123"/>
                  <a:gd name="T18" fmla="*/ 17 w 46"/>
                  <a:gd name="T19" fmla="*/ 64 h 123"/>
                  <a:gd name="T20" fmla="*/ 0 w 46"/>
                  <a:gd name="T21" fmla="*/ 113 h 123"/>
                  <a:gd name="T22" fmla="*/ 46 w 46"/>
                  <a:gd name="T23" fmla="*/ 113 h 123"/>
                  <a:gd name="T24" fmla="*/ 46 w 46"/>
                  <a:gd name="T25" fmla="*/ 123 h 123"/>
                  <a:gd name="T26" fmla="*/ 0 w 46"/>
                  <a:gd name="T27" fmla="*/ 123 h 123"/>
                  <a:gd name="T28" fmla="*/ 0 w 46"/>
                  <a:gd name="T29" fmla="*/ 113 h 123"/>
                  <a:gd name="T30" fmla="*/ 0 w 46"/>
                  <a:gd name="T31" fmla="*/ 0 h 123"/>
                  <a:gd name="T32" fmla="*/ 46 w 46"/>
                  <a:gd name="T33" fmla="*/ 0 h 123"/>
                  <a:gd name="T34" fmla="*/ 46 w 46"/>
                  <a:gd name="T35" fmla="*/ 10 h 123"/>
                  <a:gd name="T36" fmla="*/ 0 w 46"/>
                  <a:gd name="T37" fmla="*/ 10 h 123"/>
                  <a:gd name="T38" fmla="*/ 0 w 46"/>
                  <a:gd name="T3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23">
                    <a:moveTo>
                      <a:pt x="28" y="64"/>
                    </a:moveTo>
                    <a:lnTo>
                      <a:pt x="28" y="119"/>
                    </a:lnTo>
                    <a:lnTo>
                      <a:pt x="17" y="119"/>
                    </a:lnTo>
                    <a:lnTo>
                      <a:pt x="17" y="64"/>
                    </a:lnTo>
                    <a:lnTo>
                      <a:pt x="28" y="64"/>
                    </a:lnTo>
                    <a:close/>
                    <a:moveTo>
                      <a:pt x="17" y="64"/>
                    </a:moveTo>
                    <a:lnTo>
                      <a:pt x="17" y="6"/>
                    </a:lnTo>
                    <a:lnTo>
                      <a:pt x="28" y="6"/>
                    </a:lnTo>
                    <a:lnTo>
                      <a:pt x="28" y="64"/>
                    </a:lnTo>
                    <a:lnTo>
                      <a:pt x="17" y="64"/>
                    </a:lnTo>
                    <a:close/>
                    <a:moveTo>
                      <a:pt x="0" y="113"/>
                    </a:moveTo>
                    <a:lnTo>
                      <a:pt x="46" y="113"/>
                    </a:lnTo>
                    <a:lnTo>
                      <a:pt x="46" y="123"/>
                    </a:lnTo>
                    <a:lnTo>
                      <a:pt x="0" y="123"/>
                    </a:lnTo>
                    <a:lnTo>
                      <a:pt x="0" y="11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4" name="Rectangle 189"/>
              <p:cNvSpPr>
                <a:spLocks noChangeArrowheads="1"/>
              </p:cNvSpPr>
              <p:nvPr/>
            </p:nvSpPr>
            <p:spPr bwMode="auto">
              <a:xfrm>
                <a:off x="517" y="3259"/>
                <a:ext cx="6" cy="2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5" name="Rectangle 190"/>
              <p:cNvSpPr>
                <a:spLocks noChangeArrowheads="1"/>
              </p:cNvSpPr>
              <p:nvPr/>
            </p:nvSpPr>
            <p:spPr bwMode="auto">
              <a:xfrm>
                <a:off x="517" y="3230"/>
                <a:ext cx="6" cy="2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6" name="Rectangle 191"/>
              <p:cNvSpPr>
                <a:spLocks noChangeArrowheads="1"/>
              </p:cNvSpPr>
              <p:nvPr/>
            </p:nvSpPr>
            <p:spPr bwMode="auto">
              <a:xfrm>
                <a:off x="509" y="328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7" name="Rectangle 192"/>
              <p:cNvSpPr>
                <a:spLocks noChangeArrowheads="1"/>
              </p:cNvSpPr>
              <p:nvPr/>
            </p:nvSpPr>
            <p:spPr bwMode="auto">
              <a:xfrm>
                <a:off x="509" y="3228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8" name="Freeform 193"/>
              <p:cNvSpPr>
                <a:spLocks noEditPoints="1"/>
              </p:cNvSpPr>
              <p:nvPr/>
            </p:nvSpPr>
            <p:spPr bwMode="auto">
              <a:xfrm>
                <a:off x="570" y="3189"/>
                <a:ext cx="23" cy="82"/>
              </a:xfrm>
              <a:custGeom>
                <a:avLst/>
                <a:gdLst>
                  <a:gd name="T0" fmla="*/ 29 w 46"/>
                  <a:gd name="T1" fmla="*/ 83 h 164"/>
                  <a:gd name="T2" fmla="*/ 29 w 46"/>
                  <a:gd name="T3" fmla="*/ 158 h 164"/>
                  <a:gd name="T4" fmla="*/ 20 w 46"/>
                  <a:gd name="T5" fmla="*/ 158 h 164"/>
                  <a:gd name="T6" fmla="*/ 20 w 46"/>
                  <a:gd name="T7" fmla="*/ 83 h 164"/>
                  <a:gd name="T8" fmla="*/ 29 w 46"/>
                  <a:gd name="T9" fmla="*/ 83 h 164"/>
                  <a:gd name="T10" fmla="*/ 20 w 46"/>
                  <a:gd name="T11" fmla="*/ 83 h 164"/>
                  <a:gd name="T12" fmla="*/ 20 w 46"/>
                  <a:gd name="T13" fmla="*/ 6 h 164"/>
                  <a:gd name="T14" fmla="*/ 29 w 46"/>
                  <a:gd name="T15" fmla="*/ 6 h 164"/>
                  <a:gd name="T16" fmla="*/ 29 w 46"/>
                  <a:gd name="T17" fmla="*/ 83 h 164"/>
                  <a:gd name="T18" fmla="*/ 20 w 46"/>
                  <a:gd name="T19" fmla="*/ 83 h 164"/>
                  <a:gd name="T20" fmla="*/ 0 w 46"/>
                  <a:gd name="T21" fmla="*/ 154 h 164"/>
                  <a:gd name="T22" fmla="*/ 46 w 46"/>
                  <a:gd name="T23" fmla="*/ 154 h 164"/>
                  <a:gd name="T24" fmla="*/ 46 w 46"/>
                  <a:gd name="T25" fmla="*/ 164 h 164"/>
                  <a:gd name="T26" fmla="*/ 0 w 46"/>
                  <a:gd name="T27" fmla="*/ 164 h 164"/>
                  <a:gd name="T28" fmla="*/ 0 w 46"/>
                  <a:gd name="T29" fmla="*/ 154 h 164"/>
                  <a:gd name="T30" fmla="*/ 0 w 46"/>
                  <a:gd name="T31" fmla="*/ 0 h 164"/>
                  <a:gd name="T32" fmla="*/ 46 w 46"/>
                  <a:gd name="T33" fmla="*/ 0 h 164"/>
                  <a:gd name="T34" fmla="*/ 46 w 46"/>
                  <a:gd name="T35" fmla="*/ 10 h 164"/>
                  <a:gd name="T36" fmla="*/ 0 w 46"/>
                  <a:gd name="T37" fmla="*/ 10 h 164"/>
                  <a:gd name="T38" fmla="*/ 0 w 46"/>
                  <a:gd name="T3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64">
                    <a:moveTo>
                      <a:pt x="29" y="83"/>
                    </a:moveTo>
                    <a:lnTo>
                      <a:pt x="29" y="158"/>
                    </a:lnTo>
                    <a:lnTo>
                      <a:pt x="20" y="158"/>
                    </a:lnTo>
                    <a:lnTo>
                      <a:pt x="20" y="83"/>
                    </a:lnTo>
                    <a:lnTo>
                      <a:pt x="29" y="83"/>
                    </a:lnTo>
                    <a:close/>
                    <a:moveTo>
                      <a:pt x="20" y="83"/>
                    </a:moveTo>
                    <a:lnTo>
                      <a:pt x="20" y="6"/>
                    </a:lnTo>
                    <a:lnTo>
                      <a:pt x="29" y="6"/>
                    </a:lnTo>
                    <a:lnTo>
                      <a:pt x="29" y="83"/>
                    </a:lnTo>
                    <a:lnTo>
                      <a:pt x="20" y="83"/>
                    </a:lnTo>
                    <a:close/>
                    <a:moveTo>
                      <a:pt x="0" y="154"/>
                    </a:moveTo>
                    <a:lnTo>
                      <a:pt x="46" y="154"/>
                    </a:lnTo>
                    <a:lnTo>
                      <a:pt x="46" y="164"/>
                    </a:lnTo>
                    <a:lnTo>
                      <a:pt x="0" y="164"/>
                    </a:lnTo>
                    <a:lnTo>
                      <a:pt x="0" y="15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59" name="Rectangle 194"/>
              <p:cNvSpPr>
                <a:spLocks noChangeArrowheads="1"/>
              </p:cNvSpPr>
              <p:nvPr/>
            </p:nvSpPr>
            <p:spPr bwMode="auto">
              <a:xfrm>
                <a:off x="580" y="3230"/>
                <a:ext cx="5" cy="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0" name="Rectangle 195"/>
              <p:cNvSpPr>
                <a:spLocks noChangeArrowheads="1"/>
              </p:cNvSpPr>
              <p:nvPr/>
            </p:nvSpPr>
            <p:spPr bwMode="auto">
              <a:xfrm>
                <a:off x="580" y="3192"/>
                <a:ext cx="5" cy="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1" name="Rectangle 196"/>
              <p:cNvSpPr>
                <a:spLocks noChangeArrowheads="1"/>
              </p:cNvSpPr>
              <p:nvPr/>
            </p:nvSpPr>
            <p:spPr bwMode="auto">
              <a:xfrm>
                <a:off x="570" y="326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2" name="Rectangle 197"/>
              <p:cNvSpPr>
                <a:spLocks noChangeArrowheads="1"/>
              </p:cNvSpPr>
              <p:nvPr/>
            </p:nvSpPr>
            <p:spPr bwMode="auto">
              <a:xfrm>
                <a:off x="570" y="318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3" name="Freeform 198"/>
              <p:cNvSpPr>
                <a:spLocks noEditPoints="1"/>
              </p:cNvSpPr>
              <p:nvPr/>
            </p:nvSpPr>
            <p:spPr bwMode="auto">
              <a:xfrm>
                <a:off x="633" y="3155"/>
                <a:ext cx="22" cy="97"/>
              </a:xfrm>
              <a:custGeom>
                <a:avLst/>
                <a:gdLst>
                  <a:gd name="T0" fmla="*/ 27 w 44"/>
                  <a:gd name="T1" fmla="*/ 96 h 194"/>
                  <a:gd name="T2" fmla="*/ 27 w 44"/>
                  <a:gd name="T3" fmla="*/ 188 h 194"/>
                  <a:gd name="T4" fmla="*/ 17 w 44"/>
                  <a:gd name="T5" fmla="*/ 188 h 194"/>
                  <a:gd name="T6" fmla="*/ 17 w 44"/>
                  <a:gd name="T7" fmla="*/ 96 h 194"/>
                  <a:gd name="T8" fmla="*/ 27 w 44"/>
                  <a:gd name="T9" fmla="*/ 96 h 194"/>
                  <a:gd name="T10" fmla="*/ 17 w 44"/>
                  <a:gd name="T11" fmla="*/ 96 h 194"/>
                  <a:gd name="T12" fmla="*/ 17 w 44"/>
                  <a:gd name="T13" fmla="*/ 6 h 194"/>
                  <a:gd name="T14" fmla="*/ 27 w 44"/>
                  <a:gd name="T15" fmla="*/ 6 h 194"/>
                  <a:gd name="T16" fmla="*/ 27 w 44"/>
                  <a:gd name="T17" fmla="*/ 96 h 194"/>
                  <a:gd name="T18" fmla="*/ 17 w 44"/>
                  <a:gd name="T19" fmla="*/ 96 h 194"/>
                  <a:gd name="T20" fmla="*/ 0 w 44"/>
                  <a:gd name="T21" fmla="*/ 185 h 194"/>
                  <a:gd name="T22" fmla="*/ 44 w 44"/>
                  <a:gd name="T23" fmla="*/ 185 h 194"/>
                  <a:gd name="T24" fmla="*/ 44 w 44"/>
                  <a:gd name="T25" fmla="*/ 194 h 194"/>
                  <a:gd name="T26" fmla="*/ 0 w 44"/>
                  <a:gd name="T27" fmla="*/ 194 h 194"/>
                  <a:gd name="T28" fmla="*/ 0 w 44"/>
                  <a:gd name="T29" fmla="*/ 185 h 194"/>
                  <a:gd name="T30" fmla="*/ 0 w 44"/>
                  <a:gd name="T31" fmla="*/ 0 h 194"/>
                  <a:gd name="T32" fmla="*/ 44 w 44"/>
                  <a:gd name="T33" fmla="*/ 0 h 194"/>
                  <a:gd name="T34" fmla="*/ 44 w 44"/>
                  <a:gd name="T35" fmla="*/ 10 h 194"/>
                  <a:gd name="T36" fmla="*/ 0 w 44"/>
                  <a:gd name="T37" fmla="*/ 10 h 194"/>
                  <a:gd name="T38" fmla="*/ 0 w 44"/>
                  <a:gd name="T3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194">
                    <a:moveTo>
                      <a:pt x="27" y="96"/>
                    </a:moveTo>
                    <a:lnTo>
                      <a:pt x="27" y="188"/>
                    </a:lnTo>
                    <a:lnTo>
                      <a:pt x="17" y="188"/>
                    </a:lnTo>
                    <a:lnTo>
                      <a:pt x="17" y="96"/>
                    </a:lnTo>
                    <a:lnTo>
                      <a:pt x="27" y="96"/>
                    </a:lnTo>
                    <a:close/>
                    <a:moveTo>
                      <a:pt x="17" y="96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96"/>
                    </a:lnTo>
                    <a:lnTo>
                      <a:pt x="17" y="96"/>
                    </a:lnTo>
                    <a:close/>
                    <a:moveTo>
                      <a:pt x="0" y="185"/>
                    </a:moveTo>
                    <a:lnTo>
                      <a:pt x="44" y="185"/>
                    </a:lnTo>
                    <a:lnTo>
                      <a:pt x="44" y="194"/>
                    </a:lnTo>
                    <a:lnTo>
                      <a:pt x="0" y="194"/>
                    </a:lnTo>
                    <a:lnTo>
                      <a:pt x="0" y="18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4" name="Rectangle 199"/>
              <p:cNvSpPr>
                <a:spLocks noChangeArrowheads="1"/>
              </p:cNvSpPr>
              <p:nvPr/>
            </p:nvSpPr>
            <p:spPr bwMode="auto">
              <a:xfrm>
                <a:off x="641" y="3203"/>
                <a:ext cx="5" cy="4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5" name="Rectangle 200"/>
              <p:cNvSpPr>
                <a:spLocks noChangeArrowheads="1"/>
              </p:cNvSpPr>
              <p:nvPr/>
            </p:nvSpPr>
            <p:spPr bwMode="auto">
              <a:xfrm>
                <a:off x="641" y="3157"/>
                <a:ext cx="5" cy="4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6" name="Rectangle 201"/>
              <p:cNvSpPr>
                <a:spLocks noChangeArrowheads="1"/>
              </p:cNvSpPr>
              <p:nvPr/>
            </p:nvSpPr>
            <p:spPr bwMode="auto">
              <a:xfrm>
                <a:off x="633" y="324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7" name="Rectangle 202"/>
              <p:cNvSpPr>
                <a:spLocks noChangeArrowheads="1"/>
              </p:cNvSpPr>
              <p:nvPr/>
            </p:nvSpPr>
            <p:spPr bwMode="auto">
              <a:xfrm>
                <a:off x="633" y="315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8" name="Freeform 203"/>
              <p:cNvSpPr>
                <a:spLocks noEditPoints="1"/>
              </p:cNvSpPr>
              <p:nvPr/>
            </p:nvSpPr>
            <p:spPr bwMode="auto">
              <a:xfrm>
                <a:off x="695" y="3104"/>
                <a:ext cx="22" cy="113"/>
              </a:xfrm>
              <a:custGeom>
                <a:avLst/>
                <a:gdLst>
                  <a:gd name="T0" fmla="*/ 27 w 44"/>
                  <a:gd name="T1" fmla="*/ 116 h 227"/>
                  <a:gd name="T2" fmla="*/ 27 w 44"/>
                  <a:gd name="T3" fmla="*/ 223 h 227"/>
                  <a:gd name="T4" fmla="*/ 17 w 44"/>
                  <a:gd name="T5" fmla="*/ 223 h 227"/>
                  <a:gd name="T6" fmla="*/ 17 w 44"/>
                  <a:gd name="T7" fmla="*/ 116 h 227"/>
                  <a:gd name="T8" fmla="*/ 27 w 44"/>
                  <a:gd name="T9" fmla="*/ 116 h 227"/>
                  <a:gd name="T10" fmla="*/ 17 w 44"/>
                  <a:gd name="T11" fmla="*/ 116 h 227"/>
                  <a:gd name="T12" fmla="*/ 17 w 44"/>
                  <a:gd name="T13" fmla="*/ 4 h 227"/>
                  <a:gd name="T14" fmla="*/ 27 w 44"/>
                  <a:gd name="T15" fmla="*/ 4 h 227"/>
                  <a:gd name="T16" fmla="*/ 27 w 44"/>
                  <a:gd name="T17" fmla="*/ 116 h 227"/>
                  <a:gd name="T18" fmla="*/ 17 w 44"/>
                  <a:gd name="T19" fmla="*/ 116 h 227"/>
                  <a:gd name="T20" fmla="*/ 0 w 44"/>
                  <a:gd name="T21" fmla="*/ 219 h 227"/>
                  <a:gd name="T22" fmla="*/ 44 w 44"/>
                  <a:gd name="T23" fmla="*/ 219 h 227"/>
                  <a:gd name="T24" fmla="*/ 44 w 44"/>
                  <a:gd name="T25" fmla="*/ 227 h 227"/>
                  <a:gd name="T26" fmla="*/ 0 w 44"/>
                  <a:gd name="T27" fmla="*/ 227 h 227"/>
                  <a:gd name="T28" fmla="*/ 0 w 44"/>
                  <a:gd name="T29" fmla="*/ 219 h 227"/>
                  <a:gd name="T30" fmla="*/ 0 w 44"/>
                  <a:gd name="T31" fmla="*/ 0 h 227"/>
                  <a:gd name="T32" fmla="*/ 44 w 44"/>
                  <a:gd name="T33" fmla="*/ 0 h 227"/>
                  <a:gd name="T34" fmla="*/ 44 w 44"/>
                  <a:gd name="T35" fmla="*/ 10 h 227"/>
                  <a:gd name="T36" fmla="*/ 0 w 44"/>
                  <a:gd name="T37" fmla="*/ 10 h 227"/>
                  <a:gd name="T38" fmla="*/ 0 w 44"/>
                  <a:gd name="T3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27">
                    <a:moveTo>
                      <a:pt x="27" y="116"/>
                    </a:moveTo>
                    <a:lnTo>
                      <a:pt x="27" y="223"/>
                    </a:lnTo>
                    <a:lnTo>
                      <a:pt x="17" y="223"/>
                    </a:lnTo>
                    <a:lnTo>
                      <a:pt x="17" y="116"/>
                    </a:lnTo>
                    <a:lnTo>
                      <a:pt x="27" y="116"/>
                    </a:lnTo>
                    <a:close/>
                    <a:moveTo>
                      <a:pt x="17" y="116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16"/>
                    </a:lnTo>
                    <a:lnTo>
                      <a:pt x="17" y="116"/>
                    </a:lnTo>
                    <a:close/>
                    <a:moveTo>
                      <a:pt x="0" y="219"/>
                    </a:moveTo>
                    <a:lnTo>
                      <a:pt x="44" y="219"/>
                    </a:lnTo>
                    <a:lnTo>
                      <a:pt x="44" y="227"/>
                    </a:lnTo>
                    <a:lnTo>
                      <a:pt x="0" y="227"/>
                    </a:lnTo>
                    <a:lnTo>
                      <a:pt x="0" y="21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9" name="Rectangle 204"/>
              <p:cNvSpPr>
                <a:spLocks noChangeArrowheads="1"/>
              </p:cNvSpPr>
              <p:nvPr/>
            </p:nvSpPr>
            <p:spPr bwMode="auto">
              <a:xfrm>
                <a:off x="704" y="3161"/>
                <a:ext cx="4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506413" y="4306888"/>
              <a:ext cx="2405063" cy="977900"/>
              <a:chOff x="319" y="2713"/>
              <a:chExt cx="1515" cy="616"/>
            </a:xfrm>
          </p:grpSpPr>
          <p:sp>
            <p:nvSpPr>
              <p:cNvPr id="9170" name="Rectangle 206"/>
              <p:cNvSpPr>
                <a:spLocks noChangeArrowheads="1"/>
              </p:cNvSpPr>
              <p:nvPr/>
            </p:nvSpPr>
            <p:spPr bwMode="auto">
              <a:xfrm>
                <a:off x="704" y="3106"/>
                <a:ext cx="4" cy="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1" name="Rectangle 207"/>
              <p:cNvSpPr>
                <a:spLocks noChangeArrowheads="1"/>
              </p:cNvSpPr>
              <p:nvPr/>
            </p:nvSpPr>
            <p:spPr bwMode="auto">
              <a:xfrm>
                <a:off x="695" y="3213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2" name="Rectangle 208"/>
              <p:cNvSpPr>
                <a:spLocks noChangeArrowheads="1"/>
              </p:cNvSpPr>
              <p:nvPr/>
            </p:nvSpPr>
            <p:spPr bwMode="auto">
              <a:xfrm>
                <a:off x="695" y="310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3" name="Freeform 209"/>
              <p:cNvSpPr>
                <a:spLocks noEditPoints="1"/>
              </p:cNvSpPr>
              <p:nvPr/>
            </p:nvSpPr>
            <p:spPr bwMode="auto">
              <a:xfrm>
                <a:off x="756" y="3079"/>
                <a:ext cx="23" cy="137"/>
              </a:xfrm>
              <a:custGeom>
                <a:avLst/>
                <a:gdLst>
                  <a:gd name="T0" fmla="*/ 27 w 44"/>
                  <a:gd name="T1" fmla="*/ 136 h 274"/>
                  <a:gd name="T2" fmla="*/ 27 w 44"/>
                  <a:gd name="T3" fmla="*/ 268 h 274"/>
                  <a:gd name="T4" fmla="*/ 17 w 44"/>
                  <a:gd name="T5" fmla="*/ 268 h 274"/>
                  <a:gd name="T6" fmla="*/ 17 w 44"/>
                  <a:gd name="T7" fmla="*/ 136 h 274"/>
                  <a:gd name="T8" fmla="*/ 27 w 44"/>
                  <a:gd name="T9" fmla="*/ 136 h 274"/>
                  <a:gd name="T10" fmla="*/ 17 w 44"/>
                  <a:gd name="T11" fmla="*/ 136 h 274"/>
                  <a:gd name="T12" fmla="*/ 17 w 44"/>
                  <a:gd name="T13" fmla="*/ 3 h 274"/>
                  <a:gd name="T14" fmla="*/ 27 w 44"/>
                  <a:gd name="T15" fmla="*/ 3 h 274"/>
                  <a:gd name="T16" fmla="*/ 27 w 44"/>
                  <a:gd name="T17" fmla="*/ 136 h 274"/>
                  <a:gd name="T18" fmla="*/ 17 w 44"/>
                  <a:gd name="T19" fmla="*/ 136 h 274"/>
                  <a:gd name="T20" fmla="*/ 0 w 44"/>
                  <a:gd name="T21" fmla="*/ 263 h 274"/>
                  <a:gd name="T22" fmla="*/ 44 w 44"/>
                  <a:gd name="T23" fmla="*/ 263 h 274"/>
                  <a:gd name="T24" fmla="*/ 44 w 44"/>
                  <a:gd name="T25" fmla="*/ 274 h 274"/>
                  <a:gd name="T26" fmla="*/ 0 w 44"/>
                  <a:gd name="T27" fmla="*/ 274 h 274"/>
                  <a:gd name="T28" fmla="*/ 0 w 44"/>
                  <a:gd name="T29" fmla="*/ 263 h 274"/>
                  <a:gd name="T30" fmla="*/ 0 w 44"/>
                  <a:gd name="T31" fmla="*/ 0 h 274"/>
                  <a:gd name="T32" fmla="*/ 44 w 44"/>
                  <a:gd name="T33" fmla="*/ 0 h 274"/>
                  <a:gd name="T34" fmla="*/ 44 w 44"/>
                  <a:gd name="T35" fmla="*/ 7 h 274"/>
                  <a:gd name="T36" fmla="*/ 0 w 44"/>
                  <a:gd name="T37" fmla="*/ 7 h 274"/>
                  <a:gd name="T38" fmla="*/ 0 w 44"/>
                  <a:gd name="T3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74">
                    <a:moveTo>
                      <a:pt x="27" y="136"/>
                    </a:moveTo>
                    <a:lnTo>
                      <a:pt x="27" y="268"/>
                    </a:lnTo>
                    <a:lnTo>
                      <a:pt x="17" y="268"/>
                    </a:lnTo>
                    <a:lnTo>
                      <a:pt x="17" y="136"/>
                    </a:lnTo>
                    <a:lnTo>
                      <a:pt x="27" y="136"/>
                    </a:lnTo>
                    <a:close/>
                    <a:moveTo>
                      <a:pt x="17" y="136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136"/>
                    </a:lnTo>
                    <a:lnTo>
                      <a:pt x="17" y="136"/>
                    </a:lnTo>
                    <a:close/>
                    <a:moveTo>
                      <a:pt x="0" y="263"/>
                    </a:moveTo>
                    <a:lnTo>
                      <a:pt x="44" y="263"/>
                    </a:lnTo>
                    <a:lnTo>
                      <a:pt x="44" y="274"/>
                    </a:lnTo>
                    <a:lnTo>
                      <a:pt x="0" y="274"/>
                    </a:lnTo>
                    <a:lnTo>
                      <a:pt x="0" y="263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4" name="Rectangle 210"/>
              <p:cNvSpPr>
                <a:spLocks noChangeArrowheads="1"/>
              </p:cNvSpPr>
              <p:nvPr/>
            </p:nvSpPr>
            <p:spPr bwMode="auto">
              <a:xfrm>
                <a:off x="765" y="3147"/>
                <a:ext cx="5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5" name="Rectangle 211"/>
              <p:cNvSpPr>
                <a:spLocks noChangeArrowheads="1"/>
              </p:cNvSpPr>
              <p:nvPr/>
            </p:nvSpPr>
            <p:spPr bwMode="auto">
              <a:xfrm>
                <a:off x="765" y="3081"/>
                <a:ext cx="5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6" name="Rectangle 212"/>
              <p:cNvSpPr>
                <a:spLocks noChangeArrowheads="1"/>
              </p:cNvSpPr>
              <p:nvPr/>
            </p:nvSpPr>
            <p:spPr bwMode="auto">
              <a:xfrm>
                <a:off x="756" y="3210"/>
                <a:ext cx="23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7" name="Rectangle 213"/>
              <p:cNvSpPr>
                <a:spLocks noChangeArrowheads="1"/>
              </p:cNvSpPr>
              <p:nvPr/>
            </p:nvSpPr>
            <p:spPr bwMode="auto">
              <a:xfrm>
                <a:off x="756" y="3079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8" name="Freeform 214"/>
              <p:cNvSpPr>
                <a:spLocks noEditPoints="1"/>
              </p:cNvSpPr>
              <p:nvPr/>
            </p:nvSpPr>
            <p:spPr bwMode="auto">
              <a:xfrm>
                <a:off x="818" y="3046"/>
                <a:ext cx="22" cy="156"/>
              </a:xfrm>
              <a:custGeom>
                <a:avLst/>
                <a:gdLst>
                  <a:gd name="T0" fmla="*/ 27 w 44"/>
                  <a:gd name="T1" fmla="*/ 156 h 311"/>
                  <a:gd name="T2" fmla="*/ 27 w 44"/>
                  <a:gd name="T3" fmla="*/ 307 h 311"/>
                  <a:gd name="T4" fmla="*/ 17 w 44"/>
                  <a:gd name="T5" fmla="*/ 307 h 311"/>
                  <a:gd name="T6" fmla="*/ 17 w 44"/>
                  <a:gd name="T7" fmla="*/ 156 h 311"/>
                  <a:gd name="T8" fmla="*/ 27 w 44"/>
                  <a:gd name="T9" fmla="*/ 156 h 311"/>
                  <a:gd name="T10" fmla="*/ 17 w 44"/>
                  <a:gd name="T11" fmla="*/ 156 h 311"/>
                  <a:gd name="T12" fmla="*/ 17 w 44"/>
                  <a:gd name="T13" fmla="*/ 6 h 311"/>
                  <a:gd name="T14" fmla="*/ 27 w 44"/>
                  <a:gd name="T15" fmla="*/ 6 h 311"/>
                  <a:gd name="T16" fmla="*/ 27 w 44"/>
                  <a:gd name="T17" fmla="*/ 156 h 311"/>
                  <a:gd name="T18" fmla="*/ 17 w 44"/>
                  <a:gd name="T19" fmla="*/ 156 h 311"/>
                  <a:gd name="T20" fmla="*/ 0 w 44"/>
                  <a:gd name="T21" fmla="*/ 302 h 311"/>
                  <a:gd name="T22" fmla="*/ 44 w 44"/>
                  <a:gd name="T23" fmla="*/ 302 h 311"/>
                  <a:gd name="T24" fmla="*/ 44 w 44"/>
                  <a:gd name="T25" fmla="*/ 311 h 311"/>
                  <a:gd name="T26" fmla="*/ 0 w 44"/>
                  <a:gd name="T27" fmla="*/ 311 h 311"/>
                  <a:gd name="T28" fmla="*/ 0 w 44"/>
                  <a:gd name="T29" fmla="*/ 302 h 311"/>
                  <a:gd name="T30" fmla="*/ 0 w 44"/>
                  <a:gd name="T31" fmla="*/ 0 h 311"/>
                  <a:gd name="T32" fmla="*/ 44 w 44"/>
                  <a:gd name="T33" fmla="*/ 0 h 311"/>
                  <a:gd name="T34" fmla="*/ 44 w 44"/>
                  <a:gd name="T35" fmla="*/ 10 h 311"/>
                  <a:gd name="T36" fmla="*/ 0 w 44"/>
                  <a:gd name="T37" fmla="*/ 10 h 311"/>
                  <a:gd name="T38" fmla="*/ 0 w 44"/>
                  <a:gd name="T3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11">
                    <a:moveTo>
                      <a:pt x="27" y="156"/>
                    </a:moveTo>
                    <a:lnTo>
                      <a:pt x="27" y="307"/>
                    </a:lnTo>
                    <a:lnTo>
                      <a:pt x="17" y="307"/>
                    </a:lnTo>
                    <a:lnTo>
                      <a:pt x="17" y="156"/>
                    </a:lnTo>
                    <a:lnTo>
                      <a:pt x="27" y="156"/>
                    </a:lnTo>
                    <a:close/>
                    <a:moveTo>
                      <a:pt x="17" y="156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156"/>
                    </a:lnTo>
                    <a:lnTo>
                      <a:pt x="17" y="156"/>
                    </a:lnTo>
                    <a:close/>
                    <a:moveTo>
                      <a:pt x="0" y="302"/>
                    </a:moveTo>
                    <a:lnTo>
                      <a:pt x="44" y="302"/>
                    </a:lnTo>
                    <a:lnTo>
                      <a:pt x="44" y="311"/>
                    </a:lnTo>
                    <a:lnTo>
                      <a:pt x="0" y="311"/>
                    </a:lnTo>
                    <a:lnTo>
                      <a:pt x="0" y="30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9" name="Rectangle 215"/>
              <p:cNvSpPr>
                <a:spLocks noChangeArrowheads="1"/>
              </p:cNvSpPr>
              <p:nvPr/>
            </p:nvSpPr>
            <p:spPr bwMode="auto">
              <a:xfrm>
                <a:off x="827" y="3124"/>
                <a:ext cx="4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0" name="Rectangle 216"/>
              <p:cNvSpPr>
                <a:spLocks noChangeArrowheads="1"/>
              </p:cNvSpPr>
              <p:nvPr/>
            </p:nvSpPr>
            <p:spPr bwMode="auto">
              <a:xfrm>
                <a:off x="827" y="3049"/>
                <a:ext cx="4" cy="7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1" name="Rectangle 217"/>
              <p:cNvSpPr>
                <a:spLocks noChangeArrowheads="1"/>
              </p:cNvSpPr>
              <p:nvPr/>
            </p:nvSpPr>
            <p:spPr bwMode="auto">
              <a:xfrm>
                <a:off x="818" y="319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2" name="Rectangle 218"/>
              <p:cNvSpPr>
                <a:spLocks noChangeArrowheads="1"/>
              </p:cNvSpPr>
              <p:nvPr/>
            </p:nvSpPr>
            <p:spPr bwMode="auto">
              <a:xfrm>
                <a:off x="818" y="304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3" name="Freeform 219"/>
              <p:cNvSpPr>
                <a:spLocks noEditPoints="1"/>
              </p:cNvSpPr>
              <p:nvPr/>
            </p:nvSpPr>
            <p:spPr bwMode="auto">
              <a:xfrm>
                <a:off x="879" y="3022"/>
                <a:ext cx="23" cy="166"/>
              </a:xfrm>
              <a:custGeom>
                <a:avLst/>
                <a:gdLst>
                  <a:gd name="T0" fmla="*/ 28 w 46"/>
                  <a:gd name="T1" fmla="*/ 165 h 332"/>
                  <a:gd name="T2" fmla="*/ 28 w 46"/>
                  <a:gd name="T3" fmla="*/ 329 h 332"/>
                  <a:gd name="T4" fmla="*/ 19 w 46"/>
                  <a:gd name="T5" fmla="*/ 329 h 332"/>
                  <a:gd name="T6" fmla="*/ 19 w 46"/>
                  <a:gd name="T7" fmla="*/ 165 h 332"/>
                  <a:gd name="T8" fmla="*/ 28 w 46"/>
                  <a:gd name="T9" fmla="*/ 165 h 332"/>
                  <a:gd name="T10" fmla="*/ 19 w 46"/>
                  <a:gd name="T11" fmla="*/ 165 h 332"/>
                  <a:gd name="T12" fmla="*/ 19 w 46"/>
                  <a:gd name="T13" fmla="*/ 4 h 332"/>
                  <a:gd name="T14" fmla="*/ 28 w 46"/>
                  <a:gd name="T15" fmla="*/ 4 h 332"/>
                  <a:gd name="T16" fmla="*/ 28 w 46"/>
                  <a:gd name="T17" fmla="*/ 165 h 332"/>
                  <a:gd name="T18" fmla="*/ 19 w 46"/>
                  <a:gd name="T19" fmla="*/ 165 h 332"/>
                  <a:gd name="T20" fmla="*/ 0 w 46"/>
                  <a:gd name="T21" fmla="*/ 323 h 332"/>
                  <a:gd name="T22" fmla="*/ 46 w 46"/>
                  <a:gd name="T23" fmla="*/ 323 h 332"/>
                  <a:gd name="T24" fmla="*/ 46 w 46"/>
                  <a:gd name="T25" fmla="*/ 332 h 332"/>
                  <a:gd name="T26" fmla="*/ 0 w 46"/>
                  <a:gd name="T27" fmla="*/ 332 h 332"/>
                  <a:gd name="T28" fmla="*/ 0 w 46"/>
                  <a:gd name="T29" fmla="*/ 323 h 332"/>
                  <a:gd name="T30" fmla="*/ 0 w 46"/>
                  <a:gd name="T31" fmla="*/ 0 h 332"/>
                  <a:gd name="T32" fmla="*/ 46 w 46"/>
                  <a:gd name="T33" fmla="*/ 0 h 332"/>
                  <a:gd name="T34" fmla="*/ 46 w 46"/>
                  <a:gd name="T35" fmla="*/ 10 h 332"/>
                  <a:gd name="T36" fmla="*/ 0 w 46"/>
                  <a:gd name="T37" fmla="*/ 10 h 332"/>
                  <a:gd name="T38" fmla="*/ 0 w 46"/>
                  <a:gd name="T39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32">
                    <a:moveTo>
                      <a:pt x="28" y="165"/>
                    </a:moveTo>
                    <a:lnTo>
                      <a:pt x="28" y="329"/>
                    </a:lnTo>
                    <a:lnTo>
                      <a:pt x="19" y="329"/>
                    </a:lnTo>
                    <a:lnTo>
                      <a:pt x="19" y="165"/>
                    </a:lnTo>
                    <a:lnTo>
                      <a:pt x="28" y="165"/>
                    </a:lnTo>
                    <a:close/>
                    <a:moveTo>
                      <a:pt x="19" y="165"/>
                    </a:moveTo>
                    <a:lnTo>
                      <a:pt x="19" y="4"/>
                    </a:lnTo>
                    <a:lnTo>
                      <a:pt x="28" y="4"/>
                    </a:lnTo>
                    <a:lnTo>
                      <a:pt x="28" y="165"/>
                    </a:lnTo>
                    <a:lnTo>
                      <a:pt x="19" y="165"/>
                    </a:lnTo>
                    <a:close/>
                    <a:moveTo>
                      <a:pt x="0" y="323"/>
                    </a:moveTo>
                    <a:lnTo>
                      <a:pt x="46" y="323"/>
                    </a:lnTo>
                    <a:lnTo>
                      <a:pt x="46" y="332"/>
                    </a:lnTo>
                    <a:lnTo>
                      <a:pt x="0" y="332"/>
                    </a:lnTo>
                    <a:lnTo>
                      <a:pt x="0" y="32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4" name="Rectangle 220"/>
              <p:cNvSpPr>
                <a:spLocks noChangeArrowheads="1"/>
              </p:cNvSpPr>
              <p:nvPr/>
            </p:nvSpPr>
            <p:spPr bwMode="auto">
              <a:xfrm>
                <a:off x="889" y="3105"/>
                <a:ext cx="5" cy="8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5" name="Rectangle 221"/>
              <p:cNvSpPr>
                <a:spLocks noChangeArrowheads="1"/>
              </p:cNvSpPr>
              <p:nvPr/>
            </p:nvSpPr>
            <p:spPr bwMode="auto">
              <a:xfrm>
                <a:off x="889" y="3024"/>
                <a:ext cx="5" cy="8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6" name="Rectangle 222"/>
              <p:cNvSpPr>
                <a:spLocks noChangeArrowheads="1"/>
              </p:cNvSpPr>
              <p:nvPr/>
            </p:nvSpPr>
            <p:spPr bwMode="auto">
              <a:xfrm>
                <a:off x="879" y="318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7" name="Rectangle 223"/>
              <p:cNvSpPr>
                <a:spLocks noChangeArrowheads="1"/>
              </p:cNvSpPr>
              <p:nvPr/>
            </p:nvSpPr>
            <p:spPr bwMode="auto">
              <a:xfrm>
                <a:off x="879" y="302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8" name="Freeform 224"/>
              <p:cNvSpPr>
                <a:spLocks noEditPoints="1"/>
              </p:cNvSpPr>
              <p:nvPr/>
            </p:nvSpPr>
            <p:spPr bwMode="auto">
              <a:xfrm>
                <a:off x="942" y="2996"/>
                <a:ext cx="22" cy="176"/>
              </a:xfrm>
              <a:custGeom>
                <a:avLst/>
                <a:gdLst>
                  <a:gd name="T0" fmla="*/ 27 w 45"/>
                  <a:gd name="T1" fmla="*/ 177 h 352"/>
                  <a:gd name="T2" fmla="*/ 27 w 45"/>
                  <a:gd name="T3" fmla="*/ 348 h 352"/>
                  <a:gd name="T4" fmla="*/ 18 w 45"/>
                  <a:gd name="T5" fmla="*/ 348 h 352"/>
                  <a:gd name="T6" fmla="*/ 18 w 45"/>
                  <a:gd name="T7" fmla="*/ 177 h 352"/>
                  <a:gd name="T8" fmla="*/ 27 w 45"/>
                  <a:gd name="T9" fmla="*/ 177 h 352"/>
                  <a:gd name="T10" fmla="*/ 18 w 45"/>
                  <a:gd name="T11" fmla="*/ 177 h 352"/>
                  <a:gd name="T12" fmla="*/ 18 w 45"/>
                  <a:gd name="T13" fmla="*/ 4 h 352"/>
                  <a:gd name="T14" fmla="*/ 27 w 45"/>
                  <a:gd name="T15" fmla="*/ 4 h 352"/>
                  <a:gd name="T16" fmla="*/ 27 w 45"/>
                  <a:gd name="T17" fmla="*/ 177 h 352"/>
                  <a:gd name="T18" fmla="*/ 18 w 45"/>
                  <a:gd name="T19" fmla="*/ 177 h 352"/>
                  <a:gd name="T20" fmla="*/ 0 w 45"/>
                  <a:gd name="T21" fmla="*/ 344 h 352"/>
                  <a:gd name="T22" fmla="*/ 45 w 45"/>
                  <a:gd name="T23" fmla="*/ 344 h 352"/>
                  <a:gd name="T24" fmla="*/ 45 w 45"/>
                  <a:gd name="T25" fmla="*/ 352 h 352"/>
                  <a:gd name="T26" fmla="*/ 0 w 45"/>
                  <a:gd name="T27" fmla="*/ 352 h 352"/>
                  <a:gd name="T28" fmla="*/ 0 w 45"/>
                  <a:gd name="T29" fmla="*/ 344 h 352"/>
                  <a:gd name="T30" fmla="*/ 0 w 45"/>
                  <a:gd name="T31" fmla="*/ 0 h 352"/>
                  <a:gd name="T32" fmla="*/ 45 w 45"/>
                  <a:gd name="T33" fmla="*/ 0 h 352"/>
                  <a:gd name="T34" fmla="*/ 45 w 45"/>
                  <a:gd name="T35" fmla="*/ 10 h 352"/>
                  <a:gd name="T36" fmla="*/ 0 w 45"/>
                  <a:gd name="T37" fmla="*/ 10 h 352"/>
                  <a:gd name="T38" fmla="*/ 0 w 45"/>
                  <a:gd name="T3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2">
                    <a:moveTo>
                      <a:pt x="27" y="177"/>
                    </a:moveTo>
                    <a:lnTo>
                      <a:pt x="27" y="348"/>
                    </a:lnTo>
                    <a:lnTo>
                      <a:pt x="18" y="348"/>
                    </a:lnTo>
                    <a:lnTo>
                      <a:pt x="18" y="177"/>
                    </a:lnTo>
                    <a:lnTo>
                      <a:pt x="27" y="177"/>
                    </a:lnTo>
                    <a:close/>
                    <a:moveTo>
                      <a:pt x="18" y="177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77"/>
                    </a:lnTo>
                    <a:lnTo>
                      <a:pt x="18" y="177"/>
                    </a:lnTo>
                    <a:close/>
                    <a:moveTo>
                      <a:pt x="0" y="344"/>
                    </a:moveTo>
                    <a:lnTo>
                      <a:pt x="45" y="344"/>
                    </a:lnTo>
                    <a:lnTo>
                      <a:pt x="45" y="352"/>
                    </a:lnTo>
                    <a:lnTo>
                      <a:pt x="0" y="352"/>
                    </a:lnTo>
                    <a:lnTo>
                      <a:pt x="0" y="344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9" name="Rectangle 225"/>
              <p:cNvSpPr>
                <a:spLocks noChangeArrowheads="1"/>
              </p:cNvSpPr>
              <p:nvPr/>
            </p:nvSpPr>
            <p:spPr bwMode="auto">
              <a:xfrm>
                <a:off x="950" y="3085"/>
                <a:ext cx="5" cy="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0" name="Rectangle 226"/>
              <p:cNvSpPr>
                <a:spLocks noChangeArrowheads="1"/>
              </p:cNvSpPr>
              <p:nvPr/>
            </p:nvSpPr>
            <p:spPr bwMode="auto">
              <a:xfrm>
                <a:off x="950" y="2998"/>
                <a:ext cx="5" cy="8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1" name="Rectangle 227"/>
              <p:cNvSpPr>
                <a:spLocks noChangeArrowheads="1"/>
              </p:cNvSpPr>
              <p:nvPr/>
            </p:nvSpPr>
            <p:spPr bwMode="auto">
              <a:xfrm>
                <a:off x="942" y="3168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2" name="Rectangle 228"/>
              <p:cNvSpPr>
                <a:spLocks noChangeArrowheads="1"/>
              </p:cNvSpPr>
              <p:nvPr/>
            </p:nvSpPr>
            <p:spPr bwMode="auto">
              <a:xfrm>
                <a:off x="942" y="299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3" name="Freeform 229"/>
              <p:cNvSpPr>
                <a:spLocks noEditPoints="1"/>
              </p:cNvSpPr>
              <p:nvPr/>
            </p:nvSpPr>
            <p:spPr bwMode="auto">
              <a:xfrm>
                <a:off x="1003" y="2975"/>
                <a:ext cx="23" cy="188"/>
              </a:xfrm>
              <a:custGeom>
                <a:avLst/>
                <a:gdLst>
                  <a:gd name="T0" fmla="*/ 27 w 46"/>
                  <a:gd name="T1" fmla="*/ 188 h 377"/>
                  <a:gd name="T2" fmla="*/ 27 w 46"/>
                  <a:gd name="T3" fmla="*/ 371 h 377"/>
                  <a:gd name="T4" fmla="*/ 18 w 46"/>
                  <a:gd name="T5" fmla="*/ 371 h 377"/>
                  <a:gd name="T6" fmla="*/ 18 w 46"/>
                  <a:gd name="T7" fmla="*/ 188 h 377"/>
                  <a:gd name="T8" fmla="*/ 27 w 46"/>
                  <a:gd name="T9" fmla="*/ 188 h 377"/>
                  <a:gd name="T10" fmla="*/ 18 w 46"/>
                  <a:gd name="T11" fmla="*/ 188 h 377"/>
                  <a:gd name="T12" fmla="*/ 18 w 46"/>
                  <a:gd name="T13" fmla="*/ 4 h 377"/>
                  <a:gd name="T14" fmla="*/ 27 w 46"/>
                  <a:gd name="T15" fmla="*/ 4 h 377"/>
                  <a:gd name="T16" fmla="*/ 27 w 46"/>
                  <a:gd name="T17" fmla="*/ 188 h 377"/>
                  <a:gd name="T18" fmla="*/ 18 w 46"/>
                  <a:gd name="T19" fmla="*/ 188 h 377"/>
                  <a:gd name="T20" fmla="*/ 0 w 46"/>
                  <a:gd name="T21" fmla="*/ 365 h 377"/>
                  <a:gd name="T22" fmla="*/ 46 w 46"/>
                  <a:gd name="T23" fmla="*/ 365 h 377"/>
                  <a:gd name="T24" fmla="*/ 46 w 46"/>
                  <a:gd name="T25" fmla="*/ 377 h 377"/>
                  <a:gd name="T26" fmla="*/ 0 w 46"/>
                  <a:gd name="T27" fmla="*/ 377 h 377"/>
                  <a:gd name="T28" fmla="*/ 0 w 46"/>
                  <a:gd name="T29" fmla="*/ 365 h 377"/>
                  <a:gd name="T30" fmla="*/ 0 w 46"/>
                  <a:gd name="T31" fmla="*/ 0 h 377"/>
                  <a:gd name="T32" fmla="*/ 46 w 46"/>
                  <a:gd name="T33" fmla="*/ 0 h 377"/>
                  <a:gd name="T34" fmla="*/ 46 w 46"/>
                  <a:gd name="T35" fmla="*/ 10 h 377"/>
                  <a:gd name="T36" fmla="*/ 0 w 46"/>
                  <a:gd name="T37" fmla="*/ 10 h 377"/>
                  <a:gd name="T38" fmla="*/ 0 w 46"/>
                  <a:gd name="T39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77">
                    <a:moveTo>
                      <a:pt x="27" y="188"/>
                    </a:moveTo>
                    <a:lnTo>
                      <a:pt x="27" y="371"/>
                    </a:lnTo>
                    <a:lnTo>
                      <a:pt x="18" y="371"/>
                    </a:lnTo>
                    <a:lnTo>
                      <a:pt x="18" y="188"/>
                    </a:lnTo>
                    <a:lnTo>
                      <a:pt x="27" y="188"/>
                    </a:lnTo>
                    <a:close/>
                    <a:moveTo>
                      <a:pt x="18" y="188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88"/>
                    </a:lnTo>
                    <a:lnTo>
                      <a:pt x="18" y="188"/>
                    </a:lnTo>
                    <a:close/>
                    <a:moveTo>
                      <a:pt x="0" y="365"/>
                    </a:moveTo>
                    <a:lnTo>
                      <a:pt x="46" y="365"/>
                    </a:lnTo>
                    <a:lnTo>
                      <a:pt x="46" y="377"/>
                    </a:lnTo>
                    <a:lnTo>
                      <a:pt x="0" y="377"/>
                    </a:lnTo>
                    <a:lnTo>
                      <a:pt x="0" y="365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4" name="Rectangle 230"/>
              <p:cNvSpPr>
                <a:spLocks noChangeArrowheads="1"/>
              </p:cNvSpPr>
              <p:nvPr/>
            </p:nvSpPr>
            <p:spPr bwMode="auto">
              <a:xfrm>
                <a:off x="1012" y="3069"/>
                <a:ext cx="5" cy="9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5" name="Rectangle 231"/>
              <p:cNvSpPr>
                <a:spLocks noChangeArrowheads="1"/>
              </p:cNvSpPr>
              <p:nvPr/>
            </p:nvSpPr>
            <p:spPr bwMode="auto">
              <a:xfrm>
                <a:off x="1012" y="2977"/>
                <a:ext cx="5" cy="9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6" name="Rectangle 232"/>
              <p:cNvSpPr>
                <a:spLocks noChangeArrowheads="1"/>
              </p:cNvSpPr>
              <p:nvPr/>
            </p:nvSpPr>
            <p:spPr bwMode="auto">
              <a:xfrm>
                <a:off x="1003" y="3157"/>
                <a:ext cx="23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7" name="Rectangle 233"/>
              <p:cNvSpPr>
                <a:spLocks noChangeArrowheads="1"/>
              </p:cNvSpPr>
              <p:nvPr/>
            </p:nvSpPr>
            <p:spPr bwMode="auto">
              <a:xfrm>
                <a:off x="1003" y="297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8" name="Freeform 234"/>
              <p:cNvSpPr>
                <a:spLocks noEditPoints="1"/>
              </p:cNvSpPr>
              <p:nvPr/>
            </p:nvSpPr>
            <p:spPr bwMode="auto">
              <a:xfrm>
                <a:off x="1066" y="2951"/>
                <a:ext cx="22" cy="195"/>
              </a:xfrm>
              <a:custGeom>
                <a:avLst/>
                <a:gdLst>
                  <a:gd name="T0" fmla="*/ 27 w 44"/>
                  <a:gd name="T1" fmla="*/ 194 h 390"/>
                  <a:gd name="T2" fmla="*/ 27 w 44"/>
                  <a:gd name="T3" fmla="*/ 384 h 390"/>
                  <a:gd name="T4" fmla="*/ 17 w 44"/>
                  <a:gd name="T5" fmla="*/ 384 h 390"/>
                  <a:gd name="T6" fmla="*/ 17 w 44"/>
                  <a:gd name="T7" fmla="*/ 194 h 390"/>
                  <a:gd name="T8" fmla="*/ 27 w 44"/>
                  <a:gd name="T9" fmla="*/ 194 h 390"/>
                  <a:gd name="T10" fmla="*/ 17 w 44"/>
                  <a:gd name="T11" fmla="*/ 194 h 390"/>
                  <a:gd name="T12" fmla="*/ 17 w 44"/>
                  <a:gd name="T13" fmla="*/ 4 h 390"/>
                  <a:gd name="T14" fmla="*/ 27 w 44"/>
                  <a:gd name="T15" fmla="*/ 4 h 390"/>
                  <a:gd name="T16" fmla="*/ 27 w 44"/>
                  <a:gd name="T17" fmla="*/ 194 h 390"/>
                  <a:gd name="T18" fmla="*/ 17 w 44"/>
                  <a:gd name="T19" fmla="*/ 194 h 390"/>
                  <a:gd name="T20" fmla="*/ 0 w 44"/>
                  <a:gd name="T21" fmla="*/ 378 h 390"/>
                  <a:gd name="T22" fmla="*/ 44 w 44"/>
                  <a:gd name="T23" fmla="*/ 378 h 390"/>
                  <a:gd name="T24" fmla="*/ 44 w 44"/>
                  <a:gd name="T25" fmla="*/ 390 h 390"/>
                  <a:gd name="T26" fmla="*/ 0 w 44"/>
                  <a:gd name="T27" fmla="*/ 390 h 390"/>
                  <a:gd name="T28" fmla="*/ 0 w 44"/>
                  <a:gd name="T29" fmla="*/ 378 h 390"/>
                  <a:gd name="T30" fmla="*/ 0 w 44"/>
                  <a:gd name="T31" fmla="*/ 0 h 390"/>
                  <a:gd name="T32" fmla="*/ 44 w 44"/>
                  <a:gd name="T33" fmla="*/ 0 h 390"/>
                  <a:gd name="T34" fmla="*/ 44 w 44"/>
                  <a:gd name="T35" fmla="*/ 8 h 390"/>
                  <a:gd name="T36" fmla="*/ 0 w 44"/>
                  <a:gd name="T37" fmla="*/ 8 h 390"/>
                  <a:gd name="T38" fmla="*/ 0 w 44"/>
                  <a:gd name="T3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90">
                    <a:moveTo>
                      <a:pt x="27" y="194"/>
                    </a:moveTo>
                    <a:lnTo>
                      <a:pt x="27" y="384"/>
                    </a:lnTo>
                    <a:lnTo>
                      <a:pt x="17" y="384"/>
                    </a:lnTo>
                    <a:lnTo>
                      <a:pt x="17" y="194"/>
                    </a:lnTo>
                    <a:lnTo>
                      <a:pt x="27" y="194"/>
                    </a:lnTo>
                    <a:close/>
                    <a:moveTo>
                      <a:pt x="17" y="194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94"/>
                    </a:lnTo>
                    <a:lnTo>
                      <a:pt x="17" y="194"/>
                    </a:lnTo>
                    <a:close/>
                    <a:moveTo>
                      <a:pt x="0" y="378"/>
                    </a:moveTo>
                    <a:lnTo>
                      <a:pt x="44" y="378"/>
                    </a:lnTo>
                    <a:lnTo>
                      <a:pt x="44" y="390"/>
                    </a:lnTo>
                    <a:lnTo>
                      <a:pt x="0" y="390"/>
                    </a:lnTo>
                    <a:lnTo>
                      <a:pt x="0" y="37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9" name="Rectangle 235"/>
              <p:cNvSpPr>
                <a:spLocks noChangeArrowheads="1"/>
              </p:cNvSpPr>
              <p:nvPr/>
            </p:nvSpPr>
            <p:spPr bwMode="auto">
              <a:xfrm>
                <a:off x="1074" y="3048"/>
                <a:ext cx="5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0" name="Rectangle 236"/>
              <p:cNvSpPr>
                <a:spLocks noChangeArrowheads="1"/>
              </p:cNvSpPr>
              <p:nvPr/>
            </p:nvSpPr>
            <p:spPr bwMode="auto">
              <a:xfrm>
                <a:off x="1074" y="2953"/>
                <a:ext cx="5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1" name="Rectangle 237"/>
              <p:cNvSpPr>
                <a:spLocks noChangeArrowheads="1"/>
              </p:cNvSpPr>
              <p:nvPr/>
            </p:nvSpPr>
            <p:spPr bwMode="auto">
              <a:xfrm>
                <a:off x="1066" y="3140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2" name="Rectangle 238"/>
              <p:cNvSpPr>
                <a:spLocks noChangeArrowheads="1"/>
              </p:cNvSpPr>
              <p:nvPr/>
            </p:nvSpPr>
            <p:spPr bwMode="auto">
              <a:xfrm>
                <a:off x="1066" y="2951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3" name="Freeform 239"/>
              <p:cNvSpPr>
                <a:spLocks noEditPoints="1"/>
              </p:cNvSpPr>
              <p:nvPr/>
            </p:nvSpPr>
            <p:spPr bwMode="auto">
              <a:xfrm>
                <a:off x="1127" y="2932"/>
                <a:ext cx="23" cy="208"/>
              </a:xfrm>
              <a:custGeom>
                <a:avLst/>
                <a:gdLst>
                  <a:gd name="T0" fmla="*/ 27 w 46"/>
                  <a:gd name="T1" fmla="*/ 209 h 416"/>
                  <a:gd name="T2" fmla="*/ 27 w 46"/>
                  <a:gd name="T3" fmla="*/ 411 h 416"/>
                  <a:gd name="T4" fmla="*/ 17 w 46"/>
                  <a:gd name="T5" fmla="*/ 411 h 416"/>
                  <a:gd name="T6" fmla="*/ 17 w 46"/>
                  <a:gd name="T7" fmla="*/ 209 h 416"/>
                  <a:gd name="T8" fmla="*/ 27 w 46"/>
                  <a:gd name="T9" fmla="*/ 209 h 416"/>
                  <a:gd name="T10" fmla="*/ 17 w 46"/>
                  <a:gd name="T11" fmla="*/ 209 h 416"/>
                  <a:gd name="T12" fmla="*/ 17 w 46"/>
                  <a:gd name="T13" fmla="*/ 5 h 416"/>
                  <a:gd name="T14" fmla="*/ 27 w 46"/>
                  <a:gd name="T15" fmla="*/ 5 h 416"/>
                  <a:gd name="T16" fmla="*/ 27 w 46"/>
                  <a:gd name="T17" fmla="*/ 209 h 416"/>
                  <a:gd name="T18" fmla="*/ 17 w 46"/>
                  <a:gd name="T19" fmla="*/ 209 h 416"/>
                  <a:gd name="T20" fmla="*/ 0 w 46"/>
                  <a:gd name="T21" fmla="*/ 407 h 416"/>
                  <a:gd name="T22" fmla="*/ 46 w 46"/>
                  <a:gd name="T23" fmla="*/ 407 h 416"/>
                  <a:gd name="T24" fmla="*/ 46 w 46"/>
                  <a:gd name="T25" fmla="*/ 416 h 416"/>
                  <a:gd name="T26" fmla="*/ 0 w 46"/>
                  <a:gd name="T27" fmla="*/ 416 h 416"/>
                  <a:gd name="T28" fmla="*/ 0 w 46"/>
                  <a:gd name="T29" fmla="*/ 407 h 416"/>
                  <a:gd name="T30" fmla="*/ 0 w 46"/>
                  <a:gd name="T31" fmla="*/ 0 h 416"/>
                  <a:gd name="T32" fmla="*/ 46 w 46"/>
                  <a:gd name="T33" fmla="*/ 0 h 416"/>
                  <a:gd name="T34" fmla="*/ 46 w 46"/>
                  <a:gd name="T35" fmla="*/ 11 h 416"/>
                  <a:gd name="T36" fmla="*/ 0 w 46"/>
                  <a:gd name="T37" fmla="*/ 11 h 416"/>
                  <a:gd name="T38" fmla="*/ 0 w 46"/>
                  <a:gd name="T39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16">
                    <a:moveTo>
                      <a:pt x="27" y="209"/>
                    </a:moveTo>
                    <a:lnTo>
                      <a:pt x="27" y="411"/>
                    </a:lnTo>
                    <a:lnTo>
                      <a:pt x="17" y="411"/>
                    </a:lnTo>
                    <a:lnTo>
                      <a:pt x="17" y="209"/>
                    </a:lnTo>
                    <a:lnTo>
                      <a:pt x="27" y="209"/>
                    </a:lnTo>
                    <a:close/>
                    <a:moveTo>
                      <a:pt x="17" y="209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209"/>
                    </a:lnTo>
                    <a:lnTo>
                      <a:pt x="17" y="209"/>
                    </a:lnTo>
                    <a:close/>
                    <a:moveTo>
                      <a:pt x="0" y="407"/>
                    </a:moveTo>
                    <a:lnTo>
                      <a:pt x="46" y="407"/>
                    </a:lnTo>
                    <a:lnTo>
                      <a:pt x="46" y="416"/>
                    </a:lnTo>
                    <a:lnTo>
                      <a:pt x="0" y="416"/>
                    </a:lnTo>
                    <a:lnTo>
                      <a:pt x="0" y="40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4" name="Rectangle 240"/>
              <p:cNvSpPr>
                <a:spLocks noChangeArrowheads="1"/>
              </p:cNvSpPr>
              <p:nvPr/>
            </p:nvSpPr>
            <p:spPr bwMode="auto">
              <a:xfrm>
                <a:off x="1136" y="3037"/>
                <a:ext cx="4" cy="10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5" name="Rectangle 241"/>
              <p:cNvSpPr>
                <a:spLocks noChangeArrowheads="1"/>
              </p:cNvSpPr>
              <p:nvPr/>
            </p:nvSpPr>
            <p:spPr bwMode="auto">
              <a:xfrm>
                <a:off x="1136" y="2935"/>
                <a:ext cx="4" cy="10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6" name="Rectangle 242"/>
              <p:cNvSpPr>
                <a:spLocks noChangeArrowheads="1"/>
              </p:cNvSpPr>
              <p:nvPr/>
            </p:nvSpPr>
            <p:spPr bwMode="auto">
              <a:xfrm>
                <a:off x="1127" y="313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7" name="Rectangle 243"/>
              <p:cNvSpPr>
                <a:spLocks noChangeArrowheads="1"/>
              </p:cNvSpPr>
              <p:nvPr/>
            </p:nvSpPr>
            <p:spPr bwMode="auto">
              <a:xfrm>
                <a:off x="1127" y="2932"/>
                <a:ext cx="23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8" name="Freeform 244"/>
              <p:cNvSpPr>
                <a:spLocks noEditPoints="1"/>
              </p:cNvSpPr>
              <p:nvPr/>
            </p:nvSpPr>
            <p:spPr bwMode="auto">
              <a:xfrm>
                <a:off x="1189" y="2910"/>
                <a:ext cx="22" cy="217"/>
              </a:xfrm>
              <a:custGeom>
                <a:avLst/>
                <a:gdLst>
                  <a:gd name="T0" fmla="*/ 27 w 44"/>
                  <a:gd name="T1" fmla="*/ 217 h 434"/>
                  <a:gd name="T2" fmla="*/ 27 w 44"/>
                  <a:gd name="T3" fmla="*/ 430 h 434"/>
                  <a:gd name="T4" fmla="*/ 17 w 44"/>
                  <a:gd name="T5" fmla="*/ 430 h 434"/>
                  <a:gd name="T6" fmla="*/ 17 w 44"/>
                  <a:gd name="T7" fmla="*/ 217 h 434"/>
                  <a:gd name="T8" fmla="*/ 27 w 44"/>
                  <a:gd name="T9" fmla="*/ 217 h 434"/>
                  <a:gd name="T10" fmla="*/ 17 w 44"/>
                  <a:gd name="T11" fmla="*/ 217 h 434"/>
                  <a:gd name="T12" fmla="*/ 17 w 44"/>
                  <a:gd name="T13" fmla="*/ 3 h 434"/>
                  <a:gd name="T14" fmla="*/ 27 w 44"/>
                  <a:gd name="T15" fmla="*/ 3 h 434"/>
                  <a:gd name="T16" fmla="*/ 27 w 44"/>
                  <a:gd name="T17" fmla="*/ 217 h 434"/>
                  <a:gd name="T18" fmla="*/ 17 w 44"/>
                  <a:gd name="T19" fmla="*/ 217 h 434"/>
                  <a:gd name="T20" fmla="*/ 0 w 44"/>
                  <a:gd name="T21" fmla="*/ 424 h 434"/>
                  <a:gd name="T22" fmla="*/ 44 w 44"/>
                  <a:gd name="T23" fmla="*/ 424 h 434"/>
                  <a:gd name="T24" fmla="*/ 44 w 44"/>
                  <a:gd name="T25" fmla="*/ 434 h 434"/>
                  <a:gd name="T26" fmla="*/ 0 w 44"/>
                  <a:gd name="T27" fmla="*/ 434 h 434"/>
                  <a:gd name="T28" fmla="*/ 0 w 44"/>
                  <a:gd name="T29" fmla="*/ 424 h 434"/>
                  <a:gd name="T30" fmla="*/ 0 w 44"/>
                  <a:gd name="T31" fmla="*/ 0 h 434"/>
                  <a:gd name="T32" fmla="*/ 44 w 44"/>
                  <a:gd name="T33" fmla="*/ 0 h 434"/>
                  <a:gd name="T34" fmla="*/ 44 w 44"/>
                  <a:gd name="T35" fmla="*/ 9 h 434"/>
                  <a:gd name="T36" fmla="*/ 0 w 44"/>
                  <a:gd name="T37" fmla="*/ 9 h 434"/>
                  <a:gd name="T38" fmla="*/ 0 w 44"/>
                  <a:gd name="T3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34">
                    <a:moveTo>
                      <a:pt x="27" y="217"/>
                    </a:moveTo>
                    <a:lnTo>
                      <a:pt x="27" y="430"/>
                    </a:lnTo>
                    <a:lnTo>
                      <a:pt x="17" y="430"/>
                    </a:lnTo>
                    <a:lnTo>
                      <a:pt x="17" y="217"/>
                    </a:lnTo>
                    <a:lnTo>
                      <a:pt x="27" y="217"/>
                    </a:lnTo>
                    <a:close/>
                    <a:moveTo>
                      <a:pt x="17" y="217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217"/>
                    </a:lnTo>
                    <a:lnTo>
                      <a:pt x="17" y="217"/>
                    </a:lnTo>
                    <a:close/>
                    <a:moveTo>
                      <a:pt x="0" y="424"/>
                    </a:moveTo>
                    <a:lnTo>
                      <a:pt x="44" y="424"/>
                    </a:lnTo>
                    <a:lnTo>
                      <a:pt x="44" y="434"/>
                    </a:lnTo>
                    <a:lnTo>
                      <a:pt x="0" y="434"/>
                    </a:lnTo>
                    <a:lnTo>
                      <a:pt x="0" y="42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9" name="Rectangle 245"/>
              <p:cNvSpPr>
                <a:spLocks noChangeArrowheads="1"/>
              </p:cNvSpPr>
              <p:nvPr/>
            </p:nvSpPr>
            <p:spPr bwMode="auto">
              <a:xfrm>
                <a:off x="1198" y="3018"/>
                <a:ext cx="5" cy="10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0" name="Rectangle 246"/>
              <p:cNvSpPr>
                <a:spLocks noChangeArrowheads="1"/>
              </p:cNvSpPr>
              <p:nvPr/>
            </p:nvSpPr>
            <p:spPr bwMode="auto">
              <a:xfrm>
                <a:off x="1198" y="2912"/>
                <a:ext cx="5" cy="10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1" name="Rectangle 247"/>
              <p:cNvSpPr>
                <a:spLocks noChangeArrowheads="1"/>
              </p:cNvSpPr>
              <p:nvPr/>
            </p:nvSpPr>
            <p:spPr bwMode="auto">
              <a:xfrm>
                <a:off x="1189" y="312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2" name="Rectangle 248"/>
              <p:cNvSpPr>
                <a:spLocks noChangeArrowheads="1"/>
              </p:cNvSpPr>
              <p:nvPr/>
            </p:nvSpPr>
            <p:spPr bwMode="auto">
              <a:xfrm>
                <a:off x="1189" y="291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3" name="Freeform 249"/>
              <p:cNvSpPr>
                <a:spLocks noEditPoints="1"/>
              </p:cNvSpPr>
              <p:nvPr/>
            </p:nvSpPr>
            <p:spPr bwMode="auto">
              <a:xfrm>
                <a:off x="1251" y="2893"/>
                <a:ext cx="23" cy="215"/>
              </a:xfrm>
              <a:custGeom>
                <a:avLst/>
                <a:gdLst>
                  <a:gd name="T0" fmla="*/ 29 w 46"/>
                  <a:gd name="T1" fmla="*/ 215 h 428"/>
                  <a:gd name="T2" fmla="*/ 29 w 46"/>
                  <a:gd name="T3" fmla="*/ 422 h 428"/>
                  <a:gd name="T4" fmla="*/ 19 w 46"/>
                  <a:gd name="T5" fmla="*/ 422 h 428"/>
                  <a:gd name="T6" fmla="*/ 19 w 46"/>
                  <a:gd name="T7" fmla="*/ 215 h 428"/>
                  <a:gd name="T8" fmla="*/ 29 w 46"/>
                  <a:gd name="T9" fmla="*/ 215 h 428"/>
                  <a:gd name="T10" fmla="*/ 19 w 46"/>
                  <a:gd name="T11" fmla="*/ 215 h 428"/>
                  <a:gd name="T12" fmla="*/ 19 w 46"/>
                  <a:gd name="T13" fmla="*/ 6 h 428"/>
                  <a:gd name="T14" fmla="*/ 29 w 46"/>
                  <a:gd name="T15" fmla="*/ 6 h 428"/>
                  <a:gd name="T16" fmla="*/ 29 w 46"/>
                  <a:gd name="T17" fmla="*/ 215 h 428"/>
                  <a:gd name="T18" fmla="*/ 19 w 46"/>
                  <a:gd name="T19" fmla="*/ 215 h 428"/>
                  <a:gd name="T20" fmla="*/ 0 w 46"/>
                  <a:gd name="T21" fmla="*/ 419 h 428"/>
                  <a:gd name="T22" fmla="*/ 46 w 46"/>
                  <a:gd name="T23" fmla="*/ 419 h 428"/>
                  <a:gd name="T24" fmla="*/ 46 w 46"/>
                  <a:gd name="T25" fmla="*/ 428 h 428"/>
                  <a:gd name="T26" fmla="*/ 0 w 46"/>
                  <a:gd name="T27" fmla="*/ 428 h 428"/>
                  <a:gd name="T28" fmla="*/ 0 w 46"/>
                  <a:gd name="T29" fmla="*/ 419 h 428"/>
                  <a:gd name="T30" fmla="*/ 0 w 46"/>
                  <a:gd name="T31" fmla="*/ 0 h 428"/>
                  <a:gd name="T32" fmla="*/ 46 w 46"/>
                  <a:gd name="T33" fmla="*/ 0 h 428"/>
                  <a:gd name="T34" fmla="*/ 46 w 46"/>
                  <a:gd name="T35" fmla="*/ 10 h 428"/>
                  <a:gd name="T36" fmla="*/ 0 w 46"/>
                  <a:gd name="T37" fmla="*/ 10 h 428"/>
                  <a:gd name="T38" fmla="*/ 0 w 46"/>
                  <a:gd name="T3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28">
                    <a:moveTo>
                      <a:pt x="29" y="215"/>
                    </a:moveTo>
                    <a:lnTo>
                      <a:pt x="29" y="422"/>
                    </a:lnTo>
                    <a:lnTo>
                      <a:pt x="19" y="422"/>
                    </a:lnTo>
                    <a:lnTo>
                      <a:pt x="19" y="215"/>
                    </a:lnTo>
                    <a:lnTo>
                      <a:pt x="29" y="215"/>
                    </a:lnTo>
                    <a:close/>
                    <a:moveTo>
                      <a:pt x="19" y="215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15"/>
                    </a:lnTo>
                    <a:lnTo>
                      <a:pt x="19" y="215"/>
                    </a:lnTo>
                    <a:close/>
                    <a:moveTo>
                      <a:pt x="0" y="419"/>
                    </a:moveTo>
                    <a:lnTo>
                      <a:pt x="46" y="419"/>
                    </a:lnTo>
                    <a:lnTo>
                      <a:pt x="46" y="428"/>
                    </a:lnTo>
                    <a:lnTo>
                      <a:pt x="0" y="428"/>
                    </a:lnTo>
                    <a:lnTo>
                      <a:pt x="0" y="41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4" name="Rectangle 250"/>
              <p:cNvSpPr>
                <a:spLocks noChangeArrowheads="1"/>
              </p:cNvSpPr>
              <p:nvPr/>
            </p:nvSpPr>
            <p:spPr bwMode="auto">
              <a:xfrm>
                <a:off x="1260" y="3001"/>
                <a:ext cx="5" cy="10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5" name="Rectangle 251"/>
              <p:cNvSpPr>
                <a:spLocks noChangeArrowheads="1"/>
              </p:cNvSpPr>
              <p:nvPr/>
            </p:nvSpPr>
            <p:spPr bwMode="auto">
              <a:xfrm>
                <a:off x="1260" y="2896"/>
                <a:ext cx="5" cy="10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6" name="Rectangle 252"/>
              <p:cNvSpPr>
                <a:spLocks noChangeArrowheads="1"/>
              </p:cNvSpPr>
              <p:nvPr/>
            </p:nvSpPr>
            <p:spPr bwMode="auto">
              <a:xfrm>
                <a:off x="1251" y="310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7" name="Rectangle 253"/>
              <p:cNvSpPr>
                <a:spLocks noChangeArrowheads="1"/>
              </p:cNvSpPr>
              <p:nvPr/>
            </p:nvSpPr>
            <p:spPr bwMode="auto">
              <a:xfrm>
                <a:off x="1251" y="289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8" name="Freeform 254"/>
              <p:cNvSpPr>
                <a:spLocks noEditPoints="1"/>
              </p:cNvSpPr>
              <p:nvPr/>
            </p:nvSpPr>
            <p:spPr bwMode="auto">
              <a:xfrm>
                <a:off x="1312" y="2859"/>
                <a:ext cx="23" cy="238"/>
              </a:xfrm>
              <a:custGeom>
                <a:avLst/>
                <a:gdLst>
                  <a:gd name="T0" fmla="*/ 28 w 46"/>
                  <a:gd name="T1" fmla="*/ 238 h 476"/>
                  <a:gd name="T2" fmla="*/ 28 w 46"/>
                  <a:gd name="T3" fmla="*/ 472 h 476"/>
                  <a:gd name="T4" fmla="*/ 19 w 46"/>
                  <a:gd name="T5" fmla="*/ 472 h 476"/>
                  <a:gd name="T6" fmla="*/ 19 w 46"/>
                  <a:gd name="T7" fmla="*/ 238 h 476"/>
                  <a:gd name="T8" fmla="*/ 28 w 46"/>
                  <a:gd name="T9" fmla="*/ 238 h 476"/>
                  <a:gd name="T10" fmla="*/ 19 w 46"/>
                  <a:gd name="T11" fmla="*/ 238 h 476"/>
                  <a:gd name="T12" fmla="*/ 19 w 46"/>
                  <a:gd name="T13" fmla="*/ 4 h 476"/>
                  <a:gd name="T14" fmla="*/ 28 w 46"/>
                  <a:gd name="T15" fmla="*/ 4 h 476"/>
                  <a:gd name="T16" fmla="*/ 28 w 46"/>
                  <a:gd name="T17" fmla="*/ 238 h 476"/>
                  <a:gd name="T18" fmla="*/ 19 w 46"/>
                  <a:gd name="T19" fmla="*/ 238 h 476"/>
                  <a:gd name="T20" fmla="*/ 0 w 46"/>
                  <a:gd name="T21" fmla="*/ 466 h 476"/>
                  <a:gd name="T22" fmla="*/ 46 w 46"/>
                  <a:gd name="T23" fmla="*/ 466 h 476"/>
                  <a:gd name="T24" fmla="*/ 46 w 46"/>
                  <a:gd name="T25" fmla="*/ 476 h 476"/>
                  <a:gd name="T26" fmla="*/ 0 w 46"/>
                  <a:gd name="T27" fmla="*/ 476 h 476"/>
                  <a:gd name="T28" fmla="*/ 0 w 46"/>
                  <a:gd name="T29" fmla="*/ 466 h 476"/>
                  <a:gd name="T30" fmla="*/ 0 w 46"/>
                  <a:gd name="T31" fmla="*/ 0 h 476"/>
                  <a:gd name="T32" fmla="*/ 46 w 46"/>
                  <a:gd name="T33" fmla="*/ 0 h 476"/>
                  <a:gd name="T34" fmla="*/ 46 w 46"/>
                  <a:gd name="T35" fmla="*/ 9 h 476"/>
                  <a:gd name="T36" fmla="*/ 0 w 46"/>
                  <a:gd name="T37" fmla="*/ 9 h 476"/>
                  <a:gd name="T38" fmla="*/ 0 w 46"/>
                  <a:gd name="T3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76">
                    <a:moveTo>
                      <a:pt x="28" y="238"/>
                    </a:moveTo>
                    <a:lnTo>
                      <a:pt x="28" y="472"/>
                    </a:lnTo>
                    <a:lnTo>
                      <a:pt x="19" y="472"/>
                    </a:lnTo>
                    <a:lnTo>
                      <a:pt x="19" y="238"/>
                    </a:lnTo>
                    <a:lnTo>
                      <a:pt x="28" y="238"/>
                    </a:lnTo>
                    <a:close/>
                    <a:moveTo>
                      <a:pt x="19" y="238"/>
                    </a:moveTo>
                    <a:lnTo>
                      <a:pt x="19" y="4"/>
                    </a:lnTo>
                    <a:lnTo>
                      <a:pt x="28" y="4"/>
                    </a:lnTo>
                    <a:lnTo>
                      <a:pt x="28" y="238"/>
                    </a:lnTo>
                    <a:lnTo>
                      <a:pt x="19" y="238"/>
                    </a:lnTo>
                    <a:close/>
                    <a:moveTo>
                      <a:pt x="0" y="466"/>
                    </a:moveTo>
                    <a:lnTo>
                      <a:pt x="46" y="466"/>
                    </a:lnTo>
                    <a:lnTo>
                      <a:pt x="46" y="476"/>
                    </a:lnTo>
                    <a:lnTo>
                      <a:pt x="0" y="476"/>
                    </a:lnTo>
                    <a:lnTo>
                      <a:pt x="0" y="46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9" name="Rectangle 255"/>
              <p:cNvSpPr>
                <a:spLocks noChangeArrowheads="1"/>
              </p:cNvSpPr>
              <p:nvPr/>
            </p:nvSpPr>
            <p:spPr bwMode="auto">
              <a:xfrm>
                <a:off x="1322" y="2978"/>
                <a:ext cx="5" cy="11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0" name="Rectangle 256"/>
              <p:cNvSpPr>
                <a:spLocks noChangeArrowheads="1"/>
              </p:cNvSpPr>
              <p:nvPr/>
            </p:nvSpPr>
            <p:spPr bwMode="auto">
              <a:xfrm>
                <a:off x="1322" y="2861"/>
                <a:ext cx="5" cy="11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1" name="Rectangle 257"/>
              <p:cNvSpPr>
                <a:spLocks noChangeArrowheads="1"/>
              </p:cNvSpPr>
              <p:nvPr/>
            </p:nvSpPr>
            <p:spPr bwMode="auto">
              <a:xfrm>
                <a:off x="1312" y="309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2" name="Rectangle 258"/>
              <p:cNvSpPr>
                <a:spLocks noChangeArrowheads="1"/>
              </p:cNvSpPr>
              <p:nvPr/>
            </p:nvSpPr>
            <p:spPr bwMode="auto">
              <a:xfrm>
                <a:off x="1312" y="285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3" name="Freeform 259"/>
              <p:cNvSpPr>
                <a:spLocks noEditPoints="1"/>
              </p:cNvSpPr>
              <p:nvPr/>
            </p:nvSpPr>
            <p:spPr bwMode="auto">
              <a:xfrm>
                <a:off x="1375" y="2851"/>
                <a:ext cx="22" cy="243"/>
              </a:xfrm>
              <a:custGeom>
                <a:avLst/>
                <a:gdLst>
                  <a:gd name="T0" fmla="*/ 27 w 45"/>
                  <a:gd name="T1" fmla="*/ 242 h 486"/>
                  <a:gd name="T2" fmla="*/ 27 w 45"/>
                  <a:gd name="T3" fmla="*/ 482 h 486"/>
                  <a:gd name="T4" fmla="*/ 18 w 45"/>
                  <a:gd name="T5" fmla="*/ 482 h 486"/>
                  <a:gd name="T6" fmla="*/ 18 w 45"/>
                  <a:gd name="T7" fmla="*/ 242 h 486"/>
                  <a:gd name="T8" fmla="*/ 27 w 45"/>
                  <a:gd name="T9" fmla="*/ 242 h 486"/>
                  <a:gd name="T10" fmla="*/ 18 w 45"/>
                  <a:gd name="T11" fmla="*/ 242 h 486"/>
                  <a:gd name="T12" fmla="*/ 18 w 45"/>
                  <a:gd name="T13" fmla="*/ 6 h 486"/>
                  <a:gd name="T14" fmla="*/ 27 w 45"/>
                  <a:gd name="T15" fmla="*/ 6 h 486"/>
                  <a:gd name="T16" fmla="*/ 27 w 45"/>
                  <a:gd name="T17" fmla="*/ 242 h 486"/>
                  <a:gd name="T18" fmla="*/ 18 w 45"/>
                  <a:gd name="T19" fmla="*/ 242 h 486"/>
                  <a:gd name="T20" fmla="*/ 0 w 45"/>
                  <a:gd name="T21" fmla="*/ 477 h 486"/>
                  <a:gd name="T22" fmla="*/ 45 w 45"/>
                  <a:gd name="T23" fmla="*/ 477 h 486"/>
                  <a:gd name="T24" fmla="*/ 45 w 45"/>
                  <a:gd name="T25" fmla="*/ 486 h 486"/>
                  <a:gd name="T26" fmla="*/ 0 w 45"/>
                  <a:gd name="T27" fmla="*/ 486 h 486"/>
                  <a:gd name="T28" fmla="*/ 0 w 45"/>
                  <a:gd name="T29" fmla="*/ 477 h 486"/>
                  <a:gd name="T30" fmla="*/ 0 w 45"/>
                  <a:gd name="T31" fmla="*/ 0 h 486"/>
                  <a:gd name="T32" fmla="*/ 45 w 45"/>
                  <a:gd name="T33" fmla="*/ 0 h 486"/>
                  <a:gd name="T34" fmla="*/ 45 w 45"/>
                  <a:gd name="T35" fmla="*/ 10 h 486"/>
                  <a:gd name="T36" fmla="*/ 0 w 45"/>
                  <a:gd name="T37" fmla="*/ 10 h 486"/>
                  <a:gd name="T38" fmla="*/ 0 w 45"/>
                  <a:gd name="T3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86">
                    <a:moveTo>
                      <a:pt x="27" y="242"/>
                    </a:moveTo>
                    <a:lnTo>
                      <a:pt x="27" y="482"/>
                    </a:lnTo>
                    <a:lnTo>
                      <a:pt x="18" y="482"/>
                    </a:lnTo>
                    <a:lnTo>
                      <a:pt x="18" y="242"/>
                    </a:lnTo>
                    <a:lnTo>
                      <a:pt x="27" y="242"/>
                    </a:lnTo>
                    <a:close/>
                    <a:moveTo>
                      <a:pt x="18" y="242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242"/>
                    </a:lnTo>
                    <a:lnTo>
                      <a:pt x="18" y="242"/>
                    </a:lnTo>
                    <a:close/>
                    <a:moveTo>
                      <a:pt x="0" y="477"/>
                    </a:moveTo>
                    <a:lnTo>
                      <a:pt x="45" y="477"/>
                    </a:lnTo>
                    <a:lnTo>
                      <a:pt x="45" y="486"/>
                    </a:lnTo>
                    <a:lnTo>
                      <a:pt x="0" y="486"/>
                    </a:lnTo>
                    <a:lnTo>
                      <a:pt x="0" y="477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4" name="Rectangle 260"/>
              <p:cNvSpPr>
                <a:spLocks noChangeArrowheads="1"/>
              </p:cNvSpPr>
              <p:nvPr/>
            </p:nvSpPr>
            <p:spPr bwMode="auto">
              <a:xfrm>
                <a:off x="1383" y="2972"/>
                <a:ext cx="5" cy="12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5" name="Rectangle 261"/>
              <p:cNvSpPr>
                <a:spLocks noChangeArrowheads="1"/>
              </p:cNvSpPr>
              <p:nvPr/>
            </p:nvSpPr>
            <p:spPr bwMode="auto">
              <a:xfrm>
                <a:off x="1383" y="2854"/>
                <a:ext cx="5" cy="1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6" name="Rectangle 262"/>
              <p:cNvSpPr>
                <a:spLocks noChangeArrowheads="1"/>
              </p:cNvSpPr>
              <p:nvPr/>
            </p:nvSpPr>
            <p:spPr bwMode="auto">
              <a:xfrm>
                <a:off x="1375" y="308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7" name="Rectangle 263"/>
              <p:cNvSpPr>
                <a:spLocks noChangeArrowheads="1"/>
              </p:cNvSpPr>
              <p:nvPr/>
            </p:nvSpPr>
            <p:spPr bwMode="auto">
              <a:xfrm>
                <a:off x="1375" y="285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8" name="Freeform 264"/>
              <p:cNvSpPr>
                <a:spLocks noEditPoints="1"/>
              </p:cNvSpPr>
              <p:nvPr/>
            </p:nvSpPr>
            <p:spPr bwMode="auto">
              <a:xfrm>
                <a:off x="1436" y="2840"/>
                <a:ext cx="23" cy="248"/>
              </a:xfrm>
              <a:custGeom>
                <a:avLst/>
                <a:gdLst>
                  <a:gd name="T0" fmla="*/ 29 w 46"/>
                  <a:gd name="T1" fmla="*/ 248 h 498"/>
                  <a:gd name="T2" fmla="*/ 29 w 46"/>
                  <a:gd name="T3" fmla="*/ 492 h 498"/>
                  <a:gd name="T4" fmla="*/ 19 w 46"/>
                  <a:gd name="T5" fmla="*/ 492 h 498"/>
                  <a:gd name="T6" fmla="*/ 19 w 46"/>
                  <a:gd name="T7" fmla="*/ 248 h 498"/>
                  <a:gd name="T8" fmla="*/ 29 w 46"/>
                  <a:gd name="T9" fmla="*/ 248 h 498"/>
                  <a:gd name="T10" fmla="*/ 19 w 46"/>
                  <a:gd name="T11" fmla="*/ 248 h 498"/>
                  <a:gd name="T12" fmla="*/ 19 w 46"/>
                  <a:gd name="T13" fmla="*/ 6 h 498"/>
                  <a:gd name="T14" fmla="*/ 29 w 46"/>
                  <a:gd name="T15" fmla="*/ 6 h 498"/>
                  <a:gd name="T16" fmla="*/ 29 w 46"/>
                  <a:gd name="T17" fmla="*/ 248 h 498"/>
                  <a:gd name="T18" fmla="*/ 19 w 46"/>
                  <a:gd name="T19" fmla="*/ 248 h 498"/>
                  <a:gd name="T20" fmla="*/ 0 w 46"/>
                  <a:gd name="T21" fmla="*/ 486 h 498"/>
                  <a:gd name="T22" fmla="*/ 46 w 46"/>
                  <a:gd name="T23" fmla="*/ 486 h 498"/>
                  <a:gd name="T24" fmla="*/ 46 w 46"/>
                  <a:gd name="T25" fmla="*/ 498 h 498"/>
                  <a:gd name="T26" fmla="*/ 0 w 46"/>
                  <a:gd name="T27" fmla="*/ 498 h 498"/>
                  <a:gd name="T28" fmla="*/ 0 w 46"/>
                  <a:gd name="T29" fmla="*/ 486 h 498"/>
                  <a:gd name="T30" fmla="*/ 0 w 46"/>
                  <a:gd name="T31" fmla="*/ 0 h 498"/>
                  <a:gd name="T32" fmla="*/ 46 w 46"/>
                  <a:gd name="T33" fmla="*/ 0 h 498"/>
                  <a:gd name="T34" fmla="*/ 46 w 46"/>
                  <a:gd name="T35" fmla="*/ 10 h 498"/>
                  <a:gd name="T36" fmla="*/ 0 w 46"/>
                  <a:gd name="T37" fmla="*/ 10 h 498"/>
                  <a:gd name="T38" fmla="*/ 0 w 46"/>
                  <a:gd name="T3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98">
                    <a:moveTo>
                      <a:pt x="29" y="248"/>
                    </a:moveTo>
                    <a:lnTo>
                      <a:pt x="29" y="492"/>
                    </a:lnTo>
                    <a:lnTo>
                      <a:pt x="19" y="492"/>
                    </a:lnTo>
                    <a:lnTo>
                      <a:pt x="19" y="248"/>
                    </a:lnTo>
                    <a:lnTo>
                      <a:pt x="29" y="248"/>
                    </a:lnTo>
                    <a:close/>
                    <a:moveTo>
                      <a:pt x="19" y="248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48"/>
                    </a:lnTo>
                    <a:lnTo>
                      <a:pt x="19" y="248"/>
                    </a:lnTo>
                    <a:close/>
                    <a:moveTo>
                      <a:pt x="0" y="486"/>
                    </a:moveTo>
                    <a:lnTo>
                      <a:pt x="46" y="486"/>
                    </a:lnTo>
                    <a:lnTo>
                      <a:pt x="46" y="498"/>
                    </a:lnTo>
                    <a:lnTo>
                      <a:pt x="0" y="498"/>
                    </a:lnTo>
                    <a:lnTo>
                      <a:pt x="0" y="48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9" name="Rectangle 265"/>
              <p:cNvSpPr>
                <a:spLocks noChangeArrowheads="1"/>
              </p:cNvSpPr>
              <p:nvPr/>
            </p:nvSpPr>
            <p:spPr bwMode="auto">
              <a:xfrm>
                <a:off x="1446" y="2964"/>
                <a:ext cx="5" cy="1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0" name="Rectangle 266"/>
              <p:cNvSpPr>
                <a:spLocks noChangeArrowheads="1"/>
              </p:cNvSpPr>
              <p:nvPr/>
            </p:nvSpPr>
            <p:spPr bwMode="auto">
              <a:xfrm>
                <a:off x="1446" y="2843"/>
                <a:ext cx="5" cy="1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1" name="Rectangle 267"/>
              <p:cNvSpPr>
                <a:spLocks noChangeArrowheads="1"/>
              </p:cNvSpPr>
              <p:nvPr/>
            </p:nvSpPr>
            <p:spPr bwMode="auto">
              <a:xfrm>
                <a:off x="1436" y="308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2" name="Rectangle 268"/>
              <p:cNvSpPr>
                <a:spLocks noChangeArrowheads="1"/>
              </p:cNvSpPr>
              <p:nvPr/>
            </p:nvSpPr>
            <p:spPr bwMode="auto">
              <a:xfrm>
                <a:off x="1436" y="2840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3" name="Freeform 269"/>
              <p:cNvSpPr>
                <a:spLocks noEditPoints="1"/>
              </p:cNvSpPr>
              <p:nvPr/>
            </p:nvSpPr>
            <p:spPr bwMode="auto">
              <a:xfrm>
                <a:off x="1499" y="2824"/>
                <a:ext cx="22" cy="254"/>
              </a:xfrm>
              <a:custGeom>
                <a:avLst/>
                <a:gdLst>
                  <a:gd name="T0" fmla="*/ 27 w 44"/>
                  <a:gd name="T1" fmla="*/ 253 h 507"/>
                  <a:gd name="T2" fmla="*/ 27 w 44"/>
                  <a:gd name="T3" fmla="*/ 501 h 507"/>
                  <a:gd name="T4" fmla="*/ 17 w 44"/>
                  <a:gd name="T5" fmla="*/ 501 h 507"/>
                  <a:gd name="T6" fmla="*/ 17 w 44"/>
                  <a:gd name="T7" fmla="*/ 253 h 507"/>
                  <a:gd name="T8" fmla="*/ 27 w 44"/>
                  <a:gd name="T9" fmla="*/ 253 h 507"/>
                  <a:gd name="T10" fmla="*/ 17 w 44"/>
                  <a:gd name="T11" fmla="*/ 253 h 507"/>
                  <a:gd name="T12" fmla="*/ 17 w 44"/>
                  <a:gd name="T13" fmla="*/ 3 h 507"/>
                  <a:gd name="T14" fmla="*/ 27 w 44"/>
                  <a:gd name="T15" fmla="*/ 3 h 507"/>
                  <a:gd name="T16" fmla="*/ 27 w 44"/>
                  <a:gd name="T17" fmla="*/ 253 h 507"/>
                  <a:gd name="T18" fmla="*/ 17 w 44"/>
                  <a:gd name="T19" fmla="*/ 253 h 507"/>
                  <a:gd name="T20" fmla="*/ 0 w 44"/>
                  <a:gd name="T21" fmla="*/ 497 h 507"/>
                  <a:gd name="T22" fmla="*/ 44 w 44"/>
                  <a:gd name="T23" fmla="*/ 497 h 507"/>
                  <a:gd name="T24" fmla="*/ 44 w 44"/>
                  <a:gd name="T25" fmla="*/ 507 h 507"/>
                  <a:gd name="T26" fmla="*/ 0 w 44"/>
                  <a:gd name="T27" fmla="*/ 507 h 507"/>
                  <a:gd name="T28" fmla="*/ 0 w 44"/>
                  <a:gd name="T29" fmla="*/ 497 h 507"/>
                  <a:gd name="T30" fmla="*/ 0 w 44"/>
                  <a:gd name="T31" fmla="*/ 0 h 507"/>
                  <a:gd name="T32" fmla="*/ 44 w 44"/>
                  <a:gd name="T33" fmla="*/ 0 h 507"/>
                  <a:gd name="T34" fmla="*/ 44 w 44"/>
                  <a:gd name="T35" fmla="*/ 9 h 507"/>
                  <a:gd name="T36" fmla="*/ 0 w 44"/>
                  <a:gd name="T37" fmla="*/ 9 h 507"/>
                  <a:gd name="T38" fmla="*/ 0 w 44"/>
                  <a:gd name="T39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07">
                    <a:moveTo>
                      <a:pt x="27" y="253"/>
                    </a:moveTo>
                    <a:lnTo>
                      <a:pt x="27" y="501"/>
                    </a:lnTo>
                    <a:lnTo>
                      <a:pt x="17" y="501"/>
                    </a:lnTo>
                    <a:lnTo>
                      <a:pt x="17" y="253"/>
                    </a:lnTo>
                    <a:lnTo>
                      <a:pt x="27" y="253"/>
                    </a:lnTo>
                    <a:close/>
                    <a:moveTo>
                      <a:pt x="17" y="253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253"/>
                    </a:lnTo>
                    <a:lnTo>
                      <a:pt x="17" y="253"/>
                    </a:lnTo>
                    <a:close/>
                    <a:moveTo>
                      <a:pt x="0" y="497"/>
                    </a:moveTo>
                    <a:lnTo>
                      <a:pt x="44" y="497"/>
                    </a:lnTo>
                    <a:lnTo>
                      <a:pt x="44" y="507"/>
                    </a:lnTo>
                    <a:lnTo>
                      <a:pt x="0" y="507"/>
                    </a:lnTo>
                    <a:lnTo>
                      <a:pt x="0" y="497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4" name="Rectangle 270"/>
              <p:cNvSpPr>
                <a:spLocks noChangeArrowheads="1"/>
              </p:cNvSpPr>
              <p:nvPr/>
            </p:nvSpPr>
            <p:spPr bwMode="auto">
              <a:xfrm>
                <a:off x="1507" y="2951"/>
                <a:ext cx="5" cy="12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5" name="Rectangle 271"/>
              <p:cNvSpPr>
                <a:spLocks noChangeArrowheads="1"/>
              </p:cNvSpPr>
              <p:nvPr/>
            </p:nvSpPr>
            <p:spPr bwMode="auto">
              <a:xfrm>
                <a:off x="1507" y="2826"/>
                <a:ext cx="5" cy="1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6" name="Rectangle 272"/>
              <p:cNvSpPr>
                <a:spLocks noChangeArrowheads="1"/>
              </p:cNvSpPr>
              <p:nvPr/>
            </p:nvSpPr>
            <p:spPr bwMode="auto">
              <a:xfrm>
                <a:off x="1499" y="307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7" name="Rectangle 273"/>
              <p:cNvSpPr>
                <a:spLocks noChangeArrowheads="1"/>
              </p:cNvSpPr>
              <p:nvPr/>
            </p:nvSpPr>
            <p:spPr bwMode="auto">
              <a:xfrm>
                <a:off x="1499" y="282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8" name="Freeform 274"/>
              <p:cNvSpPr>
                <a:spLocks noEditPoints="1"/>
              </p:cNvSpPr>
              <p:nvPr/>
            </p:nvSpPr>
            <p:spPr bwMode="auto">
              <a:xfrm>
                <a:off x="1560" y="2810"/>
                <a:ext cx="23" cy="259"/>
              </a:xfrm>
              <a:custGeom>
                <a:avLst/>
                <a:gdLst>
                  <a:gd name="T0" fmla="*/ 29 w 46"/>
                  <a:gd name="T1" fmla="*/ 259 h 518"/>
                  <a:gd name="T2" fmla="*/ 29 w 46"/>
                  <a:gd name="T3" fmla="*/ 513 h 518"/>
                  <a:gd name="T4" fmla="*/ 19 w 46"/>
                  <a:gd name="T5" fmla="*/ 513 h 518"/>
                  <a:gd name="T6" fmla="*/ 19 w 46"/>
                  <a:gd name="T7" fmla="*/ 259 h 518"/>
                  <a:gd name="T8" fmla="*/ 29 w 46"/>
                  <a:gd name="T9" fmla="*/ 259 h 518"/>
                  <a:gd name="T10" fmla="*/ 19 w 46"/>
                  <a:gd name="T11" fmla="*/ 259 h 518"/>
                  <a:gd name="T12" fmla="*/ 19 w 46"/>
                  <a:gd name="T13" fmla="*/ 6 h 518"/>
                  <a:gd name="T14" fmla="*/ 29 w 46"/>
                  <a:gd name="T15" fmla="*/ 6 h 518"/>
                  <a:gd name="T16" fmla="*/ 29 w 46"/>
                  <a:gd name="T17" fmla="*/ 259 h 518"/>
                  <a:gd name="T18" fmla="*/ 19 w 46"/>
                  <a:gd name="T19" fmla="*/ 259 h 518"/>
                  <a:gd name="T20" fmla="*/ 0 w 46"/>
                  <a:gd name="T21" fmla="*/ 509 h 518"/>
                  <a:gd name="T22" fmla="*/ 46 w 46"/>
                  <a:gd name="T23" fmla="*/ 509 h 518"/>
                  <a:gd name="T24" fmla="*/ 46 w 46"/>
                  <a:gd name="T25" fmla="*/ 518 h 518"/>
                  <a:gd name="T26" fmla="*/ 0 w 46"/>
                  <a:gd name="T27" fmla="*/ 518 h 518"/>
                  <a:gd name="T28" fmla="*/ 0 w 46"/>
                  <a:gd name="T29" fmla="*/ 509 h 518"/>
                  <a:gd name="T30" fmla="*/ 0 w 46"/>
                  <a:gd name="T31" fmla="*/ 0 h 518"/>
                  <a:gd name="T32" fmla="*/ 46 w 46"/>
                  <a:gd name="T33" fmla="*/ 0 h 518"/>
                  <a:gd name="T34" fmla="*/ 46 w 46"/>
                  <a:gd name="T35" fmla="*/ 9 h 518"/>
                  <a:gd name="T36" fmla="*/ 0 w 46"/>
                  <a:gd name="T37" fmla="*/ 9 h 518"/>
                  <a:gd name="T38" fmla="*/ 0 w 46"/>
                  <a:gd name="T3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18">
                    <a:moveTo>
                      <a:pt x="29" y="259"/>
                    </a:moveTo>
                    <a:lnTo>
                      <a:pt x="29" y="513"/>
                    </a:lnTo>
                    <a:lnTo>
                      <a:pt x="19" y="513"/>
                    </a:lnTo>
                    <a:lnTo>
                      <a:pt x="19" y="259"/>
                    </a:lnTo>
                    <a:lnTo>
                      <a:pt x="29" y="259"/>
                    </a:lnTo>
                    <a:close/>
                    <a:moveTo>
                      <a:pt x="19" y="259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59"/>
                    </a:lnTo>
                    <a:lnTo>
                      <a:pt x="19" y="259"/>
                    </a:lnTo>
                    <a:close/>
                    <a:moveTo>
                      <a:pt x="0" y="509"/>
                    </a:moveTo>
                    <a:lnTo>
                      <a:pt x="46" y="509"/>
                    </a:lnTo>
                    <a:lnTo>
                      <a:pt x="46" y="518"/>
                    </a:lnTo>
                    <a:lnTo>
                      <a:pt x="0" y="518"/>
                    </a:lnTo>
                    <a:lnTo>
                      <a:pt x="0" y="50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9" name="Rectangle 275"/>
              <p:cNvSpPr>
                <a:spLocks noChangeArrowheads="1"/>
              </p:cNvSpPr>
              <p:nvPr/>
            </p:nvSpPr>
            <p:spPr bwMode="auto">
              <a:xfrm>
                <a:off x="1570" y="2940"/>
                <a:ext cx="4" cy="12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0" name="Rectangle 276"/>
              <p:cNvSpPr>
                <a:spLocks noChangeArrowheads="1"/>
              </p:cNvSpPr>
              <p:nvPr/>
            </p:nvSpPr>
            <p:spPr bwMode="auto">
              <a:xfrm>
                <a:off x="1570" y="2813"/>
                <a:ext cx="4" cy="12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1" name="Rectangle 277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2" name="Rectangle 278"/>
              <p:cNvSpPr>
                <a:spLocks noChangeArrowheads="1"/>
              </p:cNvSpPr>
              <p:nvPr/>
            </p:nvSpPr>
            <p:spPr bwMode="auto">
              <a:xfrm>
                <a:off x="1560" y="281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3" name="Freeform 279"/>
              <p:cNvSpPr>
                <a:spLocks noEditPoints="1"/>
              </p:cNvSpPr>
              <p:nvPr/>
            </p:nvSpPr>
            <p:spPr bwMode="auto">
              <a:xfrm>
                <a:off x="1622" y="2799"/>
                <a:ext cx="22" cy="271"/>
              </a:xfrm>
              <a:custGeom>
                <a:avLst/>
                <a:gdLst>
                  <a:gd name="T0" fmla="*/ 27 w 44"/>
                  <a:gd name="T1" fmla="*/ 272 h 541"/>
                  <a:gd name="T2" fmla="*/ 27 w 44"/>
                  <a:gd name="T3" fmla="*/ 535 h 541"/>
                  <a:gd name="T4" fmla="*/ 17 w 44"/>
                  <a:gd name="T5" fmla="*/ 535 h 541"/>
                  <a:gd name="T6" fmla="*/ 17 w 44"/>
                  <a:gd name="T7" fmla="*/ 272 h 541"/>
                  <a:gd name="T8" fmla="*/ 27 w 44"/>
                  <a:gd name="T9" fmla="*/ 272 h 541"/>
                  <a:gd name="T10" fmla="*/ 17 w 44"/>
                  <a:gd name="T11" fmla="*/ 272 h 541"/>
                  <a:gd name="T12" fmla="*/ 17 w 44"/>
                  <a:gd name="T13" fmla="*/ 5 h 541"/>
                  <a:gd name="T14" fmla="*/ 27 w 44"/>
                  <a:gd name="T15" fmla="*/ 5 h 541"/>
                  <a:gd name="T16" fmla="*/ 27 w 44"/>
                  <a:gd name="T17" fmla="*/ 272 h 541"/>
                  <a:gd name="T18" fmla="*/ 17 w 44"/>
                  <a:gd name="T19" fmla="*/ 272 h 541"/>
                  <a:gd name="T20" fmla="*/ 0 w 44"/>
                  <a:gd name="T21" fmla="*/ 532 h 541"/>
                  <a:gd name="T22" fmla="*/ 44 w 44"/>
                  <a:gd name="T23" fmla="*/ 532 h 541"/>
                  <a:gd name="T24" fmla="*/ 44 w 44"/>
                  <a:gd name="T25" fmla="*/ 541 h 541"/>
                  <a:gd name="T26" fmla="*/ 0 w 44"/>
                  <a:gd name="T27" fmla="*/ 541 h 541"/>
                  <a:gd name="T28" fmla="*/ 0 w 44"/>
                  <a:gd name="T29" fmla="*/ 532 h 541"/>
                  <a:gd name="T30" fmla="*/ 0 w 44"/>
                  <a:gd name="T31" fmla="*/ 0 h 541"/>
                  <a:gd name="T32" fmla="*/ 44 w 44"/>
                  <a:gd name="T33" fmla="*/ 0 h 541"/>
                  <a:gd name="T34" fmla="*/ 44 w 44"/>
                  <a:gd name="T35" fmla="*/ 9 h 541"/>
                  <a:gd name="T36" fmla="*/ 0 w 44"/>
                  <a:gd name="T37" fmla="*/ 9 h 541"/>
                  <a:gd name="T38" fmla="*/ 0 w 44"/>
                  <a:gd name="T3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41">
                    <a:moveTo>
                      <a:pt x="27" y="272"/>
                    </a:moveTo>
                    <a:lnTo>
                      <a:pt x="27" y="535"/>
                    </a:lnTo>
                    <a:lnTo>
                      <a:pt x="17" y="535"/>
                    </a:lnTo>
                    <a:lnTo>
                      <a:pt x="17" y="272"/>
                    </a:lnTo>
                    <a:lnTo>
                      <a:pt x="27" y="272"/>
                    </a:lnTo>
                    <a:close/>
                    <a:moveTo>
                      <a:pt x="17" y="272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272"/>
                    </a:lnTo>
                    <a:lnTo>
                      <a:pt x="17" y="272"/>
                    </a:lnTo>
                    <a:close/>
                    <a:moveTo>
                      <a:pt x="0" y="532"/>
                    </a:moveTo>
                    <a:lnTo>
                      <a:pt x="44" y="532"/>
                    </a:lnTo>
                    <a:lnTo>
                      <a:pt x="44" y="541"/>
                    </a:lnTo>
                    <a:lnTo>
                      <a:pt x="0" y="541"/>
                    </a:lnTo>
                    <a:lnTo>
                      <a:pt x="0" y="53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4" name="Rectangle 280"/>
              <p:cNvSpPr>
                <a:spLocks noChangeArrowheads="1"/>
              </p:cNvSpPr>
              <p:nvPr/>
            </p:nvSpPr>
            <p:spPr bwMode="auto">
              <a:xfrm>
                <a:off x="1631" y="2936"/>
                <a:ext cx="5" cy="1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5" name="Rectangle 281"/>
              <p:cNvSpPr>
                <a:spLocks noChangeArrowheads="1"/>
              </p:cNvSpPr>
              <p:nvPr/>
            </p:nvSpPr>
            <p:spPr bwMode="auto">
              <a:xfrm>
                <a:off x="1631" y="2802"/>
                <a:ext cx="5" cy="13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6" name="Rectangle 282"/>
              <p:cNvSpPr>
                <a:spLocks noChangeArrowheads="1"/>
              </p:cNvSpPr>
              <p:nvPr/>
            </p:nvSpPr>
            <p:spPr bwMode="auto">
              <a:xfrm>
                <a:off x="1622" y="306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7" name="Rectangle 283"/>
              <p:cNvSpPr>
                <a:spLocks noChangeArrowheads="1"/>
              </p:cNvSpPr>
              <p:nvPr/>
            </p:nvSpPr>
            <p:spPr bwMode="auto">
              <a:xfrm>
                <a:off x="1622" y="279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8" name="Freeform 284"/>
              <p:cNvSpPr>
                <a:spLocks noEditPoints="1"/>
              </p:cNvSpPr>
              <p:nvPr/>
            </p:nvSpPr>
            <p:spPr bwMode="auto">
              <a:xfrm>
                <a:off x="1684" y="2771"/>
                <a:ext cx="23" cy="293"/>
              </a:xfrm>
              <a:custGeom>
                <a:avLst/>
                <a:gdLst>
                  <a:gd name="T0" fmla="*/ 27 w 46"/>
                  <a:gd name="T1" fmla="*/ 294 h 588"/>
                  <a:gd name="T2" fmla="*/ 27 w 46"/>
                  <a:gd name="T3" fmla="*/ 584 h 588"/>
                  <a:gd name="T4" fmla="*/ 17 w 46"/>
                  <a:gd name="T5" fmla="*/ 584 h 588"/>
                  <a:gd name="T6" fmla="*/ 17 w 46"/>
                  <a:gd name="T7" fmla="*/ 294 h 588"/>
                  <a:gd name="T8" fmla="*/ 27 w 46"/>
                  <a:gd name="T9" fmla="*/ 294 h 588"/>
                  <a:gd name="T10" fmla="*/ 17 w 46"/>
                  <a:gd name="T11" fmla="*/ 294 h 588"/>
                  <a:gd name="T12" fmla="*/ 17 w 46"/>
                  <a:gd name="T13" fmla="*/ 6 h 588"/>
                  <a:gd name="T14" fmla="*/ 27 w 46"/>
                  <a:gd name="T15" fmla="*/ 6 h 588"/>
                  <a:gd name="T16" fmla="*/ 27 w 46"/>
                  <a:gd name="T17" fmla="*/ 294 h 588"/>
                  <a:gd name="T18" fmla="*/ 17 w 46"/>
                  <a:gd name="T19" fmla="*/ 294 h 588"/>
                  <a:gd name="T20" fmla="*/ 0 w 46"/>
                  <a:gd name="T21" fmla="*/ 578 h 588"/>
                  <a:gd name="T22" fmla="*/ 46 w 46"/>
                  <a:gd name="T23" fmla="*/ 578 h 588"/>
                  <a:gd name="T24" fmla="*/ 46 w 46"/>
                  <a:gd name="T25" fmla="*/ 588 h 588"/>
                  <a:gd name="T26" fmla="*/ 0 w 46"/>
                  <a:gd name="T27" fmla="*/ 588 h 588"/>
                  <a:gd name="T28" fmla="*/ 0 w 46"/>
                  <a:gd name="T29" fmla="*/ 578 h 588"/>
                  <a:gd name="T30" fmla="*/ 0 w 46"/>
                  <a:gd name="T31" fmla="*/ 0 h 588"/>
                  <a:gd name="T32" fmla="*/ 46 w 46"/>
                  <a:gd name="T33" fmla="*/ 0 h 588"/>
                  <a:gd name="T34" fmla="*/ 46 w 46"/>
                  <a:gd name="T35" fmla="*/ 10 h 588"/>
                  <a:gd name="T36" fmla="*/ 0 w 46"/>
                  <a:gd name="T37" fmla="*/ 10 h 588"/>
                  <a:gd name="T38" fmla="*/ 0 w 46"/>
                  <a:gd name="T39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88">
                    <a:moveTo>
                      <a:pt x="27" y="294"/>
                    </a:moveTo>
                    <a:lnTo>
                      <a:pt x="27" y="584"/>
                    </a:lnTo>
                    <a:lnTo>
                      <a:pt x="17" y="584"/>
                    </a:lnTo>
                    <a:lnTo>
                      <a:pt x="17" y="294"/>
                    </a:lnTo>
                    <a:lnTo>
                      <a:pt x="27" y="294"/>
                    </a:lnTo>
                    <a:close/>
                    <a:moveTo>
                      <a:pt x="17" y="294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94"/>
                    </a:lnTo>
                    <a:lnTo>
                      <a:pt x="17" y="294"/>
                    </a:lnTo>
                    <a:close/>
                    <a:moveTo>
                      <a:pt x="0" y="578"/>
                    </a:moveTo>
                    <a:lnTo>
                      <a:pt x="46" y="578"/>
                    </a:lnTo>
                    <a:lnTo>
                      <a:pt x="46" y="588"/>
                    </a:lnTo>
                    <a:lnTo>
                      <a:pt x="0" y="588"/>
                    </a:lnTo>
                    <a:lnTo>
                      <a:pt x="0" y="57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9" name="Rectangle 285"/>
              <p:cNvSpPr>
                <a:spLocks noChangeArrowheads="1"/>
              </p:cNvSpPr>
              <p:nvPr/>
            </p:nvSpPr>
            <p:spPr bwMode="auto">
              <a:xfrm>
                <a:off x="1692" y="2917"/>
                <a:ext cx="5" cy="14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0" name="Rectangle 286"/>
              <p:cNvSpPr>
                <a:spLocks noChangeArrowheads="1"/>
              </p:cNvSpPr>
              <p:nvPr/>
            </p:nvSpPr>
            <p:spPr bwMode="auto">
              <a:xfrm>
                <a:off x="1692" y="2773"/>
                <a:ext cx="5" cy="14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1" name="Rectangle 287"/>
              <p:cNvSpPr>
                <a:spLocks noChangeArrowheads="1"/>
              </p:cNvSpPr>
              <p:nvPr/>
            </p:nvSpPr>
            <p:spPr bwMode="auto">
              <a:xfrm>
                <a:off x="1684" y="3060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2" name="Rectangle 288"/>
              <p:cNvSpPr>
                <a:spLocks noChangeArrowheads="1"/>
              </p:cNvSpPr>
              <p:nvPr/>
            </p:nvSpPr>
            <p:spPr bwMode="auto">
              <a:xfrm>
                <a:off x="1684" y="2771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3" name="Freeform 289"/>
              <p:cNvSpPr>
                <a:spLocks noEditPoints="1"/>
              </p:cNvSpPr>
              <p:nvPr/>
            </p:nvSpPr>
            <p:spPr bwMode="auto">
              <a:xfrm>
                <a:off x="1746" y="2752"/>
                <a:ext cx="22" cy="317"/>
              </a:xfrm>
              <a:custGeom>
                <a:avLst/>
                <a:gdLst>
                  <a:gd name="T0" fmla="*/ 27 w 45"/>
                  <a:gd name="T1" fmla="*/ 316 h 633"/>
                  <a:gd name="T2" fmla="*/ 27 w 45"/>
                  <a:gd name="T3" fmla="*/ 629 h 633"/>
                  <a:gd name="T4" fmla="*/ 18 w 45"/>
                  <a:gd name="T5" fmla="*/ 629 h 633"/>
                  <a:gd name="T6" fmla="*/ 18 w 45"/>
                  <a:gd name="T7" fmla="*/ 316 h 633"/>
                  <a:gd name="T8" fmla="*/ 27 w 45"/>
                  <a:gd name="T9" fmla="*/ 316 h 633"/>
                  <a:gd name="T10" fmla="*/ 18 w 45"/>
                  <a:gd name="T11" fmla="*/ 316 h 633"/>
                  <a:gd name="T12" fmla="*/ 18 w 45"/>
                  <a:gd name="T13" fmla="*/ 3 h 633"/>
                  <a:gd name="T14" fmla="*/ 27 w 45"/>
                  <a:gd name="T15" fmla="*/ 3 h 633"/>
                  <a:gd name="T16" fmla="*/ 27 w 45"/>
                  <a:gd name="T17" fmla="*/ 316 h 633"/>
                  <a:gd name="T18" fmla="*/ 18 w 45"/>
                  <a:gd name="T19" fmla="*/ 316 h 633"/>
                  <a:gd name="T20" fmla="*/ 0 w 45"/>
                  <a:gd name="T21" fmla="*/ 626 h 633"/>
                  <a:gd name="T22" fmla="*/ 45 w 45"/>
                  <a:gd name="T23" fmla="*/ 626 h 633"/>
                  <a:gd name="T24" fmla="*/ 45 w 45"/>
                  <a:gd name="T25" fmla="*/ 633 h 633"/>
                  <a:gd name="T26" fmla="*/ 0 w 45"/>
                  <a:gd name="T27" fmla="*/ 633 h 633"/>
                  <a:gd name="T28" fmla="*/ 0 w 45"/>
                  <a:gd name="T29" fmla="*/ 626 h 633"/>
                  <a:gd name="T30" fmla="*/ 0 w 45"/>
                  <a:gd name="T31" fmla="*/ 0 h 633"/>
                  <a:gd name="T32" fmla="*/ 45 w 45"/>
                  <a:gd name="T33" fmla="*/ 0 h 633"/>
                  <a:gd name="T34" fmla="*/ 45 w 45"/>
                  <a:gd name="T35" fmla="*/ 9 h 633"/>
                  <a:gd name="T36" fmla="*/ 0 w 45"/>
                  <a:gd name="T37" fmla="*/ 9 h 633"/>
                  <a:gd name="T38" fmla="*/ 0 w 45"/>
                  <a:gd name="T3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33">
                    <a:moveTo>
                      <a:pt x="27" y="316"/>
                    </a:moveTo>
                    <a:lnTo>
                      <a:pt x="27" y="629"/>
                    </a:lnTo>
                    <a:lnTo>
                      <a:pt x="18" y="629"/>
                    </a:lnTo>
                    <a:lnTo>
                      <a:pt x="18" y="316"/>
                    </a:lnTo>
                    <a:lnTo>
                      <a:pt x="27" y="316"/>
                    </a:lnTo>
                    <a:close/>
                    <a:moveTo>
                      <a:pt x="18" y="316"/>
                    </a:moveTo>
                    <a:lnTo>
                      <a:pt x="18" y="3"/>
                    </a:lnTo>
                    <a:lnTo>
                      <a:pt x="27" y="3"/>
                    </a:lnTo>
                    <a:lnTo>
                      <a:pt x="27" y="316"/>
                    </a:lnTo>
                    <a:lnTo>
                      <a:pt x="18" y="316"/>
                    </a:lnTo>
                    <a:close/>
                    <a:moveTo>
                      <a:pt x="0" y="626"/>
                    </a:moveTo>
                    <a:lnTo>
                      <a:pt x="45" y="626"/>
                    </a:lnTo>
                    <a:lnTo>
                      <a:pt x="45" y="633"/>
                    </a:lnTo>
                    <a:lnTo>
                      <a:pt x="0" y="633"/>
                    </a:lnTo>
                    <a:lnTo>
                      <a:pt x="0" y="6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4" name="Rectangle 290"/>
              <p:cNvSpPr>
                <a:spLocks noChangeArrowheads="1"/>
              </p:cNvSpPr>
              <p:nvPr/>
            </p:nvSpPr>
            <p:spPr bwMode="auto">
              <a:xfrm>
                <a:off x="1755" y="2911"/>
                <a:ext cx="5" cy="15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5" name="Rectangle 291"/>
              <p:cNvSpPr>
                <a:spLocks noChangeArrowheads="1"/>
              </p:cNvSpPr>
              <p:nvPr/>
            </p:nvSpPr>
            <p:spPr bwMode="auto">
              <a:xfrm>
                <a:off x="1755" y="2754"/>
                <a:ext cx="5" cy="15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6" name="Rectangle 292"/>
              <p:cNvSpPr>
                <a:spLocks noChangeArrowheads="1"/>
              </p:cNvSpPr>
              <p:nvPr/>
            </p:nvSpPr>
            <p:spPr bwMode="auto">
              <a:xfrm>
                <a:off x="1746" y="306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7" name="Rectangle 293"/>
              <p:cNvSpPr>
                <a:spLocks noChangeArrowheads="1"/>
              </p:cNvSpPr>
              <p:nvPr/>
            </p:nvSpPr>
            <p:spPr bwMode="auto">
              <a:xfrm>
                <a:off x="1746" y="275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8" name="Freeform 294"/>
              <p:cNvSpPr>
                <a:spLocks noEditPoints="1"/>
              </p:cNvSpPr>
              <p:nvPr/>
            </p:nvSpPr>
            <p:spPr bwMode="auto">
              <a:xfrm>
                <a:off x="1807" y="2713"/>
                <a:ext cx="24" cy="327"/>
              </a:xfrm>
              <a:custGeom>
                <a:avLst/>
                <a:gdLst>
                  <a:gd name="T0" fmla="*/ 29 w 48"/>
                  <a:gd name="T1" fmla="*/ 328 h 655"/>
                  <a:gd name="T2" fmla="*/ 29 w 48"/>
                  <a:gd name="T3" fmla="*/ 649 h 655"/>
                  <a:gd name="T4" fmla="*/ 20 w 48"/>
                  <a:gd name="T5" fmla="*/ 649 h 655"/>
                  <a:gd name="T6" fmla="*/ 20 w 48"/>
                  <a:gd name="T7" fmla="*/ 328 h 655"/>
                  <a:gd name="T8" fmla="*/ 29 w 48"/>
                  <a:gd name="T9" fmla="*/ 328 h 655"/>
                  <a:gd name="T10" fmla="*/ 20 w 48"/>
                  <a:gd name="T11" fmla="*/ 328 h 655"/>
                  <a:gd name="T12" fmla="*/ 20 w 48"/>
                  <a:gd name="T13" fmla="*/ 4 h 655"/>
                  <a:gd name="T14" fmla="*/ 29 w 48"/>
                  <a:gd name="T15" fmla="*/ 4 h 655"/>
                  <a:gd name="T16" fmla="*/ 29 w 48"/>
                  <a:gd name="T17" fmla="*/ 328 h 655"/>
                  <a:gd name="T18" fmla="*/ 20 w 48"/>
                  <a:gd name="T19" fmla="*/ 328 h 655"/>
                  <a:gd name="T20" fmla="*/ 0 w 48"/>
                  <a:gd name="T21" fmla="*/ 645 h 655"/>
                  <a:gd name="T22" fmla="*/ 48 w 48"/>
                  <a:gd name="T23" fmla="*/ 645 h 655"/>
                  <a:gd name="T24" fmla="*/ 48 w 48"/>
                  <a:gd name="T25" fmla="*/ 655 h 655"/>
                  <a:gd name="T26" fmla="*/ 0 w 48"/>
                  <a:gd name="T27" fmla="*/ 655 h 655"/>
                  <a:gd name="T28" fmla="*/ 0 w 48"/>
                  <a:gd name="T29" fmla="*/ 645 h 655"/>
                  <a:gd name="T30" fmla="*/ 0 w 48"/>
                  <a:gd name="T31" fmla="*/ 0 h 655"/>
                  <a:gd name="T32" fmla="*/ 48 w 48"/>
                  <a:gd name="T33" fmla="*/ 0 h 655"/>
                  <a:gd name="T34" fmla="*/ 48 w 48"/>
                  <a:gd name="T35" fmla="*/ 9 h 655"/>
                  <a:gd name="T36" fmla="*/ 0 w 48"/>
                  <a:gd name="T37" fmla="*/ 9 h 655"/>
                  <a:gd name="T38" fmla="*/ 0 w 48"/>
                  <a:gd name="T3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655">
                    <a:moveTo>
                      <a:pt x="29" y="328"/>
                    </a:moveTo>
                    <a:lnTo>
                      <a:pt x="29" y="649"/>
                    </a:lnTo>
                    <a:lnTo>
                      <a:pt x="20" y="649"/>
                    </a:lnTo>
                    <a:lnTo>
                      <a:pt x="20" y="328"/>
                    </a:lnTo>
                    <a:lnTo>
                      <a:pt x="29" y="328"/>
                    </a:lnTo>
                    <a:close/>
                    <a:moveTo>
                      <a:pt x="20" y="328"/>
                    </a:moveTo>
                    <a:lnTo>
                      <a:pt x="20" y="4"/>
                    </a:lnTo>
                    <a:lnTo>
                      <a:pt x="29" y="4"/>
                    </a:lnTo>
                    <a:lnTo>
                      <a:pt x="29" y="328"/>
                    </a:lnTo>
                    <a:lnTo>
                      <a:pt x="20" y="328"/>
                    </a:lnTo>
                    <a:close/>
                    <a:moveTo>
                      <a:pt x="0" y="645"/>
                    </a:moveTo>
                    <a:lnTo>
                      <a:pt x="48" y="645"/>
                    </a:lnTo>
                    <a:lnTo>
                      <a:pt x="48" y="655"/>
                    </a:lnTo>
                    <a:lnTo>
                      <a:pt x="0" y="655"/>
                    </a:lnTo>
                    <a:lnTo>
                      <a:pt x="0" y="645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9" name="Rectangle 295"/>
              <p:cNvSpPr>
                <a:spLocks noChangeArrowheads="1"/>
              </p:cNvSpPr>
              <p:nvPr/>
            </p:nvSpPr>
            <p:spPr bwMode="auto">
              <a:xfrm>
                <a:off x="1816" y="2877"/>
                <a:ext cx="5" cy="16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0" name="Rectangle 296"/>
              <p:cNvSpPr>
                <a:spLocks noChangeArrowheads="1"/>
              </p:cNvSpPr>
              <p:nvPr/>
            </p:nvSpPr>
            <p:spPr bwMode="auto">
              <a:xfrm>
                <a:off x="1816" y="2715"/>
                <a:ext cx="5" cy="1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1" name="Rectangle 297"/>
              <p:cNvSpPr>
                <a:spLocks noChangeArrowheads="1"/>
              </p:cNvSpPr>
              <p:nvPr/>
            </p:nvSpPr>
            <p:spPr bwMode="auto">
              <a:xfrm>
                <a:off x="1807" y="3036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2" name="Rectangle 298"/>
              <p:cNvSpPr>
                <a:spLocks noChangeArrowheads="1"/>
              </p:cNvSpPr>
              <p:nvPr/>
            </p:nvSpPr>
            <p:spPr bwMode="auto">
              <a:xfrm>
                <a:off x="1807" y="2713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3" name="Freeform 299"/>
              <p:cNvSpPr>
                <a:spLocks/>
              </p:cNvSpPr>
              <p:nvPr/>
            </p:nvSpPr>
            <p:spPr bwMode="auto">
              <a:xfrm>
                <a:off x="332" y="2844"/>
                <a:ext cx="1489" cy="455"/>
              </a:xfrm>
              <a:custGeom>
                <a:avLst/>
                <a:gdLst>
                  <a:gd name="T0" fmla="*/ 2 w 2978"/>
                  <a:gd name="T1" fmla="*/ 899 h 908"/>
                  <a:gd name="T2" fmla="*/ 127 w 2978"/>
                  <a:gd name="T3" fmla="*/ 845 h 908"/>
                  <a:gd name="T4" fmla="*/ 250 w 2978"/>
                  <a:gd name="T5" fmla="*/ 797 h 908"/>
                  <a:gd name="T6" fmla="*/ 373 w 2978"/>
                  <a:gd name="T7" fmla="*/ 749 h 908"/>
                  <a:gd name="T8" fmla="*/ 498 w 2978"/>
                  <a:gd name="T9" fmla="*/ 684 h 908"/>
                  <a:gd name="T10" fmla="*/ 620 w 2978"/>
                  <a:gd name="T11" fmla="*/ 636 h 908"/>
                  <a:gd name="T12" fmla="*/ 745 w 2978"/>
                  <a:gd name="T13" fmla="*/ 580 h 908"/>
                  <a:gd name="T14" fmla="*/ 868 w 2978"/>
                  <a:gd name="T15" fmla="*/ 526 h 908"/>
                  <a:gd name="T16" fmla="*/ 991 w 2978"/>
                  <a:gd name="T17" fmla="*/ 482 h 908"/>
                  <a:gd name="T18" fmla="*/ 1116 w 2978"/>
                  <a:gd name="T19" fmla="*/ 445 h 908"/>
                  <a:gd name="T20" fmla="*/ 1241 w 2978"/>
                  <a:gd name="T21" fmla="*/ 401 h 908"/>
                  <a:gd name="T22" fmla="*/ 1363 w 2978"/>
                  <a:gd name="T23" fmla="*/ 363 h 908"/>
                  <a:gd name="T24" fmla="*/ 1486 w 2978"/>
                  <a:gd name="T25" fmla="*/ 325 h 908"/>
                  <a:gd name="T26" fmla="*/ 1611 w 2978"/>
                  <a:gd name="T27" fmla="*/ 298 h 908"/>
                  <a:gd name="T28" fmla="*/ 1736 w 2978"/>
                  <a:gd name="T29" fmla="*/ 265 h 908"/>
                  <a:gd name="T30" fmla="*/ 1859 w 2978"/>
                  <a:gd name="T31" fmla="*/ 238 h 908"/>
                  <a:gd name="T32" fmla="*/ 1984 w 2978"/>
                  <a:gd name="T33" fmla="*/ 219 h 908"/>
                  <a:gd name="T34" fmla="*/ 2107 w 2978"/>
                  <a:gd name="T35" fmla="*/ 184 h 908"/>
                  <a:gd name="T36" fmla="*/ 2231 w 2978"/>
                  <a:gd name="T37" fmla="*/ 159 h 908"/>
                  <a:gd name="T38" fmla="*/ 2352 w 2978"/>
                  <a:gd name="T39" fmla="*/ 123 h 908"/>
                  <a:gd name="T40" fmla="*/ 2354 w 2978"/>
                  <a:gd name="T41" fmla="*/ 123 h 908"/>
                  <a:gd name="T42" fmla="*/ 2477 w 2978"/>
                  <a:gd name="T43" fmla="*/ 109 h 908"/>
                  <a:gd name="T44" fmla="*/ 2602 w 2978"/>
                  <a:gd name="T45" fmla="*/ 98 h 908"/>
                  <a:gd name="T46" fmla="*/ 2600 w 2978"/>
                  <a:gd name="T47" fmla="*/ 98 h 908"/>
                  <a:gd name="T48" fmla="*/ 2725 w 2978"/>
                  <a:gd name="T49" fmla="*/ 50 h 908"/>
                  <a:gd name="T50" fmla="*/ 2850 w 2978"/>
                  <a:gd name="T51" fmla="*/ 17 h 908"/>
                  <a:gd name="T52" fmla="*/ 2972 w 2978"/>
                  <a:gd name="T53" fmla="*/ 0 h 908"/>
                  <a:gd name="T54" fmla="*/ 2976 w 2978"/>
                  <a:gd name="T55" fmla="*/ 0 h 908"/>
                  <a:gd name="T56" fmla="*/ 2978 w 2978"/>
                  <a:gd name="T57" fmla="*/ 4 h 908"/>
                  <a:gd name="T58" fmla="*/ 2978 w 2978"/>
                  <a:gd name="T59" fmla="*/ 8 h 908"/>
                  <a:gd name="T60" fmla="*/ 2974 w 2978"/>
                  <a:gd name="T61" fmla="*/ 10 h 908"/>
                  <a:gd name="T62" fmla="*/ 2851 w 2978"/>
                  <a:gd name="T63" fmla="*/ 25 h 908"/>
                  <a:gd name="T64" fmla="*/ 2729 w 2978"/>
                  <a:gd name="T65" fmla="*/ 58 h 908"/>
                  <a:gd name="T66" fmla="*/ 2604 w 2978"/>
                  <a:gd name="T67" fmla="*/ 106 h 908"/>
                  <a:gd name="T68" fmla="*/ 2602 w 2978"/>
                  <a:gd name="T69" fmla="*/ 108 h 908"/>
                  <a:gd name="T70" fmla="*/ 2479 w 2978"/>
                  <a:gd name="T71" fmla="*/ 119 h 908"/>
                  <a:gd name="T72" fmla="*/ 2356 w 2978"/>
                  <a:gd name="T73" fmla="*/ 132 h 908"/>
                  <a:gd name="T74" fmla="*/ 2356 w 2978"/>
                  <a:gd name="T75" fmla="*/ 131 h 908"/>
                  <a:gd name="T76" fmla="*/ 2231 w 2978"/>
                  <a:gd name="T77" fmla="*/ 169 h 908"/>
                  <a:gd name="T78" fmla="*/ 2108 w 2978"/>
                  <a:gd name="T79" fmla="*/ 194 h 908"/>
                  <a:gd name="T80" fmla="*/ 1984 w 2978"/>
                  <a:gd name="T81" fmla="*/ 228 h 908"/>
                  <a:gd name="T82" fmla="*/ 1861 w 2978"/>
                  <a:gd name="T83" fmla="*/ 248 h 908"/>
                  <a:gd name="T84" fmla="*/ 1738 w 2978"/>
                  <a:gd name="T85" fmla="*/ 275 h 908"/>
                  <a:gd name="T86" fmla="*/ 1613 w 2978"/>
                  <a:gd name="T87" fmla="*/ 307 h 908"/>
                  <a:gd name="T88" fmla="*/ 1490 w 2978"/>
                  <a:gd name="T89" fmla="*/ 334 h 908"/>
                  <a:gd name="T90" fmla="*/ 1367 w 2978"/>
                  <a:gd name="T91" fmla="*/ 371 h 908"/>
                  <a:gd name="T92" fmla="*/ 1243 w 2978"/>
                  <a:gd name="T93" fmla="*/ 409 h 908"/>
                  <a:gd name="T94" fmla="*/ 1120 w 2978"/>
                  <a:gd name="T95" fmla="*/ 453 h 908"/>
                  <a:gd name="T96" fmla="*/ 995 w 2978"/>
                  <a:gd name="T97" fmla="*/ 490 h 908"/>
                  <a:gd name="T98" fmla="*/ 872 w 2978"/>
                  <a:gd name="T99" fmla="*/ 536 h 908"/>
                  <a:gd name="T100" fmla="*/ 749 w 2978"/>
                  <a:gd name="T101" fmla="*/ 590 h 908"/>
                  <a:gd name="T102" fmla="*/ 624 w 2978"/>
                  <a:gd name="T103" fmla="*/ 643 h 908"/>
                  <a:gd name="T104" fmla="*/ 501 w 2978"/>
                  <a:gd name="T105" fmla="*/ 691 h 908"/>
                  <a:gd name="T106" fmla="*/ 377 w 2978"/>
                  <a:gd name="T107" fmla="*/ 757 h 908"/>
                  <a:gd name="T108" fmla="*/ 254 w 2978"/>
                  <a:gd name="T109" fmla="*/ 807 h 908"/>
                  <a:gd name="T110" fmla="*/ 129 w 2978"/>
                  <a:gd name="T111" fmla="*/ 853 h 908"/>
                  <a:gd name="T112" fmla="*/ 6 w 2978"/>
                  <a:gd name="T113" fmla="*/ 908 h 908"/>
                  <a:gd name="T114" fmla="*/ 2 w 2978"/>
                  <a:gd name="T115" fmla="*/ 908 h 908"/>
                  <a:gd name="T116" fmla="*/ 0 w 2978"/>
                  <a:gd name="T117" fmla="*/ 906 h 908"/>
                  <a:gd name="T118" fmla="*/ 0 w 2978"/>
                  <a:gd name="T119" fmla="*/ 903 h 908"/>
                  <a:gd name="T120" fmla="*/ 2 w 2978"/>
                  <a:gd name="T121" fmla="*/ 899 h 908"/>
                  <a:gd name="T122" fmla="*/ 2 w 2978"/>
                  <a:gd name="T123" fmla="*/ 899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8" h="908">
                    <a:moveTo>
                      <a:pt x="2" y="899"/>
                    </a:moveTo>
                    <a:lnTo>
                      <a:pt x="127" y="845"/>
                    </a:lnTo>
                    <a:lnTo>
                      <a:pt x="250" y="797"/>
                    </a:lnTo>
                    <a:lnTo>
                      <a:pt x="373" y="749"/>
                    </a:lnTo>
                    <a:lnTo>
                      <a:pt x="498" y="684"/>
                    </a:lnTo>
                    <a:lnTo>
                      <a:pt x="620" y="636"/>
                    </a:lnTo>
                    <a:lnTo>
                      <a:pt x="745" y="580"/>
                    </a:lnTo>
                    <a:lnTo>
                      <a:pt x="868" y="526"/>
                    </a:lnTo>
                    <a:lnTo>
                      <a:pt x="991" y="482"/>
                    </a:lnTo>
                    <a:lnTo>
                      <a:pt x="1116" y="445"/>
                    </a:lnTo>
                    <a:lnTo>
                      <a:pt x="1241" y="401"/>
                    </a:lnTo>
                    <a:lnTo>
                      <a:pt x="1363" y="363"/>
                    </a:lnTo>
                    <a:lnTo>
                      <a:pt x="1486" y="325"/>
                    </a:lnTo>
                    <a:lnTo>
                      <a:pt x="1611" y="298"/>
                    </a:lnTo>
                    <a:lnTo>
                      <a:pt x="1736" y="265"/>
                    </a:lnTo>
                    <a:lnTo>
                      <a:pt x="1859" y="238"/>
                    </a:lnTo>
                    <a:lnTo>
                      <a:pt x="1984" y="219"/>
                    </a:lnTo>
                    <a:lnTo>
                      <a:pt x="2107" y="184"/>
                    </a:lnTo>
                    <a:lnTo>
                      <a:pt x="2231" y="159"/>
                    </a:lnTo>
                    <a:lnTo>
                      <a:pt x="2352" y="123"/>
                    </a:lnTo>
                    <a:lnTo>
                      <a:pt x="2354" y="123"/>
                    </a:lnTo>
                    <a:lnTo>
                      <a:pt x="2477" y="109"/>
                    </a:lnTo>
                    <a:lnTo>
                      <a:pt x="2602" y="98"/>
                    </a:lnTo>
                    <a:lnTo>
                      <a:pt x="2600" y="98"/>
                    </a:lnTo>
                    <a:lnTo>
                      <a:pt x="2725" y="50"/>
                    </a:lnTo>
                    <a:lnTo>
                      <a:pt x="2850" y="17"/>
                    </a:lnTo>
                    <a:lnTo>
                      <a:pt x="2972" y="0"/>
                    </a:lnTo>
                    <a:lnTo>
                      <a:pt x="2976" y="0"/>
                    </a:lnTo>
                    <a:lnTo>
                      <a:pt x="2978" y="4"/>
                    </a:lnTo>
                    <a:lnTo>
                      <a:pt x="2978" y="8"/>
                    </a:lnTo>
                    <a:lnTo>
                      <a:pt x="2974" y="10"/>
                    </a:lnTo>
                    <a:lnTo>
                      <a:pt x="2851" y="25"/>
                    </a:lnTo>
                    <a:lnTo>
                      <a:pt x="2729" y="58"/>
                    </a:lnTo>
                    <a:lnTo>
                      <a:pt x="2604" y="106"/>
                    </a:lnTo>
                    <a:lnTo>
                      <a:pt x="2602" y="108"/>
                    </a:lnTo>
                    <a:lnTo>
                      <a:pt x="2479" y="119"/>
                    </a:lnTo>
                    <a:lnTo>
                      <a:pt x="2356" y="132"/>
                    </a:lnTo>
                    <a:lnTo>
                      <a:pt x="2356" y="131"/>
                    </a:lnTo>
                    <a:lnTo>
                      <a:pt x="2231" y="169"/>
                    </a:lnTo>
                    <a:lnTo>
                      <a:pt x="2108" y="194"/>
                    </a:lnTo>
                    <a:lnTo>
                      <a:pt x="1984" y="228"/>
                    </a:lnTo>
                    <a:lnTo>
                      <a:pt x="1861" y="248"/>
                    </a:lnTo>
                    <a:lnTo>
                      <a:pt x="1738" y="275"/>
                    </a:lnTo>
                    <a:lnTo>
                      <a:pt x="1613" y="307"/>
                    </a:lnTo>
                    <a:lnTo>
                      <a:pt x="1490" y="334"/>
                    </a:lnTo>
                    <a:lnTo>
                      <a:pt x="1367" y="371"/>
                    </a:lnTo>
                    <a:lnTo>
                      <a:pt x="1243" y="409"/>
                    </a:lnTo>
                    <a:lnTo>
                      <a:pt x="1120" y="453"/>
                    </a:lnTo>
                    <a:lnTo>
                      <a:pt x="995" y="490"/>
                    </a:lnTo>
                    <a:lnTo>
                      <a:pt x="872" y="536"/>
                    </a:lnTo>
                    <a:lnTo>
                      <a:pt x="749" y="590"/>
                    </a:lnTo>
                    <a:lnTo>
                      <a:pt x="624" y="643"/>
                    </a:lnTo>
                    <a:lnTo>
                      <a:pt x="501" y="691"/>
                    </a:lnTo>
                    <a:lnTo>
                      <a:pt x="377" y="757"/>
                    </a:lnTo>
                    <a:lnTo>
                      <a:pt x="254" y="807"/>
                    </a:lnTo>
                    <a:lnTo>
                      <a:pt x="129" y="853"/>
                    </a:lnTo>
                    <a:lnTo>
                      <a:pt x="6" y="908"/>
                    </a:lnTo>
                    <a:lnTo>
                      <a:pt x="2" y="908"/>
                    </a:lnTo>
                    <a:lnTo>
                      <a:pt x="0" y="906"/>
                    </a:lnTo>
                    <a:lnTo>
                      <a:pt x="0" y="903"/>
                    </a:lnTo>
                    <a:lnTo>
                      <a:pt x="2" y="899"/>
                    </a:lnTo>
                    <a:lnTo>
                      <a:pt x="2" y="8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4" name="Freeform 300"/>
              <p:cNvSpPr>
                <a:spLocks/>
              </p:cNvSpPr>
              <p:nvPr/>
            </p:nvSpPr>
            <p:spPr bwMode="auto">
              <a:xfrm>
                <a:off x="332" y="2844"/>
                <a:ext cx="1489" cy="455"/>
              </a:xfrm>
              <a:custGeom>
                <a:avLst/>
                <a:gdLst>
                  <a:gd name="T0" fmla="*/ 2 w 2978"/>
                  <a:gd name="T1" fmla="*/ 899 h 908"/>
                  <a:gd name="T2" fmla="*/ 127 w 2978"/>
                  <a:gd name="T3" fmla="*/ 845 h 908"/>
                  <a:gd name="T4" fmla="*/ 250 w 2978"/>
                  <a:gd name="T5" fmla="*/ 797 h 908"/>
                  <a:gd name="T6" fmla="*/ 373 w 2978"/>
                  <a:gd name="T7" fmla="*/ 749 h 908"/>
                  <a:gd name="T8" fmla="*/ 498 w 2978"/>
                  <a:gd name="T9" fmla="*/ 684 h 908"/>
                  <a:gd name="T10" fmla="*/ 620 w 2978"/>
                  <a:gd name="T11" fmla="*/ 636 h 908"/>
                  <a:gd name="T12" fmla="*/ 745 w 2978"/>
                  <a:gd name="T13" fmla="*/ 580 h 908"/>
                  <a:gd name="T14" fmla="*/ 868 w 2978"/>
                  <a:gd name="T15" fmla="*/ 526 h 908"/>
                  <a:gd name="T16" fmla="*/ 991 w 2978"/>
                  <a:gd name="T17" fmla="*/ 482 h 908"/>
                  <a:gd name="T18" fmla="*/ 1116 w 2978"/>
                  <a:gd name="T19" fmla="*/ 445 h 908"/>
                  <a:gd name="T20" fmla="*/ 1241 w 2978"/>
                  <a:gd name="T21" fmla="*/ 401 h 908"/>
                  <a:gd name="T22" fmla="*/ 1363 w 2978"/>
                  <a:gd name="T23" fmla="*/ 363 h 908"/>
                  <a:gd name="T24" fmla="*/ 1486 w 2978"/>
                  <a:gd name="T25" fmla="*/ 325 h 908"/>
                  <a:gd name="T26" fmla="*/ 1611 w 2978"/>
                  <a:gd name="T27" fmla="*/ 298 h 908"/>
                  <a:gd name="T28" fmla="*/ 1736 w 2978"/>
                  <a:gd name="T29" fmla="*/ 265 h 908"/>
                  <a:gd name="T30" fmla="*/ 1859 w 2978"/>
                  <a:gd name="T31" fmla="*/ 238 h 908"/>
                  <a:gd name="T32" fmla="*/ 1984 w 2978"/>
                  <a:gd name="T33" fmla="*/ 219 h 908"/>
                  <a:gd name="T34" fmla="*/ 2107 w 2978"/>
                  <a:gd name="T35" fmla="*/ 184 h 908"/>
                  <a:gd name="T36" fmla="*/ 2231 w 2978"/>
                  <a:gd name="T37" fmla="*/ 159 h 908"/>
                  <a:gd name="T38" fmla="*/ 2352 w 2978"/>
                  <a:gd name="T39" fmla="*/ 123 h 908"/>
                  <a:gd name="T40" fmla="*/ 2354 w 2978"/>
                  <a:gd name="T41" fmla="*/ 123 h 908"/>
                  <a:gd name="T42" fmla="*/ 2477 w 2978"/>
                  <a:gd name="T43" fmla="*/ 109 h 908"/>
                  <a:gd name="T44" fmla="*/ 2602 w 2978"/>
                  <a:gd name="T45" fmla="*/ 98 h 908"/>
                  <a:gd name="T46" fmla="*/ 2600 w 2978"/>
                  <a:gd name="T47" fmla="*/ 98 h 908"/>
                  <a:gd name="T48" fmla="*/ 2725 w 2978"/>
                  <a:gd name="T49" fmla="*/ 50 h 908"/>
                  <a:gd name="T50" fmla="*/ 2850 w 2978"/>
                  <a:gd name="T51" fmla="*/ 17 h 908"/>
                  <a:gd name="T52" fmla="*/ 2972 w 2978"/>
                  <a:gd name="T53" fmla="*/ 0 h 908"/>
                  <a:gd name="T54" fmla="*/ 2976 w 2978"/>
                  <a:gd name="T55" fmla="*/ 0 h 908"/>
                  <a:gd name="T56" fmla="*/ 2978 w 2978"/>
                  <a:gd name="T57" fmla="*/ 4 h 908"/>
                  <a:gd name="T58" fmla="*/ 2978 w 2978"/>
                  <a:gd name="T59" fmla="*/ 8 h 908"/>
                  <a:gd name="T60" fmla="*/ 2974 w 2978"/>
                  <a:gd name="T61" fmla="*/ 10 h 908"/>
                  <a:gd name="T62" fmla="*/ 2851 w 2978"/>
                  <a:gd name="T63" fmla="*/ 25 h 908"/>
                  <a:gd name="T64" fmla="*/ 2729 w 2978"/>
                  <a:gd name="T65" fmla="*/ 58 h 908"/>
                  <a:gd name="T66" fmla="*/ 2604 w 2978"/>
                  <a:gd name="T67" fmla="*/ 106 h 908"/>
                  <a:gd name="T68" fmla="*/ 2602 w 2978"/>
                  <a:gd name="T69" fmla="*/ 108 h 908"/>
                  <a:gd name="T70" fmla="*/ 2479 w 2978"/>
                  <a:gd name="T71" fmla="*/ 119 h 908"/>
                  <a:gd name="T72" fmla="*/ 2356 w 2978"/>
                  <a:gd name="T73" fmla="*/ 132 h 908"/>
                  <a:gd name="T74" fmla="*/ 2356 w 2978"/>
                  <a:gd name="T75" fmla="*/ 131 h 908"/>
                  <a:gd name="T76" fmla="*/ 2231 w 2978"/>
                  <a:gd name="T77" fmla="*/ 169 h 908"/>
                  <a:gd name="T78" fmla="*/ 2108 w 2978"/>
                  <a:gd name="T79" fmla="*/ 194 h 908"/>
                  <a:gd name="T80" fmla="*/ 1984 w 2978"/>
                  <a:gd name="T81" fmla="*/ 228 h 908"/>
                  <a:gd name="T82" fmla="*/ 1861 w 2978"/>
                  <a:gd name="T83" fmla="*/ 248 h 908"/>
                  <a:gd name="T84" fmla="*/ 1738 w 2978"/>
                  <a:gd name="T85" fmla="*/ 275 h 908"/>
                  <a:gd name="T86" fmla="*/ 1613 w 2978"/>
                  <a:gd name="T87" fmla="*/ 307 h 908"/>
                  <a:gd name="T88" fmla="*/ 1490 w 2978"/>
                  <a:gd name="T89" fmla="*/ 334 h 908"/>
                  <a:gd name="T90" fmla="*/ 1367 w 2978"/>
                  <a:gd name="T91" fmla="*/ 371 h 908"/>
                  <a:gd name="T92" fmla="*/ 1243 w 2978"/>
                  <a:gd name="T93" fmla="*/ 409 h 908"/>
                  <a:gd name="T94" fmla="*/ 1120 w 2978"/>
                  <a:gd name="T95" fmla="*/ 453 h 908"/>
                  <a:gd name="T96" fmla="*/ 995 w 2978"/>
                  <a:gd name="T97" fmla="*/ 490 h 908"/>
                  <a:gd name="T98" fmla="*/ 872 w 2978"/>
                  <a:gd name="T99" fmla="*/ 536 h 908"/>
                  <a:gd name="T100" fmla="*/ 749 w 2978"/>
                  <a:gd name="T101" fmla="*/ 590 h 908"/>
                  <a:gd name="T102" fmla="*/ 624 w 2978"/>
                  <a:gd name="T103" fmla="*/ 643 h 908"/>
                  <a:gd name="T104" fmla="*/ 501 w 2978"/>
                  <a:gd name="T105" fmla="*/ 691 h 908"/>
                  <a:gd name="T106" fmla="*/ 377 w 2978"/>
                  <a:gd name="T107" fmla="*/ 757 h 908"/>
                  <a:gd name="T108" fmla="*/ 254 w 2978"/>
                  <a:gd name="T109" fmla="*/ 807 h 908"/>
                  <a:gd name="T110" fmla="*/ 129 w 2978"/>
                  <a:gd name="T111" fmla="*/ 853 h 908"/>
                  <a:gd name="T112" fmla="*/ 6 w 2978"/>
                  <a:gd name="T113" fmla="*/ 908 h 908"/>
                  <a:gd name="T114" fmla="*/ 2 w 2978"/>
                  <a:gd name="T115" fmla="*/ 908 h 908"/>
                  <a:gd name="T116" fmla="*/ 0 w 2978"/>
                  <a:gd name="T117" fmla="*/ 906 h 908"/>
                  <a:gd name="T118" fmla="*/ 0 w 2978"/>
                  <a:gd name="T119" fmla="*/ 903 h 908"/>
                  <a:gd name="T120" fmla="*/ 2 w 2978"/>
                  <a:gd name="T121" fmla="*/ 899 h 908"/>
                  <a:gd name="T122" fmla="*/ 2 w 2978"/>
                  <a:gd name="T123" fmla="*/ 899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8" h="908">
                    <a:moveTo>
                      <a:pt x="2" y="899"/>
                    </a:moveTo>
                    <a:lnTo>
                      <a:pt x="127" y="845"/>
                    </a:lnTo>
                    <a:lnTo>
                      <a:pt x="250" y="797"/>
                    </a:lnTo>
                    <a:lnTo>
                      <a:pt x="373" y="749"/>
                    </a:lnTo>
                    <a:lnTo>
                      <a:pt x="498" y="684"/>
                    </a:lnTo>
                    <a:lnTo>
                      <a:pt x="620" y="636"/>
                    </a:lnTo>
                    <a:lnTo>
                      <a:pt x="745" y="580"/>
                    </a:lnTo>
                    <a:lnTo>
                      <a:pt x="868" y="526"/>
                    </a:lnTo>
                    <a:lnTo>
                      <a:pt x="991" y="482"/>
                    </a:lnTo>
                    <a:lnTo>
                      <a:pt x="1116" y="445"/>
                    </a:lnTo>
                    <a:lnTo>
                      <a:pt x="1241" y="401"/>
                    </a:lnTo>
                    <a:lnTo>
                      <a:pt x="1363" y="363"/>
                    </a:lnTo>
                    <a:lnTo>
                      <a:pt x="1486" y="325"/>
                    </a:lnTo>
                    <a:lnTo>
                      <a:pt x="1611" y="298"/>
                    </a:lnTo>
                    <a:lnTo>
                      <a:pt x="1736" y="265"/>
                    </a:lnTo>
                    <a:lnTo>
                      <a:pt x="1859" y="238"/>
                    </a:lnTo>
                    <a:lnTo>
                      <a:pt x="1984" y="219"/>
                    </a:lnTo>
                    <a:lnTo>
                      <a:pt x="2107" y="184"/>
                    </a:lnTo>
                    <a:lnTo>
                      <a:pt x="2231" y="159"/>
                    </a:lnTo>
                    <a:lnTo>
                      <a:pt x="2352" y="123"/>
                    </a:lnTo>
                    <a:lnTo>
                      <a:pt x="2354" y="123"/>
                    </a:lnTo>
                    <a:lnTo>
                      <a:pt x="2477" y="109"/>
                    </a:lnTo>
                    <a:lnTo>
                      <a:pt x="2602" y="98"/>
                    </a:lnTo>
                    <a:lnTo>
                      <a:pt x="2600" y="98"/>
                    </a:lnTo>
                    <a:lnTo>
                      <a:pt x="2725" y="50"/>
                    </a:lnTo>
                    <a:lnTo>
                      <a:pt x="2850" y="17"/>
                    </a:lnTo>
                    <a:lnTo>
                      <a:pt x="2972" y="0"/>
                    </a:lnTo>
                    <a:lnTo>
                      <a:pt x="2976" y="0"/>
                    </a:lnTo>
                    <a:lnTo>
                      <a:pt x="2978" y="4"/>
                    </a:lnTo>
                    <a:lnTo>
                      <a:pt x="2978" y="8"/>
                    </a:lnTo>
                    <a:lnTo>
                      <a:pt x="2974" y="10"/>
                    </a:lnTo>
                    <a:lnTo>
                      <a:pt x="2851" y="25"/>
                    </a:lnTo>
                    <a:lnTo>
                      <a:pt x="2729" y="58"/>
                    </a:lnTo>
                    <a:lnTo>
                      <a:pt x="2604" y="106"/>
                    </a:lnTo>
                    <a:lnTo>
                      <a:pt x="2602" y="108"/>
                    </a:lnTo>
                    <a:lnTo>
                      <a:pt x="2479" y="119"/>
                    </a:lnTo>
                    <a:lnTo>
                      <a:pt x="2356" y="132"/>
                    </a:lnTo>
                    <a:lnTo>
                      <a:pt x="2356" y="131"/>
                    </a:lnTo>
                    <a:lnTo>
                      <a:pt x="2231" y="169"/>
                    </a:lnTo>
                    <a:lnTo>
                      <a:pt x="2108" y="194"/>
                    </a:lnTo>
                    <a:lnTo>
                      <a:pt x="1984" y="228"/>
                    </a:lnTo>
                    <a:lnTo>
                      <a:pt x="1861" y="248"/>
                    </a:lnTo>
                    <a:lnTo>
                      <a:pt x="1738" y="275"/>
                    </a:lnTo>
                    <a:lnTo>
                      <a:pt x="1613" y="307"/>
                    </a:lnTo>
                    <a:lnTo>
                      <a:pt x="1490" y="334"/>
                    </a:lnTo>
                    <a:lnTo>
                      <a:pt x="1367" y="371"/>
                    </a:lnTo>
                    <a:lnTo>
                      <a:pt x="1243" y="409"/>
                    </a:lnTo>
                    <a:lnTo>
                      <a:pt x="1120" y="453"/>
                    </a:lnTo>
                    <a:lnTo>
                      <a:pt x="995" y="490"/>
                    </a:lnTo>
                    <a:lnTo>
                      <a:pt x="872" y="536"/>
                    </a:lnTo>
                    <a:lnTo>
                      <a:pt x="749" y="590"/>
                    </a:lnTo>
                    <a:lnTo>
                      <a:pt x="624" y="643"/>
                    </a:lnTo>
                    <a:lnTo>
                      <a:pt x="501" y="691"/>
                    </a:lnTo>
                    <a:lnTo>
                      <a:pt x="377" y="757"/>
                    </a:lnTo>
                    <a:lnTo>
                      <a:pt x="254" y="807"/>
                    </a:lnTo>
                    <a:lnTo>
                      <a:pt x="129" y="853"/>
                    </a:lnTo>
                    <a:lnTo>
                      <a:pt x="6" y="908"/>
                    </a:lnTo>
                    <a:lnTo>
                      <a:pt x="2" y="908"/>
                    </a:lnTo>
                    <a:lnTo>
                      <a:pt x="0" y="906"/>
                    </a:lnTo>
                    <a:lnTo>
                      <a:pt x="0" y="903"/>
                    </a:lnTo>
                    <a:lnTo>
                      <a:pt x="2" y="899"/>
                    </a:lnTo>
                    <a:lnTo>
                      <a:pt x="2" y="89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5" name="Rectangle 301"/>
              <p:cNvSpPr>
                <a:spLocks noChangeArrowheads="1"/>
              </p:cNvSpPr>
              <p:nvPr/>
            </p:nvSpPr>
            <p:spPr bwMode="auto">
              <a:xfrm>
                <a:off x="319" y="3281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6" name="Rectangle 302"/>
              <p:cNvSpPr>
                <a:spLocks noChangeArrowheads="1"/>
              </p:cNvSpPr>
              <p:nvPr/>
            </p:nvSpPr>
            <p:spPr bwMode="auto">
              <a:xfrm>
                <a:off x="319" y="3281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7" name="Rectangle 303"/>
              <p:cNvSpPr>
                <a:spLocks noChangeArrowheads="1"/>
              </p:cNvSpPr>
              <p:nvPr/>
            </p:nvSpPr>
            <p:spPr bwMode="auto">
              <a:xfrm>
                <a:off x="381" y="3254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8" name="Rectangle 304"/>
              <p:cNvSpPr>
                <a:spLocks noChangeArrowheads="1"/>
              </p:cNvSpPr>
              <p:nvPr/>
            </p:nvSpPr>
            <p:spPr bwMode="auto">
              <a:xfrm>
                <a:off x="381" y="3254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9" name="Rectangle 305"/>
              <p:cNvSpPr>
                <a:spLocks noChangeArrowheads="1"/>
              </p:cNvSpPr>
              <p:nvPr/>
            </p:nvSpPr>
            <p:spPr bwMode="auto">
              <a:xfrm>
                <a:off x="443" y="3230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0" name="Rectangle 306"/>
              <p:cNvSpPr>
                <a:spLocks noChangeArrowheads="1"/>
              </p:cNvSpPr>
              <p:nvPr/>
            </p:nvSpPr>
            <p:spPr bwMode="auto">
              <a:xfrm>
                <a:off x="443" y="323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1" name="Rectangle 307"/>
              <p:cNvSpPr>
                <a:spLocks noChangeArrowheads="1"/>
              </p:cNvSpPr>
              <p:nvPr/>
            </p:nvSpPr>
            <p:spPr bwMode="auto">
              <a:xfrm>
                <a:off x="505" y="3206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2" name="Rectangle 308"/>
              <p:cNvSpPr>
                <a:spLocks noChangeArrowheads="1"/>
              </p:cNvSpPr>
              <p:nvPr/>
            </p:nvSpPr>
            <p:spPr bwMode="auto">
              <a:xfrm>
                <a:off x="505" y="3206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3" name="Rectangle 309"/>
              <p:cNvSpPr>
                <a:spLocks noChangeArrowheads="1"/>
              </p:cNvSpPr>
              <p:nvPr/>
            </p:nvSpPr>
            <p:spPr bwMode="auto">
              <a:xfrm>
                <a:off x="566" y="3173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4" name="Rectangle 310"/>
              <p:cNvSpPr>
                <a:spLocks noChangeArrowheads="1"/>
              </p:cNvSpPr>
              <p:nvPr/>
            </p:nvSpPr>
            <p:spPr bwMode="auto">
              <a:xfrm>
                <a:off x="566" y="3173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5" name="Rectangle 311"/>
              <p:cNvSpPr>
                <a:spLocks noChangeArrowheads="1"/>
              </p:cNvSpPr>
              <p:nvPr/>
            </p:nvSpPr>
            <p:spPr bwMode="auto">
              <a:xfrm>
                <a:off x="629" y="3149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6" name="Rectangle 312"/>
              <p:cNvSpPr>
                <a:spLocks noChangeArrowheads="1"/>
              </p:cNvSpPr>
              <p:nvPr/>
            </p:nvSpPr>
            <p:spPr bwMode="auto">
              <a:xfrm>
                <a:off x="629" y="3149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7" name="Rectangle 313"/>
              <p:cNvSpPr>
                <a:spLocks noChangeArrowheads="1"/>
              </p:cNvSpPr>
              <p:nvPr/>
            </p:nvSpPr>
            <p:spPr bwMode="auto">
              <a:xfrm>
                <a:off x="690" y="3121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8" name="Rectangle 314"/>
              <p:cNvSpPr>
                <a:spLocks noChangeArrowheads="1"/>
              </p:cNvSpPr>
              <p:nvPr/>
            </p:nvSpPr>
            <p:spPr bwMode="auto">
              <a:xfrm>
                <a:off x="690" y="3121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9" name="Rectangle 315"/>
              <p:cNvSpPr>
                <a:spLocks noChangeArrowheads="1"/>
              </p:cNvSpPr>
              <p:nvPr/>
            </p:nvSpPr>
            <p:spPr bwMode="auto">
              <a:xfrm>
                <a:off x="752" y="3095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0" name="Rectangle 316"/>
              <p:cNvSpPr>
                <a:spLocks noChangeArrowheads="1"/>
              </p:cNvSpPr>
              <p:nvPr/>
            </p:nvSpPr>
            <p:spPr bwMode="auto">
              <a:xfrm>
                <a:off x="752" y="3095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1" name="Rectangle 317"/>
              <p:cNvSpPr>
                <a:spLocks noChangeArrowheads="1"/>
              </p:cNvSpPr>
              <p:nvPr/>
            </p:nvSpPr>
            <p:spPr bwMode="auto">
              <a:xfrm>
                <a:off x="814" y="3072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2" name="Rectangle 318"/>
              <p:cNvSpPr>
                <a:spLocks noChangeArrowheads="1"/>
              </p:cNvSpPr>
              <p:nvPr/>
            </p:nvSpPr>
            <p:spPr bwMode="auto">
              <a:xfrm>
                <a:off x="814" y="3072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3" name="Rectangle 319"/>
              <p:cNvSpPr>
                <a:spLocks noChangeArrowheads="1"/>
              </p:cNvSpPr>
              <p:nvPr/>
            </p:nvSpPr>
            <p:spPr bwMode="auto">
              <a:xfrm>
                <a:off x="875" y="3055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4" name="Rectangle 320"/>
              <p:cNvSpPr>
                <a:spLocks noChangeArrowheads="1"/>
              </p:cNvSpPr>
              <p:nvPr/>
            </p:nvSpPr>
            <p:spPr bwMode="auto">
              <a:xfrm>
                <a:off x="875" y="3055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5" name="Rectangle 321"/>
              <p:cNvSpPr>
                <a:spLocks noChangeArrowheads="1"/>
              </p:cNvSpPr>
              <p:nvPr/>
            </p:nvSpPr>
            <p:spPr bwMode="auto">
              <a:xfrm>
                <a:off x="938" y="3032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6" name="Rectangle 322"/>
              <p:cNvSpPr>
                <a:spLocks noChangeArrowheads="1"/>
              </p:cNvSpPr>
              <p:nvPr/>
            </p:nvSpPr>
            <p:spPr bwMode="auto">
              <a:xfrm>
                <a:off x="938" y="3032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7" name="Rectangle 323"/>
              <p:cNvSpPr>
                <a:spLocks noChangeArrowheads="1"/>
              </p:cNvSpPr>
              <p:nvPr/>
            </p:nvSpPr>
            <p:spPr bwMode="auto">
              <a:xfrm>
                <a:off x="999" y="3013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8" name="Rectangle 324"/>
              <p:cNvSpPr>
                <a:spLocks noChangeArrowheads="1"/>
              </p:cNvSpPr>
              <p:nvPr/>
            </p:nvSpPr>
            <p:spPr bwMode="auto">
              <a:xfrm>
                <a:off x="999" y="3013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9" name="Rectangle 325"/>
              <p:cNvSpPr>
                <a:spLocks noChangeArrowheads="1"/>
              </p:cNvSpPr>
              <p:nvPr/>
            </p:nvSpPr>
            <p:spPr bwMode="auto">
              <a:xfrm>
                <a:off x="1062" y="2994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0" name="Rectangle 326"/>
              <p:cNvSpPr>
                <a:spLocks noChangeArrowheads="1"/>
              </p:cNvSpPr>
              <p:nvPr/>
            </p:nvSpPr>
            <p:spPr bwMode="auto">
              <a:xfrm>
                <a:off x="1062" y="2994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1" name="Rectangle 327"/>
              <p:cNvSpPr>
                <a:spLocks noChangeArrowheads="1"/>
              </p:cNvSpPr>
              <p:nvPr/>
            </p:nvSpPr>
            <p:spPr bwMode="auto">
              <a:xfrm>
                <a:off x="1123" y="2980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2" name="Rectangle 328"/>
              <p:cNvSpPr>
                <a:spLocks noChangeArrowheads="1"/>
              </p:cNvSpPr>
              <p:nvPr/>
            </p:nvSpPr>
            <p:spPr bwMode="auto">
              <a:xfrm>
                <a:off x="1123" y="298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3" name="Rectangle 329"/>
              <p:cNvSpPr>
                <a:spLocks noChangeArrowheads="1"/>
              </p:cNvSpPr>
              <p:nvPr/>
            </p:nvSpPr>
            <p:spPr bwMode="auto">
              <a:xfrm>
                <a:off x="1186" y="2965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4" name="Rectangle 330"/>
              <p:cNvSpPr>
                <a:spLocks noChangeArrowheads="1"/>
              </p:cNvSpPr>
              <p:nvPr/>
            </p:nvSpPr>
            <p:spPr bwMode="auto">
              <a:xfrm>
                <a:off x="1186" y="2965"/>
                <a:ext cx="28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5" name="Rectangle 331"/>
              <p:cNvSpPr>
                <a:spLocks noChangeArrowheads="1"/>
              </p:cNvSpPr>
              <p:nvPr/>
            </p:nvSpPr>
            <p:spPr bwMode="auto">
              <a:xfrm>
                <a:off x="1247" y="2950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6" name="Rectangle 332"/>
              <p:cNvSpPr>
                <a:spLocks noChangeArrowheads="1"/>
              </p:cNvSpPr>
              <p:nvPr/>
            </p:nvSpPr>
            <p:spPr bwMode="auto">
              <a:xfrm>
                <a:off x="1247" y="295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7" name="Rectangle 333"/>
              <p:cNvSpPr>
                <a:spLocks noChangeArrowheads="1"/>
              </p:cNvSpPr>
              <p:nvPr/>
            </p:nvSpPr>
            <p:spPr bwMode="auto">
              <a:xfrm>
                <a:off x="1308" y="2940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8" name="Rectangle 334"/>
              <p:cNvSpPr>
                <a:spLocks noChangeArrowheads="1"/>
              </p:cNvSpPr>
              <p:nvPr/>
            </p:nvSpPr>
            <p:spPr bwMode="auto">
              <a:xfrm>
                <a:off x="1308" y="2940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9" name="Rectangle 335"/>
              <p:cNvSpPr>
                <a:spLocks noChangeArrowheads="1"/>
              </p:cNvSpPr>
              <p:nvPr/>
            </p:nvSpPr>
            <p:spPr bwMode="auto">
              <a:xfrm>
                <a:off x="1371" y="2923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0" name="Rectangle 336"/>
              <p:cNvSpPr>
                <a:spLocks noChangeArrowheads="1"/>
              </p:cNvSpPr>
              <p:nvPr/>
            </p:nvSpPr>
            <p:spPr bwMode="auto">
              <a:xfrm>
                <a:off x="1371" y="2923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1" name="Rectangle 337"/>
              <p:cNvSpPr>
                <a:spLocks noChangeArrowheads="1"/>
              </p:cNvSpPr>
              <p:nvPr/>
            </p:nvSpPr>
            <p:spPr bwMode="auto">
              <a:xfrm>
                <a:off x="1432" y="2911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2" name="Rectangle 338"/>
              <p:cNvSpPr>
                <a:spLocks noChangeArrowheads="1"/>
              </p:cNvSpPr>
              <p:nvPr/>
            </p:nvSpPr>
            <p:spPr bwMode="auto">
              <a:xfrm>
                <a:off x="1432" y="2911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3" name="Rectangle 339"/>
              <p:cNvSpPr>
                <a:spLocks noChangeArrowheads="1"/>
              </p:cNvSpPr>
              <p:nvPr/>
            </p:nvSpPr>
            <p:spPr bwMode="auto">
              <a:xfrm>
                <a:off x="1495" y="2892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4" name="Rectangle 340"/>
              <p:cNvSpPr>
                <a:spLocks noChangeArrowheads="1"/>
              </p:cNvSpPr>
              <p:nvPr/>
            </p:nvSpPr>
            <p:spPr bwMode="auto">
              <a:xfrm>
                <a:off x="1495" y="2892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5" name="Rectangle 341"/>
              <p:cNvSpPr>
                <a:spLocks noChangeArrowheads="1"/>
              </p:cNvSpPr>
              <p:nvPr/>
            </p:nvSpPr>
            <p:spPr bwMode="auto">
              <a:xfrm>
                <a:off x="1556" y="2886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6" name="Rectangle 342"/>
              <p:cNvSpPr>
                <a:spLocks noChangeArrowheads="1"/>
              </p:cNvSpPr>
              <p:nvPr/>
            </p:nvSpPr>
            <p:spPr bwMode="auto">
              <a:xfrm>
                <a:off x="1556" y="2886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7" name="Rectangle 343"/>
              <p:cNvSpPr>
                <a:spLocks noChangeArrowheads="1"/>
              </p:cNvSpPr>
              <p:nvPr/>
            </p:nvSpPr>
            <p:spPr bwMode="auto">
              <a:xfrm>
                <a:off x="1619" y="2880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8" name="Rectangle 344"/>
              <p:cNvSpPr>
                <a:spLocks noChangeArrowheads="1"/>
              </p:cNvSpPr>
              <p:nvPr/>
            </p:nvSpPr>
            <p:spPr bwMode="auto">
              <a:xfrm>
                <a:off x="1619" y="2880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9" name="Rectangle 345"/>
              <p:cNvSpPr>
                <a:spLocks noChangeArrowheads="1"/>
              </p:cNvSpPr>
              <p:nvPr/>
            </p:nvSpPr>
            <p:spPr bwMode="auto">
              <a:xfrm>
                <a:off x="1680" y="2856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0" name="Rectangle 346"/>
              <p:cNvSpPr>
                <a:spLocks noChangeArrowheads="1"/>
              </p:cNvSpPr>
              <p:nvPr/>
            </p:nvSpPr>
            <p:spPr bwMode="auto">
              <a:xfrm>
                <a:off x="1680" y="2856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1" name="Rectangle 347"/>
              <p:cNvSpPr>
                <a:spLocks noChangeArrowheads="1"/>
              </p:cNvSpPr>
              <p:nvPr/>
            </p:nvSpPr>
            <p:spPr bwMode="auto">
              <a:xfrm>
                <a:off x="1742" y="2840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2" name="Rectangle 348"/>
              <p:cNvSpPr>
                <a:spLocks noChangeArrowheads="1"/>
              </p:cNvSpPr>
              <p:nvPr/>
            </p:nvSpPr>
            <p:spPr bwMode="auto">
              <a:xfrm>
                <a:off x="1742" y="2840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3" name="Rectangle 349"/>
              <p:cNvSpPr>
                <a:spLocks noChangeArrowheads="1"/>
              </p:cNvSpPr>
              <p:nvPr/>
            </p:nvSpPr>
            <p:spPr bwMode="auto">
              <a:xfrm>
                <a:off x="1804" y="2831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4" name="Rectangle 350"/>
              <p:cNvSpPr>
                <a:spLocks noChangeArrowheads="1"/>
              </p:cNvSpPr>
              <p:nvPr/>
            </p:nvSpPr>
            <p:spPr bwMode="auto">
              <a:xfrm>
                <a:off x="1804" y="2831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5" name="Freeform 351"/>
              <p:cNvSpPr>
                <a:spLocks noEditPoints="1"/>
              </p:cNvSpPr>
              <p:nvPr/>
            </p:nvSpPr>
            <p:spPr bwMode="auto">
              <a:xfrm>
                <a:off x="332" y="2879"/>
                <a:ext cx="1480" cy="442"/>
              </a:xfrm>
              <a:custGeom>
                <a:avLst/>
                <a:gdLst>
                  <a:gd name="T0" fmla="*/ 4 w 2959"/>
                  <a:gd name="T1" fmla="*/ 883 h 883"/>
                  <a:gd name="T2" fmla="*/ 127 w 2959"/>
                  <a:gd name="T3" fmla="*/ 851 h 883"/>
                  <a:gd name="T4" fmla="*/ 129 w 2959"/>
                  <a:gd name="T5" fmla="*/ 858 h 883"/>
                  <a:gd name="T6" fmla="*/ 106 w 2959"/>
                  <a:gd name="T7" fmla="*/ 855 h 883"/>
                  <a:gd name="T8" fmla="*/ 269 w 2959"/>
                  <a:gd name="T9" fmla="*/ 807 h 883"/>
                  <a:gd name="T10" fmla="*/ 204 w 2959"/>
                  <a:gd name="T11" fmla="*/ 820 h 883"/>
                  <a:gd name="T12" fmla="*/ 306 w 2959"/>
                  <a:gd name="T13" fmla="*/ 793 h 883"/>
                  <a:gd name="T14" fmla="*/ 459 w 2959"/>
                  <a:gd name="T15" fmla="*/ 716 h 883"/>
                  <a:gd name="T16" fmla="*/ 396 w 2959"/>
                  <a:gd name="T17" fmla="*/ 749 h 883"/>
                  <a:gd name="T18" fmla="*/ 557 w 2959"/>
                  <a:gd name="T19" fmla="*/ 674 h 883"/>
                  <a:gd name="T20" fmla="*/ 492 w 2959"/>
                  <a:gd name="T21" fmla="*/ 707 h 883"/>
                  <a:gd name="T22" fmla="*/ 647 w 2959"/>
                  <a:gd name="T23" fmla="*/ 626 h 883"/>
                  <a:gd name="T24" fmla="*/ 594 w 2959"/>
                  <a:gd name="T25" fmla="*/ 666 h 883"/>
                  <a:gd name="T26" fmla="*/ 734 w 2959"/>
                  <a:gd name="T27" fmla="*/ 567 h 883"/>
                  <a:gd name="T28" fmla="*/ 678 w 2959"/>
                  <a:gd name="T29" fmla="*/ 611 h 883"/>
                  <a:gd name="T30" fmla="*/ 841 w 2959"/>
                  <a:gd name="T31" fmla="*/ 542 h 883"/>
                  <a:gd name="T32" fmla="*/ 770 w 2959"/>
                  <a:gd name="T33" fmla="*/ 553 h 883"/>
                  <a:gd name="T34" fmla="*/ 937 w 2959"/>
                  <a:gd name="T35" fmla="*/ 517 h 883"/>
                  <a:gd name="T36" fmla="*/ 970 w 2959"/>
                  <a:gd name="T37" fmla="*/ 494 h 883"/>
                  <a:gd name="T38" fmla="*/ 1035 w 2959"/>
                  <a:gd name="T39" fmla="*/ 482 h 883"/>
                  <a:gd name="T40" fmla="*/ 970 w 2959"/>
                  <a:gd name="T41" fmla="*/ 494 h 883"/>
                  <a:gd name="T42" fmla="*/ 1137 w 2959"/>
                  <a:gd name="T43" fmla="*/ 449 h 883"/>
                  <a:gd name="T44" fmla="*/ 1070 w 2959"/>
                  <a:gd name="T45" fmla="*/ 461 h 883"/>
                  <a:gd name="T46" fmla="*/ 1171 w 2959"/>
                  <a:gd name="T47" fmla="*/ 438 h 883"/>
                  <a:gd name="T48" fmla="*/ 1335 w 2959"/>
                  <a:gd name="T49" fmla="*/ 382 h 883"/>
                  <a:gd name="T50" fmla="*/ 1266 w 2959"/>
                  <a:gd name="T51" fmla="*/ 403 h 883"/>
                  <a:gd name="T52" fmla="*/ 1440 w 2959"/>
                  <a:gd name="T53" fmla="*/ 355 h 883"/>
                  <a:gd name="T54" fmla="*/ 1371 w 2959"/>
                  <a:gd name="T55" fmla="*/ 373 h 883"/>
                  <a:gd name="T56" fmla="*/ 1540 w 2959"/>
                  <a:gd name="T57" fmla="*/ 330 h 883"/>
                  <a:gd name="T58" fmla="*/ 1471 w 2959"/>
                  <a:gd name="T59" fmla="*/ 340 h 883"/>
                  <a:gd name="T60" fmla="*/ 1642 w 2959"/>
                  <a:gd name="T61" fmla="*/ 307 h 883"/>
                  <a:gd name="T62" fmla="*/ 1573 w 2959"/>
                  <a:gd name="T63" fmla="*/ 315 h 883"/>
                  <a:gd name="T64" fmla="*/ 1744 w 2959"/>
                  <a:gd name="T65" fmla="*/ 279 h 883"/>
                  <a:gd name="T66" fmla="*/ 1675 w 2959"/>
                  <a:gd name="T67" fmla="*/ 292 h 883"/>
                  <a:gd name="T68" fmla="*/ 1842 w 2959"/>
                  <a:gd name="T69" fmla="*/ 254 h 883"/>
                  <a:gd name="T70" fmla="*/ 1874 w 2959"/>
                  <a:gd name="T71" fmla="*/ 232 h 883"/>
                  <a:gd name="T72" fmla="*/ 1874 w 2959"/>
                  <a:gd name="T73" fmla="*/ 240 h 883"/>
                  <a:gd name="T74" fmla="*/ 1984 w 2959"/>
                  <a:gd name="T75" fmla="*/ 192 h 883"/>
                  <a:gd name="T76" fmla="*/ 1986 w 2959"/>
                  <a:gd name="T77" fmla="*/ 200 h 883"/>
                  <a:gd name="T78" fmla="*/ 2078 w 2959"/>
                  <a:gd name="T79" fmla="*/ 184 h 883"/>
                  <a:gd name="T80" fmla="*/ 2108 w 2959"/>
                  <a:gd name="T81" fmla="*/ 192 h 883"/>
                  <a:gd name="T82" fmla="*/ 2181 w 2959"/>
                  <a:gd name="T83" fmla="*/ 173 h 883"/>
                  <a:gd name="T84" fmla="*/ 2231 w 2959"/>
                  <a:gd name="T85" fmla="*/ 175 h 883"/>
                  <a:gd name="T86" fmla="*/ 2285 w 2959"/>
                  <a:gd name="T87" fmla="*/ 154 h 883"/>
                  <a:gd name="T88" fmla="*/ 2281 w 2959"/>
                  <a:gd name="T89" fmla="*/ 163 h 883"/>
                  <a:gd name="T90" fmla="*/ 2456 w 2959"/>
                  <a:gd name="T91" fmla="*/ 121 h 883"/>
                  <a:gd name="T92" fmla="*/ 2383 w 2959"/>
                  <a:gd name="T93" fmla="*/ 135 h 883"/>
                  <a:gd name="T94" fmla="*/ 2560 w 2959"/>
                  <a:gd name="T95" fmla="*/ 119 h 883"/>
                  <a:gd name="T96" fmla="*/ 2491 w 2959"/>
                  <a:gd name="T97" fmla="*/ 115 h 883"/>
                  <a:gd name="T98" fmla="*/ 2663 w 2959"/>
                  <a:gd name="T99" fmla="*/ 98 h 883"/>
                  <a:gd name="T100" fmla="*/ 2590 w 2959"/>
                  <a:gd name="T101" fmla="*/ 110 h 883"/>
                  <a:gd name="T102" fmla="*/ 2763 w 2959"/>
                  <a:gd name="T103" fmla="*/ 69 h 883"/>
                  <a:gd name="T104" fmla="*/ 2694 w 2959"/>
                  <a:gd name="T105" fmla="*/ 90 h 883"/>
                  <a:gd name="T106" fmla="*/ 2848 w 2959"/>
                  <a:gd name="T107" fmla="*/ 60 h 883"/>
                  <a:gd name="T108" fmla="*/ 2851 w 2959"/>
                  <a:gd name="T109" fmla="*/ 69 h 883"/>
                  <a:gd name="T110" fmla="*/ 2894 w 2959"/>
                  <a:gd name="T111" fmla="*/ 35 h 883"/>
                  <a:gd name="T112" fmla="*/ 2896 w 2959"/>
                  <a:gd name="T113" fmla="*/ 4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59" h="883">
                    <a:moveTo>
                      <a:pt x="4" y="872"/>
                    </a:moveTo>
                    <a:lnTo>
                      <a:pt x="69" y="860"/>
                    </a:lnTo>
                    <a:lnTo>
                      <a:pt x="71" y="860"/>
                    </a:lnTo>
                    <a:lnTo>
                      <a:pt x="75" y="864"/>
                    </a:lnTo>
                    <a:lnTo>
                      <a:pt x="73" y="868"/>
                    </a:lnTo>
                    <a:lnTo>
                      <a:pt x="69" y="870"/>
                    </a:lnTo>
                    <a:lnTo>
                      <a:pt x="4" y="883"/>
                    </a:lnTo>
                    <a:lnTo>
                      <a:pt x="0" y="882"/>
                    </a:lnTo>
                    <a:lnTo>
                      <a:pt x="0" y="878"/>
                    </a:lnTo>
                    <a:lnTo>
                      <a:pt x="0" y="874"/>
                    </a:lnTo>
                    <a:lnTo>
                      <a:pt x="4" y="872"/>
                    </a:lnTo>
                    <a:lnTo>
                      <a:pt x="4" y="872"/>
                    </a:lnTo>
                    <a:close/>
                    <a:moveTo>
                      <a:pt x="106" y="855"/>
                    </a:moveTo>
                    <a:lnTo>
                      <a:pt x="127" y="851"/>
                    </a:lnTo>
                    <a:lnTo>
                      <a:pt x="127" y="851"/>
                    </a:lnTo>
                    <a:lnTo>
                      <a:pt x="169" y="834"/>
                    </a:lnTo>
                    <a:lnTo>
                      <a:pt x="173" y="835"/>
                    </a:lnTo>
                    <a:lnTo>
                      <a:pt x="175" y="837"/>
                    </a:lnTo>
                    <a:lnTo>
                      <a:pt x="175" y="841"/>
                    </a:lnTo>
                    <a:lnTo>
                      <a:pt x="173" y="843"/>
                    </a:lnTo>
                    <a:lnTo>
                      <a:pt x="129" y="858"/>
                    </a:lnTo>
                    <a:lnTo>
                      <a:pt x="129" y="860"/>
                    </a:lnTo>
                    <a:lnTo>
                      <a:pt x="108" y="864"/>
                    </a:lnTo>
                    <a:lnTo>
                      <a:pt x="104" y="862"/>
                    </a:lnTo>
                    <a:lnTo>
                      <a:pt x="102" y="860"/>
                    </a:lnTo>
                    <a:lnTo>
                      <a:pt x="104" y="857"/>
                    </a:lnTo>
                    <a:lnTo>
                      <a:pt x="106" y="855"/>
                    </a:lnTo>
                    <a:lnTo>
                      <a:pt x="106" y="855"/>
                    </a:lnTo>
                    <a:close/>
                    <a:moveTo>
                      <a:pt x="204" y="820"/>
                    </a:moveTo>
                    <a:lnTo>
                      <a:pt x="250" y="805"/>
                    </a:lnTo>
                    <a:lnTo>
                      <a:pt x="265" y="797"/>
                    </a:lnTo>
                    <a:lnTo>
                      <a:pt x="269" y="797"/>
                    </a:lnTo>
                    <a:lnTo>
                      <a:pt x="273" y="801"/>
                    </a:lnTo>
                    <a:lnTo>
                      <a:pt x="273" y="805"/>
                    </a:lnTo>
                    <a:lnTo>
                      <a:pt x="269" y="807"/>
                    </a:lnTo>
                    <a:lnTo>
                      <a:pt x="254" y="812"/>
                    </a:lnTo>
                    <a:lnTo>
                      <a:pt x="208" y="830"/>
                    </a:lnTo>
                    <a:lnTo>
                      <a:pt x="204" y="830"/>
                    </a:lnTo>
                    <a:lnTo>
                      <a:pt x="202" y="826"/>
                    </a:lnTo>
                    <a:lnTo>
                      <a:pt x="202" y="824"/>
                    </a:lnTo>
                    <a:lnTo>
                      <a:pt x="204" y="820"/>
                    </a:lnTo>
                    <a:lnTo>
                      <a:pt x="204" y="820"/>
                    </a:lnTo>
                    <a:close/>
                    <a:moveTo>
                      <a:pt x="302" y="784"/>
                    </a:moveTo>
                    <a:lnTo>
                      <a:pt x="363" y="759"/>
                    </a:lnTo>
                    <a:lnTo>
                      <a:pt x="367" y="759"/>
                    </a:lnTo>
                    <a:lnTo>
                      <a:pt x="369" y="761"/>
                    </a:lnTo>
                    <a:lnTo>
                      <a:pt x="369" y="764"/>
                    </a:lnTo>
                    <a:lnTo>
                      <a:pt x="367" y="766"/>
                    </a:lnTo>
                    <a:lnTo>
                      <a:pt x="306" y="793"/>
                    </a:lnTo>
                    <a:lnTo>
                      <a:pt x="302" y="793"/>
                    </a:lnTo>
                    <a:lnTo>
                      <a:pt x="300" y="789"/>
                    </a:lnTo>
                    <a:lnTo>
                      <a:pt x="300" y="786"/>
                    </a:lnTo>
                    <a:lnTo>
                      <a:pt x="302" y="784"/>
                    </a:lnTo>
                    <a:lnTo>
                      <a:pt x="302" y="784"/>
                    </a:lnTo>
                    <a:close/>
                    <a:moveTo>
                      <a:pt x="398" y="743"/>
                    </a:moveTo>
                    <a:lnTo>
                      <a:pt x="459" y="716"/>
                    </a:lnTo>
                    <a:lnTo>
                      <a:pt x="463" y="716"/>
                    </a:lnTo>
                    <a:lnTo>
                      <a:pt x="465" y="718"/>
                    </a:lnTo>
                    <a:lnTo>
                      <a:pt x="467" y="722"/>
                    </a:lnTo>
                    <a:lnTo>
                      <a:pt x="463" y="724"/>
                    </a:lnTo>
                    <a:lnTo>
                      <a:pt x="403" y="751"/>
                    </a:lnTo>
                    <a:lnTo>
                      <a:pt x="400" y="753"/>
                    </a:lnTo>
                    <a:lnTo>
                      <a:pt x="396" y="749"/>
                    </a:lnTo>
                    <a:lnTo>
                      <a:pt x="396" y="745"/>
                    </a:lnTo>
                    <a:lnTo>
                      <a:pt x="398" y="743"/>
                    </a:lnTo>
                    <a:lnTo>
                      <a:pt x="398" y="743"/>
                    </a:lnTo>
                    <a:close/>
                    <a:moveTo>
                      <a:pt x="494" y="699"/>
                    </a:moveTo>
                    <a:lnTo>
                      <a:pt x="498" y="697"/>
                    </a:lnTo>
                    <a:lnTo>
                      <a:pt x="555" y="674"/>
                    </a:lnTo>
                    <a:lnTo>
                      <a:pt x="557" y="674"/>
                    </a:lnTo>
                    <a:lnTo>
                      <a:pt x="561" y="676"/>
                    </a:lnTo>
                    <a:lnTo>
                      <a:pt x="561" y="678"/>
                    </a:lnTo>
                    <a:lnTo>
                      <a:pt x="559" y="682"/>
                    </a:lnTo>
                    <a:lnTo>
                      <a:pt x="499" y="707"/>
                    </a:lnTo>
                    <a:lnTo>
                      <a:pt x="498" y="709"/>
                    </a:lnTo>
                    <a:lnTo>
                      <a:pt x="494" y="709"/>
                    </a:lnTo>
                    <a:lnTo>
                      <a:pt x="492" y="707"/>
                    </a:lnTo>
                    <a:lnTo>
                      <a:pt x="492" y="703"/>
                    </a:lnTo>
                    <a:lnTo>
                      <a:pt x="494" y="699"/>
                    </a:lnTo>
                    <a:lnTo>
                      <a:pt x="494" y="699"/>
                    </a:lnTo>
                    <a:close/>
                    <a:moveTo>
                      <a:pt x="590" y="657"/>
                    </a:moveTo>
                    <a:lnTo>
                      <a:pt x="620" y="643"/>
                    </a:lnTo>
                    <a:lnTo>
                      <a:pt x="618" y="643"/>
                    </a:lnTo>
                    <a:lnTo>
                      <a:pt x="647" y="626"/>
                    </a:lnTo>
                    <a:lnTo>
                      <a:pt x="651" y="624"/>
                    </a:lnTo>
                    <a:lnTo>
                      <a:pt x="653" y="626"/>
                    </a:lnTo>
                    <a:lnTo>
                      <a:pt x="653" y="630"/>
                    </a:lnTo>
                    <a:lnTo>
                      <a:pt x="651" y="634"/>
                    </a:lnTo>
                    <a:lnTo>
                      <a:pt x="626" y="651"/>
                    </a:lnTo>
                    <a:lnTo>
                      <a:pt x="624" y="651"/>
                    </a:lnTo>
                    <a:lnTo>
                      <a:pt x="594" y="666"/>
                    </a:lnTo>
                    <a:lnTo>
                      <a:pt x="590" y="666"/>
                    </a:lnTo>
                    <a:lnTo>
                      <a:pt x="588" y="663"/>
                    </a:lnTo>
                    <a:lnTo>
                      <a:pt x="588" y="659"/>
                    </a:lnTo>
                    <a:lnTo>
                      <a:pt x="590" y="657"/>
                    </a:lnTo>
                    <a:lnTo>
                      <a:pt x="590" y="657"/>
                    </a:lnTo>
                    <a:close/>
                    <a:moveTo>
                      <a:pt x="678" y="603"/>
                    </a:moveTo>
                    <a:lnTo>
                      <a:pt x="734" y="567"/>
                    </a:lnTo>
                    <a:lnTo>
                      <a:pt x="738" y="567"/>
                    </a:lnTo>
                    <a:lnTo>
                      <a:pt x="739" y="567"/>
                    </a:lnTo>
                    <a:lnTo>
                      <a:pt x="741" y="572"/>
                    </a:lnTo>
                    <a:lnTo>
                      <a:pt x="738" y="574"/>
                    </a:lnTo>
                    <a:lnTo>
                      <a:pt x="684" y="613"/>
                    </a:lnTo>
                    <a:lnTo>
                      <a:pt x="680" y="613"/>
                    </a:lnTo>
                    <a:lnTo>
                      <a:pt x="678" y="611"/>
                    </a:lnTo>
                    <a:lnTo>
                      <a:pt x="678" y="607"/>
                    </a:lnTo>
                    <a:lnTo>
                      <a:pt x="678" y="603"/>
                    </a:lnTo>
                    <a:lnTo>
                      <a:pt x="678" y="603"/>
                    </a:lnTo>
                    <a:close/>
                    <a:moveTo>
                      <a:pt x="770" y="553"/>
                    </a:moveTo>
                    <a:lnTo>
                      <a:pt x="835" y="540"/>
                    </a:lnTo>
                    <a:lnTo>
                      <a:pt x="839" y="540"/>
                    </a:lnTo>
                    <a:lnTo>
                      <a:pt x="841" y="542"/>
                    </a:lnTo>
                    <a:lnTo>
                      <a:pt x="839" y="545"/>
                    </a:lnTo>
                    <a:lnTo>
                      <a:pt x="837" y="547"/>
                    </a:lnTo>
                    <a:lnTo>
                      <a:pt x="772" y="563"/>
                    </a:lnTo>
                    <a:lnTo>
                      <a:pt x="768" y="561"/>
                    </a:lnTo>
                    <a:lnTo>
                      <a:pt x="766" y="559"/>
                    </a:lnTo>
                    <a:lnTo>
                      <a:pt x="766" y="555"/>
                    </a:lnTo>
                    <a:lnTo>
                      <a:pt x="770" y="553"/>
                    </a:lnTo>
                    <a:lnTo>
                      <a:pt x="770" y="553"/>
                    </a:lnTo>
                    <a:close/>
                    <a:moveTo>
                      <a:pt x="872" y="530"/>
                    </a:moveTo>
                    <a:lnTo>
                      <a:pt x="933" y="507"/>
                    </a:lnTo>
                    <a:lnTo>
                      <a:pt x="937" y="507"/>
                    </a:lnTo>
                    <a:lnTo>
                      <a:pt x="939" y="509"/>
                    </a:lnTo>
                    <a:lnTo>
                      <a:pt x="939" y="513"/>
                    </a:lnTo>
                    <a:lnTo>
                      <a:pt x="937" y="517"/>
                    </a:lnTo>
                    <a:lnTo>
                      <a:pt x="876" y="540"/>
                    </a:lnTo>
                    <a:lnTo>
                      <a:pt x="872" y="540"/>
                    </a:lnTo>
                    <a:lnTo>
                      <a:pt x="868" y="536"/>
                    </a:lnTo>
                    <a:lnTo>
                      <a:pt x="870" y="532"/>
                    </a:lnTo>
                    <a:lnTo>
                      <a:pt x="872" y="530"/>
                    </a:lnTo>
                    <a:lnTo>
                      <a:pt x="872" y="530"/>
                    </a:lnTo>
                    <a:close/>
                    <a:moveTo>
                      <a:pt x="970" y="494"/>
                    </a:moveTo>
                    <a:lnTo>
                      <a:pt x="991" y="484"/>
                    </a:lnTo>
                    <a:lnTo>
                      <a:pt x="1033" y="472"/>
                    </a:lnTo>
                    <a:lnTo>
                      <a:pt x="1037" y="472"/>
                    </a:lnTo>
                    <a:lnTo>
                      <a:pt x="1039" y="476"/>
                    </a:lnTo>
                    <a:lnTo>
                      <a:pt x="1039" y="478"/>
                    </a:lnTo>
                    <a:lnTo>
                      <a:pt x="1035" y="482"/>
                    </a:lnTo>
                    <a:lnTo>
                      <a:pt x="1035" y="482"/>
                    </a:lnTo>
                    <a:lnTo>
                      <a:pt x="995" y="494"/>
                    </a:lnTo>
                    <a:lnTo>
                      <a:pt x="974" y="503"/>
                    </a:lnTo>
                    <a:lnTo>
                      <a:pt x="970" y="501"/>
                    </a:lnTo>
                    <a:lnTo>
                      <a:pt x="968" y="499"/>
                    </a:lnTo>
                    <a:lnTo>
                      <a:pt x="968" y="496"/>
                    </a:lnTo>
                    <a:lnTo>
                      <a:pt x="970" y="494"/>
                    </a:lnTo>
                    <a:lnTo>
                      <a:pt x="970" y="494"/>
                    </a:lnTo>
                    <a:close/>
                    <a:moveTo>
                      <a:pt x="1070" y="461"/>
                    </a:moveTo>
                    <a:lnTo>
                      <a:pt x="1116" y="448"/>
                    </a:lnTo>
                    <a:lnTo>
                      <a:pt x="1133" y="442"/>
                    </a:lnTo>
                    <a:lnTo>
                      <a:pt x="1137" y="442"/>
                    </a:lnTo>
                    <a:lnTo>
                      <a:pt x="1139" y="446"/>
                    </a:lnTo>
                    <a:lnTo>
                      <a:pt x="1139" y="448"/>
                    </a:lnTo>
                    <a:lnTo>
                      <a:pt x="1137" y="449"/>
                    </a:lnTo>
                    <a:lnTo>
                      <a:pt x="1120" y="455"/>
                    </a:lnTo>
                    <a:lnTo>
                      <a:pt x="1072" y="471"/>
                    </a:lnTo>
                    <a:lnTo>
                      <a:pt x="1068" y="469"/>
                    </a:lnTo>
                    <a:lnTo>
                      <a:pt x="1066" y="467"/>
                    </a:lnTo>
                    <a:lnTo>
                      <a:pt x="1068" y="465"/>
                    </a:lnTo>
                    <a:lnTo>
                      <a:pt x="1070" y="461"/>
                    </a:lnTo>
                    <a:lnTo>
                      <a:pt x="1070" y="461"/>
                    </a:lnTo>
                    <a:close/>
                    <a:moveTo>
                      <a:pt x="1170" y="428"/>
                    </a:moveTo>
                    <a:lnTo>
                      <a:pt x="1233" y="409"/>
                    </a:lnTo>
                    <a:lnTo>
                      <a:pt x="1237" y="409"/>
                    </a:lnTo>
                    <a:lnTo>
                      <a:pt x="1239" y="411"/>
                    </a:lnTo>
                    <a:lnTo>
                      <a:pt x="1239" y="417"/>
                    </a:lnTo>
                    <a:lnTo>
                      <a:pt x="1237" y="417"/>
                    </a:lnTo>
                    <a:lnTo>
                      <a:pt x="1171" y="438"/>
                    </a:lnTo>
                    <a:lnTo>
                      <a:pt x="1168" y="438"/>
                    </a:lnTo>
                    <a:lnTo>
                      <a:pt x="1166" y="434"/>
                    </a:lnTo>
                    <a:lnTo>
                      <a:pt x="1166" y="432"/>
                    </a:lnTo>
                    <a:lnTo>
                      <a:pt x="1170" y="428"/>
                    </a:lnTo>
                    <a:lnTo>
                      <a:pt x="1170" y="428"/>
                    </a:lnTo>
                    <a:close/>
                    <a:moveTo>
                      <a:pt x="1269" y="400"/>
                    </a:moveTo>
                    <a:lnTo>
                      <a:pt x="1335" y="382"/>
                    </a:lnTo>
                    <a:lnTo>
                      <a:pt x="1339" y="382"/>
                    </a:lnTo>
                    <a:lnTo>
                      <a:pt x="1340" y="386"/>
                    </a:lnTo>
                    <a:lnTo>
                      <a:pt x="1340" y="390"/>
                    </a:lnTo>
                    <a:lnTo>
                      <a:pt x="1337" y="392"/>
                    </a:lnTo>
                    <a:lnTo>
                      <a:pt x="1271" y="407"/>
                    </a:lnTo>
                    <a:lnTo>
                      <a:pt x="1267" y="407"/>
                    </a:lnTo>
                    <a:lnTo>
                      <a:pt x="1266" y="403"/>
                    </a:lnTo>
                    <a:lnTo>
                      <a:pt x="1267" y="401"/>
                    </a:lnTo>
                    <a:lnTo>
                      <a:pt x="1269" y="400"/>
                    </a:lnTo>
                    <a:lnTo>
                      <a:pt x="1269" y="400"/>
                    </a:lnTo>
                    <a:close/>
                    <a:moveTo>
                      <a:pt x="1371" y="373"/>
                    </a:moveTo>
                    <a:lnTo>
                      <a:pt x="1433" y="352"/>
                    </a:lnTo>
                    <a:lnTo>
                      <a:pt x="1436" y="352"/>
                    </a:lnTo>
                    <a:lnTo>
                      <a:pt x="1440" y="355"/>
                    </a:lnTo>
                    <a:lnTo>
                      <a:pt x="1440" y="359"/>
                    </a:lnTo>
                    <a:lnTo>
                      <a:pt x="1436" y="361"/>
                    </a:lnTo>
                    <a:lnTo>
                      <a:pt x="1375" y="382"/>
                    </a:lnTo>
                    <a:lnTo>
                      <a:pt x="1371" y="382"/>
                    </a:lnTo>
                    <a:lnTo>
                      <a:pt x="1367" y="378"/>
                    </a:lnTo>
                    <a:lnTo>
                      <a:pt x="1367" y="375"/>
                    </a:lnTo>
                    <a:lnTo>
                      <a:pt x="1371" y="373"/>
                    </a:lnTo>
                    <a:lnTo>
                      <a:pt x="1371" y="373"/>
                    </a:lnTo>
                    <a:close/>
                    <a:moveTo>
                      <a:pt x="1471" y="340"/>
                    </a:moveTo>
                    <a:lnTo>
                      <a:pt x="1486" y="334"/>
                    </a:lnTo>
                    <a:lnTo>
                      <a:pt x="1536" y="325"/>
                    </a:lnTo>
                    <a:lnTo>
                      <a:pt x="1540" y="325"/>
                    </a:lnTo>
                    <a:lnTo>
                      <a:pt x="1540" y="328"/>
                    </a:lnTo>
                    <a:lnTo>
                      <a:pt x="1540" y="330"/>
                    </a:lnTo>
                    <a:lnTo>
                      <a:pt x="1536" y="334"/>
                    </a:lnTo>
                    <a:lnTo>
                      <a:pt x="1490" y="342"/>
                    </a:lnTo>
                    <a:lnTo>
                      <a:pt x="1473" y="348"/>
                    </a:lnTo>
                    <a:lnTo>
                      <a:pt x="1469" y="348"/>
                    </a:lnTo>
                    <a:lnTo>
                      <a:pt x="1467" y="346"/>
                    </a:lnTo>
                    <a:lnTo>
                      <a:pt x="1467" y="342"/>
                    </a:lnTo>
                    <a:lnTo>
                      <a:pt x="1471" y="340"/>
                    </a:lnTo>
                    <a:lnTo>
                      <a:pt x="1471" y="340"/>
                    </a:lnTo>
                    <a:close/>
                    <a:moveTo>
                      <a:pt x="1573" y="315"/>
                    </a:moveTo>
                    <a:lnTo>
                      <a:pt x="1611" y="309"/>
                    </a:lnTo>
                    <a:lnTo>
                      <a:pt x="1636" y="302"/>
                    </a:lnTo>
                    <a:lnTo>
                      <a:pt x="1640" y="302"/>
                    </a:lnTo>
                    <a:lnTo>
                      <a:pt x="1642" y="304"/>
                    </a:lnTo>
                    <a:lnTo>
                      <a:pt x="1642" y="307"/>
                    </a:lnTo>
                    <a:lnTo>
                      <a:pt x="1640" y="311"/>
                    </a:lnTo>
                    <a:lnTo>
                      <a:pt x="1613" y="319"/>
                    </a:lnTo>
                    <a:lnTo>
                      <a:pt x="1575" y="327"/>
                    </a:lnTo>
                    <a:lnTo>
                      <a:pt x="1571" y="327"/>
                    </a:lnTo>
                    <a:lnTo>
                      <a:pt x="1569" y="323"/>
                    </a:lnTo>
                    <a:lnTo>
                      <a:pt x="1569" y="319"/>
                    </a:lnTo>
                    <a:lnTo>
                      <a:pt x="1573" y="315"/>
                    </a:lnTo>
                    <a:lnTo>
                      <a:pt x="1573" y="315"/>
                    </a:lnTo>
                    <a:close/>
                    <a:moveTo>
                      <a:pt x="1675" y="292"/>
                    </a:moveTo>
                    <a:lnTo>
                      <a:pt x="1736" y="273"/>
                    </a:lnTo>
                    <a:lnTo>
                      <a:pt x="1738" y="273"/>
                    </a:lnTo>
                    <a:lnTo>
                      <a:pt x="1742" y="273"/>
                    </a:lnTo>
                    <a:lnTo>
                      <a:pt x="1744" y="275"/>
                    </a:lnTo>
                    <a:lnTo>
                      <a:pt x="1744" y="279"/>
                    </a:lnTo>
                    <a:lnTo>
                      <a:pt x="1740" y="282"/>
                    </a:lnTo>
                    <a:lnTo>
                      <a:pt x="1738" y="282"/>
                    </a:lnTo>
                    <a:lnTo>
                      <a:pt x="1676" y="300"/>
                    </a:lnTo>
                    <a:lnTo>
                      <a:pt x="1673" y="300"/>
                    </a:lnTo>
                    <a:lnTo>
                      <a:pt x="1671" y="298"/>
                    </a:lnTo>
                    <a:lnTo>
                      <a:pt x="1671" y="294"/>
                    </a:lnTo>
                    <a:lnTo>
                      <a:pt x="1675" y="292"/>
                    </a:lnTo>
                    <a:lnTo>
                      <a:pt x="1675" y="292"/>
                    </a:lnTo>
                    <a:close/>
                    <a:moveTo>
                      <a:pt x="1774" y="263"/>
                    </a:moveTo>
                    <a:lnTo>
                      <a:pt x="1838" y="244"/>
                    </a:lnTo>
                    <a:lnTo>
                      <a:pt x="1842" y="244"/>
                    </a:lnTo>
                    <a:lnTo>
                      <a:pt x="1843" y="248"/>
                    </a:lnTo>
                    <a:lnTo>
                      <a:pt x="1843" y="252"/>
                    </a:lnTo>
                    <a:lnTo>
                      <a:pt x="1842" y="254"/>
                    </a:lnTo>
                    <a:lnTo>
                      <a:pt x="1776" y="271"/>
                    </a:lnTo>
                    <a:lnTo>
                      <a:pt x="1774" y="271"/>
                    </a:lnTo>
                    <a:lnTo>
                      <a:pt x="1772" y="269"/>
                    </a:lnTo>
                    <a:lnTo>
                      <a:pt x="1772" y="265"/>
                    </a:lnTo>
                    <a:lnTo>
                      <a:pt x="1774" y="263"/>
                    </a:lnTo>
                    <a:lnTo>
                      <a:pt x="1774" y="263"/>
                    </a:lnTo>
                    <a:close/>
                    <a:moveTo>
                      <a:pt x="1874" y="232"/>
                    </a:moveTo>
                    <a:lnTo>
                      <a:pt x="1936" y="209"/>
                    </a:lnTo>
                    <a:lnTo>
                      <a:pt x="1939" y="209"/>
                    </a:lnTo>
                    <a:lnTo>
                      <a:pt x="1943" y="213"/>
                    </a:lnTo>
                    <a:lnTo>
                      <a:pt x="1943" y="217"/>
                    </a:lnTo>
                    <a:lnTo>
                      <a:pt x="1939" y="219"/>
                    </a:lnTo>
                    <a:lnTo>
                      <a:pt x="1878" y="240"/>
                    </a:lnTo>
                    <a:lnTo>
                      <a:pt x="1874" y="240"/>
                    </a:lnTo>
                    <a:lnTo>
                      <a:pt x="1870" y="238"/>
                    </a:lnTo>
                    <a:lnTo>
                      <a:pt x="1870" y="234"/>
                    </a:lnTo>
                    <a:lnTo>
                      <a:pt x="1874" y="232"/>
                    </a:lnTo>
                    <a:lnTo>
                      <a:pt x="1874" y="232"/>
                    </a:lnTo>
                    <a:close/>
                    <a:moveTo>
                      <a:pt x="1972" y="196"/>
                    </a:moveTo>
                    <a:lnTo>
                      <a:pt x="1982" y="192"/>
                    </a:lnTo>
                    <a:lnTo>
                      <a:pt x="1984" y="192"/>
                    </a:lnTo>
                    <a:lnTo>
                      <a:pt x="2039" y="188"/>
                    </a:lnTo>
                    <a:lnTo>
                      <a:pt x="2043" y="188"/>
                    </a:lnTo>
                    <a:lnTo>
                      <a:pt x="2045" y="192"/>
                    </a:lnTo>
                    <a:lnTo>
                      <a:pt x="2043" y="196"/>
                    </a:lnTo>
                    <a:lnTo>
                      <a:pt x="2039" y="198"/>
                    </a:lnTo>
                    <a:lnTo>
                      <a:pt x="1984" y="202"/>
                    </a:lnTo>
                    <a:lnTo>
                      <a:pt x="1986" y="200"/>
                    </a:lnTo>
                    <a:lnTo>
                      <a:pt x="1976" y="204"/>
                    </a:lnTo>
                    <a:lnTo>
                      <a:pt x="1972" y="204"/>
                    </a:lnTo>
                    <a:lnTo>
                      <a:pt x="1970" y="202"/>
                    </a:lnTo>
                    <a:lnTo>
                      <a:pt x="1970" y="198"/>
                    </a:lnTo>
                    <a:lnTo>
                      <a:pt x="1972" y="196"/>
                    </a:lnTo>
                    <a:lnTo>
                      <a:pt x="1972" y="196"/>
                    </a:lnTo>
                    <a:close/>
                    <a:moveTo>
                      <a:pt x="2078" y="184"/>
                    </a:moveTo>
                    <a:lnTo>
                      <a:pt x="2107" y="183"/>
                    </a:lnTo>
                    <a:lnTo>
                      <a:pt x="2145" y="177"/>
                    </a:lnTo>
                    <a:lnTo>
                      <a:pt x="2147" y="179"/>
                    </a:lnTo>
                    <a:lnTo>
                      <a:pt x="2149" y="181"/>
                    </a:lnTo>
                    <a:lnTo>
                      <a:pt x="2147" y="184"/>
                    </a:lnTo>
                    <a:lnTo>
                      <a:pt x="2145" y="186"/>
                    </a:lnTo>
                    <a:lnTo>
                      <a:pt x="2108" y="192"/>
                    </a:lnTo>
                    <a:lnTo>
                      <a:pt x="2078" y="194"/>
                    </a:lnTo>
                    <a:lnTo>
                      <a:pt x="2074" y="194"/>
                    </a:lnTo>
                    <a:lnTo>
                      <a:pt x="2074" y="190"/>
                    </a:lnTo>
                    <a:lnTo>
                      <a:pt x="2074" y="186"/>
                    </a:lnTo>
                    <a:lnTo>
                      <a:pt x="2078" y="184"/>
                    </a:lnTo>
                    <a:lnTo>
                      <a:pt x="2078" y="184"/>
                    </a:lnTo>
                    <a:close/>
                    <a:moveTo>
                      <a:pt x="2181" y="173"/>
                    </a:moveTo>
                    <a:lnTo>
                      <a:pt x="2231" y="165"/>
                    </a:lnTo>
                    <a:lnTo>
                      <a:pt x="2247" y="161"/>
                    </a:lnTo>
                    <a:lnTo>
                      <a:pt x="2249" y="161"/>
                    </a:lnTo>
                    <a:lnTo>
                      <a:pt x="2252" y="165"/>
                    </a:lnTo>
                    <a:lnTo>
                      <a:pt x="2251" y="169"/>
                    </a:lnTo>
                    <a:lnTo>
                      <a:pt x="2249" y="171"/>
                    </a:lnTo>
                    <a:lnTo>
                      <a:pt x="2231" y="175"/>
                    </a:lnTo>
                    <a:lnTo>
                      <a:pt x="2181" y="181"/>
                    </a:lnTo>
                    <a:lnTo>
                      <a:pt x="2178" y="181"/>
                    </a:lnTo>
                    <a:lnTo>
                      <a:pt x="2178" y="177"/>
                    </a:lnTo>
                    <a:lnTo>
                      <a:pt x="2178" y="173"/>
                    </a:lnTo>
                    <a:lnTo>
                      <a:pt x="2181" y="173"/>
                    </a:lnTo>
                    <a:lnTo>
                      <a:pt x="2181" y="173"/>
                    </a:lnTo>
                    <a:close/>
                    <a:moveTo>
                      <a:pt x="2285" y="154"/>
                    </a:moveTo>
                    <a:lnTo>
                      <a:pt x="2348" y="140"/>
                    </a:lnTo>
                    <a:lnTo>
                      <a:pt x="2352" y="140"/>
                    </a:lnTo>
                    <a:lnTo>
                      <a:pt x="2354" y="144"/>
                    </a:lnTo>
                    <a:lnTo>
                      <a:pt x="2354" y="148"/>
                    </a:lnTo>
                    <a:lnTo>
                      <a:pt x="2350" y="148"/>
                    </a:lnTo>
                    <a:lnTo>
                      <a:pt x="2285" y="163"/>
                    </a:lnTo>
                    <a:lnTo>
                      <a:pt x="2281" y="163"/>
                    </a:lnTo>
                    <a:lnTo>
                      <a:pt x="2279" y="159"/>
                    </a:lnTo>
                    <a:lnTo>
                      <a:pt x="2281" y="156"/>
                    </a:lnTo>
                    <a:lnTo>
                      <a:pt x="2285" y="154"/>
                    </a:lnTo>
                    <a:lnTo>
                      <a:pt x="2285" y="154"/>
                    </a:lnTo>
                    <a:close/>
                    <a:moveTo>
                      <a:pt x="2387" y="133"/>
                    </a:moveTo>
                    <a:lnTo>
                      <a:pt x="2452" y="121"/>
                    </a:lnTo>
                    <a:lnTo>
                      <a:pt x="2456" y="121"/>
                    </a:lnTo>
                    <a:lnTo>
                      <a:pt x="2458" y="125"/>
                    </a:lnTo>
                    <a:lnTo>
                      <a:pt x="2456" y="129"/>
                    </a:lnTo>
                    <a:lnTo>
                      <a:pt x="2454" y="131"/>
                    </a:lnTo>
                    <a:lnTo>
                      <a:pt x="2387" y="142"/>
                    </a:lnTo>
                    <a:lnTo>
                      <a:pt x="2383" y="142"/>
                    </a:lnTo>
                    <a:lnTo>
                      <a:pt x="2383" y="138"/>
                    </a:lnTo>
                    <a:lnTo>
                      <a:pt x="2383" y="135"/>
                    </a:lnTo>
                    <a:lnTo>
                      <a:pt x="2387" y="133"/>
                    </a:lnTo>
                    <a:lnTo>
                      <a:pt x="2387" y="133"/>
                    </a:lnTo>
                    <a:close/>
                    <a:moveTo>
                      <a:pt x="2491" y="115"/>
                    </a:moveTo>
                    <a:lnTo>
                      <a:pt x="2558" y="110"/>
                    </a:lnTo>
                    <a:lnTo>
                      <a:pt x="2560" y="111"/>
                    </a:lnTo>
                    <a:lnTo>
                      <a:pt x="2562" y="115"/>
                    </a:lnTo>
                    <a:lnTo>
                      <a:pt x="2560" y="119"/>
                    </a:lnTo>
                    <a:lnTo>
                      <a:pt x="2558" y="119"/>
                    </a:lnTo>
                    <a:lnTo>
                      <a:pt x="2491" y="125"/>
                    </a:lnTo>
                    <a:lnTo>
                      <a:pt x="2487" y="123"/>
                    </a:lnTo>
                    <a:lnTo>
                      <a:pt x="2485" y="119"/>
                    </a:lnTo>
                    <a:lnTo>
                      <a:pt x="2487" y="117"/>
                    </a:lnTo>
                    <a:lnTo>
                      <a:pt x="2491" y="115"/>
                    </a:lnTo>
                    <a:lnTo>
                      <a:pt x="2491" y="115"/>
                    </a:lnTo>
                    <a:close/>
                    <a:moveTo>
                      <a:pt x="2594" y="108"/>
                    </a:moveTo>
                    <a:lnTo>
                      <a:pt x="2602" y="108"/>
                    </a:lnTo>
                    <a:lnTo>
                      <a:pt x="2602" y="108"/>
                    </a:lnTo>
                    <a:lnTo>
                      <a:pt x="2658" y="90"/>
                    </a:lnTo>
                    <a:lnTo>
                      <a:pt x="2661" y="92"/>
                    </a:lnTo>
                    <a:lnTo>
                      <a:pt x="2663" y="94"/>
                    </a:lnTo>
                    <a:lnTo>
                      <a:pt x="2663" y="98"/>
                    </a:lnTo>
                    <a:lnTo>
                      <a:pt x="2659" y="102"/>
                    </a:lnTo>
                    <a:lnTo>
                      <a:pt x="2604" y="117"/>
                    </a:lnTo>
                    <a:lnTo>
                      <a:pt x="2602" y="117"/>
                    </a:lnTo>
                    <a:lnTo>
                      <a:pt x="2594" y="117"/>
                    </a:lnTo>
                    <a:lnTo>
                      <a:pt x="2592" y="117"/>
                    </a:lnTo>
                    <a:lnTo>
                      <a:pt x="2590" y="113"/>
                    </a:lnTo>
                    <a:lnTo>
                      <a:pt x="2590" y="110"/>
                    </a:lnTo>
                    <a:lnTo>
                      <a:pt x="2594" y="108"/>
                    </a:lnTo>
                    <a:lnTo>
                      <a:pt x="2594" y="108"/>
                    </a:lnTo>
                    <a:close/>
                    <a:moveTo>
                      <a:pt x="2694" y="83"/>
                    </a:moveTo>
                    <a:lnTo>
                      <a:pt x="2725" y="73"/>
                    </a:lnTo>
                    <a:lnTo>
                      <a:pt x="2725" y="73"/>
                    </a:lnTo>
                    <a:lnTo>
                      <a:pt x="2759" y="69"/>
                    </a:lnTo>
                    <a:lnTo>
                      <a:pt x="2763" y="69"/>
                    </a:lnTo>
                    <a:lnTo>
                      <a:pt x="2765" y="73"/>
                    </a:lnTo>
                    <a:lnTo>
                      <a:pt x="2765" y="77"/>
                    </a:lnTo>
                    <a:lnTo>
                      <a:pt x="2761" y="79"/>
                    </a:lnTo>
                    <a:lnTo>
                      <a:pt x="2727" y="83"/>
                    </a:lnTo>
                    <a:lnTo>
                      <a:pt x="2729" y="83"/>
                    </a:lnTo>
                    <a:lnTo>
                      <a:pt x="2696" y="90"/>
                    </a:lnTo>
                    <a:lnTo>
                      <a:pt x="2694" y="90"/>
                    </a:lnTo>
                    <a:lnTo>
                      <a:pt x="2692" y="88"/>
                    </a:lnTo>
                    <a:lnTo>
                      <a:pt x="2692" y="85"/>
                    </a:lnTo>
                    <a:lnTo>
                      <a:pt x="2694" y="83"/>
                    </a:lnTo>
                    <a:lnTo>
                      <a:pt x="2694" y="83"/>
                    </a:lnTo>
                    <a:close/>
                    <a:moveTo>
                      <a:pt x="2798" y="65"/>
                    </a:moveTo>
                    <a:lnTo>
                      <a:pt x="2850" y="60"/>
                    </a:lnTo>
                    <a:lnTo>
                      <a:pt x="2848" y="60"/>
                    </a:lnTo>
                    <a:lnTo>
                      <a:pt x="2861" y="52"/>
                    </a:lnTo>
                    <a:lnTo>
                      <a:pt x="2865" y="52"/>
                    </a:lnTo>
                    <a:lnTo>
                      <a:pt x="2867" y="54"/>
                    </a:lnTo>
                    <a:lnTo>
                      <a:pt x="2869" y="58"/>
                    </a:lnTo>
                    <a:lnTo>
                      <a:pt x="2867" y="60"/>
                    </a:lnTo>
                    <a:lnTo>
                      <a:pt x="2853" y="67"/>
                    </a:lnTo>
                    <a:lnTo>
                      <a:pt x="2851" y="69"/>
                    </a:lnTo>
                    <a:lnTo>
                      <a:pt x="2800" y="75"/>
                    </a:lnTo>
                    <a:lnTo>
                      <a:pt x="2796" y="73"/>
                    </a:lnTo>
                    <a:lnTo>
                      <a:pt x="2796" y="69"/>
                    </a:lnTo>
                    <a:lnTo>
                      <a:pt x="2796" y="65"/>
                    </a:lnTo>
                    <a:lnTo>
                      <a:pt x="2798" y="65"/>
                    </a:lnTo>
                    <a:lnTo>
                      <a:pt x="2798" y="65"/>
                    </a:lnTo>
                    <a:close/>
                    <a:moveTo>
                      <a:pt x="2894" y="35"/>
                    </a:moveTo>
                    <a:lnTo>
                      <a:pt x="2953" y="2"/>
                    </a:lnTo>
                    <a:lnTo>
                      <a:pt x="2957" y="0"/>
                    </a:lnTo>
                    <a:lnTo>
                      <a:pt x="2959" y="4"/>
                    </a:lnTo>
                    <a:lnTo>
                      <a:pt x="2959" y="6"/>
                    </a:lnTo>
                    <a:lnTo>
                      <a:pt x="2957" y="10"/>
                    </a:lnTo>
                    <a:lnTo>
                      <a:pt x="2899" y="42"/>
                    </a:lnTo>
                    <a:lnTo>
                      <a:pt x="2896" y="42"/>
                    </a:lnTo>
                    <a:lnTo>
                      <a:pt x="2892" y="40"/>
                    </a:lnTo>
                    <a:lnTo>
                      <a:pt x="2892" y="37"/>
                    </a:lnTo>
                    <a:lnTo>
                      <a:pt x="2894" y="35"/>
                    </a:lnTo>
                    <a:lnTo>
                      <a:pt x="289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6" name="Freeform 352"/>
              <p:cNvSpPr>
                <a:spLocks/>
              </p:cNvSpPr>
              <p:nvPr/>
            </p:nvSpPr>
            <p:spPr bwMode="auto">
              <a:xfrm>
                <a:off x="332" y="3309"/>
                <a:ext cx="38" cy="12"/>
              </a:xfrm>
              <a:custGeom>
                <a:avLst/>
                <a:gdLst>
                  <a:gd name="T0" fmla="*/ 4 w 75"/>
                  <a:gd name="T1" fmla="*/ 12 h 23"/>
                  <a:gd name="T2" fmla="*/ 69 w 75"/>
                  <a:gd name="T3" fmla="*/ 0 h 23"/>
                  <a:gd name="T4" fmla="*/ 71 w 75"/>
                  <a:gd name="T5" fmla="*/ 0 h 23"/>
                  <a:gd name="T6" fmla="*/ 75 w 75"/>
                  <a:gd name="T7" fmla="*/ 4 h 23"/>
                  <a:gd name="T8" fmla="*/ 73 w 75"/>
                  <a:gd name="T9" fmla="*/ 8 h 23"/>
                  <a:gd name="T10" fmla="*/ 69 w 75"/>
                  <a:gd name="T11" fmla="*/ 10 h 23"/>
                  <a:gd name="T12" fmla="*/ 4 w 75"/>
                  <a:gd name="T13" fmla="*/ 23 h 23"/>
                  <a:gd name="T14" fmla="*/ 0 w 75"/>
                  <a:gd name="T15" fmla="*/ 22 h 23"/>
                  <a:gd name="T16" fmla="*/ 0 w 75"/>
                  <a:gd name="T17" fmla="*/ 18 h 23"/>
                  <a:gd name="T18" fmla="*/ 0 w 75"/>
                  <a:gd name="T19" fmla="*/ 14 h 23"/>
                  <a:gd name="T20" fmla="*/ 4 w 75"/>
                  <a:gd name="T21" fmla="*/ 12 h 23"/>
                  <a:gd name="T22" fmla="*/ 4 w 75"/>
                  <a:gd name="T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3">
                    <a:moveTo>
                      <a:pt x="4" y="12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5" y="4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4" y="23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7" name="Freeform 353"/>
              <p:cNvSpPr>
                <a:spLocks/>
              </p:cNvSpPr>
              <p:nvPr/>
            </p:nvSpPr>
            <p:spPr bwMode="auto">
              <a:xfrm>
                <a:off x="383" y="3296"/>
                <a:ext cx="36" cy="15"/>
              </a:xfrm>
              <a:custGeom>
                <a:avLst/>
                <a:gdLst>
                  <a:gd name="T0" fmla="*/ 4 w 73"/>
                  <a:gd name="T1" fmla="*/ 21 h 30"/>
                  <a:gd name="T2" fmla="*/ 25 w 73"/>
                  <a:gd name="T3" fmla="*/ 17 h 30"/>
                  <a:gd name="T4" fmla="*/ 25 w 73"/>
                  <a:gd name="T5" fmla="*/ 17 h 30"/>
                  <a:gd name="T6" fmla="*/ 67 w 73"/>
                  <a:gd name="T7" fmla="*/ 0 h 30"/>
                  <a:gd name="T8" fmla="*/ 71 w 73"/>
                  <a:gd name="T9" fmla="*/ 1 h 30"/>
                  <a:gd name="T10" fmla="*/ 73 w 73"/>
                  <a:gd name="T11" fmla="*/ 3 h 30"/>
                  <a:gd name="T12" fmla="*/ 73 w 73"/>
                  <a:gd name="T13" fmla="*/ 7 h 30"/>
                  <a:gd name="T14" fmla="*/ 71 w 73"/>
                  <a:gd name="T15" fmla="*/ 9 h 30"/>
                  <a:gd name="T16" fmla="*/ 27 w 73"/>
                  <a:gd name="T17" fmla="*/ 24 h 30"/>
                  <a:gd name="T18" fmla="*/ 27 w 73"/>
                  <a:gd name="T19" fmla="*/ 26 h 30"/>
                  <a:gd name="T20" fmla="*/ 6 w 73"/>
                  <a:gd name="T21" fmla="*/ 30 h 30"/>
                  <a:gd name="T22" fmla="*/ 2 w 73"/>
                  <a:gd name="T23" fmla="*/ 28 h 30"/>
                  <a:gd name="T24" fmla="*/ 0 w 73"/>
                  <a:gd name="T25" fmla="*/ 26 h 30"/>
                  <a:gd name="T26" fmla="*/ 2 w 73"/>
                  <a:gd name="T27" fmla="*/ 23 h 30"/>
                  <a:gd name="T28" fmla="*/ 4 w 73"/>
                  <a:gd name="T29" fmla="*/ 21 h 30"/>
                  <a:gd name="T30" fmla="*/ 4 w 73"/>
                  <a:gd name="T31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30">
                    <a:moveTo>
                      <a:pt x="4" y="21"/>
                    </a:moveTo>
                    <a:lnTo>
                      <a:pt x="25" y="17"/>
                    </a:lnTo>
                    <a:lnTo>
                      <a:pt x="25" y="17"/>
                    </a:lnTo>
                    <a:lnTo>
                      <a:pt x="67" y="0"/>
                    </a:lnTo>
                    <a:lnTo>
                      <a:pt x="71" y="1"/>
                    </a:lnTo>
                    <a:lnTo>
                      <a:pt x="73" y="3"/>
                    </a:lnTo>
                    <a:lnTo>
                      <a:pt x="73" y="7"/>
                    </a:lnTo>
                    <a:lnTo>
                      <a:pt x="71" y="9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8" name="Freeform 354"/>
              <p:cNvSpPr>
                <a:spLocks/>
              </p:cNvSpPr>
              <p:nvPr/>
            </p:nvSpPr>
            <p:spPr bwMode="auto">
              <a:xfrm>
                <a:off x="433" y="3278"/>
                <a:ext cx="35" cy="16"/>
              </a:xfrm>
              <a:custGeom>
                <a:avLst/>
                <a:gdLst>
                  <a:gd name="T0" fmla="*/ 2 w 71"/>
                  <a:gd name="T1" fmla="*/ 23 h 33"/>
                  <a:gd name="T2" fmla="*/ 48 w 71"/>
                  <a:gd name="T3" fmla="*/ 8 h 33"/>
                  <a:gd name="T4" fmla="*/ 63 w 71"/>
                  <a:gd name="T5" fmla="*/ 0 h 33"/>
                  <a:gd name="T6" fmla="*/ 67 w 71"/>
                  <a:gd name="T7" fmla="*/ 0 h 33"/>
                  <a:gd name="T8" fmla="*/ 71 w 71"/>
                  <a:gd name="T9" fmla="*/ 4 h 33"/>
                  <a:gd name="T10" fmla="*/ 71 w 71"/>
                  <a:gd name="T11" fmla="*/ 8 h 33"/>
                  <a:gd name="T12" fmla="*/ 67 w 71"/>
                  <a:gd name="T13" fmla="*/ 10 h 33"/>
                  <a:gd name="T14" fmla="*/ 52 w 71"/>
                  <a:gd name="T15" fmla="*/ 15 h 33"/>
                  <a:gd name="T16" fmla="*/ 6 w 71"/>
                  <a:gd name="T17" fmla="*/ 33 h 33"/>
                  <a:gd name="T18" fmla="*/ 2 w 71"/>
                  <a:gd name="T19" fmla="*/ 33 h 33"/>
                  <a:gd name="T20" fmla="*/ 0 w 71"/>
                  <a:gd name="T21" fmla="*/ 29 h 33"/>
                  <a:gd name="T22" fmla="*/ 0 w 71"/>
                  <a:gd name="T23" fmla="*/ 27 h 33"/>
                  <a:gd name="T24" fmla="*/ 2 w 71"/>
                  <a:gd name="T25" fmla="*/ 23 h 33"/>
                  <a:gd name="T26" fmla="*/ 2 w 71"/>
                  <a:gd name="T27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33">
                    <a:moveTo>
                      <a:pt x="2" y="23"/>
                    </a:moveTo>
                    <a:lnTo>
                      <a:pt x="48" y="8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1" y="4"/>
                    </a:lnTo>
                    <a:lnTo>
                      <a:pt x="71" y="8"/>
                    </a:lnTo>
                    <a:lnTo>
                      <a:pt x="67" y="10"/>
                    </a:lnTo>
                    <a:lnTo>
                      <a:pt x="52" y="15"/>
                    </a:lnTo>
                    <a:lnTo>
                      <a:pt x="6" y="33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2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9" name="Freeform 355"/>
              <p:cNvSpPr>
                <a:spLocks/>
              </p:cNvSpPr>
              <p:nvPr/>
            </p:nvSpPr>
            <p:spPr bwMode="auto">
              <a:xfrm>
                <a:off x="482" y="3258"/>
                <a:ext cx="34" cy="18"/>
              </a:xfrm>
              <a:custGeom>
                <a:avLst/>
                <a:gdLst>
                  <a:gd name="T0" fmla="*/ 2 w 69"/>
                  <a:gd name="T1" fmla="*/ 25 h 34"/>
                  <a:gd name="T2" fmla="*/ 63 w 69"/>
                  <a:gd name="T3" fmla="*/ 0 h 34"/>
                  <a:gd name="T4" fmla="*/ 67 w 69"/>
                  <a:gd name="T5" fmla="*/ 0 h 34"/>
                  <a:gd name="T6" fmla="*/ 69 w 69"/>
                  <a:gd name="T7" fmla="*/ 2 h 34"/>
                  <a:gd name="T8" fmla="*/ 69 w 69"/>
                  <a:gd name="T9" fmla="*/ 5 h 34"/>
                  <a:gd name="T10" fmla="*/ 67 w 69"/>
                  <a:gd name="T11" fmla="*/ 7 h 34"/>
                  <a:gd name="T12" fmla="*/ 6 w 69"/>
                  <a:gd name="T13" fmla="*/ 34 h 34"/>
                  <a:gd name="T14" fmla="*/ 2 w 69"/>
                  <a:gd name="T15" fmla="*/ 34 h 34"/>
                  <a:gd name="T16" fmla="*/ 0 w 69"/>
                  <a:gd name="T17" fmla="*/ 30 h 34"/>
                  <a:gd name="T18" fmla="*/ 0 w 69"/>
                  <a:gd name="T19" fmla="*/ 27 h 34"/>
                  <a:gd name="T20" fmla="*/ 2 w 69"/>
                  <a:gd name="T21" fmla="*/ 25 h 34"/>
                  <a:gd name="T22" fmla="*/ 2 w 69"/>
                  <a:gd name="T23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4">
                    <a:moveTo>
                      <a:pt x="2" y="25"/>
                    </a:moveTo>
                    <a:lnTo>
                      <a:pt x="63" y="0"/>
                    </a:lnTo>
                    <a:lnTo>
                      <a:pt x="67" y="0"/>
                    </a:lnTo>
                    <a:lnTo>
                      <a:pt x="69" y="2"/>
                    </a:lnTo>
                    <a:lnTo>
                      <a:pt x="69" y="5"/>
                    </a:lnTo>
                    <a:lnTo>
                      <a:pt x="67" y="7"/>
                    </a:lnTo>
                    <a:lnTo>
                      <a:pt x="6" y="34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0" name="Freeform 356"/>
              <p:cNvSpPr>
                <a:spLocks/>
              </p:cNvSpPr>
              <p:nvPr/>
            </p:nvSpPr>
            <p:spPr bwMode="auto">
              <a:xfrm>
                <a:off x="530" y="3237"/>
                <a:ext cx="35" cy="18"/>
              </a:xfrm>
              <a:custGeom>
                <a:avLst/>
                <a:gdLst>
                  <a:gd name="T0" fmla="*/ 2 w 71"/>
                  <a:gd name="T1" fmla="*/ 27 h 37"/>
                  <a:gd name="T2" fmla="*/ 63 w 71"/>
                  <a:gd name="T3" fmla="*/ 0 h 37"/>
                  <a:gd name="T4" fmla="*/ 67 w 71"/>
                  <a:gd name="T5" fmla="*/ 0 h 37"/>
                  <a:gd name="T6" fmla="*/ 69 w 71"/>
                  <a:gd name="T7" fmla="*/ 2 h 37"/>
                  <a:gd name="T8" fmla="*/ 71 w 71"/>
                  <a:gd name="T9" fmla="*/ 6 h 37"/>
                  <a:gd name="T10" fmla="*/ 67 w 71"/>
                  <a:gd name="T11" fmla="*/ 8 h 37"/>
                  <a:gd name="T12" fmla="*/ 7 w 71"/>
                  <a:gd name="T13" fmla="*/ 35 h 37"/>
                  <a:gd name="T14" fmla="*/ 4 w 71"/>
                  <a:gd name="T15" fmla="*/ 37 h 37"/>
                  <a:gd name="T16" fmla="*/ 0 w 71"/>
                  <a:gd name="T17" fmla="*/ 33 h 37"/>
                  <a:gd name="T18" fmla="*/ 0 w 71"/>
                  <a:gd name="T19" fmla="*/ 29 h 37"/>
                  <a:gd name="T20" fmla="*/ 2 w 71"/>
                  <a:gd name="T21" fmla="*/ 27 h 37"/>
                  <a:gd name="T22" fmla="*/ 2 w 71"/>
                  <a:gd name="T2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37">
                    <a:moveTo>
                      <a:pt x="2" y="27"/>
                    </a:moveTo>
                    <a:lnTo>
                      <a:pt x="63" y="0"/>
                    </a:lnTo>
                    <a:lnTo>
                      <a:pt x="67" y="0"/>
                    </a:lnTo>
                    <a:lnTo>
                      <a:pt x="69" y="2"/>
                    </a:lnTo>
                    <a:lnTo>
                      <a:pt x="71" y="6"/>
                    </a:lnTo>
                    <a:lnTo>
                      <a:pt x="67" y="8"/>
                    </a:lnTo>
                    <a:lnTo>
                      <a:pt x="7" y="35"/>
                    </a:lnTo>
                    <a:lnTo>
                      <a:pt x="4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1" name="Freeform 357"/>
              <p:cNvSpPr>
                <a:spLocks/>
              </p:cNvSpPr>
              <p:nvPr/>
            </p:nvSpPr>
            <p:spPr bwMode="auto">
              <a:xfrm>
                <a:off x="578" y="3216"/>
                <a:ext cx="34" cy="17"/>
              </a:xfrm>
              <a:custGeom>
                <a:avLst/>
                <a:gdLst>
                  <a:gd name="T0" fmla="*/ 2 w 69"/>
                  <a:gd name="T1" fmla="*/ 25 h 35"/>
                  <a:gd name="T2" fmla="*/ 6 w 69"/>
                  <a:gd name="T3" fmla="*/ 23 h 35"/>
                  <a:gd name="T4" fmla="*/ 63 w 69"/>
                  <a:gd name="T5" fmla="*/ 0 h 35"/>
                  <a:gd name="T6" fmla="*/ 65 w 69"/>
                  <a:gd name="T7" fmla="*/ 0 h 35"/>
                  <a:gd name="T8" fmla="*/ 69 w 69"/>
                  <a:gd name="T9" fmla="*/ 2 h 35"/>
                  <a:gd name="T10" fmla="*/ 69 w 69"/>
                  <a:gd name="T11" fmla="*/ 4 h 35"/>
                  <a:gd name="T12" fmla="*/ 67 w 69"/>
                  <a:gd name="T13" fmla="*/ 8 h 35"/>
                  <a:gd name="T14" fmla="*/ 7 w 69"/>
                  <a:gd name="T15" fmla="*/ 33 h 35"/>
                  <a:gd name="T16" fmla="*/ 6 w 69"/>
                  <a:gd name="T17" fmla="*/ 35 h 35"/>
                  <a:gd name="T18" fmla="*/ 2 w 69"/>
                  <a:gd name="T19" fmla="*/ 35 h 35"/>
                  <a:gd name="T20" fmla="*/ 0 w 69"/>
                  <a:gd name="T21" fmla="*/ 33 h 35"/>
                  <a:gd name="T22" fmla="*/ 0 w 69"/>
                  <a:gd name="T23" fmla="*/ 29 h 35"/>
                  <a:gd name="T24" fmla="*/ 2 w 69"/>
                  <a:gd name="T25" fmla="*/ 25 h 35"/>
                  <a:gd name="T26" fmla="*/ 2 w 69"/>
                  <a:gd name="T27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35">
                    <a:moveTo>
                      <a:pt x="2" y="25"/>
                    </a:moveTo>
                    <a:lnTo>
                      <a:pt x="6" y="23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67" y="8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2" y="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2" name="Freeform 358"/>
              <p:cNvSpPr>
                <a:spLocks/>
              </p:cNvSpPr>
              <p:nvPr/>
            </p:nvSpPr>
            <p:spPr bwMode="auto">
              <a:xfrm>
                <a:off x="626" y="3191"/>
                <a:ext cx="33" cy="21"/>
              </a:xfrm>
              <a:custGeom>
                <a:avLst/>
                <a:gdLst>
                  <a:gd name="T0" fmla="*/ 2 w 65"/>
                  <a:gd name="T1" fmla="*/ 33 h 42"/>
                  <a:gd name="T2" fmla="*/ 32 w 65"/>
                  <a:gd name="T3" fmla="*/ 19 h 42"/>
                  <a:gd name="T4" fmla="*/ 30 w 65"/>
                  <a:gd name="T5" fmla="*/ 19 h 42"/>
                  <a:gd name="T6" fmla="*/ 59 w 65"/>
                  <a:gd name="T7" fmla="*/ 2 h 42"/>
                  <a:gd name="T8" fmla="*/ 63 w 65"/>
                  <a:gd name="T9" fmla="*/ 0 h 42"/>
                  <a:gd name="T10" fmla="*/ 65 w 65"/>
                  <a:gd name="T11" fmla="*/ 2 h 42"/>
                  <a:gd name="T12" fmla="*/ 65 w 65"/>
                  <a:gd name="T13" fmla="*/ 6 h 42"/>
                  <a:gd name="T14" fmla="*/ 63 w 65"/>
                  <a:gd name="T15" fmla="*/ 10 h 42"/>
                  <a:gd name="T16" fmla="*/ 38 w 65"/>
                  <a:gd name="T17" fmla="*/ 27 h 42"/>
                  <a:gd name="T18" fmla="*/ 36 w 65"/>
                  <a:gd name="T19" fmla="*/ 27 h 42"/>
                  <a:gd name="T20" fmla="*/ 6 w 65"/>
                  <a:gd name="T21" fmla="*/ 42 h 42"/>
                  <a:gd name="T22" fmla="*/ 2 w 65"/>
                  <a:gd name="T23" fmla="*/ 42 h 42"/>
                  <a:gd name="T24" fmla="*/ 0 w 65"/>
                  <a:gd name="T25" fmla="*/ 39 h 42"/>
                  <a:gd name="T26" fmla="*/ 0 w 65"/>
                  <a:gd name="T27" fmla="*/ 35 h 42"/>
                  <a:gd name="T28" fmla="*/ 2 w 65"/>
                  <a:gd name="T29" fmla="*/ 33 h 42"/>
                  <a:gd name="T30" fmla="*/ 2 w 65"/>
                  <a:gd name="T3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42">
                    <a:moveTo>
                      <a:pt x="2" y="33"/>
                    </a:moveTo>
                    <a:lnTo>
                      <a:pt x="32" y="19"/>
                    </a:lnTo>
                    <a:lnTo>
                      <a:pt x="30" y="19"/>
                    </a:lnTo>
                    <a:lnTo>
                      <a:pt x="59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6"/>
                    </a:lnTo>
                    <a:lnTo>
                      <a:pt x="63" y="10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6" y="42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3" name="Freeform 359"/>
              <p:cNvSpPr>
                <a:spLocks/>
              </p:cNvSpPr>
              <p:nvPr/>
            </p:nvSpPr>
            <p:spPr bwMode="auto">
              <a:xfrm>
                <a:off x="671" y="3162"/>
                <a:ext cx="32" cy="23"/>
              </a:xfrm>
              <a:custGeom>
                <a:avLst/>
                <a:gdLst>
                  <a:gd name="T0" fmla="*/ 0 w 63"/>
                  <a:gd name="T1" fmla="*/ 36 h 46"/>
                  <a:gd name="T2" fmla="*/ 56 w 63"/>
                  <a:gd name="T3" fmla="*/ 0 h 46"/>
                  <a:gd name="T4" fmla="*/ 60 w 63"/>
                  <a:gd name="T5" fmla="*/ 0 h 46"/>
                  <a:gd name="T6" fmla="*/ 61 w 63"/>
                  <a:gd name="T7" fmla="*/ 0 h 46"/>
                  <a:gd name="T8" fmla="*/ 63 w 63"/>
                  <a:gd name="T9" fmla="*/ 5 h 46"/>
                  <a:gd name="T10" fmla="*/ 60 w 63"/>
                  <a:gd name="T11" fmla="*/ 7 h 46"/>
                  <a:gd name="T12" fmla="*/ 6 w 63"/>
                  <a:gd name="T13" fmla="*/ 46 h 46"/>
                  <a:gd name="T14" fmla="*/ 2 w 63"/>
                  <a:gd name="T15" fmla="*/ 46 h 46"/>
                  <a:gd name="T16" fmla="*/ 0 w 63"/>
                  <a:gd name="T17" fmla="*/ 44 h 46"/>
                  <a:gd name="T18" fmla="*/ 0 w 63"/>
                  <a:gd name="T19" fmla="*/ 40 h 46"/>
                  <a:gd name="T20" fmla="*/ 0 w 63"/>
                  <a:gd name="T21" fmla="*/ 36 h 46"/>
                  <a:gd name="T22" fmla="*/ 0 w 63"/>
                  <a:gd name="T2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46">
                    <a:moveTo>
                      <a:pt x="0" y="36"/>
                    </a:moveTo>
                    <a:lnTo>
                      <a:pt x="56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3" y="5"/>
                    </a:lnTo>
                    <a:lnTo>
                      <a:pt x="60" y="7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4" name="Freeform 360"/>
              <p:cNvSpPr>
                <a:spLocks/>
              </p:cNvSpPr>
              <p:nvPr/>
            </p:nvSpPr>
            <p:spPr bwMode="auto">
              <a:xfrm>
                <a:off x="715" y="3149"/>
                <a:ext cx="38" cy="11"/>
              </a:xfrm>
              <a:custGeom>
                <a:avLst/>
                <a:gdLst>
                  <a:gd name="T0" fmla="*/ 4 w 75"/>
                  <a:gd name="T1" fmla="*/ 13 h 23"/>
                  <a:gd name="T2" fmla="*/ 69 w 75"/>
                  <a:gd name="T3" fmla="*/ 0 h 23"/>
                  <a:gd name="T4" fmla="*/ 73 w 75"/>
                  <a:gd name="T5" fmla="*/ 0 h 23"/>
                  <a:gd name="T6" fmla="*/ 75 w 75"/>
                  <a:gd name="T7" fmla="*/ 2 h 23"/>
                  <a:gd name="T8" fmla="*/ 73 w 75"/>
                  <a:gd name="T9" fmla="*/ 5 h 23"/>
                  <a:gd name="T10" fmla="*/ 71 w 75"/>
                  <a:gd name="T11" fmla="*/ 7 h 23"/>
                  <a:gd name="T12" fmla="*/ 6 w 75"/>
                  <a:gd name="T13" fmla="*/ 23 h 23"/>
                  <a:gd name="T14" fmla="*/ 2 w 75"/>
                  <a:gd name="T15" fmla="*/ 21 h 23"/>
                  <a:gd name="T16" fmla="*/ 0 w 75"/>
                  <a:gd name="T17" fmla="*/ 19 h 23"/>
                  <a:gd name="T18" fmla="*/ 0 w 75"/>
                  <a:gd name="T19" fmla="*/ 15 h 23"/>
                  <a:gd name="T20" fmla="*/ 4 w 75"/>
                  <a:gd name="T21" fmla="*/ 13 h 23"/>
                  <a:gd name="T22" fmla="*/ 4 w 75"/>
                  <a:gd name="T2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3">
                    <a:moveTo>
                      <a:pt x="4" y="13"/>
                    </a:moveTo>
                    <a:lnTo>
                      <a:pt x="69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3" y="5"/>
                    </a:lnTo>
                    <a:lnTo>
                      <a:pt x="71" y="7"/>
                    </a:lnTo>
                    <a:lnTo>
                      <a:pt x="6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5" name="Freeform 361"/>
              <p:cNvSpPr>
                <a:spLocks/>
              </p:cNvSpPr>
              <p:nvPr/>
            </p:nvSpPr>
            <p:spPr bwMode="auto">
              <a:xfrm>
                <a:off x="766" y="3133"/>
                <a:ext cx="36" cy="16"/>
              </a:xfrm>
              <a:custGeom>
                <a:avLst/>
                <a:gdLst>
                  <a:gd name="T0" fmla="*/ 4 w 71"/>
                  <a:gd name="T1" fmla="*/ 23 h 33"/>
                  <a:gd name="T2" fmla="*/ 65 w 71"/>
                  <a:gd name="T3" fmla="*/ 0 h 33"/>
                  <a:gd name="T4" fmla="*/ 69 w 71"/>
                  <a:gd name="T5" fmla="*/ 0 h 33"/>
                  <a:gd name="T6" fmla="*/ 71 w 71"/>
                  <a:gd name="T7" fmla="*/ 2 h 33"/>
                  <a:gd name="T8" fmla="*/ 71 w 71"/>
                  <a:gd name="T9" fmla="*/ 6 h 33"/>
                  <a:gd name="T10" fmla="*/ 69 w 71"/>
                  <a:gd name="T11" fmla="*/ 10 h 33"/>
                  <a:gd name="T12" fmla="*/ 8 w 71"/>
                  <a:gd name="T13" fmla="*/ 33 h 33"/>
                  <a:gd name="T14" fmla="*/ 4 w 71"/>
                  <a:gd name="T15" fmla="*/ 33 h 33"/>
                  <a:gd name="T16" fmla="*/ 0 w 71"/>
                  <a:gd name="T17" fmla="*/ 29 h 33"/>
                  <a:gd name="T18" fmla="*/ 2 w 71"/>
                  <a:gd name="T19" fmla="*/ 25 h 33"/>
                  <a:gd name="T20" fmla="*/ 4 w 71"/>
                  <a:gd name="T21" fmla="*/ 23 h 33"/>
                  <a:gd name="T22" fmla="*/ 4 w 71"/>
                  <a:gd name="T23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33">
                    <a:moveTo>
                      <a:pt x="4" y="23"/>
                    </a:moveTo>
                    <a:lnTo>
                      <a:pt x="65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1" y="6"/>
                    </a:lnTo>
                    <a:lnTo>
                      <a:pt x="69" y="10"/>
                    </a:lnTo>
                    <a:lnTo>
                      <a:pt x="8" y="33"/>
                    </a:lnTo>
                    <a:lnTo>
                      <a:pt x="4" y="33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4" y="2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6" name="Freeform 362"/>
              <p:cNvSpPr>
                <a:spLocks/>
              </p:cNvSpPr>
              <p:nvPr/>
            </p:nvSpPr>
            <p:spPr bwMode="auto">
              <a:xfrm>
                <a:off x="816" y="3115"/>
                <a:ext cx="35" cy="16"/>
              </a:xfrm>
              <a:custGeom>
                <a:avLst/>
                <a:gdLst>
                  <a:gd name="T0" fmla="*/ 2 w 71"/>
                  <a:gd name="T1" fmla="*/ 22 h 31"/>
                  <a:gd name="T2" fmla="*/ 23 w 71"/>
                  <a:gd name="T3" fmla="*/ 12 h 31"/>
                  <a:gd name="T4" fmla="*/ 65 w 71"/>
                  <a:gd name="T5" fmla="*/ 0 h 31"/>
                  <a:gd name="T6" fmla="*/ 69 w 71"/>
                  <a:gd name="T7" fmla="*/ 0 h 31"/>
                  <a:gd name="T8" fmla="*/ 71 w 71"/>
                  <a:gd name="T9" fmla="*/ 4 h 31"/>
                  <a:gd name="T10" fmla="*/ 71 w 71"/>
                  <a:gd name="T11" fmla="*/ 6 h 31"/>
                  <a:gd name="T12" fmla="*/ 67 w 71"/>
                  <a:gd name="T13" fmla="*/ 10 h 31"/>
                  <a:gd name="T14" fmla="*/ 67 w 71"/>
                  <a:gd name="T15" fmla="*/ 10 h 31"/>
                  <a:gd name="T16" fmla="*/ 27 w 71"/>
                  <a:gd name="T17" fmla="*/ 22 h 31"/>
                  <a:gd name="T18" fmla="*/ 6 w 71"/>
                  <a:gd name="T19" fmla="*/ 31 h 31"/>
                  <a:gd name="T20" fmla="*/ 2 w 71"/>
                  <a:gd name="T21" fmla="*/ 29 h 31"/>
                  <a:gd name="T22" fmla="*/ 0 w 71"/>
                  <a:gd name="T23" fmla="*/ 27 h 31"/>
                  <a:gd name="T24" fmla="*/ 0 w 71"/>
                  <a:gd name="T25" fmla="*/ 24 h 31"/>
                  <a:gd name="T26" fmla="*/ 2 w 71"/>
                  <a:gd name="T27" fmla="*/ 22 h 31"/>
                  <a:gd name="T28" fmla="*/ 2 w 71"/>
                  <a:gd name="T2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31">
                    <a:moveTo>
                      <a:pt x="2" y="22"/>
                    </a:moveTo>
                    <a:lnTo>
                      <a:pt x="23" y="1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27" y="22"/>
                    </a:lnTo>
                    <a:lnTo>
                      <a:pt x="6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7" name="Freeform 363"/>
              <p:cNvSpPr>
                <a:spLocks/>
              </p:cNvSpPr>
              <p:nvPr/>
            </p:nvSpPr>
            <p:spPr bwMode="auto">
              <a:xfrm>
                <a:off x="865" y="3100"/>
                <a:ext cx="36" cy="14"/>
              </a:xfrm>
              <a:custGeom>
                <a:avLst/>
                <a:gdLst>
                  <a:gd name="T0" fmla="*/ 4 w 73"/>
                  <a:gd name="T1" fmla="*/ 19 h 29"/>
                  <a:gd name="T2" fmla="*/ 50 w 73"/>
                  <a:gd name="T3" fmla="*/ 6 h 29"/>
                  <a:gd name="T4" fmla="*/ 67 w 73"/>
                  <a:gd name="T5" fmla="*/ 0 h 29"/>
                  <a:gd name="T6" fmla="*/ 71 w 73"/>
                  <a:gd name="T7" fmla="*/ 0 h 29"/>
                  <a:gd name="T8" fmla="*/ 73 w 73"/>
                  <a:gd name="T9" fmla="*/ 4 h 29"/>
                  <a:gd name="T10" fmla="*/ 73 w 73"/>
                  <a:gd name="T11" fmla="*/ 6 h 29"/>
                  <a:gd name="T12" fmla="*/ 71 w 73"/>
                  <a:gd name="T13" fmla="*/ 7 h 29"/>
                  <a:gd name="T14" fmla="*/ 54 w 73"/>
                  <a:gd name="T15" fmla="*/ 13 h 29"/>
                  <a:gd name="T16" fmla="*/ 6 w 73"/>
                  <a:gd name="T17" fmla="*/ 29 h 29"/>
                  <a:gd name="T18" fmla="*/ 2 w 73"/>
                  <a:gd name="T19" fmla="*/ 27 h 29"/>
                  <a:gd name="T20" fmla="*/ 0 w 73"/>
                  <a:gd name="T21" fmla="*/ 25 h 29"/>
                  <a:gd name="T22" fmla="*/ 2 w 73"/>
                  <a:gd name="T23" fmla="*/ 23 h 29"/>
                  <a:gd name="T24" fmla="*/ 4 w 73"/>
                  <a:gd name="T25" fmla="*/ 19 h 29"/>
                  <a:gd name="T26" fmla="*/ 4 w 73"/>
                  <a:gd name="T2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9">
                    <a:moveTo>
                      <a:pt x="4" y="19"/>
                    </a:moveTo>
                    <a:lnTo>
                      <a:pt x="50" y="6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1" y="7"/>
                    </a:lnTo>
                    <a:lnTo>
                      <a:pt x="54" y="13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8" name="Freeform 364"/>
              <p:cNvSpPr>
                <a:spLocks/>
              </p:cNvSpPr>
              <p:nvPr/>
            </p:nvSpPr>
            <p:spPr bwMode="auto">
              <a:xfrm>
                <a:off x="915" y="3084"/>
                <a:ext cx="36" cy="14"/>
              </a:xfrm>
              <a:custGeom>
                <a:avLst/>
                <a:gdLst>
                  <a:gd name="T0" fmla="*/ 4 w 73"/>
                  <a:gd name="T1" fmla="*/ 19 h 29"/>
                  <a:gd name="T2" fmla="*/ 67 w 73"/>
                  <a:gd name="T3" fmla="*/ 0 h 29"/>
                  <a:gd name="T4" fmla="*/ 71 w 73"/>
                  <a:gd name="T5" fmla="*/ 0 h 29"/>
                  <a:gd name="T6" fmla="*/ 73 w 73"/>
                  <a:gd name="T7" fmla="*/ 2 h 29"/>
                  <a:gd name="T8" fmla="*/ 73 w 73"/>
                  <a:gd name="T9" fmla="*/ 8 h 29"/>
                  <a:gd name="T10" fmla="*/ 71 w 73"/>
                  <a:gd name="T11" fmla="*/ 8 h 29"/>
                  <a:gd name="T12" fmla="*/ 5 w 73"/>
                  <a:gd name="T13" fmla="*/ 29 h 29"/>
                  <a:gd name="T14" fmla="*/ 2 w 73"/>
                  <a:gd name="T15" fmla="*/ 29 h 29"/>
                  <a:gd name="T16" fmla="*/ 0 w 73"/>
                  <a:gd name="T17" fmla="*/ 25 h 29"/>
                  <a:gd name="T18" fmla="*/ 0 w 73"/>
                  <a:gd name="T19" fmla="*/ 23 h 29"/>
                  <a:gd name="T20" fmla="*/ 4 w 73"/>
                  <a:gd name="T21" fmla="*/ 19 h 29"/>
                  <a:gd name="T22" fmla="*/ 4 w 73"/>
                  <a:gd name="T2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29">
                    <a:moveTo>
                      <a:pt x="4" y="19"/>
                    </a:move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8"/>
                    </a:lnTo>
                    <a:lnTo>
                      <a:pt x="71" y="8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9" name="Freeform 365"/>
              <p:cNvSpPr>
                <a:spLocks/>
              </p:cNvSpPr>
              <p:nvPr/>
            </p:nvSpPr>
            <p:spPr bwMode="auto">
              <a:xfrm>
                <a:off x="965" y="3070"/>
                <a:ext cx="37" cy="13"/>
              </a:xfrm>
              <a:custGeom>
                <a:avLst/>
                <a:gdLst>
                  <a:gd name="T0" fmla="*/ 3 w 74"/>
                  <a:gd name="T1" fmla="*/ 18 h 25"/>
                  <a:gd name="T2" fmla="*/ 69 w 74"/>
                  <a:gd name="T3" fmla="*/ 0 h 25"/>
                  <a:gd name="T4" fmla="*/ 73 w 74"/>
                  <a:gd name="T5" fmla="*/ 0 h 25"/>
                  <a:gd name="T6" fmla="*/ 74 w 74"/>
                  <a:gd name="T7" fmla="*/ 4 h 25"/>
                  <a:gd name="T8" fmla="*/ 74 w 74"/>
                  <a:gd name="T9" fmla="*/ 8 h 25"/>
                  <a:gd name="T10" fmla="*/ 71 w 74"/>
                  <a:gd name="T11" fmla="*/ 10 h 25"/>
                  <a:gd name="T12" fmla="*/ 5 w 74"/>
                  <a:gd name="T13" fmla="*/ 25 h 25"/>
                  <a:gd name="T14" fmla="*/ 1 w 74"/>
                  <a:gd name="T15" fmla="*/ 25 h 25"/>
                  <a:gd name="T16" fmla="*/ 0 w 74"/>
                  <a:gd name="T17" fmla="*/ 21 h 25"/>
                  <a:gd name="T18" fmla="*/ 1 w 74"/>
                  <a:gd name="T19" fmla="*/ 19 h 25"/>
                  <a:gd name="T20" fmla="*/ 3 w 74"/>
                  <a:gd name="T21" fmla="*/ 18 h 25"/>
                  <a:gd name="T22" fmla="*/ 3 w 74"/>
                  <a:gd name="T2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25">
                    <a:moveTo>
                      <a:pt x="3" y="18"/>
                    </a:moveTo>
                    <a:lnTo>
                      <a:pt x="69" y="0"/>
                    </a:lnTo>
                    <a:lnTo>
                      <a:pt x="73" y="0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1" y="10"/>
                    </a:lnTo>
                    <a:lnTo>
                      <a:pt x="5" y="25"/>
                    </a:lnTo>
                    <a:lnTo>
                      <a:pt x="1" y="25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3" y="18"/>
                    </a:lnTo>
                    <a:lnTo>
                      <a:pt x="3" y="18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0" name="Freeform 366"/>
              <p:cNvSpPr>
                <a:spLocks/>
              </p:cNvSpPr>
              <p:nvPr/>
            </p:nvSpPr>
            <p:spPr bwMode="auto">
              <a:xfrm>
                <a:off x="1016" y="3055"/>
                <a:ext cx="36" cy="15"/>
              </a:xfrm>
              <a:custGeom>
                <a:avLst/>
                <a:gdLst>
                  <a:gd name="T0" fmla="*/ 4 w 73"/>
                  <a:gd name="T1" fmla="*/ 21 h 30"/>
                  <a:gd name="T2" fmla="*/ 66 w 73"/>
                  <a:gd name="T3" fmla="*/ 0 h 30"/>
                  <a:gd name="T4" fmla="*/ 69 w 73"/>
                  <a:gd name="T5" fmla="*/ 0 h 30"/>
                  <a:gd name="T6" fmla="*/ 73 w 73"/>
                  <a:gd name="T7" fmla="*/ 3 h 30"/>
                  <a:gd name="T8" fmla="*/ 73 w 73"/>
                  <a:gd name="T9" fmla="*/ 7 h 30"/>
                  <a:gd name="T10" fmla="*/ 69 w 73"/>
                  <a:gd name="T11" fmla="*/ 9 h 30"/>
                  <a:gd name="T12" fmla="*/ 8 w 73"/>
                  <a:gd name="T13" fmla="*/ 30 h 30"/>
                  <a:gd name="T14" fmla="*/ 4 w 73"/>
                  <a:gd name="T15" fmla="*/ 30 h 30"/>
                  <a:gd name="T16" fmla="*/ 0 w 73"/>
                  <a:gd name="T17" fmla="*/ 26 h 30"/>
                  <a:gd name="T18" fmla="*/ 0 w 73"/>
                  <a:gd name="T19" fmla="*/ 23 h 30"/>
                  <a:gd name="T20" fmla="*/ 4 w 73"/>
                  <a:gd name="T21" fmla="*/ 21 h 30"/>
                  <a:gd name="T22" fmla="*/ 4 w 73"/>
                  <a:gd name="T2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0">
                    <a:moveTo>
                      <a:pt x="4" y="21"/>
                    </a:moveTo>
                    <a:lnTo>
                      <a:pt x="66" y="0"/>
                    </a:lnTo>
                    <a:lnTo>
                      <a:pt x="69" y="0"/>
                    </a:lnTo>
                    <a:lnTo>
                      <a:pt x="73" y="3"/>
                    </a:lnTo>
                    <a:lnTo>
                      <a:pt x="73" y="7"/>
                    </a:lnTo>
                    <a:lnTo>
                      <a:pt x="69" y="9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4" y="2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1" name="Freeform 367"/>
              <p:cNvSpPr>
                <a:spLocks/>
              </p:cNvSpPr>
              <p:nvPr/>
            </p:nvSpPr>
            <p:spPr bwMode="auto">
              <a:xfrm>
                <a:off x="1066" y="3041"/>
                <a:ext cx="36" cy="12"/>
              </a:xfrm>
              <a:custGeom>
                <a:avLst/>
                <a:gdLst>
                  <a:gd name="T0" fmla="*/ 4 w 73"/>
                  <a:gd name="T1" fmla="*/ 15 h 23"/>
                  <a:gd name="T2" fmla="*/ 19 w 73"/>
                  <a:gd name="T3" fmla="*/ 9 h 23"/>
                  <a:gd name="T4" fmla="*/ 69 w 73"/>
                  <a:gd name="T5" fmla="*/ 0 h 23"/>
                  <a:gd name="T6" fmla="*/ 73 w 73"/>
                  <a:gd name="T7" fmla="*/ 0 h 23"/>
                  <a:gd name="T8" fmla="*/ 73 w 73"/>
                  <a:gd name="T9" fmla="*/ 3 h 23"/>
                  <a:gd name="T10" fmla="*/ 73 w 73"/>
                  <a:gd name="T11" fmla="*/ 5 h 23"/>
                  <a:gd name="T12" fmla="*/ 69 w 73"/>
                  <a:gd name="T13" fmla="*/ 9 h 23"/>
                  <a:gd name="T14" fmla="*/ 23 w 73"/>
                  <a:gd name="T15" fmla="*/ 17 h 23"/>
                  <a:gd name="T16" fmla="*/ 6 w 73"/>
                  <a:gd name="T17" fmla="*/ 23 h 23"/>
                  <a:gd name="T18" fmla="*/ 2 w 73"/>
                  <a:gd name="T19" fmla="*/ 23 h 23"/>
                  <a:gd name="T20" fmla="*/ 0 w 73"/>
                  <a:gd name="T21" fmla="*/ 21 h 23"/>
                  <a:gd name="T22" fmla="*/ 0 w 73"/>
                  <a:gd name="T23" fmla="*/ 17 h 23"/>
                  <a:gd name="T24" fmla="*/ 4 w 73"/>
                  <a:gd name="T25" fmla="*/ 15 h 23"/>
                  <a:gd name="T26" fmla="*/ 4 w 73"/>
                  <a:gd name="T27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3">
                    <a:moveTo>
                      <a:pt x="4" y="15"/>
                    </a:moveTo>
                    <a:lnTo>
                      <a:pt x="19" y="9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69" y="9"/>
                    </a:lnTo>
                    <a:lnTo>
                      <a:pt x="23" y="17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4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2" name="Freeform 368"/>
              <p:cNvSpPr>
                <a:spLocks/>
              </p:cNvSpPr>
              <p:nvPr/>
            </p:nvSpPr>
            <p:spPr bwMode="auto">
              <a:xfrm>
                <a:off x="1116" y="3030"/>
                <a:ext cx="37" cy="12"/>
              </a:xfrm>
              <a:custGeom>
                <a:avLst/>
                <a:gdLst>
                  <a:gd name="T0" fmla="*/ 4 w 73"/>
                  <a:gd name="T1" fmla="*/ 13 h 25"/>
                  <a:gd name="T2" fmla="*/ 42 w 73"/>
                  <a:gd name="T3" fmla="*/ 7 h 25"/>
                  <a:gd name="T4" fmla="*/ 67 w 73"/>
                  <a:gd name="T5" fmla="*/ 0 h 25"/>
                  <a:gd name="T6" fmla="*/ 71 w 73"/>
                  <a:gd name="T7" fmla="*/ 0 h 25"/>
                  <a:gd name="T8" fmla="*/ 73 w 73"/>
                  <a:gd name="T9" fmla="*/ 2 h 25"/>
                  <a:gd name="T10" fmla="*/ 73 w 73"/>
                  <a:gd name="T11" fmla="*/ 5 h 25"/>
                  <a:gd name="T12" fmla="*/ 71 w 73"/>
                  <a:gd name="T13" fmla="*/ 9 h 25"/>
                  <a:gd name="T14" fmla="*/ 44 w 73"/>
                  <a:gd name="T15" fmla="*/ 17 h 25"/>
                  <a:gd name="T16" fmla="*/ 6 w 73"/>
                  <a:gd name="T17" fmla="*/ 25 h 25"/>
                  <a:gd name="T18" fmla="*/ 2 w 73"/>
                  <a:gd name="T19" fmla="*/ 25 h 25"/>
                  <a:gd name="T20" fmla="*/ 0 w 73"/>
                  <a:gd name="T21" fmla="*/ 21 h 25"/>
                  <a:gd name="T22" fmla="*/ 0 w 73"/>
                  <a:gd name="T23" fmla="*/ 17 h 25"/>
                  <a:gd name="T24" fmla="*/ 4 w 73"/>
                  <a:gd name="T25" fmla="*/ 13 h 25"/>
                  <a:gd name="T26" fmla="*/ 4 w 73"/>
                  <a:gd name="T2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5">
                    <a:moveTo>
                      <a:pt x="4" y="13"/>
                    </a:moveTo>
                    <a:lnTo>
                      <a:pt x="42" y="7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5"/>
                    </a:lnTo>
                    <a:lnTo>
                      <a:pt x="71" y="9"/>
                    </a:lnTo>
                    <a:lnTo>
                      <a:pt x="44" y="17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3"/>
                    </a:lnTo>
                    <a:lnTo>
                      <a:pt x="4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3" name="Freeform 369"/>
              <p:cNvSpPr>
                <a:spLocks/>
              </p:cNvSpPr>
              <p:nvPr/>
            </p:nvSpPr>
            <p:spPr bwMode="auto">
              <a:xfrm>
                <a:off x="1167" y="3015"/>
                <a:ext cx="37" cy="14"/>
              </a:xfrm>
              <a:custGeom>
                <a:avLst/>
                <a:gdLst>
                  <a:gd name="T0" fmla="*/ 4 w 73"/>
                  <a:gd name="T1" fmla="*/ 19 h 27"/>
                  <a:gd name="T2" fmla="*/ 65 w 73"/>
                  <a:gd name="T3" fmla="*/ 0 h 27"/>
                  <a:gd name="T4" fmla="*/ 67 w 73"/>
                  <a:gd name="T5" fmla="*/ 0 h 27"/>
                  <a:gd name="T6" fmla="*/ 71 w 73"/>
                  <a:gd name="T7" fmla="*/ 0 h 27"/>
                  <a:gd name="T8" fmla="*/ 73 w 73"/>
                  <a:gd name="T9" fmla="*/ 2 h 27"/>
                  <a:gd name="T10" fmla="*/ 73 w 73"/>
                  <a:gd name="T11" fmla="*/ 6 h 27"/>
                  <a:gd name="T12" fmla="*/ 69 w 73"/>
                  <a:gd name="T13" fmla="*/ 9 h 27"/>
                  <a:gd name="T14" fmla="*/ 67 w 73"/>
                  <a:gd name="T15" fmla="*/ 9 h 27"/>
                  <a:gd name="T16" fmla="*/ 5 w 73"/>
                  <a:gd name="T17" fmla="*/ 27 h 27"/>
                  <a:gd name="T18" fmla="*/ 2 w 73"/>
                  <a:gd name="T19" fmla="*/ 27 h 27"/>
                  <a:gd name="T20" fmla="*/ 0 w 73"/>
                  <a:gd name="T21" fmla="*/ 25 h 27"/>
                  <a:gd name="T22" fmla="*/ 0 w 73"/>
                  <a:gd name="T23" fmla="*/ 21 h 27"/>
                  <a:gd name="T24" fmla="*/ 4 w 73"/>
                  <a:gd name="T25" fmla="*/ 19 h 27"/>
                  <a:gd name="T26" fmla="*/ 4 w 73"/>
                  <a:gd name="T2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7">
                    <a:moveTo>
                      <a:pt x="4" y="19"/>
                    </a:moveTo>
                    <a:lnTo>
                      <a:pt x="65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69" y="9"/>
                    </a:lnTo>
                    <a:lnTo>
                      <a:pt x="67" y="9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4" name="Freeform 370"/>
              <p:cNvSpPr>
                <a:spLocks/>
              </p:cNvSpPr>
              <p:nvPr/>
            </p:nvSpPr>
            <p:spPr bwMode="auto">
              <a:xfrm>
                <a:off x="1218" y="3001"/>
                <a:ext cx="36" cy="13"/>
              </a:xfrm>
              <a:custGeom>
                <a:avLst/>
                <a:gdLst>
                  <a:gd name="T0" fmla="*/ 2 w 71"/>
                  <a:gd name="T1" fmla="*/ 19 h 27"/>
                  <a:gd name="T2" fmla="*/ 66 w 71"/>
                  <a:gd name="T3" fmla="*/ 0 h 27"/>
                  <a:gd name="T4" fmla="*/ 70 w 71"/>
                  <a:gd name="T5" fmla="*/ 0 h 27"/>
                  <a:gd name="T6" fmla="*/ 71 w 71"/>
                  <a:gd name="T7" fmla="*/ 4 h 27"/>
                  <a:gd name="T8" fmla="*/ 71 w 71"/>
                  <a:gd name="T9" fmla="*/ 8 h 27"/>
                  <a:gd name="T10" fmla="*/ 70 w 71"/>
                  <a:gd name="T11" fmla="*/ 10 h 27"/>
                  <a:gd name="T12" fmla="*/ 4 w 71"/>
                  <a:gd name="T13" fmla="*/ 27 h 27"/>
                  <a:gd name="T14" fmla="*/ 2 w 71"/>
                  <a:gd name="T15" fmla="*/ 27 h 27"/>
                  <a:gd name="T16" fmla="*/ 0 w 71"/>
                  <a:gd name="T17" fmla="*/ 25 h 27"/>
                  <a:gd name="T18" fmla="*/ 0 w 71"/>
                  <a:gd name="T19" fmla="*/ 21 h 27"/>
                  <a:gd name="T20" fmla="*/ 2 w 71"/>
                  <a:gd name="T21" fmla="*/ 19 h 27"/>
                  <a:gd name="T22" fmla="*/ 2 w 71"/>
                  <a:gd name="T2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27">
                    <a:moveTo>
                      <a:pt x="2" y="19"/>
                    </a:moveTo>
                    <a:lnTo>
                      <a:pt x="66" y="0"/>
                    </a:lnTo>
                    <a:lnTo>
                      <a:pt x="70" y="0"/>
                    </a:lnTo>
                    <a:lnTo>
                      <a:pt x="71" y="4"/>
                    </a:lnTo>
                    <a:lnTo>
                      <a:pt x="71" y="8"/>
                    </a:lnTo>
                    <a:lnTo>
                      <a:pt x="70" y="10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5" name="Freeform 371"/>
              <p:cNvSpPr>
                <a:spLocks/>
              </p:cNvSpPr>
              <p:nvPr/>
            </p:nvSpPr>
            <p:spPr bwMode="auto">
              <a:xfrm>
                <a:off x="1267" y="2984"/>
                <a:ext cx="37" cy="15"/>
              </a:xfrm>
              <a:custGeom>
                <a:avLst/>
                <a:gdLst>
                  <a:gd name="T0" fmla="*/ 4 w 73"/>
                  <a:gd name="T1" fmla="*/ 23 h 31"/>
                  <a:gd name="T2" fmla="*/ 66 w 73"/>
                  <a:gd name="T3" fmla="*/ 0 h 31"/>
                  <a:gd name="T4" fmla="*/ 69 w 73"/>
                  <a:gd name="T5" fmla="*/ 0 h 31"/>
                  <a:gd name="T6" fmla="*/ 73 w 73"/>
                  <a:gd name="T7" fmla="*/ 4 h 31"/>
                  <a:gd name="T8" fmla="*/ 73 w 73"/>
                  <a:gd name="T9" fmla="*/ 8 h 31"/>
                  <a:gd name="T10" fmla="*/ 69 w 73"/>
                  <a:gd name="T11" fmla="*/ 10 h 31"/>
                  <a:gd name="T12" fmla="*/ 8 w 73"/>
                  <a:gd name="T13" fmla="*/ 31 h 31"/>
                  <a:gd name="T14" fmla="*/ 4 w 73"/>
                  <a:gd name="T15" fmla="*/ 31 h 31"/>
                  <a:gd name="T16" fmla="*/ 0 w 73"/>
                  <a:gd name="T17" fmla="*/ 29 h 31"/>
                  <a:gd name="T18" fmla="*/ 0 w 73"/>
                  <a:gd name="T19" fmla="*/ 25 h 31"/>
                  <a:gd name="T20" fmla="*/ 4 w 73"/>
                  <a:gd name="T21" fmla="*/ 23 h 31"/>
                  <a:gd name="T22" fmla="*/ 4 w 73"/>
                  <a:gd name="T23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1">
                    <a:moveTo>
                      <a:pt x="4" y="23"/>
                    </a:moveTo>
                    <a:lnTo>
                      <a:pt x="66" y="0"/>
                    </a:lnTo>
                    <a:lnTo>
                      <a:pt x="69" y="0"/>
                    </a:lnTo>
                    <a:lnTo>
                      <a:pt x="73" y="4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4" y="23"/>
                    </a:lnTo>
                    <a:lnTo>
                      <a:pt x="4" y="2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6" name="Freeform 372"/>
              <p:cNvSpPr>
                <a:spLocks/>
              </p:cNvSpPr>
              <p:nvPr/>
            </p:nvSpPr>
            <p:spPr bwMode="auto">
              <a:xfrm>
                <a:off x="1317" y="2973"/>
                <a:ext cx="38" cy="8"/>
              </a:xfrm>
              <a:custGeom>
                <a:avLst/>
                <a:gdLst>
                  <a:gd name="T0" fmla="*/ 2 w 75"/>
                  <a:gd name="T1" fmla="*/ 8 h 16"/>
                  <a:gd name="T2" fmla="*/ 12 w 75"/>
                  <a:gd name="T3" fmla="*/ 4 h 16"/>
                  <a:gd name="T4" fmla="*/ 14 w 75"/>
                  <a:gd name="T5" fmla="*/ 4 h 16"/>
                  <a:gd name="T6" fmla="*/ 69 w 75"/>
                  <a:gd name="T7" fmla="*/ 0 h 16"/>
                  <a:gd name="T8" fmla="*/ 73 w 75"/>
                  <a:gd name="T9" fmla="*/ 0 h 16"/>
                  <a:gd name="T10" fmla="*/ 75 w 75"/>
                  <a:gd name="T11" fmla="*/ 4 h 16"/>
                  <a:gd name="T12" fmla="*/ 73 w 75"/>
                  <a:gd name="T13" fmla="*/ 8 h 16"/>
                  <a:gd name="T14" fmla="*/ 69 w 75"/>
                  <a:gd name="T15" fmla="*/ 10 h 16"/>
                  <a:gd name="T16" fmla="*/ 14 w 75"/>
                  <a:gd name="T17" fmla="*/ 14 h 16"/>
                  <a:gd name="T18" fmla="*/ 16 w 75"/>
                  <a:gd name="T19" fmla="*/ 12 h 16"/>
                  <a:gd name="T20" fmla="*/ 6 w 75"/>
                  <a:gd name="T21" fmla="*/ 16 h 16"/>
                  <a:gd name="T22" fmla="*/ 2 w 75"/>
                  <a:gd name="T23" fmla="*/ 16 h 16"/>
                  <a:gd name="T24" fmla="*/ 0 w 75"/>
                  <a:gd name="T25" fmla="*/ 14 h 16"/>
                  <a:gd name="T26" fmla="*/ 0 w 75"/>
                  <a:gd name="T27" fmla="*/ 10 h 16"/>
                  <a:gd name="T28" fmla="*/ 2 w 75"/>
                  <a:gd name="T29" fmla="*/ 8 h 16"/>
                  <a:gd name="T30" fmla="*/ 2 w 75"/>
                  <a:gd name="T3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6">
                    <a:moveTo>
                      <a:pt x="2" y="8"/>
                    </a:moveTo>
                    <a:lnTo>
                      <a:pt x="12" y="4"/>
                    </a:lnTo>
                    <a:lnTo>
                      <a:pt x="14" y="4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5" y="4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7" name="Freeform 373"/>
              <p:cNvSpPr>
                <a:spLocks/>
              </p:cNvSpPr>
              <p:nvPr/>
            </p:nvSpPr>
            <p:spPr bwMode="auto">
              <a:xfrm>
                <a:off x="1369" y="2967"/>
                <a:ext cx="37" cy="9"/>
              </a:xfrm>
              <a:custGeom>
                <a:avLst/>
                <a:gdLst>
                  <a:gd name="T0" fmla="*/ 4 w 75"/>
                  <a:gd name="T1" fmla="*/ 7 h 17"/>
                  <a:gd name="T2" fmla="*/ 33 w 75"/>
                  <a:gd name="T3" fmla="*/ 6 h 17"/>
                  <a:gd name="T4" fmla="*/ 71 w 75"/>
                  <a:gd name="T5" fmla="*/ 0 h 17"/>
                  <a:gd name="T6" fmla="*/ 73 w 75"/>
                  <a:gd name="T7" fmla="*/ 2 h 17"/>
                  <a:gd name="T8" fmla="*/ 75 w 75"/>
                  <a:gd name="T9" fmla="*/ 4 h 17"/>
                  <a:gd name="T10" fmla="*/ 73 w 75"/>
                  <a:gd name="T11" fmla="*/ 7 h 17"/>
                  <a:gd name="T12" fmla="*/ 71 w 75"/>
                  <a:gd name="T13" fmla="*/ 9 h 17"/>
                  <a:gd name="T14" fmla="*/ 34 w 75"/>
                  <a:gd name="T15" fmla="*/ 15 h 17"/>
                  <a:gd name="T16" fmla="*/ 4 w 75"/>
                  <a:gd name="T17" fmla="*/ 17 h 17"/>
                  <a:gd name="T18" fmla="*/ 0 w 75"/>
                  <a:gd name="T19" fmla="*/ 17 h 17"/>
                  <a:gd name="T20" fmla="*/ 0 w 75"/>
                  <a:gd name="T21" fmla="*/ 13 h 17"/>
                  <a:gd name="T22" fmla="*/ 0 w 75"/>
                  <a:gd name="T23" fmla="*/ 9 h 17"/>
                  <a:gd name="T24" fmla="*/ 4 w 75"/>
                  <a:gd name="T25" fmla="*/ 7 h 17"/>
                  <a:gd name="T26" fmla="*/ 4 w 75"/>
                  <a:gd name="T2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7">
                    <a:moveTo>
                      <a:pt x="4" y="7"/>
                    </a:moveTo>
                    <a:lnTo>
                      <a:pt x="33" y="6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3" y="7"/>
                    </a:lnTo>
                    <a:lnTo>
                      <a:pt x="71" y="9"/>
                    </a:lnTo>
                    <a:lnTo>
                      <a:pt x="34" y="15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4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8" name="Freeform 374"/>
              <p:cNvSpPr>
                <a:spLocks/>
              </p:cNvSpPr>
              <p:nvPr/>
            </p:nvSpPr>
            <p:spPr bwMode="auto">
              <a:xfrm>
                <a:off x="1421" y="2960"/>
                <a:ext cx="37" cy="9"/>
              </a:xfrm>
              <a:custGeom>
                <a:avLst/>
                <a:gdLst>
                  <a:gd name="T0" fmla="*/ 3 w 74"/>
                  <a:gd name="T1" fmla="*/ 12 h 20"/>
                  <a:gd name="T2" fmla="*/ 53 w 74"/>
                  <a:gd name="T3" fmla="*/ 4 h 20"/>
                  <a:gd name="T4" fmla="*/ 69 w 74"/>
                  <a:gd name="T5" fmla="*/ 0 h 20"/>
                  <a:gd name="T6" fmla="*/ 71 w 74"/>
                  <a:gd name="T7" fmla="*/ 0 h 20"/>
                  <a:gd name="T8" fmla="*/ 74 w 74"/>
                  <a:gd name="T9" fmla="*/ 4 h 20"/>
                  <a:gd name="T10" fmla="*/ 73 w 74"/>
                  <a:gd name="T11" fmla="*/ 8 h 20"/>
                  <a:gd name="T12" fmla="*/ 71 w 74"/>
                  <a:gd name="T13" fmla="*/ 10 h 20"/>
                  <a:gd name="T14" fmla="*/ 53 w 74"/>
                  <a:gd name="T15" fmla="*/ 14 h 20"/>
                  <a:gd name="T16" fmla="*/ 3 w 74"/>
                  <a:gd name="T17" fmla="*/ 20 h 20"/>
                  <a:gd name="T18" fmla="*/ 0 w 74"/>
                  <a:gd name="T19" fmla="*/ 20 h 20"/>
                  <a:gd name="T20" fmla="*/ 0 w 74"/>
                  <a:gd name="T21" fmla="*/ 16 h 20"/>
                  <a:gd name="T22" fmla="*/ 0 w 74"/>
                  <a:gd name="T23" fmla="*/ 12 h 20"/>
                  <a:gd name="T24" fmla="*/ 3 w 74"/>
                  <a:gd name="T25" fmla="*/ 12 h 20"/>
                  <a:gd name="T26" fmla="*/ 3 w 74"/>
                  <a:gd name="T2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0">
                    <a:moveTo>
                      <a:pt x="3" y="12"/>
                    </a:moveTo>
                    <a:lnTo>
                      <a:pt x="53" y="4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4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53" y="14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9" name="Freeform 375"/>
              <p:cNvSpPr>
                <a:spLocks/>
              </p:cNvSpPr>
              <p:nvPr/>
            </p:nvSpPr>
            <p:spPr bwMode="auto">
              <a:xfrm>
                <a:off x="1472" y="2949"/>
                <a:ext cx="37" cy="12"/>
              </a:xfrm>
              <a:custGeom>
                <a:avLst/>
                <a:gdLst>
                  <a:gd name="T0" fmla="*/ 6 w 75"/>
                  <a:gd name="T1" fmla="*/ 14 h 23"/>
                  <a:gd name="T2" fmla="*/ 69 w 75"/>
                  <a:gd name="T3" fmla="*/ 0 h 23"/>
                  <a:gd name="T4" fmla="*/ 73 w 75"/>
                  <a:gd name="T5" fmla="*/ 0 h 23"/>
                  <a:gd name="T6" fmla="*/ 75 w 75"/>
                  <a:gd name="T7" fmla="*/ 4 h 23"/>
                  <a:gd name="T8" fmla="*/ 75 w 75"/>
                  <a:gd name="T9" fmla="*/ 8 h 23"/>
                  <a:gd name="T10" fmla="*/ 71 w 75"/>
                  <a:gd name="T11" fmla="*/ 8 h 23"/>
                  <a:gd name="T12" fmla="*/ 6 w 75"/>
                  <a:gd name="T13" fmla="*/ 23 h 23"/>
                  <a:gd name="T14" fmla="*/ 2 w 75"/>
                  <a:gd name="T15" fmla="*/ 23 h 23"/>
                  <a:gd name="T16" fmla="*/ 0 w 75"/>
                  <a:gd name="T17" fmla="*/ 19 h 23"/>
                  <a:gd name="T18" fmla="*/ 2 w 75"/>
                  <a:gd name="T19" fmla="*/ 16 h 23"/>
                  <a:gd name="T20" fmla="*/ 6 w 75"/>
                  <a:gd name="T21" fmla="*/ 14 h 23"/>
                  <a:gd name="T22" fmla="*/ 6 w 75"/>
                  <a:gd name="T2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3">
                    <a:moveTo>
                      <a:pt x="6" y="14"/>
                    </a:moveTo>
                    <a:lnTo>
                      <a:pt x="69" y="0"/>
                    </a:lnTo>
                    <a:lnTo>
                      <a:pt x="73" y="0"/>
                    </a:lnTo>
                    <a:lnTo>
                      <a:pt x="75" y="4"/>
                    </a:lnTo>
                    <a:lnTo>
                      <a:pt x="75" y="8"/>
                    </a:lnTo>
                    <a:lnTo>
                      <a:pt x="71" y="8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0" name="Freeform 376"/>
              <p:cNvSpPr>
                <a:spLocks/>
              </p:cNvSpPr>
              <p:nvPr/>
            </p:nvSpPr>
            <p:spPr bwMode="auto">
              <a:xfrm>
                <a:off x="1524" y="2940"/>
                <a:ext cx="37" cy="10"/>
              </a:xfrm>
              <a:custGeom>
                <a:avLst/>
                <a:gdLst>
                  <a:gd name="T0" fmla="*/ 4 w 75"/>
                  <a:gd name="T1" fmla="*/ 12 h 21"/>
                  <a:gd name="T2" fmla="*/ 69 w 75"/>
                  <a:gd name="T3" fmla="*/ 0 h 21"/>
                  <a:gd name="T4" fmla="*/ 73 w 75"/>
                  <a:gd name="T5" fmla="*/ 0 h 21"/>
                  <a:gd name="T6" fmla="*/ 75 w 75"/>
                  <a:gd name="T7" fmla="*/ 4 h 21"/>
                  <a:gd name="T8" fmla="*/ 73 w 75"/>
                  <a:gd name="T9" fmla="*/ 8 h 21"/>
                  <a:gd name="T10" fmla="*/ 71 w 75"/>
                  <a:gd name="T11" fmla="*/ 10 h 21"/>
                  <a:gd name="T12" fmla="*/ 4 w 75"/>
                  <a:gd name="T13" fmla="*/ 21 h 21"/>
                  <a:gd name="T14" fmla="*/ 0 w 75"/>
                  <a:gd name="T15" fmla="*/ 21 h 21"/>
                  <a:gd name="T16" fmla="*/ 0 w 75"/>
                  <a:gd name="T17" fmla="*/ 17 h 21"/>
                  <a:gd name="T18" fmla="*/ 0 w 75"/>
                  <a:gd name="T19" fmla="*/ 14 h 21"/>
                  <a:gd name="T20" fmla="*/ 4 w 75"/>
                  <a:gd name="T21" fmla="*/ 12 h 21"/>
                  <a:gd name="T22" fmla="*/ 4 w 75"/>
                  <a:gd name="T2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1">
                    <a:moveTo>
                      <a:pt x="4" y="12"/>
                    </a:moveTo>
                    <a:lnTo>
                      <a:pt x="69" y="0"/>
                    </a:lnTo>
                    <a:lnTo>
                      <a:pt x="73" y="0"/>
                    </a:lnTo>
                    <a:lnTo>
                      <a:pt x="75" y="4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1" name="Freeform 377"/>
              <p:cNvSpPr>
                <a:spLocks/>
              </p:cNvSpPr>
              <p:nvPr/>
            </p:nvSpPr>
            <p:spPr bwMode="auto">
              <a:xfrm>
                <a:off x="1574" y="2934"/>
                <a:ext cx="39" cy="7"/>
              </a:xfrm>
              <a:custGeom>
                <a:avLst/>
                <a:gdLst>
                  <a:gd name="T0" fmla="*/ 6 w 77"/>
                  <a:gd name="T1" fmla="*/ 5 h 15"/>
                  <a:gd name="T2" fmla="*/ 73 w 77"/>
                  <a:gd name="T3" fmla="*/ 0 h 15"/>
                  <a:gd name="T4" fmla="*/ 75 w 77"/>
                  <a:gd name="T5" fmla="*/ 1 h 15"/>
                  <a:gd name="T6" fmla="*/ 77 w 77"/>
                  <a:gd name="T7" fmla="*/ 5 h 15"/>
                  <a:gd name="T8" fmla="*/ 75 w 77"/>
                  <a:gd name="T9" fmla="*/ 9 h 15"/>
                  <a:gd name="T10" fmla="*/ 73 w 77"/>
                  <a:gd name="T11" fmla="*/ 9 h 15"/>
                  <a:gd name="T12" fmla="*/ 6 w 77"/>
                  <a:gd name="T13" fmla="*/ 15 h 15"/>
                  <a:gd name="T14" fmla="*/ 2 w 77"/>
                  <a:gd name="T15" fmla="*/ 13 h 15"/>
                  <a:gd name="T16" fmla="*/ 0 w 77"/>
                  <a:gd name="T17" fmla="*/ 9 h 15"/>
                  <a:gd name="T18" fmla="*/ 2 w 77"/>
                  <a:gd name="T19" fmla="*/ 7 h 15"/>
                  <a:gd name="T20" fmla="*/ 6 w 77"/>
                  <a:gd name="T21" fmla="*/ 5 h 15"/>
                  <a:gd name="T22" fmla="*/ 6 w 77"/>
                  <a:gd name="T2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15">
                    <a:moveTo>
                      <a:pt x="6" y="5"/>
                    </a:moveTo>
                    <a:lnTo>
                      <a:pt x="73" y="0"/>
                    </a:lnTo>
                    <a:lnTo>
                      <a:pt x="75" y="1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3" y="9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2" name="Freeform 378"/>
              <p:cNvSpPr>
                <a:spLocks/>
              </p:cNvSpPr>
              <p:nvPr/>
            </p:nvSpPr>
            <p:spPr bwMode="auto">
              <a:xfrm>
                <a:off x="1627" y="2924"/>
                <a:ext cx="37" cy="14"/>
              </a:xfrm>
              <a:custGeom>
                <a:avLst/>
                <a:gdLst>
                  <a:gd name="T0" fmla="*/ 4 w 73"/>
                  <a:gd name="T1" fmla="*/ 18 h 27"/>
                  <a:gd name="T2" fmla="*/ 12 w 73"/>
                  <a:gd name="T3" fmla="*/ 18 h 27"/>
                  <a:gd name="T4" fmla="*/ 12 w 73"/>
                  <a:gd name="T5" fmla="*/ 18 h 27"/>
                  <a:gd name="T6" fmla="*/ 68 w 73"/>
                  <a:gd name="T7" fmla="*/ 0 h 27"/>
                  <a:gd name="T8" fmla="*/ 71 w 73"/>
                  <a:gd name="T9" fmla="*/ 2 h 27"/>
                  <a:gd name="T10" fmla="*/ 73 w 73"/>
                  <a:gd name="T11" fmla="*/ 4 h 27"/>
                  <a:gd name="T12" fmla="*/ 73 w 73"/>
                  <a:gd name="T13" fmla="*/ 8 h 27"/>
                  <a:gd name="T14" fmla="*/ 69 w 73"/>
                  <a:gd name="T15" fmla="*/ 12 h 27"/>
                  <a:gd name="T16" fmla="*/ 14 w 73"/>
                  <a:gd name="T17" fmla="*/ 27 h 27"/>
                  <a:gd name="T18" fmla="*/ 12 w 73"/>
                  <a:gd name="T19" fmla="*/ 27 h 27"/>
                  <a:gd name="T20" fmla="*/ 4 w 73"/>
                  <a:gd name="T21" fmla="*/ 27 h 27"/>
                  <a:gd name="T22" fmla="*/ 2 w 73"/>
                  <a:gd name="T23" fmla="*/ 27 h 27"/>
                  <a:gd name="T24" fmla="*/ 0 w 73"/>
                  <a:gd name="T25" fmla="*/ 23 h 27"/>
                  <a:gd name="T26" fmla="*/ 0 w 73"/>
                  <a:gd name="T27" fmla="*/ 20 h 27"/>
                  <a:gd name="T28" fmla="*/ 4 w 73"/>
                  <a:gd name="T29" fmla="*/ 18 h 27"/>
                  <a:gd name="T30" fmla="*/ 4 w 73"/>
                  <a:gd name="T3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7">
                    <a:moveTo>
                      <a:pt x="4" y="18"/>
                    </a:moveTo>
                    <a:lnTo>
                      <a:pt x="12" y="18"/>
                    </a:lnTo>
                    <a:lnTo>
                      <a:pt x="12" y="18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3" y="8"/>
                    </a:lnTo>
                    <a:lnTo>
                      <a:pt x="69" y="12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1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3" name="Freeform 379"/>
              <p:cNvSpPr>
                <a:spLocks/>
              </p:cNvSpPr>
              <p:nvPr/>
            </p:nvSpPr>
            <p:spPr bwMode="auto">
              <a:xfrm>
                <a:off x="1678" y="2914"/>
                <a:ext cx="37" cy="10"/>
              </a:xfrm>
              <a:custGeom>
                <a:avLst/>
                <a:gdLst>
                  <a:gd name="T0" fmla="*/ 2 w 73"/>
                  <a:gd name="T1" fmla="*/ 14 h 21"/>
                  <a:gd name="T2" fmla="*/ 33 w 73"/>
                  <a:gd name="T3" fmla="*/ 4 h 21"/>
                  <a:gd name="T4" fmla="*/ 33 w 73"/>
                  <a:gd name="T5" fmla="*/ 4 h 21"/>
                  <a:gd name="T6" fmla="*/ 67 w 73"/>
                  <a:gd name="T7" fmla="*/ 0 h 21"/>
                  <a:gd name="T8" fmla="*/ 71 w 73"/>
                  <a:gd name="T9" fmla="*/ 0 h 21"/>
                  <a:gd name="T10" fmla="*/ 73 w 73"/>
                  <a:gd name="T11" fmla="*/ 4 h 21"/>
                  <a:gd name="T12" fmla="*/ 73 w 73"/>
                  <a:gd name="T13" fmla="*/ 8 h 21"/>
                  <a:gd name="T14" fmla="*/ 69 w 73"/>
                  <a:gd name="T15" fmla="*/ 10 h 21"/>
                  <a:gd name="T16" fmla="*/ 35 w 73"/>
                  <a:gd name="T17" fmla="*/ 14 h 21"/>
                  <a:gd name="T18" fmla="*/ 37 w 73"/>
                  <a:gd name="T19" fmla="*/ 14 h 21"/>
                  <a:gd name="T20" fmla="*/ 4 w 73"/>
                  <a:gd name="T21" fmla="*/ 21 h 21"/>
                  <a:gd name="T22" fmla="*/ 2 w 73"/>
                  <a:gd name="T23" fmla="*/ 21 h 21"/>
                  <a:gd name="T24" fmla="*/ 0 w 73"/>
                  <a:gd name="T25" fmla="*/ 19 h 21"/>
                  <a:gd name="T26" fmla="*/ 0 w 73"/>
                  <a:gd name="T27" fmla="*/ 16 h 21"/>
                  <a:gd name="T28" fmla="*/ 2 w 73"/>
                  <a:gd name="T29" fmla="*/ 14 h 21"/>
                  <a:gd name="T30" fmla="*/ 2 w 73"/>
                  <a:gd name="T3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1">
                    <a:moveTo>
                      <a:pt x="2" y="14"/>
                    </a:moveTo>
                    <a:lnTo>
                      <a:pt x="33" y="4"/>
                    </a:lnTo>
                    <a:lnTo>
                      <a:pt x="33" y="4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4" name="Freeform 380"/>
              <p:cNvSpPr>
                <a:spLocks/>
              </p:cNvSpPr>
              <p:nvPr/>
            </p:nvSpPr>
            <p:spPr bwMode="auto">
              <a:xfrm>
                <a:off x="1730" y="2905"/>
                <a:ext cx="36" cy="11"/>
              </a:xfrm>
              <a:custGeom>
                <a:avLst/>
                <a:gdLst>
                  <a:gd name="T0" fmla="*/ 2 w 73"/>
                  <a:gd name="T1" fmla="*/ 13 h 23"/>
                  <a:gd name="T2" fmla="*/ 54 w 73"/>
                  <a:gd name="T3" fmla="*/ 8 h 23"/>
                  <a:gd name="T4" fmla="*/ 52 w 73"/>
                  <a:gd name="T5" fmla="*/ 8 h 23"/>
                  <a:gd name="T6" fmla="*/ 65 w 73"/>
                  <a:gd name="T7" fmla="*/ 0 h 23"/>
                  <a:gd name="T8" fmla="*/ 69 w 73"/>
                  <a:gd name="T9" fmla="*/ 0 h 23"/>
                  <a:gd name="T10" fmla="*/ 71 w 73"/>
                  <a:gd name="T11" fmla="*/ 2 h 23"/>
                  <a:gd name="T12" fmla="*/ 73 w 73"/>
                  <a:gd name="T13" fmla="*/ 6 h 23"/>
                  <a:gd name="T14" fmla="*/ 71 w 73"/>
                  <a:gd name="T15" fmla="*/ 8 h 23"/>
                  <a:gd name="T16" fmla="*/ 57 w 73"/>
                  <a:gd name="T17" fmla="*/ 15 h 23"/>
                  <a:gd name="T18" fmla="*/ 55 w 73"/>
                  <a:gd name="T19" fmla="*/ 17 h 23"/>
                  <a:gd name="T20" fmla="*/ 4 w 73"/>
                  <a:gd name="T21" fmla="*/ 23 h 23"/>
                  <a:gd name="T22" fmla="*/ 0 w 73"/>
                  <a:gd name="T23" fmla="*/ 21 h 23"/>
                  <a:gd name="T24" fmla="*/ 0 w 73"/>
                  <a:gd name="T25" fmla="*/ 17 h 23"/>
                  <a:gd name="T26" fmla="*/ 0 w 73"/>
                  <a:gd name="T27" fmla="*/ 13 h 23"/>
                  <a:gd name="T28" fmla="*/ 2 w 73"/>
                  <a:gd name="T29" fmla="*/ 13 h 23"/>
                  <a:gd name="T30" fmla="*/ 2 w 73"/>
                  <a:gd name="T3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3">
                    <a:moveTo>
                      <a:pt x="2" y="13"/>
                    </a:moveTo>
                    <a:lnTo>
                      <a:pt x="54" y="8"/>
                    </a:lnTo>
                    <a:lnTo>
                      <a:pt x="52" y="8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57" y="15"/>
                    </a:lnTo>
                    <a:lnTo>
                      <a:pt x="55" y="17"/>
                    </a:lnTo>
                    <a:lnTo>
                      <a:pt x="4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5" name="Freeform 381"/>
              <p:cNvSpPr>
                <a:spLocks/>
              </p:cNvSpPr>
              <p:nvPr/>
            </p:nvSpPr>
            <p:spPr bwMode="auto">
              <a:xfrm>
                <a:off x="1778" y="2879"/>
                <a:ext cx="34" cy="21"/>
              </a:xfrm>
              <a:custGeom>
                <a:avLst/>
                <a:gdLst>
                  <a:gd name="T0" fmla="*/ 2 w 67"/>
                  <a:gd name="T1" fmla="*/ 35 h 42"/>
                  <a:gd name="T2" fmla="*/ 61 w 67"/>
                  <a:gd name="T3" fmla="*/ 2 h 42"/>
                  <a:gd name="T4" fmla="*/ 65 w 67"/>
                  <a:gd name="T5" fmla="*/ 0 h 42"/>
                  <a:gd name="T6" fmla="*/ 67 w 67"/>
                  <a:gd name="T7" fmla="*/ 4 h 42"/>
                  <a:gd name="T8" fmla="*/ 67 w 67"/>
                  <a:gd name="T9" fmla="*/ 6 h 42"/>
                  <a:gd name="T10" fmla="*/ 65 w 67"/>
                  <a:gd name="T11" fmla="*/ 10 h 42"/>
                  <a:gd name="T12" fmla="*/ 7 w 67"/>
                  <a:gd name="T13" fmla="*/ 42 h 42"/>
                  <a:gd name="T14" fmla="*/ 4 w 67"/>
                  <a:gd name="T15" fmla="*/ 42 h 42"/>
                  <a:gd name="T16" fmla="*/ 0 w 67"/>
                  <a:gd name="T17" fmla="*/ 40 h 42"/>
                  <a:gd name="T18" fmla="*/ 0 w 67"/>
                  <a:gd name="T19" fmla="*/ 37 h 42"/>
                  <a:gd name="T20" fmla="*/ 2 w 67"/>
                  <a:gd name="T21" fmla="*/ 35 h 42"/>
                  <a:gd name="T22" fmla="*/ 2 w 67"/>
                  <a:gd name="T23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42">
                    <a:moveTo>
                      <a:pt x="2" y="35"/>
                    </a:moveTo>
                    <a:lnTo>
                      <a:pt x="61" y="2"/>
                    </a:lnTo>
                    <a:lnTo>
                      <a:pt x="65" y="0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5" y="10"/>
                    </a:lnTo>
                    <a:lnTo>
                      <a:pt x="7" y="42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2" y="3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6" name="Freeform 382"/>
              <p:cNvSpPr>
                <a:spLocks/>
              </p:cNvSpPr>
              <p:nvPr/>
            </p:nvSpPr>
            <p:spPr bwMode="auto">
              <a:xfrm>
                <a:off x="322" y="3305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7" name="Freeform 383"/>
              <p:cNvSpPr>
                <a:spLocks/>
              </p:cNvSpPr>
              <p:nvPr/>
            </p:nvSpPr>
            <p:spPr bwMode="auto">
              <a:xfrm>
                <a:off x="322" y="3305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8" name="Freeform 384"/>
              <p:cNvSpPr>
                <a:spLocks/>
              </p:cNvSpPr>
              <p:nvPr/>
            </p:nvSpPr>
            <p:spPr bwMode="auto">
              <a:xfrm>
                <a:off x="384" y="3294"/>
                <a:ext cx="24" cy="25"/>
              </a:xfrm>
              <a:custGeom>
                <a:avLst/>
                <a:gdLst>
                  <a:gd name="T0" fmla="*/ 25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5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5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9" name="Freeform 385"/>
              <p:cNvSpPr>
                <a:spLocks/>
              </p:cNvSpPr>
              <p:nvPr/>
            </p:nvSpPr>
            <p:spPr bwMode="auto">
              <a:xfrm>
                <a:off x="384" y="3294"/>
                <a:ext cx="24" cy="25"/>
              </a:xfrm>
              <a:custGeom>
                <a:avLst/>
                <a:gdLst>
                  <a:gd name="T0" fmla="*/ 25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5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5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0" name="Freeform 386"/>
              <p:cNvSpPr>
                <a:spLocks/>
              </p:cNvSpPr>
              <p:nvPr/>
            </p:nvSpPr>
            <p:spPr bwMode="auto">
              <a:xfrm>
                <a:off x="445" y="3270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1" name="Freeform 387"/>
              <p:cNvSpPr>
                <a:spLocks/>
              </p:cNvSpPr>
              <p:nvPr/>
            </p:nvSpPr>
            <p:spPr bwMode="auto">
              <a:xfrm>
                <a:off x="445" y="3270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2" name="Freeform 388"/>
              <p:cNvSpPr>
                <a:spLocks/>
              </p:cNvSpPr>
              <p:nvPr/>
            </p:nvSpPr>
            <p:spPr bwMode="auto">
              <a:xfrm>
                <a:off x="507" y="3246"/>
                <a:ext cx="26" cy="25"/>
              </a:xfrm>
              <a:custGeom>
                <a:avLst/>
                <a:gdLst>
                  <a:gd name="T0" fmla="*/ 25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5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5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3" name="Freeform 389"/>
              <p:cNvSpPr>
                <a:spLocks/>
              </p:cNvSpPr>
              <p:nvPr/>
            </p:nvSpPr>
            <p:spPr bwMode="auto">
              <a:xfrm>
                <a:off x="507" y="3246"/>
                <a:ext cx="26" cy="25"/>
              </a:xfrm>
              <a:custGeom>
                <a:avLst/>
                <a:gdLst>
                  <a:gd name="T0" fmla="*/ 25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5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5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4" name="Freeform 390"/>
              <p:cNvSpPr>
                <a:spLocks/>
              </p:cNvSpPr>
              <p:nvPr/>
            </p:nvSpPr>
            <p:spPr bwMode="auto">
              <a:xfrm>
                <a:off x="569" y="3218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5" name="Freeform 391"/>
              <p:cNvSpPr>
                <a:spLocks/>
              </p:cNvSpPr>
              <p:nvPr/>
            </p:nvSpPr>
            <p:spPr bwMode="auto">
              <a:xfrm>
                <a:off x="569" y="3218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6" name="Freeform 392"/>
              <p:cNvSpPr>
                <a:spLocks/>
              </p:cNvSpPr>
              <p:nvPr/>
            </p:nvSpPr>
            <p:spPr bwMode="auto">
              <a:xfrm>
                <a:off x="631" y="3190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7" name="Freeform 393"/>
              <p:cNvSpPr>
                <a:spLocks/>
              </p:cNvSpPr>
              <p:nvPr/>
            </p:nvSpPr>
            <p:spPr bwMode="auto">
              <a:xfrm>
                <a:off x="631" y="3190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8" name="Freeform 394"/>
              <p:cNvSpPr>
                <a:spLocks/>
              </p:cNvSpPr>
              <p:nvPr/>
            </p:nvSpPr>
            <p:spPr bwMode="auto">
              <a:xfrm>
                <a:off x="692" y="314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9" name="Freeform 395"/>
              <p:cNvSpPr>
                <a:spLocks/>
              </p:cNvSpPr>
              <p:nvPr/>
            </p:nvSpPr>
            <p:spPr bwMode="auto">
              <a:xfrm>
                <a:off x="692" y="314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0" name="Freeform 396"/>
              <p:cNvSpPr>
                <a:spLocks/>
              </p:cNvSpPr>
              <p:nvPr/>
            </p:nvSpPr>
            <p:spPr bwMode="auto">
              <a:xfrm>
                <a:off x="755" y="3133"/>
                <a:ext cx="24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1" name="Freeform 397"/>
              <p:cNvSpPr>
                <a:spLocks/>
              </p:cNvSpPr>
              <p:nvPr/>
            </p:nvSpPr>
            <p:spPr bwMode="auto">
              <a:xfrm>
                <a:off x="755" y="3133"/>
                <a:ext cx="24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2" name="Freeform 398"/>
              <p:cNvSpPr>
                <a:spLocks/>
              </p:cNvSpPr>
              <p:nvPr/>
            </p:nvSpPr>
            <p:spPr bwMode="auto">
              <a:xfrm>
                <a:off x="816" y="3111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3" name="Freeform 399"/>
              <p:cNvSpPr>
                <a:spLocks/>
              </p:cNvSpPr>
              <p:nvPr/>
            </p:nvSpPr>
            <p:spPr bwMode="auto">
              <a:xfrm>
                <a:off x="816" y="3111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4" name="Freeform 400"/>
              <p:cNvSpPr>
                <a:spLocks/>
              </p:cNvSpPr>
              <p:nvPr/>
            </p:nvSpPr>
            <p:spPr bwMode="auto">
              <a:xfrm>
                <a:off x="878" y="3092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5" name="Freeform 401"/>
              <p:cNvSpPr>
                <a:spLocks/>
              </p:cNvSpPr>
              <p:nvPr/>
            </p:nvSpPr>
            <p:spPr bwMode="auto">
              <a:xfrm>
                <a:off x="878" y="3092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6" name="Freeform 402"/>
              <p:cNvSpPr>
                <a:spLocks/>
              </p:cNvSpPr>
              <p:nvPr/>
            </p:nvSpPr>
            <p:spPr bwMode="auto">
              <a:xfrm>
                <a:off x="940" y="3071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7" name="Freeform 403"/>
              <p:cNvSpPr>
                <a:spLocks/>
              </p:cNvSpPr>
              <p:nvPr/>
            </p:nvSpPr>
            <p:spPr bwMode="auto">
              <a:xfrm>
                <a:off x="940" y="3071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8" name="Freeform 404"/>
              <p:cNvSpPr>
                <a:spLocks/>
              </p:cNvSpPr>
              <p:nvPr/>
            </p:nvSpPr>
            <p:spPr bwMode="auto">
              <a:xfrm>
                <a:off x="1002" y="3056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9" name="Freeform 405"/>
              <p:cNvSpPr>
                <a:spLocks/>
              </p:cNvSpPr>
              <p:nvPr/>
            </p:nvSpPr>
            <p:spPr bwMode="auto">
              <a:xfrm>
                <a:off x="1002" y="3056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158751" y="4030663"/>
              <a:ext cx="5811838" cy="1535113"/>
              <a:chOff x="100" y="2539"/>
              <a:chExt cx="3661" cy="967"/>
            </a:xfrm>
          </p:grpSpPr>
          <p:sp>
            <p:nvSpPr>
              <p:cNvPr id="8970" name="Freeform 407"/>
              <p:cNvSpPr>
                <a:spLocks/>
              </p:cNvSpPr>
              <p:nvPr/>
            </p:nvSpPr>
            <p:spPr bwMode="auto">
              <a:xfrm>
                <a:off x="1064" y="3036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1" name="Freeform 408"/>
              <p:cNvSpPr>
                <a:spLocks/>
              </p:cNvSpPr>
              <p:nvPr/>
            </p:nvSpPr>
            <p:spPr bwMode="auto">
              <a:xfrm>
                <a:off x="1064" y="3036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2" name="Freeform 409"/>
              <p:cNvSpPr>
                <a:spLocks/>
              </p:cNvSpPr>
              <p:nvPr/>
            </p:nvSpPr>
            <p:spPr bwMode="auto">
              <a:xfrm>
                <a:off x="1126" y="3023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3" name="Freeform 410"/>
              <p:cNvSpPr>
                <a:spLocks/>
              </p:cNvSpPr>
              <p:nvPr/>
            </p:nvSpPr>
            <p:spPr bwMode="auto">
              <a:xfrm>
                <a:off x="1126" y="3023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4" name="Freeform 411"/>
              <p:cNvSpPr>
                <a:spLocks/>
              </p:cNvSpPr>
              <p:nvPr/>
            </p:nvSpPr>
            <p:spPr bwMode="auto">
              <a:xfrm>
                <a:off x="1187" y="300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5" name="Freeform 412"/>
              <p:cNvSpPr>
                <a:spLocks/>
              </p:cNvSpPr>
              <p:nvPr/>
            </p:nvSpPr>
            <p:spPr bwMode="auto">
              <a:xfrm>
                <a:off x="1187" y="300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6" name="Freeform 413"/>
              <p:cNvSpPr>
                <a:spLocks/>
              </p:cNvSpPr>
              <p:nvPr/>
            </p:nvSpPr>
            <p:spPr bwMode="auto">
              <a:xfrm>
                <a:off x="1249" y="2988"/>
                <a:ext cx="25" cy="25"/>
              </a:xfrm>
              <a:custGeom>
                <a:avLst/>
                <a:gdLst>
                  <a:gd name="T0" fmla="*/ 27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7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7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7" name="Freeform 414"/>
              <p:cNvSpPr>
                <a:spLocks/>
              </p:cNvSpPr>
              <p:nvPr/>
            </p:nvSpPr>
            <p:spPr bwMode="auto">
              <a:xfrm>
                <a:off x="1249" y="2988"/>
                <a:ext cx="25" cy="25"/>
              </a:xfrm>
              <a:custGeom>
                <a:avLst/>
                <a:gdLst>
                  <a:gd name="T0" fmla="*/ 27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7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7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8" name="Freeform 415"/>
              <p:cNvSpPr>
                <a:spLocks/>
              </p:cNvSpPr>
              <p:nvPr/>
            </p:nvSpPr>
            <p:spPr bwMode="auto">
              <a:xfrm>
                <a:off x="1311" y="2965"/>
                <a:ext cx="25" cy="24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9" name="Freeform 416"/>
              <p:cNvSpPr>
                <a:spLocks/>
              </p:cNvSpPr>
              <p:nvPr/>
            </p:nvSpPr>
            <p:spPr bwMode="auto">
              <a:xfrm>
                <a:off x="1311" y="2965"/>
                <a:ext cx="25" cy="24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0" name="Freeform 417"/>
              <p:cNvSpPr>
                <a:spLocks/>
              </p:cNvSpPr>
              <p:nvPr/>
            </p:nvSpPr>
            <p:spPr bwMode="auto">
              <a:xfrm>
                <a:off x="1373" y="2960"/>
                <a:ext cx="25" cy="25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1" name="Freeform 418"/>
              <p:cNvSpPr>
                <a:spLocks/>
              </p:cNvSpPr>
              <p:nvPr/>
            </p:nvSpPr>
            <p:spPr bwMode="auto">
              <a:xfrm>
                <a:off x="1373" y="2960"/>
                <a:ext cx="25" cy="25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2" name="Freeform 419"/>
              <p:cNvSpPr>
                <a:spLocks/>
              </p:cNvSpPr>
              <p:nvPr/>
            </p:nvSpPr>
            <p:spPr bwMode="auto">
              <a:xfrm>
                <a:off x="1435" y="2951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3" name="Freeform 420"/>
              <p:cNvSpPr>
                <a:spLocks/>
              </p:cNvSpPr>
              <p:nvPr/>
            </p:nvSpPr>
            <p:spPr bwMode="auto">
              <a:xfrm>
                <a:off x="1435" y="2951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4" name="Freeform 421"/>
              <p:cNvSpPr>
                <a:spLocks/>
              </p:cNvSpPr>
              <p:nvPr/>
            </p:nvSpPr>
            <p:spPr bwMode="auto">
              <a:xfrm>
                <a:off x="1497" y="2938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5" name="Freeform 422"/>
              <p:cNvSpPr>
                <a:spLocks/>
              </p:cNvSpPr>
              <p:nvPr/>
            </p:nvSpPr>
            <p:spPr bwMode="auto">
              <a:xfrm>
                <a:off x="1497" y="2938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6" name="Freeform 423"/>
              <p:cNvSpPr>
                <a:spLocks/>
              </p:cNvSpPr>
              <p:nvPr/>
            </p:nvSpPr>
            <p:spPr bwMode="auto">
              <a:xfrm>
                <a:off x="1559" y="2926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7" name="Freeform 424"/>
              <p:cNvSpPr>
                <a:spLocks/>
              </p:cNvSpPr>
              <p:nvPr/>
            </p:nvSpPr>
            <p:spPr bwMode="auto">
              <a:xfrm>
                <a:off x="1559" y="2926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8" name="Freeform 425"/>
              <p:cNvSpPr>
                <a:spLocks/>
              </p:cNvSpPr>
              <p:nvPr/>
            </p:nvSpPr>
            <p:spPr bwMode="auto">
              <a:xfrm>
                <a:off x="1620" y="2922"/>
                <a:ext cx="25" cy="26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9" name="Freeform 426"/>
              <p:cNvSpPr>
                <a:spLocks/>
              </p:cNvSpPr>
              <p:nvPr/>
            </p:nvSpPr>
            <p:spPr bwMode="auto">
              <a:xfrm>
                <a:off x="1620" y="2922"/>
                <a:ext cx="25" cy="26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0" name="Freeform 427"/>
              <p:cNvSpPr>
                <a:spLocks/>
              </p:cNvSpPr>
              <p:nvPr/>
            </p:nvSpPr>
            <p:spPr bwMode="auto">
              <a:xfrm>
                <a:off x="1683" y="290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1" name="Freeform 428"/>
              <p:cNvSpPr>
                <a:spLocks/>
              </p:cNvSpPr>
              <p:nvPr/>
            </p:nvSpPr>
            <p:spPr bwMode="auto">
              <a:xfrm>
                <a:off x="1683" y="290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2" name="Freeform 429"/>
              <p:cNvSpPr>
                <a:spLocks/>
              </p:cNvSpPr>
              <p:nvPr/>
            </p:nvSpPr>
            <p:spPr bwMode="auto">
              <a:xfrm>
                <a:off x="1744" y="2898"/>
                <a:ext cx="25" cy="25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3" name="Freeform 430"/>
              <p:cNvSpPr>
                <a:spLocks/>
              </p:cNvSpPr>
              <p:nvPr/>
            </p:nvSpPr>
            <p:spPr bwMode="auto">
              <a:xfrm>
                <a:off x="1744" y="2898"/>
                <a:ext cx="25" cy="25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4" name="Freeform 431"/>
              <p:cNvSpPr>
                <a:spLocks/>
              </p:cNvSpPr>
              <p:nvPr/>
            </p:nvSpPr>
            <p:spPr bwMode="auto">
              <a:xfrm>
                <a:off x="1806" y="2864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5" name="Freeform 432"/>
              <p:cNvSpPr>
                <a:spLocks/>
              </p:cNvSpPr>
              <p:nvPr/>
            </p:nvSpPr>
            <p:spPr bwMode="auto">
              <a:xfrm>
                <a:off x="1806" y="2864"/>
                <a:ext cx="25" cy="26"/>
              </a:xfrm>
              <a:custGeom>
                <a:avLst/>
                <a:gdLst>
                  <a:gd name="T0" fmla="*/ 25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5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6" name="Rectangle 433"/>
              <p:cNvSpPr>
                <a:spLocks noChangeArrowheads="1"/>
              </p:cNvSpPr>
              <p:nvPr/>
            </p:nvSpPr>
            <p:spPr bwMode="auto">
              <a:xfrm>
                <a:off x="222" y="3296"/>
                <a:ext cx="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7" name="Rectangle 434"/>
              <p:cNvSpPr>
                <a:spLocks noChangeArrowheads="1"/>
              </p:cNvSpPr>
              <p:nvPr/>
            </p:nvSpPr>
            <p:spPr bwMode="auto">
              <a:xfrm>
                <a:off x="167" y="321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8" name="Rectangle 435"/>
              <p:cNvSpPr>
                <a:spLocks noChangeArrowheads="1"/>
              </p:cNvSpPr>
              <p:nvPr/>
            </p:nvSpPr>
            <p:spPr bwMode="auto">
              <a:xfrm>
                <a:off x="140" y="3128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9" name="Rectangle 436"/>
              <p:cNvSpPr>
                <a:spLocks noChangeArrowheads="1"/>
              </p:cNvSpPr>
              <p:nvPr/>
            </p:nvSpPr>
            <p:spPr bwMode="auto">
              <a:xfrm>
                <a:off x="140" y="3044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0" name="Rectangle 437"/>
              <p:cNvSpPr>
                <a:spLocks noChangeArrowheads="1"/>
              </p:cNvSpPr>
              <p:nvPr/>
            </p:nvSpPr>
            <p:spPr bwMode="auto">
              <a:xfrm>
                <a:off x="140" y="2959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1" name="Rectangle 438"/>
              <p:cNvSpPr>
                <a:spLocks noChangeArrowheads="1"/>
              </p:cNvSpPr>
              <p:nvPr/>
            </p:nvSpPr>
            <p:spPr bwMode="auto">
              <a:xfrm>
                <a:off x="140" y="2875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2" name="Rectangle 439"/>
              <p:cNvSpPr>
                <a:spLocks noChangeArrowheads="1"/>
              </p:cNvSpPr>
              <p:nvPr/>
            </p:nvSpPr>
            <p:spPr bwMode="auto">
              <a:xfrm>
                <a:off x="140" y="2791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3" name="Rectangle 440"/>
              <p:cNvSpPr>
                <a:spLocks noChangeArrowheads="1"/>
              </p:cNvSpPr>
              <p:nvPr/>
            </p:nvSpPr>
            <p:spPr bwMode="auto">
              <a:xfrm>
                <a:off x="140" y="2707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4" name="Rectangle 441"/>
              <p:cNvSpPr>
                <a:spLocks noChangeArrowheads="1"/>
              </p:cNvSpPr>
              <p:nvPr/>
            </p:nvSpPr>
            <p:spPr bwMode="auto">
              <a:xfrm>
                <a:off x="140" y="2622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5" name="Rectangle 442"/>
              <p:cNvSpPr>
                <a:spLocks noChangeArrowheads="1"/>
              </p:cNvSpPr>
              <p:nvPr/>
            </p:nvSpPr>
            <p:spPr bwMode="auto">
              <a:xfrm>
                <a:off x="140" y="2539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6" name="Rectangle 443"/>
              <p:cNvSpPr>
                <a:spLocks noChangeArrowheads="1"/>
              </p:cNvSpPr>
              <p:nvPr/>
            </p:nvSpPr>
            <p:spPr bwMode="auto">
              <a:xfrm>
                <a:off x="460" y="3344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7" name="Rectangle 444"/>
              <p:cNvSpPr>
                <a:spLocks noChangeArrowheads="1"/>
              </p:cNvSpPr>
              <p:nvPr/>
            </p:nvSpPr>
            <p:spPr bwMode="auto">
              <a:xfrm>
                <a:off x="582" y="3344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8" name="Rectangle 445"/>
              <p:cNvSpPr>
                <a:spLocks noChangeArrowheads="1"/>
              </p:cNvSpPr>
              <p:nvPr/>
            </p:nvSpPr>
            <p:spPr bwMode="auto">
              <a:xfrm>
                <a:off x="680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9" name="Rectangle 446"/>
              <p:cNvSpPr>
                <a:spLocks noChangeArrowheads="1"/>
              </p:cNvSpPr>
              <p:nvPr/>
            </p:nvSpPr>
            <p:spPr bwMode="auto">
              <a:xfrm>
                <a:off x="806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0" name="Rectangle 447"/>
              <p:cNvSpPr>
                <a:spLocks noChangeArrowheads="1"/>
              </p:cNvSpPr>
              <p:nvPr/>
            </p:nvSpPr>
            <p:spPr bwMode="auto">
              <a:xfrm>
                <a:off x="932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1" name="Rectangle 448"/>
              <p:cNvSpPr>
                <a:spLocks noChangeArrowheads="1"/>
              </p:cNvSpPr>
              <p:nvPr/>
            </p:nvSpPr>
            <p:spPr bwMode="auto">
              <a:xfrm>
                <a:off x="1060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2" name="Rectangle 449"/>
              <p:cNvSpPr>
                <a:spLocks noChangeArrowheads="1"/>
              </p:cNvSpPr>
              <p:nvPr/>
            </p:nvSpPr>
            <p:spPr bwMode="auto">
              <a:xfrm>
                <a:off x="1186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225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3" name="Rectangle 450"/>
              <p:cNvSpPr>
                <a:spLocks noChangeArrowheads="1"/>
              </p:cNvSpPr>
              <p:nvPr/>
            </p:nvSpPr>
            <p:spPr bwMode="auto">
              <a:xfrm>
                <a:off x="1426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285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4" name="Rectangle 451"/>
              <p:cNvSpPr>
                <a:spLocks noChangeArrowheads="1"/>
              </p:cNvSpPr>
              <p:nvPr/>
            </p:nvSpPr>
            <p:spPr bwMode="auto">
              <a:xfrm>
                <a:off x="1550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5" name="Rectangle 452"/>
              <p:cNvSpPr>
                <a:spLocks noChangeArrowheads="1"/>
              </p:cNvSpPr>
              <p:nvPr/>
            </p:nvSpPr>
            <p:spPr bwMode="auto">
              <a:xfrm>
                <a:off x="1678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345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6" name="Rectangle 453"/>
              <p:cNvSpPr>
                <a:spLocks noChangeArrowheads="1"/>
              </p:cNvSpPr>
              <p:nvPr/>
            </p:nvSpPr>
            <p:spPr bwMode="auto">
              <a:xfrm>
                <a:off x="1804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375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7" name="Rectangle 454"/>
              <p:cNvSpPr>
                <a:spLocks noChangeArrowheads="1"/>
              </p:cNvSpPr>
              <p:nvPr/>
            </p:nvSpPr>
            <p:spPr bwMode="auto">
              <a:xfrm>
                <a:off x="100" y="3057"/>
                <a:ext cx="7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8" name="Rectangle 455"/>
              <p:cNvSpPr>
                <a:spLocks noChangeArrowheads="1"/>
              </p:cNvSpPr>
              <p:nvPr/>
            </p:nvSpPr>
            <p:spPr bwMode="auto">
              <a:xfrm>
                <a:off x="100" y="3022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9" name="Rectangle 456"/>
              <p:cNvSpPr>
                <a:spLocks noChangeArrowheads="1"/>
              </p:cNvSpPr>
              <p:nvPr/>
            </p:nvSpPr>
            <p:spPr bwMode="auto">
              <a:xfrm>
                <a:off x="100" y="2986"/>
                <a:ext cx="4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0" name="Rectangle 457"/>
              <p:cNvSpPr>
                <a:spLocks noChangeArrowheads="1"/>
              </p:cNvSpPr>
              <p:nvPr/>
            </p:nvSpPr>
            <p:spPr bwMode="auto">
              <a:xfrm>
                <a:off x="100" y="2969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1" name="Rectangle 458"/>
              <p:cNvSpPr>
                <a:spLocks noChangeArrowheads="1"/>
              </p:cNvSpPr>
              <p:nvPr/>
            </p:nvSpPr>
            <p:spPr bwMode="auto">
              <a:xfrm>
                <a:off x="100" y="2933"/>
                <a:ext cx="8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2" name="Rectangle 459"/>
              <p:cNvSpPr>
                <a:spLocks noChangeArrowheads="1"/>
              </p:cNvSpPr>
              <p:nvPr/>
            </p:nvSpPr>
            <p:spPr bwMode="auto">
              <a:xfrm>
                <a:off x="100" y="2880"/>
                <a:ext cx="6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3" name="Rectangle 460"/>
              <p:cNvSpPr>
                <a:spLocks noChangeArrowheads="1"/>
              </p:cNvSpPr>
              <p:nvPr/>
            </p:nvSpPr>
            <p:spPr bwMode="auto">
              <a:xfrm>
                <a:off x="100" y="2847"/>
                <a:ext cx="4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4" name="Rectangle 461"/>
              <p:cNvSpPr>
                <a:spLocks noChangeArrowheads="1"/>
              </p:cNvSpPr>
              <p:nvPr/>
            </p:nvSpPr>
            <p:spPr bwMode="auto">
              <a:xfrm>
                <a:off x="100" y="2831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5" name="Rectangle 462"/>
              <p:cNvSpPr>
                <a:spLocks noChangeArrowheads="1"/>
              </p:cNvSpPr>
              <p:nvPr/>
            </p:nvSpPr>
            <p:spPr bwMode="auto">
              <a:xfrm>
                <a:off x="100" y="2812"/>
                <a:ext cx="8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6" name="Rectangle 463"/>
              <p:cNvSpPr>
                <a:spLocks noChangeArrowheads="1"/>
              </p:cNvSpPr>
              <p:nvPr/>
            </p:nvSpPr>
            <p:spPr bwMode="auto">
              <a:xfrm>
                <a:off x="100" y="2758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7" name="Rectangle 464"/>
              <p:cNvSpPr>
                <a:spLocks noChangeArrowheads="1"/>
              </p:cNvSpPr>
              <p:nvPr/>
            </p:nvSpPr>
            <p:spPr bwMode="auto">
              <a:xfrm>
                <a:off x="100" y="2722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8" name="Rectangle 465"/>
              <p:cNvSpPr>
                <a:spLocks noChangeArrowheads="1"/>
              </p:cNvSpPr>
              <p:nvPr/>
            </p:nvSpPr>
            <p:spPr bwMode="auto">
              <a:xfrm>
                <a:off x="329" y="3344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9" name="Rectangle 466"/>
              <p:cNvSpPr>
                <a:spLocks noChangeArrowheads="1"/>
              </p:cNvSpPr>
              <p:nvPr/>
            </p:nvSpPr>
            <p:spPr bwMode="auto">
              <a:xfrm>
                <a:off x="1308" y="3344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0" name="Rectangle 467"/>
              <p:cNvSpPr>
                <a:spLocks noChangeArrowheads="1"/>
              </p:cNvSpPr>
              <p:nvPr/>
            </p:nvSpPr>
            <p:spPr bwMode="auto">
              <a:xfrm>
                <a:off x="863" y="3416"/>
                <a:ext cx="1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Time 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1" name="Rectangle 468"/>
              <p:cNvSpPr>
                <a:spLocks noChangeArrowheads="1"/>
              </p:cNvSpPr>
              <p:nvPr/>
            </p:nvSpPr>
            <p:spPr bwMode="auto">
              <a:xfrm>
                <a:off x="1018" y="3416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2" name="Rectangle 469"/>
              <p:cNvSpPr>
                <a:spLocks noChangeArrowheads="1"/>
              </p:cNvSpPr>
              <p:nvPr/>
            </p:nvSpPr>
            <p:spPr bwMode="auto">
              <a:xfrm>
                <a:off x="1038" y="3416"/>
                <a:ext cx="2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minutes)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3" name="Rectangle 470"/>
              <p:cNvSpPr>
                <a:spLocks noChangeArrowheads="1"/>
              </p:cNvSpPr>
              <p:nvPr/>
            </p:nvSpPr>
            <p:spPr bwMode="auto">
              <a:xfrm>
                <a:off x="2210" y="2569"/>
                <a:ext cx="5" cy="7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4" name="Rectangle 471"/>
              <p:cNvSpPr>
                <a:spLocks noChangeArrowheads="1"/>
              </p:cNvSpPr>
              <p:nvPr/>
            </p:nvSpPr>
            <p:spPr bwMode="auto">
              <a:xfrm>
                <a:off x="2210" y="2569"/>
                <a:ext cx="5" cy="75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5" name="Freeform 472"/>
              <p:cNvSpPr>
                <a:spLocks noEditPoints="1"/>
              </p:cNvSpPr>
              <p:nvPr/>
            </p:nvSpPr>
            <p:spPr bwMode="auto">
              <a:xfrm>
                <a:off x="2196" y="2567"/>
                <a:ext cx="16" cy="762"/>
              </a:xfrm>
              <a:custGeom>
                <a:avLst/>
                <a:gdLst>
                  <a:gd name="T0" fmla="*/ 0 w 31"/>
                  <a:gd name="T1" fmla="*/ 1517 h 1525"/>
                  <a:gd name="T2" fmla="*/ 31 w 31"/>
                  <a:gd name="T3" fmla="*/ 1517 h 1525"/>
                  <a:gd name="T4" fmla="*/ 31 w 31"/>
                  <a:gd name="T5" fmla="*/ 1525 h 1525"/>
                  <a:gd name="T6" fmla="*/ 0 w 31"/>
                  <a:gd name="T7" fmla="*/ 1525 h 1525"/>
                  <a:gd name="T8" fmla="*/ 0 w 31"/>
                  <a:gd name="T9" fmla="*/ 1517 h 1525"/>
                  <a:gd name="T10" fmla="*/ 0 w 31"/>
                  <a:gd name="T11" fmla="*/ 1348 h 1525"/>
                  <a:gd name="T12" fmla="*/ 31 w 31"/>
                  <a:gd name="T13" fmla="*/ 1348 h 1525"/>
                  <a:gd name="T14" fmla="*/ 31 w 31"/>
                  <a:gd name="T15" fmla="*/ 1356 h 1525"/>
                  <a:gd name="T16" fmla="*/ 0 w 31"/>
                  <a:gd name="T17" fmla="*/ 1356 h 1525"/>
                  <a:gd name="T18" fmla="*/ 0 w 31"/>
                  <a:gd name="T19" fmla="*/ 1348 h 1525"/>
                  <a:gd name="T20" fmla="*/ 0 w 31"/>
                  <a:gd name="T21" fmla="*/ 1179 h 1525"/>
                  <a:gd name="T22" fmla="*/ 31 w 31"/>
                  <a:gd name="T23" fmla="*/ 1179 h 1525"/>
                  <a:gd name="T24" fmla="*/ 31 w 31"/>
                  <a:gd name="T25" fmla="*/ 1189 h 1525"/>
                  <a:gd name="T26" fmla="*/ 0 w 31"/>
                  <a:gd name="T27" fmla="*/ 1189 h 1525"/>
                  <a:gd name="T28" fmla="*/ 0 w 31"/>
                  <a:gd name="T29" fmla="*/ 1179 h 1525"/>
                  <a:gd name="T30" fmla="*/ 0 w 31"/>
                  <a:gd name="T31" fmla="*/ 1010 h 1525"/>
                  <a:gd name="T32" fmla="*/ 31 w 31"/>
                  <a:gd name="T33" fmla="*/ 1010 h 1525"/>
                  <a:gd name="T34" fmla="*/ 31 w 31"/>
                  <a:gd name="T35" fmla="*/ 1020 h 1525"/>
                  <a:gd name="T36" fmla="*/ 0 w 31"/>
                  <a:gd name="T37" fmla="*/ 1020 h 1525"/>
                  <a:gd name="T38" fmla="*/ 0 w 31"/>
                  <a:gd name="T39" fmla="*/ 1010 h 1525"/>
                  <a:gd name="T40" fmla="*/ 0 w 31"/>
                  <a:gd name="T41" fmla="*/ 841 h 1525"/>
                  <a:gd name="T42" fmla="*/ 31 w 31"/>
                  <a:gd name="T43" fmla="*/ 841 h 1525"/>
                  <a:gd name="T44" fmla="*/ 31 w 31"/>
                  <a:gd name="T45" fmla="*/ 851 h 1525"/>
                  <a:gd name="T46" fmla="*/ 0 w 31"/>
                  <a:gd name="T47" fmla="*/ 851 h 1525"/>
                  <a:gd name="T48" fmla="*/ 0 w 31"/>
                  <a:gd name="T49" fmla="*/ 841 h 1525"/>
                  <a:gd name="T50" fmla="*/ 0 w 31"/>
                  <a:gd name="T51" fmla="*/ 674 h 1525"/>
                  <a:gd name="T52" fmla="*/ 31 w 31"/>
                  <a:gd name="T53" fmla="*/ 674 h 1525"/>
                  <a:gd name="T54" fmla="*/ 31 w 31"/>
                  <a:gd name="T55" fmla="*/ 684 h 1525"/>
                  <a:gd name="T56" fmla="*/ 0 w 31"/>
                  <a:gd name="T57" fmla="*/ 684 h 1525"/>
                  <a:gd name="T58" fmla="*/ 0 w 31"/>
                  <a:gd name="T59" fmla="*/ 674 h 1525"/>
                  <a:gd name="T60" fmla="*/ 0 w 31"/>
                  <a:gd name="T61" fmla="*/ 505 h 1525"/>
                  <a:gd name="T62" fmla="*/ 31 w 31"/>
                  <a:gd name="T63" fmla="*/ 505 h 1525"/>
                  <a:gd name="T64" fmla="*/ 31 w 31"/>
                  <a:gd name="T65" fmla="*/ 515 h 1525"/>
                  <a:gd name="T66" fmla="*/ 0 w 31"/>
                  <a:gd name="T67" fmla="*/ 515 h 1525"/>
                  <a:gd name="T68" fmla="*/ 0 w 31"/>
                  <a:gd name="T69" fmla="*/ 505 h 1525"/>
                  <a:gd name="T70" fmla="*/ 0 w 31"/>
                  <a:gd name="T71" fmla="*/ 336 h 1525"/>
                  <a:gd name="T72" fmla="*/ 31 w 31"/>
                  <a:gd name="T73" fmla="*/ 336 h 1525"/>
                  <a:gd name="T74" fmla="*/ 31 w 31"/>
                  <a:gd name="T75" fmla="*/ 346 h 1525"/>
                  <a:gd name="T76" fmla="*/ 0 w 31"/>
                  <a:gd name="T77" fmla="*/ 346 h 1525"/>
                  <a:gd name="T78" fmla="*/ 0 w 31"/>
                  <a:gd name="T79" fmla="*/ 336 h 1525"/>
                  <a:gd name="T80" fmla="*/ 0 w 31"/>
                  <a:gd name="T81" fmla="*/ 169 h 1525"/>
                  <a:gd name="T82" fmla="*/ 31 w 31"/>
                  <a:gd name="T83" fmla="*/ 169 h 1525"/>
                  <a:gd name="T84" fmla="*/ 31 w 31"/>
                  <a:gd name="T85" fmla="*/ 179 h 1525"/>
                  <a:gd name="T86" fmla="*/ 0 w 31"/>
                  <a:gd name="T87" fmla="*/ 179 h 1525"/>
                  <a:gd name="T88" fmla="*/ 0 w 31"/>
                  <a:gd name="T89" fmla="*/ 169 h 1525"/>
                  <a:gd name="T90" fmla="*/ 0 w 31"/>
                  <a:gd name="T91" fmla="*/ 0 h 1525"/>
                  <a:gd name="T92" fmla="*/ 31 w 31"/>
                  <a:gd name="T93" fmla="*/ 0 h 1525"/>
                  <a:gd name="T94" fmla="*/ 31 w 31"/>
                  <a:gd name="T95" fmla="*/ 10 h 1525"/>
                  <a:gd name="T96" fmla="*/ 0 w 31"/>
                  <a:gd name="T97" fmla="*/ 10 h 1525"/>
                  <a:gd name="T98" fmla="*/ 0 w 31"/>
                  <a:gd name="T99" fmla="*/ 0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1525">
                    <a:moveTo>
                      <a:pt x="0" y="1517"/>
                    </a:moveTo>
                    <a:lnTo>
                      <a:pt x="31" y="1517"/>
                    </a:lnTo>
                    <a:lnTo>
                      <a:pt x="31" y="1525"/>
                    </a:lnTo>
                    <a:lnTo>
                      <a:pt x="0" y="1525"/>
                    </a:lnTo>
                    <a:lnTo>
                      <a:pt x="0" y="1517"/>
                    </a:lnTo>
                    <a:close/>
                    <a:moveTo>
                      <a:pt x="0" y="1348"/>
                    </a:moveTo>
                    <a:lnTo>
                      <a:pt x="31" y="1348"/>
                    </a:lnTo>
                    <a:lnTo>
                      <a:pt x="31" y="1356"/>
                    </a:lnTo>
                    <a:lnTo>
                      <a:pt x="0" y="1356"/>
                    </a:lnTo>
                    <a:lnTo>
                      <a:pt x="0" y="1348"/>
                    </a:lnTo>
                    <a:close/>
                    <a:moveTo>
                      <a:pt x="0" y="1179"/>
                    </a:moveTo>
                    <a:lnTo>
                      <a:pt x="31" y="1179"/>
                    </a:lnTo>
                    <a:lnTo>
                      <a:pt x="31" y="1189"/>
                    </a:lnTo>
                    <a:lnTo>
                      <a:pt x="0" y="1189"/>
                    </a:lnTo>
                    <a:lnTo>
                      <a:pt x="0" y="1179"/>
                    </a:lnTo>
                    <a:close/>
                    <a:moveTo>
                      <a:pt x="0" y="1010"/>
                    </a:moveTo>
                    <a:lnTo>
                      <a:pt x="31" y="1010"/>
                    </a:lnTo>
                    <a:lnTo>
                      <a:pt x="31" y="1020"/>
                    </a:lnTo>
                    <a:lnTo>
                      <a:pt x="0" y="1020"/>
                    </a:lnTo>
                    <a:lnTo>
                      <a:pt x="0" y="1010"/>
                    </a:lnTo>
                    <a:close/>
                    <a:moveTo>
                      <a:pt x="0" y="841"/>
                    </a:moveTo>
                    <a:lnTo>
                      <a:pt x="31" y="841"/>
                    </a:lnTo>
                    <a:lnTo>
                      <a:pt x="31" y="851"/>
                    </a:lnTo>
                    <a:lnTo>
                      <a:pt x="0" y="851"/>
                    </a:lnTo>
                    <a:lnTo>
                      <a:pt x="0" y="841"/>
                    </a:lnTo>
                    <a:close/>
                    <a:moveTo>
                      <a:pt x="0" y="674"/>
                    </a:moveTo>
                    <a:lnTo>
                      <a:pt x="31" y="674"/>
                    </a:lnTo>
                    <a:lnTo>
                      <a:pt x="31" y="684"/>
                    </a:lnTo>
                    <a:lnTo>
                      <a:pt x="0" y="684"/>
                    </a:lnTo>
                    <a:lnTo>
                      <a:pt x="0" y="674"/>
                    </a:lnTo>
                    <a:close/>
                    <a:moveTo>
                      <a:pt x="0" y="505"/>
                    </a:moveTo>
                    <a:lnTo>
                      <a:pt x="31" y="505"/>
                    </a:lnTo>
                    <a:lnTo>
                      <a:pt x="31" y="515"/>
                    </a:lnTo>
                    <a:lnTo>
                      <a:pt x="0" y="515"/>
                    </a:lnTo>
                    <a:lnTo>
                      <a:pt x="0" y="505"/>
                    </a:lnTo>
                    <a:close/>
                    <a:moveTo>
                      <a:pt x="0" y="336"/>
                    </a:moveTo>
                    <a:lnTo>
                      <a:pt x="31" y="336"/>
                    </a:lnTo>
                    <a:lnTo>
                      <a:pt x="31" y="346"/>
                    </a:lnTo>
                    <a:lnTo>
                      <a:pt x="0" y="346"/>
                    </a:lnTo>
                    <a:lnTo>
                      <a:pt x="0" y="336"/>
                    </a:lnTo>
                    <a:close/>
                    <a:moveTo>
                      <a:pt x="0" y="169"/>
                    </a:moveTo>
                    <a:lnTo>
                      <a:pt x="31" y="169"/>
                    </a:lnTo>
                    <a:lnTo>
                      <a:pt x="31" y="179"/>
                    </a:lnTo>
                    <a:lnTo>
                      <a:pt x="0" y="179"/>
                    </a:lnTo>
                    <a:lnTo>
                      <a:pt x="0" y="169"/>
                    </a:lnTo>
                    <a:close/>
                    <a:moveTo>
                      <a:pt x="0" y="0"/>
                    </a:moveTo>
                    <a:lnTo>
                      <a:pt x="31" y="0"/>
                    </a:lnTo>
                    <a:lnTo>
                      <a:pt x="31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6" name="Rectangle 473"/>
              <p:cNvSpPr>
                <a:spLocks noChangeArrowheads="1"/>
              </p:cNvSpPr>
              <p:nvPr/>
            </p:nvSpPr>
            <p:spPr bwMode="auto">
              <a:xfrm>
                <a:off x="2196" y="3326"/>
                <a:ext cx="16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7" name="Rectangle 474"/>
              <p:cNvSpPr>
                <a:spLocks noChangeArrowheads="1"/>
              </p:cNvSpPr>
              <p:nvPr/>
            </p:nvSpPr>
            <p:spPr bwMode="auto">
              <a:xfrm>
                <a:off x="2196" y="3241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8" name="Rectangle 475"/>
              <p:cNvSpPr>
                <a:spLocks noChangeArrowheads="1"/>
              </p:cNvSpPr>
              <p:nvPr/>
            </p:nvSpPr>
            <p:spPr bwMode="auto">
              <a:xfrm>
                <a:off x="2196" y="3157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9" name="Rectangle 476"/>
              <p:cNvSpPr>
                <a:spLocks noChangeArrowheads="1"/>
              </p:cNvSpPr>
              <p:nvPr/>
            </p:nvSpPr>
            <p:spPr bwMode="auto">
              <a:xfrm>
                <a:off x="2196" y="3072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0" name="Rectangle 477"/>
              <p:cNvSpPr>
                <a:spLocks noChangeArrowheads="1"/>
              </p:cNvSpPr>
              <p:nvPr/>
            </p:nvSpPr>
            <p:spPr bwMode="auto">
              <a:xfrm>
                <a:off x="2196" y="2988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1" name="Rectangle 478"/>
              <p:cNvSpPr>
                <a:spLocks noChangeArrowheads="1"/>
              </p:cNvSpPr>
              <p:nvPr/>
            </p:nvSpPr>
            <p:spPr bwMode="auto">
              <a:xfrm>
                <a:off x="2196" y="2904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2" name="Rectangle 479"/>
              <p:cNvSpPr>
                <a:spLocks noChangeArrowheads="1"/>
              </p:cNvSpPr>
              <p:nvPr/>
            </p:nvSpPr>
            <p:spPr bwMode="auto">
              <a:xfrm>
                <a:off x="2196" y="2820"/>
                <a:ext cx="16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3" name="Rectangle 480"/>
              <p:cNvSpPr>
                <a:spLocks noChangeArrowheads="1"/>
              </p:cNvSpPr>
              <p:nvPr/>
            </p:nvSpPr>
            <p:spPr bwMode="auto">
              <a:xfrm>
                <a:off x="2196" y="2735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4" name="Rectangle 481"/>
              <p:cNvSpPr>
                <a:spLocks noChangeArrowheads="1"/>
              </p:cNvSpPr>
              <p:nvPr/>
            </p:nvSpPr>
            <p:spPr bwMode="auto">
              <a:xfrm>
                <a:off x="2196" y="2651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5" name="Rectangle 482"/>
              <p:cNvSpPr>
                <a:spLocks noChangeArrowheads="1"/>
              </p:cNvSpPr>
              <p:nvPr/>
            </p:nvSpPr>
            <p:spPr bwMode="auto">
              <a:xfrm>
                <a:off x="2196" y="2567"/>
                <a:ext cx="16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6" name="Rectangle 483"/>
              <p:cNvSpPr>
                <a:spLocks noChangeArrowheads="1"/>
              </p:cNvSpPr>
              <p:nvPr/>
            </p:nvSpPr>
            <p:spPr bwMode="auto">
              <a:xfrm>
                <a:off x="2212" y="3326"/>
                <a:ext cx="1547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7" name="Rectangle 484"/>
              <p:cNvSpPr>
                <a:spLocks noChangeArrowheads="1"/>
              </p:cNvSpPr>
              <p:nvPr/>
            </p:nvSpPr>
            <p:spPr bwMode="auto">
              <a:xfrm>
                <a:off x="2212" y="3326"/>
                <a:ext cx="1547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8" name="Freeform 485"/>
              <p:cNvSpPr>
                <a:spLocks noEditPoints="1"/>
              </p:cNvSpPr>
              <p:nvPr/>
            </p:nvSpPr>
            <p:spPr bwMode="auto">
              <a:xfrm>
                <a:off x="2210" y="3327"/>
                <a:ext cx="1551" cy="15"/>
              </a:xfrm>
              <a:custGeom>
                <a:avLst/>
                <a:gdLst>
                  <a:gd name="T0" fmla="*/ 0 w 3103"/>
                  <a:gd name="T1" fmla="*/ 29 h 29"/>
                  <a:gd name="T2" fmla="*/ 132 w 3103"/>
                  <a:gd name="T3" fmla="*/ 0 h 29"/>
                  <a:gd name="T4" fmla="*/ 123 w 3103"/>
                  <a:gd name="T5" fmla="*/ 0 h 29"/>
                  <a:gd name="T6" fmla="*/ 255 w 3103"/>
                  <a:gd name="T7" fmla="*/ 29 h 29"/>
                  <a:gd name="T8" fmla="*/ 255 w 3103"/>
                  <a:gd name="T9" fmla="*/ 0 h 29"/>
                  <a:gd name="T10" fmla="*/ 370 w 3103"/>
                  <a:gd name="T11" fmla="*/ 29 h 29"/>
                  <a:gd name="T12" fmla="*/ 503 w 3103"/>
                  <a:gd name="T13" fmla="*/ 0 h 29"/>
                  <a:gd name="T14" fmla="*/ 493 w 3103"/>
                  <a:gd name="T15" fmla="*/ 0 h 29"/>
                  <a:gd name="T16" fmla="*/ 628 w 3103"/>
                  <a:gd name="T17" fmla="*/ 29 h 29"/>
                  <a:gd name="T18" fmla="*/ 628 w 3103"/>
                  <a:gd name="T19" fmla="*/ 0 h 29"/>
                  <a:gd name="T20" fmla="*/ 741 w 3103"/>
                  <a:gd name="T21" fmla="*/ 29 h 29"/>
                  <a:gd name="T22" fmla="*/ 875 w 3103"/>
                  <a:gd name="T23" fmla="*/ 0 h 29"/>
                  <a:gd name="T24" fmla="*/ 866 w 3103"/>
                  <a:gd name="T25" fmla="*/ 0 h 29"/>
                  <a:gd name="T26" fmla="*/ 998 w 3103"/>
                  <a:gd name="T27" fmla="*/ 29 h 29"/>
                  <a:gd name="T28" fmla="*/ 998 w 3103"/>
                  <a:gd name="T29" fmla="*/ 0 h 29"/>
                  <a:gd name="T30" fmla="*/ 1112 w 3103"/>
                  <a:gd name="T31" fmla="*/ 29 h 29"/>
                  <a:gd name="T32" fmla="*/ 1246 w 3103"/>
                  <a:gd name="T33" fmla="*/ 0 h 29"/>
                  <a:gd name="T34" fmla="*/ 1236 w 3103"/>
                  <a:gd name="T35" fmla="*/ 0 h 29"/>
                  <a:gd name="T36" fmla="*/ 1369 w 3103"/>
                  <a:gd name="T37" fmla="*/ 29 h 29"/>
                  <a:gd name="T38" fmla="*/ 1369 w 3103"/>
                  <a:gd name="T39" fmla="*/ 0 h 29"/>
                  <a:gd name="T40" fmla="*/ 1484 w 3103"/>
                  <a:gd name="T41" fmla="*/ 29 h 29"/>
                  <a:gd name="T42" fmla="*/ 1616 w 3103"/>
                  <a:gd name="T43" fmla="*/ 0 h 29"/>
                  <a:gd name="T44" fmla="*/ 1607 w 3103"/>
                  <a:gd name="T45" fmla="*/ 0 h 29"/>
                  <a:gd name="T46" fmla="*/ 1741 w 3103"/>
                  <a:gd name="T47" fmla="*/ 29 h 29"/>
                  <a:gd name="T48" fmla="*/ 1741 w 3103"/>
                  <a:gd name="T49" fmla="*/ 0 h 29"/>
                  <a:gd name="T50" fmla="*/ 1855 w 3103"/>
                  <a:gd name="T51" fmla="*/ 29 h 29"/>
                  <a:gd name="T52" fmla="*/ 1989 w 3103"/>
                  <a:gd name="T53" fmla="*/ 0 h 29"/>
                  <a:gd name="T54" fmla="*/ 1979 w 3103"/>
                  <a:gd name="T55" fmla="*/ 0 h 29"/>
                  <a:gd name="T56" fmla="*/ 2112 w 3103"/>
                  <a:gd name="T57" fmla="*/ 29 h 29"/>
                  <a:gd name="T58" fmla="*/ 2112 w 3103"/>
                  <a:gd name="T59" fmla="*/ 0 h 29"/>
                  <a:gd name="T60" fmla="*/ 2227 w 3103"/>
                  <a:gd name="T61" fmla="*/ 29 h 29"/>
                  <a:gd name="T62" fmla="*/ 2360 w 3103"/>
                  <a:gd name="T63" fmla="*/ 0 h 29"/>
                  <a:gd name="T64" fmla="*/ 2350 w 3103"/>
                  <a:gd name="T65" fmla="*/ 0 h 29"/>
                  <a:gd name="T66" fmla="*/ 2482 w 3103"/>
                  <a:gd name="T67" fmla="*/ 29 h 29"/>
                  <a:gd name="T68" fmla="*/ 2482 w 3103"/>
                  <a:gd name="T69" fmla="*/ 0 h 29"/>
                  <a:gd name="T70" fmla="*/ 2598 w 3103"/>
                  <a:gd name="T71" fmla="*/ 29 h 29"/>
                  <a:gd name="T72" fmla="*/ 2730 w 3103"/>
                  <a:gd name="T73" fmla="*/ 0 h 29"/>
                  <a:gd name="T74" fmla="*/ 2720 w 3103"/>
                  <a:gd name="T75" fmla="*/ 0 h 29"/>
                  <a:gd name="T76" fmla="*/ 2855 w 3103"/>
                  <a:gd name="T77" fmla="*/ 29 h 29"/>
                  <a:gd name="T78" fmla="*/ 2855 w 3103"/>
                  <a:gd name="T79" fmla="*/ 0 h 29"/>
                  <a:gd name="T80" fmla="*/ 2968 w 3103"/>
                  <a:gd name="T81" fmla="*/ 29 h 29"/>
                  <a:gd name="T82" fmla="*/ 3103 w 3103"/>
                  <a:gd name="T83" fmla="*/ 0 h 29"/>
                  <a:gd name="T84" fmla="*/ 3093 w 3103"/>
                  <a:gd name="T8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3" h="29">
                    <a:moveTo>
                      <a:pt x="9" y="0"/>
                    </a:moveTo>
                    <a:lnTo>
                      <a:pt x="9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  <a:moveTo>
                      <a:pt x="132" y="0"/>
                    </a:moveTo>
                    <a:lnTo>
                      <a:pt x="132" y="29"/>
                    </a:lnTo>
                    <a:lnTo>
                      <a:pt x="123" y="29"/>
                    </a:lnTo>
                    <a:lnTo>
                      <a:pt x="123" y="0"/>
                    </a:lnTo>
                    <a:lnTo>
                      <a:pt x="132" y="0"/>
                    </a:lnTo>
                    <a:close/>
                    <a:moveTo>
                      <a:pt x="255" y="0"/>
                    </a:moveTo>
                    <a:lnTo>
                      <a:pt x="255" y="29"/>
                    </a:lnTo>
                    <a:lnTo>
                      <a:pt x="248" y="29"/>
                    </a:lnTo>
                    <a:lnTo>
                      <a:pt x="248" y="0"/>
                    </a:lnTo>
                    <a:lnTo>
                      <a:pt x="255" y="0"/>
                    </a:lnTo>
                    <a:close/>
                    <a:moveTo>
                      <a:pt x="380" y="0"/>
                    </a:moveTo>
                    <a:lnTo>
                      <a:pt x="380" y="29"/>
                    </a:lnTo>
                    <a:lnTo>
                      <a:pt x="370" y="29"/>
                    </a:lnTo>
                    <a:lnTo>
                      <a:pt x="370" y="0"/>
                    </a:lnTo>
                    <a:lnTo>
                      <a:pt x="380" y="0"/>
                    </a:lnTo>
                    <a:close/>
                    <a:moveTo>
                      <a:pt x="503" y="0"/>
                    </a:moveTo>
                    <a:lnTo>
                      <a:pt x="503" y="29"/>
                    </a:lnTo>
                    <a:lnTo>
                      <a:pt x="493" y="29"/>
                    </a:lnTo>
                    <a:lnTo>
                      <a:pt x="493" y="0"/>
                    </a:lnTo>
                    <a:lnTo>
                      <a:pt x="503" y="0"/>
                    </a:lnTo>
                    <a:close/>
                    <a:moveTo>
                      <a:pt x="628" y="0"/>
                    </a:moveTo>
                    <a:lnTo>
                      <a:pt x="628" y="29"/>
                    </a:lnTo>
                    <a:lnTo>
                      <a:pt x="618" y="29"/>
                    </a:lnTo>
                    <a:lnTo>
                      <a:pt x="618" y="0"/>
                    </a:lnTo>
                    <a:lnTo>
                      <a:pt x="628" y="0"/>
                    </a:lnTo>
                    <a:close/>
                    <a:moveTo>
                      <a:pt x="751" y="0"/>
                    </a:moveTo>
                    <a:lnTo>
                      <a:pt x="751" y="29"/>
                    </a:lnTo>
                    <a:lnTo>
                      <a:pt x="741" y="29"/>
                    </a:lnTo>
                    <a:lnTo>
                      <a:pt x="741" y="0"/>
                    </a:lnTo>
                    <a:lnTo>
                      <a:pt x="751" y="0"/>
                    </a:lnTo>
                    <a:close/>
                    <a:moveTo>
                      <a:pt x="875" y="0"/>
                    </a:moveTo>
                    <a:lnTo>
                      <a:pt x="875" y="29"/>
                    </a:lnTo>
                    <a:lnTo>
                      <a:pt x="866" y="29"/>
                    </a:lnTo>
                    <a:lnTo>
                      <a:pt x="866" y="0"/>
                    </a:lnTo>
                    <a:lnTo>
                      <a:pt x="875" y="0"/>
                    </a:lnTo>
                    <a:close/>
                    <a:moveTo>
                      <a:pt x="998" y="0"/>
                    </a:moveTo>
                    <a:lnTo>
                      <a:pt x="998" y="29"/>
                    </a:lnTo>
                    <a:lnTo>
                      <a:pt x="989" y="29"/>
                    </a:lnTo>
                    <a:lnTo>
                      <a:pt x="989" y="0"/>
                    </a:lnTo>
                    <a:lnTo>
                      <a:pt x="998" y="0"/>
                    </a:lnTo>
                    <a:close/>
                    <a:moveTo>
                      <a:pt x="1123" y="0"/>
                    </a:moveTo>
                    <a:lnTo>
                      <a:pt x="1123" y="29"/>
                    </a:lnTo>
                    <a:lnTo>
                      <a:pt x="1112" y="29"/>
                    </a:lnTo>
                    <a:lnTo>
                      <a:pt x="1112" y="0"/>
                    </a:lnTo>
                    <a:lnTo>
                      <a:pt x="1123" y="0"/>
                    </a:lnTo>
                    <a:close/>
                    <a:moveTo>
                      <a:pt x="1246" y="0"/>
                    </a:moveTo>
                    <a:lnTo>
                      <a:pt x="1246" y="29"/>
                    </a:lnTo>
                    <a:lnTo>
                      <a:pt x="1236" y="29"/>
                    </a:lnTo>
                    <a:lnTo>
                      <a:pt x="1236" y="0"/>
                    </a:lnTo>
                    <a:lnTo>
                      <a:pt x="1246" y="0"/>
                    </a:lnTo>
                    <a:close/>
                    <a:moveTo>
                      <a:pt x="1369" y="0"/>
                    </a:moveTo>
                    <a:lnTo>
                      <a:pt x="1369" y="29"/>
                    </a:lnTo>
                    <a:lnTo>
                      <a:pt x="1361" y="29"/>
                    </a:lnTo>
                    <a:lnTo>
                      <a:pt x="1361" y="0"/>
                    </a:lnTo>
                    <a:lnTo>
                      <a:pt x="1369" y="0"/>
                    </a:lnTo>
                    <a:close/>
                    <a:moveTo>
                      <a:pt x="1494" y="0"/>
                    </a:moveTo>
                    <a:lnTo>
                      <a:pt x="1494" y="29"/>
                    </a:lnTo>
                    <a:lnTo>
                      <a:pt x="1484" y="29"/>
                    </a:lnTo>
                    <a:lnTo>
                      <a:pt x="1484" y="0"/>
                    </a:lnTo>
                    <a:lnTo>
                      <a:pt x="1494" y="0"/>
                    </a:lnTo>
                    <a:close/>
                    <a:moveTo>
                      <a:pt x="1616" y="0"/>
                    </a:moveTo>
                    <a:lnTo>
                      <a:pt x="1616" y="29"/>
                    </a:lnTo>
                    <a:lnTo>
                      <a:pt x="1607" y="29"/>
                    </a:lnTo>
                    <a:lnTo>
                      <a:pt x="1607" y="0"/>
                    </a:lnTo>
                    <a:lnTo>
                      <a:pt x="1616" y="0"/>
                    </a:lnTo>
                    <a:close/>
                    <a:moveTo>
                      <a:pt x="1741" y="0"/>
                    </a:moveTo>
                    <a:lnTo>
                      <a:pt x="1741" y="29"/>
                    </a:lnTo>
                    <a:lnTo>
                      <a:pt x="1732" y="29"/>
                    </a:lnTo>
                    <a:lnTo>
                      <a:pt x="1732" y="0"/>
                    </a:lnTo>
                    <a:lnTo>
                      <a:pt x="1741" y="0"/>
                    </a:lnTo>
                    <a:close/>
                    <a:moveTo>
                      <a:pt x="1864" y="0"/>
                    </a:moveTo>
                    <a:lnTo>
                      <a:pt x="1864" y="29"/>
                    </a:lnTo>
                    <a:lnTo>
                      <a:pt x="1855" y="29"/>
                    </a:lnTo>
                    <a:lnTo>
                      <a:pt x="1855" y="0"/>
                    </a:lnTo>
                    <a:lnTo>
                      <a:pt x="1864" y="0"/>
                    </a:lnTo>
                    <a:close/>
                    <a:moveTo>
                      <a:pt x="1989" y="0"/>
                    </a:moveTo>
                    <a:lnTo>
                      <a:pt x="1989" y="29"/>
                    </a:lnTo>
                    <a:lnTo>
                      <a:pt x="1979" y="29"/>
                    </a:lnTo>
                    <a:lnTo>
                      <a:pt x="1979" y="0"/>
                    </a:lnTo>
                    <a:lnTo>
                      <a:pt x="1989" y="0"/>
                    </a:lnTo>
                    <a:close/>
                    <a:moveTo>
                      <a:pt x="2112" y="0"/>
                    </a:moveTo>
                    <a:lnTo>
                      <a:pt x="2112" y="29"/>
                    </a:lnTo>
                    <a:lnTo>
                      <a:pt x="2102" y="29"/>
                    </a:lnTo>
                    <a:lnTo>
                      <a:pt x="2102" y="0"/>
                    </a:lnTo>
                    <a:lnTo>
                      <a:pt x="2112" y="0"/>
                    </a:lnTo>
                    <a:close/>
                    <a:moveTo>
                      <a:pt x="2235" y="0"/>
                    </a:moveTo>
                    <a:lnTo>
                      <a:pt x="2235" y="29"/>
                    </a:lnTo>
                    <a:lnTo>
                      <a:pt x="2227" y="29"/>
                    </a:lnTo>
                    <a:lnTo>
                      <a:pt x="2227" y="0"/>
                    </a:lnTo>
                    <a:lnTo>
                      <a:pt x="2235" y="0"/>
                    </a:lnTo>
                    <a:close/>
                    <a:moveTo>
                      <a:pt x="2360" y="0"/>
                    </a:moveTo>
                    <a:lnTo>
                      <a:pt x="2360" y="29"/>
                    </a:lnTo>
                    <a:lnTo>
                      <a:pt x="2350" y="29"/>
                    </a:lnTo>
                    <a:lnTo>
                      <a:pt x="2350" y="0"/>
                    </a:lnTo>
                    <a:lnTo>
                      <a:pt x="2360" y="0"/>
                    </a:lnTo>
                    <a:close/>
                    <a:moveTo>
                      <a:pt x="2482" y="0"/>
                    </a:moveTo>
                    <a:lnTo>
                      <a:pt x="2482" y="29"/>
                    </a:lnTo>
                    <a:lnTo>
                      <a:pt x="2473" y="29"/>
                    </a:lnTo>
                    <a:lnTo>
                      <a:pt x="2473" y="0"/>
                    </a:lnTo>
                    <a:lnTo>
                      <a:pt x="2482" y="0"/>
                    </a:lnTo>
                    <a:close/>
                    <a:moveTo>
                      <a:pt x="2607" y="0"/>
                    </a:moveTo>
                    <a:lnTo>
                      <a:pt x="2607" y="29"/>
                    </a:lnTo>
                    <a:lnTo>
                      <a:pt x="2598" y="29"/>
                    </a:lnTo>
                    <a:lnTo>
                      <a:pt x="2598" y="0"/>
                    </a:lnTo>
                    <a:lnTo>
                      <a:pt x="2607" y="0"/>
                    </a:lnTo>
                    <a:close/>
                    <a:moveTo>
                      <a:pt x="2730" y="0"/>
                    </a:moveTo>
                    <a:lnTo>
                      <a:pt x="2730" y="29"/>
                    </a:lnTo>
                    <a:lnTo>
                      <a:pt x="2720" y="29"/>
                    </a:lnTo>
                    <a:lnTo>
                      <a:pt x="2720" y="0"/>
                    </a:lnTo>
                    <a:lnTo>
                      <a:pt x="2730" y="0"/>
                    </a:lnTo>
                    <a:close/>
                    <a:moveTo>
                      <a:pt x="2855" y="0"/>
                    </a:moveTo>
                    <a:lnTo>
                      <a:pt x="2855" y="29"/>
                    </a:lnTo>
                    <a:lnTo>
                      <a:pt x="2845" y="29"/>
                    </a:lnTo>
                    <a:lnTo>
                      <a:pt x="2845" y="0"/>
                    </a:lnTo>
                    <a:lnTo>
                      <a:pt x="2855" y="0"/>
                    </a:lnTo>
                    <a:close/>
                    <a:moveTo>
                      <a:pt x="2978" y="0"/>
                    </a:moveTo>
                    <a:lnTo>
                      <a:pt x="2978" y="29"/>
                    </a:lnTo>
                    <a:lnTo>
                      <a:pt x="2968" y="29"/>
                    </a:lnTo>
                    <a:lnTo>
                      <a:pt x="2968" y="0"/>
                    </a:lnTo>
                    <a:lnTo>
                      <a:pt x="2978" y="0"/>
                    </a:lnTo>
                    <a:close/>
                    <a:moveTo>
                      <a:pt x="3103" y="0"/>
                    </a:moveTo>
                    <a:lnTo>
                      <a:pt x="3103" y="29"/>
                    </a:lnTo>
                    <a:lnTo>
                      <a:pt x="3093" y="29"/>
                    </a:lnTo>
                    <a:lnTo>
                      <a:pt x="3093" y="0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9" name="Rectangle 486"/>
              <p:cNvSpPr>
                <a:spLocks noChangeArrowheads="1"/>
              </p:cNvSpPr>
              <p:nvPr/>
            </p:nvSpPr>
            <p:spPr bwMode="auto">
              <a:xfrm>
                <a:off x="2210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0" name="Rectangle 487"/>
              <p:cNvSpPr>
                <a:spLocks noChangeArrowheads="1"/>
              </p:cNvSpPr>
              <p:nvPr/>
            </p:nvSpPr>
            <p:spPr bwMode="auto">
              <a:xfrm>
                <a:off x="2271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1" name="Rectangle 488"/>
              <p:cNvSpPr>
                <a:spLocks noChangeArrowheads="1"/>
              </p:cNvSpPr>
              <p:nvPr/>
            </p:nvSpPr>
            <p:spPr bwMode="auto">
              <a:xfrm>
                <a:off x="2334" y="3327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2" name="Rectangle 489"/>
              <p:cNvSpPr>
                <a:spLocks noChangeArrowheads="1"/>
              </p:cNvSpPr>
              <p:nvPr/>
            </p:nvSpPr>
            <p:spPr bwMode="auto">
              <a:xfrm>
                <a:off x="2395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3" name="Rectangle 490"/>
              <p:cNvSpPr>
                <a:spLocks noChangeArrowheads="1"/>
              </p:cNvSpPr>
              <p:nvPr/>
            </p:nvSpPr>
            <p:spPr bwMode="auto">
              <a:xfrm>
                <a:off x="2457" y="3327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4" name="Rectangle 491"/>
              <p:cNvSpPr>
                <a:spLocks noChangeArrowheads="1"/>
              </p:cNvSpPr>
              <p:nvPr/>
            </p:nvSpPr>
            <p:spPr bwMode="auto">
              <a:xfrm>
                <a:off x="2519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5" name="Rectangle 492"/>
              <p:cNvSpPr>
                <a:spLocks noChangeArrowheads="1"/>
              </p:cNvSpPr>
              <p:nvPr/>
            </p:nvSpPr>
            <p:spPr bwMode="auto">
              <a:xfrm>
                <a:off x="2580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6" name="Rectangle 493"/>
              <p:cNvSpPr>
                <a:spLocks noChangeArrowheads="1"/>
              </p:cNvSpPr>
              <p:nvPr/>
            </p:nvSpPr>
            <p:spPr bwMode="auto">
              <a:xfrm>
                <a:off x="2643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7" name="Rectangle 494"/>
              <p:cNvSpPr>
                <a:spLocks noChangeArrowheads="1"/>
              </p:cNvSpPr>
              <p:nvPr/>
            </p:nvSpPr>
            <p:spPr bwMode="auto">
              <a:xfrm>
                <a:off x="2704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8" name="Rectangle 495"/>
              <p:cNvSpPr>
                <a:spLocks noChangeArrowheads="1"/>
              </p:cNvSpPr>
              <p:nvPr/>
            </p:nvSpPr>
            <p:spPr bwMode="auto">
              <a:xfrm>
                <a:off x="2766" y="3327"/>
                <a:ext cx="6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9" name="Rectangle 496"/>
              <p:cNvSpPr>
                <a:spLocks noChangeArrowheads="1"/>
              </p:cNvSpPr>
              <p:nvPr/>
            </p:nvSpPr>
            <p:spPr bwMode="auto">
              <a:xfrm>
                <a:off x="2828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0" name="Rectangle 497"/>
              <p:cNvSpPr>
                <a:spLocks noChangeArrowheads="1"/>
              </p:cNvSpPr>
              <p:nvPr/>
            </p:nvSpPr>
            <p:spPr bwMode="auto">
              <a:xfrm>
                <a:off x="2891" y="3327"/>
                <a:ext cx="3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1" name="Rectangle 498"/>
              <p:cNvSpPr>
                <a:spLocks noChangeArrowheads="1"/>
              </p:cNvSpPr>
              <p:nvPr/>
            </p:nvSpPr>
            <p:spPr bwMode="auto">
              <a:xfrm>
                <a:off x="2952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2" name="Rectangle 499"/>
              <p:cNvSpPr>
                <a:spLocks noChangeArrowheads="1"/>
              </p:cNvSpPr>
              <p:nvPr/>
            </p:nvSpPr>
            <p:spPr bwMode="auto">
              <a:xfrm>
                <a:off x="3013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3" name="Rectangle 500"/>
              <p:cNvSpPr>
                <a:spLocks noChangeArrowheads="1"/>
              </p:cNvSpPr>
              <p:nvPr/>
            </p:nvSpPr>
            <p:spPr bwMode="auto">
              <a:xfrm>
                <a:off x="3076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4" name="Rectangle 501"/>
              <p:cNvSpPr>
                <a:spLocks noChangeArrowheads="1"/>
              </p:cNvSpPr>
              <p:nvPr/>
            </p:nvSpPr>
            <p:spPr bwMode="auto">
              <a:xfrm>
                <a:off x="3137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5" name="Rectangle 502"/>
              <p:cNvSpPr>
                <a:spLocks noChangeArrowheads="1"/>
              </p:cNvSpPr>
              <p:nvPr/>
            </p:nvSpPr>
            <p:spPr bwMode="auto">
              <a:xfrm>
                <a:off x="3200" y="3327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6" name="Rectangle 503"/>
              <p:cNvSpPr>
                <a:spLocks noChangeArrowheads="1"/>
              </p:cNvSpPr>
              <p:nvPr/>
            </p:nvSpPr>
            <p:spPr bwMode="auto">
              <a:xfrm>
                <a:off x="3261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7" name="Rectangle 504"/>
              <p:cNvSpPr>
                <a:spLocks noChangeArrowheads="1"/>
              </p:cNvSpPr>
              <p:nvPr/>
            </p:nvSpPr>
            <p:spPr bwMode="auto">
              <a:xfrm>
                <a:off x="3324" y="3327"/>
                <a:ext cx="3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8" name="Rectangle 505"/>
              <p:cNvSpPr>
                <a:spLocks noChangeArrowheads="1"/>
              </p:cNvSpPr>
              <p:nvPr/>
            </p:nvSpPr>
            <p:spPr bwMode="auto">
              <a:xfrm>
                <a:off x="3385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9" name="Rectangle 506"/>
              <p:cNvSpPr>
                <a:spLocks noChangeArrowheads="1"/>
              </p:cNvSpPr>
              <p:nvPr/>
            </p:nvSpPr>
            <p:spPr bwMode="auto">
              <a:xfrm>
                <a:off x="3446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0" name="Rectangle 507"/>
              <p:cNvSpPr>
                <a:spLocks noChangeArrowheads="1"/>
              </p:cNvSpPr>
              <p:nvPr/>
            </p:nvSpPr>
            <p:spPr bwMode="auto">
              <a:xfrm>
                <a:off x="3509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1" name="Rectangle 508"/>
              <p:cNvSpPr>
                <a:spLocks noChangeArrowheads="1"/>
              </p:cNvSpPr>
              <p:nvPr/>
            </p:nvSpPr>
            <p:spPr bwMode="auto">
              <a:xfrm>
                <a:off x="3570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2" name="Rectangle 509"/>
              <p:cNvSpPr>
                <a:spLocks noChangeArrowheads="1"/>
              </p:cNvSpPr>
              <p:nvPr/>
            </p:nvSpPr>
            <p:spPr bwMode="auto">
              <a:xfrm>
                <a:off x="3633" y="3327"/>
                <a:ext cx="4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3" name="Rectangle 510"/>
              <p:cNvSpPr>
                <a:spLocks noChangeArrowheads="1"/>
              </p:cNvSpPr>
              <p:nvPr/>
            </p:nvSpPr>
            <p:spPr bwMode="auto">
              <a:xfrm>
                <a:off x="3694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4" name="Rectangle 511"/>
              <p:cNvSpPr>
                <a:spLocks noChangeArrowheads="1"/>
              </p:cNvSpPr>
              <p:nvPr/>
            </p:nvSpPr>
            <p:spPr bwMode="auto">
              <a:xfrm>
                <a:off x="3756" y="3327"/>
                <a:ext cx="5" cy="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5" name="Freeform 512"/>
              <p:cNvSpPr>
                <a:spLocks noEditPoints="1"/>
              </p:cNvSpPr>
              <p:nvPr/>
            </p:nvSpPr>
            <p:spPr bwMode="auto">
              <a:xfrm>
                <a:off x="2232" y="3290"/>
                <a:ext cx="22" cy="22"/>
              </a:xfrm>
              <a:custGeom>
                <a:avLst/>
                <a:gdLst>
                  <a:gd name="T0" fmla="*/ 27 w 44"/>
                  <a:gd name="T1" fmla="*/ 23 h 44"/>
                  <a:gd name="T2" fmla="*/ 27 w 44"/>
                  <a:gd name="T3" fmla="*/ 40 h 44"/>
                  <a:gd name="T4" fmla="*/ 17 w 44"/>
                  <a:gd name="T5" fmla="*/ 40 h 44"/>
                  <a:gd name="T6" fmla="*/ 17 w 44"/>
                  <a:gd name="T7" fmla="*/ 23 h 44"/>
                  <a:gd name="T8" fmla="*/ 27 w 44"/>
                  <a:gd name="T9" fmla="*/ 23 h 44"/>
                  <a:gd name="T10" fmla="*/ 17 w 44"/>
                  <a:gd name="T11" fmla="*/ 23 h 44"/>
                  <a:gd name="T12" fmla="*/ 17 w 44"/>
                  <a:gd name="T13" fmla="*/ 6 h 44"/>
                  <a:gd name="T14" fmla="*/ 27 w 44"/>
                  <a:gd name="T15" fmla="*/ 6 h 44"/>
                  <a:gd name="T16" fmla="*/ 27 w 44"/>
                  <a:gd name="T17" fmla="*/ 23 h 44"/>
                  <a:gd name="T18" fmla="*/ 17 w 44"/>
                  <a:gd name="T19" fmla="*/ 23 h 44"/>
                  <a:gd name="T20" fmla="*/ 0 w 44"/>
                  <a:gd name="T21" fmla="*/ 35 h 44"/>
                  <a:gd name="T22" fmla="*/ 44 w 44"/>
                  <a:gd name="T23" fmla="*/ 35 h 44"/>
                  <a:gd name="T24" fmla="*/ 44 w 44"/>
                  <a:gd name="T25" fmla="*/ 44 h 44"/>
                  <a:gd name="T26" fmla="*/ 0 w 44"/>
                  <a:gd name="T27" fmla="*/ 44 h 44"/>
                  <a:gd name="T28" fmla="*/ 0 w 44"/>
                  <a:gd name="T29" fmla="*/ 35 h 44"/>
                  <a:gd name="T30" fmla="*/ 0 w 44"/>
                  <a:gd name="T31" fmla="*/ 0 h 44"/>
                  <a:gd name="T32" fmla="*/ 44 w 44"/>
                  <a:gd name="T33" fmla="*/ 0 h 44"/>
                  <a:gd name="T34" fmla="*/ 44 w 44"/>
                  <a:gd name="T35" fmla="*/ 10 h 44"/>
                  <a:gd name="T36" fmla="*/ 0 w 44"/>
                  <a:gd name="T37" fmla="*/ 10 h 44"/>
                  <a:gd name="T38" fmla="*/ 0 w 44"/>
                  <a:gd name="T3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4">
                    <a:moveTo>
                      <a:pt x="27" y="23"/>
                    </a:moveTo>
                    <a:lnTo>
                      <a:pt x="27" y="40"/>
                    </a:lnTo>
                    <a:lnTo>
                      <a:pt x="17" y="40"/>
                    </a:lnTo>
                    <a:lnTo>
                      <a:pt x="17" y="23"/>
                    </a:lnTo>
                    <a:lnTo>
                      <a:pt x="27" y="23"/>
                    </a:lnTo>
                    <a:close/>
                    <a:moveTo>
                      <a:pt x="17" y="23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3"/>
                    </a:lnTo>
                    <a:lnTo>
                      <a:pt x="17" y="23"/>
                    </a:lnTo>
                    <a:close/>
                    <a:moveTo>
                      <a:pt x="0" y="35"/>
                    </a:moveTo>
                    <a:lnTo>
                      <a:pt x="44" y="35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3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6" name="Rectangle 513"/>
              <p:cNvSpPr>
                <a:spLocks noChangeArrowheads="1"/>
              </p:cNvSpPr>
              <p:nvPr/>
            </p:nvSpPr>
            <p:spPr bwMode="auto">
              <a:xfrm>
                <a:off x="2241" y="3302"/>
                <a:ext cx="4" cy="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7" name="Rectangle 514"/>
              <p:cNvSpPr>
                <a:spLocks noChangeArrowheads="1"/>
              </p:cNvSpPr>
              <p:nvPr/>
            </p:nvSpPr>
            <p:spPr bwMode="auto">
              <a:xfrm>
                <a:off x="2241" y="3293"/>
                <a:ext cx="4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8" name="Rectangle 515"/>
              <p:cNvSpPr>
                <a:spLocks noChangeArrowheads="1"/>
              </p:cNvSpPr>
              <p:nvPr/>
            </p:nvSpPr>
            <p:spPr bwMode="auto">
              <a:xfrm>
                <a:off x="2232" y="330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9" name="Rectangle 516"/>
              <p:cNvSpPr>
                <a:spLocks noChangeArrowheads="1"/>
              </p:cNvSpPr>
              <p:nvPr/>
            </p:nvSpPr>
            <p:spPr bwMode="auto">
              <a:xfrm>
                <a:off x="2232" y="329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0" name="Freeform 517"/>
              <p:cNvSpPr>
                <a:spLocks noEditPoints="1"/>
              </p:cNvSpPr>
              <p:nvPr/>
            </p:nvSpPr>
            <p:spPr bwMode="auto">
              <a:xfrm>
                <a:off x="2293" y="3254"/>
                <a:ext cx="23" cy="37"/>
              </a:xfrm>
              <a:custGeom>
                <a:avLst/>
                <a:gdLst>
                  <a:gd name="T0" fmla="*/ 27 w 46"/>
                  <a:gd name="T1" fmla="*/ 36 h 73"/>
                  <a:gd name="T2" fmla="*/ 27 w 46"/>
                  <a:gd name="T3" fmla="*/ 69 h 73"/>
                  <a:gd name="T4" fmla="*/ 19 w 46"/>
                  <a:gd name="T5" fmla="*/ 69 h 73"/>
                  <a:gd name="T6" fmla="*/ 19 w 46"/>
                  <a:gd name="T7" fmla="*/ 36 h 73"/>
                  <a:gd name="T8" fmla="*/ 27 w 46"/>
                  <a:gd name="T9" fmla="*/ 36 h 73"/>
                  <a:gd name="T10" fmla="*/ 19 w 46"/>
                  <a:gd name="T11" fmla="*/ 36 h 73"/>
                  <a:gd name="T12" fmla="*/ 19 w 46"/>
                  <a:gd name="T13" fmla="*/ 6 h 73"/>
                  <a:gd name="T14" fmla="*/ 27 w 46"/>
                  <a:gd name="T15" fmla="*/ 6 h 73"/>
                  <a:gd name="T16" fmla="*/ 27 w 46"/>
                  <a:gd name="T17" fmla="*/ 36 h 73"/>
                  <a:gd name="T18" fmla="*/ 19 w 46"/>
                  <a:gd name="T19" fmla="*/ 36 h 73"/>
                  <a:gd name="T20" fmla="*/ 0 w 46"/>
                  <a:gd name="T21" fmla="*/ 63 h 73"/>
                  <a:gd name="T22" fmla="*/ 46 w 46"/>
                  <a:gd name="T23" fmla="*/ 63 h 73"/>
                  <a:gd name="T24" fmla="*/ 46 w 46"/>
                  <a:gd name="T25" fmla="*/ 73 h 73"/>
                  <a:gd name="T26" fmla="*/ 0 w 46"/>
                  <a:gd name="T27" fmla="*/ 73 h 73"/>
                  <a:gd name="T28" fmla="*/ 0 w 46"/>
                  <a:gd name="T29" fmla="*/ 63 h 73"/>
                  <a:gd name="T30" fmla="*/ 0 w 46"/>
                  <a:gd name="T31" fmla="*/ 0 h 73"/>
                  <a:gd name="T32" fmla="*/ 46 w 46"/>
                  <a:gd name="T33" fmla="*/ 0 h 73"/>
                  <a:gd name="T34" fmla="*/ 46 w 46"/>
                  <a:gd name="T35" fmla="*/ 11 h 73"/>
                  <a:gd name="T36" fmla="*/ 0 w 46"/>
                  <a:gd name="T37" fmla="*/ 11 h 73"/>
                  <a:gd name="T38" fmla="*/ 0 w 46"/>
                  <a:gd name="T3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73">
                    <a:moveTo>
                      <a:pt x="27" y="36"/>
                    </a:moveTo>
                    <a:lnTo>
                      <a:pt x="27" y="69"/>
                    </a:lnTo>
                    <a:lnTo>
                      <a:pt x="19" y="69"/>
                    </a:lnTo>
                    <a:lnTo>
                      <a:pt x="19" y="36"/>
                    </a:lnTo>
                    <a:lnTo>
                      <a:pt x="27" y="36"/>
                    </a:lnTo>
                    <a:close/>
                    <a:moveTo>
                      <a:pt x="19" y="36"/>
                    </a:moveTo>
                    <a:lnTo>
                      <a:pt x="19" y="6"/>
                    </a:lnTo>
                    <a:lnTo>
                      <a:pt x="27" y="6"/>
                    </a:lnTo>
                    <a:lnTo>
                      <a:pt x="27" y="36"/>
                    </a:lnTo>
                    <a:lnTo>
                      <a:pt x="19" y="36"/>
                    </a:lnTo>
                    <a:close/>
                    <a:moveTo>
                      <a:pt x="0" y="63"/>
                    </a:moveTo>
                    <a:lnTo>
                      <a:pt x="46" y="63"/>
                    </a:lnTo>
                    <a:lnTo>
                      <a:pt x="46" y="73"/>
                    </a:lnTo>
                    <a:lnTo>
                      <a:pt x="0" y="73"/>
                    </a:lnTo>
                    <a:lnTo>
                      <a:pt x="0" y="6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1" name="Rectangle 518"/>
              <p:cNvSpPr>
                <a:spLocks noChangeArrowheads="1"/>
              </p:cNvSpPr>
              <p:nvPr/>
            </p:nvSpPr>
            <p:spPr bwMode="auto">
              <a:xfrm>
                <a:off x="2303" y="3273"/>
                <a:ext cx="4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2" name="Rectangle 519"/>
              <p:cNvSpPr>
                <a:spLocks noChangeArrowheads="1"/>
              </p:cNvSpPr>
              <p:nvPr/>
            </p:nvSpPr>
            <p:spPr bwMode="auto">
              <a:xfrm>
                <a:off x="2303" y="3257"/>
                <a:ext cx="4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3" name="Rectangle 520"/>
              <p:cNvSpPr>
                <a:spLocks noChangeArrowheads="1"/>
              </p:cNvSpPr>
              <p:nvPr/>
            </p:nvSpPr>
            <p:spPr bwMode="auto">
              <a:xfrm>
                <a:off x="2293" y="328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4" name="Rectangle 521"/>
              <p:cNvSpPr>
                <a:spLocks noChangeArrowheads="1"/>
              </p:cNvSpPr>
              <p:nvPr/>
            </p:nvSpPr>
            <p:spPr bwMode="auto">
              <a:xfrm>
                <a:off x="2293" y="3254"/>
                <a:ext cx="23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5" name="Freeform 522"/>
              <p:cNvSpPr>
                <a:spLocks noEditPoints="1"/>
              </p:cNvSpPr>
              <p:nvPr/>
            </p:nvSpPr>
            <p:spPr bwMode="auto">
              <a:xfrm>
                <a:off x="2356" y="3223"/>
                <a:ext cx="22" cy="49"/>
              </a:xfrm>
              <a:custGeom>
                <a:avLst/>
                <a:gdLst>
                  <a:gd name="T0" fmla="*/ 27 w 44"/>
                  <a:gd name="T1" fmla="*/ 50 h 98"/>
                  <a:gd name="T2" fmla="*/ 27 w 44"/>
                  <a:gd name="T3" fmla="*/ 94 h 98"/>
                  <a:gd name="T4" fmla="*/ 17 w 44"/>
                  <a:gd name="T5" fmla="*/ 94 h 98"/>
                  <a:gd name="T6" fmla="*/ 17 w 44"/>
                  <a:gd name="T7" fmla="*/ 50 h 98"/>
                  <a:gd name="T8" fmla="*/ 27 w 44"/>
                  <a:gd name="T9" fmla="*/ 50 h 98"/>
                  <a:gd name="T10" fmla="*/ 17 w 44"/>
                  <a:gd name="T11" fmla="*/ 50 h 98"/>
                  <a:gd name="T12" fmla="*/ 17 w 44"/>
                  <a:gd name="T13" fmla="*/ 5 h 98"/>
                  <a:gd name="T14" fmla="*/ 27 w 44"/>
                  <a:gd name="T15" fmla="*/ 5 h 98"/>
                  <a:gd name="T16" fmla="*/ 27 w 44"/>
                  <a:gd name="T17" fmla="*/ 50 h 98"/>
                  <a:gd name="T18" fmla="*/ 17 w 44"/>
                  <a:gd name="T19" fmla="*/ 50 h 98"/>
                  <a:gd name="T20" fmla="*/ 0 w 44"/>
                  <a:gd name="T21" fmla="*/ 88 h 98"/>
                  <a:gd name="T22" fmla="*/ 44 w 44"/>
                  <a:gd name="T23" fmla="*/ 88 h 98"/>
                  <a:gd name="T24" fmla="*/ 44 w 44"/>
                  <a:gd name="T25" fmla="*/ 98 h 98"/>
                  <a:gd name="T26" fmla="*/ 0 w 44"/>
                  <a:gd name="T27" fmla="*/ 98 h 98"/>
                  <a:gd name="T28" fmla="*/ 0 w 44"/>
                  <a:gd name="T29" fmla="*/ 88 h 98"/>
                  <a:gd name="T30" fmla="*/ 0 w 44"/>
                  <a:gd name="T31" fmla="*/ 0 h 98"/>
                  <a:gd name="T32" fmla="*/ 44 w 44"/>
                  <a:gd name="T33" fmla="*/ 0 h 98"/>
                  <a:gd name="T34" fmla="*/ 44 w 44"/>
                  <a:gd name="T35" fmla="*/ 9 h 98"/>
                  <a:gd name="T36" fmla="*/ 0 w 44"/>
                  <a:gd name="T37" fmla="*/ 9 h 98"/>
                  <a:gd name="T38" fmla="*/ 0 w 44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98">
                    <a:moveTo>
                      <a:pt x="27" y="50"/>
                    </a:moveTo>
                    <a:lnTo>
                      <a:pt x="27" y="94"/>
                    </a:lnTo>
                    <a:lnTo>
                      <a:pt x="17" y="94"/>
                    </a:lnTo>
                    <a:lnTo>
                      <a:pt x="17" y="50"/>
                    </a:lnTo>
                    <a:lnTo>
                      <a:pt x="27" y="50"/>
                    </a:lnTo>
                    <a:close/>
                    <a:moveTo>
                      <a:pt x="17" y="50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50"/>
                    </a:lnTo>
                    <a:lnTo>
                      <a:pt x="17" y="50"/>
                    </a:lnTo>
                    <a:close/>
                    <a:moveTo>
                      <a:pt x="0" y="88"/>
                    </a:moveTo>
                    <a:lnTo>
                      <a:pt x="44" y="88"/>
                    </a:lnTo>
                    <a:lnTo>
                      <a:pt x="44" y="98"/>
                    </a:lnTo>
                    <a:lnTo>
                      <a:pt x="0" y="98"/>
                    </a:lnTo>
                    <a:lnTo>
                      <a:pt x="0" y="8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6" name="Rectangle 523"/>
              <p:cNvSpPr>
                <a:spLocks noChangeArrowheads="1"/>
              </p:cNvSpPr>
              <p:nvPr/>
            </p:nvSpPr>
            <p:spPr bwMode="auto">
              <a:xfrm>
                <a:off x="2364" y="3248"/>
                <a:ext cx="5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7" name="Rectangle 524"/>
              <p:cNvSpPr>
                <a:spLocks noChangeArrowheads="1"/>
              </p:cNvSpPr>
              <p:nvPr/>
            </p:nvSpPr>
            <p:spPr bwMode="auto">
              <a:xfrm>
                <a:off x="2364" y="3226"/>
                <a:ext cx="5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8" name="Rectangle 525"/>
              <p:cNvSpPr>
                <a:spLocks noChangeArrowheads="1"/>
              </p:cNvSpPr>
              <p:nvPr/>
            </p:nvSpPr>
            <p:spPr bwMode="auto">
              <a:xfrm>
                <a:off x="2356" y="326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9" name="Rectangle 526"/>
              <p:cNvSpPr>
                <a:spLocks noChangeArrowheads="1"/>
              </p:cNvSpPr>
              <p:nvPr/>
            </p:nvSpPr>
            <p:spPr bwMode="auto">
              <a:xfrm>
                <a:off x="2356" y="322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0" name="Freeform 527"/>
              <p:cNvSpPr>
                <a:spLocks noEditPoints="1"/>
              </p:cNvSpPr>
              <p:nvPr/>
            </p:nvSpPr>
            <p:spPr bwMode="auto">
              <a:xfrm>
                <a:off x="2417" y="3190"/>
                <a:ext cx="23" cy="64"/>
              </a:xfrm>
              <a:custGeom>
                <a:avLst/>
                <a:gdLst>
                  <a:gd name="T0" fmla="*/ 28 w 46"/>
                  <a:gd name="T1" fmla="*/ 66 h 129"/>
                  <a:gd name="T2" fmla="*/ 28 w 46"/>
                  <a:gd name="T3" fmla="*/ 125 h 129"/>
                  <a:gd name="T4" fmla="*/ 17 w 46"/>
                  <a:gd name="T5" fmla="*/ 125 h 129"/>
                  <a:gd name="T6" fmla="*/ 17 w 46"/>
                  <a:gd name="T7" fmla="*/ 66 h 129"/>
                  <a:gd name="T8" fmla="*/ 28 w 46"/>
                  <a:gd name="T9" fmla="*/ 66 h 129"/>
                  <a:gd name="T10" fmla="*/ 17 w 46"/>
                  <a:gd name="T11" fmla="*/ 66 h 129"/>
                  <a:gd name="T12" fmla="*/ 17 w 46"/>
                  <a:gd name="T13" fmla="*/ 4 h 129"/>
                  <a:gd name="T14" fmla="*/ 28 w 46"/>
                  <a:gd name="T15" fmla="*/ 4 h 129"/>
                  <a:gd name="T16" fmla="*/ 28 w 46"/>
                  <a:gd name="T17" fmla="*/ 66 h 129"/>
                  <a:gd name="T18" fmla="*/ 17 w 46"/>
                  <a:gd name="T19" fmla="*/ 66 h 129"/>
                  <a:gd name="T20" fmla="*/ 0 w 46"/>
                  <a:gd name="T21" fmla="*/ 121 h 129"/>
                  <a:gd name="T22" fmla="*/ 46 w 46"/>
                  <a:gd name="T23" fmla="*/ 121 h 129"/>
                  <a:gd name="T24" fmla="*/ 46 w 46"/>
                  <a:gd name="T25" fmla="*/ 129 h 129"/>
                  <a:gd name="T26" fmla="*/ 0 w 46"/>
                  <a:gd name="T27" fmla="*/ 129 h 129"/>
                  <a:gd name="T28" fmla="*/ 0 w 46"/>
                  <a:gd name="T29" fmla="*/ 121 h 129"/>
                  <a:gd name="T30" fmla="*/ 0 w 46"/>
                  <a:gd name="T31" fmla="*/ 0 h 129"/>
                  <a:gd name="T32" fmla="*/ 46 w 46"/>
                  <a:gd name="T33" fmla="*/ 0 h 129"/>
                  <a:gd name="T34" fmla="*/ 46 w 46"/>
                  <a:gd name="T35" fmla="*/ 10 h 129"/>
                  <a:gd name="T36" fmla="*/ 0 w 46"/>
                  <a:gd name="T37" fmla="*/ 10 h 129"/>
                  <a:gd name="T38" fmla="*/ 0 w 46"/>
                  <a:gd name="T3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29">
                    <a:moveTo>
                      <a:pt x="28" y="66"/>
                    </a:moveTo>
                    <a:lnTo>
                      <a:pt x="28" y="125"/>
                    </a:lnTo>
                    <a:lnTo>
                      <a:pt x="17" y="125"/>
                    </a:lnTo>
                    <a:lnTo>
                      <a:pt x="17" y="66"/>
                    </a:lnTo>
                    <a:lnTo>
                      <a:pt x="28" y="66"/>
                    </a:lnTo>
                    <a:close/>
                    <a:moveTo>
                      <a:pt x="17" y="66"/>
                    </a:moveTo>
                    <a:lnTo>
                      <a:pt x="17" y="4"/>
                    </a:lnTo>
                    <a:lnTo>
                      <a:pt x="28" y="4"/>
                    </a:lnTo>
                    <a:lnTo>
                      <a:pt x="28" y="66"/>
                    </a:lnTo>
                    <a:lnTo>
                      <a:pt x="17" y="66"/>
                    </a:lnTo>
                    <a:close/>
                    <a:moveTo>
                      <a:pt x="0" y="121"/>
                    </a:moveTo>
                    <a:lnTo>
                      <a:pt x="46" y="121"/>
                    </a:lnTo>
                    <a:lnTo>
                      <a:pt x="46" y="129"/>
                    </a:lnTo>
                    <a:lnTo>
                      <a:pt x="0" y="129"/>
                    </a:lnTo>
                    <a:lnTo>
                      <a:pt x="0" y="12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1" name="Rectangle 528"/>
              <p:cNvSpPr>
                <a:spLocks noChangeArrowheads="1"/>
              </p:cNvSpPr>
              <p:nvPr/>
            </p:nvSpPr>
            <p:spPr bwMode="auto">
              <a:xfrm>
                <a:off x="2426" y="3223"/>
                <a:ext cx="6" cy="3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2" name="Rectangle 529"/>
              <p:cNvSpPr>
                <a:spLocks noChangeArrowheads="1"/>
              </p:cNvSpPr>
              <p:nvPr/>
            </p:nvSpPr>
            <p:spPr bwMode="auto">
              <a:xfrm>
                <a:off x="2426" y="3192"/>
                <a:ext cx="6" cy="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3" name="Rectangle 530"/>
              <p:cNvSpPr>
                <a:spLocks noChangeArrowheads="1"/>
              </p:cNvSpPr>
              <p:nvPr/>
            </p:nvSpPr>
            <p:spPr bwMode="auto">
              <a:xfrm>
                <a:off x="2417" y="3251"/>
                <a:ext cx="23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4" name="Rectangle 531"/>
              <p:cNvSpPr>
                <a:spLocks noChangeArrowheads="1"/>
              </p:cNvSpPr>
              <p:nvPr/>
            </p:nvSpPr>
            <p:spPr bwMode="auto">
              <a:xfrm>
                <a:off x="2417" y="319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5" name="Freeform 532"/>
              <p:cNvSpPr>
                <a:spLocks noEditPoints="1"/>
              </p:cNvSpPr>
              <p:nvPr/>
            </p:nvSpPr>
            <p:spPr bwMode="auto">
              <a:xfrm>
                <a:off x="2480" y="3122"/>
                <a:ext cx="22" cy="139"/>
              </a:xfrm>
              <a:custGeom>
                <a:avLst/>
                <a:gdLst>
                  <a:gd name="T0" fmla="*/ 27 w 45"/>
                  <a:gd name="T1" fmla="*/ 140 h 278"/>
                  <a:gd name="T2" fmla="*/ 27 w 45"/>
                  <a:gd name="T3" fmla="*/ 273 h 278"/>
                  <a:gd name="T4" fmla="*/ 18 w 45"/>
                  <a:gd name="T5" fmla="*/ 273 h 278"/>
                  <a:gd name="T6" fmla="*/ 18 w 45"/>
                  <a:gd name="T7" fmla="*/ 140 h 278"/>
                  <a:gd name="T8" fmla="*/ 27 w 45"/>
                  <a:gd name="T9" fmla="*/ 140 h 278"/>
                  <a:gd name="T10" fmla="*/ 18 w 45"/>
                  <a:gd name="T11" fmla="*/ 140 h 278"/>
                  <a:gd name="T12" fmla="*/ 18 w 45"/>
                  <a:gd name="T13" fmla="*/ 4 h 278"/>
                  <a:gd name="T14" fmla="*/ 27 w 45"/>
                  <a:gd name="T15" fmla="*/ 4 h 278"/>
                  <a:gd name="T16" fmla="*/ 27 w 45"/>
                  <a:gd name="T17" fmla="*/ 140 h 278"/>
                  <a:gd name="T18" fmla="*/ 18 w 45"/>
                  <a:gd name="T19" fmla="*/ 140 h 278"/>
                  <a:gd name="T20" fmla="*/ 0 w 45"/>
                  <a:gd name="T21" fmla="*/ 269 h 278"/>
                  <a:gd name="T22" fmla="*/ 45 w 45"/>
                  <a:gd name="T23" fmla="*/ 269 h 278"/>
                  <a:gd name="T24" fmla="*/ 45 w 45"/>
                  <a:gd name="T25" fmla="*/ 278 h 278"/>
                  <a:gd name="T26" fmla="*/ 0 w 45"/>
                  <a:gd name="T27" fmla="*/ 278 h 278"/>
                  <a:gd name="T28" fmla="*/ 0 w 45"/>
                  <a:gd name="T29" fmla="*/ 269 h 278"/>
                  <a:gd name="T30" fmla="*/ 0 w 45"/>
                  <a:gd name="T31" fmla="*/ 0 h 278"/>
                  <a:gd name="T32" fmla="*/ 45 w 45"/>
                  <a:gd name="T33" fmla="*/ 0 h 278"/>
                  <a:gd name="T34" fmla="*/ 45 w 45"/>
                  <a:gd name="T35" fmla="*/ 10 h 278"/>
                  <a:gd name="T36" fmla="*/ 0 w 45"/>
                  <a:gd name="T37" fmla="*/ 10 h 278"/>
                  <a:gd name="T38" fmla="*/ 0 w 45"/>
                  <a:gd name="T3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278">
                    <a:moveTo>
                      <a:pt x="27" y="140"/>
                    </a:moveTo>
                    <a:lnTo>
                      <a:pt x="27" y="273"/>
                    </a:lnTo>
                    <a:lnTo>
                      <a:pt x="18" y="273"/>
                    </a:lnTo>
                    <a:lnTo>
                      <a:pt x="18" y="140"/>
                    </a:lnTo>
                    <a:lnTo>
                      <a:pt x="27" y="140"/>
                    </a:lnTo>
                    <a:close/>
                    <a:moveTo>
                      <a:pt x="18" y="140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40"/>
                    </a:lnTo>
                    <a:lnTo>
                      <a:pt x="18" y="140"/>
                    </a:lnTo>
                    <a:close/>
                    <a:moveTo>
                      <a:pt x="0" y="269"/>
                    </a:moveTo>
                    <a:lnTo>
                      <a:pt x="45" y="269"/>
                    </a:lnTo>
                    <a:lnTo>
                      <a:pt x="45" y="278"/>
                    </a:lnTo>
                    <a:lnTo>
                      <a:pt x="0" y="278"/>
                    </a:lnTo>
                    <a:lnTo>
                      <a:pt x="0" y="26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6" name="Rectangle 533"/>
              <p:cNvSpPr>
                <a:spLocks noChangeArrowheads="1"/>
              </p:cNvSpPr>
              <p:nvPr/>
            </p:nvSpPr>
            <p:spPr bwMode="auto">
              <a:xfrm>
                <a:off x="2488" y="3192"/>
                <a:ext cx="5" cy="6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7" name="Rectangle 534"/>
              <p:cNvSpPr>
                <a:spLocks noChangeArrowheads="1"/>
              </p:cNvSpPr>
              <p:nvPr/>
            </p:nvSpPr>
            <p:spPr bwMode="auto">
              <a:xfrm>
                <a:off x="2488" y="3124"/>
                <a:ext cx="5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8" name="Rectangle 535"/>
              <p:cNvSpPr>
                <a:spLocks noChangeArrowheads="1"/>
              </p:cNvSpPr>
              <p:nvPr/>
            </p:nvSpPr>
            <p:spPr bwMode="auto">
              <a:xfrm>
                <a:off x="2480" y="325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9" name="Rectangle 536"/>
              <p:cNvSpPr>
                <a:spLocks noChangeArrowheads="1"/>
              </p:cNvSpPr>
              <p:nvPr/>
            </p:nvSpPr>
            <p:spPr bwMode="auto">
              <a:xfrm>
                <a:off x="2480" y="312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0" name="Freeform 537"/>
              <p:cNvSpPr>
                <a:spLocks noEditPoints="1"/>
              </p:cNvSpPr>
              <p:nvPr/>
            </p:nvSpPr>
            <p:spPr bwMode="auto">
              <a:xfrm>
                <a:off x="2541" y="3116"/>
                <a:ext cx="23" cy="103"/>
              </a:xfrm>
              <a:custGeom>
                <a:avLst/>
                <a:gdLst>
                  <a:gd name="T0" fmla="*/ 27 w 46"/>
                  <a:gd name="T1" fmla="*/ 102 h 206"/>
                  <a:gd name="T2" fmla="*/ 27 w 46"/>
                  <a:gd name="T3" fmla="*/ 200 h 206"/>
                  <a:gd name="T4" fmla="*/ 18 w 46"/>
                  <a:gd name="T5" fmla="*/ 200 h 206"/>
                  <a:gd name="T6" fmla="*/ 18 w 46"/>
                  <a:gd name="T7" fmla="*/ 102 h 206"/>
                  <a:gd name="T8" fmla="*/ 27 w 46"/>
                  <a:gd name="T9" fmla="*/ 102 h 206"/>
                  <a:gd name="T10" fmla="*/ 18 w 46"/>
                  <a:gd name="T11" fmla="*/ 102 h 206"/>
                  <a:gd name="T12" fmla="*/ 18 w 46"/>
                  <a:gd name="T13" fmla="*/ 6 h 206"/>
                  <a:gd name="T14" fmla="*/ 27 w 46"/>
                  <a:gd name="T15" fmla="*/ 6 h 206"/>
                  <a:gd name="T16" fmla="*/ 27 w 46"/>
                  <a:gd name="T17" fmla="*/ 102 h 206"/>
                  <a:gd name="T18" fmla="*/ 18 w 46"/>
                  <a:gd name="T19" fmla="*/ 102 h 206"/>
                  <a:gd name="T20" fmla="*/ 0 w 46"/>
                  <a:gd name="T21" fmla="*/ 196 h 206"/>
                  <a:gd name="T22" fmla="*/ 46 w 46"/>
                  <a:gd name="T23" fmla="*/ 196 h 206"/>
                  <a:gd name="T24" fmla="*/ 46 w 46"/>
                  <a:gd name="T25" fmla="*/ 206 h 206"/>
                  <a:gd name="T26" fmla="*/ 0 w 46"/>
                  <a:gd name="T27" fmla="*/ 206 h 206"/>
                  <a:gd name="T28" fmla="*/ 0 w 46"/>
                  <a:gd name="T29" fmla="*/ 196 h 206"/>
                  <a:gd name="T30" fmla="*/ 0 w 46"/>
                  <a:gd name="T31" fmla="*/ 0 h 206"/>
                  <a:gd name="T32" fmla="*/ 46 w 46"/>
                  <a:gd name="T33" fmla="*/ 0 h 206"/>
                  <a:gd name="T34" fmla="*/ 46 w 46"/>
                  <a:gd name="T35" fmla="*/ 10 h 206"/>
                  <a:gd name="T36" fmla="*/ 0 w 46"/>
                  <a:gd name="T37" fmla="*/ 10 h 206"/>
                  <a:gd name="T38" fmla="*/ 0 w 46"/>
                  <a:gd name="T3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06">
                    <a:moveTo>
                      <a:pt x="27" y="102"/>
                    </a:moveTo>
                    <a:lnTo>
                      <a:pt x="27" y="200"/>
                    </a:lnTo>
                    <a:lnTo>
                      <a:pt x="18" y="200"/>
                    </a:lnTo>
                    <a:lnTo>
                      <a:pt x="18" y="102"/>
                    </a:lnTo>
                    <a:lnTo>
                      <a:pt x="27" y="102"/>
                    </a:lnTo>
                    <a:close/>
                    <a:moveTo>
                      <a:pt x="18" y="102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102"/>
                    </a:lnTo>
                    <a:lnTo>
                      <a:pt x="18" y="102"/>
                    </a:lnTo>
                    <a:close/>
                    <a:moveTo>
                      <a:pt x="0" y="196"/>
                    </a:moveTo>
                    <a:lnTo>
                      <a:pt x="46" y="196"/>
                    </a:lnTo>
                    <a:lnTo>
                      <a:pt x="46" y="206"/>
                    </a:lnTo>
                    <a:lnTo>
                      <a:pt x="0" y="206"/>
                    </a:lnTo>
                    <a:lnTo>
                      <a:pt x="0" y="19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1" name="Rectangle 538"/>
              <p:cNvSpPr>
                <a:spLocks noChangeArrowheads="1"/>
              </p:cNvSpPr>
              <p:nvPr/>
            </p:nvSpPr>
            <p:spPr bwMode="auto">
              <a:xfrm>
                <a:off x="2550" y="3167"/>
                <a:ext cx="5" cy="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2" name="Rectangle 539"/>
              <p:cNvSpPr>
                <a:spLocks noChangeArrowheads="1"/>
              </p:cNvSpPr>
              <p:nvPr/>
            </p:nvSpPr>
            <p:spPr bwMode="auto">
              <a:xfrm>
                <a:off x="2550" y="3119"/>
                <a:ext cx="5" cy="4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3" name="Rectangle 540"/>
              <p:cNvSpPr>
                <a:spLocks noChangeArrowheads="1"/>
              </p:cNvSpPr>
              <p:nvPr/>
            </p:nvSpPr>
            <p:spPr bwMode="auto">
              <a:xfrm>
                <a:off x="2541" y="321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4" name="Rectangle 541"/>
              <p:cNvSpPr>
                <a:spLocks noChangeArrowheads="1"/>
              </p:cNvSpPr>
              <p:nvPr/>
            </p:nvSpPr>
            <p:spPr bwMode="auto">
              <a:xfrm>
                <a:off x="2541" y="311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5" name="Freeform 542"/>
              <p:cNvSpPr>
                <a:spLocks noEditPoints="1"/>
              </p:cNvSpPr>
              <p:nvPr/>
            </p:nvSpPr>
            <p:spPr bwMode="auto">
              <a:xfrm>
                <a:off x="2603" y="3081"/>
                <a:ext cx="23" cy="119"/>
              </a:xfrm>
              <a:custGeom>
                <a:avLst/>
                <a:gdLst>
                  <a:gd name="T0" fmla="*/ 29 w 46"/>
                  <a:gd name="T1" fmla="*/ 119 h 238"/>
                  <a:gd name="T2" fmla="*/ 29 w 46"/>
                  <a:gd name="T3" fmla="*/ 235 h 238"/>
                  <a:gd name="T4" fmla="*/ 19 w 46"/>
                  <a:gd name="T5" fmla="*/ 235 h 238"/>
                  <a:gd name="T6" fmla="*/ 19 w 46"/>
                  <a:gd name="T7" fmla="*/ 119 h 238"/>
                  <a:gd name="T8" fmla="*/ 29 w 46"/>
                  <a:gd name="T9" fmla="*/ 119 h 238"/>
                  <a:gd name="T10" fmla="*/ 19 w 46"/>
                  <a:gd name="T11" fmla="*/ 119 h 238"/>
                  <a:gd name="T12" fmla="*/ 19 w 46"/>
                  <a:gd name="T13" fmla="*/ 4 h 238"/>
                  <a:gd name="T14" fmla="*/ 29 w 46"/>
                  <a:gd name="T15" fmla="*/ 4 h 238"/>
                  <a:gd name="T16" fmla="*/ 29 w 46"/>
                  <a:gd name="T17" fmla="*/ 119 h 238"/>
                  <a:gd name="T18" fmla="*/ 19 w 46"/>
                  <a:gd name="T19" fmla="*/ 119 h 238"/>
                  <a:gd name="T20" fmla="*/ 0 w 46"/>
                  <a:gd name="T21" fmla="*/ 229 h 238"/>
                  <a:gd name="T22" fmla="*/ 46 w 46"/>
                  <a:gd name="T23" fmla="*/ 229 h 238"/>
                  <a:gd name="T24" fmla="*/ 46 w 46"/>
                  <a:gd name="T25" fmla="*/ 238 h 238"/>
                  <a:gd name="T26" fmla="*/ 0 w 46"/>
                  <a:gd name="T27" fmla="*/ 238 h 238"/>
                  <a:gd name="T28" fmla="*/ 0 w 46"/>
                  <a:gd name="T29" fmla="*/ 229 h 238"/>
                  <a:gd name="T30" fmla="*/ 0 w 46"/>
                  <a:gd name="T31" fmla="*/ 0 h 238"/>
                  <a:gd name="T32" fmla="*/ 46 w 46"/>
                  <a:gd name="T33" fmla="*/ 0 h 238"/>
                  <a:gd name="T34" fmla="*/ 46 w 46"/>
                  <a:gd name="T35" fmla="*/ 10 h 238"/>
                  <a:gd name="T36" fmla="*/ 0 w 46"/>
                  <a:gd name="T37" fmla="*/ 10 h 238"/>
                  <a:gd name="T38" fmla="*/ 0 w 46"/>
                  <a:gd name="T3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38">
                    <a:moveTo>
                      <a:pt x="29" y="119"/>
                    </a:moveTo>
                    <a:lnTo>
                      <a:pt x="29" y="235"/>
                    </a:lnTo>
                    <a:lnTo>
                      <a:pt x="19" y="235"/>
                    </a:lnTo>
                    <a:lnTo>
                      <a:pt x="19" y="119"/>
                    </a:lnTo>
                    <a:lnTo>
                      <a:pt x="29" y="119"/>
                    </a:lnTo>
                    <a:close/>
                    <a:moveTo>
                      <a:pt x="19" y="119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119"/>
                    </a:lnTo>
                    <a:lnTo>
                      <a:pt x="19" y="119"/>
                    </a:lnTo>
                    <a:close/>
                    <a:moveTo>
                      <a:pt x="0" y="229"/>
                    </a:moveTo>
                    <a:lnTo>
                      <a:pt x="46" y="229"/>
                    </a:lnTo>
                    <a:lnTo>
                      <a:pt x="46" y="238"/>
                    </a:lnTo>
                    <a:lnTo>
                      <a:pt x="0" y="238"/>
                    </a:lnTo>
                    <a:lnTo>
                      <a:pt x="0" y="22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6" name="Rectangle 543"/>
              <p:cNvSpPr>
                <a:spLocks noChangeArrowheads="1"/>
              </p:cNvSpPr>
              <p:nvPr/>
            </p:nvSpPr>
            <p:spPr bwMode="auto">
              <a:xfrm>
                <a:off x="2612" y="3140"/>
                <a:ext cx="5" cy="5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7" name="Rectangle 544"/>
              <p:cNvSpPr>
                <a:spLocks noChangeArrowheads="1"/>
              </p:cNvSpPr>
              <p:nvPr/>
            </p:nvSpPr>
            <p:spPr bwMode="auto">
              <a:xfrm>
                <a:off x="2612" y="3083"/>
                <a:ext cx="5" cy="5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8" name="Rectangle 545"/>
              <p:cNvSpPr>
                <a:spLocks noChangeArrowheads="1"/>
              </p:cNvSpPr>
              <p:nvPr/>
            </p:nvSpPr>
            <p:spPr bwMode="auto">
              <a:xfrm>
                <a:off x="2603" y="319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9" name="Rectangle 546"/>
              <p:cNvSpPr>
                <a:spLocks noChangeArrowheads="1"/>
              </p:cNvSpPr>
              <p:nvPr/>
            </p:nvSpPr>
            <p:spPr bwMode="auto">
              <a:xfrm>
                <a:off x="2603" y="3081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0" name="Freeform 547"/>
              <p:cNvSpPr>
                <a:spLocks noEditPoints="1"/>
              </p:cNvSpPr>
              <p:nvPr/>
            </p:nvSpPr>
            <p:spPr bwMode="auto">
              <a:xfrm>
                <a:off x="2665" y="3042"/>
                <a:ext cx="22" cy="140"/>
              </a:xfrm>
              <a:custGeom>
                <a:avLst/>
                <a:gdLst>
                  <a:gd name="T0" fmla="*/ 27 w 44"/>
                  <a:gd name="T1" fmla="*/ 140 h 280"/>
                  <a:gd name="T2" fmla="*/ 27 w 44"/>
                  <a:gd name="T3" fmla="*/ 276 h 280"/>
                  <a:gd name="T4" fmla="*/ 17 w 44"/>
                  <a:gd name="T5" fmla="*/ 276 h 280"/>
                  <a:gd name="T6" fmla="*/ 17 w 44"/>
                  <a:gd name="T7" fmla="*/ 140 h 280"/>
                  <a:gd name="T8" fmla="*/ 27 w 44"/>
                  <a:gd name="T9" fmla="*/ 140 h 280"/>
                  <a:gd name="T10" fmla="*/ 17 w 44"/>
                  <a:gd name="T11" fmla="*/ 140 h 280"/>
                  <a:gd name="T12" fmla="*/ 17 w 44"/>
                  <a:gd name="T13" fmla="*/ 3 h 280"/>
                  <a:gd name="T14" fmla="*/ 27 w 44"/>
                  <a:gd name="T15" fmla="*/ 3 h 280"/>
                  <a:gd name="T16" fmla="*/ 27 w 44"/>
                  <a:gd name="T17" fmla="*/ 140 h 280"/>
                  <a:gd name="T18" fmla="*/ 17 w 44"/>
                  <a:gd name="T19" fmla="*/ 140 h 280"/>
                  <a:gd name="T20" fmla="*/ 0 w 44"/>
                  <a:gd name="T21" fmla="*/ 272 h 280"/>
                  <a:gd name="T22" fmla="*/ 44 w 44"/>
                  <a:gd name="T23" fmla="*/ 272 h 280"/>
                  <a:gd name="T24" fmla="*/ 44 w 44"/>
                  <a:gd name="T25" fmla="*/ 280 h 280"/>
                  <a:gd name="T26" fmla="*/ 0 w 44"/>
                  <a:gd name="T27" fmla="*/ 280 h 280"/>
                  <a:gd name="T28" fmla="*/ 0 w 44"/>
                  <a:gd name="T29" fmla="*/ 272 h 280"/>
                  <a:gd name="T30" fmla="*/ 0 w 44"/>
                  <a:gd name="T31" fmla="*/ 0 h 280"/>
                  <a:gd name="T32" fmla="*/ 44 w 44"/>
                  <a:gd name="T33" fmla="*/ 0 h 280"/>
                  <a:gd name="T34" fmla="*/ 44 w 44"/>
                  <a:gd name="T35" fmla="*/ 7 h 280"/>
                  <a:gd name="T36" fmla="*/ 0 w 44"/>
                  <a:gd name="T37" fmla="*/ 7 h 280"/>
                  <a:gd name="T38" fmla="*/ 0 w 44"/>
                  <a:gd name="T3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80">
                    <a:moveTo>
                      <a:pt x="27" y="140"/>
                    </a:moveTo>
                    <a:lnTo>
                      <a:pt x="27" y="276"/>
                    </a:lnTo>
                    <a:lnTo>
                      <a:pt x="17" y="276"/>
                    </a:lnTo>
                    <a:lnTo>
                      <a:pt x="17" y="140"/>
                    </a:lnTo>
                    <a:lnTo>
                      <a:pt x="27" y="140"/>
                    </a:lnTo>
                    <a:close/>
                    <a:moveTo>
                      <a:pt x="17" y="140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140"/>
                    </a:lnTo>
                    <a:lnTo>
                      <a:pt x="17" y="140"/>
                    </a:lnTo>
                    <a:close/>
                    <a:moveTo>
                      <a:pt x="0" y="272"/>
                    </a:moveTo>
                    <a:lnTo>
                      <a:pt x="44" y="27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27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1" name="Rectangle 548"/>
              <p:cNvSpPr>
                <a:spLocks noChangeArrowheads="1"/>
              </p:cNvSpPr>
              <p:nvPr/>
            </p:nvSpPr>
            <p:spPr bwMode="auto">
              <a:xfrm>
                <a:off x="2674" y="3112"/>
                <a:ext cx="4" cy="6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2" name="Rectangle 549"/>
              <p:cNvSpPr>
                <a:spLocks noChangeArrowheads="1"/>
              </p:cNvSpPr>
              <p:nvPr/>
            </p:nvSpPr>
            <p:spPr bwMode="auto">
              <a:xfrm>
                <a:off x="2674" y="3044"/>
                <a:ext cx="4" cy="6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3" name="Rectangle 550"/>
              <p:cNvSpPr>
                <a:spLocks noChangeArrowheads="1"/>
              </p:cNvSpPr>
              <p:nvPr/>
            </p:nvSpPr>
            <p:spPr bwMode="auto">
              <a:xfrm>
                <a:off x="2665" y="3179"/>
                <a:ext cx="22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4" name="Rectangle 551"/>
              <p:cNvSpPr>
                <a:spLocks noChangeArrowheads="1"/>
              </p:cNvSpPr>
              <p:nvPr/>
            </p:nvSpPr>
            <p:spPr bwMode="auto">
              <a:xfrm>
                <a:off x="2665" y="3042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5" name="Freeform 552"/>
              <p:cNvSpPr>
                <a:spLocks noEditPoints="1"/>
              </p:cNvSpPr>
              <p:nvPr/>
            </p:nvSpPr>
            <p:spPr bwMode="auto">
              <a:xfrm>
                <a:off x="2726" y="3017"/>
                <a:ext cx="23" cy="156"/>
              </a:xfrm>
              <a:custGeom>
                <a:avLst/>
                <a:gdLst>
                  <a:gd name="T0" fmla="*/ 29 w 46"/>
                  <a:gd name="T1" fmla="*/ 155 h 311"/>
                  <a:gd name="T2" fmla="*/ 29 w 46"/>
                  <a:gd name="T3" fmla="*/ 307 h 311"/>
                  <a:gd name="T4" fmla="*/ 17 w 46"/>
                  <a:gd name="T5" fmla="*/ 307 h 311"/>
                  <a:gd name="T6" fmla="*/ 17 w 46"/>
                  <a:gd name="T7" fmla="*/ 155 h 311"/>
                  <a:gd name="T8" fmla="*/ 29 w 46"/>
                  <a:gd name="T9" fmla="*/ 155 h 311"/>
                  <a:gd name="T10" fmla="*/ 17 w 46"/>
                  <a:gd name="T11" fmla="*/ 155 h 311"/>
                  <a:gd name="T12" fmla="*/ 17 w 46"/>
                  <a:gd name="T13" fmla="*/ 3 h 311"/>
                  <a:gd name="T14" fmla="*/ 29 w 46"/>
                  <a:gd name="T15" fmla="*/ 3 h 311"/>
                  <a:gd name="T16" fmla="*/ 29 w 46"/>
                  <a:gd name="T17" fmla="*/ 155 h 311"/>
                  <a:gd name="T18" fmla="*/ 17 w 46"/>
                  <a:gd name="T19" fmla="*/ 155 h 311"/>
                  <a:gd name="T20" fmla="*/ 0 w 46"/>
                  <a:gd name="T21" fmla="*/ 301 h 311"/>
                  <a:gd name="T22" fmla="*/ 46 w 46"/>
                  <a:gd name="T23" fmla="*/ 301 h 311"/>
                  <a:gd name="T24" fmla="*/ 46 w 46"/>
                  <a:gd name="T25" fmla="*/ 311 h 311"/>
                  <a:gd name="T26" fmla="*/ 0 w 46"/>
                  <a:gd name="T27" fmla="*/ 311 h 311"/>
                  <a:gd name="T28" fmla="*/ 0 w 46"/>
                  <a:gd name="T29" fmla="*/ 301 h 311"/>
                  <a:gd name="T30" fmla="*/ 0 w 46"/>
                  <a:gd name="T31" fmla="*/ 0 h 311"/>
                  <a:gd name="T32" fmla="*/ 46 w 46"/>
                  <a:gd name="T33" fmla="*/ 0 h 311"/>
                  <a:gd name="T34" fmla="*/ 46 w 46"/>
                  <a:gd name="T35" fmla="*/ 9 h 311"/>
                  <a:gd name="T36" fmla="*/ 0 w 46"/>
                  <a:gd name="T37" fmla="*/ 9 h 311"/>
                  <a:gd name="T38" fmla="*/ 0 w 46"/>
                  <a:gd name="T3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11">
                    <a:moveTo>
                      <a:pt x="29" y="155"/>
                    </a:moveTo>
                    <a:lnTo>
                      <a:pt x="29" y="307"/>
                    </a:lnTo>
                    <a:lnTo>
                      <a:pt x="17" y="307"/>
                    </a:lnTo>
                    <a:lnTo>
                      <a:pt x="17" y="155"/>
                    </a:lnTo>
                    <a:lnTo>
                      <a:pt x="29" y="155"/>
                    </a:lnTo>
                    <a:close/>
                    <a:moveTo>
                      <a:pt x="17" y="155"/>
                    </a:moveTo>
                    <a:lnTo>
                      <a:pt x="17" y="3"/>
                    </a:lnTo>
                    <a:lnTo>
                      <a:pt x="29" y="3"/>
                    </a:lnTo>
                    <a:lnTo>
                      <a:pt x="29" y="155"/>
                    </a:lnTo>
                    <a:lnTo>
                      <a:pt x="17" y="155"/>
                    </a:lnTo>
                    <a:close/>
                    <a:moveTo>
                      <a:pt x="0" y="301"/>
                    </a:moveTo>
                    <a:lnTo>
                      <a:pt x="46" y="301"/>
                    </a:lnTo>
                    <a:lnTo>
                      <a:pt x="46" y="311"/>
                    </a:lnTo>
                    <a:lnTo>
                      <a:pt x="0" y="311"/>
                    </a:lnTo>
                    <a:lnTo>
                      <a:pt x="0" y="30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6" name="Rectangle 553"/>
              <p:cNvSpPr>
                <a:spLocks noChangeArrowheads="1"/>
              </p:cNvSpPr>
              <p:nvPr/>
            </p:nvSpPr>
            <p:spPr bwMode="auto">
              <a:xfrm>
                <a:off x="2735" y="3095"/>
                <a:ext cx="6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7" name="Rectangle 554"/>
              <p:cNvSpPr>
                <a:spLocks noChangeArrowheads="1"/>
              </p:cNvSpPr>
              <p:nvPr/>
            </p:nvSpPr>
            <p:spPr bwMode="auto">
              <a:xfrm>
                <a:off x="2735" y="3019"/>
                <a:ext cx="6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8" name="Rectangle 555"/>
              <p:cNvSpPr>
                <a:spLocks noChangeArrowheads="1"/>
              </p:cNvSpPr>
              <p:nvPr/>
            </p:nvSpPr>
            <p:spPr bwMode="auto">
              <a:xfrm>
                <a:off x="2726" y="3168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9" name="Rectangle 556"/>
              <p:cNvSpPr>
                <a:spLocks noChangeArrowheads="1"/>
              </p:cNvSpPr>
              <p:nvPr/>
            </p:nvSpPr>
            <p:spPr bwMode="auto">
              <a:xfrm>
                <a:off x="2726" y="301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0" name="Freeform 557"/>
              <p:cNvSpPr>
                <a:spLocks noEditPoints="1"/>
              </p:cNvSpPr>
              <p:nvPr/>
            </p:nvSpPr>
            <p:spPr bwMode="auto">
              <a:xfrm>
                <a:off x="2789" y="2985"/>
                <a:ext cx="22" cy="172"/>
              </a:xfrm>
              <a:custGeom>
                <a:avLst/>
                <a:gdLst>
                  <a:gd name="T0" fmla="*/ 26 w 44"/>
                  <a:gd name="T1" fmla="*/ 173 h 344"/>
                  <a:gd name="T2" fmla="*/ 26 w 44"/>
                  <a:gd name="T3" fmla="*/ 340 h 344"/>
                  <a:gd name="T4" fmla="*/ 17 w 44"/>
                  <a:gd name="T5" fmla="*/ 340 h 344"/>
                  <a:gd name="T6" fmla="*/ 17 w 44"/>
                  <a:gd name="T7" fmla="*/ 173 h 344"/>
                  <a:gd name="T8" fmla="*/ 26 w 44"/>
                  <a:gd name="T9" fmla="*/ 173 h 344"/>
                  <a:gd name="T10" fmla="*/ 17 w 44"/>
                  <a:gd name="T11" fmla="*/ 173 h 344"/>
                  <a:gd name="T12" fmla="*/ 17 w 44"/>
                  <a:gd name="T13" fmla="*/ 4 h 344"/>
                  <a:gd name="T14" fmla="*/ 26 w 44"/>
                  <a:gd name="T15" fmla="*/ 4 h 344"/>
                  <a:gd name="T16" fmla="*/ 26 w 44"/>
                  <a:gd name="T17" fmla="*/ 173 h 344"/>
                  <a:gd name="T18" fmla="*/ 17 w 44"/>
                  <a:gd name="T19" fmla="*/ 173 h 344"/>
                  <a:gd name="T20" fmla="*/ 0 w 44"/>
                  <a:gd name="T21" fmla="*/ 334 h 344"/>
                  <a:gd name="T22" fmla="*/ 44 w 44"/>
                  <a:gd name="T23" fmla="*/ 334 h 344"/>
                  <a:gd name="T24" fmla="*/ 44 w 44"/>
                  <a:gd name="T25" fmla="*/ 344 h 344"/>
                  <a:gd name="T26" fmla="*/ 0 w 44"/>
                  <a:gd name="T27" fmla="*/ 344 h 344"/>
                  <a:gd name="T28" fmla="*/ 0 w 44"/>
                  <a:gd name="T29" fmla="*/ 334 h 344"/>
                  <a:gd name="T30" fmla="*/ 0 w 44"/>
                  <a:gd name="T31" fmla="*/ 0 h 344"/>
                  <a:gd name="T32" fmla="*/ 44 w 44"/>
                  <a:gd name="T33" fmla="*/ 0 h 344"/>
                  <a:gd name="T34" fmla="*/ 44 w 44"/>
                  <a:gd name="T35" fmla="*/ 10 h 344"/>
                  <a:gd name="T36" fmla="*/ 0 w 44"/>
                  <a:gd name="T37" fmla="*/ 10 h 344"/>
                  <a:gd name="T38" fmla="*/ 0 w 44"/>
                  <a:gd name="T3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44">
                    <a:moveTo>
                      <a:pt x="26" y="173"/>
                    </a:moveTo>
                    <a:lnTo>
                      <a:pt x="26" y="340"/>
                    </a:lnTo>
                    <a:lnTo>
                      <a:pt x="17" y="340"/>
                    </a:lnTo>
                    <a:lnTo>
                      <a:pt x="17" y="173"/>
                    </a:lnTo>
                    <a:lnTo>
                      <a:pt x="26" y="173"/>
                    </a:lnTo>
                    <a:close/>
                    <a:moveTo>
                      <a:pt x="17" y="173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173"/>
                    </a:lnTo>
                    <a:lnTo>
                      <a:pt x="17" y="173"/>
                    </a:lnTo>
                    <a:close/>
                    <a:moveTo>
                      <a:pt x="0" y="334"/>
                    </a:moveTo>
                    <a:lnTo>
                      <a:pt x="44" y="334"/>
                    </a:lnTo>
                    <a:lnTo>
                      <a:pt x="44" y="344"/>
                    </a:lnTo>
                    <a:lnTo>
                      <a:pt x="0" y="344"/>
                    </a:lnTo>
                    <a:lnTo>
                      <a:pt x="0" y="33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1" name="Rectangle 558"/>
              <p:cNvSpPr>
                <a:spLocks noChangeArrowheads="1"/>
              </p:cNvSpPr>
              <p:nvPr/>
            </p:nvSpPr>
            <p:spPr bwMode="auto">
              <a:xfrm>
                <a:off x="2797" y="3071"/>
                <a:ext cx="5" cy="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2" name="Rectangle 559"/>
              <p:cNvSpPr>
                <a:spLocks noChangeArrowheads="1"/>
              </p:cNvSpPr>
              <p:nvPr/>
            </p:nvSpPr>
            <p:spPr bwMode="auto">
              <a:xfrm>
                <a:off x="2797" y="2987"/>
                <a:ext cx="5" cy="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3" name="Rectangle 560"/>
              <p:cNvSpPr>
                <a:spLocks noChangeArrowheads="1"/>
              </p:cNvSpPr>
              <p:nvPr/>
            </p:nvSpPr>
            <p:spPr bwMode="auto">
              <a:xfrm>
                <a:off x="2789" y="315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4" name="Rectangle 561"/>
              <p:cNvSpPr>
                <a:spLocks noChangeArrowheads="1"/>
              </p:cNvSpPr>
              <p:nvPr/>
            </p:nvSpPr>
            <p:spPr bwMode="auto">
              <a:xfrm>
                <a:off x="2789" y="298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5" name="Freeform 562"/>
              <p:cNvSpPr>
                <a:spLocks noEditPoints="1"/>
              </p:cNvSpPr>
              <p:nvPr/>
            </p:nvSpPr>
            <p:spPr bwMode="auto">
              <a:xfrm>
                <a:off x="2850" y="2961"/>
                <a:ext cx="22" cy="179"/>
              </a:xfrm>
              <a:custGeom>
                <a:avLst/>
                <a:gdLst>
                  <a:gd name="T0" fmla="*/ 27 w 45"/>
                  <a:gd name="T1" fmla="*/ 181 h 359"/>
                  <a:gd name="T2" fmla="*/ 27 w 45"/>
                  <a:gd name="T3" fmla="*/ 356 h 359"/>
                  <a:gd name="T4" fmla="*/ 18 w 45"/>
                  <a:gd name="T5" fmla="*/ 356 h 359"/>
                  <a:gd name="T6" fmla="*/ 18 w 45"/>
                  <a:gd name="T7" fmla="*/ 181 h 359"/>
                  <a:gd name="T8" fmla="*/ 27 w 45"/>
                  <a:gd name="T9" fmla="*/ 181 h 359"/>
                  <a:gd name="T10" fmla="*/ 18 w 45"/>
                  <a:gd name="T11" fmla="*/ 181 h 359"/>
                  <a:gd name="T12" fmla="*/ 18 w 45"/>
                  <a:gd name="T13" fmla="*/ 4 h 359"/>
                  <a:gd name="T14" fmla="*/ 27 w 45"/>
                  <a:gd name="T15" fmla="*/ 4 h 359"/>
                  <a:gd name="T16" fmla="*/ 27 w 45"/>
                  <a:gd name="T17" fmla="*/ 181 h 359"/>
                  <a:gd name="T18" fmla="*/ 18 w 45"/>
                  <a:gd name="T19" fmla="*/ 181 h 359"/>
                  <a:gd name="T20" fmla="*/ 0 w 45"/>
                  <a:gd name="T21" fmla="*/ 350 h 359"/>
                  <a:gd name="T22" fmla="*/ 45 w 45"/>
                  <a:gd name="T23" fmla="*/ 350 h 359"/>
                  <a:gd name="T24" fmla="*/ 45 w 45"/>
                  <a:gd name="T25" fmla="*/ 359 h 359"/>
                  <a:gd name="T26" fmla="*/ 0 w 45"/>
                  <a:gd name="T27" fmla="*/ 359 h 359"/>
                  <a:gd name="T28" fmla="*/ 0 w 45"/>
                  <a:gd name="T29" fmla="*/ 350 h 359"/>
                  <a:gd name="T30" fmla="*/ 0 w 45"/>
                  <a:gd name="T31" fmla="*/ 0 h 359"/>
                  <a:gd name="T32" fmla="*/ 45 w 45"/>
                  <a:gd name="T33" fmla="*/ 0 h 359"/>
                  <a:gd name="T34" fmla="*/ 45 w 45"/>
                  <a:gd name="T35" fmla="*/ 10 h 359"/>
                  <a:gd name="T36" fmla="*/ 0 w 45"/>
                  <a:gd name="T37" fmla="*/ 10 h 359"/>
                  <a:gd name="T38" fmla="*/ 0 w 45"/>
                  <a:gd name="T3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59">
                    <a:moveTo>
                      <a:pt x="27" y="181"/>
                    </a:moveTo>
                    <a:lnTo>
                      <a:pt x="27" y="356"/>
                    </a:lnTo>
                    <a:lnTo>
                      <a:pt x="18" y="356"/>
                    </a:lnTo>
                    <a:lnTo>
                      <a:pt x="18" y="181"/>
                    </a:lnTo>
                    <a:lnTo>
                      <a:pt x="27" y="181"/>
                    </a:lnTo>
                    <a:close/>
                    <a:moveTo>
                      <a:pt x="18" y="181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81"/>
                    </a:lnTo>
                    <a:lnTo>
                      <a:pt x="18" y="181"/>
                    </a:lnTo>
                    <a:close/>
                    <a:moveTo>
                      <a:pt x="0" y="350"/>
                    </a:moveTo>
                    <a:lnTo>
                      <a:pt x="45" y="350"/>
                    </a:lnTo>
                    <a:lnTo>
                      <a:pt x="45" y="359"/>
                    </a:lnTo>
                    <a:lnTo>
                      <a:pt x="0" y="359"/>
                    </a:lnTo>
                    <a:lnTo>
                      <a:pt x="0" y="35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6" name="Rectangle 563"/>
              <p:cNvSpPr>
                <a:spLocks noChangeArrowheads="1"/>
              </p:cNvSpPr>
              <p:nvPr/>
            </p:nvSpPr>
            <p:spPr bwMode="auto">
              <a:xfrm>
                <a:off x="2859" y="3051"/>
                <a:ext cx="5" cy="8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7" name="Rectangle 564"/>
              <p:cNvSpPr>
                <a:spLocks noChangeArrowheads="1"/>
              </p:cNvSpPr>
              <p:nvPr/>
            </p:nvSpPr>
            <p:spPr bwMode="auto">
              <a:xfrm>
                <a:off x="2859" y="2963"/>
                <a:ext cx="5" cy="8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8" name="Rectangle 565"/>
              <p:cNvSpPr>
                <a:spLocks noChangeArrowheads="1"/>
              </p:cNvSpPr>
              <p:nvPr/>
            </p:nvSpPr>
            <p:spPr bwMode="auto">
              <a:xfrm>
                <a:off x="2850" y="313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9" name="Rectangle 566"/>
              <p:cNvSpPr>
                <a:spLocks noChangeArrowheads="1"/>
              </p:cNvSpPr>
              <p:nvPr/>
            </p:nvSpPr>
            <p:spPr bwMode="auto">
              <a:xfrm>
                <a:off x="2850" y="2961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0" name="Freeform 567"/>
              <p:cNvSpPr>
                <a:spLocks noEditPoints="1"/>
              </p:cNvSpPr>
              <p:nvPr/>
            </p:nvSpPr>
            <p:spPr bwMode="auto">
              <a:xfrm>
                <a:off x="2913" y="2916"/>
                <a:ext cx="22" cy="193"/>
              </a:xfrm>
              <a:custGeom>
                <a:avLst/>
                <a:gdLst>
                  <a:gd name="T0" fmla="*/ 27 w 44"/>
                  <a:gd name="T1" fmla="*/ 192 h 384"/>
                  <a:gd name="T2" fmla="*/ 27 w 44"/>
                  <a:gd name="T3" fmla="*/ 378 h 384"/>
                  <a:gd name="T4" fmla="*/ 18 w 44"/>
                  <a:gd name="T5" fmla="*/ 378 h 384"/>
                  <a:gd name="T6" fmla="*/ 18 w 44"/>
                  <a:gd name="T7" fmla="*/ 192 h 384"/>
                  <a:gd name="T8" fmla="*/ 27 w 44"/>
                  <a:gd name="T9" fmla="*/ 192 h 384"/>
                  <a:gd name="T10" fmla="*/ 18 w 44"/>
                  <a:gd name="T11" fmla="*/ 192 h 384"/>
                  <a:gd name="T12" fmla="*/ 18 w 44"/>
                  <a:gd name="T13" fmla="*/ 4 h 384"/>
                  <a:gd name="T14" fmla="*/ 27 w 44"/>
                  <a:gd name="T15" fmla="*/ 4 h 384"/>
                  <a:gd name="T16" fmla="*/ 27 w 44"/>
                  <a:gd name="T17" fmla="*/ 192 h 384"/>
                  <a:gd name="T18" fmla="*/ 18 w 44"/>
                  <a:gd name="T19" fmla="*/ 192 h 384"/>
                  <a:gd name="T20" fmla="*/ 0 w 44"/>
                  <a:gd name="T21" fmla="*/ 374 h 384"/>
                  <a:gd name="T22" fmla="*/ 44 w 44"/>
                  <a:gd name="T23" fmla="*/ 374 h 384"/>
                  <a:gd name="T24" fmla="*/ 44 w 44"/>
                  <a:gd name="T25" fmla="*/ 384 h 384"/>
                  <a:gd name="T26" fmla="*/ 0 w 44"/>
                  <a:gd name="T27" fmla="*/ 384 h 384"/>
                  <a:gd name="T28" fmla="*/ 0 w 44"/>
                  <a:gd name="T29" fmla="*/ 374 h 384"/>
                  <a:gd name="T30" fmla="*/ 0 w 44"/>
                  <a:gd name="T31" fmla="*/ 0 h 384"/>
                  <a:gd name="T32" fmla="*/ 44 w 44"/>
                  <a:gd name="T33" fmla="*/ 0 h 384"/>
                  <a:gd name="T34" fmla="*/ 44 w 44"/>
                  <a:gd name="T35" fmla="*/ 10 h 384"/>
                  <a:gd name="T36" fmla="*/ 0 w 44"/>
                  <a:gd name="T37" fmla="*/ 10 h 384"/>
                  <a:gd name="T38" fmla="*/ 0 w 44"/>
                  <a:gd name="T3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4">
                    <a:moveTo>
                      <a:pt x="27" y="192"/>
                    </a:moveTo>
                    <a:lnTo>
                      <a:pt x="27" y="378"/>
                    </a:lnTo>
                    <a:lnTo>
                      <a:pt x="18" y="378"/>
                    </a:lnTo>
                    <a:lnTo>
                      <a:pt x="18" y="192"/>
                    </a:lnTo>
                    <a:lnTo>
                      <a:pt x="27" y="192"/>
                    </a:lnTo>
                    <a:close/>
                    <a:moveTo>
                      <a:pt x="18" y="192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92"/>
                    </a:lnTo>
                    <a:lnTo>
                      <a:pt x="18" y="192"/>
                    </a:lnTo>
                    <a:close/>
                    <a:moveTo>
                      <a:pt x="0" y="374"/>
                    </a:moveTo>
                    <a:lnTo>
                      <a:pt x="44" y="374"/>
                    </a:lnTo>
                    <a:lnTo>
                      <a:pt x="44" y="384"/>
                    </a:lnTo>
                    <a:lnTo>
                      <a:pt x="0" y="384"/>
                    </a:lnTo>
                    <a:lnTo>
                      <a:pt x="0" y="37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1" name="Rectangle 568"/>
              <p:cNvSpPr>
                <a:spLocks noChangeArrowheads="1"/>
              </p:cNvSpPr>
              <p:nvPr/>
            </p:nvSpPr>
            <p:spPr bwMode="auto">
              <a:xfrm>
                <a:off x="2921" y="3013"/>
                <a:ext cx="5" cy="9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2" name="Rectangle 569"/>
              <p:cNvSpPr>
                <a:spLocks noChangeArrowheads="1"/>
              </p:cNvSpPr>
              <p:nvPr/>
            </p:nvSpPr>
            <p:spPr bwMode="auto">
              <a:xfrm>
                <a:off x="2921" y="2918"/>
                <a:ext cx="5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3" name="Rectangle 570"/>
              <p:cNvSpPr>
                <a:spLocks noChangeArrowheads="1"/>
              </p:cNvSpPr>
              <p:nvPr/>
            </p:nvSpPr>
            <p:spPr bwMode="auto">
              <a:xfrm>
                <a:off x="2913" y="310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4" name="Rectangle 571"/>
              <p:cNvSpPr>
                <a:spLocks noChangeArrowheads="1"/>
              </p:cNvSpPr>
              <p:nvPr/>
            </p:nvSpPr>
            <p:spPr bwMode="auto">
              <a:xfrm>
                <a:off x="2913" y="291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5" name="Freeform 572"/>
              <p:cNvSpPr>
                <a:spLocks noEditPoints="1"/>
              </p:cNvSpPr>
              <p:nvPr/>
            </p:nvSpPr>
            <p:spPr bwMode="auto">
              <a:xfrm>
                <a:off x="2974" y="2904"/>
                <a:ext cx="23" cy="201"/>
              </a:xfrm>
              <a:custGeom>
                <a:avLst/>
                <a:gdLst>
                  <a:gd name="T0" fmla="*/ 27 w 46"/>
                  <a:gd name="T1" fmla="*/ 202 h 401"/>
                  <a:gd name="T2" fmla="*/ 27 w 46"/>
                  <a:gd name="T3" fmla="*/ 398 h 401"/>
                  <a:gd name="T4" fmla="*/ 19 w 46"/>
                  <a:gd name="T5" fmla="*/ 398 h 401"/>
                  <a:gd name="T6" fmla="*/ 19 w 46"/>
                  <a:gd name="T7" fmla="*/ 202 h 401"/>
                  <a:gd name="T8" fmla="*/ 27 w 46"/>
                  <a:gd name="T9" fmla="*/ 202 h 401"/>
                  <a:gd name="T10" fmla="*/ 19 w 46"/>
                  <a:gd name="T11" fmla="*/ 202 h 401"/>
                  <a:gd name="T12" fmla="*/ 19 w 46"/>
                  <a:gd name="T13" fmla="*/ 6 h 401"/>
                  <a:gd name="T14" fmla="*/ 27 w 46"/>
                  <a:gd name="T15" fmla="*/ 6 h 401"/>
                  <a:gd name="T16" fmla="*/ 27 w 46"/>
                  <a:gd name="T17" fmla="*/ 202 h 401"/>
                  <a:gd name="T18" fmla="*/ 19 w 46"/>
                  <a:gd name="T19" fmla="*/ 202 h 401"/>
                  <a:gd name="T20" fmla="*/ 0 w 46"/>
                  <a:gd name="T21" fmla="*/ 392 h 401"/>
                  <a:gd name="T22" fmla="*/ 46 w 46"/>
                  <a:gd name="T23" fmla="*/ 392 h 401"/>
                  <a:gd name="T24" fmla="*/ 46 w 46"/>
                  <a:gd name="T25" fmla="*/ 401 h 401"/>
                  <a:gd name="T26" fmla="*/ 0 w 46"/>
                  <a:gd name="T27" fmla="*/ 401 h 401"/>
                  <a:gd name="T28" fmla="*/ 0 w 46"/>
                  <a:gd name="T29" fmla="*/ 392 h 401"/>
                  <a:gd name="T30" fmla="*/ 0 w 46"/>
                  <a:gd name="T31" fmla="*/ 0 h 401"/>
                  <a:gd name="T32" fmla="*/ 46 w 46"/>
                  <a:gd name="T33" fmla="*/ 0 h 401"/>
                  <a:gd name="T34" fmla="*/ 46 w 46"/>
                  <a:gd name="T35" fmla="*/ 12 h 401"/>
                  <a:gd name="T36" fmla="*/ 0 w 46"/>
                  <a:gd name="T37" fmla="*/ 12 h 401"/>
                  <a:gd name="T38" fmla="*/ 0 w 46"/>
                  <a:gd name="T39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01">
                    <a:moveTo>
                      <a:pt x="27" y="202"/>
                    </a:moveTo>
                    <a:lnTo>
                      <a:pt x="27" y="398"/>
                    </a:lnTo>
                    <a:lnTo>
                      <a:pt x="19" y="398"/>
                    </a:lnTo>
                    <a:lnTo>
                      <a:pt x="19" y="202"/>
                    </a:lnTo>
                    <a:lnTo>
                      <a:pt x="27" y="202"/>
                    </a:lnTo>
                    <a:close/>
                    <a:moveTo>
                      <a:pt x="19" y="202"/>
                    </a:moveTo>
                    <a:lnTo>
                      <a:pt x="19" y="6"/>
                    </a:lnTo>
                    <a:lnTo>
                      <a:pt x="27" y="6"/>
                    </a:lnTo>
                    <a:lnTo>
                      <a:pt x="27" y="202"/>
                    </a:lnTo>
                    <a:lnTo>
                      <a:pt x="19" y="202"/>
                    </a:lnTo>
                    <a:close/>
                    <a:moveTo>
                      <a:pt x="0" y="392"/>
                    </a:moveTo>
                    <a:lnTo>
                      <a:pt x="46" y="392"/>
                    </a:lnTo>
                    <a:lnTo>
                      <a:pt x="46" y="401"/>
                    </a:lnTo>
                    <a:lnTo>
                      <a:pt x="0" y="401"/>
                    </a:lnTo>
                    <a:lnTo>
                      <a:pt x="0" y="392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6" name="Rectangle 573"/>
              <p:cNvSpPr>
                <a:spLocks noChangeArrowheads="1"/>
              </p:cNvSpPr>
              <p:nvPr/>
            </p:nvSpPr>
            <p:spPr bwMode="auto">
              <a:xfrm>
                <a:off x="2984" y="3005"/>
                <a:ext cx="4" cy="9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7" name="Rectangle 574"/>
              <p:cNvSpPr>
                <a:spLocks noChangeArrowheads="1"/>
              </p:cNvSpPr>
              <p:nvPr/>
            </p:nvSpPr>
            <p:spPr bwMode="auto">
              <a:xfrm>
                <a:off x="2984" y="2907"/>
                <a:ext cx="4" cy="9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8" name="Rectangle 575"/>
              <p:cNvSpPr>
                <a:spLocks noChangeArrowheads="1"/>
              </p:cNvSpPr>
              <p:nvPr/>
            </p:nvSpPr>
            <p:spPr bwMode="auto">
              <a:xfrm>
                <a:off x="2974" y="310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9" name="Rectangle 576"/>
              <p:cNvSpPr>
                <a:spLocks noChangeArrowheads="1"/>
              </p:cNvSpPr>
              <p:nvPr/>
            </p:nvSpPr>
            <p:spPr bwMode="auto">
              <a:xfrm>
                <a:off x="2974" y="2904"/>
                <a:ext cx="23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0" name="Freeform 577"/>
              <p:cNvSpPr>
                <a:spLocks noEditPoints="1"/>
              </p:cNvSpPr>
              <p:nvPr/>
            </p:nvSpPr>
            <p:spPr bwMode="auto">
              <a:xfrm>
                <a:off x="3036" y="2901"/>
                <a:ext cx="23" cy="204"/>
              </a:xfrm>
              <a:custGeom>
                <a:avLst/>
                <a:gdLst>
                  <a:gd name="T0" fmla="*/ 29 w 46"/>
                  <a:gd name="T1" fmla="*/ 202 h 407"/>
                  <a:gd name="T2" fmla="*/ 29 w 46"/>
                  <a:gd name="T3" fmla="*/ 402 h 407"/>
                  <a:gd name="T4" fmla="*/ 19 w 46"/>
                  <a:gd name="T5" fmla="*/ 402 h 407"/>
                  <a:gd name="T6" fmla="*/ 19 w 46"/>
                  <a:gd name="T7" fmla="*/ 202 h 407"/>
                  <a:gd name="T8" fmla="*/ 29 w 46"/>
                  <a:gd name="T9" fmla="*/ 202 h 407"/>
                  <a:gd name="T10" fmla="*/ 19 w 46"/>
                  <a:gd name="T11" fmla="*/ 202 h 407"/>
                  <a:gd name="T12" fmla="*/ 19 w 46"/>
                  <a:gd name="T13" fmla="*/ 4 h 407"/>
                  <a:gd name="T14" fmla="*/ 29 w 46"/>
                  <a:gd name="T15" fmla="*/ 4 h 407"/>
                  <a:gd name="T16" fmla="*/ 29 w 46"/>
                  <a:gd name="T17" fmla="*/ 202 h 407"/>
                  <a:gd name="T18" fmla="*/ 19 w 46"/>
                  <a:gd name="T19" fmla="*/ 202 h 407"/>
                  <a:gd name="T20" fmla="*/ 0 w 46"/>
                  <a:gd name="T21" fmla="*/ 398 h 407"/>
                  <a:gd name="T22" fmla="*/ 46 w 46"/>
                  <a:gd name="T23" fmla="*/ 398 h 407"/>
                  <a:gd name="T24" fmla="*/ 46 w 46"/>
                  <a:gd name="T25" fmla="*/ 407 h 407"/>
                  <a:gd name="T26" fmla="*/ 0 w 46"/>
                  <a:gd name="T27" fmla="*/ 407 h 407"/>
                  <a:gd name="T28" fmla="*/ 0 w 46"/>
                  <a:gd name="T29" fmla="*/ 398 h 407"/>
                  <a:gd name="T30" fmla="*/ 0 w 46"/>
                  <a:gd name="T31" fmla="*/ 0 h 407"/>
                  <a:gd name="T32" fmla="*/ 46 w 46"/>
                  <a:gd name="T33" fmla="*/ 0 h 407"/>
                  <a:gd name="T34" fmla="*/ 46 w 46"/>
                  <a:gd name="T35" fmla="*/ 10 h 407"/>
                  <a:gd name="T36" fmla="*/ 0 w 46"/>
                  <a:gd name="T37" fmla="*/ 10 h 407"/>
                  <a:gd name="T38" fmla="*/ 0 w 46"/>
                  <a:gd name="T39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07">
                    <a:moveTo>
                      <a:pt x="29" y="202"/>
                    </a:moveTo>
                    <a:lnTo>
                      <a:pt x="29" y="402"/>
                    </a:lnTo>
                    <a:lnTo>
                      <a:pt x="19" y="402"/>
                    </a:lnTo>
                    <a:lnTo>
                      <a:pt x="19" y="202"/>
                    </a:lnTo>
                    <a:lnTo>
                      <a:pt x="29" y="202"/>
                    </a:lnTo>
                    <a:close/>
                    <a:moveTo>
                      <a:pt x="19" y="202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202"/>
                    </a:lnTo>
                    <a:lnTo>
                      <a:pt x="19" y="202"/>
                    </a:lnTo>
                    <a:close/>
                    <a:moveTo>
                      <a:pt x="0" y="398"/>
                    </a:moveTo>
                    <a:lnTo>
                      <a:pt x="46" y="398"/>
                    </a:lnTo>
                    <a:lnTo>
                      <a:pt x="46" y="407"/>
                    </a:lnTo>
                    <a:lnTo>
                      <a:pt x="0" y="407"/>
                    </a:lnTo>
                    <a:lnTo>
                      <a:pt x="0" y="39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1" name="Rectangle 578"/>
              <p:cNvSpPr>
                <a:spLocks noChangeArrowheads="1"/>
              </p:cNvSpPr>
              <p:nvPr/>
            </p:nvSpPr>
            <p:spPr bwMode="auto">
              <a:xfrm>
                <a:off x="3045" y="3002"/>
                <a:ext cx="5" cy="10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2" name="Rectangle 579"/>
              <p:cNvSpPr>
                <a:spLocks noChangeArrowheads="1"/>
              </p:cNvSpPr>
              <p:nvPr/>
            </p:nvSpPr>
            <p:spPr bwMode="auto">
              <a:xfrm>
                <a:off x="3045" y="2903"/>
                <a:ext cx="5" cy="9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3" name="Rectangle 580"/>
              <p:cNvSpPr>
                <a:spLocks noChangeArrowheads="1"/>
              </p:cNvSpPr>
              <p:nvPr/>
            </p:nvSpPr>
            <p:spPr bwMode="auto">
              <a:xfrm>
                <a:off x="3036" y="310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4" name="Rectangle 581"/>
              <p:cNvSpPr>
                <a:spLocks noChangeArrowheads="1"/>
              </p:cNvSpPr>
              <p:nvPr/>
            </p:nvSpPr>
            <p:spPr bwMode="auto">
              <a:xfrm>
                <a:off x="3036" y="290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5" name="Freeform 582"/>
              <p:cNvSpPr>
                <a:spLocks noEditPoints="1"/>
              </p:cNvSpPr>
              <p:nvPr/>
            </p:nvSpPr>
            <p:spPr bwMode="auto">
              <a:xfrm>
                <a:off x="3097" y="2876"/>
                <a:ext cx="24" cy="223"/>
              </a:xfrm>
              <a:custGeom>
                <a:avLst/>
                <a:gdLst>
                  <a:gd name="T0" fmla="*/ 29 w 48"/>
                  <a:gd name="T1" fmla="*/ 223 h 446"/>
                  <a:gd name="T2" fmla="*/ 29 w 48"/>
                  <a:gd name="T3" fmla="*/ 442 h 446"/>
                  <a:gd name="T4" fmla="*/ 19 w 48"/>
                  <a:gd name="T5" fmla="*/ 442 h 446"/>
                  <a:gd name="T6" fmla="*/ 19 w 48"/>
                  <a:gd name="T7" fmla="*/ 223 h 446"/>
                  <a:gd name="T8" fmla="*/ 29 w 48"/>
                  <a:gd name="T9" fmla="*/ 223 h 446"/>
                  <a:gd name="T10" fmla="*/ 19 w 48"/>
                  <a:gd name="T11" fmla="*/ 223 h 446"/>
                  <a:gd name="T12" fmla="*/ 19 w 48"/>
                  <a:gd name="T13" fmla="*/ 6 h 446"/>
                  <a:gd name="T14" fmla="*/ 29 w 48"/>
                  <a:gd name="T15" fmla="*/ 6 h 446"/>
                  <a:gd name="T16" fmla="*/ 29 w 48"/>
                  <a:gd name="T17" fmla="*/ 223 h 446"/>
                  <a:gd name="T18" fmla="*/ 19 w 48"/>
                  <a:gd name="T19" fmla="*/ 223 h 446"/>
                  <a:gd name="T20" fmla="*/ 0 w 48"/>
                  <a:gd name="T21" fmla="*/ 436 h 446"/>
                  <a:gd name="T22" fmla="*/ 48 w 48"/>
                  <a:gd name="T23" fmla="*/ 436 h 446"/>
                  <a:gd name="T24" fmla="*/ 48 w 48"/>
                  <a:gd name="T25" fmla="*/ 446 h 446"/>
                  <a:gd name="T26" fmla="*/ 0 w 48"/>
                  <a:gd name="T27" fmla="*/ 446 h 446"/>
                  <a:gd name="T28" fmla="*/ 0 w 48"/>
                  <a:gd name="T29" fmla="*/ 436 h 446"/>
                  <a:gd name="T30" fmla="*/ 0 w 48"/>
                  <a:gd name="T31" fmla="*/ 0 h 446"/>
                  <a:gd name="T32" fmla="*/ 48 w 48"/>
                  <a:gd name="T33" fmla="*/ 0 h 446"/>
                  <a:gd name="T34" fmla="*/ 48 w 48"/>
                  <a:gd name="T35" fmla="*/ 12 h 446"/>
                  <a:gd name="T36" fmla="*/ 0 w 48"/>
                  <a:gd name="T37" fmla="*/ 12 h 446"/>
                  <a:gd name="T38" fmla="*/ 0 w 48"/>
                  <a:gd name="T3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446">
                    <a:moveTo>
                      <a:pt x="29" y="223"/>
                    </a:moveTo>
                    <a:lnTo>
                      <a:pt x="29" y="442"/>
                    </a:lnTo>
                    <a:lnTo>
                      <a:pt x="19" y="442"/>
                    </a:lnTo>
                    <a:lnTo>
                      <a:pt x="19" y="223"/>
                    </a:lnTo>
                    <a:lnTo>
                      <a:pt x="29" y="223"/>
                    </a:lnTo>
                    <a:close/>
                    <a:moveTo>
                      <a:pt x="19" y="223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23"/>
                    </a:lnTo>
                    <a:lnTo>
                      <a:pt x="19" y="223"/>
                    </a:lnTo>
                    <a:close/>
                    <a:moveTo>
                      <a:pt x="0" y="436"/>
                    </a:moveTo>
                    <a:lnTo>
                      <a:pt x="48" y="436"/>
                    </a:lnTo>
                    <a:lnTo>
                      <a:pt x="48" y="446"/>
                    </a:lnTo>
                    <a:lnTo>
                      <a:pt x="0" y="446"/>
                    </a:lnTo>
                    <a:lnTo>
                      <a:pt x="0" y="436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6" name="Rectangle 583"/>
              <p:cNvSpPr>
                <a:spLocks noChangeArrowheads="1"/>
              </p:cNvSpPr>
              <p:nvPr/>
            </p:nvSpPr>
            <p:spPr bwMode="auto">
              <a:xfrm>
                <a:off x="3107" y="2988"/>
                <a:ext cx="4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7" name="Rectangle 584"/>
              <p:cNvSpPr>
                <a:spLocks noChangeArrowheads="1"/>
              </p:cNvSpPr>
              <p:nvPr/>
            </p:nvSpPr>
            <p:spPr bwMode="auto">
              <a:xfrm>
                <a:off x="3107" y="2879"/>
                <a:ext cx="4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8" name="Rectangle 585"/>
              <p:cNvSpPr>
                <a:spLocks noChangeArrowheads="1"/>
              </p:cNvSpPr>
              <p:nvPr/>
            </p:nvSpPr>
            <p:spPr bwMode="auto">
              <a:xfrm>
                <a:off x="3097" y="3094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9" name="Rectangle 586"/>
              <p:cNvSpPr>
                <a:spLocks noChangeArrowheads="1"/>
              </p:cNvSpPr>
              <p:nvPr/>
            </p:nvSpPr>
            <p:spPr bwMode="auto">
              <a:xfrm>
                <a:off x="3097" y="2876"/>
                <a:ext cx="24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0" name="Freeform 587"/>
              <p:cNvSpPr>
                <a:spLocks noEditPoints="1"/>
              </p:cNvSpPr>
              <p:nvPr/>
            </p:nvSpPr>
            <p:spPr bwMode="auto">
              <a:xfrm>
                <a:off x="3160" y="2848"/>
                <a:ext cx="22" cy="222"/>
              </a:xfrm>
              <a:custGeom>
                <a:avLst/>
                <a:gdLst>
                  <a:gd name="T0" fmla="*/ 27 w 44"/>
                  <a:gd name="T1" fmla="*/ 222 h 443"/>
                  <a:gd name="T2" fmla="*/ 27 w 44"/>
                  <a:gd name="T3" fmla="*/ 437 h 443"/>
                  <a:gd name="T4" fmla="*/ 17 w 44"/>
                  <a:gd name="T5" fmla="*/ 437 h 443"/>
                  <a:gd name="T6" fmla="*/ 17 w 44"/>
                  <a:gd name="T7" fmla="*/ 222 h 443"/>
                  <a:gd name="T8" fmla="*/ 27 w 44"/>
                  <a:gd name="T9" fmla="*/ 222 h 443"/>
                  <a:gd name="T10" fmla="*/ 17 w 44"/>
                  <a:gd name="T11" fmla="*/ 222 h 443"/>
                  <a:gd name="T12" fmla="*/ 17 w 44"/>
                  <a:gd name="T13" fmla="*/ 3 h 443"/>
                  <a:gd name="T14" fmla="*/ 27 w 44"/>
                  <a:gd name="T15" fmla="*/ 3 h 443"/>
                  <a:gd name="T16" fmla="*/ 27 w 44"/>
                  <a:gd name="T17" fmla="*/ 222 h 443"/>
                  <a:gd name="T18" fmla="*/ 17 w 44"/>
                  <a:gd name="T19" fmla="*/ 222 h 443"/>
                  <a:gd name="T20" fmla="*/ 0 w 44"/>
                  <a:gd name="T21" fmla="*/ 434 h 443"/>
                  <a:gd name="T22" fmla="*/ 44 w 44"/>
                  <a:gd name="T23" fmla="*/ 434 h 443"/>
                  <a:gd name="T24" fmla="*/ 44 w 44"/>
                  <a:gd name="T25" fmla="*/ 443 h 443"/>
                  <a:gd name="T26" fmla="*/ 0 w 44"/>
                  <a:gd name="T27" fmla="*/ 443 h 443"/>
                  <a:gd name="T28" fmla="*/ 0 w 44"/>
                  <a:gd name="T29" fmla="*/ 434 h 443"/>
                  <a:gd name="T30" fmla="*/ 0 w 44"/>
                  <a:gd name="T31" fmla="*/ 0 h 443"/>
                  <a:gd name="T32" fmla="*/ 44 w 44"/>
                  <a:gd name="T33" fmla="*/ 0 h 443"/>
                  <a:gd name="T34" fmla="*/ 44 w 44"/>
                  <a:gd name="T35" fmla="*/ 7 h 443"/>
                  <a:gd name="T36" fmla="*/ 0 w 44"/>
                  <a:gd name="T37" fmla="*/ 7 h 443"/>
                  <a:gd name="T38" fmla="*/ 0 w 44"/>
                  <a:gd name="T3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43">
                    <a:moveTo>
                      <a:pt x="27" y="222"/>
                    </a:moveTo>
                    <a:lnTo>
                      <a:pt x="27" y="437"/>
                    </a:lnTo>
                    <a:lnTo>
                      <a:pt x="17" y="437"/>
                    </a:lnTo>
                    <a:lnTo>
                      <a:pt x="17" y="222"/>
                    </a:lnTo>
                    <a:lnTo>
                      <a:pt x="27" y="222"/>
                    </a:lnTo>
                    <a:close/>
                    <a:moveTo>
                      <a:pt x="17" y="222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222"/>
                    </a:lnTo>
                    <a:lnTo>
                      <a:pt x="17" y="222"/>
                    </a:lnTo>
                    <a:close/>
                    <a:moveTo>
                      <a:pt x="0" y="434"/>
                    </a:moveTo>
                    <a:lnTo>
                      <a:pt x="44" y="434"/>
                    </a:lnTo>
                    <a:lnTo>
                      <a:pt x="44" y="443"/>
                    </a:lnTo>
                    <a:lnTo>
                      <a:pt x="0" y="443"/>
                    </a:lnTo>
                    <a:lnTo>
                      <a:pt x="0" y="43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1" name="Rectangle 588"/>
              <p:cNvSpPr>
                <a:spLocks noChangeArrowheads="1"/>
              </p:cNvSpPr>
              <p:nvPr/>
            </p:nvSpPr>
            <p:spPr bwMode="auto">
              <a:xfrm>
                <a:off x="3169" y="2960"/>
                <a:ext cx="5" cy="10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2" name="Rectangle 589"/>
              <p:cNvSpPr>
                <a:spLocks noChangeArrowheads="1"/>
              </p:cNvSpPr>
              <p:nvPr/>
            </p:nvSpPr>
            <p:spPr bwMode="auto">
              <a:xfrm>
                <a:off x="3169" y="2850"/>
                <a:ext cx="5" cy="1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3" name="Rectangle 590"/>
              <p:cNvSpPr>
                <a:spLocks noChangeArrowheads="1"/>
              </p:cNvSpPr>
              <p:nvPr/>
            </p:nvSpPr>
            <p:spPr bwMode="auto">
              <a:xfrm>
                <a:off x="3160" y="306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4" name="Rectangle 591"/>
              <p:cNvSpPr>
                <a:spLocks noChangeArrowheads="1"/>
              </p:cNvSpPr>
              <p:nvPr/>
            </p:nvSpPr>
            <p:spPr bwMode="auto">
              <a:xfrm>
                <a:off x="3160" y="2848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5" name="Freeform 592"/>
              <p:cNvSpPr>
                <a:spLocks noEditPoints="1"/>
              </p:cNvSpPr>
              <p:nvPr/>
            </p:nvSpPr>
            <p:spPr bwMode="auto">
              <a:xfrm>
                <a:off x="3222" y="2839"/>
                <a:ext cx="22" cy="244"/>
              </a:xfrm>
              <a:custGeom>
                <a:avLst/>
                <a:gdLst>
                  <a:gd name="T0" fmla="*/ 26 w 44"/>
                  <a:gd name="T1" fmla="*/ 244 h 488"/>
                  <a:gd name="T2" fmla="*/ 26 w 44"/>
                  <a:gd name="T3" fmla="*/ 482 h 488"/>
                  <a:gd name="T4" fmla="*/ 17 w 44"/>
                  <a:gd name="T5" fmla="*/ 482 h 488"/>
                  <a:gd name="T6" fmla="*/ 17 w 44"/>
                  <a:gd name="T7" fmla="*/ 244 h 488"/>
                  <a:gd name="T8" fmla="*/ 26 w 44"/>
                  <a:gd name="T9" fmla="*/ 244 h 488"/>
                  <a:gd name="T10" fmla="*/ 17 w 44"/>
                  <a:gd name="T11" fmla="*/ 244 h 488"/>
                  <a:gd name="T12" fmla="*/ 17 w 44"/>
                  <a:gd name="T13" fmla="*/ 4 h 488"/>
                  <a:gd name="T14" fmla="*/ 26 w 44"/>
                  <a:gd name="T15" fmla="*/ 4 h 488"/>
                  <a:gd name="T16" fmla="*/ 26 w 44"/>
                  <a:gd name="T17" fmla="*/ 244 h 488"/>
                  <a:gd name="T18" fmla="*/ 17 w 44"/>
                  <a:gd name="T19" fmla="*/ 244 h 488"/>
                  <a:gd name="T20" fmla="*/ 0 w 44"/>
                  <a:gd name="T21" fmla="*/ 479 h 488"/>
                  <a:gd name="T22" fmla="*/ 44 w 44"/>
                  <a:gd name="T23" fmla="*/ 479 h 488"/>
                  <a:gd name="T24" fmla="*/ 44 w 44"/>
                  <a:gd name="T25" fmla="*/ 488 h 488"/>
                  <a:gd name="T26" fmla="*/ 0 w 44"/>
                  <a:gd name="T27" fmla="*/ 488 h 488"/>
                  <a:gd name="T28" fmla="*/ 0 w 44"/>
                  <a:gd name="T29" fmla="*/ 479 h 488"/>
                  <a:gd name="T30" fmla="*/ 0 w 44"/>
                  <a:gd name="T31" fmla="*/ 0 h 488"/>
                  <a:gd name="T32" fmla="*/ 44 w 44"/>
                  <a:gd name="T33" fmla="*/ 0 h 488"/>
                  <a:gd name="T34" fmla="*/ 44 w 44"/>
                  <a:gd name="T35" fmla="*/ 10 h 488"/>
                  <a:gd name="T36" fmla="*/ 0 w 44"/>
                  <a:gd name="T37" fmla="*/ 10 h 488"/>
                  <a:gd name="T38" fmla="*/ 0 w 44"/>
                  <a:gd name="T39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88">
                    <a:moveTo>
                      <a:pt x="26" y="244"/>
                    </a:moveTo>
                    <a:lnTo>
                      <a:pt x="26" y="482"/>
                    </a:lnTo>
                    <a:lnTo>
                      <a:pt x="17" y="482"/>
                    </a:lnTo>
                    <a:lnTo>
                      <a:pt x="17" y="244"/>
                    </a:lnTo>
                    <a:lnTo>
                      <a:pt x="26" y="244"/>
                    </a:lnTo>
                    <a:close/>
                    <a:moveTo>
                      <a:pt x="17" y="244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244"/>
                    </a:lnTo>
                    <a:lnTo>
                      <a:pt x="17" y="244"/>
                    </a:lnTo>
                    <a:close/>
                    <a:moveTo>
                      <a:pt x="0" y="479"/>
                    </a:moveTo>
                    <a:lnTo>
                      <a:pt x="44" y="479"/>
                    </a:lnTo>
                    <a:lnTo>
                      <a:pt x="44" y="488"/>
                    </a:lnTo>
                    <a:lnTo>
                      <a:pt x="0" y="488"/>
                    </a:lnTo>
                    <a:lnTo>
                      <a:pt x="0" y="47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6" name="Rectangle 593"/>
              <p:cNvSpPr>
                <a:spLocks noChangeArrowheads="1"/>
              </p:cNvSpPr>
              <p:nvPr/>
            </p:nvSpPr>
            <p:spPr bwMode="auto">
              <a:xfrm>
                <a:off x="3230" y="2961"/>
                <a:ext cx="5" cy="1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7" name="Rectangle 594"/>
              <p:cNvSpPr>
                <a:spLocks noChangeArrowheads="1"/>
              </p:cNvSpPr>
              <p:nvPr/>
            </p:nvSpPr>
            <p:spPr bwMode="auto">
              <a:xfrm>
                <a:off x="3230" y="2841"/>
                <a:ext cx="5" cy="12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8" name="Rectangle 595"/>
              <p:cNvSpPr>
                <a:spLocks noChangeArrowheads="1"/>
              </p:cNvSpPr>
              <p:nvPr/>
            </p:nvSpPr>
            <p:spPr bwMode="auto">
              <a:xfrm>
                <a:off x="3222" y="307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9" name="Rectangle 596"/>
              <p:cNvSpPr>
                <a:spLocks noChangeArrowheads="1"/>
              </p:cNvSpPr>
              <p:nvPr/>
            </p:nvSpPr>
            <p:spPr bwMode="auto">
              <a:xfrm>
                <a:off x="3222" y="283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0" name="Freeform 597"/>
              <p:cNvSpPr>
                <a:spLocks noEditPoints="1"/>
              </p:cNvSpPr>
              <p:nvPr/>
            </p:nvSpPr>
            <p:spPr bwMode="auto">
              <a:xfrm>
                <a:off x="3283" y="2820"/>
                <a:ext cx="22" cy="252"/>
              </a:xfrm>
              <a:custGeom>
                <a:avLst/>
                <a:gdLst>
                  <a:gd name="T0" fmla="*/ 29 w 45"/>
                  <a:gd name="T1" fmla="*/ 254 h 505"/>
                  <a:gd name="T2" fmla="*/ 29 w 45"/>
                  <a:gd name="T3" fmla="*/ 501 h 505"/>
                  <a:gd name="T4" fmla="*/ 20 w 45"/>
                  <a:gd name="T5" fmla="*/ 501 h 505"/>
                  <a:gd name="T6" fmla="*/ 20 w 45"/>
                  <a:gd name="T7" fmla="*/ 254 h 505"/>
                  <a:gd name="T8" fmla="*/ 29 w 45"/>
                  <a:gd name="T9" fmla="*/ 254 h 505"/>
                  <a:gd name="T10" fmla="*/ 20 w 45"/>
                  <a:gd name="T11" fmla="*/ 254 h 505"/>
                  <a:gd name="T12" fmla="*/ 20 w 45"/>
                  <a:gd name="T13" fmla="*/ 6 h 505"/>
                  <a:gd name="T14" fmla="*/ 29 w 45"/>
                  <a:gd name="T15" fmla="*/ 6 h 505"/>
                  <a:gd name="T16" fmla="*/ 29 w 45"/>
                  <a:gd name="T17" fmla="*/ 254 h 505"/>
                  <a:gd name="T18" fmla="*/ 20 w 45"/>
                  <a:gd name="T19" fmla="*/ 254 h 505"/>
                  <a:gd name="T20" fmla="*/ 0 w 45"/>
                  <a:gd name="T21" fmla="*/ 495 h 505"/>
                  <a:gd name="T22" fmla="*/ 45 w 45"/>
                  <a:gd name="T23" fmla="*/ 495 h 505"/>
                  <a:gd name="T24" fmla="*/ 45 w 45"/>
                  <a:gd name="T25" fmla="*/ 505 h 505"/>
                  <a:gd name="T26" fmla="*/ 0 w 45"/>
                  <a:gd name="T27" fmla="*/ 505 h 505"/>
                  <a:gd name="T28" fmla="*/ 0 w 45"/>
                  <a:gd name="T29" fmla="*/ 495 h 505"/>
                  <a:gd name="T30" fmla="*/ 0 w 45"/>
                  <a:gd name="T31" fmla="*/ 0 h 505"/>
                  <a:gd name="T32" fmla="*/ 45 w 45"/>
                  <a:gd name="T33" fmla="*/ 0 h 505"/>
                  <a:gd name="T34" fmla="*/ 45 w 45"/>
                  <a:gd name="T35" fmla="*/ 10 h 505"/>
                  <a:gd name="T36" fmla="*/ 0 w 45"/>
                  <a:gd name="T37" fmla="*/ 10 h 505"/>
                  <a:gd name="T38" fmla="*/ 0 w 45"/>
                  <a:gd name="T3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5">
                    <a:moveTo>
                      <a:pt x="29" y="254"/>
                    </a:moveTo>
                    <a:lnTo>
                      <a:pt x="29" y="501"/>
                    </a:lnTo>
                    <a:lnTo>
                      <a:pt x="20" y="501"/>
                    </a:lnTo>
                    <a:lnTo>
                      <a:pt x="20" y="254"/>
                    </a:lnTo>
                    <a:lnTo>
                      <a:pt x="29" y="254"/>
                    </a:lnTo>
                    <a:close/>
                    <a:moveTo>
                      <a:pt x="20" y="254"/>
                    </a:moveTo>
                    <a:lnTo>
                      <a:pt x="20" y="6"/>
                    </a:lnTo>
                    <a:lnTo>
                      <a:pt x="29" y="6"/>
                    </a:lnTo>
                    <a:lnTo>
                      <a:pt x="29" y="254"/>
                    </a:lnTo>
                    <a:lnTo>
                      <a:pt x="20" y="254"/>
                    </a:lnTo>
                    <a:close/>
                    <a:moveTo>
                      <a:pt x="0" y="495"/>
                    </a:moveTo>
                    <a:lnTo>
                      <a:pt x="45" y="495"/>
                    </a:lnTo>
                    <a:lnTo>
                      <a:pt x="45" y="505"/>
                    </a:lnTo>
                    <a:lnTo>
                      <a:pt x="0" y="505"/>
                    </a:lnTo>
                    <a:lnTo>
                      <a:pt x="0" y="495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1" name="Rectangle 598"/>
              <p:cNvSpPr>
                <a:spLocks noChangeArrowheads="1"/>
              </p:cNvSpPr>
              <p:nvPr/>
            </p:nvSpPr>
            <p:spPr bwMode="auto">
              <a:xfrm>
                <a:off x="3293" y="2946"/>
                <a:ext cx="5" cy="12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2" name="Rectangle 599"/>
              <p:cNvSpPr>
                <a:spLocks noChangeArrowheads="1"/>
              </p:cNvSpPr>
              <p:nvPr/>
            </p:nvSpPr>
            <p:spPr bwMode="auto">
              <a:xfrm>
                <a:off x="3293" y="2822"/>
                <a:ext cx="5" cy="12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3" name="Rectangle 600"/>
              <p:cNvSpPr>
                <a:spLocks noChangeArrowheads="1"/>
              </p:cNvSpPr>
              <p:nvPr/>
            </p:nvSpPr>
            <p:spPr bwMode="auto">
              <a:xfrm>
                <a:off x="3283" y="306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4" name="Rectangle 601"/>
              <p:cNvSpPr>
                <a:spLocks noChangeArrowheads="1"/>
              </p:cNvSpPr>
              <p:nvPr/>
            </p:nvSpPr>
            <p:spPr bwMode="auto">
              <a:xfrm>
                <a:off x="3283" y="2820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5" name="Freeform 602"/>
              <p:cNvSpPr>
                <a:spLocks noEditPoints="1"/>
              </p:cNvSpPr>
              <p:nvPr/>
            </p:nvSpPr>
            <p:spPr bwMode="auto">
              <a:xfrm>
                <a:off x="3346" y="2807"/>
                <a:ext cx="22" cy="257"/>
              </a:xfrm>
              <a:custGeom>
                <a:avLst/>
                <a:gdLst>
                  <a:gd name="T0" fmla="*/ 27 w 44"/>
                  <a:gd name="T1" fmla="*/ 257 h 515"/>
                  <a:gd name="T2" fmla="*/ 27 w 44"/>
                  <a:gd name="T3" fmla="*/ 511 h 515"/>
                  <a:gd name="T4" fmla="*/ 17 w 44"/>
                  <a:gd name="T5" fmla="*/ 511 h 515"/>
                  <a:gd name="T6" fmla="*/ 17 w 44"/>
                  <a:gd name="T7" fmla="*/ 257 h 515"/>
                  <a:gd name="T8" fmla="*/ 27 w 44"/>
                  <a:gd name="T9" fmla="*/ 257 h 515"/>
                  <a:gd name="T10" fmla="*/ 17 w 44"/>
                  <a:gd name="T11" fmla="*/ 257 h 515"/>
                  <a:gd name="T12" fmla="*/ 17 w 44"/>
                  <a:gd name="T13" fmla="*/ 6 h 515"/>
                  <a:gd name="T14" fmla="*/ 27 w 44"/>
                  <a:gd name="T15" fmla="*/ 6 h 515"/>
                  <a:gd name="T16" fmla="*/ 27 w 44"/>
                  <a:gd name="T17" fmla="*/ 257 h 515"/>
                  <a:gd name="T18" fmla="*/ 17 w 44"/>
                  <a:gd name="T19" fmla="*/ 257 h 515"/>
                  <a:gd name="T20" fmla="*/ 0 w 44"/>
                  <a:gd name="T21" fmla="*/ 505 h 515"/>
                  <a:gd name="T22" fmla="*/ 44 w 44"/>
                  <a:gd name="T23" fmla="*/ 505 h 515"/>
                  <a:gd name="T24" fmla="*/ 44 w 44"/>
                  <a:gd name="T25" fmla="*/ 515 h 515"/>
                  <a:gd name="T26" fmla="*/ 0 w 44"/>
                  <a:gd name="T27" fmla="*/ 515 h 515"/>
                  <a:gd name="T28" fmla="*/ 0 w 44"/>
                  <a:gd name="T29" fmla="*/ 505 h 515"/>
                  <a:gd name="T30" fmla="*/ 0 w 44"/>
                  <a:gd name="T31" fmla="*/ 0 h 515"/>
                  <a:gd name="T32" fmla="*/ 44 w 44"/>
                  <a:gd name="T33" fmla="*/ 0 h 515"/>
                  <a:gd name="T34" fmla="*/ 44 w 44"/>
                  <a:gd name="T35" fmla="*/ 10 h 515"/>
                  <a:gd name="T36" fmla="*/ 0 w 44"/>
                  <a:gd name="T37" fmla="*/ 10 h 515"/>
                  <a:gd name="T38" fmla="*/ 0 w 44"/>
                  <a:gd name="T3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15">
                    <a:moveTo>
                      <a:pt x="27" y="257"/>
                    </a:moveTo>
                    <a:lnTo>
                      <a:pt x="27" y="511"/>
                    </a:lnTo>
                    <a:lnTo>
                      <a:pt x="17" y="511"/>
                    </a:lnTo>
                    <a:lnTo>
                      <a:pt x="17" y="257"/>
                    </a:lnTo>
                    <a:lnTo>
                      <a:pt x="27" y="257"/>
                    </a:lnTo>
                    <a:close/>
                    <a:moveTo>
                      <a:pt x="17" y="257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57"/>
                    </a:lnTo>
                    <a:lnTo>
                      <a:pt x="17" y="257"/>
                    </a:lnTo>
                    <a:close/>
                    <a:moveTo>
                      <a:pt x="0" y="505"/>
                    </a:moveTo>
                    <a:lnTo>
                      <a:pt x="44" y="505"/>
                    </a:lnTo>
                    <a:lnTo>
                      <a:pt x="44" y="515"/>
                    </a:lnTo>
                    <a:lnTo>
                      <a:pt x="0" y="515"/>
                    </a:lnTo>
                    <a:lnTo>
                      <a:pt x="0" y="50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6" name="Rectangle 603"/>
              <p:cNvSpPr>
                <a:spLocks noChangeArrowheads="1"/>
              </p:cNvSpPr>
              <p:nvPr/>
            </p:nvSpPr>
            <p:spPr bwMode="auto">
              <a:xfrm>
                <a:off x="3354" y="2936"/>
                <a:ext cx="5" cy="12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7" name="Rectangle 604"/>
              <p:cNvSpPr>
                <a:spLocks noChangeArrowheads="1"/>
              </p:cNvSpPr>
              <p:nvPr/>
            </p:nvSpPr>
            <p:spPr bwMode="auto">
              <a:xfrm>
                <a:off x="3354" y="2810"/>
                <a:ext cx="5" cy="12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8" name="Rectangle 605"/>
              <p:cNvSpPr>
                <a:spLocks noChangeArrowheads="1"/>
              </p:cNvSpPr>
              <p:nvPr/>
            </p:nvSpPr>
            <p:spPr bwMode="auto">
              <a:xfrm>
                <a:off x="3346" y="3060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9" name="Rectangle 606"/>
              <p:cNvSpPr>
                <a:spLocks noChangeArrowheads="1"/>
              </p:cNvSpPr>
              <p:nvPr/>
            </p:nvSpPr>
            <p:spPr bwMode="auto">
              <a:xfrm>
                <a:off x="3346" y="280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3536951" y="4210051"/>
              <a:ext cx="2398713" cy="1087438"/>
              <a:chOff x="2228" y="2652"/>
              <a:chExt cx="1511" cy="685"/>
            </a:xfrm>
          </p:grpSpPr>
          <p:sp>
            <p:nvSpPr>
              <p:cNvPr id="8770" name="Freeform 608"/>
              <p:cNvSpPr>
                <a:spLocks noEditPoints="1"/>
              </p:cNvSpPr>
              <p:nvPr/>
            </p:nvSpPr>
            <p:spPr bwMode="auto">
              <a:xfrm>
                <a:off x="3407" y="2756"/>
                <a:ext cx="23" cy="268"/>
              </a:xfrm>
              <a:custGeom>
                <a:avLst/>
                <a:gdLst>
                  <a:gd name="T0" fmla="*/ 27 w 46"/>
                  <a:gd name="T1" fmla="*/ 269 h 536"/>
                  <a:gd name="T2" fmla="*/ 27 w 46"/>
                  <a:gd name="T3" fmla="*/ 532 h 536"/>
                  <a:gd name="T4" fmla="*/ 17 w 46"/>
                  <a:gd name="T5" fmla="*/ 532 h 536"/>
                  <a:gd name="T6" fmla="*/ 17 w 46"/>
                  <a:gd name="T7" fmla="*/ 269 h 536"/>
                  <a:gd name="T8" fmla="*/ 27 w 46"/>
                  <a:gd name="T9" fmla="*/ 269 h 536"/>
                  <a:gd name="T10" fmla="*/ 17 w 46"/>
                  <a:gd name="T11" fmla="*/ 269 h 536"/>
                  <a:gd name="T12" fmla="*/ 17 w 46"/>
                  <a:gd name="T13" fmla="*/ 4 h 536"/>
                  <a:gd name="T14" fmla="*/ 27 w 46"/>
                  <a:gd name="T15" fmla="*/ 4 h 536"/>
                  <a:gd name="T16" fmla="*/ 27 w 46"/>
                  <a:gd name="T17" fmla="*/ 269 h 536"/>
                  <a:gd name="T18" fmla="*/ 17 w 46"/>
                  <a:gd name="T19" fmla="*/ 269 h 536"/>
                  <a:gd name="T20" fmla="*/ 0 w 46"/>
                  <a:gd name="T21" fmla="*/ 526 h 536"/>
                  <a:gd name="T22" fmla="*/ 46 w 46"/>
                  <a:gd name="T23" fmla="*/ 526 h 536"/>
                  <a:gd name="T24" fmla="*/ 46 w 46"/>
                  <a:gd name="T25" fmla="*/ 536 h 536"/>
                  <a:gd name="T26" fmla="*/ 0 w 46"/>
                  <a:gd name="T27" fmla="*/ 536 h 536"/>
                  <a:gd name="T28" fmla="*/ 0 w 46"/>
                  <a:gd name="T29" fmla="*/ 526 h 536"/>
                  <a:gd name="T30" fmla="*/ 0 w 46"/>
                  <a:gd name="T31" fmla="*/ 0 h 536"/>
                  <a:gd name="T32" fmla="*/ 46 w 46"/>
                  <a:gd name="T33" fmla="*/ 0 h 536"/>
                  <a:gd name="T34" fmla="*/ 46 w 46"/>
                  <a:gd name="T35" fmla="*/ 8 h 536"/>
                  <a:gd name="T36" fmla="*/ 0 w 46"/>
                  <a:gd name="T37" fmla="*/ 8 h 536"/>
                  <a:gd name="T38" fmla="*/ 0 w 46"/>
                  <a:gd name="T3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36">
                    <a:moveTo>
                      <a:pt x="27" y="269"/>
                    </a:moveTo>
                    <a:lnTo>
                      <a:pt x="27" y="532"/>
                    </a:lnTo>
                    <a:lnTo>
                      <a:pt x="17" y="532"/>
                    </a:lnTo>
                    <a:lnTo>
                      <a:pt x="17" y="269"/>
                    </a:lnTo>
                    <a:lnTo>
                      <a:pt x="27" y="269"/>
                    </a:lnTo>
                    <a:close/>
                    <a:moveTo>
                      <a:pt x="17" y="269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69"/>
                    </a:lnTo>
                    <a:lnTo>
                      <a:pt x="17" y="269"/>
                    </a:lnTo>
                    <a:close/>
                    <a:moveTo>
                      <a:pt x="0" y="526"/>
                    </a:moveTo>
                    <a:lnTo>
                      <a:pt x="46" y="526"/>
                    </a:lnTo>
                    <a:lnTo>
                      <a:pt x="46" y="536"/>
                    </a:lnTo>
                    <a:lnTo>
                      <a:pt x="0" y="536"/>
                    </a:lnTo>
                    <a:lnTo>
                      <a:pt x="0" y="52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1" name="Rectangle 609"/>
              <p:cNvSpPr>
                <a:spLocks noChangeArrowheads="1"/>
              </p:cNvSpPr>
              <p:nvPr/>
            </p:nvSpPr>
            <p:spPr bwMode="auto">
              <a:xfrm>
                <a:off x="3416" y="2891"/>
                <a:ext cx="4" cy="1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2" name="Rectangle 610"/>
              <p:cNvSpPr>
                <a:spLocks noChangeArrowheads="1"/>
              </p:cNvSpPr>
              <p:nvPr/>
            </p:nvSpPr>
            <p:spPr bwMode="auto">
              <a:xfrm>
                <a:off x="3416" y="2758"/>
                <a:ext cx="4" cy="13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3" name="Rectangle 611"/>
              <p:cNvSpPr>
                <a:spLocks noChangeArrowheads="1"/>
              </p:cNvSpPr>
              <p:nvPr/>
            </p:nvSpPr>
            <p:spPr bwMode="auto">
              <a:xfrm>
                <a:off x="3407" y="301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4" name="Rectangle 612"/>
              <p:cNvSpPr>
                <a:spLocks noChangeArrowheads="1"/>
              </p:cNvSpPr>
              <p:nvPr/>
            </p:nvSpPr>
            <p:spPr bwMode="auto">
              <a:xfrm>
                <a:off x="3407" y="2756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5" name="Freeform 613"/>
              <p:cNvSpPr>
                <a:spLocks noEditPoints="1"/>
              </p:cNvSpPr>
              <p:nvPr/>
            </p:nvSpPr>
            <p:spPr bwMode="auto">
              <a:xfrm>
                <a:off x="3468" y="2772"/>
                <a:ext cx="24" cy="275"/>
              </a:xfrm>
              <a:custGeom>
                <a:avLst/>
                <a:gdLst>
                  <a:gd name="T0" fmla="*/ 29 w 46"/>
                  <a:gd name="T1" fmla="*/ 275 h 549"/>
                  <a:gd name="T2" fmla="*/ 29 w 46"/>
                  <a:gd name="T3" fmla="*/ 545 h 549"/>
                  <a:gd name="T4" fmla="*/ 19 w 46"/>
                  <a:gd name="T5" fmla="*/ 545 h 549"/>
                  <a:gd name="T6" fmla="*/ 19 w 46"/>
                  <a:gd name="T7" fmla="*/ 275 h 549"/>
                  <a:gd name="T8" fmla="*/ 29 w 46"/>
                  <a:gd name="T9" fmla="*/ 275 h 549"/>
                  <a:gd name="T10" fmla="*/ 19 w 46"/>
                  <a:gd name="T11" fmla="*/ 275 h 549"/>
                  <a:gd name="T12" fmla="*/ 19 w 46"/>
                  <a:gd name="T13" fmla="*/ 6 h 549"/>
                  <a:gd name="T14" fmla="*/ 29 w 46"/>
                  <a:gd name="T15" fmla="*/ 6 h 549"/>
                  <a:gd name="T16" fmla="*/ 29 w 46"/>
                  <a:gd name="T17" fmla="*/ 275 h 549"/>
                  <a:gd name="T18" fmla="*/ 19 w 46"/>
                  <a:gd name="T19" fmla="*/ 275 h 549"/>
                  <a:gd name="T20" fmla="*/ 0 w 46"/>
                  <a:gd name="T21" fmla="*/ 540 h 549"/>
                  <a:gd name="T22" fmla="*/ 46 w 46"/>
                  <a:gd name="T23" fmla="*/ 540 h 549"/>
                  <a:gd name="T24" fmla="*/ 46 w 46"/>
                  <a:gd name="T25" fmla="*/ 549 h 549"/>
                  <a:gd name="T26" fmla="*/ 0 w 46"/>
                  <a:gd name="T27" fmla="*/ 549 h 549"/>
                  <a:gd name="T28" fmla="*/ 0 w 46"/>
                  <a:gd name="T29" fmla="*/ 540 h 549"/>
                  <a:gd name="T30" fmla="*/ 0 w 46"/>
                  <a:gd name="T31" fmla="*/ 0 h 549"/>
                  <a:gd name="T32" fmla="*/ 46 w 46"/>
                  <a:gd name="T33" fmla="*/ 0 h 549"/>
                  <a:gd name="T34" fmla="*/ 46 w 46"/>
                  <a:gd name="T35" fmla="*/ 10 h 549"/>
                  <a:gd name="T36" fmla="*/ 0 w 46"/>
                  <a:gd name="T37" fmla="*/ 10 h 549"/>
                  <a:gd name="T38" fmla="*/ 0 w 46"/>
                  <a:gd name="T39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49">
                    <a:moveTo>
                      <a:pt x="29" y="275"/>
                    </a:moveTo>
                    <a:lnTo>
                      <a:pt x="29" y="545"/>
                    </a:lnTo>
                    <a:lnTo>
                      <a:pt x="19" y="545"/>
                    </a:lnTo>
                    <a:lnTo>
                      <a:pt x="19" y="275"/>
                    </a:lnTo>
                    <a:lnTo>
                      <a:pt x="29" y="275"/>
                    </a:lnTo>
                    <a:close/>
                    <a:moveTo>
                      <a:pt x="19" y="275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75"/>
                    </a:lnTo>
                    <a:lnTo>
                      <a:pt x="19" y="275"/>
                    </a:lnTo>
                    <a:close/>
                    <a:moveTo>
                      <a:pt x="0" y="540"/>
                    </a:moveTo>
                    <a:lnTo>
                      <a:pt x="46" y="540"/>
                    </a:lnTo>
                    <a:lnTo>
                      <a:pt x="46" y="549"/>
                    </a:lnTo>
                    <a:lnTo>
                      <a:pt x="0" y="549"/>
                    </a:lnTo>
                    <a:lnTo>
                      <a:pt x="0" y="54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6" name="Rectangle 614"/>
              <p:cNvSpPr>
                <a:spLocks noChangeArrowheads="1"/>
              </p:cNvSpPr>
              <p:nvPr/>
            </p:nvSpPr>
            <p:spPr bwMode="auto">
              <a:xfrm>
                <a:off x="3478" y="2910"/>
                <a:ext cx="5" cy="1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7" name="Rectangle 615"/>
              <p:cNvSpPr>
                <a:spLocks noChangeArrowheads="1"/>
              </p:cNvSpPr>
              <p:nvPr/>
            </p:nvSpPr>
            <p:spPr bwMode="auto">
              <a:xfrm>
                <a:off x="3478" y="2775"/>
                <a:ext cx="5" cy="1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8" name="Rectangle 616"/>
              <p:cNvSpPr>
                <a:spLocks noChangeArrowheads="1"/>
              </p:cNvSpPr>
              <p:nvPr/>
            </p:nvSpPr>
            <p:spPr bwMode="auto">
              <a:xfrm>
                <a:off x="3468" y="3042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9" name="Rectangle 617"/>
              <p:cNvSpPr>
                <a:spLocks noChangeArrowheads="1"/>
              </p:cNvSpPr>
              <p:nvPr/>
            </p:nvSpPr>
            <p:spPr bwMode="auto">
              <a:xfrm>
                <a:off x="3468" y="2772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0" name="Freeform 618"/>
              <p:cNvSpPr>
                <a:spLocks noEditPoints="1"/>
              </p:cNvSpPr>
              <p:nvPr/>
            </p:nvSpPr>
            <p:spPr bwMode="auto">
              <a:xfrm>
                <a:off x="3531" y="2754"/>
                <a:ext cx="22" cy="281"/>
              </a:xfrm>
              <a:custGeom>
                <a:avLst/>
                <a:gdLst>
                  <a:gd name="T0" fmla="*/ 27 w 44"/>
                  <a:gd name="T1" fmla="*/ 281 h 561"/>
                  <a:gd name="T2" fmla="*/ 27 w 44"/>
                  <a:gd name="T3" fmla="*/ 557 h 561"/>
                  <a:gd name="T4" fmla="*/ 17 w 44"/>
                  <a:gd name="T5" fmla="*/ 557 h 561"/>
                  <a:gd name="T6" fmla="*/ 17 w 44"/>
                  <a:gd name="T7" fmla="*/ 281 h 561"/>
                  <a:gd name="T8" fmla="*/ 27 w 44"/>
                  <a:gd name="T9" fmla="*/ 281 h 561"/>
                  <a:gd name="T10" fmla="*/ 17 w 44"/>
                  <a:gd name="T11" fmla="*/ 281 h 561"/>
                  <a:gd name="T12" fmla="*/ 17 w 44"/>
                  <a:gd name="T13" fmla="*/ 4 h 561"/>
                  <a:gd name="T14" fmla="*/ 27 w 44"/>
                  <a:gd name="T15" fmla="*/ 4 h 561"/>
                  <a:gd name="T16" fmla="*/ 27 w 44"/>
                  <a:gd name="T17" fmla="*/ 281 h 561"/>
                  <a:gd name="T18" fmla="*/ 17 w 44"/>
                  <a:gd name="T19" fmla="*/ 281 h 561"/>
                  <a:gd name="T20" fmla="*/ 0 w 44"/>
                  <a:gd name="T21" fmla="*/ 552 h 561"/>
                  <a:gd name="T22" fmla="*/ 44 w 44"/>
                  <a:gd name="T23" fmla="*/ 552 h 561"/>
                  <a:gd name="T24" fmla="*/ 44 w 44"/>
                  <a:gd name="T25" fmla="*/ 561 h 561"/>
                  <a:gd name="T26" fmla="*/ 0 w 44"/>
                  <a:gd name="T27" fmla="*/ 561 h 561"/>
                  <a:gd name="T28" fmla="*/ 0 w 44"/>
                  <a:gd name="T29" fmla="*/ 552 h 561"/>
                  <a:gd name="T30" fmla="*/ 0 w 44"/>
                  <a:gd name="T31" fmla="*/ 0 h 561"/>
                  <a:gd name="T32" fmla="*/ 44 w 44"/>
                  <a:gd name="T33" fmla="*/ 0 h 561"/>
                  <a:gd name="T34" fmla="*/ 44 w 44"/>
                  <a:gd name="T35" fmla="*/ 10 h 561"/>
                  <a:gd name="T36" fmla="*/ 0 w 44"/>
                  <a:gd name="T37" fmla="*/ 10 h 561"/>
                  <a:gd name="T38" fmla="*/ 0 w 44"/>
                  <a:gd name="T39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61">
                    <a:moveTo>
                      <a:pt x="27" y="281"/>
                    </a:moveTo>
                    <a:lnTo>
                      <a:pt x="27" y="557"/>
                    </a:lnTo>
                    <a:lnTo>
                      <a:pt x="17" y="557"/>
                    </a:lnTo>
                    <a:lnTo>
                      <a:pt x="17" y="281"/>
                    </a:lnTo>
                    <a:lnTo>
                      <a:pt x="27" y="281"/>
                    </a:lnTo>
                    <a:close/>
                    <a:moveTo>
                      <a:pt x="17" y="28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81"/>
                    </a:lnTo>
                    <a:lnTo>
                      <a:pt x="17" y="281"/>
                    </a:lnTo>
                    <a:close/>
                    <a:moveTo>
                      <a:pt x="0" y="552"/>
                    </a:moveTo>
                    <a:lnTo>
                      <a:pt x="44" y="552"/>
                    </a:lnTo>
                    <a:lnTo>
                      <a:pt x="44" y="561"/>
                    </a:lnTo>
                    <a:lnTo>
                      <a:pt x="0" y="561"/>
                    </a:lnTo>
                    <a:lnTo>
                      <a:pt x="0" y="55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1" name="Rectangle 619"/>
              <p:cNvSpPr>
                <a:spLocks noChangeArrowheads="1"/>
              </p:cNvSpPr>
              <p:nvPr/>
            </p:nvSpPr>
            <p:spPr bwMode="auto">
              <a:xfrm>
                <a:off x="3540" y="2894"/>
                <a:ext cx="4" cy="13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2" name="Rectangle 620"/>
              <p:cNvSpPr>
                <a:spLocks noChangeArrowheads="1"/>
              </p:cNvSpPr>
              <p:nvPr/>
            </p:nvSpPr>
            <p:spPr bwMode="auto">
              <a:xfrm>
                <a:off x="3540" y="2756"/>
                <a:ext cx="4" cy="1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3" name="Rectangle 621"/>
              <p:cNvSpPr>
                <a:spLocks noChangeArrowheads="1"/>
              </p:cNvSpPr>
              <p:nvPr/>
            </p:nvSpPr>
            <p:spPr bwMode="auto">
              <a:xfrm>
                <a:off x="3531" y="303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4" name="Rectangle 622"/>
              <p:cNvSpPr>
                <a:spLocks noChangeArrowheads="1"/>
              </p:cNvSpPr>
              <p:nvPr/>
            </p:nvSpPr>
            <p:spPr bwMode="auto">
              <a:xfrm>
                <a:off x="3531" y="275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5" name="Freeform 623"/>
              <p:cNvSpPr>
                <a:spLocks noEditPoints="1"/>
              </p:cNvSpPr>
              <p:nvPr/>
            </p:nvSpPr>
            <p:spPr bwMode="auto">
              <a:xfrm>
                <a:off x="3593" y="2732"/>
                <a:ext cx="22" cy="313"/>
              </a:xfrm>
              <a:custGeom>
                <a:avLst/>
                <a:gdLst>
                  <a:gd name="T0" fmla="*/ 26 w 44"/>
                  <a:gd name="T1" fmla="*/ 313 h 626"/>
                  <a:gd name="T2" fmla="*/ 26 w 44"/>
                  <a:gd name="T3" fmla="*/ 622 h 626"/>
                  <a:gd name="T4" fmla="*/ 17 w 44"/>
                  <a:gd name="T5" fmla="*/ 622 h 626"/>
                  <a:gd name="T6" fmla="*/ 17 w 44"/>
                  <a:gd name="T7" fmla="*/ 313 h 626"/>
                  <a:gd name="T8" fmla="*/ 26 w 44"/>
                  <a:gd name="T9" fmla="*/ 313 h 626"/>
                  <a:gd name="T10" fmla="*/ 17 w 44"/>
                  <a:gd name="T11" fmla="*/ 313 h 626"/>
                  <a:gd name="T12" fmla="*/ 17 w 44"/>
                  <a:gd name="T13" fmla="*/ 4 h 626"/>
                  <a:gd name="T14" fmla="*/ 26 w 44"/>
                  <a:gd name="T15" fmla="*/ 4 h 626"/>
                  <a:gd name="T16" fmla="*/ 26 w 44"/>
                  <a:gd name="T17" fmla="*/ 313 h 626"/>
                  <a:gd name="T18" fmla="*/ 17 w 44"/>
                  <a:gd name="T19" fmla="*/ 313 h 626"/>
                  <a:gd name="T20" fmla="*/ 0 w 44"/>
                  <a:gd name="T21" fmla="*/ 619 h 626"/>
                  <a:gd name="T22" fmla="*/ 44 w 44"/>
                  <a:gd name="T23" fmla="*/ 619 h 626"/>
                  <a:gd name="T24" fmla="*/ 44 w 44"/>
                  <a:gd name="T25" fmla="*/ 626 h 626"/>
                  <a:gd name="T26" fmla="*/ 0 w 44"/>
                  <a:gd name="T27" fmla="*/ 626 h 626"/>
                  <a:gd name="T28" fmla="*/ 0 w 44"/>
                  <a:gd name="T29" fmla="*/ 619 h 626"/>
                  <a:gd name="T30" fmla="*/ 0 w 44"/>
                  <a:gd name="T31" fmla="*/ 0 h 626"/>
                  <a:gd name="T32" fmla="*/ 44 w 44"/>
                  <a:gd name="T33" fmla="*/ 0 h 626"/>
                  <a:gd name="T34" fmla="*/ 44 w 44"/>
                  <a:gd name="T35" fmla="*/ 10 h 626"/>
                  <a:gd name="T36" fmla="*/ 0 w 44"/>
                  <a:gd name="T37" fmla="*/ 10 h 626"/>
                  <a:gd name="T38" fmla="*/ 0 w 44"/>
                  <a:gd name="T3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26">
                    <a:moveTo>
                      <a:pt x="26" y="313"/>
                    </a:moveTo>
                    <a:lnTo>
                      <a:pt x="26" y="622"/>
                    </a:lnTo>
                    <a:lnTo>
                      <a:pt x="17" y="622"/>
                    </a:lnTo>
                    <a:lnTo>
                      <a:pt x="17" y="313"/>
                    </a:lnTo>
                    <a:lnTo>
                      <a:pt x="26" y="313"/>
                    </a:lnTo>
                    <a:close/>
                    <a:moveTo>
                      <a:pt x="17" y="313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313"/>
                    </a:lnTo>
                    <a:lnTo>
                      <a:pt x="17" y="313"/>
                    </a:lnTo>
                    <a:close/>
                    <a:moveTo>
                      <a:pt x="0" y="619"/>
                    </a:moveTo>
                    <a:lnTo>
                      <a:pt x="44" y="619"/>
                    </a:lnTo>
                    <a:lnTo>
                      <a:pt x="44" y="626"/>
                    </a:lnTo>
                    <a:lnTo>
                      <a:pt x="0" y="626"/>
                    </a:lnTo>
                    <a:lnTo>
                      <a:pt x="0" y="61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6" name="Rectangle 624"/>
              <p:cNvSpPr>
                <a:spLocks noChangeArrowheads="1"/>
              </p:cNvSpPr>
              <p:nvPr/>
            </p:nvSpPr>
            <p:spPr bwMode="auto">
              <a:xfrm>
                <a:off x="3602" y="2889"/>
                <a:ext cx="5" cy="1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7" name="Rectangle 625"/>
              <p:cNvSpPr>
                <a:spLocks noChangeArrowheads="1"/>
              </p:cNvSpPr>
              <p:nvPr/>
            </p:nvSpPr>
            <p:spPr bwMode="auto">
              <a:xfrm>
                <a:off x="3602" y="2734"/>
                <a:ext cx="5" cy="1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8" name="Rectangle 626"/>
              <p:cNvSpPr>
                <a:spLocks noChangeArrowheads="1"/>
              </p:cNvSpPr>
              <p:nvPr/>
            </p:nvSpPr>
            <p:spPr bwMode="auto">
              <a:xfrm>
                <a:off x="3593" y="3041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9" name="Rectangle 627"/>
              <p:cNvSpPr>
                <a:spLocks noChangeArrowheads="1"/>
              </p:cNvSpPr>
              <p:nvPr/>
            </p:nvSpPr>
            <p:spPr bwMode="auto">
              <a:xfrm>
                <a:off x="3593" y="273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0" name="Freeform 628"/>
              <p:cNvSpPr>
                <a:spLocks noEditPoints="1"/>
              </p:cNvSpPr>
              <p:nvPr/>
            </p:nvSpPr>
            <p:spPr bwMode="auto">
              <a:xfrm>
                <a:off x="3655" y="2707"/>
                <a:ext cx="22" cy="331"/>
              </a:xfrm>
              <a:custGeom>
                <a:avLst/>
                <a:gdLst>
                  <a:gd name="T0" fmla="*/ 27 w 45"/>
                  <a:gd name="T1" fmla="*/ 333 h 663"/>
                  <a:gd name="T2" fmla="*/ 27 w 45"/>
                  <a:gd name="T3" fmla="*/ 659 h 663"/>
                  <a:gd name="T4" fmla="*/ 18 w 45"/>
                  <a:gd name="T5" fmla="*/ 659 h 663"/>
                  <a:gd name="T6" fmla="*/ 18 w 45"/>
                  <a:gd name="T7" fmla="*/ 333 h 663"/>
                  <a:gd name="T8" fmla="*/ 27 w 45"/>
                  <a:gd name="T9" fmla="*/ 333 h 663"/>
                  <a:gd name="T10" fmla="*/ 18 w 45"/>
                  <a:gd name="T11" fmla="*/ 333 h 663"/>
                  <a:gd name="T12" fmla="*/ 18 w 45"/>
                  <a:gd name="T13" fmla="*/ 4 h 663"/>
                  <a:gd name="T14" fmla="*/ 27 w 45"/>
                  <a:gd name="T15" fmla="*/ 4 h 663"/>
                  <a:gd name="T16" fmla="*/ 27 w 45"/>
                  <a:gd name="T17" fmla="*/ 333 h 663"/>
                  <a:gd name="T18" fmla="*/ 18 w 45"/>
                  <a:gd name="T19" fmla="*/ 333 h 663"/>
                  <a:gd name="T20" fmla="*/ 0 w 45"/>
                  <a:gd name="T21" fmla="*/ 653 h 663"/>
                  <a:gd name="T22" fmla="*/ 45 w 45"/>
                  <a:gd name="T23" fmla="*/ 653 h 663"/>
                  <a:gd name="T24" fmla="*/ 45 w 45"/>
                  <a:gd name="T25" fmla="*/ 663 h 663"/>
                  <a:gd name="T26" fmla="*/ 0 w 45"/>
                  <a:gd name="T27" fmla="*/ 663 h 663"/>
                  <a:gd name="T28" fmla="*/ 0 w 45"/>
                  <a:gd name="T29" fmla="*/ 653 h 663"/>
                  <a:gd name="T30" fmla="*/ 0 w 45"/>
                  <a:gd name="T31" fmla="*/ 0 h 663"/>
                  <a:gd name="T32" fmla="*/ 45 w 45"/>
                  <a:gd name="T33" fmla="*/ 0 h 663"/>
                  <a:gd name="T34" fmla="*/ 45 w 45"/>
                  <a:gd name="T35" fmla="*/ 10 h 663"/>
                  <a:gd name="T36" fmla="*/ 0 w 45"/>
                  <a:gd name="T37" fmla="*/ 10 h 663"/>
                  <a:gd name="T38" fmla="*/ 0 w 45"/>
                  <a:gd name="T39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63">
                    <a:moveTo>
                      <a:pt x="27" y="333"/>
                    </a:moveTo>
                    <a:lnTo>
                      <a:pt x="27" y="659"/>
                    </a:lnTo>
                    <a:lnTo>
                      <a:pt x="18" y="659"/>
                    </a:lnTo>
                    <a:lnTo>
                      <a:pt x="18" y="333"/>
                    </a:lnTo>
                    <a:lnTo>
                      <a:pt x="27" y="333"/>
                    </a:lnTo>
                    <a:close/>
                    <a:moveTo>
                      <a:pt x="18" y="333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333"/>
                    </a:lnTo>
                    <a:lnTo>
                      <a:pt x="18" y="333"/>
                    </a:lnTo>
                    <a:close/>
                    <a:moveTo>
                      <a:pt x="0" y="653"/>
                    </a:moveTo>
                    <a:lnTo>
                      <a:pt x="45" y="653"/>
                    </a:lnTo>
                    <a:lnTo>
                      <a:pt x="45" y="663"/>
                    </a:lnTo>
                    <a:lnTo>
                      <a:pt x="0" y="663"/>
                    </a:lnTo>
                    <a:lnTo>
                      <a:pt x="0" y="653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1" name="Rectangle 629"/>
              <p:cNvSpPr>
                <a:spLocks noChangeArrowheads="1"/>
              </p:cNvSpPr>
              <p:nvPr/>
            </p:nvSpPr>
            <p:spPr bwMode="auto">
              <a:xfrm>
                <a:off x="3663" y="2873"/>
                <a:ext cx="5" cy="1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2" name="Rectangle 630"/>
              <p:cNvSpPr>
                <a:spLocks noChangeArrowheads="1"/>
              </p:cNvSpPr>
              <p:nvPr/>
            </p:nvSpPr>
            <p:spPr bwMode="auto">
              <a:xfrm>
                <a:off x="3663" y="2709"/>
                <a:ext cx="5" cy="1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3" name="Rectangle 631"/>
              <p:cNvSpPr>
                <a:spLocks noChangeArrowheads="1"/>
              </p:cNvSpPr>
              <p:nvPr/>
            </p:nvSpPr>
            <p:spPr bwMode="auto">
              <a:xfrm>
                <a:off x="3655" y="3034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4" name="Rectangle 632"/>
              <p:cNvSpPr>
                <a:spLocks noChangeArrowheads="1"/>
              </p:cNvSpPr>
              <p:nvPr/>
            </p:nvSpPr>
            <p:spPr bwMode="auto">
              <a:xfrm>
                <a:off x="3655" y="270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5" name="Freeform 633"/>
              <p:cNvSpPr>
                <a:spLocks noEditPoints="1"/>
              </p:cNvSpPr>
              <p:nvPr/>
            </p:nvSpPr>
            <p:spPr bwMode="auto">
              <a:xfrm>
                <a:off x="3716" y="2652"/>
                <a:ext cx="23" cy="393"/>
              </a:xfrm>
              <a:custGeom>
                <a:avLst/>
                <a:gdLst>
                  <a:gd name="T0" fmla="*/ 29 w 46"/>
                  <a:gd name="T1" fmla="*/ 392 h 785"/>
                  <a:gd name="T2" fmla="*/ 29 w 46"/>
                  <a:gd name="T3" fmla="*/ 780 h 785"/>
                  <a:gd name="T4" fmla="*/ 20 w 46"/>
                  <a:gd name="T5" fmla="*/ 780 h 785"/>
                  <a:gd name="T6" fmla="*/ 20 w 46"/>
                  <a:gd name="T7" fmla="*/ 392 h 785"/>
                  <a:gd name="T8" fmla="*/ 29 w 46"/>
                  <a:gd name="T9" fmla="*/ 392 h 785"/>
                  <a:gd name="T10" fmla="*/ 20 w 46"/>
                  <a:gd name="T11" fmla="*/ 392 h 785"/>
                  <a:gd name="T12" fmla="*/ 20 w 46"/>
                  <a:gd name="T13" fmla="*/ 4 h 785"/>
                  <a:gd name="T14" fmla="*/ 29 w 46"/>
                  <a:gd name="T15" fmla="*/ 4 h 785"/>
                  <a:gd name="T16" fmla="*/ 29 w 46"/>
                  <a:gd name="T17" fmla="*/ 392 h 785"/>
                  <a:gd name="T18" fmla="*/ 20 w 46"/>
                  <a:gd name="T19" fmla="*/ 392 h 785"/>
                  <a:gd name="T20" fmla="*/ 0 w 46"/>
                  <a:gd name="T21" fmla="*/ 776 h 785"/>
                  <a:gd name="T22" fmla="*/ 46 w 46"/>
                  <a:gd name="T23" fmla="*/ 776 h 785"/>
                  <a:gd name="T24" fmla="*/ 46 w 46"/>
                  <a:gd name="T25" fmla="*/ 785 h 785"/>
                  <a:gd name="T26" fmla="*/ 0 w 46"/>
                  <a:gd name="T27" fmla="*/ 785 h 785"/>
                  <a:gd name="T28" fmla="*/ 0 w 46"/>
                  <a:gd name="T29" fmla="*/ 776 h 785"/>
                  <a:gd name="T30" fmla="*/ 0 w 46"/>
                  <a:gd name="T31" fmla="*/ 0 h 785"/>
                  <a:gd name="T32" fmla="*/ 46 w 46"/>
                  <a:gd name="T33" fmla="*/ 0 h 785"/>
                  <a:gd name="T34" fmla="*/ 46 w 46"/>
                  <a:gd name="T35" fmla="*/ 10 h 785"/>
                  <a:gd name="T36" fmla="*/ 0 w 46"/>
                  <a:gd name="T37" fmla="*/ 10 h 785"/>
                  <a:gd name="T38" fmla="*/ 0 w 46"/>
                  <a:gd name="T3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785">
                    <a:moveTo>
                      <a:pt x="29" y="392"/>
                    </a:moveTo>
                    <a:lnTo>
                      <a:pt x="29" y="780"/>
                    </a:lnTo>
                    <a:lnTo>
                      <a:pt x="20" y="780"/>
                    </a:lnTo>
                    <a:lnTo>
                      <a:pt x="20" y="392"/>
                    </a:lnTo>
                    <a:lnTo>
                      <a:pt x="29" y="392"/>
                    </a:lnTo>
                    <a:close/>
                    <a:moveTo>
                      <a:pt x="20" y="392"/>
                    </a:moveTo>
                    <a:lnTo>
                      <a:pt x="20" y="4"/>
                    </a:lnTo>
                    <a:lnTo>
                      <a:pt x="29" y="4"/>
                    </a:lnTo>
                    <a:lnTo>
                      <a:pt x="29" y="392"/>
                    </a:lnTo>
                    <a:lnTo>
                      <a:pt x="20" y="392"/>
                    </a:lnTo>
                    <a:close/>
                    <a:moveTo>
                      <a:pt x="0" y="776"/>
                    </a:moveTo>
                    <a:lnTo>
                      <a:pt x="46" y="776"/>
                    </a:lnTo>
                    <a:lnTo>
                      <a:pt x="46" y="785"/>
                    </a:lnTo>
                    <a:lnTo>
                      <a:pt x="0" y="785"/>
                    </a:lnTo>
                    <a:lnTo>
                      <a:pt x="0" y="77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6" name="Rectangle 634"/>
              <p:cNvSpPr>
                <a:spLocks noChangeArrowheads="1"/>
              </p:cNvSpPr>
              <p:nvPr/>
            </p:nvSpPr>
            <p:spPr bwMode="auto">
              <a:xfrm>
                <a:off x="3726" y="2848"/>
                <a:ext cx="5" cy="19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7" name="Rectangle 635"/>
              <p:cNvSpPr>
                <a:spLocks noChangeArrowheads="1"/>
              </p:cNvSpPr>
              <p:nvPr/>
            </p:nvSpPr>
            <p:spPr bwMode="auto">
              <a:xfrm>
                <a:off x="3726" y="2654"/>
                <a:ext cx="5" cy="19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8" name="Rectangle 636"/>
              <p:cNvSpPr>
                <a:spLocks noChangeArrowheads="1"/>
              </p:cNvSpPr>
              <p:nvPr/>
            </p:nvSpPr>
            <p:spPr bwMode="auto">
              <a:xfrm>
                <a:off x="3716" y="304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9" name="Rectangle 637"/>
              <p:cNvSpPr>
                <a:spLocks noChangeArrowheads="1"/>
              </p:cNvSpPr>
              <p:nvPr/>
            </p:nvSpPr>
            <p:spPr bwMode="auto">
              <a:xfrm>
                <a:off x="3716" y="265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0" name="Freeform 638"/>
              <p:cNvSpPr>
                <a:spLocks noEditPoints="1"/>
              </p:cNvSpPr>
              <p:nvPr/>
            </p:nvSpPr>
            <p:spPr bwMode="auto">
              <a:xfrm>
                <a:off x="2232" y="3306"/>
                <a:ext cx="22" cy="31"/>
              </a:xfrm>
              <a:custGeom>
                <a:avLst/>
                <a:gdLst>
                  <a:gd name="T0" fmla="*/ 27 w 44"/>
                  <a:gd name="T1" fmla="*/ 30 h 61"/>
                  <a:gd name="T2" fmla="*/ 27 w 44"/>
                  <a:gd name="T3" fmla="*/ 55 h 61"/>
                  <a:gd name="T4" fmla="*/ 17 w 44"/>
                  <a:gd name="T5" fmla="*/ 55 h 61"/>
                  <a:gd name="T6" fmla="*/ 17 w 44"/>
                  <a:gd name="T7" fmla="*/ 30 h 61"/>
                  <a:gd name="T8" fmla="*/ 27 w 44"/>
                  <a:gd name="T9" fmla="*/ 30 h 61"/>
                  <a:gd name="T10" fmla="*/ 17 w 44"/>
                  <a:gd name="T11" fmla="*/ 30 h 61"/>
                  <a:gd name="T12" fmla="*/ 17 w 44"/>
                  <a:gd name="T13" fmla="*/ 3 h 61"/>
                  <a:gd name="T14" fmla="*/ 27 w 44"/>
                  <a:gd name="T15" fmla="*/ 3 h 61"/>
                  <a:gd name="T16" fmla="*/ 27 w 44"/>
                  <a:gd name="T17" fmla="*/ 30 h 61"/>
                  <a:gd name="T18" fmla="*/ 17 w 44"/>
                  <a:gd name="T19" fmla="*/ 30 h 61"/>
                  <a:gd name="T20" fmla="*/ 0 w 44"/>
                  <a:gd name="T21" fmla="*/ 51 h 61"/>
                  <a:gd name="T22" fmla="*/ 44 w 44"/>
                  <a:gd name="T23" fmla="*/ 51 h 61"/>
                  <a:gd name="T24" fmla="*/ 44 w 44"/>
                  <a:gd name="T25" fmla="*/ 61 h 61"/>
                  <a:gd name="T26" fmla="*/ 0 w 44"/>
                  <a:gd name="T27" fmla="*/ 61 h 61"/>
                  <a:gd name="T28" fmla="*/ 0 w 44"/>
                  <a:gd name="T29" fmla="*/ 51 h 61"/>
                  <a:gd name="T30" fmla="*/ 0 w 44"/>
                  <a:gd name="T31" fmla="*/ 0 h 61"/>
                  <a:gd name="T32" fmla="*/ 44 w 44"/>
                  <a:gd name="T33" fmla="*/ 0 h 61"/>
                  <a:gd name="T34" fmla="*/ 44 w 44"/>
                  <a:gd name="T35" fmla="*/ 9 h 61"/>
                  <a:gd name="T36" fmla="*/ 0 w 44"/>
                  <a:gd name="T37" fmla="*/ 9 h 61"/>
                  <a:gd name="T38" fmla="*/ 0 w 44"/>
                  <a:gd name="T3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1">
                    <a:moveTo>
                      <a:pt x="27" y="30"/>
                    </a:moveTo>
                    <a:lnTo>
                      <a:pt x="27" y="55"/>
                    </a:lnTo>
                    <a:lnTo>
                      <a:pt x="17" y="55"/>
                    </a:lnTo>
                    <a:lnTo>
                      <a:pt x="17" y="30"/>
                    </a:lnTo>
                    <a:lnTo>
                      <a:pt x="27" y="30"/>
                    </a:lnTo>
                    <a:close/>
                    <a:moveTo>
                      <a:pt x="17" y="30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30"/>
                    </a:lnTo>
                    <a:lnTo>
                      <a:pt x="17" y="30"/>
                    </a:lnTo>
                    <a:close/>
                    <a:moveTo>
                      <a:pt x="0" y="51"/>
                    </a:moveTo>
                    <a:lnTo>
                      <a:pt x="44" y="51"/>
                    </a:lnTo>
                    <a:lnTo>
                      <a:pt x="44" y="61"/>
                    </a:lnTo>
                    <a:lnTo>
                      <a:pt x="0" y="6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1" name="Rectangle 639"/>
              <p:cNvSpPr>
                <a:spLocks noChangeArrowheads="1"/>
              </p:cNvSpPr>
              <p:nvPr/>
            </p:nvSpPr>
            <p:spPr bwMode="auto">
              <a:xfrm>
                <a:off x="2241" y="3322"/>
                <a:ext cx="4" cy="1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2" name="Rectangle 640"/>
              <p:cNvSpPr>
                <a:spLocks noChangeArrowheads="1"/>
              </p:cNvSpPr>
              <p:nvPr/>
            </p:nvSpPr>
            <p:spPr bwMode="auto">
              <a:xfrm>
                <a:off x="2241" y="3308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3" name="Rectangle 641"/>
              <p:cNvSpPr>
                <a:spLocks noChangeArrowheads="1"/>
              </p:cNvSpPr>
              <p:nvPr/>
            </p:nvSpPr>
            <p:spPr bwMode="auto">
              <a:xfrm>
                <a:off x="2232" y="333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4" name="Rectangle 642"/>
              <p:cNvSpPr>
                <a:spLocks noChangeArrowheads="1"/>
              </p:cNvSpPr>
              <p:nvPr/>
            </p:nvSpPr>
            <p:spPr bwMode="auto">
              <a:xfrm>
                <a:off x="2232" y="330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5" name="Freeform 643"/>
              <p:cNvSpPr>
                <a:spLocks noEditPoints="1"/>
              </p:cNvSpPr>
              <p:nvPr/>
            </p:nvSpPr>
            <p:spPr bwMode="auto">
              <a:xfrm>
                <a:off x="2293" y="3292"/>
                <a:ext cx="23" cy="37"/>
              </a:xfrm>
              <a:custGeom>
                <a:avLst/>
                <a:gdLst>
                  <a:gd name="T0" fmla="*/ 27 w 46"/>
                  <a:gd name="T1" fmla="*/ 36 h 75"/>
                  <a:gd name="T2" fmla="*/ 27 w 46"/>
                  <a:gd name="T3" fmla="*/ 71 h 75"/>
                  <a:gd name="T4" fmla="*/ 19 w 46"/>
                  <a:gd name="T5" fmla="*/ 71 h 75"/>
                  <a:gd name="T6" fmla="*/ 19 w 46"/>
                  <a:gd name="T7" fmla="*/ 36 h 75"/>
                  <a:gd name="T8" fmla="*/ 27 w 46"/>
                  <a:gd name="T9" fmla="*/ 36 h 75"/>
                  <a:gd name="T10" fmla="*/ 19 w 46"/>
                  <a:gd name="T11" fmla="*/ 36 h 75"/>
                  <a:gd name="T12" fmla="*/ 19 w 46"/>
                  <a:gd name="T13" fmla="*/ 4 h 75"/>
                  <a:gd name="T14" fmla="*/ 27 w 46"/>
                  <a:gd name="T15" fmla="*/ 4 h 75"/>
                  <a:gd name="T16" fmla="*/ 27 w 46"/>
                  <a:gd name="T17" fmla="*/ 36 h 75"/>
                  <a:gd name="T18" fmla="*/ 19 w 46"/>
                  <a:gd name="T19" fmla="*/ 36 h 75"/>
                  <a:gd name="T20" fmla="*/ 0 w 46"/>
                  <a:gd name="T21" fmla="*/ 67 h 75"/>
                  <a:gd name="T22" fmla="*/ 46 w 46"/>
                  <a:gd name="T23" fmla="*/ 67 h 75"/>
                  <a:gd name="T24" fmla="*/ 46 w 46"/>
                  <a:gd name="T25" fmla="*/ 75 h 75"/>
                  <a:gd name="T26" fmla="*/ 0 w 46"/>
                  <a:gd name="T27" fmla="*/ 75 h 75"/>
                  <a:gd name="T28" fmla="*/ 0 w 46"/>
                  <a:gd name="T29" fmla="*/ 67 h 75"/>
                  <a:gd name="T30" fmla="*/ 0 w 46"/>
                  <a:gd name="T31" fmla="*/ 0 h 75"/>
                  <a:gd name="T32" fmla="*/ 46 w 46"/>
                  <a:gd name="T33" fmla="*/ 0 h 75"/>
                  <a:gd name="T34" fmla="*/ 46 w 46"/>
                  <a:gd name="T35" fmla="*/ 9 h 75"/>
                  <a:gd name="T36" fmla="*/ 0 w 46"/>
                  <a:gd name="T37" fmla="*/ 9 h 75"/>
                  <a:gd name="T38" fmla="*/ 0 w 46"/>
                  <a:gd name="T3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75">
                    <a:moveTo>
                      <a:pt x="27" y="36"/>
                    </a:moveTo>
                    <a:lnTo>
                      <a:pt x="27" y="71"/>
                    </a:lnTo>
                    <a:lnTo>
                      <a:pt x="19" y="71"/>
                    </a:lnTo>
                    <a:lnTo>
                      <a:pt x="19" y="36"/>
                    </a:lnTo>
                    <a:lnTo>
                      <a:pt x="27" y="36"/>
                    </a:lnTo>
                    <a:close/>
                    <a:moveTo>
                      <a:pt x="19" y="36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36"/>
                    </a:lnTo>
                    <a:lnTo>
                      <a:pt x="19" y="36"/>
                    </a:lnTo>
                    <a:close/>
                    <a:moveTo>
                      <a:pt x="0" y="67"/>
                    </a:moveTo>
                    <a:lnTo>
                      <a:pt x="46" y="67"/>
                    </a:lnTo>
                    <a:lnTo>
                      <a:pt x="46" y="75"/>
                    </a:lnTo>
                    <a:lnTo>
                      <a:pt x="0" y="75"/>
                    </a:lnTo>
                    <a:lnTo>
                      <a:pt x="0" y="6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6" name="Rectangle 644"/>
              <p:cNvSpPr>
                <a:spLocks noChangeArrowheads="1"/>
              </p:cNvSpPr>
              <p:nvPr/>
            </p:nvSpPr>
            <p:spPr bwMode="auto">
              <a:xfrm>
                <a:off x="2303" y="3310"/>
                <a:ext cx="4" cy="1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7" name="Rectangle 645"/>
              <p:cNvSpPr>
                <a:spLocks noChangeArrowheads="1"/>
              </p:cNvSpPr>
              <p:nvPr/>
            </p:nvSpPr>
            <p:spPr bwMode="auto">
              <a:xfrm>
                <a:off x="2303" y="3294"/>
                <a:ext cx="4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8" name="Rectangle 646"/>
              <p:cNvSpPr>
                <a:spLocks noChangeArrowheads="1"/>
              </p:cNvSpPr>
              <p:nvPr/>
            </p:nvSpPr>
            <p:spPr bwMode="auto">
              <a:xfrm>
                <a:off x="2293" y="3326"/>
                <a:ext cx="23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9" name="Rectangle 647"/>
              <p:cNvSpPr>
                <a:spLocks noChangeArrowheads="1"/>
              </p:cNvSpPr>
              <p:nvPr/>
            </p:nvSpPr>
            <p:spPr bwMode="auto">
              <a:xfrm>
                <a:off x="2293" y="329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0" name="Freeform 648"/>
              <p:cNvSpPr>
                <a:spLocks noEditPoints="1"/>
              </p:cNvSpPr>
              <p:nvPr/>
            </p:nvSpPr>
            <p:spPr bwMode="auto">
              <a:xfrm>
                <a:off x="2356" y="3262"/>
                <a:ext cx="22" cy="47"/>
              </a:xfrm>
              <a:custGeom>
                <a:avLst/>
                <a:gdLst>
                  <a:gd name="T0" fmla="*/ 27 w 44"/>
                  <a:gd name="T1" fmla="*/ 48 h 94"/>
                  <a:gd name="T2" fmla="*/ 27 w 44"/>
                  <a:gd name="T3" fmla="*/ 91 h 94"/>
                  <a:gd name="T4" fmla="*/ 17 w 44"/>
                  <a:gd name="T5" fmla="*/ 91 h 94"/>
                  <a:gd name="T6" fmla="*/ 17 w 44"/>
                  <a:gd name="T7" fmla="*/ 48 h 94"/>
                  <a:gd name="T8" fmla="*/ 27 w 44"/>
                  <a:gd name="T9" fmla="*/ 48 h 94"/>
                  <a:gd name="T10" fmla="*/ 17 w 44"/>
                  <a:gd name="T11" fmla="*/ 48 h 94"/>
                  <a:gd name="T12" fmla="*/ 17 w 44"/>
                  <a:gd name="T13" fmla="*/ 4 h 94"/>
                  <a:gd name="T14" fmla="*/ 27 w 44"/>
                  <a:gd name="T15" fmla="*/ 4 h 94"/>
                  <a:gd name="T16" fmla="*/ 27 w 44"/>
                  <a:gd name="T17" fmla="*/ 48 h 94"/>
                  <a:gd name="T18" fmla="*/ 17 w 44"/>
                  <a:gd name="T19" fmla="*/ 48 h 94"/>
                  <a:gd name="T20" fmla="*/ 0 w 44"/>
                  <a:gd name="T21" fmla="*/ 85 h 94"/>
                  <a:gd name="T22" fmla="*/ 44 w 44"/>
                  <a:gd name="T23" fmla="*/ 85 h 94"/>
                  <a:gd name="T24" fmla="*/ 44 w 44"/>
                  <a:gd name="T25" fmla="*/ 94 h 94"/>
                  <a:gd name="T26" fmla="*/ 0 w 44"/>
                  <a:gd name="T27" fmla="*/ 94 h 94"/>
                  <a:gd name="T28" fmla="*/ 0 w 44"/>
                  <a:gd name="T29" fmla="*/ 85 h 94"/>
                  <a:gd name="T30" fmla="*/ 0 w 44"/>
                  <a:gd name="T31" fmla="*/ 0 h 94"/>
                  <a:gd name="T32" fmla="*/ 44 w 44"/>
                  <a:gd name="T33" fmla="*/ 0 h 94"/>
                  <a:gd name="T34" fmla="*/ 44 w 44"/>
                  <a:gd name="T35" fmla="*/ 10 h 94"/>
                  <a:gd name="T36" fmla="*/ 0 w 44"/>
                  <a:gd name="T37" fmla="*/ 10 h 94"/>
                  <a:gd name="T38" fmla="*/ 0 w 44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94">
                    <a:moveTo>
                      <a:pt x="27" y="48"/>
                    </a:moveTo>
                    <a:lnTo>
                      <a:pt x="27" y="91"/>
                    </a:lnTo>
                    <a:lnTo>
                      <a:pt x="17" y="91"/>
                    </a:lnTo>
                    <a:lnTo>
                      <a:pt x="17" y="48"/>
                    </a:lnTo>
                    <a:lnTo>
                      <a:pt x="27" y="48"/>
                    </a:lnTo>
                    <a:close/>
                    <a:moveTo>
                      <a:pt x="17" y="48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48"/>
                    </a:lnTo>
                    <a:lnTo>
                      <a:pt x="17" y="48"/>
                    </a:lnTo>
                    <a:close/>
                    <a:moveTo>
                      <a:pt x="0" y="85"/>
                    </a:moveTo>
                    <a:lnTo>
                      <a:pt x="44" y="85"/>
                    </a:lnTo>
                    <a:lnTo>
                      <a:pt x="44" y="94"/>
                    </a:lnTo>
                    <a:lnTo>
                      <a:pt x="0" y="94"/>
                    </a:lnTo>
                    <a:lnTo>
                      <a:pt x="0" y="8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1" name="Rectangle 649"/>
              <p:cNvSpPr>
                <a:spLocks noChangeArrowheads="1"/>
              </p:cNvSpPr>
              <p:nvPr/>
            </p:nvSpPr>
            <p:spPr bwMode="auto">
              <a:xfrm>
                <a:off x="2364" y="3286"/>
                <a:ext cx="5" cy="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2" name="Rectangle 650"/>
              <p:cNvSpPr>
                <a:spLocks noChangeArrowheads="1"/>
              </p:cNvSpPr>
              <p:nvPr/>
            </p:nvSpPr>
            <p:spPr bwMode="auto">
              <a:xfrm>
                <a:off x="2364" y="3264"/>
                <a:ext cx="5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3" name="Rectangle 651"/>
              <p:cNvSpPr>
                <a:spLocks noChangeArrowheads="1"/>
              </p:cNvSpPr>
              <p:nvPr/>
            </p:nvSpPr>
            <p:spPr bwMode="auto">
              <a:xfrm>
                <a:off x="2356" y="330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4" name="Rectangle 652"/>
              <p:cNvSpPr>
                <a:spLocks noChangeArrowheads="1"/>
              </p:cNvSpPr>
              <p:nvPr/>
            </p:nvSpPr>
            <p:spPr bwMode="auto">
              <a:xfrm>
                <a:off x="2356" y="326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5" name="Freeform 653"/>
              <p:cNvSpPr>
                <a:spLocks noEditPoints="1"/>
              </p:cNvSpPr>
              <p:nvPr/>
            </p:nvSpPr>
            <p:spPr bwMode="auto">
              <a:xfrm>
                <a:off x="2417" y="3230"/>
                <a:ext cx="23" cy="62"/>
              </a:xfrm>
              <a:custGeom>
                <a:avLst/>
                <a:gdLst>
                  <a:gd name="T0" fmla="*/ 28 w 46"/>
                  <a:gd name="T1" fmla="*/ 61 h 123"/>
                  <a:gd name="T2" fmla="*/ 28 w 46"/>
                  <a:gd name="T3" fmla="*/ 117 h 123"/>
                  <a:gd name="T4" fmla="*/ 17 w 46"/>
                  <a:gd name="T5" fmla="*/ 117 h 123"/>
                  <a:gd name="T6" fmla="*/ 17 w 46"/>
                  <a:gd name="T7" fmla="*/ 61 h 123"/>
                  <a:gd name="T8" fmla="*/ 28 w 46"/>
                  <a:gd name="T9" fmla="*/ 61 h 123"/>
                  <a:gd name="T10" fmla="*/ 17 w 46"/>
                  <a:gd name="T11" fmla="*/ 61 h 123"/>
                  <a:gd name="T12" fmla="*/ 17 w 46"/>
                  <a:gd name="T13" fmla="*/ 6 h 123"/>
                  <a:gd name="T14" fmla="*/ 28 w 46"/>
                  <a:gd name="T15" fmla="*/ 6 h 123"/>
                  <a:gd name="T16" fmla="*/ 28 w 46"/>
                  <a:gd name="T17" fmla="*/ 61 h 123"/>
                  <a:gd name="T18" fmla="*/ 17 w 46"/>
                  <a:gd name="T19" fmla="*/ 61 h 123"/>
                  <a:gd name="T20" fmla="*/ 0 w 46"/>
                  <a:gd name="T21" fmla="*/ 113 h 123"/>
                  <a:gd name="T22" fmla="*/ 46 w 46"/>
                  <a:gd name="T23" fmla="*/ 113 h 123"/>
                  <a:gd name="T24" fmla="*/ 46 w 46"/>
                  <a:gd name="T25" fmla="*/ 123 h 123"/>
                  <a:gd name="T26" fmla="*/ 0 w 46"/>
                  <a:gd name="T27" fmla="*/ 123 h 123"/>
                  <a:gd name="T28" fmla="*/ 0 w 46"/>
                  <a:gd name="T29" fmla="*/ 113 h 123"/>
                  <a:gd name="T30" fmla="*/ 0 w 46"/>
                  <a:gd name="T31" fmla="*/ 0 h 123"/>
                  <a:gd name="T32" fmla="*/ 46 w 46"/>
                  <a:gd name="T33" fmla="*/ 0 h 123"/>
                  <a:gd name="T34" fmla="*/ 46 w 46"/>
                  <a:gd name="T35" fmla="*/ 10 h 123"/>
                  <a:gd name="T36" fmla="*/ 0 w 46"/>
                  <a:gd name="T37" fmla="*/ 10 h 123"/>
                  <a:gd name="T38" fmla="*/ 0 w 46"/>
                  <a:gd name="T3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23">
                    <a:moveTo>
                      <a:pt x="28" y="61"/>
                    </a:moveTo>
                    <a:lnTo>
                      <a:pt x="28" y="117"/>
                    </a:lnTo>
                    <a:lnTo>
                      <a:pt x="17" y="117"/>
                    </a:lnTo>
                    <a:lnTo>
                      <a:pt x="17" y="61"/>
                    </a:lnTo>
                    <a:lnTo>
                      <a:pt x="28" y="61"/>
                    </a:lnTo>
                    <a:close/>
                    <a:moveTo>
                      <a:pt x="17" y="61"/>
                    </a:moveTo>
                    <a:lnTo>
                      <a:pt x="17" y="6"/>
                    </a:lnTo>
                    <a:lnTo>
                      <a:pt x="28" y="6"/>
                    </a:lnTo>
                    <a:lnTo>
                      <a:pt x="28" y="61"/>
                    </a:lnTo>
                    <a:lnTo>
                      <a:pt x="17" y="61"/>
                    </a:lnTo>
                    <a:close/>
                    <a:moveTo>
                      <a:pt x="0" y="113"/>
                    </a:moveTo>
                    <a:lnTo>
                      <a:pt x="46" y="113"/>
                    </a:lnTo>
                    <a:lnTo>
                      <a:pt x="46" y="123"/>
                    </a:lnTo>
                    <a:lnTo>
                      <a:pt x="0" y="123"/>
                    </a:lnTo>
                    <a:lnTo>
                      <a:pt x="0" y="11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6" name="Rectangle 654"/>
              <p:cNvSpPr>
                <a:spLocks noChangeArrowheads="1"/>
              </p:cNvSpPr>
              <p:nvPr/>
            </p:nvSpPr>
            <p:spPr bwMode="auto">
              <a:xfrm>
                <a:off x="2426" y="3261"/>
                <a:ext cx="6" cy="2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7" name="Rectangle 655"/>
              <p:cNvSpPr>
                <a:spLocks noChangeArrowheads="1"/>
              </p:cNvSpPr>
              <p:nvPr/>
            </p:nvSpPr>
            <p:spPr bwMode="auto">
              <a:xfrm>
                <a:off x="2426" y="3233"/>
                <a:ext cx="6" cy="2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8" name="Rectangle 656"/>
              <p:cNvSpPr>
                <a:spLocks noChangeArrowheads="1"/>
              </p:cNvSpPr>
              <p:nvPr/>
            </p:nvSpPr>
            <p:spPr bwMode="auto">
              <a:xfrm>
                <a:off x="2417" y="328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9" name="Rectangle 657"/>
              <p:cNvSpPr>
                <a:spLocks noChangeArrowheads="1"/>
              </p:cNvSpPr>
              <p:nvPr/>
            </p:nvSpPr>
            <p:spPr bwMode="auto">
              <a:xfrm>
                <a:off x="2417" y="323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0" name="Freeform 658"/>
              <p:cNvSpPr>
                <a:spLocks noEditPoints="1"/>
              </p:cNvSpPr>
              <p:nvPr/>
            </p:nvSpPr>
            <p:spPr bwMode="auto">
              <a:xfrm>
                <a:off x="2480" y="3184"/>
                <a:ext cx="22" cy="82"/>
              </a:xfrm>
              <a:custGeom>
                <a:avLst/>
                <a:gdLst>
                  <a:gd name="T0" fmla="*/ 27 w 45"/>
                  <a:gd name="T1" fmla="*/ 80 h 163"/>
                  <a:gd name="T2" fmla="*/ 27 w 45"/>
                  <a:gd name="T3" fmla="*/ 157 h 163"/>
                  <a:gd name="T4" fmla="*/ 18 w 45"/>
                  <a:gd name="T5" fmla="*/ 157 h 163"/>
                  <a:gd name="T6" fmla="*/ 18 w 45"/>
                  <a:gd name="T7" fmla="*/ 80 h 163"/>
                  <a:gd name="T8" fmla="*/ 27 w 45"/>
                  <a:gd name="T9" fmla="*/ 80 h 163"/>
                  <a:gd name="T10" fmla="*/ 18 w 45"/>
                  <a:gd name="T11" fmla="*/ 80 h 163"/>
                  <a:gd name="T12" fmla="*/ 18 w 45"/>
                  <a:gd name="T13" fmla="*/ 6 h 163"/>
                  <a:gd name="T14" fmla="*/ 27 w 45"/>
                  <a:gd name="T15" fmla="*/ 6 h 163"/>
                  <a:gd name="T16" fmla="*/ 27 w 45"/>
                  <a:gd name="T17" fmla="*/ 80 h 163"/>
                  <a:gd name="T18" fmla="*/ 18 w 45"/>
                  <a:gd name="T19" fmla="*/ 80 h 163"/>
                  <a:gd name="T20" fmla="*/ 0 w 45"/>
                  <a:gd name="T21" fmla="*/ 151 h 163"/>
                  <a:gd name="T22" fmla="*/ 45 w 45"/>
                  <a:gd name="T23" fmla="*/ 151 h 163"/>
                  <a:gd name="T24" fmla="*/ 45 w 45"/>
                  <a:gd name="T25" fmla="*/ 163 h 163"/>
                  <a:gd name="T26" fmla="*/ 0 w 45"/>
                  <a:gd name="T27" fmla="*/ 163 h 163"/>
                  <a:gd name="T28" fmla="*/ 0 w 45"/>
                  <a:gd name="T29" fmla="*/ 151 h 163"/>
                  <a:gd name="T30" fmla="*/ 0 w 45"/>
                  <a:gd name="T31" fmla="*/ 0 h 163"/>
                  <a:gd name="T32" fmla="*/ 45 w 45"/>
                  <a:gd name="T33" fmla="*/ 0 h 163"/>
                  <a:gd name="T34" fmla="*/ 45 w 45"/>
                  <a:gd name="T35" fmla="*/ 9 h 163"/>
                  <a:gd name="T36" fmla="*/ 0 w 45"/>
                  <a:gd name="T37" fmla="*/ 9 h 163"/>
                  <a:gd name="T38" fmla="*/ 0 w 45"/>
                  <a:gd name="T3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63">
                    <a:moveTo>
                      <a:pt x="27" y="80"/>
                    </a:moveTo>
                    <a:lnTo>
                      <a:pt x="27" y="157"/>
                    </a:lnTo>
                    <a:lnTo>
                      <a:pt x="18" y="157"/>
                    </a:lnTo>
                    <a:lnTo>
                      <a:pt x="18" y="80"/>
                    </a:lnTo>
                    <a:lnTo>
                      <a:pt x="27" y="80"/>
                    </a:lnTo>
                    <a:close/>
                    <a:moveTo>
                      <a:pt x="18" y="80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80"/>
                    </a:lnTo>
                    <a:lnTo>
                      <a:pt x="18" y="80"/>
                    </a:lnTo>
                    <a:close/>
                    <a:moveTo>
                      <a:pt x="0" y="151"/>
                    </a:moveTo>
                    <a:lnTo>
                      <a:pt x="45" y="151"/>
                    </a:lnTo>
                    <a:lnTo>
                      <a:pt x="45" y="163"/>
                    </a:lnTo>
                    <a:lnTo>
                      <a:pt x="0" y="163"/>
                    </a:lnTo>
                    <a:lnTo>
                      <a:pt x="0" y="151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1" name="Rectangle 659"/>
              <p:cNvSpPr>
                <a:spLocks noChangeArrowheads="1"/>
              </p:cNvSpPr>
              <p:nvPr/>
            </p:nvSpPr>
            <p:spPr bwMode="auto">
              <a:xfrm>
                <a:off x="2488" y="3225"/>
                <a:ext cx="5" cy="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2" name="Rectangle 660"/>
              <p:cNvSpPr>
                <a:spLocks noChangeArrowheads="1"/>
              </p:cNvSpPr>
              <p:nvPr/>
            </p:nvSpPr>
            <p:spPr bwMode="auto">
              <a:xfrm>
                <a:off x="2488" y="3187"/>
                <a:ext cx="5" cy="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3" name="Rectangle 661"/>
              <p:cNvSpPr>
                <a:spLocks noChangeArrowheads="1"/>
              </p:cNvSpPr>
              <p:nvPr/>
            </p:nvSpPr>
            <p:spPr bwMode="auto">
              <a:xfrm>
                <a:off x="2480" y="3260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4" name="Rectangle 662"/>
              <p:cNvSpPr>
                <a:spLocks noChangeArrowheads="1"/>
              </p:cNvSpPr>
              <p:nvPr/>
            </p:nvSpPr>
            <p:spPr bwMode="auto">
              <a:xfrm>
                <a:off x="2480" y="318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5" name="Freeform 663"/>
              <p:cNvSpPr>
                <a:spLocks noEditPoints="1"/>
              </p:cNvSpPr>
              <p:nvPr/>
            </p:nvSpPr>
            <p:spPr bwMode="auto">
              <a:xfrm>
                <a:off x="2541" y="3161"/>
                <a:ext cx="23" cy="96"/>
              </a:xfrm>
              <a:custGeom>
                <a:avLst/>
                <a:gdLst>
                  <a:gd name="T0" fmla="*/ 27 w 46"/>
                  <a:gd name="T1" fmla="*/ 96 h 192"/>
                  <a:gd name="T2" fmla="*/ 27 w 46"/>
                  <a:gd name="T3" fmla="*/ 186 h 192"/>
                  <a:gd name="T4" fmla="*/ 18 w 46"/>
                  <a:gd name="T5" fmla="*/ 186 h 192"/>
                  <a:gd name="T6" fmla="*/ 18 w 46"/>
                  <a:gd name="T7" fmla="*/ 96 h 192"/>
                  <a:gd name="T8" fmla="*/ 27 w 46"/>
                  <a:gd name="T9" fmla="*/ 96 h 192"/>
                  <a:gd name="T10" fmla="*/ 18 w 46"/>
                  <a:gd name="T11" fmla="*/ 96 h 192"/>
                  <a:gd name="T12" fmla="*/ 18 w 46"/>
                  <a:gd name="T13" fmla="*/ 4 h 192"/>
                  <a:gd name="T14" fmla="*/ 27 w 46"/>
                  <a:gd name="T15" fmla="*/ 4 h 192"/>
                  <a:gd name="T16" fmla="*/ 27 w 46"/>
                  <a:gd name="T17" fmla="*/ 96 h 192"/>
                  <a:gd name="T18" fmla="*/ 18 w 46"/>
                  <a:gd name="T19" fmla="*/ 96 h 192"/>
                  <a:gd name="T20" fmla="*/ 0 w 46"/>
                  <a:gd name="T21" fmla="*/ 182 h 192"/>
                  <a:gd name="T22" fmla="*/ 46 w 46"/>
                  <a:gd name="T23" fmla="*/ 182 h 192"/>
                  <a:gd name="T24" fmla="*/ 46 w 46"/>
                  <a:gd name="T25" fmla="*/ 192 h 192"/>
                  <a:gd name="T26" fmla="*/ 0 w 46"/>
                  <a:gd name="T27" fmla="*/ 192 h 192"/>
                  <a:gd name="T28" fmla="*/ 0 w 46"/>
                  <a:gd name="T29" fmla="*/ 182 h 192"/>
                  <a:gd name="T30" fmla="*/ 0 w 46"/>
                  <a:gd name="T31" fmla="*/ 0 h 192"/>
                  <a:gd name="T32" fmla="*/ 46 w 46"/>
                  <a:gd name="T33" fmla="*/ 0 h 192"/>
                  <a:gd name="T34" fmla="*/ 46 w 46"/>
                  <a:gd name="T35" fmla="*/ 7 h 192"/>
                  <a:gd name="T36" fmla="*/ 0 w 46"/>
                  <a:gd name="T37" fmla="*/ 7 h 192"/>
                  <a:gd name="T38" fmla="*/ 0 w 46"/>
                  <a:gd name="T3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92">
                    <a:moveTo>
                      <a:pt x="27" y="96"/>
                    </a:moveTo>
                    <a:lnTo>
                      <a:pt x="27" y="186"/>
                    </a:lnTo>
                    <a:lnTo>
                      <a:pt x="18" y="186"/>
                    </a:lnTo>
                    <a:lnTo>
                      <a:pt x="18" y="96"/>
                    </a:lnTo>
                    <a:lnTo>
                      <a:pt x="27" y="96"/>
                    </a:lnTo>
                    <a:close/>
                    <a:moveTo>
                      <a:pt x="18" y="96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96"/>
                    </a:lnTo>
                    <a:lnTo>
                      <a:pt x="18" y="96"/>
                    </a:lnTo>
                    <a:close/>
                    <a:moveTo>
                      <a:pt x="0" y="182"/>
                    </a:moveTo>
                    <a:lnTo>
                      <a:pt x="46" y="182"/>
                    </a:lnTo>
                    <a:lnTo>
                      <a:pt x="46" y="192"/>
                    </a:lnTo>
                    <a:lnTo>
                      <a:pt x="0" y="192"/>
                    </a:lnTo>
                    <a:lnTo>
                      <a:pt x="0" y="182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6" name="Rectangle 664"/>
              <p:cNvSpPr>
                <a:spLocks noChangeArrowheads="1"/>
              </p:cNvSpPr>
              <p:nvPr/>
            </p:nvSpPr>
            <p:spPr bwMode="auto">
              <a:xfrm>
                <a:off x="2550" y="3209"/>
                <a:ext cx="5" cy="4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7" name="Rectangle 665"/>
              <p:cNvSpPr>
                <a:spLocks noChangeArrowheads="1"/>
              </p:cNvSpPr>
              <p:nvPr/>
            </p:nvSpPr>
            <p:spPr bwMode="auto">
              <a:xfrm>
                <a:off x="2550" y="3163"/>
                <a:ext cx="5" cy="4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8" name="Rectangle 666"/>
              <p:cNvSpPr>
                <a:spLocks noChangeArrowheads="1"/>
              </p:cNvSpPr>
              <p:nvPr/>
            </p:nvSpPr>
            <p:spPr bwMode="auto">
              <a:xfrm>
                <a:off x="2541" y="3253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9" name="Rectangle 667"/>
              <p:cNvSpPr>
                <a:spLocks noChangeArrowheads="1"/>
              </p:cNvSpPr>
              <p:nvPr/>
            </p:nvSpPr>
            <p:spPr bwMode="auto">
              <a:xfrm>
                <a:off x="2541" y="3161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0" name="Freeform 668"/>
              <p:cNvSpPr>
                <a:spLocks noEditPoints="1"/>
              </p:cNvSpPr>
              <p:nvPr/>
            </p:nvSpPr>
            <p:spPr bwMode="auto">
              <a:xfrm>
                <a:off x="2603" y="3125"/>
                <a:ext cx="23" cy="113"/>
              </a:xfrm>
              <a:custGeom>
                <a:avLst/>
                <a:gdLst>
                  <a:gd name="T0" fmla="*/ 29 w 46"/>
                  <a:gd name="T1" fmla="*/ 113 h 226"/>
                  <a:gd name="T2" fmla="*/ 29 w 46"/>
                  <a:gd name="T3" fmla="*/ 222 h 226"/>
                  <a:gd name="T4" fmla="*/ 19 w 46"/>
                  <a:gd name="T5" fmla="*/ 222 h 226"/>
                  <a:gd name="T6" fmla="*/ 19 w 46"/>
                  <a:gd name="T7" fmla="*/ 113 h 226"/>
                  <a:gd name="T8" fmla="*/ 29 w 46"/>
                  <a:gd name="T9" fmla="*/ 113 h 226"/>
                  <a:gd name="T10" fmla="*/ 19 w 46"/>
                  <a:gd name="T11" fmla="*/ 113 h 226"/>
                  <a:gd name="T12" fmla="*/ 19 w 46"/>
                  <a:gd name="T13" fmla="*/ 4 h 226"/>
                  <a:gd name="T14" fmla="*/ 29 w 46"/>
                  <a:gd name="T15" fmla="*/ 4 h 226"/>
                  <a:gd name="T16" fmla="*/ 29 w 46"/>
                  <a:gd name="T17" fmla="*/ 113 h 226"/>
                  <a:gd name="T18" fmla="*/ 19 w 46"/>
                  <a:gd name="T19" fmla="*/ 113 h 226"/>
                  <a:gd name="T20" fmla="*/ 0 w 46"/>
                  <a:gd name="T21" fmla="*/ 217 h 226"/>
                  <a:gd name="T22" fmla="*/ 46 w 46"/>
                  <a:gd name="T23" fmla="*/ 217 h 226"/>
                  <a:gd name="T24" fmla="*/ 46 w 46"/>
                  <a:gd name="T25" fmla="*/ 226 h 226"/>
                  <a:gd name="T26" fmla="*/ 0 w 46"/>
                  <a:gd name="T27" fmla="*/ 226 h 226"/>
                  <a:gd name="T28" fmla="*/ 0 w 46"/>
                  <a:gd name="T29" fmla="*/ 217 h 226"/>
                  <a:gd name="T30" fmla="*/ 0 w 46"/>
                  <a:gd name="T31" fmla="*/ 0 h 226"/>
                  <a:gd name="T32" fmla="*/ 46 w 46"/>
                  <a:gd name="T33" fmla="*/ 0 h 226"/>
                  <a:gd name="T34" fmla="*/ 46 w 46"/>
                  <a:gd name="T35" fmla="*/ 9 h 226"/>
                  <a:gd name="T36" fmla="*/ 0 w 46"/>
                  <a:gd name="T37" fmla="*/ 9 h 226"/>
                  <a:gd name="T38" fmla="*/ 0 w 46"/>
                  <a:gd name="T3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26">
                    <a:moveTo>
                      <a:pt x="29" y="113"/>
                    </a:moveTo>
                    <a:lnTo>
                      <a:pt x="29" y="222"/>
                    </a:lnTo>
                    <a:lnTo>
                      <a:pt x="19" y="222"/>
                    </a:lnTo>
                    <a:lnTo>
                      <a:pt x="19" y="113"/>
                    </a:lnTo>
                    <a:lnTo>
                      <a:pt x="29" y="113"/>
                    </a:lnTo>
                    <a:close/>
                    <a:moveTo>
                      <a:pt x="19" y="113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113"/>
                    </a:lnTo>
                    <a:lnTo>
                      <a:pt x="19" y="113"/>
                    </a:lnTo>
                    <a:close/>
                    <a:moveTo>
                      <a:pt x="0" y="217"/>
                    </a:moveTo>
                    <a:lnTo>
                      <a:pt x="46" y="217"/>
                    </a:lnTo>
                    <a:lnTo>
                      <a:pt x="46" y="226"/>
                    </a:lnTo>
                    <a:lnTo>
                      <a:pt x="0" y="226"/>
                    </a:lnTo>
                    <a:lnTo>
                      <a:pt x="0" y="21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1" name="Rectangle 669"/>
              <p:cNvSpPr>
                <a:spLocks noChangeArrowheads="1"/>
              </p:cNvSpPr>
              <p:nvPr/>
            </p:nvSpPr>
            <p:spPr bwMode="auto">
              <a:xfrm>
                <a:off x="2612" y="3182"/>
                <a:ext cx="5" cy="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2" name="Rectangle 670"/>
              <p:cNvSpPr>
                <a:spLocks noChangeArrowheads="1"/>
              </p:cNvSpPr>
              <p:nvPr/>
            </p:nvSpPr>
            <p:spPr bwMode="auto">
              <a:xfrm>
                <a:off x="2612" y="3127"/>
                <a:ext cx="5" cy="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3" name="Rectangle 671"/>
              <p:cNvSpPr>
                <a:spLocks noChangeArrowheads="1"/>
              </p:cNvSpPr>
              <p:nvPr/>
            </p:nvSpPr>
            <p:spPr bwMode="auto">
              <a:xfrm>
                <a:off x="2603" y="323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4" name="Rectangle 672"/>
              <p:cNvSpPr>
                <a:spLocks noChangeArrowheads="1"/>
              </p:cNvSpPr>
              <p:nvPr/>
            </p:nvSpPr>
            <p:spPr bwMode="auto">
              <a:xfrm>
                <a:off x="2603" y="312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5" name="Freeform 673"/>
              <p:cNvSpPr>
                <a:spLocks noEditPoints="1"/>
              </p:cNvSpPr>
              <p:nvPr/>
            </p:nvSpPr>
            <p:spPr bwMode="auto">
              <a:xfrm>
                <a:off x="2665" y="3072"/>
                <a:ext cx="22" cy="138"/>
              </a:xfrm>
              <a:custGeom>
                <a:avLst/>
                <a:gdLst>
                  <a:gd name="T0" fmla="*/ 27 w 44"/>
                  <a:gd name="T1" fmla="*/ 138 h 277"/>
                  <a:gd name="T2" fmla="*/ 27 w 44"/>
                  <a:gd name="T3" fmla="*/ 273 h 277"/>
                  <a:gd name="T4" fmla="*/ 17 w 44"/>
                  <a:gd name="T5" fmla="*/ 273 h 277"/>
                  <a:gd name="T6" fmla="*/ 17 w 44"/>
                  <a:gd name="T7" fmla="*/ 138 h 277"/>
                  <a:gd name="T8" fmla="*/ 27 w 44"/>
                  <a:gd name="T9" fmla="*/ 138 h 277"/>
                  <a:gd name="T10" fmla="*/ 17 w 44"/>
                  <a:gd name="T11" fmla="*/ 138 h 277"/>
                  <a:gd name="T12" fmla="*/ 17 w 44"/>
                  <a:gd name="T13" fmla="*/ 4 h 277"/>
                  <a:gd name="T14" fmla="*/ 27 w 44"/>
                  <a:gd name="T15" fmla="*/ 4 h 277"/>
                  <a:gd name="T16" fmla="*/ 27 w 44"/>
                  <a:gd name="T17" fmla="*/ 138 h 277"/>
                  <a:gd name="T18" fmla="*/ 17 w 44"/>
                  <a:gd name="T19" fmla="*/ 138 h 277"/>
                  <a:gd name="T20" fmla="*/ 0 w 44"/>
                  <a:gd name="T21" fmla="*/ 267 h 277"/>
                  <a:gd name="T22" fmla="*/ 44 w 44"/>
                  <a:gd name="T23" fmla="*/ 267 h 277"/>
                  <a:gd name="T24" fmla="*/ 44 w 44"/>
                  <a:gd name="T25" fmla="*/ 277 h 277"/>
                  <a:gd name="T26" fmla="*/ 0 w 44"/>
                  <a:gd name="T27" fmla="*/ 277 h 277"/>
                  <a:gd name="T28" fmla="*/ 0 w 44"/>
                  <a:gd name="T29" fmla="*/ 267 h 277"/>
                  <a:gd name="T30" fmla="*/ 0 w 44"/>
                  <a:gd name="T31" fmla="*/ 0 h 277"/>
                  <a:gd name="T32" fmla="*/ 44 w 44"/>
                  <a:gd name="T33" fmla="*/ 0 h 277"/>
                  <a:gd name="T34" fmla="*/ 44 w 44"/>
                  <a:gd name="T35" fmla="*/ 10 h 277"/>
                  <a:gd name="T36" fmla="*/ 0 w 44"/>
                  <a:gd name="T37" fmla="*/ 10 h 277"/>
                  <a:gd name="T38" fmla="*/ 0 w 44"/>
                  <a:gd name="T39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77">
                    <a:moveTo>
                      <a:pt x="27" y="138"/>
                    </a:moveTo>
                    <a:lnTo>
                      <a:pt x="27" y="273"/>
                    </a:lnTo>
                    <a:lnTo>
                      <a:pt x="17" y="273"/>
                    </a:lnTo>
                    <a:lnTo>
                      <a:pt x="17" y="138"/>
                    </a:lnTo>
                    <a:lnTo>
                      <a:pt x="27" y="138"/>
                    </a:lnTo>
                    <a:close/>
                    <a:moveTo>
                      <a:pt x="17" y="138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38"/>
                    </a:lnTo>
                    <a:lnTo>
                      <a:pt x="17" y="138"/>
                    </a:lnTo>
                    <a:close/>
                    <a:moveTo>
                      <a:pt x="0" y="267"/>
                    </a:moveTo>
                    <a:lnTo>
                      <a:pt x="44" y="267"/>
                    </a:lnTo>
                    <a:lnTo>
                      <a:pt x="44" y="277"/>
                    </a:lnTo>
                    <a:lnTo>
                      <a:pt x="0" y="277"/>
                    </a:lnTo>
                    <a:lnTo>
                      <a:pt x="0" y="267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6" name="Rectangle 674"/>
              <p:cNvSpPr>
                <a:spLocks noChangeArrowheads="1"/>
              </p:cNvSpPr>
              <p:nvPr/>
            </p:nvSpPr>
            <p:spPr bwMode="auto">
              <a:xfrm>
                <a:off x="2674" y="3141"/>
                <a:ext cx="4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7" name="Rectangle 675"/>
              <p:cNvSpPr>
                <a:spLocks noChangeArrowheads="1"/>
              </p:cNvSpPr>
              <p:nvPr/>
            </p:nvSpPr>
            <p:spPr bwMode="auto">
              <a:xfrm>
                <a:off x="2674" y="3074"/>
                <a:ext cx="4" cy="6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8" name="Rectangle 676"/>
              <p:cNvSpPr>
                <a:spLocks noChangeArrowheads="1"/>
              </p:cNvSpPr>
              <p:nvPr/>
            </p:nvSpPr>
            <p:spPr bwMode="auto">
              <a:xfrm>
                <a:off x="2665" y="3206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9" name="Rectangle 677"/>
              <p:cNvSpPr>
                <a:spLocks noChangeArrowheads="1"/>
              </p:cNvSpPr>
              <p:nvPr/>
            </p:nvSpPr>
            <p:spPr bwMode="auto">
              <a:xfrm>
                <a:off x="2665" y="307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0" name="Freeform 678"/>
              <p:cNvSpPr>
                <a:spLocks noEditPoints="1"/>
              </p:cNvSpPr>
              <p:nvPr/>
            </p:nvSpPr>
            <p:spPr bwMode="auto">
              <a:xfrm>
                <a:off x="2726" y="3057"/>
                <a:ext cx="23" cy="155"/>
              </a:xfrm>
              <a:custGeom>
                <a:avLst/>
                <a:gdLst>
                  <a:gd name="T0" fmla="*/ 29 w 46"/>
                  <a:gd name="T1" fmla="*/ 156 h 311"/>
                  <a:gd name="T2" fmla="*/ 29 w 46"/>
                  <a:gd name="T3" fmla="*/ 306 h 311"/>
                  <a:gd name="T4" fmla="*/ 17 w 46"/>
                  <a:gd name="T5" fmla="*/ 306 h 311"/>
                  <a:gd name="T6" fmla="*/ 17 w 46"/>
                  <a:gd name="T7" fmla="*/ 156 h 311"/>
                  <a:gd name="T8" fmla="*/ 29 w 46"/>
                  <a:gd name="T9" fmla="*/ 156 h 311"/>
                  <a:gd name="T10" fmla="*/ 17 w 46"/>
                  <a:gd name="T11" fmla="*/ 156 h 311"/>
                  <a:gd name="T12" fmla="*/ 17 w 46"/>
                  <a:gd name="T13" fmla="*/ 6 h 311"/>
                  <a:gd name="T14" fmla="*/ 29 w 46"/>
                  <a:gd name="T15" fmla="*/ 6 h 311"/>
                  <a:gd name="T16" fmla="*/ 29 w 46"/>
                  <a:gd name="T17" fmla="*/ 156 h 311"/>
                  <a:gd name="T18" fmla="*/ 17 w 46"/>
                  <a:gd name="T19" fmla="*/ 156 h 311"/>
                  <a:gd name="T20" fmla="*/ 0 w 46"/>
                  <a:gd name="T21" fmla="*/ 302 h 311"/>
                  <a:gd name="T22" fmla="*/ 46 w 46"/>
                  <a:gd name="T23" fmla="*/ 302 h 311"/>
                  <a:gd name="T24" fmla="*/ 46 w 46"/>
                  <a:gd name="T25" fmla="*/ 311 h 311"/>
                  <a:gd name="T26" fmla="*/ 0 w 46"/>
                  <a:gd name="T27" fmla="*/ 311 h 311"/>
                  <a:gd name="T28" fmla="*/ 0 w 46"/>
                  <a:gd name="T29" fmla="*/ 302 h 311"/>
                  <a:gd name="T30" fmla="*/ 0 w 46"/>
                  <a:gd name="T31" fmla="*/ 0 h 311"/>
                  <a:gd name="T32" fmla="*/ 46 w 46"/>
                  <a:gd name="T33" fmla="*/ 0 h 311"/>
                  <a:gd name="T34" fmla="*/ 46 w 46"/>
                  <a:gd name="T35" fmla="*/ 10 h 311"/>
                  <a:gd name="T36" fmla="*/ 0 w 46"/>
                  <a:gd name="T37" fmla="*/ 10 h 311"/>
                  <a:gd name="T38" fmla="*/ 0 w 46"/>
                  <a:gd name="T3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11">
                    <a:moveTo>
                      <a:pt x="29" y="156"/>
                    </a:moveTo>
                    <a:lnTo>
                      <a:pt x="29" y="306"/>
                    </a:lnTo>
                    <a:lnTo>
                      <a:pt x="17" y="306"/>
                    </a:lnTo>
                    <a:lnTo>
                      <a:pt x="17" y="156"/>
                    </a:lnTo>
                    <a:lnTo>
                      <a:pt x="29" y="156"/>
                    </a:lnTo>
                    <a:close/>
                    <a:moveTo>
                      <a:pt x="17" y="15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156"/>
                    </a:lnTo>
                    <a:lnTo>
                      <a:pt x="17" y="156"/>
                    </a:lnTo>
                    <a:close/>
                    <a:moveTo>
                      <a:pt x="0" y="302"/>
                    </a:moveTo>
                    <a:lnTo>
                      <a:pt x="46" y="302"/>
                    </a:lnTo>
                    <a:lnTo>
                      <a:pt x="46" y="311"/>
                    </a:lnTo>
                    <a:lnTo>
                      <a:pt x="0" y="311"/>
                    </a:lnTo>
                    <a:lnTo>
                      <a:pt x="0" y="302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1" name="Rectangle 679"/>
              <p:cNvSpPr>
                <a:spLocks noChangeArrowheads="1"/>
              </p:cNvSpPr>
              <p:nvPr/>
            </p:nvSpPr>
            <p:spPr bwMode="auto">
              <a:xfrm>
                <a:off x="2735" y="3134"/>
                <a:ext cx="6" cy="7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2" name="Rectangle 680"/>
              <p:cNvSpPr>
                <a:spLocks noChangeArrowheads="1"/>
              </p:cNvSpPr>
              <p:nvPr/>
            </p:nvSpPr>
            <p:spPr bwMode="auto">
              <a:xfrm>
                <a:off x="2735" y="3060"/>
                <a:ext cx="6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3" name="Rectangle 681"/>
              <p:cNvSpPr>
                <a:spLocks noChangeArrowheads="1"/>
              </p:cNvSpPr>
              <p:nvPr/>
            </p:nvSpPr>
            <p:spPr bwMode="auto">
              <a:xfrm>
                <a:off x="2726" y="320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4" name="Rectangle 682"/>
              <p:cNvSpPr>
                <a:spLocks noChangeArrowheads="1"/>
              </p:cNvSpPr>
              <p:nvPr/>
            </p:nvSpPr>
            <p:spPr bwMode="auto">
              <a:xfrm>
                <a:off x="2726" y="3057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5" name="Freeform 683"/>
              <p:cNvSpPr>
                <a:spLocks noEditPoints="1"/>
              </p:cNvSpPr>
              <p:nvPr/>
            </p:nvSpPr>
            <p:spPr bwMode="auto">
              <a:xfrm>
                <a:off x="2789" y="3019"/>
                <a:ext cx="22" cy="167"/>
              </a:xfrm>
              <a:custGeom>
                <a:avLst/>
                <a:gdLst>
                  <a:gd name="T0" fmla="*/ 26 w 44"/>
                  <a:gd name="T1" fmla="*/ 168 h 335"/>
                  <a:gd name="T2" fmla="*/ 26 w 44"/>
                  <a:gd name="T3" fmla="*/ 329 h 335"/>
                  <a:gd name="T4" fmla="*/ 17 w 44"/>
                  <a:gd name="T5" fmla="*/ 329 h 335"/>
                  <a:gd name="T6" fmla="*/ 17 w 44"/>
                  <a:gd name="T7" fmla="*/ 168 h 335"/>
                  <a:gd name="T8" fmla="*/ 26 w 44"/>
                  <a:gd name="T9" fmla="*/ 168 h 335"/>
                  <a:gd name="T10" fmla="*/ 17 w 44"/>
                  <a:gd name="T11" fmla="*/ 168 h 335"/>
                  <a:gd name="T12" fmla="*/ 17 w 44"/>
                  <a:gd name="T13" fmla="*/ 6 h 335"/>
                  <a:gd name="T14" fmla="*/ 26 w 44"/>
                  <a:gd name="T15" fmla="*/ 6 h 335"/>
                  <a:gd name="T16" fmla="*/ 26 w 44"/>
                  <a:gd name="T17" fmla="*/ 168 h 335"/>
                  <a:gd name="T18" fmla="*/ 17 w 44"/>
                  <a:gd name="T19" fmla="*/ 168 h 335"/>
                  <a:gd name="T20" fmla="*/ 0 w 44"/>
                  <a:gd name="T21" fmla="*/ 325 h 335"/>
                  <a:gd name="T22" fmla="*/ 44 w 44"/>
                  <a:gd name="T23" fmla="*/ 325 h 335"/>
                  <a:gd name="T24" fmla="*/ 44 w 44"/>
                  <a:gd name="T25" fmla="*/ 335 h 335"/>
                  <a:gd name="T26" fmla="*/ 0 w 44"/>
                  <a:gd name="T27" fmla="*/ 335 h 335"/>
                  <a:gd name="T28" fmla="*/ 0 w 44"/>
                  <a:gd name="T29" fmla="*/ 325 h 335"/>
                  <a:gd name="T30" fmla="*/ 0 w 44"/>
                  <a:gd name="T31" fmla="*/ 0 h 335"/>
                  <a:gd name="T32" fmla="*/ 44 w 44"/>
                  <a:gd name="T33" fmla="*/ 0 h 335"/>
                  <a:gd name="T34" fmla="*/ 44 w 44"/>
                  <a:gd name="T35" fmla="*/ 10 h 335"/>
                  <a:gd name="T36" fmla="*/ 0 w 44"/>
                  <a:gd name="T37" fmla="*/ 10 h 335"/>
                  <a:gd name="T38" fmla="*/ 0 w 44"/>
                  <a:gd name="T3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35">
                    <a:moveTo>
                      <a:pt x="26" y="168"/>
                    </a:moveTo>
                    <a:lnTo>
                      <a:pt x="26" y="329"/>
                    </a:lnTo>
                    <a:lnTo>
                      <a:pt x="17" y="329"/>
                    </a:lnTo>
                    <a:lnTo>
                      <a:pt x="17" y="168"/>
                    </a:lnTo>
                    <a:lnTo>
                      <a:pt x="26" y="168"/>
                    </a:lnTo>
                    <a:close/>
                    <a:moveTo>
                      <a:pt x="17" y="168"/>
                    </a:moveTo>
                    <a:lnTo>
                      <a:pt x="17" y="6"/>
                    </a:lnTo>
                    <a:lnTo>
                      <a:pt x="26" y="6"/>
                    </a:lnTo>
                    <a:lnTo>
                      <a:pt x="26" y="168"/>
                    </a:lnTo>
                    <a:lnTo>
                      <a:pt x="17" y="168"/>
                    </a:lnTo>
                    <a:close/>
                    <a:moveTo>
                      <a:pt x="0" y="325"/>
                    </a:moveTo>
                    <a:lnTo>
                      <a:pt x="44" y="325"/>
                    </a:lnTo>
                    <a:lnTo>
                      <a:pt x="44" y="335"/>
                    </a:lnTo>
                    <a:lnTo>
                      <a:pt x="0" y="335"/>
                    </a:lnTo>
                    <a:lnTo>
                      <a:pt x="0" y="32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6" name="Rectangle 684"/>
              <p:cNvSpPr>
                <a:spLocks noChangeArrowheads="1"/>
              </p:cNvSpPr>
              <p:nvPr/>
            </p:nvSpPr>
            <p:spPr bwMode="auto">
              <a:xfrm>
                <a:off x="2797" y="3103"/>
                <a:ext cx="5" cy="8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7" name="Rectangle 685"/>
              <p:cNvSpPr>
                <a:spLocks noChangeArrowheads="1"/>
              </p:cNvSpPr>
              <p:nvPr/>
            </p:nvSpPr>
            <p:spPr bwMode="auto">
              <a:xfrm>
                <a:off x="2797" y="3022"/>
                <a:ext cx="5" cy="8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8" name="Rectangle 686"/>
              <p:cNvSpPr>
                <a:spLocks noChangeArrowheads="1"/>
              </p:cNvSpPr>
              <p:nvPr/>
            </p:nvSpPr>
            <p:spPr bwMode="auto">
              <a:xfrm>
                <a:off x="2789" y="3182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9" name="Rectangle 687"/>
              <p:cNvSpPr>
                <a:spLocks noChangeArrowheads="1"/>
              </p:cNvSpPr>
              <p:nvPr/>
            </p:nvSpPr>
            <p:spPr bwMode="auto">
              <a:xfrm>
                <a:off x="2789" y="301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0" name="Freeform 688"/>
              <p:cNvSpPr>
                <a:spLocks noEditPoints="1"/>
              </p:cNvSpPr>
              <p:nvPr/>
            </p:nvSpPr>
            <p:spPr bwMode="auto">
              <a:xfrm>
                <a:off x="2850" y="3001"/>
                <a:ext cx="22" cy="175"/>
              </a:xfrm>
              <a:custGeom>
                <a:avLst/>
                <a:gdLst>
                  <a:gd name="T0" fmla="*/ 27 w 45"/>
                  <a:gd name="T1" fmla="*/ 175 h 349"/>
                  <a:gd name="T2" fmla="*/ 27 w 45"/>
                  <a:gd name="T3" fmla="*/ 344 h 349"/>
                  <a:gd name="T4" fmla="*/ 18 w 45"/>
                  <a:gd name="T5" fmla="*/ 344 h 349"/>
                  <a:gd name="T6" fmla="*/ 18 w 45"/>
                  <a:gd name="T7" fmla="*/ 175 h 349"/>
                  <a:gd name="T8" fmla="*/ 27 w 45"/>
                  <a:gd name="T9" fmla="*/ 175 h 349"/>
                  <a:gd name="T10" fmla="*/ 18 w 45"/>
                  <a:gd name="T11" fmla="*/ 175 h 349"/>
                  <a:gd name="T12" fmla="*/ 18 w 45"/>
                  <a:gd name="T13" fmla="*/ 4 h 349"/>
                  <a:gd name="T14" fmla="*/ 27 w 45"/>
                  <a:gd name="T15" fmla="*/ 4 h 349"/>
                  <a:gd name="T16" fmla="*/ 27 w 45"/>
                  <a:gd name="T17" fmla="*/ 175 h 349"/>
                  <a:gd name="T18" fmla="*/ 18 w 45"/>
                  <a:gd name="T19" fmla="*/ 175 h 349"/>
                  <a:gd name="T20" fmla="*/ 0 w 45"/>
                  <a:gd name="T21" fmla="*/ 340 h 349"/>
                  <a:gd name="T22" fmla="*/ 45 w 45"/>
                  <a:gd name="T23" fmla="*/ 340 h 349"/>
                  <a:gd name="T24" fmla="*/ 45 w 45"/>
                  <a:gd name="T25" fmla="*/ 349 h 349"/>
                  <a:gd name="T26" fmla="*/ 0 w 45"/>
                  <a:gd name="T27" fmla="*/ 349 h 349"/>
                  <a:gd name="T28" fmla="*/ 0 w 45"/>
                  <a:gd name="T29" fmla="*/ 340 h 349"/>
                  <a:gd name="T30" fmla="*/ 0 w 45"/>
                  <a:gd name="T31" fmla="*/ 0 h 349"/>
                  <a:gd name="T32" fmla="*/ 45 w 45"/>
                  <a:gd name="T33" fmla="*/ 0 h 349"/>
                  <a:gd name="T34" fmla="*/ 45 w 45"/>
                  <a:gd name="T35" fmla="*/ 10 h 349"/>
                  <a:gd name="T36" fmla="*/ 0 w 45"/>
                  <a:gd name="T37" fmla="*/ 10 h 349"/>
                  <a:gd name="T38" fmla="*/ 0 w 45"/>
                  <a:gd name="T3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349">
                    <a:moveTo>
                      <a:pt x="27" y="175"/>
                    </a:moveTo>
                    <a:lnTo>
                      <a:pt x="27" y="344"/>
                    </a:lnTo>
                    <a:lnTo>
                      <a:pt x="18" y="344"/>
                    </a:lnTo>
                    <a:lnTo>
                      <a:pt x="18" y="175"/>
                    </a:lnTo>
                    <a:lnTo>
                      <a:pt x="27" y="175"/>
                    </a:lnTo>
                    <a:close/>
                    <a:moveTo>
                      <a:pt x="18" y="175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75"/>
                    </a:lnTo>
                    <a:lnTo>
                      <a:pt x="18" y="175"/>
                    </a:lnTo>
                    <a:close/>
                    <a:moveTo>
                      <a:pt x="0" y="340"/>
                    </a:moveTo>
                    <a:lnTo>
                      <a:pt x="45" y="340"/>
                    </a:lnTo>
                    <a:lnTo>
                      <a:pt x="45" y="349"/>
                    </a:lnTo>
                    <a:lnTo>
                      <a:pt x="0" y="349"/>
                    </a:lnTo>
                    <a:lnTo>
                      <a:pt x="0" y="340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1" name="Rectangle 689"/>
              <p:cNvSpPr>
                <a:spLocks noChangeArrowheads="1"/>
              </p:cNvSpPr>
              <p:nvPr/>
            </p:nvSpPr>
            <p:spPr bwMode="auto">
              <a:xfrm>
                <a:off x="2859" y="3088"/>
                <a:ext cx="5" cy="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2" name="Rectangle 690"/>
              <p:cNvSpPr>
                <a:spLocks noChangeArrowheads="1"/>
              </p:cNvSpPr>
              <p:nvPr/>
            </p:nvSpPr>
            <p:spPr bwMode="auto">
              <a:xfrm>
                <a:off x="2859" y="3003"/>
                <a:ext cx="5" cy="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3" name="Rectangle 691"/>
              <p:cNvSpPr>
                <a:spLocks noChangeArrowheads="1"/>
              </p:cNvSpPr>
              <p:nvPr/>
            </p:nvSpPr>
            <p:spPr bwMode="auto">
              <a:xfrm>
                <a:off x="2850" y="317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4" name="Rectangle 692"/>
              <p:cNvSpPr>
                <a:spLocks noChangeArrowheads="1"/>
              </p:cNvSpPr>
              <p:nvPr/>
            </p:nvSpPr>
            <p:spPr bwMode="auto">
              <a:xfrm>
                <a:off x="2850" y="300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5" name="Freeform 693"/>
              <p:cNvSpPr>
                <a:spLocks noEditPoints="1"/>
              </p:cNvSpPr>
              <p:nvPr/>
            </p:nvSpPr>
            <p:spPr bwMode="auto">
              <a:xfrm>
                <a:off x="2913" y="2978"/>
                <a:ext cx="22" cy="188"/>
              </a:xfrm>
              <a:custGeom>
                <a:avLst/>
                <a:gdLst>
                  <a:gd name="T0" fmla="*/ 27 w 44"/>
                  <a:gd name="T1" fmla="*/ 188 h 376"/>
                  <a:gd name="T2" fmla="*/ 27 w 44"/>
                  <a:gd name="T3" fmla="*/ 372 h 376"/>
                  <a:gd name="T4" fmla="*/ 18 w 44"/>
                  <a:gd name="T5" fmla="*/ 372 h 376"/>
                  <a:gd name="T6" fmla="*/ 18 w 44"/>
                  <a:gd name="T7" fmla="*/ 188 h 376"/>
                  <a:gd name="T8" fmla="*/ 27 w 44"/>
                  <a:gd name="T9" fmla="*/ 188 h 376"/>
                  <a:gd name="T10" fmla="*/ 18 w 44"/>
                  <a:gd name="T11" fmla="*/ 188 h 376"/>
                  <a:gd name="T12" fmla="*/ 18 w 44"/>
                  <a:gd name="T13" fmla="*/ 4 h 376"/>
                  <a:gd name="T14" fmla="*/ 27 w 44"/>
                  <a:gd name="T15" fmla="*/ 4 h 376"/>
                  <a:gd name="T16" fmla="*/ 27 w 44"/>
                  <a:gd name="T17" fmla="*/ 188 h 376"/>
                  <a:gd name="T18" fmla="*/ 18 w 44"/>
                  <a:gd name="T19" fmla="*/ 188 h 376"/>
                  <a:gd name="T20" fmla="*/ 0 w 44"/>
                  <a:gd name="T21" fmla="*/ 367 h 376"/>
                  <a:gd name="T22" fmla="*/ 44 w 44"/>
                  <a:gd name="T23" fmla="*/ 367 h 376"/>
                  <a:gd name="T24" fmla="*/ 44 w 44"/>
                  <a:gd name="T25" fmla="*/ 376 h 376"/>
                  <a:gd name="T26" fmla="*/ 0 w 44"/>
                  <a:gd name="T27" fmla="*/ 376 h 376"/>
                  <a:gd name="T28" fmla="*/ 0 w 44"/>
                  <a:gd name="T29" fmla="*/ 367 h 376"/>
                  <a:gd name="T30" fmla="*/ 0 w 44"/>
                  <a:gd name="T31" fmla="*/ 0 h 376"/>
                  <a:gd name="T32" fmla="*/ 44 w 44"/>
                  <a:gd name="T33" fmla="*/ 0 h 376"/>
                  <a:gd name="T34" fmla="*/ 44 w 44"/>
                  <a:gd name="T35" fmla="*/ 9 h 376"/>
                  <a:gd name="T36" fmla="*/ 0 w 44"/>
                  <a:gd name="T37" fmla="*/ 9 h 376"/>
                  <a:gd name="T38" fmla="*/ 0 w 44"/>
                  <a:gd name="T3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76">
                    <a:moveTo>
                      <a:pt x="27" y="188"/>
                    </a:moveTo>
                    <a:lnTo>
                      <a:pt x="27" y="372"/>
                    </a:lnTo>
                    <a:lnTo>
                      <a:pt x="18" y="372"/>
                    </a:lnTo>
                    <a:lnTo>
                      <a:pt x="18" y="188"/>
                    </a:lnTo>
                    <a:lnTo>
                      <a:pt x="27" y="188"/>
                    </a:lnTo>
                    <a:close/>
                    <a:moveTo>
                      <a:pt x="18" y="188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188"/>
                    </a:lnTo>
                    <a:lnTo>
                      <a:pt x="18" y="188"/>
                    </a:lnTo>
                    <a:close/>
                    <a:moveTo>
                      <a:pt x="0" y="367"/>
                    </a:moveTo>
                    <a:lnTo>
                      <a:pt x="44" y="367"/>
                    </a:lnTo>
                    <a:lnTo>
                      <a:pt x="44" y="376"/>
                    </a:lnTo>
                    <a:lnTo>
                      <a:pt x="0" y="376"/>
                    </a:lnTo>
                    <a:lnTo>
                      <a:pt x="0" y="367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6" name="Rectangle 694"/>
              <p:cNvSpPr>
                <a:spLocks noChangeArrowheads="1"/>
              </p:cNvSpPr>
              <p:nvPr/>
            </p:nvSpPr>
            <p:spPr bwMode="auto">
              <a:xfrm>
                <a:off x="2921" y="3072"/>
                <a:ext cx="5" cy="9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7" name="Rectangle 695"/>
              <p:cNvSpPr>
                <a:spLocks noChangeArrowheads="1"/>
              </p:cNvSpPr>
              <p:nvPr/>
            </p:nvSpPr>
            <p:spPr bwMode="auto">
              <a:xfrm>
                <a:off x="2921" y="2980"/>
                <a:ext cx="5" cy="9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8" name="Rectangle 696"/>
              <p:cNvSpPr>
                <a:spLocks noChangeArrowheads="1"/>
              </p:cNvSpPr>
              <p:nvPr/>
            </p:nvSpPr>
            <p:spPr bwMode="auto">
              <a:xfrm>
                <a:off x="2913" y="316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9" name="Rectangle 697"/>
              <p:cNvSpPr>
                <a:spLocks noChangeArrowheads="1"/>
              </p:cNvSpPr>
              <p:nvPr/>
            </p:nvSpPr>
            <p:spPr bwMode="auto">
              <a:xfrm>
                <a:off x="2913" y="297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0" name="Freeform 698"/>
              <p:cNvSpPr>
                <a:spLocks noEditPoints="1"/>
              </p:cNvSpPr>
              <p:nvPr/>
            </p:nvSpPr>
            <p:spPr bwMode="auto">
              <a:xfrm>
                <a:off x="2974" y="2961"/>
                <a:ext cx="23" cy="194"/>
              </a:xfrm>
              <a:custGeom>
                <a:avLst/>
                <a:gdLst>
                  <a:gd name="T0" fmla="*/ 27 w 46"/>
                  <a:gd name="T1" fmla="*/ 194 h 388"/>
                  <a:gd name="T2" fmla="*/ 27 w 46"/>
                  <a:gd name="T3" fmla="*/ 384 h 388"/>
                  <a:gd name="T4" fmla="*/ 19 w 46"/>
                  <a:gd name="T5" fmla="*/ 384 h 388"/>
                  <a:gd name="T6" fmla="*/ 19 w 46"/>
                  <a:gd name="T7" fmla="*/ 194 h 388"/>
                  <a:gd name="T8" fmla="*/ 27 w 46"/>
                  <a:gd name="T9" fmla="*/ 194 h 388"/>
                  <a:gd name="T10" fmla="*/ 19 w 46"/>
                  <a:gd name="T11" fmla="*/ 194 h 388"/>
                  <a:gd name="T12" fmla="*/ 19 w 46"/>
                  <a:gd name="T13" fmla="*/ 4 h 388"/>
                  <a:gd name="T14" fmla="*/ 27 w 46"/>
                  <a:gd name="T15" fmla="*/ 4 h 388"/>
                  <a:gd name="T16" fmla="*/ 27 w 46"/>
                  <a:gd name="T17" fmla="*/ 194 h 388"/>
                  <a:gd name="T18" fmla="*/ 19 w 46"/>
                  <a:gd name="T19" fmla="*/ 194 h 388"/>
                  <a:gd name="T20" fmla="*/ 0 w 46"/>
                  <a:gd name="T21" fmla="*/ 379 h 388"/>
                  <a:gd name="T22" fmla="*/ 46 w 46"/>
                  <a:gd name="T23" fmla="*/ 379 h 388"/>
                  <a:gd name="T24" fmla="*/ 46 w 46"/>
                  <a:gd name="T25" fmla="*/ 388 h 388"/>
                  <a:gd name="T26" fmla="*/ 0 w 46"/>
                  <a:gd name="T27" fmla="*/ 388 h 388"/>
                  <a:gd name="T28" fmla="*/ 0 w 46"/>
                  <a:gd name="T29" fmla="*/ 379 h 388"/>
                  <a:gd name="T30" fmla="*/ 0 w 46"/>
                  <a:gd name="T31" fmla="*/ 0 h 388"/>
                  <a:gd name="T32" fmla="*/ 46 w 46"/>
                  <a:gd name="T33" fmla="*/ 0 h 388"/>
                  <a:gd name="T34" fmla="*/ 46 w 46"/>
                  <a:gd name="T35" fmla="*/ 10 h 388"/>
                  <a:gd name="T36" fmla="*/ 0 w 46"/>
                  <a:gd name="T37" fmla="*/ 10 h 388"/>
                  <a:gd name="T38" fmla="*/ 0 w 46"/>
                  <a:gd name="T3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8">
                    <a:moveTo>
                      <a:pt x="27" y="194"/>
                    </a:moveTo>
                    <a:lnTo>
                      <a:pt x="27" y="384"/>
                    </a:lnTo>
                    <a:lnTo>
                      <a:pt x="19" y="384"/>
                    </a:lnTo>
                    <a:lnTo>
                      <a:pt x="19" y="194"/>
                    </a:lnTo>
                    <a:lnTo>
                      <a:pt x="27" y="194"/>
                    </a:lnTo>
                    <a:close/>
                    <a:moveTo>
                      <a:pt x="19" y="194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194"/>
                    </a:lnTo>
                    <a:lnTo>
                      <a:pt x="19" y="194"/>
                    </a:lnTo>
                    <a:close/>
                    <a:moveTo>
                      <a:pt x="0" y="379"/>
                    </a:moveTo>
                    <a:lnTo>
                      <a:pt x="46" y="379"/>
                    </a:lnTo>
                    <a:lnTo>
                      <a:pt x="46" y="388"/>
                    </a:lnTo>
                    <a:lnTo>
                      <a:pt x="0" y="388"/>
                    </a:lnTo>
                    <a:lnTo>
                      <a:pt x="0" y="37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1" name="Rectangle 699"/>
              <p:cNvSpPr>
                <a:spLocks noChangeArrowheads="1"/>
              </p:cNvSpPr>
              <p:nvPr/>
            </p:nvSpPr>
            <p:spPr bwMode="auto">
              <a:xfrm>
                <a:off x="2984" y="3058"/>
                <a:ext cx="4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2" name="Rectangle 700"/>
              <p:cNvSpPr>
                <a:spLocks noChangeArrowheads="1"/>
              </p:cNvSpPr>
              <p:nvPr/>
            </p:nvSpPr>
            <p:spPr bwMode="auto">
              <a:xfrm>
                <a:off x="2984" y="2963"/>
                <a:ext cx="4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3" name="Rectangle 701"/>
              <p:cNvSpPr>
                <a:spLocks noChangeArrowheads="1"/>
              </p:cNvSpPr>
              <p:nvPr/>
            </p:nvSpPr>
            <p:spPr bwMode="auto">
              <a:xfrm>
                <a:off x="2974" y="315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4" name="Rectangle 702"/>
              <p:cNvSpPr>
                <a:spLocks noChangeArrowheads="1"/>
              </p:cNvSpPr>
              <p:nvPr/>
            </p:nvSpPr>
            <p:spPr bwMode="auto">
              <a:xfrm>
                <a:off x="2974" y="2961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5" name="Freeform 703"/>
              <p:cNvSpPr>
                <a:spLocks noEditPoints="1"/>
              </p:cNvSpPr>
              <p:nvPr/>
            </p:nvSpPr>
            <p:spPr bwMode="auto">
              <a:xfrm>
                <a:off x="3036" y="2940"/>
                <a:ext cx="23" cy="209"/>
              </a:xfrm>
              <a:custGeom>
                <a:avLst/>
                <a:gdLst>
                  <a:gd name="T0" fmla="*/ 29 w 46"/>
                  <a:gd name="T1" fmla="*/ 209 h 417"/>
                  <a:gd name="T2" fmla="*/ 29 w 46"/>
                  <a:gd name="T3" fmla="*/ 413 h 417"/>
                  <a:gd name="T4" fmla="*/ 19 w 46"/>
                  <a:gd name="T5" fmla="*/ 413 h 417"/>
                  <a:gd name="T6" fmla="*/ 19 w 46"/>
                  <a:gd name="T7" fmla="*/ 209 h 417"/>
                  <a:gd name="T8" fmla="*/ 29 w 46"/>
                  <a:gd name="T9" fmla="*/ 209 h 417"/>
                  <a:gd name="T10" fmla="*/ 19 w 46"/>
                  <a:gd name="T11" fmla="*/ 209 h 417"/>
                  <a:gd name="T12" fmla="*/ 19 w 46"/>
                  <a:gd name="T13" fmla="*/ 4 h 417"/>
                  <a:gd name="T14" fmla="*/ 29 w 46"/>
                  <a:gd name="T15" fmla="*/ 4 h 417"/>
                  <a:gd name="T16" fmla="*/ 29 w 46"/>
                  <a:gd name="T17" fmla="*/ 209 h 417"/>
                  <a:gd name="T18" fmla="*/ 19 w 46"/>
                  <a:gd name="T19" fmla="*/ 209 h 417"/>
                  <a:gd name="T20" fmla="*/ 0 w 46"/>
                  <a:gd name="T21" fmla="*/ 407 h 417"/>
                  <a:gd name="T22" fmla="*/ 46 w 46"/>
                  <a:gd name="T23" fmla="*/ 407 h 417"/>
                  <a:gd name="T24" fmla="*/ 46 w 46"/>
                  <a:gd name="T25" fmla="*/ 417 h 417"/>
                  <a:gd name="T26" fmla="*/ 0 w 46"/>
                  <a:gd name="T27" fmla="*/ 417 h 417"/>
                  <a:gd name="T28" fmla="*/ 0 w 46"/>
                  <a:gd name="T29" fmla="*/ 407 h 417"/>
                  <a:gd name="T30" fmla="*/ 0 w 46"/>
                  <a:gd name="T31" fmla="*/ 0 h 417"/>
                  <a:gd name="T32" fmla="*/ 46 w 46"/>
                  <a:gd name="T33" fmla="*/ 0 h 417"/>
                  <a:gd name="T34" fmla="*/ 46 w 46"/>
                  <a:gd name="T35" fmla="*/ 10 h 417"/>
                  <a:gd name="T36" fmla="*/ 0 w 46"/>
                  <a:gd name="T37" fmla="*/ 10 h 417"/>
                  <a:gd name="T38" fmla="*/ 0 w 46"/>
                  <a:gd name="T39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17">
                    <a:moveTo>
                      <a:pt x="29" y="209"/>
                    </a:moveTo>
                    <a:lnTo>
                      <a:pt x="29" y="413"/>
                    </a:lnTo>
                    <a:lnTo>
                      <a:pt x="19" y="413"/>
                    </a:lnTo>
                    <a:lnTo>
                      <a:pt x="19" y="209"/>
                    </a:lnTo>
                    <a:lnTo>
                      <a:pt x="29" y="209"/>
                    </a:lnTo>
                    <a:close/>
                    <a:moveTo>
                      <a:pt x="19" y="209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209"/>
                    </a:lnTo>
                    <a:lnTo>
                      <a:pt x="19" y="209"/>
                    </a:lnTo>
                    <a:close/>
                    <a:moveTo>
                      <a:pt x="0" y="407"/>
                    </a:moveTo>
                    <a:lnTo>
                      <a:pt x="46" y="407"/>
                    </a:lnTo>
                    <a:lnTo>
                      <a:pt x="46" y="417"/>
                    </a:lnTo>
                    <a:lnTo>
                      <a:pt x="0" y="417"/>
                    </a:lnTo>
                    <a:lnTo>
                      <a:pt x="0" y="40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6" name="Rectangle 704"/>
              <p:cNvSpPr>
                <a:spLocks noChangeArrowheads="1"/>
              </p:cNvSpPr>
              <p:nvPr/>
            </p:nvSpPr>
            <p:spPr bwMode="auto">
              <a:xfrm>
                <a:off x="3045" y="3045"/>
                <a:ext cx="5" cy="10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7" name="Rectangle 705"/>
              <p:cNvSpPr>
                <a:spLocks noChangeArrowheads="1"/>
              </p:cNvSpPr>
              <p:nvPr/>
            </p:nvSpPr>
            <p:spPr bwMode="auto">
              <a:xfrm>
                <a:off x="3045" y="2942"/>
                <a:ext cx="5" cy="10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8" name="Rectangle 706"/>
              <p:cNvSpPr>
                <a:spLocks noChangeArrowheads="1"/>
              </p:cNvSpPr>
              <p:nvPr/>
            </p:nvSpPr>
            <p:spPr bwMode="auto">
              <a:xfrm>
                <a:off x="3036" y="314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9" name="Rectangle 707"/>
              <p:cNvSpPr>
                <a:spLocks noChangeArrowheads="1"/>
              </p:cNvSpPr>
              <p:nvPr/>
            </p:nvSpPr>
            <p:spPr bwMode="auto">
              <a:xfrm>
                <a:off x="3036" y="294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0" name="Freeform 708"/>
              <p:cNvSpPr>
                <a:spLocks noEditPoints="1"/>
              </p:cNvSpPr>
              <p:nvPr/>
            </p:nvSpPr>
            <p:spPr bwMode="auto">
              <a:xfrm>
                <a:off x="3097" y="2911"/>
                <a:ext cx="24" cy="217"/>
              </a:xfrm>
              <a:custGeom>
                <a:avLst/>
                <a:gdLst>
                  <a:gd name="T0" fmla="*/ 29 w 48"/>
                  <a:gd name="T1" fmla="*/ 217 h 434"/>
                  <a:gd name="T2" fmla="*/ 29 w 48"/>
                  <a:gd name="T3" fmla="*/ 431 h 434"/>
                  <a:gd name="T4" fmla="*/ 19 w 48"/>
                  <a:gd name="T5" fmla="*/ 431 h 434"/>
                  <a:gd name="T6" fmla="*/ 19 w 48"/>
                  <a:gd name="T7" fmla="*/ 217 h 434"/>
                  <a:gd name="T8" fmla="*/ 29 w 48"/>
                  <a:gd name="T9" fmla="*/ 217 h 434"/>
                  <a:gd name="T10" fmla="*/ 19 w 48"/>
                  <a:gd name="T11" fmla="*/ 217 h 434"/>
                  <a:gd name="T12" fmla="*/ 19 w 48"/>
                  <a:gd name="T13" fmla="*/ 6 h 434"/>
                  <a:gd name="T14" fmla="*/ 29 w 48"/>
                  <a:gd name="T15" fmla="*/ 6 h 434"/>
                  <a:gd name="T16" fmla="*/ 29 w 48"/>
                  <a:gd name="T17" fmla="*/ 217 h 434"/>
                  <a:gd name="T18" fmla="*/ 19 w 48"/>
                  <a:gd name="T19" fmla="*/ 217 h 434"/>
                  <a:gd name="T20" fmla="*/ 0 w 48"/>
                  <a:gd name="T21" fmla="*/ 425 h 434"/>
                  <a:gd name="T22" fmla="*/ 48 w 48"/>
                  <a:gd name="T23" fmla="*/ 425 h 434"/>
                  <a:gd name="T24" fmla="*/ 48 w 48"/>
                  <a:gd name="T25" fmla="*/ 434 h 434"/>
                  <a:gd name="T26" fmla="*/ 0 w 48"/>
                  <a:gd name="T27" fmla="*/ 434 h 434"/>
                  <a:gd name="T28" fmla="*/ 0 w 48"/>
                  <a:gd name="T29" fmla="*/ 425 h 434"/>
                  <a:gd name="T30" fmla="*/ 0 w 48"/>
                  <a:gd name="T31" fmla="*/ 0 h 434"/>
                  <a:gd name="T32" fmla="*/ 48 w 48"/>
                  <a:gd name="T33" fmla="*/ 0 h 434"/>
                  <a:gd name="T34" fmla="*/ 48 w 48"/>
                  <a:gd name="T35" fmla="*/ 10 h 434"/>
                  <a:gd name="T36" fmla="*/ 0 w 48"/>
                  <a:gd name="T37" fmla="*/ 10 h 434"/>
                  <a:gd name="T38" fmla="*/ 0 w 48"/>
                  <a:gd name="T3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434">
                    <a:moveTo>
                      <a:pt x="29" y="217"/>
                    </a:moveTo>
                    <a:lnTo>
                      <a:pt x="29" y="431"/>
                    </a:lnTo>
                    <a:lnTo>
                      <a:pt x="19" y="431"/>
                    </a:lnTo>
                    <a:lnTo>
                      <a:pt x="19" y="217"/>
                    </a:lnTo>
                    <a:lnTo>
                      <a:pt x="29" y="217"/>
                    </a:lnTo>
                    <a:close/>
                    <a:moveTo>
                      <a:pt x="19" y="217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17"/>
                    </a:lnTo>
                    <a:lnTo>
                      <a:pt x="19" y="217"/>
                    </a:lnTo>
                    <a:close/>
                    <a:moveTo>
                      <a:pt x="0" y="425"/>
                    </a:moveTo>
                    <a:lnTo>
                      <a:pt x="48" y="425"/>
                    </a:lnTo>
                    <a:lnTo>
                      <a:pt x="48" y="434"/>
                    </a:lnTo>
                    <a:lnTo>
                      <a:pt x="0" y="434"/>
                    </a:lnTo>
                    <a:lnTo>
                      <a:pt x="0" y="425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1" name="Rectangle 709"/>
              <p:cNvSpPr>
                <a:spLocks noChangeArrowheads="1"/>
              </p:cNvSpPr>
              <p:nvPr/>
            </p:nvSpPr>
            <p:spPr bwMode="auto">
              <a:xfrm>
                <a:off x="3107" y="3019"/>
                <a:ext cx="4" cy="10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2" name="Rectangle 710"/>
              <p:cNvSpPr>
                <a:spLocks noChangeArrowheads="1"/>
              </p:cNvSpPr>
              <p:nvPr/>
            </p:nvSpPr>
            <p:spPr bwMode="auto">
              <a:xfrm>
                <a:off x="3107" y="2914"/>
                <a:ext cx="4" cy="10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3" name="Rectangle 711"/>
              <p:cNvSpPr>
                <a:spLocks noChangeArrowheads="1"/>
              </p:cNvSpPr>
              <p:nvPr/>
            </p:nvSpPr>
            <p:spPr bwMode="auto">
              <a:xfrm>
                <a:off x="3097" y="3123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4" name="Rectangle 712"/>
              <p:cNvSpPr>
                <a:spLocks noChangeArrowheads="1"/>
              </p:cNvSpPr>
              <p:nvPr/>
            </p:nvSpPr>
            <p:spPr bwMode="auto">
              <a:xfrm>
                <a:off x="3097" y="2911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5" name="Freeform 713"/>
              <p:cNvSpPr>
                <a:spLocks noEditPoints="1"/>
              </p:cNvSpPr>
              <p:nvPr/>
            </p:nvSpPr>
            <p:spPr bwMode="auto">
              <a:xfrm>
                <a:off x="3160" y="2898"/>
                <a:ext cx="22" cy="213"/>
              </a:xfrm>
              <a:custGeom>
                <a:avLst/>
                <a:gdLst>
                  <a:gd name="T0" fmla="*/ 27 w 44"/>
                  <a:gd name="T1" fmla="*/ 215 h 426"/>
                  <a:gd name="T2" fmla="*/ 27 w 44"/>
                  <a:gd name="T3" fmla="*/ 422 h 426"/>
                  <a:gd name="T4" fmla="*/ 17 w 44"/>
                  <a:gd name="T5" fmla="*/ 422 h 426"/>
                  <a:gd name="T6" fmla="*/ 17 w 44"/>
                  <a:gd name="T7" fmla="*/ 215 h 426"/>
                  <a:gd name="T8" fmla="*/ 27 w 44"/>
                  <a:gd name="T9" fmla="*/ 215 h 426"/>
                  <a:gd name="T10" fmla="*/ 17 w 44"/>
                  <a:gd name="T11" fmla="*/ 215 h 426"/>
                  <a:gd name="T12" fmla="*/ 17 w 44"/>
                  <a:gd name="T13" fmla="*/ 5 h 426"/>
                  <a:gd name="T14" fmla="*/ 27 w 44"/>
                  <a:gd name="T15" fmla="*/ 5 h 426"/>
                  <a:gd name="T16" fmla="*/ 27 w 44"/>
                  <a:gd name="T17" fmla="*/ 215 h 426"/>
                  <a:gd name="T18" fmla="*/ 17 w 44"/>
                  <a:gd name="T19" fmla="*/ 215 h 426"/>
                  <a:gd name="T20" fmla="*/ 0 w 44"/>
                  <a:gd name="T21" fmla="*/ 416 h 426"/>
                  <a:gd name="T22" fmla="*/ 44 w 44"/>
                  <a:gd name="T23" fmla="*/ 416 h 426"/>
                  <a:gd name="T24" fmla="*/ 44 w 44"/>
                  <a:gd name="T25" fmla="*/ 426 h 426"/>
                  <a:gd name="T26" fmla="*/ 0 w 44"/>
                  <a:gd name="T27" fmla="*/ 426 h 426"/>
                  <a:gd name="T28" fmla="*/ 0 w 44"/>
                  <a:gd name="T29" fmla="*/ 416 h 426"/>
                  <a:gd name="T30" fmla="*/ 0 w 44"/>
                  <a:gd name="T31" fmla="*/ 0 h 426"/>
                  <a:gd name="T32" fmla="*/ 44 w 44"/>
                  <a:gd name="T33" fmla="*/ 0 h 426"/>
                  <a:gd name="T34" fmla="*/ 44 w 44"/>
                  <a:gd name="T35" fmla="*/ 9 h 426"/>
                  <a:gd name="T36" fmla="*/ 0 w 44"/>
                  <a:gd name="T37" fmla="*/ 9 h 426"/>
                  <a:gd name="T38" fmla="*/ 0 w 44"/>
                  <a:gd name="T39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26">
                    <a:moveTo>
                      <a:pt x="27" y="215"/>
                    </a:moveTo>
                    <a:lnTo>
                      <a:pt x="27" y="422"/>
                    </a:lnTo>
                    <a:lnTo>
                      <a:pt x="17" y="422"/>
                    </a:lnTo>
                    <a:lnTo>
                      <a:pt x="17" y="215"/>
                    </a:lnTo>
                    <a:lnTo>
                      <a:pt x="27" y="215"/>
                    </a:lnTo>
                    <a:close/>
                    <a:moveTo>
                      <a:pt x="17" y="215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215"/>
                    </a:lnTo>
                    <a:lnTo>
                      <a:pt x="17" y="215"/>
                    </a:lnTo>
                    <a:close/>
                    <a:moveTo>
                      <a:pt x="0" y="416"/>
                    </a:moveTo>
                    <a:lnTo>
                      <a:pt x="44" y="416"/>
                    </a:lnTo>
                    <a:lnTo>
                      <a:pt x="44" y="426"/>
                    </a:lnTo>
                    <a:lnTo>
                      <a:pt x="0" y="426"/>
                    </a:lnTo>
                    <a:lnTo>
                      <a:pt x="0" y="41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6" name="Rectangle 714"/>
              <p:cNvSpPr>
                <a:spLocks noChangeArrowheads="1"/>
              </p:cNvSpPr>
              <p:nvPr/>
            </p:nvSpPr>
            <p:spPr bwMode="auto">
              <a:xfrm>
                <a:off x="3169" y="3006"/>
                <a:ext cx="5" cy="10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7" name="Rectangle 715"/>
              <p:cNvSpPr>
                <a:spLocks noChangeArrowheads="1"/>
              </p:cNvSpPr>
              <p:nvPr/>
            </p:nvSpPr>
            <p:spPr bwMode="auto">
              <a:xfrm>
                <a:off x="3169" y="2901"/>
                <a:ext cx="5" cy="10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8" name="Rectangle 716"/>
              <p:cNvSpPr>
                <a:spLocks noChangeArrowheads="1"/>
              </p:cNvSpPr>
              <p:nvPr/>
            </p:nvSpPr>
            <p:spPr bwMode="auto">
              <a:xfrm>
                <a:off x="3160" y="3107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9" name="Rectangle 717"/>
              <p:cNvSpPr>
                <a:spLocks noChangeArrowheads="1"/>
              </p:cNvSpPr>
              <p:nvPr/>
            </p:nvSpPr>
            <p:spPr bwMode="auto">
              <a:xfrm>
                <a:off x="3160" y="289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0" name="Freeform 718"/>
              <p:cNvSpPr>
                <a:spLocks noEditPoints="1"/>
              </p:cNvSpPr>
              <p:nvPr/>
            </p:nvSpPr>
            <p:spPr bwMode="auto">
              <a:xfrm>
                <a:off x="3222" y="2885"/>
                <a:ext cx="22" cy="238"/>
              </a:xfrm>
              <a:custGeom>
                <a:avLst/>
                <a:gdLst>
                  <a:gd name="T0" fmla="*/ 26 w 44"/>
                  <a:gd name="T1" fmla="*/ 238 h 476"/>
                  <a:gd name="T2" fmla="*/ 26 w 44"/>
                  <a:gd name="T3" fmla="*/ 470 h 476"/>
                  <a:gd name="T4" fmla="*/ 17 w 44"/>
                  <a:gd name="T5" fmla="*/ 470 h 476"/>
                  <a:gd name="T6" fmla="*/ 17 w 44"/>
                  <a:gd name="T7" fmla="*/ 238 h 476"/>
                  <a:gd name="T8" fmla="*/ 26 w 44"/>
                  <a:gd name="T9" fmla="*/ 238 h 476"/>
                  <a:gd name="T10" fmla="*/ 17 w 44"/>
                  <a:gd name="T11" fmla="*/ 238 h 476"/>
                  <a:gd name="T12" fmla="*/ 17 w 44"/>
                  <a:gd name="T13" fmla="*/ 5 h 476"/>
                  <a:gd name="T14" fmla="*/ 26 w 44"/>
                  <a:gd name="T15" fmla="*/ 5 h 476"/>
                  <a:gd name="T16" fmla="*/ 26 w 44"/>
                  <a:gd name="T17" fmla="*/ 238 h 476"/>
                  <a:gd name="T18" fmla="*/ 17 w 44"/>
                  <a:gd name="T19" fmla="*/ 238 h 476"/>
                  <a:gd name="T20" fmla="*/ 0 w 44"/>
                  <a:gd name="T21" fmla="*/ 466 h 476"/>
                  <a:gd name="T22" fmla="*/ 44 w 44"/>
                  <a:gd name="T23" fmla="*/ 466 h 476"/>
                  <a:gd name="T24" fmla="*/ 44 w 44"/>
                  <a:gd name="T25" fmla="*/ 476 h 476"/>
                  <a:gd name="T26" fmla="*/ 0 w 44"/>
                  <a:gd name="T27" fmla="*/ 476 h 476"/>
                  <a:gd name="T28" fmla="*/ 0 w 44"/>
                  <a:gd name="T29" fmla="*/ 466 h 476"/>
                  <a:gd name="T30" fmla="*/ 0 w 44"/>
                  <a:gd name="T31" fmla="*/ 0 h 476"/>
                  <a:gd name="T32" fmla="*/ 44 w 44"/>
                  <a:gd name="T33" fmla="*/ 0 h 476"/>
                  <a:gd name="T34" fmla="*/ 44 w 44"/>
                  <a:gd name="T35" fmla="*/ 9 h 476"/>
                  <a:gd name="T36" fmla="*/ 0 w 44"/>
                  <a:gd name="T37" fmla="*/ 9 h 476"/>
                  <a:gd name="T38" fmla="*/ 0 w 44"/>
                  <a:gd name="T3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76">
                    <a:moveTo>
                      <a:pt x="26" y="238"/>
                    </a:moveTo>
                    <a:lnTo>
                      <a:pt x="26" y="470"/>
                    </a:lnTo>
                    <a:lnTo>
                      <a:pt x="17" y="470"/>
                    </a:lnTo>
                    <a:lnTo>
                      <a:pt x="17" y="238"/>
                    </a:lnTo>
                    <a:lnTo>
                      <a:pt x="26" y="238"/>
                    </a:lnTo>
                    <a:close/>
                    <a:moveTo>
                      <a:pt x="17" y="238"/>
                    </a:moveTo>
                    <a:lnTo>
                      <a:pt x="17" y="5"/>
                    </a:lnTo>
                    <a:lnTo>
                      <a:pt x="26" y="5"/>
                    </a:lnTo>
                    <a:lnTo>
                      <a:pt x="26" y="238"/>
                    </a:lnTo>
                    <a:lnTo>
                      <a:pt x="17" y="238"/>
                    </a:lnTo>
                    <a:close/>
                    <a:moveTo>
                      <a:pt x="0" y="466"/>
                    </a:moveTo>
                    <a:lnTo>
                      <a:pt x="44" y="466"/>
                    </a:lnTo>
                    <a:lnTo>
                      <a:pt x="44" y="476"/>
                    </a:lnTo>
                    <a:lnTo>
                      <a:pt x="0" y="476"/>
                    </a:lnTo>
                    <a:lnTo>
                      <a:pt x="0" y="46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1" name="Rectangle 719"/>
              <p:cNvSpPr>
                <a:spLocks noChangeArrowheads="1"/>
              </p:cNvSpPr>
              <p:nvPr/>
            </p:nvSpPr>
            <p:spPr bwMode="auto">
              <a:xfrm>
                <a:off x="3230" y="3004"/>
                <a:ext cx="5" cy="1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2" name="Rectangle 720"/>
              <p:cNvSpPr>
                <a:spLocks noChangeArrowheads="1"/>
              </p:cNvSpPr>
              <p:nvPr/>
            </p:nvSpPr>
            <p:spPr bwMode="auto">
              <a:xfrm>
                <a:off x="3230" y="2888"/>
                <a:ext cx="5" cy="1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3" name="Rectangle 721"/>
              <p:cNvSpPr>
                <a:spLocks noChangeArrowheads="1"/>
              </p:cNvSpPr>
              <p:nvPr/>
            </p:nvSpPr>
            <p:spPr bwMode="auto">
              <a:xfrm>
                <a:off x="3222" y="311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4" name="Rectangle 722"/>
              <p:cNvSpPr>
                <a:spLocks noChangeArrowheads="1"/>
              </p:cNvSpPr>
              <p:nvPr/>
            </p:nvSpPr>
            <p:spPr bwMode="auto">
              <a:xfrm>
                <a:off x="3222" y="288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5" name="Freeform 723"/>
              <p:cNvSpPr>
                <a:spLocks noEditPoints="1"/>
              </p:cNvSpPr>
              <p:nvPr/>
            </p:nvSpPr>
            <p:spPr bwMode="auto">
              <a:xfrm>
                <a:off x="3283" y="2866"/>
                <a:ext cx="22" cy="243"/>
              </a:xfrm>
              <a:custGeom>
                <a:avLst/>
                <a:gdLst>
                  <a:gd name="T0" fmla="*/ 29 w 45"/>
                  <a:gd name="T1" fmla="*/ 244 h 488"/>
                  <a:gd name="T2" fmla="*/ 29 w 45"/>
                  <a:gd name="T3" fmla="*/ 482 h 488"/>
                  <a:gd name="T4" fmla="*/ 20 w 45"/>
                  <a:gd name="T5" fmla="*/ 482 h 488"/>
                  <a:gd name="T6" fmla="*/ 20 w 45"/>
                  <a:gd name="T7" fmla="*/ 244 h 488"/>
                  <a:gd name="T8" fmla="*/ 29 w 45"/>
                  <a:gd name="T9" fmla="*/ 244 h 488"/>
                  <a:gd name="T10" fmla="*/ 20 w 45"/>
                  <a:gd name="T11" fmla="*/ 244 h 488"/>
                  <a:gd name="T12" fmla="*/ 20 w 45"/>
                  <a:gd name="T13" fmla="*/ 6 h 488"/>
                  <a:gd name="T14" fmla="*/ 29 w 45"/>
                  <a:gd name="T15" fmla="*/ 6 h 488"/>
                  <a:gd name="T16" fmla="*/ 29 w 45"/>
                  <a:gd name="T17" fmla="*/ 244 h 488"/>
                  <a:gd name="T18" fmla="*/ 20 w 45"/>
                  <a:gd name="T19" fmla="*/ 244 h 488"/>
                  <a:gd name="T20" fmla="*/ 0 w 45"/>
                  <a:gd name="T21" fmla="*/ 476 h 488"/>
                  <a:gd name="T22" fmla="*/ 45 w 45"/>
                  <a:gd name="T23" fmla="*/ 476 h 488"/>
                  <a:gd name="T24" fmla="*/ 45 w 45"/>
                  <a:gd name="T25" fmla="*/ 488 h 488"/>
                  <a:gd name="T26" fmla="*/ 0 w 45"/>
                  <a:gd name="T27" fmla="*/ 488 h 488"/>
                  <a:gd name="T28" fmla="*/ 0 w 45"/>
                  <a:gd name="T29" fmla="*/ 476 h 488"/>
                  <a:gd name="T30" fmla="*/ 0 w 45"/>
                  <a:gd name="T31" fmla="*/ 0 h 488"/>
                  <a:gd name="T32" fmla="*/ 45 w 45"/>
                  <a:gd name="T33" fmla="*/ 0 h 488"/>
                  <a:gd name="T34" fmla="*/ 45 w 45"/>
                  <a:gd name="T35" fmla="*/ 10 h 488"/>
                  <a:gd name="T36" fmla="*/ 0 w 45"/>
                  <a:gd name="T37" fmla="*/ 10 h 488"/>
                  <a:gd name="T38" fmla="*/ 0 w 45"/>
                  <a:gd name="T39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88">
                    <a:moveTo>
                      <a:pt x="29" y="244"/>
                    </a:moveTo>
                    <a:lnTo>
                      <a:pt x="29" y="482"/>
                    </a:lnTo>
                    <a:lnTo>
                      <a:pt x="20" y="482"/>
                    </a:lnTo>
                    <a:lnTo>
                      <a:pt x="20" y="244"/>
                    </a:lnTo>
                    <a:lnTo>
                      <a:pt x="29" y="244"/>
                    </a:lnTo>
                    <a:close/>
                    <a:moveTo>
                      <a:pt x="20" y="244"/>
                    </a:moveTo>
                    <a:lnTo>
                      <a:pt x="20" y="6"/>
                    </a:lnTo>
                    <a:lnTo>
                      <a:pt x="29" y="6"/>
                    </a:lnTo>
                    <a:lnTo>
                      <a:pt x="29" y="244"/>
                    </a:lnTo>
                    <a:lnTo>
                      <a:pt x="20" y="244"/>
                    </a:lnTo>
                    <a:close/>
                    <a:moveTo>
                      <a:pt x="0" y="476"/>
                    </a:moveTo>
                    <a:lnTo>
                      <a:pt x="45" y="476"/>
                    </a:lnTo>
                    <a:lnTo>
                      <a:pt x="45" y="488"/>
                    </a:lnTo>
                    <a:lnTo>
                      <a:pt x="0" y="488"/>
                    </a:lnTo>
                    <a:lnTo>
                      <a:pt x="0" y="47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6" name="Rectangle 724"/>
              <p:cNvSpPr>
                <a:spLocks noChangeArrowheads="1"/>
              </p:cNvSpPr>
              <p:nvPr/>
            </p:nvSpPr>
            <p:spPr bwMode="auto">
              <a:xfrm>
                <a:off x="3293" y="2988"/>
                <a:ext cx="5" cy="1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7" name="Rectangle 725"/>
              <p:cNvSpPr>
                <a:spLocks noChangeArrowheads="1"/>
              </p:cNvSpPr>
              <p:nvPr/>
            </p:nvSpPr>
            <p:spPr bwMode="auto">
              <a:xfrm>
                <a:off x="3293" y="2868"/>
                <a:ext cx="5" cy="12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8" name="Rectangle 726"/>
              <p:cNvSpPr>
                <a:spLocks noChangeArrowheads="1"/>
              </p:cNvSpPr>
              <p:nvPr/>
            </p:nvSpPr>
            <p:spPr bwMode="auto">
              <a:xfrm>
                <a:off x="3283" y="310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9" name="Rectangle 727"/>
              <p:cNvSpPr>
                <a:spLocks noChangeArrowheads="1"/>
              </p:cNvSpPr>
              <p:nvPr/>
            </p:nvSpPr>
            <p:spPr bwMode="auto">
              <a:xfrm>
                <a:off x="3283" y="2866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0" name="Freeform 728"/>
              <p:cNvSpPr>
                <a:spLocks noEditPoints="1"/>
              </p:cNvSpPr>
              <p:nvPr/>
            </p:nvSpPr>
            <p:spPr bwMode="auto">
              <a:xfrm>
                <a:off x="3346" y="2850"/>
                <a:ext cx="22" cy="249"/>
              </a:xfrm>
              <a:custGeom>
                <a:avLst/>
                <a:gdLst>
                  <a:gd name="T0" fmla="*/ 27 w 44"/>
                  <a:gd name="T1" fmla="*/ 250 h 498"/>
                  <a:gd name="T2" fmla="*/ 27 w 44"/>
                  <a:gd name="T3" fmla="*/ 494 h 498"/>
                  <a:gd name="T4" fmla="*/ 17 w 44"/>
                  <a:gd name="T5" fmla="*/ 494 h 498"/>
                  <a:gd name="T6" fmla="*/ 17 w 44"/>
                  <a:gd name="T7" fmla="*/ 250 h 498"/>
                  <a:gd name="T8" fmla="*/ 27 w 44"/>
                  <a:gd name="T9" fmla="*/ 250 h 498"/>
                  <a:gd name="T10" fmla="*/ 17 w 44"/>
                  <a:gd name="T11" fmla="*/ 250 h 498"/>
                  <a:gd name="T12" fmla="*/ 17 w 44"/>
                  <a:gd name="T13" fmla="*/ 4 h 498"/>
                  <a:gd name="T14" fmla="*/ 27 w 44"/>
                  <a:gd name="T15" fmla="*/ 4 h 498"/>
                  <a:gd name="T16" fmla="*/ 27 w 44"/>
                  <a:gd name="T17" fmla="*/ 250 h 498"/>
                  <a:gd name="T18" fmla="*/ 17 w 44"/>
                  <a:gd name="T19" fmla="*/ 250 h 498"/>
                  <a:gd name="T20" fmla="*/ 0 w 44"/>
                  <a:gd name="T21" fmla="*/ 488 h 498"/>
                  <a:gd name="T22" fmla="*/ 44 w 44"/>
                  <a:gd name="T23" fmla="*/ 488 h 498"/>
                  <a:gd name="T24" fmla="*/ 44 w 44"/>
                  <a:gd name="T25" fmla="*/ 498 h 498"/>
                  <a:gd name="T26" fmla="*/ 0 w 44"/>
                  <a:gd name="T27" fmla="*/ 498 h 498"/>
                  <a:gd name="T28" fmla="*/ 0 w 44"/>
                  <a:gd name="T29" fmla="*/ 488 h 498"/>
                  <a:gd name="T30" fmla="*/ 0 w 44"/>
                  <a:gd name="T31" fmla="*/ 0 h 498"/>
                  <a:gd name="T32" fmla="*/ 44 w 44"/>
                  <a:gd name="T33" fmla="*/ 0 h 498"/>
                  <a:gd name="T34" fmla="*/ 44 w 44"/>
                  <a:gd name="T35" fmla="*/ 10 h 498"/>
                  <a:gd name="T36" fmla="*/ 0 w 44"/>
                  <a:gd name="T37" fmla="*/ 10 h 498"/>
                  <a:gd name="T38" fmla="*/ 0 w 44"/>
                  <a:gd name="T3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98">
                    <a:moveTo>
                      <a:pt x="27" y="250"/>
                    </a:moveTo>
                    <a:lnTo>
                      <a:pt x="27" y="494"/>
                    </a:lnTo>
                    <a:lnTo>
                      <a:pt x="17" y="494"/>
                    </a:lnTo>
                    <a:lnTo>
                      <a:pt x="17" y="250"/>
                    </a:lnTo>
                    <a:lnTo>
                      <a:pt x="27" y="250"/>
                    </a:lnTo>
                    <a:close/>
                    <a:moveTo>
                      <a:pt x="17" y="250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50"/>
                    </a:lnTo>
                    <a:lnTo>
                      <a:pt x="17" y="250"/>
                    </a:lnTo>
                    <a:close/>
                    <a:moveTo>
                      <a:pt x="0" y="488"/>
                    </a:moveTo>
                    <a:lnTo>
                      <a:pt x="44" y="488"/>
                    </a:lnTo>
                    <a:lnTo>
                      <a:pt x="44" y="498"/>
                    </a:lnTo>
                    <a:lnTo>
                      <a:pt x="0" y="498"/>
                    </a:lnTo>
                    <a:lnTo>
                      <a:pt x="0" y="48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1" name="Rectangle 729"/>
              <p:cNvSpPr>
                <a:spLocks noChangeArrowheads="1"/>
              </p:cNvSpPr>
              <p:nvPr/>
            </p:nvSpPr>
            <p:spPr bwMode="auto">
              <a:xfrm>
                <a:off x="3354" y="2975"/>
                <a:ext cx="5" cy="1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2" name="Rectangle 730"/>
              <p:cNvSpPr>
                <a:spLocks noChangeArrowheads="1"/>
              </p:cNvSpPr>
              <p:nvPr/>
            </p:nvSpPr>
            <p:spPr bwMode="auto">
              <a:xfrm>
                <a:off x="3354" y="2852"/>
                <a:ext cx="5" cy="12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3" name="Rectangle 731"/>
              <p:cNvSpPr>
                <a:spLocks noChangeArrowheads="1"/>
              </p:cNvSpPr>
              <p:nvPr/>
            </p:nvSpPr>
            <p:spPr bwMode="auto">
              <a:xfrm>
                <a:off x="3346" y="309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4" name="Rectangle 732"/>
              <p:cNvSpPr>
                <a:spLocks noChangeArrowheads="1"/>
              </p:cNvSpPr>
              <p:nvPr/>
            </p:nvSpPr>
            <p:spPr bwMode="auto">
              <a:xfrm>
                <a:off x="3346" y="285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5" name="Freeform 733"/>
              <p:cNvSpPr>
                <a:spLocks noEditPoints="1"/>
              </p:cNvSpPr>
              <p:nvPr/>
            </p:nvSpPr>
            <p:spPr bwMode="auto">
              <a:xfrm>
                <a:off x="3407" y="2837"/>
                <a:ext cx="23" cy="255"/>
              </a:xfrm>
              <a:custGeom>
                <a:avLst/>
                <a:gdLst>
                  <a:gd name="T0" fmla="*/ 27 w 46"/>
                  <a:gd name="T1" fmla="*/ 255 h 510"/>
                  <a:gd name="T2" fmla="*/ 27 w 46"/>
                  <a:gd name="T3" fmla="*/ 505 h 510"/>
                  <a:gd name="T4" fmla="*/ 17 w 46"/>
                  <a:gd name="T5" fmla="*/ 505 h 510"/>
                  <a:gd name="T6" fmla="*/ 17 w 46"/>
                  <a:gd name="T7" fmla="*/ 255 h 510"/>
                  <a:gd name="T8" fmla="*/ 27 w 46"/>
                  <a:gd name="T9" fmla="*/ 255 h 510"/>
                  <a:gd name="T10" fmla="*/ 17 w 46"/>
                  <a:gd name="T11" fmla="*/ 255 h 510"/>
                  <a:gd name="T12" fmla="*/ 17 w 46"/>
                  <a:gd name="T13" fmla="*/ 5 h 510"/>
                  <a:gd name="T14" fmla="*/ 27 w 46"/>
                  <a:gd name="T15" fmla="*/ 5 h 510"/>
                  <a:gd name="T16" fmla="*/ 27 w 46"/>
                  <a:gd name="T17" fmla="*/ 255 h 510"/>
                  <a:gd name="T18" fmla="*/ 17 w 46"/>
                  <a:gd name="T19" fmla="*/ 255 h 510"/>
                  <a:gd name="T20" fmla="*/ 0 w 46"/>
                  <a:gd name="T21" fmla="*/ 501 h 510"/>
                  <a:gd name="T22" fmla="*/ 46 w 46"/>
                  <a:gd name="T23" fmla="*/ 501 h 510"/>
                  <a:gd name="T24" fmla="*/ 46 w 46"/>
                  <a:gd name="T25" fmla="*/ 510 h 510"/>
                  <a:gd name="T26" fmla="*/ 0 w 46"/>
                  <a:gd name="T27" fmla="*/ 510 h 510"/>
                  <a:gd name="T28" fmla="*/ 0 w 46"/>
                  <a:gd name="T29" fmla="*/ 501 h 510"/>
                  <a:gd name="T30" fmla="*/ 0 w 46"/>
                  <a:gd name="T31" fmla="*/ 0 h 510"/>
                  <a:gd name="T32" fmla="*/ 46 w 46"/>
                  <a:gd name="T33" fmla="*/ 0 h 510"/>
                  <a:gd name="T34" fmla="*/ 46 w 46"/>
                  <a:gd name="T35" fmla="*/ 9 h 510"/>
                  <a:gd name="T36" fmla="*/ 0 w 46"/>
                  <a:gd name="T37" fmla="*/ 9 h 510"/>
                  <a:gd name="T38" fmla="*/ 0 w 46"/>
                  <a:gd name="T3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10">
                    <a:moveTo>
                      <a:pt x="27" y="255"/>
                    </a:moveTo>
                    <a:lnTo>
                      <a:pt x="27" y="505"/>
                    </a:lnTo>
                    <a:lnTo>
                      <a:pt x="17" y="505"/>
                    </a:lnTo>
                    <a:lnTo>
                      <a:pt x="17" y="255"/>
                    </a:lnTo>
                    <a:lnTo>
                      <a:pt x="27" y="255"/>
                    </a:lnTo>
                    <a:close/>
                    <a:moveTo>
                      <a:pt x="17" y="255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255"/>
                    </a:lnTo>
                    <a:lnTo>
                      <a:pt x="17" y="255"/>
                    </a:lnTo>
                    <a:close/>
                    <a:moveTo>
                      <a:pt x="0" y="501"/>
                    </a:moveTo>
                    <a:lnTo>
                      <a:pt x="46" y="501"/>
                    </a:lnTo>
                    <a:lnTo>
                      <a:pt x="46" y="510"/>
                    </a:lnTo>
                    <a:lnTo>
                      <a:pt x="0" y="510"/>
                    </a:lnTo>
                    <a:lnTo>
                      <a:pt x="0" y="50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6" name="Rectangle 734"/>
              <p:cNvSpPr>
                <a:spLocks noChangeArrowheads="1"/>
              </p:cNvSpPr>
              <p:nvPr/>
            </p:nvSpPr>
            <p:spPr bwMode="auto">
              <a:xfrm>
                <a:off x="3416" y="2965"/>
                <a:ext cx="4" cy="12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7" name="Rectangle 735"/>
              <p:cNvSpPr>
                <a:spLocks noChangeArrowheads="1"/>
              </p:cNvSpPr>
              <p:nvPr/>
            </p:nvSpPr>
            <p:spPr bwMode="auto">
              <a:xfrm>
                <a:off x="3416" y="2840"/>
                <a:ext cx="4" cy="1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8" name="Rectangle 736"/>
              <p:cNvSpPr>
                <a:spLocks noChangeArrowheads="1"/>
              </p:cNvSpPr>
              <p:nvPr/>
            </p:nvSpPr>
            <p:spPr bwMode="auto">
              <a:xfrm>
                <a:off x="3407" y="308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9" name="Rectangle 737"/>
              <p:cNvSpPr>
                <a:spLocks noChangeArrowheads="1"/>
              </p:cNvSpPr>
              <p:nvPr/>
            </p:nvSpPr>
            <p:spPr bwMode="auto">
              <a:xfrm>
                <a:off x="3407" y="283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0" name="Freeform 738"/>
              <p:cNvSpPr>
                <a:spLocks noEditPoints="1"/>
              </p:cNvSpPr>
              <p:nvPr/>
            </p:nvSpPr>
            <p:spPr bwMode="auto">
              <a:xfrm>
                <a:off x="3468" y="2818"/>
                <a:ext cx="24" cy="257"/>
              </a:xfrm>
              <a:custGeom>
                <a:avLst/>
                <a:gdLst>
                  <a:gd name="T0" fmla="*/ 29 w 46"/>
                  <a:gd name="T1" fmla="*/ 259 h 515"/>
                  <a:gd name="T2" fmla="*/ 29 w 46"/>
                  <a:gd name="T3" fmla="*/ 511 h 515"/>
                  <a:gd name="T4" fmla="*/ 19 w 46"/>
                  <a:gd name="T5" fmla="*/ 511 h 515"/>
                  <a:gd name="T6" fmla="*/ 19 w 46"/>
                  <a:gd name="T7" fmla="*/ 259 h 515"/>
                  <a:gd name="T8" fmla="*/ 29 w 46"/>
                  <a:gd name="T9" fmla="*/ 259 h 515"/>
                  <a:gd name="T10" fmla="*/ 19 w 46"/>
                  <a:gd name="T11" fmla="*/ 259 h 515"/>
                  <a:gd name="T12" fmla="*/ 19 w 46"/>
                  <a:gd name="T13" fmla="*/ 6 h 515"/>
                  <a:gd name="T14" fmla="*/ 29 w 46"/>
                  <a:gd name="T15" fmla="*/ 6 h 515"/>
                  <a:gd name="T16" fmla="*/ 29 w 46"/>
                  <a:gd name="T17" fmla="*/ 259 h 515"/>
                  <a:gd name="T18" fmla="*/ 19 w 46"/>
                  <a:gd name="T19" fmla="*/ 259 h 515"/>
                  <a:gd name="T20" fmla="*/ 0 w 46"/>
                  <a:gd name="T21" fmla="*/ 505 h 515"/>
                  <a:gd name="T22" fmla="*/ 46 w 46"/>
                  <a:gd name="T23" fmla="*/ 505 h 515"/>
                  <a:gd name="T24" fmla="*/ 46 w 46"/>
                  <a:gd name="T25" fmla="*/ 515 h 515"/>
                  <a:gd name="T26" fmla="*/ 0 w 46"/>
                  <a:gd name="T27" fmla="*/ 515 h 515"/>
                  <a:gd name="T28" fmla="*/ 0 w 46"/>
                  <a:gd name="T29" fmla="*/ 505 h 515"/>
                  <a:gd name="T30" fmla="*/ 0 w 46"/>
                  <a:gd name="T31" fmla="*/ 0 h 515"/>
                  <a:gd name="T32" fmla="*/ 46 w 46"/>
                  <a:gd name="T33" fmla="*/ 0 h 515"/>
                  <a:gd name="T34" fmla="*/ 46 w 46"/>
                  <a:gd name="T35" fmla="*/ 10 h 515"/>
                  <a:gd name="T36" fmla="*/ 0 w 46"/>
                  <a:gd name="T37" fmla="*/ 10 h 515"/>
                  <a:gd name="T38" fmla="*/ 0 w 46"/>
                  <a:gd name="T3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15">
                    <a:moveTo>
                      <a:pt x="29" y="259"/>
                    </a:moveTo>
                    <a:lnTo>
                      <a:pt x="29" y="511"/>
                    </a:lnTo>
                    <a:lnTo>
                      <a:pt x="19" y="511"/>
                    </a:lnTo>
                    <a:lnTo>
                      <a:pt x="19" y="259"/>
                    </a:lnTo>
                    <a:lnTo>
                      <a:pt x="29" y="259"/>
                    </a:lnTo>
                    <a:close/>
                    <a:moveTo>
                      <a:pt x="19" y="259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59"/>
                    </a:lnTo>
                    <a:lnTo>
                      <a:pt x="19" y="259"/>
                    </a:lnTo>
                    <a:close/>
                    <a:moveTo>
                      <a:pt x="0" y="505"/>
                    </a:moveTo>
                    <a:lnTo>
                      <a:pt x="46" y="505"/>
                    </a:lnTo>
                    <a:lnTo>
                      <a:pt x="46" y="515"/>
                    </a:lnTo>
                    <a:lnTo>
                      <a:pt x="0" y="515"/>
                    </a:lnTo>
                    <a:lnTo>
                      <a:pt x="0" y="505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1" name="Rectangle 739"/>
              <p:cNvSpPr>
                <a:spLocks noChangeArrowheads="1"/>
              </p:cNvSpPr>
              <p:nvPr/>
            </p:nvSpPr>
            <p:spPr bwMode="auto">
              <a:xfrm>
                <a:off x="3478" y="2947"/>
                <a:ext cx="5" cy="12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2" name="Rectangle 740"/>
              <p:cNvSpPr>
                <a:spLocks noChangeArrowheads="1"/>
              </p:cNvSpPr>
              <p:nvPr/>
            </p:nvSpPr>
            <p:spPr bwMode="auto">
              <a:xfrm>
                <a:off x="3478" y="2820"/>
                <a:ext cx="5" cy="12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3" name="Rectangle 741"/>
              <p:cNvSpPr>
                <a:spLocks noChangeArrowheads="1"/>
              </p:cNvSpPr>
              <p:nvPr/>
            </p:nvSpPr>
            <p:spPr bwMode="auto">
              <a:xfrm>
                <a:off x="3468" y="3070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4" name="Rectangle 742"/>
              <p:cNvSpPr>
                <a:spLocks noChangeArrowheads="1"/>
              </p:cNvSpPr>
              <p:nvPr/>
            </p:nvSpPr>
            <p:spPr bwMode="auto">
              <a:xfrm>
                <a:off x="3468" y="2818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5" name="Freeform 743"/>
              <p:cNvSpPr>
                <a:spLocks noEditPoints="1"/>
              </p:cNvSpPr>
              <p:nvPr/>
            </p:nvSpPr>
            <p:spPr bwMode="auto">
              <a:xfrm>
                <a:off x="3531" y="2800"/>
                <a:ext cx="22" cy="271"/>
              </a:xfrm>
              <a:custGeom>
                <a:avLst/>
                <a:gdLst>
                  <a:gd name="T0" fmla="*/ 27 w 44"/>
                  <a:gd name="T1" fmla="*/ 270 h 541"/>
                  <a:gd name="T2" fmla="*/ 27 w 44"/>
                  <a:gd name="T3" fmla="*/ 535 h 541"/>
                  <a:gd name="T4" fmla="*/ 17 w 44"/>
                  <a:gd name="T5" fmla="*/ 535 h 541"/>
                  <a:gd name="T6" fmla="*/ 17 w 44"/>
                  <a:gd name="T7" fmla="*/ 270 h 541"/>
                  <a:gd name="T8" fmla="*/ 27 w 44"/>
                  <a:gd name="T9" fmla="*/ 270 h 541"/>
                  <a:gd name="T10" fmla="*/ 17 w 44"/>
                  <a:gd name="T11" fmla="*/ 270 h 541"/>
                  <a:gd name="T12" fmla="*/ 17 w 44"/>
                  <a:gd name="T13" fmla="*/ 3 h 541"/>
                  <a:gd name="T14" fmla="*/ 27 w 44"/>
                  <a:gd name="T15" fmla="*/ 3 h 541"/>
                  <a:gd name="T16" fmla="*/ 27 w 44"/>
                  <a:gd name="T17" fmla="*/ 270 h 541"/>
                  <a:gd name="T18" fmla="*/ 17 w 44"/>
                  <a:gd name="T19" fmla="*/ 270 h 541"/>
                  <a:gd name="T20" fmla="*/ 0 w 44"/>
                  <a:gd name="T21" fmla="*/ 532 h 541"/>
                  <a:gd name="T22" fmla="*/ 44 w 44"/>
                  <a:gd name="T23" fmla="*/ 532 h 541"/>
                  <a:gd name="T24" fmla="*/ 44 w 44"/>
                  <a:gd name="T25" fmla="*/ 541 h 541"/>
                  <a:gd name="T26" fmla="*/ 0 w 44"/>
                  <a:gd name="T27" fmla="*/ 541 h 541"/>
                  <a:gd name="T28" fmla="*/ 0 w 44"/>
                  <a:gd name="T29" fmla="*/ 532 h 541"/>
                  <a:gd name="T30" fmla="*/ 0 w 44"/>
                  <a:gd name="T31" fmla="*/ 0 h 541"/>
                  <a:gd name="T32" fmla="*/ 44 w 44"/>
                  <a:gd name="T33" fmla="*/ 0 h 541"/>
                  <a:gd name="T34" fmla="*/ 44 w 44"/>
                  <a:gd name="T35" fmla="*/ 9 h 541"/>
                  <a:gd name="T36" fmla="*/ 0 w 44"/>
                  <a:gd name="T37" fmla="*/ 9 h 541"/>
                  <a:gd name="T38" fmla="*/ 0 w 44"/>
                  <a:gd name="T3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41">
                    <a:moveTo>
                      <a:pt x="27" y="270"/>
                    </a:moveTo>
                    <a:lnTo>
                      <a:pt x="27" y="535"/>
                    </a:lnTo>
                    <a:lnTo>
                      <a:pt x="17" y="535"/>
                    </a:lnTo>
                    <a:lnTo>
                      <a:pt x="17" y="270"/>
                    </a:lnTo>
                    <a:lnTo>
                      <a:pt x="27" y="270"/>
                    </a:lnTo>
                    <a:close/>
                    <a:moveTo>
                      <a:pt x="17" y="270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270"/>
                    </a:lnTo>
                    <a:lnTo>
                      <a:pt x="17" y="270"/>
                    </a:lnTo>
                    <a:close/>
                    <a:moveTo>
                      <a:pt x="0" y="532"/>
                    </a:moveTo>
                    <a:lnTo>
                      <a:pt x="44" y="532"/>
                    </a:lnTo>
                    <a:lnTo>
                      <a:pt x="44" y="541"/>
                    </a:lnTo>
                    <a:lnTo>
                      <a:pt x="0" y="541"/>
                    </a:lnTo>
                    <a:lnTo>
                      <a:pt x="0" y="53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6" name="Rectangle 744"/>
              <p:cNvSpPr>
                <a:spLocks noChangeArrowheads="1"/>
              </p:cNvSpPr>
              <p:nvPr/>
            </p:nvSpPr>
            <p:spPr bwMode="auto">
              <a:xfrm>
                <a:off x="3540" y="2936"/>
                <a:ext cx="4" cy="13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7" name="Rectangle 745"/>
              <p:cNvSpPr>
                <a:spLocks noChangeArrowheads="1"/>
              </p:cNvSpPr>
              <p:nvPr/>
            </p:nvSpPr>
            <p:spPr bwMode="auto">
              <a:xfrm>
                <a:off x="3540" y="2802"/>
                <a:ext cx="4" cy="13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8" name="Rectangle 746"/>
              <p:cNvSpPr>
                <a:spLocks noChangeArrowheads="1"/>
              </p:cNvSpPr>
              <p:nvPr/>
            </p:nvSpPr>
            <p:spPr bwMode="auto">
              <a:xfrm>
                <a:off x="3531" y="306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09" name="Rectangle 747"/>
              <p:cNvSpPr>
                <a:spLocks noChangeArrowheads="1"/>
              </p:cNvSpPr>
              <p:nvPr/>
            </p:nvSpPr>
            <p:spPr bwMode="auto">
              <a:xfrm>
                <a:off x="3531" y="280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0" name="Freeform 748"/>
              <p:cNvSpPr>
                <a:spLocks noEditPoints="1"/>
              </p:cNvSpPr>
              <p:nvPr/>
            </p:nvSpPr>
            <p:spPr bwMode="auto">
              <a:xfrm>
                <a:off x="3593" y="2795"/>
                <a:ext cx="22" cy="294"/>
              </a:xfrm>
              <a:custGeom>
                <a:avLst/>
                <a:gdLst>
                  <a:gd name="T0" fmla="*/ 26 w 44"/>
                  <a:gd name="T1" fmla="*/ 296 h 590"/>
                  <a:gd name="T2" fmla="*/ 26 w 44"/>
                  <a:gd name="T3" fmla="*/ 584 h 590"/>
                  <a:gd name="T4" fmla="*/ 17 w 44"/>
                  <a:gd name="T5" fmla="*/ 584 h 590"/>
                  <a:gd name="T6" fmla="*/ 17 w 44"/>
                  <a:gd name="T7" fmla="*/ 296 h 590"/>
                  <a:gd name="T8" fmla="*/ 26 w 44"/>
                  <a:gd name="T9" fmla="*/ 296 h 590"/>
                  <a:gd name="T10" fmla="*/ 17 w 44"/>
                  <a:gd name="T11" fmla="*/ 296 h 590"/>
                  <a:gd name="T12" fmla="*/ 17 w 44"/>
                  <a:gd name="T13" fmla="*/ 6 h 590"/>
                  <a:gd name="T14" fmla="*/ 26 w 44"/>
                  <a:gd name="T15" fmla="*/ 6 h 590"/>
                  <a:gd name="T16" fmla="*/ 26 w 44"/>
                  <a:gd name="T17" fmla="*/ 296 h 590"/>
                  <a:gd name="T18" fmla="*/ 17 w 44"/>
                  <a:gd name="T19" fmla="*/ 296 h 590"/>
                  <a:gd name="T20" fmla="*/ 0 w 44"/>
                  <a:gd name="T21" fmla="*/ 578 h 590"/>
                  <a:gd name="T22" fmla="*/ 44 w 44"/>
                  <a:gd name="T23" fmla="*/ 578 h 590"/>
                  <a:gd name="T24" fmla="*/ 44 w 44"/>
                  <a:gd name="T25" fmla="*/ 590 h 590"/>
                  <a:gd name="T26" fmla="*/ 0 w 44"/>
                  <a:gd name="T27" fmla="*/ 590 h 590"/>
                  <a:gd name="T28" fmla="*/ 0 w 44"/>
                  <a:gd name="T29" fmla="*/ 578 h 590"/>
                  <a:gd name="T30" fmla="*/ 0 w 44"/>
                  <a:gd name="T31" fmla="*/ 0 h 590"/>
                  <a:gd name="T32" fmla="*/ 44 w 44"/>
                  <a:gd name="T33" fmla="*/ 0 h 590"/>
                  <a:gd name="T34" fmla="*/ 44 w 44"/>
                  <a:gd name="T35" fmla="*/ 12 h 590"/>
                  <a:gd name="T36" fmla="*/ 0 w 44"/>
                  <a:gd name="T37" fmla="*/ 12 h 590"/>
                  <a:gd name="T38" fmla="*/ 0 w 44"/>
                  <a:gd name="T3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90">
                    <a:moveTo>
                      <a:pt x="26" y="296"/>
                    </a:moveTo>
                    <a:lnTo>
                      <a:pt x="26" y="584"/>
                    </a:lnTo>
                    <a:lnTo>
                      <a:pt x="17" y="584"/>
                    </a:lnTo>
                    <a:lnTo>
                      <a:pt x="17" y="296"/>
                    </a:lnTo>
                    <a:lnTo>
                      <a:pt x="26" y="296"/>
                    </a:lnTo>
                    <a:close/>
                    <a:moveTo>
                      <a:pt x="17" y="296"/>
                    </a:moveTo>
                    <a:lnTo>
                      <a:pt x="17" y="6"/>
                    </a:lnTo>
                    <a:lnTo>
                      <a:pt x="26" y="6"/>
                    </a:lnTo>
                    <a:lnTo>
                      <a:pt x="26" y="296"/>
                    </a:lnTo>
                    <a:lnTo>
                      <a:pt x="17" y="296"/>
                    </a:lnTo>
                    <a:close/>
                    <a:moveTo>
                      <a:pt x="0" y="578"/>
                    </a:moveTo>
                    <a:lnTo>
                      <a:pt x="44" y="578"/>
                    </a:lnTo>
                    <a:lnTo>
                      <a:pt x="44" y="590"/>
                    </a:lnTo>
                    <a:lnTo>
                      <a:pt x="0" y="590"/>
                    </a:lnTo>
                    <a:lnTo>
                      <a:pt x="0" y="57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1" name="Rectangle 749"/>
              <p:cNvSpPr>
                <a:spLocks noChangeArrowheads="1"/>
              </p:cNvSpPr>
              <p:nvPr/>
            </p:nvSpPr>
            <p:spPr bwMode="auto">
              <a:xfrm>
                <a:off x="3602" y="2942"/>
                <a:ext cx="5" cy="14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2" name="Rectangle 750"/>
              <p:cNvSpPr>
                <a:spLocks noChangeArrowheads="1"/>
              </p:cNvSpPr>
              <p:nvPr/>
            </p:nvSpPr>
            <p:spPr bwMode="auto">
              <a:xfrm>
                <a:off x="3602" y="2797"/>
                <a:ext cx="5" cy="14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3" name="Rectangle 751"/>
              <p:cNvSpPr>
                <a:spLocks noChangeArrowheads="1"/>
              </p:cNvSpPr>
              <p:nvPr/>
            </p:nvSpPr>
            <p:spPr bwMode="auto">
              <a:xfrm>
                <a:off x="3593" y="308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4" name="Rectangle 752"/>
              <p:cNvSpPr>
                <a:spLocks noChangeArrowheads="1"/>
              </p:cNvSpPr>
              <p:nvPr/>
            </p:nvSpPr>
            <p:spPr bwMode="auto">
              <a:xfrm>
                <a:off x="3593" y="279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5" name="Freeform 753"/>
              <p:cNvSpPr>
                <a:spLocks noEditPoints="1"/>
              </p:cNvSpPr>
              <p:nvPr/>
            </p:nvSpPr>
            <p:spPr bwMode="auto">
              <a:xfrm>
                <a:off x="3655" y="2754"/>
                <a:ext cx="22" cy="318"/>
              </a:xfrm>
              <a:custGeom>
                <a:avLst/>
                <a:gdLst>
                  <a:gd name="T0" fmla="*/ 27 w 45"/>
                  <a:gd name="T1" fmla="*/ 319 h 636"/>
                  <a:gd name="T2" fmla="*/ 27 w 45"/>
                  <a:gd name="T3" fmla="*/ 632 h 636"/>
                  <a:gd name="T4" fmla="*/ 18 w 45"/>
                  <a:gd name="T5" fmla="*/ 632 h 636"/>
                  <a:gd name="T6" fmla="*/ 18 w 45"/>
                  <a:gd name="T7" fmla="*/ 319 h 636"/>
                  <a:gd name="T8" fmla="*/ 27 w 45"/>
                  <a:gd name="T9" fmla="*/ 319 h 636"/>
                  <a:gd name="T10" fmla="*/ 18 w 45"/>
                  <a:gd name="T11" fmla="*/ 319 h 636"/>
                  <a:gd name="T12" fmla="*/ 18 w 45"/>
                  <a:gd name="T13" fmla="*/ 6 h 636"/>
                  <a:gd name="T14" fmla="*/ 27 w 45"/>
                  <a:gd name="T15" fmla="*/ 6 h 636"/>
                  <a:gd name="T16" fmla="*/ 27 w 45"/>
                  <a:gd name="T17" fmla="*/ 319 h 636"/>
                  <a:gd name="T18" fmla="*/ 18 w 45"/>
                  <a:gd name="T19" fmla="*/ 319 h 636"/>
                  <a:gd name="T20" fmla="*/ 0 w 45"/>
                  <a:gd name="T21" fmla="*/ 626 h 636"/>
                  <a:gd name="T22" fmla="*/ 45 w 45"/>
                  <a:gd name="T23" fmla="*/ 626 h 636"/>
                  <a:gd name="T24" fmla="*/ 45 w 45"/>
                  <a:gd name="T25" fmla="*/ 636 h 636"/>
                  <a:gd name="T26" fmla="*/ 0 w 45"/>
                  <a:gd name="T27" fmla="*/ 636 h 636"/>
                  <a:gd name="T28" fmla="*/ 0 w 45"/>
                  <a:gd name="T29" fmla="*/ 626 h 636"/>
                  <a:gd name="T30" fmla="*/ 0 w 45"/>
                  <a:gd name="T31" fmla="*/ 0 h 636"/>
                  <a:gd name="T32" fmla="*/ 45 w 45"/>
                  <a:gd name="T33" fmla="*/ 0 h 636"/>
                  <a:gd name="T34" fmla="*/ 45 w 45"/>
                  <a:gd name="T35" fmla="*/ 10 h 636"/>
                  <a:gd name="T36" fmla="*/ 0 w 45"/>
                  <a:gd name="T37" fmla="*/ 10 h 636"/>
                  <a:gd name="T38" fmla="*/ 0 w 45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36">
                    <a:moveTo>
                      <a:pt x="27" y="319"/>
                    </a:moveTo>
                    <a:lnTo>
                      <a:pt x="27" y="632"/>
                    </a:lnTo>
                    <a:lnTo>
                      <a:pt x="18" y="632"/>
                    </a:lnTo>
                    <a:lnTo>
                      <a:pt x="18" y="319"/>
                    </a:lnTo>
                    <a:lnTo>
                      <a:pt x="27" y="319"/>
                    </a:lnTo>
                    <a:close/>
                    <a:moveTo>
                      <a:pt x="18" y="319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319"/>
                    </a:lnTo>
                    <a:lnTo>
                      <a:pt x="18" y="319"/>
                    </a:lnTo>
                    <a:close/>
                    <a:moveTo>
                      <a:pt x="0" y="626"/>
                    </a:moveTo>
                    <a:lnTo>
                      <a:pt x="45" y="626"/>
                    </a:lnTo>
                    <a:lnTo>
                      <a:pt x="45" y="636"/>
                    </a:lnTo>
                    <a:lnTo>
                      <a:pt x="0" y="636"/>
                    </a:lnTo>
                    <a:lnTo>
                      <a:pt x="0" y="626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6" name="Rectangle 754"/>
              <p:cNvSpPr>
                <a:spLocks noChangeArrowheads="1"/>
              </p:cNvSpPr>
              <p:nvPr/>
            </p:nvSpPr>
            <p:spPr bwMode="auto">
              <a:xfrm>
                <a:off x="3663" y="2914"/>
                <a:ext cx="5" cy="15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7" name="Rectangle 755"/>
              <p:cNvSpPr>
                <a:spLocks noChangeArrowheads="1"/>
              </p:cNvSpPr>
              <p:nvPr/>
            </p:nvSpPr>
            <p:spPr bwMode="auto">
              <a:xfrm>
                <a:off x="3663" y="2757"/>
                <a:ext cx="5" cy="15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8" name="Rectangle 756"/>
              <p:cNvSpPr>
                <a:spLocks noChangeArrowheads="1"/>
              </p:cNvSpPr>
              <p:nvPr/>
            </p:nvSpPr>
            <p:spPr bwMode="auto">
              <a:xfrm>
                <a:off x="3655" y="306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9" name="Rectangle 757"/>
              <p:cNvSpPr>
                <a:spLocks noChangeArrowheads="1"/>
              </p:cNvSpPr>
              <p:nvPr/>
            </p:nvSpPr>
            <p:spPr bwMode="auto">
              <a:xfrm>
                <a:off x="3655" y="275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0" name="Freeform 758"/>
              <p:cNvSpPr>
                <a:spLocks noEditPoints="1"/>
              </p:cNvSpPr>
              <p:nvPr/>
            </p:nvSpPr>
            <p:spPr bwMode="auto">
              <a:xfrm>
                <a:off x="3716" y="2715"/>
                <a:ext cx="23" cy="328"/>
              </a:xfrm>
              <a:custGeom>
                <a:avLst/>
                <a:gdLst>
                  <a:gd name="T0" fmla="*/ 29 w 46"/>
                  <a:gd name="T1" fmla="*/ 330 h 656"/>
                  <a:gd name="T2" fmla="*/ 29 w 46"/>
                  <a:gd name="T3" fmla="*/ 651 h 656"/>
                  <a:gd name="T4" fmla="*/ 20 w 46"/>
                  <a:gd name="T5" fmla="*/ 651 h 656"/>
                  <a:gd name="T6" fmla="*/ 20 w 46"/>
                  <a:gd name="T7" fmla="*/ 330 h 656"/>
                  <a:gd name="T8" fmla="*/ 29 w 46"/>
                  <a:gd name="T9" fmla="*/ 330 h 656"/>
                  <a:gd name="T10" fmla="*/ 20 w 46"/>
                  <a:gd name="T11" fmla="*/ 330 h 656"/>
                  <a:gd name="T12" fmla="*/ 20 w 46"/>
                  <a:gd name="T13" fmla="*/ 5 h 656"/>
                  <a:gd name="T14" fmla="*/ 29 w 46"/>
                  <a:gd name="T15" fmla="*/ 5 h 656"/>
                  <a:gd name="T16" fmla="*/ 29 w 46"/>
                  <a:gd name="T17" fmla="*/ 330 h 656"/>
                  <a:gd name="T18" fmla="*/ 20 w 46"/>
                  <a:gd name="T19" fmla="*/ 330 h 656"/>
                  <a:gd name="T20" fmla="*/ 0 w 46"/>
                  <a:gd name="T21" fmla="*/ 647 h 656"/>
                  <a:gd name="T22" fmla="*/ 46 w 46"/>
                  <a:gd name="T23" fmla="*/ 647 h 656"/>
                  <a:gd name="T24" fmla="*/ 46 w 46"/>
                  <a:gd name="T25" fmla="*/ 656 h 656"/>
                  <a:gd name="T26" fmla="*/ 0 w 46"/>
                  <a:gd name="T27" fmla="*/ 656 h 656"/>
                  <a:gd name="T28" fmla="*/ 0 w 46"/>
                  <a:gd name="T29" fmla="*/ 647 h 656"/>
                  <a:gd name="T30" fmla="*/ 0 w 46"/>
                  <a:gd name="T31" fmla="*/ 0 h 656"/>
                  <a:gd name="T32" fmla="*/ 46 w 46"/>
                  <a:gd name="T33" fmla="*/ 0 h 656"/>
                  <a:gd name="T34" fmla="*/ 46 w 46"/>
                  <a:gd name="T35" fmla="*/ 9 h 656"/>
                  <a:gd name="T36" fmla="*/ 0 w 46"/>
                  <a:gd name="T37" fmla="*/ 9 h 656"/>
                  <a:gd name="T38" fmla="*/ 0 w 46"/>
                  <a:gd name="T39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656">
                    <a:moveTo>
                      <a:pt x="29" y="330"/>
                    </a:moveTo>
                    <a:lnTo>
                      <a:pt x="29" y="651"/>
                    </a:lnTo>
                    <a:lnTo>
                      <a:pt x="20" y="651"/>
                    </a:lnTo>
                    <a:lnTo>
                      <a:pt x="20" y="330"/>
                    </a:lnTo>
                    <a:lnTo>
                      <a:pt x="29" y="330"/>
                    </a:lnTo>
                    <a:close/>
                    <a:moveTo>
                      <a:pt x="20" y="330"/>
                    </a:moveTo>
                    <a:lnTo>
                      <a:pt x="20" y="5"/>
                    </a:lnTo>
                    <a:lnTo>
                      <a:pt x="29" y="5"/>
                    </a:lnTo>
                    <a:lnTo>
                      <a:pt x="29" y="330"/>
                    </a:lnTo>
                    <a:lnTo>
                      <a:pt x="20" y="330"/>
                    </a:lnTo>
                    <a:close/>
                    <a:moveTo>
                      <a:pt x="0" y="647"/>
                    </a:moveTo>
                    <a:lnTo>
                      <a:pt x="46" y="647"/>
                    </a:lnTo>
                    <a:lnTo>
                      <a:pt x="46" y="656"/>
                    </a:lnTo>
                    <a:lnTo>
                      <a:pt x="0" y="656"/>
                    </a:lnTo>
                    <a:lnTo>
                      <a:pt x="0" y="64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1" name="Rectangle 759"/>
              <p:cNvSpPr>
                <a:spLocks noChangeArrowheads="1"/>
              </p:cNvSpPr>
              <p:nvPr/>
            </p:nvSpPr>
            <p:spPr bwMode="auto">
              <a:xfrm>
                <a:off x="3726" y="2880"/>
                <a:ext cx="5" cy="16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2" name="Rectangle 760"/>
              <p:cNvSpPr>
                <a:spLocks noChangeArrowheads="1"/>
              </p:cNvSpPr>
              <p:nvPr/>
            </p:nvSpPr>
            <p:spPr bwMode="auto">
              <a:xfrm>
                <a:off x="3726" y="2718"/>
                <a:ext cx="5" cy="1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3" name="Rectangle 761"/>
              <p:cNvSpPr>
                <a:spLocks noChangeArrowheads="1"/>
              </p:cNvSpPr>
              <p:nvPr/>
            </p:nvSpPr>
            <p:spPr bwMode="auto">
              <a:xfrm>
                <a:off x="3716" y="3038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4" name="Rectangle 762"/>
              <p:cNvSpPr>
                <a:spLocks noChangeArrowheads="1"/>
              </p:cNvSpPr>
              <p:nvPr/>
            </p:nvSpPr>
            <p:spPr bwMode="auto">
              <a:xfrm>
                <a:off x="3716" y="2715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5" name="Freeform 763"/>
              <p:cNvSpPr>
                <a:spLocks/>
              </p:cNvSpPr>
              <p:nvPr/>
            </p:nvSpPr>
            <p:spPr bwMode="auto">
              <a:xfrm>
                <a:off x="2241" y="2846"/>
                <a:ext cx="1489" cy="457"/>
              </a:xfrm>
              <a:custGeom>
                <a:avLst/>
                <a:gdLst>
                  <a:gd name="T0" fmla="*/ 127 w 2978"/>
                  <a:gd name="T1" fmla="*/ 847 h 914"/>
                  <a:gd name="T2" fmla="*/ 375 w 2978"/>
                  <a:gd name="T3" fmla="*/ 747 h 914"/>
                  <a:gd name="T4" fmla="*/ 622 w 2978"/>
                  <a:gd name="T5" fmla="*/ 637 h 914"/>
                  <a:gd name="T6" fmla="*/ 870 w 2978"/>
                  <a:gd name="T7" fmla="*/ 526 h 914"/>
                  <a:gd name="T8" fmla="*/ 995 w 2978"/>
                  <a:gd name="T9" fmla="*/ 491 h 914"/>
                  <a:gd name="T10" fmla="*/ 1241 w 2978"/>
                  <a:gd name="T11" fmla="*/ 403 h 914"/>
                  <a:gd name="T12" fmla="*/ 1363 w 2978"/>
                  <a:gd name="T13" fmla="*/ 328 h 914"/>
                  <a:gd name="T14" fmla="*/ 1488 w 2978"/>
                  <a:gd name="T15" fmla="*/ 313 h 914"/>
                  <a:gd name="T16" fmla="*/ 1613 w 2978"/>
                  <a:gd name="T17" fmla="*/ 307 h 914"/>
                  <a:gd name="T18" fmla="*/ 1736 w 2978"/>
                  <a:gd name="T19" fmla="*/ 278 h 914"/>
                  <a:gd name="T20" fmla="*/ 1863 w 2978"/>
                  <a:gd name="T21" fmla="*/ 221 h 914"/>
                  <a:gd name="T22" fmla="*/ 1984 w 2978"/>
                  <a:gd name="T23" fmla="*/ 223 h 914"/>
                  <a:gd name="T24" fmla="*/ 2231 w 2978"/>
                  <a:gd name="T25" fmla="*/ 175 h 914"/>
                  <a:gd name="T26" fmla="*/ 2352 w 2978"/>
                  <a:gd name="T27" fmla="*/ 82 h 914"/>
                  <a:gd name="T28" fmla="*/ 2481 w 2978"/>
                  <a:gd name="T29" fmla="*/ 121 h 914"/>
                  <a:gd name="T30" fmla="*/ 2604 w 2978"/>
                  <a:gd name="T31" fmla="*/ 92 h 914"/>
                  <a:gd name="T32" fmla="*/ 2727 w 2978"/>
                  <a:gd name="T33" fmla="*/ 79 h 914"/>
                  <a:gd name="T34" fmla="*/ 2972 w 2978"/>
                  <a:gd name="T35" fmla="*/ 0 h 914"/>
                  <a:gd name="T36" fmla="*/ 2978 w 2978"/>
                  <a:gd name="T37" fmla="*/ 2 h 914"/>
                  <a:gd name="T38" fmla="*/ 2976 w 2978"/>
                  <a:gd name="T39" fmla="*/ 7 h 914"/>
                  <a:gd name="T40" fmla="*/ 2729 w 2978"/>
                  <a:gd name="T41" fmla="*/ 88 h 914"/>
                  <a:gd name="T42" fmla="*/ 2606 w 2978"/>
                  <a:gd name="T43" fmla="*/ 102 h 914"/>
                  <a:gd name="T44" fmla="*/ 2477 w 2978"/>
                  <a:gd name="T45" fmla="*/ 130 h 914"/>
                  <a:gd name="T46" fmla="*/ 2358 w 2978"/>
                  <a:gd name="T47" fmla="*/ 92 h 914"/>
                  <a:gd name="T48" fmla="*/ 2233 w 2978"/>
                  <a:gd name="T49" fmla="*/ 184 h 914"/>
                  <a:gd name="T50" fmla="*/ 1986 w 2978"/>
                  <a:gd name="T51" fmla="*/ 232 h 914"/>
                  <a:gd name="T52" fmla="*/ 1863 w 2978"/>
                  <a:gd name="T53" fmla="*/ 230 h 914"/>
                  <a:gd name="T54" fmla="*/ 1740 w 2978"/>
                  <a:gd name="T55" fmla="*/ 286 h 914"/>
                  <a:gd name="T56" fmla="*/ 1615 w 2978"/>
                  <a:gd name="T57" fmla="*/ 317 h 914"/>
                  <a:gd name="T58" fmla="*/ 1490 w 2978"/>
                  <a:gd name="T59" fmla="*/ 322 h 914"/>
                  <a:gd name="T60" fmla="*/ 1369 w 2978"/>
                  <a:gd name="T61" fmla="*/ 336 h 914"/>
                  <a:gd name="T62" fmla="*/ 1244 w 2978"/>
                  <a:gd name="T63" fmla="*/ 411 h 914"/>
                  <a:gd name="T64" fmla="*/ 997 w 2978"/>
                  <a:gd name="T65" fmla="*/ 499 h 914"/>
                  <a:gd name="T66" fmla="*/ 872 w 2978"/>
                  <a:gd name="T67" fmla="*/ 534 h 914"/>
                  <a:gd name="T68" fmla="*/ 624 w 2978"/>
                  <a:gd name="T69" fmla="*/ 645 h 914"/>
                  <a:gd name="T70" fmla="*/ 379 w 2978"/>
                  <a:gd name="T71" fmla="*/ 754 h 914"/>
                  <a:gd name="T72" fmla="*/ 131 w 2978"/>
                  <a:gd name="T73" fmla="*/ 856 h 914"/>
                  <a:gd name="T74" fmla="*/ 2 w 2978"/>
                  <a:gd name="T75" fmla="*/ 914 h 914"/>
                  <a:gd name="T76" fmla="*/ 0 w 2978"/>
                  <a:gd name="T77" fmla="*/ 906 h 914"/>
                  <a:gd name="T78" fmla="*/ 2 w 2978"/>
                  <a:gd name="T79" fmla="*/ 90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78" h="914">
                    <a:moveTo>
                      <a:pt x="2" y="904"/>
                    </a:moveTo>
                    <a:lnTo>
                      <a:pt x="127" y="847"/>
                    </a:lnTo>
                    <a:lnTo>
                      <a:pt x="250" y="797"/>
                    </a:lnTo>
                    <a:lnTo>
                      <a:pt x="375" y="747"/>
                    </a:lnTo>
                    <a:lnTo>
                      <a:pt x="498" y="685"/>
                    </a:lnTo>
                    <a:lnTo>
                      <a:pt x="622" y="637"/>
                    </a:lnTo>
                    <a:lnTo>
                      <a:pt x="745" y="582"/>
                    </a:lnTo>
                    <a:lnTo>
                      <a:pt x="870" y="526"/>
                    </a:lnTo>
                    <a:lnTo>
                      <a:pt x="870" y="526"/>
                    </a:lnTo>
                    <a:lnTo>
                      <a:pt x="995" y="491"/>
                    </a:lnTo>
                    <a:lnTo>
                      <a:pt x="1116" y="443"/>
                    </a:lnTo>
                    <a:lnTo>
                      <a:pt x="1241" y="403"/>
                    </a:lnTo>
                    <a:lnTo>
                      <a:pt x="1241" y="403"/>
                    </a:lnTo>
                    <a:lnTo>
                      <a:pt x="1363" y="328"/>
                    </a:lnTo>
                    <a:lnTo>
                      <a:pt x="1365" y="328"/>
                    </a:lnTo>
                    <a:lnTo>
                      <a:pt x="1488" y="313"/>
                    </a:lnTo>
                    <a:lnTo>
                      <a:pt x="1613" y="307"/>
                    </a:lnTo>
                    <a:lnTo>
                      <a:pt x="1613" y="307"/>
                    </a:lnTo>
                    <a:lnTo>
                      <a:pt x="1736" y="278"/>
                    </a:lnTo>
                    <a:lnTo>
                      <a:pt x="1736" y="278"/>
                    </a:lnTo>
                    <a:lnTo>
                      <a:pt x="1859" y="221"/>
                    </a:lnTo>
                    <a:lnTo>
                      <a:pt x="1863" y="221"/>
                    </a:lnTo>
                    <a:lnTo>
                      <a:pt x="1986" y="223"/>
                    </a:lnTo>
                    <a:lnTo>
                      <a:pt x="1984" y="223"/>
                    </a:lnTo>
                    <a:lnTo>
                      <a:pt x="2108" y="194"/>
                    </a:lnTo>
                    <a:lnTo>
                      <a:pt x="2231" y="175"/>
                    </a:lnTo>
                    <a:lnTo>
                      <a:pt x="2229" y="175"/>
                    </a:lnTo>
                    <a:lnTo>
                      <a:pt x="2352" y="82"/>
                    </a:lnTo>
                    <a:lnTo>
                      <a:pt x="2358" y="82"/>
                    </a:lnTo>
                    <a:lnTo>
                      <a:pt x="2481" y="121"/>
                    </a:lnTo>
                    <a:lnTo>
                      <a:pt x="2479" y="121"/>
                    </a:lnTo>
                    <a:lnTo>
                      <a:pt x="2604" y="92"/>
                    </a:lnTo>
                    <a:lnTo>
                      <a:pt x="2727" y="79"/>
                    </a:lnTo>
                    <a:lnTo>
                      <a:pt x="2727" y="79"/>
                    </a:lnTo>
                    <a:lnTo>
                      <a:pt x="2850" y="48"/>
                    </a:lnTo>
                    <a:lnTo>
                      <a:pt x="2972" y="0"/>
                    </a:lnTo>
                    <a:lnTo>
                      <a:pt x="2976" y="0"/>
                    </a:lnTo>
                    <a:lnTo>
                      <a:pt x="2978" y="2"/>
                    </a:lnTo>
                    <a:lnTo>
                      <a:pt x="2978" y="6"/>
                    </a:lnTo>
                    <a:lnTo>
                      <a:pt x="2976" y="7"/>
                    </a:lnTo>
                    <a:lnTo>
                      <a:pt x="2853" y="55"/>
                    </a:lnTo>
                    <a:lnTo>
                      <a:pt x="2729" y="88"/>
                    </a:lnTo>
                    <a:lnTo>
                      <a:pt x="2729" y="88"/>
                    </a:lnTo>
                    <a:lnTo>
                      <a:pt x="2606" y="102"/>
                    </a:lnTo>
                    <a:lnTo>
                      <a:pt x="2481" y="130"/>
                    </a:lnTo>
                    <a:lnTo>
                      <a:pt x="2477" y="130"/>
                    </a:lnTo>
                    <a:lnTo>
                      <a:pt x="2354" y="92"/>
                    </a:lnTo>
                    <a:lnTo>
                      <a:pt x="2358" y="92"/>
                    </a:lnTo>
                    <a:lnTo>
                      <a:pt x="2235" y="182"/>
                    </a:lnTo>
                    <a:lnTo>
                      <a:pt x="2233" y="184"/>
                    </a:lnTo>
                    <a:lnTo>
                      <a:pt x="2110" y="205"/>
                    </a:lnTo>
                    <a:lnTo>
                      <a:pt x="1986" y="232"/>
                    </a:lnTo>
                    <a:lnTo>
                      <a:pt x="1986" y="232"/>
                    </a:lnTo>
                    <a:lnTo>
                      <a:pt x="1863" y="230"/>
                    </a:lnTo>
                    <a:lnTo>
                      <a:pt x="1863" y="228"/>
                    </a:lnTo>
                    <a:lnTo>
                      <a:pt x="1740" y="286"/>
                    </a:lnTo>
                    <a:lnTo>
                      <a:pt x="1740" y="288"/>
                    </a:lnTo>
                    <a:lnTo>
                      <a:pt x="1615" y="317"/>
                    </a:lnTo>
                    <a:lnTo>
                      <a:pt x="1613" y="317"/>
                    </a:lnTo>
                    <a:lnTo>
                      <a:pt x="1490" y="322"/>
                    </a:lnTo>
                    <a:lnTo>
                      <a:pt x="1367" y="338"/>
                    </a:lnTo>
                    <a:lnTo>
                      <a:pt x="1369" y="336"/>
                    </a:lnTo>
                    <a:lnTo>
                      <a:pt x="1244" y="411"/>
                    </a:lnTo>
                    <a:lnTo>
                      <a:pt x="1244" y="411"/>
                    </a:lnTo>
                    <a:lnTo>
                      <a:pt x="1120" y="453"/>
                    </a:lnTo>
                    <a:lnTo>
                      <a:pt x="997" y="499"/>
                    </a:lnTo>
                    <a:lnTo>
                      <a:pt x="872" y="534"/>
                    </a:lnTo>
                    <a:lnTo>
                      <a:pt x="872" y="534"/>
                    </a:lnTo>
                    <a:lnTo>
                      <a:pt x="749" y="591"/>
                    </a:lnTo>
                    <a:lnTo>
                      <a:pt x="624" y="645"/>
                    </a:lnTo>
                    <a:lnTo>
                      <a:pt x="501" y="693"/>
                    </a:lnTo>
                    <a:lnTo>
                      <a:pt x="379" y="754"/>
                    </a:lnTo>
                    <a:lnTo>
                      <a:pt x="254" y="806"/>
                    </a:lnTo>
                    <a:lnTo>
                      <a:pt x="131" y="856"/>
                    </a:lnTo>
                    <a:lnTo>
                      <a:pt x="6" y="914"/>
                    </a:lnTo>
                    <a:lnTo>
                      <a:pt x="2" y="914"/>
                    </a:lnTo>
                    <a:lnTo>
                      <a:pt x="0" y="910"/>
                    </a:lnTo>
                    <a:lnTo>
                      <a:pt x="0" y="906"/>
                    </a:lnTo>
                    <a:lnTo>
                      <a:pt x="2" y="904"/>
                    </a:lnTo>
                    <a:lnTo>
                      <a:pt x="2" y="9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6" name="Freeform 764"/>
              <p:cNvSpPr>
                <a:spLocks/>
              </p:cNvSpPr>
              <p:nvPr/>
            </p:nvSpPr>
            <p:spPr bwMode="auto">
              <a:xfrm>
                <a:off x="2241" y="2846"/>
                <a:ext cx="1489" cy="457"/>
              </a:xfrm>
              <a:custGeom>
                <a:avLst/>
                <a:gdLst>
                  <a:gd name="T0" fmla="*/ 127 w 2978"/>
                  <a:gd name="T1" fmla="*/ 847 h 914"/>
                  <a:gd name="T2" fmla="*/ 375 w 2978"/>
                  <a:gd name="T3" fmla="*/ 747 h 914"/>
                  <a:gd name="T4" fmla="*/ 622 w 2978"/>
                  <a:gd name="T5" fmla="*/ 637 h 914"/>
                  <a:gd name="T6" fmla="*/ 870 w 2978"/>
                  <a:gd name="T7" fmla="*/ 526 h 914"/>
                  <a:gd name="T8" fmla="*/ 995 w 2978"/>
                  <a:gd name="T9" fmla="*/ 491 h 914"/>
                  <a:gd name="T10" fmla="*/ 1241 w 2978"/>
                  <a:gd name="T11" fmla="*/ 403 h 914"/>
                  <a:gd name="T12" fmla="*/ 1363 w 2978"/>
                  <a:gd name="T13" fmla="*/ 328 h 914"/>
                  <a:gd name="T14" fmla="*/ 1488 w 2978"/>
                  <a:gd name="T15" fmla="*/ 313 h 914"/>
                  <a:gd name="T16" fmla="*/ 1613 w 2978"/>
                  <a:gd name="T17" fmla="*/ 307 h 914"/>
                  <a:gd name="T18" fmla="*/ 1736 w 2978"/>
                  <a:gd name="T19" fmla="*/ 278 h 914"/>
                  <a:gd name="T20" fmla="*/ 1863 w 2978"/>
                  <a:gd name="T21" fmla="*/ 221 h 914"/>
                  <a:gd name="T22" fmla="*/ 1984 w 2978"/>
                  <a:gd name="T23" fmla="*/ 223 h 914"/>
                  <a:gd name="T24" fmla="*/ 2231 w 2978"/>
                  <a:gd name="T25" fmla="*/ 175 h 914"/>
                  <a:gd name="T26" fmla="*/ 2352 w 2978"/>
                  <a:gd name="T27" fmla="*/ 82 h 914"/>
                  <a:gd name="T28" fmla="*/ 2481 w 2978"/>
                  <a:gd name="T29" fmla="*/ 121 h 914"/>
                  <a:gd name="T30" fmla="*/ 2604 w 2978"/>
                  <a:gd name="T31" fmla="*/ 92 h 914"/>
                  <a:gd name="T32" fmla="*/ 2727 w 2978"/>
                  <a:gd name="T33" fmla="*/ 79 h 914"/>
                  <a:gd name="T34" fmla="*/ 2972 w 2978"/>
                  <a:gd name="T35" fmla="*/ 0 h 914"/>
                  <a:gd name="T36" fmla="*/ 2978 w 2978"/>
                  <a:gd name="T37" fmla="*/ 2 h 914"/>
                  <a:gd name="T38" fmla="*/ 2976 w 2978"/>
                  <a:gd name="T39" fmla="*/ 7 h 914"/>
                  <a:gd name="T40" fmla="*/ 2729 w 2978"/>
                  <a:gd name="T41" fmla="*/ 88 h 914"/>
                  <a:gd name="T42" fmla="*/ 2606 w 2978"/>
                  <a:gd name="T43" fmla="*/ 102 h 914"/>
                  <a:gd name="T44" fmla="*/ 2477 w 2978"/>
                  <a:gd name="T45" fmla="*/ 130 h 914"/>
                  <a:gd name="T46" fmla="*/ 2358 w 2978"/>
                  <a:gd name="T47" fmla="*/ 92 h 914"/>
                  <a:gd name="T48" fmla="*/ 2233 w 2978"/>
                  <a:gd name="T49" fmla="*/ 184 h 914"/>
                  <a:gd name="T50" fmla="*/ 1986 w 2978"/>
                  <a:gd name="T51" fmla="*/ 232 h 914"/>
                  <a:gd name="T52" fmla="*/ 1863 w 2978"/>
                  <a:gd name="T53" fmla="*/ 230 h 914"/>
                  <a:gd name="T54" fmla="*/ 1740 w 2978"/>
                  <a:gd name="T55" fmla="*/ 286 h 914"/>
                  <a:gd name="T56" fmla="*/ 1615 w 2978"/>
                  <a:gd name="T57" fmla="*/ 317 h 914"/>
                  <a:gd name="T58" fmla="*/ 1490 w 2978"/>
                  <a:gd name="T59" fmla="*/ 322 h 914"/>
                  <a:gd name="T60" fmla="*/ 1369 w 2978"/>
                  <a:gd name="T61" fmla="*/ 336 h 914"/>
                  <a:gd name="T62" fmla="*/ 1244 w 2978"/>
                  <a:gd name="T63" fmla="*/ 411 h 914"/>
                  <a:gd name="T64" fmla="*/ 997 w 2978"/>
                  <a:gd name="T65" fmla="*/ 499 h 914"/>
                  <a:gd name="T66" fmla="*/ 872 w 2978"/>
                  <a:gd name="T67" fmla="*/ 534 h 914"/>
                  <a:gd name="T68" fmla="*/ 624 w 2978"/>
                  <a:gd name="T69" fmla="*/ 645 h 914"/>
                  <a:gd name="T70" fmla="*/ 379 w 2978"/>
                  <a:gd name="T71" fmla="*/ 754 h 914"/>
                  <a:gd name="T72" fmla="*/ 131 w 2978"/>
                  <a:gd name="T73" fmla="*/ 856 h 914"/>
                  <a:gd name="T74" fmla="*/ 2 w 2978"/>
                  <a:gd name="T75" fmla="*/ 914 h 914"/>
                  <a:gd name="T76" fmla="*/ 0 w 2978"/>
                  <a:gd name="T77" fmla="*/ 906 h 914"/>
                  <a:gd name="T78" fmla="*/ 2 w 2978"/>
                  <a:gd name="T79" fmla="*/ 90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78" h="914">
                    <a:moveTo>
                      <a:pt x="2" y="904"/>
                    </a:moveTo>
                    <a:lnTo>
                      <a:pt x="127" y="847"/>
                    </a:lnTo>
                    <a:lnTo>
                      <a:pt x="250" y="797"/>
                    </a:lnTo>
                    <a:lnTo>
                      <a:pt x="375" y="747"/>
                    </a:lnTo>
                    <a:lnTo>
                      <a:pt x="498" y="685"/>
                    </a:lnTo>
                    <a:lnTo>
                      <a:pt x="622" y="637"/>
                    </a:lnTo>
                    <a:lnTo>
                      <a:pt x="745" y="582"/>
                    </a:lnTo>
                    <a:lnTo>
                      <a:pt x="870" y="526"/>
                    </a:lnTo>
                    <a:lnTo>
                      <a:pt x="870" y="526"/>
                    </a:lnTo>
                    <a:lnTo>
                      <a:pt x="995" y="491"/>
                    </a:lnTo>
                    <a:lnTo>
                      <a:pt x="1116" y="443"/>
                    </a:lnTo>
                    <a:lnTo>
                      <a:pt x="1241" y="403"/>
                    </a:lnTo>
                    <a:lnTo>
                      <a:pt x="1241" y="403"/>
                    </a:lnTo>
                    <a:lnTo>
                      <a:pt x="1363" y="328"/>
                    </a:lnTo>
                    <a:lnTo>
                      <a:pt x="1365" y="328"/>
                    </a:lnTo>
                    <a:lnTo>
                      <a:pt x="1488" y="313"/>
                    </a:lnTo>
                    <a:lnTo>
                      <a:pt x="1613" y="307"/>
                    </a:lnTo>
                    <a:lnTo>
                      <a:pt x="1613" y="307"/>
                    </a:lnTo>
                    <a:lnTo>
                      <a:pt x="1736" y="278"/>
                    </a:lnTo>
                    <a:lnTo>
                      <a:pt x="1736" y="278"/>
                    </a:lnTo>
                    <a:lnTo>
                      <a:pt x="1859" y="221"/>
                    </a:lnTo>
                    <a:lnTo>
                      <a:pt x="1863" y="221"/>
                    </a:lnTo>
                    <a:lnTo>
                      <a:pt x="1986" y="223"/>
                    </a:lnTo>
                    <a:lnTo>
                      <a:pt x="1984" y="223"/>
                    </a:lnTo>
                    <a:lnTo>
                      <a:pt x="2108" y="194"/>
                    </a:lnTo>
                    <a:lnTo>
                      <a:pt x="2231" y="175"/>
                    </a:lnTo>
                    <a:lnTo>
                      <a:pt x="2229" y="175"/>
                    </a:lnTo>
                    <a:lnTo>
                      <a:pt x="2352" y="82"/>
                    </a:lnTo>
                    <a:lnTo>
                      <a:pt x="2358" y="82"/>
                    </a:lnTo>
                    <a:lnTo>
                      <a:pt x="2481" y="121"/>
                    </a:lnTo>
                    <a:lnTo>
                      <a:pt x="2479" y="121"/>
                    </a:lnTo>
                    <a:lnTo>
                      <a:pt x="2604" y="92"/>
                    </a:lnTo>
                    <a:lnTo>
                      <a:pt x="2727" y="79"/>
                    </a:lnTo>
                    <a:lnTo>
                      <a:pt x="2727" y="79"/>
                    </a:lnTo>
                    <a:lnTo>
                      <a:pt x="2850" y="48"/>
                    </a:lnTo>
                    <a:lnTo>
                      <a:pt x="2972" y="0"/>
                    </a:lnTo>
                    <a:lnTo>
                      <a:pt x="2976" y="0"/>
                    </a:lnTo>
                    <a:lnTo>
                      <a:pt x="2978" y="2"/>
                    </a:lnTo>
                    <a:lnTo>
                      <a:pt x="2978" y="6"/>
                    </a:lnTo>
                    <a:lnTo>
                      <a:pt x="2976" y="7"/>
                    </a:lnTo>
                    <a:lnTo>
                      <a:pt x="2853" y="55"/>
                    </a:lnTo>
                    <a:lnTo>
                      <a:pt x="2729" y="88"/>
                    </a:lnTo>
                    <a:lnTo>
                      <a:pt x="2729" y="88"/>
                    </a:lnTo>
                    <a:lnTo>
                      <a:pt x="2606" y="102"/>
                    </a:lnTo>
                    <a:lnTo>
                      <a:pt x="2481" y="130"/>
                    </a:lnTo>
                    <a:lnTo>
                      <a:pt x="2477" y="130"/>
                    </a:lnTo>
                    <a:lnTo>
                      <a:pt x="2354" y="92"/>
                    </a:lnTo>
                    <a:lnTo>
                      <a:pt x="2358" y="92"/>
                    </a:lnTo>
                    <a:lnTo>
                      <a:pt x="2235" y="182"/>
                    </a:lnTo>
                    <a:lnTo>
                      <a:pt x="2233" y="184"/>
                    </a:lnTo>
                    <a:lnTo>
                      <a:pt x="2110" y="205"/>
                    </a:lnTo>
                    <a:lnTo>
                      <a:pt x="1986" y="232"/>
                    </a:lnTo>
                    <a:lnTo>
                      <a:pt x="1986" y="232"/>
                    </a:lnTo>
                    <a:lnTo>
                      <a:pt x="1863" y="230"/>
                    </a:lnTo>
                    <a:lnTo>
                      <a:pt x="1863" y="228"/>
                    </a:lnTo>
                    <a:lnTo>
                      <a:pt x="1740" y="286"/>
                    </a:lnTo>
                    <a:lnTo>
                      <a:pt x="1740" y="288"/>
                    </a:lnTo>
                    <a:lnTo>
                      <a:pt x="1615" y="317"/>
                    </a:lnTo>
                    <a:lnTo>
                      <a:pt x="1613" y="317"/>
                    </a:lnTo>
                    <a:lnTo>
                      <a:pt x="1490" y="322"/>
                    </a:lnTo>
                    <a:lnTo>
                      <a:pt x="1367" y="338"/>
                    </a:lnTo>
                    <a:lnTo>
                      <a:pt x="1369" y="336"/>
                    </a:lnTo>
                    <a:lnTo>
                      <a:pt x="1244" y="411"/>
                    </a:lnTo>
                    <a:lnTo>
                      <a:pt x="1244" y="411"/>
                    </a:lnTo>
                    <a:lnTo>
                      <a:pt x="1120" y="453"/>
                    </a:lnTo>
                    <a:lnTo>
                      <a:pt x="997" y="499"/>
                    </a:lnTo>
                    <a:lnTo>
                      <a:pt x="872" y="534"/>
                    </a:lnTo>
                    <a:lnTo>
                      <a:pt x="872" y="534"/>
                    </a:lnTo>
                    <a:lnTo>
                      <a:pt x="749" y="591"/>
                    </a:lnTo>
                    <a:lnTo>
                      <a:pt x="624" y="645"/>
                    </a:lnTo>
                    <a:lnTo>
                      <a:pt x="501" y="693"/>
                    </a:lnTo>
                    <a:lnTo>
                      <a:pt x="379" y="754"/>
                    </a:lnTo>
                    <a:lnTo>
                      <a:pt x="254" y="806"/>
                    </a:lnTo>
                    <a:lnTo>
                      <a:pt x="131" y="856"/>
                    </a:lnTo>
                    <a:lnTo>
                      <a:pt x="6" y="914"/>
                    </a:lnTo>
                    <a:lnTo>
                      <a:pt x="2" y="914"/>
                    </a:lnTo>
                    <a:lnTo>
                      <a:pt x="0" y="910"/>
                    </a:lnTo>
                    <a:lnTo>
                      <a:pt x="0" y="906"/>
                    </a:lnTo>
                    <a:lnTo>
                      <a:pt x="2" y="904"/>
                    </a:lnTo>
                    <a:lnTo>
                      <a:pt x="2" y="90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7" name="Rectangle 765"/>
              <p:cNvSpPr>
                <a:spLocks noChangeArrowheads="1"/>
              </p:cNvSpPr>
              <p:nvPr/>
            </p:nvSpPr>
            <p:spPr bwMode="auto">
              <a:xfrm>
                <a:off x="2228" y="3286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8" name="Rectangle 766"/>
              <p:cNvSpPr>
                <a:spLocks noChangeArrowheads="1"/>
              </p:cNvSpPr>
              <p:nvPr/>
            </p:nvSpPr>
            <p:spPr bwMode="auto">
              <a:xfrm>
                <a:off x="2228" y="3286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9" name="Rectangle 767"/>
              <p:cNvSpPr>
                <a:spLocks noChangeArrowheads="1"/>
              </p:cNvSpPr>
              <p:nvPr/>
            </p:nvSpPr>
            <p:spPr bwMode="auto">
              <a:xfrm>
                <a:off x="2290" y="3257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0" name="Rectangle 768"/>
              <p:cNvSpPr>
                <a:spLocks noChangeArrowheads="1"/>
              </p:cNvSpPr>
              <p:nvPr/>
            </p:nvSpPr>
            <p:spPr bwMode="auto">
              <a:xfrm>
                <a:off x="2290" y="3257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1" name="Rectangle 769"/>
              <p:cNvSpPr>
                <a:spLocks noChangeArrowheads="1"/>
              </p:cNvSpPr>
              <p:nvPr/>
            </p:nvSpPr>
            <p:spPr bwMode="auto">
              <a:xfrm>
                <a:off x="2352" y="3232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2" name="Rectangle 770"/>
              <p:cNvSpPr>
                <a:spLocks noChangeArrowheads="1"/>
              </p:cNvSpPr>
              <p:nvPr/>
            </p:nvSpPr>
            <p:spPr bwMode="auto">
              <a:xfrm>
                <a:off x="2352" y="3232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3" name="Rectangle 771"/>
              <p:cNvSpPr>
                <a:spLocks noChangeArrowheads="1"/>
              </p:cNvSpPr>
              <p:nvPr/>
            </p:nvSpPr>
            <p:spPr bwMode="auto">
              <a:xfrm>
                <a:off x="2412" y="3207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4" name="Rectangle 772"/>
              <p:cNvSpPr>
                <a:spLocks noChangeArrowheads="1"/>
              </p:cNvSpPr>
              <p:nvPr/>
            </p:nvSpPr>
            <p:spPr bwMode="auto">
              <a:xfrm>
                <a:off x="2412" y="320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5" name="Rectangle 773"/>
              <p:cNvSpPr>
                <a:spLocks noChangeArrowheads="1"/>
              </p:cNvSpPr>
              <p:nvPr/>
            </p:nvSpPr>
            <p:spPr bwMode="auto">
              <a:xfrm>
                <a:off x="2475" y="3176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6" name="Rectangle 774"/>
              <p:cNvSpPr>
                <a:spLocks noChangeArrowheads="1"/>
              </p:cNvSpPr>
              <p:nvPr/>
            </p:nvSpPr>
            <p:spPr bwMode="auto">
              <a:xfrm>
                <a:off x="2475" y="3176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7" name="Rectangle 775"/>
              <p:cNvSpPr>
                <a:spLocks noChangeArrowheads="1"/>
              </p:cNvSpPr>
              <p:nvPr/>
            </p:nvSpPr>
            <p:spPr bwMode="auto">
              <a:xfrm>
                <a:off x="2537" y="3153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8" name="Rectangle 776"/>
              <p:cNvSpPr>
                <a:spLocks noChangeArrowheads="1"/>
              </p:cNvSpPr>
              <p:nvPr/>
            </p:nvSpPr>
            <p:spPr bwMode="auto">
              <a:xfrm>
                <a:off x="2537" y="3153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9" name="Rectangle 777"/>
              <p:cNvSpPr>
                <a:spLocks noChangeArrowheads="1"/>
              </p:cNvSpPr>
              <p:nvPr/>
            </p:nvSpPr>
            <p:spPr bwMode="auto">
              <a:xfrm>
                <a:off x="2599" y="3125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0" name="Rectangle 778"/>
              <p:cNvSpPr>
                <a:spLocks noChangeArrowheads="1"/>
              </p:cNvSpPr>
              <p:nvPr/>
            </p:nvSpPr>
            <p:spPr bwMode="auto">
              <a:xfrm>
                <a:off x="2599" y="3125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1" name="Rectangle 779"/>
              <p:cNvSpPr>
                <a:spLocks noChangeArrowheads="1"/>
              </p:cNvSpPr>
              <p:nvPr/>
            </p:nvSpPr>
            <p:spPr bwMode="auto">
              <a:xfrm>
                <a:off x="2661" y="3097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2" name="Rectangle 780"/>
              <p:cNvSpPr>
                <a:spLocks noChangeArrowheads="1"/>
              </p:cNvSpPr>
              <p:nvPr/>
            </p:nvSpPr>
            <p:spPr bwMode="auto">
              <a:xfrm>
                <a:off x="2661" y="309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3" name="Rectangle 781"/>
              <p:cNvSpPr>
                <a:spLocks noChangeArrowheads="1"/>
              </p:cNvSpPr>
              <p:nvPr/>
            </p:nvSpPr>
            <p:spPr bwMode="auto">
              <a:xfrm>
                <a:off x="2723" y="3079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4" name="Rectangle 782"/>
              <p:cNvSpPr>
                <a:spLocks noChangeArrowheads="1"/>
              </p:cNvSpPr>
              <p:nvPr/>
            </p:nvSpPr>
            <p:spPr bwMode="auto">
              <a:xfrm>
                <a:off x="2723" y="3079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5" name="Rectangle 783"/>
              <p:cNvSpPr>
                <a:spLocks noChangeArrowheads="1"/>
              </p:cNvSpPr>
              <p:nvPr/>
            </p:nvSpPr>
            <p:spPr bwMode="auto">
              <a:xfrm>
                <a:off x="2784" y="3056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6" name="Rectangle 784"/>
              <p:cNvSpPr>
                <a:spLocks noChangeArrowheads="1"/>
              </p:cNvSpPr>
              <p:nvPr/>
            </p:nvSpPr>
            <p:spPr bwMode="auto">
              <a:xfrm>
                <a:off x="2784" y="3056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7" name="Rectangle 785"/>
              <p:cNvSpPr>
                <a:spLocks noChangeArrowheads="1"/>
              </p:cNvSpPr>
              <p:nvPr/>
            </p:nvSpPr>
            <p:spPr bwMode="auto">
              <a:xfrm>
                <a:off x="2846" y="3035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8" name="Rectangle 786"/>
              <p:cNvSpPr>
                <a:spLocks noChangeArrowheads="1"/>
              </p:cNvSpPr>
              <p:nvPr/>
            </p:nvSpPr>
            <p:spPr bwMode="auto">
              <a:xfrm>
                <a:off x="2846" y="3035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9" name="Rectangle 787"/>
              <p:cNvSpPr>
                <a:spLocks noChangeArrowheads="1"/>
              </p:cNvSpPr>
              <p:nvPr/>
            </p:nvSpPr>
            <p:spPr bwMode="auto">
              <a:xfrm>
                <a:off x="2909" y="2997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0" name="Rectangle 788"/>
              <p:cNvSpPr>
                <a:spLocks noChangeArrowheads="1"/>
              </p:cNvSpPr>
              <p:nvPr/>
            </p:nvSpPr>
            <p:spPr bwMode="auto">
              <a:xfrm>
                <a:off x="2909" y="299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1" name="Rectangle 789"/>
              <p:cNvSpPr>
                <a:spLocks noChangeArrowheads="1"/>
              </p:cNvSpPr>
              <p:nvPr/>
            </p:nvSpPr>
            <p:spPr bwMode="auto">
              <a:xfrm>
                <a:off x="2970" y="2989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2" name="Rectangle 790"/>
              <p:cNvSpPr>
                <a:spLocks noChangeArrowheads="1"/>
              </p:cNvSpPr>
              <p:nvPr/>
            </p:nvSpPr>
            <p:spPr bwMode="auto">
              <a:xfrm>
                <a:off x="2970" y="2989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3" name="Rectangle 791"/>
              <p:cNvSpPr>
                <a:spLocks noChangeArrowheads="1"/>
              </p:cNvSpPr>
              <p:nvPr/>
            </p:nvSpPr>
            <p:spPr bwMode="auto">
              <a:xfrm>
                <a:off x="3033" y="2988"/>
                <a:ext cx="29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4" name="Rectangle 792"/>
              <p:cNvSpPr>
                <a:spLocks noChangeArrowheads="1"/>
              </p:cNvSpPr>
              <p:nvPr/>
            </p:nvSpPr>
            <p:spPr bwMode="auto">
              <a:xfrm>
                <a:off x="3033" y="2988"/>
                <a:ext cx="29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5" name="Rectangle 793"/>
              <p:cNvSpPr>
                <a:spLocks noChangeArrowheads="1"/>
              </p:cNvSpPr>
              <p:nvPr/>
            </p:nvSpPr>
            <p:spPr bwMode="auto">
              <a:xfrm>
                <a:off x="3094" y="2973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6" name="Rectangle 794"/>
              <p:cNvSpPr>
                <a:spLocks noChangeArrowheads="1"/>
              </p:cNvSpPr>
              <p:nvPr/>
            </p:nvSpPr>
            <p:spPr bwMode="auto">
              <a:xfrm>
                <a:off x="3094" y="2973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7" name="Rectangle 795"/>
              <p:cNvSpPr>
                <a:spLocks noChangeArrowheads="1"/>
              </p:cNvSpPr>
              <p:nvPr/>
            </p:nvSpPr>
            <p:spPr bwMode="auto">
              <a:xfrm>
                <a:off x="3156" y="2944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8" name="Rectangle 796"/>
              <p:cNvSpPr>
                <a:spLocks noChangeArrowheads="1"/>
              </p:cNvSpPr>
              <p:nvPr/>
            </p:nvSpPr>
            <p:spPr bwMode="auto">
              <a:xfrm>
                <a:off x="3156" y="2944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9" name="Rectangle 797"/>
              <p:cNvSpPr>
                <a:spLocks noChangeArrowheads="1"/>
              </p:cNvSpPr>
              <p:nvPr/>
            </p:nvSpPr>
            <p:spPr bwMode="auto">
              <a:xfrm>
                <a:off x="3218" y="2945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0" name="Rectangle 798"/>
              <p:cNvSpPr>
                <a:spLocks noChangeArrowheads="1"/>
              </p:cNvSpPr>
              <p:nvPr/>
            </p:nvSpPr>
            <p:spPr bwMode="auto">
              <a:xfrm>
                <a:off x="3218" y="2945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1" name="Rectangle 799"/>
              <p:cNvSpPr>
                <a:spLocks noChangeArrowheads="1"/>
              </p:cNvSpPr>
              <p:nvPr/>
            </p:nvSpPr>
            <p:spPr bwMode="auto">
              <a:xfrm>
                <a:off x="3279" y="2931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2" name="Rectangle 800"/>
              <p:cNvSpPr>
                <a:spLocks noChangeArrowheads="1"/>
              </p:cNvSpPr>
              <p:nvPr/>
            </p:nvSpPr>
            <p:spPr bwMode="auto">
              <a:xfrm>
                <a:off x="3279" y="2931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3" name="Rectangle 801"/>
              <p:cNvSpPr>
                <a:spLocks noChangeArrowheads="1"/>
              </p:cNvSpPr>
              <p:nvPr/>
            </p:nvSpPr>
            <p:spPr bwMode="auto">
              <a:xfrm>
                <a:off x="3342" y="2921"/>
                <a:ext cx="30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4" name="Rectangle 802"/>
              <p:cNvSpPr>
                <a:spLocks noChangeArrowheads="1"/>
              </p:cNvSpPr>
              <p:nvPr/>
            </p:nvSpPr>
            <p:spPr bwMode="auto">
              <a:xfrm>
                <a:off x="3342" y="2921"/>
                <a:ext cx="30" cy="2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5" name="Rectangle 803"/>
              <p:cNvSpPr>
                <a:spLocks noChangeArrowheads="1"/>
              </p:cNvSpPr>
              <p:nvPr/>
            </p:nvSpPr>
            <p:spPr bwMode="auto">
              <a:xfrm>
                <a:off x="3403" y="2875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6" name="Rectangle 804"/>
              <p:cNvSpPr>
                <a:spLocks noChangeArrowheads="1"/>
              </p:cNvSpPr>
              <p:nvPr/>
            </p:nvSpPr>
            <p:spPr bwMode="auto">
              <a:xfrm>
                <a:off x="3403" y="2875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7" name="Rectangle 805"/>
              <p:cNvSpPr>
                <a:spLocks noChangeArrowheads="1"/>
              </p:cNvSpPr>
              <p:nvPr/>
            </p:nvSpPr>
            <p:spPr bwMode="auto">
              <a:xfrm>
                <a:off x="3465" y="2894"/>
                <a:ext cx="29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8" name="Rectangle 806"/>
              <p:cNvSpPr>
                <a:spLocks noChangeArrowheads="1"/>
              </p:cNvSpPr>
              <p:nvPr/>
            </p:nvSpPr>
            <p:spPr bwMode="auto">
              <a:xfrm>
                <a:off x="3465" y="2894"/>
                <a:ext cx="29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9" name="Rectangle 807"/>
              <p:cNvSpPr>
                <a:spLocks noChangeArrowheads="1"/>
              </p:cNvSpPr>
              <p:nvPr/>
            </p:nvSpPr>
            <p:spPr bwMode="auto">
              <a:xfrm>
                <a:off x="3527" y="2879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1009"/>
            <p:cNvGrpSpPr>
              <a:grpSpLocks/>
            </p:cNvGrpSpPr>
            <p:nvPr/>
          </p:nvGrpSpPr>
          <p:grpSpPr bwMode="auto">
            <a:xfrm>
              <a:off x="3181351" y="4033838"/>
              <a:ext cx="5789613" cy="1527175"/>
              <a:chOff x="2004" y="2541"/>
              <a:chExt cx="3647" cy="962"/>
            </a:xfrm>
          </p:grpSpPr>
          <p:sp>
            <p:nvSpPr>
              <p:cNvPr id="8570" name="Rectangle 809"/>
              <p:cNvSpPr>
                <a:spLocks noChangeArrowheads="1"/>
              </p:cNvSpPr>
              <p:nvPr/>
            </p:nvSpPr>
            <p:spPr bwMode="auto">
              <a:xfrm>
                <a:off x="3527" y="2879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1" name="Rectangle 810"/>
              <p:cNvSpPr>
                <a:spLocks noChangeArrowheads="1"/>
              </p:cNvSpPr>
              <p:nvPr/>
            </p:nvSpPr>
            <p:spPr bwMode="auto">
              <a:xfrm>
                <a:off x="3589" y="2873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2" name="Rectangle 811"/>
              <p:cNvSpPr>
                <a:spLocks noChangeArrowheads="1"/>
              </p:cNvSpPr>
              <p:nvPr/>
            </p:nvSpPr>
            <p:spPr bwMode="auto">
              <a:xfrm>
                <a:off x="3589" y="2873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3" name="Rectangle 812"/>
              <p:cNvSpPr>
                <a:spLocks noChangeArrowheads="1"/>
              </p:cNvSpPr>
              <p:nvPr/>
            </p:nvSpPr>
            <p:spPr bwMode="auto">
              <a:xfrm>
                <a:off x="3651" y="2857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4" name="Rectangle 813"/>
              <p:cNvSpPr>
                <a:spLocks noChangeArrowheads="1"/>
              </p:cNvSpPr>
              <p:nvPr/>
            </p:nvSpPr>
            <p:spPr bwMode="auto">
              <a:xfrm>
                <a:off x="3651" y="2857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5" name="Rectangle 814"/>
              <p:cNvSpPr>
                <a:spLocks noChangeArrowheads="1"/>
              </p:cNvSpPr>
              <p:nvPr/>
            </p:nvSpPr>
            <p:spPr bwMode="auto">
              <a:xfrm>
                <a:off x="3713" y="2833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6" name="Rectangle 815"/>
              <p:cNvSpPr>
                <a:spLocks noChangeArrowheads="1"/>
              </p:cNvSpPr>
              <p:nvPr/>
            </p:nvSpPr>
            <p:spPr bwMode="auto">
              <a:xfrm>
                <a:off x="3713" y="2833"/>
                <a:ext cx="30" cy="30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7" name="Freeform 816"/>
              <p:cNvSpPr>
                <a:spLocks noEditPoints="1"/>
              </p:cNvSpPr>
              <p:nvPr/>
            </p:nvSpPr>
            <p:spPr bwMode="auto">
              <a:xfrm>
                <a:off x="2241" y="2886"/>
                <a:ext cx="1474" cy="438"/>
              </a:xfrm>
              <a:custGeom>
                <a:avLst/>
                <a:gdLst>
                  <a:gd name="T0" fmla="*/ 6 w 2949"/>
                  <a:gd name="T1" fmla="*/ 875 h 875"/>
                  <a:gd name="T2" fmla="*/ 129 w 2949"/>
                  <a:gd name="T3" fmla="*/ 844 h 875"/>
                  <a:gd name="T4" fmla="*/ 131 w 2949"/>
                  <a:gd name="T5" fmla="*/ 852 h 875"/>
                  <a:gd name="T6" fmla="*/ 106 w 2949"/>
                  <a:gd name="T7" fmla="*/ 846 h 875"/>
                  <a:gd name="T8" fmla="*/ 271 w 2949"/>
                  <a:gd name="T9" fmla="*/ 796 h 875"/>
                  <a:gd name="T10" fmla="*/ 206 w 2949"/>
                  <a:gd name="T11" fmla="*/ 812 h 875"/>
                  <a:gd name="T12" fmla="*/ 306 w 2949"/>
                  <a:gd name="T13" fmla="*/ 783 h 875"/>
                  <a:gd name="T14" fmla="*/ 453 w 2949"/>
                  <a:gd name="T15" fmla="*/ 699 h 875"/>
                  <a:gd name="T16" fmla="*/ 394 w 2949"/>
                  <a:gd name="T17" fmla="*/ 737 h 875"/>
                  <a:gd name="T18" fmla="*/ 551 w 2949"/>
                  <a:gd name="T19" fmla="*/ 660 h 875"/>
                  <a:gd name="T20" fmla="*/ 492 w 2949"/>
                  <a:gd name="T21" fmla="*/ 689 h 875"/>
                  <a:gd name="T22" fmla="*/ 622 w 2949"/>
                  <a:gd name="T23" fmla="*/ 643 h 875"/>
                  <a:gd name="T24" fmla="*/ 624 w 2949"/>
                  <a:gd name="T25" fmla="*/ 651 h 875"/>
                  <a:gd name="T26" fmla="*/ 588 w 2949"/>
                  <a:gd name="T27" fmla="*/ 651 h 875"/>
                  <a:gd name="T28" fmla="*/ 753 w 2949"/>
                  <a:gd name="T29" fmla="*/ 591 h 875"/>
                  <a:gd name="T30" fmla="*/ 684 w 2949"/>
                  <a:gd name="T31" fmla="*/ 616 h 875"/>
                  <a:gd name="T32" fmla="*/ 841 w 2949"/>
                  <a:gd name="T33" fmla="*/ 535 h 875"/>
                  <a:gd name="T34" fmla="*/ 778 w 2949"/>
                  <a:gd name="T35" fmla="*/ 566 h 875"/>
                  <a:gd name="T36" fmla="*/ 937 w 2949"/>
                  <a:gd name="T37" fmla="*/ 507 h 875"/>
                  <a:gd name="T38" fmla="*/ 862 w 2949"/>
                  <a:gd name="T39" fmla="*/ 510 h 875"/>
                  <a:gd name="T40" fmla="*/ 1035 w 2949"/>
                  <a:gd name="T41" fmla="*/ 472 h 875"/>
                  <a:gd name="T42" fmla="*/ 970 w 2949"/>
                  <a:gd name="T43" fmla="*/ 503 h 875"/>
                  <a:gd name="T44" fmla="*/ 1118 w 2949"/>
                  <a:gd name="T45" fmla="*/ 430 h 875"/>
                  <a:gd name="T46" fmla="*/ 1120 w 2949"/>
                  <a:gd name="T47" fmla="*/ 437 h 875"/>
                  <a:gd name="T48" fmla="*/ 1164 w 2949"/>
                  <a:gd name="T49" fmla="*/ 418 h 875"/>
                  <a:gd name="T50" fmla="*/ 1162 w 2949"/>
                  <a:gd name="T51" fmla="*/ 426 h 875"/>
                  <a:gd name="T52" fmla="*/ 1333 w 2949"/>
                  <a:gd name="T53" fmla="*/ 378 h 875"/>
                  <a:gd name="T54" fmla="*/ 1262 w 2949"/>
                  <a:gd name="T55" fmla="*/ 395 h 875"/>
                  <a:gd name="T56" fmla="*/ 1436 w 2949"/>
                  <a:gd name="T57" fmla="*/ 359 h 875"/>
                  <a:gd name="T58" fmla="*/ 1367 w 2949"/>
                  <a:gd name="T59" fmla="*/ 366 h 875"/>
                  <a:gd name="T60" fmla="*/ 1536 w 2949"/>
                  <a:gd name="T61" fmla="*/ 339 h 875"/>
                  <a:gd name="T62" fmla="*/ 1469 w 2949"/>
                  <a:gd name="T63" fmla="*/ 343 h 875"/>
                  <a:gd name="T64" fmla="*/ 1640 w 2949"/>
                  <a:gd name="T65" fmla="*/ 311 h 875"/>
                  <a:gd name="T66" fmla="*/ 1567 w 2949"/>
                  <a:gd name="T67" fmla="*/ 324 h 875"/>
                  <a:gd name="T68" fmla="*/ 1736 w 2949"/>
                  <a:gd name="T69" fmla="*/ 270 h 875"/>
                  <a:gd name="T70" fmla="*/ 1669 w 2949"/>
                  <a:gd name="T71" fmla="*/ 290 h 875"/>
                  <a:gd name="T72" fmla="*/ 1771 w 2949"/>
                  <a:gd name="T73" fmla="*/ 265 h 875"/>
                  <a:gd name="T74" fmla="*/ 1939 w 2949"/>
                  <a:gd name="T75" fmla="*/ 232 h 875"/>
                  <a:gd name="T76" fmla="*/ 1867 w 2949"/>
                  <a:gd name="T77" fmla="*/ 240 h 875"/>
                  <a:gd name="T78" fmla="*/ 2041 w 2949"/>
                  <a:gd name="T79" fmla="*/ 217 h 875"/>
                  <a:gd name="T80" fmla="*/ 1978 w 2949"/>
                  <a:gd name="T81" fmla="*/ 242 h 875"/>
                  <a:gd name="T82" fmla="*/ 2108 w 2949"/>
                  <a:gd name="T83" fmla="*/ 199 h 875"/>
                  <a:gd name="T84" fmla="*/ 2080 w 2949"/>
                  <a:gd name="T85" fmla="*/ 217 h 875"/>
                  <a:gd name="T86" fmla="*/ 2231 w 2949"/>
                  <a:gd name="T87" fmla="*/ 174 h 875"/>
                  <a:gd name="T88" fmla="*/ 2181 w 2949"/>
                  <a:gd name="T89" fmla="*/ 193 h 875"/>
                  <a:gd name="T90" fmla="*/ 2348 w 2949"/>
                  <a:gd name="T91" fmla="*/ 153 h 875"/>
                  <a:gd name="T92" fmla="*/ 2277 w 2949"/>
                  <a:gd name="T93" fmla="*/ 170 h 875"/>
                  <a:gd name="T94" fmla="*/ 2454 w 2949"/>
                  <a:gd name="T95" fmla="*/ 130 h 875"/>
                  <a:gd name="T96" fmla="*/ 2383 w 2949"/>
                  <a:gd name="T97" fmla="*/ 144 h 875"/>
                  <a:gd name="T98" fmla="*/ 2554 w 2949"/>
                  <a:gd name="T99" fmla="*/ 115 h 875"/>
                  <a:gd name="T100" fmla="*/ 2588 w 2949"/>
                  <a:gd name="T101" fmla="*/ 99 h 875"/>
                  <a:gd name="T102" fmla="*/ 2656 w 2949"/>
                  <a:gd name="T103" fmla="*/ 111 h 875"/>
                  <a:gd name="T104" fmla="*/ 2588 w 2949"/>
                  <a:gd name="T105" fmla="*/ 99 h 875"/>
                  <a:gd name="T106" fmla="*/ 2761 w 2949"/>
                  <a:gd name="T107" fmla="*/ 97 h 875"/>
                  <a:gd name="T108" fmla="*/ 2688 w 2949"/>
                  <a:gd name="T109" fmla="*/ 109 h 875"/>
                  <a:gd name="T110" fmla="*/ 2853 w 2949"/>
                  <a:gd name="T111" fmla="*/ 49 h 875"/>
                  <a:gd name="T112" fmla="*/ 2788 w 2949"/>
                  <a:gd name="T113" fmla="*/ 84 h 875"/>
                  <a:gd name="T114" fmla="*/ 2948 w 2949"/>
                  <a:gd name="T115" fmla="*/ 3 h 875"/>
                  <a:gd name="T116" fmla="*/ 2884 w 2949"/>
                  <a:gd name="T117" fmla="*/ 32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49" h="875">
                    <a:moveTo>
                      <a:pt x="4" y="866"/>
                    </a:moveTo>
                    <a:lnTo>
                      <a:pt x="69" y="854"/>
                    </a:lnTo>
                    <a:lnTo>
                      <a:pt x="73" y="854"/>
                    </a:lnTo>
                    <a:lnTo>
                      <a:pt x="75" y="858"/>
                    </a:lnTo>
                    <a:lnTo>
                      <a:pt x="73" y="862"/>
                    </a:lnTo>
                    <a:lnTo>
                      <a:pt x="71" y="864"/>
                    </a:lnTo>
                    <a:lnTo>
                      <a:pt x="6" y="875"/>
                    </a:lnTo>
                    <a:lnTo>
                      <a:pt x="2" y="875"/>
                    </a:lnTo>
                    <a:lnTo>
                      <a:pt x="0" y="871"/>
                    </a:lnTo>
                    <a:lnTo>
                      <a:pt x="0" y="868"/>
                    </a:lnTo>
                    <a:lnTo>
                      <a:pt x="4" y="866"/>
                    </a:lnTo>
                    <a:lnTo>
                      <a:pt x="4" y="866"/>
                    </a:lnTo>
                    <a:close/>
                    <a:moveTo>
                      <a:pt x="106" y="846"/>
                    </a:moveTo>
                    <a:lnTo>
                      <a:pt x="129" y="844"/>
                    </a:lnTo>
                    <a:lnTo>
                      <a:pt x="127" y="844"/>
                    </a:lnTo>
                    <a:lnTo>
                      <a:pt x="169" y="827"/>
                    </a:lnTo>
                    <a:lnTo>
                      <a:pt x="173" y="827"/>
                    </a:lnTo>
                    <a:lnTo>
                      <a:pt x="175" y="829"/>
                    </a:lnTo>
                    <a:lnTo>
                      <a:pt x="175" y="833"/>
                    </a:lnTo>
                    <a:lnTo>
                      <a:pt x="173" y="835"/>
                    </a:lnTo>
                    <a:lnTo>
                      <a:pt x="131" y="852"/>
                    </a:lnTo>
                    <a:lnTo>
                      <a:pt x="129" y="852"/>
                    </a:lnTo>
                    <a:lnTo>
                      <a:pt x="110" y="856"/>
                    </a:lnTo>
                    <a:lnTo>
                      <a:pt x="106" y="856"/>
                    </a:lnTo>
                    <a:lnTo>
                      <a:pt x="102" y="852"/>
                    </a:lnTo>
                    <a:lnTo>
                      <a:pt x="104" y="850"/>
                    </a:lnTo>
                    <a:lnTo>
                      <a:pt x="106" y="846"/>
                    </a:lnTo>
                    <a:lnTo>
                      <a:pt x="106" y="846"/>
                    </a:lnTo>
                    <a:close/>
                    <a:moveTo>
                      <a:pt x="206" y="812"/>
                    </a:moveTo>
                    <a:lnTo>
                      <a:pt x="250" y="795"/>
                    </a:lnTo>
                    <a:lnTo>
                      <a:pt x="267" y="789"/>
                    </a:lnTo>
                    <a:lnTo>
                      <a:pt x="271" y="789"/>
                    </a:lnTo>
                    <a:lnTo>
                      <a:pt x="273" y="793"/>
                    </a:lnTo>
                    <a:lnTo>
                      <a:pt x="273" y="795"/>
                    </a:lnTo>
                    <a:lnTo>
                      <a:pt x="271" y="796"/>
                    </a:lnTo>
                    <a:lnTo>
                      <a:pt x="254" y="804"/>
                    </a:lnTo>
                    <a:lnTo>
                      <a:pt x="208" y="821"/>
                    </a:lnTo>
                    <a:lnTo>
                      <a:pt x="204" y="821"/>
                    </a:lnTo>
                    <a:lnTo>
                      <a:pt x="202" y="820"/>
                    </a:lnTo>
                    <a:lnTo>
                      <a:pt x="202" y="816"/>
                    </a:lnTo>
                    <a:lnTo>
                      <a:pt x="206" y="812"/>
                    </a:lnTo>
                    <a:lnTo>
                      <a:pt x="206" y="812"/>
                    </a:lnTo>
                    <a:close/>
                    <a:moveTo>
                      <a:pt x="302" y="775"/>
                    </a:moveTo>
                    <a:lnTo>
                      <a:pt x="363" y="750"/>
                    </a:lnTo>
                    <a:lnTo>
                      <a:pt x="367" y="750"/>
                    </a:lnTo>
                    <a:lnTo>
                      <a:pt x="369" y="752"/>
                    </a:lnTo>
                    <a:lnTo>
                      <a:pt x="369" y="756"/>
                    </a:lnTo>
                    <a:lnTo>
                      <a:pt x="367" y="758"/>
                    </a:lnTo>
                    <a:lnTo>
                      <a:pt x="306" y="783"/>
                    </a:lnTo>
                    <a:lnTo>
                      <a:pt x="302" y="783"/>
                    </a:lnTo>
                    <a:lnTo>
                      <a:pt x="300" y="781"/>
                    </a:lnTo>
                    <a:lnTo>
                      <a:pt x="300" y="777"/>
                    </a:lnTo>
                    <a:lnTo>
                      <a:pt x="302" y="775"/>
                    </a:lnTo>
                    <a:lnTo>
                      <a:pt x="302" y="775"/>
                    </a:lnTo>
                    <a:close/>
                    <a:moveTo>
                      <a:pt x="398" y="733"/>
                    </a:moveTo>
                    <a:lnTo>
                      <a:pt x="453" y="699"/>
                    </a:lnTo>
                    <a:lnTo>
                      <a:pt x="459" y="699"/>
                    </a:lnTo>
                    <a:lnTo>
                      <a:pt x="461" y="700"/>
                    </a:lnTo>
                    <a:lnTo>
                      <a:pt x="461" y="704"/>
                    </a:lnTo>
                    <a:lnTo>
                      <a:pt x="459" y="706"/>
                    </a:lnTo>
                    <a:lnTo>
                      <a:pt x="402" y="741"/>
                    </a:lnTo>
                    <a:lnTo>
                      <a:pt x="398" y="741"/>
                    </a:lnTo>
                    <a:lnTo>
                      <a:pt x="394" y="737"/>
                    </a:lnTo>
                    <a:lnTo>
                      <a:pt x="394" y="735"/>
                    </a:lnTo>
                    <a:lnTo>
                      <a:pt x="398" y="733"/>
                    </a:lnTo>
                    <a:lnTo>
                      <a:pt x="398" y="733"/>
                    </a:lnTo>
                    <a:close/>
                    <a:moveTo>
                      <a:pt x="486" y="679"/>
                    </a:moveTo>
                    <a:lnTo>
                      <a:pt x="498" y="674"/>
                    </a:lnTo>
                    <a:lnTo>
                      <a:pt x="499" y="674"/>
                    </a:lnTo>
                    <a:lnTo>
                      <a:pt x="551" y="660"/>
                    </a:lnTo>
                    <a:lnTo>
                      <a:pt x="555" y="660"/>
                    </a:lnTo>
                    <a:lnTo>
                      <a:pt x="557" y="662"/>
                    </a:lnTo>
                    <a:lnTo>
                      <a:pt x="557" y="666"/>
                    </a:lnTo>
                    <a:lnTo>
                      <a:pt x="553" y="670"/>
                    </a:lnTo>
                    <a:lnTo>
                      <a:pt x="501" y="681"/>
                    </a:lnTo>
                    <a:lnTo>
                      <a:pt x="503" y="681"/>
                    </a:lnTo>
                    <a:lnTo>
                      <a:pt x="492" y="689"/>
                    </a:lnTo>
                    <a:lnTo>
                      <a:pt x="488" y="689"/>
                    </a:lnTo>
                    <a:lnTo>
                      <a:pt x="486" y="685"/>
                    </a:lnTo>
                    <a:lnTo>
                      <a:pt x="484" y="683"/>
                    </a:lnTo>
                    <a:lnTo>
                      <a:pt x="486" y="679"/>
                    </a:lnTo>
                    <a:lnTo>
                      <a:pt x="486" y="679"/>
                    </a:lnTo>
                    <a:close/>
                    <a:moveTo>
                      <a:pt x="588" y="651"/>
                    </a:moveTo>
                    <a:lnTo>
                      <a:pt x="622" y="643"/>
                    </a:lnTo>
                    <a:lnTo>
                      <a:pt x="622" y="643"/>
                    </a:lnTo>
                    <a:lnTo>
                      <a:pt x="649" y="629"/>
                    </a:lnTo>
                    <a:lnTo>
                      <a:pt x="655" y="629"/>
                    </a:lnTo>
                    <a:lnTo>
                      <a:pt x="657" y="631"/>
                    </a:lnTo>
                    <a:lnTo>
                      <a:pt x="657" y="635"/>
                    </a:lnTo>
                    <a:lnTo>
                      <a:pt x="655" y="637"/>
                    </a:lnTo>
                    <a:lnTo>
                      <a:pt x="624" y="651"/>
                    </a:lnTo>
                    <a:lnTo>
                      <a:pt x="624" y="651"/>
                    </a:lnTo>
                    <a:lnTo>
                      <a:pt x="590" y="660"/>
                    </a:lnTo>
                    <a:lnTo>
                      <a:pt x="588" y="658"/>
                    </a:lnTo>
                    <a:lnTo>
                      <a:pt x="584" y="656"/>
                    </a:lnTo>
                    <a:lnTo>
                      <a:pt x="586" y="652"/>
                    </a:lnTo>
                    <a:lnTo>
                      <a:pt x="588" y="651"/>
                    </a:lnTo>
                    <a:lnTo>
                      <a:pt x="588" y="651"/>
                    </a:lnTo>
                    <a:close/>
                    <a:moveTo>
                      <a:pt x="686" y="614"/>
                    </a:moveTo>
                    <a:lnTo>
                      <a:pt x="745" y="585"/>
                    </a:lnTo>
                    <a:lnTo>
                      <a:pt x="743" y="585"/>
                    </a:lnTo>
                    <a:lnTo>
                      <a:pt x="745" y="585"/>
                    </a:lnTo>
                    <a:lnTo>
                      <a:pt x="749" y="585"/>
                    </a:lnTo>
                    <a:lnTo>
                      <a:pt x="753" y="587"/>
                    </a:lnTo>
                    <a:lnTo>
                      <a:pt x="753" y="591"/>
                    </a:lnTo>
                    <a:lnTo>
                      <a:pt x="751" y="595"/>
                    </a:lnTo>
                    <a:lnTo>
                      <a:pt x="751" y="595"/>
                    </a:lnTo>
                    <a:lnTo>
                      <a:pt x="749" y="595"/>
                    </a:lnTo>
                    <a:lnTo>
                      <a:pt x="690" y="622"/>
                    </a:lnTo>
                    <a:lnTo>
                      <a:pt x="686" y="622"/>
                    </a:lnTo>
                    <a:lnTo>
                      <a:pt x="684" y="620"/>
                    </a:lnTo>
                    <a:lnTo>
                      <a:pt x="684" y="616"/>
                    </a:lnTo>
                    <a:lnTo>
                      <a:pt x="686" y="614"/>
                    </a:lnTo>
                    <a:lnTo>
                      <a:pt x="686" y="614"/>
                    </a:lnTo>
                    <a:close/>
                    <a:moveTo>
                      <a:pt x="778" y="566"/>
                    </a:moveTo>
                    <a:lnTo>
                      <a:pt x="834" y="530"/>
                    </a:lnTo>
                    <a:lnTo>
                      <a:pt x="837" y="530"/>
                    </a:lnTo>
                    <a:lnTo>
                      <a:pt x="841" y="530"/>
                    </a:lnTo>
                    <a:lnTo>
                      <a:pt x="841" y="535"/>
                    </a:lnTo>
                    <a:lnTo>
                      <a:pt x="839" y="537"/>
                    </a:lnTo>
                    <a:lnTo>
                      <a:pt x="782" y="572"/>
                    </a:lnTo>
                    <a:lnTo>
                      <a:pt x="780" y="574"/>
                    </a:lnTo>
                    <a:lnTo>
                      <a:pt x="776" y="572"/>
                    </a:lnTo>
                    <a:lnTo>
                      <a:pt x="776" y="568"/>
                    </a:lnTo>
                    <a:lnTo>
                      <a:pt x="778" y="566"/>
                    </a:lnTo>
                    <a:lnTo>
                      <a:pt x="778" y="566"/>
                    </a:lnTo>
                    <a:close/>
                    <a:moveTo>
                      <a:pt x="866" y="508"/>
                    </a:moveTo>
                    <a:lnTo>
                      <a:pt x="868" y="507"/>
                    </a:lnTo>
                    <a:lnTo>
                      <a:pt x="870" y="507"/>
                    </a:lnTo>
                    <a:lnTo>
                      <a:pt x="933" y="499"/>
                    </a:lnTo>
                    <a:lnTo>
                      <a:pt x="937" y="499"/>
                    </a:lnTo>
                    <a:lnTo>
                      <a:pt x="939" y="503"/>
                    </a:lnTo>
                    <a:lnTo>
                      <a:pt x="937" y="507"/>
                    </a:lnTo>
                    <a:lnTo>
                      <a:pt x="935" y="508"/>
                    </a:lnTo>
                    <a:lnTo>
                      <a:pt x="872" y="516"/>
                    </a:lnTo>
                    <a:lnTo>
                      <a:pt x="874" y="514"/>
                    </a:lnTo>
                    <a:lnTo>
                      <a:pt x="870" y="516"/>
                    </a:lnTo>
                    <a:lnTo>
                      <a:pt x="866" y="516"/>
                    </a:lnTo>
                    <a:lnTo>
                      <a:pt x="864" y="514"/>
                    </a:lnTo>
                    <a:lnTo>
                      <a:pt x="862" y="510"/>
                    </a:lnTo>
                    <a:lnTo>
                      <a:pt x="866" y="508"/>
                    </a:lnTo>
                    <a:lnTo>
                      <a:pt x="866" y="508"/>
                    </a:lnTo>
                    <a:close/>
                    <a:moveTo>
                      <a:pt x="972" y="495"/>
                    </a:moveTo>
                    <a:lnTo>
                      <a:pt x="995" y="493"/>
                    </a:lnTo>
                    <a:lnTo>
                      <a:pt x="993" y="493"/>
                    </a:lnTo>
                    <a:lnTo>
                      <a:pt x="1031" y="474"/>
                    </a:lnTo>
                    <a:lnTo>
                      <a:pt x="1035" y="472"/>
                    </a:lnTo>
                    <a:lnTo>
                      <a:pt x="1039" y="474"/>
                    </a:lnTo>
                    <a:lnTo>
                      <a:pt x="1039" y="478"/>
                    </a:lnTo>
                    <a:lnTo>
                      <a:pt x="1035" y="482"/>
                    </a:lnTo>
                    <a:lnTo>
                      <a:pt x="997" y="501"/>
                    </a:lnTo>
                    <a:lnTo>
                      <a:pt x="995" y="501"/>
                    </a:lnTo>
                    <a:lnTo>
                      <a:pt x="972" y="505"/>
                    </a:lnTo>
                    <a:lnTo>
                      <a:pt x="970" y="503"/>
                    </a:lnTo>
                    <a:lnTo>
                      <a:pt x="966" y="499"/>
                    </a:lnTo>
                    <a:lnTo>
                      <a:pt x="968" y="495"/>
                    </a:lnTo>
                    <a:lnTo>
                      <a:pt x="972" y="495"/>
                    </a:lnTo>
                    <a:lnTo>
                      <a:pt x="972" y="495"/>
                    </a:lnTo>
                    <a:close/>
                    <a:moveTo>
                      <a:pt x="1066" y="455"/>
                    </a:moveTo>
                    <a:lnTo>
                      <a:pt x="1116" y="430"/>
                    </a:lnTo>
                    <a:lnTo>
                      <a:pt x="1118" y="430"/>
                    </a:lnTo>
                    <a:lnTo>
                      <a:pt x="1125" y="426"/>
                    </a:lnTo>
                    <a:lnTo>
                      <a:pt x="1129" y="428"/>
                    </a:lnTo>
                    <a:lnTo>
                      <a:pt x="1133" y="430"/>
                    </a:lnTo>
                    <a:lnTo>
                      <a:pt x="1131" y="434"/>
                    </a:lnTo>
                    <a:lnTo>
                      <a:pt x="1129" y="435"/>
                    </a:lnTo>
                    <a:lnTo>
                      <a:pt x="1120" y="439"/>
                    </a:lnTo>
                    <a:lnTo>
                      <a:pt x="1120" y="437"/>
                    </a:lnTo>
                    <a:lnTo>
                      <a:pt x="1070" y="464"/>
                    </a:lnTo>
                    <a:lnTo>
                      <a:pt x="1066" y="464"/>
                    </a:lnTo>
                    <a:lnTo>
                      <a:pt x="1064" y="460"/>
                    </a:lnTo>
                    <a:lnTo>
                      <a:pt x="1064" y="457"/>
                    </a:lnTo>
                    <a:lnTo>
                      <a:pt x="1066" y="455"/>
                    </a:lnTo>
                    <a:lnTo>
                      <a:pt x="1066" y="455"/>
                    </a:lnTo>
                    <a:close/>
                    <a:moveTo>
                      <a:pt x="1164" y="418"/>
                    </a:moveTo>
                    <a:lnTo>
                      <a:pt x="1229" y="403"/>
                    </a:lnTo>
                    <a:lnTo>
                      <a:pt x="1233" y="405"/>
                    </a:lnTo>
                    <a:lnTo>
                      <a:pt x="1235" y="407"/>
                    </a:lnTo>
                    <a:lnTo>
                      <a:pt x="1233" y="410"/>
                    </a:lnTo>
                    <a:lnTo>
                      <a:pt x="1231" y="412"/>
                    </a:lnTo>
                    <a:lnTo>
                      <a:pt x="1166" y="428"/>
                    </a:lnTo>
                    <a:lnTo>
                      <a:pt x="1162" y="426"/>
                    </a:lnTo>
                    <a:lnTo>
                      <a:pt x="1160" y="424"/>
                    </a:lnTo>
                    <a:lnTo>
                      <a:pt x="1160" y="420"/>
                    </a:lnTo>
                    <a:lnTo>
                      <a:pt x="1164" y="418"/>
                    </a:lnTo>
                    <a:lnTo>
                      <a:pt x="1164" y="418"/>
                    </a:lnTo>
                    <a:close/>
                    <a:moveTo>
                      <a:pt x="1266" y="393"/>
                    </a:moveTo>
                    <a:lnTo>
                      <a:pt x="1331" y="378"/>
                    </a:lnTo>
                    <a:lnTo>
                      <a:pt x="1333" y="378"/>
                    </a:lnTo>
                    <a:lnTo>
                      <a:pt x="1335" y="380"/>
                    </a:lnTo>
                    <a:lnTo>
                      <a:pt x="1335" y="384"/>
                    </a:lnTo>
                    <a:lnTo>
                      <a:pt x="1333" y="386"/>
                    </a:lnTo>
                    <a:lnTo>
                      <a:pt x="1267" y="403"/>
                    </a:lnTo>
                    <a:lnTo>
                      <a:pt x="1264" y="403"/>
                    </a:lnTo>
                    <a:lnTo>
                      <a:pt x="1262" y="399"/>
                    </a:lnTo>
                    <a:lnTo>
                      <a:pt x="1262" y="395"/>
                    </a:lnTo>
                    <a:lnTo>
                      <a:pt x="1266" y="393"/>
                    </a:lnTo>
                    <a:lnTo>
                      <a:pt x="1266" y="393"/>
                    </a:lnTo>
                    <a:close/>
                    <a:moveTo>
                      <a:pt x="1367" y="366"/>
                    </a:moveTo>
                    <a:lnTo>
                      <a:pt x="1431" y="351"/>
                    </a:lnTo>
                    <a:lnTo>
                      <a:pt x="1435" y="351"/>
                    </a:lnTo>
                    <a:lnTo>
                      <a:pt x="1436" y="355"/>
                    </a:lnTo>
                    <a:lnTo>
                      <a:pt x="1436" y="359"/>
                    </a:lnTo>
                    <a:lnTo>
                      <a:pt x="1433" y="362"/>
                    </a:lnTo>
                    <a:lnTo>
                      <a:pt x="1369" y="376"/>
                    </a:lnTo>
                    <a:lnTo>
                      <a:pt x="1365" y="376"/>
                    </a:lnTo>
                    <a:lnTo>
                      <a:pt x="1363" y="372"/>
                    </a:lnTo>
                    <a:lnTo>
                      <a:pt x="1363" y="368"/>
                    </a:lnTo>
                    <a:lnTo>
                      <a:pt x="1367" y="366"/>
                    </a:lnTo>
                    <a:lnTo>
                      <a:pt x="1367" y="366"/>
                    </a:lnTo>
                    <a:close/>
                    <a:moveTo>
                      <a:pt x="1469" y="343"/>
                    </a:moveTo>
                    <a:lnTo>
                      <a:pt x="1488" y="339"/>
                    </a:lnTo>
                    <a:lnTo>
                      <a:pt x="1532" y="330"/>
                    </a:lnTo>
                    <a:lnTo>
                      <a:pt x="1536" y="330"/>
                    </a:lnTo>
                    <a:lnTo>
                      <a:pt x="1538" y="334"/>
                    </a:lnTo>
                    <a:lnTo>
                      <a:pt x="1538" y="336"/>
                    </a:lnTo>
                    <a:lnTo>
                      <a:pt x="1536" y="339"/>
                    </a:lnTo>
                    <a:lnTo>
                      <a:pt x="1492" y="349"/>
                    </a:lnTo>
                    <a:lnTo>
                      <a:pt x="1469" y="351"/>
                    </a:lnTo>
                    <a:lnTo>
                      <a:pt x="1467" y="351"/>
                    </a:lnTo>
                    <a:lnTo>
                      <a:pt x="1465" y="349"/>
                    </a:lnTo>
                    <a:lnTo>
                      <a:pt x="1465" y="345"/>
                    </a:lnTo>
                    <a:lnTo>
                      <a:pt x="1469" y="343"/>
                    </a:lnTo>
                    <a:lnTo>
                      <a:pt x="1469" y="343"/>
                    </a:lnTo>
                    <a:close/>
                    <a:moveTo>
                      <a:pt x="1571" y="322"/>
                    </a:moveTo>
                    <a:lnTo>
                      <a:pt x="1613" y="314"/>
                    </a:lnTo>
                    <a:lnTo>
                      <a:pt x="1611" y="314"/>
                    </a:lnTo>
                    <a:lnTo>
                      <a:pt x="1634" y="305"/>
                    </a:lnTo>
                    <a:lnTo>
                      <a:pt x="1638" y="305"/>
                    </a:lnTo>
                    <a:lnTo>
                      <a:pt x="1640" y="307"/>
                    </a:lnTo>
                    <a:lnTo>
                      <a:pt x="1640" y="311"/>
                    </a:lnTo>
                    <a:lnTo>
                      <a:pt x="1638" y="314"/>
                    </a:lnTo>
                    <a:lnTo>
                      <a:pt x="1615" y="322"/>
                    </a:lnTo>
                    <a:lnTo>
                      <a:pt x="1613" y="324"/>
                    </a:lnTo>
                    <a:lnTo>
                      <a:pt x="1573" y="332"/>
                    </a:lnTo>
                    <a:lnTo>
                      <a:pt x="1569" y="330"/>
                    </a:lnTo>
                    <a:lnTo>
                      <a:pt x="1567" y="326"/>
                    </a:lnTo>
                    <a:lnTo>
                      <a:pt x="1567" y="324"/>
                    </a:lnTo>
                    <a:lnTo>
                      <a:pt x="1571" y="322"/>
                    </a:lnTo>
                    <a:lnTo>
                      <a:pt x="1571" y="322"/>
                    </a:lnTo>
                    <a:close/>
                    <a:moveTo>
                      <a:pt x="1669" y="290"/>
                    </a:moveTo>
                    <a:lnTo>
                      <a:pt x="1730" y="265"/>
                    </a:lnTo>
                    <a:lnTo>
                      <a:pt x="1734" y="265"/>
                    </a:lnTo>
                    <a:lnTo>
                      <a:pt x="1736" y="268"/>
                    </a:lnTo>
                    <a:lnTo>
                      <a:pt x="1736" y="270"/>
                    </a:lnTo>
                    <a:lnTo>
                      <a:pt x="1734" y="274"/>
                    </a:lnTo>
                    <a:lnTo>
                      <a:pt x="1673" y="299"/>
                    </a:lnTo>
                    <a:lnTo>
                      <a:pt x="1669" y="299"/>
                    </a:lnTo>
                    <a:lnTo>
                      <a:pt x="1667" y="295"/>
                    </a:lnTo>
                    <a:lnTo>
                      <a:pt x="1667" y="291"/>
                    </a:lnTo>
                    <a:lnTo>
                      <a:pt x="1669" y="290"/>
                    </a:lnTo>
                    <a:lnTo>
                      <a:pt x="1669" y="290"/>
                    </a:lnTo>
                    <a:close/>
                    <a:moveTo>
                      <a:pt x="1769" y="255"/>
                    </a:moveTo>
                    <a:lnTo>
                      <a:pt x="1834" y="240"/>
                    </a:lnTo>
                    <a:lnTo>
                      <a:pt x="1836" y="240"/>
                    </a:lnTo>
                    <a:lnTo>
                      <a:pt x="1840" y="243"/>
                    </a:lnTo>
                    <a:lnTo>
                      <a:pt x="1840" y="247"/>
                    </a:lnTo>
                    <a:lnTo>
                      <a:pt x="1836" y="249"/>
                    </a:lnTo>
                    <a:lnTo>
                      <a:pt x="1771" y="265"/>
                    </a:lnTo>
                    <a:lnTo>
                      <a:pt x="1769" y="265"/>
                    </a:lnTo>
                    <a:lnTo>
                      <a:pt x="1765" y="261"/>
                    </a:lnTo>
                    <a:lnTo>
                      <a:pt x="1765" y="257"/>
                    </a:lnTo>
                    <a:lnTo>
                      <a:pt x="1769" y="255"/>
                    </a:lnTo>
                    <a:lnTo>
                      <a:pt x="1769" y="255"/>
                    </a:lnTo>
                    <a:close/>
                    <a:moveTo>
                      <a:pt x="1872" y="232"/>
                    </a:moveTo>
                    <a:lnTo>
                      <a:pt x="1939" y="232"/>
                    </a:lnTo>
                    <a:lnTo>
                      <a:pt x="1941" y="234"/>
                    </a:lnTo>
                    <a:lnTo>
                      <a:pt x="1943" y="236"/>
                    </a:lnTo>
                    <a:lnTo>
                      <a:pt x="1943" y="240"/>
                    </a:lnTo>
                    <a:lnTo>
                      <a:pt x="1939" y="242"/>
                    </a:lnTo>
                    <a:lnTo>
                      <a:pt x="1872" y="243"/>
                    </a:lnTo>
                    <a:lnTo>
                      <a:pt x="1868" y="242"/>
                    </a:lnTo>
                    <a:lnTo>
                      <a:pt x="1867" y="240"/>
                    </a:lnTo>
                    <a:lnTo>
                      <a:pt x="1868" y="236"/>
                    </a:lnTo>
                    <a:lnTo>
                      <a:pt x="1872" y="232"/>
                    </a:lnTo>
                    <a:lnTo>
                      <a:pt x="1872" y="232"/>
                    </a:lnTo>
                    <a:close/>
                    <a:moveTo>
                      <a:pt x="1978" y="232"/>
                    </a:moveTo>
                    <a:lnTo>
                      <a:pt x="1986" y="232"/>
                    </a:lnTo>
                    <a:lnTo>
                      <a:pt x="1984" y="232"/>
                    </a:lnTo>
                    <a:lnTo>
                      <a:pt x="2041" y="217"/>
                    </a:lnTo>
                    <a:lnTo>
                      <a:pt x="2043" y="217"/>
                    </a:lnTo>
                    <a:lnTo>
                      <a:pt x="2045" y="220"/>
                    </a:lnTo>
                    <a:lnTo>
                      <a:pt x="2045" y="224"/>
                    </a:lnTo>
                    <a:lnTo>
                      <a:pt x="2043" y="226"/>
                    </a:lnTo>
                    <a:lnTo>
                      <a:pt x="1986" y="240"/>
                    </a:lnTo>
                    <a:lnTo>
                      <a:pt x="1986" y="242"/>
                    </a:lnTo>
                    <a:lnTo>
                      <a:pt x="1978" y="242"/>
                    </a:lnTo>
                    <a:lnTo>
                      <a:pt x="1974" y="240"/>
                    </a:lnTo>
                    <a:lnTo>
                      <a:pt x="1972" y="236"/>
                    </a:lnTo>
                    <a:lnTo>
                      <a:pt x="1974" y="232"/>
                    </a:lnTo>
                    <a:lnTo>
                      <a:pt x="1978" y="232"/>
                    </a:lnTo>
                    <a:lnTo>
                      <a:pt x="1978" y="232"/>
                    </a:lnTo>
                    <a:close/>
                    <a:moveTo>
                      <a:pt x="2078" y="207"/>
                    </a:moveTo>
                    <a:lnTo>
                      <a:pt x="2108" y="199"/>
                    </a:lnTo>
                    <a:lnTo>
                      <a:pt x="2143" y="193"/>
                    </a:lnTo>
                    <a:lnTo>
                      <a:pt x="2145" y="193"/>
                    </a:lnTo>
                    <a:lnTo>
                      <a:pt x="2147" y="195"/>
                    </a:lnTo>
                    <a:lnTo>
                      <a:pt x="2147" y="199"/>
                    </a:lnTo>
                    <a:lnTo>
                      <a:pt x="2143" y="201"/>
                    </a:lnTo>
                    <a:lnTo>
                      <a:pt x="2110" y="209"/>
                    </a:lnTo>
                    <a:lnTo>
                      <a:pt x="2080" y="217"/>
                    </a:lnTo>
                    <a:lnTo>
                      <a:pt x="2076" y="217"/>
                    </a:lnTo>
                    <a:lnTo>
                      <a:pt x="2074" y="213"/>
                    </a:lnTo>
                    <a:lnTo>
                      <a:pt x="2074" y="209"/>
                    </a:lnTo>
                    <a:lnTo>
                      <a:pt x="2078" y="207"/>
                    </a:lnTo>
                    <a:lnTo>
                      <a:pt x="2078" y="207"/>
                    </a:lnTo>
                    <a:close/>
                    <a:moveTo>
                      <a:pt x="2179" y="184"/>
                    </a:moveTo>
                    <a:lnTo>
                      <a:pt x="2231" y="174"/>
                    </a:lnTo>
                    <a:lnTo>
                      <a:pt x="2245" y="170"/>
                    </a:lnTo>
                    <a:lnTo>
                      <a:pt x="2249" y="170"/>
                    </a:lnTo>
                    <a:lnTo>
                      <a:pt x="2251" y="174"/>
                    </a:lnTo>
                    <a:lnTo>
                      <a:pt x="2249" y="178"/>
                    </a:lnTo>
                    <a:lnTo>
                      <a:pt x="2247" y="180"/>
                    </a:lnTo>
                    <a:lnTo>
                      <a:pt x="2233" y="184"/>
                    </a:lnTo>
                    <a:lnTo>
                      <a:pt x="2181" y="193"/>
                    </a:lnTo>
                    <a:lnTo>
                      <a:pt x="2178" y="193"/>
                    </a:lnTo>
                    <a:lnTo>
                      <a:pt x="2176" y="190"/>
                    </a:lnTo>
                    <a:lnTo>
                      <a:pt x="2178" y="186"/>
                    </a:lnTo>
                    <a:lnTo>
                      <a:pt x="2179" y="184"/>
                    </a:lnTo>
                    <a:lnTo>
                      <a:pt x="2179" y="184"/>
                    </a:lnTo>
                    <a:close/>
                    <a:moveTo>
                      <a:pt x="2283" y="165"/>
                    </a:moveTo>
                    <a:lnTo>
                      <a:pt x="2348" y="153"/>
                    </a:lnTo>
                    <a:lnTo>
                      <a:pt x="2352" y="153"/>
                    </a:lnTo>
                    <a:lnTo>
                      <a:pt x="2352" y="157"/>
                    </a:lnTo>
                    <a:lnTo>
                      <a:pt x="2352" y="161"/>
                    </a:lnTo>
                    <a:lnTo>
                      <a:pt x="2350" y="163"/>
                    </a:lnTo>
                    <a:lnTo>
                      <a:pt x="2283" y="174"/>
                    </a:lnTo>
                    <a:lnTo>
                      <a:pt x="2279" y="174"/>
                    </a:lnTo>
                    <a:lnTo>
                      <a:pt x="2277" y="170"/>
                    </a:lnTo>
                    <a:lnTo>
                      <a:pt x="2279" y="167"/>
                    </a:lnTo>
                    <a:lnTo>
                      <a:pt x="2283" y="165"/>
                    </a:lnTo>
                    <a:lnTo>
                      <a:pt x="2283" y="165"/>
                    </a:lnTo>
                    <a:close/>
                    <a:moveTo>
                      <a:pt x="2383" y="144"/>
                    </a:moveTo>
                    <a:lnTo>
                      <a:pt x="2448" y="126"/>
                    </a:lnTo>
                    <a:lnTo>
                      <a:pt x="2452" y="126"/>
                    </a:lnTo>
                    <a:lnTo>
                      <a:pt x="2454" y="130"/>
                    </a:lnTo>
                    <a:lnTo>
                      <a:pt x="2454" y="134"/>
                    </a:lnTo>
                    <a:lnTo>
                      <a:pt x="2450" y="136"/>
                    </a:lnTo>
                    <a:lnTo>
                      <a:pt x="2387" y="153"/>
                    </a:lnTo>
                    <a:lnTo>
                      <a:pt x="2383" y="153"/>
                    </a:lnTo>
                    <a:lnTo>
                      <a:pt x="2381" y="149"/>
                    </a:lnTo>
                    <a:lnTo>
                      <a:pt x="2381" y="145"/>
                    </a:lnTo>
                    <a:lnTo>
                      <a:pt x="2383" y="144"/>
                    </a:lnTo>
                    <a:lnTo>
                      <a:pt x="2383" y="144"/>
                    </a:lnTo>
                    <a:close/>
                    <a:moveTo>
                      <a:pt x="2487" y="117"/>
                    </a:moveTo>
                    <a:lnTo>
                      <a:pt x="2552" y="105"/>
                    </a:lnTo>
                    <a:lnTo>
                      <a:pt x="2556" y="105"/>
                    </a:lnTo>
                    <a:lnTo>
                      <a:pt x="2556" y="109"/>
                    </a:lnTo>
                    <a:lnTo>
                      <a:pt x="2556" y="113"/>
                    </a:lnTo>
                    <a:lnTo>
                      <a:pt x="2554" y="115"/>
                    </a:lnTo>
                    <a:lnTo>
                      <a:pt x="2487" y="126"/>
                    </a:lnTo>
                    <a:lnTo>
                      <a:pt x="2485" y="124"/>
                    </a:lnTo>
                    <a:lnTo>
                      <a:pt x="2481" y="121"/>
                    </a:lnTo>
                    <a:lnTo>
                      <a:pt x="2483" y="119"/>
                    </a:lnTo>
                    <a:lnTo>
                      <a:pt x="2487" y="117"/>
                    </a:lnTo>
                    <a:lnTo>
                      <a:pt x="2487" y="117"/>
                    </a:lnTo>
                    <a:close/>
                    <a:moveTo>
                      <a:pt x="2588" y="99"/>
                    </a:moveTo>
                    <a:lnTo>
                      <a:pt x="2604" y="97"/>
                    </a:lnTo>
                    <a:lnTo>
                      <a:pt x="2604" y="97"/>
                    </a:lnTo>
                    <a:lnTo>
                      <a:pt x="2656" y="101"/>
                    </a:lnTo>
                    <a:lnTo>
                      <a:pt x="2659" y="101"/>
                    </a:lnTo>
                    <a:lnTo>
                      <a:pt x="2661" y="105"/>
                    </a:lnTo>
                    <a:lnTo>
                      <a:pt x="2659" y="109"/>
                    </a:lnTo>
                    <a:lnTo>
                      <a:pt x="2656" y="111"/>
                    </a:lnTo>
                    <a:lnTo>
                      <a:pt x="2604" y="105"/>
                    </a:lnTo>
                    <a:lnTo>
                      <a:pt x="2604" y="105"/>
                    </a:lnTo>
                    <a:lnTo>
                      <a:pt x="2590" y="109"/>
                    </a:lnTo>
                    <a:lnTo>
                      <a:pt x="2588" y="107"/>
                    </a:lnTo>
                    <a:lnTo>
                      <a:pt x="2585" y="103"/>
                    </a:lnTo>
                    <a:lnTo>
                      <a:pt x="2587" y="99"/>
                    </a:lnTo>
                    <a:lnTo>
                      <a:pt x="2588" y="99"/>
                    </a:lnTo>
                    <a:lnTo>
                      <a:pt x="2588" y="99"/>
                    </a:lnTo>
                    <a:close/>
                    <a:moveTo>
                      <a:pt x="2694" y="105"/>
                    </a:moveTo>
                    <a:lnTo>
                      <a:pt x="2729" y="109"/>
                    </a:lnTo>
                    <a:lnTo>
                      <a:pt x="2725" y="109"/>
                    </a:lnTo>
                    <a:lnTo>
                      <a:pt x="2756" y="94"/>
                    </a:lnTo>
                    <a:lnTo>
                      <a:pt x="2759" y="94"/>
                    </a:lnTo>
                    <a:lnTo>
                      <a:pt x="2761" y="97"/>
                    </a:lnTo>
                    <a:lnTo>
                      <a:pt x="2763" y="99"/>
                    </a:lnTo>
                    <a:lnTo>
                      <a:pt x="2759" y="103"/>
                    </a:lnTo>
                    <a:lnTo>
                      <a:pt x="2729" y="117"/>
                    </a:lnTo>
                    <a:lnTo>
                      <a:pt x="2727" y="119"/>
                    </a:lnTo>
                    <a:lnTo>
                      <a:pt x="2692" y="115"/>
                    </a:lnTo>
                    <a:lnTo>
                      <a:pt x="2690" y="113"/>
                    </a:lnTo>
                    <a:lnTo>
                      <a:pt x="2688" y="109"/>
                    </a:lnTo>
                    <a:lnTo>
                      <a:pt x="2692" y="105"/>
                    </a:lnTo>
                    <a:lnTo>
                      <a:pt x="2694" y="105"/>
                    </a:lnTo>
                    <a:lnTo>
                      <a:pt x="2694" y="105"/>
                    </a:lnTo>
                    <a:close/>
                    <a:moveTo>
                      <a:pt x="2790" y="78"/>
                    </a:moveTo>
                    <a:lnTo>
                      <a:pt x="2850" y="51"/>
                    </a:lnTo>
                    <a:lnTo>
                      <a:pt x="2850" y="51"/>
                    </a:lnTo>
                    <a:lnTo>
                      <a:pt x="2853" y="49"/>
                    </a:lnTo>
                    <a:lnTo>
                      <a:pt x="2855" y="53"/>
                    </a:lnTo>
                    <a:lnTo>
                      <a:pt x="2857" y="55"/>
                    </a:lnTo>
                    <a:lnTo>
                      <a:pt x="2855" y="59"/>
                    </a:lnTo>
                    <a:lnTo>
                      <a:pt x="2853" y="59"/>
                    </a:lnTo>
                    <a:lnTo>
                      <a:pt x="2794" y="86"/>
                    </a:lnTo>
                    <a:lnTo>
                      <a:pt x="2792" y="86"/>
                    </a:lnTo>
                    <a:lnTo>
                      <a:pt x="2788" y="84"/>
                    </a:lnTo>
                    <a:lnTo>
                      <a:pt x="2788" y="82"/>
                    </a:lnTo>
                    <a:lnTo>
                      <a:pt x="2790" y="78"/>
                    </a:lnTo>
                    <a:lnTo>
                      <a:pt x="2790" y="78"/>
                    </a:lnTo>
                    <a:close/>
                    <a:moveTo>
                      <a:pt x="2884" y="32"/>
                    </a:moveTo>
                    <a:lnTo>
                      <a:pt x="2942" y="0"/>
                    </a:lnTo>
                    <a:lnTo>
                      <a:pt x="2946" y="0"/>
                    </a:lnTo>
                    <a:lnTo>
                      <a:pt x="2948" y="3"/>
                    </a:lnTo>
                    <a:lnTo>
                      <a:pt x="2949" y="7"/>
                    </a:lnTo>
                    <a:lnTo>
                      <a:pt x="2948" y="9"/>
                    </a:lnTo>
                    <a:lnTo>
                      <a:pt x="2888" y="40"/>
                    </a:lnTo>
                    <a:lnTo>
                      <a:pt x="2886" y="42"/>
                    </a:lnTo>
                    <a:lnTo>
                      <a:pt x="2882" y="40"/>
                    </a:lnTo>
                    <a:lnTo>
                      <a:pt x="2882" y="36"/>
                    </a:lnTo>
                    <a:lnTo>
                      <a:pt x="2884" y="32"/>
                    </a:lnTo>
                    <a:lnTo>
                      <a:pt x="288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8" name="Freeform 817"/>
              <p:cNvSpPr>
                <a:spLocks/>
              </p:cNvSpPr>
              <p:nvPr/>
            </p:nvSpPr>
            <p:spPr bwMode="auto">
              <a:xfrm>
                <a:off x="2241" y="3313"/>
                <a:ext cx="37" cy="11"/>
              </a:xfrm>
              <a:custGeom>
                <a:avLst/>
                <a:gdLst>
                  <a:gd name="T0" fmla="*/ 4 w 75"/>
                  <a:gd name="T1" fmla="*/ 12 h 21"/>
                  <a:gd name="T2" fmla="*/ 69 w 75"/>
                  <a:gd name="T3" fmla="*/ 0 h 21"/>
                  <a:gd name="T4" fmla="*/ 73 w 75"/>
                  <a:gd name="T5" fmla="*/ 0 h 21"/>
                  <a:gd name="T6" fmla="*/ 75 w 75"/>
                  <a:gd name="T7" fmla="*/ 4 h 21"/>
                  <a:gd name="T8" fmla="*/ 73 w 75"/>
                  <a:gd name="T9" fmla="*/ 8 h 21"/>
                  <a:gd name="T10" fmla="*/ 71 w 75"/>
                  <a:gd name="T11" fmla="*/ 10 h 21"/>
                  <a:gd name="T12" fmla="*/ 6 w 75"/>
                  <a:gd name="T13" fmla="*/ 21 h 21"/>
                  <a:gd name="T14" fmla="*/ 2 w 75"/>
                  <a:gd name="T15" fmla="*/ 21 h 21"/>
                  <a:gd name="T16" fmla="*/ 0 w 75"/>
                  <a:gd name="T17" fmla="*/ 17 h 21"/>
                  <a:gd name="T18" fmla="*/ 0 w 75"/>
                  <a:gd name="T19" fmla="*/ 14 h 21"/>
                  <a:gd name="T20" fmla="*/ 4 w 75"/>
                  <a:gd name="T21" fmla="*/ 12 h 21"/>
                  <a:gd name="T22" fmla="*/ 4 w 75"/>
                  <a:gd name="T2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1">
                    <a:moveTo>
                      <a:pt x="4" y="12"/>
                    </a:moveTo>
                    <a:lnTo>
                      <a:pt x="69" y="0"/>
                    </a:lnTo>
                    <a:lnTo>
                      <a:pt x="73" y="0"/>
                    </a:lnTo>
                    <a:lnTo>
                      <a:pt x="75" y="4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79" name="Freeform 818"/>
              <p:cNvSpPr>
                <a:spLocks/>
              </p:cNvSpPr>
              <p:nvPr/>
            </p:nvSpPr>
            <p:spPr bwMode="auto">
              <a:xfrm>
                <a:off x="2292" y="3300"/>
                <a:ext cx="36" cy="14"/>
              </a:xfrm>
              <a:custGeom>
                <a:avLst/>
                <a:gdLst>
                  <a:gd name="T0" fmla="*/ 4 w 73"/>
                  <a:gd name="T1" fmla="*/ 19 h 29"/>
                  <a:gd name="T2" fmla="*/ 27 w 73"/>
                  <a:gd name="T3" fmla="*/ 17 h 29"/>
                  <a:gd name="T4" fmla="*/ 25 w 73"/>
                  <a:gd name="T5" fmla="*/ 17 h 29"/>
                  <a:gd name="T6" fmla="*/ 67 w 73"/>
                  <a:gd name="T7" fmla="*/ 0 h 29"/>
                  <a:gd name="T8" fmla="*/ 71 w 73"/>
                  <a:gd name="T9" fmla="*/ 0 h 29"/>
                  <a:gd name="T10" fmla="*/ 73 w 73"/>
                  <a:gd name="T11" fmla="*/ 2 h 29"/>
                  <a:gd name="T12" fmla="*/ 73 w 73"/>
                  <a:gd name="T13" fmla="*/ 6 h 29"/>
                  <a:gd name="T14" fmla="*/ 71 w 73"/>
                  <a:gd name="T15" fmla="*/ 8 h 29"/>
                  <a:gd name="T16" fmla="*/ 29 w 73"/>
                  <a:gd name="T17" fmla="*/ 25 h 29"/>
                  <a:gd name="T18" fmla="*/ 27 w 73"/>
                  <a:gd name="T19" fmla="*/ 25 h 29"/>
                  <a:gd name="T20" fmla="*/ 8 w 73"/>
                  <a:gd name="T21" fmla="*/ 29 h 29"/>
                  <a:gd name="T22" fmla="*/ 4 w 73"/>
                  <a:gd name="T23" fmla="*/ 29 h 29"/>
                  <a:gd name="T24" fmla="*/ 0 w 73"/>
                  <a:gd name="T25" fmla="*/ 25 h 29"/>
                  <a:gd name="T26" fmla="*/ 2 w 73"/>
                  <a:gd name="T27" fmla="*/ 23 h 29"/>
                  <a:gd name="T28" fmla="*/ 4 w 73"/>
                  <a:gd name="T29" fmla="*/ 19 h 29"/>
                  <a:gd name="T30" fmla="*/ 4 w 73"/>
                  <a:gd name="T3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9">
                    <a:moveTo>
                      <a:pt x="4" y="19"/>
                    </a:moveTo>
                    <a:lnTo>
                      <a:pt x="27" y="17"/>
                    </a:lnTo>
                    <a:lnTo>
                      <a:pt x="25" y="17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8" y="29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4" y="1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0" name="Freeform 819"/>
              <p:cNvSpPr>
                <a:spLocks/>
              </p:cNvSpPr>
              <p:nvPr/>
            </p:nvSpPr>
            <p:spPr bwMode="auto">
              <a:xfrm>
                <a:off x="2341" y="3280"/>
                <a:ext cx="36" cy="17"/>
              </a:xfrm>
              <a:custGeom>
                <a:avLst/>
                <a:gdLst>
                  <a:gd name="T0" fmla="*/ 4 w 71"/>
                  <a:gd name="T1" fmla="*/ 23 h 32"/>
                  <a:gd name="T2" fmla="*/ 48 w 71"/>
                  <a:gd name="T3" fmla="*/ 6 h 32"/>
                  <a:gd name="T4" fmla="*/ 65 w 71"/>
                  <a:gd name="T5" fmla="*/ 0 h 32"/>
                  <a:gd name="T6" fmla="*/ 69 w 71"/>
                  <a:gd name="T7" fmla="*/ 0 h 32"/>
                  <a:gd name="T8" fmla="*/ 71 w 71"/>
                  <a:gd name="T9" fmla="*/ 4 h 32"/>
                  <a:gd name="T10" fmla="*/ 71 w 71"/>
                  <a:gd name="T11" fmla="*/ 6 h 32"/>
                  <a:gd name="T12" fmla="*/ 69 w 71"/>
                  <a:gd name="T13" fmla="*/ 7 h 32"/>
                  <a:gd name="T14" fmla="*/ 52 w 71"/>
                  <a:gd name="T15" fmla="*/ 15 h 32"/>
                  <a:gd name="T16" fmla="*/ 6 w 71"/>
                  <a:gd name="T17" fmla="*/ 32 h 32"/>
                  <a:gd name="T18" fmla="*/ 2 w 71"/>
                  <a:gd name="T19" fmla="*/ 32 h 32"/>
                  <a:gd name="T20" fmla="*/ 0 w 71"/>
                  <a:gd name="T21" fmla="*/ 31 h 32"/>
                  <a:gd name="T22" fmla="*/ 0 w 71"/>
                  <a:gd name="T23" fmla="*/ 27 h 32"/>
                  <a:gd name="T24" fmla="*/ 4 w 71"/>
                  <a:gd name="T25" fmla="*/ 23 h 32"/>
                  <a:gd name="T26" fmla="*/ 4 w 71"/>
                  <a:gd name="T2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32">
                    <a:moveTo>
                      <a:pt x="4" y="23"/>
                    </a:moveTo>
                    <a:lnTo>
                      <a:pt x="48" y="6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69" y="7"/>
                    </a:lnTo>
                    <a:lnTo>
                      <a:pt x="52" y="15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4" y="2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1" name="Freeform 820"/>
              <p:cNvSpPr>
                <a:spLocks/>
              </p:cNvSpPr>
              <p:nvPr/>
            </p:nvSpPr>
            <p:spPr bwMode="auto">
              <a:xfrm>
                <a:off x="2390" y="3261"/>
                <a:ext cx="35" cy="17"/>
              </a:xfrm>
              <a:custGeom>
                <a:avLst/>
                <a:gdLst>
                  <a:gd name="T0" fmla="*/ 2 w 69"/>
                  <a:gd name="T1" fmla="*/ 25 h 33"/>
                  <a:gd name="T2" fmla="*/ 63 w 69"/>
                  <a:gd name="T3" fmla="*/ 0 h 33"/>
                  <a:gd name="T4" fmla="*/ 67 w 69"/>
                  <a:gd name="T5" fmla="*/ 0 h 33"/>
                  <a:gd name="T6" fmla="*/ 69 w 69"/>
                  <a:gd name="T7" fmla="*/ 2 h 33"/>
                  <a:gd name="T8" fmla="*/ 69 w 69"/>
                  <a:gd name="T9" fmla="*/ 6 h 33"/>
                  <a:gd name="T10" fmla="*/ 67 w 69"/>
                  <a:gd name="T11" fmla="*/ 8 h 33"/>
                  <a:gd name="T12" fmla="*/ 6 w 69"/>
                  <a:gd name="T13" fmla="*/ 33 h 33"/>
                  <a:gd name="T14" fmla="*/ 2 w 69"/>
                  <a:gd name="T15" fmla="*/ 33 h 33"/>
                  <a:gd name="T16" fmla="*/ 0 w 69"/>
                  <a:gd name="T17" fmla="*/ 31 h 33"/>
                  <a:gd name="T18" fmla="*/ 0 w 69"/>
                  <a:gd name="T19" fmla="*/ 27 h 33"/>
                  <a:gd name="T20" fmla="*/ 2 w 69"/>
                  <a:gd name="T21" fmla="*/ 25 h 33"/>
                  <a:gd name="T22" fmla="*/ 2 w 69"/>
                  <a:gd name="T2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3">
                    <a:moveTo>
                      <a:pt x="2" y="25"/>
                    </a:moveTo>
                    <a:lnTo>
                      <a:pt x="63" y="0"/>
                    </a:lnTo>
                    <a:lnTo>
                      <a:pt x="67" y="0"/>
                    </a:lnTo>
                    <a:lnTo>
                      <a:pt x="69" y="2"/>
                    </a:lnTo>
                    <a:lnTo>
                      <a:pt x="69" y="6"/>
                    </a:lnTo>
                    <a:lnTo>
                      <a:pt x="67" y="8"/>
                    </a:lnTo>
                    <a:lnTo>
                      <a:pt x="6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2" name="Freeform 821"/>
              <p:cNvSpPr>
                <a:spLocks/>
              </p:cNvSpPr>
              <p:nvPr/>
            </p:nvSpPr>
            <p:spPr bwMode="auto">
              <a:xfrm>
                <a:off x="2437" y="3235"/>
                <a:ext cx="34" cy="21"/>
              </a:xfrm>
              <a:custGeom>
                <a:avLst/>
                <a:gdLst>
                  <a:gd name="T0" fmla="*/ 4 w 67"/>
                  <a:gd name="T1" fmla="*/ 34 h 42"/>
                  <a:gd name="T2" fmla="*/ 59 w 67"/>
                  <a:gd name="T3" fmla="*/ 0 h 42"/>
                  <a:gd name="T4" fmla="*/ 65 w 67"/>
                  <a:gd name="T5" fmla="*/ 0 h 42"/>
                  <a:gd name="T6" fmla="*/ 67 w 67"/>
                  <a:gd name="T7" fmla="*/ 1 h 42"/>
                  <a:gd name="T8" fmla="*/ 67 w 67"/>
                  <a:gd name="T9" fmla="*/ 5 h 42"/>
                  <a:gd name="T10" fmla="*/ 65 w 67"/>
                  <a:gd name="T11" fmla="*/ 7 h 42"/>
                  <a:gd name="T12" fmla="*/ 8 w 67"/>
                  <a:gd name="T13" fmla="*/ 42 h 42"/>
                  <a:gd name="T14" fmla="*/ 4 w 67"/>
                  <a:gd name="T15" fmla="*/ 42 h 42"/>
                  <a:gd name="T16" fmla="*/ 0 w 67"/>
                  <a:gd name="T17" fmla="*/ 38 h 42"/>
                  <a:gd name="T18" fmla="*/ 0 w 67"/>
                  <a:gd name="T19" fmla="*/ 36 h 42"/>
                  <a:gd name="T20" fmla="*/ 4 w 67"/>
                  <a:gd name="T21" fmla="*/ 34 h 42"/>
                  <a:gd name="T22" fmla="*/ 4 w 67"/>
                  <a:gd name="T2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42">
                    <a:moveTo>
                      <a:pt x="4" y="34"/>
                    </a:moveTo>
                    <a:lnTo>
                      <a:pt x="59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67" y="5"/>
                    </a:lnTo>
                    <a:lnTo>
                      <a:pt x="65" y="7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4" y="34"/>
                    </a:lnTo>
                    <a:lnTo>
                      <a:pt x="4" y="3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3" name="Freeform 822"/>
              <p:cNvSpPr>
                <a:spLocks/>
              </p:cNvSpPr>
              <p:nvPr/>
            </p:nvSpPr>
            <p:spPr bwMode="auto">
              <a:xfrm>
                <a:off x="2483" y="3216"/>
                <a:ext cx="36" cy="14"/>
              </a:xfrm>
              <a:custGeom>
                <a:avLst/>
                <a:gdLst>
                  <a:gd name="T0" fmla="*/ 2 w 73"/>
                  <a:gd name="T1" fmla="*/ 19 h 29"/>
                  <a:gd name="T2" fmla="*/ 14 w 73"/>
                  <a:gd name="T3" fmla="*/ 14 h 29"/>
                  <a:gd name="T4" fmla="*/ 15 w 73"/>
                  <a:gd name="T5" fmla="*/ 14 h 29"/>
                  <a:gd name="T6" fmla="*/ 67 w 73"/>
                  <a:gd name="T7" fmla="*/ 0 h 29"/>
                  <a:gd name="T8" fmla="*/ 71 w 73"/>
                  <a:gd name="T9" fmla="*/ 0 h 29"/>
                  <a:gd name="T10" fmla="*/ 73 w 73"/>
                  <a:gd name="T11" fmla="*/ 2 h 29"/>
                  <a:gd name="T12" fmla="*/ 73 w 73"/>
                  <a:gd name="T13" fmla="*/ 6 h 29"/>
                  <a:gd name="T14" fmla="*/ 69 w 73"/>
                  <a:gd name="T15" fmla="*/ 10 h 29"/>
                  <a:gd name="T16" fmla="*/ 17 w 73"/>
                  <a:gd name="T17" fmla="*/ 21 h 29"/>
                  <a:gd name="T18" fmla="*/ 19 w 73"/>
                  <a:gd name="T19" fmla="*/ 21 h 29"/>
                  <a:gd name="T20" fmla="*/ 8 w 73"/>
                  <a:gd name="T21" fmla="*/ 29 h 29"/>
                  <a:gd name="T22" fmla="*/ 4 w 73"/>
                  <a:gd name="T23" fmla="*/ 29 h 29"/>
                  <a:gd name="T24" fmla="*/ 2 w 73"/>
                  <a:gd name="T25" fmla="*/ 25 h 29"/>
                  <a:gd name="T26" fmla="*/ 0 w 73"/>
                  <a:gd name="T27" fmla="*/ 23 h 29"/>
                  <a:gd name="T28" fmla="*/ 2 w 73"/>
                  <a:gd name="T29" fmla="*/ 19 h 29"/>
                  <a:gd name="T30" fmla="*/ 2 w 73"/>
                  <a:gd name="T31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9">
                    <a:moveTo>
                      <a:pt x="2" y="19"/>
                    </a:moveTo>
                    <a:lnTo>
                      <a:pt x="14" y="14"/>
                    </a:lnTo>
                    <a:lnTo>
                      <a:pt x="15" y="14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69" y="10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8" y="29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4" name="Freeform 823"/>
              <p:cNvSpPr>
                <a:spLocks/>
              </p:cNvSpPr>
              <p:nvPr/>
            </p:nvSpPr>
            <p:spPr bwMode="auto">
              <a:xfrm>
                <a:off x="2532" y="3201"/>
                <a:ext cx="37" cy="15"/>
              </a:xfrm>
              <a:custGeom>
                <a:avLst/>
                <a:gdLst>
                  <a:gd name="T0" fmla="*/ 4 w 73"/>
                  <a:gd name="T1" fmla="*/ 22 h 31"/>
                  <a:gd name="T2" fmla="*/ 38 w 73"/>
                  <a:gd name="T3" fmla="*/ 14 h 31"/>
                  <a:gd name="T4" fmla="*/ 38 w 73"/>
                  <a:gd name="T5" fmla="*/ 14 h 31"/>
                  <a:gd name="T6" fmla="*/ 65 w 73"/>
                  <a:gd name="T7" fmla="*/ 0 h 31"/>
                  <a:gd name="T8" fmla="*/ 71 w 73"/>
                  <a:gd name="T9" fmla="*/ 0 h 31"/>
                  <a:gd name="T10" fmla="*/ 73 w 73"/>
                  <a:gd name="T11" fmla="*/ 2 h 31"/>
                  <a:gd name="T12" fmla="*/ 73 w 73"/>
                  <a:gd name="T13" fmla="*/ 6 h 31"/>
                  <a:gd name="T14" fmla="*/ 71 w 73"/>
                  <a:gd name="T15" fmla="*/ 8 h 31"/>
                  <a:gd name="T16" fmla="*/ 40 w 73"/>
                  <a:gd name="T17" fmla="*/ 22 h 31"/>
                  <a:gd name="T18" fmla="*/ 40 w 73"/>
                  <a:gd name="T19" fmla="*/ 22 h 31"/>
                  <a:gd name="T20" fmla="*/ 6 w 73"/>
                  <a:gd name="T21" fmla="*/ 31 h 31"/>
                  <a:gd name="T22" fmla="*/ 4 w 73"/>
                  <a:gd name="T23" fmla="*/ 29 h 31"/>
                  <a:gd name="T24" fmla="*/ 0 w 73"/>
                  <a:gd name="T25" fmla="*/ 27 h 31"/>
                  <a:gd name="T26" fmla="*/ 2 w 73"/>
                  <a:gd name="T27" fmla="*/ 23 h 31"/>
                  <a:gd name="T28" fmla="*/ 4 w 73"/>
                  <a:gd name="T29" fmla="*/ 22 h 31"/>
                  <a:gd name="T30" fmla="*/ 4 w 73"/>
                  <a:gd name="T3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31">
                    <a:moveTo>
                      <a:pt x="4" y="22"/>
                    </a:moveTo>
                    <a:lnTo>
                      <a:pt x="38" y="14"/>
                    </a:lnTo>
                    <a:lnTo>
                      <a:pt x="38" y="14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4" y="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5" name="Freeform 824"/>
              <p:cNvSpPr>
                <a:spLocks/>
              </p:cNvSpPr>
              <p:nvPr/>
            </p:nvSpPr>
            <p:spPr bwMode="auto">
              <a:xfrm>
                <a:off x="2582" y="3179"/>
                <a:ext cx="35" cy="18"/>
              </a:xfrm>
              <a:custGeom>
                <a:avLst/>
                <a:gdLst>
                  <a:gd name="T0" fmla="*/ 2 w 69"/>
                  <a:gd name="T1" fmla="*/ 29 h 37"/>
                  <a:gd name="T2" fmla="*/ 61 w 69"/>
                  <a:gd name="T3" fmla="*/ 0 h 37"/>
                  <a:gd name="T4" fmla="*/ 59 w 69"/>
                  <a:gd name="T5" fmla="*/ 0 h 37"/>
                  <a:gd name="T6" fmla="*/ 61 w 69"/>
                  <a:gd name="T7" fmla="*/ 0 h 37"/>
                  <a:gd name="T8" fmla="*/ 65 w 69"/>
                  <a:gd name="T9" fmla="*/ 0 h 37"/>
                  <a:gd name="T10" fmla="*/ 69 w 69"/>
                  <a:gd name="T11" fmla="*/ 2 h 37"/>
                  <a:gd name="T12" fmla="*/ 69 w 69"/>
                  <a:gd name="T13" fmla="*/ 6 h 37"/>
                  <a:gd name="T14" fmla="*/ 67 w 69"/>
                  <a:gd name="T15" fmla="*/ 10 h 37"/>
                  <a:gd name="T16" fmla="*/ 67 w 69"/>
                  <a:gd name="T17" fmla="*/ 10 h 37"/>
                  <a:gd name="T18" fmla="*/ 65 w 69"/>
                  <a:gd name="T19" fmla="*/ 10 h 37"/>
                  <a:gd name="T20" fmla="*/ 6 w 69"/>
                  <a:gd name="T21" fmla="*/ 37 h 37"/>
                  <a:gd name="T22" fmla="*/ 2 w 69"/>
                  <a:gd name="T23" fmla="*/ 37 h 37"/>
                  <a:gd name="T24" fmla="*/ 0 w 69"/>
                  <a:gd name="T25" fmla="*/ 35 h 37"/>
                  <a:gd name="T26" fmla="*/ 0 w 69"/>
                  <a:gd name="T27" fmla="*/ 31 h 37"/>
                  <a:gd name="T28" fmla="*/ 2 w 69"/>
                  <a:gd name="T29" fmla="*/ 29 h 37"/>
                  <a:gd name="T30" fmla="*/ 2 w 69"/>
                  <a:gd name="T31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37">
                    <a:moveTo>
                      <a:pt x="2" y="29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69" y="6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" y="37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6" name="Freeform 825"/>
              <p:cNvSpPr>
                <a:spLocks/>
              </p:cNvSpPr>
              <p:nvPr/>
            </p:nvSpPr>
            <p:spPr bwMode="auto">
              <a:xfrm>
                <a:off x="2628" y="3151"/>
                <a:ext cx="33" cy="22"/>
              </a:xfrm>
              <a:custGeom>
                <a:avLst/>
                <a:gdLst>
                  <a:gd name="T0" fmla="*/ 2 w 65"/>
                  <a:gd name="T1" fmla="*/ 36 h 44"/>
                  <a:gd name="T2" fmla="*/ 58 w 65"/>
                  <a:gd name="T3" fmla="*/ 0 h 44"/>
                  <a:gd name="T4" fmla="*/ 61 w 65"/>
                  <a:gd name="T5" fmla="*/ 0 h 44"/>
                  <a:gd name="T6" fmla="*/ 65 w 65"/>
                  <a:gd name="T7" fmla="*/ 0 h 44"/>
                  <a:gd name="T8" fmla="*/ 65 w 65"/>
                  <a:gd name="T9" fmla="*/ 5 h 44"/>
                  <a:gd name="T10" fmla="*/ 63 w 65"/>
                  <a:gd name="T11" fmla="*/ 7 h 44"/>
                  <a:gd name="T12" fmla="*/ 6 w 65"/>
                  <a:gd name="T13" fmla="*/ 42 h 44"/>
                  <a:gd name="T14" fmla="*/ 4 w 65"/>
                  <a:gd name="T15" fmla="*/ 44 h 44"/>
                  <a:gd name="T16" fmla="*/ 0 w 65"/>
                  <a:gd name="T17" fmla="*/ 42 h 44"/>
                  <a:gd name="T18" fmla="*/ 0 w 65"/>
                  <a:gd name="T19" fmla="*/ 38 h 44"/>
                  <a:gd name="T20" fmla="*/ 2 w 65"/>
                  <a:gd name="T21" fmla="*/ 36 h 44"/>
                  <a:gd name="T22" fmla="*/ 2 w 65"/>
                  <a:gd name="T2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4">
                    <a:moveTo>
                      <a:pt x="2" y="36"/>
                    </a:moveTo>
                    <a:lnTo>
                      <a:pt x="58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7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2" y="36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7" name="Freeform 826"/>
              <p:cNvSpPr>
                <a:spLocks/>
              </p:cNvSpPr>
              <p:nvPr/>
            </p:nvSpPr>
            <p:spPr bwMode="auto">
              <a:xfrm>
                <a:off x="2672" y="3135"/>
                <a:ext cx="38" cy="9"/>
              </a:xfrm>
              <a:custGeom>
                <a:avLst/>
                <a:gdLst>
                  <a:gd name="T0" fmla="*/ 4 w 77"/>
                  <a:gd name="T1" fmla="*/ 9 h 17"/>
                  <a:gd name="T2" fmla="*/ 6 w 77"/>
                  <a:gd name="T3" fmla="*/ 8 h 17"/>
                  <a:gd name="T4" fmla="*/ 8 w 77"/>
                  <a:gd name="T5" fmla="*/ 8 h 17"/>
                  <a:gd name="T6" fmla="*/ 71 w 77"/>
                  <a:gd name="T7" fmla="*/ 0 h 17"/>
                  <a:gd name="T8" fmla="*/ 75 w 77"/>
                  <a:gd name="T9" fmla="*/ 0 h 17"/>
                  <a:gd name="T10" fmla="*/ 77 w 77"/>
                  <a:gd name="T11" fmla="*/ 4 h 17"/>
                  <a:gd name="T12" fmla="*/ 75 w 77"/>
                  <a:gd name="T13" fmla="*/ 8 h 17"/>
                  <a:gd name="T14" fmla="*/ 73 w 77"/>
                  <a:gd name="T15" fmla="*/ 9 h 17"/>
                  <a:gd name="T16" fmla="*/ 10 w 77"/>
                  <a:gd name="T17" fmla="*/ 17 h 17"/>
                  <a:gd name="T18" fmla="*/ 12 w 77"/>
                  <a:gd name="T19" fmla="*/ 15 h 17"/>
                  <a:gd name="T20" fmla="*/ 8 w 77"/>
                  <a:gd name="T21" fmla="*/ 17 h 17"/>
                  <a:gd name="T22" fmla="*/ 4 w 77"/>
                  <a:gd name="T23" fmla="*/ 17 h 17"/>
                  <a:gd name="T24" fmla="*/ 2 w 77"/>
                  <a:gd name="T25" fmla="*/ 15 h 17"/>
                  <a:gd name="T26" fmla="*/ 0 w 77"/>
                  <a:gd name="T27" fmla="*/ 11 h 17"/>
                  <a:gd name="T28" fmla="*/ 4 w 77"/>
                  <a:gd name="T29" fmla="*/ 9 h 17"/>
                  <a:gd name="T30" fmla="*/ 4 w 77"/>
                  <a:gd name="T3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17">
                    <a:moveTo>
                      <a:pt x="4" y="9"/>
                    </a:moveTo>
                    <a:lnTo>
                      <a:pt x="6" y="8"/>
                    </a:lnTo>
                    <a:lnTo>
                      <a:pt x="8" y="8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7" y="4"/>
                    </a:lnTo>
                    <a:lnTo>
                      <a:pt x="75" y="8"/>
                    </a:lnTo>
                    <a:lnTo>
                      <a:pt x="73" y="9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8" name="Freeform 827"/>
              <p:cNvSpPr>
                <a:spLocks/>
              </p:cNvSpPr>
              <p:nvPr/>
            </p:nvSpPr>
            <p:spPr bwMode="auto">
              <a:xfrm>
                <a:off x="2724" y="3122"/>
                <a:ext cx="36" cy="16"/>
              </a:xfrm>
              <a:custGeom>
                <a:avLst/>
                <a:gdLst>
                  <a:gd name="T0" fmla="*/ 6 w 73"/>
                  <a:gd name="T1" fmla="*/ 23 h 33"/>
                  <a:gd name="T2" fmla="*/ 29 w 73"/>
                  <a:gd name="T3" fmla="*/ 21 h 33"/>
                  <a:gd name="T4" fmla="*/ 27 w 73"/>
                  <a:gd name="T5" fmla="*/ 21 h 33"/>
                  <a:gd name="T6" fmla="*/ 65 w 73"/>
                  <a:gd name="T7" fmla="*/ 2 h 33"/>
                  <a:gd name="T8" fmla="*/ 69 w 73"/>
                  <a:gd name="T9" fmla="*/ 0 h 33"/>
                  <a:gd name="T10" fmla="*/ 73 w 73"/>
                  <a:gd name="T11" fmla="*/ 2 h 33"/>
                  <a:gd name="T12" fmla="*/ 73 w 73"/>
                  <a:gd name="T13" fmla="*/ 6 h 33"/>
                  <a:gd name="T14" fmla="*/ 69 w 73"/>
                  <a:gd name="T15" fmla="*/ 10 h 33"/>
                  <a:gd name="T16" fmla="*/ 31 w 73"/>
                  <a:gd name="T17" fmla="*/ 29 h 33"/>
                  <a:gd name="T18" fmla="*/ 29 w 73"/>
                  <a:gd name="T19" fmla="*/ 29 h 33"/>
                  <a:gd name="T20" fmla="*/ 6 w 73"/>
                  <a:gd name="T21" fmla="*/ 33 h 33"/>
                  <a:gd name="T22" fmla="*/ 4 w 73"/>
                  <a:gd name="T23" fmla="*/ 31 h 33"/>
                  <a:gd name="T24" fmla="*/ 0 w 73"/>
                  <a:gd name="T25" fmla="*/ 27 h 33"/>
                  <a:gd name="T26" fmla="*/ 2 w 73"/>
                  <a:gd name="T27" fmla="*/ 23 h 33"/>
                  <a:gd name="T28" fmla="*/ 6 w 73"/>
                  <a:gd name="T29" fmla="*/ 23 h 33"/>
                  <a:gd name="T30" fmla="*/ 6 w 73"/>
                  <a:gd name="T31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33">
                    <a:moveTo>
                      <a:pt x="6" y="23"/>
                    </a:moveTo>
                    <a:lnTo>
                      <a:pt x="29" y="21"/>
                    </a:lnTo>
                    <a:lnTo>
                      <a:pt x="27" y="21"/>
                    </a:lnTo>
                    <a:lnTo>
                      <a:pt x="65" y="2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69" y="10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3"/>
                    </a:lnTo>
                    <a:lnTo>
                      <a:pt x="6" y="2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89" name="Freeform 828"/>
              <p:cNvSpPr>
                <a:spLocks/>
              </p:cNvSpPr>
              <p:nvPr/>
            </p:nvSpPr>
            <p:spPr bwMode="auto">
              <a:xfrm>
                <a:off x="2772" y="3099"/>
                <a:ext cx="35" cy="19"/>
              </a:xfrm>
              <a:custGeom>
                <a:avLst/>
                <a:gdLst>
                  <a:gd name="T0" fmla="*/ 2 w 69"/>
                  <a:gd name="T1" fmla="*/ 29 h 38"/>
                  <a:gd name="T2" fmla="*/ 52 w 69"/>
                  <a:gd name="T3" fmla="*/ 4 h 38"/>
                  <a:gd name="T4" fmla="*/ 54 w 69"/>
                  <a:gd name="T5" fmla="*/ 4 h 38"/>
                  <a:gd name="T6" fmla="*/ 61 w 69"/>
                  <a:gd name="T7" fmla="*/ 0 h 38"/>
                  <a:gd name="T8" fmla="*/ 65 w 69"/>
                  <a:gd name="T9" fmla="*/ 2 h 38"/>
                  <a:gd name="T10" fmla="*/ 69 w 69"/>
                  <a:gd name="T11" fmla="*/ 4 h 38"/>
                  <a:gd name="T12" fmla="*/ 67 w 69"/>
                  <a:gd name="T13" fmla="*/ 8 h 38"/>
                  <a:gd name="T14" fmla="*/ 65 w 69"/>
                  <a:gd name="T15" fmla="*/ 9 h 38"/>
                  <a:gd name="T16" fmla="*/ 56 w 69"/>
                  <a:gd name="T17" fmla="*/ 13 h 38"/>
                  <a:gd name="T18" fmla="*/ 56 w 69"/>
                  <a:gd name="T19" fmla="*/ 11 h 38"/>
                  <a:gd name="T20" fmla="*/ 6 w 69"/>
                  <a:gd name="T21" fmla="*/ 38 h 38"/>
                  <a:gd name="T22" fmla="*/ 2 w 69"/>
                  <a:gd name="T23" fmla="*/ 38 h 38"/>
                  <a:gd name="T24" fmla="*/ 0 w 69"/>
                  <a:gd name="T25" fmla="*/ 34 h 38"/>
                  <a:gd name="T26" fmla="*/ 0 w 69"/>
                  <a:gd name="T27" fmla="*/ 31 h 38"/>
                  <a:gd name="T28" fmla="*/ 2 w 69"/>
                  <a:gd name="T29" fmla="*/ 29 h 38"/>
                  <a:gd name="T30" fmla="*/ 2 w 69"/>
                  <a:gd name="T31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38">
                    <a:moveTo>
                      <a:pt x="2" y="29"/>
                    </a:moveTo>
                    <a:lnTo>
                      <a:pt x="52" y="4"/>
                    </a:lnTo>
                    <a:lnTo>
                      <a:pt x="54" y="4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69" y="4"/>
                    </a:lnTo>
                    <a:lnTo>
                      <a:pt x="67" y="8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6" y="3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0" name="Freeform 829"/>
              <p:cNvSpPr>
                <a:spLocks/>
              </p:cNvSpPr>
              <p:nvPr/>
            </p:nvSpPr>
            <p:spPr bwMode="auto">
              <a:xfrm>
                <a:off x="2820" y="3087"/>
                <a:ext cx="38" cy="13"/>
              </a:xfrm>
              <a:custGeom>
                <a:avLst/>
                <a:gdLst>
                  <a:gd name="T0" fmla="*/ 4 w 75"/>
                  <a:gd name="T1" fmla="*/ 15 h 25"/>
                  <a:gd name="T2" fmla="*/ 69 w 75"/>
                  <a:gd name="T3" fmla="*/ 0 h 25"/>
                  <a:gd name="T4" fmla="*/ 73 w 75"/>
                  <a:gd name="T5" fmla="*/ 2 h 25"/>
                  <a:gd name="T6" fmla="*/ 75 w 75"/>
                  <a:gd name="T7" fmla="*/ 4 h 25"/>
                  <a:gd name="T8" fmla="*/ 73 w 75"/>
                  <a:gd name="T9" fmla="*/ 7 h 25"/>
                  <a:gd name="T10" fmla="*/ 71 w 75"/>
                  <a:gd name="T11" fmla="*/ 9 h 25"/>
                  <a:gd name="T12" fmla="*/ 6 w 75"/>
                  <a:gd name="T13" fmla="*/ 25 h 25"/>
                  <a:gd name="T14" fmla="*/ 2 w 75"/>
                  <a:gd name="T15" fmla="*/ 23 h 25"/>
                  <a:gd name="T16" fmla="*/ 0 w 75"/>
                  <a:gd name="T17" fmla="*/ 21 h 25"/>
                  <a:gd name="T18" fmla="*/ 0 w 75"/>
                  <a:gd name="T19" fmla="*/ 17 h 25"/>
                  <a:gd name="T20" fmla="*/ 4 w 75"/>
                  <a:gd name="T21" fmla="*/ 15 h 25"/>
                  <a:gd name="T22" fmla="*/ 4 w 75"/>
                  <a:gd name="T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5">
                    <a:moveTo>
                      <a:pt x="4" y="15"/>
                    </a:moveTo>
                    <a:lnTo>
                      <a:pt x="69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3" y="7"/>
                    </a:lnTo>
                    <a:lnTo>
                      <a:pt x="71" y="9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1" name="Freeform 830"/>
              <p:cNvSpPr>
                <a:spLocks/>
              </p:cNvSpPr>
              <p:nvPr/>
            </p:nvSpPr>
            <p:spPr bwMode="auto">
              <a:xfrm>
                <a:off x="2871" y="3075"/>
                <a:ext cx="37" cy="12"/>
              </a:xfrm>
              <a:custGeom>
                <a:avLst/>
                <a:gdLst>
                  <a:gd name="T0" fmla="*/ 4 w 73"/>
                  <a:gd name="T1" fmla="*/ 15 h 25"/>
                  <a:gd name="T2" fmla="*/ 69 w 73"/>
                  <a:gd name="T3" fmla="*/ 0 h 25"/>
                  <a:gd name="T4" fmla="*/ 71 w 73"/>
                  <a:gd name="T5" fmla="*/ 0 h 25"/>
                  <a:gd name="T6" fmla="*/ 73 w 73"/>
                  <a:gd name="T7" fmla="*/ 2 h 25"/>
                  <a:gd name="T8" fmla="*/ 73 w 73"/>
                  <a:gd name="T9" fmla="*/ 6 h 25"/>
                  <a:gd name="T10" fmla="*/ 71 w 73"/>
                  <a:gd name="T11" fmla="*/ 8 h 25"/>
                  <a:gd name="T12" fmla="*/ 5 w 73"/>
                  <a:gd name="T13" fmla="*/ 25 h 25"/>
                  <a:gd name="T14" fmla="*/ 2 w 73"/>
                  <a:gd name="T15" fmla="*/ 25 h 25"/>
                  <a:gd name="T16" fmla="*/ 0 w 73"/>
                  <a:gd name="T17" fmla="*/ 21 h 25"/>
                  <a:gd name="T18" fmla="*/ 0 w 73"/>
                  <a:gd name="T19" fmla="*/ 17 h 25"/>
                  <a:gd name="T20" fmla="*/ 4 w 73"/>
                  <a:gd name="T21" fmla="*/ 15 h 25"/>
                  <a:gd name="T22" fmla="*/ 4 w 73"/>
                  <a:gd name="T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25">
                    <a:moveTo>
                      <a:pt x="4" y="15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2" name="Freeform 831"/>
              <p:cNvSpPr>
                <a:spLocks/>
              </p:cNvSpPr>
              <p:nvPr/>
            </p:nvSpPr>
            <p:spPr bwMode="auto">
              <a:xfrm>
                <a:off x="2922" y="3061"/>
                <a:ext cx="37" cy="13"/>
              </a:xfrm>
              <a:custGeom>
                <a:avLst/>
                <a:gdLst>
                  <a:gd name="T0" fmla="*/ 4 w 73"/>
                  <a:gd name="T1" fmla="*/ 15 h 25"/>
                  <a:gd name="T2" fmla="*/ 68 w 73"/>
                  <a:gd name="T3" fmla="*/ 0 h 25"/>
                  <a:gd name="T4" fmla="*/ 72 w 73"/>
                  <a:gd name="T5" fmla="*/ 0 h 25"/>
                  <a:gd name="T6" fmla="*/ 73 w 73"/>
                  <a:gd name="T7" fmla="*/ 4 h 25"/>
                  <a:gd name="T8" fmla="*/ 73 w 73"/>
                  <a:gd name="T9" fmla="*/ 8 h 25"/>
                  <a:gd name="T10" fmla="*/ 70 w 73"/>
                  <a:gd name="T11" fmla="*/ 11 h 25"/>
                  <a:gd name="T12" fmla="*/ 6 w 73"/>
                  <a:gd name="T13" fmla="*/ 25 h 25"/>
                  <a:gd name="T14" fmla="*/ 2 w 73"/>
                  <a:gd name="T15" fmla="*/ 25 h 25"/>
                  <a:gd name="T16" fmla="*/ 0 w 73"/>
                  <a:gd name="T17" fmla="*/ 21 h 25"/>
                  <a:gd name="T18" fmla="*/ 0 w 73"/>
                  <a:gd name="T19" fmla="*/ 17 h 25"/>
                  <a:gd name="T20" fmla="*/ 4 w 73"/>
                  <a:gd name="T21" fmla="*/ 15 h 25"/>
                  <a:gd name="T22" fmla="*/ 4 w 73"/>
                  <a:gd name="T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25">
                    <a:moveTo>
                      <a:pt x="4" y="15"/>
                    </a:moveTo>
                    <a:lnTo>
                      <a:pt x="68" y="0"/>
                    </a:lnTo>
                    <a:lnTo>
                      <a:pt x="72" y="0"/>
                    </a:lnTo>
                    <a:lnTo>
                      <a:pt x="73" y="4"/>
                    </a:lnTo>
                    <a:lnTo>
                      <a:pt x="73" y="8"/>
                    </a:lnTo>
                    <a:lnTo>
                      <a:pt x="70" y="11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3" name="Freeform 832"/>
              <p:cNvSpPr>
                <a:spLocks/>
              </p:cNvSpPr>
              <p:nvPr/>
            </p:nvSpPr>
            <p:spPr bwMode="auto">
              <a:xfrm>
                <a:off x="2973" y="3051"/>
                <a:ext cx="37" cy="10"/>
              </a:xfrm>
              <a:custGeom>
                <a:avLst/>
                <a:gdLst>
                  <a:gd name="T0" fmla="*/ 4 w 73"/>
                  <a:gd name="T1" fmla="*/ 13 h 21"/>
                  <a:gd name="T2" fmla="*/ 23 w 73"/>
                  <a:gd name="T3" fmla="*/ 9 h 21"/>
                  <a:gd name="T4" fmla="*/ 67 w 73"/>
                  <a:gd name="T5" fmla="*/ 0 h 21"/>
                  <a:gd name="T6" fmla="*/ 71 w 73"/>
                  <a:gd name="T7" fmla="*/ 0 h 21"/>
                  <a:gd name="T8" fmla="*/ 73 w 73"/>
                  <a:gd name="T9" fmla="*/ 4 h 21"/>
                  <a:gd name="T10" fmla="*/ 73 w 73"/>
                  <a:gd name="T11" fmla="*/ 6 h 21"/>
                  <a:gd name="T12" fmla="*/ 71 w 73"/>
                  <a:gd name="T13" fmla="*/ 9 h 21"/>
                  <a:gd name="T14" fmla="*/ 27 w 73"/>
                  <a:gd name="T15" fmla="*/ 19 h 21"/>
                  <a:gd name="T16" fmla="*/ 4 w 73"/>
                  <a:gd name="T17" fmla="*/ 21 h 21"/>
                  <a:gd name="T18" fmla="*/ 2 w 73"/>
                  <a:gd name="T19" fmla="*/ 21 h 21"/>
                  <a:gd name="T20" fmla="*/ 0 w 73"/>
                  <a:gd name="T21" fmla="*/ 19 h 21"/>
                  <a:gd name="T22" fmla="*/ 0 w 73"/>
                  <a:gd name="T23" fmla="*/ 15 h 21"/>
                  <a:gd name="T24" fmla="*/ 4 w 73"/>
                  <a:gd name="T25" fmla="*/ 13 h 21"/>
                  <a:gd name="T26" fmla="*/ 4 w 73"/>
                  <a:gd name="T2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1">
                    <a:moveTo>
                      <a:pt x="4" y="13"/>
                    </a:moveTo>
                    <a:lnTo>
                      <a:pt x="23" y="9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1" y="9"/>
                    </a:lnTo>
                    <a:lnTo>
                      <a:pt x="27" y="19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4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4" name="Freeform 833"/>
              <p:cNvSpPr>
                <a:spLocks/>
              </p:cNvSpPr>
              <p:nvPr/>
            </p:nvSpPr>
            <p:spPr bwMode="auto">
              <a:xfrm>
                <a:off x="3024" y="3038"/>
                <a:ext cx="36" cy="14"/>
              </a:xfrm>
              <a:custGeom>
                <a:avLst/>
                <a:gdLst>
                  <a:gd name="T0" fmla="*/ 4 w 73"/>
                  <a:gd name="T1" fmla="*/ 17 h 27"/>
                  <a:gd name="T2" fmla="*/ 46 w 73"/>
                  <a:gd name="T3" fmla="*/ 9 h 27"/>
                  <a:gd name="T4" fmla="*/ 44 w 73"/>
                  <a:gd name="T5" fmla="*/ 9 h 27"/>
                  <a:gd name="T6" fmla="*/ 67 w 73"/>
                  <a:gd name="T7" fmla="*/ 0 h 27"/>
                  <a:gd name="T8" fmla="*/ 71 w 73"/>
                  <a:gd name="T9" fmla="*/ 0 h 27"/>
                  <a:gd name="T10" fmla="*/ 73 w 73"/>
                  <a:gd name="T11" fmla="*/ 2 h 27"/>
                  <a:gd name="T12" fmla="*/ 73 w 73"/>
                  <a:gd name="T13" fmla="*/ 6 h 27"/>
                  <a:gd name="T14" fmla="*/ 71 w 73"/>
                  <a:gd name="T15" fmla="*/ 9 h 27"/>
                  <a:gd name="T16" fmla="*/ 48 w 73"/>
                  <a:gd name="T17" fmla="*/ 17 h 27"/>
                  <a:gd name="T18" fmla="*/ 46 w 73"/>
                  <a:gd name="T19" fmla="*/ 19 h 27"/>
                  <a:gd name="T20" fmla="*/ 6 w 73"/>
                  <a:gd name="T21" fmla="*/ 27 h 27"/>
                  <a:gd name="T22" fmla="*/ 2 w 73"/>
                  <a:gd name="T23" fmla="*/ 25 h 27"/>
                  <a:gd name="T24" fmla="*/ 0 w 73"/>
                  <a:gd name="T25" fmla="*/ 21 h 27"/>
                  <a:gd name="T26" fmla="*/ 0 w 73"/>
                  <a:gd name="T27" fmla="*/ 19 h 27"/>
                  <a:gd name="T28" fmla="*/ 4 w 73"/>
                  <a:gd name="T29" fmla="*/ 17 h 27"/>
                  <a:gd name="T30" fmla="*/ 4 w 73"/>
                  <a:gd name="T3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7">
                    <a:moveTo>
                      <a:pt x="4" y="17"/>
                    </a:moveTo>
                    <a:lnTo>
                      <a:pt x="46" y="9"/>
                    </a:lnTo>
                    <a:lnTo>
                      <a:pt x="44" y="9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71" y="9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6" y="27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4" y="1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5" name="Freeform 834"/>
              <p:cNvSpPr>
                <a:spLocks/>
              </p:cNvSpPr>
              <p:nvPr/>
            </p:nvSpPr>
            <p:spPr bwMode="auto">
              <a:xfrm>
                <a:off x="3074" y="3018"/>
                <a:ext cx="34" cy="18"/>
              </a:xfrm>
              <a:custGeom>
                <a:avLst/>
                <a:gdLst>
                  <a:gd name="T0" fmla="*/ 2 w 69"/>
                  <a:gd name="T1" fmla="*/ 25 h 34"/>
                  <a:gd name="T2" fmla="*/ 63 w 69"/>
                  <a:gd name="T3" fmla="*/ 0 h 34"/>
                  <a:gd name="T4" fmla="*/ 67 w 69"/>
                  <a:gd name="T5" fmla="*/ 0 h 34"/>
                  <a:gd name="T6" fmla="*/ 69 w 69"/>
                  <a:gd name="T7" fmla="*/ 3 h 34"/>
                  <a:gd name="T8" fmla="*/ 69 w 69"/>
                  <a:gd name="T9" fmla="*/ 5 h 34"/>
                  <a:gd name="T10" fmla="*/ 67 w 69"/>
                  <a:gd name="T11" fmla="*/ 9 h 34"/>
                  <a:gd name="T12" fmla="*/ 6 w 69"/>
                  <a:gd name="T13" fmla="*/ 34 h 34"/>
                  <a:gd name="T14" fmla="*/ 2 w 69"/>
                  <a:gd name="T15" fmla="*/ 34 h 34"/>
                  <a:gd name="T16" fmla="*/ 0 w 69"/>
                  <a:gd name="T17" fmla="*/ 30 h 34"/>
                  <a:gd name="T18" fmla="*/ 0 w 69"/>
                  <a:gd name="T19" fmla="*/ 26 h 34"/>
                  <a:gd name="T20" fmla="*/ 2 w 69"/>
                  <a:gd name="T21" fmla="*/ 25 h 34"/>
                  <a:gd name="T22" fmla="*/ 2 w 69"/>
                  <a:gd name="T23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4">
                    <a:moveTo>
                      <a:pt x="2" y="25"/>
                    </a:moveTo>
                    <a:lnTo>
                      <a:pt x="63" y="0"/>
                    </a:lnTo>
                    <a:lnTo>
                      <a:pt x="67" y="0"/>
                    </a:lnTo>
                    <a:lnTo>
                      <a:pt x="69" y="3"/>
                    </a:lnTo>
                    <a:lnTo>
                      <a:pt x="69" y="5"/>
                    </a:lnTo>
                    <a:lnTo>
                      <a:pt x="67" y="9"/>
                    </a:lnTo>
                    <a:lnTo>
                      <a:pt x="6" y="34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2" y="2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6" name="Freeform 835"/>
              <p:cNvSpPr>
                <a:spLocks/>
              </p:cNvSpPr>
              <p:nvPr/>
            </p:nvSpPr>
            <p:spPr bwMode="auto">
              <a:xfrm>
                <a:off x="3123" y="3006"/>
                <a:ext cx="37" cy="12"/>
              </a:xfrm>
              <a:custGeom>
                <a:avLst/>
                <a:gdLst>
                  <a:gd name="T0" fmla="*/ 4 w 75"/>
                  <a:gd name="T1" fmla="*/ 15 h 25"/>
                  <a:gd name="T2" fmla="*/ 69 w 75"/>
                  <a:gd name="T3" fmla="*/ 0 h 25"/>
                  <a:gd name="T4" fmla="*/ 71 w 75"/>
                  <a:gd name="T5" fmla="*/ 0 h 25"/>
                  <a:gd name="T6" fmla="*/ 75 w 75"/>
                  <a:gd name="T7" fmla="*/ 3 h 25"/>
                  <a:gd name="T8" fmla="*/ 75 w 75"/>
                  <a:gd name="T9" fmla="*/ 7 h 25"/>
                  <a:gd name="T10" fmla="*/ 71 w 75"/>
                  <a:gd name="T11" fmla="*/ 9 h 25"/>
                  <a:gd name="T12" fmla="*/ 6 w 75"/>
                  <a:gd name="T13" fmla="*/ 25 h 25"/>
                  <a:gd name="T14" fmla="*/ 4 w 75"/>
                  <a:gd name="T15" fmla="*/ 25 h 25"/>
                  <a:gd name="T16" fmla="*/ 0 w 75"/>
                  <a:gd name="T17" fmla="*/ 21 h 25"/>
                  <a:gd name="T18" fmla="*/ 0 w 75"/>
                  <a:gd name="T19" fmla="*/ 17 h 25"/>
                  <a:gd name="T20" fmla="*/ 4 w 75"/>
                  <a:gd name="T21" fmla="*/ 15 h 25"/>
                  <a:gd name="T22" fmla="*/ 4 w 75"/>
                  <a:gd name="T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5">
                    <a:moveTo>
                      <a:pt x="4" y="15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5" y="3"/>
                    </a:lnTo>
                    <a:lnTo>
                      <a:pt x="75" y="7"/>
                    </a:lnTo>
                    <a:lnTo>
                      <a:pt x="71" y="9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7" name="Freeform 836"/>
              <p:cNvSpPr>
                <a:spLocks/>
              </p:cNvSpPr>
              <p:nvPr/>
            </p:nvSpPr>
            <p:spPr bwMode="auto">
              <a:xfrm>
                <a:off x="3174" y="3002"/>
                <a:ext cx="38" cy="6"/>
              </a:xfrm>
              <a:custGeom>
                <a:avLst/>
                <a:gdLst>
                  <a:gd name="T0" fmla="*/ 5 w 76"/>
                  <a:gd name="T1" fmla="*/ 0 h 11"/>
                  <a:gd name="T2" fmla="*/ 72 w 76"/>
                  <a:gd name="T3" fmla="*/ 0 h 11"/>
                  <a:gd name="T4" fmla="*/ 74 w 76"/>
                  <a:gd name="T5" fmla="*/ 2 h 11"/>
                  <a:gd name="T6" fmla="*/ 76 w 76"/>
                  <a:gd name="T7" fmla="*/ 4 h 11"/>
                  <a:gd name="T8" fmla="*/ 76 w 76"/>
                  <a:gd name="T9" fmla="*/ 8 h 11"/>
                  <a:gd name="T10" fmla="*/ 72 w 76"/>
                  <a:gd name="T11" fmla="*/ 10 h 11"/>
                  <a:gd name="T12" fmla="*/ 5 w 76"/>
                  <a:gd name="T13" fmla="*/ 11 h 11"/>
                  <a:gd name="T14" fmla="*/ 1 w 76"/>
                  <a:gd name="T15" fmla="*/ 10 h 11"/>
                  <a:gd name="T16" fmla="*/ 0 w 76"/>
                  <a:gd name="T17" fmla="*/ 8 h 11"/>
                  <a:gd name="T18" fmla="*/ 1 w 76"/>
                  <a:gd name="T19" fmla="*/ 4 h 11"/>
                  <a:gd name="T20" fmla="*/ 5 w 76"/>
                  <a:gd name="T21" fmla="*/ 0 h 11"/>
                  <a:gd name="T22" fmla="*/ 5 w 76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1">
                    <a:moveTo>
                      <a:pt x="5" y="0"/>
                    </a:move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2" y="10"/>
                    </a:lnTo>
                    <a:lnTo>
                      <a:pt x="5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8" name="Freeform 837"/>
              <p:cNvSpPr>
                <a:spLocks/>
              </p:cNvSpPr>
              <p:nvPr/>
            </p:nvSpPr>
            <p:spPr bwMode="auto">
              <a:xfrm>
                <a:off x="3227" y="2994"/>
                <a:ext cx="36" cy="13"/>
              </a:xfrm>
              <a:custGeom>
                <a:avLst/>
                <a:gdLst>
                  <a:gd name="T0" fmla="*/ 6 w 73"/>
                  <a:gd name="T1" fmla="*/ 15 h 25"/>
                  <a:gd name="T2" fmla="*/ 14 w 73"/>
                  <a:gd name="T3" fmla="*/ 15 h 25"/>
                  <a:gd name="T4" fmla="*/ 12 w 73"/>
                  <a:gd name="T5" fmla="*/ 15 h 25"/>
                  <a:gd name="T6" fmla="*/ 69 w 73"/>
                  <a:gd name="T7" fmla="*/ 0 h 25"/>
                  <a:gd name="T8" fmla="*/ 71 w 73"/>
                  <a:gd name="T9" fmla="*/ 0 h 25"/>
                  <a:gd name="T10" fmla="*/ 73 w 73"/>
                  <a:gd name="T11" fmla="*/ 3 h 25"/>
                  <a:gd name="T12" fmla="*/ 73 w 73"/>
                  <a:gd name="T13" fmla="*/ 7 h 25"/>
                  <a:gd name="T14" fmla="*/ 71 w 73"/>
                  <a:gd name="T15" fmla="*/ 9 h 25"/>
                  <a:gd name="T16" fmla="*/ 14 w 73"/>
                  <a:gd name="T17" fmla="*/ 23 h 25"/>
                  <a:gd name="T18" fmla="*/ 14 w 73"/>
                  <a:gd name="T19" fmla="*/ 25 h 25"/>
                  <a:gd name="T20" fmla="*/ 6 w 73"/>
                  <a:gd name="T21" fmla="*/ 25 h 25"/>
                  <a:gd name="T22" fmla="*/ 2 w 73"/>
                  <a:gd name="T23" fmla="*/ 23 h 25"/>
                  <a:gd name="T24" fmla="*/ 0 w 73"/>
                  <a:gd name="T25" fmla="*/ 19 h 25"/>
                  <a:gd name="T26" fmla="*/ 2 w 73"/>
                  <a:gd name="T27" fmla="*/ 15 h 25"/>
                  <a:gd name="T28" fmla="*/ 6 w 73"/>
                  <a:gd name="T29" fmla="*/ 15 h 25"/>
                  <a:gd name="T30" fmla="*/ 6 w 73"/>
                  <a:gd name="T31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5">
                    <a:moveTo>
                      <a:pt x="6" y="15"/>
                    </a:moveTo>
                    <a:lnTo>
                      <a:pt x="14" y="15"/>
                    </a:lnTo>
                    <a:lnTo>
                      <a:pt x="12" y="15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3"/>
                    </a:lnTo>
                    <a:lnTo>
                      <a:pt x="73" y="7"/>
                    </a:lnTo>
                    <a:lnTo>
                      <a:pt x="71" y="9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6" y="25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6" y="15"/>
                    </a:lnTo>
                    <a:lnTo>
                      <a:pt x="6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99" name="Freeform 838"/>
              <p:cNvSpPr>
                <a:spLocks/>
              </p:cNvSpPr>
              <p:nvPr/>
            </p:nvSpPr>
            <p:spPr bwMode="auto">
              <a:xfrm>
                <a:off x="3277" y="2983"/>
                <a:ext cx="37" cy="11"/>
              </a:xfrm>
              <a:custGeom>
                <a:avLst/>
                <a:gdLst>
                  <a:gd name="T0" fmla="*/ 4 w 73"/>
                  <a:gd name="T1" fmla="*/ 14 h 24"/>
                  <a:gd name="T2" fmla="*/ 34 w 73"/>
                  <a:gd name="T3" fmla="*/ 6 h 24"/>
                  <a:gd name="T4" fmla="*/ 69 w 73"/>
                  <a:gd name="T5" fmla="*/ 0 h 24"/>
                  <a:gd name="T6" fmla="*/ 71 w 73"/>
                  <a:gd name="T7" fmla="*/ 0 h 24"/>
                  <a:gd name="T8" fmla="*/ 73 w 73"/>
                  <a:gd name="T9" fmla="*/ 2 h 24"/>
                  <a:gd name="T10" fmla="*/ 73 w 73"/>
                  <a:gd name="T11" fmla="*/ 6 h 24"/>
                  <a:gd name="T12" fmla="*/ 69 w 73"/>
                  <a:gd name="T13" fmla="*/ 8 h 24"/>
                  <a:gd name="T14" fmla="*/ 36 w 73"/>
                  <a:gd name="T15" fmla="*/ 16 h 24"/>
                  <a:gd name="T16" fmla="*/ 6 w 73"/>
                  <a:gd name="T17" fmla="*/ 24 h 24"/>
                  <a:gd name="T18" fmla="*/ 2 w 73"/>
                  <a:gd name="T19" fmla="*/ 24 h 24"/>
                  <a:gd name="T20" fmla="*/ 0 w 73"/>
                  <a:gd name="T21" fmla="*/ 20 h 24"/>
                  <a:gd name="T22" fmla="*/ 0 w 73"/>
                  <a:gd name="T23" fmla="*/ 16 h 24"/>
                  <a:gd name="T24" fmla="*/ 4 w 73"/>
                  <a:gd name="T25" fmla="*/ 14 h 24"/>
                  <a:gd name="T26" fmla="*/ 4 w 73"/>
                  <a:gd name="T2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24">
                    <a:moveTo>
                      <a:pt x="4" y="14"/>
                    </a:moveTo>
                    <a:lnTo>
                      <a:pt x="34" y="6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2"/>
                    </a:lnTo>
                    <a:lnTo>
                      <a:pt x="73" y="6"/>
                    </a:lnTo>
                    <a:lnTo>
                      <a:pt x="69" y="8"/>
                    </a:lnTo>
                    <a:lnTo>
                      <a:pt x="36" y="16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1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0" name="Freeform 839"/>
              <p:cNvSpPr>
                <a:spLocks/>
              </p:cNvSpPr>
              <p:nvPr/>
            </p:nvSpPr>
            <p:spPr bwMode="auto">
              <a:xfrm>
                <a:off x="3328" y="2971"/>
                <a:ext cx="38" cy="12"/>
              </a:xfrm>
              <a:custGeom>
                <a:avLst/>
                <a:gdLst>
                  <a:gd name="T0" fmla="*/ 3 w 75"/>
                  <a:gd name="T1" fmla="*/ 14 h 23"/>
                  <a:gd name="T2" fmla="*/ 55 w 75"/>
                  <a:gd name="T3" fmla="*/ 4 h 23"/>
                  <a:gd name="T4" fmla="*/ 69 w 75"/>
                  <a:gd name="T5" fmla="*/ 0 h 23"/>
                  <a:gd name="T6" fmla="*/ 73 w 75"/>
                  <a:gd name="T7" fmla="*/ 0 h 23"/>
                  <a:gd name="T8" fmla="*/ 75 w 75"/>
                  <a:gd name="T9" fmla="*/ 4 h 23"/>
                  <a:gd name="T10" fmla="*/ 73 w 75"/>
                  <a:gd name="T11" fmla="*/ 8 h 23"/>
                  <a:gd name="T12" fmla="*/ 71 w 75"/>
                  <a:gd name="T13" fmla="*/ 10 h 23"/>
                  <a:gd name="T14" fmla="*/ 57 w 75"/>
                  <a:gd name="T15" fmla="*/ 14 h 23"/>
                  <a:gd name="T16" fmla="*/ 5 w 75"/>
                  <a:gd name="T17" fmla="*/ 23 h 23"/>
                  <a:gd name="T18" fmla="*/ 2 w 75"/>
                  <a:gd name="T19" fmla="*/ 23 h 23"/>
                  <a:gd name="T20" fmla="*/ 0 w 75"/>
                  <a:gd name="T21" fmla="*/ 20 h 23"/>
                  <a:gd name="T22" fmla="*/ 2 w 75"/>
                  <a:gd name="T23" fmla="*/ 16 h 23"/>
                  <a:gd name="T24" fmla="*/ 3 w 75"/>
                  <a:gd name="T25" fmla="*/ 14 h 23"/>
                  <a:gd name="T26" fmla="*/ 3 w 75"/>
                  <a:gd name="T2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23">
                    <a:moveTo>
                      <a:pt x="3" y="14"/>
                    </a:moveTo>
                    <a:lnTo>
                      <a:pt x="55" y="4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5" y="4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57" y="14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1" name="Freeform 840"/>
              <p:cNvSpPr>
                <a:spLocks/>
              </p:cNvSpPr>
              <p:nvPr/>
            </p:nvSpPr>
            <p:spPr bwMode="auto">
              <a:xfrm>
                <a:off x="3379" y="2963"/>
                <a:ext cx="38" cy="10"/>
              </a:xfrm>
              <a:custGeom>
                <a:avLst/>
                <a:gdLst>
                  <a:gd name="T0" fmla="*/ 6 w 75"/>
                  <a:gd name="T1" fmla="*/ 12 h 21"/>
                  <a:gd name="T2" fmla="*/ 71 w 75"/>
                  <a:gd name="T3" fmla="*/ 0 h 21"/>
                  <a:gd name="T4" fmla="*/ 75 w 75"/>
                  <a:gd name="T5" fmla="*/ 0 h 21"/>
                  <a:gd name="T6" fmla="*/ 75 w 75"/>
                  <a:gd name="T7" fmla="*/ 4 h 21"/>
                  <a:gd name="T8" fmla="*/ 75 w 75"/>
                  <a:gd name="T9" fmla="*/ 8 h 21"/>
                  <a:gd name="T10" fmla="*/ 73 w 75"/>
                  <a:gd name="T11" fmla="*/ 10 h 21"/>
                  <a:gd name="T12" fmla="*/ 6 w 75"/>
                  <a:gd name="T13" fmla="*/ 21 h 21"/>
                  <a:gd name="T14" fmla="*/ 2 w 75"/>
                  <a:gd name="T15" fmla="*/ 21 h 21"/>
                  <a:gd name="T16" fmla="*/ 0 w 75"/>
                  <a:gd name="T17" fmla="*/ 17 h 21"/>
                  <a:gd name="T18" fmla="*/ 2 w 75"/>
                  <a:gd name="T19" fmla="*/ 14 h 21"/>
                  <a:gd name="T20" fmla="*/ 6 w 75"/>
                  <a:gd name="T21" fmla="*/ 12 h 21"/>
                  <a:gd name="T22" fmla="*/ 6 w 75"/>
                  <a:gd name="T2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1">
                    <a:moveTo>
                      <a:pt x="6" y="12"/>
                    </a:moveTo>
                    <a:lnTo>
                      <a:pt x="71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5" y="8"/>
                    </a:lnTo>
                    <a:lnTo>
                      <a:pt x="73" y="10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2" name="Freeform 841"/>
              <p:cNvSpPr>
                <a:spLocks/>
              </p:cNvSpPr>
              <p:nvPr/>
            </p:nvSpPr>
            <p:spPr bwMode="auto">
              <a:xfrm>
                <a:off x="3431" y="2949"/>
                <a:ext cx="37" cy="14"/>
              </a:xfrm>
              <a:custGeom>
                <a:avLst/>
                <a:gdLst>
                  <a:gd name="T0" fmla="*/ 2 w 73"/>
                  <a:gd name="T1" fmla="*/ 18 h 27"/>
                  <a:gd name="T2" fmla="*/ 67 w 73"/>
                  <a:gd name="T3" fmla="*/ 0 h 27"/>
                  <a:gd name="T4" fmla="*/ 71 w 73"/>
                  <a:gd name="T5" fmla="*/ 0 h 27"/>
                  <a:gd name="T6" fmla="*/ 73 w 73"/>
                  <a:gd name="T7" fmla="*/ 4 h 27"/>
                  <a:gd name="T8" fmla="*/ 73 w 73"/>
                  <a:gd name="T9" fmla="*/ 8 h 27"/>
                  <a:gd name="T10" fmla="*/ 69 w 73"/>
                  <a:gd name="T11" fmla="*/ 10 h 27"/>
                  <a:gd name="T12" fmla="*/ 6 w 73"/>
                  <a:gd name="T13" fmla="*/ 27 h 27"/>
                  <a:gd name="T14" fmla="*/ 2 w 73"/>
                  <a:gd name="T15" fmla="*/ 27 h 27"/>
                  <a:gd name="T16" fmla="*/ 0 w 73"/>
                  <a:gd name="T17" fmla="*/ 23 h 27"/>
                  <a:gd name="T18" fmla="*/ 0 w 73"/>
                  <a:gd name="T19" fmla="*/ 19 h 27"/>
                  <a:gd name="T20" fmla="*/ 2 w 73"/>
                  <a:gd name="T21" fmla="*/ 18 h 27"/>
                  <a:gd name="T22" fmla="*/ 2 w 73"/>
                  <a:gd name="T2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27">
                    <a:moveTo>
                      <a:pt x="2" y="18"/>
                    </a:moveTo>
                    <a:lnTo>
                      <a:pt x="67" y="0"/>
                    </a:lnTo>
                    <a:lnTo>
                      <a:pt x="71" y="0"/>
                    </a:lnTo>
                    <a:lnTo>
                      <a:pt x="73" y="4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6" y="27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3" name="Freeform 842"/>
              <p:cNvSpPr>
                <a:spLocks/>
              </p:cNvSpPr>
              <p:nvPr/>
            </p:nvSpPr>
            <p:spPr bwMode="auto">
              <a:xfrm>
                <a:off x="3481" y="2939"/>
                <a:ext cx="37" cy="10"/>
              </a:xfrm>
              <a:custGeom>
                <a:avLst/>
                <a:gdLst>
                  <a:gd name="T0" fmla="*/ 6 w 75"/>
                  <a:gd name="T1" fmla="*/ 12 h 21"/>
                  <a:gd name="T2" fmla="*/ 71 w 75"/>
                  <a:gd name="T3" fmla="*/ 0 h 21"/>
                  <a:gd name="T4" fmla="*/ 75 w 75"/>
                  <a:gd name="T5" fmla="*/ 0 h 21"/>
                  <a:gd name="T6" fmla="*/ 75 w 75"/>
                  <a:gd name="T7" fmla="*/ 4 h 21"/>
                  <a:gd name="T8" fmla="*/ 75 w 75"/>
                  <a:gd name="T9" fmla="*/ 8 h 21"/>
                  <a:gd name="T10" fmla="*/ 73 w 75"/>
                  <a:gd name="T11" fmla="*/ 10 h 21"/>
                  <a:gd name="T12" fmla="*/ 6 w 75"/>
                  <a:gd name="T13" fmla="*/ 21 h 21"/>
                  <a:gd name="T14" fmla="*/ 4 w 75"/>
                  <a:gd name="T15" fmla="*/ 19 h 21"/>
                  <a:gd name="T16" fmla="*/ 0 w 75"/>
                  <a:gd name="T17" fmla="*/ 16 h 21"/>
                  <a:gd name="T18" fmla="*/ 2 w 75"/>
                  <a:gd name="T19" fmla="*/ 14 h 21"/>
                  <a:gd name="T20" fmla="*/ 6 w 75"/>
                  <a:gd name="T21" fmla="*/ 12 h 21"/>
                  <a:gd name="T22" fmla="*/ 6 w 75"/>
                  <a:gd name="T2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5" h="21">
                    <a:moveTo>
                      <a:pt x="6" y="12"/>
                    </a:moveTo>
                    <a:lnTo>
                      <a:pt x="71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5" y="8"/>
                    </a:lnTo>
                    <a:lnTo>
                      <a:pt x="73" y="10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4" name="Freeform 843"/>
              <p:cNvSpPr>
                <a:spLocks/>
              </p:cNvSpPr>
              <p:nvPr/>
            </p:nvSpPr>
            <p:spPr bwMode="auto">
              <a:xfrm>
                <a:off x="3533" y="2935"/>
                <a:ext cx="38" cy="6"/>
              </a:xfrm>
              <a:custGeom>
                <a:avLst/>
                <a:gdLst>
                  <a:gd name="T0" fmla="*/ 3 w 76"/>
                  <a:gd name="T1" fmla="*/ 2 h 14"/>
                  <a:gd name="T2" fmla="*/ 19 w 76"/>
                  <a:gd name="T3" fmla="*/ 0 h 14"/>
                  <a:gd name="T4" fmla="*/ 19 w 76"/>
                  <a:gd name="T5" fmla="*/ 0 h 14"/>
                  <a:gd name="T6" fmla="*/ 71 w 76"/>
                  <a:gd name="T7" fmla="*/ 4 h 14"/>
                  <a:gd name="T8" fmla="*/ 74 w 76"/>
                  <a:gd name="T9" fmla="*/ 4 h 14"/>
                  <a:gd name="T10" fmla="*/ 76 w 76"/>
                  <a:gd name="T11" fmla="*/ 8 h 14"/>
                  <a:gd name="T12" fmla="*/ 74 w 76"/>
                  <a:gd name="T13" fmla="*/ 12 h 14"/>
                  <a:gd name="T14" fmla="*/ 71 w 76"/>
                  <a:gd name="T15" fmla="*/ 14 h 14"/>
                  <a:gd name="T16" fmla="*/ 19 w 76"/>
                  <a:gd name="T17" fmla="*/ 8 h 14"/>
                  <a:gd name="T18" fmla="*/ 19 w 76"/>
                  <a:gd name="T19" fmla="*/ 8 h 14"/>
                  <a:gd name="T20" fmla="*/ 5 w 76"/>
                  <a:gd name="T21" fmla="*/ 12 h 14"/>
                  <a:gd name="T22" fmla="*/ 3 w 76"/>
                  <a:gd name="T23" fmla="*/ 10 h 14"/>
                  <a:gd name="T24" fmla="*/ 0 w 76"/>
                  <a:gd name="T25" fmla="*/ 6 h 14"/>
                  <a:gd name="T26" fmla="*/ 2 w 76"/>
                  <a:gd name="T27" fmla="*/ 2 h 14"/>
                  <a:gd name="T28" fmla="*/ 3 w 76"/>
                  <a:gd name="T29" fmla="*/ 2 h 14"/>
                  <a:gd name="T30" fmla="*/ 3 w 76"/>
                  <a:gd name="T3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4">
                    <a:moveTo>
                      <a:pt x="3" y="2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71" y="4"/>
                    </a:lnTo>
                    <a:lnTo>
                      <a:pt x="74" y="4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1" y="14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5" name="Freeform 844"/>
              <p:cNvSpPr>
                <a:spLocks/>
              </p:cNvSpPr>
              <p:nvPr/>
            </p:nvSpPr>
            <p:spPr bwMode="auto">
              <a:xfrm>
                <a:off x="3585" y="2933"/>
                <a:ext cx="37" cy="12"/>
              </a:xfrm>
              <a:custGeom>
                <a:avLst/>
                <a:gdLst>
                  <a:gd name="T0" fmla="*/ 6 w 75"/>
                  <a:gd name="T1" fmla="*/ 11 h 25"/>
                  <a:gd name="T2" fmla="*/ 41 w 75"/>
                  <a:gd name="T3" fmla="*/ 15 h 25"/>
                  <a:gd name="T4" fmla="*/ 37 w 75"/>
                  <a:gd name="T5" fmla="*/ 15 h 25"/>
                  <a:gd name="T6" fmla="*/ 68 w 75"/>
                  <a:gd name="T7" fmla="*/ 0 h 25"/>
                  <a:gd name="T8" fmla="*/ 71 w 75"/>
                  <a:gd name="T9" fmla="*/ 0 h 25"/>
                  <a:gd name="T10" fmla="*/ 73 w 75"/>
                  <a:gd name="T11" fmla="*/ 3 h 25"/>
                  <a:gd name="T12" fmla="*/ 75 w 75"/>
                  <a:gd name="T13" fmla="*/ 5 h 25"/>
                  <a:gd name="T14" fmla="*/ 71 w 75"/>
                  <a:gd name="T15" fmla="*/ 9 h 25"/>
                  <a:gd name="T16" fmla="*/ 41 w 75"/>
                  <a:gd name="T17" fmla="*/ 23 h 25"/>
                  <a:gd name="T18" fmla="*/ 39 w 75"/>
                  <a:gd name="T19" fmla="*/ 25 h 25"/>
                  <a:gd name="T20" fmla="*/ 4 w 75"/>
                  <a:gd name="T21" fmla="*/ 21 h 25"/>
                  <a:gd name="T22" fmla="*/ 2 w 75"/>
                  <a:gd name="T23" fmla="*/ 19 h 25"/>
                  <a:gd name="T24" fmla="*/ 0 w 75"/>
                  <a:gd name="T25" fmla="*/ 15 h 25"/>
                  <a:gd name="T26" fmla="*/ 4 w 75"/>
                  <a:gd name="T27" fmla="*/ 11 h 25"/>
                  <a:gd name="T28" fmla="*/ 6 w 75"/>
                  <a:gd name="T29" fmla="*/ 11 h 25"/>
                  <a:gd name="T30" fmla="*/ 6 w 75"/>
                  <a:gd name="T3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25">
                    <a:moveTo>
                      <a:pt x="6" y="11"/>
                    </a:moveTo>
                    <a:lnTo>
                      <a:pt x="41" y="15"/>
                    </a:lnTo>
                    <a:lnTo>
                      <a:pt x="37" y="15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3"/>
                    </a:lnTo>
                    <a:lnTo>
                      <a:pt x="75" y="5"/>
                    </a:lnTo>
                    <a:lnTo>
                      <a:pt x="71" y="9"/>
                    </a:lnTo>
                    <a:lnTo>
                      <a:pt x="41" y="23"/>
                    </a:lnTo>
                    <a:lnTo>
                      <a:pt x="39" y="25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6" name="Freeform 845"/>
              <p:cNvSpPr>
                <a:spLocks/>
              </p:cNvSpPr>
              <p:nvPr/>
            </p:nvSpPr>
            <p:spPr bwMode="auto">
              <a:xfrm>
                <a:off x="3635" y="2911"/>
                <a:ext cx="34" cy="18"/>
              </a:xfrm>
              <a:custGeom>
                <a:avLst/>
                <a:gdLst>
                  <a:gd name="T0" fmla="*/ 2 w 69"/>
                  <a:gd name="T1" fmla="*/ 29 h 37"/>
                  <a:gd name="T2" fmla="*/ 62 w 69"/>
                  <a:gd name="T3" fmla="*/ 2 h 37"/>
                  <a:gd name="T4" fmla="*/ 62 w 69"/>
                  <a:gd name="T5" fmla="*/ 2 h 37"/>
                  <a:gd name="T6" fmla="*/ 65 w 69"/>
                  <a:gd name="T7" fmla="*/ 0 h 37"/>
                  <a:gd name="T8" fmla="*/ 67 w 69"/>
                  <a:gd name="T9" fmla="*/ 4 h 37"/>
                  <a:gd name="T10" fmla="*/ 69 w 69"/>
                  <a:gd name="T11" fmla="*/ 6 h 37"/>
                  <a:gd name="T12" fmla="*/ 67 w 69"/>
                  <a:gd name="T13" fmla="*/ 10 h 37"/>
                  <a:gd name="T14" fmla="*/ 65 w 69"/>
                  <a:gd name="T15" fmla="*/ 10 h 37"/>
                  <a:gd name="T16" fmla="*/ 6 w 69"/>
                  <a:gd name="T17" fmla="*/ 37 h 37"/>
                  <a:gd name="T18" fmla="*/ 4 w 69"/>
                  <a:gd name="T19" fmla="*/ 37 h 37"/>
                  <a:gd name="T20" fmla="*/ 0 w 69"/>
                  <a:gd name="T21" fmla="*/ 35 h 37"/>
                  <a:gd name="T22" fmla="*/ 0 w 69"/>
                  <a:gd name="T23" fmla="*/ 33 h 37"/>
                  <a:gd name="T24" fmla="*/ 2 w 69"/>
                  <a:gd name="T25" fmla="*/ 29 h 37"/>
                  <a:gd name="T26" fmla="*/ 2 w 69"/>
                  <a:gd name="T2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37">
                    <a:moveTo>
                      <a:pt x="2" y="29"/>
                    </a:moveTo>
                    <a:lnTo>
                      <a:pt x="62" y="2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67" y="4"/>
                    </a:lnTo>
                    <a:lnTo>
                      <a:pt x="69" y="6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29"/>
                    </a:lnTo>
                    <a:lnTo>
                      <a:pt x="2" y="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7" name="Freeform 846"/>
              <p:cNvSpPr>
                <a:spLocks/>
              </p:cNvSpPr>
              <p:nvPr/>
            </p:nvSpPr>
            <p:spPr bwMode="auto">
              <a:xfrm>
                <a:off x="3682" y="2886"/>
                <a:ext cx="33" cy="21"/>
              </a:xfrm>
              <a:custGeom>
                <a:avLst/>
                <a:gdLst>
                  <a:gd name="T0" fmla="*/ 2 w 67"/>
                  <a:gd name="T1" fmla="*/ 32 h 42"/>
                  <a:gd name="T2" fmla="*/ 60 w 67"/>
                  <a:gd name="T3" fmla="*/ 0 h 42"/>
                  <a:gd name="T4" fmla="*/ 64 w 67"/>
                  <a:gd name="T5" fmla="*/ 0 h 42"/>
                  <a:gd name="T6" fmla="*/ 66 w 67"/>
                  <a:gd name="T7" fmla="*/ 3 h 42"/>
                  <a:gd name="T8" fmla="*/ 67 w 67"/>
                  <a:gd name="T9" fmla="*/ 7 h 42"/>
                  <a:gd name="T10" fmla="*/ 66 w 67"/>
                  <a:gd name="T11" fmla="*/ 9 h 42"/>
                  <a:gd name="T12" fmla="*/ 6 w 67"/>
                  <a:gd name="T13" fmla="*/ 40 h 42"/>
                  <a:gd name="T14" fmla="*/ 4 w 67"/>
                  <a:gd name="T15" fmla="*/ 42 h 42"/>
                  <a:gd name="T16" fmla="*/ 0 w 67"/>
                  <a:gd name="T17" fmla="*/ 40 h 42"/>
                  <a:gd name="T18" fmla="*/ 0 w 67"/>
                  <a:gd name="T19" fmla="*/ 36 h 42"/>
                  <a:gd name="T20" fmla="*/ 2 w 67"/>
                  <a:gd name="T21" fmla="*/ 32 h 42"/>
                  <a:gd name="T22" fmla="*/ 2 w 67"/>
                  <a:gd name="T23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42">
                    <a:moveTo>
                      <a:pt x="2" y="32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6" y="3"/>
                    </a:lnTo>
                    <a:lnTo>
                      <a:pt x="67" y="7"/>
                    </a:lnTo>
                    <a:lnTo>
                      <a:pt x="66" y="9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2" y="3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8" name="Freeform 847"/>
              <p:cNvSpPr>
                <a:spLocks/>
              </p:cNvSpPr>
              <p:nvPr/>
            </p:nvSpPr>
            <p:spPr bwMode="auto">
              <a:xfrm>
                <a:off x="2230" y="330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09" name="Freeform 848"/>
              <p:cNvSpPr>
                <a:spLocks/>
              </p:cNvSpPr>
              <p:nvPr/>
            </p:nvSpPr>
            <p:spPr bwMode="auto">
              <a:xfrm>
                <a:off x="2230" y="330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0" name="Freeform 849"/>
              <p:cNvSpPr>
                <a:spLocks/>
              </p:cNvSpPr>
              <p:nvPr/>
            </p:nvSpPr>
            <p:spPr bwMode="auto">
              <a:xfrm>
                <a:off x="2292" y="329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1" name="Freeform 850"/>
              <p:cNvSpPr>
                <a:spLocks/>
              </p:cNvSpPr>
              <p:nvPr/>
            </p:nvSpPr>
            <p:spPr bwMode="auto">
              <a:xfrm>
                <a:off x="2292" y="329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2" name="Freeform 851"/>
              <p:cNvSpPr>
                <a:spLocks/>
              </p:cNvSpPr>
              <p:nvPr/>
            </p:nvSpPr>
            <p:spPr bwMode="auto">
              <a:xfrm>
                <a:off x="2353" y="3273"/>
                <a:ext cx="26" cy="25"/>
              </a:xfrm>
              <a:custGeom>
                <a:avLst/>
                <a:gdLst>
                  <a:gd name="T0" fmla="*/ 27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7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7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3" name="Freeform 852"/>
              <p:cNvSpPr>
                <a:spLocks/>
              </p:cNvSpPr>
              <p:nvPr/>
            </p:nvSpPr>
            <p:spPr bwMode="auto">
              <a:xfrm>
                <a:off x="2353" y="3273"/>
                <a:ext cx="26" cy="25"/>
              </a:xfrm>
              <a:custGeom>
                <a:avLst/>
                <a:gdLst>
                  <a:gd name="T0" fmla="*/ 27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7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7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4" name="Freeform 853"/>
              <p:cNvSpPr>
                <a:spLocks/>
              </p:cNvSpPr>
              <p:nvPr/>
            </p:nvSpPr>
            <p:spPr bwMode="auto">
              <a:xfrm>
                <a:off x="2416" y="3248"/>
                <a:ext cx="25" cy="25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5" name="Freeform 854"/>
              <p:cNvSpPr>
                <a:spLocks/>
              </p:cNvSpPr>
              <p:nvPr/>
            </p:nvSpPr>
            <p:spPr bwMode="auto">
              <a:xfrm>
                <a:off x="2416" y="3248"/>
                <a:ext cx="25" cy="25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6" name="Freeform 855"/>
              <p:cNvSpPr>
                <a:spLocks/>
              </p:cNvSpPr>
              <p:nvPr/>
            </p:nvSpPr>
            <p:spPr bwMode="auto">
              <a:xfrm>
                <a:off x="2478" y="3212"/>
                <a:ext cx="24" cy="25"/>
              </a:xfrm>
              <a:custGeom>
                <a:avLst/>
                <a:gdLst>
                  <a:gd name="T0" fmla="*/ 24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4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4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7" name="Freeform 856"/>
              <p:cNvSpPr>
                <a:spLocks/>
              </p:cNvSpPr>
              <p:nvPr/>
            </p:nvSpPr>
            <p:spPr bwMode="auto">
              <a:xfrm>
                <a:off x="2478" y="3212"/>
                <a:ext cx="24" cy="25"/>
              </a:xfrm>
              <a:custGeom>
                <a:avLst/>
                <a:gdLst>
                  <a:gd name="T0" fmla="*/ 24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4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4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8" name="Freeform 857"/>
              <p:cNvSpPr>
                <a:spLocks/>
              </p:cNvSpPr>
              <p:nvPr/>
            </p:nvSpPr>
            <p:spPr bwMode="auto">
              <a:xfrm>
                <a:off x="2539" y="3197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19" name="Freeform 858"/>
              <p:cNvSpPr>
                <a:spLocks/>
              </p:cNvSpPr>
              <p:nvPr/>
            </p:nvSpPr>
            <p:spPr bwMode="auto">
              <a:xfrm>
                <a:off x="2539" y="3197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0" name="Freeform 859"/>
              <p:cNvSpPr>
                <a:spLocks/>
              </p:cNvSpPr>
              <p:nvPr/>
            </p:nvSpPr>
            <p:spPr bwMode="auto">
              <a:xfrm>
                <a:off x="2602" y="316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1" name="Freeform 860"/>
              <p:cNvSpPr>
                <a:spLocks/>
              </p:cNvSpPr>
              <p:nvPr/>
            </p:nvSpPr>
            <p:spPr bwMode="auto">
              <a:xfrm>
                <a:off x="2602" y="3168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2" name="Freeform 861"/>
              <p:cNvSpPr>
                <a:spLocks/>
              </p:cNvSpPr>
              <p:nvPr/>
            </p:nvSpPr>
            <p:spPr bwMode="auto">
              <a:xfrm>
                <a:off x="2663" y="312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3" name="Freeform 862"/>
              <p:cNvSpPr>
                <a:spLocks/>
              </p:cNvSpPr>
              <p:nvPr/>
            </p:nvSpPr>
            <p:spPr bwMode="auto">
              <a:xfrm>
                <a:off x="2663" y="312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4" name="Freeform 863"/>
              <p:cNvSpPr>
                <a:spLocks/>
              </p:cNvSpPr>
              <p:nvPr/>
            </p:nvSpPr>
            <p:spPr bwMode="auto">
              <a:xfrm>
                <a:off x="2724" y="3122"/>
                <a:ext cx="26" cy="24"/>
              </a:xfrm>
              <a:custGeom>
                <a:avLst/>
                <a:gdLst>
                  <a:gd name="T0" fmla="*/ 27 w 52"/>
                  <a:gd name="T1" fmla="*/ 0 h 48"/>
                  <a:gd name="T2" fmla="*/ 52 w 52"/>
                  <a:gd name="T3" fmla="*/ 48 h 48"/>
                  <a:gd name="T4" fmla="*/ 0 w 52"/>
                  <a:gd name="T5" fmla="*/ 48 h 48"/>
                  <a:gd name="T6" fmla="*/ 27 w 5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27" y="0"/>
                    </a:moveTo>
                    <a:lnTo>
                      <a:pt x="52" y="48"/>
                    </a:lnTo>
                    <a:lnTo>
                      <a:pt x="0" y="4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5" name="Freeform 864"/>
              <p:cNvSpPr>
                <a:spLocks/>
              </p:cNvSpPr>
              <p:nvPr/>
            </p:nvSpPr>
            <p:spPr bwMode="auto">
              <a:xfrm>
                <a:off x="2724" y="3122"/>
                <a:ext cx="26" cy="24"/>
              </a:xfrm>
              <a:custGeom>
                <a:avLst/>
                <a:gdLst>
                  <a:gd name="T0" fmla="*/ 27 w 52"/>
                  <a:gd name="T1" fmla="*/ 0 h 48"/>
                  <a:gd name="T2" fmla="*/ 52 w 52"/>
                  <a:gd name="T3" fmla="*/ 48 h 48"/>
                  <a:gd name="T4" fmla="*/ 0 w 52"/>
                  <a:gd name="T5" fmla="*/ 48 h 48"/>
                  <a:gd name="T6" fmla="*/ 27 w 5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27" y="0"/>
                    </a:moveTo>
                    <a:lnTo>
                      <a:pt x="52" y="48"/>
                    </a:lnTo>
                    <a:lnTo>
                      <a:pt x="0" y="48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6" name="Freeform 865"/>
              <p:cNvSpPr>
                <a:spLocks/>
              </p:cNvSpPr>
              <p:nvPr/>
            </p:nvSpPr>
            <p:spPr bwMode="auto">
              <a:xfrm>
                <a:off x="2787" y="308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7" name="Freeform 866"/>
              <p:cNvSpPr>
                <a:spLocks/>
              </p:cNvSpPr>
              <p:nvPr/>
            </p:nvSpPr>
            <p:spPr bwMode="auto">
              <a:xfrm>
                <a:off x="2787" y="308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8" name="Freeform 867"/>
              <p:cNvSpPr>
                <a:spLocks/>
              </p:cNvSpPr>
              <p:nvPr/>
            </p:nvSpPr>
            <p:spPr bwMode="auto">
              <a:xfrm>
                <a:off x="2849" y="3076"/>
                <a:ext cx="24" cy="25"/>
              </a:xfrm>
              <a:custGeom>
                <a:avLst/>
                <a:gdLst>
                  <a:gd name="T0" fmla="*/ 23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3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3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29" name="Freeform 868"/>
              <p:cNvSpPr>
                <a:spLocks/>
              </p:cNvSpPr>
              <p:nvPr/>
            </p:nvSpPr>
            <p:spPr bwMode="auto">
              <a:xfrm>
                <a:off x="2849" y="3076"/>
                <a:ext cx="24" cy="25"/>
              </a:xfrm>
              <a:custGeom>
                <a:avLst/>
                <a:gdLst>
                  <a:gd name="T0" fmla="*/ 23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3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3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0" name="Freeform 869"/>
              <p:cNvSpPr>
                <a:spLocks/>
              </p:cNvSpPr>
              <p:nvPr/>
            </p:nvSpPr>
            <p:spPr bwMode="auto">
              <a:xfrm>
                <a:off x="2911" y="305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1" name="Freeform 870"/>
              <p:cNvSpPr>
                <a:spLocks/>
              </p:cNvSpPr>
              <p:nvPr/>
            </p:nvSpPr>
            <p:spPr bwMode="auto">
              <a:xfrm>
                <a:off x="2911" y="3059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2" name="Freeform 871"/>
              <p:cNvSpPr>
                <a:spLocks/>
              </p:cNvSpPr>
              <p:nvPr/>
            </p:nvSpPr>
            <p:spPr bwMode="auto">
              <a:xfrm>
                <a:off x="2973" y="3044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3" name="Freeform 872"/>
              <p:cNvSpPr>
                <a:spLocks/>
              </p:cNvSpPr>
              <p:nvPr/>
            </p:nvSpPr>
            <p:spPr bwMode="auto">
              <a:xfrm>
                <a:off x="2973" y="3044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4" name="Freeform 873"/>
              <p:cNvSpPr>
                <a:spLocks/>
              </p:cNvSpPr>
              <p:nvPr/>
            </p:nvSpPr>
            <p:spPr bwMode="auto">
              <a:xfrm>
                <a:off x="3035" y="3033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5" name="Freeform 874"/>
              <p:cNvSpPr>
                <a:spLocks/>
              </p:cNvSpPr>
              <p:nvPr/>
            </p:nvSpPr>
            <p:spPr bwMode="auto">
              <a:xfrm>
                <a:off x="3035" y="3033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6" name="Freeform 875"/>
              <p:cNvSpPr>
                <a:spLocks/>
              </p:cNvSpPr>
              <p:nvPr/>
            </p:nvSpPr>
            <p:spPr bwMode="auto">
              <a:xfrm>
                <a:off x="3096" y="3007"/>
                <a:ext cx="26" cy="25"/>
              </a:xfrm>
              <a:custGeom>
                <a:avLst/>
                <a:gdLst>
                  <a:gd name="T0" fmla="*/ 25 w 52"/>
                  <a:gd name="T1" fmla="*/ 0 h 49"/>
                  <a:gd name="T2" fmla="*/ 52 w 52"/>
                  <a:gd name="T3" fmla="*/ 49 h 49"/>
                  <a:gd name="T4" fmla="*/ 0 w 52"/>
                  <a:gd name="T5" fmla="*/ 49 h 49"/>
                  <a:gd name="T6" fmla="*/ 25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5" y="0"/>
                    </a:moveTo>
                    <a:lnTo>
                      <a:pt x="52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7" name="Freeform 876"/>
              <p:cNvSpPr>
                <a:spLocks/>
              </p:cNvSpPr>
              <p:nvPr/>
            </p:nvSpPr>
            <p:spPr bwMode="auto">
              <a:xfrm>
                <a:off x="3096" y="3007"/>
                <a:ext cx="26" cy="25"/>
              </a:xfrm>
              <a:custGeom>
                <a:avLst/>
                <a:gdLst>
                  <a:gd name="T0" fmla="*/ 25 w 52"/>
                  <a:gd name="T1" fmla="*/ 0 h 49"/>
                  <a:gd name="T2" fmla="*/ 52 w 52"/>
                  <a:gd name="T3" fmla="*/ 49 h 49"/>
                  <a:gd name="T4" fmla="*/ 0 w 52"/>
                  <a:gd name="T5" fmla="*/ 49 h 49"/>
                  <a:gd name="T6" fmla="*/ 25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5" y="0"/>
                    </a:moveTo>
                    <a:lnTo>
                      <a:pt x="52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8" name="Freeform 877"/>
              <p:cNvSpPr>
                <a:spLocks/>
              </p:cNvSpPr>
              <p:nvPr/>
            </p:nvSpPr>
            <p:spPr bwMode="auto">
              <a:xfrm>
                <a:off x="3158" y="2992"/>
                <a:ext cx="24" cy="26"/>
              </a:xfrm>
              <a:custGeom>
                <a:avLst/>
                <a:gdLst>
                  <a:gd name="T0" fmla="*/ 25 w 48"/>
                  <a:gd name="T1" fmla="*/ 0 h 52"/>
                  <a:gd name="T2" fmla="*/ 48 w 48"/>
                  <a:gd name="T3" fmla="*/ 52 h 52"/>
                  <a:gd name="T4" fmla="*/ 0 w 48"/>
                  <a:gd name="T5" fmla="*/ 52 h 52"/>
                  <a:gd name="T6" fmla="*/ 25 w 48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2">
                    <a:moveTo>
                      <a:pt x="25" y="0"/>
                    </a:moveTo>
                    <a:lnTo>
                      <a:pt x="48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39" name="Freeform 878"/>
              <p:cNvSpPr>
                <a:spLocks/>
              </p:cNvSpPr>
              <p:nvPr/>
            </p:nvSpPr>
            <p:spPr bwMode="auto">
              <a:xfrm>
                <a:off x="3158" y="2992"/>
                <a:ext cx="24" cy="26"/>
              </a:xfrm>
              <a:custGeom>
                <a:avLst/>
                <a:gdLst>
                  <a:gd name="T0" fmla="*/ 25 w 48"/>
                  <a:gd name="T1" fmla="*/ 0 h 52"/>
                  <a:gd name="T2" fmla="*/ 48 w 48"/>
                  <a:gd name="T3" fmla="*/ 52 h 52"/>
                  <a:gd name="T4" fmla="*/ 0 w 48"/>
                  <a:gd name="T5" fmla="*/ 52 h 52"/>
                  <a:gd name="T6" fmla="*/ 25 w 48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2">
                    <a:moveTo>
                      <a:pt x="25" y="0"/>
                    </a:moveTo>
                    <a:lnTo>
                      <a:pt x="48" y="52"/>
                    </a:lnTo>
                    <a:lnTo>
                      <a:pt x="0" y="52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0" name="Freeform 879"/>
              <p:cNvSpPr>
                <a:spLocks/>
              </p:cNvSpPr>
              <p:nvPr/>
            </p:nvSpPr>
            <p:spPr bwMode="auto">
              <a:xfrm>
                <a:off x="3220" y="2991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1" name="Freeform 880"/>
              <p:cNvSpPr>
                <a:spLocks/>
              </p:cNvSpPr>
              <p:nvPr/>
            </p:nvSpPr>
            <p:spPr bwMode="auto">
              <a:xfrm>
                <a:off x="3220" y="2991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2" name="Freeform 881"/>
              <p:cNvSpPr>
                <a:spLocks/>
              </p:cNvSpPr>
              <p:nvPr/>
            </p:nvSpPr>
            <p:spPr bwMode="auto">
              <a:xfrm>
                <a:off x="3282" y="297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3" name="Freeform 882"/>
              <p:cNvSpPr>
                <a:spLocks/>
              </p:cNvSpPr>
              <p:nvPr/>
            </p:nvSpPr>
            <p:spPr bwMode="auto">
              <a:xfrm>
                <a:off x="3282" y="2975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4" name="Freeform 883"/>
              <p:cNvSpPr>
                <a:spLocks/>
              </p:cNvSpPr>
              <p:nvPr/>
            </p:nvSpPr>
            <p:spPr bwMode="auto">
              <a:xfrm>
                <a:off x="3344" y="2962"/>
                <a:ext cx="25" cy="26"/>
              </a:xfrm>
              <a:custGeom>
                <a:avLst/>
                <a:gdLst>
                  <a:gd name="T0" fmla="*/ 27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7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7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5" name="Freeform 884"/>
              <p:cNvSpPr>
                <a:spLocks/>
              </p:cNvSpPr>
              <p:nvPr/>
            </p:nvSpPr>
            <p:spPr bwMode="auto">
              <a:xfrm>
                <a:off x="3344" y="2962"/>
                <a:ext cx="25" cy="26"/>
              </a:xfrm>
              <a:custGeom>
                <a:avLst/>
                <a:gdLst>
                  <a:gd name="T0" fmla="*/ 27 w 50"/>
                  <a:gd name="T1" fmla="*/ 0 h 52"/>
                  <a:gd name="T2" fmla="*/ 50 w 50"/>
                  <a:gd name="T3" fmla="*/ 52 h 52"/>
                  <a:gd name="T4" fmla="*/ 0 w 50"/>
                  <a:gd name="T5" fmla="*/ 52 h 52"/>
                  <a:gd name="T6" fmla="*/ 27 w 5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2">
                    <a:moveTo>
                      <a:pt x="27" y="0"/>
                    </a:moveTo>
                    <a:lnTo>
                      <a:pt x="50" y="52"/>
                    </a:lnTo>
                    <a:lnTo>
                      <a:pt x="0" y="52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6" name="Freeform 885"/>
              <p:cNvSpPr>
                <a:spLocks/>
              </p:cNvSpPr>
              <p:nvPr/>
            </p:nvSpPr>
            <p:spPr bwMode="auto">
              <a:xfrm>
                <a:off x="3405" y="2951"/>
                <a:ext cx="26" cy="25"/>
              </a:xfrm>
              <a:custGeom>
                <a:avLst/>
                <a:gdLst>
                  <a:gd name="T0" fmla="*/ 25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5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5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7" name="Freeform 886"/>
              <p:cNvSpPr>
                <a:spLocks/>
              </p:cNvSpPr>
              <p:nvPr/>
            </p:nvSpPr>
            <p:spPr bwMode="auto">
              <a:xfrm>
                <a:off x="3405" y="2951"/>
                <a:ext cx="26" cy="25"/>
              </a:xfrm>
              <a:custGeom>
                <a:avLst/>
                <a:gdLst>
                  <a:gd name="T0" fmla="*/ 25 w 52"/>
                  <a:gd name="T1" fmla="*/ 0 h 50"/>
                  <a:gd name="T2" fmla="*/ 52 w 52"/>
                  <a:gd name="T3" fmla="*/ 50 h 50"/>
                  <a:gd name="T4" fmla="*/ 0 w 52"/>
                  <a:gd name="T5" fmla="*/ 50 h 50"/>
                  <a:gd name="T6" fmla="*/ 25 w 52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25" y="0"/>
                    </a:moveTo>
                    <a:lnTo>
                      <a:pt x="52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8" name="Freeform 887"/>
              <p:cNvSpPr>
                <a:spLocks/>
              </p:cNvSpPr>
              <p:nvPr/>
            </p:nvSpPr>
            <p:spPr bwMode="auto">
              <a:xfrm>
                <a:off x="3468" y="2934"/>
                <a:ext cx="24" cy="26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49" name="Freeform 888"/>
              <p:cNvSpPr>
                <a:spLocks/>
              </p:cNvSpPr>
              <p:nvPr/>
            </p:nvSpPr>
            <p:spPr bwMode="auto">
              <a:xfrm>
                <a:off x="3468" y="2934"/>
                <a:ext cx="24" cy="26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51 h 51"/>
                  <a:gd name="T4" fmla="*/ 0 w 50"/>
                  <a:gd name="T5" fmla="*/ 51 h 51"/>
                  <a:gd name="T6" fmla="*/ 25 w 50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50" y="51"/>
                    </a:lnTo>
                    <a:lnTo>
                      <a:pt x="0" y="51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0" name="Freeform 889"/>
              <p:cNvSpPr>
                <a:spLocks/>
              </p:cNvSpPr>
              <p:nvPr/>
            </p:nvSpPr>
            <p:spPr bwMode="auto">
              <a:xfrm>
                <a:off x="3530" y="2923"/>
                <a:ext cx="24" cy="25"/>
              </a:xfrm>
              <a:custGeom>
                <a:avLst/>
                <a:gdLst>
                  <a:gd name="T0" fmla="*/ 23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3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3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1" name="Freeform 890"/>
              <p:cNvSpPr>
                <a:spLocks/>
              </p:cNvSpPr>
              <p:nvPr/>
            </p:nvSpPr>
            <p:spPr bwMode="auto">
              <a:xfrm>
                <a:off x="3530" y="2923"/>
                <a:ext cx="24" cy="25"/>
              </a:xfrm>
              <a:custGeom>
                <a:avLst/>
                <a:gdLst>
                  <a:gd name="T0" fmla="*/ 23 w 48"/>
                  <a:gd name="T1" fmla="*/ 0 h 50"/>
                  <a:gd name="T2" fmla="*/ 48 w 48"/>
                  <a:gd name="T3" fmla="*/ 50 h 50"/>
                  <a:gd name="T4" fmla="*/ 0 w 48"/>
                  <a:gd name="T5" fmla="*/ 50 h 50"/>
                  <a:gd name="T6" fmla="*/ 23 w 48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0">
                    <a:moveTo>
                      <a:pt x="23" y="0"/>
                    </a:moveTo>
                    <a:lnTo>
                      <a:pt x="48" y="50"/>
                    </a:lnTo>
                    <a:lnTo>
                      <a:pt x="0" y="50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2" name="Freeform 891"/>
              <p:cNvSpPr>
                <a:spLocks/>
              </p:cNvSpPr>
              <p:nvPr/>
            </p:nvSpPr>
            <p:spPr bwMode="auto">
              <a:xfrm>
                <a:off x="3591" y="2930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3" name="Freeform 892"/>
              <p:cNvSpPr>
                <a:spLocks/>
              </p:cNvSpPr>
              <p:nvPr/>
            </p:nvSpPr>
            <p:spPr bwMode="auto">
              <a:xfrm>
                <a:off x="3591" y="2930"/>
                <a:ext cx="25" cy="24"/>
              </a:xfrm>
              <a:custGeom>
                <a:avLst/>
                <a:gdLst>
                  <a:gd name="T0" fmla="*/ 25 w 50"/>
                  <a:gd name="T1" fmla="*/ 0 h 48"/>
                  <a:gd name="T2" fmla="*/ 50 w 50"/>
                  <a:gd name="T3" fmla="*/ 48 h 48"/>
                  <a:gd name="T4" fmla="*/ 0 w 50"/>
                  <a:gd name="T5" fmla="*/ 48 h 48"/>
                  <a:gd name="T6" fmla="*/ 25 w 50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lnTo>
                      <a:pt x="50" y="48"/>
                    </a:lnTo>
                    <a:lnTo>
                      <a:pt x="0" y="48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4" name="Freeform 893"/>
              <p:cNvSpPr>
                <a:spLocks/>
              </p:cNvSpPr>
              <p:nvPr/>
            </p:nvSpPr>
            <p:spPr bwMode="auto">
              <a:xfrm>
                <a:off x="3654" y="2900"/>
                <a:ext cx="25" cy="25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5" name="Freeform 894"/>
              <p:cNvSpPr>
                <a:spLocks/>
              </p:cNvSpPr>
              <p:nvPr/>
            </p:nvSpPr>
            <p:spPr bwMode="auto">
              <a:xfrm>
                <a:off x="3654" y="2900"/>
                <a:ext cx="25" cy="25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6" name="Freeform 895"/>
              <p:cNvSpPr>
                <a:spLocks/>
              </p:cNvSpPr>
              <p:nvPr/>
            </p:nvSpPr>
            <p:spPr bwMode="auto">
              <a:xfrm>
                <a:off x="3715" y="2867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7" name="Freeform 896"/>
              <p:cNvSpPr>
                <a:spLocks/>
              </p:cNvSpPr>
              <p:nvPr/>
            </p:nvSpPr>
            <p:spPr bwMode="auto">
              <a:xfrm>
                <a:off x="3715" y="2867"/>
                <a:ext cx="25" cy="25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58" name="Rectangle 897"/>
              <p:cNvSpPr>
                <a:spLocks noChangeArrowheads="1"/>
              </p:cNvSpPr>
              <p:nvPr/>
            </p:nvSpPr>
            <p:spPr bwMode="auto">
              <a:xfrm>
                <a:off x="2138" y="3299"/>
                <a:ext cx="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59" name="Rectangle 898"/>
              <p:cNvSpPr>
                <a:spLocks noChangeArrowheads="1"/>
              </p:cNvSpPr>
              <p:nvPr/>
            </p:nvSpPr>
            <p:spPr bwMode="auto">
              <a:xfrm>
                <a:off x="2084" y="3215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0" name="Rectangle 899"/>
              <p:cNvSpPr>
                <a:spLocks noChangeArrowheads="1"/>
              </p:cNvSpPr>
              <p:nvPr/>
            </p:nvSpPr>
            <p:spPr bwMode="auto">
              <a:xfrm>
                <a:off x="2057" y="3130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1" name="Rectangle 900"/>
              <p:cNvSpPr>
                <a:spLocks noChangeArrowheads="1"/>
              </p:cNvSpPr>
              <p:nvPr/>
            </p:nvSpPr>
            <p:spPr bwMode="auto">
              <a:xfrm>
                <a:off x="2057" y="3047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2" name="Rectangle 901"/>
              <p:cNvSpPr>
                <a:spLocks noChangeArrowheads="1"/>
              </p:cNvSpPr>
              <p:nvPr/>
            </p:nvSpPr>
            <p:spPr bwMode="auto">
              <a:xfrm>
                <a:off x="2057" y="2962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3" name="Rectangle 902"/>
              <p:cNvSpPr>
                <a:spLocks noChangeArrowheads="1"/>
              </p:cNvSpPr>
              <p:nvPr/>
            </p:nvSpPr>
            <p:spPr bwMode="auto">
              <a:xfrm>
                <a:off x="2057" y="2878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4" name="Rectangle 903"/>
              <p:cNvSpPr>
                <a:spLocks noChangeArrowheads="1"/>
              </p:cNvSpPr>
              <p:nvPr/>
            </p:nvSpPr>
            <p:spPr bwMode="auto">
              <a:xfrm>
                <a:off x="2057" y="2794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5" name="Rectangle 904"/>
              <p:cNvSpPr>
                <a:spLocks noChangeArrowheads="1"/>
              </p:cNvSpPr>
              <p:nvPr/>
            </p:nvSpPr>
            <p:spPr bwMode="auto">
              <a:xfrm>
                <a:off x="2057" y="2709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6" name="Rectangle 905"/>
              <p:cNvSpPr>
                <a:spLocks noChangeArrowheads="1"/>
              </p:cNvSpPr>
              <p:nvPr/>
            </p:nvSpPr>
            <p:spPr bwMode="auto">
              <a:xfrm>
                <a:off x="2057" y="2625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7" name="Rectangle 906"/>
              <p:cNvSpPr>
                <a:spLocks noChangeArrowheads="1"/>
              </p:cNvSpPr>
              <p:nvPr/>
            </p:nvSpPr>
            <p:spPr bwMode="auto">
              <a:xfrm>
                <a:off x="2057" y="2541"/>
                <a:ext cx="1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4500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8" name="Rectangle 907"/>
              <p:cNvSpPr>
                <a:spLocks noChangeArrowheads="1"/>
              </p:cNvSpPr>
              <p:nvPr/>
            </p:nvSpPr>
            <p:spPr bwMode="auto">
              <a:xfrm>
                <a:off x="2368" y="3347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9" name="Rectangle 908"/>
              <p:cNvSpPr>
                <a:spLocks noChangeArrowheads="1"/>
              </p:cNvSpPr>
              <p:nvPr/>
            </p:nvSpPr>
            <p:spPr bwMode="auto">
              <a:xfrm>
                <a:off x="2490" y="3347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0" name="Rectangle 909"/>
              <p:cNvSpPr>
                <a:spLocks noChangeArrowheads="1"/>
              </p:cNvSpPr>
              <p:nvPr/>
            </p:nvSpPr>
            <p:spPr bwMode="auto">
              <a:xfrm>
                <a:off x="2588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1" name="Rectangle 910"/>
              <p:cNvSpPr>
                <a:spLocks noChangeArrowheads="1"/>
              </p:cNvSpPr>
              <p:nvPr/>
            </p:nvSpPr>
            <p:spPr bwMode="auto">
              <a:xfrm>
                <a:off x="2716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2" name="Rectangle 911"/>
              <p:cNvSpPr>
                <a:spLocks noChangeArrowheads="1"/>
              </p:cNvSpPr>
              <p:nvPr/>
            </p:nvSpPr>
            <p:spPr bwMode="auto">
              <a:xfrm>
                <a:off x="2841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3" name="Rectangle 912"/>
              <p:cNvSpPr>
                <a:spLocks noChangeArrowheads="1"/>
              </p:cNvSpPr>
              <p:nvPr/>
            </p:nvSpPr>
            <p:spPr bwMode="auto">
              <a:xfrm>
                <a:off x="2968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4" name="Rectangle 913"/>
              <p:cNvSpPr>
                <a:spLocks noChangeArrowheads="1"/>
              </p:cNvSpPr>
              <p:nvPr/>
            </p:nvSpPr>
            <p:spPr bwMode="auto">
              <a:xfrm>
                <a:off x="3094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225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5" name="Rectangle 914"/>
              <p:cNvSpPr>
                <a:spLocks noChangeArrowheads="1"/>
              </p:cNvSpPr>
              <p:nvPr/>
            </p:nvSpPr>
            <p:spPr bwMode="auto">
              <a:xfrm>
                <a:off x="3334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285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6" name="Rectangle 915"/>
              <p:cNvSpPr>
                <a:spLocks noChangeArrowheads="1"/>
              </p:cNvSpPr>
              <p:nvPr/>
            </p:nvSpPr>
            <p:spPr bwMode="auto">
              <a:xfrm>
                <a:off x="3460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315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7" name="Rectangle 916"/>
              <p:cNvSpPr>
                <a:spLocks noChangeArrowheads="1"/>
              </p:cNvSpPr>
              <p:nvPr/>
            </p:nvSpPr>
            <p:spPr bwMode="auto">
              <a:xfrm>
                <a:off x="3588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345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8" name="Rectangle 917"/>
              <p:cNvSpPr>
                <a:spLocks noChangeArrowheads="1"/>
              </p:cNvSpPr>
              <p:nvPr/>
            </p:nvSpPr>
            <p:spPr bwMode="auto">
              <a:xfrm>
                <a:off x="3712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375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9" name="Rectangle 918"/>
              <p:cNvSpPr>
                <a:spLocks noChangeArrowheads="1"/>
              </p:cNvSpPr>
              <p:nvPr/>
            </p:nvSpPr>
            <p:spPr bwMode="auto">
              <a:xfrm>
                <a:off x="2238" y="3347"/>
                <a:ext cx="10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0" name="Rectangle 919"/>
              <p:cNvSpPr>
                <a:spLocks noChangeArrowheads="1"/>
              </p:cNvSpPr>
              <p:nvPr/>
            </p:nvSpPr>
            <p:spPr bwMode="auto">
              <a:xfrm>
                <a:off x="3217" y="334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255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1" name="Rectangle 920"/>
              <p:cNvSpPr>
                <a:spLocks noChangeArrowheads="1"/>
              </p:cNvSpPr>
              <p:nvPr/>
            </p:nvSpPr>
            <p:spPr bwMode="auto">
              <a:xfrm>
                <a:off x="2004" y="3054"/>
                <a:ext cx="74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2" name="Rectangle 921"/>
              <p:cNvSpPr>
                <a:spLocks noChangeArrowheads="1"/>
              </p:cNvSpPr>
              <p:nvPr/>
            </p:nvSpPr>
            <p:spPr bwMode="auto">
              <a:xfrm>
                <a:off x="2004" y="3019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3" name="Rectangle 922"/>
              <p:cNvSpPr>
                <a:spLocks noChangeArrowheads="1"/>
              </p:cNvSpPr>
              <p:nvPr/>
            </p:nvSpPr>
            <p:spPr bwMode="auto">
              <a:xfrm>
                <a:off x="2004" y="2982"/>
                <a:ext cx="4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4" name="Rectangle 923"/>
              <p:cNvSpPr>
                <a:spLocks noChangeArrowheads="1"/>
              </p:cNvSpPr>
              <p:nvPr/>
            </p:nvSpPr>
            <p:spPr bwMode="auto">
              <a:xfrm>
                <a:off x="2004" y="2966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5" name="Rectangle 924"/>
              <p:cNvSpPr>
                <a:spLocks noChangeArrowheads="1"/>
              </p:cNvSpPr>
              <p:nvPr/>
            </p:nvSpPr>
            <p:spPr bwMode="auto">
              <a:xfrm>
                <a:off x="2004" y="2930"/>
                <a:ext cx="8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6" name="Rectangle 925"/>
              <p:cNvSpPr>
                <a:spLocks noChangeArrowheads="1"/>
              </p:cNvSpPr>
              <p:nvPr/>
            </p:nvSpPr>
            <p:spPr bwMode="auto">
              <a:xfrm>
                <a:off x="2004" y="2877"/>
                <a:ext cx="6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7" name="Rectangle 926"/>
              <p:cNvSpPr>
                <a:spLocks noChangeArrowheads="1"/>
              </p:cNvSpPr>
              <p:nvPr/>
            </p:nvSpPr>
            <p:spPr bwMode="auto">
              <a:xfrm>
                <a:off x="2004" y="2843"/>
                <a:ext cx="4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8" name="Rectangle 927"/>
              <p:cNvSpPr>
                <a:spLocks noChangeArrowheads="1"/>
              </p:cNvSpPr>
              <p:nvPr/>
            </p:nvSpPr>
            <p:spPr bwMode="auto">
              <a:xfrm>
                <a:off x="2004" y="2827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9" name="Rectangle 928"/>
              <p:cNvSpPr>
                <a:spLocks noChangeArrowheads="1"/>
              </p:cNvSpPr>
              <p:nvPr/>
            </p:nvSpPr>
            <p:spPr bwMode="auto">
              <a:xfrm>
                <a:off x="2004" y="2808"/>
                <a:ext cx="88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0" name="Rectangle 929"/>
              <p:cNvSpPr>
                <a:spLocks noChangeArrowheads="1"/>
              </p:cNvSpPr>
              <p:nvPr/>
            </p:nvSpPr>
            <p:spPr bwMode="auto">
              <a:xfrm>
                <a:off x="2004" y="2755"/>
                <a:ext cx="7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1" name="Rectangle 930"/>
              <p:cNvSpPr>
                <a:spLocks noChangeArrowheads="1"/>
              </p:cNvSpPr>
              <p:nvPr/>
            </p:nvSpPr>
            <p:spPr bwMode="auto">
              <a:xfrm>
                <a:off x="2004" y="2718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2" name="Rectangle 931"/>
              <p:cNvSpPr>
                <a:spLocks noChangeArrowheads="1"/>
              </p:cNvSpPr>
              <p:nvPr/>
            </p:nvSpPr>
            <p:spPr bwMode="auto">
              <a:xfrm>
                <a:off x="2768" y="3413"/>
                <a:ext cx="1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Time 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3" name="Rectangle 932"/>
              <p:cNvSpPr>
                <a:spLocks noChangeArrowheads="1"/>
              </p:cNvSpPr>
              <p:nvPr/>
            </p:nvSpPr>
            <p:spPr bwMode="auto">
              <a:xfrm>
                <a:off x="2922" y="3413"/>
                <a:ext cx="52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4" name="Rectangle 933"/>
              <p:cNvSpPr>
                <a:spLocks noChangeArrowheads="1"/>
              </p:cNvSpPr>
              <p:nvPr/>
            </p:nvSpPr>
            <p:spPr bwMode="auto">
              <a:xfrm>
                <a:off x="2942" y="3413"/>
                <a:ext cx="29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minutes)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5" name="Rectangle 934"/>
              <p:cNvSpPr>
                <a:spLocks noChangeArrowheads="1"/>
              </p:cNvSpPr>
              <p:nvPr/>
            </p:nvSpPr>
            <p:spPr bwMode="auto">
              <a:xfrm>
                <a:off x="4099" y="2556"/>
                <a:ext cx="5" cy="7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96" name="Rectangle 935"/>
              <p:cNvSpPr>
                <a:spLocks noChangeArrowheads="1"/>
              </p:cNvSpPr>
              <p:nvPr/>
            </p:nvSpPr>
            <p:spPr bwMode="auto">
              <a:xfrm>
                <a:off x="4099" y="2556"/>
                <a:ext cx="5" cy="75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97" name="Freeform 936"/>
              <p:cNvSpPr>
                <a:spLocks noEditPoints="1"/>
              </p:cNvSpPr>
              <p:nvPr/>
            </p:nvSpPr>
            <p:spPr bwMode="auto">
              <a:xfrm>
                <a:off x="4086" y="2554"/>
                <a:ext cx="15" cy="762"/>
              </a:xfrm>
              <a:custGeom>
                <a:avLst/>
                <a:gdLst>
                  <a:gd name="T0" fmla="*/ 0 w 30"/>
                  <a:gd name="T1" fmla="*/ 1517 h 1525"/>
                  <a:gd name="T2" fmla="*/ 30 w 30"/>
                  <a:gd name="T3" fmla="*/ 1517 h 1525"/>
                  <a:gd name="T4" fmla="*/ 30 w 30"/>
                  <a:gd name="T5" fmla="*/ 1525 h 1525"/>
                  <a:gd name="T6" fmla="*/ 0 w 30"/>
                  <a:gd name="T7" fmla="*/ 1525 h 1525"/>
                  <a:gd name="T8" fmla="*/ 0 w 30"/>
                  <a:gd name="T9" fmla="*/ 1517 h 1525"/>
                  <a:gd name="T10" fmla="*/ 0 w 30"/>
                  <a:gd name="T11" fmla="*/ 1327 h 1525"/>
                  <a:gd name="T12" fmla="*/ 30 w 30"/>
                  <a:gd name="T13" fmla="*/ 1327 h 1525"/>
                  <a:gd name="T14" fmla="*/ 30 w 30"/>
                  <a:gd name="T15" fmla="*/ 1337 h 1525"/>
                  <a:gd name="T16" fmla="*/ 0 w 30"/>
                  <a:gd name="T17" fmla="*/ 1337 h 1525"/>
                  <a:gd name="T18" fmla="*/ 0 w 30"/>
                  <a:gd name="T19" fmla="*/ 1327 h 1525"/>
                  <a:gd name="T20" fmla="*/ 0 w 30"/>
                  <a:gd name="T21" fmla="*/ 1137 h 1525"/>
                  <a:gd name="T22" fmla="*/ 30 w 30"/>
                  <a:gd name="T23" fmla="*/ 1137 h 1525"/>
                  <a:gd name="T24" fmla="*/ 30 w 30"/>
                  <a:gd name="T25" fmla="*/ 1147 h 1525"/>
                  <a:gd name="T26" fmla="*/ 0 w 30"/>
                  <a:gd name="T27" fmla="*/ 1147 h 1525"/>
                  <a:gd name="T28" fmla="*/ 0 w 30"/>
                  <a:gd name="T29" fmla="*/ 1137 h 1525"/>
                  <a:gd name="T30" fmla="*/ 0 w 30"/>
                  <a:gd name="T31" fmla="*/ 949 h 1525"/>
                  <a:gd name="T32" fmla="*/ 30 w 30"/>
                  <a:gd name="T33" fmla="*/ 949 h 1525"/>
                  <a:gd name="T34" fmla="*/ 30 w 30"/>
                  <a:gd name="T35" fmla="*/ 956 h 1525"/>
                  <a:gd name="T36" fmla="*/ 0 w 30"/>
                  <a:gd name="T37" fmla="*/ 956 h 1525"/>
                  <a:gd name="T38" fmla="*/ 0 w 30"/>
                  <a:gd name="T39" fmla="*/ 949 h 1525"/>
                  <a:gd name="T40" fmla="*/ 0 w 30"/>
                  <a:gd name="T41" fmla="*/ 759 h 1525"/>
                  <a:gd name="T42" fmla="*/ 30 w 30"/>
                  <a:gd name="T43" fmla="*/ 759 h 1525"/>
                  <a:gd name="T44" fmla="*/ 30 w 30"/>
                  <a:gd name="T45" fmla="*/ 768 h 1525"/>
                  <a:gd name="T46" fmla="*/ 0 w 30"/>
                  <a:gd name="T47" fmla="*/ 768 h 1525"/>
                  <a:gd name="T48" fmla="*/ 0 w 30"/>
                  <a:gd name="T49" fmla="*/ 759 h 1525"/>
                  <a:gd name="T50" fmla="*/ 0 w 30"/>
                  <a:gd name="T51" fmla="*/ 569 h 1525"/>
                  <a:gd name="T52" fmla="*/ 30 w 30"/>
                  <a:gd name="T53" fmla="*/ 569 h 1525"/>
                  <a:gd name="T54" fmla="*/ 30 w 30"/>
                  <a:gd name="T55" fmla="*/ 578 h 1525"/>
                  <a:gd name="T56" fmla="*/ 0 w 30"/>
                  <a:gd name="T57" fmla="*/ 578 h 1525"/>
                  <a:gd name="T58" fmla="*/ 0 w 30"/>
                  <a:gd name="T59" fmla="*/ 569 h 1525"/>
                  <a:gd name="T60" fmla="*/ 0 w 30"/>
                  <a:gd name="T61" fmla="*/ 380 h 1525"/>
                  <a:gd name="T62" fmla="*/ 30 w 30"/>
                  <a:gd name="T63" fmla="*/ 380 h 1525"/>
                  <a:gd name="T64" fmla="*/ 30 w 30"/>
                  <a:gd name="T65" fmla="*/ 390 h 1525"/>
                  <a:gd name="T66" fmla="*/ 0 w 30"/>
                  <a:gd name="T67" fmla="*/ 390 h 1525"/>
                  <a:gd name="T68" fmla="*/ 0 w 30"/>
                  <a:gd name="T69" fmla="*/ 380 h 1525"/>
                  <a:gd name="T70" fmla="*/ 0 w 30"/>
                  <a:gd name="T71" fmla="*/ 190 h 1525"/>
                  <a:gd name="T72" fmla="*/ 30 w 30"/>
                  <a:gd name="T73" fmla="*/ 190 h 1525"/>
                  <a:gd name="T74" fmla="*/ 30 w 30"/>
                  <a:gd name="T75" fmla="*/ 200 h 1525"/>
                  <a:gd name="T76" fmla="*/ 0 w 30"/>
                  <a:gd name="T77" fmla="*/ 200 h 1525"/>
                  <a:gd name="T78" fmla="*/ 0 w 30"/>
                  <a:gd name="T79" fmla="*/ 190 h 1525"/>
                  <a:gd name="T80" fmla="*/ 0 w 30"/>
                  <a:gd name="T81" fmla="*/ 0 h 1525"/>
                  <a:gd name="T82" fmla="*/ 30 w 30"/>
                  <a:gd name="T83" fmla="*/ 0 h 1525"/>
                  <a:gd name="T84" fmla="*/ 30 w 30"/>
                  <a:gd name="T85" fmla="*/ 10 h 1525"/>
                  <a:gd name="T86" fmla="*/ 0 w 30"/>
                  <a:gd name="T87" fmla="*/ 10 h 1525"/>
                  <a:gd name="T88" fmla="*/ 0 w 30"/>
                  <a:gd name="T89" fmla="*/ 0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1525">
                    <a:moveTo>
                      <a:pt x="0" y="1517"/>
                    </a:moveTo>
                    <a:lnTo>
                      <a:pt x="30" y="1517"/>
                    </a:lnTo>
                    <a:lnTo>
                      <a:pt x="30" y="1525"/>
                    </a:lnTo>
                    <a:lnTo>
                      <a:pt x="0" y="1525"/>
                    </a:lnTo>
                    <a:lnTo>
                      <a:pt x="0" y="1517"/>
                    </a:lnTo>
                    <a:close/>
                    <a:moveTo>
                      <a:pt x="0" y="1327"/>
                    </a:moveTo>
                    <a:lnTo>
                      <a:pt x="30" y="1327"/>
                    </a:lnTo>
                    <a:lnTo>
                      <a:pt x="30" y="1337"/>
                    </a:lnTo>
                    <a:lnTo>
                      <a:pt x="0" y="1337"/>
                    </a:lnTo>
                    <a:lnTo>
                      <a:pt x="0" y="1327"/>
                    </a:lnTo>
                    <a:close/>
                    <a:moveTo>
                      <a:pt x="0" y="1137"/>
                    </a:moveTo>
                    <a:lnTo>
                      <a:pt x="30" y="1137"/>
                    </a:lnTo>
                    <a:lnTo>
                      <a:pt x="30" y="1147"/>
                    </a:lnTo>
                    <a:lnTo>
                      <a:pt x="0" y="1147"/>
                    </a:lnTo>
                    <a:lnTo>
                      <a:pt x="0" y="1137"/>
                    </a:lnTo>
                    <a:close/>
                    <a:moveTo>
                      <a:pt x="0" y="949"/>
                    </a:moveTo>
                    <a:lnTo>
                      <a:pt x="30" y="949"/>
                    </a:lnTo>
                    <a:lnTo>
                      <a:pt x="30" y="956"/>
                    </a:lnTo>
                    <a:lnTo>
                      <a:pt x="0" y="956"/>
                    </a:lnTo>
                    <a:lnTo>
                      <a:pt x="0" y="949"/>
                    </a:lnTo>
                    <a:close/>
                    <a:moveTo>
                      <a:pt x="0" y="759"/>
                    </a:moveTo>
                    <a:lnTo>
                      <a:pt x="30" y="759"/>
                    </a:lnTo>
                    <a:lnTo>
                      <a:pt x="30" y="768"/>
                    </a:lnTo>
                    <a:lnTo>
                      <a:pt x="0" y="768"/>
                    </a:lnTo>
                    <a:lnTo>
                      <a:pt x="0" y="759"/>
                    </a:lnTo>
                    <a:close/>
                    <a:moveTo>
                      <a:pt x="0" y="569"/>
                    </a:moveTo>
                    <a:lnTo>
                      <a:pt x="30" y="569"/>
                    </a:lnTo>
                    <a:lnTo>
                      <a:pt x="30" y="578"/>
                    </a:lnTo>
                    <a:lnTo>
                      <a:pt x="0" y="578"/>
                    </a:lnTo>
                    <a:lnTo>
                      <a:pt x="0" y="569"/>
                    </a:lnTo>
                    <a:close/>
                    <a:moveTo>
                      <a:pt x="0" y="380"/>
                    </a:moveTo>
                    <a:lnTo>
                      <a:pt x="30" y="380"/>
                    </a:lnTo>
                    <a:lnTo>
                      <a:pt x="30" y="390"/>
                    </a:lnTo>
                    <a:lnTo>
                      <a:pt x="0" y="390"/>
                    </a:lnTo>
                    <a:lnTo>
                      <a:pt x="0" y="380"/>
                    </a:lnTo>
                    <a:close/>
                    <a:moveTo>
                      <a:pt x="0" y="190"/>
                    </a:moveTo>
                    <a:lnTo>
                      <a:pt x="30" y="190"/>
                    </a:lnTo>
                    <a:lnTo>
                      <a:pt x="30" y="200"/>
                    </a:lnTo>
                    <a:lnTo>
                      <a:pt x="0" y="200"/>
                    </a:lnTo>
                    <a:lnTo>
                      <a:pt x="0" y="190"/>
                    </a:lnTo>
                    <a:close/>
                    <a:moveTo>
                      <a:pt x="0" y="0"/>
                    </a:moveTo>
                    <a:lnTo>
                      <a:pt x="30" y="0"/>
                    </a:lnTo>
                    <a:lnTo>
                      <a:pt x="3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98" name="Rectangle 937"/>
              <p:cNvSpPr>
                <a:spLocks noChangeArrowheads="1"/>
              </p:cNvSpPr>
              <p:nvPr/>
            </p:nvSpPr>
            <p:spPr bwMode="auto">
              <a:xfrm>
                <a:off x="4086" y="3312"/>
                <a:ext cx="15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99" name="Rectangle 938"/>
              <p:cNvSpPr>
                <a:spLocks noChangeArrowheads="1"/>
              </p:cNvSpPr>
              <p:nvPr/>
            </p:nvSpPr>
            <p:spPr bwMode="auto">
              <a:xfrm>
                <a:off x="4086" y="3217"/>
                <a:ext cx="15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0" name="Rectangle 939"/>
              <p:cNvSpPr>
                <a:spLocks noChangeArrowheads="1"/>
              </p:cNvSpPr>
              <p:nvPr/>
            </p:nvSpPr>
            <p:spPr bwMode="auto">
              <a:xfrm>
                <a:off x="4086" y="3122"/>
                <a:ext cx="15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1" name="Rectangle 940"/>
              <p:cNvSpPr>
                <a:spLocks noChangeArrowheads="1"/>
              </p:cNvSpPr>
              <p:nvPr/>
            </p:nvSpPr>
            <p:spPr bwMode="auto">
              <a:xfrm>
                <a:off x="4086" y="3028"/>
                <a:ext cx="15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2" name="Rectangle 941"/>
              <p:cNvSpPr>
                <a:spLocks noChangeArrowheads="1"/>
              </p:cNvSpPr>
              <p:nvPr/>
            </p:nvSpPr>
            <p:spPr bwMode="auto">
              <a:xfrm>
                <a:off x="4086" y="2933"/>
                <a:ext cx="15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3" name="Rectangle 942"/>
              <p:cNvSpPr>
                <a:spLocks noChangeArrowheads="1"/>
              </p:cNvSpPr>
              <p:nvPr/>
            </p:nvSpPr>
            <p:spPr bwMode="auto">
              <a:xfrm>
                <a:off x="4086" y="2838"/>
                <a:ext cx="15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4" name="Rectangle 943"/>
              <p:cNvSpPr>
                <a:spLocks noChangeArrowheads="1"/>
              </p:cNvSpPr>
              <p:nvPr/>
            </p:nvSpPr>
            <p:spPr bwMode="auto">
              <a:xfrm>
                <a:off x="4086" y="2744"/>
                <a:ext cx="15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5" name="Rectangle 944"/>
              <p:cNvSpPr>
                <a:spLocks noChangeArrowheads="1"/>
              </p:cNvSpPr>
              <p:nvPr/>
            </p:nvSpPr>
            <p:spPr bwMode="auto">
              <a:xfrm>
                <a:off x="4086" y="2649"/>
                <a:ext cx="15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6" name="Rectangle 945"/>
              <p:cNvSpPr>
                <a:spLocks noChangeArrowheads="1"/>
              </p:cNvSpPr>
              <p:nvPr/>
            </p:nvSpPr>
            <p:spPr bwMode="auto">
              <a:xfrm>
                <a:off x="4086" y="2554"/>
                <a:ext cx="15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7" name="Rectangle 946"/>
              <p:cNvSpPr>
                <a:spLocks noChangeArrowheads="1"/>
              </p:cNvSpPr>
              <p:nvPr/>
            </p:nvSpPr>
            <p:spPr bwMode="auto">
              <a:xfrm>
                <a:off x="4101" y="3312"/>
                <a:ext cx="15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8" name="Rectangle 947"/>
              <p:cNvSpPr>
                <a:spLocks noChangeArrowheads="1"/>
              </p:cNvSpPr>
              <p:nvPr/>
            </p:nvSpPr>
            <p:spPr bwMode="auto">
              <a:xfrm>
                <a:off x="4101" y="3312"/>
                <a:ext cx="1548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09" name="Freeform 948"/>
              <p:cNvSpPr>
                <a:spLocks noEditPoints="1"/>
              </p:cNvSpPr>
              <p:nvPr/>
            </p:nvSpPr>
            <p:spPr bwMode="auto">
              <a:xfrm>
                <a:off x="4099" y="3315"/>
                <a:ext cx="1552" cy="14"/>
              </a:xfrm>
              <a:custGeom>
                <a:avLst/>
                <a:gdLst>
                  <a:gd name="T0" fmla="*/ 0 w 3103"/>
                  <a:gd name="T1" fmla="*/ 29 h 29"/>
                  <a:gd name="T2" fmla="*/ 133 w 3103"/>
                  <a:gd name="T3" fmla="*/ 0 h 29"/>
                  <a:gd name="T4" fmla="*/ 123 w 3103"/>
                  <a:gd name="T5" fmla="*/ 0 h 29"/>
                  <a:gd name="T6" fmla="*/ 256 w 3103"/>
                  <a:gd name="T7" fmla="*/ 29 h 29"/>
                  <a:gd name="T8" fmla="*/ 256 w 3103"/>
                  <a:gd name="T9" fmla="*/ 0 h 29"/>
                  <a:gd name="T10" fmla="*/ 371 w 3103"/>
                  <a:gd name="T11" fmla="*/ 29 h 29"/>
                  <a:gd name="T12" fmla="*/ 503 w 3103"/>
                  <a:gd name="T13" fmla="*/ 0 h 29"/>
                  <a:gd name="T14" fmla="*/ 494 w 3103"/>
                  <a:gd name="T15" fmla="*/ 0 h 29"/>
                  <a:gd name="T16" fmla="*/ 628 w 3103"/>
                  <a:gd name="T17" fmla="*/ 29 h 29"/>
                  <a:gd name="T18" fmla="*/ 628 w 3103"/>
                  <a:gd name="T19" fmla="*/ 0 h 29"/>
                  <a:gd name="T20" fmla="*/ 742 w 3103"/>
                  <a:gd name="T21" fmla="*/ 29 h 29"/>
                  <a:gd name="T22" fmla="*/ 876 w 3103"/>
                  <a:gd name="T23" fmla="*/ 0 h 29"/>
                  <a:gd name="T24" fmla="*/ 866 w 3103"/>
                  <a:gd name="T25" fmla="*/ 0 h 29"/>
                  <a:gd name="T26" fmla="*/ 999 w 3103"/>
                  <a:gd name="T27" fmla="*/ 29 h 29"/>
                  <a:gd name="T28" fmla="*/ 999 w 3103"/>
                  <a:gd name="T29" fmla="*/ 0 h 29"/>
                  <a:gd name="T30" fmla="*/ 1112 w 3103"/>
                  <a:gd name="T31" fmla="*/ 29 h 29"/>
                  <a:gd name="T32" fmla="*/ 1247 w 3103"/>
                  <a:gd name="T33" fmla="*/ 0 h 29"/>
                  <a:gd name="T34" fmla="*/ 1237 w 3103"/>
                  <a:gd name="T35" fmla="*/ 0 h 29"/>
                  <a:gd name="T36" fmla="*/ 1369 w 3103"/>
                  <a:gd name="T37" fmla="*/ 29 h 29"/>
                  <a:gd name="T38" fmla="*/ 1369 w 3103"/>
                  <a:gd name="T39" fmla="*/ 0 h 29"/>
                  <a:gd name="T40" fmla="*/ 1485 w 3103"/>
                  <a:gd name="T41" fmla="*/ 29 h 29"/>
                  <a:gd name="T42" fmla="*/ 1617 w 3103"/>
                  <a:gd name="T43" fmla="*/ 0 h 29"/>
                  <a:gd name="T44" fmla="*/ 1607 w 3103"/>
                  <a:gd name="T45" fmla="*/ 0 h 29"/>
                  <a:gd name="T46" fmla="*/ 1742 w 3103"/>
                  <a:gd name="T47" fmla="*/ 29 h 29"/>
                  <a:gd name="T48" fmla="*/ 1742 w 3103"/>
                  <a:gd name="T49" fmla="*/ 0 h 29"/>
                  <a:gd name="T50" fmla="*/ 1855 w 3103"/>
                  <a:gd name="T51" fmla="*/ 29 h 29"/>
                  <a:gd name="T52" fmla="*/ 1990 w 3103"/>
                  <a:gd name="T53" fmla="*/ 0 h 29"/>
                  <a:gd name="T54" fmla="*/ 1980 w 3103"/>
                  <a:gd name="T55" fmla="*/ 0 h 29"/>
                  <a:gd name="T56" fmla="*/ 2112 w 3103"/>
                  <a:gd name="T57" fmla="*/ 29 h 29"/>
                  <a:gd name="T58" fmla="*/ 2112 w 3103"/>
                  <a:gd name="T59" fmla="*/ 0 h 29"/>
                  <a:gd name="T60" fmla="*/ 2228 w 3103"/>
                  <a:gd name="T61" fmla="*/ 29 h 29"/>
                  <a:gd name="T62" fmla="*/ 2360 w 3103"/>
                  <a:gd name="T63" fmla="*/ 0 h 29"/>
                  <a:gd name="T64" fmla="*/ 2351 w 3103"/>
                  <a:gd name="T65" fmla="*/ 0 h 29"/>
                  <a:gd name="T66" fmla="*/ 2483 w 3103"/>
                  <a:gd name="T67" fmla="*/ 29 h 29"/>
                  <a:gd name="T68" fmla="*/ 2483 w 3103"/>
                  <a:gd name="T69" fmla="*/ 0 h 29"/>
                  <a:gd name="T70" fmla="*/ 2598 w 3103"/>
                  <a:gd name="T71" fmla="*/ 29 h 29"/>
                  <a:gd name="T72" fmla="*/ 2731 w 3103"/>
                  <a:gd name="T73" fmla="*/ 0 h 29"/>
                  <a:gd name="T74" fmla="*/ 2721 w 3103"/>
                  <a:gd name="T75" fmla="*/ 0 h 29"/>
                  <a:gd name="T76" fmla="*/ 2856 w 3103"/>
                  <a:gd name="T77" fmla="*/ 29 h 29"/>
                  <a:gd name="T78" fmla="*/ 2856 w 3103"/>
                  <a:gd name="T79" fmla="*/ 0 h 29"/>
                  <a:gd name="T80" fmla="*/ 2969 w 3103"/>
                  <a:gd name="T81" fmla="*/ 29 h 29"/>
                  <a:gd name="T82" fmla="*/ 3103 w 3103"/>
                  <a:gd name="T83" fmla="*/ 0 h 29"/>
                  <a:gd name="T84" fmla="*/ 3094 w 3103"/>
                  <a:gd name="T8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3" h="29">
                    <a:moveTo>
                      <a:pt x="10" y="0"/>
                    </a:moveTo>
                    <a:lnTo>
                      <a:pt x="10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  <a:moveTo>
                      <a:pt x="133" y="0"/>
                    </a:moveTo>
                    <a:lnTo>
                      <a:pt x="133" y="29"/>
                    </a:lnTo>
                    <a:lnTo>
                      <a:pt x="123" y="29"/>
                    </a:lnTo>
                    <a:lnTo>
                      <a:pt x="123" y="0"/>
                    </a:lnTo>
                    <a:lnTo>
                      <a:pt x="133" y="0"/>
                    </a:lnTo>
                    <a:close/>
                    <a:moveTo>
                      <a:pt x="256" y="0"/>
                    </a:moveTo>
                    <a:lnTo>
                      <a:pt x="256" y="29"/>
                    </a:lnTo>
                    <a:lnTo>
                      <a:pt x="248" y="29"/>
                    </a:lnTo>
                    <a:lnTo>
                      <a:pt x="248" y="0"/>
                    </a:lnTo>
                    <a:lnTo>
                      <a:pt x="256" y="0"/>
                    </a:lnTo>
                    <a:close/>
                    <a:moveTo>
                      <a:pt x="381" y="0"/>
                    </a:moveTo>
                    <a:lnTo>
                      <a:pt x="381" y="29"/>
                    </a:lnTo>
                    <a:lnTo>
                      <a:pt x="371" y="29"/>
                    </a:lnTo>
                    <a:lnTo>
                      <a:pt x="371" y="0"/>
                    </a:lnTo>
                    <a:lnTo>
                      <a:pt x="381" y="0"/>
                    </a:lnTo>
                    <a:close/>
                    <a:moveTo>
                      <a:pt x="503" y="0"/>
                    </a:moveTo>
                    <a:lnTo>
                      <a:pt x="503" y="29"/>
                    </a:lnTo>
                    <a:lnTo>
                      <a:pt x="494" y="29"/>
                    </a:lnTo>
                    <a:lnTo>
                      <a:pt x="494" y="0"/>
                    </a:lnTo>
                    <a:lnTo>
                      <a:pt x="503" y="0"/>
                    </a:lnTo>
                    <a:close/>
                    <a:moveTo>
                      <a:pt x="628" y="0"/>
                    </a:moveTo>
                    <a:lnTo>
                      <a:pt x="628" y="29"/>
                    </a:lnTo>
                    <a:lnTo>
                      <a:pt x="619" y="29"/>
                    </a:lnTo>
                    <a:lnTo>
                      <a:pt x="619" y="0"/>
                    </a:lnTo>
                    <a:lnTo>
                      <a:pt x="628" y="0"/>
                    </a:lnTo>
                    <a:close/>
                    <a:moveTo>
                      <a:pt x="751" y="0"/>
                    </a:moveTo>
                    <a:lnTo>
                      <a:pt x="751" y="29"/>
                    </a:lnTo>
                    <a:lnTo>
                      <a:pt x="742" y="29"/>
                    </a:lnTo>
                    <a:lnTo>
                      <a:pt x="742" y="0"/>
                    </a:lnTo>
                    <a:lnTo>
                      <a:pt x="751" y="0"/>
                    </a:lnTo>
                    <a:close/>
                    <a:moveTo>
                      <a:pt x="876" y="0"/>
                    </a:moveTo>
                    <a:lnTo>
                      <a:pt x="876" y="29"/>
                    </a:lnTo>
                    <a:lnTo>
                      <a:pt x="866" y="29"/>
                    </a:lnTo>
                    <a:lnTo>
                      <a:pt x="866" y="0"/>
                    </a:lnTo>
                    <a:lnTo>
                      <a:pt x="876" y="0"/>
                    </a:lnTo>
                    <a:close/>
                    <a:moveTo>
                      <a:pt x="999" y="0"/>
                    </a:moveTo>
                    <a:lnTo>
                      <a:pt x="999" y="29"/>
                    </a:lnTo>
                    <a:lnTo>
                      <a:pt x="989" y="29"/>
                    </a:lnTo>
                    <a:lnTo>
                      <a:pt x="989" y="0"/>
                    </a:lnTo>
                    <a:lnTo>
                      <a:pt x="999" y="0"/>
                    </a:lnTo>
                    <a:close/>
                    <a:moveTo>
                      <a:pt x="1124" y="0"/>
                    </a:moveTo>
                    <a:lnTo>
                      <a:pt x="1124" y="29"/>
                    </a:lnTo>
                    <a:lnTo>
                      <a:pt x="1112" y="29"/>
                    </a:lnTo>
                    <a:lnTo>
                      <a:pt x="1112" y="0"/>
                    </a:lnTo>
                    <a:lnTo>
                      <a:pt x="1124" y="0"/>
                    </a:lnTo>
                    <a:close/>
                    <a:moveTo>
                      <a:pt x="1247" y="0"/>
                    </a:moveTo>
                    <a:lnTo>
                      <a:pt x="1247" y="29"/>
                    </a:lnTo>
                    <a:lnTo>
                      <a:pt x="1237" y="29"/>
                    </a:lnTo>
                    <a:lnTo>
                      <a:pt x="1237" y="0"/>
                    </a:lnTo>
                    <a:lnTo>
                      <a:pt x="1247" y="0"/>
                    </a:lnTo>
                    <a:close/>
                    <a:moveTo>
                      <a:pt x="1369" y="0"/>
                    </a:moveTo>
                    <a:lnTo>
                      <a:pt x="1369" y="29"/>
                    </a:lnTo>
                    <a:lnTo>
                      <a:pt x="1362" y="29"/>
                    </a:lnTo>
                    <a:lnTo>
                      <a:pt x="1362" y="0"/>
                    </a:lnTo>
                    <a:lnTo>
                      <a:pt x="1369" y="0"/>
                    </a:lnTo>
                    <a:close/>
                    <a:moveTo>
                      <a:pt x="1494" y="0"/>
                    </a:moveTo>
                    <a:lnTo>
                      <a:pt x="1494" y="29"/>
                    </a:lnTo>
                    <a:lnTo>
                      <a:pt x="1485" y="29"/>
                    </a:lnTo>
                    <a:lnTo>
                      <a:pt x="1485" y="0"/>
                    </a:lnTo>
                    <a:lnTo>
                      <a:pt x="1494" y="0"/>
                    </a:lnTo>
                    <a:close/>
                    <a:moveTo>
                      <a:pt x="1617" y="0"/>
                    </a:moveTo>
                    <a:lnTo>
                      <a:pt x="1617" y="29"/>
                    </a:lnTo>
                    <a:lnTo>
                      <a:pt x="1607" y="29"/>
                    </a:lnTo>
                    <a:lnTo>
                      <a:pt x="1607" y="0"/>
                    </a:lnTo>
                    <a:lnTo>
                      <a:pt x="1617" y="0"/>
                    </a:lnTo>
                    <a:close/>
                    <a:moveTo>
                      <a:pt x="1742" y="0"/>
                    </a:moveTo>
                    <a:lnTo>
                      <a:pt x="1742" y="29"/>
                    </a:lnTo>
                    <a:lnTo>
                      <a:pt x="1732" y="29"/>
                    </a:lnTo>
                    <a:lnTo>
                      <a:pt x="1732" y="0"/>
                    </a:lnTo>
                    <a:lnTo>
                      <a:pt x="1742" y="0"/>
                    </a:lnTo>
                    <a:close/>
                    <a:moveTo>
                      <a:pt x="1865" y="0"/>
                    </a:moveTo>
                    <a:lnTo>
                      <a:pt x="1865" y="29"/>
                    </a:lnTo>
                    <a:lnTo>
                      <a:pt x="1855" y="29"/>
                    </a:lnTo>
                    <a:lnTo>
                      <a:pt x="1855" y="0"/>
                    </a:lnTo>
                    <a:lnTo>
                      <a:pt x="1865" y="0"/>
                    </a:lnTo>
                    <a:close/>
                    <a:moveTo>
                      <a:pt x="1990" y="0"/>
                    </a:moveTo>
                    <a:lnTo>
                      <a:pt x="1990" y="29"/>
                    </a:lnTo>
                    <a:lnTo>
                      <a:pt x="1980" y="29"/>
                    </a:lnTo>
                    <a:lnTo>
                      <a:pt x="1980" y="0"/>
                    </a:lnTo>
                    <a:lnTo>
                      <a:pt x="1990" y="0"/>
                    </a:lnTo>
                    <a:close/>
                    <a:moveTo>
                      <a:pt x="2112" y="0"/>
                    </a:moveTo>
                    <a:lnTo>
                      <a:pt x="2112" y="29"/>
                    </a:lnTo>
                    <a:lnTo>
                      <a:pt x="2103" y="29"/>
                    </a:lnTo>
                    <a:lnTo>
                      <a:pt x="2103" y="0"/>
                    </a:lnTo>
                    <a:lnTo>
                      <a:pt x="2112" y="0"/>
                    </a:lnTo>
                    <a:close/>
                    <a:moveTo>
                      <a:pt x="2235" y="0"/>
                    </a:moveTo>
                    <a:lnTo>
                      <a:pt x="2235" y="29"/>
                    </a:lnTo>
                    <a:lnTo>
                      <a:pt x="2228" y="29"/>
                    </a:lnTo>
                    <a:lnTo>
                      <a:pt x="2228" y="0"/>
                    </a:lnTo>
                    <a:lnTo>
                      <a:pt x="2235" y="0"/>
                    </a:lnTo>
                    <a:close/>
                    <a:moveTo>
                      <a:pt x="2360" y="0"/>
                    </a:moveTo>
                    <a:lnTo>
                      <a:pt x="2360" y="29"/>
                    </a:lnTo>
                    <a:lnTo>
                      <a:pt x="2351" y="29"/>
                    </a:lnTo>
                    <a:lnTo>
                      <a:pt x="2351" y="0"/>
                    </a:lnTo>
                    <a:lnTo>
                      <a:pt x="2360" y="0"/>
                    </a:lnTo>
                    <a:close/>
                    <a:moveTo>
                      <a:pt x="2483" y="0"/>
                    </a:moveTo>
                    <a:lnTo>
                      <a:pt x="2483" y="29"/>
                    </a:lnTo>
                    <a:lnTo>
                      <a:pt x="2473" y="29"/>
                    </a:lnTo>
                    <a:lnTo>
                      <a:pt x="2473" y="0"/>
                    </a:lnTo>
                    <a:lnTo>
                      <a:pt x="2483" y="0"/>
                    </a:lnTo>
                    <a:close/>
                    <a:moveTo>
                      <a:pt x="2608" y="0"/>
                    </a:moveTo>
                    <a:lnTo>
                      <a:pt x="2608" y="29"/>
                    </a:lnTo>
                    <a:lnTo>
                      <a:pt x="2598" y="29"/>
                    </a:lnTo>
                    <a:lnTo>
                      <a:pt x="2598" y="0"/>
                    </a:lnTo>
                    <a:lnTo>
                      <a:pt x="2608" y="0"/>
                    </a:lnTo>
                    <a:close/>
                    <a:moveTo>
                      <a:pt x="2731" y="0"/>
                    </a:moveTo>
                    <a:lnTo>
                      <a:pt x="2731" y="29"/>
                    </a:lnTo>
                    <a:lnTo>
                      <a:pt x="2721" y="29"/>
                    </a:lnTo>
                    <a:lnTo>
                      <a:pt x="2721" y="0"/>
                    </a:lnTo>
                    <a:lnTo>
                      <a:pt x="2731" y="0"/>
                    </a:lnTo>
                    <a:close/>
                    <a:moveTo>
                      <a:pt x="2856" y="0"/>
                    </a:moveTo>
                    <a:lnTo>
                      <a:pt x="2856" y="29"/>
                    </a:lnTo>
                    <a:lnTo>
                      <a:pt x="2846" y="29"/>
                    </a:lnTo>
                    <a:lnTo>
                      <a:pt x="2846" y="0"/>
                    </a:lnTo>
                    <a:lnTo>
                      <a:pt x="2856" y="0"/>
                    </a:lnTo>
                    <a:close/>
                    <a:moveTo>
                      <a:pt x="2978" y="0"/>
                    </a:moveTo>
                    <a:lnTo>
                      <a:pt x="2978" y="29"/>
                    </a:lnTo>
                    <a:lnTo>
                      <a:pt x="2969" y="29"/>
                    </a:lnTo>
                    <a:lnTo>
                      <a:pt x="2969" y="0"/>
                    </a:lnTo>
                    <a:lnTo>
                      <a:pt x="2978" y="0"/>
                    </a:lnTo>
                    <a:close/>
                    <a:moveTo>
                      <a:pt x="3103" y="0"/>
                    </a:moveTo>
                    <a:lnTo>
                      <a:pt x="3103" y="29"/>
                    </a:lnTo>
                    <a:lnTo>
                      <a:pt x="3094" y="29"/>
                    </a:lnTo>
                    <a:lnTo>
                      <a:pt x="3094" y="0"/>
                    </a:lnTo>
                    <a:lnTo>
                      <a:pt x="3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0" name="Rectangle 949"/>
              <p:cNvSpPr>
                <a:spLocks noChangeArrowheads="1"/>
              </p:cNvSpPr>
              <p:nvPr/>
            </p:nvSpPr>
            <p:spPr bwMode="auto">
              <a:xfrm>
                <a:off x="4099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1" name="Rectangle 950"/>
              <p:cNvSpPr>
                <a:spLocks noChangeArrowheads="1"/>
              </p:cNvSpPr>
              <p:nvPr/>
            </p:nvSpPr>
            <p:spPr bwMode="auto">
              <a:xfrm>
                <a:off x="4161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2" name="Rectangle 951"/>
              <p:cNvSpPr>
                <a:spLocks noChangeArrowheads="1"/>
              </p:cNvSpPr>
              <p:nvPr/>
            </p:nvSpPr>
            <p:spPr bwMode="auto">
              <a:xfrm>
                <a:off x="4223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3" name="Rectangle 952"/>
              <p:cNvSpPr>
                <a:spLocks noChangeArrowheads="1"/>
              </p:cNvSpPr>
              <p:nvPr/>
            </p:nvSpPr>
            <p:spPr bwMode="auto">
              <a:xfrm>
                <a:off x="4284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4" name="Rectangle 953"/>
              <p:cNvSpPr>
                <a:spLocks noChangeArrowheads="1"/>
              </p:cNvSpPr>
              <p:nvPr/>
            </p:nvSpPr>
            <p:spPr bwMode="auto">
              <a:xfrm>
                <a:off x="4346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5" name="Rectangle 954"/>
              <p:cNvSpPr>
                <a:spLocks noChangeArrowheads="1"/>
              </p:cNvSpPr>
              <p:nvPr/>
            </p:nvSpPr>
            <p:spPr bwMode="auto">
              <a:xfrm>
                <a:off x="4408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6" name="Rectangle 955"/>
              <p:cNvSpPr>
                <a:spLocks noChangeArrowheads="1"/>
              </p:cNvSpPr>
              <p:nvPr/>
            </p:nvSpPr>
            <p:spPr bwMode="auto">
              <a:xfrm>
                <a:off x="4470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7" name="Rectangle 956"/>
              <p:cNvSpPr>
                <a:spLocks noChangeArrowheads="1"/>
              </p:cNvSpPr>
              <p:nvPr/>
            </p:nvSpPr>
            <p:spPr bwMode="auto">
              <a:xfrm>
                <a:off x="4532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8" name="Rectangle 957"/>
              <p:cNvSpPr>
                <a:spLocks noChangeArrowheads="1"/>
              </p:cNvSpPr>
              <p:nvPr/>
            </p:nvSpPr>
            <p:spPr bwMode="auto">
              <a:xfrm>
                <a:off x="4594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9" name="Rectangle 958"/>
              <p:cNvSpPr>
                <a:spLocks noChangeArrowheads="1"/>
              </p:cNvSpPr>
              <p:nvPr/>
            </p:nvSpPr>
            <p:spPr bwMode="auto">
              <a:xfrm>
                <a:off x="4655" y="3315"/>
                <a:ext cx="6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0" name="Rectangle 959"/>
              <p:cNvSpPr>
                <a:spLocks noChangeArrowheads="1"/>
              </p:cNvSpPr>
              <p:nvPr/>
            </p:nvSpPr>
            <p:spPr bwMode="auto">
              <a:xfrm>
                <a:off x="4717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1" name="Rectangle 960"/>
              <p:cNvSpPr>
                <a:spLocks noChangeArrowheads="1"/>
              </p:cNvSpPr>
              <p:nvPr/>
            </p:nvSpPr>
            <p:spPr bwMode="auto">
              <a:xfrm>
                <a:off x="4780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2" name="Rectangle 961"/>
              <p:cNvSpPr>
                <a:spLocks noChangeArrowheads="1"/>
              </p:cNvSpPr>
              <p:nvPr/>
            </p:nvSpPr>
            <p:spPr bwMode="auto">
              <a:xfrm>
                <a:off x="4841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3" name="Rectangle 962"/>
              <p:cNvSpPr>
                <a:spLocks noChangeArrowheads="1"/>
              </p:cNvSpPr>
              <p:nvPr/>
            </p:nvSpPr>
            <p:spPr bwMode="auto">
              <a:xfrm>
                <a:off x="4903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4" name="Rectangle 963"/>
              <p:cNvSpPr>
                <a:spLocks noChangeArrowheads="1"/>
              </p:cNvSpPr>
              <p:nvPr/>
            </p:nvSpPr>
            <p:spPr bwMode="auto">
              <a:xfrm>
                <a:off x="4965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5" name="Rectangle 964"/>
              <p:cNvSpPr>
                <a:spLocks noChangeArrowheads="1"/>
              </p:cNvSpPr>
              <p:nvPr/>
            </p:nvSpPr>
            <p:spPr bwMode="auto">
              <a:xfrm>
                <a:off x="5027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6" name="Rectangle 965"/>
              <p:cNvSpPr>
                <a:spLocks noChangeArrowheads="1"/>
              </p:cNvSpPr>
              <p:nvPr/>
            </p:nvSpPr>
            <p:spPr bwMode="auto">
              <a:xfrm>
                <a:off x="5089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7" name="Rectangle 966"/>
              <p:cNvSpPr>
                <a:spLocks noChangeArrowheads="1"/>
              </p:cNvSpPr>
              <p:nvPr/>
            </p:nvSpPr>
            <p:spPr bwMode="auto">
              <a:xfrm>
                <a:off x="5150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8" name="Rectangle 967"/>
              <p:cNvSpPr>
                <a:spLocks noChangeArrowheads="1"/>
              </p:cNvSpPr>
              <p:nvPr/>
            </p:nvSpPr>
            <p:spPr bwMode="auto">
              <a:xfrm>
                <a:off x="5213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29" name="Rectangle 968"/>
              <p:cNvSpPr>
                <a:spLocks noChangeArrowheads="1"/>
              </p:cNvSpPr>
              <p:nvPr/>
            </p:nvSpPr>
            <p:spPr bwMode="auto">
              <a:xfrm>
                <a:off x="5274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0" name="Rectangle 969"/>
              <p:cNvSpPr>
                <a:spLocks noChangeArrowheads="1"/>
              </p:cNvSpPr>
              <p:nvPr/>
            </p:nvSpPr>
            <p:spPr bwMode="auto">
              <a:xfrm>
                <a:off x="5336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1" name="Rectangle 970"/>
              <p:cNvSpPr>
                <a:spLocks noChangeArrowheads="1"/>
              </p:cNvSpPr>
              <p:nvPr/>
            </p:nvSpPr>
            <p:spPr bwMode="auto">
              <a:xfrm>
                <a:off x="5398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2" name="Rectangle 971"/>
              <p:cNvSpPr>
                <a:spLocks noChangeArrowheads="1"/>
              </p:cNvSpPr>
              <p:nvPr/>
            </p:nvSpPr>
            <p:spPr bwMode="auto">
              <a:xfrm>
                <a:off x="5460" y="3315"/>
                <a:ext cx="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3" name="Rectangle 972"/>
              <p:cNvSpPr>
                <a:spLocks noChangeArrowheads="1"/>
              </p:cNvSpPr>
              <p:nvPr/>
            </p:nvSpPr>
            <p:spPr bwMode="auto">
              <a:xfrm>
                <a:off x="5522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4" name="Rectangle 973"/>
              <p:cNvSpPr>
                <a:spLocks noChangeArrowheads="1"/>
              </p:cNvSpPr>
              <p:nvPr/>
            </p:nvSpPr>
            <p:spPr bwMode="auto">
              <a:xfrm>
                <a:off x="5583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5" name="Rectangle 974"/>
              <p:cNvSpPr>
                <a:spLocks noChangeArrowheads="1"/>
              </p:cNvSpPr>
              <p:nvPr/>
            </p:nvSpPr>
            <p:spPr bwMode="auto">
              <a:xfrm>
                <a:off x="5646" y="3315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6" name="Freeform 975"/>
              <p:cNvSpPr>
                <a:spLocks noEditPoints="1"/>
              </p:cNvSpPr>
              <p:nvPr/>
            </p:nvSpPr>
            <p:spPr bwMode="auto">
              <a:xfrm>
                <a:off x="4121" y="3268"/>
                <a:ext cx="22" cy="24"/>
              </a:xfrm>
              <a:custGeom>
                <a:avLst/>
                <a:gdLst>
                  <a:gd name="T0" fmla="*/ 26 w 44"/>
                  <a:gd name="T1" fmla="*/ 23 h 48"/>
                  <a:gd name="T2" fmla="*/ 26 w 44"/>
                  <a:gd name="T3" fmla="*/ 44 h 48"/>
                  <a:gd name="T4" fmla="*/ 17 w 44"/>
                  <a:gd name="T5" fmla="*/ 44 h 48"/>
                  <a:gd name="T6" fmla="*/ 17 w 44"/>
                  <a:gd name="T7" fmla="*/ 23 h 48"/>
                  <a:gd name="T8" fmla="*/ 26 w 44"/>
                  <a:gd name="T9" fmla="*/ 23 h 48"/>
                  <a:gd name="T10" fmla="*/ 17 w 44"/>
                  <a:gd name="T11" fmla="*/ 23 h 48"/>
                  <a:gd name="T12" fmla="*/ 17 w 44"/>
                  <a:gd name="T13" fmla="*/ 4 h 48"/>
                  <a:gd name="T14" fmla="*/ 26 w 44"/>
                  <a:gd name="T15" fmla="*/ 4 h 48"/>
                  <a:gd name="T16" fmla="*/ 26 w 44"/>
                  <a:gd name="T17" fmla="*/ 23 h 48"/>
                  <a:gd name="T18" fmla="*/ 17 w 44"/>
                  <a:gd name="T19" fmla="*/ 23 h 48"/>
                  <a:gd name="T20" fmla="*/ 0 w 44"/>
                  <a:gd name="T21" fmla="*/ 38 h 48"/>
                  <a:gd name="T22" fmla="*/ 44 w 44"/>
                  <a:gd name="T23" fmla="*/ 38 h 48"/>
                  <a:gd name="T24" fmla="*/ 44 w 44"/>
                  <a:gd name="T25" fmla="*/ 48 h 48"/>
                  <a:gd name="T26" fmla="*/ 0 w 44"/>
                  <a:gd name="T27" fmla="*/ 48 h 48"/>
                  <a:gd name="T28" fmla="*/ 0 w 44"/>
                  <a:gd name="T29" fmla="*/ 38 h 48"/>
                  <a:gd name="T30" fmla="*/ 0 w 44"/>
                  <a:gd name="T31" fmla="*/ 0 h 48"/>
                  <a:gd name="T32" fmla="*/ 44 w 44"/>
                  <a:gd name="T33" fmla="*/ 0 h 48"/>
                  <a:gd name="T34" fmla="*/ 44 w 44"/>
                  <a:gd name="T35" fmla="*/ 9 h 48"/>
                  <a:gd name="T36" fmla="*/ 0 w 44"/>
                  <a:gd name="T37" fmla="*/ 9 h 48"/>
                  <a:gd name="T38" fmla="*/ 0 w 44"/>
                  <a:gd name="T3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8">
                    <a:moveTo>
                      <a:pt x="26" y="23"/>
                    </a:moveTo>
                    <a:lnTo>
                      <a:pt x="26" y="44"/>
                    </a:lnTo>
                    <a:lnTo>
                      <a:pt x="17" y="44"/>
                    </a:lnTo>
                    <a:lnTo>
                      <a:pt x="17" y="23"/>
                    </a:lnTo>
                    <a:lnTo>
                      <a:pt x="26" y="23"/>
                    </a:lnTo>
                    <a:close/>
                    <a:moveTo>
                      <a:pt x="17" y="23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23"/>
                    </a:lnTo>
                    <a:lnTo>
                      <a:pt x="17" y="23"/>
                    </a:lnTo>
                    <a:close/>
                    <a:moveTo>
                      <a:pt x="0" y="38"/>
                    </a:moveTo>
                    <a:lnTo>
                      <a:pt x="44" y="38"/>
                    </a:lnTo>
                    <a:lnTo>
                      <a:pt x="44" y="48"/>
                    </a:lnTo>
                    <a:lnTo>
                      <a:pt x="0" y="48"/>
                    </a:lnTo>
                    <a:lnTo>
                      <a:pt x="0" y="3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7" name="Rectangle 976"/>
              <p:cNvSpPr>
                <a:spLocks noChangeArrowheads="1"/>
              </p:cNvSpPr>
              <p:nvPr/>
            </p:nvSpPr>
            <p:spPr bwMode="auto">
              <a:xfrm>
                <a:off x="4130" y="3279"/>
                <a:ext cx="5" cy="1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8" name="Rectangle 977"/>
              <p:cNvSpPr>
                <a:spLocks noChangeArrowheads="1"/>
              </p:cNvSpPr>
              <p:nvPr/>
            </p:nvSpPr>
            <p:spPr bwMode="auto">
              <a:xfrm>
                <a:off x="4130" y="3270"/>
                <a:ext cx="5" cy="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9" name="Rectangle 978"/>
              <p:cNvSpPr>
                <a:spLocks noChangeArrowheads="1"/>
              </p:cNvSpPr>
              <p:nvPr/>
            </p:nvSpPr>
            <p:spPr bwMode="auto">
              <a:xfrm>
                <a:off x="4121" y="328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0" name="Rectangle 979"/>
              <p:cNvSpPr>
                <a:spLocks noChangeArrowheads="1"/>
              </p:cNvSpPr>
              <p:nvPr/>
            </p:nvSpPr>
            <p:spPr bwMode="auto">
              <a:xfrm>
                <a:off x="4121" y="326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1" name="Freeform 980"/>
              <p:cNvSpPr>
                <a:spLocks noEditPoints="1"/>
              </p:cNvSpPr>
              <p:nvPr/>
            </p:nvSpPr>
            <p:spPr bwMode="auto">
              <a:xfrm>
                <a:off x="4183" y="3226"/>
                <a:ext cx="23" cy="40"/>
              </a:xfrm>
              <a:custGeom>
                <a:avLst/>
                <a:gdLst>
                  <a:gd name="T0" fmla="*/ 27 w 47"/>
                  <a:gd name="T1" fmla="*/ 41 h 81"/>
                  <a:gd name="T2" fmla="*/ 27 w 47"/>
                  <a:gd name="T3" fmla="*/ 77 h 81"/>
                  <a:gd name="T4" fmla="*/ 20 w 47"/>
                  <a:gd name="T5" fmla="*/ 77 h 81"/>
                  <a:gd name="T6" fmla="*/ 20 w 47"/>
                  <a:gd name="T7" fmla="*/ 41 h 81"/>
                  <a:gd name="T8" fmla="*/ 27 w 47"/>
                  <a:gd name="T9" fmla="*/ 41 h 81"/>
                  <a:gd name="T10" fmla="*/ 20 w 47"/>
                  <a:gd name="T11" fmla="*/ 41 h 81"/>
                  <a:gd name="T12" fmla="*/ 20 w 47"/>
                  <a:gd name="T13" fmla="*/ 4 h 81"/>
                  <a:gd name="T14" fmla="*/ 27 w 47"/>
                  <a:gd name="T15" fmla="*/ 4 h 81"/>
                  <a:gd name="T16" fmla="*/ 27 w 47"/>
                  <a:gd name="T17" fmla="*/ 41 h 81"/>
                  <a:gd name="T18" fmla="*/ 20 w 47"/>
                  <a:gd name="T19" fmla="*/ 41 h 81"/>
                  <a:gd name="T20" fmla="*/ 0 w 47"/>
                  <a:gd name="T21" fmla="*/ 71 h 81"/>
                  <a:gd name="T22" fmla="*/ 47 w 47"/>
                  <a:gd name="T23" fmla="*/ 71 h 81"/>
                  <a:gd name="T24" fmla="*/ 47 w 47"/>
                  <a:gd name="T25" fmla="*/ 81 h 81"/>
                  <a:gd name="T26" fmla="*/ 0 w 47"/>
                  <a:gd name="T27" fmla="*/ 81 h 81"/>
                  <a:gd name="T28" fmla="*/ 0 w 47"/>
                  <a:gd name="T29" fmla="*/ 71 h 81"/>
                  <a:gd name="T30" fmla="*/ 0 w 47"/>
                  <a:gd name="T31" fmla="*/ 0 h 81"/>
                  <a:gd name="T32" fmla="*/ 47 w 47"/>
                  <a:gd name="T33" fmla="*/ 0 h 81"/>
                  <a:gd name="T34" fmla="*/ 47 w 47"/>
                  <a:gd name="T35" fmla="*/ 10 h 81"/>
                  <a:gd name="T36" fmla="*/ 0 w 47"/>
                  <a:gd name="T37" fmla="*/ 10 h 81"/>
                  <a:gd name="T38" fmla="*/ 0 w 47"/>
                  <a:gd name="T3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81">
                    <a:moveTo>
                      <a:pt x="27" y="41"/>
                    </a:moveTo>
                    <a:lnTo>
                      <a:pt x="27" y="77"/>
                    </a:lnTo>
                    <a:lnTo>
                      <a:pt x="20" y="77"/>
                    </a:lnTo>
                    <a:lnTo>
                      <a:pt x="20" y="41"/>
                    </a:lnTo>
                    <a:lnTo>
                      <a:pt x="27" y="41"/>
                    </a:lnTo>
                    <a:close/>
                    <a:moveTo>
                      <a:pt x="20" y="41"/>
                    </a:moveTo>
                    <a:lnTo>
                      <a:pt x="20" y="4"/>
                    </a:lnTo>
                    <a:lnTo>
                      <a:pt x="27" y="4"/>
                    </a:lnTo>
                    <a:lnTo>
                      <a:pt x="27" y="41"/>
                    </a:lnTo>
                    <a:lnTo>
                      <a:pt x="20" y="41"/>
                    </a:lnTo>
                    <a:close/>
                    <a:moveTo>
                      <a:pt x="0" y="71"/>
                    </a:moveTo>
                    <a:lnTo>
                      <a:pt x="47" y="71"/>
                    </a:lnTo>
                    <a:lnTo>
                      <a:pt x="47" y="81"/>
                    </a:lnTo>
                    <a:lnTo>
                      <a:pt x="0" y="81"/>
                    </a:lnTo>
                    <a:lnTo>
                      <a:pt x="0" y="71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2" name="Rectangle 981"/>
              <p:cNvSpPr>
                <a:spLocks noChangeArrowheads="1"/>
              </p:cNvSpPr>
              <p:nvPr/>
            </p:nvSpPr>
            <p:spPr bwMode="auto">
              <a:xfrm>
                <a:off x="4192" y="3246"/>
                <a:ext cx="4" cy="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3" name="Rectangle 982"/>
              <p:cNvSpPr>
                <a:spLocks noChangeArrowheads="1"/>
              </p:cNvSpPr>
              <p:nvPr/>
            </p:nvSpPr>
            <p:spPr bwMode="auto">
              <a:xfrm>
                <a:off x="4192" y="3228"/>
                <a:ext cx="4" cy="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4" name="Rectangle 983"/>
              <p:cNvSpPr>
                <a:spLocks noChangeArrowheads="1"/>
              </p:cNvSpPr>
              <p:nvPr/>
            </p:nvSpPr>
            <p:spPr bwMode="auto">
              <a:xfrm>
                <a:off x="4183" y="326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5" name="Rectangle 984"/>
              <p:cNvSpPr>
                <a:spLocks noChangeArrowheads="1"/>
              </p:cNvSpPr>
              <p:nvPr/>
            </p:nvSpPr>
            <p:spPr bwMode="auto">
              <a:xfrm>
                <a:off x="4183" y="3226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6" name="Freeform 985"/>
              <p:cNvSpPr>
                <a:spLocks noEditPoints="1"/>
              </p:cNvSpPr>
              <p:nvPr/>
            </p:nvSpPr>
            <p:spPr bwMode="auto">
              <a:xfrm>
                <a:off x="4245" y="3192"/>
                <a:ext cx="22" cy="54"/>
              </a:xfrm>
              <a:custGeom>
                <a:avLst/>
                <a:gdLst>
                  <a:gd name="T0" fmla="*/ 27 w 44"/>
                  <a:gd name="T1" fmla="*/ 54 h 108"/>
                  <a:gd name="T2" fmla="*/ 27 w 44"/>
                  <a:gd name="T3" fmla="*/ 104 h 108"/>
                  <a:gd name="T4" fmla="*/ 18 w 44"/>
                  <a:gd name="T5" fmla="*/ 104 h 108"/>
                  <a:gd name="T6" fmla="*/ 18 w 44"/>
                  <a:gd name="T7" fmla="*/ 54 h 108"/>
                  <a:gd name="T8" fmla="*/ 27 w 44"/>
                  <a:gd name="T9" fmla="*/ 54 h 108"/>
                  <a:gd name="T10" fmla="*/ 18 w 44"/>
                  <a:gd name="T11" fmla="*/ 54 h 108"/>
                  <a:gd name="T12" fmla="*/ 18 w 44"/>
                  <a:gd name="T13" fmla="*/ 4 h 108"/>
                  <a:gd name="T14" fmla="*/ 27 w 44"/>
                  <a:gd name="T15" fmla="*/ 4 h 108"/>
                  <a:gd name="T16" fmla="*/ 27 w 44"/>
                  <a:gd name="T17" fmla="*/ 54 h 108"/>
                  <a:gd name="T18" fmla="*/ 18 w 44"/>
                  <a:gd name="T19" fmla="*/ 54 h 108"/>
                  <a:gd name="T20" fmla="*/ 0 w 44"/>
                  <a:gd name="T21" fmla="*/ 98 h 108"/>
                  <a:gd name="T22" fmla="*/ 44 w 44"/>
                  <a:gd name="T23" fmla="*/ 98 h 108"/>
                  <a:gd name="T24" fmla="*/ 44 w 44"/>
                  <a:gd name="T25" fmla="*/ 108 h 108"/>
                  <a:gd name="T26" fmla="*/ 0 w 44"/>
                  <a:gd name="T27" fmla="*/ 108 h 108"/>
                  <a:gd name="T28" fmla="*/ 0 w 44"/>
                  <a:gd name="T29" fmla="*/ 98 h 108"/>
                  <a:gd name="T30" fmla="*/ 0 w 44"/>
                  <a:gd name="T31" fmla="*/ 0 h 108"/>
                  <a:gd name="T32" fmla="*/ 44 w 44"/>
                  <a:gd name="T33" fmla="*/ 0 h 108"/>
                  <a:gd name="T34" fmla="*/ 44 w 44"/>
                  <a:gd name="T35" fmla="*/ 10 h 108"/>
                  <a:gd name="T36" fmla="*/ 0 w 44"/>
                  <a:gd name="T37" fmla="*/ 10 h 108"/>
                  <a:gd name="T38" fmla="*/ 0 w 44"/>
                  <a:gd name="T3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108">
                    <a:moveTo>
                      <a:pt x="27" y="54"/>
                    </a:moveTo>
                    <a:lnTo>
                      <a:pt x="27" y="104"/>
                    </a:lnTo>
                    <a:lnTo>
                      <a:pt x="18" y="104"/>
                    </a:lnTo>
                    <a:lnTo>
                      <a:pt x="18" y="54"/>
                    </a:lnTo>
                    <a:lnTo>
                      <a:pt x="27" y="54"/>
                    </a:lnTo>
                    <a:close/>
                    <a:moveTo>
                      <a:pt x="18" y="54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54"/>
                    </a:lnTo>
                    <a:lnTo>
                      <a:pt x="18" y="54"/>
                    </a:lnTo>
                    <a:close/>
                    <a:moveTo>
                      <a:pt x="0" y="98"/>
                    </a:moveTo>
                    <a:lnTo>
                      <a:pt x="44" y="98"/>
                    </a:lnTo>
                    <a:lnTo>
                      <a:pt x="44" y="108"/>
                    </a:lnTo>
                    <a:lnTo>
                      <a:pt x="0" y="108"/>
                    </a:lnTo>
                    <a:lnTo>
                      <a:pt x="0" y="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7" name="Rectangle 986"/>
              <p:cNvSpPr>
                <a:spLocks noChangeArrowheads="1"/>
              </p:cNvSpPr>
              <p:nvPr/>
            </p:nvSpPr>
            <p:spPr bwMode="auto">
              <a:xfrm>
                <a:off x="4254" y="3219"/>
                <a:ext cx="5" cy="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8" name="Rectangle 987"/>
              <p:cNvSpPr>
                <a:spLocks noChangeArrowheads="1"/>
              </p:cNvSpPr>
              <p:nvPr/>
            </p:nvSpPr>
            <p:spPr bwMode="auto">
              <a:xfrm>
                <a:off x="4254" y="3194"/>
                <a:ext cx="5" cy="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49" name="Rectangle 988"/>
              <p:cNvSpPr>
                <a:spLocks noChangeArrowheads="1"/>
              </p:cNvSpPr>
              <p:nvPr/>
            </p:nvSpPr>
            <p:spPr bwMode="auto">
              <a:xfrm>
                <a:off x="4245" y="3241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0" name="Rectangle 989"/>
              <p:cNvSpPr>
                <a:spLocks noChangeArrowheads="1"/>
              </p:cNvSpPr>
              <p:nvPr/>
            </p:nvSpPr>
            <p:spPr bwMode="auto">
              <a:xfrm>
                <a:off x="4245" y="319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1" name="Freeform 990"/>
              <p:cNvSpPr>
                <a:spLocks noEditPoints="1"/>
              </p:cNvSpPr>
              <p:nvPr/>
            </p:nvSpPr>
            <p:spPr bwMode="auto">
              <a:xfrm>
                <a:off x="4307" y="3154"/>
                <a:ext cx="23" cy="73"/>
              </a:xfrm>
              <a:custGeom>
                <a:avLst/>
                <a:gdLst>
                  <a:gd name="T0" fmla="*/ 29 w 46"/>
                  <a:gd name="T1" fmla="*/ 73 h 146"/>
                  <a:gd name="T2" fmla="*/ 29 w 46"/>
                  <a:gd name="T3" fmla="*/ 142 h 146"/>
                  <a:gd name="T4" fmla="*/ 17 w 46"/>
                  <a:gd name="T5" fmla="*/ 142 h 146"/>
                  <a:gd name="T6" fmla="*/ 17 w 46"/>
                  <a:gd name="T7" fmla="*/ 73 h 146"/>
                  <a:gd name="T8" fmla="*/ 29 w 46"/>
                  <a:gd name="T9" fmla="*/ 73 h 146"/>
                  <a:gd name="T10" fmla="*/ 17 w 46"/>
                  <a:gd name="T11" fmla="*/ 73 h 146"/>
                  <a:gd name="T12" fmla="*/ 17 w 46"/>
                  <a:gd name="T13" fmla="*/ 6 h 146"/>
                  <a:gd name="T14" fmla="*/ 29 w 46"/>
                  <a:gd name="T15" fmla="*/ 6 h 146"/>
                  <a:gd name="T16" fmla="*/ 29 w 46"/>
                  <a:gd name="T17" fmla="*/ 73 h 146"/>
                  <a:gd name="T18" fmla="*/ 17 w 46"/>
                  <a:gd name="T19" fmla="*/ 73 h 146"/>
                  <a:gd name="T20" fmla="*/ 0 w 46"/>
                  <a:gd name="T21" fmla="*/ 137 h 146"/>
                  <a:gd name="T22" fmla="*/ 46 w 46"/>
                  <a:gd name="T23" fmla="*/ 137 h 146"/>
                  <a:gd name="T24" fmla="*/ 46 w 46"/>
                  <a:gd name="T25" fmla="*/ 146 h 146"/>
                  <a:gd name="T26" fmla="*/ 0 w 46"/>
                  <a:gd name="T27" fmla="*/ 146 h 146"/>
                  <a:gd name="T28" fmla="*/ 0 w 46"/>
                  <a:gd name="T29" fmla="*/ 137 h 146"/>
                  <a:gd name="T30" fmla="*/ 0 w 46"/>
                  <a:gd name="T31" fmla="*/ 0 h 146"/>
                  <a:gd name="T32" fmla="*/ 46 w 46"/>
                  <a:gd name="T33" fmla="*/ 0 h 146"/>
                  <a:gd name="T34" fmla="*/ 46 w 46"/>
                  <a:gd name="T35" fmla="*/ 10 h 146"/>
                  <a:gd name="T36" fmla="*/ 0 w 46"/>
                  <a:gd name="T37" fmla="*/ 10 h 146"/>
                  <a:gd name="T38" fmla="*/ 0 w 46"/>
                  <a:gd name="T3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46">
                    <a:moveTo>
                      <a:pt x="29" y="73"/>
                    </a:moveTo>
                    <a:lnTo>
                      <a:pt x="29" y="142"/>
                    </a:lnTo>
                    <a:lnTo>
                      <a:pt x="17" y="142"/>
                    </a:lnTo>
                    <a:lnTo>
                      <a:pt x="17" y="73"/>
                    </a:lnTo>
                    <a:lnTo>
                      <a:pt x="29" y="73"/>
                    </a:lnTo>
                    <a:close/>
                    <a:moveTo>
                      <a:pt x="17" y="73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73"/>
                    </a:lnTo>
                    <a:lnTo>
                      <a:pt x="17" y="73"/>
                    </a:lnTo>
                    <a:close/>
                    <a:moveTo>
                      <a:pt x="0" y="137"/>
                    </a:moveTo>
                    <a:lnTo>
                      <a:pt x="46" y="137"/>
                    </a:lnTo>
                    <a:lnTo>
                      <a:pt x="46" y="146"/>
                    </a:lnTo>
                    <a:lnTo>
                      <a:pt x="0" y="146"/>
                    </a:lnTo>
                    <a:lnTo>
                      <a:pt x="0" y="137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2" name="Rectangle 991"/>
              <p:cNvSpPr>
                <a:spLocks noChangeArrowheads="1"/>
              </p:cNvSpPr>
              <p:nvPr/>
            </p:nvSpPr>
            <p:spPr bwMode="auto">
              <a:xfrm>
                <a:off x="4315" y="3190"/>
                <a:ext cx="6" cy="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3" name="Rectangle 992"/>
              <p:cNvSpPr>
                <a:spLocks noChangeArrowheads="1"/>
              </p:cNvSpPr>
              <p:nvPr/>
            </p:nvSpPr>
            <p:spPr bwMode="auto">
              <a:xfrm>
                <a:off x="4315" y="3157"/>
                <a:ext cx="6" cy="3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4" name="Rectangle 993"/>
              <p:cNvSpPr>
                <a:spLocks noChangeArrowheads="1"/>
              </p:cNvSpPr>
              <p:nvPr/>
            </p:nvSpPr>
            <p:spPr bwMode="auto">
              <a:xfrm>
                <a:off x="4307" y="3222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5" name="Rectangle 994"/>
              <p:cNvSpPr>
                <a:spLocks noChangeArrowheads="1"/>
              </p:cNvSpPr>
              <p:nvPr/>
            </p:nvSpPr>
            <p:spPr bwMode="auto">
              <a:xfrm>
                <a:off x="4307" y="3154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6" name="Freeform 995"/>
              <p:cNvSpPr>
                <a:spLocks noEditPoints="1"/>
              </p:cNvSpPr>
              <p:nvPr/>
            </p:nvSpPr>
            <p:spPr bwMode="auto">
              <a:xfrm>
                <a:off x="4369" y="3065"/>
                <a:ext cx="22" cy="158"/>
              </a:xfrm>
              <a:custGeom>
                <a:avLst/>
                <a:gdLst>
                  <a:gd name="T0" fmla="*/ 27 w 44"/>
                  <a:gd name="T1" fmla="*/ 157 h 315"/>
                  <a:gd name="T2" fmla="*/ 27 w 44"/>
                  <a:gd name="T3" fmla="*/ 311 h 315"/>
                  <a:gd name="T4" fmla="*/ 17 w 44"/>
                  <a:gd name="T5" fmla="*/ 311 h 315"/>
                  <a:gd name="T6" fmla="*/ 17 w 44"/>
                  <a:gd name="T7" fmla="*/ 157 h 315"/>
                  <a:gd name="T8" fmla="*/ 27 w 44"/>
                  <a:gd name="T9" fmla="*/ 157 h 315"/>
                  <a:gd name="T10" fmla="*/ 17 w 44"/>
                  <a:gd name="T11" fmla="*/ 157 h 315"/>
                  <a:gd name="T12" fmla="*/ 17 w 44"/>
                  <a:gd name="T13" fmla="*/ 5 h 315"/>
                  <a:gd name="T14" fmla="*/ 27 w 44"/>
                  <a:gd name="T15" fmla="*/ 5 h 315"/>
                  <a:gd name="T16" fmla="*/ 27 w 44"/>
                  <a:gd name="T17" fmla="*/ 157 h 315"/>
                  <a:gd name="T18" fmla="*/ 17 w 44"/>
                  <a:gd name="T19" fmla="*/ 157 h 315"/>
                  <a:gd name="T20" fmla="*/ 0 w 44"/>
                  <a:gd name="T21" fmla="*/ 305 h 315"/>
                  <a:gd name="T22" fmla="*/ 44 w 44"/>
                  <a:gd name="T23" fmla="*/ 305 h 315"/>
                  <a:gd name="T24" fmla="*/ 44 w 44"/>
                  <a:gd name="T25" fmla="*/ 315 h 315"/>
                  <a:gd name="T26" fmla="*/ 0 w 44"/>
                  <a:gd name="T27" fmla="*/ 315 h 315"/>
                  <a:gd name="T28" fmla="*/ 0 w 44"/>
                  <a:gd name="T29" fmla="*/ 305 h 315"/>
                  <a:gd name="T30" fmla="*/ 0 w 44"/>
                  <a:gd name="T31" fmla="*/ 0 h 315"/>
                  <a:gd name="T32" fmla="*/ 44 w 44"/>
                  <a:gd name="T33" fmla="*/ 0 h 315"/>
                  <a:gd name="T34" fmla="*/ 44 w 44"/>
                  <a:gd name="T35" fmla="*/ 9 h 315"/>
                  <a:gd name="T36" fmla="*/ 0 w 44"/>
                  <a:gd name="T37" fmla="*/ 9 h 315"/>
                  <a:gd name="T38" fmla="*/ 0 w 44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15">
                    <a:moveTo>
                      <a:pt x="27" y="157"/>
                    </a:moveTo>
                    <a:lnTo>
                      <a:pt x="27" y="311"/>
                    </a:lnTo>
                    <a:lnTo>
                      <a:pt x="17" y="311"/>
                    </a:lnTo>
                    <a:lnTo>
                      <a:pt x="17" y="157"/>
                    </a:lnTo>
                    <a:lnTo>
                      <a:pt x="27" y="157"/>
                    </a:lnTo>
                    <a:close/>
                    <a:moveTo>
                      <a:pt x="17" y="157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157"/>
                    </a:lnTo>
                    <a:lnTo>
                      <a:pt x="17" y="157"/>
                    </a:lnTo>
                    <a:close/>
                    <a:moveTo>
                      <a:pt x="0" y="305"/>
                    </a:moveTo>
                    <a:lnTo>
                      <a:pt x="44" y="305"/>
                    </a:lnTo>
                    <a:lnTo>
                      <a:pt x="44" y="315"/>
                    </a:lnTo>
                    <a:lnTo>
                      <a:pt x="0" y="315"/>
                    </a:lnTo>
                    <a:lnTo>
                      <a:pt x="0" y="30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7" name="Rectangle 996"/>
              <p:cNvSpPr>
                <a:spLocks noChangeArrowheads="1"/>
              </p:cNvSpPr>
              <p:nvPr/>
            </p:nvSpPr>
            <p:spPr bwMode="auto">
              <a:xfrm>
                <a:off x="4378" y="3144"/>
                <a:ext cx="4" cy="7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8" name="Rectangle 997"/>
              <p:cNvSpPr>
                <a:spLocks noChangeArrowheads="1"/>
              </p:cNvSpPr>
              <p:nvPr/>
            </p:nvSpPr>
            <p:spPr bwMode="auto">
              <a:xfrm>
                <a:off x="4378" y="3068"/>
                <a:ext cx="4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9" name="Rectangle 998"/>
              <p:cNvSpPr>
                <a:spLocks noChangeArrowheads="1"/>
              </p:cNvSpPr>
              <p:nvPr/>
            </p:nvSpPr>
            <p:spPr bwMode="auto">
              <a:xfrm>
                <a:off x="4369" y="321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0" name="Rectangle 999"/>
              <p:cNvSpPr>
                <a:spLocks noChangeArrowheads="1"/>
              </p:cNvSpPr>
              <p:nvPr/>
            </p:nvSpPr>
            <p:spPr bwMode="auto">
              <a:xfrm>
                <a:off x="4369" y="306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1" name="Freeform 1000"/>
              <p:cNvSpPr>
                <a:spLocks noEditPoints="1"/>
              </p:cNvSpPr>
              <p:nvPr/>
            </p:nvSpPr>
            <p:spPr bwMode="auto">
              <a:xfrm>
                <a:off x="4430" y="3067"/>
                <a:ext cx="23" cy="116"/>
              </a:xfrm>
              <a:custGeom>
                <a:avLst/>
                <a:gdLst>
                  <a:gd name="T0" fmla="*/ 27 w 46"/>
                  <a:gd name="T1" fmla="*/ 118 h 233"/>
                  <a:gd name="T2" fmla="*/ 27 w 46"/>
                  <a:gd name="T3" fmla="*/ 227 h 233"/>
                  <a:gd name="T4" fmla="*/ 17 w 46"/>
                  <a:gd name="T5" fmla="*/ 227 h 233"/>
                  <a:gd name="T6" fmla="*/ 17 w 46"/>
                  <a:gd name="T7" fmla="*/ 118 h 233"/>
                  <a:gd name="T8" fmla="*/ 27 w 46"/>
                  <a:gd name="T9" fmla="*/ 118 h 233"/>
                  <a:gd name="T10" fmla="*/ 17 w 46"/>
                  <a:gd name="T11" fmla="*/ 118 h 233"/>
                  <a:gd name="T12" fmla="*/ 17 w 46"/>
                  <a:gd name="T13" fmla="*/ 6 h 233"/>
                  <a:gd name="T14" fmla="*/ 27 w 46"/>
                  <a:gd name="T15" fmla="*/ 6 h 233"/>
                  <a:gd name="T16" fmla="*/ 27 w 46"/>
                  <a:gd name="T17" fmla="*/ 118 h 233"/>
                  <a:gd name="T18" fmla="*/ 17 w 46"/>
                  <a:gd name="T19" fmla="*/ 118 h 233"/>
                  <a:gd name="T20" fmla="*/ 0 w 46"/>
                  <a:gd name="T21" fmla="*/ 223 h 233"/>
                  <a:gd name="T22" fmla="*/ 46 w 46"/>
                  <a:gd name="T23" fmla="*/ 223 h 233"/>
                  <a:gd name="T24" fmla="*/ 46 w 46"/>
                  <a:gd name="T25" fmla="*/ 233 h 233"/>
                  <a:gd name="T26" fmla="*/ 0 w 46"/>
                  <a:gd name="T27" fmla="*/ 233 h 233"/>
                  <a:gd name="T28" fmla="*/ 0 w 46"/>
                  <a:gd name="T29" fmla="*/ 223 h 233"/>
                  <a:gd name="T30" fmla="*/ 0 w 46"/>
                  <a:gd name="T31" fmla="*/ 0 h 233"/>
                  <a:gd name="T32" fmla="*/ 46 w 46"/>
                  <a:gd name="T33" fmla="*/ 0 h 233"/>
                  <a:gd name="T34" fmla="*/ 46 w 46"/>
                  <a:gd name="T35" fmla="*/ 10 h 233"/>
                  <a:gd name="T36" fmla="*/ 0 w 46"/>
                  <a:gd name="T37" fmla="*/ 10 h 233"/>
                  <a:gd name="T38" fmla="*/ 0 w 46"/>
                  <a:gd name="T3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33">
                    <a:moveTo>
                      <a:pt x="27" y="118"/>
                    </a:moveTo>
                    <a:lnTo>
                      <a:pt x="27" y="227"/>
                    </a:lnTo>
                    <a:lnTo>
                      <a:pt x="17" y="227"/>
                    </a:lnTo>
                    <a:lnTo>
                      <a:pt x="17" y="118"/>
                    </a:lnTo>
                    <a:lnTo>
                      <a:pt x="27" y="118"/>
                    </a:lnTo>
                    <a:close/>
                    <a:moveTo>
                      <a:pt x="17" y="118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118"/>
                    </a:lnTo>
                    <a:lnTo>
                      <a:pt x="17" y="118"/>
                    </a:lnTo>
                    <a:close/>
                    <a:moveTo>
                      <a:pt x="0" y="223"/>
                    </a:moveTo>
                    <a:lnTo>
                      <a:pt x="46" y="223"/>
                    </a:lnTo>
                    <a:lnTo>
                      <a:pt x="46" y="233"/>
                    </a:lnTo>
                    <a:lnTo>
                      <a:pt x="0" y="233"/>
                    </a:lnTo>
                    <a:lnTo>
                      <a:pt x="0" y="22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2" name="Rectangle 1001"/>
              <p:cNvSpPr>
                <a:spLocks noChangeArrowheads="1"/>
              </p:cNvSpPr>
              <p:nvPr/>
            </p:nvSpPr>
            <p:spPr bwMode="auto">
              <a:xfrm>
                <a:off x="4439" y="3126"/>
                <a:ext cx="5" cy="5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3" name="Rectangle 1002"/>
              <p:cNvSpPr>
                <a:spLocks noChangeArrowheads="1"/>
              </p:cNvSpPr>
              <p:nvPr/>
            </p:nvSpPr>
            <p:spPr bwMode="auto">
              <a:xfrm>
                <a:off x="4439" y="3070"/>
                <a:ext cx="5" cy="5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4" name="Rectangle 1003"/>
              <p:cNvSpPr>
                <a:spLocks noChangeArrowheads="1"/>
              </p:cNvSpPr>
              <p:nvPr/>
            </p:nvSpPr>
            <p:spPr bwMode="auto">
              <a:xfrm>
                <a:off x="4430" y="3179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5" name="Rectangle 1004"/>
              <p:cNvSpPr>
                <a:spLocks noChangeArrowheads="1"/>
              </p:cNvSpPr>
              <p:nvPr/>
            </p:nvSpPr>
            <p:spPr bwMode="auto">
              <a:xfrm>
                <a:off x="4430" y="306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6" name="Freeform 1005"/>
              <p:cNvSpPr>
                <a:spLocks noEditPoints="1"/>
              </p:cNvSpPr>
              <p:nvPr/>
            </p:nvSpPr>
            <p:spPr bwMode="auto">
              <a:xfrm>
                <a:off x="4492" y="3026"/>
                <a:ext cx="23" cy="133"/>
              </a:xfrm>
              <a:custGeom>
                <a:avLst/>
                <a:gdLst>
                  <a:gd name="T0" fmla="*/ 29 w 46"/>
                  <a:gd name="T1" fmla="*/ 134 h 267"/>
                  <a:gd name="T2" fmla="*/ 29 w 46"/>
                  <a:gd name="T3" fmla="*/ 263 h 267"/>
                  <a:gd name="T4" fmla="*/ 19 w 46"/>
                  <a:gd name="T5" fmla="*/ 263 h 267"/>
                  <a:gd name="T6" fmla="*/ 19 w 46"/>
                  <a:gd name="T7" fmla="*/ 134 h 267"/>
                  <a:gd name="T8" fmla="*/ 29 w 46"/>
                  <a:gd name="T9" fmla="*/ 134 h 267"/>
                  <a:gd name="T10" fmla="*/ 19 w 46"/>
                  <a:gd name="T11" fmla="*/ 134 h 267"/>
                  <a:gd name="T12" fmla="*/ 19 w 46"/>
                  <a:gd name="T13" fmla="*/ 6 h 267"/>
                  <a:gd name="T14" fmla="*/ 29 w 46"/>
                  <a:gd name="T15" fmla="*/ 6 h 267"/>
                  <a:gd name="T16" fmla="*/ 29 w 46"/>
                  <a:gd name="T17" fmla="*/ 134 h 267"/>
                  <a:gd name="T18" fmla="*/ 19 w 46"/>
                  <a:gd name="T19" fmla="*/ 134 h 267"/>
                  <a:gd name="T20" fmla="*/ 0 w 46"/>
                  <a:gd name="T21" fmla="*/ 259 h 267"/>
                  <a:gd name="T22" fmla="*/ 46 w 46"/>
                  <a:gd name="T23" fmla="*/ 259 h 267"/>
                  <a:gd name="T24" fmla="*/ 46 w 46"/>
                  <a:gd name="T25" fmla="*/ 267 h 267"/>
                  <a:gd name="T26" fmla="*/ 0 w 46"/>
                  <a:gd name="T27" fmla="*/ 267 h 267"/>
                  <a:gd name="T28" fmla="*/ 0 w 46"/>
                  <a:gd name="T29" fmla="*/ 259 h 267"/>
                  <a:gd name="T30" fmla="*/ 0 w 46"/>
                  <a:gd name="T31" fmla="*/ 0 h 267"/>
                  <a:gd name="T32" fmla="*/ 46 w 46"/>
                  <a:gd name="T33" fmla="*/ 0 h 267"/>
                  <a:gd name="T34" fmla="*/ 46 w 46"/>
                  <a:gd name="T35" fmla="*/ 10 h 267"/>
                  <a:gd name="T36" fmla="*/ 0 w 46"/>
                  <a:gd name="T37" fmla="*/ 10 h 267"/>
                  <a:gd name="T38" fmla="*/ 0 w 46"/>
                  <a:gd name="T3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67">
                    <a:moveTo>
                      <a:pt x="29" y="134"/>
                    </a:moveTo>
                    <a:lnTo>
                      <a:pt x="29" y="263"/>
                    </a:lnTo>
                    <a:lnTo>
                      <a:pt x="19" y="263"/>
                    </a:lnTo>
                    <a:lnTo>
                      <a:pt x="19" y="134"/>
                    </a:lnTo>
                    <a:lnTo>
                      <a:pt x="29" y="134"/>
                    </a:lnTo>
                    <a:close/>
                    <a:moveTo>
                      <a:pt x="19" y="134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134"/>
                    </a:lnTo>
                    <a:lnTo>
                      <a:pt x="19" y="134"/>
                    </a:lnTo>
                    <a:close/>
                    <a:moveTo>
                      <a:pt x="0" y="259"/>
                    </a:moveTo>
                    <a:lnTo>
                      <a:pt x="46" y="259"/>
                    </a:lnTo>
                    <a:lnTo>
                      <a:pt x="46" y="267"/>
                    </a:lnTo>
                    <a:lnTo>
                      <a:pt x="0" y="267"/>
                    </a:lnTo>
                    <a:lnTo>
                      <a:pt x="0" y="25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7" name="Rectangle 1006"/>
              <p:cNvSpPr>
                <a:spLocks noChangeArrowheads="1"/>
              </p:cNvSpPr>
              <p:nvPr/>
            </p:nvSpPr>
            <p:spPr bwMode="auto">
              <a:xfrm>
                <a:off x="4501" y="3093"/>
                <a:ext cx="5" cy="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8" name="Rectangle 1007"/>
              <p:cNvSpPr>
                <a:spLocks noChangeArrowheads="1"/>
              </p:cNvSpPr>
              <p:nvPr/>
            </p:nvSpPr>
            <p:spPr bwMode="auto">
              <a:xfrm>
                <a:off x="4501" y="3029"/>
                <a:ext cx="5" cy="6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9" name="Rectangle 1008"/>
              <p:cNvSpPr>
                <a:spLocks noChangeArrowheads="1"/>
              </p:cNvSpPr>
              <p:nvPr/>
            </p:nvSpPr>
            <p:spPr bwMode="auto">
              <a:xfrm>
                <a:off x="4492" y="3156"/>
                <a:ext cx="23" cy="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2" name="Group 1210"/>
            <p:cNvGrpSpPr>
              <a:grpSpLocks/>
            </p:cNvGrpSpPr>
            <p:nvPr/>
          </p:nvGrpSpPr>
          <p:grpSpPr bwMode="auto">
            <a:xfrm>
              <a:off x="6542088" y="4114801"/>
              <a:ext cx="2393950" cy="1152525"/>
              <a:chOff x="4121" y="2592"/>
              <a:chExt cx="1508" cy="726"/>
            </a:xfrm>
          </p:grpSpPr>
          <p:sp>
            <p:nvSpPr>
              <p:cNvPr id="8370" name="Rectangle 1010"/>
              <p:cNvSpPr>
                <a:spLocks noChangeArrowheads="1"/>
              </p:cNvSpPr>
              <p:nvPr/>
            </p:nvSpPr>
            <p:spPr bwMode="auto">
              <a:xfrm>
                <a:off x="4492" y="302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1" name="Freeform 1011"/>
              <p:cNvSpPr>
                <a:spLocks noEditPoints="1"/>
              </p:cNvSpPr>
              <p:nvPr/>
            </p:nvSpPr>
            <p:spPr bwMode="auto">
              <a:xfrm>
                <a:off x="4554" y="2986"/>
                <a:ext cx="22" cy="157"/>
              </a:xfrm>
              <a:custGeom>
                <a:avLst/>
                <a:gdLst>
                  <a:gd name="T0" fmla="*/ 26 w 44"/>
                  <a:gd name="T1" fmla="*/ 158 h 315"/>
                  <a:gd name="T2" fmla="*/ 26 w 44"/>
                  <a:gd name="T3" fmla="*/ 311 h 315"/>
                  <a:gd name="T4" fmla="*/ 17 w 44"/>
                  <a:gd name="T5" fmla="*/ 311 h 315"/>
                  <a:gd name="T6" fmla="*/ 17 w 44"/>
                  <a:gd name="T7" fmla="*/ 158 h 315"/>
                  <a:gd name="T8" fmla="*/ 26 w 44"/>
                  <a:gd name="T9" fmla="*/ 158 h 315"/>
                  <a:gd name="T10" fmla="*/ 17 w 44"/>
                  <a:gd name="T11" fmla="*/ 158 h 315"/>
                  <a:gd name="T12" fmla="*/ 17 w 44"/>
                  <a:gd name="T13" fmla="*/ 4 h 315"/>
                  <a:gd name="T14" fmla="*/ 26 w 44"/>
                  <a:gd name="T15" fmla="*/ 4 h 315"/>
                  <a:gd name="T16" fmla="*/ 26 w 44"/>
                  <a:gd name="T17" fmla="*/ 158 h 315"/>
                  <a:gd name="T18" fmla="*/ 17 w 44"/>
                  <a:gd name="T19" fmla="*/ 158 h 315"/>
                  <a:gd name="T20" fmla="*/ 0 w 44"/>
                  <a:gd name="T21" fmla="*/ 306 h 315"/>
                  <a:gd name="T22" fmla="*/ 44 w 44"/>
                  <a:gd name="T23" fmla="*/ 306 h 315"/>
                  <a:gd name="T24" fmla="*/ 44 w 44"/>
                  <a:gd name="T25" fmla="*/ 315 h 315"/>
                  <a:gd name="T26" fmla="*/ 0 w 44"/>
                  <a:gd name="T27" fmla="*/ 315 h 315"/>
                  <a:gd name="T28" fmla="*/ 0 w 44"/>
                  <a:gd name="T29" fmla="*/ 306 h 315"/>
                  <a:gd name="T30" fmla="*/ 0 w 44"/>
                  <a:gd name="T31" fmla="*/ 0 h 315"/>
                  <a:gd name="T32" fmla="*/ 44 w 44"/>
                  <a:gd name="T33" fmla="*/ 0 h 315"/>
                  <a:gd name="T34" fmla="*/ 44 w 44"/>
                  <a:gd name="T35" fmla="*/ 10 h 315"/>
                  <a:gd name="T36" fmla="*/ 0 w 44"/>
                  <a:gd name="T37" fmla="*/ 10 h 315"/>
                  <a:gd name="T38" fmla="*/ 0 w 44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15">
                    <a:moveTo>
                      <a:pt x="26" y="158"/>
                    </a:moveTo>
                    <a:lnTo>
                      <a:pt x="26" y="311"/>
                    </a:lnTo>
                    <a:lnTo>
                      <a:pt x="17" y="311"/>
                    </a:lnTo>
                    <a:lnTo>
                      <a:pt x="17" y="158"/>
                    </a:lnTo>
                    <a:lnTo>
                      <a:pt x="26" y="158"/>
                    </a:lnTo>
                    <a:close/>
                    <a:moveTo>
                      <a:pt x="17" y="158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158"/>
                    </a:lnTo>
                    <a:lnTo>
                      <a:pt x="17" y="158"/>
                    </a:lnTo>
                    <a:close/>
                    <a:moveTo>
                      <a:pt x="0" y="306"/>
                    </a:moveTo>
                    <a:lnTo>
                      <a:pt x="44" y="306"/>
                    </a:lnTo>
                    <a:lnTo>
                      <a:pt x="44" y="315"/>
                    </a:lnTo>
                    <a:lnTo>
                      <a:pt x="0" y="315"/>
                    </a:lnTo>
                    <a:lnTo>
                      <a:pt x="0" y="30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2" name="Rectangle 1012"/>
              <p:cNvSpPr>
                <a:spLocks noChangeArrowheads="1"/>
              </p:cNvSpPr>
              <p:nvPr/>
            </p:nvSpPr>
            <p:spPr bwMode="auto">
              <a:xfrm>
                <a:off x="4563" y="3064"/>
                <a:ext cx="5" cy="7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3" name="Rectangle 1013"/>
              <p:cNvSpPr>
                <a:spLocks noChangeArrowheads="1"/>
              </p:cNvSpPr>
              <p:nvPr/>
            </p:nvSpPr>
            <p:spPr bwMode="auto">
              <a:xfrm>
                <a:off x="4563" y="2988"/>
                <a:ext cx="5" cy="7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4" name="Rectangle 1014"/>
              <p:cNvSpPr>
                <a:spLocks noChangeArrowheads="1"/>
              </p:cNvSpPr>
              <p:nvPr/>
            </p:nvSpPr>
            <p:spPr bwMode="auto">
              <a:xfrm>
                <a:off x="4554" y="313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5" name="Rectangle 1015"/>
              <p:cNvSpPr>
                <a:spLocks noChangeArrowheads="1"/>
              </p:cNvSpPr>
              <p:nvPr/>
            </p:nvSpPr>
            <p:spPr bwMode="auto">
              <a:xfrm>
                <a:off x="4554" y="2986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6" name="Freeform 1016"/>
              <p:cNvSpPr>
                <a:spLocks noEditPoints="1"/>
              </p:cNvSpPr>
              <p:nvPr/>
            </p:nvSpPr>
            <p:spPr bwMode="auto">
              <a:xfrm>
                <a:off x="4616" y="2947"/>
                <a:ext cx="23" cy="176"/>
              </a:xfrm>
              <a:custGeom>
                <a:avLst/>
                <a:gdLst>
                  <a:gd name="T0" fmla="*/ 29 w 46"/>
                  <a:gd name="T1" fmla="*/ 177 h 352"/>
                  <a:gd name="T2" fmla="*/ 29 w 46"/>
                  <a:gd name="T3" fmla="*/ 348 h 352"/>
                  <a:gd name="T4" fmla="*/ 18 w 46"/>
                  <a:gd name="T5" fmla="*/ 348 h 352"/>
                  <a:gd name="T6" fmla="*/ 18 w 46"/>
                  <a:gd name="T7" fmla="*/ 177 h 352"/>
                  <a:gd name="T8" fmla="*/ 29 w 46"/>
                  <a:gd name="T9" fmla="*/ 177 h 352"/>
                  <a:gd name="T10" fmla="*/ 18 w 46"/>
                  <a:gd name="T11" fmla="*/ 177 h 352"/>
                  <a:gd name="T12" fmla="*/ 18 w 46"/>
                  <a:gd name="T13" fmla="*/ 4 h 352"/>
                  <a:gd name="T14" fmla="*/ 29 w 46"/>
                  <a:gd name="T15" fmla="*/ 4 h 352"/>
                  <a:gd name="T16" fmla="*/ 29 w 46"/>
                  <a:gd name="T17" fmla="*/ 177 h 352"/>
                  <a:gd name="T18" fmla="*/ 18 w 46"/>
                  <a:gd name="T19" fmla="*/ 177 h 352"/>
                  <a:gd name="T20" fmla="*/ 0 w 46"/>
                  <a:gd name="T21" fmla="*/ 342 h 352"/>
                  <a:gd name="T22" fmla="*/ 46 w 46"/>
                  <a:gd name="T23" fmla="*/ 342 h 352"/>
                  <a:gd name="T24" fmla="*/ 46 w 46"/>
                  <a:gd name="T25" fmla="*/ 352 h 352"/>
                  <a:gd name="T26" fmla="*/ 0 w 46"/>
                  <a:gd name="T27" fmla="*/ 352 h 352"/>
                  <a:gd name="T28" fmla="*/ 0 w 46"/>
                  <a:gd name="T29" fmla="*/ 342 h 352"/>
                  <a:gd name="T30" fmla="*/ 0 w 46"/>
                  <a:gd name="T31" fmla="*/ 0 h 352"/>
                  <a:gd name="T32" fmla="*/ 46 w 46"/>
                  <a:gd name="T33" fmla="*/ 0 h 352"/>
                  <a:gd name="T34" fmla="*/ 46 w 46"/>
                  <a:gd name="T35" fmla="*/ 10 h 352"/>
                  <a:gd name="T36" fmla="*/ 0 w 46"/>
                  <a:gd name="T37" fmla="*/ 10 h 352"/>
                  <a:gd name="T38" fmla="*/ 0 w 46"/>
                  <a:gd name="T3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52">
                    <a:moveTo>
                      <a:pt x="29" y="177"/>
                    </a:moveTo>
                    <a:lnTo>
                      <a:pt x="29" y="348"/>
                    </a:lnTo>
                    <a:lnTo>
                      <a:pt x="18" y="348"/>
                    </a:lnTo>
                    <a:lnTo>
                      <a:pt x="18" y="177"/>
                    </a:lnTo>
                    <a:lnTo>
                      <a:pt x="29" y="177"/>
                    </a:lnTo>
                    <a:close/>
                    <a:moveTo>
                      <a:pt x="18" y="177"/>
                    </a:moveTo>
                    <a:lnTo>
                      <a:pt x="18" y="4"/>
                    </a:lnTo>
                    <a:lnTo>
                      <a:pt x="29" y="4"/>
                    </a:lnTo>
                    <a:lnTo>
                      <a:pt x="29" y="177"/>
                    </a:lnTo>
                    <a:lnTo>
                      <a:pt x="18" y="177"/>
                    </a:lnTo>
                    <a:close/>
                    <a:moveTo>
                      <a:pt x="0" y="342"/>
                    </a:moveTo>
                    <a:lnTo>
                      <a:pt x="46" y="342"/>
                    </a:lnTo>
                    <a:lnTo>
                      <a:pt x="46" y="352"/>
                    </a:lnTo>
                    <a:lnTo>
                      <a:pt x="0" y="352"/>
                    </a:lnTo>
                    <a:lnTo>
                      <a:pt x="0" y="342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7" name="Rectangle 1017"/>
              <p:cNvSpPr>
                <a:spLocks noChangeArrowheads="1"/>
              </p:cNvSpPr>
              <p:nvPr/>
            </p:nvSpPr>
            <p:spPr bwMode="auto">
              <a:xfrm>
                <a:off x="4624" y="3036"/>
                <a:ext cx="6" cy="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8" name="Rectangle 1018"/>
              <p:cNvSpPr>
                <a:spLocks noChangeArrowheads="1"/>
              </p:cNvSpPr>
              <p:nvPr/>
            </p:nvSpPr>
            <p:spPr bwMode="auto">
              <a:xfrm>
                <a:off x="4624" y="2949"/>
                <a:ext cx="6" cy="8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79" name="Rectangle 1019"/>
              <p:cNvSpPr>
                <a:spLocks noChangeArrowheads="1"/>
              </p:cNvSpPr>
              <p:nvPr/>
            </p:nvSpPr>
            <p:spPr bwMode="auto">
              <a:xfrm>
                <a:off x="4616" y="3118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0" name="Rectangle 1020"/>
              <p:cNvSpPr>
                <a:spLocks noChangeArrowheads="1"/>
              </p:cNvSpPr>
              <p:nvPr/>
            </p:nvSpPr>
            <p:spPr bwMode="auto">
              <a:xfrm>
                <a:off x="4616" y="294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1" name="Freeform 1021"/>
              <p:cNvSpPr>
                <a:spLocks noEditPoints="1"/>
              </p:cNvSpPr>
              <p:nvPr/>
            </p:nvSpPr>
            <p:spPr bwMode="auto">
              <a:xfrm>
                <a:off x="4678" y="2914"/>
                <a:ext cx="22" cy="193"/>
              </a:xfrm>
              <a:custGeom>
                <a:avLst/>
                <a:gdLst>
                  <a:gd name="T0" fmla="*/ 27 w 44"/>
                  <a:gd name="T1" fmla="*/ 192 h 386"/>
                  <a:gd name="T2" fmla="*/ 27 w 44"/>
                  <a:gd name="T3" fmla="*/ 380 h 386"/>
                  <a:gd name="T4" fmla="*/ 17 w 44"/>
                  <a:gd name="T5" fmla="*/ 380 h 386"/>
                  <a:gd name="T6" fmla="*/ 17 w 44"/>
                  <a:gd name="T7" fmla="*/ 192 h 386"/>
                  <a:gd name="T8" fmla="*/ 27 w 44"/>
                  <a:gd name="T9" fmla="*/ 192 h 386"/>
                  <a:gd name="T10" fmla="*/ 17 w 44"/>
                  <a:gd name="T11" fmla="*/ 192 h 386"/>
                  <a:gd name="T12" fmla="*/ 17 w 44"/>
                  <a:gd name="T13" fmla="*/ 4 h 386"/>
                  <a:gd name="T14" fmla="*/ 27 w 44"/>
                  <a:gd name="T15" fmla="*/ 4 h 386"/>
                  <a:gd name="T16" fmla="*/ 27 w 44"/>
                  <a:gd name="T17" fmla="*/ 192 h 386"/>
                  <a:gd name="T18" fmla="*/ 17 w 44"/>
                  <a:gd name="T19" fmla="*/ 192 h 386"/>
                  <a:gd name="T20" fmla="*/ 0 w 44"/>
                  <a:gd name="T21" fmla="*/ 377 h 386"/>
                  <a:gd name="T22" fmla="*/ 44 w 44"/>
                  <a:gd name="T23" fmla="*/ 377 h 386"/>
                  <a:gd name="T24" fmla="*/ 44 w 44"/>
                  <a:gd name="T25" fmla="*/ 386 h 386"/>
                  <a:gd name="T26" fmla="*/ 0 w 44"/>
                  <a:gd name="T27" fmla="*/ 386 h 386"/>
                  <a:gd name="T28" fmla="*/ 0 w 44"/>
                  <a:gd name="T29" fmla="*/ 377 h 386"/>
                  <a:gd name="T30" fmla="*/ 0 w 44"/>
                  <a:gd name="T31" fmla="*/ 0 h 386"/>
                  <a:gd name="T32" fmla="*/ 44 w 44"/>
                  <a:gd name="T33" fmla="*/ 0 h 386"/>
                  <a:gd name="T34" fmla="*/ 44 w 44"/>
                  <a:gd name="T35" fmla="*/ 10 h 386"/>
                  <a:gd name="T36" fmla="*/ 0 w 44"/>
                  <a:gd name="T37" fmla="*/ 10 h 386"/>
                  <a:gd name="T38" fmla="*/ 0 w 44"/>
                  <a:gd name="T3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6">
                    <a:moveTo>
                      <a:pt x="27" y="192"/>
                    </a:moveTo>
                    <a:lnTo>
                      <a:pt x="27" y="380"/>
                    </a:lnTo>
                    <a:lnTo>
                      <a:pt x="17" y="380"/>
                    </a:lnTo>
                    <a:lnTo>
                      <a:pt x="17" y="192"/>
                    </a:lnTo>
                    <a:lnTo>
                      <a:pt x="27" y="192"/>
                    </a:lnTo>
                    <a:close/>
                    <a:moveTo>
                      <a:pt x="17" y="192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92"/>
                    </a:lnTo>
                    <a:lnTo>
                      <a:pt x="17" y="192"/>
                    </a:lnTo>
                    <a:close/>
                    <a:moveTo>
                      <a:pt x="0" y="377"/>
                    </a:moveTo>
                    <a:lnTo>
                      <a:pt x="44" y="377"/>
                    </a:lnTo>
                    <a:lnTo>
                      <a:pt x="44" y="386"/>
                    </a:lnTo>
                    <a:lnTo>
                      <a:pt x="0" y="386"/>
                    </a:lnTo>
                    <a:lnTo>
                      <a:pt x="0" y="377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2" name="Rectangle 1022"/>
              <p:cNvSpPr>
                <a:spLocks noChangeArrowheads="1"/>
              </p:cNvSpPr>
              <p:nvPr/>
            </p:nvSpPr>
            <p:spPr bwMode="auto">
              <a:xfrm>
                <a:off x="4687" y="3010"/>
                <a:ext cx="5" cy="9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3" name="Rectangle 1023"/>
              <p:cNvSpPr>
                <a:spLocks noChangeArrowheads="1"/>
              </p:cNvSpPr>
              <p:nvPr/>
            </p:nvSpPr>
            <p:spPr bwMode="auto">
              <a:xfrm>
                <a:off x="4687" y="2916"/>
                <a:ext cx="5" cy="9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4" name="Rectangle 1024"/>
              <p:cNvSpPr>
                <a:spLocks noChangeArrowheads="1"/>
              </p:cNvSpPr>
              <p:nvPr/>
            </p:nvSpPr>
            <p:spPr bwMode="auto">
              <a:xfrm>
                <a:off x="4678" y="310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5" name="Rectangle 1025"/>
              <p:cNvSpPr>
                <a:spLocks noChangeArrowheads="1"/>
              </p:cNvSpPr>
              <p:nvPr/>
            </p:nvSpPr>
            <p:spPr bwMode="auto">
              <a:xfrm>
                <a:off x="4678" y="2914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6" name="Freeform 1026"/>
              <p:cNvSpPr>
                <a:spLocks noEditPoints="1"/>
              </p:cNvSpPr>
              <p:nvPr/>
            </p:nvSpPr>
            <p:spPr bwMode="auto">
              <a:xfrm>
                <a:off x="4740" y="2888"/>
                <a:ext cx="22" cy="203"/>
              </a:xfrm>
              <a:custGeom>
                <a:avLst/>
                <a:gdLst>
                  <a:gd name="T0" fmla="*/ 27 w 44"/>
                  <a:gd name="T1" fmla="*/ 202 h 407"/>
                  <a:gd name="T2" fmla="*/ 27 w 44"/>
                  <a:gd name="T3" fmla="*/ 402 h 407"/>
                  <a:gd name="T4" fmla="*/ 17 w 44"/>
                  <a:gd name="T5" fmla="*/ 402 h 407"/>
                  <a:gd name="T6" fmla="*/ 17 w 44"/>
                  <a:gd name="T7" fmla="*/ 202 h 407"/>
                  <a:gd name="T8" fmla="*/ 27 w 44"/>
                  <a:gd name="T9" fmla="*/ 202 h 407"/>
                  <a:gd name="T10" fmla="*/ 17 w 44"/>
                  <a:gd name="T11" fmla="*/ 202 h 407"/>
                  <a:gd name="T12" fmla="*/ 17 w 44"/>
                  <a:gd name="T13" fmla="*/ 4 h 407"/>
                  <a:gd name="T14" fmla="*/ 27 w 44"/>
                  <a:gd name="T15" fmla="*/ 4 h 407"/>
                  <a:gd name="T16" fmla="*/ 27 w 44"/>
                  <a:gd name="T17" fmla="*/ 202 h 407"/>
                  <a:gd name="T18" fmla="*/ 17 w 44"/>
                  <a:gd name="T19" fmla="*/ 202 h 407"/>
                  <a:gd name="T20" fmla="*/ 0 w 44"/>
                  <a:gd name="T21" fmla="*/ 396 h 407"/>
                  <a:gd name="T22" fmla="*/ 44 w 44"/>
                  <a:gd name="T23" fmla="*/ 396 h 407"/>
                  <a:gd name="T24" fmla="*/ 44 w 44"/>
                  <a:gd name="T25" fmla="*/ 407 h 407"/>
                  <a:gd name="T26" fmla="*/ 0 w 44"/>
                  <a:gd name="T27" fmla="*/ 407 h 407"/>
                  <a:gd name="T28" fmla="*/ 0 w 44"/>
                  <a:gd name="T29" fmla="*/ 396 h 407"/>
                  <a:gd name="T30" fmla="*/ 0 w 44"/>
                  <a:gd name="T31" fmla="*/ 0 h 407"/>
                  <a:gd name="T32" fmla="*/ 44 w 44"/>
                  <a:gd name="T33" fmla="*/ 0 h 407"/>
                  <a:gd name="T34" fmla="*/ 44 w 44"/>
                  <a:gd name="T35" fmla="*/ 10 h 407"/>
                  <a:gd name="T36" fmla="*/ 0 w 44"/>
                  <a:gd name="T37" fmla="*/ 10 h 407"/>
                  <a:gd name="T38" fmla="*/ 0 w 44"/>
                  <a:gd name="T39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07">
                    <a:moveTo>
                      <a:pt x="27" y="202"/>
                    </a:moveTo>
                    <a:lnTo>
                      <a:pt x="27" y="402"/>
                    </a:lnTo>
                    <a:lnTo>
                      <a:pt x="17" y="402"/>
                    </a:lnTo>
                    <a:lnTo>
                      <a:pt x="17" y="202"/>
                    </a:lnTo>
                    <a:lnTo>
                      <a:pt x="27" y="202"/>
                    </a:lnTo>
                    <a:close/>
                    <a:moveTo>
                      <a:pt x="17" y="202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02"/>
                    </a:lnTo>
                    <a:lnTo>
                      <a:pt x="17" y="202"/>
                    </a:lnTo>
                    <a:close/>
                    <a:moveTo>
                      <a:pt x="0" y="396"/>
                    </a:moveTo>
                    <a:lnTo>
                      <a:pt x="44" y="396"/>
                    </a:lnTo>
                    <a:lnTo>
                      <a:pt x="44" y="407"/>
                    </a:lnTo>
                    <a:lnTo>
                      <a:pt x="0" y="407"/>
                    </a:lnTo>
                    <a:lnTo>
                      <a:pt x="0" y="39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7" name="Rectangle 1027"/>
              <p:cNvSpPr>
                <a:spLocks noChangeArrowheads="1"/>
              </p:cNvSpPr>
              <p:nvPr/>
            </p:nvSpPr>
            <p:spPr bwMode="auto">
              <a:xfrm>
                <a:off x="4748" y="2989"/>
                <a:ext cx="5" cy="9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8" name="Rectangle 1028"/>
              <p:cNvSpPr>
                <a:spLocks noChangeArrowheads="1"/>
              </p:cNvSpPr>
              <p:nvPr/>
            </p:nvSpPr>
            <p:spPr bwMode="auto">
              <a:xfrm>
                <a:off x="4748" y="2890"/>
                <a:ext cx="5" cy="9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89" name="Rectangle 1029"/>
              <p:cNvSpPr>
                <a:spLocks noChangeArrowheads="1"/>
              </p:cNvSpPr>
              <p:nvPr/>
            </p:nvSpPr>
            <p:spPr bwMode="auto">
              <a:xfrm>
                <a:off x="4740" y="3085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0" name="Rectangle 1030"/>
              <p:cNvSpPr>
                <a:spLocks noChangeArrowheads="1"/>
              </p:cNvSpPr>
              <p:nvPr/>
            </p:nvSpPr>
            <p:spPr bwMode="auto">
              <a:xfrm>
                <a:off x="4740" y="2888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1" name="Freeform 1031"/>
              <p:cNvSpPr>
                <a:spLocks noEditPoints="1"/>
              </p:cNvSpPr>
              <p:nvPr/>
            </p:nvSpPr>
            <p:spPr bwMode="auto">
              <a:xfrm>
                <a:off x="4802" y="2865"/>
                <a:ext cx="22" cy="215"/>
              </a:xfrm>
              <a:custGeom>
                <a:avLst/>
                <a:gdLst>
                  <a:gd name="T0" fmla="*/ 27 w 44"/>
                  <a:gd name="T1" fmla="*/ 215 h 430"/>
                  <a:gd name="T2" fmla="*/ 27 w 44"/>
                  <a:gd name="T3" fmla="*/ 425 h 430"/>
                  <a:gd name="T4" fmla="*/ 17 w 44"/>
                  <a:gd name="T5" fmla="*/ 425 h 430"/>
                  <a:gd name="T6" fmla="*/ 17 w 44"/>
                  <a:gd name="T7" fmla="*/ 215 h 430"/>
                  <a:gd name="T8" fmla="*/ 27 w 44"/>
                  <a:gd name="T9" fmla="*/ 215 h 430"/>
                  <a:gd name="T10" fmla="*/ 17 w 44"/>
                  <a:gd name="T11" fmla="*/ 215 h 430"/>
                  <a:gd name="T12" fmla="*/ 17 w 44"/>
                  <a:gd name="T13" fmla="*/ 4 h 430"/>
                  <a:gd name="T14" fmla="*/ 27 w 44"/>
                  <a:gd name="T15" fmla="*/ 4 h 430"/>
                  <a:gd name="T16" fmla="*/ 27 w 44"/>
                  <a:gd name="T17" fmla="*/ 215 h 430"/>
                  <a:gd name="T18" fmla="*/ 17 w 44"/>
                  <a:gd name="T19" fmla="*/ 215 h 430"/>
                  <a:gd name="T20" fmla="*/ 0 w 44"/>
                  <a:gd name="T21" fmla="*/ 421 h 430"/>
                  <a:gd name="T22" fmla="*/ 44 w 44"/>
                  <a:gd name="T23" fmla="*/ 421 h 430"/>
                  <a:gd name="T24" fmla="*/ 44 w 44"/>
                  <a:gd name="T25" fmla="*/ 430 h 430"/>
                  <a:gd name="T26" fmla="*/ 0 w 44"/>
                  <a:gd name="T27" fmla="*/ 430 h 430"/>
                  <a:gd name="T28" fmla="*/ 0 w 44"/>
                  <a:gd name="T29" fmla="*/ 421 h 430"/>
                  <a:gd name="T30" fmla="*/ 0 w 44"/>
                  <a:gd name="T31" fmla="*/ 0 h 430"/>
                  <a:gd name="T32" fmla="*/ 44 w 44"/>
                  <a:gd name="T33" fmla="*/ 0 h 430"/>
                  <a:gd name="T34" fmla="*/ 44 w 44"/>
                  <a:gd name="T35" fmla="*/ 10 h 430"/>
                  <a:gd name="T36" fmla="*/ 0 w 44"/>
                  <a:gd name="T37" fmla="*/ 10 h 430"/>
                  <a:gd name="T38" fmla="*/ 0 w 44"/>
                  <a:gd name="T3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30">
                    <a:moveTo>
                      <a:pt x="27" y="215"/>
                    </a:moveTo>
                    <a:lnTo>
                      <a:pt x="27" y="425"/>
                    </a:lnTo>
                    <a:lnTo>
                      <a:pt x="17" y="425"/>
                    </a:lnTo>
                    <a:lnTo>
                      <a:pt x="17" y="215"/>
                    </a:lnTo>
                    <a:lnTo>
                      <a:pt x="27" y="215"/>
                    </a:lnTo>
                    <a:close/>
                    <a:moveTo>
                      <a:pt x="17" y="215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215"/>
                    </a:lnTo>
                    <a:lnTo>
                      <a:pt x="17" y="215"/>
                    </a:lnTo>
                    <a:close/>
                    <a:moveTo>
                      <a:pt x="0" y="421"/>
                    </a:moveTo>
                    <a:lnTo>
                      <a:pt x="44" y="421"/>
                    </a:lnTo>
                    <a:lnTo>
                      <a:pt x="44" y="430"/>
                    </a:lnTo>
                    <a:lnTo>
                      <a:pt x="0" y="430"/>
                    </a:lnTo>
                    <a:lnTo>
                      <a:pt x="0" y="421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2" name="Rectangle 1032"/>
              <p:cNvSpPr>
                <a:spLocks noChangeArrowheads="1"/>
              </p:cNvSpPr>
              <p:nvPr/>
            </p:nvSpPr>
            <p:spPr bwMode="auto">
              <a:xfrm>
                <a:off x="4811" y="2972"/>
                <a:ext cx="4" cy="10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3" name="Rectangle 1033"/>
              <p:cNvSpPr>
                <a:spLocks noChangeArrowheads="1"/>
              </p:cNvSpPr>
              <p:nvPr/>
            </p:nvSpPr>
            <p:spPr bwMode="auto">
              <a:xfrm>
                <a:off x="4811" y="2867"/>
                <a:ext cx="4" cy="10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4" name="Rectangle 1034"/>
              <p:cNvSpPr>
                <a:spLocks noChangeArrowheads="1"/>
              </p:cNvSpPr>
              <p:nvPr/>
            </p:nvSpPr>
            <p:spPr bwMode="auto">
              <a:xfrm>
                <a:off x="4802" y="307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5" name="Rectangle 1035"/>
              <p:cNvSpPr>
                <a:spLocks noChangeArrowheads="1"/>
              </p:cNvSpPr>
              <p:nvPr/>
            </p:nvSpPr>
            <p:spPr bwMode="auto">
              <a:xfrm>
                <a:off x="4802" y="286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6" name="Freeform 1036"/>
              <p:cNvSpPr>
                <a:spLocks noEditPoints="1"/>
              </p:cNvSpPr>
              <p:nvPr/>
            </p:nvSpPr>
            <p:spPr bwMode="auto">
              <a:xfrm>
                <a:off x="4863" y="2842"/>
                <a:ext cx="23" cy="224"/>
              </a:xfrm>
              <a:custGeom>
                <a:avLst/>
                <a:gdLst>
                  <a:gd name="T0" fmla="*/ 27 w 46"/>
                  <a:gd name="T1" fmla="*/ 225 h 450"/>
                  <a:gd name="T2" fmla="*/ 27 w 46"/>
                  <a:gd name="T3" fmla="*/ 444 h 450"/>
                  <a:gd name="T4" fmla="*/ 19 w 46"/>
                  <a:gd name="T5" fmla="*/ 444 h 450"/>
                  <a:gd name="T6" fmla="*/ 19 w 46"/>
                  <a:gd name="T7" fmla="*/ 225 h 450"/>
                  <a:gd name="T8" fmla="*/ 27 w 46"/>
                  <a:gd name="T9" fmla="*/ 225 h 450"/>
                  <a:gd name="T10" fmla="*/ 19 w 46"/>
                  <a:gd name="T11" fmla="*/ 225 h 450"/>
                  <a:gd name="T12" fmla="*/ 19 w 46"/>
                  <a:gd name="T13" fmla="*/ 6 h 450"/>
                  <a:gd name="T14" fmla="*/ 27 w 46"/>
                  <a:gd name="T15" fmla="*/ 6 h 450"/>
                  <a:gd name="T16" fmla="*/ 27 w 46"/>
                  <a:gd name="T17" fmla="*/ 225 h 450"/>
                  <a:gd name="T18" fmla="*/ 19 w 46"/>
                  <a:gd name="T19" fmla="*/ 225 h 450"/>
                  <a:gd name="T20" fmla="*/ 0 w 46"/>
                  <a:gd name="T21" fmla="*/ 438 h 450"/>
                  <a:gd name="T22" fmla="*/ 46 w 46"/>
                  <a:gd name="T23" fmla="*/ 438 h 450"/>
                  <a:gd name="T24" fmla="*/ 46 w 46"/>
                  <a:gd name="T25" fmla="*/ 450 h 450"/>
                  <a:gd name="T26" fmla="*/ 0 w 46"/>
                  <a:gd name="T27" fmla="*/ 450 h 450"/>
                  <a:gd name="T28" fmla="*/ 0 w 46"/>
                  <a:gd name="T29" fmla="*/ 438 h 450"/>
                  <a:gd name="T30" fmla="*/ 0 w 46"/>
                  <a:gd name="T31" fmla="*/ 0 h 450"/>
                  <a:gd name="T32" fmla="*/ 46 w 46"/>
                  <a:gd name="T33" fmla="*/ 0 h 450"/>
                  <a:gd name="T34" fmla="*/ 46 w 46"/>
                  <a:gd name="T35" fmla="*/ 10 h 450"/>
                  <a:gd name="T36" fmla="*/ 0 w 46"/>
                  <a:gd name="T37" fmla="*/ 10 h 450"/>
                  <a:gd name="T38" fmla="*/ 0 w 46"/>
                  <a:gd name="T3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50">
                    <a:moveTo>
                      <a:pt x="27" y="225"/>
                    </a:moveTo>
                    <a:lnTo>
                      <a:pt x="27" y="444"/>
                    </a:lnTo>
                    <a:lnTo>
                      <a:pt x="19" y="444"/>
                    </a:lnTo>
                    <a:lnTo>
                      <a:pt x="19" y="225"/>
                    </a:lnTo>
                    <a:lnTo>
                      <a:pt x="27" y="225"/>
                    </a:lnTo>
                    <a:close/>
                    <a:moveTo>
                      <a:pt x="19" y="225"/>
                    </a:moveTo>
                    <a:lnTo>
                      <a:pt x="19" y="6"/>
                    </a:lnTo>
                    <a:lnTo>
                      <a:pt x="27" y="6"/>
                    </a:lnTo>
                    <a:lnTo>
                      <a:pt x="27" y="225"/>
                    </a:lnTo>
                    <a:lnTo>
                      <a:pt x="19" y="225"/>
                    </a:lnTo>
                    <a:close/>
                    <a:moveTo>
                      <a:pt x="0" y="438"/>
                    </a:moveTo>
                    <a:lnTo>
                      <a:pt x="46" y="438"/>
                    </a:lnTo>
                    <a:lnTo>
                      <a:pt x="46" y="450"/>
                    </a:lnTo>
                    <a:lnTo>
                      <a:pt x="0" y="450"/>
                    </a:lnTo>
                    <a:lnTo>
                      <a:pt x="0" y="43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7" name="Rectangle 1037"/>
              <p:cNvSpPr>
                <a:spLocks noChangeArrowheads="1"/>
              </p:cNvSpPr>
              <p:nvPr/>
            </p:nvSpPr>
            <p:spPr bwMode="auto">
              <a:xfrm>
                <a:off x="4873" y="2954"/>
                <a:ext cx="4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8" name="Rectangle 1038"/>
              <p:cNvSpPr>
                <a:spLocks noChangeArrowheads="1"/>
              </p:cNvSpPr>
              <p:nvPr/>
            </p:nvSpPr>
            <p:spPr bwMode="auto">
              <a:xfrm>
                <a:off x="4873" y="2844"/>
                <a:ext cx="4" cy="11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99" name="Rectangle 1039"/>
              <p:cNvSpPr>
                <a:spLocks noChangeArrowheads="1"/>
              </p:cNvSpPr>
              <p:nvPr/>
            </p:nvSpPr>
            <p:spPr bwMode="auto">
              <a:xfrm>
                <a:off x="4863" y="306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0" name="Rectangle 1040"/>
              <p:cNvSpPr>
                <a:spLocks noChangeArrowheads="1"/>
              </p:cNvSpPr>
              <p:nvPr/>
            </p:nvSpPr>
            <p:spPr bwMode="auto">
              <a:xfrm>
                <a:off x="4863" y="2842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1" name="Freeform 1041"/>
              <p:cNvSpPr>
                <a:spLocks noEditPoints="1"/>
              </p:cNvSpPr>
              <p:nvPr/>
            </p:nvSpPr>
            <p:spPr bwMode="auto">
              <a:xfrm>
                <a:off x="4925" y="2829"/>
                <a:ext cx="23" cy="230"/>
              </a:xfrm>
              <a:custGeom>
                <a:avLst/>
                <a:gdLst>
                  <a:gd name="T0" fmla="*/ 28 w 46"/>
                  <a:gd name="T1" fmla="*/ 229 h 459"/>
                  <a:gd name="T2" fmla="*/ 28 w 46"/>
                  <a:gd name="T3" fmla="*/ 453 h 459"/>
                  <a:gd name="T4" fmla="*/ 19 w 46"/>
                  <a:gd name="T5" fmla="*/ 453 h 459"/>
                  <a:gd name="T6" fmla="*/ 19 w 46"/>
                  <a:gd name="T7" fmla="*/ 229 h 459"/>
                  <a:gd name="T8" fmla="*/ 28 w 46"/>
                  <a:gd name="T9" fmla="*/ 229 h 459"/>
                  <a:gd name="T10" fmla="*/ 19 w 46"/>
                  <a:gd name="T11" fmla="*/ 229 h 459"/>
                  <a:gd name="T12" fmla="*/ 19 w 46"/>
                  <a:gd name="T13" fmla="*/ 6 h 459"/>
                  <a:gd name="T14" fmla="*/ 28 w 46"/>
                  <a:gd name="T15" fmla="*/ 6 h 459"/>
                  <a:gd name="T16" fmla="*/ 28 w 46"/>
                  <a:gd name="T17" fmla="*/ 229 h 459"/>
                  <a:gd name="T18" fmla="*/ 19 w 46"/>
                  <a:gd name="T19" fmla="*/ 229 h 459"/>
                  <a:gd name="T20" fmla="*/ 0 w 46"/>
                  <a:gd name="T21" fmla="*/ 450 h 459"/>
                  <a:gd name="T22" fmla="*/ 46 w 46"/>
                  <a:gd name="T23" fmla="*/ 450 h 459"/>
                  <a:gd name="T24" fmla="*/ 46 w 46"/>
                  <a:gd name="T25" fmla="*/ 459 h 459"/>
                  <a:gd name="T26" fmla="*/ 0 w 46"/>
                  <a:gd name="T27" fmla="*/ 459 h 459"/>
                  <a:gd name="T28" fmla="*/ 0 w 46"/>
                  <a:gd name="T29" fmla="*/ 450 h 459"/>
                  <a:gd name="T30" fmla="*/ 0 w 46"/>
                  <a:gd name="T31" fmla="*/ 0 h 459"/>
                  <a:gd name="T32" fmla="*/ 46 w 46"/>
                  <a:gd name="T33" fmla="*/ 0 h 459"/>
                  <a:gd name="T34" fmla="*/ 46 w 46"/>
                  <a:gd name="T35" fmla="*/ 10 h 459"/>
                  <a:gd name="T36" fmla="*/ 0 w 46"/>
                  <a:gd name="T37" fmla="*/ 10 h 459"/>
                  <a:gd name="T38" fmla="*/ 0 w 46"/>
                  <a:gd name="T3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59">
                    <a:moveTo>
                      <a:pt x="28" y="229"/>
                    </a:moveTo>
                    <a:lnTo>
                      <a:pt x="28" y="453"/>
                    </a:lnTo>
                    <a:lnTo>
                      <a:pt x="19" y="453"/>
                    </a:lnTo>
                    <a:lnTo>
                      <a:pt x="19" y="229"/>
                    </a:lnTo>
                    <a:lnTo>
                      <a:pt x="28" y="229"/>
                    </a:lnTo>
                    <a:close/>
                    <a:moveTo>
                      <a:pt x="19" y="229"/>
                    </a:moveTo>
                    <a:lnTo>
                      <a:pt x="19" y="6"/>
                    </a:lnTo>
                    <a:lnTo>
                      <a:pt x="28" y="6"/>
                    </a:lnTo>
                    <a:lnTo>
                      <a:pt x="28" y="229"/>
                    </a:lnTo>
                    <a:lnTo>
                      <a:pt x="19" y="229"/>
                    </a:lnTo>
                    <a:close/>
                    <a:moveTo>
                      <a:pt x="0" y="450"/>
                    </a:moveTo>
                    <a:lnTo>
                      <a:pt x="46" y="450"/>
                    </a:lnTo>
                    <a:lnTo>
                      <a:pt x="46" y="459"/>
                    </a:lnTo>
                    <a:lnTo>
                      <a:pt x="0" y="459"/>
                    </a:lnTo>
                    <a:lnTo>
                      <a:pt x="0" y="450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2" name="Rectangle 1042"/>
              <p:cNvSpPr>
                <a:spLocks noChangeArrowheads="1"/>
              </p:cNvSpPr>
              <p:nvPr/>
            </p:nvSpPr>
            <p:spPr bwMode="auto">
              <a:xfrm>
                <a:off x="4934" y="2943"/>
                <a:ext cx="5" cy="11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3" name="Rectangle 1043"/>
              <p:cNvSpPr>
                <a:spLocks noChangeArrowheads="1"/>
              </p:cNvSpPr>
              <p:nvPr/>
            </p:nvSpPr>
            <p:spPr bwMode="auto">
              <a:xfrm>
                <a:off x="4934" y="2832"/>
                <a:ext cx="5" cy="11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4" name="Rectangle 1044"/>
              <p:cNvSpPr>
                <a:spLocks noChangeArrowheads="1"/>
              </p:cNvSpPr>
              <p:nvPr/>
            </p:nvSpPr>
            <p:spPr bwMode="auto">
              <a:xfrm>
                <a:off x="4925" y="3054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5" name="Rectangle 1045"/>
              <p:cNvSpPr>
                <a:spLocks noChangeArrowheads="1"/>
              </p:cNvSpPr>
              <p:nvPr/>
            </p:nvSpPr>
            <p:spPr bwMode="auto">
              <a:xfrm>
                <a:off x="4925" y="282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6" name="Freeform 1046"/>
              <p:cNvSpPr>
                <a:spLocks noEditPoints="1"/>
              </p:cNvSpPr>
              <p:nvPr/>
            </p:nvSpPr>
            <p:spPr bwMode="auto">
              <a:xfrm>
                <a:off x="4986" y="2793"/>
                <a:ext cx="24" cy="248"/>
              </a:xfrm>
              <a:custGeom>
                <a:avLst/>
                <a:gdLst>
                  <a:gd name="T0" fmla="*/ 28 w 48"/>
                  <a:gd name="T1" fmla="*/ 250 h 498"/>
                  <a:gd name="T2" fmla="*/ 28 w 48"/>
                  <a:gd name="T3" fmla="*/ 494 h 498"/>
                  <a:gd name="T4" fmla="*/ 19 w 48"/>
                  <a:gd name="T5" fmla="*/ 494 h 498"/>
                  <a:gd name="T6" fmla="*/ 19 w 48"/>
                  <a:gd name="T7" fmla="*/ 250 h 498"/>
                  <a:gd name="T8" fmla="*/ 28 w 48"/>
                  <a:gd name="T9" fmla="*/ 250 h 498"/>
                  <a:gd name="T10" fmla="*/ 19 w 48"/>
                  <a:gd name="T11" fmla="*/ 250 h 498"/>
                  <a:gd name="T12" fmla="*/ 19 w 48"/>
                  <a:gd name="T13" fmla="*/ 6 h 498"/>
                  <a:gd name="T14" fmla="*/ 28 w 48"/>
                  <a:gd name="T15" fmla="*/ 6 h 498"/>
                  <a:gd name="T16" fmla="*/ 28 w 48"/>
                  <a:gd name="T17" fmla="*/ 250 h 498"/>
                  <a:gd name="T18" fmla="*/ 19 w 48"/>
                  <a:gd name="T19" fmla="*/ 250 h 498"/>
                  <a:gd name="T20" fmla="*/ 0 w 48"/>
                  <a:gd name="T21" fmla="*/ 488 h 498"/>
                  <a:gd name="T22" fmla="*/ 48 w 48"/>
                  <a:gd name="T23" fmla="*/ 488 h 498"/>
                  <a:gd name="T24" fmla="*/ 48 w 48"/>
                  <a:gd name="T25" fmla="*/ 498 h 498"/>
                  <a:gd name="T26" fmla="*/ 0 w 48"/>
                  <a:gd name="T27" fmla="*/ 498 h 498"/>
                  <a:gd name="T28" fmla="*/ 0 w 48"/>
                  <a:gd name="T29" fmla="*/ 488 h 498"/>
                  <a:gd name="T30" fmla="*/ 0 w 48"/>
                  <a:gd name="T31" fmla="*/ 0 h 498"/>
                  <a:gd name="T32" fmla="*/ 48 w 48"/>
                  <a:gd name="T33" fmla="*/ 0 h 498"/>
                  <a:gd name="T34" fmla="*/ 48 w 48"/>
                  <a:gd name="T35" fmla="*/ 10 h 498"/>
                  <a:gd name="T36" fmla="*/ 0 w 48"/>
                  <a:gd name="T37" fmla="*/ 10 h 498"/>
                  <a:gd name="T38" fmla="*/ 0 w 48"/>
                  <a:gd name="T3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498">
                    <a:moveTo>
                      <a:pt x="28" y="250"/>
                    </a:moveTo>
                    <a:lnTo>
                      <a:pt x="28" y="494"/>
                    </a:lnTo>
                    <a:lnTo>
                      <a:pt x="19" y="494"/>
                    </a:lnTo>
                    <a:lnTo>
                      <a:pt x="19" y="250"/>
                    </a:lnTo>
                    <a:lnTo>
                      <a:pt x="28" y="250"/>
                    </a:lnTo>
                    <a:close/>
                    <a:moveTo>
                      <a:pt x="19" y="250"/>
                    </a:moveTo>
                    <a:lnTo>
                      <a:pt x="19" y="6"/>
                    </a:lnTo>
                    <a:lnTo>
                      <a:pt x="28" y="6"/>
                    </a:lnTo>
                    <a:lnTo>
                      <a:pt x="28" y="250"/>
                    </a:lnTo>
                    <a:lnTo>
                      <a:pt x="19" y="250"/>
                    </a:lnTo>
                    <a:close/>
                    <a:moveTo>
                      <a:pt x="0" y="488"/>
                    </a:moveTo>
                    <a:lnTo>
                      <a:pt x="48" y="488"/>
                    </a:lnTo>
                    <a:lnTo>
                      <a:pt x="48" y="498"/>
                    </a:lnTo>
                    <a:lnTo>
                      <a:pt x="0" y="498"/>
                    </a:lnTo>
                    <a:lnTo>
                      <a:pt x="0" y="488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7" name="Rectangle 1047"/>
              <p:cNvSpPr>
                <a:spLocks noChangeArrowheads="1"/>
              </p:cNvSpPr>
              <p:nvPr/>
            </p:nvSpPr>
            <p:spPr bwMode="auto">
              <a:xfrm>
                <a:off x="4996" y="2917"/>
                <a:ext cx="5" cy="1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8" name="Rectangle 1048"/>
              <p:cNvSpPr>
                <a:spLocks noChangeArrowheads="1"/>
              </p:cNvSpPr>
              <p:nvPr/>
            </p:nvSpPr>
            <p:spPr bwMode="auto">
              <a:xfrm>
                <a:off x="4996" y="2796"/>
                <a:ext cx="5" cy="12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09" name="Rectangle 1049"/>
              <p:cNvSpPr>
                <a:spLocks noChangeArrowheads="1"/>
              </p:cNvSpPr>
              <p:nvPr/>
            </p:nvSpPr>
            <p:spPr bwMode="auto">
              <a:xfrm>
                <a:off x="4986" y="3037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0" name="Rectangle 1050"/>
              <p:cNvSpPr>
                <a:spLocks noChangeArrowheads="1"/>
              </p:cNvSpPr>
              <p:nvPr/>
            </p:nvSpPr>
            <p:spPr bwMode="auto">
              <a:xfrm>
                <a:off x="4986" y="2793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1" name="Freeform 1051"/>
              <p:cNvSpPr>
                <a:spLocks noEditPoints="1"/>
              </p:cNvSpPr>
              <p:nvPr/>
            </p:nvSpPr>
            <p:spPr bwMode="auto">
              <a:xfrm>
                <a:off x="5050" y="2782"/>
                <a:ext cx="22" cy="250"/>
              </a:xfrm>
              <a:custGeom>
                <a:avLst/>
                <a:gdLst>
                  <a:gd name="T0" fmla="*/ 27 w 44"/>
                  <a:gd name="T1" fmla="*/ 250 h 499"/>
                  <a:gd name="T2" fmla="*/ 27 w 44"/>
                  <a:gd name="T3" fmla="*/ 494 h 499"/>
                  <a:gd name="T4" fmla="*/ 18 w 44"/>
                  <a:gd name="T5" fmla="*/ 494 h 499"/>
                  <a:gd name="T6" fmla="*/ 18 w 44"/>
                  <a:gd name="T7" fmla="*/ 250 h 499"/>
                  <a:gd name="T8" fmla="*/ 27 w 44"/>
                  <a:gd name="T9" fmla="*/ 250 h 499"/>
                  <a:gd name="T10" fmla="*/ 18 w 44"/>
                  <a:gd name="T11" fmla="*/ 250 h 499"/>
                  <a:gd name="T12" fmla="*/ 18 w 44"/>
                  <a:gd name="T13" fmla="*/ 6 h 499"/>
                  <a:gd name="T14" fmla="*/ 27 w 44"/>
                  <a:gd name="T15" fmla="*/ 6 h 499"/>
                  <a:gd name="T16" fmla="*/ 27 w 44"/>
                  <a:gd name="T17" fmla="*/ 250 h 499"/>
                  <a:gd name="T18" fmla="*/ 18 w 44"/>
                  <a:gd name="T19" fmla="*/ 250 h 499"/>
                  <a:gd name="T20" fmla="*/ 0 w 44"/>
                  <a:gd name="T21" fmla="*/ 490 h 499"/>
                  <a:gd name="T22" fmla="*/ 44 w 44"/>
                  <a:gd name="T23" fmla="*/ 490 h 499"/>
                  <a:gd name="T24" fmla="*/ 44 w 44"/>
                  <a:gd name="T25" fmla="*/ 499 h 499"/>
                  <a:gd name="T26" fmla="*/ 0 w 44"/>
                  <a:gd name="T27" fmla="*/ 499 h 499"/>
                  <a:gd name="T28" fmla="*/ 0 w 44"/>
                  <a:gd name="T29" fmla="*/ 490 h 499"/>
                  <a:gd name="T30" fmla="*/ 0 w 44"/>
                  <a:gd name="T31" fmla="*/ 0 h 499"/>
                  <a:gd name="T32" fmla="*/ 44 w 44"/>
                  <a:gd name="T33" fmla="*/ 0 h 499"/>
                  <a:gd name="T34" fmla="*/ 44 w 44"/>
                  <a:gd name="T35" fmla="*/ 10 h 499"/>
                  <a:gd name="T36" fmla="*/ 0 w 44"/>
                  <a:gd name="T37" fmla="*/ 10 h 499"/>
                  <a:gd name="T38" fmla="*/ 0 w 44"/>
                  <a:gd name="T39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99">
                    <a:moveTo>
                      <a:pt x="27" y="250"/>
                    </a:moveTo>
                    <a:lnTo>
                      <a:pt x="27" y="494"/>
                    </a:lnTo>
                    <a:lnTo>
                      <a:pt x="18" y="494"/>
                    </a:lnTo>
                    <a:lnTo>
                      <a:pt x="18" y="250"/>
                    </a:lnTo>
                    <a:lnTo>
                      <a:pt x="27" y="250"/>
                    </a:lnTo>
                    <a:close/>
                    <a:moveTo>
                      <a:pt x="18" y="250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250"/>
                    </a:lnTo>
                    <a:lnTo>
                      <a:pt x="18" y="250"/>
                    </a:lnTo>
                    <a:close/>
                    <a:moveTo>
                      <a:pt x="0" y="490"/>
                    </a:moveTo>
                    <a:lnTo>
                      <a:pt x="44" y="490"/>
                    </a:lnTo>
                    <a:lnTo>
                      <a:pt x="44" y="499"/>
                    </a:lnTo>
                    <a:lnTo>
                      <a:pt x="0" y="499"/>
                    </a:lnTo>
                    <a:lnTo>
                      <a:pt x="0" y="49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2" name="Rectangle 1052"/>
              <p:cNvSpPr>
                <a:spLocks noChangeArrowheads="1"/>
              </p:cNvSpPr>
              <p:nvPr/>
            </p:nvSpPr>
            <p:spPr bwMode="auto">
              <a:xfrm>
                <a:off x="5058" y="2907"/>
                <a:ext cx="5" cy="1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3" name="Rectangle 1053"/>
              <p:cNvSpPr>
                <a:spLocks noChangeArrowheads="1"/>
              </p:cNvSpPr>
              <p:nvPr/>
            </p:nvSpPr>
            <p:spPr bwMode="auto">
              <a:xfrm>
                <a:off x="5058" y="2785"/>
                <a:ext cx="5" cy="1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4" name="Rectangle 1054"/>
              <p:cNvSpPr>
                <a:spLocks noChangeArrowheads="1"/>
              </p:cNvSpPr>
              <p:nvPr/>
            </p:nvSpPr>
            <p:spPr bwMode="auto">
              <a:xfrm>
                <a:off x="5050" y="302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5" name="Rectangle 1055"/>
              <p:cNvSpPr>
                <a:spLocks noChangeArrowheads="1"/>
              </p:cNvSpPr>
              <p:nvPr/>
            </p:nvSpPr>
            <p:spPr bwMode="auto">
              <a:xfrm>
                <a:off x="5050" y="278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6" name="Freeform 1056"/>
              <p:cNvSpPr>
                <a:spLocks noEditPoints="1"/>
              </p:cNvSpPr>
              <p:nvPr/>
            </p:nvSpPr>
            <p:spPr bwMode="auto">
              <a:xfrm>
                <a:off x="5111" y="2754"/>
                <a:ext cx="22" cy="276"/>
              </a:xfrm>
              <a:custGeom>
                <a:avLst/>
                <a:gdLst>
                  <a:gd name="T0" fmla="*/ 27 w 44"/>
                  <a:gd name="T1" fmla="*/ 275 h 552"/>
                  <a:gd name="T2" fmla="*/ 27 w 44"/>
                  <a:gd name="T3" fmla="*/ 546 h 552"/>
                  <a:gd name="T4" fmla="*/ 17 w 44"/>
                  <a:gd name="T5" fmla="*/ 546 h 552"/>
                  <a:gd name="T6" fmla="*/ 17 w 44"/>
                  <a:gd name="T7" fmla="*/ 275 h 552"/>
                  <a:gd name="T8" fmla="*/ 27 w 44"/>
                  <a:gd name="T9" fmla="*/ 275 h 552"/>
                  <a:gd name="T10" fmla="*/ 17 w 44"/>
                  <a:gd name="T11" fmla="*/ 275 h 552"/>
                  <a:gd name="T12" fmla="*/ 17 w 44"/>
                  <a:gd name="T13" fmla="*/ 6 h 552"/>
                  <a:gd name="T14" fmla="*/ 27 w 44"/>
                  <a:gd name="T15" fmla="*/ 6 h 552"/>
                  <a:gd name="T16" fmla="*/ 27 w 44"/>
                  <a:gd name="T17" fmla="*/ 275 h 552"/>
                  <a:gd name="T18" fmla="*/ 17 w 44"/>
                  <a:gd name="T19" fmla="*/ 275 h 552"/>
                  <a:gd name="T20" fmla="*/ 0 w 44"/>
                  <a:gd name="T21" fmla="*/ 542 h 552"/>
                  <a:gd name="T22" fmla="*/ 44 w 44"/>
                  <a:gd name="T23" fmla="*/ 542 h 552"/>
                  <a:gd name="T24" fmla="*/ 44 w 44"/>
                  <a:gd name="T25" fmla="*/ 552 h 552"/>
                  <a:gd name="T26" fmla="*/ 0 w 44"/>
                  <a:gd name="T27" fmla="*/ 552 h 552"/>
                  <a:gd name="T28" fmla="*/ 0 w 44"/>
                  <a:gd name="T29" fmla="*/ 542 h 552"/>
                  <a:gd name="T30" fmla="*/ 0 w 44"/>
                  <a:gd name="T31" fmla="*/ 0 h 552"/>
                  <a:gd name="T32" fmla="*/ 44 w 44"/>
                  <a:gd name="T33" fmla="*/ 0 h 552"/>
                  <a:gd name="T34" fmla="*/ 44 w 44"/>
                  <a:gd name="T35" fmla="*/ 10 h 552"/>
                  <a:gd name="T36" fmla="*/ 0 w 44"/>
                  <a:gd name="T37" fmla="*/ 10 h 552"/>
                  <a:gd name="T38" fmla="*/ 0 w 44"/>
                  <a:gd name="T3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52">
                    <a:moveTo>
                      <a:pt x="27" y="275"/>
                    </a:moveTo>
                    <a:lnTo>
                      <a:pt x="27" y="546"/>
                    </a:lnTo>
                    <a:lnTo>
                      <a:pt x="17" y="546"/>
                    </a:lnTo>
                    <a:lnTo>
                      <a:pt x="17" y="275"/>
                    </a:lnTo>
                    <a:lnTo>
                      <a:pt x="27" y="275"/>
                    </a:lnTo>
                    <a:close/>
                    <a:moveTo>
                      <a:pt x="17" y="275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75"/>
                    </a:lnTo>
                    <a:lnTo>
                      <a:pt x="17" y="275"/>
                    </a:lnTo>
                    <a:close/>
                    <a:moveTo>
                      <a:pt x="0" y="542"/>
                    </a:moveTo>
                    <a:lnTo>
                      <a:pt x="44" y="542"/>
                    </a:lnTo>
                    <a:lnTo>
                      <a:pt x="44" y="552"/>
                    </a:lnTo>
                    <a:lnTo>
                      <a:pt x="0" y="552"/>
                    </a:lnTo>
                    <a:lnTo>
                      <a:pt x="0" y="54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7" name="Rectangle 1057"/>
              <p:cNvSpPr>
                <a:spLocks noChangeArrowheads="1"/>
              </p:cNvSpPr>
              <p:nvPr/>
            </p:nvSpPr>
            <p:spPr bwMode="auto">
              <a:xfrm>
                <a:off x="5120" y="2892"/>
                <a:ext cx="5" cy="1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8" name="Rectangle 1058"/>
              <p:cNvSpPr>
                <a:spLocks noChangeArrowheads="1"/>
              </p:cNvSpPr>
              <p:nvPr/>
            </p:nvSpPr>
            <p:spPr bwMode="auto">
              <a:xfrm>
                <a:off x="5120" y="2757"/>
                <a:ext cx="5" cy="1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19" name="Rectangle 1059"/>
              <p:cNvSpPr>
                <a:spLocks noChangeArrowheads="1"/>
              </p:cNvSpPr>
              <p:nvPr/>
            </p:nvSpPr>
            <p:spPr bwMode="auto">
              <a:xfrm>
                <a:off x="5111" y="3025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0" name="Rectangle 1060"/>
              <p:cNvSpPr>
                <a:spLocks noChangeArrowheads="1"/>
              </p:cNvSpPr>
              <p:nvPr/>
            </p:nvSpPr>
            <p:spPr bwMode="auto">
              <a:xfrm>
                <a:off x="5111" y="275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1" name="Freeform 1061"/>
              <p:cNvSpPr>
                <a:spLocks noEditPoints="1"/>
              </p:cNvSpPr>
              <p:nvPr/>
            </p:nvSpPr>
            <p:spPr bwMode="auto">
              <a:xfrm>
                <a:off x="5173" y="2736"/>
                <a:ext cx="22" cy="283"/>
              </a:xfrm>
              <a:custGeom>
                <a:avLst/>
                <a:gdLst>
                  <a:gd name="T0" fmla="*/ 29 w 44"/>
                  <a:gd name="T1" fmla="*/ 284 h 566"/>
                  <a:gd name="T2" fmla="*/ 29 w 44"/>
                  <a:gd name="T3" fmla="*/ 563 h 566"/>
                  <a:gd name="T4" fmla="*/ 19 w 44"/>
                  <a:gd name="T5" fmla="*/ 563 h 566"/>
                  <a:gd name="T6" fmla="*/ 19 w 44"/>
                  <a:gd name="T7" fmla="*/ 284 h 566"/>
                  <a:gd name="T8" fmla="*/ 29 w 44"/>
                  <a:gd name="T9" fmla="*/ 284 h 566"/>
                  <a:gd name="T10" fmla="*/ 19 w 44"/>
                  <a:gd name="T11" fmla="*/ 284 h 566"/>
                  <a:gd name="T12" fmla="*/ 19 w 44"/>
                  <a:gd name="T13" fmla="*/ 6 h 566"/>
                  <a:gd name="T14" fmla="*/ 29 w 44"/>
                  <a:gd name="T15" fmla="*/ 6 h 566"/>
                  <a:gd name="T16" fmla="*/ 29 w 44"/>
                  <a:gd name="T17" fmla="*/ 284 h 566"/>
                  <a:gd name="T18" fmla="*/ 19 w 44"/>
                  <a:gd name="T19" fmla="*/ 284 h 566"/>
                  <a:gd name="T20" fmla="*/ 0 w 44"/>
                  <a:gd name="T21" fmla="*/ 557 h 566"/>
                  <a:gd name="T22" fmla="*/ 44 w 44"/>
                  <a:gd name="T23" fmla="*/ 557 h 566"/>
                  <a:gd name="T24" fmla="*/ 44 w 44"/>
                  <a:gd name="T25" fmla="*/ 566 h 566"/>
                  <a:gd name="T26" fmla="*/ 0 w 44"/>
                  <a:gd name="T27" fmla="*/ 566 h 566"/>
                  <a:gd name="T28" fmla="*/ 0 w 44"/>
                  <a:gd name="T29" fmla="*/ 557 h 566"/>
                  <a:gd name="T30" fmla="*/ 0 w 44"/>
                  <a:gd name="T31" fmla="*/ 0 h 566"/>
                  <a:gd name="T32" fmla="*/ 44 w 44"/>
                  <a:gd name="T33" fmla="*/ 0 h 566"/>
                  <a:gd name="T34" fmla="*/ 44 w 44"/>
                  <a:gd name="T35" fmla="*/ 11 h 566"/>
                  <a:gd name="T36" fmla="*/ 0 w 44"/>
                  <a:gd name="T37" fmla="*/ 11 h 566"/>
                  <a:gd name="T38" fmla="*/ 0 w 44"/>
                  <a:gd name="T39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66">
                    <a:moveTo>
                      <a:pt x="29" y="284"/>
                    </a:moveTo>
                    <a:lnTo>
                      <a:pt x="29" y="563"/>
                    </a:lnTo>
                    <a:lnTo>
                      <a:pt x="19" y="563"/>
                    </a:lnTo>
                    <a:lnTo>
                      <a:pt x="19" y="284"/>
                    </a:lnTo>
                    <a:lnTo>
                      <a:pt x="29" y="284"/>
                    </a:lnTo>
                    <a:close/>
                    <a:moveTo>
                      <a:pt x="19" y="284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284"/>
                    </a:lnTo>
                    <a:lnTo>
                      <a:pt x="19" y="284"/>
                    </a:lnTo>
                    <a:close/>
                    <a:moveTo>
                      <a:pt x="0" y="557"/>
                    </a:moveTo>
                    <a:lnTo>
                      <a:pt x="44" y="557"/>
                    </a:lnTo>
                    <a:lnTo>
                      <a:pt x="44" y="566"/>
                    </a:lnTo>
                    <a:lnTo>
                      <a:pt x="0" y="566"/>
                    </a:lnTo>
                    <a:lnTo>
                      <a:pt x="0" y="557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2" name="Rectangle 1062"/>
              <p:cNvSpPr>
                <a:spLocks noChangeArrowheads="1"/>
              </p:cNvSpPr>
              <p:nvPr/>
            </p:nvSpPr>
            <p:spPr bwMode="auto">
              <a:xfrm>
                <a:off x="5182" y="2878"/>
                <a:ext cx="5" cy="13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3" name="Rectangle 1063"/>
              <p:cNvSpPr>
                <a:spLocks noChangeArrowheads="1"/>
              </p:cNvSpPr>
              <p:nvPr/>
            </p:nvSpPr>
            <p:spPr bwMode="auto">
              <a:xfrm>
                <a:off x="5182" y="2739"/>
                <a:ext cx="5" cy="13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4" name="Rectangle 1064"/>
              <p:cNvSpPr>
                <a:spLocks noChangeArrowheads="1"/>
              </p:cNvSpPr>
              <p:nvPr/>
            </p:nvSpPr>
            <p:spPr bwMode="auto">
              <a:xfrm>
                <a:off x="5173" y="301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5" name="Rectangle 1065"/>
              <p:cNvSpPr>
                <a:spLocks noChangeArrowheads="1"/>
              </p:cNvSpPr>
              <p:nvPr/>
            </p:nvSpPr>
            <p:spPr bwMode="auto">
              <a:xfrm>
                <a:off x="5173" y="2736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6" name="Freeform 1066"/>
              <p:cNvSpPr>
                <a:spLocks noEditPoints="1"/>
              </p:cNvSpPr>
              <p:nvPr/>
            </p:nvSpPr>
            <p:spPr bwMode="auto">
              <a:xfrm>
                <a:off x="5235" y="2730"/>
                <a:ext cx="22" cy="289"/>
              </a:xfrm>
              <a:custGeom>
                <a:avLst/>
                <a:gdLst>
                  <a:gd name="T0" fmla="*/ 27 w 44"/>
                  <a:gd name="T1" fmla="*/ 288 h 578"/>
                  <a:gd name="T2" fmla="*/ 27 w 44"/>
                  <a:gd name="T3" fmla="*/ 573 h 578"/>
                  <a:gd name="T4" fmla="*/ 17 w 44"/>
                  <a:gd name="T5" fmla="*/ 573 h 578"/>
                  <a:gd name="T6" fmla="*/ 17 w 44"/>
                  <a:gd name="T7" fmla="*/ 288 h 578"/>
                  <a:gd name="T8" fmla="*/ 27 w 44"/>
                  <a:gd name="T9" fmla="*/ 288 h 578"/>
                  <a:gd name="T10" fmla="*/ 17 w 44"/>
                  <a:gd name="T11" fmla="*/ 288 h 578"/>
                  <a:gd name="T12" fmla="*/ 17 w 44"/>
                  <a:gd name="T13" fmla="*/ 6 h 578"/>
                  <a:gd name="T14" fmla="*/ 27 w 44"/>
                  <a:gd name="T15" fmla="*/ 6 h 578"/>
                  <a:gd name="T16" fmla="*/ 27 w 44"/>
                  <a:gd name="T17" fmla="*/ 288 h 578"/>
                  <a:gd name="T18" fmla="*/ 17 w 44"/>
                  <a:gd name="T19" fmla="*/ 288 h 578"/>
                  <a:gd name="T20" fmla="*/ 0 w 44"/>
                  <a:gd name="T21" fmla="*/ 569 h 578"/>
                  <a:gd name="T22" fmla="*/ 44 w 44"/>
                  <a:gd name="T23" fmla="*/ 569 h 578"/>
                  <a:gd name="T24" fmla="*/ 44 w 44"/>
                  <a:gd name="T25" fmla="*/ 578 h 578"/>
                  <a:gd name="T26" fmla="*/ 0 w 44"/>
                  <a:gd name="T27" fmla="*/ 578 h 578"/>
                  <a:gd name="T28" fmla="*/ 0 w 44"/>
                  <a:gd name="T29" fmla="*/ 569 h 578"/>
                  <a:gd name="T30" fmla="*/ 0 w 44"/>
                  <a:gd name="T31" fmla="*/ 0 h 578"/>
                  <a:gd name="T32" fmla="*/ 44 w 44"/>
                  <a:gd name="T33" fmla="*/ 0 h 578"/>
                  <a:gd name="T34" fmla="*/ 44 w 44"/>
                  <a:gd name="T35" fmla="*/ 10 h 578"/>
                  <a:gd name="T36" fmla="*/ 0 w 44"/>
                  <a:gd name="T37" fmla="*/ 10 h 578"/>
                  <a:gd name="T38" fmla="*/ 0 w 44"/>
                  <a:gd name="T39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78">
                    <a:moveTo>
                      <a:pt x="27" y="288"/>
                    </a:moveTo>
                    <a:lnTo>
                      <a:pt x="27" y="573"/>
                    </a:lnTo>
                    <a:lnTo>
                      <a:pt x="17" y="573"/>
                    </a:lnTo>
                    <a:lnTo>
                      <a:pt x="17" y="288"/>
                    </a:lnTo>
                    <a:lnTo>
                      <a:pt x="27" y="288"/>
                    </a:lnTo>
                    <a:close/>
                    <a:moveTo>
                      <a:pt x="17" y="288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88"/>
                    </a:lnTo>
                    <a:lnTo>
                      <a:pt x="17" y="288"/>
                    </a:lnTo>
                    <a:close/>
                    <a:moveTo>
                      <a:pt x="0" y="569"/>
                    </a:moveTo>
                    <a:lnTo>
                      <a:pt x="44" y="569"/>
                    </a:lnTo>
                    <a:lnTo>
                      <a:pt x="44" y="578"/>
                    </a:lnTo>
                    <a:lnTo>
                      <a:pt x="0" y="578"/>
                    </a:lnTo>
                    <a:lnTo>
                      <a:pt x="0" y="56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7" name="Rectangle 1067"/>
              <p:cNvSpPr>
                <a:spLocks noChangeArrowheads="1"/>
              </p:cNvSpPr>
              <p:nvPr/>
            </p:nvSpPr>
            <p:spPr bwMode="auto">
              <a:xfrm>
                <a:off x="5244" y="2874"/>
                <a:ext cx="4" cy="14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8" name="Rectangle 1068"/>
              <p:cNvSpPr>
                <a:spLocks noChangeArrowheads="1"/>
              </p:cNvSpPr>
              <p:nvPr/>
            </p:nvSpPr>
            <p:spPr bwMode="auto">
              <a:xfrm>
                <a:off x="5244" y="2733"/>
                <a:ext cx="4" cy="14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29" name="Rectangle 1069"/>
              <p:cNvSpPr>
                <a:spLocks noChangeArrowheads="1"/>
              </p:cNvSpPr>
              <p:nvPr/>
            </p:nvSpPr>
            <p:spPr bwMode="auto">
              <a:xfrm>
                <a:off x="5235" y="301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0" name="Rectangle 1070"/>
              <p:cNvSpPr>
                <a:spLocks noChangeArrowheads="1"/>
              </p:cNvSpPr>
              <p:nvPr/>
            </p:nvSpPr>
            <p:spPr bwMode="auto">
              <a:xfrm>
                <a:off x="5235" y="2730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1" name="Freeform 1071"/>
              <p:cNvSpPr>
                <a:spLocks noEditPoints="1"/>
              </p:cNvSpPr>
              <p:nvPr/>
            </p:nvSpPr>
            <p:spPr bwMode="auto">
              <a:xfrm>
                <a:off x="5296" y="2703"/>
                <a:ext cx="23" cy="302"/>
              </a:xfrm>
              <a:custGeom>
                <a:avLst/>
                <a:gdLst>
                  <a:gd name="T0" fmla="*/ 27 w 46"/>
                  <a:gd name="T1" fmla="*/ 301 h 603"/>
                  <a:gd name="T2" fmla="*/ 27 w 46"/>
                  <a:gd name="T3" fmla="*/ 599 h 603"/>
                  <a:gd name="T4" fmla="*/ 17 w 46"/>
                  <a:gd name="T5" fmla="*/ 599 h 603"/>
                  <a:gd name="T6" fmla="*/ 17 w 46"/>
                  <a:gd name="T7" fmla="*/ 301 h 603"/>
                  <a:gd name="T8" fmla="*/ 27 w 46"/>
                  <a:gd name="T9" fmla="*/ 301 h 603"/>
                  <a:gd name="T10" fmla="*/ 17 w 46"/>
                  <a:gd name="T11" fmla="*/ 301 h 603"/>
                  <a:gd name="T12" fmla="*/ 17 w 46"/>
                  <a:gd name="T13" fmla="*/ 4 h 603"/>
                  <a:gd name="T14" fmla="*/ 27 w 46"/>
                  <a:gd name="T15" fmla="*/ 4 h 603"/>
                  <a:gd name="T16" fmla="*/ 27 w 46"/>
                  <a:gd name="T17" fmla="*/ 301 h 603"/>
                  <a:gd name="T18" fmla="*/ 17 w 46"/>
                  <a:gd name="T19" fmla="*/ 301 h 603"/>
                  <a:gd name="T20" fmla="*/ 0 w 46"/>
                  <a:gd name="T21" fmla="*/ 593 h 603"/>
                  <a:gd name="T22" fmla="*/ 46 w 46"/>
                  <a:gd name="T23" fmla="*/ 593 h 603"/>
                  <a:gd name="T24" fmla="*/ 46 w 46"/>
                  <a:gd name="T25" fmla="*/ 603 h 603"/>
                  <a:gd name="T26" fmla="*/ 0 w 46"/>
                  <a:gd name="T27" fmla="*/ 603 h 603"/>
                  <a:gd name="T28" fmla="*/ 0 w 46"/>
                  <a:gd name="T29" fmla="*/ 593 h 603"/>
                  <a:gd name="T30" fmla="*/ 0 w 46"/>
                  <a:gd name="T31" fmla="*/ 0 h 603"/>
                  <a:gd name="T32" fmla="*/ 46 w 46"/>
                  <a:gd name="T33" fmla="*/ 0 h 603"/>
                  <a:gd name="T34" fmla="*/ 46 w 46"/>
                  <a:gd name="T35" fmla="*/ 9 h 603"/>
                  <a:gd name="T36" fmla="*/ 0 w 46"/>
                  <a:gd name="T37" fmla="*/ 9 h 603"/>
                  <a:gd name="T38" fmla="*/ 0 w 46"/>
                  <a:gd name="T3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603">
                    <a:moveTo>
                      <a:pt x="27" y="301"/>
                    </a:moveTo>
                    <a:lnTo>
                      <a:pt x="27" y="599"/>
                    </a:lnTo>
                    <a:lnTo>
                      <a:pt x="17" y="599"/>
                    </a:lnTo>
                    <a:lnTo>
                      <a:pt x="17" y="301"/>
                    </a:lnTo>
                    <a:lnTo>
                      <a:pt x="27" y="301"/>
                    </a:lnTo>
                    <a:close/>
                    <a:moveTo>
                      <a:pt x="17" y="301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301"/>
                    </a:lnTo>
                    <a:lnTo>
                      <a:pt x="17" y="301"/>
                    </a:lnTo>
                    <a:close/>
                    <a:moveTo>
                      <a:pt x="0" y="593"/>
                    </a:moveTo>
                    <a:lnTo>
                      <a:pt x="46" y="593"/>
                    </a:lnTo>
                    <a:lnTo>
                      <a:pt x="46" y="603"/>
                    </a:lnTo>
                    <a:lnTo>
                      <a:pt x="0" y="603"/>
                    </a:lnTo>
                    <a:lnTo>
                      <a:pt x="0" y="593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2" name="Rectangle 1072"/>
              <p:cNvSpPr>
                <a:spLocks noChangeArrowheads="1"/>
              </p:cNvSpPr>
              <p:nvPr/>
            </p:nvSpPr>
            <p:spPr bwMode="auto">
              <a:xfrm>
                <a:off x="5305" y="2854"/>
                <a:ext cx="5" cy="1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3" name="Rectangle 1073"/>
              <p:cNvSpPr>
                <a:spLocks noChangeArrowheads="1"/>
              </p:cNvSpPr>
              <p:nvPr/>
            </p:nvSpPr>
            <p:spPr bwMode="auto">
              <a:xfrm>
                <a:off x="5305" y="2705"/>
                <a:ext cx="5" cy="14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4" name="Rectangle 1074"/>
              <p:cNvSpPr>
                <a:spLocks noChangeArrowheads="1"/>
              </p:cNvSpPr>
              <p:nvPr/>
            </p:nvSpPr>
            <p:spPr bwMode="auto">
              <a:xfrm>
                <a:off x="5296" y="300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5" name="Rectangle 1075"/>
              <p:cNvSpPr>
                <a:spLocks noChangeArrowheads="1"/>
              </p:cNvSpPr>
              <p:nvPr/>
            </p:nvSpPr>
            <p:spPr bwMode="auto">
              <a:xfrm>
                <a:off x="5296" y="2703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6" name="Freeform 1076"/>
              <p:cNvSpPr>
                <a:spLocks noEditPoints="1"/>
              </p:cNvSpPr>
              <p:nvPr/>
            </p:nvSpPr>
            <p:spPr bwMode="auto">
              <a:xfrm>
                <a:off x="5358" y="2680"/>
                <a:ext cx="23" cy="308"/>
              </a:xfrm>
              <a:custGeom>
                <a:avLst/>
                <a:gdLst>
                  <a:gd name="T0" fmla="*/ 28 w 46"/>
                  <a:gd name="T1" fmla="*/ 307 h 614"/>
                  <a:gd name="T2" fmla="*/ 28 w 46"/>
                  <a:gd name="T3" fmla="*/ 610 h 614"/>
                  <a:gd name="T4" fmla="*/ 19 w 46"/>
                  <a:gd name="T5" fmla="*/ 610 h 614"/>
                  <a:gd name="T6" fmla="*/ 19 w 46"/>
                  <a:gd name="T7" fmla="*/ 307 h 614"/>
                  <a:gd name="T8" fmla="*/ 28 w 46"/>
                  <a:gd name="T9" fmla="*/ 307 h 614"/>
                  <a:gd name="T10" fmla="*/ 19 w 46"/>
                  <a:gd name="T11" fmla="*/ 307 h 614"/>
                  <a:gd name="T12" fmla="*/ 19 w 46"/>
                  <a:gd name="T13" fmla="*/ 3 h 614"/>
                  <a:gd name="T14" fmla="*/ 28 w 46"/>
                  <a:gd name="T15" fmla="*/ 3 h 614"/>
                  <a:gd name="T16" fmla="*/ 28 w 46"/>
                  <a:gd name="T17" fmla="*/ 307 h 614"/>
                  <a:gd name="T18" fmla="*/ 19 w 46"/>
                  <a:gd name="T19" fmla="*/ 307 h 614"/>
                  <a:gd name="T20" fmla="*/ 0 w 46"/>
                  <a:gd name="T21" fmla="*/ 606 h 614"/>
                  <a:gd name="T22" fmla="*/ 46 w 46"/>
                  <a:gd name="T23" fmla="*/ 606 h 614"/>
                  <a:gd name="T24" fmla="*/ 46 w 46"/>
                  <a:gd name="T25" fmla="*/ 614 h 614"/>
                  <a:gd name="T26" fmla="*/ 0 w 46"/>
                  <a:gd name="T27" fmla="*/ 614 h 614"/>
                  <a:gd name="T28" fmla="*/ 0 w 46"/>
                  <a:gd name="T29" fmla="*/ 606 h 614"/>
                  <a:gd name="T30" fmla="*/ 0 w 46"/>
                  <a:gd name="T31" fmla="*/ 0 h 614"/>
                  <a:gd name="T32" fmla="*/ 46 w 46"/>
                  <a:gd name="T33" fmla="*/ 0 h 614"/>
                  <a:gd name="T34" fmla="*/ 46 w 46"/>
                  <a:gd name="T35" fmla="*/ 7 h 614"/>
                  <a:gd name="T36" fmla="*/ 0 w 46"/>
                  <a:gd name="T37" fmla="*/ 7 h 614"/>
                  <a:gd name="T38" fmla="*/ 0 w 46"/>
                  <a:gd name="T39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614">
                    <a:moveTo>
                      <a:pt x="28" y="307"/>
                    </a:moveTo>
                    <a:lnTo>
                      <a:pt x="28" y="610"/>
                    </a:lnTo>
                    <a:lnTo>
                      <a:pt x="19" y="610"/>
                    </a:lnTo>
                    <a:lnTo>
                      <a:pt x="19" y="307"/>
                    </a:lnTo>
                    <a:lnTo>
                      <a:pt x="28" y="307"/>
                    </a:lnTo>
                    <a:close/>
                    <a:moveTo>
                      <a:pt x="19" y="307"/>
                    </a:moveTo>
                    <a:lnTo>
                      <a:pt x="19" y="3"/>
                    </a:lnTo>
                    <a:lnTo>
                      <a:pt x="28" y="3"/>
                    </a:lnTo>
                    <a:lnTo>
                      <a:pt x="28" y="307"/>
                    </a:lnTo>
                    <a:lnTo>
                      <a:pt x="19" y="307"/>
                    </a:lnTo>
                    <a:close/>
                    <a:moveTo>
                      <a:pt x="0" y="606"/>
                    </a:moveTo>
                    <a:lnTo>
                      <a:pt x="46" y="606"/>
                    </a:lnTo>
                    <a:lnTo>
                      <a:pt x="46" y="614"/>
                    </a:lnTo>
                    <a:lnTo>
                      <a:pt x="0" y="614"/>
                    </a:lnTo>
                    <a:lnTo>
                      <a:pt x="0" y="60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7" name="Rectangle 1077"/>
              <p:cNvSpPr>
                <a:spLocks noChangeArrowheads="1"/>
              </p:cNvSpPr>
              <p:nvPr/>
            </p:nvSpPr>
            <p:spPr bwMode="auto">
              <a:xfrm>
                <a:off x="5367" y="2834"/>
                <a:ext cx="5" cy="15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8" name="Rectangle 1078"/>
              <p:cNvSpPr>
                <a:spLocks noChangeArrowheads="1"/>
              </p:cNvSpPr>
              <p:nvPr/>
            </p:nvSpPr>
            <p:spPr bwMode="auto">
              <a:xfrm>
                <a:off x="5367" y="2682"/>
                <a:ext cx="5" cy="15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39" name="Rectangle 1079"/>
              <p:cNvSpPr>
                <a:spLocks noChangeArrowheads="1"/>
              </p:cNvSpPr>
              <p:nvPr/>
            </p:nvSpPr>
            <p:spPr bwMode="auto">
              <a:xfrm>
                <a:off x="5358" y="2984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0" name="Rectangle 1080"/>
              <p:cNvSpPr>
                <a:spLocks noChangeArrowheads="1"/>
              </p:cNvSpPr>
              <p:nvPr/>
            </p:nvSpPr>
            <p:spPr bwMode="auto">
              <a:xfrm>
                <a:off x="5358" y="2680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1" name="Freeform 1081"/>
              <p:cNvSpPr>
                <a:spLocks noEditPoints="1"/>
              </p:cNvSpPr>
              <p:nvPr/>
            </p:nvSpPr>
            <p:spPr bwMode="auto">
              <a:xfrm>
                <a:off x="5420" y="2678"/>
                <a:ext cx="22" cy="314"/>
              </a:xfrm>
              <a:custGeom>
                <a:avLst/>
                <a:gdLst>
                  <a:gd name="T0" fmla="*/ 27 w 45"/>
                  <a:gd name="T1" fmla="*/ 315 h 628"/>
                  <a:gd name="T2" fmla="*/ 27 w 45"/>
                  <a:gd name="T3" fmla="*/ 624 h 628"/>
                  <a:gd name="T4" fmla="*/ 18 w 45"/>
                  <a:gd name="T5" fmla="*/ 624 h 628"/>
                  <a:gd name="T6" fmla="*/ 18 w 45"/>
                  <a:gd name="T7" fmla="*/ 315 h 628"/>
                  <a:gd name="T8" fmla="*/ 27 w 45"/>
                  <a:gd name="T9" fmla="*/ 315 h 628"/>
                  <a:gd name="T10" fmla="*/ 18 w 45"/>
                  <a:gd name="T11" fmla="*/ 315 h 628"/>
                  <a:gd name="T12" fmla="*/ 18 w 45"/>
                  <a:gd name="T13" fmla="*/ 4 h 628"/>
                  <a:gd name="T14" fmla="*/ 27 w 45"/>
                  <a:gd name="T15" fmla="*/ 4 h 628"/>
                  <a:gd name="T16" fmla="*/ 27 w 45"/>
                  <a:gd name="T17" fmla="*/ 315 h 628"/>
                  <a:gd name="T18" fmla="*/ 18 w 45"/>
                  <a:gd name="T19" fmla="*/ 315 h 628"/>
                  <a:gd name="T20" fmla="*/ 0 w 45"/>
                  <a:gd name="T21" fmla="*/ 618 h 628"/>
                  <a:gd name="T22" fmla="*/ 45 w 45"/>
                  <a:gd name="T23" fmla="*/ 618 h 628"/>
                  <a:gd name="T24" fmla="*/ 45 w 45"/>
                  <a:gd name="T25" fmla="*/ 628 h 628"/>
                  <a:gd name="T26" fmla="*/ 0 w 45"/>
                  <a:gd name="T27" fmla="*/ 628 h 628"/>
                  <a:gd name="T28" fmla="*/ 0 w 45"/>
                  <a:gd name="T29" fmla="*/ 618 h 628"/>
                  <a:gd name="T30" fmla="*/ 0 w 45"/>
                  <a:gd name="T31" fmla="*/ 0 h 628"/>
                  <a:gd name="T32" fmla="*/ 45 w 45"/>
                  <a:gd name="T33" fmla="*/ 0 h 628"/>
                  <a:gd name="T34" fmla="*/ 45 w 45"/>
                  <a:gd name="T35" fmla="*/ 9 h 628"/>
                  <a:gd name="T36" fmla="*/ 0 w 45"/>
                  <a:gd name="T37" fmla="*/ 9 h 628"/>
                  <a:gd name="T38" fmla="*/ 0 w 45"/>
                  <a:gd name="T39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28">
                    <a:moveTo>
                      <a:pt x="27" y="315"/>
                    </a:moveTo>
                    <a:lnTo>
                      <a:pt x="27" y="624"/>
                    </a:lnTo>
                    <a:lnTo>
                      <a:pt x="18" y="624"/>
                    </a:lnTo>
                    <a:lnTo>
                      <a:pt x="18" y="315"/>
                    </a:lnTo>
                    <a:lnTo>
                      <a:pt x="27" y="315"/>
                    </a:lnTo>
                    <a:close/>
                    <a:moveTo>
                      <a:pt x="18" y="315"/>
                    </a:moveTo>
                    <a:lnTo>
                      <a:pt x="18" y="4"/>
                    </a:lnTo>
                    <a:lnTo>
                      <a:pt x="27" y="4"/>
                    </a:lnTo>
                    <a:lnTo>
                      <a:pt x="27" y="315"/>
                    </a:lnTo>
                    <a:lnTo>
                      <a:pt x="18" y="315"/>
                    </a:lnTo>
                    <a:close/>
                    <a:moveTo>
                      <a:pt x="0" y="618"/>
                    </a:moveTo>
                    <a:lnTo>
                      <a:pt x="45" y="618"/>
                    </a:lnTo>
                    <a:lnTo>
                      <a:pt x="45" y="628"/>
                    </a:lnTo>
                    <a:lnTo>
                      <a:pt x="0" y="628"/>
                    </a:lnTo>
                    <a:lnTo>
                      <a:pt x="0" y="61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2" name="Rectangle 1082"/>
              <p:cNvSpPr>
                <a:spLocks noChangeArrowheads="1"/>
              </p:cNvSpPr>
              <p:nvPr/>
            </p:nvSpPr>
            <p:spPr bwMode="auto">
              <a:xfrm>
                <a:off x="5429" y="2836"/>
                <a:ext cx="5" cy="15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3" name="Rectangle 1083"/>
              <p:cNvSpPr>
                <a:spLocks noChangeArrowheads="1"/>
              </p:cNvSpPr>
              <p:nvPr/>
            </p:nvSpPr>
            <p:spPr bwMode="auto">
              <a:xfrm>
                <a:off x="5429" y="2680"/>
                <a:ext cx="5" cy="15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4" name="Rectangle 1084"/>
              <p:cNvSpPr>
                <a:spLocks noChangeArrowheads="1"/>
              </p:cNvSpPr>
              <p:nvPr/>
            </p:nvSpPr>
            <p:spPr bwMode="auto">
              <a:xfrm>
                <a:off x="5420" y="2988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5" name="Rectangle 1085"/>
              <p:cNvSpPr>
                <a:spLocks noChangeArrowheads="1"/>
              </p:cNvSpPr>
              <p:nvPr/>
            </p:nvSpPr>
            <p:spPr bwMode="auto">
              <a:xfrm>
                <a:off x="5420" y="267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6" name="Freeform 1086"/>
              <p:cNvSpPr>
                <a:spLocks noEditPoints="1"/>
              </p:cNvSpPr>
              <p:nvPr/>
            </p:nvSpPr>
            <p:spPr bwMode="auto">
              <a:xfrm>
                <a:off x="5483" y="2608"/>
                <a:ext cx="22" cy="353"/>
              </a:xfrm>
              <a:custGeom>
                <a:avLst/>
                <a:gdLst>
                  <a:gd name="T0" fmla="*/ 27 w 44"/>
                  <a:gd name="T1" fmla="*/ 353 h 704"/>
                  <a:gd name="T2" fmla="*/ 27 w 44"/>
                  <a:gd name="T3" fmla="*/ 699 h 704"/>
                  <a:gd name="T4" fmla="*/ 17 w 44"/>
                  <a:gd name="T5" fmla="*/ 699 h 704"/>
                  <a:gd name="T6" fmla="*/ 17 w 44"/>
                  <a:gd name="T7" fmla="*/ 353 h 704"/>
                  <a:gd name="T8" fmla="*/ 27 w 44"/>
                  <a:gd name="T9" fmla="*/ 353 h 704"/>
                  <a:gd name="T10" fmla="*/ 17 w 44"/>
                  <a:gd name="T11" fmla="*/ 353 h 704"/>
                  <a:gd name="T12" fmla="*/ 17 w 44"/>
                  <a:gd name="T13" fmla="*/ 3 h 704"/>
                  <a:gd name="T14" fmla="*/ 27 w 44"/>
                  <a:gd name="T15" fmla="*/ 3 h 704"/>
                  <a:gd name="T16" fmla="*/ 27 w 44"/>
                  <a:gd name="T17" fmla="*/ 353 h 704"/>
                  <a:gd name="T18" fmla="*/ 17 w 44"/>
                  <a:gd name="T19" fmla="*/ 353 h 704"/>
                  <a:gd name="T20" fmla="*/ 0 w 44"/>
                  <a:gd name="T21" fmla="*/ 695 h 704"/>
                  <a:gd name="T22" fmla="*/ 44 w 44"/>
                  <a:gd name="T23" fmla="*/ 695 h 704"/>
                  <a:gd name="T24" fmla="*/ 44 w 44"/>
                  <a:gd name="T25" fmla="*/ 704 h 704"/>
                  <a:gd name="T26" fmla="*/ 0 w 44"/>
                  <a:gd name="T27" fmla="*/ 704 h 704"/>
                  <a:gd name="T28" fmla="*/ 0 w 44"/>
                  <a:gd name="T29" fmla="*/ 695 h 704"/>
                  <a:gd name="T30" fmla="*/ 0 w 44"/>
                  <a:gd name="T31" fmla="*/ 0 h 704"/>
                  <a:gd name="T32" fmla="*/ 44 w 44"/>
                  <a:gd name="T33" fmla="*/ 0 h 704"/>
                  <a:gd name="T34" fmla="*/ 44 w 44"/>
                  <a:gd name="T35" fmla="*/ 9 h 704"/>
                  <a:gd name="T36" fmla="*/ 0 w 44"/>
                  <a:gd name="T37" fmla="*/ 9 h 704"/>
                  <a:gd name="T38" fmla="*/ 0 w 44"/>
                  <a:gd name="T39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704">
                    <a:moveTo>
                      <a:pt x="27" y="353"/>
                    </a:moveTo>
                    <a:lnTo>
                      <a:pt x="27" y="699"/>
                    </a:lnTo>
                    <a:lnTo>
                      <a:pt x="17" y="699"/>
                    </a:lnTo>
                    <a:lnTo>
                      <a:pt x="17" y="353"/>
                    </a:lnTo>
                    <a:lnTo>
                      <a:pt x="27" y="353"/>
                    </a:lnTo>
                    <a:close/>
                    <a:moveTo>
                      <a:pt x="17" y="353"/>
                    </a:moveTo>
                    <a:lnTo>
                      <a:pt x="17" y="3"/>
                    </a:lnTo>
                    <a:lnTo>
                      <a:pt x="27" y="3"/>
                    </a:lnTo>
                    <a:lnTo>
                      <a:pt x="27" y="353"/>
                    </a:lnTo>
                    <a:lnTo>
                      <a:pt x="17" y="353"/>
                    </a:lnTo>
                    <a:close/>
                    <a:moveTo>
                      <a:pt x="0" y="695"/>
                    </a:moveTo>
                    <a:lnTo>
                      <a:pt x="44" y="695"/>
                    </a:lnTo>
                    <a:lnTo>
                      <a:pt x="44" y="704"/>
                    </a:lnTo>
                    <a:lnTo>
                      <a:pt x="0" y="704"/>
                    </a:lnTo>
                    <a:lnTo>
                      <a:pt x="0" y="695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7" name="Rectangle 1087"/>
              <p:cNvSpPr>
                <a:spLocks noChangeArrowheads="1"/>
              </p:cNvSpPr>
              <p:nvPr/>
            </p:nvSpPr>
            <p:spPr bwMode="auto">
              <a:xfrm>
                <a:off x="5491" y="2785"/>
                <a:ext cx="5" cy="17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8" name="Rectangle 1088"/>
              <p:cNvSpPr>
                <a:spLocks noChangeArrowheads="1"/>
              </p:cNvSpPr>
              <p:nvPr/>
            </p:nvSpPr>
            <p:spPr bwMode="auto">
              <a:xfrm>
                <a:off x="5491" y="2610"/>
                <a:ext cx="5" cy="17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49" name="Rectangle 1089"/>
              <p:cNvSpPr>
                <a:spLocks noChangeArrowheads="1"/>
              </p:cNvSpPr>
              <p:nvPr/>
            </p:nvSpPr>
            <p:spPr bwMode="auto">
              <a:xfrm>
                <a:off x="5483" y="2956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0" name="Rectangle 1090"/>
              <p:cNvSpPr>
                <a:spLocks noChangeArrowheads="1"/>
              </p:cNvSpPr>
              <p:nvPr/>
            </p:nvSpPr>
            <p:spPr bwMode="auto">
              <a:xfrm>
                <a:off x="5483" y="260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1" name="Freeform 1091"/>
              <p:cNvSpPr>
                <a:spLocks noEditPoints="1"/>
              </p:cNvSpPr>
              <p:nvPr/>
            </p:nvSpPr>
            <p:spPr bwMode="auto">
              <a:xfrm>
                <a:off x="5544" y="2592"/>
                <a:ext cx="22" cy="374"/>
              </a:xfrm>
              <a:custGeom>
                <a:avLst/>
                <a:gdLst>
                  <a:gd name="T0" fmla="*/ 27 w 44"/>
                  <a:gd name="T1" fmla="*/ 376 h 749"/>
                  <a:gd name="T2" fmla="*/ 27 w 44"/>
                  <a:gd name="T3" fmla="*/ 745 h 749"/>
                  <a:gd name="T4" fmla="*/ 17 w 44"/>
                  <a:gd name="T5" fmla="*/ 745 h 749"/>
                  <a:gd name="T6" fmla="*/ 17 w 44"/>
                  <a:gd name="T7" fmla="*/ 376 h 749"/>
                  <a:gd name="T8" fmla="*/ 27 w 44"/>
                  <a:gd name="T9" fmla="*/ 376 h 749"/>
                  <a:gd name="T10" fmla="*/ 17 w 44"/>
                  <a:gd name="T11" fmla="*/ 376 h 749"/>
                  <a:gd name="T12" fmla="*/ 17 w 44"/>
                  <a:gd name="T13" fmla="*/ 6 h 749"/>
                  <a:gd name="T14" fmla="*/ 27 w 44"/>
                  <a:gd name="T15" fmla="*/ 6 h 749"/>
                  <a:gd name="T16" fmla="*/ 27 w 44"/>
                  <a:gd name="T17" fmla="*/ 376 h 749"/>
                  <a:gd name="T18" fmla="*/ 17 w 44"/>
                  <a:gd name="T19" fmla="*/ 376 h 749"/>
                  <a:gd name="T20" fmla="*/ 0 w 44"/>
                  <a:gd name="T21" fmla="*/ 739 h 749"/>
                  <a:gd name="T22" fmla="*/ 44 w 44"/>
                  <a:gd name="T23" fmla="*/ 739 h 749"/>
                  <a:gd name="T24" fmla="*/ 44 w 44"/>
                  <a:gd name="T25" fmla="*/ 749 h 749"/>
                  <a:gd name="T26" fmla="*/ 0 w 44"/>
                  <a:gd name="T27" fmla="*/ 749 h 749"/>
                  <a:gd name="T28" fmla="*/ 0 w 44"/>
                  <a:gd name="T29" fmla="*/ 739 h 749"/>
                  <a:gd name="T30" fmla="*/ 0 w 44"/>
                  <a:gd name="T31" fmla="*/ 0 h 749"/>
                  <a:gd name="T32" fmla="*/ 44 w 44"/>
                  <a:gd name="T33" fmla="*/ 0 h 749"/>
                  <a:gd name="T34" fmla="*/ 44 w 44"/>
                  <a:gd name="T35" fmla="*/ 10 h 749"/>
                  <a:gd name="T36" fmla="*/ 0 w 44"/>
                  <a:gd name="T37" fmla="*/ 10 h 749"/>
                  <a:gd name="T38" fmla="*/ 0 w 44"/>
                  <a:gd name="T39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749">
                    <a:moveTo>
                      <a:pt x="27" y="376"/>
                    </a:moveTo>
                    <a:lnTo>
                      <a:pt x="27" y="745"/>
                    </a:lnTo>
                    <a:lnTo>
                      <a:pt x="17" y="745"/>
                    </a:lnTo>
                    <a:lnTo>
                      <a:pt x="17" y="376"/>
                    </a:lnTo>
                    <a:lnTo>
                      <a:pt x="27" y="376"/>
                    </a:lnTo>
                    <a:close/>
                    <a:moveTo>
                      <a:pt x="17" y="376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376"/>
                    </a:lnTo>
                    <a:lnTo>
                      <a:pt x="17" y="376"/>
                    </a:lnTo>
                    <a:close/>
                    <a:moveTo>
                      <a:pt x="0" y="739"/>
                    </a:moveTo>
                    <a:lnTo>
                      <a:pt x="44" y="739"/>
                    </a:lnTo>
                    <a:lnTo>
                      <a:pt x="44" y="749"/>
                    </a:lnTo>
                    <a:lnTo>
                      <a:pt x="0" y="749"/>
                    </a:lnTo>
                    <a:lnTo>
                      <a:pt x="0" y="739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2" name="Rectangle 1092"/>
              <p:cNvSpPr>
                <a:spLocks noChangeArrowheads="1"/>
              </p:cNvSpPr>
              <p:nvPr/>
            </p:nvSpPr>
            <p:spPr bwMode="auto">
              <a:xfrm>
                <a:off x="5553" y="2780"/>
                <a:ext cx="4" cy="1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3" name="Rectangle 1093"/>
              <p:cNvSpPr>
                <a:spLocks noChangeArrowheads="1"/>
              </p:cNvSpPr>
              <p:nvPr/>
            </p:nvSpPr>
            <p:spPr bwMode="auto">
              <a:xfrm>
                <a:off x="5553" y="2595"/>
                <a:ext cx="4" cy="18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4" name="Rectangle 1094"/>
              <p:cNvSpPr>
                <a:spLocks noChangeArrowheads="1"/>
              </p:cNvSpPr>
              <p:nvPr/>
            </p:nvSpPr>
            <p:spPr bwMode="auto">
              <a:xfrm>
                <a:off x="5544" y="2962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5" name="Rectangle 1095"/>
              <p:cNvSpPr>
                <a:spLocks noChangeArrowheads="1"/>
              </p:cNvSpPr>
              <p:nvPr/>
            </p:nvSpPr>
            <p:spPr bwMode="auto">
              <a:xfrm>
                <a:off x="5544" y="259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6" name="Freeform 1096"/>
              <p:cNvSpPr>
                <a:spLocks noEditPoints="1"/>
              </p:cNvSpPr>
              <p:nvPr/>
            </p:nvSpPr>
            <p:spPr bwMode="auto">
              <a:xfrm>
                <a:off x="5605" y="2601"/>
                <a:ext cx="24" cy="440"/>
              </a:xfrm>
              <a:custGeom>
                <a:avLst/>
                <a:gdLst>
                  <a:gd name="T0" fmla="*/ 29 w 46"/>
                  <a:gd name="T1" fmla="*/ 442 h 882"/>
                  <a:gd name="T2" fmla="*/ 29 w 46"/>
                  <a:gd name="T3" fmla="*/ 878 h 882"/>
                  <a:gd name="T4" fmla="*/ 19 w 46"/>
                  <a:gd name="T5" fmla="*/ 878 h 882"/>
                  <a:gd name="T6" fmla="*/ 19 w 46"/>
                  <a:gd name="T7" fmla="*/ 442 h 882"/>
                  <a:gd name="T8" fmla="*/ 29 w 46"/>
                  <a:gd name="T9" fmla="*/ 442 h 882"/>
                  <a:gd name="T10" fmla="*/ 19 w 46"/>
                  <a:gd name="T11" fmla="*/ 442 h 882"/>
                  <a:gd name="T12" fmla="*/ 19 w 46"/>
                  <a:gd name="T13" fmla="*/ 4 h 882"/>
                  <a:gd name="T14" fmla="*/ 29 w 46"/>
                  <a:gd name="T15" fmla="*/ 4 h 882"/>
                  <a:gd name="T16" fmla="*/ 29 w 46"/>
                  <a:gd name="T17" fmla="*/ 442 h 882"/>
                  <a:gd name="T18" fmla="*/ 19 w 46"/>
                  <a:gd name="T19" fmla="*/ 442 h 882"/>
                  <a:gd name="T20" fmla="*/ 0 w 46"/>
                  <a:gd name="T21" fmla="*/ 872 h 882"/>
                  <a:gd name="T22" fmla="*/ 46 w 46"/>
                  <a:gd name="T23" fmla="*/ 872 h 882"/>
                  <a:gd name="T24" fmla="*/ 46 w 46"/>
                  <a:gd name="T25" fmla="*/ 882 h 882"/>
                  <a:gd name="T26" fmla="*/ 0 w 46"/>
                  <a:gd name="T27" fmla="*/ 882 h 882"/>
                  <a:gd name="T28" fmla="*/ 0 w 46"/>
                  <a:gd name="T29" fmla="*/ 872 h 882"/>
                  <a:gd name="T30" fmla="*/ 0 w 46"/>
                  <a:gd name="T31" fmla="*/ 0 h 882"/>
                  <a:gd name="T32" fmla="*/ 46 w 46"/>
                  <a:gd name="T33" fmla="*/ 0 h 882"/>
                  <a:gd name="T34" fmla="*/ 46 w 46"/>
                  <a:gd name="T35" fmla="*/ 10 h 882"/>
                  <a:gd name="T36" fmla="*/ 0 w 46"/>
                  <a:gd name="T37" fmla="*/ 10 h 882"/>
                  <a:gd name="T38" fmla="*/ 0 w 46"/>
                  <a:gd name="T39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882">
                    <a:moveTo>
                      <a:pt x="29" y="442"/>
                    </a:moveTo>
                    <a:lnTo>
                      <a:pt x="29" y="878"/>
                    </a:lnTo>
                    <a:lnTo>
                      <a:pt x="19" y="878"/>
                    </a:lnTo>
                    <a:lnTo>
                      <a:pt x="19" y="442"/>
                    </a:lnTo>
                    <a:lnTo>
                      <a:pt x="29" y="442"/>
                    </a:lnTo>
                    <a:close/>
                    <a:moveTo>
                      <a:pt x="19" y="442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442"/>
                    </a:lnTo>
                    <a:lnTo>
                      <a:pt x="19" y="442"/>
                    </a:lnTo>
                    <a:close/>
                    <a:moveTo>
                      <a:pt x="0" y="872"/>
                    </a:moveTo>
                    <a:lnTo>
                      <a:pt x="46" y="872"/>
                    </a:lnTo>
                    <a:lnTo>
                      <a:pt x="46" y="882"/>
                    </a:lnTo>
                    <a:lnTo>
                      <a:pt x="0" y="882"/>
                    </a:lnTo>
                    <a:lnTo>
                      <a:pt x="0" y="872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7" name="Rectangle 1097"/>
              <p:cNvSpPr>
                <a:spLocks noChangeArrowheads="1"/>
              </p:cNvSpPr>
              <p:nvPr/>
            </p:nvSpPr>
            <p:spPr bwMode="auto">
              <a:xfrm>
                <a:off x="5615" y="2821"/>
                <a:ext cx="5" cy="2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8" name="Rectangle 1098"/>
              <p:cNvSpPr>
                <a:spLocks noChangeArrowheads="1"/>
              </p:cNvSpPr>
              <p:nvPr/>
            </p:nvSpPr>
            <p:spPr bwMode="auto">
              <a:xfrm>
                <a:off x="5615" y="2603"/>
                <a:ext cx="5" cy="2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59" name="Rectangle 1099"/>
              <p:cNvSpPr>
                <a:spLocks noChangeArrowheads="1"/>
              </p:cNvSpPr>
              <p:nvPr/>
            </p:nvSpPr>
            <p:spPr bwMode="auto">
              <a:xfrm>
                <a:off x="5605" y="3037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0" name="Rectangle 1100"/>
              <p:cNvSpPr>
                <a:spLocks noChangeArrowheads="1"/>
              </p:cNvSpPr>
              <p:nvPr/>
            </p:nvSpPr>
            <p:spPr bwMode="auto">
              <a:xfrm>
                <a:off x="5605" y="2601"/>
                <a:ext cx="24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1" name="Freeform 1101"/>
              <p:cNvSpPr>
                <a:spLocks noEditPoints="1"/>
              </p:cNvSpPr>
              <p:nvPr/>
            </p:nvSpPr>
            <p:spPr bwMode="auto">
              <a:xfrm>
                <a:off x="4121" y="3284"/>
                <a:ext cx="22" cy="34"/>
              </a:xfrm>
              <a:custGeom>
                <a:avLst/>
                <a:gdLst>
                  <a:gd name="T0" fmla="*/ 26 w 44"/>
                  <a:gd name="T1" fmla="*/ 35 h 68"/>
                  <a:gd name="T2" fmla="*/ 26 w 44"/>
                  <a:gd name="T3" fmla="*/ 64 h 68"/>
                  <a:gd name="T4" fmla="*/ 17 w 44"/>
                  <a:gd name="T5" fmla="*/ 64 h 68"/>
                  <a:gd name="T6" fmla="*/ 17 w 44"/>
                  <a:gd name="T7" fmla="*/ 35 h 68"/>
                  <a:gd name="T8" fmla="*/ 26 w 44"/>
                  <a:gd name="T9" fmla="*/ 35 h 68"/>
                  <a:gd name="T10" fmla="*/ 17 w 44"/>
                  <a:gd name="T11" fmla="*/ 35 h 68"/>
                  <a:gd name="T12" fmla="*/ 17 w 44"/>
                  <a:gd name="T13" fmla="*/ 4 h 68"/>
                  <a:gd name="T14" fmla="*/ 26 w 44"/>
                  <a:gd name="T15" fmla="*/ 4 h 68"/>
                  <a:gd name="T16" fmla="*/ 26 w 44"/>
                  <a:gd name="T17" fmla="*/ 35 h 68"/>
                  <a:gd name="T18" fmla="*/ 17 w 44"/>
                  <a:gd name="T19" fmla="*/ 35 h 68"/>
                  <a:gd name="T20" fmla="*/ 0 w 44"/>
                  <a:gd name="T21" fmla="*/ 58 h 68"/>
                  <a:gd name="T22" fmla="*/ 44 w 44"/>
                  <a:gd name="T23" fmla="*/ 58 h 68"/>
                  <a:gd name="T24" fmla="*/ 44 w 44"/>
                  <a:gd name="T25" fmla="*/ 68 h 68"/>
                  <a:gd name="T26" fmla="*/ 0 w 44"/>
                  <a:gd name="T27" fmla="*/ 68 h 68"/>
                  <a:gd name="T28" fmla="*/ 0 w 44"/>
                  <a:gd name="T29" fmla="*/ 58 h 68"/>
                  <a:gd name="T30" fmla="*/ 0 w 44"/>
                  <a:gd name="T31" fmla="*/ 0 h 68"/>
                  <a:gd name="T32" fmla="*/ 44 w 44"/>
                  <a:gd name="T33" fmla="*/ 0 h 68"/>
                  <a:gd name="T34" fmla="*/ 44 w 44"/>
                  <a:gd name="T35" fmla="*/ 10 h 68"/>
                  <a:gd name="T36" fmla="*/ 0 w 44"/>
                  <a:gd name="T37" fmla="*/ 10 h 68"/>
                  <a:gd name="T38" fmla="*/ 0 w 44"/>
                  <a:gd name="T3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8">
                    <a:moveTo>
                      <a:pt x="26" y="35"/>
                    </a:moveTo>
                    <a:lnTo>
                      <a:pt x="26" y="64"/>
                    </a:lnTo>
                    <a:lnTo>
                      <a:pt x="17" y="64"/>
                    </a:lnTo>
                    <a:lnTo>
                      <a:pt x="17" y="35"/>
                    </a:lnTo>
                    <a:lnTo>
                      <a:pt x="26" y="35"/>
                    </a:lnTo>
                    <a:close/>
                    <a:moveTo>
                      <a:pt x="17" y="35"/>
                    </a:moveTo>
                    <a:lnTo>
                      <a:pt x="17" y="4"/>
                    </a:lnTo>
                    <a:lnTo>
                      <a:pt x="26" y="4"/>
                    </a:lnTo>
                    <a:lnTo>
                      <a:pt x="26" y="35"/>
                    </a:lnTo>
                    <a:lnTo>
                      <a:pt x="17" y="35"/>
                    </a:lnTo>
                    <a:close/>
                    <a:moveTo>
                      <a:pt x="0" y="58"/>
                    </a:moveTo>
                    <a:lnTo>
                      <a:pt x="44" y="58"/>
                    </a:lnTo>
                    <a:lnTo>
                      <a:pt x="44" y="68"/>
                    </a:lnTo>
                    <a:lnTo>
                      <a:pt x="0" y="68"/>
                    </a:lnTo>
                    <a:lnTo>
                      <a:pt x="0" y="5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2" name="Rectangle 1102"/>
              <p:cNvSpPr>
                <a:spLocks noChangeArrowheads="1"/>
              </p:cNvSpPr>
              <p:nvPr/>
            </p:nvSpPr>
            <p:spPr bwMode="auto">
              <a:xfrm>
                <a:off x="4130" y="3302"/>
                <a:ext cx="5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3" name="Rectangle 1103"/>
              <p:cNvSpPr>
                <a:spLocks noChangeArrowheads="1"/>
              </p:cNvSpPr>
              <p:nvPr/>
            </p:nvSpPr>
            <p:spPr bwMode="auto">
              <a:xfrm>
                <a:off x="4130" y="3286"/>
                <a:ext cx="5" cy="1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4" name="Rectangle 1104"/>
              <p:cNvSpPr>
                <a:spLocks noChangeArrowheads="1"/>
              </p:cNvSpPr>
              <p:nvPr/>
            </p:nvSpPr>
            <p:spPr bwMode="auto">
              <a:xfrm>
                <a:off x="4121" y="331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5" name="Rectangle 1105"/>
              <p:cNvSpPr>
                <a:spLocks noChangeArrowheads="1"/>
              </p:cNvSpPr>
              <p:nvPr/>
            </p:nvSpPr>
            <p:spPr bwMode="auto">
              <a:xfrm>
                <a:off x="4121" y="328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6" name="Freeform 1106"/>
              <p:cNvSpPr>
                <a:spLocks noEditPoints="1"/>
              </p:cNvSpPr>
              <p:nvPr/>
            </p:nvSpPr>
            <p:spPr bwMode="auto">
              <a:xfrm>
                <a:off x="4183" y="3261"/>
                <a:ext cx="23" cy="42"/>
              </a:xfrm>
              <a:custGeom>
                <a:avLst/>
                <a:gdLst>
                  <a:gd name="T0" fmla="*/ 27 w 47"/>
                  <a:gd name="T1" fmla="*/ 43 h 85"/>
                  <a:gd name="T2" fmla="*/ 27 w 47"/>
                  <a:gd name="T3" fmla="*/ 79 h 85"/>
                  <a:gd name="T4" fmla="*/ 20 w 47"/>
                  <a:gd name="T5" fmla="*/ 79 h 85"/>
                  <a:gd name="T6" fmla="*/ 20 w 47"/>
                  <a:gd name="T7" fmla="*/ 43 h 85"/>
                  <a:gd name="T8" fmla="*/ 27 w 47"/>
                  <a:gd name="T9" fmla="*/ 43 h 85"/>
                  <a:gd name="T10" fmla="*/ 20 w 47"/>
                  <a:gd name="T11" fmla="*/ 43 h 85"/>
                  <a:gd name="T12" fmla="*/ 20 w 47"/>
                  <a:gd name="T13" fmla="*/ 4 h 85"/>
                  <a:gd name="T14" fmla="*/ 27 w 47"/>
                  <a:gd name="T15" fmla="*/ 4 h 85"/>
                  <a:gd name="T16" fmla="*/ 27 w 47"/>
                  <a:gd name="T17" fmla="*/ 43 h 85"/>
                  <a:gd name="T18" fmla="*/ 20 w 47"/>
                  <a:gd name="T19" fmla="*/ 43 h 85"/>
                  <a:gd name="T20" fmla="*/ 0 w 47"/>
                  <a:gd name="T21" fmla="*/ 75 h 85"/>
                  <a:gd name="T22" fmla="*/ 47 w 47"/>
                  <a:gd name="T23" fmla="*/ 75 h 85"/>
                  <a:gd name="T24" fmla="*/ 47 w 47"/>
                  <a:gd name="T25" fmla="*/ 85 h 85"/>
                  <a:gd name="T26" fmla="*/ 0 w 47"/>
                  <a:gd name="T27" fmla="*/ 85 h 85"/>
                  <a:gd name="T28" fmla="*/ 0 w 47"/>
                  <a:gd name="T29" fmla="*/ 75 h 85"/>
                  <a:gd name="T30" fmla="*/ 0 w 47"/>
                  <a:gd name="T31" fmla="*/ 0 h 85"/>
                  <a:gd name="T32" fmla="*/ 47 w 47"/>
                  <a:gd name="T33" fmla="*/ 0 h 85"/>
                  <a:gd name="T34" fmla="*/ 47 w 47"/>
                  <a:gd name="T35" fmla="*/ 10 h 85"/>
                  <a:gd name="T36" fmla="*/ 0 w 47"/>
                  <a:gd name="T37" fmla="*/ 10 h 85"/>
                  <a:gd name="T38" fmla="*/ 0 w 47"/>
                  <a:gd name="T3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85">
                    <a:moveTo>
                      <a:pt x="27" y="43"/>
                    </a:moveTo>
                    <a:lnTo>
                      <a:pt x="27" y="79"/>
                    </a:lnTo>
                    <a:lnTo>
                      <a:pt x="20" y="79"/>
                    </a:lnTo>
                    <a:lnTo>
                      <a:pt x="20" y="43"/>
                    </a:lnTo>
                    <a:lnTo>
                      <a:pt x="27" y="43"/>
                    </a:lnTo>
                    <a:close/>
                    <a:moveTo>
                      <a:pt x="20" y="43"/>
                    </a:moveTo>
                    <a:lnTo>
                      <a:pt x="20" y="4"/>
                    </a:lnTo>
                    <a:lnTo>
                      <a:pt x="27" y="4"/>
                    </a:lnTo>
                    <a:lnTo>
                      <a:pt x="27" y="43"/>
                    </a:lnTo>
                    <a:lnTo>
                      <a:pt x="20" y="43"/>
                    </a:lnTo>
                    <a:close/>
                    <a:moveTo>
                      <a:pt x="0" y="75"/>
                    </a:moveTo>
                    <a:lnTo>
                      <a:pt x="47" y="75"/>
                    </a:lnTo>
                    <a:lnTo>
                      <a:pt x="47" y="85"/>
                    </a:lnTo>
                    <a:lnTo>
                      <a:pt x="0" y="85"/>
                    </a:lnTo>
                    <a:lnTo>
                      <a:pt x="0" y="75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lnTo>
                      <a:pt x="47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7" name="Rectangle 1107"/>
              <p:cNvSpPr>
                <a:spLocks noChangeArrowheads="1"/>
              </p:cNvSpPr>
              <p:nvPr/>
            </p:nvSpPr>
            <p:spPr bwMode="auto">
              <a:xfrm>
                <a:off x="4192" y="3282"/>
                <a:ext cx="4" cy="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8" name="Rectangle 1108"/>
              <p:cNvSpPr>
                <a:spLocks noChangeArrowheads="1"/>
              </p:cNvSpPr>
              <p:nvPr/>
            </p:nvSpPr>
            <p:spPr bwMode="auto">
              <a:xfrm>
                <a:off x="4192" y="3263"/>
                <a:ext cx="4" cy="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69" name="Rectangle 1109"/>
              <p:cNvSpPr>
                <a:spLocks noChangeArrowheads="1"/>
              </p:cNvSpPr>
              <p:nvPr/>
            </p:nvSpPr>
            <p:spPr bwMode="auto">
              <a:xfrm>
                <a:off x="4183" y="3299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0" name="Rectangle 1110"/>
              <p:cNvSpPr>
                <a:spLocks noChangeArrowheads="1"/>
              </p:cNvSpPr>
              <p:nvPr/>
            </p:nvSpPr>
            <p:spPr bwMode="auto">
              <a:xfrm>
                <a:off x="4183" y="326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1" name="Freeform 1111"/>
              <p:cNvSpPr>
                <a:spLocks noEditPoints="1"/>
              </p:cNvSpPr>
              <p:nvPr/>
            </p:nvSpPr>
            <p:spPr bwMode="auto">
              <a:xfrm>
                <a:off x="4245" y="3232"/>
                <a:ext cx="22" cy="54"/>
              </a:xfrm>
              <a:custGeom>
                <a:avLst/>
                <a:gdLst>
                  <a:gd name="T0" fmla="*/ 27 w 44"/>
                  <a:gd name="T1" fmla="*/ 54 h 107"/>
                  <a:gd name="T2" fmla="*/ 27 w 44"/>
                  <a:gd name="T3" fmla="*/ 103 h 107"/>
                  <a:gd name="T4" fmla="*/ 18 w 44"/>
                  <a:gd name="T5" fmla="*/ 103 h 107"/>
                  <a:gd name="T6" fmla="*/ 18 w 44"/>
                  <a:gd name="T7" fmla="*/ 54 h 107"/>
                  <a:gd name="T8" fmla="*/ 27 w 44"/>
                  <a:gd name="T9" fmla="*/ 54 h 107"/>
                  <a:gd name="T10" fmla="*/ 18 w 44"/>
                  <a:gd name="T11" fmla="*/ 54 h 107"/>
                  <a:gd name="T12" fmla="*/ 18 w 44"/>
                  <a:gd name="T13" fmla="*/ 6 h 107"/>
                  <a:gd name="T14" fmla="*/ 27 w 44"/>
                  <a:gd name="T15" fmla="*/ 6 h 107"/>
                  <a:gd name="T16" fmla="*/ 27 w 44"/>
                  <a:gd name="T17" fmla="*/ 54 h 107"/>
                  <a:gd name="T18" fmla="*/ 18 w 44"/>
                  <a:gd name="T19" fmla="*/ 54 h 107"/>
                  <a:gd name="T20" fmla="*/ 0 w 44"/>
                  <a:gd name="T21" fmla="*/ 100 h 107"/>
                  <a:gd name="T22" fmla="*/ 44 w 44"/>
                  <a:gd name="T23" fmla="*/ 100 h 107"/>
                  <a:gd name="T24" fmla="*/ 44 w 44"/>
                  <a:gd name="T25" fmla="*/ 107 h 107"/>
                  <a:gd name="T26" fmla="*/ 0 w 44"/>
                  <a:gd name="T27" fmla="*/ 107 h 107"/>
                  <a:gd name="T28" fmla="*/ 0 w 44"/>
                  <a:gd name="T29" fmla="*/ 100 h 107"/>
                  <a:gd name="T30" fmla="*/ 0 w 44"/>
                  <a:gd name="T31" fmla="*/ 0 h 107"/>
                  <a:gd name="T32" fmla="*/ 44 w 44"/>
                  <a:gd name="T33" fmla="*/ 0 h 107"/>
                  <a:gd name="T34" fmla="*/ 44 w 44"/>
                  <a:gd name="T35" fmla="*/ 9 h 107"/>
                  <a:gd name="T36" fmla="*/ 0 w 44"/>
                  <a:gd name="T37" fmla="*/ 9 h 107"/>
                  <a:gd name="T38" fmla="*/ 0 w 44"/>
                  <a:gd name="T3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107">
                    <a:moveTo>
                      <a:pt x="27" y="54"/>
                    </a:moveTo>
                    <a:lnTo>
                      <a:pt x="27" y="103"/>
                    </a:lnTo>
                    <a:lnTo>
                      <a:pt x="18" y="103"/>
                    </a:lnTo>
                    <a:lnTo>
                      <a:pt x="18" y="54"/>
                    </a:lnTo>
                    <a:lnTo>
                      <a:pt x="27" y="54"/>
                    </a:lnTo>
                    <a:close/>
                    <a:moveTo>
                      <a:pt x="18" y="54"/>
                    </a:moveTo>
                    <a:lnTo>
                      <a:pt x="18" y="6"/>
                    </a:lnTo>
                    <a:lnTo>
                      <a:pt x="27" y="6"/>
                    </a:lnTo>
                    <a:lnTo>
                      <a:pt x="27" y="54"/>
                    </a:lnTo>
                    <a:lnTo>
                      <a:pt x="18" y="54"/>
                    </a:lnTo>
                    <a:close/>
                    <a:moveTo>
                      <a:pt x="0" y="100"/>
                    </a:moveTo>
                    <a:lnTo>
                      <a:pt x="44" y="100"/>
                    </a:lnTo>
                    <a:lnTo>
                      <a:pt x="44" y="107"/>
                    </a:lnTo>
                    <a:lnTo>
                      <a:pt x="0" y="107"/>
                    </a:lnTo>
                    <a:lnTo>
                      <a:pt x="0" y="10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2" name="Rectangle 1112"/>
              <p:cNvSpPr>
                <a:spLocks noChangeArrowheads="1"/>
              </p:cNvSpPr>
              <p:nvPr/>
            </p:nvSpPr>
            <p:spPr bwMode="auto">
              <a:xfrm>
                <a:off x="4254" y="3259"/>
                <a:ext cx="5" cy="2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3" name="Rectangle 1113"/>
              <p:cNvSpPr>
                <a:spLocks noChangeArrowheads="1"/>
              </p:cNvSpPr>
              <p:nvPr/>
            </p:nvSpPr>
            <p:spPr bwMode="auto">
              <a:xfrm>
                <a:off x="4254" y="3235"/>
                <a:ext cx="5" cy="2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4" name="Rectangle 1114"/>
              <p:cNvSpPr>
                <a:spLocks noChangeArrowheads="1"/>
              </p:cNvSpPr>
              <p:nvPr/>
            </p:nvSpPr>
            <p:spPr bwMode="auto">
              <a:xfrm>
                <a:off x="4245" y="3282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5" name="Rectangle 1115"/>
              <p:cNvSpPr>
                <a:spLocks noChangeArrowheads="1"/>
              </p:cNvSpPr>
              <p:nvPr/>
            </p:nvSpPr>
            <p:spPr bwMode="auto">
              <a:xfrm>
                <a:off x="4245" y="323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6" name="Freeform 1116"/>
              <p:cNvSpPr>
                <a:spLocks noEditPoints="1"/>
              </p:cNvSpPr>
              <p:nvPr/>
            </p:nvSpPr>
            <p:spPr bwMode="auto">
              <a:xfrm>
                <a:off x="4307" y="3197"/>
                <a:ext cx="23" cy="68"/>
              </a:xfrm>
              <a:custGeom>
                <a:avLst/>
                <a:gdLst>
                  <a:gd name="T0" fmla="*/ 29 w 46"/>
                  <a:gd name="T1" fmla="*/ 67 h 136"/>
                  <a:gd name="T2" fmla="*/ 29 w 46"/>
                  <a:gd name="T3" fmla="*/ 132 h 136"/>
                  <a:gd name="T4" fmla="*/ 17 w 46"/>
                  <a:gd name="T5" fmla="*/ 132 h 136"/>
                  <a:gd name="T6" fmla="*/ 17 w 46"/>
                  <a:gd name="T7" fmla="*/ 67 h 136"/>
                  <a:gd name="T8" fmla="*/ 29 w 46"/>
                  <a:gd name="T9" fmla="*/ 67 h 136"/>
                  <a:gd name="T10" fmla="*/ 17 w 46"/>
                  <a:gd name="T11" fmla="*/ 67 h 136"/>
                  <a:gd name="T12" fmla="*/ 17 w 46"/>
                  <a:gd name="T13" fmla="*/ 4 h 136"/>
                  <a:gd name="T14" fmla="*/ 29 w 46"/>
                  <a:gd name="T15" fmla="*/ 4 h 136"/>
                  <a:gd name="T16" fmla="*/ 29 w 46"/>
                  <a:gd name="T17" fmla="*/ 67 h 136"/>
                  <a:gd name="T18" fmla="*/ 17 w 46"/>
                  <a:gd name="T19" fmla="*/ 67 h 136"/>
                  <a:gd name="T20" fmla="*/ 0 w 46"/>
                  <a:gd name="T21" fmla="*/ 126 h 136"/>
                  <a:gd name="T22" fmla="*/ 46 w 46"/>
                  <a:gd name="T23" fmla="*/ 126 h 136"/>
                  <a:gd name="T24" fmla="*/ 46 w 46"/>
                  <a:gd name="T25" fmla="*/ 136 h 136"/>
                  <a:gd name="T26" fmla="*/ 0 w 46"/>
                  <a:gd name="T27" fmla="*/ 136 h 136"/>
                  <a:gd name="T28" fmla="*/ 0 w 46"/>
                  <a:gd name="T29" fmla="*/ 126 h 136"/>
                  <a:gd name="T30" fmla="*/ 0 w 46"/>
                  <a:gd name="T31" fmla="*/ 0 h 136"/>
                  <a:gd name="T32" fmla="*/ 46 w 46"/>
                  <a:gd name="T33" fmla="*/ 0 h 136"/>
                  <a:gd name="T34" fmla="*/ 46 w 46"/>
                  <a:gd name="T35" fmla="*/ 9 h 136"/>
                  <a:gd name="T36" fmla="*/ 0 w 46"/>
                  <a:gd name="T37" fmla="*/ 9 h 136"/>
                  <a:gd name="T38" fmla="*/ 0 w 46"/>
                  <a:gd name="T3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136">
                    <a:moveTo>
                      <a:pt x="29" y="67"/>
                    </a:moveTo>
                    <a:lnTo>
                      <a:pt x="29" y="132"/>
                    </a:lnTo>
                    <a:lnTo>
                      <a:pt x="17" y="132"/>
                    </a:lnTo>
                    <a:lnTo>
                      <a:pt x="17" y="67"/>
                    </a:lnTo>
                    <a:lnTo>
                      <a:pt x="29" y="67"/>
                    </a:lnTo>
                    <a:close/>
                    <a:moveTo>
                      <a:pt x="17" y="67"/>
                    </a:moveTo>
                    <a:lnTo>
                      <a:pt x="17" y="4"/>
                    </a:lnTo>
                    <a:lnTo>
                      <a:pt x="29" y="4"/>
                    </a:lnTo>
                    <a:lnTo>
                      <a:pt x="29" y="67"/>
                    </a:lnTo>
                    <a:lnTo>
                      <a:pt x="17" y="67"/>
                    </a:lnTo>
                    <a:close/>
                    <a:moveTo>
                      <a:pt x="0" y="126"/>
                    </a:moveTo>
                    <a:lnTo>
                      <a:pt x="46" y="126"/>
                    </a:lnTo>
                    <a:lnTo>
                      <a:pt x="46" y="136"/>
                    </a:lnTo>
                    <a:lnTo>
                      <a:pt x="0" y="136"/>
                    </a:lnTo>
                    <a:lnTo>
                      <a:pt x="0" y="126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7" name="Rectangle 1117"/>
              <p:cNvSpPr>
                <a:spLocks noChangeArrowheads="1"/>
              </p:cNvSpPr>
              <p:nvPr/>
            </p:nvSpPr>
            <p:spPr bwMode="auto">
              <a:xfrm>
                <a:off x="4315" y="3230"/>
                <a:ext cx="6" cy="3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8" name="Rectangle 1118"/>
              <p:cNvSpPr>
                <a:spLocks noChangeArrowheads="1"/>
              </p:cNvSpPr>
              <p:nvPr/>
            </p:nvSpPr>
            <p:spPr bwMode="auto">
              <a:xfrm>
                <a:off x="4315" y="3199"/>
                <a:ext cx="6" cy="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79" name="Rectangle 1119"/>
              <p:cNvSpPr>
                <a:spLocks noChangeArrowheads="1"/>
              </p:cNvSpPr>
              <p:nvPr/>
            </p:nvSpPr>
            <p:spPr bwMode="auto">
              <a:xfrm>
                <a:off x="4307" y="326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0" name="Rectangle 1120"/>
              <p:cNvSpPr>
                <a:spLocks noChangeArrowheads="1"/>
              </p:cNvSpPr>
              <p:nvPr/>
            </p:nvSpPr>
            <p:spPr bwMode="auto">
              <a:xfrm>
                <a:off x="4307" y="319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1" name="Freeform 1121"/>
              <p:cNvSpPr>
                <a:spLocks noEditPoints="1"/>
              </p:cNvSpPr>
              <p:nvPr/>
            </p:nvSpPr>
            <p:spPr bwMode="auto">
              <a:xfrm>
                <a:off x="4369" y="3153"/>
                <a:ext cx="22" cy="90"/>
              </a:xfrm>
              <a:custGeom>
                <a:avLst/>
                <a:gdLst>
                  <a:gd name="T0" fmla="*/ 27 w 44"/>
                  <a:gd name="T1" fmla="*/ 91 h 181"/>
                  <a:gd name="T2" fmla="*/ 27 w 44"/>
                  <a:gd name="T3" fmla="*/ 177 h 181"/>
                  <a:gd name="T4" fmla="*/ 17 w 44"/>
                  <a:gd name="T5" fmla="*/ 177 h 181"/>
                  <a:gd name="T6" fmla="*/ 17 w 44"/>
                  <a:gd name="T7" fmla="*/ 91 h 181"/>
                  <a:gd name="T8" fmla="*/ 27 w 44"/>
                  <a:gd name="T9" fmla="*/ 91 h 181"/>
                  <a:gd name="T10" fmla="*/ 17 w 44"/>
                  <a:gd name="T11" fmla="*/ 91 h 181"/>
                  <a:gd name="T12" fmla="*/ 17 w 44"/>
                  <a:gd name="T13" fmla="*/ 6 h 181"/>
                  <a:gd name="T14" fmla="*/ 27 w 44"/>
                  <a:gd name="T15" fmla="*/ 6 h 181"/>
                  <a:gd name="T16" fmla="*/ 27 w 44"/>
                  <a:gd name="T17" fmla="*/ 91 h 181"/>
                  <a:gd name="T18" fmla="*/ 17 w 44"/>
                  <a:gd name="T19" fmla="*/ 91 h 181"/>
                  <a:gd name="T20" fmla="*/ 0 w 44"/>
                  <a:gd name="T21" fmla="*/ 171 h 181"/>
                  <a:gd name="T22" fmla="*/ 44 w 44"/>
                  <a:gd name="T23" fmla="*/ 171 h 181"/>
                  <a:gd name="T24" fmla="*/ 44 w 44"/>
                  <a:gd name="T25" fmla="*/ 181 h 181"/>
                  <a:gd name="T26" fmla="*/ 0 w 44"/>
                  <a:gd name="T27" fmla="*/ 181 h 181"/>
                  <a:gd name="T28" fmla="*/ 0 w 44"/>
                  <a:gd name="T29" fmla="*/ 171 h 181"/>
                  <a:gd name="T30" fmla="*/ 0 w 44"/>
                  <a:gd name="T31" fmla="*/ 0 h 181"/>
                  <a:gd name="T32" fmla="*/ 44 w 44"/>
                  <a:gd name="T33" fmla="*/ 0 h 181"/>
                  <a:gd name="T34" fmla="*/ 44 w 44"/>
                  <a:gd name="T35" fmla="*/ 10 h 181"/>
                  <a:gd name="T36" fmla="*/ 0 w 44"/>
                  <a:gd name="T37" fmla="*/ 10 h 181"/>
                  <a:gd name="T38" fmla="*/ 0 w 44"/>
                  <a:gd name="T3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181">
                    <a:moveTo>
                      <a:pt x="27" y="91"/>
                    </a:moveTo>
                    <a:lnTo>
                      <a:pt x="27" y="177"/>
                    </a:lnTo>
                    <a:lnTo>
                      <a:pt x="17" y="177"/>
                    </a:lnTo>
                    <a:lnTo>
                      <a:pt x="17" y="91"/>
                    </a:lnTo>
                    <a:lnTo>
                      <a:pt x="27" y="91"/>
                    </a:lnTo>
                    <a:close/>
                    <a:moveTo>
                      <a:pt x="17" y="91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91"/>
                    </a:lnTo>
                    <a:lnTo>
                      <a:pt x="17" y="91"/>
                    </a:lnTo>
                    <a:close/>
                    <a:moveTo>
                      <a:pt x="0" y="171"/>
                    </a:moveTo>
                    <a:lnTo>
                      <a:pt x="44" y="171"/>
                    </a:lnTo>
                    <a:lnTo>
                      <a:pt x="44" y="181"/>
                    </a:lnTo>
                    <a:lnTo>
                      <a:pt x="0" y="181"/>
                    </a:lnTo>
                    <a:lnTo>
                      <a:pt x="0" y="171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2" name="Rectangle 1122"/>
              <p:cNvSpPr>
                <a:spLocks noChangeArrowheads="1"/>
              </p:cNvSpPr>
              <p:nvPr/>
            </p:nvSpPr>
            <p:spPr bwMode="auto">
              <a:xfrm>
                <a:off x="4378" y="3198"/>
                <a:ext cx="4" cy="4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3" name="Rectangle 1123"/>
              <p:cNvSpPr>
                <a:spLocks noChangeArrowheads="1"/>
              </p:cNvSpPr>
              <p:nvPr/>
            </p:nvSpPr>
            <p:spPr bwMode="auto">
              <a:xfrm>
                <a:off x="4378" y="3156"/>
                <a:ext cx="4" cy="4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4" name="Rectangle 1124"/>
              <p:cNvSpPr>
                <a:spLocks noChangeArrowheads="1"/>
              </p:cNvSpPr>
              <p:nvPr/>
            </p:nvSpPr>
            <p:spPr bwMode="auto">
              <a:xfrm>
                <a:off x="4369" y="323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5" name="Rectangle 1125"/>
              <p:cNvSpPr>
                <a:spLocks noChangeArrowheads="1"/>
              </p:cNvSpPr>
              <p:nvPr/>
            </p:nvSpPr>
            <p:spPr bwMode="auto">
              <a:xfrm>
                <a:off x="4369" y="3153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6" name="Freeform 1126"/>
              <p:cNvSpPr>
                <a:spLocks noEditPoints="1"/>
              </p:cNvSpPr>
              <p:nvPr/>
            </p:nvSpPr>
            <p:spPr bwMode="auto">
              <a:xfrm>
                <a:off x="4430" y="3087"/>
                <a:ext cx="23" cy="108"/>
              </a:xfrm>
              <a:custGeom>
                <a:avLst/>
                <a:gdLst>
                  <a:gd name="T0" fmla="*/ 27 w 46"/>
                  <a:gd name="T1" fmla="*/ 107 h 215"/>
                  <a:gd name="T2" fmla="*/ 27 w 46"/>
                  <a:gd name="T3" fmla="*/ 211 h 215"/>
                  <a:gd name="T4" fmla="*/ 17 w 46"/>
                  <a:gd name="T5" fmla="*/ 211 h 215"/>
                  <a:gd name="T6" fmla="*/ 17 w 46"/>
                  <a:gd name="T7" fmla="*/ 107 h 215"/>
                  <a:gd name="T8" fmla="*/ 27 w 46"/>
                  <a:gd name="T9" fmla="*/ 107 h 215"/>
                  <a:gd name="T10" fmla="*/ 17 w 46"/>
                  <a:gd name="T11" fmla="*/ 107 h 215"/>
                  <a:gd name="T12" fmla="*/ 17 w 46"/>
                  <a:gd name="T13" fmla="*/ 4 h 215"/>
                  <a:gd name="T14" fmla="*/ 27 w 46"/>
                  <a:gd name="T15" fmla="*/ 4 h 215"/>
                  <a:gd name="T16" fmla="*/ 27 w 46"/>
                  <a:gd name="T17" fmla="*/ 107 h 215"/>
                  <a:gd name="T18" fmla="*/ 17 w 46"/>
                  <a:gd name="T19" fmla="*/ 107 h 215"/>
                  <a:gd name="T20" fmla="*/ 0 w 46"/>
                  <a:gd name="T21" fmla="*/ 205 h 215"/>
                  <a:gd name="T22" fmla="*/ 46 w 46"/>
                  <a:gd name="T23" fmla="*/ 205 h 215"/>
                  <a:gd name="T24" fmla="*/ 46 w 46"/>
                  <a:gd name="T25" fmla="*/ 215 h 215"/>
                  <a:gd name="T26" fmla="*/ 0 w 46"/>
                  <a:gd name="T27" fmla="*/ 215 h 215"/>
                  <a:gd name="T28" fmla="*/ 0 w 46"/>
                  <a:gd name="T29" fmla="*/ 205 h 215"/>
                  <a:gd name="T30" fmla="*/ 0 w 46"/>
                  <a:gd name="T31" fmla="*/ 0 h 215"/>
                  <a:gd name="T32" fmla="*/ 46 w 46"/>
                  <a:gd name="T33" fmla="*/ 0 h 215"/>
                  <a:gd name="T34" fmla="*/ 46 w 46"/>
                  <a:gd name="T35" fmla="*/ 9 h 215"/>
                  <a:gd name="T36" fmla="*/ 0 w 46"/>
                  <a:gd name="T37" fmla="*/ 9 h 215"/>
                  <a:gd name="T38" fmla="*/ 0 w 46"/>
                  <a:gd name="T3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15">
                    <a:moveTo>
                      <a:pt x="27" y="107"/>
                    </a:moveTo>
                    <a:lnTo>
                      <a:pt x="27" y="211"/>
                    </a:lnTo>
                    <a:lnTo>
                      <a:pt x="17" y="211"/>
                    </a:lnTo>
                    <a:lnTo>
                      <a:pt x="17" y="107"/>
                    </a:lnTo>
                    <a:lnTo>
                      <a:pt x="27" y="107"/>
                    </a:lnTo>
                    <a:close/>
                    <a:moveTo>
                      <a:pt x="17" y="107"/>
                    </a:moveTo>
                    <a:lnTo>
                      <a:pt x="17" y="4"/>
                    </a:lnTo>
                    <a:lnTo>
                      <a:pt x="27" y="4"/>
                    </a:lnTo>
                    <a:lnTo>
                      <a:pt x="27" y="107"/>
                    </a:lnTo>
                    <a:lnTo>
                      <a:pt x="17" y="107"/>
                    </a:lnTo>
                    <a:close/>
                    <a:moveTo>
                      <a:pt x="0" y="205"/>
                    </a:moveTo>
                    <a:lnTo>
                      <a:pt x="46" y="205"/>
                    </a:lnTo>
                    <a:lnTo>
                      <a:pt x="46" y="215"/>
                    </a:lnTo>
                    <a:lnTo>
                      <a:pt x="0" y="215"/>
                    </a:lnTo>
                    <a:lnTo>
                      <a:pt x="0" y="205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7" name="Rectangle 1127"/>
              <p:cNvSpPr>
                <a:spLocks noChangeArrowheads="1"/>
              </p:cNvSpPr>
              <p:nvPr/>
            </p:nvSpPr>
            <p:spPr bwMode="auto">
              <a:xfrm>
                <a:off x="4439" y="3141"/>
                <a:ext cx="5" cy="5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8" name="Rectangle 1128"/>
              <p:cNvSpPr>
                <a:spLocks noChangeArrowheads="1"/>
              </p:cNvSpPr>
              <p:nvPr/>
            </p:nvSpPr>
            <p:spPr bwMode="auto">
              <a:xfrm>
                <a:off x="4439" y="3089"/>
                <a:ext cx="5" cy="5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89" name="Rectangle 1129"/>
              <p:cNvSpPr>
                <a:spLocks noChangeArrowheads="1"/>
              </p:cNvSpPr>
              <p:nvPr/>
            </p:nvSpPr>
            <p:spPr bwMode="auto">
              <a:xfrm>
                <a:off x="4430" y="319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0" name="Rectangle 1130"/>
              <p:cNvSpPr>
                <a:spLocks noChangeArrowheads="1"/>
              </p:cNvSpPr>
              <p:nvPr/>
            </p:nvSpPr>
            <p:spPr bwMode="auto">
              <a:xfrm>
                <a:off x="4430" y="3087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1" name="Freeform 1131"/>
              <p:cNvSpPr>
                <a:spLocks noEditPoints="1"/>
              </p:cNvSpPr>
              <p:nvPr/>
            </p:nvSpPr>
            <p:spPr bwMode="auto">
              <a:xfrm>
                <a:off x="4492" y="3057"/>
                <a:ext cx="23" cy="126"/>
              </a:xfrm>
              <a:custGeom>
                <a:avLst/>
                <a:gdLst>
                  <a:gd name="T0" fmla="*/ 29 w 46"/>
                  <a:gd name="T1" fmla="*/ 127 h 254"/>
                  <a:gd name="T2" fmla="*/ 29 w 46"/>
                  <a:gd name="T3" fmla="*/ 250 h 254"/>
                  <a:gd name="T4" fmla="*/ 19 w 46"/>
                  <a:gd name="T5" fmla="*/ 250 h 254"/>
                  <a:gd name="T6" fmla="*/ 19 w 46"/>
                  <a:gd name="T7" fmla="*/ 127 h 254"/>
                  <a:gd name="T8" fmla="*/ 29 w 46"/>
                  <a:gd name="T9" fmla="*/ 127 h 254"/>
                  <a:gd name="T10" fmla="*/ 19 w 46"/>
                  <a:gd name="T11" fmla="*/ 127 h 254"/>
                  <a:gd name="T12" fmla="*/ 19 w 46"/>
                  <a:gd name="T13" fmla="*/ 6 h 254"/>
                  <a:gd name="T14" fmla="*/ 29 w 46"/>
                  <a:gd name="T15" fmla="*/ 6 h 254"/>
                  <a:gd name="T16" fmla="*/ 29 w 46"/>
                  <a:gd name="T17" fmla="*/ 127 h 254"/>
                  <a:gd name="T18" fmla="*/ 19 w 46"/>
                  <a:gd name="T19" fmla="*/ 127 h 254"/>
                  <a:gd name="T20" fmla="*/ 0 w 46"/>
                  <a:gd name="T21" fmla="*/ 244 h 254"/>
                  <a:gd name="T22" fmla="*/ 46 w 46"/>
                  <a:gd name="T23" fmla="*/ 244 h 254"/>
                  <a:gd name="T24" fmla="*/ 46 w 46"/>
                  <a:gd name="T25" fmla="*/ 254 h 254"/>
                  <a:gd name="T26" fmla="*/ 0 w 46"/>
                  <a:gd name="T27" fmla="*/ 254 h 254"/>
                  <a:gd name="T28" fmla="*/ 0 w 46"/>
                  <a:gd name="T29" fmla="*/ 244 h 254"/>
                  <a:gd name="T30" fmla="*/ 0 w 46"/>
                  <a:gd name="T31" fmla="*/ 0 h 254"/>
                  <a:gd name="T32" fmla="*/ 46 w 46"/>
                  <a:gd name="T33" fmla="*/ 0 h 254"/>
                  <a:gd name="T34" fmla="*/ 46 w 46"/>
                  <a:gd name="T35" fmla="*/ 10 h 254"/>
                  <a:gd name="T36" fmla="*/ 0 w 46"/>
                  <a:gd name="T37" fmla="*/ 10 h 254"/>
                  <a:gd name="T38" fmla="*/ 0 w 46"/>
                  <a:gd name="T3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54">
                    <a:moveTo>
                      <a:pt x="29" y="127"/>
                    </a:moveTo>
                    <a:lnTo>
                      <a:pt x="29" y="250"/>
                    </a:lnTo>
                    <a:lnTo>
                      <a:pt x="19" y="250"/>
                    </a:lnTo>
                    <a:lnTo>
                      <a:pt x="19" y="127"/>
                    </a:lnTo>
                    <a:lnTo>
                      <a:pt x="29" y="127"/>
                    </a:lnTo>
                    <a:close/>
                    <a:moveTo>
                      <a:pt x="19" y="127"/>
                    </a:moveTo>
                    <a:lnTo>
                      <a:pt x="19" y="6"/>
                    </a:lnTo>
                    <a:lnTo>
                      <a:pt x="29" y="6"/>
                    </a:lnTo>
                    <a:lnTo>
                      <a:pt x="29" y="127"/>
                    </a:lnTo>
                    <a:lnTo>
                      <a:pt x="19" y="127"/>
                    </a:lnTo>
                    <a:close/>
                    <a:moveTo>
                      <a:pt x="0" y="244"/>
                    </a:moveTo>
                    <a:lnTo>
                      <a:pt x="46" y="244"/>
                    </a:lnTo>
                    <a:lnTo>
                      <a:pt x="46" y="254"/>
                    </a:lnTo>
                    <a:lnTo>
                      <a:pt x="0" y="254"/>
                    </a:lnTo>
                    <a:lnTo>
                      <a:pt x="0" y="24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2" name="Rectangle 1132"/>
              <p:cNvSpPr>
                <a:spLocks noChangeArrowheads="1"/>
              </p:cNvSpPr>
              <p:nvPr/>
            </p:nvSpPr>
            <p:spPr bwMode="auto">
              <a:xfrm>
                <a:off x="4501" y="3120"/>
                <a:ext cx="5" cy="6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3" name="Rectangle 1133"/>
              <p:cNvSpPr>
                <a:spLocks noChangeArrowheads="1"/>
              </p:cNvSpPr>
              <p:nvPr/>
            </p:nvSpPr>
            <p:spPr bwMode="auto">
              <a:xfrm>
                <a:off x="4501" y="3060"/>
                <a:ext cx="5" cy="6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4" name="Rectangle 1134"/>
              <p:cNvSpPr>
                <a:spLocks noChangeArrowheads="1"/>
              </p:cNvSpPr>
              <p:nvPr/>
            </p:nvSpPr>
            <p:spPr bwMode="auto">
              <a:xfrm>
                <a:off x="4492" y="3179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5" name="Rectangle 1135"/>
              <p:cNvSpPr>
                <a:spLocks noChangeArrowheads="1"/>
              </p:cNvSpPr>
              <p:nvPr/>
            </p:nvSpPr>
            <p:spPr bwMode="auto">
              <a:xfrm>
                <a:off x="4492" y="3057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6" name="Freeform 1136"/>
              <p:cNvSpPr>
                <a:spLocks noEditPoints="1"/>
              </p:cNvSpPr>
              <p:nvPr/>
            </p:nvSpPr>
            <p:spPr bwMode="auto">
              <a:xfrm>
                <a:off x="4554" y="3035"/>
                <a:ext cx="22" cy="153"/>
              </a:xfrm>
              <a:custGeom>
                <a:avLst/>
                <a:gdLst>
                  <a:gd name="T0" fmla="*/ 26 w 44"/>
                  <a:gd name="T1" fmla="*/ 154 h 307"/>
                  <a:gd name="T2" fmla="*/ 26 w 44"/>
                  <a:gd name="T3" fmla="*/ 302 h 307"/>
                  <a:gd name="T4" fmla="*/ 17 w 44"/>
                  <a:gd name="T5" fmla="*/ 302 h 307"/>
                  <a:gd name="T6" fmla="*/ 17 w 44"/>
                  <a:gd name="T7" fmla="*/ 154 h 307"/>
                  <a:gd name="T8" fmla="*/ 26 w 44"/>
                  <a:gd name="T9" fmla="*/ 154 h 307"/>
                  <a:gd name="T10" fmla="*/ 17 w 44"/>
                  <a:gd name="T11" fmla="*/ 154 h 307"/>
                  <a:gd name="T12" fmla="*/ 17 w 44"/>
                  <a:gd name="T13" fmla="*/ 6 h 307"/>
                  <a:gd name="T14" fmla="*/ 26 w 44"/>
                  <a:gd name="T15" fmla="*/ 6 h 307"/>
                  <a:gd name="T16" fmla="*/ 26 w 44"/>
                  <a:gd name="T17" fmla="*/ 154 h 307"/>
                  <a:gd name="T18" fmla="*/ 17 w 44"/>
                  <a:gd name="T19" fmla="*/ 154 h 307"/>
                  <a:gd name="T20" fmla="*/ 0 w 44"/>
                  <a:gd name="T21" fmla="*/ 298 h 307"/>
                  <a:gd name="T22" fmla="*/ 44 w 44"/>
                  <a:gd name="T23" fmla="*/ 298 h 307"/>
                  <a:gd name="T24" fmla="*/ 44 w 44"/>
                  <a:gd name="T25" fmla="*/ 307 h 307"/>
                  <a:gd name="T26" fmla="*/ 0 w 44"/>
                  <a:gd name="T27" fmla="*/ 307 h 307"/>
                  <a:gd name="T28" fmla="*/ 0 w 44"/>
                  <a:gd name="T29" fmla="*/ 298 h 307"/>
                  <a:gd name="T30" fmla="*/ 0 w 44"/>
                  <a:gd name="T31" fmla="*/ 0 h 307"/>
                  <a:gd name="T32" fmla="*/ 44 w 44"/>
                  <a:gd name="T33" fmla="*/ 0 h 307"/>
                  <a:gd name="T34" fmla="*/ 44 w 44"/>
                  <a:gd name="T35" fmla="*/ 10 h 307"/>
                  <a:gd name="T36" fmla="*/ 0 w 44"/>
                  <a:gd name="T37" fmla="*/ 10 h 307"/>
                  <a:gd name="T38" fmla="*/ 0 w 44"/>
                  <a:gd name="T3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07">
                    <a:moveTo>
                      <a:pt x="26" y="154"/>
                    </a:moveTo>
                    <a:lnTo>
                      <a:pt x="26" y="302"/>
                    </a:lnTo>
                    <a:lnTo>
                      <a:pt x="17" y="302"/>
                    </a:lnTo>
                    <a:lnTo>
                      <a:pt x="17" y="154"/>
                    </a:lnTo>
                    <a:lnTo>
                      <a:pt x="26" y="154"/>
                    </a:lnTo>
                    <a:close/>
                    <a:moveTo>
                      <a:pt x="17" y="154"/>
                    </a:moveTo>
                    <a:lnTo>
                      <a:pt x="17" y="6"/>
                    </a:lnTo>
                    <a:lnTo>
                      <a:pt x="26" y="6"/>
                    </a:lnTo>
                    <a:lnTo>
                      <a:pt x="26" y="154"/>
                    </a:lnTo>
                    <a:lnTo>
                      <a:pt x="17" y="154"/>
                    </a:lnTo>
                    <a:close/>
                    <a:moveTo>
                      <a:pt x="0" y="298"/>
                    </a:moveTo>
                    <a:lnTo>
                      <a:pt x="44" y="298"/>
                    </a:lnTo>
                    <a:lnTo>
                      <a:pt x="44" y="307"/>
                    </a:lnTo>
                    <a:lnTo>
                      <a:pt x="0" y="307"/>
                    </a:lnTo>
                    <a:lnTo>
                      <a:pt x="0" y="29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7" name="Rectangle 1137"/>
              <p:cNvSpPr>
                <a:spLocks noChangeArrowheads="1"/>
              </p:cNvSpPr>
              <p:nvPr/>
            </p:nvSpPr>
            <p:spPr bwMode="auto">
              <a:xfrm>
                <a:off x="4563" y="3111"/>
                <a:ext cx="5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8" name="Rectangle 1138"/>
              <p:cNvSpPr>
                <a:spLocks noChangeArrowheads="1"/>
              </p:cNvSpPr>
              <p:nvPr/>
            </p:nvSpPr>
            <p:spPr bwMode="auto">
              <a:xfrm>
                <a:off x="4563" y="3037"/>
                <a:ext cx="5" cy="7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99" name="Rectangle 1139"/>
              <p:cNvSpPr>
                <a:spLocks noChangeArrowheads="1"/>
              </p:cNvSpPr>
              <p:nvPr/>
            </p:nvSpPr>
            <p:spPr bwMode="auto">
              <a:xfrm>
                <a:off x="4554" y="318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0" name="Rectangle 1140"/>
              <p:cNvSpPr>
                <a:spLocks noChangeArrowheads="1"/>
              </p:cNvSpPr>
              <p:nvPr/>
            </p:nvSpPr>
            <p:spPr bwMode="auto">
              <a:xfrm>
                <a:off x="4554" y="303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1" name="Freeform 1141"/>
              <p:cNvSpPr>
                <a:spLocks noEditPoints="1"/>
              </p:cNvSpPr>
              <p:nvPr/>
            </p:nvSpPr>
            <p:spPr bwMode="auto">
              <a:xfrm>
                <a:off x="4616" y="2999"/>
                <a:ext cx="23" cy="172"/>
              </a:xfrm>
              <a:custGeom>
                <a:avLst/>
                <a:gdLst>
                  <a:gd name="T0" fmla="*/ 29 w 46"/>
                  <a:gd name="T1" fmla="*/ 171 h 344"/>
                  <a:gd name="T2" fmla="*/ 29 w 46"/>
                  <a:gd name="T3" fmla="*/ 340 h 344"/>
                  <a:gd name="T4" fmla="*/ 18 w 46"/>
                  <a:gd name="T5" fmla="*/ 340 h 344"/>
                  <a:gd name="T6" fmla="*/ 18 w 46"/>
                  <a:gd name="T7" fmla="*/ 171 h 344"/>
                  <a:gd name="T8" fmla="*/ 29 w 46"/>
                  <a:gd name="T9" fmla="*/ 171 h 344"/>
                  <a:gd name="T10" fmla="*/ 18 w 46"/>
                  <a:gd name="T11" fmla="*/ 171 h 344"/>
                  <a:gd name="T12" fmla="*/ 18 w 46"/>
                  <a:gd name="T13" fmla="*/ 4 h 344"/>
                  <a:gd name="T14" fmla="*/ 29 w 46"/>
                  <a:gd name="T15" fmla="*/ 4 h 344"/>
                  <a:gd name="T16" fmla="*/ 29 w 46"/>
                  <a:gd name="T17" fmla="*/ 171 h 344"/>
                  <a:gd name="T18" fmla="*/ 18 w 46"/>
                  <a:gd name="T19" fmla="*/ 171 h 344"/>
                  <a:gd name="T20" fmla="*/ 0 w 46"/>
                  <a:gd name="T21" fmla="*/ 334 h 344"/>
                  <a:gd name="T22" fmla="*/ 46 w 46"/>
                  <a:gd name="T23" fmla="*/ 334 h 344"/>
                  <a:gd name="T24" fmla="*/ 46 w 46"/>
                  <a:gd name="T25" fmla="*/ 344 h 344"/>
                  <a:gd name="T26" fmla="*/ 0 w 46"/>
                  <a:gd name="T27" fmla="*/ 344 h 344"/>
                  <a:gd name="T28" fmla="*/ 0 w 46"/>
                  <a:gd name="T29" fmla="*/ 334 h 344"/>
                  <a:gd name="T30" fmla="*/ 0 w 46"/>
                  <a:gd name="T31" fmla="*/ 0 h 344"/>
                  <a:gd name="T32" fmla="*/ 46 w 46"/>
                  <a:gd name="T33" fmla="*/ 0 h 344"/>
                  <a:gd name="T34" fmla="*/ 46 w 46"/>
                  <a:gd name="T35" fmla="*/ 8 h 344"/>
                  <a:gd name="T36" fmla="*/ 0 w 46"/>
                  <a:gd name="T37" fmla="*/ 8 h 344"/>
                  <a:gd name="T38" fmla="*/ 0 w 46"/>
                  <a:gd name="T3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44">
                    <a:moveTo>
                      <a:pt x="29" y="171"/>
                    </a:moveTo>
                    <a:lnTo>
                      <a:pt x="29" y="340"/>
                    </a:lnTo>
                    <a:lnTo>
                      <a:pt x="18" y="340"/>
                    </a:lnTo>
                    <a:lnTo>
                      <a:pt x="18" y="171"/>
                    </a:lnTo>
                    <a:lnTo>
                      <a:pt x="29" y="171"/>
                    </a:lnTo>
                    <a:close/>
                    <a:moveTo>
                      <a:pt x="18" y="171"/>
                    </a:moveTo>
                    <a:lnTo>
                      <a:pt x="18" y="4"/>
                    </a:lnTo>
                    <a:lnTo>
                      <a:pt x="29" y="4"/>
                    </a:lnTo>
                    <a:lnTo>
                      <a:pt x="29" y="171"/>
                    </a:lnTo>
                    <a:lnTo>
                      <a:pt x="18" y="171"/>
                    </a:lnTo>
                    <a:close/>
                    <a:moveTo>
                      <a:pt x="0" y="334"/>
                    </a:moveTo>
                    <a:lnTo>
                      <a:pt x="46" y="334"/>
                    </a:lnTo>
                    <a:lnTo>
                      <a:pt x="46" y="344"/>
                    </a:lnTo>
                    <a:lnTo>
                      <a:pt x="0" y="344"/>
                    </a:lnTo>
                    <a:lnTo>
                      <a:pt x="0" y="334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2" name="Rectangle 1142"/>
              <p:cNvSpPr>
                <a:spLocks noChangeArrowheads="1"/>
              </p:cNvSpPr>
              <p:nvPr/>
            </p:nvSpPr>
            <p:spPr bwMode="auto">
              <a:xfrm>
                <a:off x="4624" y="3085"/>
                <a:ext cx="6" cy="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3" name="Rectangle 1143"/>
              <p:cNvSpPr>
                <a:spLocks noChangeArrowheads="1"/>
              </p:cNvSpPr>
              <p:nvPr/>
            </p:nvSpPr>
            <p:spPr bwMode="auto">
              <a:xfrm>
                <a:off x="4624" y="3001"/>
                <a:ext cx="6" cy="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4" name="Rectangle 1144"/>
              <p:cNvSpPr>
                <a:spLocks noChangeArrowheads="1"/>
              </p:cNvSpPr>
              <p:nvPr/>
            </p:nvSpPr>
            <p:spPr bwMode="auto">
              <a:xfrm>
                <a:off x="4616" y="3166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5" name="Rectangle 1145"/>
              <p:cNvSpPr>
                <a:spLocks noChangeArrowheads="1"/>
              </p:cNvSpPr>
              <p:nvPr/>
            </p:nvSpPr>
            <p:spPr bwMode="auto">
              <a:xfrm>
                <a:off x="4616" y="2999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6" name="Freeform 1146"/>
              <p:cNvSpPr>
                <a:spLocks noEditPoints="1"/>
              </p:cNvSpPr>
              <p:nvPr/>
            </p:nvSpPr>
            <p:spPr bwMode="auto">
              <a:xfrm>
                <a:off x="4678" y="2968"/>
                <a:ext cx="22" cy="186"/>
              </a:xfrm>
              <a:custGeom>
                <a:avLst/>
                <a:gdLst>
                  <a:gd name="T0" fmla="*/ 27 w 44"/>
                  <a:gd name="T1" fmla="*/ 186 h 370"/>
                  <a:gd name="T2" fmla="*/ 27 w 44"/>
                  <a:gd name="T3" fmla="*/ 366 h 370"/>
                  <a:gd name="T4" fmla="*/ 17 w 44"/>
                  <a:gd name="T5" fmla="*/ 366 h 370"/>
                  <a:gd name="T6" fmla="*/ 17 w 44"/>
                  <a:gd name="T7" fmla="*/ 186 h 370"/>
                  <a:gd name="T8" fmla="*/ 27 w 44"/>
                  <a:gd name="T9" fmla="*/ 186 h 370"/>
                  <a:gd name="T10" fmla="*/ 17 w 44"/>
                  <a:gd name="T11" fmla="*/ 186 h 370"/>
                  <a:gd name="T12" fmla="*/ 17 w 44"/>
                  <a:gd name="T13" fmla="*/ 5 h 370"/>
                  <a:gd name="T14" fmla="*/ 27 w 44"/>
                  <a:gd name="T15" fmla="*/ 5 h 370"/>
                  <a:gd name="T16" fmla="*/ 27 w 44"/>
                  <a:gd name="T17" fmla="*/ 186 h 370"/>
                  <a:gd name="T18" fmla="*/ 17 w 44"/>
                  <a:gd name="T19" fmla="*/ 186 h 370"/>
                  <a:gd name="T20" fmla="*/ 0 w 44"/>
                  <a:gd name="T21" fmla="*/ 361 h 370"/>
                  <a:gd name="T22" fmla="*/ 44 w 44"/>
                  <a:gd name="T23" fmla="*/ 361 h 370"/>
                  <a:gd name="T24" fmla="*/ 44 w 44"/>
                  <a:gd name="T25" fmla="*/ 370 h 370"/>
                  <a:gd name="T26" fmla="*/ 0 w 44"/>
                  <a:gd name="T27" fmla="*/ 370 h 370"/>
                  <a:gd name="T28" fmla="*/ 0 w 44"/>
                  <a:gd name="T29" fmla="*/ 361 h 370"/>
                  <a:gd name="T30" fmla="*/ 0 w 44"/>
                  <a:gd name="T31" fmla="*/ 0 h 370"/>
                  <a:gd name="T32" fmla="*/ 44 w 44"/>
                  <a:gd name="T33" fmla="*/ 0 h 370"/>
                  <a:gd name="T34" fmla="*/ 44 w 44"/>
                  <a:gd name="T35" fmla="*/ 9 h 370"/>
                  <a:gd name="T36" fmla="*/ 0 w 44"/>
                  <a:gd name="T37" fmla="*/ 9 h 370"/>
                  <a:gd name="T38" fmla="*/ 0 w 44"/>
                  <a:gd name="T3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70">
                    <a:moveTo>
                      <a:pt x="27" y="186"/>
                    </a:moveTo>
                    <a:lnTo>
                      <a:pt x="27" y="366"/>
                    </a:lnTo>
                    <a:lnTo>
                      <a:pt x="17" y="366"/>
                    </a:lnTo>
                    <a:lnTo>
                      <a:pt x="17" y="186"/>
                    </a:lnTo>
                    <a:lnTo>
                      <a:pt x="27" y="186"/>
                    </a:lnTo>
                    <a:close/>
                    <a:moveTo>
                      <a:pt x="17" y="186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186"/>
                    </a:lnTo>
                    <a:lnTo>
                      <a:pt x="17" y="186"/>
                    </a:lnTo>
                    <a:close/>
                    <a:moveTo>
                      <a:pt x="0" y="361"/>
                    </a:moveTo>
                    <a:lnTo>
                      <a:pt x="44" y="361"/>
                    </a:lnTo>
                    <a:lnTo>
                      <a:pt x="44" y="370"/>
                    </a:lnTo>
                    <a:lnTo>
                      <a:pt x="0" y="370"/>
                    </a:lnTo>
                    <a:lnTo>
                      <a:pt x="0" y="361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7" name="Rectangle 1147"/>
              <p:cNvSpPr>
                <a:spLocks noChangeArrowheads="1"/>
              </p:cNvSpPr>
              <p:nvPr/>
            </p:nvSpPr>
            <p:spPr bwMode="auto">
              <a:xfrm>
                <a:off x="4687" y="3061"/>
                <a:ext cx="5" cy="9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8" name="Rectangle 1148"/>
              <p:cNvSpPr>
                <a:spLocks noChangeArrowheads="1"/>
              </p:cNvSpPr>
              <p:nvPr/>
            </p:nvSpPr>
            <p:spPr bwMode="auto">
              <a:xfrm>
                <a:off x="4687" y="2971"/>
                <a:ext cx="5" cy="9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09" name="Rectangle 1149"/>
              <p:cNvSpPr>
                <a:spLocks noChangeArrowheads="1"/>
              </p:cNvSpPr>
              <p:nvPr/>
            </p:nvSpPr>
            <p:spPr bwMode="auto">
              <a:xfrm>
                <a:off x="4678" y="3149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0" name="Rectangle 1150"/>
              <p:cNvSpPr>
                <a:spLocks noChangeArrowheads="1"/>
              </p:cNvSpPr>
              <p:nvPr/>
            </p:nvSpPr>
            <p:spPr bwMode="auto">
              <a:xfrm>
                <a:off x="4678" y="296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1" name="Freeform 1151"/>
              <p:cNvSpPr>
                <a:spLocks noEditPoints="1"/>
              </p:cNvSpPr>
              <p:nvPr/>
            </p:nvSpPr>
            <p:spPr bwMode="auto">
              <a:xfrm>
                <a:off x="4740" y="2943"/>
                <a:ext cx="22" cy="196"/>
              </a:xfrm>
              <a:custGeom>
                <a:avLst/>
                <a:gdLst>
                  <a:gd name="T0" fmla="*/ 27 w 44"/>
                  <a:gd name="T1" fmla="*/ 196 h 392"/>
                  <a:gd name="T2" fmla="*/ 27 w 44"/>
                  <a:gd name="T3" fmla="*/ 386 h 392"/>
                  <a:gd name="T4" fmla="*/ 17 w 44"/>
                  <a:gd name="T5" fmla="*/ 386 h 392"/>
                  <a:gd name="T6" fmla="*/ 17 w 44"/>
                  <a:gd name="T7" fmla="*/ 196 h 392"/>
                  <a:gd name="T8" fmla="*/ 27 w 44"/>
                  <a:gd name="T9" fmla="*/ 196 h 392"/>
                  <a:gd name="T10" fmla="*/ 17 w 44"/>
                  <a:gd name="T11" fmla="*/ 196 h 392"/>
                  <a:gd name="T12" fmla="*/ 17 w 44"/>
                  <a:gd name="T13" fmla="*/ 6 h 392"/>
                  <a:gd name="T14" fmla="*/ 27 w 44"/>
                  <a:gd name="T15" fmla="*/ 6 h 392"/>
                  <a:gd name="T16" fmla="*/ 27 w 44"/>
                  <a:gd name="T17" fmla="*/ 196 h 392"/>
                  <a:gd name="T18" fmla="*/ 17 w 44"/>
                  <a:gd name="T19" fmla="*/ 196 h 392"/>
                  <a:gd name="T20" fmla="*/ 0 w 44"/>
                  <a:gd name="T21" fmla="*/ 382 h 392"/>
                  <a:gd name="T22" fmla="*/ 44 w 44"/>
                  <a:gd name="T23" fmla="*/ 382 h 392"/>
                  <a:gd name="T24" fmla="*/ 44 w 44"/>
                  <a:gd name="T25" fmla="*/ 392 h 392"/>
                  <a:gd name="T26" fmla="*/ 0 w 44"/>
                  <a:gd name="T27" fmla="*/ 392 h 392"/>
                  <a:gd name="T28" fmla="*/ 0 w 44"/>
                  <a:gd name="T29" fmla="*/ 382 h 392"/>
                  <a:gd name="T30" fmla="*/ 0 w 44"/>
                  <a:gd name="T31" fmla="*/ 0 h 392"/>
                  <a:gd name="T32" fmla="*/ 44 w 44"/>
                  <a:gd name="T33" fmla="*/ 0 h 392"/>
                  <a:gd name="T34" fmla="*/ 44 w 44"/>
                  <a:gd name="T35" fmla="*/ 9 h 392"/>
                  <a:gd name="T36" fmla="*/ 0 w 44"/>
                  <a:gd name="T37" fmla="*/ 9 h 392"/>
                  <a:gd name="T38" fmla="*/ 0 w 44"/>
                  <a:gd name="T3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92">
                    <a:moveTo>
                      <a:pt x="27" y="196"/>
                    </a:moveTo>
                    <a:lnTo>
                      <a:pt x="27" y="386"/>
                    </a:lnTo>
                    <a:lnTo>
                      <a:pt x="17" y="386"/>
                    </a:lnTo>
                    <a:lnTo>
                      <a:pt x="17" y="196"/>
                    </a:lnTo>
                    <a:lnTo>
                      <a:pt x="27" y="196"/>
                    </a:lnTo>
                    <a:close/>
                    <a:moveTo>
                      <a:pt x="17" y="196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196"/>
                    </a:lnTo>
                    <a:lnTo>
                      <a:pt x="17" y="196"/>
                    </a:lnTo>
                    <a:close/>
                    <a:moveTo>
                      <a:pt x="0" y="382"/>
                    </a:moveTo>
                    <a:lnTo>
                      <a:pt x="44" y="382"/>
                    </a:lnTo>
                    <a:lnTo>
                      <a:pt x="44" y="392"/>
                    </a:lnTo>
                    <a:lnTo>
                      <a:pt x="0" y="392"/>
                    </a:lnTo>
                    <a:lnTo>
                      <a:pt x="0" y="382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2" name="Rectangle 1152"/>
              <p:cNvSpPr>
                <a:spLocks noChangeArrowheads="1"/>
              </p:cNvSpPr>
              <p:nvPr/>
            </p:nvSpPr>
            <p:spPr bwMode="auto">
              <a:xfrm>
                <a:off x="4748" y="3041"/>
                <a:ext cx="5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3" name="Rectangle 1153"/>
              <p:cNvSpPr>
                <a:spLocks noChangeArrowheads="1"/>
              </p:cNvSpPr>
              <p:nvPr/>
            </p:nvSpPr>
            <p:spPr bwMode="auto">
              <a:xfrm>
                <a:off x="4748" y="2946"/>
                <a:ext cx="5" cy="9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4" name="Rectangle 1154"/>
              <p:cNvSpPr>
                <a:spLocks noChangeArrowheads="1"/>
              </p:cNvSpPr>
              <p:nvPr/>
            </p:nvSpPr>
            <p:spPr bwMode="auto">
              <a:xfrm>
                <a:off x="4740" y="313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5" name="Rectangle 1155"/>
              <p:cNvSpPr>
                <a:spLocks noChangeArrowheads="1"/>
              </p:cNvSpPr>
              <p:nvPr/>
            </p:nvSpPr>
            <p:spPr bwMode="auto">
              <a:xfrm>
                <a:off x="4740" y="294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6" name="Freeform 1156"/>
              <p:cNvSpPr>
                <a:spLocks noEditPoints="1"/>
              </p:cNvSpPr>
              <p:nvPr/>
            </p:nvSpPr>
            <p:spPr bwMode="auto">
              <a:xfrm>
                <a:off x="4802" y="2915"/>
                <a:ext cx="22" cy="211"/>
              </a:xfrm>
              <a:custGeom>
                <a:avLst/>
                <a:gdLst>
                  <a:gd name="T0" fmla="*/ 27 w 44"/>
                  <a:gd name="T1" fmla="*/ 211 h 423"/>
                  <a:gd name="T2" fmla="*/ 27 w 44"/>
                  <a:gd name="T3" fmla="*/ 417 h 423"/>
                  <a:gd name="T4" fmla="*/ 17 w 44"/>
                  <a:gd name="T5" fmla="*/ 417 h 423"/>
                  <a:gd name="T6" fmla="*/ 17 w 44"/>
                  <a:gd name="T7" fmla="*/ 211 h 423"/>
                  <a:gd name="T8" fmla="*/ 27 w 44"/>
                  <a:gd name="T9" fmla="*/ 211 h 423"/>
                  <a:gd name="T10" fmla="*/ 17 w 44"/>
                  <a:gd name="T11" fmla="*/ 211 h 423"/>
                  <a:gd name="T12" fmla="*/ 17 w 44"/>
                  <a:gd name="T13" fmla="*/ 6 h 423"/>
                  <a:gd name="T14" fmla="*/ 27 w 44"/>
                  <a:gd name="T15" fmla="*/ 6 h 423"/>
                  <a:gd name="T16" fmla="*/ 27 w 44"/>
                  <a:gd name="T17" fmla="*/ 211 h 423"/>
                  <a:gd name="T18" fmla="*/ 17 w 44"/>
                  <a:gd name="T19" fmla="*/ 211 h 423"/>
                  <a:gd name="T20" fmla="*/ 0 w 44"/>
                  <a:gd name="T21" fmla="*/ 411 h 423"/>
                  <a:gd name="T22" fmla="*/ 44 w 44"/>
                  <a:gd name="T23" fmla="*/ 411 h 423"/>
                  <a:gd name="T24" fmla="*/ 44 w 44"/>
                  <a:gd name="T25" fmla="*/ 423 h 423"/>
                  <a:gd name="T26" fmla="*/ 0 w 44"/>
                  <a:gd name="T27" fmla="*/ 423 h 423"/>
                  <a:gd name="T28" fmla="*/ 0 w 44"/>
                  <a:gd name="T29" fmla="*/ 411 h 423"/>
                  <a:gd name="T30" fmla="*/ 0 w 44"/>
                  <a:gd name="T31" fmla="*/ 0 h 423"/>
                  <a:gd name="T32" fmla="*/ 44 w 44"/>
                  <a:gd name="T33" fmla="*/ 0 h 423"/>
                  <a:gd name="T34" fmla="*/ 44 w 44"/>
                  <a:gd name="T35" fmla="*/ 10 h 423"/>
                  <a:gd name="T36" fmla="*/ 0 w 44"/>
                  <a:gd name="T37" fmla="*/ 10 h 423"/>
                  <a:gd name="T38" fmla="*/ 0 w 44"/>
                  <a:gd name="T3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23">
                    <a:moveTo>
                      <a:pt x="27" y="211"/>
                    </a:moveTo>
                    <a:lnTo>
                      <a:pt x="27" y="417"/>
                    </a:lnTo>
                    <a:lnTo>
                      <a:pt x="17" y="417"/>
                    </a:lnTo>
                    <a:lnTo>
                      <a:pt x="17" y="211"/>
                    </a:lnTo>
                    <a:lnTo>
                      <a:pt x="27" y="211"/>
                    </a:lnTo>
                    <a:close/>
                    <a:moveTo>
                      <a:pt x="17" y="211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11"/>
                    </a:lnTo>
                    <a:lnTo>
                      <a:pt x="17" y="211"/>
                    </a:lnTo>
                    <a:close/>
                    <a:moveTo>
                      <a:pt x="0" y="411"/>
                    </a:moveTo>
                    <a:lnTo>
                      <a:pt x="44" y="411"/>
                    </a:lnTo>
                    <a:lnTo>
                      <a:pt x="44" y="423"/>
                    </a:lnTo>
                    <a:lnTo>
                      <a:pt x="0" y="423"/>
                    </a:lnTo>
                    <a:lnTo>
                      <a:pt x="0" y="411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7" name="Rectangle 1157"/>
              <p:cNvSpPr>
                <a:spLocks noChangeArrowheads="1"/>
              </p:cNvSpPr>
              <p:nvPr/>
            </p:nvSpPr>
            <p:spPr bwMode="auto">
              <a:xfrm>
                <a:off x="4811" y="3020"/>
                <a:ext cx="4" cy="10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8" name="Rectangle 1158"/>
              <p:cNvSpPr>
                <a:spLocks noChangeArrowheads="1"/>
              </p:cNvSpPr>
              <p:nvPr/>
            </p:nvSpPr>
            <p:spPr bwMode="auto">
              <a:xfrm>
                <a:off x="4811" y="2917"/>
                <a:ext cx="4" cy="10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19" name="Rectangle 1159"/>
              <p:cNvSpPr>
                <a:spLocks noChangeArrowheads="1"/>
              </p:cNvSpPr>
              <p:nvPr/>
            </p:nvSpPr>
            <p:spPr bwMode="auto">
              <a:xfrm>
                <a:off x="4802" y="3120"/>
                <a:ext cx="22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0" name="Rectangle 1160"/>
              <p:cNvSpPr>
                <a:spLocks noChangeArrowheads="1"/>
              </p:cNvSpPr>
              <p:nvPr/>
            </p:nvSpPr>
            <p:spPr bwMode="auto">
              <a:xfrm>
                <a:off x="4802" y="2915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1" name="Freeform 1161"/>
              <p:cNvSpPr>
                <a:spLocks noEditPoints="1"/>
              </p:cNvSpPr>
              <p:nvPr/>
            </p:nvSpPr>
            <p:spPr bwMode="auto">
              <a:xfrm>
                <a:off x="4863" y="2891"/>
                <a:ext cx="23" cy="218"/>
              </a:xfrm>
              <a:custGeom>
                <a:avLst/>
                <a:gdLst>
                  <a:gd name="T0" fmla="*/ 27 w 46"/>
                  <a:gd name="T1" fmla="*/ 219 h 438"/>
                  <a:gd name="T2" fmla="*/ 27 w 46"/>
                  <a:gd name="T3" fmla="*/ 432 h 438"/>
                  <a:gd name="T4" fmla="*/ 19 w 46"/>
                  <a:gd name="T5" fmla="*/ 432 h 438"/>
                  <a:gd name="T6" fmla="*/ 19 w 46"/>
                  <a:gd name="T7" fmla="*/ 219 h 438"/>
                  <a:gd name="T8" fmla="*/ 27 w 46"/>
                  <a:gd name="T9" fmla="*/ 219 h 438"/>
                  <a:gd name="T10" fmla="*/ 19 w 46"/>
                  <a:gd name="T11" fmla="*/ 219 h 438"/>
                  <a:gd name="T12" fmla="*/ 19 w 46"/>
                  <a:gd name="T13" fmla="*/ 4 h 438"/>
                  <a:gd name="T14" fmla="*/ 27 w 46"/>
                  <a:gd name="T15" fmla="*/ 4 h 438"/>
                  <a:gd name="T16" fmla="*/ 27 w 46"/>
                  <a:gd name="T17" fmla="*/ 219 h 438"/>
                  <a:gd name="T18" fmla="*/ 19 w 46"/>
                  <a:gd name="T19" fmla="*/ 219 h 438"/>
                  <a:gd name="T20" fmla="*/ 0 w 46"/>
                  <a:gd name="T21" fmla="*/ 428 h 438"/>
                  <a:gd name="T22" fmla="*/ 46 w 46"/>
                  <a:gd name="T23" fmla="*/ 428 h 438"/>
                  <a:gd name="T24" fmla="*/ 46 w 46"/>
                  <a:gd name="T25" fmla="*/ 438 h 438"/>
                  <a:gd name="T26" fmla="*/ 0 w 46"/>
                  <a:gd name="T27" fmla="*/ 438 h 438"/>
                  <a:gd name="T28" fmla="*/ 0 w 46"/>
                  <a:gd name="T29" fmla="*/ 428 h 438"/>
                  <a:gd name="T30" fmla="*/ 0 w 46"/>
                  <a:gd name="T31" fmla="*/ 0 h 438"/>
                  <a:gd name="T32" fmla="*/ 46 w 46"/>
                  <a:gd name="T33" fmla="*/ 0 h 438"/>
                  <a:gd name="T34" fmla="*/ 46 w 46"/>
                  <a:gd name="T35" fmla="*/ 10 h 438"/>
                  <a:gd name="T36" fmla="*/ 0 w 46"/>
                  <a:gd name="T37" fmla="*/ 10 h 438"/>
                  <a:gd name="T38" fmla="*/ 0 w 46"/>
                  <a:gd name="T3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38">
                    <a:moveTo>
                      <a:pt x="27" y="219"/>
                    </a:moveTo>
                    <a:lnTo>
                      <a:pt x="27" y="432"/>
                    </a:lnTo>
                    <a:lnTo>
                      <a:pt x="19" y="432"/>
                    </a:lnTo>
                    <a:lnTo>
                      <a:pt x="19" y="219"/>
                    </a:lnTo>
                    <a:lnTo>
                      <a:pt x="27" y="219"/>
                    </a:lnTo>
                    <a:close/>
                    <a:moveTo>
                      <a:pt x="19" y="219"/>
                    </a:moveTo>
                    <a:lnTo>
                      <a:pt x="19" y="4"/>
                    </a:lnTo>
                    <a:lnTo>
                      <a:pt x="27" y="4"/>
                    </a:lnTo>
                    <a:lnTo>
                      <a:pt x="27" y="219"/>
                    </a:lnTo>
                    <a:lnTo>
                      <a:pt x="19" y="219"/>
                    </a:lnTo>
                    <a:close/>
                    <a:moveTo>
                      <a:pt x="0" y="428"/>
                    </a:moveTo>
                    <a:lnTo>
                      <a:pt x="46" y="428"/>
                    </a:lnTo>
                    <a:lnTo>
                      <a:pt x="46" y="438"/>
                    </a:lnTo>
                    <a:lnTo>
                      <a:pt x="0" y="438"/>
                    </a:lnTo>
                    <a:lnTo>
                      <a:pt x="0" y="42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2" name="Rectangle 1162"/>
              <p:cNvSpPr>
                <a:spLocks noChangeArrowheads="1"/>
              </p:cNvSpPr>
              <p:nvPr/>
            </p:nvSpPr>
            <p:spPr bwMode="auto">
              <a:xfrm>
                <a:off x="4873" y="3000"/>
                <a:ext cx="4" cy="107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3" name="Rectangle 1163"/>
              <p:cNvSpPr>
                <a:spLocks noChangeArrowheads="1"/>
              </p:cNvSpPr>
              <p:nvPr/>
            </p:nvSpPr>
            <p:spPr bwMode="auto">
              <a:xfrm>
                <a:off x="4873" y="2892"/>
                <a:ext cx="4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4" name="Rectangle 1164"/>
              <p:cNvSpPr>
                <a:spLocks noChangeArrowheads="1"/>
              </p:cNvSpPr>
              <p:nvPr/>
            </p:nvSpPr>
            <p:spPr bwMode="auto">
              <a:xfrm>
                <a:off x="4863" y="3105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5" name="Rectangle 1165"/>
              <p:cNvSpPr>
                <a:spLocks noChangeArrowheads="1"/>
              </p:cNvSpPr>
              <p:nvPr/>
            </p:nvSpPr>
            <p:spPr bwMode="auto">
              <a:xfrm>
                <a:off x="4863" y="2891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6" name="Freeform 1166"/>
              <p:cNvSpPr>
                <a:spLocks noEditPoints="1"/>
              </p:cNvSpPr>
              <p:nvPr/>
            </p:nvSpPr>
            <p:spPr bwMode="auto">
              <a:xfrm>
                <a:off x="4925" y="2860"/>
                <a:ext cx="23" cy="234"/>
              </a:xfrm>
              <a:custGeom>
                <a:avLst/>
                <a:gdLst>
                  <a:gd name="T0" fmla="*/ 28 w 46"/>
                  <a:gd name="T1" fmla="*/ 234 h 468"/>
                  <a:gd name="T2" fmla="*/ 28 w 46"/>
                  <a:gd name="T3" fmla="*/ 464 h 468"/>
                  <a:gd name="T4" fmla="*/ 19 w 46"/>
                  <a:gd name="T5" fmla="*/ 464 h 468"/>
                  <a:gd name="T6" fmla="*/ 19 w 46"/>
                  <a:gd name="T7" fmla="*/ 234 h 468"/>
                  <a:gd name="T8" fmla="*/ 28 w 46"/>
                  <a:gd name="T9" fmla="*/ 234 h 468"/>
                  <a:gd name="T10" fmla="*/ 19 w 46"/>
                  <a:gd name="T11" fmla="*/ 234 h 468"/>
                  <a:gd name="T12" fmla="*/ 19 w 46"/>
                  <a:gd name="T13" fmla="*/ 5 h 468"/>
                  <a:gd name="T14" fmla="*/ 28 w 46"/>
                  <a:gd name="T15" fmla="*/ 5 h 468"/>
                  <a:gd name="T16" fmla="*/ 28 w 46"/>
                  <a:gd name="T17" fmla="*/ 234 h 468"/>
                  <a:gd name="T18" fmla="*/ 19 w 46"/>
                  <a:gd name="T19" fmla="*/ 234 h 468"/>
                  <a:gd name="T20" fmla="*/ 0 w 46"/>
                  <a:gd name="T21" fmla="*/ 459 h 468"/>
                  <a:gd name="T22" fmla="*/ 46 w 46"/>
                  <a:gd name="T23" fmla="*/ 459 h 468"/>
                  <a:gd name="T24" fmla="*/ 46 w 46"/>
                  <a:gd name="T25" fmla="*/ 468 h 468"/>
                  <a:gd name="T26" fmla="*/ 0 w 46"/>
                  <a:gd name="T27" fmla="*/ 468 h 468"/>
                  <a:gd name="T28" fmla="*/ 0 w 46"/>
                  <a:gd name="T29" fmla="*/ 459 h 468"/>
                  <a:gd name="T30" fmla="*/ 0 w 46"/>
                  <a:gd name="T31" fmla="*/ 0 h 468"/>
                  <a:gd name="T32" fmla="*/ 46 w 46"/>
                  <a:gd name="T33" fmla="*/ 0 h 468"/>
                  <a:gd name="T34" fmla="*/ 46 w 46"/>
                  <a:gd name="T35" fmla="*/ 9 h 468"/>
                  <a:gd name="T36" fmla="*/ 0 w 46"/>
                  <a:gd name="T37" fmla="*/ 9 h 468"/>
                  <a:gd name="T38" fmla="*/ 0 w 46"/>
                  <a:gd name="T3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468">
                    <a:moveTo>
                      <a:pt x="28" y="234"/>
                    </a:moveTo>
                    <a:lnTo>
                      <a:pt x="28" y="464"/>
                    </a:lnTo>
                    <a:lnTo>
                      <a:pt x="19" y="464"/>
                    </a:lnTo>
                    <a:lnTo>
                      <a:pt x="19" y="234"/>
                    </a:lnTo>
                    <a:lnTo>
                      <a:pt x="28" y="234"/>
                    </a:lnTo>
                    <a:close/>
                    <a:moveTo>
                      <a:pt x="19" y="234"/>
                    </a:moveTo>
                    <a:lnTo>
                      <a:pt x="19" y="5"/>
                    </a:lnTo>
                    <a:lnTo>
                      <a:pt x="28" y="5"/>
                    </a:lnTo>
                    <a:lnTo>
                      <a:pt x="28" y="234"/>
                    </a:lnTo>
                    <a:lnTo>
                      <a:pt x="19" y="234"/>
                    </a:lnTo>
                    <a:close/>
                    <a:moveTo>
                      <a:pt x="0" y="459"/>
                    </a:moveTo>
                    <a:lnTo>
                      <a:pt x="46" y="459"/>
                    </a:lnTo>
                    <a:lnTo>
                      <a:pt x="46" y="468"/>
                    </a:lnTo>
                    <a:lnTo>
                      <a:pt x="0" y="468"/>
                    </a:lnTo>
                    <a:lnTo>
                      <a:pt x="0" y="459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7" name="Rectangle 1167"/>
              <p:cNvSpPr>
                <a:spLocks noChangeArrowheads="1"/>
              </p:cNvSpPr>
              <p:nvPr/>
            </p:nvSpPr>
            <p:spPr bwMode="auto">
              <a:xfrm>
                <a:off x="4934" y="2977"/>
                <a:ext cx="5" cy="11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8" name="Rectangle 1168"/>
              <p:cNvSpPr>
                <a:spLocks noChangeArrowheads="1"/>
              </p:cNvSpPr>
              <p:nvPr/>
            </p:nvSpPr>
            <p:spPr bwMode="auto">
              <a:xfrm>
                <a:off x="4934" y="2863"/>
                <a:ext cx="5" cy="1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29" name="Rectangle 1169"/>
              <p:cNvSpPr>
                <a:spLocks noChangeArrowheads="1"/>
              </p:cNvSpPr>
              <p:nvPr/>
            </p:nvSpPr>
            <p:spPr bwMode="auto">
              <a:xfrm>
                <a:off x="4925" y="3089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0" name="Rectangle 1170"/>
              <p:cNvSpPr>
                <a:spLocks noChangeArrowheads="1"/>
              </p:cNvSpPr>
              <p:nvPr/>
            </p:nvSpPr>
            <p:spPr bwMode="auto">
              <a:xfrm>
                <a:off x="4925" y="286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1" name="Freeform 1171"/>
              <p:cNvSpPr>
                <a:spLocks noEditPoints="1"/>
              </p:cNvSpPr>
              <p:nvPr/>
            </p:nvSpPr>
            <p:spPr bwMode="auto">
              <a:xfrm>
                <a:off x="4986" y="2851"/>
                <a:ext cx="24" cy="243"/>
              </a:xfrm>
              <a:custGeom>
                <a:avLst/>
                <a:gdLst>
                  <a:gd name="T0" fmla="*/ 28 w 48"/>
                  <a:gd name="T1" fmla="*/ 242 h 486"/>
                  <a:gd name="T2" fmla="*/ 28 w 48"/>
                  <a:gd name="T3" fmla="*/ 480 h 486"/>
                  <a:gd name="T4" fmla="*/ 19 w 48"/>
                  <a:gd name="T5" fmla="*/ 480 h 486"/>
                  <a:gd name="T6" fmla="*/ 19 w 48"/>
                  <a:gd name="T7" fmla="*/ 242 h 486"/>
                  <a:gd name="T8" fmla="*/ 28 w 48"/>
                  <a:gd name="T9" fmla="*/ 242 h 486"/>
                  <a:gd name="T10" fmla="*/ 19 w 48"/>
                  <a:gd name="T11" fmla="*/ 242 h 486"/>
                  <a:gd name="T12" fmla="*/ 19 w 48"/>
                  <a:gd name="T13" fmla="*/ 6 h 486"/>
                  <a:gd name="T14" fmla="*/ 28 w 48"/>
                  <a:gd name="T15" fmla="*/ 6 h 486"/>
                  <a:gd name="T16" fmla="*/ 28 w 48"/>
                  <a:gd name="T17" fmla="*/ 242 h 486"/>
                  <a:gd name="T18" fmla="*/ 19 w 48"/>
                  <a:gd name="T19" fmla="*/ 242 h 486"/>
                  <a:gd name="T20" fmla="*/ 0 w 48"/>
                  <a:gd name="T21" fmla="*/ 477 h 486"/>
                  <a:gd name="T22" fmla="*/ 48 w 48"/>
                  <a:gd name="T23" fmla="*/ 477 h 486"/>
                  <a:gd name="T24" fmla="*/ 48 w 48"/>
                  <a:gd name="T25" fmla="*/ 486 h 486"/>
                  <a:gd name="T26" fmla="*/ 0 w 48"/>
                  <a:gd name="T27" fmla="*/ 486 h 486"/>
                  <a:gd name="T28" fmla="*/ 0 w 48"/>
                  <a:gd name="T29" fmla="*/ 477 h 486"/>
                  <a:gd name="T30" fmla="*/ 0 w 48"/>
                  <a:gd name="T31" fmla="*/ 0 h 486"/>
                  <a:gd name="T32" fmla="*/ 48 w 48"/>
                  <a:gd name="T33" fmla="*/ 0 h 486"/>
                  <a:gd name="T34" fmla="*/ 48 w 48"/>
                  <a:gd name="T35" fmla="*/ 10 h 486"/>
                  <a:gd name="T36" fmla="*/ 0 w 48"/>
                  <a:gd name="T37" fmla="*/ 10 h 486"/>
                  <a:gd name="T38" fmla="*/ 0 w 48"/>
                  <a:gd name="T3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486">
                    <a:moveTo>
                      <a:pt x="28" y="242"/>
                    </a:moveTo>
                    <a:lnTo>
                      <a:pt x="28" y="480"/>
                    </a:lnTo>
                    <a:lnTo>
                      <a:pt x="19" y="480"/>
                    </a:lnTo>
                    <a:lnTo>
                      <a:pt x="19" y="242"/>
                    </a:lnTo>
                    <a:lnTo>
                      <a:pt x="28" y="242"/>
                    </a:lnTo>
                    <a:close/>
                    <a:moveTo>
                      <a:pt x="19" y="242"/>
                    </a:moveTo>
                    <a:lnTo>
                      <a:pt x="19" y="6"/>
                    </a:lnTo>
                    <a:lnTo>
                      <a:pt x="28" y="6"/>
                    </a:lnTo>
                    <a:lnTo>
                      <a:pt x="28" y="242"/>
                    </a:lnTo>
                    <a:lnTo>
                      <a:pt x="19" y="242"/>
                    </a:lnTo>
                    <a:close/>
                    <a:moveTo>
                      <a:pt x="0" y="477"/>
                    </a:moveTo>
                    <a:lnTo>
                      <a:pt x="48" y="477"/>
                    </a:lnTo>
                    <a:lnTo>
                      <a:pt x="48" y="486"/>
                    </a:lnTo>
                    <a:lnTo>
                      <a:pt x="0" y="486"/>
                    </a:lnTo>
                    <a:lnTo>
                      <a:pt x="0" y="477"/>
                    </a:lnTo>
                    <a:close/>
                    <a:moveTo>
                      <a:pt x="0" y="0"/>
                    </a:moveTo>
                    <a:lnTo>
                      <a:pt x="48" y="0"/>
                    </a:lnTo>
                    <a:lnTo>
                      <a:pt x="48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2" name="Rectangle 1172"/>
              <p:cNvSpPr>
                <a:spLocks noChangeArrowheads="1"/>
              </p:cNvSpPr>
              <p:nvPr/>
            </p:nvSpPr>
            <p:spPr bwMode="auto">
              <a:xfrm>
                <a:off x="4996" y="2972"/>
                <a:ext cx="5" cy="11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3" name="Rectangle 1173"/>
              <p:cNvSpPr>
                <a:spLocks noChangeArrowheads="1"/>
              </p:cNvSpPr>
              <p:nvPr/>
            </p:nvSpPr>
            <p:spPr bwMode="auto">
              <a:xfrm>
                <a:off x="4996" y="2854"/>
                <a:ext cx="5" cy="1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4" name="Rectangle 1174"/>
              <p:cNvSpPr>
                <a:spLocks noChangeArrowheads="1"/>
              </p:cNvSpPr>
              <p:nvPr/>
            </p:nvSpPr>
            <p:spPr bwMode="auto">
              <a:xfrm>
                <a:off x="4986" y="3089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5" name="Rectangle 1175"/>
              <p:cNvSpPr>
                <a:spLocks noChangeArrowheads="1"/>
              </p:cNvSpPr>
              <p:nvPr/>
            </p:nvSpPr>
            <p:spPr bwMode="auto">
              <a:xfrm>
                <a:off x="4986" y="2851"/>
                <a:ext cx="24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6" name="Freeform 1176"/>
              <p:cNvSpPr>
                <a:spLocks noEditPoints="1"/>
              </p:cNvSpPr>
              <p:nvPr/>
            </p:nvSpPr>
            <p:spPr bwMode="auto">
              <a:xfrm>
                <a:off x="5050" y="2838"/>
                <a:ext cx="22" cy="240"/>
              </a:xfrm>
              <a:custGeom>
                <a:avLst/>
                <a:gdLst>
                  <a:gd name="T0" fmla="*/ 27 w 44"/>
                  <a:gd name="T1" fmla="*/ 240 h 480"/>
                  <a:gd name="T2" fmla="*/ 27 w 44"/>
                  <a:gd name="T3" fmla="*/ 476 h 480"/>
                  <a:gd name="T4" fmla="*/ 18 w 44"/>
                  <a:gd name="T5" fmla="*/ 476 h 480"/>
                  <a:gd name="T6" fmla="*/ 18 w 44"/>
                  <a:gd name="T7" fmla="*/ 240 h 480"/>
                  <a:gd name="T8" fmla="*/ 27 w 44"/>
                  <a:gd name="T9" fmla="*/ 240 h 480"/>
                  <a:gd name="T10" fmla="*/ 18 w 44"/>
                  <a:gd name="T11" fmla="*/ 240 h 480"/>
                  <a:gd name="T12" fmla="*/ 18 w 44"/>
                  <a:gd name="T13" fmla="*/ 3 h 480"/>
                  <a:gd name="T14" fmla="*/ 27 w 44"/>
                  <a:gd name="T15" fmla="*/ 3 h 480"/>
                  <a:gd name="T16" fmla="*/ 27 w 44"/>
                  <a:gd name="T17" fmla="*/ 240 h 480"/>
                  <a:gd name="T18" fmla="*/ 18 w 44"/>
                  <a:gd name="T19" fmla="*/ 240 h 480"/>
                  <a:gd name="T20" fmla="*/ 0 w 44"/>
                  <a:gd name="T21" fmla="*/ 470 h 480"/>
                  <a:gd name="T22" fmla="*/ 44 w 44"/>
                  <a:gd name="T23" fmla="*/ 470 h 480"/>
                  <a:gd name="T24" fmla="*/ 44 w 44"/>
                  <a:gd name="T25" fmla="*/ 480 h 480"/>
                  <a:gd name="T26" fmla="*/ 0 w 44"/>
                  <a:gd name="T27" fmla="*/ 480 h 480"/>
                  <a:gd name="T28" fmla="*/ 0 w 44"/>
                  <a:gd name="T29" fmla="*/ 470 h 480"/>
                  <a:gd name="T30" fmla="*/ 0 w 44"/>
                  <a:gd name="T31" fmla="*/ 0 h 480"/>
                  <a:gd name="T32" fmla="*/ 44 w 44"/>
                  <a:gd name="T33" fmla="*/ 0 h 480"/>
                  <a:gd name="T34" fmla="*/ 44 w 44"/>
                  <a:gd name="T35" fmla="*/ 9 h 480"/>
                  <a:gd name="T36" fmla="*/ 0 w 44"/>
                  <a:gd name="T37" fmla="*/ 9 h 480"/>
                  <a:gd name="T38" fmla="*/ 0 w 44"/>
                  <a:gd name="T3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80">
                    <a:moveTo>
                      <a:pt x="27" y="240"/>
                    </a:moveTo>
                    <a:lnTo>
                      <a:pt x="27" y="476"/>
                    </a:lnTo>
                    <a:lnTo>
                      <a:pt x="18" y="476"/>
                    </a:lnTo>
                    <a:lnTo>
                      <a:pt x="18" y="240"/>
                    </a:lnTo>
                    <a:lnTo>
                      <a:pt x="27" y="240"/>
                    </a:lnTo>
                    <a:close/>
                    <a:moveTo>
                      <a:pt x="18" y="240"/>
                    </a:moveTo>
                    <a:lnTo>
                      <a:pt x="18" y="3"/>
                    </a:lnTo>
                    <a:lnTo>
                      <a:pt x="27" y="3"/>
                    </a:lnTo>
                    <a:lnTo>
                      <a:pt x="27" y="240"/>
                    </a:lnTo>
                    <a:lnTo>
                      <a:pt x="18" y="240"/>
                    </a:lnTo>
                    <a:close/>
                    <a:moveTo>
                      <a:pt x="0" y="470"/>
                    </a:moveTo>
                    <a:lnTo>
                      <a:pt x="44" y="470"/>
                    </a:lnTo>
                    <a:lnTo>
                      <a:pt x="44" y="480"/>
                    </a:lnTo>
                    <a:lnTo>
                      <a:pt x="0" y="480"/>
                    </a:lnTo>
                    <a:lnTo>
                      <a:pt x="0" y="47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7" name="Rectangle 1177"/>
              <p:cNvSpPr>
                <a:spLocks noChangeArrowheads="1"/>
              </p:cNvSpPr>
              <p:nvPr/>
            </p:nvSpPr>
            <p:spPr bwMode="auto">
              <a:xfrm>
                <a:off x="5058" y="2958"/>
                <a:ext cx="5" cy="1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8" name="Rectangle 1178"/>
              <p:cNvSpPr>
                <a:spLocks noChangeArrowheads="1"/>
              </p:cNvSpPr>
              <p:nvPr/>
            </p:nvSpPr>
            <p:spPr bwMode="auto">
              <a:xfrm>
                <a:off x="5058" y="2840"/>
                <a:ext cx="5" cy="11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39" name="Rectangle 1179"/>
              <p:cNvSpPr>
                <a:spLocks noChangeArrowheads="1"/>
              </p:cNvSpPr>
              <p:nvPr/>
            </p:nvSpPr>
            <p:spPr bwMode="auto">
              <a:xfrm>
                <a:off x="5050" y="3073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0" name="Rectangle 1180"/>
              <p:cNvSpPr>
                <a:spLocks noChangeArrowheads="1"/>
              </p:cNvSpPr>
              <p:nvPr/>
            </p:nvSpPr>
            <p:spPr bwMode="auto">
              <a:xfrm>
                <a:off x="5050" y="283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1" name="Freeform 1181"/>
              <p:cNvSpPr>
                <a:spLocks noEditPoints="1"/>
              </p:cNvSpPr>
              <p:nvPr/>
            </p:nvSpPr>
            <p:spPr bwMode="auto">
              <a:xfrm>
                <a:off x="5111" y="2814"/>
                <a:ext cx="22" cy="268"/>
              </a:xfrm>
              <a:custGeom>
                <a:avLst/>
                <a:gdLst>
                  <a:gd name="T0" fmla="*/ 27 w 44"/>
                  <a:gd name="T1" fmla="*/ 266 h 535"/>
                  <a:gd name="T2" fmla="*/ 27 w 44"/>
                  <a:gd name="T3" fmla="*/ 530 h 535"/>
                  <a:gd name="T4" fmla="*/ 17 w 44"/>
                  <a:gd name="T5" fmla="*/ 530 h 535"/>
                  <a:gd name="T6" fmla="*/ 17 w 44"/>
                  <a:gd name="T7" fmla="*/ 266 h 535"/>
                  <a:gd name="T8" fmla="*/ 27 w 44"/>
                  <a:gd name="T9" fmla="*/ 266 h 535"/>
                  <a:gd name="T10" fmla="*/ 17 w 44"/>
                  <a:gd name="T11" fmla="*/ 266 h 535"/>
                  <a:gd name="T12" fmla="*/ 17 w 44"/>
                  <a:gd name="T13" fmla="*/ 5 h 535"/>
                  <a:gd name="T14" fmla="*/ 27 w 44"/>
                  <a:gd name="T15" fmla="*/ 5 h 535"/>
                  <a:gd name="T16" fmla="*/ 27 w 44"/>
                  <a:gd name="T17" fmla="*/ 266 h 535"/>
                  <a:gd name="T18" fmla="*/ 17 w 44"/>
                  <a:gd name="T19" fmla="*/ 266 h 535"/>
                  <a:gd name="T20" fmla="*/ 0 w 44"/>
                  <a:gd name="T21" fmla="*/ 526 h 535"/>
                  <a:gd name="T22" fmla="*/ 44 w 44"/>
                  <a:gd name="T23" fmla="*/ 526 h 535"/>
                  <a:gd name="T24" fmla="*/ 44 w 44"/>
                  <a:gd name="T25" fmla="*/ 535 h 535"/>
                  <a:gd name="T26" fmla="*/ 0 w 44"/>
                  <a:gd name="T27" fmla="*/ 535 h 535"/>
                  <a:gd name="T28" fmla="*/ 0 w 44"/>
                  <a:gd name="T29" fmla="*/ 526 h 535"/>
                  <a:gd name="T30" fmla="*/ 0 w 44"/>
                  <a:gd name="T31" fmla="*/ 0 h 535"/>
                  <a:gd name="T32" fmla="*/ 44 w 44"/>
                  <a:gd name="T33" fmla="*/ 0 h 535"/>
                  <a:gd name="T34" fmla="*/ 44 w 44"/>
                  <a:gd name="T35" fmla="*/ 9 h 535"/>
                  <a:gd name="T36" fmla="*/ 0 w 44"/>
                  <a:gd name="T37" fmla="*/ 9 h 535"/>
                  <a:gd name="T38" fmla="*/ 0 w 44"/>
                  <a:gd name="T3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35">
                    <a:moveTo>
                      <a:pt x="27" y="266"/>
                    </a:moveTo>
                    <a:lnTo>
                      <a:pt x="27" y="530"/>
                    </a:lnTo>
                    <a:lnTo>
                      <a:pt x="17" y="530"/>
                    </a:lnTo>
                    <a:lnTo>
                      <a:pt x="17" y="266"/>
                    </a:lnTo>
                    <a:lnTo>
                      <a:pt x="27" y="266"/>
                    </a:lnTo>
                    <a:close/>
                    <a:moveTo>
                      <a:pt x="17" y="266"/>
                    </a:moveTo>
                    <a:lnTo>
                      <a:pt x="17" y="5"/>
                    </a:lnTo>
                    <a:lnTo>
                      <a:pt x="27" y="5"/>
                    </a:lnTo>
                    <a:lnTo>
                      <a:pt x="27" y="266"/>
                    </a:lnTo>
                    <a:lnTo>
                      <a:pt x="17" y="266"/>
                    </a:lnTo>
                    <a:close/>
                    <a:moveTo>
                      <a:pt x="0" y="526"/>
                    </a:moveTo>
                    <a:lnTo>
                      <a:pt x="44" y="526"/>
                    </a:lnTo>
                    <a:lnTo>
                      <a:pt x="44" y="535"/>
                    </a:lnTo>
                    <a:lnTo>
                      <a:pt x="0" y="535"/>
                    </a:lnTo>
                    <a:lnTo>
                      <a:pt x="0" y="526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2" name="Rectangle 1182"/>
              <p:cNvSpPr>
                <a:spLocks noChangeArrowheads="1"/>
              </p:cNvSpPr>
              <p:nvPr/>
            </p:nvSpPr>
            <p:spPr bwMode="auto">
              <a:xfrm>
                <a:off x="5120" y="2947"/>
                <a:ext cx="5" cy="13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3" name="Rectangle 1183"/>
              <p:cNvSpPr>
                <a:spLocks noChangeArrowheads="1"/>
              </p:cNvSpPr>
              <p:nvPr/>
            </p:nvSpPr>
            <p:spPr bwMode="auto">
              <a:xfrm>
                <a:off x="5120" y="2817"/>
                <a:ext cx="5" cy="13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4" name="Rectangle 1184"/>
              <p:cNvSpPr>
                <a:spLocks noChangeArrowheads="1"/>
              </p:cNvSpPr>
              <p:nvPr/>
            </p:nvSpPr>
            <p:spPr bwMode="auto">
              <a:xfrm>
                <a:off x="5111" y="3077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5" name="Rectangle 1185"/>
              <p:cNvSpPr>
                <a:spLocks noChangeArrowheads="1"/>
              </p:cNvSpPr>
              <p:nvPr/>
            </p:nvSpPr>
            <p:spPr bwMode="auto">
              <a:xfrm>
                <a:off x="5111" y="2814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6" name="Freeform 1186"/>
              <p:cNvSpPr>
                <a:spLocks noEditPoints="1"/>
              </p:cNvSpPr>
              <p:nvPr/>
            </p:nvSpPr>
            <p:spPr bwMode="auto">
              <a:xfrm>
                <a:off x="5173" y="2796"/>
                <a:ext cx="22" cy="271"/>
              </a:xfrm>
              <a:custGeom>
                <a:avLst/>
                <a:gdLst>
                  <a:gd name="T0" fmla="*/ 29 w 44"/>
                  <a:gd name="T1" fmla="*/ 273 h 543"/>
                  <a:gd name="T2" fmla="*/ 29 w 44"/>
                  <a:gd name="T3" fmla="*/ 540 h 543"/>
                  <a:gd name="T4" fmla="*/ 19 w 44"/>
                  <a:gd name="T5" fmla="*/ 540 h 543"/>
                  <a:gd name="T6" fmla="*/ 19 w 44"/>
                  <a:gd name="T7" fmla="*/ 273 h 543"/>
                  <a:gd name="T8" fmla="*/ 29 w 44"/>
                  <a:gd name="T9" fmla="*/ 273 h 543"/>
                  <a:gd name="T10" fmla="*/ 19 w 44"/>
                  <a:gd name="T11" fmla="*/ 273 h 543"/>
                  <a:gd name="T12" fmla="*/ 19 w 44"/>
                  <a:gd name="T13" fmla="*/ 4 h 543"/>
                  <a:gd name="T14" fmla="*/ 29 w 44"/>
                  <a:gd name="T15" fmla="*/ 4 h 543"/>
                  <a:gd name="T16" fmla="*/ 29 w 44"/>
                  <a:gd name="T17" fmla="*/ 273 h 543"/>
                  <a:gd name="T18" fmla="*/ 19 w 44"/>
                  <a:gd name="T19" fmla="*/ 273 h 543"/>
                  <a:gd name="T20" fmla="*/ 0 w 44"/>
                  <a:gd name="T21" fmla="*/ 534 h 543"/>
                  <a:gd name="T22" fmla="*/ 44 w 44"/>
                  <a:gd name="T23" fmla="*/ 534 h 543"/>
                  <a:gd name="T24" fmla="*/ 44 w 44"/>
                  <a:gd name="T25" fmla="*/ 543 h 543"/>
                  <a:gd name="T26" fmla="*/ 0 w 44"/>
                  <a:gd name="T27" fmla="*/ 543 h 543"/>
                  <a:gd name="T28" fmla="*/ 0 w 44"/>
                  <a:gd name="T29" fmla="*/ 534 h 543"/>
                  <a:gd name="T30" fmla="*/ 0 w 44"/>
                  <a:gd name="T31" fmla="*/ 0 h 543"/>
                  <a:gd name="T32" fmla="*/ 44 w 44"/>
                  <a:gd name="T33" fmla="*/ 0 h 543"/>
                  <a:gd name="T34" fmla="*/ 44 w 44"/>
                  <a:gd name="T35" fmla="*/ 10 h 543"/>
                  <a:gd name="T36" fmla="*/ 0 w 44"/>
                  <a:gd name="T37" fmla="*/ 10 h 543"/>
                  <a:gd name="T38" fmla="*/ 0 w 44"/>
                  <a:gd name="T3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43">
                    <a:moveTo>
                      <a:pt x="29" y="273"/>
                    </a:moveTo>
                    <a:lnTo>
                      <a:pt x="29" y="540"/>
                    </a:lnTo>
                    <a:lnTo>
                      <a:pt x="19" y="540"/>
                    </a:lnTo>
                    <a:lnTo>
                      <a:pt x="19" y="273"/>
                    </a:lnTo>
                    <a:lnTo>
                      <a:pt x="29" y="273"/>
                    </a:lnTo>
                    <a:close/>
                    <a:moveTo>
                      <a:pt x="19" y="273"/>
                    </a:moveTo>
                    <a:lnTo>
                      <a:pt x="19" y="4"/>
                    </a:lnTo>
                    <a:lnTo>
                      <a:pt x="29" y="4"/>
                    </a:lnTo>
                    <a:lnTo>
                      <a:pt x="29" y="273"/>
                    </a:lnTo>
                    <a:lnTo>
                      <a:pt x="19" y="273"/>
                    </a:lnTo>
                    <a:close/>
                    <a:moveTo>
                      <a:pt x="0" y="534"/>
                    </a:moveTo>
                    <a:lnTo>
                      <a:pt x="44" y="534"/>
                    </a:lnTo>
                    <a:lnTo>
                      <a:pt x="44" y="543"/>
                    </a:lnTo>
                    <a:lnTo>
                      <a:pt x="0" y="543"/>
                    </a:lnTo>
                    <a:lnTo>
                      <a:pt x="0" y="534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7" name="Rectangle 1187"/>
              <p:cNvSpPr>
                <a:spLocks noChangeArrowheads="1"/>
              </p:cNvSpPr>
              <p:nvPr/>
            </p:nvSpPr>
            <p:spPr bwMode="auto">
              <a:xfrm>
                <a:off x="5182" y="2932"/>
                <a:ext cx="5" cy="13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8" name="Rectangle 1188"/>
              <p:cNvSpPr>
                <a:spLocks noChangeArrowheads="1"/>
              </p:cNvSpPr>
              <p:nvPr/>
            </p:nvSpPr>
            <p:spPr bwMode="auto">
              <a:xfrm>
                <a:off x="5182" y="2797"/>
                <a:ext cx="5" cy="13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49" name="Rectangle 1189"/>
              <p:cNvSpPr>
                <a:spLocks noChangeArrowheads="1"/>
              </p:cNvSpPr>
              <p:nvPr/>
            </p:nvSpPr>
            <p:spPr bwMode="auto">
              <a:xfrm>
                <a:off x="5173" y="306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0" name="Rectangle 1190"/>
              <p:cNvSpPr>
                <a:spLocks noChangeArrowheads="1"/>
              </p:cNvSpPr>
              <p:nvPr/>
            </p:nvSpPr>
            <p:spPr bwMode="auto">
              <a:xfrm>
                <a:off x="5173" y="2796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1" name="Freeform 1191"/>
              <p:cNvSpPr>
                <a:spLocks noEditPoints="1"/>
              </p:cNvSpPr>
              <p:nvPr/>
            </p:nvSpPr>
            <p:spPr bwMode="auto">
              <a:xfrm>
                <a:off x="5235" y="2778"/>
                <a:ext cx="22" cy="279"/>
              </a:xfrm>
              <a:custGeom>
                <a:avLst/>
                <a:gdLst>
                  <a:gd name="T0" fmla="*/ 27 w 44"/>
                  <a:gd name="T1" fmla="*/ 279 h 557"/>
                  <a:gd name="T2" fmla="*/ 27 w 44"/>
                  <a:gd name="T3" fmla="*/ 554 h 557"/>
                  <a:gd name="T4" fmla="*/ 17 w 44"/>
                  <a:gd name="T5" fmla="*/ 554 h 557"/>
                  <a:gd name="T6" fmla="*/ 17 w 44"/>
                  <a:gd name="T7" fmla="*/ 279 h 557"/>
                  <a:gd name="T8" fmla="*/ 27 w 44"/>
                  <a:gd name="T9" fmla="*/ 279 h 557"/>
                  <a:gd name="T10" fmla="*/ 17 w 44"/>
                  <a:gd name="T11" fmla="*/ 279 h 557"/>
                  <a:gd name="T12" fmla="*/ 17 w 44"/>
                  <a:gd name="T13" fmla="*/ 6 h 557"/>
                  <a:gd name="T14" fmla="*/ 27 w 44"/>
                  <a:gd name="T15" fmla="*/ 6 h 557"/>
                  <a:gd name="T16" fmla="*/ 27 w 44"/>
                  <a:gd name="T17" fmla="*/ 279 h 557"/>
                  <a:gd name="T18" fmla="*/ 17 w 44"/>
                  <a:gd name="T19" fmla="*/ 279 h 557"/>
                  <a:gd name="T20" fmla="*/ 0 w 44"/>
                  <a:gd name="T21" fmla="*/ 548 h 557"/>
                  <a:gd name="T22" fmla="*/ 44 w 44"/>
                  <a:gd name="T23" fmla="*/ 548 h 557"/>
                  <a:gd name="T24" fmla="*/ 44 w 44"/>
                  <a:gd name="T25" fmla="*/ 557 h 557"/>
                  <a:gd name="T26" fmla="*/ 0 w 44"/>
                  <a:gd name="T27" fmla="*/ 557 h 557"/>
                  <a:gd name="T28" fmla="*/ 0 w 44"/>
                  <a:gd name="T29" fmla="*/ 548 h 557"/>
                  <a:gd name="T30" fmla="*/ 0 w 44"/>
                  <a:gd name="T31" fmla="*/ 0 h 557"/>
                  <a:gd name="T32" fmla="*/ 44 w 44"/>
                  <a:gd name="T33" fmla="*/ 0 h 557"/>
                  <a:gd name="T34" fmla="*/ 44 w 44"/>
                  <a:gd name="T35" fmla="*/ 10 h 557"/>
                  <a:gd name="T36" fmla="*/ 0 w 44"/>
                  <a:gd name="T37" fmla="*/ 10 h 557"/>
                  <a:gd name="T38" fmla="*/ 0 w 44"/>
                  <a:gd name="T3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57">
                    <a:moveTo>
                      <a:pt x="27" y="279"/>
                    </a:moveTo>
                    <a:lnTo>
                      <a:pt x="27" y="554"/>
                    </a:lnTo>
                    <a:lnTo>
                      <a:pt x="17" y="554"/>
                    </a:lnTo>
                    <a:lnTo>
                      <a:pt x="17" y="279"/>
                    </a:lnTo>
                    <a:lnTo>
                      <a:pt x="27" y="279"/>
                    </a:lnTo>
                    <a:close/>
                    <a:moveTo>
                      <a:pt x="17" y="279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79"/>
                    </a:lnTo>
                    <a:lnTo>
                      <a:pt x="17" y="279"/>
                    </a:lnTo>
                    <a:close/>
                    <a:moveTo>
                      <a:pt x="0" y="548"/>
                    </a:moveTo>
                    <a:lnTo>
                      <a:pt x="44" y="548"/>
                    </a:lnTo>
                    <a:lnTo>
                      <a:pt x="44" y="557"/>
                    </a:lnTo>
                    <a:lnTo>
                      <a:pt x="0" y="557"/>
                    </a:lnTo>
                    <a:lnTo>
                      <a:pt x="0" y="548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lnTo>
                      <a:pt x="44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2" name="Rectangle 1192"/>
              <p:cNvSpPr>
                <a:spLocks noChangeArrowheads="1"/>
              </p:cNvSpPr>
              <p:nvPr/>
            </p:nvSpPr>
            <p:spPr bwMode="auto">
              <a:xfrm>
                <a:off x="5244" y="2917"/>
                <a:ext cx="4" cy="13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3" name="Rectangle 1193"/>
              <p:cNvSpPr>
                <a:spLocks noChangeArrowheads="1"/>
              </p:cNvSpPr>
              <p:nvPr/>
            </p:nvSpPr>
            <p:spPr bwMode="auto">
              <a:xfrm>
                <a:off x="5244" y="2781"/>
                <a:ext cx="4" cy="13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4" name="Rectangle 1194"/>
              <p:cNvSpPr>
                <a:spLocks noChangeArrowheads="1"/>
              </p:cNvSpPr>
              <p:nvPr/>
            </p:nvSpPr>
            <p:spPr bwMode="auto">
              <a:xfrm>
                <a:off x="5235" y="3052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5" name="Rectangle 1195"/>
              <p:cNvSpPr>
                <a:spLocks noChangeArrowheads="1"/>
              </p:cNvSpPr>
              <p:nvPr/>
            </p:nvSpPr>
            <p:spPr bwMode="auto">
              <a:xfrm>
                <a:off x="5235" y="2778"/>
                <a:ext cx="22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6" name="Freeform 1196"/>
              <p:cNvSpPr>
                <a:spLocks noEditPoints="1"/>
              </p:cNvSpPr>
              <p:nvPr/>
            </p:nvSpPr>
            <p:spPr bwMode="auto">
              <a:xfrm>
                <a:off x="5296" y="2761"/>
                <a:ext cx="23" cy="285"/>
              </a:xfrm>
              <a:custGeom>
                <a:avLst/>
                <a:gdLst>
                  <a:gd name="T0" fmla="*/ 27 w 46"/>
                  <a:gd name="T1" fmla="*/ 284 h 570"/>
                  <a:gd name="T2" fmla="*/ 27 w 46"/>
                  <a:gd name="T3" fmla="*/ 566 h 570"/>
                  <a:gd name="T4" fmla="*/ 17 w 46"/>
                  <a:gd name="T5" fmla="*/ 566 h 570"/>
                  <a:gd name="T6" fmla="*/ 17 w 46"/>
                  <a:gd name="T7" fmla="*/ 284 h 570"/>
                  <a:gd name="T8" fmla="*/ 27 w 46"/>
                  <a:gd name="T9" fmla="*/ 284 h 570"/>
                  <a:gd name="T10" fmla="*/ 17 w 46"/>
                  <a:gd name="T11" fmla="*/ 284 h 570"/>
                  <a:gd name="T12" fmla="*/ 17 w 46"/>
                  <a:gd name="T13" fmla="*/ 6 h 570"/>
                  <a:gd name="T14" fmla="*/ 27 w 46"/>
                  <a:gd name="T15" fmla="*/ 6 h 570"/>
                  <a:gd name="T16" fmla="*/ 27 w 46"/>
                  <a:gd name="T17" fmla="*/ 284 h 570"/>
                  <a:gd name="T18" fmla="*/ 17 w 46"/>
                  <a:gd name="T19" fmla="*/ 284 h 570"/>
                  <a:gd name="T20" fmla="*/ 0 w 46"/>
                  <a:gd name="T21" fmla="*/ 561 h 570"/>
                  <a:gd name="T22" fmla="*/ 46 w 46"/>
                  <a:gd name="T23" fmla="*/ 561 h 570"/>
                  <a:gd name="T24" fmla="*/ 46 w 46"/>
                  <a:gd name="T25" fmla="*/ 570 h 570"/>
                  <a:gd name="T26" fmla="*/ 0 w 46"/>
                  <a:gd name="T27" fmla="*/ 570 h 570"/>
                  <a:gd name="T28" fmla="*/ 0 w 46"/>
                  <a:gd name="T29" fmla="*/ 561 h 570"/>
                  <a:gd name="T30" fmla="*/ 0 w 46"/>
                  <a:gd name="T31" fmla="*/ 0 h 570"/>
                  <a:gd name="T32" fmla="*/ 46 w 46"/>
                  <a:gd name="T33" fmla="*/ 0 h 570"/>
                  <a:gd name="T34" fmla="*/ 46 w 46"/>
                  <a:gd name="T35" fmla="*/ 9 h 570"/>
                  <a:gd name="T36" fmla="*/ 0 w 46"/>
                  <a:gd name="T37" fmla="*/ 9 h 570"/>
                  <a:gd name="T38" fmla="*/ 0 w 46"/>
                  <a:gd name="T3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70">
                    <a:moveTo>
                      <a:pt x="27" y="284"/>
                    </a:moveTo>
                    <a:lnTo>
                      <a:pt x="27" y="566"/>
                    </a:lnTo>
                    <a:lnTo>
                      <a:pt x="17" y="566"/>
                    </a:lnTo>
                    <a:lnTo>
                      <a:pt x="17" y="284"/>
                    </a:lnTo>
                    <a:lnTo>
                      <a:pt x="27" y="284"/>
                    </a:lnTo>
                    <a:close/>
                    <a:moveTo>
                      <a:pt x="17" y="284"/>
                    </a:moveTo>
                    <a:lnTo>
                      <a:pt x="17" y="6"/>
                    </a:lnTo>
                    <a:lnTo>
                      <a:pt x="27" y="6"/>
                    </a:lnTo>
                    <a:lnTo>
                      <a:pt x="27" y="284"/>
                    </a:lnTo>
                    <a:lnTo>
                      <a:pt x="17" y="284"/>
                    </a:lnTo>
                    <a:close/>
                    <a:moveTo>
                      <a:pt x="0" y="561"/>
                    </a:moveTo>
                    <a:lnTo>
                      <a:pt x="46" y="561"/>
                    </a:lnTo>
                    <a:lnTo>
                      <a:pt x="46" y="570"/>
                    </a:lnTo>
                    <a:lnTo>
                      <a:pt x="0" y="570"/>
                    </a:lnTo>
                    <a:lnTo>
                      <a:pt x="0" y="56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7" name="Rectangle 1197"/>
              <p:cNvSpPr>
                <a:spLocks noChangeArrowheads="1"/>
              </p:cNvSpPr>
              <p:nvPr/>
            </p:nvSpPr>
            <p:spPr bwMode="auto">
              <a:xfrm>
                <a:off x="5305" y="2903"/>
                <a:ext cx="5" cy="14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8" name="Rectangle 1198"/>
              <p:cNvSpPr>
                <a:spLocks noChangeArrowheads="1"/>
              </p:cNvSpPr>
              <p:nvPr/>
            </p:nvSpPr>
            <p:spPr bwMode="auto">
              <a:xfrm>
                <a:off x="5305" y="2764"/>
                <a:ext cx="5" cy="13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59" name="Rectangle 1199"/>
              <p:cNvSpPr>
                <a:spLocks noChangeArrowheads="1"/>
              </p:cNvSpPr>
              <p:nvPr/>
            </p:nvSpPr>
            <p:spPr bwMode="auto">
              <a:xfrm>
                <a:off x="5296" y="304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0" name="Rectangle 1200"/>
              <p:cNvSpPr>
                <a:spLocks noChangeArrowheads="1"/>
              </p:cNvSpPr>
              <p:nvPr/>
            </p:nvSpPr>
            <p:spPr bwMode="auto">
              <a:xfrm>
                <a:off x="5296" y="2761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1" name="Freeform 1201"/>
              <p:cNvSpPr>
                <a:spLocks noEditPoints="1"/>
              </p:cNvSpPr>
              <p:nvPr/>
            </p:nvSpPr>
            <p:spPr bwMode="auto">
              <a:xfrm>
                <a:off x="5358" y="2745"/>
                <a:ext cx="23" cy="290"/>
              </a:xfrm>
              <a:custGeom>
                <a:avLst/>
                <a:gdLst>
                  <a:gd name="T0" fmla="*/ 28 w 46"/>
                  <a:gd name="T1" fmla="*/ 290 h 580"/>
                  <a:gd name="T2" fmla="*/ 28 w 46"/>
                  <a:gd name="T3" fmla="*/ 574 h 580"/>
                  <a:gd name="T4" fmla="*/ 19 w 46"/>
                  <a:gd name="T5" fmla="*/ 574 h 580"/>
                  <a:gd name="T6" fmla="*/ 19 w 46"/>
                  <a:gd name="T7" fmla="*/ 290 h 580"/>
                  <a:gd name="T8" fmla="*/ 28 w 46"/>
                  <a:gd name="T9" fmla="*/ 290 h 580"/>
                  <a:gd name="T10" fmla="*/ 19 w 46"/>
                  <a:gd name="T11" fmla="*/ 290 h 580"/>
                  <a:gd name="T12" fmla="*/ 19 w 46"/>
                  <a:gd name="T13" fmla="*/ 6 h 580"/>
                  <a:gd name="T14" fmla="*/ 28 w 46"/>
                  <a:gd name="T15" fmla="*/ 6 h 580"/>
                  <a:gd name="T16" fmla="*/ 28 w 46"/>
                  <a:gd name="T17" fmla="*/ 290 h 580"/>
                  <a:gd name="T18" fmla="*/ 19 w 46"/>
                  <a:gd name="T19" fmla="*/ 290 h 580"/>
                  <a:gd name="T20" fmla="*/ 0 w 46"/>
                  <a:gd name="T21" fmla="*/ 571 h 580"/>
                  <a:gd name="T22" fmla="*/ 46 w 46"/>
                  <a:gd name="T23" fmla="*/ 571 h 580"/>
                  <a:gd name="T24" fmla="*/ 46 w 46"/>
                  <a:gd name="T25" fmla="*/ 580 h 580"/>
                  <a:gd name="T26" fmla="*/ 0 w 46"/>
                  <a:gd name="T27" fmla="*/ 580 h 580"/>
                  <a:gd name="T28" fmla="*/ 0 w 46"/>
                  <a:gd name="T29" fmla="*/ 571 h 580"/>
                  <a:gd name="T30" fmla="*/ 0 w 46"/>
                  <a:gd name="T31" fmla="*/ 0 h 580"/>
                  <a:gd name="T32" fmla="*/ 46 w 46"/>
                  <a:gd name="T33" fmla="*/ 0 h 580"/>
                  <a:gd name="T34" fmla="*/ 46 w 46"/>
                  <a:gd name="T35" fmla="*/ 10 h 580"/>
                  <a:gd name="T36" fmla="*/ 0 w 46"/>
                  <a:gd name="T37" fmla="*/ 10 h 580"/>
                  <a:gd name="T38" fmla="*/ 0 w 46"/>
                  <a:gd name="T39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580">
                    <a:moveTo>
                      <a:pt x="28" y="290"/>
                    </a:moveTo>
                    <a:lnTo>
                      <a:pt x="28" y="574"/>
                    </a:lnTo>
                    <a:lnTo>
                      <a:pt x="19" y="574"/>
                    </a:lnTo>
                    <a:lnTo>
                      <a:pt x="19" y="290"/>
                    </a:lnTo>
                    <a:lnTo>
                      <a:pt x="28" y="290"/>
                    </a:lnTo>
                    <a:close/>
                    <a:moveTo>
                      <a:pt x="19" y="290"/>
                    </a:moveTo>
                    <a:lnTo>
                      <a:pt x="19" y="6"/>
                    </a:lnTo>
                    <a:lnTo>
                      <a:pt x="28" y="6"/>
                    </a:lnTo>
                    <a:lnTo>
                      <a:pt x="28" y="290"/>
                    </a:lnTo>
                    <a:lnTo>
                      <a:pt x="19" y="290"/>
                    </a:lnTo>
                    <a:close/>
                    <a:moveTo>
                      <a:pt x="0" y="571"/>
                    </a:moveTo>
                    <a:lnTo>
                      <a:pt x="46" y="571"/>
                    </a:lnTo>
                    <a:lnTo>
                      <a:pt x="46" y="580"/>
                    </a:lnTo>
                    <a:lnTo>
                      <a:pt x="0" y="580"/>
                    </a:lnTo>
                    <a:lnTo>
                      <a:pt x="0" y="571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2" name="Rectangle 1202"/>
              <p:cNvSpPr>
                <a:spLocks noChangeArrowheads="1"/>
              </p:cNvSpPr>
              <p:nvPr/>
            </p:nvSpPr>
            <p:spPr bwMode="auto">
              <a:xfrm>
                <a:off x="5367" y="2890"/>
                <a:ext cx="5" cy="14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3" name="Rectangle 1203"/>
              <p:cNvSpPr>
                <a:spLocks noChangeArrowheads="1"/>
              </p:cNvSpPr>
              <p:nvPr/>
            </p:nvSpPr>
            <p:spPr bwMode="auto">
              <a:xfrm>
                <a:off x="5367" y="2748"/>
                <a:ext cx="5" cy="14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4" name="Rectangle 1204"/>
              <p:cNvSpPr>
                <a:spLocks noChangeArrowheads="1"/>
              </p:cNvSpPr>
              <p:nvPr/>
            </p:nvSpPr>
            <p:spPr bwMode="auto">
              <a:xfrm>
                <a:off x="5358" y="3030"/>
                <a:ext cx="23" cy="5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5" name="Rectangle 1205"/>
              <p:cNvSpPr>
                <a:spLocks noChangeArrowheads="1"/>
              </p:cNvSpPr>
              <p:nvPr/>
            </p:nvSpPr>
            <p:spPr bwMode="auto">
              <a:xfrm>
                <a:off x="5358" y="2745"/>
                <a:ext cx="23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6" name="Freeform 1206"/>
              <p:cNvSpPr>
                <a:spLocks noEditPoints="1"/>
              </p:cNvSpPr>
              <p:nvPr/>
            </p:nvSpPr>
            <p:spPr bwMode="auto">
              <a:xfrm>
                <a:off x="5420" y="2717"/>
                <a:ext cx="22" cy="303"/>
              </a:xfrm>
              <a:custGeom>
                <a:avLst/>
                <a:gdLst>
                  <a:gd name="T0" fmla="*/ 27 w 45"/>
                  <a:gd name="T1" fmla="*/ 303 h 606"/>
                  <a:gd name="T2" fmla="*/ 27 w 45"/>
                  <a:gd name="T3" fmla="*/ 603 h 606"/>
                  <a:gd name="T4" fmla="*/ 18 w 45"/>
                  <a:gd name="T5" fmla="*/ 603 h 606"/>
                  <a:gd name="T6" fmla="*/ 18 w 45"/>
                  <a:gd name="T7" fmla="*/ 303 h 606"/>
                  <a:gd name="T8" fmla="*/ 27 w 45"/>
                  <a:gd name="T9" fmla="*/ 303 h 606"/>
                  <a:gd name="T10" fmla="*/ 18 w 45"/>
                  <a:gd name="T11" fmla="*/ 303 h 606"/>
                  <a:gd name="T12" fmla="*/ 18 w 45"/>
                  <a:gd name="T13" fmla="*/ 5 h 606"/>
                  <a:gd name="T14" fmla="*/ 27 w 45"/>
                  <a:gd name="T15" fmla="*/ 5 h 606"/>
                  <a:gd name="T16" fmla="*/ 27 w 45"/>
                  <a:gd name="T17" fmla="*/ 303 h 606"/>
                  <a:gd name="T18" fmla="*/ 18 w 45"/>
                  <a:gd name="T19" fmla="*/ 303 h 606"/>
                  <a:gd name="T20" fmla="*/ 0 w 45"/>
                  <a:gd name="T21" fmla="*/ 599 h 606"/>
                  <a:gd name="T22" fmla="*/ 45 w 45"/>
                  <a:gd name="T23" fmla="*/ 599 h 606"/>
                  <a:gd name="T24" fmla="*/ 45 w 45"/>
                  <a:gd name="T25" fmla="*/ 606 h 606"/>
                  <a:gd name="T26" fmla="*/ 0 w 45"/>
                  <a:gd name="T27" fmla="*/ 606 h 606"/>
                  <a:gd name="T28" fmla="*/ 0 w 45"/>
                  <a:gd name="T29" fmla="*/ 599 h 606"/>
                  <a:gd name="T30" fmla="*/ 0 w 45"/>
                  <a:gd name="T31" fmla="*/ 0 h 606"/>
                  <a:gd name="T32" fmla="*/ 45 w 45"/>
                  <a:gd name="T33" fmla="*/ 0 h 606"/>
                  <a:gd name="T34" fmla="*/ 45 w 45"/>
                  <a:gd name="T35" fmla="*/ 9 h 606"/>
                  <a:gd name="T36" fmla="*/ 0 w 45"/>
                  <a:gd name="T37" fmla="*/ 9 h 606"/>
                  <a:gd name="T38" fmla="*/ 0 w 45"/>
                  <a:gd name="T3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606">
                    <a:moveTo>
                      <a:pt x="27" y="303"/>
                    </a:moveTo>
                    <a:lnTo>
                      <a:pt x="27" y="603"/>
                    </a:lnTo>
                    <a:lnTo>
                      <a:pt x="18" y="603"/>
                    </a:lnTo>
                    <a:lnTo>
                      <a:pt x="18" y="303"/>
                    </a:lnTo>
                    <a:lnTo>
                      <a:pt x="27" y="303"/>
                    </a:lnTo>
                    <a:close/>
                    <a:moveTo>
                      <a:pt x="18" y="303"/>
                    </a:moveTo>
                    <a:lnTo>
                      <a:pt x="18" y="5"/>
                    </a:lnTo>
                    <a:lnTo>
                      <a:pt x="27" y="5"/>
                    </a:lnTo>
                    <a:lnTo>
                      <a:pt x="27" y="303"/>
                    </a:lnTo>
                    <a:lnTo>
                      <a:pt x="18" y="303"/>
                    </a:lnTo>
                    <a:close/>
                    <a:moveTo>
                      <a:pt x="0" y="599"/>
                    </a:moveTo>
                    <a:lnTo>
                      <a:pt x="45" y="599"/>
                    </a:lnTo>
                    <a:lnTo>
                      <a:pt x="45" y="606"/>
                    </a:lnTo>
                    <a:lnTo>
                      <a:pt x="0" y="606"/>
                    </a:lnTo>
                    <a:lnTo>
                      <a:pt x="0" y="599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lnTo>
                      <a:pt x="4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7" name="Rectangle 1207"/>
              <p:cNvSpPr>
                <a:spLocks noChangeArrowheads="1"/>
              </p:cNvSpPr>
              <p:nvPr/>
            </p:nvSpPr>
            <p:spPr bwMode="auto">
              <a:xfrm>
                <a:off x="5429" y="2868"/>
                <a:ext cx="5" cy="150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8" name="Rectangle 1208"/>
              <p:cNvSpPr>
                <a:spLocks noChangeArrowheads="1"/>
              </p:cNvSpPr>
              <p:nvPr/>
            </p:nvSpPr>
            <p:spPr bwMode="auto">
              <a:xfrm>
                <a:off x="5429" y="2720"/>
                <a:ext cx="5" cy="14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69" name="Rectangle 1209"/>
              <p:cNvSpPr>
                <a:spLocks noChangeArrowheads="1"/>
              </p:cNvSpPr>
              <p:nvPr/>
            </p:nvSpPr>
            <p:spPr bwMode="auto">
              <a:xfrm>
                <a:off x="5420" y="3016"/>
                <a:ext cx="22" cy="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3" name="Rectangle 1211"/>
            <p:cNvSpPr>
              <a:spLocks noChangeArrowheads="1"/>
            </p:cNvSpPr>
            <p:nvPr/>
          </p:nvSpPr>
          <p:spPr bwMode="auto">
            <a:xfrm>
              <a:off x="8604251" y="4313238"/>
              <a:ext cx="34925" cy="79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1212"/>
            <p:cNvSpPr>
              <a:spLocks noEditPoints="1"/>
            </p:cNvSpPr>
            <p:nvPr/>
          </p:nvSpPr>
          <p:spPr bwMode="auto">
            <a:xfrm>
              <a:off x="8704263" y="4276726"/>
              <a:ext cx="34925" cy="523875"/>
            </a:xfrm>
            <a:custGeom>
              <a:avLst/>
              <a:gdLst>
                <a:gd name="T0" fmla="*/ 27 w 44"/>
                <a:gd name="T1" fmla="*/ 331 h 661"/>
                <a:gd name="T2" fmla="*/ 27 w 44"/>
                <a:gd name="T3" fmla="*/ 655 h 661"/>
                <a:gd name="T4" fmla="*/ 17 w 44"/>
                <a:gd name="T5" fmla="*/ 655 h 661"/>
                <a:gd name="T6" fmla="*/ 17 w 44"/>
                <a:gd name="T7" fmla="*/ 331 h 661"/>
                <a:gd name="T8" fmla="*/ 27 w 44"/>
                <a:gd name="T9" fmla="*/ 331 h 661"/>
                <a:gd name="T10" fmla="*/ 17 w 44"/>
                <a:gd name="T11" fmla="*/ 331 h 661"/>
                <a:gd name="T12" fmla="*/ 17 w 44"/>
                <a:gd name="T13" fmla="*/ 4 h 661"/>
                <a:gd name="T14" fmla="*/ 27 w 44"/>
                <a:gd name="T15" fmla="*/ 4 h 661"/>
                <a:gd name="T16" fmla="*/ 27 w 44"/>
                <a:gd name="T17" fmla="*/ 331 h 661"/>
                <a:gd name="T18" fmla="*/ 17 w 44"/>
                <a:gd name="T19" fmla="*/ 331 h 661"/>
                <a:gd name="T20" fmla="*/ 0 w 44"/>
                <a:gd name="T21" fmla="*/ 650 h 661"/>
                <a:gd name="T22" fmla="*/ 44 w 44"/>
                <a:gd name="T23" fmla="*/ 650 h 661"/>
                <a:gd name="T24" fmla="*/ 44 w 44"/>
                <a:gd name="T25" fmla="*/ 661 h 661"/>
                <a:gd name="T26" fmla="*/ 0 w 44"/>
                <a:gd name="T27" fmla="*/ 661 h 661"/>
                <a:gd name="T28" fmla="*/ 0 w 44"/>
                <a:gd name="T29" fmla="*/ 650 h 661"/>
                <a:gd name="T30" fmla="*/ 0 w 44"/>
                <a:gd name="T31" fmla="*/ 0 h 661"/>
                <a:gd name="T32" fmla="*/ 44 w 44"/>
                <a:gd name="T33" fmla="*/ 0 h 661"/>
                <a:gd name="T34" fmla="*/ 44 w 44"/>
                <a:gd name="T35" fmla="*/ 10 h 661"/>
                <a:gd name="T36" fmla="*/ 0 w 44"/>
                <a:gd name="T37" fmla="*/ 10 h 661"/>
                <a:gd name="T38" fmla="*/ 0 w 44"/>
                <a:gd name="T3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61">
                  <a:moveTo>
                    <a:pt x="27" y="331"/>
                  </a:moveTo>
                  <a:lnTo>
                    <a:pt x="27" y="655"/>
                  </a:lnTo>
                  <a:lnTo>
                    <a:pt x="17" y="655"/>
                  </a:lnTo>
                  <a:lnTo>
                    <a:pt x="17" y="331"/>
                  </a:lnTo>
                  <a:lnTo>
                    <a:pt x="27" y="331"/>
                  </a:lnTo>
                  <a:close/>
                  <a:moveTo>
                    <a:pt x="17" y="331"/>
                  </a:moveTo>
                  <a:lnTo>
                    <a:pt x="17" y="4"/>
                  </a:lnTo>
                  <a:lnTo>
                    <a:pt x="27" y="4"/>
                  </a:lnTo>
                  <a:lnTo>
                    <a:pt x="27" y="331"/>
                  </a:lnTo>
                  <a:lnTo>
                    <a:pt x="17" y="331"/>
                  </a:lnTo>
                  <a:close/>
                  <a:moveTo>
                    <a:pt x="0" y="650"/>
                  </a:moveTo>
                  <a:lnTo>
                    <a:pt x="44" y="650"/>
                  </a:lnTo>
                  <a:lnTo>
                    <a:pt x="44" y="661"/>
                  </a:lnTo>
                  <a:lnTo>
                    <a:pt x="0" y="661"/>
                  </a:lnTo>
                  <a:lnTo>
                    <a:pt x="0" y="65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1213"/>
            <p:cNvSpPr>
              <a:spLocks noChangeArrowheads="1"/>
            </p:cNvSpPr>
            <p:nvPr/>
          </p:nvSpPr>
          <p:spPr bwMode="auto">
            <a:xfrm>
              <a:off x="8716963" y="4538663"/>
              <a:ext cx="7938" cy="25717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1214"/>
            <p:cNvSpPr>
              <a:spLocks noChangeArrowheads="1"/>
            </p:cNvSpPr>
            <p:nvPr/>
          </p:nvSpPr>
          <p:spPr bwMode="auto">
            <a:xfrm>
              <a:off x="8716963" y="4279901"/>
              <a:ext cx="7938" cy="2587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1215"/>
            <p:cNvSpPr>
              <a:spLocks noChangeArrowheads="1"/>
            </p:cNvSpPr>
            <p:nvPr/>
          </p:nvSpPr>
          <p:spPr bwMode="auto">
            <a:xfrm>
              <a:off x="8704263" y="4791076"/>
              <a:ext cx="34925" cy="952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1216"/>
            <p:cNvSpPr>
              <a:spLocks noChangeArrowheads="1"/>
            </p:cNvSpPr>
            <p:nvPr/>
          </p:nvSpPr>
          <p:spPr bwMode="auto">
            <a:xfrm>
              <a:off x="8704263" y="4276726"/>
              <a:ext cx="34925" cy="79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Freeform 1217"/>
            <p:cNvSpPr>
              <a:spLocks noEditPoints="1"/>
            </p:cNvSpPr>
            <p:nvPr/>
          </p:nvSpPr>
          <p:spPr bwMode="auto">
            <a:xfrm>
              <a:off x="8801101" y="4232276"/>
              <a:ext cx="34925" cy="565150"/>
            </a:xfrm>
            <a:custGeom>
              <a:avLst/>
              <a:gdLst>
                <a:gd name="T0" fmla="*/ 27 w 44"/>
                <a:gd name="T1" fmla="*/ 355 h 712"/>
                <a:gd name="T2" fmla="*/ 27 w 44"/>
                <a:gd name="T3" fmla="*/ 708 h 712"/>
                <a:gd name="T4" fmla="*/ 17 w 44"/>
                <a:gd name="T5" fmla="*/ 708 h 712"/>
                <a:gd name="T6" fmla="*/ 17 w 44"/>
                <a:gd name="T7" fmla="*/ 355 h 712"/>
                <a:gd name="T8" fmla="*/ 27 w 44"/>
                <a:gd name="T9" fmla="*/ 355 h 712"/>
                <a:gd name="T10" fmla="*/ 17 w 44"/>
                <a:gd name="T11" fmla="*/ 355 h 712"/>
                <a:gd name="T12" fmla="*/ 17 w 44"/>
                <a:gd name="T13" fmla="*/ 6 h 712"/>
                <a:gd name="T14" fmla="*/ 27 w 44"/>
                <a:gd name="T15" fmla="*/ 6 h 712"/>
                <a:gd name="T16" fmla="*/ 27 w 44"/>
                <a:gd name="T17" fmla="*/ 355 h 712"/>
                <a:gd name="T18" fmla="*/ 17 w 44"/>
                <a:gd name="T19" fmla="*/ 355 h 712"/>
                <a:gd name="T20" fmla="*/ 0 w 44"/>
                <a:gd name="T21" fmla="*/ 703 h 712"/>
                <a:gd name="T22" fmla="*/ 44 w 44"/>
                <a:gd name="T23" fmla="*/ 703 h 712"/>
                <a:gd name="T24" fmla="*/ 44 w 44"/>
                <a:gd name="T25" fmla="*/ 712 h 712"/>
                <a:gd name="T26" fmla="*/ 0 w 44"/>
                <a:gd name="T27" fmla="*/ 712 h 712"/>
                <a:gd name="T28" fmla="*/ 0 w 44"/>
                <a:gd name="T29" fmla="*/ 703 h 712"/>
                <a:gd name="T30" fmla="*/ 0 w 44"/>
                <a:gd name="T31" fmla="*/ 0 h 712"/>
                <a:gd name="T32" fmla="*/ 44 w 44"/>
                <a:gd name="T33" fmla="*/ 0 h 712"/>
                <a:gd name="T34" fmla="*/ 44 w 44"/>
                <a:gd name="T35" fmla="*/ 9 h 712"/>
                <a:gd name="T36" fmla="*/ 0 w 44"/>
                <a:gd name="T37" fmla="*/ 9 h 712"/>
                <a:gd name="T38" fmla="*/ 0 w 44"/>
                <a:gd name="T39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712">
                  <a:moveTo>
                    <a:pt x="27" y="355"/>
                  </a:moveTo>
                  <a:lnTo>
                    <a:pt x="27" y="708"/>
                  </a:lnTo>
                  <a:lnTo>
                    <a:pt x="17" y="708"/>
                  </a:lnTo>
                  <a:lnTo>
                    <a:pt x="17" y="355"/>
                  </a:lnTo>
                  <a:lnTo>
                    <a:pt x="27" y="355"/>
                  </a:lnTo>
                  <a:close/>
                  <a:moveTo>
                    <a:pt x="17" y="355"/>
                  </a:moveTo>
                  <a:lnTo>
                    <a:pt x="17" y="6"/>
                  </a:lnTo>
                  <a:lnTo>
                    <a:pt x="27" y="6"/>
                  </a:lnTo>
                  <a:lnTo>
                    <a:pt x="27" y="355"/>
                  </a:lnTo>
                  <a:lnTo>
                    <a:pt x="17" y="355"/>
                  </a:lnTo>
                  <a:close/>
                  <a:moveTo>
                    <a:pt x="0" y="703"/>
                  </a:moveTo>
                  <a:lnTo>
                    <a:pt x="44" y="703"/>
                  </a:lnTo>
                  <a:lnTo>
                    <a:pt x="44" y="712"/>
                  </a:lnTo>
                  <a:lnTo>
                    <a:pt x="0" y="712"/>
                  </a:lnTo>
                  <a:lnTo>
                    <a:pt x="0" y="703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1218"/>
            <p:cNvSpPr>
              <a:spLocks noChangeArrowheads="1"/>
            </p:cNvSpPr>
            <p:nvPr/>
          </p:nvSpPr>
          <p:spPr bwMode="auto">
            <a:xfrm>
              <a:off x="8815388" y="4514851"/>
              <a:ext cx="6350" cy="27940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1219"/>
            <p:cNvSpPr>
              <a:spLocks noChangeArrowheads="1"/>
            </p:cNvSpPr>
            <p:nvPr/>
          </p:nvSpPr>
          <p:spPr bwMode="auto">
            <a:xfrm>
              <a:off x="8815388" y="4237038"/>
              <a:ext cx="6350" cy="2778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1220"/>
            <p:cNvSpPr>
              <a:spLocks noChangeArrowheads="1"/>
            </p:cNvSpPr>
            <p:nvPr/>
          </p:nvSpPr>
          <p:spPr bwMode="auto">
            <a:xfrm>
              <a:off x="8801101" y="4789488"/>
              <a:ext cx="34925" cy="79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1221"/>
            <p:cNvSpPr>
              <a:spLocks noChangeArrowheads="1"/>
            </p:cNvSpPr>
            <p:nvPr/>
          </p:nvSpPr>
          <p:spPr bwMode="auto">
            <a:xfrm>
              <a:off x="8801101" y="4232276"/>
              <a:ext cx="34925" cy="79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Freeform 1222"/>
            <p:cNvSpPr>
              <a:spLocks noEditPoints="1"/>
            </p:cNvSpPr>
            <p:nvPr/>
          </p:nvSpPr>
          <p:spPr bwMode="auto">
            <a:xfrm>
              <a:off x="8897938" y="4241801"/>
              <a:ext cx="38100" cy="582613"/>
            </a:xfrm>
            <a:custGeom>
              <a:avLst/>
              <a:gdLst>
                <a:gd name="T0" fmla="*/ 29 w 46"/>
                <a:gd name="T1" fmla="*/ 369 h 736"/>
                <a:gd name="T2" fmla="*/ 29 w 46"/>
                <a:gd name="T3" fmla="*/ 732 h 736"/>
                <a:gd name="T4" fmla="*/ 19 w 46"/>
                <a:gd name="T5" fmla="*/ 732 h 736"/>
                <a:gd name="T6" fmla="*/ 19 w 46"/>
                <a:gd name="T7" fmla="*/ 369 h 736"/>
                <a:gd name="T8" fmla="*/ 29 w 46"/>
                <a:gd name="T9" fmla="*/ 369 h 736"/>
                <a:gd name="T10" fmla="*/ 19 w 46"/>
                <a:gd name="T11" fmla="*/ 369 h 736"/>
                <a:gd name="T12" fmla="*/ 19 w 46"/>
                <a:gd name="T13" fmla="*/ 6 h 736"/>
                <a:gd name="T14" fmla="*/ 29 w 46"/>
                <a:gd name="T15" fmla="*/ 6 h 736"/>
                <a:gd name="T16" fmla="*/ 29 w 46"/>
                <a:gd name="T17" fmla="*/ 369 h 736"/>
                <a:gd name="T18" fmla="*/ 19 w 46"/>
                <a:gd name="T19" fmla="*/ 369 h 736"/>
                <a:gd name="T20" fmla="*/ 0 w 46"/>
                <a:gd name="T21" fmla="*/ 728 h 736"/>
                <a:gd name="T22" fmla="*/ 46 w 46"/>
                <a:gd name="T23" fmla="*/ 728 h 736"/>
                <a:gd name="T24" fmla="*/ 46 w 46"/>
                <a:gd name="T25" fmla="*/ 736 h 736"/>
                <a:gd name="T26" fmla="*/ 0 w 46"/>
                <a:gd name="T27" fmla="*/ 736 h 736"/>
                <a:gd name="T28" fmla="*/ 0 w 46"/>
                <a:gd name="T29" fmla="*/ 728 h 736"/>
                <a:gd name="T30" fmla="*/ 0 w 46"/>
                <a:gd name="T31" fmla="*/ 0 h 736"/>
                <a:gd name="T32" fmla="*/ 46 w 46"/>
                <a:gd name="T33" fmla="*/ 0 h 736"/>
                <a:gd name="T34" fmla="*/ 46 w 46"/>
                <a:gd name="T35" fmla="*/ 12 h 736"/>
                <a:gd name="T36" fmla="*/ 0 w 46"/>
                <a:gd name="T37" fmla="*/ 12 h 736"/>
                <a:gd name="T38" fmla="*/ 0 w 46"/>
                <a:gd name="T3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736">
                  <a:moveTo>
                    <a:pt x="29" y="369"/>
                  </a:moveTo>
                  <a:lnTo>
                    <a:pt x="29" y="732"/>
                  </a:lnTo>
                  <a:lnTo>
                    <a:pt x="19" y="732"/>
                  </a:lnTo>
                  <a:lnTo>
                    <a:pt x="19" y="369"/>
                  </a:lnTo>
                  <a:lnTo>
                    <a:pt x="29" y="369"/>
                  </a:lnTo>
                  <a:close/>
                  <a:moveTo>
                    <a:pt x="19" y="369"/>
                  </a:moveTo>
                  <a:lnTo>
                    <a:pt x="19" y="6"/>
                  </a:lnTo>
                  <a:lnTo>
                    <a:pt x="29" y="6"/>
                  </a:lnTo>
                  <a:lnTo>
                    <a:pt x="29" y="369"/>
                  </a:lnTo>
                  <a:lnTo>
                    <a:pt x="19" y="369"/>
                  </a:lnTo>
                  <a:close/>
                  <a:moveTo>
                    <a:pt x="0" y="728"/>
                  </a:moveTo>
                  <a:lnTo>
                    <a:pt x="46" y="728"/>
                  </a:lnTo>
                  <a:lnTo>
                    <a:pt x="46" y="736"/>
                  </a:lnTo>
                  <a:lnTo>
                    <a:pt x="0" y="736"/>
                  </a:lnTo>
                  <a:lnTo>
                    <a:pt x="0" y="728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1223"/>
            <p:cNvSpPr>
              <a:spLocks noChangeArrowheads="1"/>
            </p:cNvSpPr>
            <p:nvPr/>
          </p:nvSpPr>
          <p:spPr bwMode="auto">
            <a:xfrm>
              <a:off x="8913813" y="4533901"/>
              <a:ext cx="7938" cy="2873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1224"/>
            <p:cNvSpPr>
              <a:spLocks noChangeArrowheads="1"/>
            </p:cNvSpPr>
            <p:nvPr/>
          </p:nvSpPr>
          <p:spPr bwMode="auto">
            <a:xfrm>
              <a:off x="8913813" y="4246563"/>
              <a:ext cx="7938" cy="2873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1225"/>
            <p:cNvSpPr>
              <a:spLocks noChangeArrowheads="1"/>
            </p:cNvSpPr>
            <p:nvPr/>
          </p:nvSpPr>
          <p:spPr bwMode="auto">
            <a:xfrm>
              <a:off x="8897938" y="4819651"/>
              <a:ext cx="38100" cy="476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1226"/>
            <p:cNvSpPr>
              <a:spLocks noChangeArrowheads="1"/>
            </p:cNvSpPr>
            <p:nvPr/>
          </p:nvSpPr>
          <p:spPr bwMode="auto">
            <a:xfrm>
              <a:off x="8897938" y="4241801"/>
              <a:ext cx="38100" cy="793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1227"/>
            <p:cNvSpPr>
              <a:spLocks/>
            </p:cNvSpPr>
            <p:nvPr/>
          </p:nvSpPr>
          <p:spPr bwMode="auto">
            <a:xfrm>
              <a:off x="6556376" y="4408488"/>
              <a:ext cx="2365375" cy="800100"/>
            </a:xfrm>
            <a:custGeom>
              <a:avLst/>
              <a:gdLst>
                <a:gd name="T0" fmla="*/ 127 w 2980"/>
                <a:gd name="T1" fmla="*/ 933 h 1008"/>
                <a:gd name="T2" fmla="*/ 374 w 2980"/>
                <a:gd name="T3" fmla="*/ 820 h 1008"/>
                <a:gd name="T4" fmla="*/ 497 w 2980"/>
                <a:gd name="T5" fmla="*/ 729 h 1008"/>
                <a:gd name="T6" fmla="*/ 622 w 2980"/>
                <a:gd name="T7" fmla="*/ 693 h 1008"/>
                <a:gd name="T8" fmla="*/ 745 w 2980"/>
                <a:gd name="T9" fmla="*/ 627 h 1008"/>
                <a:gd name="T10" fmla="*/ 993 w 2980"/>
                <a:gd name="T11" fmla="*/ 510 h 1008"/>
                <a:gd name="T12" fmla="*/ 1240 w 2980"/>
                <a:gd name="T13" fmla="*/ 418 h 1008"/>
                <a:gd name="T14" fmla="*/ 1488 w 2980"/>
                <a:gd name="T15" fmla="*/ 347 h 1008"/>
                <a:gd name="T16" fmla="*/ 1611 w 2980"/>
                <a:gd name="T17" fmla="*/ 328 h 1008"/>
                <a:gd name="T18" fmla="*/ 1736 w 2980"/>
                <a:gd name="T19" fmla="*/ 274 h 1008"/>
                <a:gd name="T20" fmla="*/ 1983 w 2980"/>
                <a:gd name="T21" fmla="*/ 224 h 1008"/>
                <a:gd name="T22" fmla="*/ 2108 w 2980"/>
                <a:gd name="T23" fmla="*/ 195 h 1008"/>
                <a:gd name="T24" fmla="*/ 2231 w 2980"/>
                <a:gd name="T25" fmla="*/ 190 h 1008"/>
                <a:gd name="T26" fmla="*/ 2477 w 2980"/>
                <a:gd name="T27" fmla="*/ 109 h 1008"/>
                <a:gd name="T28" fmla="*/ 2603 w 2980"/>
                <a:gd name="T29" fmla="*/ 111 h 1008"/>
                <a:gd name="T30" fmla="*/ 2724 w 2980"/>
                <a:gd name="T31" fmla="*/ 11 h 1008"/>
                <a:gd name="T32" fmla="*/ 2849 w 2980"/>
                <a:gd name="T33" fmla="*/ 0 h 1008"/>
                <a:gd name="T34" fmla="*/ 2978 w 2980"/>
                <a:gd name="T35" fmla="*/ 82 h 1008"/>
                <a:gd name="T36" fmla="*/ 2978 w 2980"/>
                <a:gd name="T37" fmla="*/ 90 h 1008"/>
                <a:gd name="T38" fmla="*/ 2972 w 2980"/>
                <a:gd name="T39" fmla="*/ 92 h 1008"/>
                <a:gd name="T40" fmla="*/ 2851 w 2980"/>
                <a:gd name="T41" fmla="*/ 9 h 1008"/>
                <a:gd name="T42" fmla="*/ 2730 w 2980"/>
                <a:gd name="T43" fmla="*/ 19 h 1008"/>
                <a:gd name="T44" fmla="*/ 2603 w 2980"/>
                <a:gd name="T45" fmla="*/ 121 h 1008"/>
                <a:gd name="T46" fmla="*/ 2481 w 2980"/>
                <a:gd name="T47" fmla="*/ 117 h 1008"/>
                <a:gd name="T48" fmla="*/ 2233 w 2980"/>
                <a:gd name="T49" fmla="*/ 197 h 1008"/>
                <a:gd name="T50" fmla="*/ 2108 w 2980"/>
                <a:gd name="T51" fmla="*/ 205 h 1008"/>
                <a:gd name="T52" fmla="*/ 1985 w 2980"/>
                <a:gd name="T53" fmla="*/ 234 h 1008"/>
                <a:gd name="T54" fmla="*/ 1737 w 2980"/>
                <a:gd name="T55" fmla="*/ 284 h 1008"/>
                <a:gd name="T56" fmla="*/ 1615 w 2980"/>
                <a:gd name="T57" fmla="*/ 336 h 1008"/>
                <a:gd name="T58" fmla="*/ 1492 w 2980"/>
                <a:gd name="T59" fmla="*/ 357 h 1008"/>
                <a:gd name="T60" fmla="*/ 1244 w 2980"/>
                <a:gd name="T61" fmla="*/ 428 h 1008"/>
                <a:gd name="T62" fmla="*/ 996 w 2980"/>
                <a:gd name="T63" fmla="*/ 520 h 1008"/>
                <a:gd name="T64" fmla="*/ 749 w 2980"/>
                <a:gd name="T65" fmla="*/ 635 h 1008"/>
                <a:gd name="T66" fmla="*/ 624 w 2980"/>
                <a:gd name="T67" fmla="*/ 700 h 1008"/>
                <a:gd name="T68" fmla="*/ 503 w 2980"/>
                <a:gd name="T69" fmla="*/ 737 h 1008"/>
                <a:gd name="T70" fmla="*/ 378 w 2980"/>
                <a:gd name="T71" fmla="*/ 829 h 1008"/>
                <a:gd name="T72" fmla="*/ 130 w 2980"/>
                <a:gd name="T73" fmla="*/ 941 h 1008"/>
                <a:gd name="T74" fmla="*/ 4 w 2980"/>
                <a:gd name="T75" fmla="*/ 1008 h 1008"/>
                <a:gd name="T76" fmla="*/ 0 w 2980"/>
                <a:gd name="T77" fmla="*/ 1004 h 1008"/>
                <a:gd name="T78" fmla="*/ 2 w 2980"/>
                <a:gd name="T79" fmla="*/ 100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0" h="1008">
                  <a:moveTo>
                    <a:pt x="2" y="1000"/>
                  </a:moveTo>
                  <a:lnTo>
                    <a:pt x="127" y="933"/>
                  </a:lnTo>
                  <a:lnTo>
                    <a:pt x="249" y="879"/>
                  </a:lnTo>
                  <a:lnTo>
                    <a:pt x="374" y="820"/>
                  </a:lnTo>
                  <a:lnTo>
                    <a:pt x="372" y="820"/>
                  </a:lnTo>
                  <a:lnTo>
                    <a:pt x="497" y="729"/>
                  </a:lnTo>
                  <a:lnTo>
                    <a:pt x="497" y="729"/>
                  </a:lnTo>
                  <a:lnTo>
                    <a:pt x="622" y="693"/>
                  </a:lnTo>
                  <a:lnTo>
                    <a:pt x="622" y="693"/>
                  </a:lnTo>
                  <a:lnTo>
                    <a:pt x="745" y="627"/>
                  </a:lnTo>
                  <a:lnTo>
                    <a:pt x="870" y="570"/>
                  </a:lnTo>
                  <a:lnTo>
                    <a:pt x="993" y="510"/>
                  </a:lnTo>
                  <a:lnTo>
                    <a:pt x="1115" y="460"/>
                  </a:lnTo>
                  <a:lnTo>
                    <a:pt x="1240" y="418"/>
                  </a:lnTo>
                  <a:lnTo>
                    <a:pt x="1365" y="384"/>
                  </a:lnTo>
                  <a:lnTo>
                    <a:pt x="1488" y="347"/>
                  </a:lnTo>
                  <a:lnTo>
                    <a:pt x="1613" y="328"/>
                  </a:lnTo>
                  <a:lnTo>
                    <a:pt x="1611" y="328"/>
                  </a:lnTo>
                  <a:lnTo>
                    <a:pt x="1736" y="274"/>
                  </a:lnTo>
                  <a:lnTo>
                    <a:pt x="1736" y="274"/>
                  </a:lnTo>
                  <a:lnTo>
                    <a:pt x="1860" y="255"/>
                  </a:lnTo>
                  <a:lnTo>
                    <a:pt x="1983" y="224"/>
                  </a:lnTo>
                  <a:lnTo>
                    <a:pt x="2108" y="195"/>
                  </a:lnTo>
                  <a:lnTo>
                    <a:pt x="2108" y="195"/>
                  </a:lnTo>
                  <a:lnTo>
                    <a:pt x="2231" y="190"/>
                  </a:lnTo>
                  <a:lnTo>
                    <a:pt x="2231" y="190"/>
                  </a:lnTo>
                  <a:lnTo>
                    <a:pt x="2354" y="147"/>
                  </a:lnTo>
                  <a:lnTo>
                    <a:pt x="2477" y="109"/>
                  </a:lnTo>
                  <a:lnTo>
                    <a:pt x="2481" y="109"/>
                  </a:lnTo>
                  <a:lnTo>
                    <a:pt x="2603" y="111"/>
                  </a:lnTo>
                  <a:lnTo>
                    <a:pt x="2600" y="113"/>
                  </a:lnTo>
                  <a:lnTo>
                    <a:pt x="2724" y="11"/>
                  </a:lnTo>
                  <a:lnTo>
                    <a:pt x="2726" y="11"/>
                  </a:lnTo>
                  <a:lnTo>
                    <a:pt x="2849" y="0"/>
                  </a:lnTo>
                  <a:lnTo>
                    <a:pt x="2853" y="0"/>
                  </a:lnTo>
                  <a:lnTo>
                    <a:pt x="2978" y="82"/>
                  </a:lnTo>
                  <a:lnTo>
                    <a:pt x="2980" y="86"/>
                  </a:lnTo>
                  <a:lnTo>
                    <a:pt x="2978" y="90"/>
                  </a:lnTo>
                  <a:lnTo>
                    <a:pt x="2974" y="94"/>
                  </a:lnTo>
                  <a:lnTo>
                    <a:pt x="2972" y="92"/>
                  </a:lnTo>
                  <a:lnTo>
                    <a:pt x="2847" y="7"/>
                  </a:lnTo>
                  <a:lnTo>
                    <a:pt x="2851" y="9"/>
                  </a:lnTo>
                  <a:lnTo>
                    <a:pt x="2728" y="21"/>
                  </a:lnTo>
                  <a:lnTo>
                    <a:pt x="2730" y="19"/>
                  </a:lnTo>
                  <a:lnTo>
                    <a:pt x="2605" y="121"/>
                  </a:lnTo>
                  <a:lnTo>
                    <a:pt x="2603" y="121"/>
                  </a:lnTo>
                  <a:lnTo>
                    <a:pt x="2481" y="117"/>
                  </a:lnTo>
                  <a:lnTo>
                    <a:pt x="2481" y="117"/>
                  </a:lnTo>
                  <a:lnTo>
                    <a:pt x="2358" y="155"/>
                  </a:lnTo>
                  <a:lnTo>
                    <a:pt x="2233" y="197"/>
                  </a:lnTo>
                  <a:lnTo>
                    <a:pt x="2233" y="199"/>
                  </a:lnTo>
                  <a:lnTo>
                    <a:pt x="2108" y="205"/>
                  </a:lnTo>
                  <a:lnTo>
                    <a:pt x="2110" y="205"/>
                  </a:lnTo>
                  <a:lnTo>
                    <a:pt x="1985" y="234"/>
                  </a:lnTo>
                  <a:lnTo>
                    <a:pt x="1862" y="265"/>
                  </a:lnTo>
                  <a:lnTo>
                    <a:pt x="1737" y="284"/>
                  </a:lnTo>
                  <a:lnTo>
                    <a:pt x="1739" y="284"/>
                  </a:lnTo>
                  <a:lnTo>
                    <a:pt x="1615" y="336"/>
                  </a:lnTo>
                  <a:lnTo>
                    <a:pt x="1613" y="338"/>
                  </a:lnTo>
                  <a:lnTo>
                    <a:pt x="1492" y="357"/>
                  </a:lnTo>
                  <a:lnTo>
                    <a:pt x="1367" y="391"/>
                  </a:lnTo>
                  <a:lnTo>
                    <a:pt x="1244" y="428"/>
                  </a:lnTo>
                  <a:lnTo>
                    <a:pt x="1119" y="468"/>
                  </a:lnTo>
                  <a:lnTo>
                    <a:pt x="996" y="520"/>
                  </a:lnTo>
                  <a:lnTo>
                    <a:pt x="872" y="578"/>
                  </a:lnTo>
                  <a:lnTo>
                    <a:pt x="749" y="635"/>
                  </a:lnTo>
                  <a:lnTo>
                    <a:pt x="624" y="700"/>
                  </a:lnTo>
                  <a:lnTo>
                    <a:pt x="624" y="700"/>
                  </a:lnTo>
                  <a:lnTo>
                    <a:pt x="501" y="737"/>
                  </a:lnTo>
                  <a:lnTo>
                    <a:pt x="503" y="737"/>
                  </a:lnTo>
                  <a:lnTo>
                    <a:pt x="378" y="829"/>
                  </a:lnTo>
                  <a:lnTo>
                    <a:pt x="378" y="829"/>
                  </a:lnTo>
                  <a:lnTo>
                    <a:pt x="253" y="887"/>
                  </a:lnTo>
                  <a:lnTo>
                    <a:pt x="130" y="941"/>
                  </a:lnTo>
                  <a:lnTo>
                    <a:pt x="8" y="1008"/>
                  </a:lnTo>
                  <a:lnTo>
                    <a:pt x="4" y="1008"/>
                  </a:lnTo>
                  <a:lnTo>
                    <a:pt x="0" y="1008"/>
                  </a:lnTo>
                  <a:lnTo>
                    <a:pt x="0" y="1004"/>
                  </a:lnTo>
                  <a:lnTo>
                    <a:pt x="2" y="1000"/>
                  </a:lnTo>
                  <a:lnTo>
                    <a:pt x="2" y="1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1228"/>
            <p:cNvSpPr>
              <a:spLocks/>
            </p:cNvSpPr>
            <p:nvPr/>
          </p:nvSpPr>
          <p:spPr bwMode="auto">
            <a:xfrm>
              <a:off x="6556376" y="4408488"/>
              <a:ext cx="2365375" cy="800100"/>
            </a:xfrm>
            <a:custGeom>
              <a:avLst/>
              <a:gdLst>
                <a:gd name="T0" fmla="*/ 127 w 2980"/>
                <a:gd name="T1" fmla="*/ 933 h 1008"/>
                <a:gd name="T2" fmla="*/ 374 w 2980"/>
                <a:gd name="T3" fmla="*/ 820 h 1008"/>
                <a:gd name="T4" fmla="*/ 497 w 2980"/>
                <a:gd name="T5" fmla="*/ 729 h 1008"/>
                <a:gd name="T6" fmla="*/ 622 w 2980"/>
                <a:gd name="T7" fmla="*/ 693 h 1008"/>
                <a:gd name="T8" fmla="*/ 745 w 2980"/>
                <a:gd name="T9" fmla="*/ 627 h 1008"/>
                <a:gd name="T10" fmla="*/ 993 w 2980"/>
                <a:gd name="T11" fmla="*/ 510 h 1008"/>
                <a:gd name="T12" fmla="*/ 1240 w 2980"/>
                <a:gd name="T13" fmla="*/ 418 h 1008"/>
                <a:gd name="T14" fmla="*/ 1488 w 2980"/>
                <a:gd name="T15" fmla="*/ 347 h 1008"/>
                <a:gd name="T16" fmla="*/ 1611 w 2980"/>
                <a:gd name="T17" fmla="*/ 328 h 1008"/>
                <a:gd name="T18" fmla="*/ 1736 w 2980"/>
                <a:gd name="T19" fmla="*/ 274 h 1008"/>
                <a:gd name="T20" fmla="*/ 1983 w 2980"/>
                <a:gd name="T21" fmla="*/ 224 h 1008"/>
                <a:gd name="T22" fmla="*/ 2108 w 2980"/>
                <a:gd name="T23" fmla="*/ 195 h 1008"/>
                <a:gd name="T24" fmla="*/ 2231 w 2980"/>
                <a:gd name="T25" fmla="*/ 190 h 1008"/>
                <a:gd name="T26" fmla="*/ 2477 w 2980"/>
                <a:gd name="T27" fmla="*/ 109 h 1008"/>
                <a:gd name="T28" fmla="*/ 2603 w 2980"/>
                <a:gd name="T29" fmla="*/ 111 h 1008"/>
                <a:gd name="T30" fmla="*/ 2724 w 2980"/>
                <a:gd name="T31" fmla="*/ 11 h 1008"/>
                <a:gd name="T32" fmla="*/ 2849 w 2980"/>
                <a:gd name="T33" fmla="*/ 0 h 1008"/>
                <a:gd name="T34" fmla="*/ 2978 w 2980"/>
                <a:gd name="T35" fmla="*/ 82 h 1008"/>
                <a:gd name="T36" fmla="*/ 2978 w 2980"/>
                <a:gd name="T37" fmla="*/ 90 h 1008"/>
                <a:gd name="T38" fmla="*/ 2972 w 2980"/>
                <a:gd name="T39" fmla="*/ 92 h 1008"/>
                <a:gd name="T40" fmla="*/ 2851 w 2980"/>
                <a:gd name="T41" fmla="*/ 9 h 1008"/>
                <a:gd name="T42" fmla="*/ 2730 w 2980"/>
                <a:gd name="T43" fmla="*/ 19 h 1008"/>
                <a:gd name="T44" fmla="*/ 2603 w 2980"/>
                <a:gd name="T45" fmla="*/ 121 h 1008"/>
                <a:gd name="T46" fmla="*/ 2481 w 2980"/>
                <a:gd name="T47" fmla="*/ 117 h 1008"/>
                <a:gd name="T48" fmla="*/ 2233 w 2980"/>
                <a:gd name="T49" fmla="*/ 197 h 1008"/>
                <a:gd name="T50" fmla="*/ 2108 w 2980"/>
                <a:gd name="T51" fmla="*/ 205 h 1008"/>
                <a:gd name="T52" fmla="*/ 1985 w 2980"/>
                <a:gd name="T53" fmla="*/ 234 h 1008"/>
                <a:gd name="T54" fmla="*/ 1737 w 2980"/>
                <a:gd name="T55" fmla="*/ 284 h 1008"/>
                <a:gd name="T56" fmla="*/ 1615 w 2980"/>
                <a:gd name="T57" fmla="*/ 336 h 1008"/>
                <a:gd name="T58" fmla="*/ 1492 w 2980"/>
                <a:gd name="T59" fmla="*/ 357 h 1008"/>
                <a:gd name="T60" fmla="*/ 1244 w 2980"/>
                <a:gd name="T61" fmla="*/ 428 h 1008"/>
                <a:gd name="T62" fmla="*/ 996 w 2980"/>
                <a:gd name="T63" fmla="*/ 520 h 1008"/>
                <a:gd name="T64" fmla="*/ 749 w 2980"/>
                <a:gd name="T65" fmla="*/ 635 h 1008"/>
                <a:gd name="T66" fmla="*/ 624 w 2980"/>
                <a:gd name="T67" fmla="*/ 700 h 1008"/>
                <a:gd name="T68" fmla="*/ 503 w 2980"/>
                <a:gd name="T69" fmla="*/ 737 h 1008"/>
                <a:gd name="T70" fmla="*/ 378 w 2980"/>
                <a:gd name="T71" fmla="*/ 829 h 1008"/>
                <a:gd name="T72" fmla="*/ 130 w 2980"/>
                <a:gd name="T73" fmla="*/ 941 h 1008"/>
                <a:gd name="T74" fmla="*/ 4 w 2980"/>
                <a:gd name="T75" fmla="*/ 1008 h 1008"/>
                <a:gd name="T76" fmla="*/ 0 w 2980"/>
                <a:gd name="T77" fmla="*/ 1004 h 1008"/>
                <a:gd name="T78" fmla="*/ 2 w 2980"/>
                <a:gd name="T79" fmla="*/ 100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0" h="1008">
                  <a:moveTo>
                    <a:pt x="2" y="1000"/>
                  </a:moveTo>
                  <a:lnTo>
                    <a:pt x="127" y="933"/>
                  </a:lnTo>
                  <a:lnTo>
                    <a:pt x="249" y="879"/>
                  </a:lnTo>
                  <a:lnTo>
                    <a:pt x="374" y="820"/>
                  </a:lnTo>
                  <a:lnTo>
                    <a:pt x="372" y="820"/>
                  </a:lnTo>
                  <a:lnTo>
                    <a:pt x="497" y="729"/>
                  </a:lnTo>
                  <a:lnTo>
                    <a:pt x="497" y="729"/>
                  </a:lnTo>
                  <a:lnTo>
                    <a:pt x="622" y="693"/>
                  </a:lnTo>
                  <a:lnTo>
                    <a:pt x="622" y="693"/>
                  </a:lnTo>
                  <a:lnTo>
                    <a:pt x="745" y="627"/>
                  </a:lnTo>
                  <a:lnTo>
                    <a:pt x="870" y="570"/>
                  </a:lnTo>
                  <a:lnTo>
                    <a:pt x="993" y="510"/>
                  </a:lnTo>
                  <a:lnTo>
                    <a:pt x="1115" y="460"/>
                  </a:lnTo>
                  <a:lnTo>
                    <a:pt x="1240" y="418"/>
                  </a:lnTo>
                  <a:lnTo>
                    <a:pt x="1365" y="384"/>
                  </a:lnTo>
                  <a:lnTo>
                    <a:pt x="1488" y="347"/>
                  </a:lnTo>
                  <a:lnTo>
                    <a:pt x="1613" y="328"/>
                  </a:lnTo>
                  <a:lnTo>
                    <a:pt x="1611" y="328"/>
                  </a:lnTo>
                  <a:lnTo>
                    <a:pt x="1736" y="274"/>
                  </a:lnTo>
                  <a:lnTo>
                    <a:pt x="1736" y="274"/>
                  </a:lnTo>
                  <a:lnTo>
                    <a:pt x="1860" y="255"/>
                  </a:lnTo>
                  <a:lnTo>
                    <a:pt x="1983" y="224"/>
                  </a:lnTo>
                  <a:lnTo>
                    <a:pt x="2108" y="195"/>
                  </a:lnTo>
                  <a:lnTo>
                    <a:pt x="2108" y="195"/>
                  </a:lnTo>
                  <a:lnTo>
                    <a:pt x="2231" y="190"/>
                  </a:lnTo>
                  <a:lnTo>
                    <a:pt x="2231" y="190"/>
                  </a:lnTo>
                  <a:lnTo>
                    <a:pt x="2354" y="147"/>
                  </a:lnTo>
                  <a:lnTo>
                    <a:pt x="2477" y="109"/>
                  </a:lnTo>
                  <a:lnTo>
                    <a:pt x="2481" y="109"/>
                  </a:lnTo>
                  <a:lnTo>
                    <a:pt x="2603" y="111"/>
                  </a:lnTo>
                  <a:lnTo>
                    <a:pt x="2600" y="113"/>
                  </a:lnTo>
                  <a:lnTo>
                    <a:pt x="2724" y="11"/>
                  </a:lnTo>
                  <a:lnTo>
                    <a:pt x="2726" y="11"/>
                  </a:lnTo>
                  <a:lnTo>
                    <a:pt x="2849" y="0"/>
                  </a:lnTo>
                  <a:lnTo>
                    <a:pt x="2853" y="0"/>
                  </a:lnTo>
                  <a:lnTo>
                    <a:pt x="2978" y="82"/>
                  </a:lnTo>
                  <a:lnTo>
                    <a:pt x="2980" y="86"/>
                  </a:lnTo>
                  <a:lnTo>
                    <a:pt x="2978" y="90"/>
                  </a:lnTo>
                  <a:lnTo>
                    <a:pt x="2974" y="94"/>
                  </a:lnTo>
                  <a:lnTo>
                    <a:pt x="2972" y="92"/>
                  </a:lnTo>
                  <a:lnTo>
                    <a:pt x="2847" y="7"/>
                  </a:lnTo>
                  <a:lnTo>
                    <a:pt x="2851" y="9"/>
                  </a:lnTo>
                  <a:lnTo>
                    <a:pt x="2728" y="21"/>
                  </a:lnTo>
                  <a:lnTo>
                    <a:pt x="2730" y="19"/>
                  </a:lnTo>
                  <a:lnTo>
                    <a:pt x="2605" y="121"/>
                  </a:lnTo>
                  <a:lnTo>
                    <a:pt x="2603" y="121"/>
                  </a:lnTo>
                  <a:lnTo>
                    <a:pt x="2481" y="117"/>
                  </a:lnTo>
                  <a:lnTo>
                    <a:pt x="2481" y="117"/>
                  </a:lnTo>
                  <a:lnTo>
                    <a:pt x="2358" y="155"/>
                  </a:lnTo>
                  <a:lnTo>
                    <a:pt x="2233" y="197"/>
                  </a:lnTo>
                  <a:lnTo>
                    <a:pt x="2233" y="199"/>
                  </a:lnTo>
                  <a:lnTo>
                    <a:pt x="2108" y="205"/>
                  </a:lnTo>
                  <a:lnTo>
                    <a:pt x="2110" y="205"/>
                  </a:lnTo>
                  <a:lnTo>
                    <a:pt x="1985" y="234"/>
                  </a:lnTo>
                  <a:lnTo>
                    <a:pt x="1862" y="265"/>
                  </a:lnTo>
                  <a:lnTo>
                    <a:pt x="1737" y="284"/>
                  </a:lnTo>
                  <a:lnTo>
                    <a:pt x="1739" y="284"/>
                  </a:lnTo>
                  <a:lnTo>
                    <a:pt x="1615" y="336"/>
                  </a:lnTo>
                  <a:lnTo>
                    <a:pt x="1613" y="338"/>
                  </a:lnTo>
                  <a:lnTo>
                    <a:pt x="1492" y="357"/>
                  </a:lnTo>
                  <a:lnTo>
                    <a:pt x="1367" y="391"/>
                  </a:lnTo>
                  <a:lnTo>
                    <a:pt x="1244" y="428"/>
                  </a:lnTo>
                  <a:lnTo>
                    <a:pt x="1119" y="468"/>
                  </a:lnTo>
                  <a:lnTo>
                    <a:pt x="996" y="520"/>
                  </a:lnTo>
                  <a:lnTo>
                    <a:pt x="872" y="578"/>
                  </a:lnTo>
                  <a:lnTo>
                    <a:pt x="749" y="635"/>
                  </a:lnTo>
                  <a:lnTo>
                    <a:pt x="624" y="700"/>
                  </a:lnTo>
                  <a:lnTo>
                    <a:pt x="624" y="700"/>
                  </a:lnTo>
                  <a:lnTo>
                    <a:pt x="501" y="737"/>
                  </a:lnTo>
                  <a:lnTo>
                    <a:pt x="503" y="737"/>
                  </a:lnTo>
                  <a:lnTo>
                    <a:pt x="378" y="829"/>
                  </a:lnTo>
                  <a:lnTo>
                    <a:pt x="378" y="829"/>
                  </a:lnTo>
                  <a:lnTo>
                    <a:pt x="253" y="887"/>
                  </a:lnTo>
                  <a:lnTo>
                    <a:pt x="130" y="941"/>
                  </a:lnTo>
                  <a:lnTo>
                    <a:pt x="8" y="1008"/>
                  </a:lnTo>
                  <a:lnTo>
                    <a:pt x="4" y="1008"/>
                  </a:lnTo>
                  <a:lnTo>
                    <a:pt x="0" y="1008"/>
                  </a:lnTo>
                  <a:lnTo>
                    <a:pt x="0" y="1004"/>
                  </a:lnTo>
                  <a:lnTo>
                    <a:pt x="2" y="1000"/>
                  </a:lnTo>
                  <a:lnTo>
                    <a:pt x="2" y="100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1229"/>
            <p:cNvSpPr>
              <a:spLocks noChangeArrowheads="1"/>
            </p:cNvSpPr>
            <p:nvPr/>
          </p:nvSpPr>
          <p:spPr bwMode="auto">
            <a:xfrm>
              <a:off x="6535738" y="518318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2" name="Rectangle 1230"/>
            <p:cNvSpPr>
              <a:spLocks noChangeArrowheads="1"/>
            </p:cNvSpPr>
            <p:nvPr/>
          </p:nvSpPr>
          <p:spPr bwMode="auto">
            <a:xfrm>
              <a:off x="6535738" y="5183188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3" name="Rectangle 1231"/>
            <p:cNvSpPr>
              <a:spLocks noChangeArrowheads="1"/>
            </p:cNvSpPr>
            <p:nvPr/>
          </p:nvSpPr>
          <p:spPr bwMode="auto">
            <a:xfrm>
              <a:off x="6634163" y="5127626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4" name="Rectangle 1232"/>
            <p:cNvSpPr>
              <a:spLocks noChangeArrowheads="1"/>
            </p:cNvSpPr>
            <p:nvPr/>
          </p:nvSpPr>
          <p:spPr bwMode="auto">
            <a:xfrm>
              <a:off x="6634163" y="5127626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5" name="Rectangle 1233"/>
            <p:cNvSpPr>
              <a:spLocks noChangeArrowheads="1"/>
            </p:cNvSpPr>
            <p:nvPr/>
          </p:nvSpPr>
          <p:spPr bwMode="auto">
            <a:xfrm>
              <a:off x="6732588" y="5087938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6" name="Rectangle 1234"/>
            <p:cNvSpPr>
              <a:spLocks noChangeArrowheads="1"/>
            </p:cNvSpPr>
            <p:nvPr/>
          </p:nvSpPr>
          <p:spPr bwMode="auto">
            <a:xfrm>
              <a:off x="6732588" y="5087938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7" name="Rectangle 1235"/>
            <p:cNvSpPr>
              <a:spLocks noChangeArrowheads="1"/>
            </p:cNvSpPr>
            <p:nvPr/>
          </p:nvSpPr>
          <p:spPr bwMode="auto">
            <a:xfrm>
              <a:off x="6829426" y="5040313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8" name="Rectangle 1236"/>
            <p:cNvSpPr>
              <a:spLocks noChangeArrowheads="1"/>
            </p:cNvSpPr>
            <p:nvPr/>
          </p:nvSpPr>
          <p:spPr bwMode="auto">
            <a:xfrm>
              <a:off x="6829426" y="5040313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9" name="Rectangle 1237"/>
            <p:cNvSpPr>
              <a:spLocks noChangeArrowheads="1"/>
            </p:cNvSpPr>
            <p:nvPr/>
          </p:nvSpPr>
          <p:spPr bwMode="auto">
            <a:xfrm>
              <a:off x="6927851" y="4967288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0" name="Rectangle 1238"/>
            <p:cNvSpPr>
              <a:spLocks noChangeArrowheads="1"/>
            </p:cNvSpPr>
            <p:nvPr/>
          </p:nvSpPr>
          <p:spPr bwMode="auto">
            <a:xfrm>
              <a:off x="6927851" y="4967288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1" name="Rectangle 1239"/>
            <p:cNvSpPr>
              <a:spLocks noChangeArrowheads="1"/>
            </p:cNvSpPr>
            <p:nvPr/>
          </p:nvSpPr>
          <p:spPr bwMode="auto">
            <a:xfrm>
              <a:off x="7027863" y="4937126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2" name="Rectangle 1240"/>
            <p:cNvSpPr>
              <a:spLocks noChangeArrowheads="1"/>
            </p:cNvSpPr>
            <p:nvPr/>
          </p:nvSpPr>
          <p:spPr bwMode="auto">
            <a:xfrm>
              <a:off x="7027863" y="4937126"/>
              <a:ext cx="46038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3" name="Rectangle 1241"/>
            <p:cNvSpPr>
              <a:spLocks noChangeArrowheads="1"/>
            </p:cNvSpPr>
            <p:nvPr/>
          </p:nvSpPr>
          <p:spPr bwMode="auto">
            <a:xfrm>
              <a:off x="7124701" y="4886326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4" name="Rectangle 1242"/>
            <p:cNvSpPr>
              <a:spLocks noChangeArrowheads="1"/>
            </p:cNvSpPr>
            <p:nvPr/>
          </p:nvSpPr>
          <p:spPr bwMode="auto">
            <a:xfrm>
              <a:off x="7124701" y="4886326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5" name="Rectangle 1243"/>
            <p:cNvSpPr>
              <a:spLocks noChangeArrowheads="1"/>
            </p:cNvSpPr>
            <p:nvPr/>
          </p:nvSpPr>
          <p:spPr bwMode="auto">
            <a:xfrm>
              <a:off x="7223126" y="4841876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6" name="Rectangle 1244"/>
            <p:cNvSpPr>
              <a:spLocks noChangeArrowheads="1"/>
            </p:cNvSpPr>
            <p:nvPr/>
          </p:nvSpPr>
          <p:spPr bwMode="auto">
            <a:xfrm>
              <a:off x="7223126" y="4841876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7" name="Rectangle 1245"/>
            <p:cNvSpPr>
              <a:spLocks noChangeArrowheads="1"/>
            </p:cNvSpPr>
            <p:nvPr/>
          </p:nvSpPr>
          <p:spPr bwMode="auto">
            <a:xfrm>
              <a:off x="7321551" y="4794251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9" name="Rectangle 1246"/>
            <p:cNvSpPr>
              <a:spLocks noChangeArrowheads="1"/>
            </p:cNvSpPr>
            <p:nvPr/>
          </p:nvSpPr>
          <p:spPr bwMode="auto">
            <a:xfrm>
              <a:off x="7321551" y="4794251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0" name="Rectangle 1247"/>
            <p:cNvSpPr>
              <a:spLocks noChangeArrowheads="1"/>
            </p:cNvSpPr>
            <p:nvPr/>
          </p:nvSpPr>
          <p:spPr bwMode="auto">
            <a:xfrm>
              <a:off x="7418388" y="4752976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1" name="Rectangle 1248"/>
            <p:cNvSpPr>
              <a:spLocks noChangeArrowheads="1"/>
            </p:cNvSpPr>
            <p:nvPr/>
          </p:nvSpPr>
          <p:spPr bwMode="auto">
            <a:xfrm>
              <a:off x="7418388" y="4752976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2" name="Rectangle 1249"/>
            <p:cNvSpPr>
              <a:spLocks noChangeArrowheads="1"/>
            </p:cNvSpPr>
            <p:nvPr/>
          </p:nvSpPr>
          <p:spPr bwMode="auto">
            <a:xfrm>
              <a:off x="7518401" y="4721226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3" name="Rectangle 1250"/>
            <p:cNvSpPr>
              <a:spLocks noChangeArrowheads="1"/>
            </p:cNvSpPr>
            <p:nvPr/>
          </p:nvSpPr>
          <p:spPr bwMode="auto">
            <a:xfrm>
              <a:off x="7518401" y="4721226"/>
              <a:ext cx="46038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4" name="Rectangle 1251"/>
            <p:cNvSpPr>
              <a:spLocks noChangeArrowheads="1"/>
            </p:cNvSpPr>
            <p:nvPr/>
          </p:nvSpPr>
          <p:spPr bwMode="auto">
            <a:xfrm>
              <a:off x="7616826" y="469423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6" name="Rectangle 1252"/>
            <p:cNvSpPr>
              <a:spLocks noChangeArrowheads="1"/>
            </p:cNvSpPr>
            <p:nvPr/>
          </p:nvSpPr>
          <p:spPr bwMode="auto">
            <a:xfrm>
              <a:off x="7616826" y="4694238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7" name="Rectangle 1253"/>
            <p:cNvSpPr>
              <a:spLocks noChangeArrowheads="1"/>
            </p:cNvSpPr>
            <p:nvPr/>
          </p:nvSpPr>
          <p:spPr bwMode="auto">
            <a:xfrm>
              <a:off x="7715251" y="4665663"/>
              <a:ext cx="46038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8" name="Rectangle 1254"/>
            <p:cNvSpPr>
              <a:spLocks noChangeArrowheads="1"/>
            </p:cNvSpPr>
            <p:nvPr/>
          </p:nvSpPr>
          <p:spPr bwMode="auto">
            <a:xfrm>
              <a:off x="7715251" y="4665663"/>
              <a:ext cx="46038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9" name="Rectangle 1255"/>
            <p:cNvSpPr>
              <a:spLocks noChangeArrowheads="1"/>
            </p:cNvSpPr>
            <p:nvPr/>
          </p:nvSpPr>
          <p:spPr bwMode="auto">
            <a:xfrm>
              <a:off x="7813676" y="464978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0" name="Rectangle 1256"/>
            <p:cNvSpPr>
              <a:spLocks noChangeArrowheads="1"/>
            </p:cNvSpPr>
            <p:nvPr/>
          </p:nvSpPr>
          <p:spPr bwMode="auto">
            <a:xfrm>
              <a:off x="7813676" y="4649788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1" name="Rectangle 1257"/>
            <p:cNvSpPr>
              <a:spLocks noChangeArrowheads="1"/>
            </p:cNvSpPr>
            <p:nvPr/>
          </p:nvSpPr>
          <p:spPr bwMode="auto">
            <a:xfrm>
              <a:off x="7910513" y="4606926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2" name="Rectangle 1258"/>
            <p:cNvSpPr>
              <a:spLocks noChangeArrowheads="1"/>
            </p:cNvSpPr>
            <p:nvPr/>
          </p:nvSpPr>
          <p:spPr bwMode="auto">
            <a:xfrm>
              <a:off x="7910513" y="4606926"/>
              <a:ext cx="46038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3" name="Rectangle 1259"/>
            <p:cNvSpPr>
              <a:spLocks noChangeArrowheads="1"/>
            </p:cNvSpPr>
            <p:nvPr/>
          </p:nvSpPr>
          <p:spPr bwMode="auto">
            <a:xfrm>
              <a:off x="8008938" y="4591051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4" name="Rectangle 1260"/>
            <p:cNvSpPr>
              <a:spLocks noChangeArrowheads="1"/>
            </p:cNvSpPr>
            <p:nvPr/>
          </p:nvSpPr>
          <p:spPr bwMode="auto">
            <a:xfrm>
              <a:off x="8008938" y="4591051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5" name="Rectangle 1261"/>
            <p:cNvSpPr>
              <a:spLocks noChangeArrowheads="1"/>
            </p:cNvSpPr>
            <p:nvPr/>
          </p:nvSpPr>
          <p:spPr bwMode="auto">
            <a:xfrm>
              <a:off x="8107363" y="456723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6" name="Rectangle 1262"/>
            <p:cNvSpPr>
              <a:spLocks noChangeArrowheads="1"/>
            </p:cNvSpPr>
            <p:nvPr/>
          </p:nvSpPr>
          <p:spPr bwMode="auto">
            <a:xfrm>
              <a:off x="8107363" y="4567238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7" name="Rectangle 1263"/>
            <p:cNvSpPr>
              <a:spLocks noChangeArrowheads="1"/>
            </p:cNvSpPr>
            <p:nvPr/>
          </p:nvSpPr>
          <p:spPr bwMode="auto">
            <a:xfrm>
              <a:off x="8205788" y="4545013"/>
              <a:ext cx="46038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8" name="Rectangle 1264"/>
            <p:cNvSpPr>
              <a:spLocks noChangeArrowheads="1"/>
            </p:cNvSpPr>
            <p:nvPr/>
          </p:nvSpPr>
          <p:spPr bwMode="auto">
            <a:xfrm>
              <a:off x="8205788" y="4545013"/>
              <a:ext cx="46038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9" name="Rectangle 1265"/>
            <p:cNvSpPr>
              <a:spLocks noChangeArrowheads="1"/>
            </p:cNvSpPr>
            <p:nvPr/>
          </p:nvSpPr>
          <p:spPr bwMode="auto">
            <a:xfrm>
              <a:off x="8304213" y="4538663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0" name="Rectangle 1266"/>
            <p:cNvSpPr>
              <a:spLocks noChangeArrowheads="1"/>
            </p:cNvSpPr>
            <p:nvPr/>
          </p:nvSpPr>
          <p:spPr bwMode="auto">
            <a:xfrm>
              <a:off x="8304213" y="4538663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1" name="Rectangle 1267"/>
            <p:cNvSpPr>
              <a:spLocks noChangeArrowheads="1"/>
            </p:cNvSpPr>
            <p:nvPr/>
          </p:nvSpPr>
          <p:spPr bwMode="auto">
            <a:xfrm>
              <a:off x="8402638" y="4506913"/>
              <a:ext cx="46038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2" name="Rectangle 1268"/>
            <p:cNvSpPr>
              <a:spLocks noChangeArrowheads="1"/>
            </p:cNvSpPr>
            <p:nvPr/>
          </p:nvSpPr>
          <p:spPr bwMode="auto">
            <a:xfrm>
              <a:off x="8402638" y="4506913"/>
              <a:ext cx="46038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3" name="Rectangle 1269"/>
            <p:cNvSpPr>
              <a:spLocks noChangeArrowheads="1"/>
            </p:cNvSpPr>
            <p:nvPr/>
          </p:nvSpPr>
          <p:spPr bwMode="auto">
            <a:xfrm>
              <a:off x="8499476" y="4475163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4" name="Rectangle 1270"/>
            <p:cNvSpPr>
              <a:spLocks noChangeArrowheads="1"/>
            </p:cNvSpPr>
            <p:nvPr/>
          </p:nvSpPr>
          <p:spPr bwMode="auto">
            <a:xfrm>
              <a:off x="8499476" y="4475163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5" name="Rectangle 1271"/>
            <p:cNvSpPr>
              <a:spLocks noChangeArrowheads="1"/>
            </p:cNvSpPr>
            <p:nvPr/>
          </p:nvSpPr>
          <p:spPr bwMode="auto">
            <a:xfrm>
              <a:off x="8597901" y="4476751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6" name="Rectangle 1272"/>
            <p:cNvSpPr>
              <a:spLocks noChangeArrowheads="1"/>
            </p:cNvSpPr>
            <p:nvPr/>
          </p:nvSpPr>
          <p:spPr bwMode="auto">
            <a:xfrm>
              <a:off x="8597901" y="4476751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7" name="Rectangle 1273"/>
            <p:cNvSpPr>
              <a:spLocks noChangeArrowheads="1"/>
            </p:cNvSpPr>
            <p:nvPr/>
          </p:nvSpPr>
          <p:spPr bwMode="auto">
            <a:xfrm>
              <a:off x="8697913" y="4397376"/>
              <a:ext cx="47625" cy="46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8" name="Rectangle 1274"/>
            <p:cNvSpPr>
              <a:spLocks noChangeArrowheads="1"/>
            </p:cNvSpPr>
            <p:nvPr/>
          </p:nvSpPr>
          <p:spPr bwMode="auto">
            <a:xfrm>
              <a:off x="8697913" y="4397376"/>
              <a:ext cx="47625" cy="460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9" name="Rectangle 1275"/>
            <p:cNvSpPr>
              <a:spLocks noChangeArrowheads="1"/>
            </p:cNvSpPr>
            <p:nvPr/>
          </p:nvSpPr>
          <p:spPr bwMode="auto">
            <a:xfrm>
              <a:off x="8794751" y="438943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0" name="Rectangle 1276"/>
            <p:cNvSpPr>
              <a:spLocks noChangeArrowheads="1"/>
            </p:cNvSpPr>
            <p:nvPr/>
          </p:nvSpPr>
          <p:spPr bwMode="auto">
            <a:xfrm>
              <a:off x="8794751" y="4389438"/>
              <a:ext cx="47625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1" name="Rectangle 1277"/>
            <p:cNvSpPr>
              <a:spLocks noChangeArrowheads="1"/>
            </p:cNvSpPr>
            <p:nvPr/>
          </p:nvSpPr>
          <p:spPr bwMode="auto">
            <a:xfrm>
              <a:off x="8894763" y="4454526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2" name="Rectangle 1278"/>
            <p:cNvSpPr>
              <a:spLocks noChangeArrowheads="1"/>
            </p:cNvSpPr>
            <p:nvPr/>
          </p:nvSpPr>
          <p:spPr bwMode="auto">
            <a:xfrm>
              <a:off x="8894763" y="4454526"/>
              <a:ext cx="46038" cy="4762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3" name="Freeform 1279"/>
            <p:cNvSpPr>
              <a:spLocks noEditPoints="1"/>
            </p:cNvSpPr>
            <p:nvPr/>
          </p:nvSpPr>
          <p:spPr bwMode="auto">
            <a:xfrm>
              <a:off x="6556376" y="4514851"/>
              <a:ext cx="2365375" cy="727075"/>
            </a:xfrm>
            <a:custGeom>
              <a:avLst/>
              <a:gdLst>
                <a:gd name="T0" fmla="*/ 6 w 2980"/>
                <a:gd name="T1" fmla="*/ 918 h 918"/>
                <a:gd name="T2" fmla="*/ 127 w 2980"/>
                <a:gd name="T3" fmla="*/ 872 h 918"/>
                <a:gd name="T4" fmla="*/ 105 w 2980"/>
                <a:gd name="T5" fmla="*/ 889 h 918"/>
                <a:gd name="T6" fmla="*/ 249 w 2980"/>
                <a:gd name="T7" fmla="*/ 826 h 918"/>
                <a:gd name="T8" fmla="*/ 205 w 2980"/>
                <a:gd name="T9" fmla="*/ 853 h 918"/>
                <a:gd name="T10" fmla="*/ 359 w 2980"/>
                <a:gd name="T11" fmla="*/ 776 h 918"/>
                <a:gd name="T12" fmla="*/ 296 w 2980"/>
                <a:gd name="T13" fmla="*/ 810 h 918"/>
                <a:gd name="T14" fmla="*/ 457 w 2980"/>
                <a:gd name="T15" fmla="*/ 730 h 918"/>
                <a:gd name="T16" fmla="*/ 392 w 2980"/>
                <a:gd name="T17" fmla="*/ 759 h 918"/>
                <a:gd name="T18" fmla="*/ 541 w 2980"/>
                <a:gd name="T19" fmla="*/ 668 h 918"/>
                <a:gd name="T20" fmla="*/ 482 w 2980"/>
                <a:gd name="T21" fmla="*/ 716 h 918"/>
                <a:gd name="T22" fmla="*/ 620 w 2980"/>
                <a:gd name="T23" fmla="*/ 599 h 918"/>
                <a:gd name="T24" fmla="*/ 562 w 2980"/>
                <a:gd name="T25" fmla="*/ 643 h 918"/>
                <a:gd name="T26" fmla="*/ 714 w 2980"/>
                <a:gd name="T27" fmla="*/ 568 h 918"/>
                <a:gd name="T28" fmla="*/ 747 w 2980"/>
                <a:gd name="T29" fmla="*/ 547 h 918"/>
                <a:gd name="T30" fmla="*/ 747 w 2980"/>
                <a:gd name="T31" fmla="*/ 557 h 918"/>
                <a:gd name="T32" fmla="*/ 870 w 2980"/>
                <a:gd name="T33" fmla="*/ 530 h 918"/>
                <a:gd name="T34" fmla="*/ 872 w 2980"/>
                <a:gd name="T35" fmla="*/ 540 h 918"/>
                <a:gd name="T36" fmla="*/ 946 w 2980"/>
                <a:gd name="T37" fmla="*/ 495 h 918"/>
                <a:gd name="T38" fmla="*/ 996 w 2980"/>
                <a:gd name="T39" fmla="*/ 486 h 918"/>
                <a:gd name="T40" fmla="*/ 1044 w 2980"/>
                <a:gd name="T41" fmla="*/ 457 h 918"/>
                <a:gd name="T42" fmla="*/ 1044 w 2980"/>
                <a:gd name="T43" fmla="*/ 467 h 918"/>
                <a:gd name="T44" fmla="*/ 1211 w 2980"/>
                <a:gd name="T45" fmla="*/ 401 h 918"/>
                <a:gd name="T46" fmla="*/ 1140 w 2980"/>
                <a:gd name="T47" fmla="*/ 424 h 918"/>
                <a:gd name="T48" fmla="*/ 1313 w 2980"/>
                <a:gd name="T49" fmla="*/ 376 h 918"/>
                <a:gd name="T50" fmla="*/ 1244 w 2980"/>
                <a:gd name="T51" fmla="*/ 390 h 918"/>
                <a:gd name="T52" fmla="*/ 1409 w 2980"/>
                <a:gd name="T53" fmla="*/ 344 h 918"/>
                <a:gd name="T54" fmla="*/ 1342 w 2980"/>
                <a:gd name="T55" fmla="*/ 357 h 918"/>
                <a:gd name="T56" fmla="*/ 1511 w 2980"/>
                <a:gd name="T57" fmla="*/ 309 h 918"/>
                <a:gd name="T58" fmla="*/ 1442 w 2980"/>
                <a:gd name="T59" fmla="*/ 323 h 918"/>
                <a:gd name="T60" fmla="*/ 1607 w 2980"/>
                <a:gd name="T61" fmla="*/ 275 h 918"/>
                <a:gd name="T62" fmla="*/ 1641 w 2980"/>
                <a:gd name="T63" fmla="*/ 259 h 918"/>
                <a:gd name="T64" fmla="*/ 1640 w 2980"/>
                <a:gd name="T65" fmla="*/ 269 h 918"/>
                <a:gd name="T66" fmla="*/ 1814 w 2980"/>
                <a:gd name="T67" fmla="*/ 234 h 918"/>
                <a:gd name="T68" fmla="*/ 1743 w 2980"/>
                <a:gd name="T69" fmla="*/ 254 h 918"/>
                <a:gd name="T70" fmla="*/ 1918 w 2980"/>
                <a:gd name="T71" fmla="*/ 219 h 918"/>
                <a:gd name="T72" fmla="*/ 1843 w 2980"/>
                <a:gd name="T73" fmla="*/ 229 h 918"/>
                <a:gd name="T74" fmla="*/ 2022 w 2980"/>
                <a:gd name="T75" fmla="*/ 200 h 918"/>
                <a:gd name="T76" fmla="*/ 1947 w 2980"/>
                <a:gd name="T77" fmla="*/ 211 h 918"/>
                <a:gd name="T78" fmla="*/ 2123 w 2980"/>
                <a:gd name="T79" fmla="*/ 173 h 918"/>
                <a:gd name="T80" fmla="*/ 2049 w 2980"/>
                <a:gd name="T81" fmla="*/ 188 h 918"/>
                <a:gd name="T82" fmla="*/ 2223 w 2980"/>
                <a:gd name="T83" fmla="*/ 154 h 918"/>
                <a:gd name="T84" fmla="*/ 2154 w 2980"/>
                <a:gd name="T85" fmla="*/ 161 h 918"/>
                <a:gd name="T86" fmla="*/ 2258 w 2980"/>
                <a:gd name="T87" fmla="*/ 148 h 918"/>
                <a:gd name="T88" fmla="*/ 2423 w 2980"/>
                <a:gd name="T89" fmla="*/ 100 h 918"/>
                <a:gd name="T90" fmla="*/ 2354 w 2980"/>
                <a:gd name="T91" fmla="*/ 119 h 918"/>
                <a:gd name="T92" fmla="*/ 2527 w 2980"/>
                <a:gd name="T93" fmla="*/ 71 h 918"/>
                <a:gd name="T94" fmla="*/ 2456 w 2980"/>
                <a:gd name="T95" fmla="*/ 96 h 918"/>
                <a:gd name="T96" fmla="*/ 2625 w 2980"/>
                <a:gd name="T97" fmla="*/ 40 h 918"/>
                <a:gd name="T98" fmla="*/ 2561 w 2980"/>
                <a:gd name="T99" fmla="*/ 67 h 918"/>
                <a:gd name="T100" fmla="*/ 2726 w 2980"/>
                <a:gd name="T101" fmla="*/ 25 h 918"/>
                <a:gd name="T102" fmla="*/ 2728 w 2980"/>
                <a:gd name="T103" fmla="*/ 37 h 918"/>
                <a:gd name="T104" fmla="*/ 2765 w 2980"/>
                <a:gd name="T105" fmla="*/ 17 h 918"/>
                <a:gd name="T106" fmla="*/ 2763 w 2980"/>
                <a:gd name="T107" fmla="*/ 25 h 918"/>
                <a:gd name="T108" fmla="*/ 2938 w 2980"/>
                <a:gd name="T109" fmla="*/ 15 h 918"/>
                <a:gd name="T110" fmla="*/ 2866 w 2980"/>
                <a:gd name="T111" fmla="*/ 2 h 918"/>
                <a:gd name="T112" fmla="*/ 2978 w 2980"/>
                <a:gd name="T113" fmla="*/ 29 h 918"/>
                <a:gd name="T114" fmla="*/ 2972 w 2980"/>
                <a:gd name="T115" fmla="*/ 21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0" h="918">
                  <a:moveTo>
                    <a:pt x="2" y="910"/>
                  </a:moveTo>
                  <a:lnTo>
                    <a:pt x="67" y="889"/>
                  </a:lnTo>
                  <a:lnTo>
                    <a:pt x="71" y="891"/>
                  </a:lnTo>
                  <a:lnTo>
                    <a:pt x="73" y="893"/>
                  </a:lnTo>
                  <a:lnTo>
                    <a:pt x="73" y="897"/>
                  </a:lnTo>
                  <a:lnTo>
                    <a:pt x="69" y="899"/>
                  </a:lnTo>
                  <a:lnTo>
                    <a:pt x="6" y="918"/>
                  </a:lnTo>
                  <a:lnTo>
                    <a:pt x="2" y="918"/>
                  </a:lnTo>
                  <a:lnTo>
                    <a:pt x="0" y="916"/>
                  </a:lnTo>
                  <a:lnTo>
                    <a:pt x="0" y="912"/>
                  </a:lnTo>
                  <a:lnTo>
                    <a:pt x="2" y="910"/>
                  </a:lnTo>
                  <a:lnTo>
                    <a:pt x="2" y="910"/>
                  </a:lnTo>
                  <a:close/>
                  <a:moveTo>
                    <a:pt x="104" y="880"/>
                  </a:moveTo>
                  <a:lnTo>
                    <a:pt x="127" y="872"/>
                  </a:lnTo>
                  <a:lnTo>
                    <a:pt x="165" y="858"/>
                  </a:lnTo>
                  <a:lnTo>
                    <a:pt x="169" y="858"/>
                  </a:lnTo>
                  <a:lnTo>
                    <a:pt x="171" y="860"/>
                  </a:lnTo>
                  <a:lnTo>
                    <a:pt x="171" y="864"/>
                  </a:lnTo>
                  <a:lnTo>
                    <a:pt x="169" y="866"/>
                  </a:lnTo>
                  <a:lnTo>
                    <a:pt x="130" y="880"/>
                  </a:lnTo>
                  <a:lnTo>
                    <a:pt x="105" y="889"/>
                  </a:lnTo>
                  <a:lnTo>
                    <a:pt x="102" y="887"/>
                  </a:lnTo>
                  <a:lnTo>
                    <a:pt x="100" y="885"/>
                  </a:lnTo>
                  <a:lnTo>
                    <a:pt x="100" y="881"/>
                  </a:lnTo>
                  <a:lnTo>
                    <a:pt x="104" y="880"/>
                  </a:lnTo>
                  <a:lnTo>
                    <a:pt x="104" y="880"/>
                  </a:lnTo>
                  <a:close/>
                  <a:moveTo>
                    <a:pt x="201" y="845"/>
                  </a:moveTo>
                  <a:lnTo>
                    <a:pt x="249" y="826"/>
                  </a:lnTo>
                  <a:lnTo>
                    <a:pt x="263" y="820"/>
                  </a:lnTo>
                  <a:lnTo>
                    <a:pt x="267" y="820"/>
                  </a:lnTo>
                  <a:lnTo>
                    <a:pt x="271" y="824"/>
                  </a:lnTo>
                  <a:lnTo>
                    <a:pt x="271" y="826"/>
                  </a:lnTo>
                  <a:lnTo>
                    <a:pt x="269" y="830"/>
                  </a:lnTo>
                  <a:lnTo>
                    <a:pt x="253" y="835"/>
                  </a:lnTo>
                  <a:lnTo>
                    <a:pt x="205" y="853"/>
                  </a:lnTo>
                  <a:lnTo>
                    <a:pt x="201" y="853"/>
                  </a:lnTo>
                  <a:lnTo>
                    <a:pt x="200" y="851"/>
                  </a:lnTo>
                  <a:lnTo>
                    <a:pt x="200" y="847"/>
                  </a:lnTo>
                  <a:lnTo>
                    <a:pt x="201" y="845"/>
                  </a:lnTo>
                  <a:lnTo>
                    <a:pt x="201" y="845"/>
                  </a:lnTo>
                  <a:close/>
                  <a:moveTo>
                    <a:pt x="297" y="805"/>
                  </a:moveTo>
                  <a:lnTo>
                    <a:pt x="359" y="776"/>
                  </a:lnTo>
                  <a:lnTo>
                    <a:pt x="363" y="776"/>
                  </a:lnTo>
                  <a:lnTo>
                    <a:pt x="365" y="778"/>
                  </a:lnTo>
                  <a:lnTo>
                    <a:pt x="365" y="782"/>
                  </a:lnTo>
                  <a:lnTo>
                    <a:pt x="363" y="784"/>
                  </a:lnTo>
                  <a:lnTo>
                    <a:pt x="303" y="812"/>
                  </a:lnTo>
                  <a:lnTo>
                    <a:pt x="299" y="812"/>
                  </a:lnTo>
                  <a:lnTo>
                    <a:pt x="296" y="810"/>
                  </a:lnTo>
                  <a:lnTo>
                    <a:pt x="296" y="807"/>
                  </a:lnTo>
                  <a:lnTo>
                    <a:pt x="297" y="805"/>
                  </a:lnTo>
                  <a:lnTo>
                    <a:pt x="297" y="805"/>
                  </a:lnTo>
                  <a:close/>
                  <a:moveTo>
                    <a:pt x="392" y="759"/>
                  </a:moveTo>
                  <a:lnTo>
                    <a:pt x="451" y="728"/>
                  </a:lnTo>
                  <a:lnTo>
                    <a:pt x="455" y="728"/>
                  </a:lnTo>
                  <a:lnTo>
                    <a:pt x="457" y="730"/>
                  </a:lnTo>
                  <a:lnTo>
                    <a:pt x="457" y="732"/>
                  </a:lnTo>
                  <a:lnTo>
                    <a:pt x="455" y="736"/>
                  </a:lnTo>
                  <a:lnTo>
                    <a:pt x="397" y="768"/>
                  </a:lnTo>
                  <a:lnTo>
                    <a:pt x="393" y="768"/>
                  </a:lnTo>
                  <a:lnTo>
                    <a:pt x="390" y="764"/>
                  </a:lnTo>
                  <a:lnTo>
                    <a:pt x="390" y="760"/>
                  </a:lnTo>
                  <a:lnTo>
                    <a:pt x="392" y="759"/>
                  </a:lnTo>
                  <a:lnTo>
                    <a:pt x="392" y="759"/>
                  </a:lnTo>
                  <a:close/>
                  <a:moveTo>
                    <a:pt x="484" y="711"/>
                  </a:moveTo>
                  <a:lnTo>
                    <a:pt x="497" y="703"/>
                  </a:lnTo>
                  <a:lnTo>
                    <a:pt x="497" y="705"/>
                  </a:lnTo>
                  <a:lnTo>
                    <a:pt x="534" y="668"/>
                  </a:lnTo>
                  <a:lnTo>
                    <a:pt x="537" y="668"/>
                  </a:lnTo>
                  <a:lnTo>
                    <a:pt x="541" y="668"/>
                  </a:lnTo>
                  <a:lnTo>
                    <a:pt x="543" y="672"/>
                  </a:lnTo>
                  <a:lnTo>
                    <a:pt x="541" y="676"/>
                  </a:lnTo>
                  <a:lnTo>
                    <a:pt x="503" y="711"/>
                  </a:lnTo>
                  <a:lnTo>
                    <a:pt x="501" y="711"/>
                  </a:lnTo>
                  <a:lnTo>
                    <a:pt x="489" y="718"/>
                  </a:lnTo>
                  <a:lnTo>
                    <a:pt x="486" y="718"/>
                  </a:lnTo>
                  <a:lnTo>
                    <a:pt x="482" y="716"/>
                  </a:lnTo>
                  <a:lnTo>
                    <a:pt x="482" y="712"/>
                  </a:lnTo>
                  <a:lnTo>
                    <a:pt x="484" y="711"/>
                  </a:lnTo>
                  <a:lnTo>
                    <a:pt x="484" y="711"/>
                  </a:lnTo>
                  <a:close/>
                  <a:moveTo>
                    <a:pt x="562" y="643"/>
                  </a:moveTo>
                  <a:lnTo>
                    <a:pt x="612" y="599"/>
                  </a:lnTo>
                  <a:lnTo>
                    <a:pt x="616" y="597"/>
                  </a:lnTo>
                  <a:lnTo>
                    <a:pt x="620" y="599"/>
                  </a:lnTo>
                  <a:lnTo>
                    <a:pt x="620" y="601"/>
                  </a:lnTo>
                  <a:lnTo>
                    <a:pt x="620" y="605"/>
                  </a:lnTo>
                  <a:lnTo>
                    <a:pt x="568" y="649"/>
                  </a:lnTo>
                  <a:lnTo>
                    <a:pt x="564" y="653"/>
                  </a:lnTo>
                  <a:lnTo>
                    <a:pt x="562" y="649"/>
                  </a:lnTo>
                  <a:lnTo>
                    <a:pt x="562" y="645"/>
                  </a:lnTo>
                  <a:lnTo>
                    <a:pt x="562" y="643"/>
                  </a:lnTo>
                  <a:lnTo>
                    <a:pt x="562" y="643"/>
                  </a:lnTo>
                  <a:close/>
                  <a:moveTo>
                    <a:pt x="647" y="580"/>
                  </a:moveTo>
                  <a:lnTo>
                    <a:pt x="710" y="561"/>
                  </a:lnTo>
                  <a:lnTo>
                    <a:pt x="714" y="561"/>
                  </a:lnTo>
                  <a:lnTo>
                    <a:pt x="716" y="563"/>
                  </a:lnTo>
                  <a:lnTo>
                    <a:pt x="716" y="567"/>
                  </a:lnTo>
                  <a:lnTo>
                    <a:pt x="714" y="568"/>
                  </a:lnTo>
                  <a:lnTo>
                    <a:pt x="651" y="590"/>
                  </a:lnTo>
                  <a:lnTo>
                    <a:pt x="647" y="590"/>
                  </a:lnTo>
                  <a:lnTo>
                    <a:pt x="645" y="588"/>
                  </a:lnTo>
                  <a:lnTo>
                    <a:pt x="645" y="584"/>
                  </a:lnTo>
                  <a:lnTo>
                    <a:pt x="647" y="580"/>
                  </a:lnTo>
                  <a:lnTo>
                    <a:pt x="647" y="580"/>
                  </a:lnTo>
                  <a:close/>
                  <a:moveTo>
                    <a:pt x="747" y="547"/>
                  </a:moveTo>
                  <a:lnTo>
                    <a:pt x="814" y="538"/>
                  </a:lnTo>
                  <a:lnTo>
                    <a:pt x="818" y="540"/>
                  </a:lnTo>
                  <a:lnTo>
                    <a:pt x="818" y="543"/>
                  </a:lnTo>
                  <a:lnTo>
                    <a:pt x="818" y="545"/>
                  </a:lnTo>
                  <a:lnTo>
                    <a:pt x="816" y="547"/>
                  </a:lnTo>
                  <a:lnTo>
                    <a:pt x="749" y="557"/>
                  </a:lnTo>
                  <a:lnTo>
                    <a:pt x="747" y="557"/>
                  </a:lnTo>
                  <a:lnTo>
                    <a:pt x="743" y="553"/>
                  </a:lnTo>
                  <a:lnTo>
                    <a:pt x="745" y="549"/>
                  </a:lnTo>
                  <a:lnTo>
                    <a:pt x="747" y="547"/>
                  </a:lnTo>
                  <a:lnTo>
                    <a:pt x="747" y="547"/>
                  </a:lnTo>
                  <a:close/>
                  <a:moveTo>
                    <a:pt x="850" y="534"/>
                  </a:moveTo>
                  <a:lnTo>
                    <a:pt x="870" y="530"/>
                  </a:lnTo>
                  <a:lnTo>
                    <a:pt x="870" y="530"/>
                  </a:lnTo>
                  <a:lnTo>
                    <a:pt x="914" y="511"/>
                  </a:lnTo>
                  <a:lnTo>
                    <a:pt x="916" y="511"/>
                  </a:lnTo>
                  <a:lnTo>
                    <a:pt x="918" y="515"/>
                  </a:lnTo>
                  <a:lnTo>
                    <a:pt x="918" y="519"/>
                  </a:lnTo>
                  <a:lnTo>
                    <a:pt x="916" y="520"/>
                  </a:lnTo>
                  <a:lnTo>
                    <a:pt x="872" y="540"/>
                  </a:lnTo>
                  <a:lnTo>
                    <a:pt x="872" y="540"/>
                  </a:lnTo>
                  <a:lnTo>
                    <a:pt x="854" y="543"/>
                  </a:lnTo>
                  <a:lnTo>
                    <a:pt x="850" y="542"/>
                  </a:lnTo>
                  <a:lnTo>
                    <a:pt x="847" y="538"/>
                  </a:lnTo>
                  <a:lnTo>
                    <a:pt x="849" y="536"/>
                  </a:lnTo>
                  <a:lnTo>
                    <a:pt x="850" y="534"/>
                  </a:lnTo>
                  <a:lnTo>
                    <a:pt x="850" y="534"/>
                  </a:lnTo>
                  <a:close/>
                  <a:moveTo>
                    <a:pt x="946" y="495"/>
                  </a:moveTo>
                  <a:lnTo>
                    <a:pt x="993" y="478"/>
                  </a:lnTo>
                  <a:lnTo>
                    <a:pt x="1010" y="471"/>
                  </a:lnTo>
                  <a:lnTo>
                    <a:pt x="1014" y="471"/>
                  </a:lnTo>
                  <a:lnTo>
                    <a:pt x="1016" y="474"/>
                  </a:lnTo>
                  <a:lnTo>
                    <a:pt x="1016" y="478"/>
                  </a:lnTo>
                  <a:lnTo>
                    <a:pt x="1014" y="480"/>
                  </a:lnTo>
                  <a:lnTo>
                    <a:pt x="996" y="486"/>
                  </a:lnTo>
                  <a:lnTo>
                    <a:pt x="950" y="507"/>
                  </a:lnTo>
                  <a:lnTo>
                    <a:pt x="946" y="507"/>
                  </a:lnTo>
                  <a:lnTo>
                    <a:pt x="945" y="503"/>
                  </a:lnTo>
                  <a:lnTo>
                    <a:pt x="945" y="499"/>
                  </a:lnTo>
                  <a:lnTo>
                    <a:pt x="946" y="495"/>
                  </a:lnTo>
                  <a:lnTo>
                    <a:pt x="946" y="495"/>
                  </a:lnTo>
                  <a:close/>
                  <a:moveTo>
                    <a:pt x="1044" y="457"/>
                  </a:moveTo>
                  <a:lnTo>
                    <a:pt x="1108" y="434"/>
                  </a:lnTo>
                  <a:lnTo>
                    <a:pt x="1112" y="434"/>
                  </a:lnTo>
                  <a:lnTo>
                    <a:pt x="1113" y="436"/>
                  </a:lnTo>
                  <a:lnTo>
                    <a:pt x="1113" y="440"/>
                  </a:lnTo>
                  <a:lnTo>
                    <a:pt x="1110" y="444"/>
                  </a:lnTo>
                  <a:lnTo>
                    <a:pt x="1048" y="467"/>
                  </a:lnTo>
                  <a:lnTo>
                    <a:pt x="1044" y="467"/>
                  </a:lnTo>
                  <a:lnTo>
                    <a:pt x="1042" y="465"/>
                  </a:lnTo>
                  <a:lnTo>
                    <a:pt x="1042" y="461"/>
                  </a:lnTo>
                  <a:lnTo>
                    <a:pt x="1044" y="457"/>
                  </a:lnTo>
                  <a:lnTo>
                    <a:pt x="1044" y="457"/>
                  </a:lnTo>
                  <a:close/>
                  <a:moveTo>
                    <a:pt x="1144" y="421"/>
                  </a:moveTo>
                  <a:lnTo>
                    <a:pt x="1208" y="401"/>
                  </a:lnTo>
                  <a:lnTo>
                    <a:pt x="1211" y="401"/>
                  </a:lnTo>
                  <a:lnTo>
                    <a:pt x="1213" y="405"/>
                  </a:lnTo>
                  <a:lnTo>
                    <a:pt x="1213" y="409"/>
                  </a:lnTo>
                  <a:lnTo>
                    <a:pt x="1211" y="411"/>
                  </a:lnTo>
                  <a:lnTo>
                    <a:pt x="1146" y="432"/>
                  </a:lnTo>
                  <a:lnTo>
                    <a:pt x="1142" y="432"/>
                  </a:lnTo>
                  <a:lnTo>
                    <a:pt x="1140" y="428"/>
                  </a:lnTo>
                  <a:lnTo>
                    <a:pt x="1140" y="424"/>
                  </a:lnTo>
                  <a:lnTo>
                    <a:pt x="1144" y="421"/>
                  </a:lnTo>
                  <a:lnTo>
                    <a:pt x="1144" y="421"/>
                  </a:lnTo>
                  <a:close/>
                  <a:moveTo>
                    <a:pt x="1244" y="390"/>
                  </a:moveTo>
                  <a:lnTo>
                    <a:pt x="1307" y="369"/>
                  </a:lnTo>
                  <a:lnTo>
                    <a:pt x="1311" y="369"/>
                  </a:lnTo>
                  <a:lnTo>
                    <a:pt x="1313" y="373"/>
                  </a:lnTo>
                  <a:lnTo>
                    <a:pt x="1313" y="376"/>
                  </a:lnTo>
                  <a:lnTo>
                    <a:pt x="1309" y="376"/>
                  </a:lnTo>
                  <a:lnTo>
                    <a:pt x="1246" y="399"/>
                  </a:lnTo>
                  <a:lnTo>
                    <a:pt x="1242" y="398"/>
                  </a:lnTo>
                  <a:lnTo>
                    <a:pt x="1240" y="396"/>
                  </a:lnTo>
                  <a:lnTo>
                    <a:pt x="1240" y="392"/>
                  </a:lnTo>
                  <a:lnTo>
                    <a:pt x="1244" y="390"/>
                  </a:lnTo>
                  <a:lnTo>
                    <a:pt x="1244" y="390"/>
                  </a:lnTo>
                  <a:close/>
                  <a:moveTo>
                    <a:pt x="1342" y="357"/>
                  </a:moveTo>
                  <a:lnTo>
                    <a:pt x="1363" y="350"/>
                  </a:lnTo>
                  <a:lnTo>
                    <a:pt x="1405" y="334"/>
                  </a:lnTo>
                  <a:lnTo>
                    <a:pt x="1409" y="336"/>
                  </a:lnTo>
                  <a:lnTo>
                    <a:pt x="1411" y="338"/>
                  </a:lnTo>
                  <a:lnTo>
                    <a:pt x="1411" y="342"/>
                  </a:lnTo>
                  <a:lnTo>
                    <a:pt x="1409" y="344"/>
                  </a:lnTo>
                  <a:lnTo>
                    <a:pt x="1409" y="344"/>
                  </a:lnTo>
                  <a:lnTo>
                    <a:pt x="1367" y="357"/>
                  </a:lnTo>
                  <a:lnTo>
                    <a:pt x="1346" y="365"/>
                  </a:lnTo>
                  <a:lnTo>
                    <a:pt x="1342" y="365"/>
                  </a:lnTo>
                  <a:lnTo>
                    <a:pt x="1338" y="361"/>
                  </a:lnTo>
                  <a:lnTo>
                    <a:pt x="1340" y="359"/>
                  </a:lnTo>
                  <a:lnTo>
                    <a:pt x="1342" y="357"/>
                  </a:lnTo>
                  <a:lnTo>
                    <a:pt x="1342" y="357"/>
                  </a:lnTo>
                  <a:close/>
                  <a:moveTo>
                    <a:pt x="1442" y="323"/>
                  </a:moveTo>
                  <a:lnTo>
                    <a:pt x="1488" y="309"/>
                  </a:lnTo>
                  <a:lnTo>
                    <a:pt x="1505" y="303"/>
                  </a:lnTo>
                  <a:lnTo>
                    <a:pt x="1509" y="303"/>
                  </a:lnTo>
                  <a:lnTo>
                    <a:pt x="1511" y="305"/>
                  </a:lnTo>
                  <a:lnTo>
                    <a:pt x="1511" y="309"/>
                  </a:lnTo>
                  <a:lnTo>
                    <a:pt x="1507" y="311"/>
                  </a:lnTo>
                  <a:lnTo>
                    <a:pt x="1492" y="317"/>
                  </a:lnTo>
                  <a:lnTo>
                    <a:pt x="1446" y="332"/>
                  </a:lnTo>
                  <a:lnTo>
                    <a:pt x="1442" y="332"/>
                  </a:lnTo>
                  <a:lnTo>
                    <a:pt x="1438" y="330"/>
                  </a:lnTo>
                  <a:lnTo>
                    <a:pt x="1438" y="327"/>
                  </a:lnTo>
                  <a:lnTo>
                    <a:pt x="1442" y="323"/>
                  </a:lnTo>
                  <a:lnTo>
                    <a:pt x="1442" y="323"/>
                  </a:lnTo>
                  <a:close/>
                  <a:moveTo>
                    <a:pt x="1540" y="288"/>
                  </a:moveTo>
                  <a:lnTo>
                    <a:pt x="1603" y="265"/>
                  </a:lnTo>
                  <a:lnTo>
                    <a:pt x="1607" y="265"/>
                  </a:lnTo>
                  <a:lnTo>
                    <a:pt x="1609" y="269"/>
                  </a:lnTo>
                  <a:lnTo>
                    <a:pt x="1609" y="273"/>
                  </a:lnTo>
                  <a:lnTo>
                    <a:pt x="1607" y="275"/>
                  </a:lnTo>
                  <a:lnTo>
                    <a:pt x="1544" y="298"/>
                  </a:lnTo>
                  <a:lnTo>
                    <a:pt x="1540" y="298"/>
                  </a:lnTo>
                  <a:lnTo>
                    <a:pt x="1538" y="294"/>
                  </a:lnTo>
                  <a:lnTo>
                    <a:pt x="1538" y="290"/>
                  </a:lnTo>
                  <a:lnTo>
                    <a:pt x="1540" y="288"/>
                  </a:lnTo>
                  <a:lnTo>
                    <a:pt x="1540" y="288"/>
                  </a:lnTo>
                  <a:close/>
                  <a:moveTo>
                    <a:pt x="1641" y="259"/>
                  </a:moveTo>
                  <a:lnTo>
                    <a:pt x="1707" y="254"/>
                  </a:lnTo>
                  <a:lnTo>
                    <a:pt x="1711" y="255"/>
                  </a:lnTo>
                  <a:lnTo>
                    <a:pt x="1714" y="259"/>
                  </a:lnTo>
                  <a:lnTo>
                    <a:pt x="1713" y="263"/>
                  </a:lnTo>
                  <a:lnTo>
                    <a:pt x="1709" y="263"/>
                  </a:lnTo>
                  <a:lnTo>
                    <a:pt x="1641" y="269"/>
                  </a:lnTo>
                  <a:lnTo>
                    <a:pt x="1640" y="269"/>
                  </a:lnTo>
                  <a:lnTo>
                    <a:pt x="1638" y="265"/>
                  </a:lnTo>
                  <a:lnTo>
                    <a:pt x="1640" y="261"/>
                  </a:lnTo>
                  <a:lnTo>
                    <a:pt x="1641" y="259"/>
                  </a:lnTo>
                  <a:lnTo>
                    <a:pt x="1641" y="259"/>
                  </a:lnTo>
                  <a:close/>
                  <a:moveTo>
                    <a:pt x="1745" y="250"/>
                  </a:moveTo>
                  <a:lnTo>
                    <a:pt x="1810" y="234"/>
                  </a:lnTo>
                  <a:lnTo>
                    <a:pt x="1814" y="234"/>
                  </a:lnTo>
                  <a:lnTo>
                    <a:pt x="1816" y="238"/>
                  </a:lnTo>
                  <a:lnTo>
                    <a:pt x="1814" y="242"/>
                  </a:lnTo>
                  <a:lnTo>
                    <a:pt x="1812" y="244"/>
                  </a:lnTo>
                  <a:lnTo>
                    <a:pt x="1747" y="259"/>
                  </a:lnTo>
                  <a:lnTo>
                    <a:pt x="1743" y="259"/>
                  </a:lnTo>
                  <a:lnTo>
                    <a:pt x="1741" y="257"/>
                  </a:lnTo>
                  <a:lnTo>
                    <a:pt x="1743" y="254"/>
                  </a:lnTo>
                  <a:lnTo>
                    <a:pt x="1745" y="250"/>
                  </a:lnTo>
                  <a:lnTo>
                    <a:pt x="1745" y="250"/>
                  </a:lnTo>
                  <a:close/>
                  <a:moveTo>
                    <a:pt x="1847" y="225"/>
                  </a:moveTo>
                  <a:lnTo>
                    <a:pt x="1860" y="223"/>
                  </a:lnTo>
                  <a:lnTo>
                    <a:pt x="1912" y="215"/>
                  </a:lnTo>
                  <a:lnTo>
                    <a:pt x="1916" y="215"/>
                  </a:lnTo>
                  <a:lnTo>
                    <a:pt x="1918" y="219"/>
                  </a:lnTo>
                  <a:lnTo>
                    <a:pt x="1918" y="223"/>
                  </a:lnTo>
                  <a:lnTo>
                    <a:pt x="1914" y="225"/>
                  </a:lnTo>
                  <a:lnTo>
                    <a:pt x="1862" y="232"/>
                  </a:lnTo>
                  <a:lnTo>
                    <a:pt x="1849" y="234"/>
                  </a:lnTo>
                  <a:lnTo>
                    <a:pt x="1845" y="234"/>
                  </a:lnTo>
                  <a:lnTo>
                    <a:pt x="1843" y="230"/>
                  </a:lnTo>
                  <a:lnTo>
                    <a:pt x="1843" y="229"/>
                  </a:lnTo>
                  <a:lnTo>
                    <a:pt x="1847" y="225"/>
                  </a:lnTo>
                  <a:lnTo>
                    <a:pt x="1847" y="225"/>
                  </a:lnTo>
                  <a:close/>
                  <a:moveTo>
                    <a:pt x="1951" y="209"/>
                  </a:moveTo>
                  <a:lnTo>
                    <a:pt x="1983" y="204"/>
                  </a:lnTo>
                  <a:lnTo>
                    <a:pt x="2014" y="196"/>
                  </a:lnTo>
                  <a:lnTo>
                    <a:pt x="2018" y="196"/>
                  </a:lnTo>
                  <a:lnTo>
                    <a:pt x="2022" y="200"/>
                  </a:lnTo>
                  <a:lnTo>
                    <a:pt x="2022" y="204"/>
                  </a:lnTo>
                  <a:lnTo>
                    <a:pt x="2018" y="206"/>
                  </a:lnTo>
                  <a:lnTo>
                    <a:pt x="1985" y="213"/>
                  </a:lnTo>
                  <a:lnTo>
                    <a:pt x="1953" y="219"/>
                  </a:lnTo>
                  <a:lnTo>
                    <a:pt x="1949" y="217"/>
                  </a:lnTo>
                  <a:lnTo>
                    <a:pt x="1947" y="215"/>
                  </a:lnTo>
                  <a:lnTo>
                    <a:pt x="1947" y="211"/>
                  </a:lnTo>
                  <a:lnTo>
                    <a:pt x="1951" y="209"/>
                  </a:lnTo>
                  <a:lnTo>
                    <a:pt x="1951" y="209"/>
                  </a:lnTo>
                  <a:close/>
                  <a:moveTo>
                    <a:pt x="2052" y="186"/>
                  </a:moveTo>
                  <a:lnTo>
                    <a:pt x="2108" y="171"/>
                  </a:lnTo>
                  <a:lnTo>
                    <a:pt x="2118" y="171"/>
                  </a:lnTo>
                  <a:lnTo>
                    <a:pt x="2122" y="171"/>
                  </a:lnTo>
                  <a:lnTo>
                    <a:pt x="2123" y="173"/>
                  </a:lnTo>
                  <a:lnTo>
                    <a:pt x="2122" y="177"/>
                  </a:lnTo>
                  <a:lnTo>
                    <a:pt x="2120" y="179"/>
                  </a:lnTo>
                  <a:lnTo>
                    <a:pt x="2110" y="181"/>
                  </a:lnTo>
                  <a:lnTo>
                    <a:pt x="2054" y="194"/>
                  </a:lnTo>
                  <a:lnTo>
                    <a:pt x="2050" y="194"/>
                  </a:lnTo>
                  <a:lnTo>
                    <a:pt x="2049" y="192"/>
                  </a:lnTo>
                  <a:lnTo>
                    <a:pt x="2049" y="188"/>
                  </a:lnTo>
                  <a:lnTo>
                    <a:pt x="2052" y="186"/>
                  </a:lnTo>
                  <a:lnTo>
                    <a:pt x="2052" y="186"/>
                  </a:lnTo>
                  <a:close/>
                  <a:moveTo>
                    <a:pt x="2154" y="161"/>
                  </a:moveTo>
                  <a:lnTo>
                    <a:pt x="2218" y="146"/>
                  </a:lnTo>
                  <a:lnTo>
                    <a:pt x="2223" y="148"/>
                  </a:lnTo>
                  <a:lnTo>
                    <a:pt x="2223" y="150"/>
                  </a:lnTo>
                  <a:lnTo>
                    <a:pt x="2223" y="154"/>
                  </a:lnTo>
                  <a:lnTo>
                    <a:pt x="2219" y="156"/>
                  </a:lnTo>
                  <a:lnTo>
                    <a:pt x="2156" y="171"/>
                  </a:lnTo>
                  <a:lnTo>
                    <a:pt x="2152" y="171"/>
                  </a:lnTo>
                  <a:lnTo>
                    <a:pt x="2150" y="167"/>
                  </a:lnTo>
                  <a:lnTo>
                    <a:pt x="2150" y="163"/>
                  </a:lnTo>
                  <a:lnTo>
                    <a:pt x="2154" y="161"/>
                  </a:lnTo>
                  <a:lnTo>
                    <a:pt x="2154" y="161"/>
                  </a:lnTo>
                  <a:close/>
                  <a:moveTo>
                    <a:pt x="2256" y="138"/>
                  </a:moveTo>
                  <a:lnTo>
                    <a:pt x="2321" y="123"/>
                  </a:lnTo>
                  <a:lnTo>
                    <a:pt x="2323" y="123"/>
                  </a:lnTo>
                  <a:lnTo>
                    <a:pt x="2327" y="125"/>
                  </a:lnTo>
                  <a:lnTo>
                    <a:pt x="2327" y="129"/>
                  </a:lnTo>
                  <a:lnTo>
                    <a:pt x="2323" y="133"/>
                  </a:lnTo>
                  <a:lnTo>
                    <a:pt x="2258" y="148"/>
                  </a:lnTo>
                  <a:lnTo>
                    <a:pt x="2254" y="146"/>
                  </a:lnTo>
                  <a:lnTo>
                    <a:pt x="2252" y="144"/>
                  </a:lnTo>
                  <a:lnTo>
                    <a:pt x="2252" y="140"/>
                  </a:lnTo>
                  <a:lnTo>
                    <a:pt x="2256" y="138"/>
                  </a:lnTo>
                  <a:lnTo>
                    <a:pt x="2256" y="138"/>
                  </a:lnTo>
                  <a:close/>
                  <a:moveTo>
                    <a:pt x="2358" y="113"/>
                  </a:moveTo>
                  <a:lnTo>
                    <a:pt x="2423" y="100"/>
                  </a:lnTo>
                  <a:lnTo>
                    <a:pt x="2427" y="100"/>
                  </a:lnTo>
                  <a:lnTo>
                    <a:pt x="2429" y="104"/>
                  </a:lnTo>
                  <a:lnTo>
                    <a:pt x="2427" y="108"/>
                  </a:lnTo>
                  <a:lnTo>
                    <a:pt x="2425" y="108"/>
                  </a:lnTo>
                  <a:lnTo>
                    <a:pt x="2360" y="123"/>
                  </a:lnTo>
                  <a:lnTo>
                    <a:pt x="2356" y="123"/>
                  </a:lnTo>
                  <a:lnTo>
                    <a:pt x="2354" y="119"/>
                  </a:lnTo>
                  <a:lnTo>
                    <a:pt x="2356" y="117"/>
                  </a:lnTo>
                  <a:lnTo>
                    <a:pt x="2358" y="113"/>
                  </a:lnTo>
                  <a:lnTo>
                    <a:pt x="2358" y="113"/>
                  </a:lnTo>
                  <a:close/>
                  <a:moveTo>
                    <a:pt x="2459" y="90"/>
                  </a:moveTo>
                  <a:lnTo>
                    <a:pt x="2479" y="86"/>
                  </a:lnTo>
                  <a:lnTo>
                    <a:pt x="2523" y="71"/>
                  </a:lnTo>
                  <a:lnTo>
                    <a:pt x="2527" y="71"/>
                  </a:lnTo>
                  <a:lnTo>
                    <a:pt x="2529" y="75"/>
                  </a:lnTo>
                  <a:lnTo>
                    <a:pt x="2529" y="79"/>
                  </a:lnTo>
                  <a:lnTo>
                    <a:pt x="2527" y="81"/>
                  </a:lnTo>
                  <a:lnTo>
                    <a:pt x="2481" y="96"/>
                  </a:lnTo>
                  <a:lnTo>
                    <a:pt x="2461" y="100"/>
                  </a:lnTo>
                  <a:lnTo>
                    <a:pt x="2458" y="100"/>
                  </a:lnTo>
                  <a:lnTo>
                    <a:pt x="2456" y="96"/>
                  </a:lnTo>
                  <a:lnTo>
                    <a:pt x="2458" y="92"/>
                  </a:lnTo>
                  <a:lnTo>
                    <a:pt x="2459" y="90"/>
                  </a:lnTo>
                  <a:lnTo>
                    <a:pt x="2459" y="90"/>
                  </a:lnTo>
                  <a:close/>
                  <a:moveTo>
                    <a:pt x="2559" y="60"/>
                  </a:moveTo>
                  <a:lnTo>
                    <a:pt x="2602" y="44"/>
                  </a:lnTo>
                  <a:lnTo>
                    <a:pt x="2603" y="44"/>
                  </a:lnTo>
                  <a:lnTo>
                    <a:pt x="2625" y="40"/>
                  </a:lnTo>
                  <a:lnTo>
                    <a:pt x="2628" y="42"/>
                  </a:lnTo>
                  <a:lnTo>
                    <a:pt x="2630" y="44"/>
                  </a:lnTo>
                  <a:lnTo>
                    <a:pt x="2628" y="48"/>
                  </a:lnTo>
                  <a:lnTo>
                    <a:pt x="2625" y="52"/>
                  </a:lnTo>
                  <a:lnTo>
                    <a:pt x="2603" y="54"/>
                  </a:lnTo>
                  <a:lnTo>
                    <a:pt x="2605" y="54"/>
                  </a:lnTo>
                  <a:lnTo>
                    <a:pt x="2561" y="67"/>
                  </a:lnTo>
                  <a:lnTo>
                    <a:pt x="2559" y="67"/>
                  </a:lnTo>
                  <a:lnTo>
                    <a:pt x="2555" y="65"/>
                  </a:lnTo>
                  <a:lnTo>
                    <a:pt x="2555" y="61"/>
                  </a:lnTo>
                  <a:lnTo>
                    <a:pt x="2559" y="60"/>
                  </a:lnTo>
                  <a:lnTo>
                    <a:pt x="2559" y="60"/>
                  </a:lnTo>
                  <a:close/>
                  <a:moveTo>
                    <a:pt x="2663" y="37"/>
                  </a:moveTo>
                  <a:lnTo>
                    <a:pt x="2726" y="25"/>
                  </a:lnTo>
                  <a:lnTo>
                    <a:pt x="2728" y="25"/>
                  </a:lnTo>
                  <a:lnTo>
                    <a:pt x="2730" y="25"/>
                  </a:lnTo>
                  <a:lnTo>
                    <a:pt x="2734" y="29"/>
                  </a:lnTo>
                  <a:lnTo>
                    <a:pt x="2732" y="33"/>
                  </a:lnTo>
                  <a:lnTo>
                    <a:pt x="2730" y="35"/>
                  </a:lnTo>
                  <a:lnTo>
                    <a:pt x="2730" y="35"/>
                  </a:lnTo>
                  <a:lnTo>
                    <a:pt x="2728" y="37"/>
                  </a:lnTo>
                  <a:lnTo>
                    <a:pt x="2663" y="44"/>
                  </a:lnTo>
                  <a:lnTo>
                    <a:pt x="2659" y="44"/>
                  </a:lnTo>
                  <a:lnTo>
                    <a:pt x="2657" y="40"/>
                  </a:lnTo>
                  <a:lnTo>
                    <a:pt x="2659" y="38"/>
                  </a:lnTo>
                  <a:lnTo>
                    <a:pt x="2663" y="37"/>
                  </a:lnTo>
                  <a:lnTo>
                    <a:pt x="2663" y="37"/>
                  </a:lnTo>
                  <a:close/>
                  <a:moveTo>
                    <a:pt x="2765" y="17"/>
                  </a:moveTo>
                  <a:lnTo>
                    <a:pt x="2830" y="2"/>
                  </a:lnTo>
                  <a:lnTo>
                    <a:pt x="2834" y="2"/>
                  </a:lnTo>
                  <a:lnTo>
                    <a:pt x="2834" y="6"/>
                  </a:lnTo>
                  <a:lnTo>
                    <a:pt x="2834" y="10"/>
                  </a:lnTo>
                  <a:lnTo>
                    <a:pt x="2830" y="10"/>
                  </a:lnTo>
                  <a:lnTo>
                    <a:pt x="2767" y="25"/>
                  </a:lnTo>
                  <a:lnTo>
                    <a:pt x="2763" y="25"/>
                  </a:lnTo>
                  <a:lnTo>
                    <a:pt x="2761" y="21"/>
                  </a:lnTo>
                  <a:lnTo>
                    <a:pt x="2761" y="19"/>
                  </a:lnTo>
                  <a:lnTo>
                    <a:pt x="2765" y="17"/>
                  </a:lnTo>
                  <a:lnTo>
                    <a:pt x="2765" y="17"/>
                  </a:lnTo>
                  <a:close/>
                  <a:moveTo>
                    <a:pt x="2868" y="0"/>
                  </a:moveTo>
                  <a:lnTo>
                    <a:pt x="2934" y="13"/>
                  </a:lnTo>
                  <a:lnTo>
                    <a:pt x="2938" y="15"/>
                  </a:lnTo>
                  <a:lnTo>
                    <a:pt x="2938" y="19"/>
                  </a:lnTo>
                  <a:lnTo>
                    <a:pt x="2936" y="21"/>
                  </a:lnTo>
                  <a:lnTo>
                    <a:pt x="2932" y="21"/>
                  </a:lnTo>
                  <a:lnTo>
                    <a:pt x="2866" y="10"/>
                  </a:lnTo>
                  <a:lnTo>
                    <a:pt x="2863" y="8"/>
                  </a:lnTo>
                  <a:lnTo>
                    <a:pt x="2863" y="6"/>
                  </a:lnTo>
                  <a:lnTo>
                    <a:pt x="2866" y="2"/>
                  </a:lnTo>
                  <a:lnTo>
                    <a:pt x="2868" y="0"/>
                  </a:lnTo>
                  <a:lnTo>
                    <a:pt x="2868" y="0"/>
                  </a:lnTo>
                  <a:close/>
                  <a:moveTo>
                    <a:pt x="2972" y="21"/>
                  </a:moveTo>
                  <a:lnTo>
                    <a:pt x="2974" y="21"/>
                  </a:lnTo>
                  <a:lnTo>
                    <a:pt x="2978" y="21"/>
                  </a:lnTo>
                  <a:lnTo>
                    <a:pt x="2980" y="25"/>
                  </a:lnTo>
                  <a:lnTo>
                    <a:pt x="2978" y="29"/>
                  </a:lnTo>
                  <a:lnTo>
                    <a:pt x="2974" y="31"/>
                  </a:lnTo>
                  <a:lnTo>
                    <a:pt x="2968" y="29"/>
                  </a:lnTo>
                  <a:lnTo>
                    <a:pt x="2966" y="27"/>
                  </a:lnTo>
                  <a:lnTo>
                    <a:pt x="2966" y="23"/>
                  </a:lnTo>
                  <a:lnTo>
                    <a:pt x="2968" y="21"/>
                  </a:lnTo>
                  <a:lnTo>
                    <a:pt x="2972" y="21"/>
                  </a:lnTo>
                  <a:lnTo>
                    <a:pt x="29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4" name="Freeform 1280"/>
            <p:cNvSpPr>
              <a:spLocks/>
            </p:cNvSpPr>
            <p:nvPr/>
          </p:nvSpPr>
          <p:spPr bwMode="auto">
            <a:xfrm>
              <a:off x="6556376" y="5219701"/>
              <a:ext cx="57150" cy="22225"/>
            </a:xfrm>
            <a:custGeom>
              <a:avLst/>
              <a:gdLst>
                <a:gd name="T0" fmla="*/ 2 w 73"/>
                <a:gd name="T1" fmla="*/ 21 h 29"/>
                <a:gd name="T2" fmla="*/ 67 w 73"/>
                <a:gd name="T3" fmla="*/ 0 h 29"/>
                <a:gd name="T4" fmla="*/ 71 w 73"/>
                <a:gd name="T5" fmla="*/ 2 h 29"/>
                <a:gd name="T6" fmla="*/ 73 w 73"/>
                <a:gd name="T7" fmla="*/ 4 h 29"/>
                <a:gd name="T8" fmla="*/ 73 w 73"/>
                <a:gd name="T9" fmla="*/ 8 h 29"/>
                <a:gd name="T10" fmla="*/ 69 w 73"/>
                <a:gd name="T11" fmla="*/ 10 h 29"/>
                <a:gd name="T12" fmla="*/ 6 w 73"/>
                <a:gd name="T13" fmla="*/ 29 h 29"/>
                <a:gd name="T14" fmla="*/ 2 w 73"/>
                <a:gd name="T15" fmla="*/ 29 h 29"/>
                <a:gd name="T16" fmla="*/ 0 w 73"/>
                <a:gd name="T17" fmla="*/ 27 h 29"/>
                <a:gd name="T18" fmla="*/ 0 w 73"/>
                <a:gd name="T19" fmla="*/ 23 h 29"/>
                <a:gd name="T20" fmla="*/ 2 w 73"/>
                <a:gd name="T21" fmla="*/ 21 h 29"/>
                <a:gd name="T22" fmla="*/ 2 w 73"/>
                <a:gd name="T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29">
                  <a:moveTo>
                    <a:pt x="2" y="21"/>
                  </a:move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5" name="Freeform 1281"/>
            <p:cNvSpPr>
              <a:spLocks/>
            </p:cNvSpPr>
            <p:nvPr/>
          </p:nvSpPr>
          <p:spPr bwMode="auto">
            <a:xfrm>
              <a:off x="6635751" y="5195888"/>
              <a:ext cx="55563" cy="23813"/>
            </a:xfrm>
            <a:custGeom>
              <a:avLst/>
              <a:gdLst>
                <a:gd name="T0" fmla="*/ 4 w 71"/>
                <a:gd name="T1" fmla="*/ 22 h 31"/>
                <a:gd name="T2" fmla="*/ 27 w 71"/>
                <a:gd name="T3" fmla="*/ 14 h 31"/>
                <a:gd name="T4" fmla="*/ 65 w 71"/>
                <a:gd name="T5" fmla="*/ 0 h 31"/>
                <a:gd name="T6" fmla="*/ 69 w 71"/>
                <a:gd name="T7" fmla="*/ 0 h 31"/>
                <a:gd name="T8" fmla="*/ 71 w 71"/>
                <a:gd name="T9" fmla="*/ 2 h 31"/>
                <a:gd name="T10" fmla="*/ 71 w 71"/>
                <a:gd name="T11" fmla="*/ 6 h 31"/>
                <a:gd name="T12" fmla="*/ 69 w 71"/>
                <a:gd name="T13" fmla="*/ 8 h 31"/>
                <a:gd name="T14" fmla="*/ 30 w 71"/>
                <a:gd name="T15" fmla="*/ 22 h 31"/>
                <a:gd name="T16" fmla="*/ 5 w 71"/>
                <a:gd name="T17" fmla="*/ 31 h 31"/>
                <a:gd name="T18" fmla="*/ 2 w 71"/>
                <a:gd name="T19" fmla="*/ 29 h 31"/>
                <a:gd name="T20" fmla="*/ 0 w 71"/>
                <a:gd name="T21" fmla="*/ 27 h 31"/>
                <a:gd name="T22" fmla="*/ 0 w 71"/>
                <a:gd name="T23" fmla="*/ 23 h 31"/>
                <a:gd name="T24" fmla="*/ 4 w 71"/>
                <a:gd name="T25" fmla="*/ 22 h 31"/>
                <a:gd name="T26" fmla="*/ 4 w 71"/>
                <a:gd name="T27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1">
                  <a:moveTo>
                    <a:pt x="4" y="22"/>
                  </a:moveTo>
                  <a:lnTo>
                    <a:pt x="27" y="14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1" y="6"/>
                  </a:lnTo>
                  <a:lnTo>
                    <a:pt x="69" y="8"/>
                  </a:lnTo>
                  <a:lnTo>
                    <a:pt x="30" y="22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2"/>
                  </a:lnTo>
                  <a:lnTo>
                    <a:pt x="4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6" name="Freeform 1282"/>
            <p:cNvSpPr>
              <a:spLocks/>
            </p:cNvSpPr>
            <p:nvPr/>
          </p:nvSpPr>
          <p:spPr bwMode="auto">
            <a:xfrm>
              <a:off x="6715126" y="5165726"/>
              <a:ext cx="55563" cy="25400"/>
            </a:xfrm>
            <a:custGeom>
              <a:avLst/>
              <a:gdLst>
                <a:gd name="T0" fmla="*/ 1 w 71"/>
                <a:gd name="T1" fmla="*/ 25 h 33"/>
                <a:gd name="T2" fmla="*/ 49 w 71"/>
                <a:gd name="T3" fmla="*/ 6 h 33"/>
                <a:gd name="T4" fmla="*/ 63 w 71"/>
                <a:gd name="T5" fmla="*/ 0 h 33"/>
                <a:gd name="T6" fmla="*/ 67 w 71"/>
                <a:gd name="T7" fmla="*/ 0 h 33"/>
                <a:gd name="T8" fmla="*/ 71 w 71"/>
                <a:gd name="T9" fmla="*/ 4 h 33"/>
                <a:gd name="T10" fmla="*/ 71 w 71"/>
                <a:gd name="T11" fmla="*/ 6 h 33"/>
                <a:gd name="T12" fmla="*/ 69 w 71"/>
                <a:gd name="T13" fmla="*/ 10 h 33"/>
                <a:gd name="T14" fmla="*/ 53 w 71"/>
                <a:gd name="T15" fmla="*/ 15 h 33"/>
                <a:gd name="T16" fmla="*/ 5 w 71"/>
                <a:gd name="T17" fmla="*/ 33 h 33"/>
                <a:gd name="T18" fmla="*/ 1 w 71"/>
                <a:gd name="T19" fmla="*/ 33 h 33"/>
                <a:gd name="T20" fmla="*/ 0 w 71"/>
                <a:gd name="T21" fmla="*/ 31 h 33"/>
                <a:gd name="T22" fmla="*/ 0 w 71"/>
                <a:gd name="T23" fmla="*/ 27 h 33"/>
                <a:gd name="T24" fmla="*/ 1 w 71"/>
                <a:gd name="T25" fmla="*/ 25 h 33"/>
                <a:gd name="T26" fmla="*/ 1 w 71"/>
                <a:gd name="T2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3">
                  <a:moveTo>
                    <a:pt x="1" y="25"/>
                  </a:moveTo>
                  <a:lnTo>
                    <a:pt x="49" y="6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69" y="10"/>
                  </a:lnTo>
                  <a:lnTo>
                    <a:pt x="53" y="15"/>
                  </a:lnTo>
                  <a:lnTo>
                    <a:pt x="5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7" name="Freeform 1283"/>
            <p:cNvSpPr>
              <a:spLocks/>
            </p:cNvSpPr>
            <p:nvPr/>
          </p:nvSpPr>
          <p:spPr bwMode="auto">
            <a:xfrm>
              <a:off x="6791326" y="5129213"/>
              <a:ext cx="53975" cy="30163"/>
            </a:xfrm>
            <a:custGeom>
              <a:avLst/>
              <a:gdLst>
                <a:gd name="T0" fmla="*/ 1 w 69"/>
                <a:gd name="T1" fmla="*/ 29 h 36"/>
                <a:gd name="T2" fmla="*/ 63 w 69"/>
                <a:gd name="T3" fmla="*/ 0 h 36"/>
                <a:gd name="T4" fmla="*/ 67 w 69"/>
                <a:gd name="T5" fmla="*/ 0 h 36"/>
                <a:gd name="T6" fmla="*/ 69 w 69"/>
                <a:gd name="T7" fmla="*/ 2 h 36"/>
                <a:gd name="T8" fmla="*/ 69 w 69"/>
                <a:gd name="T9" fmla="*/ 6 h 36"/>
                <a:gd name="T10" fmla="*/ 67 w 69"/>
                <a:gd name="T11" fmla="*/ 8 h 36"/>
                <a:gd name="T12" fmla="*/ 7 w 69"/>
                <a:gd name="T13" fmla="*/ 36 h 36"/>
                <a:gd name="T14" fmla="*/ 3 w 69"/>
                <a:gd name="T15" fmla="*/ 36 h 36"/>
                <a:gd name="T16" fmla="*/ 0 w 69"/>
                <a:gd name="T17" fmla="*/ 34 h 36"/>
                <a:gd name="T18" fmla="*/ 0 w 69"/>
                <a:gd name="T19" fmla="*/ 31 h 36"/>
                <a:gd name="T20" fmla="*/ 1 w 69"/>
                <a:gd name="T21" fmla="*/ 29 h 36"/>
                <a:gd name="T22" fmla="*/ 1 w 69"/>
                <a:gd name="T2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6">
                  <a:moveTo>
                    <a:pt x="1" y="29"/>
                  </a:moveTo>
                  <a:lnTo>
                    <a:pt x="63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69" y="6"/>
                  </a:lnTo>
                  <a:lnTo>
                    <a:pt x="67" y="8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1" y="2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8" name="Freeform 1284"/>
            <p:cNvSpPr>
              <a:spLocks/>
            </p:cNvSpPr>
            <p:nvPr/>
          </p:nvSpPr>
          <p:spPr bwMode="auto">
            <a:xfrm>
              <a:off x="6865938" y="5091113"/>
              <a:ext cx="52388" cy="33338"/>
            </a:xfrm>
            <a:custGeom>
              <a:avLst/>
              <a:gdLst>
                <a:gd name="T0" fmla="*/ 2 w 67"/>
                <a:gd name="T1" fmla="*/ 31 h 40"/>
                <a:gd name="T2" fmla="*/ 61 w 67"/>
                <a:gd name="T3" fmla="*/ 0 h 40"/>
                <a:gd name="T4" fmla="*/ 65 w 67"/>
                <a:gd name="T5" fmla="*/ 0 h 40"/>
                <a:gd name="T6" fmla="*/ 67 w 67"/>
                <a:gd name="T7" fmla="*/ 2 h 40"/>
                <a:gd name="T8" fmla="*/ 67 w 67"/>
                <a:gd name="T9" fmla="*/ 4 h 40"/>
                <a:gd name="T10" fmla="*/ 65 w 67"/>
                <a:gd name="T11" fmla="*/ 8 h 40"/>
                <a:gd name="T12" fmla="*/ 7 w 67"/>
                <a:gd name="T13" fmla="*/ 40 h 40"/>
                <a:gd name="T14" fmla="*/ 3 w 67"/>
                <a:gd name="T15" fmla="*/ 40 h 40"/>
                <a:gd name="T16" fmla="*/ 0 w 67"/>
                <a:gd name="T17" fmla="*/ 36 h 40"/>
                <a:gd name="T18" fmla="*/ 0 w 67"/>
                <a:gd name="T19" fmla="*/ 32 h 40"/>
                <a:gd name="T20" fmla="*/ 2 w 67"/>
                <a:gd name="T21" fmla="*/ 31 h 40"/>
                <a:gd name="T22" fmla="*/ 2 w 67"/>
                <a:gd name="T2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0">
                  <a:moveTo>
                    <a:pt x="2" y="31"/>
                  </a:moveTo>
                  <a:lnTo>
                    <a:pt x="61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5" y="8"/>
                  </a:lnTo>
                  <a:lnTo>
                    <a:pt x="7" y="40"/>
                  </a:lnTo>
                  <a:lnTo>
                    <a:pt x="3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2" y="3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9" name="Freeform 1285"/>
            <p:cNvSpPr>
              <a:spLocks/>
            </p:cNvSpPr>
            <p:nvPr/>
          </p:nvSpPr>
          <p:spPr bwMode="auto">
            <a:xfrm>
              <a:off x="6938963" y="5045076"/>
              <a:ext cx="49213" cy="39688"/>
            </a:xfrm>
            <a:custGeom>
              <a:avLst/>
              <a:gdLst>
                <a:gd name="T0" fmla="*/ 2 w 61"/>
                <a:gd name="T1" fmla="*/ 43 h 50"/>
                <a:gd name="T2" fmla="*/ 15 w 61"/>
                <a:gd name="T3" fmla="*/ 35 h 50"/>
                <a:gd name="T4" fmla="*/ 15 w 61"/>
                <a:gd name="T5" fmla="*/ 37 h 50"/>
                <a:gd name="T6" fmla="*/ 52 w 61"/>
                <a:gd name="T7" fmla="*/ 0 h 50"/>
                <a:gd name="T8" fmla="*/ 55 w 61"/>
                <a:gd name="T9" fmla="*/ 0 h 50"/>
                <a:gd name="T10" fmla="*/ 59 w 61"/>
                <a:gd name="T11" fmla="*/ 0 h 50"/>
                <a:gd name="T12" fmla="*/ 61 w 61"/>
                <a:gd name="T13" fmla="*/ 4 h 50"/>
                <a:gd name="T14" fmla="*/ 59 w 61"/>
                <a:gd name="T15" fmla="*/ 8 h 50"/>
                <a:gd name="T16" fmla="*/ 21 w 61"/>
                <a:gd name="T17" fmla="*/ 43 h 50"/>
                <a:gd name="T18" fmla="*/ 19 w 61"/>
                <a:gd name="T19" fmla="*/ 43 h 50"/>
                <a:gd name="T20" fmla="*/ 7 w 61"/>
                <a:gd name="T21" fmla="*/ 50 h 50"/>
                <a:gd name="T22" fmla="*/ 4 w 61"/>
                <a:gd name="T23" fmla="*/ 50 h 50"/>
                <a:gd name="T24" fmla="*/ 0 w 61"/>
                <a:gd name="T25" fmla="*/ 48 h 50"/>
                <a:gd name="T26" fmla="*/ 0 w 61"/>
                <a:gd name="T27" fmla="*/ 44 h 50"/>
                <a:gd name="T28" fmla="*/ 2 w 61"/>
                <a:gd name="T29" fmla="*/ 43 h 50"/>
                <a:gd name="T30" fmla="*/ 2 w 61"/>
                <a:gd name="T3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50">
                  <a:moveTo>
                    <a:pt x="2" y="43"/>
                  </a:moveTo>
                  <a:lnTo>
                    <a:pt x="15" y="35"/>
                  </a:lnTo>
                  <a:lnTo>
                    <a:pt x="15" y="37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59" y="8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2" y="4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0" name="Freeform 1286"/>
            <p:cNvSpPr>
              <a:spLocks/>
            </p:cNvSpPr>
            <p:nvPr/>
          </p:nvSpPr>
          <p:spPr bwMode="auto">
            <a:xfrm>
              <a:off x="7002463" y="4987926"/>
              <a:ext cx="46038" cy="44450"/>
            </a:xfrm>
            <a:custGeom>
              <a:avLst/>
              <a:gdLst>
                <a:gd name="T0" fmla="*/ 0 w 58"/>
                <a:gd name="T1" fmla="*/ 46 h 56"/>
                <a:gd name="T2" fmla="*/ 50 w 58"/>
                <a:gd name="T3" fmla="*/ 2 h 56"/>
                <a:gd name="T4" fmla="*/ 54 w 58"/>
                <a:gd name="T5" fmla="*/ 0 h 56"/>
                <a:gd name="T6" fmla="*/ 58 w 58"/>
                <a:gd name="T7" fmla="*/ 2 h 56"/>
                <a:gd name="T8" fmla="*/ 58 w 58"/>
                <a:gd name="T9" fmla="*/ 4 h 56"/>
                <a:gd name="T10" fmla="*/ 58 w 58"/>
                <a:gd name="T11" fmla="*/ 8 h 56"/>
                <a:gd name="T12" fmla="*/ 6 w 58"/>
                <a:gd name="T13" fmla="*/ 52 h 56"/>
                <a:gd name="T14" fmla="*/ 2 w 58"/>
                <a:gd name="T15" fmla="*/ 56 h 56"/>
                <a:gd name="T16" fmla="*/ 0 w 58"/>
                <a:gd name="T17" fmla="*/ 52 h 56"/>
                <a:gd name="T18" fmla="*/ 0 w 58"/>
                <a:gd name="T19" fmla="*/ 48 h 56"/>
                <a:gd name="T20" fmla="*/ 0 w 58"/>
                <a:gd name="T21" fmla="*/ 46 h 56"/>
                <a:gd name="T22" fmla="*/ 0 w 58"/>
                <a:gd name="T2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6">
                  <a:moveTo>
                    <a:pt x="0" y="46"/>
                  </a:moveTo>
                  <a:lnTo>
                    <a:pt x="50" y="2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1" name="Freeform 1287"/>
            <p:cNvSpPr>
              <a:spLocks/>
            </p:cNvSpPr>
            <p:nvPr/>
          </p:nvSpPr>
          <p:spPr bwMode="auto">
            <a:xfrm>
              <a:off x="7069138" y="4959351"/>
              <a:ext cx="55563" cy="22225"/>
            </a:xfrm>
            <a:custGeom>
              <a:avLst/>
              <a:gdLst>
                <a:gd name="T0" fmla="*/ 2 w 71"/>
                <a:gd name="T1" fmla="*/ 19 h 29"/>
                <a:gd name="T2" fmla="*/ 65 w 71"/>
                <a:gd name="T3" fmla="*/ 0 h 29"/>
                <a:gd name="T4" fmla="*/ 69 w 71"/>
                <a:gd name="T5" fmla="*/ 0 h 29"/>
                <a:gd name="T6" fmla="*/ 71 w 71"/>
                <a:gd name="T7" fmla="*/ 2 h 29"/>
                <a:gd name="T8" fmla="*/ 71 w 71"/>
                <a:gd name="T9" fmla="*/ 6 h 29"/>
                <a:gd name="T10" fmla="*/ 69 w 71"/>
                <a:gd name="T11" fmla="*/ 7 h 29"/>
                <a:gd name="T12" fmla="*/ 6 w 71"/>
                <a:gd name="T13" fmla="*/ 29 h 29"/>
                <a:gd name="T14" fmla="*/ 2 w 71"/>
                <a:gd name="T15" fmla="*/ 29 h 29"/>
                <a:gd name="T16" fmla="*/ 0 w 71"/>
                <a:gd name="T17" fmla="*/ 27 h 29"/>
                <a:gd name="T18" fmla="*/ 0 w 71"/>
                <a:gd name="T19" fmla="*/ 23 h 29"/>
                <a:gd name="T20" fmla="*/ 2 w 71"/>
                <a:gd name="T21" fmla="*/ 19 h 29"/>
                <a:gd name="T22" fmla="*/ 2 w 71"/>
                <a:gd name="T2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9">
                  <a:moveTo>
                    <a:pt x="2" y="19"/>
                  </a:moveTo>
                  <a:lnTo>
                    <a:pt x="65" y="0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1" y="6"/>
                  </a:lnTo>
                  <a:lnTo>
                    <a:pt x="69" y="7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2" name="Freeform 1288"/>
            <p:cNvSpPr>
              <a:spLocks/>
            </p:cNvSpPr>
            <p:nvPr/>
          </p:nvSpPr>
          <p:spPr bwMode="auto">
            <a:xfrm>
              <a:off x="7145338" y="4940301"/>
              <a:ext cx="60325" cy="15875"/>
            </a:xfrm>
            <a:custGeom>
              <a:avLst/>
              <a:gdLst>
                <a:gd name="T0" fmla="*/ 4 w 75"/>
                <a:gd name="T1" fmla="*/ 9 h 19"/>
                <a:gd name="T2" fmla="*/ 71 w 75"/>
                <a:gd name="T3" fmla="*/ 0 h 19"/>
                <a:gd name="T4" fmla="*/ 75 w 75"/>
                <a:gd name="T5" fmla="*/ 2 h 19"/>
                <a:gd name="T6" fmla="*/ 75 w 75"/>
                <a:gd name="T7" fmla="*/ 5 h 19"/>
                <a:gd name="T8" fmla="*/ 75 w 75"/>
                <a:gd name="T9" fmla="*/ 7 h 19"/>
                <a:gd name="T10" fmla="*/ 73 w 75"/>
                <a:gd name="T11" fmla="*/ 9 h 19"/>
                <a:gd name="T12" fmla="*/ 6 w 75"/>
                <a:gd name="T13" fmla="*/ 19 h 19"/>
                <a:gd name="T14" fmla="*/ 4 w 75"/>
                <a:gd name="T15" fmla="*/ 19 h 19"/>
                <a:gd name="T16" fmla="*/ 0 w 75"/>
                <a:gd name="T17" fmla="*/ 15 h 19"/>
                <a:gd name="T18" fmla="*/ 2 w 75"/>
                <a:gd name="T19" fmla="*/ 11 h 19"/>
                <a:gd name="T20" fmla="*/ 4 w 75"/>
                <a:gd name="T21" fmla="*/ 9 h 19"/>
                <a:gd name="T22" fmla="*/ 4 w 75"/>
                <a:gd name="T2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19">
                  <a:moveTo>
                    <a:pt x="4" y="9"/>
                  </a:moveTo>
                  <a:lnTo>
                    <a:pt x="71" y="0"/>
                  </a:lnTo>
                  <a:lnTo>
                    <a:pt x="75" y="2"/>
                  </a:lnTo>
                  <a:lnTo>
                    <a:pt x="75" y="5"/>
                  </a:lnTo>
                  <a:lnTo>
                    <a:pt x="75" y="7"/>
                  </a:lnTo>
                  <a:lnTo>
                    <a:pt x="73" y="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3" name="Freeform 1289"/>
            <p:cNvSpPr>
              <a:spLocks/>
            </p:cNvSpPr>
            <p:nvPr/>
          </p:nvSpPr>
          <p:spPr bwMode="auto">
            <a:xfrm>
              <a:off x="7227888" y="4919663"/>
              <a:ext cx="57150" cy="25400"/>
            </a:xfrm>
            <a:custGeom>
              <a:avLst/>
              <a:gdLst>
                <a:gd name="T0" fmla="*/ 3 w 71"/>
                <a:gd name="T1" fmla="*/ 23 h 32"/>
                <a:gd name="T2" fmla="*/ 23 w 71"/>
                <a:gd name="T3" fmla="*/ 19 h 32"/>
                <a:gd name="T4" fmla="*/ 23 w 71"/>
                <a:gd name="T5" fmla="*/ 19 h 32"/>
                <a:gd name="T6" fmla="*/ 67 w 71"/>
                <a:gd name="T7" fmla="*/ 0 h 32"/>
                <a:gd name="T8" fmla="*/ 69 w 71"/>
                <a:gd name="T9" fmla="*/ 0 h 32"/>
                <a:gd name="T10" fmla="*/ 71 w 71"/>
                <a:gd name="T11" fmla="*/ 4 h 32"/>
                <a:gd name="T12" fmla="*/ 71 w 71"/>
                <a:gd name="T13" fmla="*/ 8 h 32"/>
                <a:gd name="T14" fmla="*/ 69 w 71"/>
                <a:gd name="T15" fmla="*/ 9 h 32"/>
                <a:gd name="T16" fmla="*/ 25 w 71"/>
                <a:gd name="T17" fmla="*/ 29 h 32"/>
                <a:gd name="T18" fmla="*/ 25 w 71"/>
                <a:gd name="T19" fmla="*/ 29 h 32"/>
                <a:gd name="T20" fmla="*/ 7 w 71"/>
                <a:gd name="T21" fmla="*/ 32 h 32"/>
                <a:gd name="T22" fmla="*/ 3 w 71"/>
                <a:gd name="T23" fmla="*/ 31 h 32"/>
                <a:gd name="T24" fmla="*/ 0 w 71"/>
                <a:gd name="T25" fmla="*/ 27 h 32"/>
                <a:gd name="T26" fmla="*/ 2 w 71"/>
                <a:gd name="T27" fmla="*/ 25 h 32"/>
                <a:gd name="T28" fmla="*/ 3 w 71"/>
                <a:gd name="T29" fmla="*/ 23 h 32"/>
                <a:gd name="T30" fmla="*/ 3 w 71"/>
                <a:gd name="T3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32">
                  <a:moveTo>
                    <a:pt x="3" y="23"/>
                  </a:moveTo>
                  <a:lnTo>
                    <a:pt x="23" y="19"/>
                  </a:lnTo>
                  <a:lnTo>
                    <a:pt x="23" y="19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4"/>
                  </a:lnTo>
                  <a:lnTo>
                    <a:pt x="71" y="8"/>
                  </a:lnTo>
                  <a:lnTo>
                    <a:pt x="69" y="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3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4" name="Freeform 1290"/>
            <p:cNvSpPr>
              <a:spLocks/>
            </p:cNvSpPr>
            <p:nvPr/>
          </p:nvSpPr>
          <p:spPr bwMode="auto">
            <a:xfrm>
              <a:off x="7305676" y="4887913"/>
              <a:ext cx="57150" cy="28575"/>
            </a:xfrm>
            <a:custGeom>
              <a:avLst/>
              <a:gdLst>
                <a:gd name="T0" fmla="*/ 1 w 71"/>
                <a:gd name="T1" fmla="*/ 24 h 36"/>
                <a:gd name="T2" fmla="*/ 48 w 71"/>
                <a:gd name="T3" fmla="*/ 7 h 36"/>
                <a:gd name="T4" fmla="*/ 65 w 71"/>
                <a:gd name="T5" fmla="*/ 0 h 36"/>
                <a:gd name="T6" fmla="*/ 69 w 71"/>
                <a:gd name="T7" fmla="*/ 0 h 36"/>
                <a:gd name="T8" fmla="*/ 71 w 71"/>
                <a:gd name="T9" fmla="*/ 3 h 36"/>
                <a:gd name="T10" fmla="*/ 71 w 71"/>
                <a:gd name="T11" fmla="*/ 7 h 36"/>
                <a:gd name="T12" fmla="*/ 69 w 71"/>
                <a:gd name="T13" fmla="*/ 9 h 36"/>
                <a:gd name="T14" fmla="*/ 51 w 71"/>
                <a:gd name="T15" fmla="*/ 15 h 36"/>
                <a:gd name="T16" fmla="*/ 5 w 71"/>
                <a:gd name="T17" fmla="*/ 36 h 36"/>
                <a:gd name="T18" fmla="*/ 1 w 71"/>
                <a:gd name="T19" fmla="*/ 36 h 36"/>
                <a:gd name="T20" fmla="*/ 0 w 71"/>
                <a:gd name="T21" fmla="*/ 32 h 36"/>
                <a:gd name="T22" fmla="*/ 0 w 71"/>
                <a:gd name="T23" fmla="*/ 28 h 36"/>
                <a:gd name="T24" fmla="*/ 1 w 71"/>
                <a:gd name="T25" fmla="*/ 24 h 36"/>
                <a:gd name="T26" fmla="*/ 1 w 71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6">
                  <a:moveTo>
                    <a:pt x="1" y="24"/>
                  </a:moveTo>
                  <a:lnTo>
                    <a:pt x="48" y="7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1" y="3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51" y="15"/>
                  </a:lnTo>
                  <a:lnTo>
                    <a:pt x="5" y="36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1" y="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5" name="Freeform 1291"/>
            <p:cNvSpPr>
              <a:spLocks/>
            </p:cNvSpPr>
            <p:nvPr/>
          </p:nvSpPr>
          <p:spPr bwMode="auto">
            <a:xfrm>
              <a:off x="7383463" y="4859338"/>
              <a:ext cx="57150" cy="25400"/>
            </a:xfrm>
            <a:custGeom>
              <a:avLst/>
              <a:gdLst>
                <a:gd name="T0" fmla="*/ 2 w 71"/>
                <a:gd name="T1" fmla="*/ 23 h 33"/>
                <a:gd name="T2" fmla="*/ 66 w 71"/>
                <a:gd name="T3" fmla="*/ 0 h 33"/>
                <a:gd name="T4" fmla="*/ 70 w 71"/>
                <a:gd name="T5" fmla="*/ 0 h 33"/>
                <a:gd name="T6" fmla="*/ 71 w 71"/>
                <a:gd name="T7" fmla="*/ 2 h 33"/>
                <a:gd name="T8" fmla="*/ 71 w 71"/>
                <a:gd name="T9" fmla="*/ 6 h 33"/>
                <a:gd name="T10" fmla="*/ 68 w 71"/>
                <a:gd name="T11" fmla="*/ 10 h 33"/>
                <a:gd name="T12" fmla="*/ 6 w 71"/>
                <a:gd name="T13" fmla="*/ 33 h 33"/>
                <a:gd name="T14" fmla="*/ 2 w 71"/>
                <a:gd name="T15" fmla="*/ 33 h 33"/>
                <a:gd name="T16" fmla="*/ 0 w 71"/>
                <a:gd name="T17" fmla="*/ 31 h 33"/>
                <a:gd name="T18" fmla="*/ 0 w 71"/>
                <a:gd name="T19" fmla="*/ 27 h 33"/>
                <a:gd name="T20" fmla="*/ 2 w 71"/>
                <a:gd name="T21" fmla="*/ 23 h 33"/>
                <a:gd name="T22" fmla="*/ 2 w 71"/>
                <a:gd name="T2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3">
                  <a:moveTo>
                    <a:pt x="2" y="23"/>
                  </a:moveTo>
                  <a:lnTo>
                    <a:pt x="66" y="0"/>
                  </a:lnTo>
                  <a:lnTo>
                    <a:pt x="70" y="0"/>
                  </a:lnTo>
                  <a:lnTo>
                    <a:pt x="71" y="2"/>
                  </a:lnTo>
                  <a:lnTo>
                    <a:pt x="71" y="6"/>
                  </a:lnTo>
                  <a:lnTo>
                    <a:pt x="68" y="10"/>
                  </a:lnTo>
                  <a:lnTo>
                    <a:pt x="6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6" name="Freeform 1292"/>
            <p:cNvSpPr>
              <a:spLocks/>
            </p:cNvSpPr>
            <p:nvPr/>
          </p:nvSpPr>
          <p:spPr bwMode="auto">
            <a:xfrm>
              <a:off x="7461251" y="4832351"/>
              <a:ext cx="58738" cy="25400"/>
            </a:xfrm>
            <a:custGeom>
              <a:avLst/>
              <a:gdLst>
                <a:gd name="T0" fmla="*/ 4 w 73"/>
                <a:gd name="T1" fmla="*/ 20 h 31"/>
                <a:gd name="T2" fmla="*/ 68 w 73"/>
                <a:gd name="T3" fmla="*/ 0 h 31"/>
                <a:gd name="T4" fmla="*/ 71 w 73"/>
                <a:gd name="T5" fmla="*/ 0 h 31"/>
                <a:gd name="T6" fmla="*/ 73 w 73"/>
                <a:gd name="T7" fmla="*/ 4 h 31"/>
                <a:gd name="T8" fmla="*/ 73 w 73"/>
                <a:gd name="T9" fmla="*/ 8 h 31"/>
                <a:gd name="T10" fmla="*/ 71 w 73"/>
                <a:gd name="T11" fmla="*/ 10 h 31"/>
                <a:gd name="T12" fmla="*/ 6 w 73"/>
                <a:gd name="T13" fmla="*/ 31 h 31"/>
                <a:gd name="T14" fmla="*/ 2 w 73"/>
                <a:gd name="T15" fmla="*/ 31 h 31"/>
                <a:gd name="T16" fmla="*/ 0 w 73"/>
                <a:gd name="T17" fmla="*/ 27 h 31"/>
                <a:gd name="T18" fmla="*/ 0 w 73"/>
                <a:gd name="T19" fmla="*/ 23 h 31"/>
                <a:gd name="T20" fmla="*/ 4 w 73"/>
                <a:gd name="T21" fmla="*/ 20 h 31"/>
                <a:gd name="T22" fmla="*/ 4 w 73"/>
                <a:gd name="T2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1">
                  <a:moveTo>
                    <a:pt x="4" y="2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" y="31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7" name="Freeform 1293"/>
            <p:cNvSpPr>
              <a:spLocks/>
            </p:cNvSpPr>
            <p:nvPr/>
          </p:nvSpPr>
          <p:spPr bwMode="auto">
            <a:xfrm>
              <a:off x="7540626" y="4806951"/>
              <a:ext cx="58738" cy="23813"/>
            </a:xfrm>
            <a:custGeom>
              <a:avLst/>
              <a:gdLst>
                <a:gd name="T0" fmla="*/ 4 w 73"/>
                <a:gd name="T1" fmla="*/ 21 h 30"/>
                <a:gd name="T2" fmla="*/ 67 w 73"/>
                <a:gd name="T3" fmla="*/ 0 h 30"/>
                <a:gd name="T4" fmla="*/ 71 w 73"/>
                <a:gd name="T5" fmla="*/ 0 h 30"/>
                <a:gd name="T6" fmla="*/ 73 w 73"/>
                <a:gd name="T7" fmla="*/ 4 h 30"/>
                <a:gd name="T8" fmla="*/ 73 w 73"/>
                <a:gd name="T9" fmla="*/ 7 h 30"/>
                <a:gd name="T10" fmla="*/ 69 w 73"/>
                <a:gd name="T11" fmla="*/ 7 h 30"/>
                <a:gd name="T12" fmla="*/ 6 w 73"/>
                <a:gd name="T13" fmla="*/ 30 h 30"/>
                <a:gd name="T14" fmla="*/ 2 w 73"/>
                <a:gd name="T15" fmla="*/ 29 h 30"/>
                <a:gd name="T16" fmla="*/ 0 w 73"/>
                <a:gd name="T17" fmla="*/ 27 h 30"/>
                <a:gd name="T18" fmla="*/ 0 w 73"/>
                <a:gd name="T19" fmla="*/ 23 h 30"/>
                <a:gd name="T20" fmla="*/ 4 w 73"/>
                <a:gd name="T21" fmla="*/ 21 h 30"/>
                <a:gd name="T22" fmla="*/ 4 w 73"/>
                <a:gd name="T2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0">
                  <a:moveTo>
                    <a:pt x="4" y="21"/>
                  </a:moveTo>
                  <a:lnTo>
                    <a:pt x="67" y="0"/>
                  </a:lnTo>
                  <a:lnTo>
                    <a:pt x="71" y="0"/>
                  </a:lnTo>
                  <a:lnTo>
                    <a:pt x="73" y="4"/>
                  </a:lnTo>
                  <a:lnTo>
                    <a:pt x="73" y="7"/>
                  </a:lnTo>
                  <a:lnTo>
                    <a:pt x="69" y="7"/>
                  </a:lnTo>
                  <a:lnTo>
                    <a:pt x="6" y="30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8" name="Freeform 1294"/>
            <p:cNvSpPr>
              <a:spLocks/>
            </p:cNvSpPr>
            <p:nvPr/>
          </p:nvSpPr>
          <p:spPr bwMode="auto">
            <a:xfrm>
              <a:off x="7618413" y="4779963"/>
              <a:ext cx="58738" cy="23813"/>
            </a:xfrm>
            <a:custGeom>
              <a:avLst/>
              <a:gdLst>
                <a:gd name="T0" fmla="*/ 4 w 73"/>
                <a:gd name="T1" fmla="*/ 23 h 31"/>
                <a:gd name="T2" fmla="*/ 25 w 73"/>
                <a:gd name="T3" fmla="*/ 16 h 31"/>
                <a:gd name="T4" fmla="*/ 67 w 73"/>
                <a:gd name="T5" fmla="*/ 0 h 31"/>
                <a:gd name="T6" fmla="*/ 71 w 73"/>
                <a:gd name="T7" fmla="*/ 2 h 31"/>
                <a:gd name="T8" fmla="*/ 73 w 73"/>
                <a:gd name="T9" fmla="*/ 4 h 31"/>
                <a:gd name="T10" fmla="*/ 73 w 73"/>
                <a:gd name="T11" fmla="*/ 8 h 31"/>
                <a:gd name="T12" fmla="*/ 71 w 73"/>
                <a:gd name="T13" fmla="*/ 10 h 31"/>
                <a:gd name="T14" fmla="*/ 71 w 73"/>
                <a:gd name="T15" fmla="*/ 10 h 31"/>
                <a:gd name="T16" fmla="*/ 29 w 73"/>
                <a:gd name="T17" fmla="*/ 23 h 31"/>
                <a:gd name="T18" fmla="*/ 8 w 73"/>
                <a:gd name="T19" fmla="*/ 31 h 31"/>
                <a:gd name="T20" fmla="*/ 4 w 73"/>
                <a:gd name="T21" fmla="*/ 31 h 31"/>
                <a:gd name="T22" fmla="*/ 0 w 73"/>
                <a:gd name="T23" fmla="*/ 27 h 31"/>
                <a:gd name="T24" fmla="*/ 2 w 73"/>
                <a:gd name="T25" fmla="*/ 25 h 31"/>
                <a:gd name="T26" fmla="*/ 4 w 73"/>
                <a:gd name="T27" fmla="*/ 23 h 31"/>
                <a:gd name="T28" fmla="*/ 4 w 73"/>
                <a:gd name="T2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31">
                  <a:moveTo>
                    <a:pt x="4" y="23"/>
                  </a:moveTo>
                  <a:lnTo>
                    <a:pt x="25" y="16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29" y="23"/>
                  </a:lnTo>
                  <a:lnTo>
                    <a:pt x="8" y="31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9" name="Freeform 1295"/>
            <p:cNvSpPr>
              <a:spLocks/>
            </p:cNvSpPr>
            <p:nvPr/>
          </p:nvSpPr>
          <p:spPr bwMode="auto">
            <a:xfrm>
              <a:off x="7697788" y="4754563"/>
              <a:ext cx="57150" cy="23813"/>
            </a:xfrm>
            <a:custGeom>
              <a:avLst/>
              <a:gdLst>
                <a:gd name="T0" fmla="*/ 4 w 73"/>
                <a:gd name="T1" fmla="*/ 20 h 29"/>
                <a:gd name="T2" fmla="*/ 50 w 73"/>
                <a:gd name="T3" fmla="*/ 6 h 29"/>
                <a:gd name="T4" fmla="*/ 67 w 73"/>
                <a:gd name="T5" fmla="*/ 0 h 29"/>
                <a:gd name="T6" fmla="*/ 71 w 73"/>
                <a:gd name="T7" fmla="*/ 0 h 29"/>
                <a:gd name="T8" fmla="*/ 73 w 73"/>
                <a:gd name="T9" fmla="*/ 2 h 29"/>
                <a:gd name="T10" fmla="*/ 73 w 73"/>
                <a:gd name="T11" fmla="*/ 6 h 29"/>
                <a:gd name="T12" fmla="*/ 69 w 73"/>
                <a:gd name="T13" fmla="*/ 8 h 29"/>
                <a:gd name="T14" fmla="*/ 54 w 73"/>
                <a:gd name="T15" fmla="*/ 14 h 29"/>
                <a:gd name="T16" fmla="*/ 8 w 73"/>
                <a:gd name="T17" fmla="*/ 29 h 29"/>
                <a:gd name="T18" fmla="*/ 4 w 73"/>
                <a:gd name="T19" fmla="*/ 29 h 29"/>
                <a:gd name="T20" fmla="*/ 0 w 73"/>
                <a:gd name="T21" fmla="*/ 27 h 29"/>
                <a:gd name="T22" fmla="*/ 0 w 73"/>
                <a:gd name="T23" fmla="*/ 24 h 29"/>
                <a:gd name="T24" fmla="*/ 4 w 73"/>
                <a:gd name="T25" fmla="*/ 20 h 29"/>
                <a:gd name="T26" fmla="*/ 4 w 7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9">
                  <a:moveTo>
                    <a:pt x="4" y="20"/>
                  </a:moveTo>
                  <a:lnTo>
                    <a:pt x="50" y="6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2"/>
                  </a:lnTo>
                  <a:lnTo>
                    <a:pt x="73" y="6"/>
                  </a:lnTo>
                  <a:lnTo>
                    <a:pt x="69" y="8"/>
                  </a:lnTo>
                  <a:lnTo>
                    <a:pt x="54" y="14"/>
                  </a:lnTo>
                  <a:lnTo>
                    <a:pt x="8" y="29"/>
                  </a:lnTo>
                  <a:lnTo>
                    <a:pt x="4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0" name="Freeform 1296"/>
            <p:cNvSpPr>
              <a:spLocks/>
            </p:cNvSpPr>
            <p:nvPr/>
          </p:nvSpPr>
          <p:spPr bwMode="auto">
            <a:xfrm>
              <a:off x="7777163" y="4724401"/>
              <a:ext cx="55563" cy="25400"/>
            </a:xfrm>
            <a:custGeom>
              <a:avLst/>
              <a:gdLst>
                <a:gd name="T0" fmla="*/ 2 w 71"/>
                <a:gd name="T1" fmla="*/ 23 h 33"/>
                <a:gd name="T2" fmla="*/ 65 w 71"/>
                <a:gd name="T3" fmla="*/ 0 h 33"/>
                <a:gd name="T4" fmla="*/ 69 w 71"/>
                <a:gd name="T5" fmla="*/ 0 h 33"/>
                <a:gd name="T6" fmla="*/ 71 w 71"/>
                <a:gd name="T7" fmla="*/ 4 h 33"/>
                <a:gd name="T8" fmla="*/ 71 w 71"/>
                <a:gd name="T9" fmla="*/ 8 h 33"/>
                <a:gd name="T10" fmla="*/ 69 w 71"/>
                <a:gd name="T11" fmla="*/ 10 h 33"/>
                <a:gd name="T12" fmla="*/ 6 w 71"/>
                <a:gd name="T13" fmla="*/ 33 h 33"/>
                <a:gd name="T14" fmla="*/ 2 w 71"/>
                <a:gd name="T15" fmla="*/ 33 h 33"/>
                <a:gd name="T16" fmla="*/ 0 w 71"/>
                <a:gd name="T17" fmla="*/ 29 h 33"/>
                <a:gd name="T18" fmla="*/ 0 w 71"/>
                <a:gd name="T19" fmla="*/ 25 h 33"/>
                <a:gd name="T20" fmla="*/ 2 w 71"/>
                <a:gd name="T21" fmla="*/ 23 h 33"/>
                <a:gd name="T22" fmla="*/ 2 w 71"/>
                <a:gd name="T2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3">
                  <a:moveTo>
                    <a:pt x="2" y="23"/>
                  </a:moveTo>
                  <a:lnTo>
                    <a:pt x="65" y="0"/>
                  </a:lnTo>
                  <a:lnTo>
                    <a:pt x="69" y="0"/>
                  </a:lnTo>
                  <a:lnTo>
                    <a:pt x="71" y="4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" y="33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1" name="Freeform 1297"/>
            <p:cNvSpPr>
              <a:spLocks/>
            </p:cNvSpPr>
            <p:nvPr/>
          </p:nvSpPr>
          <p:spPr bwMode="auto">
            <a:xfrm>
              <a:off x="7856538" y="4714876"/>
              <a:ext cx="60325" cy="12700"/>
            </a:xfrm>
            <a:custGeom>
              <a:avLst/>
              <a:gdLst>
                <a:gd name="T0" fmla="*/ 3 w 76"/>
                <a:gd name="T1" fmla="*/ 5 h 15"/>
                <a:gd name="T2" fmla="*/ 69 w 76"/>
                <a:gd name="T3" fmla="*/ 0 h 15"/>
                <a:gd name="T4" fmla="*/ 73 w 76"/>
                <a:gd name="T5" fmla="*/ 1 h 15"/>
                <a:gd name="T6" fmla="*/ 76 w 76"/>
                <a:gd name="T7" fmla="*/ 5 h 15"/>
                <a:gd name="T8" fmla="*/ 75 w 76"/>
                <a:gd name="T9" fmla="*/ 9 h 15"/>
                <a:gd name="T10" fmla="*/ 71 w 76"/>
                <a:gd name="T11" fmla="*/ 9 h 15"/>
                <a:gd name="T12" fmla="*/ 3 w 76"/>
                <a:gd name="T13" fmla="*/ 15 h 15"/>
                <a:gd name="T14" fmla="*/ 2 w 76"/>
                <a:gd name="T15" fmla="*/ 15 h 15"/>
                <a:gd name="T16" fmla="*/ 0 w 76"/>
                <a:gd name="T17" fmla="*/ 11 h 15"/>
                <a:gd name="T18" fmla="*/ 2 w 76"/>
                <a:gd name="T19" fmla="*/ 7 h 15"/>
                <a:gd name="T20" fmla="*/ 3 w 76"/>
                <a:gd name="T21" fmla="*/ 5 h 15"/>
                <a:gd name="T22" fmla="*/ 3 w 76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5">
                  <a:moveTo>
                    <a:pt x="3" y="5"/>
                  </a:moveTo>
                  <a:lnTo>
                    <a:pt x="69" y="0"/>
                  </a:lnTo>
                  <a:lnTo>
                    <a:pt x="73" y="1"/>
                  </a:lnTo>
                  <a:lnTo>
                    <a:pt x="76" y="5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2" name="Freeform 1298"/>
            <p:cNvSpPr>
              <a:spLocks/>
            </p:cNvSpPr>
            <p:nvPr/>
          </p:nvSpPr>
          <p:spPr bwMode="auto">
            <a:xfrm>
              <a:off x="7939088" y="4700588"/>
              <a:ext cx="58738" cy="19050"/>
            </a:xfrm>
            <a:custGeom>
              <a:avLst/>
              <a:gdLst>
                <a:gd name="T0" fmla="*/ 4 w 75"/>
                <a:gd name="T1" fmla="*/ 16 h 25"/>
                <a:gd name="T2" fmla="*/ 69 w 75"/>
                <a:gd name="T3" fmla="*/ 0 h 25"/>
                <a:gd name="T4" fmla="*/ 73 w 75"/>
                <a:gd name="T5" fmla="*/ 0 h 25"/>
                <a:gd name="T6" fmla="*/ 75 w 75"/>
                <a:gd name="T7" fmla="*/ 4 h 25"/>
                <a:gd name="T8" fmla="*/ 73 w 75"/>
                <a:gd name="T9" fmla="*/ 8 h 25"/>
                <a:gd name="T10" fmla="*/ 71 w 75"/>
                <a:gd name="T11" fmla="*/ 10 h 25"/>
                <a:gd name="T12" fmla="*/ 6 w 75"/>
                <a:gd name="T13" fmla="*/ 25 h 25"/>
                <a:gd name="T14" fmla="*/ 2 w 75"/>
                <a:gd name="T15" fmla="*/ 25 h 25"/>
                <a:gd name="T16" fmla="*/ 0 w 75"/>
                <a:gd name="T17" fmla="*/ 23 h 25"/>
                <a:gd name="T18" fmla="*/ 2 w 75"/>
                <a:gd name="T19" fmla="*/ 20 h 25"/>
                <a:gd name="T20" fmla="*/ 4 w 75"/>
                <a:gd name="T21" fmla="*/ 16 h 25"/>
                <a:gd name="T22" fmla="*/ 4 w 75"/>
                <a:gd name="T2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4" y="16"/>
                  </a:moveTo>
                  <a:lnTo>
                    <a:pt x="69" y="0"/>
                  </a:lnTo>
                  <a:lnTo>
                    <a:pt x="73" y="0"/>
                  </a:lnTo>
                  <a:lnTo>
                    <a:pt x="75" y="4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3" name="Freeform 1299"/>
            <p:cNvSpPr>
              <a:spLocks/>
            </p:cNvSpPr>
            <p:nvPr/>
          </p:nvSpPr>
          <p:spPr bwMode="auto">
            <a:xfrm>
              <a:off x="8020051" y="4684713"/>
              <a:ext cx="58738" cy="15875"/>
            </a:xfrm>
            <a:custGeom>
              <a:avLst/>
              <a:gdLst>
                <a:gd name="T0" fmla="*/ 4 w 75"/>
                <a:gd name="T1" fmla="*/ 10 h 19"/>
                <a:gd name="T2" fmla="*/ 17 w 75"/>
                <a:gd name="T3" fmla="*/ 8 h 19"/>
                <a:gd name="T4" fmla="*/ 69 w 75"/>
                <a:gd name="T5" fmla="*/ 0 h 19"/>
                <a:gd name="T6" fmla="*/ 73 w 75"/>
                <a:gd name="T7" fmla="*/ 0 h 19"/>
                <a:gd name="T8" fmla="*/ 75 w 75"/>
                <a:gd name="T9" fmla="*/ 4 h 19"/>
                <a:gd name="T10" fmla="*/ 75 w 75"/>
                <a:gd name="T11" fmla="*/ 8 h 19"/>
                <a:gd name="T12" fmla="*/ 71 w 75"/>
                <a:gd name="T13" fmla="*/ 10 h 19"/>
                <a:gd name="T14" fmla="*/ 19 w 75"/>
                <a:gd name="T15" fmla="*/ 17 h 19"/>
                <a:gd name="T16" fmla="*/ 6 w 75"/>
                <a:gd name="T17" fmla="*/ 19 h 19"/>
                <a:gd name="T18" fmla="*/ 2 w 75"/>
                <a:gd name="T19" fmla="*/ 19 h 19"/>
                <a:gd name="T20" fmla="*/ 0 w 75"/>
                <a:gd name="T21" fmla="*/ 15 h 19"/>
                <a:gd name="T22" fmla="*/ 0 w 75"/>
                <a:gd name="T23" fmla="*/ 14 h 19"/>
                <a:gd name="T24" fmla="*/ 4 w 75"/>
                <a:gd name="T25" fmla="*/ 10 h 19"/>
                <a:gd name="T26" fmla="*/ 4 w 75"/>
                <a:gd name="T2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4" y="10"/>
                  </a:moveTo>
                  <a:lnTo>
                    <a:pt x="17" y="8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4"/>
                  </a:lnTo>
                  <a:lnTo>
                    <a:pt x="75" y="8"/>
                  </a:lnTo>
                  <a:lnTo>
                    <a:pt x="71" y="10"/>
                  </a:lnTo>
                  <a:lnTo>
                    <a:pt x="19" y="17"/>
                  </a:lnTo>
                  <a:lnTo>
                    <a:pt x="6" y="19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4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4" name="Freeform 1300"/>
            <p:cNvSpPr>
              <a:spLocks/>
            </p:cNvSpPr>
            <p:nvPr/>
          </p:nvSpPr>
          <p:spPr bwMode="auto">
            <a:xfrm>
              <a:off x="8101013" y="4668838"/>
              <a:ext cx="60325" cy="19050"/>
            </a:xfrm>
            <a:custGeom>
              <a:avLst/>
              <a:gdLst>
                <a:gd name="T0" fmla="*/ 4 w 75"/>
                <a:gd name="T1" fmla="*/ 13 h 23"/>
                <a:gd name="T2" fmla="*/ 36 w 75"/>
                <a:gd name="T3" fmla="*/ 8 h 23"/>
                <a:gd name="T4" fmla="*/ 67 w 75"/>
                <a:gd name="T5" fmla="*/ 0 h 23"/>
                <a:gd name="T6" fmla="*/ 71 w 75"/>
                <a:gd name="T7" fmla="*/ 0 h 23"/>
                <a:gd name="T8" fmla="*/ 75 w 75"/>
                <a:gd name="T9" fmla="*/ 4 h 23"/>
                <a:gd name="T10" fmla="*/ 75 w 75"/>
                <a:gd name="T11" fmla="*/ 8 h 23"/>
                <a:gd name="T12" fmla="*/ 71 w 75"/>
                <a:gd name="T13" fmla="*/ 10 h 23"/>
                <a:gd name="T14" fmla="*/ 38 w 75"/>
                <a:gd name="T15" fmla="*/ 17 h 23"/>
                <a:gd name="T16" fmla="*/ 6 w 75"/>
                <a:gd name="T17" fmla="*/ 23 h 23"/>
                <a:gd name="T18" fmla="*/ 2 w 75"/>
                <a:gd name="T19" fmla="*/ 21 h 23"/>
                <a:gd name="T20" fmla="*/ 0 w 75"/>
                <a:gd name="T21" fmla="*/ 19 h 23"/>
                <a:gd name="T22" fmla="*/ 0 w 75"/>
                <a:gd name="T23" fmla="*/ 15 h 23"/>
                <a:gd name="T24" fmla="*/ 4 w 75"/>
                <a:gd name="T25" fmla="*/ 13 h 23"/>
                <a:gd name="T26" fmla="*/ 4 w 75"/>
                <a:gd name="T2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3">
                  <a:moveTo>
                    <a:pt x="4" y="13"/>
                  </a:moveTo>
                  <a:lnTo>
                    <a:pt x="36" y="8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4"/>
                  </a:lnTo>
                  <a:lnTo>
                    <a:pt x="75" y="8"/>
                  </a:lnTo>
                  <a:lnTo>
                    <a:pt x="71" y="10"/>
                  </a:lnTo>
                  <a:lnTo>
                    <a:pt x="38" y="17"/>
                  </a:lnTo>
                  <a:lnTo>
                    <a:pt x="6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1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5" name="Freeform 1301"/>
            <p:cNvSpPr>
              <a:spLocks/>
            </p:cNvSpPr>
            <p:nvPr/>
          </p:nvSpPr>
          <p:spPr bwMode="auto">
            <a:xfrm>
              <a:off x="8181976" y="4649788"/>
              <a:ext cx="60325" cy="17463"/>
            </a:xfrm>
            <a:custGeom>
              <a:avLst/>
              <a:gdLst>
                <a:gd name="T0" fmla="*/ 3 w 74"/>
                <a:gd name="T1" fmla="*/ 15 h 23"/>
                <a:gd name="T2" fmla="*/ 59 w 74"/>
                <a:gd name="T3" fmla="*/ 0 h 23"/>
                <a:gd name="T4" fmla="*/ 69 w 74"/>
                <a:gd name="T5" fmla="*/ 0 h 23"/>
                <a:gd name="T6" fmla="*/ 73 w 74"/>
                <a:gd name="T7" fmla="*/ 0 h 23"/>
                <a:gd name="T8" fmla="*/ 74 w 74"/>
                <a:gd name="T9" fmla="*/ 2 h 23"/>
                <a:gd name="T10" fmla="*/ 73 w 74"/>
                <a:gd name="T11" fmla="*/ 6 h 23"/>
                <a:gd name="T12" fmla="*/ 71 w 74"/>
                <a:gd name="T13" fmla="*/ 8 h 23"/>
                <a:gd name="T14" fmla="*/ 61 w 74"/>
                <a:gd name="T15" fmla="*/ 10 h 23"/>
                <a:gd name="T16" fmla="*/ 5 w 74"/>
                <a:gd name="T17" fmla="*/ 23 h 23"/>
                <a:gd name="T18" fmla="*/ 1 w 74"/>
                <a:gd name="T19" fmla="*/ 23 h 23"/>
                <a:gd name="T20" fmla="*/ 0 w 74"/>
                <a:gd name="T21" fmla="*/ 21 h 23"/>
                <a:gd name="T22" fmla="*/ 0 w 74"/>
                <a:gd name="T23" fmla="*/ 17 h 23"/>
                <a:gd name="T24" fmla="*/ 3 w 74"/>
                <a:gd name="T25" fmla="*/ 15 h 23"/>
                <a:gd name="T26" fmla="*/ 3 w 74"/>
                <a:gd name="T2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23">
                  <a:moveTo>
                    <a:pt x="3" y="15"/>
                  </a:moveTo>
                  <a:lnTo>
                    <a:pt x="59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71" y="8"/>
                  </a:lnTo>
                  <a:lnTo>
                    <a:pt x="61" y="10"/>
                  </a:lnTo>
                  <a:lnTo>
                    <a:pt x="5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5"/>
                  </a:lnTo>
                  <a:lnTo>
                    <a:pt x="3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6" name="Freeform 1302"/>
            <p:cNvSpPr>
              <a:spLocks/>
            </p:cNvSpPr>
            <p:nvPr/>
          </p:nvSpPr>
          <p:spPr bwMode="auto">
            <a:xfrm>
              <a:off x="8262938" y="4629151"/>
              <a:ext cx="58738" cy="20638"/>
            </a:xfrm>
            <a:custGeom>
              <a:avLst/>
              <a:gdLst>
                <a:gd name="T0" fmla="*/ 4 w 73"/>
                <a:gd name="T1" fmla="*/ 15 h 25"/>
                <a:gd name="T2" fmla="*/ 68 w 73"/>
                <a:gd name="T3" fmla="*/ 0 h 25"/>
                <a:gd name="T4" fmla="*/ 73 w 73"/>
                <a:gd name="T5" fmla="*/ 2 h 25"/>
                <a:gd name="T6" fmla="*/ 73 w 73"/>
                <a:gd name="T7" fmla="*/ 4 h 25"/>
                <a:gd name="T8" fmla="*/ 73 w 73"/>
                <a:gd name="T9" fmla="*/ 8 h 25"/>
                <a:gd name="T10" fmla="*/ 69 w 73"/>
                <a:gd name="T11" fmla="*/ 10 h 25"/>
                <a:gd name="T12" fmla="*/ 6 w 73"/>
                <a:gd name="T13" fmla="*/ 25 h 25"/>
                <a:gd name="T14" fmla="*/ 2 w 73"/>
                <a:gd name="T15" fmla="*/ 25 h 25"/>
                <a:gd name="T16" fmla="*/ 0 w 73"/>
                <a:gd name="T17" fmla="*/ 21 h 25"/>
                <a:gd name="T18" fmla="*/ 0 w 73"/>
                <a:gd name="T19" fmla="*/ 17 h 25"/>
                <a:gd name="T20" fmla="*/ 4 w 73"/>
                <a:gd name="T21" fmla="*/ 15 h 25"/>
                <a:gd name="T22" fmla="*/ 4 w 73"/>
                <a:gd name="T2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25">
                  <a:moveTo>
                    <a:pt x="4" y="15"/>
                  </a:moveTo>
                  <a:lnTo>
                    <a:pt x="68" y="0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7" name="Freeform 1303"/>
            <p:cNvSpPr>
              <a:spLocks/>
            </p:cNvSpPr>
            <p:nvPr/>
          </p:nvSpPr>
          <p:spPr bwMode="auto">
            <a:xfrm>
              <a:off x="8343901" y="4611688"/>
              <a:ext cx="58738" cy="19050"/>
            </a:xfrm>
            <a:custGeom>
              <a:avLst/>
              <a:gdLst>
                <a:gd name="T0" fmla="*/ 4 w 75"/>
                <a:gd name="T1" fmla="*/ 15 h 25"/>
                <a:gd name="T2" fmla="*/ 69 w 75"/>
                <a:gd name="T3" fmla="*/ 0 h 25"/>
                <a:gd name="T4" fmla="*/ 71 w 75"/>
                <a:gd name="T5" fmla="*/ 0 h 25"/>
                <a:gd name="T6" fmla="*/ 75 w 75"/>
                <a:gd name="T7" fmla="*/ 2 h 25"/>
                <a:gd name="T8" fmla="*/ 75 w 75"/>
                <a:gd name="T9" fmla="*/ 6 h 25"/>
                <a:gd name="T10" fmla="*/ 71 w 75"/>
                <a:gd name="T11" fmla="*/ 10 h 25"/>
                <a:gd name="T12" fmla="*/ 6 w 75"/>
                <a:gd name="T13" fmla="*/ 25 h 25"/>
                <a:gd name="T14" fmla="*/ 2 w 75"/>
                <a:gd name="T15" fmla="*/ 23 h 25"/>
                <a:gd name="T16" fmla="*/ 0 w 75"/>
                <a:gd name="T17" fmla="*/ 21 h 25"/>
                <a:gd name="T18" fmla="*/ 0 w 75"/>
                <a:gd name="T19" fmla="*/ 17 h 25"/>
                <a:gd name="T20" fmla="*/ 4 w 75"/>
                <a:gd name="T21" fmla="*/ 15 h 25"/>
                <a:gd name="T22" fmla="*/ 4 w 75"/>
                <a:gd name="T2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4" y="15"/>
                  </a:move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5" y="6"/>
                  </a:lnTo>
                  <a:lnTo>
                    <a:pt x="71" y="10"/>
                  </a:lnTo>
                  <a:lnTo>
                    <a:pt x="6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8" name="Freeform 1304"/>
            <p:cNvSpPr>
              <a:spLocks/>
            </p:cNvSpPr>
            <p:nvPr/>
          </p:nvSpPr>
          <p:spPr bwMode="auto">
            <a:xfrm>
              <a:off x="8424863" y="4592638"/>
              <a:ext cx="58738" cy="19050"/>
            </a:xfrm>
            <a:custGeom>
              <a:avLst/>
              <a:gdLst>
                <a:gd name="T0" fmla="*/ 4 w 75"/>
                <a:gd name="T1" fmla="*/ 13 h 23"/>
                <a:gd name="T2" fmla="*/ 69 w 75"/>
                <a:gd name="T3" fmla="*/ 0 h 23"/>
                <a:gd name="T4" fmla="*/ 73 w 75"/>
                <a:gd name="T5" fmla="*/ 0 h 23"/>
                <a:gd name="T6" fmla="*/ 75 w 75"/>
                <a:gd name="T7" fmla="*/ 4 h 23"/>
                <a:gd name="T8" fmla="*/ 73 w 75"/>
                <a:gd name="T9" fmla="*/ 8 h 23"/>
                <a:gd name="T10" fmla="*/ 71 w 75"/>
                <a:gd name="T11" fmla="*/ 8 h 23"/>
                <a:gd name="T12" fmla="*/ 6 w 75"/>
                <a:gd name="T13" fmla="*/ 23 h 23"/>
                <a:gd name="T14" fmla="*/ 2 w 75"/>
                <a:gd name="T15" fmla="*/ 23 h 23"/>
                <a:gd name="T16" fmla="*/ 0 w 75"/>
                <a:gd name="T17" fmla="*/ 19 h 23"/>
                <a:gd name="T18" fmla="*/ 2 w 75"/>
                <a:gd name="T19" fmla="*/ 17 h 23"/>
                <a:gd name="T20" fmla="*/ 4 w 75"/>
                <a:gd name="T21" fmla="*/ 13 h 23"/>
                <a:gd name="T22" fmla="*/ 4 w 75"/>
                <a:gd name="T2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3">
                  <a:moveTo>
                    <a:pt x="4" y="13"/>
                  </a:moveTo>
                  <a:lnTo>
                    <a:pt x="69" y="0"/>
                  </a:lnTo>
                  <a:lnTo>
                    <a:pt x="73" y="0"/>
                  </a:lnTo>
                  <a:lnTo>
                    <a:pt x="75" y="4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9" name="Freeform 1305"/>
            <p:cNvSpPr>
              <a:spLocks/>
            </p:cNvSpPr>
            <p:nvPr/>
          </p:nvSpPr>
          <p:spPr bwMode="auto">
            <a:xfrm>
              <a:off x="8505826" y="4570413"/>
              <a:ext cx="57150" cy="22225"/>
            </a:xfrm>
            <a:custGeom>
              <a:avLst/>
              <a:gdLst>
                <a:gd name="T0" fmla="*/ 3 w 73"/>
                <a:gd name="T1" fmla="*/ 19 h 29"/>
                <a:gd name="T2" fmla="*/ 23 w 73"/>
                <a:gd name="T3" fmla="*/ 15 h 29"/>
                <a:gd name="T4" fmla="*/ 67 w 73"/>
                <a:gd name="T5" fmla="*/ 0 h 29"/>
                <a:gd name="T6" fmla="*/ 71 w 73"/>
                <a:gd name="T7" fmla="*/ 0 h 29"/>
                <a:gd name="T8" fmla="*/ 73 w 73"/>
                <a:gd name="T9" fmla="*/ 4 h 29"/>
                <a:gd name="T10" fmla="*/ 73 w 73"/>
                <a:gd name="T11" fmla="*/ 8 h 29"/>
                <a:gd name="T12" fmla="*/ 71 w 73"/>
                <a:gd name="T13" fmla="*/ 10 h 29"/>
                <a:gd name="T14" fmla="*/ 25 w 73"/>
                <a:gd name="T15" fmla="*/ 25 h 29"/>
                <a:gd name="T16" fmla="*/ 5 w 73"/>
                <a:gd name="T17" fmla="*/ 29 h 29"/>
                <a:gd name="T18" fmla="*/ 2 w 73"/>
                <a:gd name="T19" fmla="*/ 29 h 29"/>
                <a:gd name="T20" fmla="*/ 0 w 73"/>
                <a:gd name="T21" fmla="*/ 25 h 29"/>
                <a:gd name="T22" fmla="*/ 2 w 73"/>
                <a:gd name="T23" fmla="*/ 21 h 29"/>
                <a:gd name="T24" fmla="*/ 3 w 73"/>
                <a:gd name="T25" fmla="*/ 19 h 29"/>
                <a:gd name="T26" fmla="*/ 3 w 73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9">
                  <a:moveTo>
                    <a:pt x="3" y="19"/>
                  </a:moveTo>
                  <a:lnTo>
                    <a:pt x="23" y="15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25" y="25"/>
                  </a:lnTo>
                  <a:lnTo>
                    <a:pt x="5" y="29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0" name="Freeform 1306"/>
            <p:cNvSpPr>
              <a:spLocks/>
            </p:cNvSpPr>
            <p:nvPr/>
          </p:nvSpPr>
          <p:spPr bwMode="auto">
            <a:xfrm>
              <a:off x="8585201" y="4546601"/>
              <a:ext cx="58738" cy="20638"/>
            </a:xfrm>
            <a:custGeom>
              <a:avLst/>
              <a:gdLst>
                <a:gd name="T0" fmla="*/ 4 w 75"/>
                <a:gd name="T1" fmla="*/ 20 h 27"/>
                <a:gd name="T2" fmla="*/ 47 w 75"/>
                <a:gd name="T3" fmla="*/ 4 h 27"/>
                <a:gd name="T4" fmla="*/ 48 w 75"/>
                <a:gd name="T5" fmla="*/ 4 h 27"/>
                <a:gd name="T6" fmla="*/ 70 w 75"/>
                <a:gd name="T7" fmla="*/ 0 h 27"/>
                <a:gd name="T8" fmla="*/ 73 w 75"/>
                <a:gd name="T9" fmla="*/ 2 h 27"/>
                <a:gd name="T10" fmla="*/ 75 w 75"/>
                <a:gd name="T11" fmla="*/ 4 h 27"/>
                <a:gd name="T12" fmla="*/ 73 w 75"/>
                <a:gd name="T13" fmla="*/ 8 h 27"/>
                <a:gd name="T14" fmla="*/ 70 w 75"/>
                <a:gd name="T15" fmla="*/ 12 h 27"/>
                <a:gd name="T16" fmla="*/ 48 w 75"/>
                <a:gd name="T17" fmla="*/ 14 h 27"/>
                <a:gd name="T18" fmla="*/ 50 w 75"/>
                <a:gd name="T19" fmla="*/ 14 h 27"/>
                <a:gd name="T20" fmla="*/ 6 w 75"/>
                <a:gd name="T21" fmla="*/ 27 h 27"/>
                <a:gd name="T22" fmla="*/ 4 w 75"/>
                <a:gd name="T23" fmla="*/ 27 h 27"/>
                <a:gd name="T24" fmla="*/ 0 w 75"/>
                <a:gd name="T25" fmla="*/ 25 h 27"/>
                <a:gd name="T26" fmla="*/ 0 w 75"/>
                <a:gd name="T27" fmla="*/ 21 h 27"/>
                <a:gd name="T28" fmla="*/ 4 w 75"/>
                <a:gd name="T29" fmla="*/ 20 h 27"/>
                <a:gd name="T30" fmla="*/ 4 w 75"/>
                <a:gd name="T3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27">
                  <a:moveTo>
                    <a:pt x="4" y="20"/>
                  </a:moveTo>
                  <a:lnTo>
                    <a:pt x="47" y="4"/>
                  </a:lnTo>
                  <a:lnTo>
                    <a:pt x="48" y="4"/>
                  </a:lnTo>
                  <a:lnTo>
                    <a:pt x="70" y="0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3" y="8"/>
                  </a:lnTo>
                  <a:lnTo>
                    <a:pt x="70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4" y="20"/>
                  </a:lnTo>
                  <a:lnTo>
                    <a:pt x="4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1" name="Freeform 1307"/>
            <p:cNvSpPr>
              <a:spLocks/>
            </p:cNvSpPr>
            <p:nvPr/>
          </p:nvSpPr>
          <p:spPr bwMode="auto">
            <a:xfrm>
              <a:off x="8666163" y="4533901"/>
              <a:ext cx="60325" cy="15875"/>
            </a:xfrm>
            <a:custGeom>
              <a:avLst/>
              <a:gdLst>
                <a:gd name="T0" fmla="*/ 6 w 77"/>
                <a:gd name="T1" fmla="*/ 12 h 19"/>
                <a:gd name="T2" fmla="*/ 69 w 77"/>
                <a:gd name="T3" fmla="*/ 0 h 19"/>
                <a:gd name="T4" fmla="*/ 71 w 77"/>
                <a:gd name="T5" fmla="*/ 0 h 19"/>
                <a:gd name="T6" fmla="*/ 73 w 77"/>
                <a:gd name="T7" fmla="*/ 0 h 19"/>
                <a:gd name="T8" fmla="*/ 77 w 77"/>
                <a:gd name="T9" fmla="*/ 4 h 19"/>
                <a:gd name="T10" fmla="*/ 75 w 77"/>
                <a:gd name="T11" fmla="*/ 8 h 19"/>
                <a:gd name="T12" fmla="*/ 73 w 77"/>
                <a:gd name="T13" fmla="*/ 10 h 19"/>
                <a:gd name="T14" fmla="*/ 73 w 77"/>
                <a:gd name="T15" fmla="*/ 10 h 19"/>
                <a:gd name="T16" fmla="*/ 71 w 77"/>
                <a:gd name="T17" fmla="*/ 12 h 19"/>
                <a:gd name="T18" fmla="*/ 6 w 77"/>
                <a:gd name="T19" fmla="*/ 19 h 19"/>
                <a:gd name="T20" fmla="*/ 2 w 77"/>
                <a:gd name="T21" fmla="*/ 19 h 19"/>
                <a:gd name="T22" fmla="*/ 0 w 77"/>
                <a:gd name="T23" fmla="*/ 15 h 19"/>
                <a:gd name="T24" fmla="*/ 2 w 77"/>
                <a:gd name="T25" fmla="*/ 13 h 19"/>
                <a:gd name="T26" fmla="*/ 6 w 77"/>
                <a:gd name="T27" fmla="*/ 12 h 19"/>
                <a:gd name="T28" fmla="*/ 6 w 77"/>
                <a:gd name="T2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9">
                  <a:moveTo>
                    <a:pt x="6" y="12"/>
                  </a:moveTo>
                  <a:lnTo>
                    <a:pt x="69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7" y="4"/>
                  </a:lnTo>
                  <a:lnTo>
                    <a:pt x="75" y="8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1" y="12"/>
                  </a:lnTo>
                  <a:lnTo>
                    <a:pt x="6" y="19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6" y="12"/>
                  </a:lnTo>
                  <a:lnTo>
                    <a:pt x="6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2" name="Freeform 1308"/>
            <p:cNvSpPr>
              <a:spLocks/>
            </p:cNvSpPr>
            <p:nvPr/>
          </p:nvSpPr>
          <p:spPr bwMode="auto">
            <a:xfrm>
              <a:off x="8747126" y="4514851"/>
              <a:ext cx="58738" cy="19050"/>
            </a:xfrm>
            <a:custGeom>
              <a:avLst/>
              <a:gdLst>
                <a:gd name="T0" fmla="*/ 4 w 73"/>
                <a:gd name="T1" fmla="*/ 15 h 23"/>
                <a:gd name="T2" fmla="*/ 69 w 73"/>
                <a:gd name="T3" fmla="*/ 0 h 23"/>
                <a:gd name="T4" fmla="*/ 73 w 73"/>
                <a:gd name="T5" fmla="*/ 0 h 23"/>
                <a:gd name="T6" fmla="*/ 73 w 73"/>
                <a:gd name="T7" fmla="*/ 4 h 23"/>
                <a:gd name="T8" fmla="*/ 73 w 73"/>
                <a:gd name="T9" fmla="*/ 8 h 23"/>
                <a:gd name="T10" fmla="*/ 69 w 73"/>
                <a:gd name="T11" fmla="*/ 8 h 23"/>
                <a:gd name="T12" fmla="*/ 6 w 73"/>
                <a:gd name="T13" fmla="*/ 23 h 23"/>
                <a:gd name="T14" fmla="*/ 2 w 73"/>
                <a:gd name="T15" fmla="*/ 23 h 23"/>
                <a:gd name="T16" fmla="*/ 0 w 73"/>
                <a:gd name="T17" fmla="*/ 19 h 23"/>
                <a:gd name="T18" fmla="*/ 0 w 73"/>
                <a:gd name="T19" fmla="*/ 17 h 23"/>
                <a:gd name="T20" fmla="*/ 4 w 73"/>
                <a:gd name="T21" fmla="*/ 15 h 23"/>
                <a:gd name="T22" fmla="*/ 4 w 73"/>
                <a:gd name="T2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23">
                  <a:moveTo>
                    <a:pt x="4" y="15"/>
                  </a:moveTo>
                  <a:lnTo>
                    <a:pt x="6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3" y="8"/>
                  </a:lnTo>
                  <a:lnTo>
                    <a:pt x="69" y="8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3" name="Freeform 1309"/>
            <p:cNvSpPr>
              <a:spLocks/>
            </p:cNvSpPr>
            <p:nvPr/>
          </p:nvSpPr>
          <p:spPr bwMode="auto">
            <a:xfrm>
              <a:off x="8828088" y="4514851"/>
              <a:ext cx="60325" cy="15875"/>
            </a:xfrm>
            <a:custGeom>
              <a:avLst/>
              <a:gdLst>
                <a:gd name="T0" fmla="*/ 5 w 75"/>
                <a:gd name="T1" fmla="*/ 0 h 21"/>
                <a:gd name="T2" fmla="*/ 71 w 75"/>
                <a:gd name="T3" fmla="*/ 13 h 21"/>
                <a:gd name="T4" fmla="*/ 75 w 75"/>
                <a:gd name="T5" fmla="*/ 15 h 21"/>
                <a:gd name="T6" fmla="*/ 75 w 75"/>
                <a:gd name="T7" fmla="*/ 19 h 21"/>
                <a:gd name="T8" fmla="*/ 73 w 75"/>
                <a:gd name="T9" fmla="*/ 21 h 21"/>
                <a:gd name="T10" fmla="*/ 69 w 75"/>
                <a:gd name="T11" fmla="*/ 21 h 21"/>
                <a:gd name="T12" fmla="*/ 3 w 75"/>
                <a:gd name="T13" fmla="*/ 10 h 21"/>
                <a:gd name="T14" fmla="*/ 0 w 75"/>
                <a:gd name="T15" fmla="*/ 8 h 21"/>
                <a:gd name="T16" fmla="*/ 0 w 75"/>
                <a:gd name="T17" fmla="*/ 6 h 21"/>
                <a:gd name="T18" fmla="*/ 3 w 75"/>
                <a:gd name="T19" fmla="*/ 2 h 21"/>
                <a:gd name="T20" fmla="*/ 5 w 75"/>
                <a:gd name="T21" fmla="*/ 0 h 21"/>
                <a:gd name="T22" fmla="*/ 5 w 75"/>
                <a:gd name="T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1">
                  <a:moveTo>
                    <a:pt x="5" y="0"/>
                  </a:moveTo>
                  <a:lnTo>
                    <a:pt x="71" y="13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4" name="Freeform 1310"/>
            <p:cNvSpPr>
              <a:spLocks/>
            </p:cNvSpPr>
            <p:nvPr/>
          </p:nvSpPr>
          <p:spPr bwMode="auto">
            <a:xfrm>
              <a:off x="8910638" y="4530726"/>
              <a:ext cx="11113" cy="7938"/>
            </a:xfrm>
            <a:custGeom>
              <a:avLst/>
              <a:gdLst>
                <a:gd name="T0" fmla="*/ 6 w 14"/>
                <a:gd name="T1" fmla="*/ 0 h 10"/>
                <a:gd name="T2" fmla="*/ 8 w 14"/>
                <a:gd name="T3" fmla="*/ 0 h 10"/>
                <a:gd name="T4" fmla="*/ 12 w 14"/>
                <a:gd name="T5" fmla="*/ 0 h 10"/>
                <a:gd name="T6" fmla="*/ 14 w 14"/>
                <a:gd name="T7" fmla="*/ 4 h 10"/>
                <a:gd name="T8" fmla="*/ 12 w 14"/>
                <a:gd name="T9" fmla="*/ 8 h 10"/>
                <a:gd name="T10" fmla="*/ 8 w 14"/>
                <a:gd name="T11" fmla="*/ 10 h 10"/>
                <a:gd name="T12" fmla="*/ 2 w 14"/>
                <a:gd name="T13" fmla="*/ 8 h 10"/>
                <a:gd name="T14" fmla="*/ 0 w 14"/>
                <a:gd name="T15" fmla="*/ 6 h 10"/>
                <a:gd name="T16" fmla="*/ 0 w 14"/>
                <a:gd name="T17" fmla="*/ 2 h 10"/>
                <a:gd name="T18" fmla="*/ 2 w 14"/>
                <a:gd name="T19" fmla="*/ 0 h 10"/>
                <a:gd name="T20" fmla="*/ 6 w 14"/>
                <a:gd name="T21" fmla="*/ 0 h 10"/>
                <a:gd name="T22" fmla="*/ 6 w 14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5" name="Freeform 1311"/>
            <p:cNvSpPr>
              <a:spLocks/>
            </p:cNvSpPr>
            <p:nvPr/>
          </p:nvSpPr>
          <p:spPr bwMode="auto">
            <a:xfrm>
              <a:off x="6538913" y="5219701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6" name="Freeform 1312"/>
            <p:cNvSpPr>
              <a:spLocks/>
            </p:cNvSpPr>
            <p:nvPr/>
          </p:nvSpPr>
          <p:spPr bwMode="auto">
            <a:xfrm>
              <a:off x="6538913" y="5219701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7" name="Freeform 1313"/>
            <p:cNvSpPr>
              <a:spLocks/>
            </p:cNvSpPr>
            <p:nvPr/>
          </p:nvSpPr>
          <p:spPr bwMode="auto">
            <a:xfrm>
              <a:off x="6638926" y="5191126"/>
              <a:ext cx="39688" cy="39688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8" name="Freeform 1314"/>
            <p:cNvSpPr>
              <a:spLocks/>
            </p:cNvSpPr>
            <p:nvPr/>
          </p:nvSpPr>
          <p:spPr bwMode="auto">
            <a:xfrm>
              <a:off x="6638926" y="5191126"/>
              <a:ext cx="39688" cy="39688"/>
            </a:xfrm>
            <a:custGeom>
              <a:avLst/>
              <a:gdLst>
                <a:gd name="T0" fmla="*/ 25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25 w 4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49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9" name="Freeform 1315"/>
            <p:cNvSpPr>
              <a:spLocks/>
            </p:cNvSpPr>
            <p:nvPr/>
          </p:nvSpPr>
          <p:spPr bwMode="auto">
            <a:xfrm>
              <a:off x="6734176" y="5154613"/>
              <a:ext cx="41275" cy="39688"/>
            </a:xfrm>
            <a:custGeom>
              <a:avLst/>
              <a:gdLst>
                <a:gd name="T0" fmla="*/ 26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6 w 5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0" name="Freeform 1316"/>
            <p:cNvSpPr>
              <a:spLocks/>
            </p:cNvSpPr>
            <p:nvPr/>
          </p:nvSpPr>
          <p:spPr bwMode="auto">
            <a:xfrm>
              <a:off x="6734176" y="5154613"/>
              <a:ext cx="41275" cy="39688"/>
            </a:xfrm>
            <a:custGeom>
              <a:avLst/>
              <a:gdLst>
                <a:gd name="T0" fmla="*/ 26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6 w 5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1" name="Freeform 1317"/>
            <p:cNvSpPr>
              <a:spLocks/>
            </p:cNvSpPr>
            <p:nvPr/>
          </p:nvSpPr>
          <p:spPr bwMode="auto">
            <a:xfrm>
              <a:off x="6835776" y="5106988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2" name="Freeform 1318"/>
            <p:cNvSpPr>
              <a:spLocks/>
            </p:cNvSpPr>
            <p:nvPr/>
          </p:nvSpPr>
          <p:spPr bwMode="auto">
            <a:xfrm>
              <a:off x="6835776" y="5106988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3" name="Freeform 1319"/>
            <p:cNvSpPr>
              <a:spLocks/>
            </p:cNvSpPr>
            <p:nvPr/>
          </p:nvSpPr>
          <p:spPr bwMode="auto">
            <a:xfrm>
              <a:off x="6932613" y="5054601"/>
              <a:ext cx="38100" cy="41275"/>
            </a:xfrm>
            <a:custGeom>
              <a:avLst/>
              <a:gdLst>
                <a:gd name="T0" fmla="*/ 25 w 48"/>
                <a:gd name="T1" fmla="*/ 0 h 52"/>
                <a:gd name="T2" fmla="*/ 48 w 48"/>
                <a:gd name="T3" fmla="*/ 52 h 52"/>
                <a:gd name="T4" fmla="*/ 0 w 48"/>
                <a:gd name="T5" fmla="*/ 52 h 52"/>
                <a:gd name="T6" fmla="*/ 25 w 4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25" y="0"/>
                  </a:moveTo>
                  <a:lnTo>
                    <a:pt x="48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4" name="Freeform 1320"/>
            <p:cNvSpPr>
              <a:spLocks/>
            </p:cNvSpPr>
            <p:nvPr/>
          </p:nvSpPr>
          <p:spPr bwMode="auto">
            <a:xfrm>
              <a:off x="6932613" y="5054601"/>
              <a:ext cx="38100" cy="41275"/>
            </a:xfrm>
            <a:custGeom>
              <a:avLst/>
              <a:gdLst>
                <a:gd name="T0" fmla="*/ 25 w 48"/>
                <a:gd name="T1" fmla="*/ 0 h 52"/>
                <a:gd name="T2" fmla="*/ 48 w 48"/>
                <a:gd name="T3" fmla="*/ 52 h 52"/>
                <a:gd name="T4" fmla="*/ 0 w 48"/>
                <a:gd name="T5" fmla="*/ 52 h 52"/>
                <a:gd name="T6" fmla="*/ 25 w 4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25" y="0"/>
                  </a:moveTo>
                  <a:lnTo>
                    <a:pt x="48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5" name="Freeform 1321"/>
            <p:cNvSpPr>
              <a:spLocks/>
            </p:cNvSpPr>
            <p:nvPr/>
          </p:nvSpPr>
          <p:spPr bwMode="auto">
            <a:xfrm>
              <a:off x="7031038" y="4965701"/>
              <a:ext cx="38100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6" name="Freeform 1322"/>
            <p:cNvSpPr>
              <a:spLocks/>
            </p:cNvSpPr>
            <p:nvPr/>
          </p:nvSpPr>
          <p:spPr bwMode="auto">
            <a:xfrm>
              <a:off x="7031038" y="4965701"/>
              <a:ext cx="38100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7" name="Freeform 1323"/>
            <p:cNvSpPr>
              <a:spLocks/>
            </p:cNvSpPr>
            <p:nvPr/>
          </p:nvSpPr>
          <p:spPr bwMode="auto">
            <a:xfrm>
              <a:off x="7129463" y="49339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8" name="Freeform 1324"/>
            <p:cNvSpPr>
              <a:spLocks/>
            </p:cNvSpPr>
            <p:nvPr/>
          </p:nvSpPr>
          <p:spPr bwMode="auto">
            <a:xfrm>
              <a:off x="7129463" y="49339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9" name="Freeform 1325"/>
            <p:cNvSpPr>
              <a:spLocks/>
            </p:cNvSpPr>
            <p:nvPr/>
          </p:nvSpPr>
          <p:spPr bwMode="auto">
            <a:xfrm>
              <a:off x="7226301" y="4918076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0" name="Freeform 1326"/>
            <p:cNvSpPr>
              <a:spLocks/>
            </p:cNvSpPr>
            <p:nvPr/>
          </p:nvSpPr>
          <p:spPr bwMode="auto">
            <a:xfrm>
              <a:off x="7226301" y="4918076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1" name="Freeform 1327"/>
            <p:cNvSpPr>
              <a:spLocks/>
            </p:cNvSpPr>
            <p:nvPr/>
          </p:nvSpPr>
          <p:spPr bwMode="auto">
            <a:xfrm>
              <a:off x="7324726" y="4876801"/>
              <a:ext cx="41275" cy="38100"/>
            </a:xfrm>
            <a:custGeom>
              <a:avLst/>
              <a:gdLst>
                <a:gd name="T0" fmla="*/ 26 w 51"/>
                <a:gd name="T1" fmla="*/ 0 h 48"/>
                <a:gd name="T2" fmla="*/ 51 w 51"/>
                <a:gd name="T3" fmla="*/ 48 h 48"/>
                <a:gd name="T4" fmla="*/ 0 w 51"/>
                <a:gd name="T5" fmla="*/ 48 h 48"/>
                <a:gd name="T6" fmla="*/ 26 w 5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26" y="0"/>
                  </a:moveTo>
                  <a:lnTo>
                    <a:pt x="51" y="48"/>
                  </a:lnTo>
                  <a:lnTo>
                    <a:pt x="0" y="4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2" name="Freeform 1328"/>
            <p:cNvSpPr>
              <a:spLocks/>
            </p:cNvSpPr>
            <p:nvPr/>
          </p:nvSpPr>
          <p:spPr bwMode="auto">
            <a:xfrm>
              <a:off x="7324726" y="4876801"/>
              <a:ext cx="41275" cy="38100"/>
            </a:xfrm>
            <a:custGeom>
              <a:avLst/>
              <a:gdLst>
                <a:gd name="T0" fmla="*/ 26 w 51"/>
                <a:gd name="T1" fmla="*/ 0 h 48"/>
                <a:gd name="T2" fmla="*/ 51 w 51"/>
                <a:gd name="T3" fmla="*/ 48 h 48"/>
                <a:gd name="T4" fmla="*/ 0 w 51"/>
                <a:gd name="T5" fmla="*/ 48 h 48"/>
                <a:gd name="T6" fmla="*/ 26 w 5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26" y="0"/>
                  </a:moveTo>
                  <a:lnTo>
                    <a:pt x="51" y="48"/>
                  </a:lnTo>
                  <a:lnTo>
                    <a:pt x="0" y="48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3" name="Freeform 1329"/>
            <p:cNvSpPr>
              <a:spLocks/>
            </p:cNvSpPr>
            <p:nvPr/>
          </p:nvSpPr>
          <p:spPr bwMode="auto">
            <a:xfrm>
              <a:off x="7423151" y="4840288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4" name="Freeform 1330"/>
            <p:cNvSpPr>
              <a:spLocks/>
            </p:cNvSpPr>
            <p:nvPr/>
          </p:nvSpPr>
          <p:spPr bwMode="auto">
            <a:xfrm>
              <a:off x="7423151" y="4840288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5" name="Freeform 1331"/>
            <p:cNvSpPr>
              <a:spLocks/>
            </p:cNvSpPr>
            <p:nvPr/>
          </p:nvSpPr>
          <p:spPr bwMode="auto">
            <a:xfrm>
              <a:off x="7523163" y="4808538"/>
              <a:ext cx="38100" cy="38100"/>
            </a:xfrm>
            <a:custGeom>
              <a:avLst/>
              <a:gdLst>
                <a:gd name="T0" fmla="*/ 23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3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6" name="Freeform 1332"/>
            <p:cNvSpPr>
              <a:spLocks/>
            </p:cNvSpPr>
            <p:nvPr/>
          </p:nvSpPr>
          <p:spPr bwMode="auto">
            <a:xfrm>
              <a:off x="7523163" y="4808538"/>
              <a:ext cx="38100" cy="38100"/>
            </a:xfrm>
            <a:custGeom>
              <a:avLst/>
              <a:gdLst>
                <a:gd name="T0" fmla="*/ 23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3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23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7" name="Freeform 1333"/>
            <p:cNvSpPr>
              <a:spLocks/>
            </p:cNvSpPr>
            <p:nvPr/>
          </p:nvSpPr>
          <p:spPr bwMode="auto">
            <a:xfrm>
              <a:off x="7620001" y="477520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" name="Freeform 1334"/>
            <p:cNvSpPr>
              <a:spLocks/>
            </p:cNvSpPr>
            <p:nvPr/>
          </p:nvSpPr>
          <p:spPr bwMode="auto">
            <a:xfrm>
              <a:off x="7620001" y="477520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9" name="Freeform 1335"/>
            <p:cNvSpPr>
              <a:spLocks/>
            </p:cNvSpPr>
            <p:nvPr/>
          </p:nvSpPr>
          <p:spPr bwMode="auto">
            <a:xfrm>
              <a:off x="7718426" y="47434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0" name="Freeform 1336"/>
            <p:cNvSpPr>
              <a:spLocks/>
            </p:cNvSpPr>
            <p:nvPr/>
          </p:nvSpPr>
          <p:spPr bwMode="auto">
            <a:xfrm>
              <a:off x="7718426" y="47434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1" name="Freeform 1337"/>
            <p:cNvSpPr>
              <a:spLocks/>
            </p:cNvSpPr>
            <p:nvPr/>
          </p:nvSpPr>
          <p:spPr bwMode="auto">
            <a:xfrm>
              <a:off x="7816851" y="4705351"/>
              <a:ext cx="39688" cy="39688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2" name="Freeform 1338"/>
            <p:cNvSpPr>
              <a:spLocks/>
            </p:cNvSpPr>
            <p:nvPr/>
          </p:nvSpPr>
          <p:spPr bwMode="auto">
            <a:xfrm>
              <a:off x="7816851" y="4705351"/>
              <a:ext cx="39688" cy="39688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3" name="Freeform 1339"/>
            <p:cNvSpPr>
              <a:spLocks/>
            </p:cNvSpPr>
            <p:nvPr/>
          </p:nvSpPr>
          <p:spPr bwMode="auto">
            <a:xfrm>
              <a:off x="7913688" y="4699001"/>
              <a:ext cx="41275" cy="39688"/>
            </a:xfrm>
            <a:custGeom>
              <a:avLst/>
              <a:gdLst>
                <a:gd name="T0" fmla="*/ 25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5 w 5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4" name="Freeform 1340"/>
            <p:cNvSpPr>
              <a:spLocks/>
            </p:cNvSpPr>
            <p:nvPr/>
          </p:nvSpPr>
          <p:spPr bwMode="auto">
            <a:xfrm>
              <a:off x="7913688" y="4699001"/>
              <a:ext cx="41275" cy="39688"/>
            </a:xfrm>
            <a:custGeom>
              <a:avLst/>
              <a:gdLst>
                <a:gd name="T0" fmla="*/ 25 w 51"/>
                <a:gd name="T1" fmla="*/ 0 h 50"/>
                <a:gd name="T2" fmla="*/ 51 w 51"/>
                <a:gd name="T3" fmla="*/ 50 h 50"/>
                <a:gd name="T4" fmla="*/ 0 w 51"/>
                <a:gd name="T5" fmla="*/ 50 h 50"/>
                <a:gd name="T6" fmla="*/ 25 w 5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5" name="Freeform 1341"/>
            <p:cNvSpPr>
              <a:spLocks/>
            </p:cNvSpPr>
            <p:nvPr/>
          </p:nvSpPr>
          <p:spPr bwMode="auto">
            <a:xfrm>
              <a:off x="8013701" y="4673601"/>
              <a:ext cx="38100" cy="41275"/>
            </a:xfrm>
            <a:custGeom>
              <a:avLst/>
              <a:gdLst>
                <a:gd name="T0" fmla="*/ 25 w 48"/>
                <a:gd name="T1" fmla="*/ 0 h 52"/>
                <a:gd name="T2" fmla="*/ 48 w 48"/>
                <a:gd name="T3" fmla="*/ 52 h 52"/>
                <a:gd name="T4" fmla="*/ 0 w 48"/>
                <a:gd name="T5" fmla="*/ 52 h 52"/>
                <a:gd name="T6" fmla="*/ 25 w 4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25" y="0"/>
                  </a:moveTo>
                  <a:lnTo>
                    <a:pt x="48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6" name="Freeform 1342"/>
            <p:cNvSpPr>
              <a:spLocks/>
            </p:cNvSpPr>
            <p:nvPr/>
          </p:nvSpPr>
          <p:spPr bwMode="auto">
            <a:xfrm>
              <a:off x="8013701" y="4673601"/>
              <a:ext cx="38100" cy="41275"/>
            </a:xfrm>
            <a:custGeom>
              <a:avLst/>
              <a:gdLst>
                <a:gd name="T0" fmla="*/ 25 w 48"/>
                <a:gd name="T1" fmla="*/ 0 h 52"/>
                <a:gd name="T2" fmla="*/ 48 w 48"/>
                <a:gd name="T3" fmla="*/ 52 h 52"/>
                <a:gd name="T4" fmla="*/ 0 w 48"/>
                <a:gd name="T5" fmla="*/ 52 h 52"/>
                <a:gd name="T6" fmla="*/ 25 w 4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25" y="0"/>
                  </a:moveTo>
                  <a:lnTo>
                    <a:pt x="48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7" name="Freeform 1343"/>
            <p:cNvSpPr>
              <a:spLocks/>
            </p:cNvSpPr>
            <p:nvPr/>
          </p:nvSpPr>
          <p:spPr bwMode="auto">
            <a:xfrm>
              <a:off x="8110538" y="4659313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8" name="Freeform 1344"/>
            <p:cNvSpPr>
              <a:spLocks/>
            </p:cNvSpPr>
            <p:nvPr/>
          </p:nvSpPr>
          <p:spPr bwMode="auto">
            <a:xfrm>
              <a:off x="8110538" y="4659313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9" name="Freeform 1345"/>
            <p:cNvSpPr>
              <a:spLocks/>
            </p:cNvSpPr>
            <p:nvPr/>
          </p:nvSpPr>
          <p:spPr bwMode="auto">
            <a:xfrm>
              <a:off x="8210551" y="4632326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0" name="Freeform 1346"/>
            <p:cNvSpPr>
              <a:spLocks/>
            </p:cNvSpPr>
            <p:nvPr/>
          </p:nvSpPr>
          <p:spPr bwMode="auto">
            <a:xfrm>
              <a:off x="8210551" y="4632326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1" name="Freeform 1347"/>
            <p:cNvSpPr>
              <a:spLocks/>
            </p:cNvSpPr>
            <p:nvPr/>
          </p:nvSpPr>
          <p:spPr bwMode="auto">
            <a:xfrm>
              <a:off x="8307388" y="4610101"/>
              <a:ext cx="39688" cy="41275"/>
            </a:xfrm>
            <a:custGeom>
              <a:avLst/>
              <a:gdLst>
                <a:gd name="T0" fmla="*/ 27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7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2" name="Freeform 1348"/>
            <p:cNvSpPr>
              <a:spLocks/>
            </p:cNvSpPr>
            <p:nvPr/>
          </p:nvSpPr>
          <p:spPr bwMode="auto">
            <a:xfrm>
              <a:off x="8307388" y="4610101"/>
              <a:ext cx="39688" cy="41275"/>
            </a:xfrm>
            <a:custGeom>
              <a:avLst/>
              <a:gdLst>
                <a:gd name="T0" fmla="*/ 27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7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3" name="Freeform 1349"/>
            <p:cNvSpPr>
              <a:spLocks/>
            </p:cNvSpPr>
            <p:nvPr/>
          </p:nvSpPr>
          <p:spPr bwMode="auto">
            <a:xfrm>
              <a:off x="8404226" y="4589463"/>
              <a:ext cx="41275" cy="39688"/>
            </a:xfrm>
            <a:custGeom>
              <a:avLst/>
              <a:gdLst>
                <a:gd name="T0" fmla="*/ 25 w 52"/>
                <a:gd name="T1" fmla="*/ 0 h 50"/>
                <a:gd name="T2" fmla="*/ 52 w 52"/>
                <a:gd name="T3" fmla="*/ 50 h 50"/>
                <a:gd name="T4" fmla="*/ 0 w 52"/>
                <a:gd name="T5" fmla="*/ 50 h 50"/>
                <a:gd name="T6" fmla="*/ 25 w 52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52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4" name="Freeform 1350"/>
            <p:cNvSpPr>
              <a:spLocks/>
            </p:cNvSpPr>
            <p:nvPr/>
          </p:nvSpPr>
          <p:spPr bwMode="auto">
            <a:xfrm>
              <a:off x="8404226" y="4589463"/>
              <a:ext cx="41275" cy="39688"/>
            </a:xfrm>
            <a:custGeom>
              <a:avLst/>
              <a:gdLst>
                <a:gd name="T0" fmla="*/ 25 w 52"/>
                <a:gd name="T1" fmla="*/ 0 h 50"/>
                <a:gd name="T2" fmla="*/ 52 w 52"/>
                <a:gd name="T3" fmla="*/ 50 h 50"/>
                <a:gd name="T4" fmla="*/ 0 w 52"/>
                <a:gd name="T5" fmla="*/ 50 h 50"/>
                <a:gd name="T6" fmla="*/ 25 w 52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52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5" name="Freeform 1351"/>
            <p:cNvSpPr>
              <a:spLocks/>
            </p:cNvSpPr>
            <p:nvPr/>
          </p:nvSpPr>
          <p:spPr bwMode="auto">
            <a:xfrm>
              <a:off x="8504238" y="45656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6" name="Freeform 1352"/>
            <p:cNvSpPr>
              <a:spLocks/>
            </p:cNvSpPr>
            <p:nvPr/>
          </p:nvSpPr>
          <p:spPr bwMode="auto">
            <a:xfrm>
              <a:off x="8504238" y="4565651"/>
              <a:ext cx="39688" cy="39688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7" name="Freeform 1353"/>
            <p:cNvSpPr>
              <a:spLocks/>
            </p:cNvSpPr>
            <p:nvPr/>
          </p:nvSpPr>
          <p:spPr bwMode="auto">
            <a:xfrm>
              <a:off x="8602663" y="4533901"/>
              <a:ext cx="38100" cy="39688"/>
            </a:xfrm>
            <a:custGeom>
              <a:avLst/>
              <a:gdLst>
                <a:gd name="T0" fmla="*/ 24 w 48"/>
                <a:gd name="T1" fmla="*/ 0 h 50"/>
                <a:gd name="T2" fmla="*/ 48 w 48"/>
                <a:gd name="T3" fmla="*/ 50 h 50"/>
                <a:gd name="T4" fmla="*/ 0 w 48"/>
                <a:gd name="T5" fmla="*/ 50 h 50"/>
                <a:gd name="T6" fmla="*/ 24 w 48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8" name="Freeform 1354"/>
            <p:cNvSpPr>
              <a:spLocks/>
            </p:cNvSpPr>
            <p:nvPr/>
          </p:nvSpPr>
          <p:spPr bwMode="auto">
            <a:xfrm>
              <a:off x="8602663" y="4533901"/>
              <a:ext cx="38100" cy="39688"/>
            </a:xfrm>
            <a:custGeom>
              <a:avLst/>
              <a:gdLst>
                <a:gd name="T0" fmla="*/ 24 w 48"/>
                <a:gd name="T1" fmla="*/ 0 h 50"/>
                <a:gd name="T2" fmla="*/ 48 w 48"/>
                <a:gd name="T3" fmla="*/ 50 h 50"/>
                <a:gd name="T4" fmla="*/ 0 w 48"/>
                <a:gd name="T5" fmla="*/ 50 h 50"/>
                <a:gd name="T6" fmla="*/ 24 w 48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9" name="Freeform 1355"/>
            <p:cNvSpPr>
              <a:spLocks/>
            </p:cNvSpPr>
            <p:nvPr/>
          </p:nvSpPr>
          <p:spPr bwMode="auto">
            <a:xfrm>
              <a:off x="8701088" y="4516438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0" name="Freeform 1356"/>
            <p:cNvSpPr>
              <a:spLocks/>
            </p:cNvSpPr>
            <p:nvPr/>
          </p:nvSpPr>
          <p:spPr bwMode="auto">
            <a:xfrm>
              <a:off x="8701088" y="4516438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1" name="Freeform 1357"/>
            <p:cNvSpPr>
              <a:spLocks/>
            </p:cNvSpPr>
            <p:nvPr/>
          </p:nvSpPr>
          <p:spPr bwMode="auto">
            <a:xfrm>
              <a:off x="8799513" y="4494213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2" name="Freeform 1358"/>
            <p:cNvSpPr>
              <a:spLocks/>
            </p:cNvSpPr>
            <p:nvPr/>
          </p:nvSpPr>
          <p:spPr bwMode="auto">
            <a:xfrm>
              <a:off x="8799513" y="4494213"/>
              <a:ext cx="39688" cy="41275"/>
            </a:xfrm>
            <a:custGeom>
              <a:avLst/>
              <a:gdLst>
                <a:gd name="T0" fmla="*/ 25 w 50"/>
                <a:gd name="T1" fmla="*/ 0 h 52"/>
                <a:gd name="T2" fmla="*/ 50 w 50"/>
                <a:gd name="T3" fmla="*/ 52 h 52"/>
                <a:gd name="T4" fmla="*/ 0 w 50"/>
                <a:gd name="T5" fmla="*/ 52 h 52"/>
                <a:gd name="T6" fmla="*/ 25 w 5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50" y="52"/>
                  </a:lnTo>
                  <a:lnTo>
                    <a:pt x="0" y="52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3" name="Freeform 1359"/>
            <p:cNvSpPr>
              <a:spLocks/>
            </p:cNvSpPr>
            <p:nvPr/>
          </p:nvSpPr>
          <p:spPr bwMode="auto">
            <a:xfrm>
              <a:off x="8897938" y="4514851"/>
              <a:ext cx="38100" cy="3810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4" name="Freeform 1360"/>
            <p:cNvSpPr>
              <a:spLocks/>
            </p:cNvSpPr>
            <p:nvPr/>
          </p:nvSpPr>
          <p:spPr bwMode="auto">
            <a:xfrm>
              <a:off x="8897938" y="4514851"/>
              <a:ext cx="38100" cy="38100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5" name="Rectangle 1361"/>
            <p:cNvSpPr>
              <a:spLocks noChangeArrowheads="1"/>
            </p:cNvSpPr>
            <p:nvPr/>
          </p:nvSpPr>
          <p:spPr bwMode="auto">
            <a:xfrm>
              <a:off x="6392863" y="5216526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26" name="Rectangle 1362"/>
            <p:cNvSpPr>
              <a:spLocks noChangeArrowheads="1"/>
            </p:cNvSpPr>
            <p:nvPr/>
          </p:nvSpPr>
          <p:spPr bwMode="auto">
            <a:xfrm>
              <a:off x="6307138" y="5065713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27" name="Rectangle 1363"/>
            <p:cNvSpPr>
              <a:spLocks noChangeArrowheads="1"/>
            </p:cNvSpPr>
            <p:nvPr/>
          </p:nvSpPr>
          <p:spPr bwMode="auto">
            <a:xfrm>
              <a:off x="6265863" y="4916488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28" name="Rectangle 1364"/>
            <p:cNvSpPr>
              <a:spLocks noChangeArrowheads="1"/>
            </p:cNvSpPr>
            <p:nvPr/>
          </p:nvSpPr>
          <p:spPr bwMode="auto">
            <a:xfrm>
              <a:off x="6265863" y="4765676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29" name="Rectangle 1365"/>
            <p:cNvSpPr>
              <a:spLocks noChangeArrowheads="1"/>
            </p:cNvSpPr>
            <p:nvPr/>
          </p:nvSpPr>
          <p:spPr bwMode="auto">
            <a:xfrm>
              <a:off x="6265863" y="4614863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0" name="Rectangle 1366"/>
            <p:cNvSpPr>
              <a:spLocks noChangeArrowheads="1"/>
            </p:cNvSpPr>
            <p:nvPr/>
          </p:nvSpPr>
          <p:spPr bwMode="auto">
            <a:xfrm>
              <a:off x="6265863" y="4465638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1" name="Rectangle 1367"/>
            <p:cNvSpPr>
              <a:spLocks noChangeArrowheads="1"/>
            </p:cNvSpPr>
            <p:nvPr/>
          </p:nvSpPr>
          <p:spPr bwMode="auto">
            <a:xfrm>
              <a:off x="6265863" y="4314826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2" name="Rectangle 1368"/>
            <p:cNvSpPr>
              <a:spLocks noChangeArrowheads="1"/>
            </p:cNvSpPr>
            <p:nvPr/>
          </p:nvSpPr>
          <p:spPr bwMode="auto">
            <a:xfrm>
              <a:off x="6265863" y="4162426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3" name="Rectangle 1369"/>
            <p:cNvSpPr>
              <a:spLocks noChangeArrowheads="1"/>
            </p:cNvSpPr>
            <p:nvPr/>
          </p:nvSpPr>
          <p:spPr bwMode="auto">
            <a:xfrm>
              <a:off x="6265863" y="4013201"/>
              <a:ext cx="2714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4" name="Rectangle 1370"/>
            <p:cNvSpPr>
              <a:spLocks noChangeArrowheads="1"/>
            </p:cNvSpPr>
            <p:nvPr/>
          </p:nvSpPr>
          <p:spPr bwMode="auto">
            <a:xfrm>
              <a:off x="6759576" y="5292726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5" name="Rectangle 1371"/>
            <p:cNvSpPr>
              <a:spLocks noChangeArrowheads="1"/>
            </p:cNvSpPr>
            <p:nvPr/>
          </p:nvSpPr>
          <p:spPr bwMode="auto">
            <a:xfrm>
              <a:off x="6953251" y="5292726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6" name="Rectangle 1372"/>
            <p:cNvSpPr>
              <a:spLocks noChangeArrowheads="1"/>
            </p:cNvSpPr>
            <p:nvPr/>
          </p:nvSpPr>
          <p:spPr bwMode="auto">
            <a:xfrm>
              <a:off x="7310438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7" name="Rectangle 1373"/>
            <p:cNvSpPr>
              <a:spLocks noChangeArrowheads="1"/>
            </p:cNvSpPr>
            <p:nvPr/>
          </p:nvSpPr>
          <p:spPr bwMode="auto">
            <a:xfrm>
              <a:off x="7508876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8" name="Rectangle 1374"/>
            <p:cNvSpPr>
              <a:spLocks noChangeArrowheads="1"/>
            </p:cNvSpPr>
            <p:nvPr/>
          </p:nvSpPr>
          <p:spPr bwMode="auto">
            <a:xfrm>
              <a:off x="7712076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39" name="Rectangle 1375"/>
            <p:cNvSpPr>
              <a:spLocks noChangeArrowheads="1"/>
            </p:cNvSpPr>
            <p:nvPr/>
          </p:nvSpPr>
          <p:spPr bwMode="auto">
            <a:xfrm>
              <a:off x="7910513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225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0" name="Rectangle 1376"/>
            <p:cNvSpPr>
              <a:spLocks noChangeArrowheads="1"/>
            </p:cNvSpPr>
            <p:nvPr/>
          </p:nvSpPr>
          <p:spPr bwMode="auto">
            <a:xfrm>
              <a:off x="8291513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1" name="Rectangle 1377"/>
            <p:cNvSpPr>
              <a:spLocks noChangeArrowheads="1"/>
            </p:cNvSpPr>
            <p:nvPr/>
          </p:nvSpPr>
          <p:spPr bwMode="auto">
            <a:xfrm>
              <a:off x="8491538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315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2" name="Rectangle 1378"/>
            <p:cNvSpPr>
              <a:spLocks noChangeArrowheads="1"/>
            </p:cNvSpPr>
            <p:nvPr/>
          </p:nvSpPr>
          <p:spPr bwMode="auto">
            <a:xfrm>
              <a:off x="8694738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3" name="Rectangle 1379"/>
            <p:cNvSpPr>
              <a:spLocks noChangeArrowheads="1"/>
            </p:cNvSpPr>
            <p:nvPr/>
          </p:nvSpPr>
          <p:spPr bwMode="auto">
            <a:xfrm>
              <a:off x="8893176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375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4" name="Rectangle 1380"/>
            <p:cNvSpPr>
              <a:spLocks noChangeArrowheads="1"/>
            </p:cNvSpPr>
            <p:nvPr/>
          </p:nvSpPr>
          <p:spPr bwMode="auto">
            <a:xfrm>
              <a:off x="8105776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5" name="Rectangle 1381"/>
            <p:cNvSpPr>
              <a:spLocks noChangeArrowheads="1"/>
            </p:cNvSpPr>
            <p:nvPr/>
          </p:nvSpPr>
          <p:spPr bwMode="auto">
            <a:xfrm>
              <a:off x="6559551" y="5292726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6" name="Rectangle 1382"/>
            <p:cNvSpPr>
              <a:spLocks noChangeArrowheads="1"/>
            </p:cNvSpPr>
            <p:nvPr/>
          </p:nvSpPr>
          <p:spPr bwMode="auto">
            <a:xfrm>
              <a:off x="7119938" y="5292726"/>
              <a:ext cx="21431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7" name="Rectangle 1383"/>
            <p:cNvSpPr>
              <a:spLocks noChangeArrowheads="1"/>
            </p:cNvSpPr>
            <p:nvPr/>
          </p:nvSpPr>
          <p:spPr bwMode="auto">
            <a:xfrm>
              <a:off x="6180138" y="4872038"/>
              <a:ext cx="1174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8" name="Rectangle 1384"/>
            <p:cNvSpPr>
              <a:spLocks noChangeArrowheads="1"/>
            </p:cNvSpPr>
            <p:nvPr/>
          </p:nvSpPr>
          <p:spPr bwMode="auto">
            <a:xfrm>
              <a:off x="6180138" y="4814888"/>
              <a:ext cx="1111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49" name="Rectangle 1385"/>
            <p:cNvSpPr>
              <a:spLocks noChangeArrowheads="1"/>
            </p:cNvSpPr>
            <p:nvPr/>
          </p:nvSpPr>
          <p:spPr bwMode="auto">
            <a:xfrm>
              <a:off x="6180138" y="4757738"/>
              <a:ext cx="77788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0" name="Rectangle 1386"/>
            <p:cNvSpPr>
              <a:spLocks noChangeArrowheads="1"/>
            </p:cNvSpPr>
            <p:nvPr/>
          </p:nvSpPr>
          <p:spPr bwMode="auto">
            <a:xfrm>
              <a:off x="6180138" y="4730751"/>
              <a:ext cx="1111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1" name="Rectangle 1387"/>
            <p:cNvSpPr>
              <a:spLocks noChangeArrowheads="1"/>
            </p:cNvSpPr>
            <p:nvPr/>
          </p:nvSpPr>
          <p:spPr bwMode="auto">
            <a:xfrm>
              <a:off x="6180138" y="4673601"/>
              <a:ext cx="1397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2" name="Rectangle 1388"/>
            <p:cNvSpPr>
              <a:spLocks noChangeArrowheads="1"/>
            </p:cNvSpPr>
            <p:nvPr/>
          </p:nvSpPr>
          <p:spPr bwMode="auto">
            <a:xfrm>
              <a:off x="6180138" y="4589463"/>
              <a:ext cx="1047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3" name="Rectangle 1389"/>
            <p:cNvSpPr>
              <a:spLocks noChangeArrowheads="1"/>
            </p:cNvSpPr>
            <p:nvPr/>
          </p:nvSpPr>
          <p:spPr bwMode="auto">
            <a:xfrm>
              <a:off x="6180138" y="4537076"/>
              <a:ext cx="77788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4" name="Rectangle 1390"/>
            <p:cNvSpPr>
              <a:spLocks noChangeArrowheads="1"/>
            </p:cNvSpPr>
            <p:nvPr/>
          </p:nvSpPr>
          <p:spPr bwMode="auto">
            <a:xfrm>
              <a:off x="6180138" y="4510088"/>
              <a:ext cx="825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5" name="Rectangle 1391"/>
            <p:cNvSpPr>
              <a:spLocks noChangeArrowheads="1"/>
            </p:cNvSpPr>
            <p:nvPr/>
          </p:nvSpPr>
          <p:spPr bwMode="auto">
            <a:xfrm>
              <a:off x="6180138" y="4479926"/>
              <a:ext cx="1397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6" name="Rectangle 1392"/>
            <p:cNvSpPr>
              <a:spLocks noChangeArrowheads="1"/>
            </p:cNvSpPr>
            <p:nvPr/>
          </p:nvSpPr>
          <p:spPr bwMode="auto">
            <a:xfrm>
              <a:off x="6180138" y="4395788"/>
              <a:ext cx="1111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7" name="Rectangle 1393"/>
            <p:cNvSpPr>
              <a:spLocks noChangeArrowheads="1"/>
            </p:cNvSpPr>
            <p:nvPr/>
          </p:nvSpPr>
          <p:spPr bwMode="auto">
            <a:xfrm>
              <a:off x="6180138" y="4338638"/>
              <a:ext cx="825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8" name="Rectangle 1394"/>
            <p:cNvSpPr>
              <a:spLocks noChangeArrowheads="1"/>
            </p:cNvSpPr>
            <p:nvPr/>
          </p:nvSpPr>
          <p:spPr bwMode="auto">
            <a:xfrm>
              <a:off x="7392988" y="5440363"/>
              <a:ext cx="315913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59" name="Rectangle 1395"/>
            <p:cNvSpPr>
              <a:spLocks noChangeArrowheads="1"/>
            </p:cNvSpPr>
            <p:nvPr/>
          </p:nvSpPr>
          <p:spPr bwMode="auto">
            <a:xfrm>
              <a:off x="7639051" y="5440363"/>
              <a:ext cx="825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0" name="Rectangle 1396"/>
            <p:cNvSpPr>
              <a:spLocks noChangeArrowheads="1"/>
            </p:cNvSpPr>
            <p:nvPr/>
          </p:nvSpPr>
          <p:spPr bwMode="auto">
            <a:xfrm>
              <a:off x="7670801" y="5440363"/>
              <a:ext cx="474663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minutes)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1" name="Rectangle 1397"/>
            <p:cNvSpPr>
              <a:spLocks noChangeArrowheads="1"/>
            </p:cNvSpPr>
            <p:nvPr/>
          </p:nvSpPr>
          <p:spPr bwMode="auto">
            <a:xfrm>
              <a:off x="6315076" y="3670301"/>
              <a:ext cx="7921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Subgroup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2" name="Rectangle 1398"/>
            <p:cNvSpPr>
              <a:spLocks noChangeArrowheads="1"/>
            </p:cNvSpPr>
            <p:nvPr/>
          </p:nvSpPr>
          <p:spPr bwMode="auto">
            <a:xfrm>
              <a:off x="7080251" y="3670301"/>
              <a:ext cx="12763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with LVEDP &gt;18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3" name="Rectangle 1399"/>
            <p:cNvSpPr>
              <a:spLocks noChangeArrowheads="1"/>
            </p:cNvSpPr>
            <p:nvPr/>
          </p:nvSpPr>
          <p:spPr bwMode="auto">
            <a:xfrm>
              <a:off x="8266113" y="3670301"/>
              <a:ext cx="54768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mmHg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4" name="Rectangle 1400"/>
            <p:cNvSpPr>
              <a:spLocks noChangeArrowheads="1"/>
            </p:cNvSpPr>
            <p:nvPr/>
          </p:nvSpPr>
          <p:spPr bwMode="auto">
            <a:xfrm>
              <a:off x="333376" y="3670301"/>
              <a:ext cx="7921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Subgroup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5" name="Rectangle 1401"/>
            <p:cNvSpPr>
              <a:spLocks noChangeArrowheads="1"/>
            </p:cNvSpPr>
            <p:nvPr/>
          </p:nvSpPr>
          <p:spPr bwMode="auto">
            <a:xfrm>
              <a:off x="1098551" y="3670301"/>
              <a:ext cx="12361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with LVEDP ≤12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6" name="Rectangle 1402"/>
            <p:cNvSpPr>
              <a:spLocks noChangeArrowheads="1"/>
            </p:cNvSpPr>
            <p:nvPr/>
          </p:nvSpPr>
          <p:spPr bwMode="auto">
            <a:xfrm>
              <a:off x="2284413" y="3670301"/>
              <a:ext cx="54768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mmHg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7" name="Rectangle 1403"/>
            <p:cNvSpPr>
              <a:spLocks noChangeArrowheads="1"/>
            </p:cNvSpPr>
            <p:nvPr/>
          </p:nvSpPr>
          <p:spPr bwMode="auto">
            <a:xfrm>
              <a:off x="3316288" y="3670301"/>
              <a:ext cx="7921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Subgroup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8" name="Rectangle 1404"/>
            <p:cNvSpPr>
              <a:spLocks noChangeArrowheads="1"/>
            </p:cNvSpPr>
            <p:nvPr/>
          </p:nvSpPr>
          <p:spPr bwMode="auto">
            <a:xfrm>
              <a:off x="4081463" y="3670301"/>
              <a:ext cx="13724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with LVEDP 13-18</a:t>
              </a:r>
              <a:r>
                <a:rPr kumimoji="0" lang="it-IT" altLang="it-IT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9" name="Rectangle 1405"/>
            <p:cNvSpPr>
              <a:spLocks noChangeArrowheads="1"/>
            </p:cNvSpPr>
            <p:nvPr/>
          </p:nvSpPr>
          <p:spPr bwMode="auto">
            <a:xfrm>
              <a:off x="5365300" y="3670301"/>
              <a:ext cx="54768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mmHg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571" name="Gruppo 9570"/>
          <p:cNvGrpSpPr/>
          <p:nvPr/>
        </p:nvGrpSpPr>
        <p:grpSpPr>
          <a:xfrm>
            <a:off x="3634900" y="6043923"/>
            <a:ext cx="813849" cy="261610"/>
            <a:chOff x="4181000" y="5948673"/>
            <a:chExt cx="813849" cy="261610"/>
          </a:xfrm>
        </p:grpSpPr>
        <p:sp>
          <p:nvSpPr>
            <p:cNvPr id="1411" name="Rettangolo 1410"/>
            <p:cNvSpPr>
              <a:spLocks noChangeAspect="1"/>
            </p:cNvSpPr>
            <p:nvPr/>
          </p:nvSpPr>
          <p:spPr bwMode="auto">
            <a:xfrm>
              <a:off x="4181000" y="6025478"/>
              <a:ext cx="107999" cy="1080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1" u="none" strike="noStrike" cap="none" normalizeH="0" baseline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1412" name="CasellaDiTesto 1411"/>
            <p:cNvSpPr txBox="1"/>
            <p:nvPr/>
          </p:nvSpPr>
          <p:spPr>
            <a:xfrm>
              <a:off x="4316458" y="5948673"/>
              <a:ext cx="6783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0" i="0" dirty="0" err="1" smtClean="0">
                  <a:solidFill>
                    <a:schemeClr val="tx1"/>
                  </a:solidFill>
                </a:rPr>
                <a:t>Infusion</a:t>
              </a:r>
              <a:endParaRPr lang="it-IT" sz="1100" b="0" i="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572" name="Gruppo 9571"/>
          <p:cNvGrpSpPr/>
          <p:nvPr/>
        </p:nvGrpSpPr>
        <p:grpSpPr>
          <a:xfrm>
            <a:off x="4727100" y="6043923"/>
            <a:ext cx="671058" cy="261610"/>
            <a:chOff x="5273200" y="6139173"/>
            <a:chExt cx="671058" cy="261610"/>
          </a:xfrm>
        </p:grpSpPr>
        <p:sp>
          <p:nvSpPr>
            <p:cNvPr id="1413" name="CasellaDiTesto 1412"/>
            <p:cNvSpPr txBox="1"/>
            <p:nvPr/>
          </p:nvSpPr>
          <p:spPr>
            <a:xfrm>
              <a:off x="5421358" y="6139173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0" i="0" dirty="0" smtClean="0">
                  <a:solidFill>
                    <a:schemeClr val="tx1"/>
                  </a:solidFill>
                </a:rPr>
                <a:t>Urine</a:t>
              </a:r>
            </a:p>
          </p:txBody>
        </p:sp>
        <p:sp>
          <p:nvSpPr>
            <p:cNvPr id="1414" name="Triangolo isoscele 1413"/>
            <p:cNvSpPr/>
            <p:nvPr/>
          </p:nvSpPr>
          <p:spPr bwMode="auto">
            <a:xfrm>
              <a:off x="5273200" y="6215978"/>
              <a:ext cx="107999" cy="1080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932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59758"/>
            <a:ext cx="776922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Side effects</a:t>
            </a:r>
            <a:endParaRPr lang="pt-BR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11666" y="1397022"/>
            <a:ext cx="8452557" cy="477053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FDE25E"/>
                </a:solidFill>
              </a:rPr>
              <a:t> </a:t>
            </a:r>
            <a:endParaRPr lang="en-US" sz="2400" i="0" dirty="0">
              <a:solidFill>
                <a:srgbClr val="FDE25E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</a:rPr>
              <a:t>Three patients in the </a:t>
            </a:r>
            <a:r>
              <a:rPr lang="en-US" sz="2000" b="0" dirty="0">
                <a:solidFill>
                  <a:srgbClr val="FFFFFF"/>
                </a:solidFill>
              </a:rPr>
              <a:t>UFR-guided group </a:t>
            </a:r>
            <a:r>
              <a:rPr lang="en-US" sz="2000" b="0" i="0" dirty="0">
                <a:solidFill>
                  <a:srgbClr val="FFFFFF"/>
                </a:solidFill>
              </a:rPr>
              <a:t>(0.8%) experienced </a:t>
            </a:r>
            <a:r>
              <a:rPr lang="en-US" sz="2000" b="0" i="0" dirty="0">
                <a:solidFill>
                  <a:srgbClr val="FFFF00"/>
                </a:solidFill>
              </a:rPr>
              <a:t>complications related to Foley insertion</a:t>
            </a:r>
            <a:r>
              <a:rPr lang="en-US" sz="2000" b="0" i="0" dirty="0">
                <a:solidFill>
                  <a:srgbClr val="FFFFFF"/>
                </a:solidFill>
              </a:rPr>
              <a:t>, that </a:t>
            </a:r>
            <a:r>
              <a:rPr lang="en-US" sz="2000" b="0" i="0" dirty="0" smtClean="0">
                <a:solidFill>
                  <a:srgbClr val="FFFFFF"/>
                </a:solidFill>
              </a:rPr>
              <a:t>is: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FFFFFF"/>
                </a:solidFill>
              </a:rPr>
              <a:t>hematuria </a:t>
            </a:r>
            <a:r>
              <a:rPr lang="en-US" sz="2000" b="0" i="0" dirty="0">
                <a:solidFill>
                  <a:srgbClr val="FFFFFF"/>
                </a:solidFill>
              </a:rPr>
              <a:t>(n = 1) </a:t>
            </a:r>
            <a:endParaRPr lang="en-US" sz="2000" b="0" i="0" dirty="0" smtClean="0">
              <a:solidFill>
                <a:srgbClr val="FFFFFF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FFFFFF"/>
                </a:solidFill>
              </a:rPr>
              <a:t>pain </a:t>
            </a:r>
            <a:r>
              <a:rPr lang="en-US" sz="2000" b="0" i="0" dirty="0">
                <a:solidFill>
                  <a:srgbClr val="FFFFFF"/>
                </a:solidFill>
              </a:rPr>
              <a:t>on micturition (n = </a:t>
            </a:r>
            <a:r>
              <a:rPr lang="en-US" sz="2000" b="0" i="0" dirty="0" smtClean="0">
                <a:solidFill>
                  <a:srgbClr val="FFFFFF"/>
                </a:solidFill>
              </a:rPr>
              <a:t>2)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FFFFFF"/>
                </a:solidFill>
              </a:rPr>
              <a:t>No </a:t>
            </a:r>
            <a:r>
              <a:rPr lang="en-US" sz="2000" b="0" i="0" dirty="0">
                <a:solidFill>
                  <a:srgbClr val="FFFFFF"/>
                </a:solidFill>
              </a:rPr>
              <a:t>patient had urinary tract </a:t>
            </a:r>
            <a:r>
              <a:rPr lang="en-US" sz="2000" b="0" i="0" dirty="0" smtClean="0">
                <a:solidFill>
                  <a:srgbClr val="FFFFFF"/>
                </a:solidFill>
              </a:rPr>
              <a:t>infection</a:t>
            </a:r>
          </a:p>
          <a:p>
            <a:pPr lvl="1" algn="just"/>
            <a:endParaRPr lang="en-US" sz="2000" b="0" i="0" dirty="0" smtClean="0">
              <a:solidFill>
                <a:srgbClr val="FFFF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FFFF00"/>
                </a:solidFill>
              </a:rPr>
              <a:t>Hypokalemia</a:t>
            </a:r>
            <a:r>
              <a:rPr lang="en-US" sz="2000" b="0" i="0" dirty="0" smtClean="0">
                <a:solidFill>
                  <a:srgbClr val="FFFFFF"/>
                </a:solidFill>
              </a:rPr>
              <a:t> </a:t>
            </a:r>
            <a:r>
              <a:rPr lang="en-US" sz="2000" b="0" i="0" dirty="0">
                <a:solidFill>
                  <a:srgbClr val="FFFFFF"/>
                </a:solidFill>
              </a:rPr>
              <a:t>occurred in 22 (6.2%) patients in the </a:t>
            </a:r>
            <a:r>
              <a:rPr lang="en-US" sz="2000" b="0" dirty="0">
                <a:solidFill>
                  <a:srgbClr val="FFFFFF"/>
                </a:solidFill>
              </a:rPr>
              <a:t>UFR-guided group</a:t>
            </a:r>
            <a:r>
              <a:rPr lang="en-US" sz="2000" b="0" i="0" dirty="0">
                <a:solidFill>
                  <a:srgbClr val="FFFFFF"/>
                </a:solidFill>
              </a:rPr>
              <a:t> and in 8 (2.3%) patients in the </a:t>
            </a:r>
            <a:r>
              <a:rPr lang="en-US" sz="2000" b="0" dirty="0">
                <a:solidFill>
                  <a:srgbClr val="FFFFFF"/>
                </a:solidFill>
              </a:rPr>
              <a:t>LVEDP-guided group </a:t>
            </a:r>
            <a:r>
              <a:rPr lang="en-US" sz="2000" b="0" i="0" dirty="0">
                <a:solidFill>
                  <a:srgbClr val="FFFFFF"/>
                </a:solidFill>
              </a:rPr>
              <a:t>(RR = 2.70; 95% CI 1.21-6.37; </a:t>
            </a:r>
            <a:r>
              <a:rPr lang="en-US" sz="2000" b="0" i="0" dirty="0" smtClean="0">
                <a:solidFill>
                  <a:srgbClr val="FFFFFF"/>
                </a:solidFill>
              </a:rPr>
              <a:t>p = </a:t>
            </a:r>
            <a:r>
              <a:rPr lang="en-US" sz="2000" b="0" i="0" dirty="0">
                <a:solidFill>
                  <a:srgbClr val="FFFFFF"/>
                </a:solidFill>
              </a:rPr>
              <a:t>0.013). Potassium replacement was necessary in 18 (</a:t>
            </a:r>
            <a:r>
              <a:rPr lang="en-US" sz="2000" b="0" i="0" dirty="0" smtClean="0">
                <a:solidFill>
                  <a:srgbClr val="FFFFFF"/>
                </a:solidFill>
              </a:rPr>
              <a:t>5.1%) </a:t>
            </a:r>
            <a:r>
              <a:rPr lang="en-US" sz="2000" b="0" i="0" dirty="0">
                <a:solidFill>
                  <a:srgbClr val="FFFFFF"/>
                </a:solidFill>
              </a:rPr>
              <a:t>in the UFR-guided group and in 5 (1.4%) patients in the LVEDP-guided group (RR = 3.74; 95% CI = 1.37-10.13; p = 0.009</a:t>
            </a:r>
            <a:r>
              <a:rPr lang="en-US" sz="2000" b="0" i="0" dirty="0" smtClean="0">
                <a:solidFill>
                  <a:srgbClr val="FFFFFF"/>
                </a:solidFill>
              </a:rPr>
              <a:t>) </a:t>
            </a:r>
          </a:p>
          <a:p>
            <a:pPr algn="just"/>
            <a:endParaRPr lang="en-US" sz="2000" b="0" i="0" dirty="0" smtClean="0">
              <a:solidFill>
                <a:srgbClr val="FFFFF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 err="1" smtClean="0">
                <a:solidFill>
                  <a:srgbClr val="FFFF00"/>
                </a:solidFill>
              </a:rPr>
              <a:t>Hypernatriemia</a:t>
            </a:r>
            <a:r>
              <a:rPr lang="en-US" sz="2000" b="0" i="0" dirty="0" smtClean="0">
                <a:solidFill>
                  <a:srgbClr val="FFFFFF"/>
                </a:solidFill>
              </a:rPr>
              <a:t> </a:t>
            </a:r>
            <a:r>
              <a:rPr lang="en-US" sz="2000" b="0" i="0" dirty="0">
                <a:solidFill>
                  <a:srgbClr val="FFFFFF"/>
                </a:solidFill>
              </a:rPr>
              <a:t>was observed in 1.2% of patients in the LVEDP-guided group and in 1.2% patient in the UFR-guided group (p = 1.00</a:t>
            </a:r>
            <a:r>
              <a:rPr lang="en-US" sz="2000" b="0" i="0" dirty="0" smtClean="0">
                <a:solidFill>
                  <a:srgbClr val="FFFFFF"/>
                </a:solidFill>
              </a:rPr>
              <a:t>)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70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658495"/>
            <a:ext cx="7769225" cy="755650"/>
          </a:xfrm>
        </p:spPr>
        <p:txBody>
          <a:bodyPr/>
          <a:lstStyle/>
          <a:p>
            <a:r>
              <a:rPr lang="it-IT" sz="3200" dirty="0" err="1" smtClean="0"/>
              <a:t>Primary</a:t>
            </a:r>
            <a:r>
              <a:rPr lang="it-IT" sz="3200" dirty="0" smtClean="0"/>
              <a:t> </a:t>
            </a:r>
            <a:r>
              <a:rPr lang="it-IT" sz="3200" dirty="0" err="1" smtClean="0"/>
              <a:t>endpoint</a:t>
            </a:r>
            <a:endParaRPr lang="it-IT" sz="32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14718" y="2654945"/>
            <a:ext cx="12382" cy="296767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69315" y="5614362"/>
            <a:ext cx="51594" cy="1444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69315" y="5119062"/>
            <a:ext cx="51594" cy="123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69315" y="4625827"/>
            <a:ext cx="51594" cy="123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69315" y="4130526"/>
            <a:ext cx="51594" cy="123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69315" y="3635226"/>
            <a:ext cx="51594" cy="123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69315" y="3139926"/>
            <a:ext cx="51594" cy="123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69315" y="2648754"/>
            <a:ext cx="51594" cy="103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420908" y="5618490"/>
            <a:ext cx="4872514" cy="103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38008" y="550911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0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38008" y="5017939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238008" y="4522639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4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38008" y="4027339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6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238008" y="3532039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8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155458" y="3036739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10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155458" y="2543502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12</a:t>
            </a:r>
          </a:p>
        </p:txBody>
      </p:sp>
      <p:grpSp>
        <p:nvGrpSpPr>
          <p:cNvPr id="1085" name="Gruppo 1084"/>
          <p:cNvGrpSpPr/>
          <p:nvPr/>
        </p:nvGrpSpPr>
        <p:grpSpPr>
          <a:xfrm>
            <a:off x="3167806" y="3948916"/>
            <a:ext cx="978397" cy="1673701"/>
            <a:chOff x="3244006" y="3766036"/>
            <a:chExt cx="978397" cy="1673701"/>
          </a:xfrm>
        </p:grpSpPr>
        <p:sp>
          <p:nvSpPr>
            <p:cNvPr id="1025" name="Freeform 34"/>
            <p:cNvSpPr>
              <a:spLocks/>
            </p:cNvSpPr>
            <p:nvPr/>
          </p:nvSpPr>
          <p:spPr bwMode="auto">
            <a:xfrm>
              <a:off x="3248313" y="4028132"/>
              <a:ext cx="974090" cy="1411605"/>
            </a:xfrm>
            <a:custGeom>
              <a:avLst/>
              <a:gdLst>
                <a:gd name="T0" fmla="*/ 12 w 943"/>
                <a:gd name="T1" fmla="*/ 1367 h 1367"/>
                <a:gd name="T2" fmla="*/ 0 w 943"/>
                <a:gd name="T3" fmla="*/ 1356 h 1367"/>
                <a:gd name="T4" fmla="*/ 943 w 943"/>
                <a:gd name="T5" fmla="*/ 1356 h 1367"/>
                <a:gd name="T6" fmla="*/ 931 w 943"/>
                <a:gd name="T7" fmla="*/ 1367 h 1367"/>
                <a:gd name="T8" fmla="*/ 931 w 943"/>
                <a:gd name="T9" fmla="*/ 0 h 1367"/>
                <a:gd name="T10" fmla="*/ 943 w 943"/>
                <a:gd name="T11" fmla="*/ 12 h 1367"/>
                <a:gd name="T12" fmla="*/ 0 w 943"/>
                <a:gd name="T13" fmla="*/ 12 h 1367"/>
                <a:gd name="T14" fmla="*/ 12 w 943"/>
                <a:gd name="T15" fmla="*/ 0 h 1367"/>
                <a:gd name="T16" fmla="*/ 12 w 943"/>
                <a:gd name="T17" fmla="*/ 1367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1367">
                  <a:moveTo>
                    <a:pt x="12" y="1367"/>
                  </a:moveTo>
                  <a:lnTo>
                    <a:pt x="0" y="1356"/>
                  </a:lnTo>
                  <a:lnTo>
                    <a:pt x="943" y="1356"/>
                  </a:lnTo>
                  <a:lnTo>
                    <a:pt x="931" y="1367"/>
                  </a:lnTo>
                  <a:lnTo>
                    <a:pt x="931" y="0"/>
                  </a:lnTo>
                  <a:lnTo>
                    <a:pt x="943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2" y="1367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244006" y="4028132"/>
              <a:ext cx="972027" cy="141160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7" name="Rectangle 35"/>
            <p:cNvSpPr>
              <a:spLocks noChangeArrowheads="1"/>
            </p:cNvSpPr>
            <p:nvPr/>
          </p:nvSpPr>
          <p:spPr bwMode="auto">
            <a:xfrm>
              <a:off x="3531006" y="3766036"/>
              <a:ext cx="398026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5.7%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028" name="Rectangle 36"/>
            <p:cNvSpPr>
              <a:spLocks noChangeArrowheads="1"/>
            </p:cNvSpPr>
            <p:nvPr/>
          </p:nvSpPr>
          <p:spPr bwMode="auto">
            <a:xfrm>
              <a:off x="3463578" y="4137511"/>
              <a:ext cx="685165" cy="2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20/351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6" name="Gruppo 1085"/>
          <p:cNvGrpSpPr/>
          <p:nvPr/>
        </p:nvGrpSpPr>
        <p:grpSpPr>
          <a:xfrm>
            <a:off x="5646550" y="2824172"/>
            <a:ext cx="976154" cy="2798446"/>
            <a:chOff x="5722750" y="2641292"/>
            <a:chExt cx="976154" cy="2798446"/>
          </a:xfrm>
        </p:grpSpPr>
        <p:sp>
          <p:nvSpPr>
            <p:cNvPr id="1029" name="Rectangle 37"/>
            <p:cNvSpPr>
              <a:spLocks noChangeArrowheads="1"/>
            </p:cNvSpPr>
            <p:nvPr/>
          </p:nvSpPr>
          <p:spPr bwMode="auto">
            <a:xfrm>
              <a:off x="5722750" y="2891006"/>
              <a:ext cx="976154" cy="25487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Rectangle 41"/>
            <p:cNvSpPr>
              <a:spLocks noChangeArrowheads="1"/>
            </p:cNvSpPr>
            <p:nvPr/>
          </p:nvSpPr>
          <p:spPr bwMode="auto">
            <a:xfrm>
              <a:off x="6036281" y="2641292"/>
              <a:ext cx="500137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10.3%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034" name="Rectangle 42"/>
            <p:cNvSpPr>
              <a:spLocks noChangeArrowheads="1"/>
            </p:cNvSpPr>
            <p:nvPr/>
          </p:nvSpPr>
          <p:spPr bwMode="auto">
            <a:xfrm>
              <a:off x="5978178" y="3000384"/>
              <a:ext cx="587661" cy="24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36/351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080" name="Gruppo 1079"/>
          <p:cNvGrpSpPr/>
          <p:nvPr/>
        </p:nvGrpSpPr>
        <p:grpSpPr>
          <a:xfrm>
            <a:off x="2579818" y="2737503"/>
            <a:ext cx="2364030" cy="184667"/>
            <a:chOff x="3100388" y="2230438"/>
            <a:chExt cx="1818485" cy="142051"/>
          </a:xfrm>
        </p:grpSpPr>
        <p:sp>
          <p:nvSpPr>
            <p:cNvPr id="1056" name="Rectangle 64"/>
            <p:cNvSpPr>
              <a:spLocks noChangeArrowheads="1"/>
            </p:cNvSpPr>
            <p:nvPr/>
          </p:nvSpPr>
          <p:spPr bwMode="auto">
            <a:xfrm>
              <a:off x="3100388" y="2230438"/>
              <a:ext cx="170165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b="0" dirty="0"/>
                <a:t>R</a:t>
              </a: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</a:rPr>
                <a:t>R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57" name="Rectangle 65"/>
            <p:cNvSpPr>
              <a:spLocks noChangeArrowheads="1"/>
            </p:cNvSpPr>
            <p:nvPr/>
          </p:nvSpPr>
          <p:spPr bwMode="auto">
            <a:xfrm>
              <a:off x="3325813" y="2230438"/>
              <a:ext cx="69052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=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66"/>
            <p:cNvSpPr>
              <a:spLocks noChangeArrowheads="1"/>
            </p:cNvSpPr>
            <p:nvPr/>
          </p:nvSpPr>
          <p:spPr bwMode="auto">
            <a:xfrm>
              <a:off x="3435350" y="2230438"/>
              <a:ext cx="65354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67"/>
            <p:cNvSpPr>
              <a:spLocks noChangeArrowheads="1"/>
            </p:cNvSpPr>
            <p:nvPr/>
          </p:nvSpPr>
          <p:spPr bwMode="auto">
            <a:xfrm>
              <a:off x="3505200" y="2230438"/>
              <a:ext cx="33294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68"/>
            <p:cNvSpPr>
              <a:spLocks noChangeArrowheads="1"/>
            </p:cNvSpPr>
            <p:nvPr/>
          </p:nvSpPr>
          <p:spPr bwMode="auto">
            <a:xfrm>
              <a:off x="3540125" y="2230438"/>
              <a:ext cx="130706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56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69"/>
            <p:cNvSpPr>
              <a:spLocks noChangeArrowheads="1"/>
            </p:cNvSpPr>
            <p:nvPr/>
          </p:nvSpPr>
          <p:spPr bwMode="auto">
            <a:xfrm>
              <a:off x="3714750" y="2230438"/>
              <a:ext cx="39458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70"/>
            <p:cNvSpPr>
              <a:spLocks noChangeArrowheads="1"/>
            </p:cNvSpPr>
            <p:nvPr/>
          </p:nvSpPr>
          <p:spPr bwMode="auto">
            <a:xfrm>
              <a:off x="3757613" y="2230438"/>
              <a:ext cx="65354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71"/>
            <p:cNvSpPr>
              <a:spLocks noChangeArrowheads="1"/>
            </p:cNvSpPr>
            <p:nvPr/>
          </p:nvSpPr>
          <p:spPr bwMode="auto">
            <a:xfrm>
              <a:off x="3827463" y="2230438"/>
              <a:ext cx="33294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72"/>
            <p:cNvSpPr>
              <a:spLocks noChangeArrowheads="1"/>
            </p:cNvSpPr>
            <p:nvPr/>
          </p:nvSpPr>
          <p:spPr bwMode="auto">
            <a:xfrm>
              <a:off x="3862388" y="2230438"/>
              <a:ext cx="130706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39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73"/>
            <p:cNvSpPr>
              <a:spLocks noChangeArrowheads="1"/>
            </p:cNvSpPr>
            <p:nvPr/>
          </p:nvSpPr>
          <p:spPr bwMode="auto">
            <a:xfrm>
              <a:off x="4002088" y="2230438"/>
              <a:ext cx="39458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74"/>
            <p:cNvSpPr>
              <a:spLocks noChangeArrowheads="1"/>
            </p:cNvSpPr>
            <p:nvPr/>
          </p:nvSpPr>
          <p:spPr bwMode="auto">
            <a:xfrm>
              <a:off x="4044950" y="2230438"/>
              <a:ext cx="229353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0.79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75"/>
            <p:cNvSpPr>
              <a:spLocks noChangeArrowheads="1"/>
            </p:cNvSpPr>
            <p:nvPr/>
          </p:nvSpPr>
          <p:spPr bwMode="auto">
            <a:xfrm>
              <a:off x="4114800" y="2230438"/>
              <a:ext cx="33294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76"/>
            <p:cNvSpPr>
              <a:spLocks noChangeArrowheads="1"/>
            </p:cNvSpPr>
            <p:nvPr/>
          </p:nvSpPr>
          <p:spPr bwMode="auto">
            <a:xfrm>
              <a:off x="4151313" y="2230438"/>
              <a:ext cx="50" cy="1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77"/>
            <p:cNvSpPr>
              <a:spLocks noChangeArrowheads="1"/>
            </p:cNvSpPr>
            <p:nvPr/>
          </p:nvSpPr>
          <p:spPr bwMode="auto">
            <a:xfrm>
              <a:off x="4291013" y="2230438"/>
              <a:ext cx="39458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78"/>
            <p:cNvSpPr>
              <a:spLocks noChangeArrowheads="1"/>
            </p:cNvSpPr>
            <p:nvPr/>
          </p:nvSpPr>
          <p:spPr bwMode="auto">
            <a:xfrm>
              <a:off x="4333875" y="2230438"/>
              <a:ext cx="33294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79"/>
            <p:cNvSpPr>
              <a:spLocks noChangeArrowheads="1"/>
            </p:cNvSpPr>
            <p:nvPr/>
          </p:nvSpPr>
          <p:spPr bwMode="auto">
            <a:xfrm>
              <a:off x="4402138" y="2230438"/>
              <a:ext cx="65354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80"/>
            <p:cNvSpPr>
              <a:spLocks noChangeArrowheads="1"/>
            </p:cNvSpPr>
            <p:nvPr/>
          </p:nvSpPr>
          <p:spPr bwMode="auto">
            <a:xfrm>
              <a:off x="4506913" y="2230438"/>
              <a:ext cx="69052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=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81"/>
            <p:cNvSpPr>
              <a:spLocks noChangeArrowheads="1"/>
            </p:cNvSpPr>
            <p:nvPr/>
          </p:nvSpPr>
          <p:spPr bwMode="auto">
            <a:xfrm>
              <a:off x="4616450" y="2230438"/>
              <a:ext cx="65354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82"/>
            <p:cNvSpPr>
              <a:spLocks noChangeArrowheads="1"/>
            </p:cNvSpPr>
            <p:nvPr/>
          </p:nvSpPr>
          <p:spPr bwMode="auto">
            <a:xfrm>
              <a:off x="4686300" y="2230438"/>
              <a:ext cx="33294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it-IT" altLang="it-IT" sz="1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83"/>
            <p:cNvSpPr>
              <a:spLocks noChangeArrowheads="1"/>
            </p:cNvSpPr>
            <p:nvPr/>
          </p:nvSpPr>
          <p:spPr bwMode="auto">
            <a:xfrm>
              <a:off x="4722813" y="2230438"/>
              <a:ext cx="196060" cy="14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036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CasellaDiTesto 30"/>
          <p:cNvSpPr txBox="1">
            <a:spLocks noChangeArrowheads="1"/>
          </p:cNvSpPr>
          <p:nvPr/>
        </p:nvSpPr>
        <p:spPr bwMode="auto">
          <a:xfrm rot="16200000">
            <a:off x="1097446" y="3923337"/>
            <a:ext cx="17331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latin typeface="Arial" charset="0"/>
                <a:cs typeface="Arial" charset="0"/>
              </a:rPr>
              <a:t>Primary</a:t>
            </a:r>
            <a:r>
              <a:rPr lang="it-IT" altLang="it-IT" sz="1200" b="1" dirty="0">
                <a:latin typeface="Arial" charset="0"/>
                <a:cs typeface="Arial" charset="0"/>
              </a:rPr>
              <a:t> </a:t>
            </a:r>
            <a:r>
              <a:rPr lang="it-IT" altLang="it-IT" sz="1200" b="1" dirty="0" err="1" smtClean="0">
                <a:latin typeface="Arial" charset="0"/>
                <a:cs typeface="Arial" charset="0"/>
              </a:rPr>
              <a:t>endpoint</a:t>
            </a:r>
            <a:r>
              <a:rPr lang="it-IT" altLang="it-IT" sz="1200" b="1" dirty="0" smtClean="0">
                <a:latin typeface="Arial" charset="0"/>
                <a:cs typeface="Arial" charset="0"/>
              </a:rPr>
              <a:t> </a:t>
            </a:r>
            <a:r>
              <a:rPr lang="it-IT" altLang="it-IT" sz="1200" b="1" dirty="0">
                <a:latin typeface="Arial" charset="0"/>
                <a:cs typeface="Arial" charset="0"/>
              </a:rPr>
              <a:t>(%)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2900070" y="5676508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0" dirty="0" smtClean="0">
                <a:solidFill>
                  <a:schemeClr val="tx1"/>
                </a:solidFill>
              </a:rPr>
              <a:t>UFR-</a:t>
            </a:r>
            <a:r>
              <a:rPr lang="it-IT" sz="1200" i="0" dirty="0" err="1" smtClean="0">
                <a:solidFill>
                  <a:schemeClr val="tx1"/>
                </a:solidFill>
              </a:rPr>
              <a:t>guided</a:t>
            </a:r>
            <a:r>
              <a:rPr lang="it-IT" sz="1200" i="0" dirty="0" smtClean="0">
                <a:solidFill>
                  <a:schemeClr val="tx1"/>
                </a:solidFill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</a:rPr>
              <a:t>group</a:t>
            </a:r>
            <a:endParaRPr lang="it-IT" sz="1200" i="0" dirty="0" smtClean="0">
              <a:solidFill>
                <a:schemeClr val="tx1"/>
              </a:solidFill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5374643" y="5676508"/>
            <a:ext cx="172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0" dirty="0" smtClean="0">
                <a:solidFill>
                  <a:schemeClr val="tx1"/>
                </a:solidFill>
              </a:rPr>
              <a:t>LVEDP-</a:t>
            </a:r>
            <a:r>
              <a:rPr lang="it-IT" sz="1200" i="0" dirty="0" err="1" smtClean="0">
                <a:solidFill>
                  <a:schemeClr val="tx1"/>
                </a:solidFill>
              </a:rPr>
              <a:t>guided</a:t>
            </a:r>
            <a:r>
              <a:rPr lang="it-IT" sz="1200" i="0" dirty="0" smtClean="0">
                <a:solidFill>
                  <a:schemeClr val="tx1"/>
                </a:solidFill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</a:rPr>
              <a:t>group</a:t>
            </a:r>
            <a:endParaRPr lang="it-IT" sz="1200" i="0" dirty="0" smtClean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75360" y="1982060"/>
            <a:ext cx="7478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NNT to </a:t>
            </a:r>
            <a:r>
              <a: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 one event with the </a:t>
            </a:r>
            <a:r>
              <a:rPr lang="en-US" b="0" i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Renalguard</a:t>
            </a:r>
            <a:r>
              <a: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therapy </a:t>
            </a:r>
            <a:r>
              <a:rPr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it-IT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490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503485"/>
            <a:ext cx="7769225" cy="755650"/>
          </a:xfrm>
        </p:spPr>
        <p:txBody>
          <a:bodyPr/>
          <a:lstStyle/>
          <a:p>
            <a:r>
              <a:rPr lang="it-IT" sz="3200" dirty="0" err="1" smtClean="0"/>
              <a:t>Primary</a:t>
            </a:r>
            <a:r>
              <a:rPr lang="it-IT" sz="3200" dirty="0" smtClean="0"/>
              <a:t> </a:t>
            </a:r>
            <a:r>
              <a:rPr lang="it-IT" sz="3200" dirty="0" err="1" smtClean="0"/>
              <a:t>endpoint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6759051" y="5727588"/>
            <a:ext cx="104775" cy="9207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1" name="Rettangolo 90"/>
          <p:cNvSpPr/>
          <p:nvPr/>
        </p:nvSpPr>
        <p:spPr bwMode="auto">
          <a:xfrm>
            <a:off x="6763798" y="5942050"/>
            <a:ext cx="104775" cy="920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873337" y="5642820"/>
            <a:ext cx="134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0" i="0" dirty="0" smtClean="0">
                <a:solidFill>
                  <a:schemeClr val="tx1"/>
                </a:solidFill>
              </a:rPr>
              <a:t>UFR-</a:t>
            </a:r>
            <a:r>
              <a:rPr lang="it-IT" sz="1100" b="0" i="0" dirty="0" err="1" smtClean="0">
                <a:solidFill>
                  <a:schemeClr val="tx1"/>
                </a:solidFill>
              </a:rPr>
              <a:t>guided</a:t>
            </a:r>
            <a:r>
              <a:rPr lang="it-IT" sz="1100" b="0" i="0" dirty="0" smtClean="0">
                <a:solidFill>
                  <a:schemeClr val="tx1"/>
                </a:solidFill>
              </a:rPr>
              <a:t> </a:t>
            </a:r>
            <a:r>
              <a:rPr lang="it-IT" sz="1100" b="0" i="0" dirty="0" err="1" smtClean="0">
                <a:solidFill>
                  <a:schemeClr val="tx1"/>
                </a:solidFill>
              </a:rPr>
              <a:t>group</a:t>
            </a:r>
            <a:endParaRPr lang="it-IT" sz="1100" b="0" i="0" dirty="0" smtClean="0">
              <a:solidFill>
                <a:schemeClr val="tx1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6873321" y="5852376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0" i="0" dirty="0" smtClean="0">
                <a:solidFill>
                  <a:schemeClr val="tx1"/>
                </a:solidFill>
              </a:rPr>
              <a:t>LVEDP-</a:t>
            </a:r>
            <a:r>
              <a:rPr lang="it-IT" sz="1100" b="0" i="0" dirty="0" err="1" smtClean="0">
                <a:solidFill>
                  <a:schemeClr val="tx1"/>
                </a:solidFill>
              </a:rPr>
              <a:t>guided</a:t>
            </a:r>
            <a:r>
              <a:rPr lang="it-IT" sz="1100" b="0" i="0" dirty="0" smtClean="0">
                <a:solidFill>
                  <a:schemeClr val="tx1"/>
                </a:solidFill>
              </a:rPr>
              <a:t> </a:t>
            </a:r>
            <a:r>
              <a:rPr lang="it-IT" sz="1100" b="0" i="0" dirty="0" err="1" smtClean="0">
                <a:solidFill>
                  <a:schemeClr val="tx1"/>
                </a:solidFill>
              </a:rPr>
              <a:t>group</a:t>
            </a:r>
            <a:endParaRPr lang="it-IT" sz="1100" b="0" i="0" dirty="0" smtClean="0">
              <a:solidFill>
                <a:schemeClr val="tx1"/>
              </a:solidFill>
            </a:endParaRP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749799" y="2235742"/>
            <a:ext cx="5465447" cy="3530893"/>
            <a:chOff x="1511804" y="2235743"/>
            <a:chExt cx="4554537" cy="2942411"/>
          </a:xfrm>
        </p:grpSpPr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2634088" y="3712118"/>
              <a:ext cx="390525" cy="118268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1" hangingPunct="1">
                <a:defRPr/>
              </a:pPr>
              <a:endPara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</a:endParaRPr>
            </a:p>
          </p:txBody>
        </p:sp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4299888" y="4832893"/>
              <a:ext cx="392112" cy="6191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eaLnBrk="1" hangingPunct="1">
                <a:defRPr/>
              </a:pPr>
              <a:endPara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12" charset="-128"/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3030475" y="2819943"/>
              <a:ext cx="390525" cy="20748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4700022" y="4480468"/>
              <a:ext cx="388938" cy="414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1957891" y="2611980"/>
              <a:ext cx="9525" cy="2282825"/>
            </a:xfrm>
            <a:prstGeom prst="rect">
              <a:avLst/>
            </a:prstGeom>
            <a:solidFill>
              <a:schemeClr val="tx1"/>
            </a:solidFill>
            <a:ln w="1588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endParaRPr lang="it-IT" altLang="it-IT">
                <a:solidFill>
                  <a:schemeClr val="tx1"/>
                </a:solidFill>
              </a:endParaRPr>
            </a:p>
          </p:txBody>
        </p:sp>
        <p:sp>
          <p:nvSpPr>
            <p:cNvPr id="65" name="Freeform 20"/>
            <p:cNvSpPr>
              <a:spLocks noEditPoints="1"/>
            </p:cNvSpPr>
            <p:nvPr/>
          </p:nvSpPr>
          <p:spPr bwMode="auto">
            <a:xfrm>
              <a:off x="1922966" y="2607218"/>
              <a:ext cx="39688" cy="2292350"/>
            </a:xfrm>
            <a:custGeom>
              <a:avLst/>
              <a:gdLst>
                <a:gd name="T0" fmla="*/ 0 w 50"/>
                <a:gd name="T1" fmla="*/ 2282825 h 2888"/>
                <a:gd name="T2" fmla="*/ 39687 w 50"/>
                <a:gd name="T3" fmla="*/ 2282825 h 2888"/>
                <a:gd name="T4" fmla="*/ 39687 w 50"/>
                <a:gd name="T5" fmla="*/ 2292350 h 2888"/>
                <a:gd name="T6" fmla="*/ 0 w 50"/>
                <a:gd name="T7" fmla="*/ 2292350 h 2888"/>
                <a:gd name="T8" fmla="*/ 0 w 50"/>
                <a:gd name="T9" fmla="*/ 2282825 h 2888"/>
                <a:gd name="T10" fmla="*/ 0 w 50"/>
                <a:gd name="T11" fmla="*/ 2075656 h 2888"/>
                <a:gd name="T12" fmla="*/ 39687 w 50"/>
                <a:gd name="T13" fmla="*/ 2075656 h 2888"/>
                <a:gd name="T14" fmla="*/ 39687 w 50"/>
                <a:gd name="T15" fmla="*/ 2084388 h 2888"/>
                <a:gd name="T16" fmla="*/ 0 w 50"/>
                <a:gd name="T17" fmla="*/ 2084388 h 2888"/>
                <a:gd name="T18" fmla="*/ 0 w 50"/>
                <a:gd name="T19" fmla="*/ 2075656 h 2888"/>
                <a:gd name="T20" fmla="*/ 0 w 50"/>
                <a:gd name="T21" fmla="*/ 1868488 h 2888"/>
                <a:gd name="T22" fmla="*/ 39687 w 50"/>
                <a:gd name="T23" fmla="*/ 1868488 h 2888"/>
                <a:gd name="T24" fmla="*/ 39687 w 50"/>
                <a:gd name="T25" fmla="*/ 1877219 h 2888"/>
                <a:gd name="T26" fmla="*/ 0 w 50"/>
                <a:gd name="T27" fmla="*/ 1877219 h 2888"/>
                <a:gd name="T28" fmla="*/ 0 w 50"/>
                <a:gd name="T29" fmla="*/ 1868488 h 2888"/>
                <a:gd name="T30" fmla="*/ 0 w 50"/>
                <a:gd name="T31" fmla="*/ 1659731 h 2888"/>
                <a:gd name="T32" fmla="*/ 39687 w 50"/>
                <a:gd name="T33" fmla="*/ 1659731 h 2888"/>
                <a:gd name="T34" fmla="*/ 39687 w 50"/>
                <a:gd name="T35" fmla="*/ 1668463 h 2888"/>
                <a:gd name="T36" fmla="*/ 0 w 50"/>
                <a:gd name="T37" fmla="*/ 1668463 h 2888"/>
                <a:gd name="T38" fmla="*/ 0 w 50"/>
                <a:gd name="T39" fmla="*/ 1659731 h 2888"/>
                <a:gd name="T40" fmla="*/ 0 w 50"/>
                <a:gd name="T41" fmla="*/ 1452563 h 2888"/>
                <a:gd name="T42" fmla="*/ 39687 w 50"/>
                <a:gd name="T43" fmla="*/ 1452563 h 2888"/>
                <a:gd name="T44" fmla="*/ 39687 w 50"/>
                <a:gd name="T45" fmla="*/ 1461294 h 2888"/>
                <a:gd name="T46" fmla="*/ 0 w 50"/>
                <a:gd name="T47" fmla="*/ 1461294 h 2888"/>
                <a:gd name="T48" fmla="*/ 0 w 50"/>
                <a:gd name="T49" fmla="*/ 1452563 h 2888"/>
                <a:gd name="T50" fmla="*/ 0 w 50"/>
                <a:gd name="T51" fmla="*/ 1244600 h 2888"/>
                <a:gd name="T52" fmla="*/ 39687 w 50"/>
                <a:gd name="T53" fmla="*/ 1244600 h 2888"/>
                <a:gd name="T54" fmla="*/ 39687 w 50"/>
                <a:gd name="T55" fmla="*/ 1254125 h 2888"/>
                <a:gd name="T56" fmla="*/ 0 w 50"/>
                <a:gd name="T57" fmla="*/ 1254125 h 2888"/>
                <a:gd name="T58" fmla="*/ 0 w 50"/>
                <a:gd name="T59" fmla="*/ 1244600 h 2888"/>
                <a:gd name="T60" fmla="*/ 0 w 50"/>
                <a:gd name="T61" fmla="*/ 1037431 h 2888"/>
                <a:gd name="T62" fmla="*/ 39687 w 50"/>
                <a:gd name="T63" fmla="*/ 1037431 h 2888"/>
                <a:gd name="T64" fmla="*/ 39687 w 50"/>
                <a:gd name="T65" fmla="*/ 1046956 h 2888"/>
                <a:gd name="T66" fmla="*/ 0 w 50"/>
                <a:gd name="T67" fmla="*/ 1046956 h 2888"/>
                <a:gd name="T68" fmla="*/ 0 w 50"/>
                <a:gd name="T69" fmla="*/ 1037431 h 2888"/>
                <a:gd name="T70" fmla="*/ 0 w 50"/>
                <a:gd name="T71" fmla="*/ 830263 h 2888"/>
                <a:gd name="T72" fmla="*/ 39687 w 50"/>
                <a:gd name="T73" fmla="*/ 830263 h 2888"/>
                <a:gd name="T74" fmla="*/ 39687 w 50"/>
                <a:gd name="T75" fmla="*/ 839788 h 2888"/>
                <a:gd name="T76" fmla="*/ 0 w 50"/>
                <a:gd name="T77" fmla="*/ 839788 h 2888"/>
                <a:gd name="T78" fmla="*/ 0 w 50"/>
                <a:gd name="T79" fmla="*/ 830263 h 2888"/>
                <a:gd name="T80" fmla="*/ 0 w 50"/>
                <a:gd name="T81" fmla="*/ 621506 h 2888"/>
                <a:gd name="T82" fmla="*/ 39687 w 50"/>
                <a:gd name="T83" fmla="*/ 621506 h 2888"/>
                <a:gd name="T84" fmla="*/ 39687 w 50"/>
                <a:gd name="T85" fmla="*/ 631031 h 2888"/>
                <a:gd name="T86" fmla="*/ 0 w 50"/>
                <a:gd name="T87" fmla="*/ 631031 h 2888"/>
                <a:gd name="T88" fmla="*/ 0 w 50"/>
                <a:gd name="T89" fmla="*/ 621506 h 2888"/>
                <a:gd name="T90" fmla="*/ 0 w 50"/>
                <a:gd name="T91" fmla="*/ 414338 h 2888"/>
                <a:gd name="T92" fmla="*/ 39687 w 50"/>
                <a:gd name="T93" fmla="*/ 414338 h 2888"/>
                <a:gd name="T94" fmla="*/ 39687 w 50"/>
                <a:gd name="T95" fmla="*/ 423069 h 2888"/>
                <a:gd name="T96" fmla="*/ 0 w 50"/>
                <a:gd name="T97" fmla="*/ 423069 h 2888"/>
                <a:gd name="T98" fmla="*/ 0 w 50"/>
                <a:gd name="T99" fmla="*/ 414338 h 2888"/>
                <a:gd name="T100" fmla="*/ 0 w 50"/>
                <a:gd name="T101" fmla="*/ 207169 h 2888"/>
                <a:gd name="T102" fmla="*/ 39687 w 50"/>
                <a:gd name="T103" fmla="*/ 207169 h 2888"/>
                <a:gd name="T104" fmla="*/ 39687 w 50"/>
                <a:gd name="T105" fmla="*/ 215900 h 2888"/>
                <a:gd name="T106" fmla="*/ 0 w 50"/>
                <a:gd name="T107" fmla="*/ 215900 h 2888"/>
                <a:gd name="T108" fmla="*/ 0 w 50"/>
                <a:gd name="T109" fmla="*/ 207169 h 2888"/>
                <a:gd name="T110" fmla="*/ 0 w 50"/>
                <a:gd name="T111" fmla="*/ 0 h 2888"/>
                <a:gd name="T112" fmla="*/ 39687 w 50"/>
                <a:gd name="T113" fmla="*/ 0 h 2888"/>
                <a:gd name="T114" fmla="*/ 39687 w 50"/>
                <a:gd name="T115" fmla="*/ 8731 h 2888"/>
                <a:gd name="T116" fmla="*/ 0 w 50"/>
                <a:gd name="T117" fmla="*/ 8731 h 2888"/>
                <a:gd name="T118" fmla="*/ 0 w 50"/>
                <a:gd name="T119" fmla="*/ 0 h 28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" h="2888">
                  <a:moveTo>
                    <a:pt x="0" y="2876"/>
                  </a:moveTo>
                  <a:lnTo>
                    <a:pt x="50" y="2876"/>
                  </a:lnTo>
                  <a:lnTo>
                    <a:pt x="50" y="2888"/>
                  </a:lnTo>
                  <a:lnTo>
                    <a:pt x="0" y="2888"/>
                  </a:lnTo>
                  <a:lnTo>
                    <a:pt x="0" y="2876"/>
                  </a:lnTo>
                  <a:close/>
                  <a:moveTo>
                    <a:pt x="0" y="2615"/>
                  </a:moveTo>
                  <a:lnTo>
                    <a:pt x="50" y="2615"/>
                  </a:lnTo>
                  <a:lnTo>
                    <a:pt x="50" y="2626"/>
                  </a:lnTo>
                  <a:lnTo>
                    <a:pt x="0" y="2626"/>
                  </a:lnTo>
                  <a:lnTo>
                    <a:pt x="0" y="2615"/>
                  </a:lnTo>
                  <a:close/>
                  <a:moveTo>
                    <a:pt x="0" y="2354"/>
                  </a:moveTo>
                  <a:lnTo>
                    <a:pt x="50" y="2354"/>
                  </a:lnTo>
                  <a:lnTo>
                    <a:pt x="50" y="2365"/>
                  </a:lnTo>
                  <a:lnTo>
                    <a:pt x="0" y="2365"/>
                  </a:lnTo>
                  <a:lnTo>
                    <a:pt x="0" y="2354"/>
                  </a:lnTo>
                  <a:close/>
                  <a:moveTo>
                    <a:pt x="0" y="2091"/>
                  </a:moveTo>
                  <a:lnTo>
                    <a:pt x="50" y="2091"/>
                  </a:lnTo>
                  <a:lnTo>
                    <a:pt x="50" y="2102"/>
                  </a:lnTo>
                  <a:lnTo>
                    <a:pt x="0" y="2102"/>
                  </a:lnTo>
                  <a:lnTo>
                    <a:pt x="0" y="2091"/>
                  </a:lnTo>
                  <a:close/>
                  <a:moveTo>
                    <a:pt x="0" y="1830"/>
                  </a:moveTo>
                  <a:lnTo>
                    <a:pt x="50" y="1830"/>
                  </a:lnTo>
                  <a:lnTo>
                    <a:pt x="50" y="1841"/>
                  </a:lnTo>
                  <a:lnTo>
                    <a:pt x="0" y="1841"/>
                  </a:lnTo>
                  <a:lnTo>
                    <a:pt x="0" y="1830"/>
                  </a:lnTo>
                  <a:close/>
                  <a:moveTo>
                    <a:pt x="0" y="1568"/>
                  </a:moveTo>
                  <a:lnTo>
                    <a:pt x="50" y="1568"/>
                  </a:lnTo>
                  <a:lnTo>
                    <a:pt x="50" y="1580"/>
                  </a:lnTo>
                  <a:lnTo>
                    <a:pt x="0" y="1580"/>
                  </a:lnTo>
                  <a:lnTo>
                    <a:pt x="0" y="1568"/>
                  </a:lnTo>
                  <a:close/>
                  <a:moveTo>
                    <a:pt x="0" y="1307"/>
                  </a:moveTo>
                  <a:lnTo>
                    <a:pt x="50" y="1307"/>
                  </a:lnTo>
                  <a:lnTo>
                    <a:pt x="50" y="1319"/>
                  </a:lnTo>
                  <a:lnTo>
                    <a:pt x="0" y="1319"/>
                  </a:lnTo>
                  <a:lnTo>
                    <a:pt x="0" y="1307"/>
                  </a:lnTo>
                  <a:close/>
                  <a:moveTo>
                    <a:pt x="0" y="1046"/>
                  </a:moveTo>
                  <a:lnTo>
                    <a:pt x="50" y="1046"/>
                  </a:lnTo>
                  <a:lnTo>
                    <a:pt x="50" y="1058"/>
                  </a:lnTo>
                  <a:lnTo>
                    <a:pt x="0" y="1058"/>
                  </a:lnTo>
                  <a:lnTo>
                    <a:pt x="0" y="1046"/>
                  </a:lnTo>
                  <a:close/>
                  <a:moveTo>
                    <a:pt x="0" y="783"/>
                  </a:moveTo>
                  <a:lnTo>
                    <a:pt x="50" y="783"/>
                  </a:lnTo>
                  <a:lnTo>
                    <a:pt x="50" y="795"/>
                  </a:lnTo>
                  <a:lnTo>
                    <a:pt x="0" y="795"/>
                  </a:lnTo>
                  <a:lnTo>
                    <a:pt x="0" y="783"/>
                  </a:lnTo>
                  <a:close/>
                  <a:moveTo>
                    <a:pt x="0" y="522"/>
                  </a:moveTo>
                  <a:lnTo>
                    <a:pt x="50" y="522"/>
                  </a:lnTo>
                  <a:lnTo>
                    <a:pt x="50" y="533"/>
                  </a:lnTo>
                  <a:lnTo>
                    <a:pt x="0" y="533"/>
                  </a:lnTo>
                  <a:lnTo>
                    <a:pt x="0" y="522"/>
                  </a:lnTo>
                  <a:close/>
                  <a:moveTo>
                    <a:pt x="0" y="261"/>
                  </a:moveTo>
                  <a:lnTo>
                    <a:pt x="50" y="261"/>
                  </a:lnTo>
                  <a:lnTo>
                    <a:pt x="50" y="272"/>
                  </a:lnTo>
                  <a:lnTo>
                    <a:pt x="0" y="272"/>
                  </a:lnTo>
                  <a:lnTo>
                    <a:pt x="0" y="261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588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1962654" y="4891630"/>
              <a:ext cx="4103687" cy="7938"/>
            </a:xfrm>
            <a:prstGeom prst="rect">
              <a:avLst/>
            </a:prstGeom>
            <a:solidFill>
              <a:schemeClr val="tx1"/>
            </a:solidFill>
            <a:ln w="1588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1807079" y="4809080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807079" y="4602705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1807079" y="4394743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1807079" y="4188368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1807079" y="3978818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1807079" y="3772443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1807079" y="3564480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1807079" y="3356518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1807079" y="3148555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807079" y="2940593"/>
              <a:ext cx="857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1743579" y="2734218"/>
              <a:ext cx="1698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>
                  <a:solidFill>
                    <a:schemeClr val="tx1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1743579" y="2526255"/>
              <a:ext cx="1571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1pPr>
              <a:lvl2pPr marL="742950" indent="-28575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2pPr>
              <a:lvl3pPr marL="11430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3pPr>
              <a:lvl4pPr marL="16002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4pPr>
              <a:lvl5pPr marL="2057400" indent="-228600"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CC99"/>
                  </a:solidFill>
                  <a:latin typeface="Arial" pitchFamily="34" charset="0"/>
                  <a:ea typeface="ヒラギノ角ゴ Pro W3" pitchFamily="-111" charset="-128"/>
                </a:defRPr>
              </a:lvl9pPr>
            </a:lstStyle>
            <a:p>
              <a:r>
                <a:rPr lang="it-IT" altLang="it-IT" sz="1200" dirty="0">
                  <a:solidFill>
                    <a:schemeClr val="tx1"/>
                  </a:solidFill>
                  <a:cs typeface="Arial" pitchFamily="34" charset="0"/>
                </a:rPr>
                <a:t>11</a:t>
              </a:r>
            </a:p>
          </p:txBody>
        </p:sp>
        <p:sp>
          <p:nvSpPr>
            <p:cNvPr id="79" name="CasellaDiTesto 30"/>
            <p:cNvSpPr txBox="1">
              <a:spLocks noChangeArrowheads="1"/>
            </p:cNvSpPr>
            <p:nvPr/>
          </p:nvSpPr>
          <p:spPr bwMode="auto">
            <a:xfrm rot="16200000">
              <a:off x="1490372" y="3625600"/>
              <a:ext cx="320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80" name="CasellaDiTesto 28"/>
            <p:cNvSpPr txBox="1">
              <a:spLocks noChangeArrowheads="1"/>
            </p:cNvSpPr>
            <p:nvPr/>
          </p:nvSpPr>
          <p:spPr bwMode="auto">
            <a:xfrm>
              <a:off x="2605512" y="3489868"/>
              <a:ext cx="4700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5.7%</a:t>
              </a:r>
            </a:p>
          </p:txBody>
        </p:sp>
        <p:sp>
          <p:nvSpPr>
            <p:cNvPr id="81" name="CasellaDiTesto 32"/>
            <p:cNvSpPr txBox="1">
              <a:spLocks noChangeArrowheads="1"/>
            </p:cNvSpPr>
            <p:nvPr/>
          </p:nvSpPr>
          <p:spPr bwMode="auto">
            <a:xfrm>
              <a:off x="2591226" y="3683543"/>
              <a:ext cx="4826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 dirty="0">
                  <a:solidFill>
                    <a:schemeClr val="bg2"/>
                  </a:solidFill>
                </a:rPr>
                <a:t>20/351</a:t>
              </a:r>
            </a:p>
          </p:txBody>
        </p:sp>
        <p:sp>
          <p:nvSpPr>
            <p:cNvPr id="82" name="CasellaDiTesto 31"/>
            <p:cNvSpPr txBox="1">
              <a:spLocks noChangeArrowheads="1"/>
            </p:cNvSpPr>
            <p:nvPr/>
          </p:nvSpPr>
          <p:spPr bwMode="auto">
            <a:xfrm>
              <a:off x="3015088" y="2599280"/>
              <a:ext cx="4302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10%</a:t>
              </a:r>
            </a:p>
          </p:txBody>
        </p:sp>
        <p:sp>
          <p:nvSpPr>
            <p:cNvPr id="83" name="CasellaDiTesto 33"/>
            <p:cNvSpPr txBox="1">
              <a:spLocks noChangeArrowheads="1"/>
            </p:cNvSpPr>
            <p:nvPr/>
          </p:nvSpPr>
          <p:spPr bwMode="auto">
            <a:xfrm>
              <a:off x="2957938" y="2821530"/>
              <a:ext cx="4860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 dirty="0">
                  <a:solidFill>
                    <a:schemeClr val="bg2"/>
                  </a:solidFill>
                </a:rPr>
                <a:t>35/351</a:t>
              </a:r>
            </a:p>
          </p:txBody>
        </p:sp>
        <p:sp>
          <p:nvSpPr>
            <p:cNvPr id="85" name="CasellaDiTesto 28"/>
            <p:cNvSpPr txBox="1">
              <a:spLocks noChangeArrowheads="1"/>
            </p:cNvSpPr>
            <p:nvPr/>
          </p:nvSpPr>
          <p:spPr bwMode="auto">
            <a:xfrm>
              <a:off x="4282424" y="4604791"/>
              <a:ext cx="4700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0.3%</a:t>
              </a:r>
            </a:p>
          </p:txBody>
        </p:sp>
        <p:sp>
          <p:nvSpPr>
            <p:cNvPr id="86" name="CasellaDiTesto 31"/>
            <p:cNvSpPr txBox="1">
              <a:spLocks noChangeArrowheads="1"/>
            </p:cNvSpPr>
            <p:nvPr/>
          </p:nvSpPr>
          <p:spPr bwMode="auto">
            <a:xfrm>
              <a:off x="4712638" y="4264568"/>
              <a:ext cx="3587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2%</a:t>
              </a:r>
            </a:p>
          </p:txBody>
        </p:sp>
        <p:sp>
          <p:nvSpPr>
            <p:cNvPr id="87" name="CasellaDiTesto 33"/>
            <p:cNvSpPr txBox="1">
              <a:spLocks noChangeArrowheads="1"/>
            </p:cNvSpPr>
            <p:nvPr/>
          </p:nvSpPr>
          <p:spPr bwMode="auto">
            <a:xfrm>
              <a:off x="4661838" y="4464593"/>
              <a:ext cx="4347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 dirty="0">
                  <a:solidFill>
                    <a:schemeClr val="bg2"/>
                  </a:solidFill>
                </a:rPr>
                <a:t>7/351</a:t>
              </a:r>
            </a:p>
          </p:txBody>
        </p:sp>
        <p:sp>
          <p:nvSpPr>
            <p:cNvPr id="88" name="CasellaDiTesto 34"/>
            <p:cNvSpPr txBox="1">
              <a:spLocks noChangeArrowheads="1"/>
            </p:cNvSpPr>
            <p:nvPr/>
          </p:nvSpPr>
          <p:spPr bwMode="auto">
            <a:xfrm>
              <a:off x="2061932" y="2235743"/>
              <a:ext cx="1952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i="1" dirty="0">
                  <a:latin typeface="Arial" pitchFamily="34" charset="0"/>
                  <a:cs typeface="Arial" pitchFamily="34" charset="0"/>
                </a:rPr>
                <a:t>RR = 0.56 </a:t>
              </a:r>
              <a:r>
                <a:rPr lang="it-IT" altLang="it-IT" sz="900" i="1" dirty="0" smtClean="0">
                  <a:latin typeface="Arial" pitchFamily="34" charset="0"/>
                  <a:cs typeface="Arial" pitchFamily="34" charset="0"/>
                </a:rPr>
                <a:t>(95% CI = 0.39-0.79)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i="1" dirty="0" smtClean="0">
                  <a:latin typeface="Arial" pitchFamily="34" charset="0"/>
                  <a:cs typeface="Arial" pitchFamily="34" charset="0"/>
                </a:rPr>
                <a:t>p </a:t>
              </a:r>
              <a:r>
                <a:rPr lang="it-IT" altLang="it-IT" sz="900" i="1" dirty="0">
                  <a:latin typeface="Arial" pitchFamily="34" charset="0"/>
                  <a:cs typeface="Arial" pitchFamily="34" charset="0"/>
                </a:rPr>
                <a:t>= 0.036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662735" y="4886842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i="0" dirty="0" smtClean="0">
                  <a:solidFill>
                    <a:schemeClr val="tx1"/>
                  </a:solidFill>
                </a:rPr>
                <a:t>CI-AKI</a:t>
              </a:r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4056980" y="4901155"/>
              <a:ext cx="1428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0" i="0" dirty="0" err="1" smtClean="0">
                  <a:solidFill>
                    <a:schemeClr val="tx1"/>
                  </a:solidFill>
                </a:rPr>
                <a:t>Pulmonary</a:t>
              </a:r>
              <a:r>
                <a:rPr lang="it-IT" sz="1200" b="0" i="0" dirty="0" smtClean="0">
                  <a:solidFill>
                    <a:schemeClr val="tx1"/>
                  </a:solidFill>
                </a:rPr>
                <a:t> edema</a:t>
              </a:r>
            </a:p>
          </p:txBody>
        </p:sp>
        <p:sp>
          <p:nvSpPr>
            <p:cNvPr id="37" name="CasellaDiTesto 34"/>
            <p:cNvSpPr txBox="1">
              <a:spLocks noChangeArrowheads="1"/>
            </p:cNvSpPr>
            <p:nvPr/>
          </p:nvSpPr>
          <p:spPr bwMode="auto">
            <a:xfrm>
              <a:off x="3974431" y="3842293"/>
              <a:ext cx="1884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i="1" dirty="0">
                  <a:latin typeface="Arial" pitchFamily="34" charset="0"/>
                  <a:cs typeface="Arial" pitchFamily="34" charset="0"/>
                </a:rPr>
                <a:t>RR = </a:t>
              </a:r>
              <a:r>
                <a:rPr lang="it-IT" altLang="it-IT" sz="900" dirty="0" smtClean="0">
                  <a:latin typeface="Arial" pitchFamily="34" charset="0"/>
                  <a:cs typeface="Arial" pitchFamily="34" charset="0"/>
                </a:rPr>
                <a:t>0.07 (95</a:t>
              </a:r>
              <a:r>
                <a:rPr lang="it-IT" altLang="it-IT" sz="900" dirty="0">
                  <a:latin typeface="Arial" pitchFamily="34" charset="0"/>
                  <a:cs typeface="Arial" pitchFamily="34" charset="0"/>
                </a:rPr>
                <a:t>% CI = </a:t>
              </a:r>
              <a:r>
                <a:rPr lang="it-IT" altLang="it-IT" sz="900" dirty="0" smtClean="0">
                  <a:latin typeface="Arial" pitchFamily="34" charset="0"/>
                  <a:cs typeface="Arial" pitchFamily="34" charset="0"/>
                </a:rPr>
                <a:t>0.02-1.16)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dirty="0" smtClean="0">
                  <a:latin typeface="Arial" pitchFamily="34" charset="0"/>
                  <a:cs typeface="Arial" pitchFamily="34" charset="0"/>
                </a:rPr>
                <a:t>p </a:t>
              </a:r>
              <a:r>
                <a:rPr lang="it-IT" altLang="it-IT" sz="900" dirty="0">
                  <a:latin typeface="Arial" pitchFamily="34" charset="0"/>
                  <a:cs typeface="Arial" pitchFamily="34" charset="0"/>
                </a:rPr>
                <a:t>= 0.069</a:t>
              </a:r>
              <a:endParaRPr lang="it-IT" altLang="it-IT" sz="9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469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0" y="97345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solidFill>
                  <a:srgbClr val="FDE25E"/>
                </a:solidFill>
                <a:cs typeface="ヒラギノ角ゴ Pro W3"/>
              </a:rPr>
              <a:t>Pre-specified subgroups</a:t>
            </a: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67393"/>
              </p:ext>
            </p:extLst>
          </p:nvPr>
        </p:nvGraphicFramePr>
        <p:xfrm>
          <a:off x="132201" y="1844992"/>
          <a:ext cx="8890612" cy="2506986"/>
        </p:xfrm>
        <a:graphic>
          <a:graphicData uri="http://schemas.openxmlformats.org/drawingml/2006/table">
            <a:tbl>
              <a:tblPr/>
              <a:tblGrid>
                <a:gridCol w="2269475"/>
                <a:gridCol w="1828800"/>
                <a:gridCol w="1696597"/>
                <a:gridCol w="1619480"/>
                <a:gridCol w="1476260"/>
              </a:tblGrid>
              <a:tr h="36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LVEDP-guided group(n= 355)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UFR-guided group (n= 353)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Relative risk</a:t>
                      </a:r>
                      <a:endParaRPr kumimoji="0" lang="it-IT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(95% CI)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 value for heterogeneity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LVEDP (mmHg)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≤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13-18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&gt;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14/174 (8%)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14/102 (13.7%)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6/75 (10.7%)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7/167 (4.2%)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7/107 (6.5%)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6/77 (7.8%)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 (0.37-0.74)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 (0.34-0.67)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 (0.73-1.45)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GFR (mL/min/1.73 m</a:t>
                      </a:r>
                      <a:r>
                        <a:rPr lang="en-US" sz="16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&gt;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≤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26/178 (9.4%)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10/73 (13.7%)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12/257 (4.7%)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8/94 (8.5%)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 (0.26-0.40)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 (0.50-0.78)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255335"/>
            <a:ext cx="7769225" cy="755650"/>
          </a:xfrm>
        </p:spPr>
        <p:txBody>
          <a:bodyPr/>
          <a:lstStyle/>
          <a:p>
            <a:r>
              <a:rPr lang="it-IT" sz="3200" dirty="0" err="1" smtClean="0"/>
              <a:t>Primary</a:t>
            </a:r>
            <a:r>
              <a:rPr lang="it-IT" sz="3200" dirty="0" smtClean="0"/>
              <a:t> </a:t>
            </a:r>
            <a:r>
              <a:rPr lang="it-IT" sz="3200" dirty="0" err="1" smtClean="0"/>
              <a:t>endpoint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01224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Characteristics</a:t>
            </a:r>
            <a:r>
              <a:rPr lang="it-IT" dirty="0" smtClean="0"/>
              <a:t> of </a:t>
            </a:r>
            <a:r>
              <a:rPr lang="it-IT" dirty="0" err="1" smtClean="0"/>
              <a:t>patients</a:t>
            </a:r>
            <a:r>
              <a:rPr lang="it-IT" dirty="0" smtClean="0"/>
              <a:t> with acute </a:t>
            </a:r>
            <a:r>
              <a:rPr lang="it-IT" dirty="0" err="1" smtClean="0"/>
              <a:t>pulmonary</a:t>
            </a:r>
            <a:r>
              <a:rPr lang="it-IT" dirty="0" smtClean="0"/>
              <a:t> edema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11763" y="1650888"/>
          <a:ext cx="9143998" cy="37058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87841"/>
                <a:gridCol w="1152372"/>
                <a:gridCol w="458597"/>
                <a:gridCol w="435078"/>
                <a:gridCol w="552668"/>
                <a:gridCol w="646738"/>
                <a:gridCol w="493873"/>
                <a:gridCol w="493873"/>
                <a:gridCol w="658498"/>
                <a:gridCol w="611461"/>
                <a:gridCol w="729049"/>
                <a:gridCol w="1563931"/>
                <a:gridCol w="5600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>
                          <a:solidFill>
                            <a:srgbClr val="FFFF00"/>
                          </a:solidFill>
                        </a:rPr>
                        <a:t>Patient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Group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Age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Sex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kern="1200" dirty="0" smtClean="0">
                          <a:solidFill>
                            <a:srgbClr val="FFFF00"/>
                          </a:solidFill>
                        </a:rPr>
                        <a:t>LVEF</a:t>
                      </a:r>
                      <a:endParaRPr lang="it-IT" sz="105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LVEDP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GFR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SBP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>
                          <a:solidFill>
                            <a:srgbClr val="FFFF00"/>
                          </a:solidFill>
                        </a:rPr>
                        <a:t>Mehran</a:t>
                      </a:r>
                      <a:endParaRPr lang="it-IT" sz="105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score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>
                          <a:solidFill>
                            <a:srgbClr val="FFFF00"/>
                          </a:solidFill>
                        </a:rPr>
                        <a:t>Gurm</a:t>
                      </a:r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score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err="1" smtClean="0">
                          <a:solidFill>
                            <a:srgbClr val="FFFF00"/>
                          </a:solidFill>
                        </a:rPr>
                        <a:t>Contrast</a:t>
                      </a:r>
                      <a:r>
                        <a:rPr lang="it-IT" sz="1050" baseline="0" dirty="0" smtClean="0">
                          <a:solidFill>
                            <a:srgbClr val="FFFF00"/>
                          </a:solidFill>
                        </a:rPr>
                        <a:t> volume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procedure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FFFF00"/>
                          </a:solidFill>
                        </a:rPr>
                        <a:t>CIAKI</a:t>
                      </a:r>
                      <a:endParaRPr lang="it-IT" sz="105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9859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UFR-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69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M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23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27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120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11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8.5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Coronary</a:t>
                      </a:r>
                      <a:r>
                        <a:rPr lang="it-IT" sz="1100" i="1" baseline="0" dirty="0" smtClean="0"/>
                        <a:t> </a:t>
                      </a:r>
                      <a:r>
                        <a:rPr lang="it-IT" sz="1100" i="1" dirty="0" err="1" smtClean="0"/>
                        <a:t>angiography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F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55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120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16.6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130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PCI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72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M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14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36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130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11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22.1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60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Coro and ad-hoc PCI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M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24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34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12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3.5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Coro and ad-hoc PCI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79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F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60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18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31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15.9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90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Coro and ad-hoc PCI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F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69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18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110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3.5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Coronary</a:t>
                      </a:r>
                      <a:r>
                        <a:rPr lang="it-IT" sz="1100" i="1" dirty="0" smtClean="0"/>
                        <a:t> </a:t>
                      </a:r>
                      <a:r>
                        <a:rPr lang="it-IT" sz="1100" i="1" dirty="0" err="1" smtClean="0"/>
                        <a:t>angiography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No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62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M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55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18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44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160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9.5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80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Coro</a:t>
                      </a:r>
                      <a:r>
                        <a:rPr lang="it-IT" sz="1100" i="1" baseline="0" dirty="0" smtClean="0"/>
                        <a:t> and ad-hoc PCI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it-IT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1" dirty="0" smtClean="0"/>
                        <a:t>LVEDP-</a:t>
                      </a:r>
                      <a:r>
                        <a:rPr lang="it-IT" sz="1100" i="1" dirty="0" err="1" smtClean="0"/>
                        <a:t>guided</a:t>
                      </a:r>
                      <a:endParaRPr lang="it-IT" sz="11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55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F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28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33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12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160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11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15.6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40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err="1" smtClean="0"/>
                        <a:t>Coronary</a:t>
                      </a:r>
                      <a:r>
                        <a:rPr lang="it-IT" sz="1100" i="1" dirty="0" smtClean="0"/>
                        <a:t> </a:t>
                      </a:r>
                      <a:r>
                        <a:rPr lang="it-IT" sz="1100" i="1" dirty="0" err="1" smtClean="0"/>
                        <a:t>angiography</a:t>
                      </a:r>
                      <a:endParaRPr lang="it-IT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i="1" dirty="0" smtClean="0"/>
                        <a:t>Yes</a:t>
                      </a:r>
                      <a:endParaRPr lang="it-IT" sz="11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019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73" y="970625"/>
            <a:ext cx="893430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Secondary endpoints</a:t>
            </a:r>
          </a:p>
        </p:txBody>
      </p:sp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27070"/>
              </p:ext>
            </p:extLst>
          </p:nvPr>
        </p:nvGraphicFramePr>
        <p:xfrm>
          <a:off x="110171" y="2076175"/>
          <a:ext cx="8945694" cy="3537691"/>
        </p:xfrm>
        <a:graphic>
          <a:graphicData uri="http://schemas.openxmlformats.org/drawingml/2006/table">
            <a:tbl>
              <a:tblPr/>
              <a:tblGrid>
                <a:gridCol w="3431071"/>
                <a:gridCol w="1664578"/>
                <a:gridCol w="1449429"/>
                <a:gridCol w="1392811"/>
                <a:gridCol w="1007805"/>
              </a:tblGrid>
              <a:tr h="363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UFR-guided group(n= 355)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LVEDP-guided group (n= 353)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Relative risk</a:t>
                      </a:r>
                      <a:endParaRPr kumimoji="0" lang="it-IT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(95% CI)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</a:tr>
              <a:tr h="255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Changes in creatinine at 48 hours</a:t>
                      </a: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0.3 mg/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 0.5 mg/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 25%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(10.3%)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(5.7%)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(16.6%)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(9.4%)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(10%)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(0.36-0.88)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 (0.44-0.68)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 (0.46-0.72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7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Changes in cystatin C at 24 hours</a:t>
                      </a: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≥10%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≥25%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(8.5%)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3.0%)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 (0.53-0.84)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 (0.29-0.46)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2880" algn="ctr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0.11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23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Changes in cystatin C a 48 hours</a:t>
                      </a: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84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≥10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≥25%</a:t>
                      </a:r>
                      <a:endParaRPr lang="it-IT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8.0%)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(2.8%)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(12.6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(5.9%)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 (0.50-0.78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 (0.38-0.60)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0.047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5130" algn="l"/>
                          <a:tab pos="799465" algn="ctr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7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292100" y="1274534"/>
            <a:ext cx="8464550" cy="4756152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29783" y="297093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6531" y="1338032"/>
            <a:ext cx="8362042" cy="4681768"/>
          </a:xfrm>
        </p:spPr>
        <p:txBody>
          <a:bodyPr/>
          <a:lstStyle/>
          <a:p>
            <a:pPr marL="285750" indent="-285750" algn="just" eaLnBrk="1" hangingPunct="1"/>
            <a:r>
              <a:rPr lang="en-US" sz="2400" dirty="0" smtClean="0"/>
              <a:t>Hydration is the cornerstone </a:t>
            </a:r>
            <a:r>
              <a:rPr lang="en-US" sz="2400" dirty="0"/>
              <a:t>in contrast-induced acute kidney injury (</a:t>
            </a:r>
            <a:r>
              <a:rPr lang="en-US" sz="2400" dirty="0" smtClean="0"/>
              <a:t>CI-AKI) prophylaxis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marL="0" indent="0" algn="just" eaLnBrk="1" hangingPunct="1">
              <a:buNone/>
            </a:pPr>
            <a:endParaRPr lang="en-US" sz="2400" dirty="0"/>
          </a:p>
          <a:p>
            <a:pPr marL="285750" indent="-285750" algn="just" eaLnBrk="1" hangingPunct="1"/>
            <a:r>
              <a:rPr lang="en-US" sz="2400" dirty="0"/>
              <a:t>Tailored hydration regimens have been proposed to </a:t>
            </a:r>
            <a:r>
              <a:rPr lang="en-US" sz="2400" dirty="0" smtClean="0"/>
              <a:t>improve </a:t>
            </a:r>
            <a:r>
              <a:rPr lang="en-US" sz="2400" dirty="0"/>
              <a:t>both </a:t>
            </a:r>
            <a:r>
              <a:rPr lang="en-US" sz="2400" dirty="0" smtClean="0"/>
              <a:t>efficacy </a:t>
            </a:r>
            <a:r>
              <a:rPr lang="en-US" sz="2400" dirty="0"/>
              <a:t>and safety in the prevention of </a:t>
            </a:r>
            <a:r>
              <a:rPr lang="en-US" sz="2400" dirty="0" smtClean="0"/>
              <a:t>CI-AKI, such as </a:t>
            </a:r>
          </a:p>
          <a:p>
            <a:pPr marL="685800" lvl="1" algn="just" eaLnBrk="1" hangingPunct="1"/>
            <a:r>
              <a:rPr lang="en-US" sz="2200" dirty="0" smtClean="0">
                <a:solidFill>
                  <a:schemeClr val="tx2"/>
                </a:solidFill>
              </a:rPr>
              <a:t>LVEDP-guided</a:t>
            </a:r>
            <a:r>
              <a:rPr lang="en-US" sz="2200" baseline="30000" dirty="0" smtClean="0">
                <a:solidFill>
                  <a:schemeClr val="tx2"/>
                </a:solidFill>
              </a:rPr>
              <a:t>2</a:t>
            </a:r>
          </a:p>
          <a:p>
            <a:pPr marL="685800" lvl="1" eaLnBrk="1" hangingPunct="1"/>
            <a:r>
              <a:rPr lang="en-US" sz="2200" dirty="0" smtClean="0">
                <a:solidFill>
                  <a:schemeClr val="tx2"/>
                </a:solidFill>
              </a:rPr>
              <a:t>Urine flow rate-guided</a:t>
            </a:r>
            <a:r>
              <a:rPr lang="en-US" sz="2200" baseline="30000" dirty="0" smtClean="0">
                <a:solidFill>
                  <a:schemeClr val="tx2"/>
                </a:solidFill>
              </a:rPr>
              <a:t>3</a:t>
            </a:r>
          </a:p>
          <a:p>
            <a:pPr marL="400050" lvl="1" indent="0" eaLnBrk="1" hangingPunct="1">
              <a:buNone/>
            </a:pPr>
            <a:endParaRPr lang="en-US" sz="2200" baseline="30000" dirty="0" smtClean="0">
              <a:solidFill>
                <a:schemeClr val="tx2"/>
              </a:solidFill>
            </a:endParaRPr>
          </a:p>
          <a:p>
            <a:pPr marL="400050" lvl="1" indent="0" eaLnBrk="1" hangingPunct="1">
              <a:buNone/>
            </a:pPr>
            <a:endParaRPr lang="en-US" sz="2200" baseline="30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sz="1000" dirty="0"/>
              <a:t>1. McCullough PA. J Am </a:t>
            </a:r>
            <a:r>
              <a:rPr lang="en-US" sz="1000" dirty="0" err="1"/>
              <a:t>Coll</a:t>
            </a:r>
            <a:r>
              <a:rPr lang="en-US" sz="1000" dirty="0"/>
              <a:t> </a:t>
            </a:r>
            <a:r>
              <a:rPr lang="en-US" sz="1000" dirty="0" err="1"/>
              <a:t>Cardiol</a:t>
            </a:r>
            <a:r>
              <a:rPr lang="en-US" sz="1000" dirty="0"/>
              <a:t> 2008;51:1419-28</a:t>
            </a:r>
          </a:p>
          <a:p>
            <a:pPr marL="0" indent="0" eaLnBrk="1" hangingPunct="1">
              <a:buNone/>
            </a:pPr>
            <a:r>
              <a:rPr lang="en-US" sz="1000" dirty="0"/>
              <a:t>2. </a:t>
            </a:r>
            <a:r>
              <a:rPr lang="en-US" sz="1000" dirty="0" err="1" smtClean="0"/>
              <a:t>Brar</a:t>
            </a:r>
            <a:r>
              <a:rPr lang="en-US" sz="1000" dirty="0" smtClean="0"/>
              <a:t> S. </a:t>
            </a:r>
            <a:r>
              <a:rPr lang="en-US" sz="1000" dirty="0"/>
              <a:t>et al. Lancet. 2014;383(9931):1814-1823</a:t>
            </a:r>
          </a:p>
          <a:p>
            <a:pPr marL="0" indent="0" eaLnBrk="1" hangingPunct="1">
              <a:buNone/>
            </a:pPr>
            <a:r>
              <a:rPr lang="en-US" sz="1000" dirty="0"/>
              <a:t>3. </a:t>
            </a:r>
            <a:r>
              <a:rPr lang="en-US" sz="1000" dirty="0" smtClean="0"/>
              <a:t>Briguori </a:t>
            </a:r>
            <a:r>
              <a:rPr lang="en-US" sz="1000" dirty="0"/>
              <a:t>C, et al. Circulation. 2011;124(11):1260-1269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5897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521335"/>
            <a:ext cx="7769225" cy="755650"/>
          </a:xfrm>
        </p:spPr>
        <p:txBody>
          <a:bodyPr/>
          <a:lstStyle/>
          <a:p>
            <a:r>
              <a:rPr lang="it-IT" dirty="0" smtClean="0"/>
              <a:t>1-month MAE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67297"/>
              </p:ext>
            </p:extLst>
          </p:nvPr>
        </p:nvGraphicFramePr>
        <p:xfrm>
          <a:off x="125422" y="2043951"/>
          <a:ext cx="8818046" cy="27919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10210"/>
                <a:gridCol w="2307525"/>
                <a:gridCol w="2211371"/>
                <a:gridCol w="988940"/>
              </a:tblGrid>
              <a:tr h="66447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LVEDP-</a:t>
                      </a:r>
                      <a:r>
                        <a:rPr lang="it-IT" sz="1600" dirty="0" err="1" smtClean="0">
                          <a:solidFill>
                            <a:srgbClr val="FFFF00"/>
                          </a:solidFill>
                        </a:rPr>
                        <a:t>guided</a:t>
                      </a:r>
                      <a:r>
                        <a:rPr lang="it-IT" sz="16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rgbClr val="FFFF00"/>
                          </a:solidFill>
                        </a:rPr>
                        <a:t>group</a:t>
                      </a:r>
                      <a:endParaRPr lang="it-IT" sz="16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it-IT" sz="1600" baseline="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it-IT" sz="1600" baseline="0" dirty="0" err="1" smtClean="0">
                          <a:solidFill>
                            <a:srgbClr val="FFFF00"/>
                          </a:solidFill>
                        </a:rPr>
                        <a:t>n</a:t>
                      </a:r>
                      <a:r>
                        <a:rPr lang="it-IT" sz="1600" baseline="0" dirty="0" smtClean="0">
                          <a:solidFill>
                            <a:srgbClr val="FFFF00"/>
                          </a:solidFill>
                        </a:rPr>
                        <a:t>=355)</a:t>
                      </a:r>
                      <a:endParaRPr lang="it-IT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UFR-</a:t>
                      </a:r>
                      <a:r>
                        <a:rPr lang="it-IT" sz="1600" dirty="0" err="1" smtClean="0">
                          <a:solidFill>
                            <a:srgbClr val="FFFF00"/>
                          </a:solidFill>
                        </a:rPr>
                        <a:t>guided</a:t>
                      </a:r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FFFF00"/>
                          </a:solidFill>
                        </a:rPr>
                        <a:t>group</a:t>
                      </a:r>
                      <a:endParaRPr lang="it-IT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it-IT" sz="1600" dirty="0" err="1" smtClean="0">
                          <a:solidFill>
                            <a:srgbClr val="FFFF00"/>
                          </a:solidFill>
                        </a:rPr>
                        <a:t>n</a:t>
                      </a:r>
                      <a:r>
                        <a:rPr lang="it-IT" sz="1600" dirty="0" smtClean="0">
                          <a:solidFill>
                            <a:srgbClr val="FFFF00"/>
                          </a:solidFill>
                        </a:rPr>
                        <a:t>=353)</a:t>
                      </a:r>
                      <a:endParaRPr lang="it-IT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rgbClr val="FFFF00"/>
                          </a:solidFill>
                        </a:rPr>
                        <a:t>p</a:t>
                      </a:r>
                      <a:endParaRPr lang="it-IT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549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Cumulative major </a:t>
                      </a:r>
                      <a:r>
                        <a:rPr lang="it-IT" sz="1600" dirty="0" err="1" smtClean="0"/>
                        <a:t>adverse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events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43 (12%)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25 (7.1%)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0.030</a:t>
                      </a:r>
                      <a:endParaRPr lang="it-IT" sz="1600" dirty="0"/>
                    </a:p>
                  </a:txBody>
                  <a:tcPr/>
                </a:tc>
              </a:tr>
              <a:tr h="42549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Death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 (2.5%)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 (1.4%)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42549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Dialysis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 (1.7%)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 (1.1%)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</a:tr>
              <a:tr h="42549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Sustained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kidney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damage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30 (8.5%)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15 (4.3%)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42549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Acute </a:t>
                      </a:r>
                      <a:r>
                        <a:rPr lang="it-IT" sz="1600" dirty="0" err="1" smtClean="0"/>
                        <a:t>pulmonary</a:t>
                      </a:r>
                      <a:r>
                        <a:rPr lang="it-IT" sz="1600" baseline="0" dirty="0" smtClean="0"/>
                        <a:t> edema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 (2.2%)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 (0.6%)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81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771238"/>
            <a:ext cx="776922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Conclusions</a:t>
            </a:r>
            <a:endParaRPr lang="pt-BR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11666" y="1651022"/>
            <a:ext cx="8452557" cy="304698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 </a:t>
            </a:r>
            <a:endParaRPr lang="en-US" sz="2400" i="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</a:rPr>
              <a:t>UFR-guided </a:t>
            </a:r>
            <a:r>
              <a:rPr lang="en-US" sz="2400" b="0" i="0" dirty="0" smtClean="0">
                <a:solidFill>
                  <a:schemeClr val="tx1"/>
                </a:solidFill>
              </a:rPr>
              <a:t>approach (carried out by the </a:t>
            </a:r>
            <a:r>
              <a:rPr lang="en-US" sz="2400" b="0" i="0" dirty="0" err="1" smtClean="0">
                <a:solidFill>
                  <a:schemeClr val="tx1"/>
                </a:solidFill>
              </a:rPr>
              <a:t>RenalGuard</a:t>
            </a:r>
            <a:r>
              <a:rPr lang="en-US" sz="2400" b="0" i="0" dirty="0" smtClean="0">
                <a:solidFill>
                  <a:schemeClr val="tx1"/>
                </a:solidFill>
              </a:rPr>
              <a:t> system) is </a:t>
            </a:r>
            <a:r>
              <a:rPr lang="en-US" sz="2400" b="0" i="0" dirty="0">
                <a:solidFill>
                  <a:schemeClr val="tx1"/>
                </a:solidFill>
              </a:rPr>
              <a:t>superior to the LVEDP-guided hydration regimen to prevent the composite of CI-AKI and/or </a:t>
            </a:r>
            <a:r>
              <a:rPr lang="en-US" sz="2400" b="0" i="0" dirty="0" smtClean="0">
                <a:solidFill>
                  <a:schemeClr val="tx1"/>
                </a:solidFill>
              </a:rPr>
              <a:t>acute pulmonary edema </a:t>
            </a:r>
            <a:r>
              <a:rPr lang="en-US" sz="2400" b="0" i="0" dirty="0">
                <a:solidFill>
                  <a:schemeClr val="tx1"/>
                </a:solidFill>
              </a:rPr>
              <a:t>in high-risk patients. </a:t>
            </a:r>
            <a:endParaRPr lang="en-US" sz="2400" b="0" i="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A </a:t>
            </a:r>
            <a:r>
              <a:rPr lang="en-US" sz="2400" b="0" i="0" dirty="0">
                <a:solidFill>
                  <a:schemeClr val="tx1"/>
                </a:solidFill>
              </a:rPr>
              <a:t>strict control of potassium balance is required during </a:t>
            </a:r>
            <a:r>
              <a:rPr lang="en-US" sz="2400" b="0" i="0" dirty="0" err="1">
                <a:solidFill>
                  <a:schemeClr val="tx1"/>
                </a:solidFill>
              </a:rPr>
              <a:t>RenalGuard</a:t>
            </a:r>
            <a:r>
              <a:rPr lang="en-US" sz="2400" b="0" i="0" dirty="0">
                <a:solidFill>
                  <a:schemeClr val="tx1"/>
                </a:solidFill>
              </a:rPr>
              <a:t> therapy.</a:t>
            </a:r>
            <a:endParaRPr lang="it-IT" sz="24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7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498475"/>
            <a:ext cx="7205663" cy="755650"/>
          </a:xfrm>
        </p:spPr>
        <p:txBody>
          <a:bodyPr/>
          <a:lstStyle/>
          <a:p>
            <a:pPr eaLnBrk="1" hangingPunct="1"/>
            <a:r>
              <a:rPr lang="it-IT" altLang="it-IT" sz="3200" dirty="0" smtClean="0"/>
              <a:t>REMEDIAL III </a:t>
            </a:r>
            <a:r>
              <a:rPr lang="it-IT" altLang="it-IT" sz="3200" dirty="0" err="1" smtClean="0"/>
              <a:t>Investigators</a:t>
            </a:r>
            <a:endParaRPr lang="it-IT" altLang="it-IT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47813"/>
            <a:ext cx="4787900" cy="2019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u="sng" dirty="0" smtClean="0">
                <a:solidFill>
                  <a:schemeClr val="hlink"/>
                </a:solidFill>
              </a:rPr>
              <a:t>Mediterranea </a:t>
            </a:r>
            <a:r>
              <a:rPr lang="it-IT" altLang="it-IT" sz="2000" u="sng" dirty="0" err="1" smtClean="0">
                <a:solidFill>
                  <a:schemeClr val="hlink"/>
                </a:solidFill>
              </a:rPr>
              <a:t>Cardiocentro</a:t>
            </a:r>
            <a:r>
              <a:rPr lang="it-IT" altLang="it-IT" sz="2000" u="sng" dirty="0" smtClean="0">
                <a:solidFill>
                  <a:schemeClr val="hlink"/>
                </a:solidFill>
              </a:rPr>
              <a:t>, </a:t>
            </a:r>
            <a:r>
              <a:rPr lang="it-IT" altLang="it-IT" sz="2000" u="sng" dirty="0" err="1" smtClean="0">
                <a:solidFill>
                  <a:schemeClr val="hlink"/>
                </a:solidFill>
              </a:rPr>
              <a:t>Naples</a:t>
            </a:r>
            <a:endParaRPr lang="it-IT" altLang="it-IT" sz="2000" u="sng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C. Briguori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A. </a:t>
            </a:r>
            <a:r>
              <a:rPr lang="it-IT" altLang="it-IT" sz="2000" dirty="0" err="1" smtClean="0">
                <a:latin typeface="Calibri" panose="020F0502020204030204" pitchFamily="34" charset="0"/>
              </a:rPr>
              <a:t>Focaccio</a:t>
            </a:r>
            <a:r>
              <a:rPr lang="it-IT" altLang="it-IT" sz="2000" dirty="0" smtClean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G. Visconti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F. De Micco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C. D’Amore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>
                <a:latin typeface="Calibri" panose="020F0502020204030204" pitchFamily="34" charset="0"/>
              </a:rPr>
              <a:t>P. Elia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152400" y="4316413"/>
            <a:ext cx="4457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2000" i="0" u="sng" dirty="0" err="1">
                <a:solidFill>
                  <a:schemeClr val="hlink"/>
                </a:solidFill>
                <a:latin typeface="+mn-lt"/>
              </a:rPr>
              <a:t>Multimedica</a:t>
            </a:r>
            <a:r>
              <a:rPr lang="it-IT" altLang="it-IT" sz="2000" i="0" u="sng" dirty="0">
                <a:solidFill>
                  <a:schemeClr val="hlink"/>
                </a:solidFill>
                <a:latin typeface="+mn-lt"/>
              </a:rPr>
              <a:t> IRCCS, </a:t>
            </a:r>
            <a:r>
              <a:rPr lang="it-IT" altLang="it-IT" sz="2000" i="0" u="sng" dirty="0" smtClean="0">
                <a:solidFill>
                  <a:schemeClr val="hlink"/>
                </a:solidFill>
                <a:latin typeface="+mn-lt"/>
              </a:rPr>
              <a:t>Milan</a:t>
            </a:r>
            <a:endParaRPr lang="it-IT" altLang="it-IT" sz="2000" i="0" u="sng" dirty="0">
              <a:solidFill>
                <a:schemeClr val="hlink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>
                <a:latin typeface="Calibri" panose="020F0502020204030204" pitchFamily="34" charset="0"/>
              </a:rPr>
              <a:t>F. </a:t>
            </a:r>
            <a:r>
              <a:rPr lang="it-IT" altLang="it-IT" sz="2000" i="0" dirty="0" err="1">
                <a:latin typeface="Calibri" panose="020F0502020204030204" pitchFamily="34" charset="0"/>
              </a:rPr>
              <a:t>Airoldi</a:t>
            </a:r>
            <a:r>
              <a:rPr lang="it-IT" altLang="it-IT" sz="2000" i="0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>
                <a:latin typeface="Calibri" panose="020F0502020204030204" pitchFamily="34" charset="0"/>
              </a:rPr>
              <a:t>D. </a:t>
            </a:r>
            <a:r>
              <a:rPr lang="it-IT" altLang="it-IT" sz="2000" i="0" dirty="0" err="1" smtClean="0">
                <a:latin typeface="Calibri" panose="020F0502020204030204" pitchFamily="34" charset="0"/>
              </a:rPr>
              <a:t>Tavano</a:t>
            </a:r>
            <a:endParaRPr lang="it-IT" altLang="it-IT" sz="2000" i="0" dirty="0">
              <a:latin typeface="Calibri" panose="020F0502020204030204" pitchFamily="34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4598988" y="1547813"/>
            <a:ext cx="46466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2000" i="0" dirty="0" smtClean="0">
                <a:solidFill>
                  <a:schemeClr val="hlink"/>
                </a:solidFill>
                <a:latin typeface="+mn-lt"/>
              </a:rPr>
              <a:t>     </a:t>
            </a:r>
            <a:r>
              <a:rPr lang="it-IT" altLang="it-IT" sz="2000" i="0" u="sng" dirty="0" smtClean="0">
                <a:solidFill>
                  <a:schemeClr val="hlink"/>
                </a:solidFill>
                <a:latin typeface="+mn-lt"/>
              </a:rPr>
              <a:t>Federico II </a:t>
            </a:r>
            <a:r>
              <a:rPr lang="it-IT" altLang="it-IT" sz="2000" i="0" u="sng" dirty="0" err="1" smtClean="0">
                <a:solidFill>
                  <a:schemeClr val="hlink"/>
                </a:solidFill>
                <a:latin typeface="+mn-lt"/>
              </a:rPr>
              <a:t>University</a:t>
            </a:r>
            <a:r>
              <a:rPr lang="it-IT" altLang="it-IT" sz="2000" i="0" u="sng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it-IT" altLang="it-IT" sz="2000" i="0" u="sng" dirty="0">
                <a:solidFill>
                  <a:schemeClr val="hlink"/>
                </a:solidFill>
                <a:latin typeface="+mn-lt"/>
              </a:rPr>
              <a:t>of </a:t>
            </a:r>
            <a:r>
              <a:rPr lang="it-IT" altLang="it-IT" sz="2000" i="0" u="sng" dirty="0" err="1" smtClean="0">
                <a:solidFill>
                  <a:schemeClr val="hlink"/>
                </a:solidFill>
                <a:latin typeface="+mn-lt"/>
              </a:rPr>
              <a:t>Naples</a:t>
            </a:r>
            <a:endParaRPr lang="it-IT" altLang="it-IT" sz="2000" i="0" u="sng" dirty="0">
              <a:solidFill>
                <a:schemeClr val="hlink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 smtClean="0">
                <a:latin typeface="Calibri" panose="020F0502020204030204" pitchFamily="34" charset="0"/>
              </a:rPr>
              <a:t>G. Esposito</a:t>
            </a:r>
            <a:endParaRPr lang="it-IT" altLang="it-IT" sz="2000" i="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 smtClean="0">
                <a:latin typeface="Calibri" panose="020F0502020204030204" pitchFamily="34" charset="0"/>
              </a:rPr>
              <a:t>R. Piccolo</a:t>
            </a:r>
            <a:endParaRPr lang="it-IT" altLang="it-IT" sz="2000" i="0" dirty="0">
              <a:latin typeface="Calibri" panose="020F0502020204030204" pitchFamily="34" charset="0"/>
            </a:endParaRP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4598988" y="4316413"/>
            <a:ext cx="4457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2000" i="0" dirty="0">
                <a:solidFill>
                  <a:schemeClr val="hlink"/>
                </a:solidFill>
                <a:latin typeface="+mn-lt"/>
              </a:rPr>
              <a:t> </a:t>
            </a:r>
            <a:r>
              <a:rPr lang="it-IT" altLang="it-IT" sz="2000" i="0" dirty="0" smtClean="0">
                <a:solidFill>
                  <a:schemeClr val="hlink"/>
                </a:solidFill>
                <a:latin typeface="+mn-lt"/>
              </a:rPr>
              <a:t>    </a:t>
            </a:r>
            <a:r>
              <a:rPr lang="it-IT" altLang="it-IT" sz="2000" i="0" u="sng" dirty="0" smtClean="0">
                <a:solidFill>
                  <a:schemeClr val="hlink"/>
                </a:solidFill>
                <a:latin typeface="+mn-lt"/>
              </a:rPr>
              <a:t>Policlinico di Bari, Bari</a:t>
            </a:r>
            <a:endParaRPr lang="it-IT" altLang="it-IT" sz="2000" i="0" u="sng" dirty="0">
              <a:solidFill>
                <a:schemeClr val="hlink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 smtClean="0">
                <a:latin typeface="Calibri" panose="020F0502020204030204" pitchFamily="34" charset="0"/>
              </a:rPr>
              <a:t>N. Signore</a:t>
            </a:r>
            <a:endParaRPr lang="it-IT" altLang="it-IT" sz="2000" i="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it-IT" altLang="it-IT" sz="2000" i="0" dirty="0" smtClean="0">
                <a:latin typeface="Calibri" panose="020F0502020204030204" pitchFamily="34" charset="0"/>
              </a:rPr>
              <a:t>A. </a:t>
            </a:r>
            <a:r>
              <a:rPr lang="it-IT" altLang="it-IT" sz="2000" i="0" dirty="0" err="1" smtClean="0">
                <a:latin typeface="Calibri" panose="020F0502020204030204" pitchFamily="34" charset="0"/>
              </a:rPr>
              <a:t>Dachille</a:t>
            </a:r>
            <a:endParaRPr lang="it-IT" altLang="it-IT" sz="20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4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hidden">
          <a:xfrm>
            <a:off x="292100" y="1203960"/>
            <a:ext cx="8531860" cy="4922520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000" i="0">
              <a:solidFill>
                <a:schemeClr val="tx1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29783" y="297093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 smtClean="0"/>
              <a:t>Purpose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6531" y="1179118"/>
            <a:ext cx="8362042" cy="3103339"/>
          </a:xfrm>
        </p:spPr>
        <p:txBody>
          <a:bodyPr/>
          <a:lstStyle/>
          <a:p>
            <a:pPr marL="285750" indent="-285750" algn="just" eaLnBrk="1" hangingPunct="1"/>
            <a:r>
              <a:rPr lang="en-US" sz="2400" dirty="0"/>
              <a:t>We performed a multicenter, randomized, single-blind, phase 3, investigator-initiated </a:t>
            </a:r>
            <a:r>
              <a:rPr lang="en-US" sz="2400" dirty="0" smtClean="0"/>
              <a:t>trial </a:t>
            </a:r>
            <a:r>
              <a:rPr lang="en-US" sz="2400" dirty="0"/>
              <a:t>comparing </a:t>
            </a:r>
            <a:r>
              <a:rPr lang="en-US" sz="2400" dirty="0" smtClean="0"/>
              <a:t>2 tailored-hydration regimens:</a:t>
            </a:r>
            <a:endParaRPr lang="en-US" sz="2400" dirty="0"/>
          </a:p>
          <a:p>
            <a:pPr marL="285750" indent="-285750" algn="just" eaLnBrk="1" hangingPunct="1"/>
            <a:r>
              <a:rPr lang="en-US" sz="2400" dirty="0" smtClean="0"/>
              <a:t>LVEDP-guided hydration (</a:t>
            </a:r>
            <a:r>
              <a:rPr lang="en-US" sz="2400" i="1" dirty="0" smtClean="0"/>
              <a:t>LVEDP-guided group</a:t>
            </a:r>
            <a:r>
              <a:rPr lang="en-US" sz="2400" dirty="0"/>
              <a:t>) </a:t>
            </a:r>
          </a:p>
          <a:p>
            <a:pPr marL="285750" indent="-285750" algn="just" eaLnBrk="1" hangingPunct="1"/>
            <a:r>
              <a:rPr lang="en-US" sz="2400" dirty="0" smtClean="0"/>
              <a:t>UFR-guided hydration (</a:t>
            </a:r>
            <a:r>
              <a:rPr lang="en-US" sz="2400" i="1" dirty="0" smtClean="0"/>
              <a:t>UFR-guided group</a:t>
            </a:r>
            <a:r>
              <a:rPr lang="en-US" sz="2400" dirty="0" smtClean="0"/>
              <a:t>)</a:t>
            </a:r>
          </a:p>
          <a:p>
            <a:pPr marL="285750" indent="-285750" algn="just" eaLnBrk="1" hangingPunct="1"/>
            <a:r>
              <a:rPr lang="en-US" sz="2400" dirty="0"/>
              <a:t>The trial was registered with www.clinicaltrial.gov (NCT02489669</a:t>
            </a:r>
            <a:r>
              <a:rPr lang="en-US" sz="2400" dirty="0" smtClean="0"/>
              <a:t>)</a:t>
            </a:r>
          </a:p>
          <a:p>
            <a:pPr marL="285750" indent="-285750" algn="just" eaLnBrk="1" hangingPunct="1"/>
            <a:r>
              <a:rPr lang="en-US" sz="2400" dirty="0"/>
              <a:t>In all cases </a:t>
            </a:r>
            <a:r>
              <a:rPr lang="en-US" sz="2400" dirty="0" err="1"/>
              <a:t>iobitridol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Xenetix</a:t>
            </a:r>
            <a:r>
              <a:rPr lang="en-US" sz="2400" dirty="0" smtClean="0"/>
              <a:t>, </a:t>
            </a:r>
            <a:r>
              <a:rPr lang="en-US" sz="2400" dirty="0" err="1" smtClean="0"/>
              <a:t>Guerbet</a:t>
            </a:r>
            <a:r>
              <a:rPr lang="en-US" sz="2400" dirty="0"/>
              <a:t>, </a:t>
            </a:r>
            <a:r>
              <a:rPr lang="en-US" sz="2400" dirty="0" err="1" smtClean="0"/>
              <a:t>Villepinte</a:t>
            </a:r>
            <a:r>
              <a:rPr lang="en-US" sz="2400" dirty="0"/>
              <a:t>, France</a:t>
            </a:r>
            <a:r>
              <a:rPr lang="en-US" sz="2400" dirty="0" smtClean="0"/>
              <a:t>) a </a:t>
            </a:r>
            <a:r>
              <a:rPr lang="en-US" sz="2400" dirty="0"/>
              <a:t>low-</a:t>
            </a:r>
            <a:r>
              <a:rPr lang="en-US" sz="2400" dirty="0" err="1"/>
              <a:t>osmolar</a:t>
            </a:r>
            <a:r>
              <a:rPr lang="en-US" sz="2400" dirty="0"/>
              <a:t>, non-ionic contrast agent) was administered. </a:t>
            </a:r>
            <a:r>
              <a:rPr lang="en-US" sz="2400" dirty="0" err="1" smtClean="0"/>
              <a:t>Guerbet</a:t>
            </a:r>
            <a:r>
              <a:rPr lang="en-US" sz="2400" dirty="0" smtClean="0"/>
              <a:t> provided </a:t>
            </a:r>
            <a:r>
              <a:rPr lang="en-US" sz="2400" dirty="0"/>
              <a:t>an unrestricted grant </a:t>
            </a: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dirty="0" err="1"/>
              <a:t>Mediterranea</a:t>
            </a:r>
            <a:r>
              <a:rPr lang="en-US" sz="2400" dirty="0"/>
              <a:t> </a:t>
            </a:r>
            <a:r>
              <a:rPr lang="en-US" sz="2400" dirty="0" err="1" smtClean="0"/>
              <a:t>Cardiocentro</a:t>
            </a:r>
            <a:r>
              <a:rPr lang="en-US" sz="2400" dirty="0" smtClean="0"/>
              <a:t>.</a:t>
            </a:r>
          </a:p>
          <a:p>
            <a:pPr marL="400050" lvl="1" indent="0" eaLnBrk="1" hangingPunct="1">
              <a:buNone/>
            </a:pPr>
            <a:endParaRPr lang="en-US" sz="22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34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1275" y="260350"/>
          <a:ext cx="9072563" cy="613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90"/>
                <a:gridCol w="3897062"/>
                <a:gridCol w="1280913"/>
                <a:gridCol w="1936098"/>
              </a:tblGrid>
              <a:tr h="640011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/>
                          </a:solidFill>
                        </a:rPr>
                        <a:t>UFR-</a:t>
                      </a:r>
                      <a:r>
                        <a:rPr lang="it-IT" sz="1800" dirty="0" err="1" smtClean="0">
                          <a:solidFill>
                            <a:schemeClr val="bg2"/>
                          </a:solidFill>
                        </a:rPr>
                        <a:t>guided</a:t>
                      </a:r>
                      <a:r>
                        <a:rPr lang="it-IT" sz="1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bg2"/>
                          </a:solidFill>
                        </a:rPr>
                        <a:t>group</a:t>
                      </a:r>
                      <a:endParaRPr lang="it-IT" sz="18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2"/>
                          </a:solidFill>
                        </a:rPr>
                        <a:t>LVEDP-</a:t>
                      </a:r>
                      <a:r>
                        <a:rPr lang="it-IT" sz="1800" dirty="0" err="1" smtClean="0">
                          <a:solidFill>
                            <a:schemeClr val="bg2"/>
                          </a:solidFill>
                        </a:rPr>
                        <a:t>guided</a:t>
                      </a:r>
                      <a:r>
                        <a:rPr lang="it-IT" sz="1800" dirty="0" smtClean="0">
                          <a:solidFill>
                            <a:schemeClr val="bg2"/>
                          </a:solidFill>
                        </a:rPr>
                        <a:t> Group</a:t>
                      </a:r>
                      <a:endParaRPr lang="it-IT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/>
                        <a:t>Pre</a:t>
                      </a:r>
                      <a:r>
                        <a:rPr lang="it-IT" sz="1800" b="1" dirty="0" smtClean="0"/>
                        <a:t>-Procedure</a:t>
                      </a: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1C1C1C"/>
                          </a:solidFill>
                        </a:rPr>
                        <a:t>Reach</a:t>
                      </a:r>
                      <a:r>
                        <a:rPr lang="it-IT" sz="1800" b="1" baseline="0" dirty="0" smtClean="0">
                          <a:solidFill>
                            <a:srgbClr val="1C1C1C"/>
                          </a:solidFill>
                        </a:rPr>
                        <a:t> UFR &gt;300 </a:t>
                      </a:r>
                      <a:r>
                        <a:rPr lang="it-IT" sz="1800" b="1" baseline="0" dirty="0" err="1" smtClean="0">
                          <a:solidFill>
                            <a:srgbClr val="1C1C1C"/>
                          </a:solidFill>
                        </a:rPr>
                        <a:t>mL</a:t>
                      </a:r>
                      <a:r>
                        <a:rPr lang="it-IT" sz="1800" b="1" baseline="0" dirty="0" smtClean="0">
                          <a:solidFill>
                            <a:srgbClr val="1C1C1C"/>
                          </a:solidFill>
                        </a:rPr>
                        <a:t>/h</a:t>
                      </a: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Start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chemeClr val="bg2"/>
                          </a:solidFill>
                        </a:rPr>
                        <a:t>hydration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1 h </a:t>
                      </a:r>
                      <a:r>
                        <a:rPr lang="it-IT" sz="1800" b="1" baseline="0" dirty="0" err="1" smtClean="0">
                          <a:solidFill>
                            <a:schemeClr val="bg2"/>
                          </a:solidFill>
                        </a:rPr>
                        <a:t>before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procedure</a:t>
                      </a:r>
                      <a:endParaRPr lang="it-IT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33518">
                <a:tc>
                  <a:txBody>
                    <a:bodyPr/>
                    <a:lstStyle/>
                    <a:p>
                      <a:endParaRPr lang="it-IT" sz="1800" b="1" dirty="0"/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i="1" baseline="0" dirty="0" err="1" smtClean="0">
                          <a:solidFill>
                            <a:srgbClr val="1C1C1C"/>
                          </a:solidFill>
                        </a:rPr>
                        <a:t>Priming</a:t>
                      </a:r>
                      <a:r>
                        <a:rPr lang="it-IT" sz="1800" i="1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(in 30 minutes)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250 </a:t>
                      </a:r>
                      <a:r>
                        <a:rPr lang="it-IT" sz="1600" i="0" baseline="0" dirty="0" err="1" smtClean="0">
                          <a:solidFill>
                            <a:srgbClr val="1C1C1C"/>
                          </a:solidFill>
                        </a:rPr>
                        <a:t>mL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 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150 </a:t>
                      </a:r>
                      <a:r>
                        <a:rPr lang="it-IT" sz="1600" i="0" baseline="0" dirty="0" err="1" smtClean="0">
                          <a:solidFill>
                            <a:srgbClr val="1C1C1C"/>
                          </a:solidFill>
                        </a:rPr>
                        <a:t>mL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 (</a:t>
                      </a:r>
                      <a:r>
                        <a:rPr lang="it-IT" sz="1600" i="0" baseline="0" dirty="0" err="1" smtClean="0">
                          <a:solidFill>
                            <a:srgbClr val="1C1C1C"/>
                          </a:solidFill>
                        </a:rPr>
                        <a:t>if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 LVEF≤30% </a:t>
                      </a:r>
                      <a:r>
                        <a:rPr lang="it-IT" sz="1600" i="0" baseline="0" dirty="0" err="1" smtClean="0">
                          <a:solidFill>
                            <a:srgbClr val="1C1C1C"/>
                          </a:solidFill>
                        </a:rPr>
                        <a:t>ot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 LVEDP</a:t>
                      </a:r>
                      <a:r>
                        <a:rPr lang="it-IT" sz="1600" i="0" baseline="30000" dirty="0" smtClean="0">
                          <a:solidFill>
                            <a:srgbClr val="1C1C1C"/>
                          </a:solidFill>
                        </a:rPr>
                        <a:t>TDI</a:t>
                      </a:r>
                      <a:r>
                        <a:rPr lang="it-IT" sz="1600" i="0" baseline="0" dirty="0" smtClean="0">
                          <a:solidFill>
                            <a:srgbClr val="1C1C1C"/>
                          </a:solidFill>
                        </a:rPr>
                        <a:t> &gt;14)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1600" i="0" baseline="0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i="0" baseline="0" dirty="0" err="1" smtClean="0">
                          <a:solidFill>
                            <a:srgbClr val="1C1C1C"/>
                          </a:solidFill>
                        </a:rPr>
                        <a:t>Followed</a:t>
                      </a:r>
                      <a:r>
                        <a:rPr lang="it-IT" sz="1800" i="0" baseline="0" dirty="0" smtClean="0">
                          <a:solidFill>
                            <a:srgbClr val="1C1C1C"/>
                          </a:solidFill>
                        </a:rPr>
                        <a:t> by </a:t>
                      </a:r>
                      <a:r>
                        <a:rPr lang="it-IT" sz="1800" i="0" baseline="0" dirty="0" err="1" smtClean="0">
                          <a:solidFill>
                            <a:srgbClr val="1C1C1C"/>
                          </a:solidFill>
                        </a:rPr>
                        <a:t>i.v</a:t>
                      </a:r>
                      <a:r>
                        <a:rPr lang="it-IT" sz="1800" i="0" baseline="0" dirty="0" smtClean="0">
                          <a:solidFill>
                            <a:srgbClr val="1C1C1C"/>
                          </a:solidFill>
                        </a:rPr>
                        <a:t>. </a:t>
                      </a:r>
                      <a:r>
                        <a:rPr lang="it-IT" sz="1800" i="0" baseline="0" dirty="0" err="1" smtClean="0">
                          <a:solidFill>
                            <a:srgbClr val="1C1C1C"/>
                          </a:solidFill>
                        </a:rPr>
                        <a:t>furosemide</a:t>
                      </a:r>
                      <a:r>
                        <a:rPr lang="it-IT" sz="1800" i="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1800" i="0" baseline="0" dirty="0" smtClean="0">
                          <a:solidFill>
                            <a:srgbClr val="1C1C1C"/>
                          </a:solidFill>
                        </a:rPr>
                        <a:t>(≥0.25 mg/kg)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1600" i="1" dirty="0">
                        <a:solidFill>
                          <a:srgbClr val="1C1C1C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LVEDP</a:t>
                      </a:r>
                      <a:r>
                        <a:rPr lang="it-IT" sz="1800" b="1" baseline="30000" dirty="0" smtClean="0">
                          <a:solidFill>
                            <a:schemeClr val="bg2"/>
                          </a:solidFill>
                        </a:rPr>
                        <a:t>TDI</a:t>
                      </a:r>
                      <a:br>
                        <a:rPr lang="it-IT" sz="1800" b="1" baseline="300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(E/</a:t>
                      </a:r>
                      <a:r>
                        <a:rPr lang="it-IT" sz="1600" b="1" baseline="0" dirty="0" err="1" smtClean="0">
                          <a:solidFill>
                            <a:schemeClr val="bg2"/>
                          </a:solidFill>
                        </a:rPr>
                        <a:t>e’</a:t>
                      </a: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 ratio)</a:t>
                      </a:r>
                    </a:p>
                    <a:p>
                      <a:pPr algn="ctr"/>
                      <a:endParaRPr lang="it-IT" sz="1800" b="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&lt;10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11-14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&gt;14</a:t>
                      </a:r>
                      <a:endParaRPr lang="it-IT" sz="1800" b="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Infusione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rate</a:t>
                      </a:r>
                    </a:p>
                    <a:p>
                      <a:pPr algn="ctr"/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it-IT" sz="1600" b="1" baseline="0" dirty="0" err="1" smtClean="0">
                          <a:solidFill>
                            <a:schemeClr val="bg2"/>
                          </a:solidFill>
                        </a:rPr>
                        <a:t>mL</a:t>
                      </a: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/kg/h)</a:t>
                      </a:r>
                    </a:p>
                    <a:p>
                      <a:pPr algn="ctr"/>
                      <a:endParaRPr lang="it-IT" sz="1800" b="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5 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3 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1.5</a:t>
                      </a:r>
                      <a:endParaRPr lang="it-IT" sz="1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11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Intra-procedure</a:t>
                      </a:r>
                      <a:endParaRPr lang="it-IT" sz="1800" b="1" dirty="0"/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solidFill>
                            <a:srgbClr val="1C1C1C"/>
                          </a:solidFill>
                        </a:rPr>
                        <a:t>Maintain</a:t>
                      </a:r>
                      <a:r>
                        <a:rPr lang="it-IT" sz="1800" b="1" dirty="0" smtClean="0">
                          <a:solidFill>
                            <a:srgbClr val="1C1C1C"/>
                          </a:solidFill>
                        </a:rPr>
                        <a:t> UFR ≥450 </a:t>
                      </a:r>
                      <a:r>
                        <a:rPr lang="it-IT" sz="1800" b="1" dirty="0" err="1" smtClean="0">
                          <a:solidFill>
                            <a:srgbClr val="1C1C1C"/>
                          </a:solidFill>
                        </a:rPr>
                        <a:t>mL</a:t>
                      </a:r>
                      <a:r>
                        <a:rPr lang="it-IT" sz="1800" b="1" dirty="0" smtClean="0">
                          <a:solidFill>
                            <a:srgbClr val="1C1C1C"/>
                          </a:solidFill>
                        </a:rPr>
                        <a:t>/h</a:t>
                      </a: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baseline="0" dirty="0" err="1" smtClean="0">
                          <a:solidFill>
                            <a:schemeClr val="bg2"/>
                          </a:solidFill>
                        </a:rPr>
                        <a:t>Adjust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chemeClr val="bg2"/>
                          </a:solidFill>
                        </a:rPr>
                        <a:t>hydration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rate </a:t>
                      </a:r>
                      <a:r>
                        <a:rPr lang="it-IT" sz="1800" b="1" baseline="0" dirty="0" err="1" smtClean="0">
                          <a:solidFill>
                            <a:schemeClr val="bg2"/>
                          </a:solidFill>
                        </a:rPr>
                        <a:t>according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to LVEDP</a:t>
                      </a:r>
                      <a:endParaRPr lang="it-IT" sz="1800" b="1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6802">
                <a:tc>
                  <a:txBody>
                    <a:bodyPr/>
                    <a:lstStyle/>
                    <a:p>
                      <a:endParaRPr lang="it-IT" sz="1800" b="1" dirty="0"/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err="1" smtClean="0">
                          <a:solidFill>
                            <a:srgbClr val="1C1C1C"/>
                          </a:solidFill>
                        </a:rPr>
                        <a:t>Additional</a:t>
                      </a:r>
                      <a:r>
                        <a:rPr lang="it-IT" sz="1800" b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it-IT" sz="1800" b="0" dirty="0" err="1" smtClean="0">
                          <a:solidFill>
                            <a:srgbClr val="1C1C1C"/>
                          </a:solidFill>
                        </a:rPr>
                        <a:t>furosemide</a:t>
                      </a:r>
                      <a:r>
                        <a:rPr lang="it-IT" sz="1800" b="0" baseline="0" dirty="0" smtClean="0">
                          <a:solidFill>
                            <a:srgbClr val="1C1C1C"/>
                          </a:solidFill>
                        </a:rPr>
                        <a:t> dose </a:t>
                      </a:r>
                      <a:r>
                        <a:rPr lang="it-IT" sz="1800" b="0" baseline="0" dirty="0" err="1" smtClean="0">
                          <a:solidFill>
                            <a:srgbClr val="1C1C1C"/>
                          </a:solidFill>
                        </a:rPr>
                        <a:t>allowed</a:t>
                      </a:r>
                      <a:r>
                        <a:rPr lang="it-IT" sz="1800" b="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it-IT" sz="1800" b="0" baseline="0" dirty="0" err="1" smtClean="0">
                          <a:solidFill>
                            <a:srgbClr val="1C1C1C"/>
                          </a:solidFill>
                        </a:rPr>
                        <a:t>according</a:t>
                      </a:r>
                      <a:r>
                        <a:rPr lang="it-IT" sz="1800" b="0" baseline="0" dirty="0" smtClean="0">
                          <a:solidFill>
                            <a:srgbClr val="1C1C1C"/>
                          </a:solidFill>
                        </a:rPr>
                        <a:t> to UFR </a:t>
                      </a:r>
                      <a:r>
                        <a:rPr lang="it-IT" sz="1800" b="0" baseline="0" dirty="0" err="1" smtClean="0">
                          <a:solidFill>
                            <a:srgbClr val="1C1C1C"/>
                          </a:solidFill>
                        </a:rPr>
                        <a:t>value</a:t>
                      </a:r>
                      <a:endParaRPr lang="it-IT" sz="1800" b="0" dirty="0">
                        <a:solidFill>
                          <a:srgbClr val="1C1C1C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LVEDP</a:t>
                      </a:r>
                    </a:p>
                    <a:p>
                      <a:pPr algn="ctr"/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(mm Hg)</a:t>
                      </a:r>
                    </a:p>
                    <a:p>
                      <a:pPr algn="ctr"/>
                      <a:endParaRPr lang="it-IT" sz="1800" b="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≤12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13-18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&gt;18</a:t>
                      </a:r>
                      <a:endParaRPr lang="it-IT" sz="1800" b="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Infusione</a:t>
                      </a:r>
                      <a:r>
                        <a:rPr lang="it-IT" sz="1800" b="1" baseline="0" dirty="0" smtClean="0">
                          <a:solidFill>
                            <a:schemeClr val="bg2"/>
                          </a:solidFill>
                        </a:rPr>
                        <a:t> rate</a:t>
                      </a:r>
                    </a:p>
                    <a:p>
                      <a:pPr algn="ctr"/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it-IT" sz="1600" b="1" baseline="0" dirty="0" err="1" smtClean="0">
                          <a:solidFill>
                            <a:schemeClr val="bg2"/>
                          </a:solidFill>
                        </a:rPr>
                        <a:t>mL</a:t>
                      </a:r>
                      <a:r>
                        <a:rPr lang="it-IT" sz="1600" b="1" baseline="0" dirty="0" smtClean="0">
                          <a:solidFill>
                            <a:schemeClr val="bg2"/>
                          </a:solidFill>
                        </a:rPr>
                        <a:t>/kg/h)</a:t>
                      </a:r>
                    </a:p>
                    <a:p>
                      <a:pPr algn="ctr"/>
                      <a:endParaRPr lang="it-IT" sz="1800" b="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5 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3 </a:t>
                      </a:r>
                    </a:p>
                    <a:p>
                      <a:pPr algn="ctr"/>
                      <a:r>
                        <a:rPr lang="it-IT" sz="1800" b="0" baseline="0" dirty="0" smtClean="0">
                          <a:solidFill>
                            <a:schemeClr val="bg2"/>
                          </a:solidFill>
                        </a:rPr>
                        <a:t>1.5</a:t>
                      </a:r>
                      <a:endParaRPr lang="it-IT" sz="1800" b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73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Post-Procedure</a:t>
                      </a:r>
                      <a:endParaRPr lang="it-IT" sz="1800" b="1" dirty="0"/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solidFill>
                            <a:srgbClr val="1C1C1C"/>
                          </a:solidFill>
                        </a:rPr>
                        <a:t>Continued</a:t>
                      </a:r>
                      <a:r>
                        <a:rPr lang="it-IT" sz="1800" b="1" dirty="0" smtClean="0">
                          <a:solidFill>
                            <a:srgbClr val="1C1C1C"/>
                          </a:solidFill>
                        </a:rPr>
                        <a:t> for 4 h</a:t>
                      </a: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 err="1" smtClean="0">
                          <a:solidFill>
                            <a:schemeClr val="bg2"/>
                          </a:solidFill>
                        </a:rPr>
                        <a:t>Continued</a:t>
                      </a:r>
                      <a:r>
                        <a:rPr lang="it-IT" sz="1800" b="1" dirty="0" smtClean="0">
                          <a:solidFill>
                            <a:schemeClr val="bg2"/>
                          </a:solidFill>
                        </a:rPr>
                        <a:t> for 4 h</a:t>
                      </a:r>
                      <a:endParaRPr lang="it-IT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688" marB="4568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258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26946"/>
            <a:ext cx="7769225" cy="755650"/>
          </a:xfrm>
        </p:spPr>
        <p:txBody>
          <a:bodyPr/>
          <a:lstStyle/>
          <a:p>
            <a:pPr eaLnBrk="1" hangingPunct="1"/>
            <a:r>
              <a:rPr lang="it-IT" sz="3200" dirty="0" err="1" smtClean="0"/>
              <a:t>Study</a:t>
            </a:r>
            <a:r>
              <a:rPr lang="it-IT" sz="3200" dirty="0" smtClean="0"/>
              <a:t> P</a:t>
            </a:r>
            <a:r>
              <a:rPr lang="en-US" sz="3200" dirty="0" err="1" smtClean="0"/>
              <a:t>opulation</a:t>
            </a:r>
            <a:endParaRPr lang="pt-BR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82221" y="1460784"/>
            <a:ext cx="8452557" cy="11079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rgbClr val="FFFF00"/>
                </a:solidFill>
              </a:rPr>
              <a:t>Inclusion Criteria</a:t>
            </a:r>
            <a:endParaRPr lang="en-US" i="0" dirty="0">
              <a:solidFill>
                <a:srgbClr val="FFFF00"/>
              </a:solidFill>
            </a:endParaRP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All </a:t>
            </a:r>
            <a:r>
              <a:rPr lang="en-US" sz="1600" b="0" i="0" dirty="0">
                <a:solidFill>
                  <a:schemeClr val="tx1"/>
                </a:solidFill>
              </a:rPr>
              <a:t>consecutive patients with chronic kidney disease (CKD) </a:t>
            </a:r>
            <a:r>
              <a:rPr lang="en-US" sz="1600" b="0" i="0" dirty="0" smtClean="0">
                <a:solidFill>
                  <a:schemeClr val="tx1"/>
                </a:solidFill>
              </a:rPr>
              <a:t>an </a:t>
            </a:r>
            <a:r>
              <a:rPr lang="en-US" sz="1600" b="0" i="0" dirty="0" err="1">
                <a:solidFill>
                  <a:schemeClr val="tx1"/>
                </a:solidFill>
              </a:rPr>
              <a:t>eGFR</a:t>
            </a:r>
            <a:r>
              <a:rPr lang="en-US" sz="1600" b="0" i="0" dirty="0">
                <a:solidFill>
                  <a:schemeClr val="tx1"/>
                </a:solidFill>
              </a:rPr>
              <a:t> </a:t>
            </a:r>
            <a:r>
              <a:rPr lang="en-US" sz="1600" b="0" i="0" dirty="0" smtClean="0">
                <a:solidFill>
                  <a:schemeClr val="tx1"/>
                </a:solidFill>
              </a:rPr>
              <a:t>≤45 mL/min/1.73 </a:t>
            </a:r>
            <a:r>
              <a:rPr lang="en-US" sz="1600" b="0" i="0" dirty="0">
                <a:solidFill>
                  <a:schemeClr val="tx1"/>
                </a:solidFill>
              </a:rPr>
              <a:t>m</a:t>
            </a:r>
            <a:r>
              <a:rPr lang="en-US" sz="1600" b="0" i="0" baseline="30000" dirty="0">
                <a:solidFill>
                  <a:schemeClr val="tx1"/>
                </a:solidFill>
              </a:rPr>
              <a:t>2</a:t>
            </a:r>
            <a:r>
              <a:rPr lang="en-US" sz="1600" b="0" i="0" dirty="0">
                <a:solidFill>
                  <a:schemeClr val="tx1"/>
                </a:solidFill>
              </a:rPr>
              <a:t> </a:t>
            </a:r>
            <a:endParaRPr lang="en-US" sz="1600" b="0" i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and/or</a:t>
            </a: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At </a:t>
            </a:r>
            <a:r>
              <a:rPr lang="en-US" sz="1600" b="0" i="0" dirty="0">
                <a:solidFill>
                  <a:schemeClr val="tx1"/>
                </a:solidFill>
              </a:rPr>
              <a:t>high risk for CI-AKI according to </a:t>
            </a:r>
            <a:r>
              <a:rPr lang="en-US" sz="1600" b="0" i="0" dirty="0" err="1">
                <a:solidFill>
                  <a:schemeClr val="tx1"/>
                </a:solidFill>
              </a:rPr>
              <a:t>Mehran's</a:t>
            </a:r>
            <a:r>
              <a:rPr lang="en-US" sz="1600" b="0" i="0" dirty="0">
                <a:solidFill>
                  <a:schemeClr val="tx1"/>
                </a:solidFill>
              </a:rPr>
              <a:t> score ≥11 and/or </a:t>
            </a:r>
            <a:r>
              <a:rPr lang="en-US" sz="1600" b="0" i="0" dirty="0" err="1">
                <a:solidFill>
                  <a:schemeClr val="tx1"/>
                </a:solidFill>
              </a:rPr>
              <a:t>Gurm's</a:t>
            </a:r>
            <a:r>
              <a:rPr lang="en-US" sz="1600" b="0" i="0" dirty="0">
                <a:solidFill>
                  <a:schemeClr val="tx1"/>
                </a:solidFill>
              </a:rPr>
              <a:t> score &gt;7</a:t>
            </a:r>
            <a:endParaRPr lang="it-IT" sz="1600" b="0" i="0" dirty="0" smtClean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4000" y="2662618"/>
            <a:ext cx="8508999" cy="32932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accent1"/>
                </a:solidFill>
              </a:rPr>
              <a:t>Exclusion Criteria:</a:t>
            </a:r>
          </a:p>
          <a:p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Age &lt;18 years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Women who are pregnant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Acute pulmonary edema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Acute myocardial </a:t>
            </a:r>
            <a:r>
              <a:rPr lang="en-US" sz="1600" b="0" i="0" dirty="0" smtClean="0">
                <a:solidFill>
                  <a:schemeClr val="tx1"/>
                </a:solidFill>
              </a:rPr>
              <a:t>infarction (STEMI)</a:t>
            </a:r>
            <a:endParaRPr lang="en-US" sz="1600" b="0" i="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Recent contrast media exposure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End-stage CKD on chronic dialysis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Multiple myeloma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Current enrolment in any other study when enrolment in the REMEDIAL III would involve deviation from either protocol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Cardiogenic shock</a:t>
            </a:r>
          </a:p>
          <a:p>
            <a:pPr marL="285750" indent="-285750">
              <a:buFont typeface="Arial"/>
              <a:buChar char="•"/>
            </a:pPr>
            <a:r>
              <a:rPr lang="en-US" sz="1600" b="0" i="0" dirty="0">
                <a:solidFill>
                  <a:schemeClr val="tx1"/>
                </a:solidFill>
              </a:rPr>
              <a:t>Administration of </a:t>
            </a:r>
            <a:r>
              <a:rPr lang="en-US" sz="1600" b="0" i="0" dirty="0" err="1">
                <a:solidFill>
                  <a:schemeClr val="tx1"/>
                </a:solidFill>
              </a:rPr>
              <a:t>theophilline</a:t>
            </a:r>
            <a:r>
              <a:rPr lang="en-US" sz="1600" b="0" i="0" dirty="0">
                <a:solidFill>
                  <a:schemeClr val="tx1"/>
                </a:solidFill>
              </a:rPr>
              <a:t>, dopamine, </a:t>
            </a:r>
            <a:r>
              <a:rPr lang="en-US" sz="1600" b="0" i="0" dirty="0" err="1">
                <a:solidFill>
                  <a:schemeClr val="tx1"/>
                </a:solidFill>
              </a:rPr>
              <a:t>mannitol</a:t>
            </a:r>
            <a:r>
              <a:rPr lang="en-US" sz="1600" b="0" i="0" dirty="0">
                <a:solidFill>
                  <a:schemeClr val="tx1"/>
                </a:solidFill>
              </a:rPr>
              <a:t> and </a:t>
            </a:r>
            <a:r>
              <a:rPr lang="en-US" sz="1600" b="0" i="0" dirty="0" err="1">
                <a:solidFill>
                  <a:schemeClr val="tx1"/>
                </a:solidFill>
              </a:rPr>
              <a:t>fenoldopam</a:t>
            </a:r>
            <a:endParaRPr lang="it-IT" sz="1600" b="0" i="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10434" y="1001186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chemeClr val="tx1"/>
                </a:solidFill>
              </a:rPr>
              <a:t>Between July 15, 2015 and June 6, 2019 </a:t>
            </a:r>
            <a:endParaRPr lang="it-IT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66438"/>
            <a:ext cx="776922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Primary endpoint</a:t>
            </a:r>
            <a:endParaRPr lang="pt-BR" sz="32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11666" y="1651022"/>
            <a:ext cx="8452557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 </a:t>
            </a:r>
            <a:endParaRPr lang="en-US" sz="2400" i="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Composite of CI-AKI and/or </a:t>
            </a:r>
            <a:r>
              <a:rPr lang="en-US" sz="2400" dirty="0">
                <a:solidFill>
                  <a:schemeClr val="tx1"/>
                </a:solidFill>
              </a:rPr>
              <a:t>acute pulmonary </a:t>
            </a:r>
            <a:r>
              <a:rPr lang="en-US" sz="2400" dirty="0" smtClean="0">
                <a:solidFill>
                  <a:schemeClr val="tx1"/>
                </a:solidFill>
              </a:rPr>
              <a:t>edema 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2778" y="2928003"/>
            <a:ext cx="8508999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i="0" dirty="0" smtClean="0">
                <a:solidFill>
                  <a:srgbClr val="FFFF00"/>
                </a:solidFill>
              </a:rPr>
              <a:t>CI-AKI:</a:t>
            </a:r>
          </a:p>
          <a:p>
            <a:pPr algn="just"/>
            <a:r>
              <a:rPr lang="en-US" b="0" i="0" dirty="0" smtClean="0">
                <a:solidFill>
                  <a:schemeClr val="tx1"/>
                </a:solidFill>
              </a:rPr>
              <a:t>increase </a:t>
            </a:r>
            <a:r>
              <a:rPr lang="en-US" b="0" i="0" dirty="0">
                <a:solidFill>
                  <a:schemeClr val="tx1"/>
                </a:solidFill>
              </a:rPr>
              <a:t>in the serum creatinine concentration </a:t>
            </a:r>
            <a:r>
              <a:rPr lang="en-US" b="0" i="0" dirty="0" smtClean="0">
                <a:solidFill>
                  <a:schemeClr val="tx1"/>
                </a:solidFill>
              </a:rPr>
              <a:t>≥25</a:t>
            </a:r>
            <a:r>
              <a:rPr lang="en-US" b="0" i="0" dirty="0">
                <a:solidFill>
                  <a:schemeClr val="tx1"/>
                </a:solidFill>
              </a:rPr>
              <a:t>% and/or </a:t>
            </a:r>
            <a:r>
              <a:rPr lang="en-US" b="0" i="0" dirty="0" smtClean="0">
                <a:solidFill>
                  <a:schemeClr val="tx1"/>
                </a:solidFill>
              </a:rPr>
              <a:t>≥0.5 </a:t>
            </a:r>
            <a:r>
              <a:rPr lang="en-US" b="0" i="0" dirty="0">
                <a:solidFill>
                  <a:schemeClr val="tx1"/>
                </a:solidFill>
              </a:rPr>
              <a:t>mg/</a:t>
            </a:r>
            <a:r>
              <a:rPr lang="en-US" b="0" i="0" dirty="0" err="1">
                <a:solidFill>
                  <a:schemeClr val="tx1"/>
                </a:solidFill>
              </a:rPr>
              <a:t>dL</a:t>
            </a:r>
            <a:r>
              <a:rPr lang="en-US" b="0" i="0" dirty="0">
                <a:solidFill>
                  <a:schemeClr val="tx1"/>
                </a:solidFill>
              </a:rPr>
              <a:t> </a:t>
            </a:r>
            <a:r>
              <a:rPr lang="en-US" b="0" i="0" dirty="0" smtClean="0">
                <a:solidFill>
                  <a:schemeClr val="tx1"/>
                </a:solidFill>
              </a:rPr>
              <a:t>from baseline value at </a:t>
            </a:r>
            <a:r>
              <a:rPr lang="en-US" b="0" i="0" dirty="0">
                <a:solidFill>
                  <a:schemeClr val="tx1"/>
                </a:solidFill>
              </a:rPr>
              <a:t>48 </a:t>
            </a:r>
            <a:r>
              <a:rPr lang="en-US" b="0" i="0" dirty="0" smtClean="0">
                <a:solidFill>
                  <a:schemeClr val="tx1"/>
                </a:solidFill>
              </a:rPr>
              <a:t>hours after </a:t>
            </a:r>
            <a:r>
              <a:rPr lang="en-US" b="0" i="0" dirty="0">
                <a:solidFill>
                  <a:schemeClr val="tx1"/>
                </a:solidFill>
              </a:rPr>
              <a:t>contrast media exposure</a:t>
            </a:r>
          </a:p>
          <a:p>
            <a:endParaRPr lang="en-US" i="0" dirty="0">
              <a:solidFill>
                <a:schemeClr val="accent1"/>
              </a:solidFill>
            </a:endParaRPr>
          </a:p>
          <a:p>
            <a:endParaRPr lang="en-US" sz="1400" b="0" i="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63660" y="4212547"/>
            <a:ext cx="8508999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i="0" dirty="0" smtClean="0">
                <a:solidFill>
                  <a:srgbClr val="FFFF00"/>
                </a:solidFill>
              </a:rPr>
              <a:t>Acute </a:t>
            </a:r>
            <a:r>
              <a:rPr lang="it-IT" i="0" dirty="0" err="1" smtClean="0">
                <a:solidFill>
                  <a:srgbClr val="FFFF00"/>
                </a:solidFill>
              </a:rPr>
              <a:t>pulmonary</a:t>
            </a:r>
            <a:r>
              <a:rPr lang="it-IT" i="0" dirty="0" smtClean="0">
                <a:solidFill>
                  <a:srgbClr val="FFFF00"/>
                </a:solidFill>
              </a:rPr>
              <a:t> edema: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</a:rPr>
              <a:t>the sudden development of dyspnea and/or tachypnea and/or breathlessness associated with tachycardia, anxiety, cough and sweating after the initiation of the hydration regimen</a:t>
            </a:r>
            <a:endParaRPr lang="en-US" i="0" dirty="0">
              <a:solidFill>
                <a:schemeClr val="accent1"/>
              </a:solidFill>
            </a:endParaRPr>
          </a:p>
          <a:p>
            <a:endParaRPr lang="en-US" sz="14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75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endParaRPr lang="en-US" sz="3000" dirty="0">
              <a:solidFill>
                <a:srgbClr val="FDE25E"/>
              </a:solidFill>
              <a:cs typeface="ヒラギノ角ゴ Pro W3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727702"/>
            <a:ext cx="7769225" cy="755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Secondary endpoints</a:t>
            </a:r>
            <a:endParaRPr lang="pt-BR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98778" y="2244015"/>
            <a:ext cx="8692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- Increase </a:t>
            </a:r>
            <a:r>
              <a:rPr lang="en-US" sz="2000" b="0" i="0" dirty="0">
                <a:solidFill>
                  <a:schemeClr val="tx1"/>
                </a:solidFill>
              </a:rPr>
              <a:t>in the serum creatinine concentration </a:t>
            </a:r>
            <a:r>
              <a:rPr lang="en-US" sz="2000" b="0" i="0" dirty="0" smtClean="0">
                <a:solidFill>
                  <a:schemeClr val="tx1"/>
                </a:solidFill>
              </a:rPr>
              <a:t>≥0.3 mg/</a:t>
            </a:r>
            <a:r>
              <a:rPr lang="en-US" sz="2000" b="0" i="0" dirty="0" err="1" smtClean="0">
                <a:solidFill>
                  <a:schemeClr val="tx1"/>
                </a:solidFill>
              </a:rPr>
              <a:t>dL</a:t>
            </a:r>
            <a:r>
              <a:rPr 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sz="2000" b="0" i="0" dirty="0">
                <a:solidFill>
                  <a:schemeClr val="tx1"/>
                </a:solidFill>
              </a:rPr>
              <a:t>at 48 </a:t>
            </a:r>
            <a:r>
              <a:rPr lang="en-US" sz="2000" b="0" i="0" dirty="0" smtClean="0">
                <a:solidFill>
                  <a:schemeClr val="tx1"/>
                </a:solidFill>
              </a:rPr>
              <a:t>hours</a:t>
            </a:r>
            <a:endParaRPr lang="en-US" sz="2000" b="0" i="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8778" y="2770561"/>
            <a:ext cx="8551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- Changes </a:t>
            </a:r>
            <a:r>
              <a:rPr lang="en-US" sz="2000" b="0" i="0" dirty="0">
                <a:solidFill>
                  <a:schemeClr val="tx1"/>
                </a:solidFill>
              </a:rPr>
              <a:t>in the serum cystatin C concentration at 24 and 48 </a:t>
            </a:r>
            <a:r>
              <a:rPr lang="en-US" sz="2000" b="0" i="0" dirty="0" smtClean="0">
                <a:solidFill>
                  <a:schemeClr val="tx1"/>
                </a:solidFill>
              </a:rPr>
              <a:t>hours</a:t>
            </a:r>
            <a:endParaRPr lang="it-IT" sz="2000" b="0" i="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8778" y="3298934"/>
            <a:ext cx="7676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- Rate </a:t>
            </a:r>
            <a:r>
              <a:rPr lang="en-US" sz="2000" b="0" i="0" dirty="0">
                <a:solidFill>
                  <a:schemeClr val="tx1"/>
                </a:solidFill>
              </a:rPr>
              <a:t>of acute renal failure requiring dialysis </a:t>
            </a:r>
            <a:endParaRPr lang="it-IT" sz="2000" b="0" i="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8778" y="3803079"/>
            <a:ext cx="8932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smtClean="0">
                <a:solidFill>
                  <a:schemeClr val="tx1"/>
                </a:solidFill>
              </a:rPr>
              <a:t>- Rate </a:t>
            </a:r>
            <a:r>
              <a:rPr lang="en-US" sz="2000" b="0" i="0" dirty="0">
                <a:solidFill>
                  <a:schemeClr val="tx1"/>
                </a:solidFill>
              </a:rPr>
              <a:t>of in-hospital, </a:t>
            </a:r>
            <a:r>
              <a:rPr lang="en-US" sz="2000" b="0" i="0" dirty="0" smtClean="0">
                <a:solidFill>
                  <a:schemeClr val="tx1"/>
                </a:solidFill>
              </a:rPr>
              <a:t>1, 6 </a:t>
            </a:r>
            <a:r>
              <a:rPr lang="en-US" sz="2000" b="0" i="0" dirty="0">
                <a:solidFill>
                  <a:schemeClr val="tx1"/>
                </a:solidFill>
              </a:rPr>
              <a:t>and 12-month major adverse events (MAE), including </a:t>
            </a:r>
            <a:r>
              <a:rPr lang="en-US" sz="2000" b="0" i="0" dirty="0" smtClean="0">
                <a:solidFill>
                  <a:schemeClr val="tx1"/>
                </a:solidFill>
              </a:rPr>
              <a:t>all-cause death</a:t>
            </a:r>
            <a:r>
              <a:rPr lang="en-US" sz="2000" b="0" i="0" dirty="0">
                <a:solidFill>
                  <a:schemeClr val="tx1"/>
                </a:solidFill>
              </a:rPr>
              <a:t>, </a:t>
            </a:r>
            <a:r>
              <a:rPr lang="en-US" sz="2000" b="0" i="0" dirty="0" smtClean="0">
                <a:solidFill>
                  <a:schemeClr val="tx1"/>
                </a:solidFill>
              </a:rPr>
              <a:t>dialysis</a:t>
            </a:r>
            <a:r>
              <a:rPr lang="en-US" sz="2000" b="0" i="0" dirty="0">
                <a:solidFill>
                  <a:schemeClr val="tx1"/>
                </a:solidFill>
              </a:rPr>
              <a:t>, acute pulmonary edema, and sustained kidney injury (defined as a persistent ≥25% GFR reduction compared to baseline at the last available value during the </a:t>
            </a:r>
            <a:r>
              <a:rPr lang="en-US" sz="2000" b="0" i="0" dirty="0" smtClean="0">
                <a:solidFill>
                  <a:schemeClr val="tx1"/>
                </a:solidFill>
              </a:rPr>
              <a:t>follow-up)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8778" y="5198118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</a:rPr>
              <a:t>- Length </a:t>
            </a:r>
            <a:r>
              <a:rPr lang="en-US" sz="2000" b="0" i="0" dirty="0">
                <a:solidFill>
                  <a:schemeClr val="tx1"/>
                </a:solidFill>
              </a:rPr>
              <a:t>of in-hospital stay </a:t>
            </a:r>
            <a:endParaRPr lang="it-IT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7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405953"/>
            <a:ext cx="7769225" cy="755650"/>
          </a:xfrm>
        </p:spPr>
        <p:txBody>
          <a:bodyPr/>
          <a:lstStyle/>
          <a:p>
            <a:r>
              <a:rPr lang="it-IT" sz="3200" dirty="0" smtClean="0"/>
              <a:t>Sample </a:t>
            </a:r>
            <a:r>
              <a:rPr lang="it-IT" sz="3200" dirty="0" err="1" smtClean="0"/>
              <a:t>size</a:t>
            </a:r>
            <a:endParaRPr lang="it-IT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7454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Clr>
                <a:srgbClr val="FDE25E"/>
              </a:buClr>
              <a:buFont typeface="Arial"/>
              <a:buChar char="•"/>
              <a:defRPr/>
            </a:pPr>
            <a:r>
              <a:rPr lang="en-US" sz="2800" i="0" kern="0" dirty="0" smtClean="0">
                <a:solidFill>
                  <a:srgbClr val="FFFFFF"/>
                </a:solidFill>
              </a:rPr>
              <a:t>Hypothesis:</a:t>
            </a:r>
          </a:p>
          <a:p>
            <a:pPr marL="685800" lvl="1" eaLnBrk="1" fontAlgn="auto" hangingPunct="1">
              <a:spcAft>
                <a:spcPts val="0"/>
              </a:spcAft>
              <a:buClr>
                <a:srgbClr val="FDE25E"/>
              </a:buClr>
              <a:buFont typeface="Calibri" pitchFamily="34" charset="0"/>
              <a:buChar char="—"/>
              <a:defRPr/>
            </a:pPr>
            <a:r>
              <a:rPr lang="en-US" sz="2000" i="0" kern="0" dirty="0" smtClean="0">
                <a:solidFill>
                  <a:srgbClr val="FFFFFF"/>
                </a:solidFill>
              </a:rPr>
              <a:t>Reduction in the primary endpoint from 9% in the </a:t>
            </a:r>
            <a:r>
              <a:rPr lang="en-US" sz="2000" kern="0" dirty="0" smtClean="0">
                <a:solidFill>
                  <a:srgbClr val="FFFFFF"/>
                </a:solidFill>
              </a:rPr>
              <a:t>LVEDP-guided group </a:t>
            </a:r>
            <a:r>
              <a:rPr lang="en-US" sz="2000" i="0" kern="0" dirty="0" smtClean="0">
                <a:solidFill>
                  <a:srgbClr val="FFFFFF"/>
                </a:solidFill>
              </a:rPr>
              <a:t>to 5% in the </a:t>
            </a:r>
            <a:r>
              <a:rPr lang="en-US" sz="2000" kern="0" dirty="0" smtClean="0">
                <a:solidFill>
                  <a:srgbClr val="FFFFFF"/>
                </a:solidFill>
              </a:rPr>
              <a:t>UFR-guided group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FDE25E"/>
              </a:buClr>
              <a:buFont typeface="Arial"/>
              <a:buChar char="•"/>
              <a:defRPr/>
            </a:pPr>
            <a:r>
              <a:rPr lang="en-US" sz="2800" i="0" kern="0" dirty="0" smtClean="0">
                <a:solidFill>
                  <a:srgbClr val="FFFFFF"/>
                </a:solidFill>
              </a:rPr>
              <a:t>Sample size</a:t>
            </a:r>
            <a:r>
              <a:rPr lang="en-US" sz="2600" i="0" kern="0" dirty="0" smtClean="0">
                <a:solidFill>
                  <a:srgbClr val="FFFFFF"/>
                </a:solidFill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Clr>
                <a:srgbClr val="FDE25E"/>
              </a:buClr>
              <a:buFont typeface="Arial"/>
              <a:buChar char="–"/>
              <a:defRPr/>
            </a:pPr>
            <a:r>
              <a:rPr lang="en-US" sz="2000" i="0" kern="0" dirty="0" smtClean="0">
                <a:solidFill>
                  <a:srgbClr val="FFFFFF"/>
                </a:solidFill>
              </a:rPr>
              <a:t>A total of 700 patients (350 each group) will be necessary to gave the study 80% power and a significance level &lt;0.05</a:t>
            </a:r>
            <a:endParaRPr lang="en-US" sz="2000" i="0" kern="0" dirty="0">
              <a:solidFill>
                <a:srgbClr val="FF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162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70852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pt-BR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03681" y="635238"/>
            <a:ext cx="3336639" cy="307777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Assessed</a:t>
            </a:r>
            <a:r>
              <a:rPr lang="it-IT" altLang="it-IT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for </a:t>
            </a:r>
            <a:r>
              <a:rPr lang="it-IT" altLang="it-IT" sz="1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eligibility</a:t>
            </a:r>
            <a:r>
              <a:rPr lang="it-IT" altLang="it-IT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 n = 933)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519474" y="1225975"/>
            <a:ext cx="4105052" cy="738664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Exclusion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(n = 222)</a:t>
            </a:r>
          </a:p>
          <a:p>
            <a:pPr algn="ctr" eaLnBrk="1" hangingPunct="1">
              <a:defRPr/>
            </a:pP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Not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meeting </a:t>
            </a: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inclusion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/</a:t>
            </a: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exclusion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criteria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(n = 140)</a:t>
            </a:r>
          </a:p>
          <a:p>
            <a:pPr algn="ctr" eaLnBrk="1" hangingPunct="1">
              <a:defRPr/>
            </a:pP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Refused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to partecipate (n = 85)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72384" y="2152877"/>
            <a:ext cx="2199232" cy="307777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eaLnBrk="1" hangingPunct="1">
              <a:defRPr/>
            </a:pPr>
            <a:r>
              <a:rPr lang="it-IT" altLang="it-IT" sz="1400" b="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Randomization</a:t>
            </a:r>
            <a:r>
              <a:rPr lang="it-IT" altLang="it-IT" sz="14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(n = 708)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54241" y="4616305"/>
            <a:ext cx="3680817" cy="276225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lost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follow-up (n = 0) 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65357" y="3144238"/>
            <a:ext cx="4341963" cy="1015663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in the 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LVEDP-</a:t>
            </a:r>
            <a:r>
              <a:rPr lang="it-IT" altLang="it-IT" sz="1200" b="0" i="1" dirty="0" err="1" smtClean="0">
                <a:solidFill>
                  <a:schemeClr val="tx1"/>
                </a:solidFill>
                <a:latin typeface="+mj-lt"/>
                <a:cs typeface="+mn-cs"/>
              </a:rPr>
              <a:t>guided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i="1" dirty="0" err="1" smtClean="0">
                <a:solidFill>
                  <a:schemeClr val="tx1"/>
                </a:solidFill>
                <a:latin typeface="+mj-lt"/>
                <a:cs typeface="+mn-cs"/>
              </a:rPr>
              <a:t>group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(n= 355)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Received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treatment (n = 351 )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Did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not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receive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the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treatment (n = 4)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Refused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procedure (n = 3)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 Fever ( n = 1)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4694590" y="3144238"/>
            <a:ext cx="4260501" cy="1015663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in the 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UFR-</a:t>
            </a:r>
            <a:r>
              <a:rPr lang="it-IT" altLang="it-IT" sz="1200" b="0" i="1" dirty="0" err="1" smtClean="0">
                <a:solidFill>
                  <a:schemeClr val="tx1"/>
                </a:solidFill>
                <a:latin typeface="+mj-lt"/>
                <a:cs typeface="+mn-cs"/>
              </a:rPr>
              <a:t>guided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i="1" dirty="0" err="1" smtClean="0">
                <a:solidFill>
                  <a:schemeClr val="tx1"/>
                </a:solidFill>
                <a:latin typeface="+mj-lt"/>
                <a:cs typeface="+mn-cs"/>
              </a:rPr>
              <a:t>group</a:t>
            </a:r>
            <a:r>
              <a:rPr lang="it-IT" altLang="it-IT" sz="1200" b="0" i="1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(n= 353)</a:t>
            </a:r>
          </a:p>
          <a:p>
            <a:pPr marL="628650" lvl="1" indent="-171450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Received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treatment (n = 351)</a:t>
            </a:r>
          </a:p>
          <a:p>
            <a:pPr marL="628650" lvl="1" indent="-171450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Did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not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receive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the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allocated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treatment (n = 2)</a:t>
            </a:r>
          </a:p>
          <a:p>
            <a:pPr marL="628650" lvl="1" indent="-171450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Refused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Foley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catheter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(n = 2</a:t>
            </a:r>
          </a:p>
          <a:p>
            <a:pPr marL="628650" lvl="1" indent="-171450" eaLnBrk="1" hangingPunct="1">
              <a:buFont typeface="Wingdings" pitchFamily="2" charset="2"/>
              <a:buChar char="ü"/>
              <a:defRPr/>
            </a:pP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Refused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procedure (n = 0)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438727" y="5319072"/>
            <a:ext cx="4002425" cy="461665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analized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(n = 355) </a:t>
            </a:r>
          </a:p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excluded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from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primary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endpoint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analysis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(n = 4)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4896428" y="4605193"/>
            <a:ext cx="3987800" cy="276225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lost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follow-up (n = 0) 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595091" y="5319072"/>
            <a:ext cx="4369523" cy="461665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analized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(n = 353) </a:t>
            </a:r>
            <a:endParaRPr lang="it-IT" altLang="it-IT" sz="1200" b="0" dirty="0">
              <a:solidFill>
                <a:schemeClr val="tx1"/>
              </a:solidFill>
              <a:latin typeface="+mj-lt"/>
              <a:cs typeface="+mn-cs"/>
            </a:endParaRPr>
          </a:p>
          <a:p>
            <a:pPr algn="ctr" eaLnBrk="1" hangingPunct="1">
              <a:defRPr/>
            </a:pP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Patients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excluded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from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primary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endpoint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 </a:t>
            </a:r>
            <a:r>
              <a:rPr lang="it-IT" altLang="it-IT" sz="1200" b="0" dirty="0" err="1" smtClean="0">
                <a:solidFill>
                  <a:schemeClr val="tx1"/>
                </a:solidFill>
                <a:latin typeface="+mj-lt"/>
                <a:cs typeface="+mn-cs"/>
              </a:rPr>
              <a:t>analysis</a:t>
            </a:r>
            <a:r>
              <a:rPr lang="it-IT" altLang="it-IT" sz="1200" b="0" dirty="0" smtClean="0">
                <a:solidFill>
                  <a:schemeClr val="tx1"/>
                </a:solidFill>
                <a:latin typeface="+mj-lt"/>
                <a:cs typeface="+mn-cs"/>
              </a:rPr>
              <a:t> (n= 2)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082925" y="2503715"/>
            <a:ext cx="2978150" cy="246062"/>
          </a:xfrm>
          <a:prstGeom prst="rect">
            <a:avLst/>
          </a:prstGeom>
          <a:solidFill>
            <a:srgbClr val="14202E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1pPr>
            <a:lvl2pPr marL="742950" indent="-28575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2pPr>
            <a:lvl3pPr marL="11430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3pPr>
            <a:lvl4pPr marL="16002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4pPr>
            <a:lvl5pPr marL="2057400" indent="-228600" eaLnBrk="0" hangingPunct="0"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CC99"/>
                </a:solidFill>
                <a:latin typeface="Arial" pitchFamily="34" charset="0"/>
                <a:ea typeface="ヒラギノ角ゴ Pro W3" pitchFamily="112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000" b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LVEDP</a:t>
            </a:r>
            <a:r>
              <a:rPr lang="it-IT" altLang="it-IT" sz="1000" b="0" baseline="300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TDI </a:t>
            </a:r>
            <a:r>
              <a:rPr lang="it-IT" altLang="it-IT" sz="1000" b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assessment</a:t>
            </a:r>
            <a:endParaRPr lang="it-IT" altLang="it-IT" sz="1000" b="0" baseline="30000" dirty="0" smtClean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68734" y="932350"/>
            <a:ext cx="6533" cy="2923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4572000" y="2738849"/>
            <a:ext cx="0" cy="19050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2155152" y="2926219"/>
            <a:ext cx="4772122" cy="14022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6918037" y="2929734"/>
            <a:ext cx="0" cy="19050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2161309" y="2937431"/>
            <a:ext cx="0" cy="19050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>
            <a:off x="6900465" y="4143741"/>
            <a:ext cx="0" cy="452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Connettore 1 59"/>
          <p:cNvCxnSpPr/>
          <p:nvPr/>
        </p:nvCxnSpPr>
        <p:spPr bwMode="auto">
          <a:xfrm>
            <a:off x="2188501" y="4152870"/>
            <a:ext cx="0" cy="452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ttore 1 60"/>
          <p:cNvCxnSpPr/>
          <p:nvPr/>
        </p:nvCxnSpPr>
        <p:spPr bwMode="auto">
          <a:xfrm>
            <a:off x="6901890" y="4848345"/>
            <a:ext cx="0" cy="452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ttore 1 61"/>
          <p:cNvCxnSpPr/>
          <p:nvPr/>
        </p:nvCxnSpPr>
        <p:spPr bwMode="auto">
          <a:xfrm>
            <a:off x="2173110" y="4874982"/>
            <a:ext cx="0" cy="4529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 Box 49"/>
          <p:cNvSpPr txBox="1">
            <a:spLocks noChangeArrowheads="1"/>
          </p:cNvSpPr>
          <p:nvPr/>
        </p:nvSpPr>
        <p:spPr bwMode="auto">
          <a:xfrm rot="16200000">
            <a:off x="-377059" y="1393295"/>
            <a:ext cx="1031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200" dirty="0" err="1">
                <a:solidFill>
                  <a:schemeClr val="tx2"/>
                </a:solidFill>
                <a:ea typeface="ヒラギノ角ゴ Pro W3" charset="0"/>
              </a:rPr>
              <a:t>Enrollment</a:t>
            </a:r>
            <a:endParaRPr lang="it-IT" sz="1200" dirty="0">
              <a:solidFill>
                <a:schemeClr val="tx2"/>
              </a:solidFill>
              <a:ea typeface="ヒラギノ角ゴ Pro W3" charset="0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 rot="16200000">
            <a:off x="-385701" y="3490308"/>
            <a:ext cx="966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200" dirty="0" err="1">
                <a:solidFill>
                  <a:schemeClr val="tx2"/>
                </a:solidFill>
                <a:ea typeface="ヒラギノ角ゴ Pro W3" charset="0"/>
              </a:rPr>
              <a:t>Allocation</a:t>
            </a:r>
            <a:endParaRPr lang="it-IT" sz="1200" dirty="0">
              <a:solidFill>
                <a:schemeClr val="tx2"/>
              </a:solidFill>
              <a:ea typeface="ヒラギノ角ゴ Pro W3" charset="0"/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 rot="16200000">
            <a:off x="-361074" y="4552802"/>
            <a:ext cx="94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200" dirty="0">
                <a:solidFill>
                  <a:schemeClr val="tx2"/>
                </a:solidFill>
                <a:ea typeface="ヒラギノ角ゴ Pro W3" charset="0"/>
              </a:rPr>
              <a:t>Follow-up</a:t>
            </a:r>
          </a:p>
        </p:txBody>
      </p:sp>
      <p:sp>
        <p:nvSpPr>
          <p:cNvPr id="66" name="Text Box 52"/>
          <p:cNvSpPr txBox="1">
            <a:spLocks noChangeArrowheads="1"/>
          </p:cNvSpPr>
          <p:nvPr/>
        </p:nvSpPr>
        <p:spPr bwMode="auto">
          <a:xfrm rot="16200000">
            <a:off x="-316478" y="5498013"/>
            <a:ext cx="855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200" dirty="0">
                <a:solidFill>
                  <a:schemeClr val="tx2"/>
                </a:solidFill>
                <a:ea typeface="ヒラギノ角ゴ Pro W3" charset="0"/>
              </a:rPr>
              <a:t>Analysis</a:t>
            </a:r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4572000" y="1958711"/>
            <a:ext cx="0" cy="19050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59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2410</Words>
  <Application>Microsoft Office PowerPoint</Application>
  <PresentationFormat>Presentazione su schermo (4:3)</PresentationFormat>
  <Paragraphs>747</Paragraphs>
  <Slides>22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ヒラギノ角ゴ Pro W3</vt:lpstr>
      <vt:lpstr>Arial</vt:lpstr>
      <vt:lpstr>Calibri</vt:lpstr>
      <vt:lpstr>Symbol</vt:lpstr>
      <vt:lpstr>Times New Roman</vt:lpstr>
      <vt:lpstr>Wingdings</vt:lpstr>
      <vt:lpstr>Wingdings 2</vt:lpstr>
      <vt:lpstr>CRF_2006_background</vt:lpstr>
      <vt:lpstr>1_CRF_2006_background</vt:lpstr>
      <vt:lpstr>REMEDIAL III  REnal Insufficiency Following Contrast MEDIA Administration III TriaL Urine flow rate-guided versus  left-ventricular end-diastolic pressure-guided hydration in high-risk patients for  contrast-induced acute kidney injury. </vt:lpstr>
      <vt:lpstr>Background</vt:lpstr>
      <vt:lpstr>Purpose</vt:lpstr>
      <vt:lpstr>Presentazione standard di PowerPoint</vt:lpstr>
      <vt:lpstr>Study Population</vt:lpstr>
      <vt:lpstr>Primary endpoint</vt:lpstr>
      <vt:lpstr>Secondary endpoints</vt:lpstr>
      <vt:lpstr>Sample size</vt:lpstr>
      <vt:lpstr>Presentazione standard di PowerPoint</vt:lpstr>
      <vt:lpstr>Clinical  and biochemical characteristics</vt:lpstr>
      <vt:lpstr>Hydration volume</vt:lpstr>
      <vt:lpstr>Presentazione standard di PowerPoint</vt:lpstr>
      <vt:lpstr>Infusion/urine output balance</vt:lpstr>
      <vt:lpstr>Side effects</vt:lpstr>
      <vt:lpstr>Primary endpoint</vt:lpstr>
      <vt:lpstr>Primary endpoint</vt:lpstr>
      <vt:lpstr>Primary endpoint</vt:lpstr>
      <vt:lpstr>Characteristics of patients with acute pulmonary edema</vt:lpstr>
      <vt:lpstr>Secondary endpoints</vt:lpstr>
      <vt:lpstr>1-month MAE</vt:lpstr>
      <vt:lpstr>Conclusions</vt:lpstr>
      <vt:lpstr>REMEDIAL III Investigators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carlo briguori</cp:lastModifiedBy>
  <cp:revision>280</cp:revision>
  <dcterms:created xsi:type="dcterms:W3CDTF">2015-03-17T14:58:49Z</dcterms:created>
  <dcterms:modified xsi:type="dcterms:W3CDTF">2019-09-25T16:30:46Z</dcterms:modified>
</cp:coreProperties>
</file>