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416" r:id="rId2"/>
    <p:sldId id="425" r:id="rId3"/>
    <p:sldId id="445" r:id="rId4"/>
    <p:sldId id="417" r:id="rId5"/>
    <p:sldId id="446" r:id="rId6"/>
    <p:sldId id="447" r:id="rId7"/>
    <p:sldId id="421" r:id="rId8"/>
    <p:sldId id="448" r:id="rId9"/>
    <p:sldId id="449" r:id="rId10"/>
    <p:sldId id="450" r:id="rId11"/>
    <p:sldId id="451" r:id="rId12"/>
    <p:sldId id="461" r:id="rId13"/>
    <p:sldId id="452" r:id="rId14"/>
    <p:sldId id="464" r:id="rId15"/>
    <p:sldId id="453" r:id="rId16"/>
    <p:sldId id="454" r:id="rId17"/>
    <p:sldId id="455" r:id="rId18"/>
    <p:sldId id="456" r:id="rId19"/>
    <p:sldId id="457" r:id="rId20"/>
    <p:sldId id="422" r:id="rId21"/>
    <p:sldId id="429" r:id="rId22"/>
    <p:sldId id="430" r:id="rId23"/>
    <p:sldId id="432" r:id="rId24"/>
    <p:sldId id="433" r:id="rId25"/>
    <p:sldId id="434" r:id="rId26"/>
    <p:sldId id="436" r:id="rId27"/>
    <p:sldId id="437" r:id="rId28"/>
    <p:sldId id="438" r:id="rId29"/>
    <p:sldId id="441" r:id="rId30"/>
    <p:sldId id="442" r:id="rId31"/>
    <p:sldId id="443" r:id="rId32"/>
    <p:sldId id="458" r:id="rId33"/>
    <p:sldId id="459" r:id="rId34"/>
    <p:sldId id="444" r:id="rId35"/>
  </p:sldIdLst>
  <p:sldSz cx="9144000" cy="5143500" type="screen16x9"/>
  <p:notesSz cx="7086600" cy="93726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orient="horz" pos="2960" userDrawn="1">
          <p15:clr>
            <a:srgbClr val="A4A3A4"/>
          </p15:clr>
        </p15:guide>
        <p15:guide id="3" pos="336" userDrawn="1">
          <p15:clr>
            <a:srgbClr val="A4A3A4"/>
          </p15:clr>
        </p15:guide>
        <p15:guide id="4" pos="56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17366C"/>
    <a:srgbClr val="C4B775"/>
    <a:srgbClr val="203864"/>
    <a:srgbClr val="0A2D74"/>
    <a:srgbClr val="969696"/>
    <a:srgbClr val="053763"/>
    <a:srgbClr val="FFFFFF"/>
    <a:srgbClr val="1C1C1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3" autoAdjust="0"/>
    <p:restoredTop sz="94541"/>
  </p:normalViewPr>
  <p:slideViewPr>
    <p:cSldViewPr snapToGrid="0">
      <p:cViewPr varScale="1">
        <p:scale>
          <a:sx n="93" d="100"/>
          <a:sy n="93" d="100"/>
        </p:scale>
        <p:origin x="696" y="78"/>
      </p:cViewPr>
      <p:guideLst>
        <p:guide orient="horz" pos="1620"/>
        <p:guide orient="horz" pos="2960"/>
        <p:guide pos="336"/>
        <p:guide pos="56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2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120BD924-28BB-4ACF-9591-266011CB8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30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248400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FAE678BB-763C-40DF-B781-F9D40CCA7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40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42A8D0-09EC-42FB-90C5-B1D1E1AB5C3A}" type="slidenum">
              <a:rPr lang="en-US" smtClean="0">
                <a:ea typeface="ヒラギノ角ゴ Pro W3"/>
                <a:cs typeface="ヒラギノ角ゴ Pro W3"/>
              </a:rPr>
              <a:pPr/>
              <a:t>0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39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9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rgbClr val="000000"/>
                </a:solidFill>
                <a:cs typeface="ヒラギノ角ゴ Pro W3"/>
              </a:rPr>
              <a:pPr algn="r" defTabSz="939800"/>
              <a:t>9</a:t>
            </a:fld>
            <a:endParaRPr lang="en-US" sz="1200" b="0" i="0">
              <a:solidFill>
                <a:srgbClr val="000000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1256723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10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rgbClr val="000000"/>
                </a:solidFill>
                <a:cs typeface="ヒラギノ角ゴ Pro W3"/>
              </a:rPr>
              <a:pPr algn="r" defTabSz="939800"/>
              <a:t>10</a:t>
            </a:fld>
            <a:endParaRPr lang="en-US" sz="1200" b="0" i="0">
              <a:solidFill>
                <a:srgbClr val="000000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805021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11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rgbClr val="000000"/>
                </a:solidFill>
                <a:cs typeface="ヒラギノ角ゴ Pro W3"/>
              </a:rPr>
              <a:pPr algn="r" defTabSz="939800"/>
              <a:t>11</a:t>
            </a:fld>
            <a:endParaRPr lang="en-US" sz="1200" b="0" i="0">
              <a:solidFill>
                <a:srgbClr val="000000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4258230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12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rgbClr val="000000"/>
                </a:solidFill>
                <a:cs typeface="ヒラギノ角ゴ Pro W3"/>
              </a:rPr>
              <a:pPr algn="r" defTabSz="939800"/>
              <a:t>12</a:t>
            </a:fld>
            <a:endParaRPr lang="en-US" sz="1200" b="0" i="0">
              <a:solidFill>
                <a:srgbClr val="000000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42879015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13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rgbClr val="000000"/>
                </a:solidFill>
                <a:cs typeface="ヒラギノ角ゴ Pro W3"/>
              </a:rPr>
              <a:pPr algn="r" defTabSz="939800"/>
              <a:t>13</a:t>
            </a:fld>
            <a:endParaRPr lang="en-US" sz="1200" b="0" i="0">
              <a:solidFill>
                <a:srgbClr val="000000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28787603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14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rgbClr val="000000"/>
                </a:solidFill>
                <a:cs typeface="ヒラギノ角ゴ Pro W3"/>
              </a:rPr>
              <a:pPr algn="r" defTabSz="939800"/>
              <a:t>14</a:t>
            </a:fld>
            <a:endParaRPr lang="en-US" sz="1200" b="0" i="0">
              <a:solidFill>
                <a:srgbClr val="000000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4167565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15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rgbClr val="000000"/>
                </a:solidFill>
                <a:cs typeface="ヒラギノ角ゴ Pro W3"/>
              </a:rPr>
              <a:pPr algn="r" defTabSz="939800"/>
              <a:t>15</a:t>
            </a:fld>
            <a:endParaRPr lang="en-US" sz="1200" b="0" i="0">
              <a:solidFill>
                <a:srgbClr val="000000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3288432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16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rgbClr val="000000"/>
                </a:solidFill>
                <a:cs typeface="ヒラギノ角ゴ Pro W3"/>
              </a:rPr>
              <a:pPr algn="r" defTabSz="939800"/>
              <a:t>16</a:t>
            </a:fld>
            <a:endParaRPr lang="en-US" sz="1200" b="0" i="0">
              <a:solidFill>
                <a:srgbClr val="000000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23041741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17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rgbClr val="000000"/>
                </a:solidFill>
                <a:cs typeface="ヒラギノ角ゴ Pro W3"/>
              </a:rPr>
              <a:pPr algn="r" defTabSz="939800"/>
              <a:t>17</a:t>
            </a:fld>
            <a:endParaRPr lang="en-US" sz="1200" b="0" i="0">
              <a:solidFill>
                <a:srgbClr val="000000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37002443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18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rgbClr val="000000"/>
                </a:solidFill>
                <a:cs typeface="ヒラギノ角ゴ Pro W3"/>
              </a:rPr>
              <a:pPr algn="r" defTabSz="939800"/>
              <a:t>18</a:t>
            </a:fld>
            <a:endParaRPr lang="en-US" sz="1200" b="0" i="0">
              <a:solidFill>
                <a:srgbClr val="000000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983257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F5A78E-7A75-41F7-A7EA-2038E6AD6DC3}" type="slidenum">
              <a:rPr lang="en-US" smtClean="0">
                <a:ea typeface="ヒラギノ角ゴ Pro W3"/>
                <a:cs typeface="ヒラギノ角ゴ Pro W3"/>
              </a:rPr>
              <a:pPr/>
              <a:t>1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472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881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234412-96E1-487B-ABC5-CB6F4107C034}" type="slidenum">
              <a:rPr lang="en-US" smtClean="0">
                <a:ea typeface="ヒラギノ角ゴ Pro W3"/>
                <a:cs typeface="ヒラギノ角ゴ Pro W3"/>
              </a:rPr>
              <a:pPr/>
              <a:t>19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441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234412-96E1-487B-ABC5-CB6F4107C034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20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21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234412-96E1-487B-ABC5-CB6F4107C034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21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081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234412-96E1-487B-ABC5-CB6F4107C034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22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82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234412-96E1-487B-ABC5-CB6F4107C034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23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4070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234412-96E1-487B-ABC5-CB6F4107C034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24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2555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234412-96E1-487B-ABC5-CB6F4107C034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25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606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234412-96E1-487B-ABC5-CB6F4107C034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26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271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234412-96E1-487B-ABC5-CB6F4107C034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27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600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234412-96E1-487B-ABC5-CB6F4107C034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28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02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2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rgbClr val="000000"/>
                </a:solidFill>
                <a:cs typeface="ヒラギノ角ゴ Pro W3"/>
              </a:rPr>
              <a:pPr algn="r" defTabSz="939800"/>
              <a:t>2</a:t>
            </a:fld>
            <a:endParaRPr lang="en-US" sz="1200" b="0" i="0">
              <a:solidFill>
                <a:srgbClr val="000000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12698661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234412-96E1-487B-ABC5-CB6F4107C034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29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889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234412-96E1-487B-ABC5-CB6F4107C034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30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9814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31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rgbClr val="000000"/>
                </a:solidFill>
                <a:cs typeface="ヒラギノ角ゴ Pro W3"/>
              </a:rPr>
              <a:pPr algn="r" defTabSz="939800"/>
              <a:t>31</a:t>
            </a:fld>
            <a:endParaRPr lang="en-US" sz="1200" b="0" i="0">
              <a:solidFill>
                <a:srgbClr val="000000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7112079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32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rgbClr val="000000"/>
                </a:solidFill>
                <a:cs typeface="ヒラギノ角ゴ Pro W3"/>
              </a:rPr>
              <a:pPr algn="r" defTabSz="939800"/>
              <a:t>32</a:t>
            </a:fld>
            <a:endParaRPr lang="en-US" sz="1200" b="0" i="0">
              <a:solidFill>
                <a:srgbClr val="000000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3534566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3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3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297092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4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rgbClr val="000000"/>
                </a:solidFill>
                <a:cs typeface="ヒラギノ角ゴ Pro W3"/>
              </a:rPr>
              <a:pPr algn="r" defTabSz="939800"/>
              <a:t>4</a:t>
            </a:fld>
            <a:endParaRPr lang="en-US" sz="1200" b="0" i="0">
              <a:solidFill>
                <a:srgbClr val="000000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3909300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5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rgbClr val="000000"/>
                </a:solidFill>
                <a:cs typeface="ヒラギノ角ゴ Pro W3"/>
              </a:rPr>
              <a:pPr algn="r" defTabSz="939800"/>
              <a:t>5</a:t>
            </a:fld>
            <a:endParaRPr lang="en-US" sz="1200" b="0" i="0">
              <a:solidFill>
                <a:srgbClr val="000000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516558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382941-7C40-4CCF-9B12-BC25BF45D4D4}" type="slidenum">
              <a:rPr lang="en-US" smtClean="0">
                <a:ea typeface="ヒラギノ角ゴ Pro W3"/>
                <a:cs typeface="ヒラギノ角ゴ Pro W3"/>
              </a:rPr>
              <a:pPr/>
              <a:t>6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4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7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rgbClr val="000000"/>
                </a:solidFill>
                <a:cs typeface="ヒラギノ角ゴ Pro W3"/>
              </a:rPr>
              <a:pPr algn="r" defTabSz="939800"/>
              <a:t>7</a:t>
            </a:fld>
            <a:endParaRPr lang="en-US" sz="1200" b="0" i="0">
              <a:solidFill>
                <a:srgbClr val="000000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370015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/>
              <a:t>8</a:t>
            </a:fld>
            <a:endParaRPr lang="en-US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rgbClr val="000000"/>
                </a:solidFill>
                <a:cs typeface="ヒラギノ角ゴ Pro W3"/>
              </a:rPr>
              <a:pPr algn="r" defTabSz="939800"/>
              <a:t>8</a:t>
            </a:fld>
            <a:endParaRPr lang="en-US" sz="1200" b="0" i="0">
              <a:solidFill>
                <a:srgbClr val="000000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4128619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CT19_CRF_pres_slide_white-16-9_02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561975" y="2959894"/>
            <a:ext cx="8185150" cy="709613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  <a:extLst/>
        </p:spPr>
        <p:txBody>
          <a:bodyPr anchor="ctr" anchorCtr="1"/>
          <a:lstStyle/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195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195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2164" y="1056598"/>
            <a:ext cx="7589837" cy="484748"/>
          </a:xfrm>
          <a:extLst/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418160"/>
            <a:ext cx="8185150" cy="666750"/>
          </a:xfrm>
          <a:extLst/>
        </p:spPr>
        <p:txBody>
          <a:bodyPr anchorCtr="1"/>
          <a:lstStyle>
            <a:lvl1pPr marL="0" indent="0" algn="ctr">
              <a:buSzTx/>
              <a:buFontTx/>
              <a:buNone/>
              <a:defRPr sz="2550" i="1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09663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09663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CT19_CRF_pres_slide_white-16-9_02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4" y="116681"/>
            <a:ext cx="776922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09663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5376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30000"/>
        </a:spcBef>
        <a:spcAft>
          <a:spcPct val="0"/>
        </a:spcAft>
        <a:buClr>
          <a:schemeClr val="bg1"/>
        </a:buClr>
        <a:buSzPct val="110000"/>
        <a:buChar char="•"/>
        <a:defRPr sz="2250" b="1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30000"/>
        </a:spcBef>
        <a:spcAft>
          <a:spcPct val="0"/>
        </a:spcAft>
        <a:buClr>
          <a:schemeClr val="bg1"/>
        </a:buClr>
        <a:buSzPct val="70000"/>
        <a:buFont typeface="Wingdings 2" pitchFamily="18" charset="2"/>
        <a:buChar char="¡"/>
        <a:defRPr sz="2100" b="1">
          <a:solidFill>
            <a:srgbClr val="053763"/>
          </a:solidFill>
          <a:latin typeface="+mn-lt"/>
        </a:defRPr>
      </a:lvl2pPr>
      <a:lvl3pPr marL="857250" indent="-171450" algn="l" rtl="0" eaLnBrk="0" fontAlgn="base" hangingPunct="0">
        <a:spcBef>
          <a:spcPct val="30000"/>
        </a:spcBef>
        <a:spcAft>
          <a:spcPct val="0"/>
        </a:spcAft>
        <a:buChar char="•"/>
        <a:defRPr sz="1800" b="1">
          <a:solidFill>
            <a:srgbClr val="053763"/>
          </a:solidFill>
          <a:latin typeface="+mn-lt"/>
        </a:defRPr>
      </a:lvl3pPr>
      <a:lvl4pPr marL="1200150" indent="-171450" algn="l" rtl="0" eaLnBrk="0" fontAlgn="base" hangingPunct="0">
        <a:spcBef>
          <a:spcPct val="30000"/>
        </a:spcBef>
        <a:spcAft>
          <a:spcPct val="0"/>
        </a:spcAft>
        <a:buChar char="–"/>
        <a:defRPr sz="1500" b="1">
          <a:solidFill>
            <a:srgbClr val="053763"/>
          </a:solidFill>
          <a:latin typeface="+mn-lt"/>
        </a:defRPr>
      </a:lvl4pPr>
      <a:lvl5pPr marL="1543050" indent="-171450" algn="l" rtl="0" eaLnBrk="0" fontAlgn="base" hangingPunct="0">
        <a:spcBef>
          <a:spcPct val="30000"/>
        </a:spcBef>
        <a:spcAft>
          <a:spcPct val="0"/>
        </a:spcAft>
        <a:buChar char="»"/>
        <a:defRPr sz="1500" b="1">
          <a:solidFill>
            <a:srgbClr val="053763"/>
          </a:solidFill>
          <a:latin typeface="+mn-lt"/>
        </a:defRPr>
      </a:lvl5pPr>
      <a:lvl6pPr marL="18859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9533"/>
            <a:ext cx="9143999" cy="877163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53763"/>
                </a:solidFill>
              </a:rPr>
              <a:t>The Mitral Valve Surgery Volume-Outcome Relationship in the United States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7986" y="2366463"/>
            <a:ext cx="8448026" cy="666750"/>
          </a:xfrm>
        </p:spPr>
        <p:txBody>
          <a:bodyPr/>
          <a:lstStyle/>
          <a:p>
            <a:pPr eaLnBrk="1" hangingPunct="1"/>
            <a:r>
              <a:rPr lang="en-US" sz="2500" dirty="0" smtClean="0"/>
              <a:t>Vinay Badhwar, </a:t>
            </a:r>
            <a:r>
              <a:rPr lang="en-US" sz="2500" dirty="0"/>
              <a:t>MD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1700" dirty="0" smtClean="0"/>
              <a:t>On behalf of co-investigators: </a:t>
            </a:r>
            <a:r>
              <a:rPr lang="en-US" sz="1700" dirty="0"/>
              <a:t>Sreekanth </a:t>
            </a:r>
            <a:r>
              <a:rPr lang="en-US" sz="1700" dirty="0" smtClean="0"/>
              <a:t>Vemulapalli MD, </a:t>
            </a:r>
            <a:r>
              <a:rPr lang="en-US" sz="1700" dirty="0"/>
              <a:t>Michael A. </a:t>
            </a:r>
            <a:r>
              <a:rPr lang="en-US" sz="1700" dirty="0" smtClean="0"/>
              <a:t>Mack MD, </a:t>
            </a:r>
            <a:r>
              <a:rPr lang="en-US" sz="1700" dirty="0"/>
              <a:t>A. Marc </a:t>
            </a:r>
            <a:r>
              <a:rPr lang="en-US" sz="1700" dirty="0" smtClean="0"/>
              <a:t>Gillinov MD, </a:t>
            </a:r>
            <a:r>
              <a:rPr lang="en-US" sz="1700" dirty="0"/>
              <a:t>Joanna Chikwe MD, </a:t>
            </a:r>
            <a:r>
              <a:rPr lang="en-US" sz="1700" dirty="0" smtClean="0"/>
              <a:t>Joseph </a:t>
            </a:r>
            <a:r>
              <a:rPr lang="en-US" sz="1700" dirty="0"/>
              <a:t>A. </a:t>
            </a:r>
            <a:r>
              <a:rPr lang="en-US" sz="1700" dirty="0" smtClean="0"/>
              <a:t>Dearani MD, </a:t>
            </a:r>
            <a:r>
              <a:rPr lang="en-US" sz="1700" dirty="0"/>
              <a:t>Maria V. </a:t>
            </a:r>
            <a:r>
              <a:rPr lang="en-US" sz="1700" dirty="0" smtClean="0"/>
              <a:t>Grau-Sepulveda MD MPH, Robert Habib MD, </a:t>
            </a:r>
            <a:r>
              <a:rPr lang="en-US" sz="1700" dirty="0"/>
              <a:t>J. Scott Rankin MD, Patrick M. McCarthy, </a:t>
            </a:r>
            <a:r>
              <a:rPr lang="en-US" sz="1700" dirty="0" smtClean="0"/>
              <a:t>MD, </a:t>
            </a:r>
            <a:r>
              <a:rPr lang="en-US" sz="1700" dirty="0"/>
              <a:t>Jeffrey P. </a:t>
            </a:r>
            <a:r>
              <a:rPr lang="en-US" sz="1700" dirty="0" smtClean="0"/>
              <a:t>Jacobs MD, </a:t>
            </a:r>
            <a:r>
              <a:rPr lang="en-US" sz="1700" dirty="0"/>
              <a:t>Jordan P. </a:t>
            </a:r>
            <a:r>
              <a:rPr lang="en-US" sz="1700" dirty="0" smtClean="0"/>
              <a:t>Bloom MD, </a:t>
            </a:r>
            <a:r>
              <a:rPr lang="en-US" sz="1700" dirty="0"/>
              <a:t>Paul A. Kurlansky, </a:t>
            </a:r>
            <a:r>
              <a:rPr lang="en-US" sz="1700" dirty="0" smtClean="0"/>
              <a:t>MD, </a:t>
            </a:r>
            <a:r>
              <a:rPr lang="en-US" sz="1700" dirty="0"/>
              <a:t>Moritz C. Wyler von </a:t>
            </a:r>
            <a:r>
              <a:rPr lang="en-US" sz="1700" dirty="0" smtClean="0"/>
              <a:t>Ballmoos MD, </a:t>
            </a:r>
            <a:r>
              <a:rPr lang="en-US" sz="1700" dirty="0"/>
              <a:t>Vinod H. </a:t>
            </a:r>
            <a:r>
              <a:rPr lang="en-US" sz="1700" dirty="0" smtClean="0"/>
              <a:t>Thourani MD, </a:t>
            </a:r>
            <a:r>
              <a:rPr lang="en-US" sz="1700" dirty="0"/>
              <a:t>James R. </a:t>
            </a:r>
            <a:r>
              <a:rPr lang="en-US" sz="1700" dirty="0" smtClean="0"/>
              <a:t>Edgerton MD, </a:t>
            </a:r>
            <a:r>
              <a:rPr lang="en-US" sz="1700" dirty="0"/>
              <a:t>Christina M. </a:t>
            </a:r>
            <a:r>
              <a:rPr lang="en-US" sz="1700" dirty="0" err="1" smtClean="0"/>
              <a:t>Vassileva</a:t>
            </a:r>
            <a:r>
              <a:rPr lang="en-US" sz="1700" dirty="0" smtClean="0"/>
              <a:t> MD, </a:t>
            </a:r>
            <a:r>
              <a:rPr lang="en-US" sz="1700" dirty="0" smtClean="0"/>
              <a:t>James S. Gammie, MD, David </a:t>
            </a:r>
            <a:r>
              <a:rPr lang="en-US" sz="1700" dirty="0"/>
              <a:t>M. </a:t>
            </a:r>
            <a:r>
              <a:rPr lang="en-US" sz="1700" dirty="0" smtClean="0"/>
              <a:t>Shahian </a:t>
            </a:r>
            <a:r>
              <a:rPr lang="en-US" sz="1700" dirty="0"/>
              <a:t>MD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677390" y="1434399"/>
            <a:ext cx="7769225" cy="1022197"/>
          </a:xfrm>
        </p:spPr>
        <p:txBody>
          <a:bodyPr/>
          <a:lstStyle/>
          <a:p>
            <a:pPr eaLnBrk="1" hangingPunct="1"/>
            <a:r>
              <a:rPr lang="en-US" sz="4800" dirty="0" smtClean="0"/>
              <a:t>RESULTS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3306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19749"/>
            <a:ext cx="9144000" cy="566738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Annual MVRR Volume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80726"/>
              </p:ext>
            </p:extLst>
          </p:nvPr>
        </p:nvGraphicFramePr>
        <p:xfrm>
          <a:off x="187656" y="1150706"/>
          <a:ext cx="8768687" cy="2763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427"/>
                <a:gridCol w="2445619"/>
                <a:gridCol w="2647641"/>
              </a:tblGrid>
              <a:tr h="56318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366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Median (IQR)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366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366C"/>
                    </a:solidFill>
                  </a:tcPr>
                </a:tc>
              </a:tr>
              <a:tr h="563188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R w="12700" cmpd="sng">
                      <a:noFill/>
                    </a:lnR>
                    <a:lnT w="38100" cmpd="sng">
                      <a:noFill/>
                    </a:lnT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Total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MVRR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MV Repair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T w="38100" cmpd="sng">
                      <a:noFill/>
                    </a:lnT>
                    <a:solidFill>
                      <a:srgbClr val="17366C"/>
                    </a:solidFill>
                  </a:tcPr>
                </a:tc>
              </a:tr>
              <a:tr h="8008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Hospital Volume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23 (11-46)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11 (5-25)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B w="12700" cmpd="sng">
                      <a:noFill/>
                    </a:lnB>
                    <a:solidFill>
                      <a:srgbClr val="002060"/>
                    </a:solidFill>
                  </a:tcPr>
                </a:tc>
              </a:tr>
              <a:tr h="8365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Surgeon Volume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12 (6-22)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 (2-11)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83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19749"/>
            <a:ext cx="9144000" cy="56673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Annual MV Surgery Volume Quartiles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109112"/>
              </p:ext>
            </p:extLst>
          </p:nvPr>
        </p:nvGraphicFramePr>
        <p:xfrm>
          <a:off x="708916" y="1058236"/>
          <a:ext cx="7726167" cy="31233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81988"/>
                <a:gridCol w="2341610"/>
                <a:gridCol w="2702569"/>
              </a:tblGrid>
              <a:tr h="55382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Hospital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Surgeon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</a:tr>
              <a:tr h="6708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Q1</a:t>
                      </a:r>
                      <a:endParaRPr lang="en-US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&lt; 10.9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5.3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65966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Q2</a:t>
                      </a:r>
                      <a:endParaRPr lang="en-US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10.9 – 23.5</a:t>
                      </a:r>
                      <a:endParaRPr lang="it-IT" sz="28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baseline="0" dirty="0" smtClean="0">
                          <a:solidFill>
                            <a:schemeClr val="tx1"/>
                          </a:solidFill>
                        </a:rPr>
                        <a:t>5.3 – 11.1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61948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Q3</a:t>
                      </a:r>
                      <a:endParaRPr lang="en-US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23.5 – 46.4 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11.1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– 20.9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61948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Q4</a:t>
                      </a:r>
                      <a:endParaRPr lang="en-US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&gt; 46.4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20.9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58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19749"/>
            <a:ext cx="9144000" cy="56673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Patient Characteristics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Lowest vs. Highest Volume Quartiles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877793"/>
              </p:ext>
            </p:extLst>
          </p:nvPr>
        </p:nvGraphicFramePr>
        <p:xfrm>
          <a:off x="388127" y="1282791"/>
          <a:ext cx="8374325" cy="29881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3442"/>
                <a:gridCol w="1839074"/>
                <a:gridCol w="1774842"/>
                <a:gridCol w="1716967"/>
              </a:tblGrid>
              <a:tr h="531258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Lowest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Highest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rgbClr val="FFFF00"/>
                          </a:solidFill>
                        </a:rPr>
                        <a:t>P</a:t>
                      </a:r>
                      <a:r>
                        <a:rPr lang="en-US" sz="2000" b="1" i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value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</a:tr>
              <a:tr h="61996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No Insurance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4.04%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2.35%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&lt; 0.001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5724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Black/Hispanic Race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14.8%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10.2%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&lt; 0.001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63795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Class III/IV Symptoms</a:t>
                      </a: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31.9%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23.8%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&lt; 0.0001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6264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Class I Symptoms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1.8%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4.1%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&lt; 0.0001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39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19749"/>
            <a:ext cx="9144000" cy="56673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Patient Characteristics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Lowest vs. Highest Volume Quartiles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328879"/>
              </p:ext>
            </p:extLst>
          </p:nvPr>
        </p:nvGraphicFramePr>
        <p:xfrm>
          <a:off x="388127" y="1282791"/>
          <a:ext cx="8374325" cy="29881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3442"/>
                <a:gridCol w="1839074"/>
                <a:gridCol w="1774842"/>
                <a:gridCol w="1716967"/>
              </a:tblGrid>
              <a:tr h="531258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Lowest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Highest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rgbClr val="FFFF00"/>
                          </a:solidFill>
                        </a:rPr>
                        <a:t>P</a:t>
                      </a:r>
                      <a:r>
                        <a:rPr lang="en-US" sz="2000" b="1" i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value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</a:tr>
              <a:tr h="61996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No Insurance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4.04%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2.35%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&lt; 0.001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5724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Black/Hispanic Race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14.8%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10.2%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&lt; 0.001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63795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Class III/IV Symptoms</a:t>
                      </a: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31.9%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23.8%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&lt; 0.0001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6264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Class I Symptoms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1.8%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4.1%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&lt; 0.0001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61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209" y="449350"/>
            <a:ext cx="869981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i="0" dirty="0" smtClean="0">
                <a:solidFill>
                  <a:schemeClr val="bg1"/>
                </a:solidFill>
              </a:rPr>
              <a:t>Overall MV Repair Rate for Primary MR</a:t>
            </a:r>
          </a:p>
          <a:p>
            <a:pPr algn="ctr"/>
            <a:endParaRPr lang="en-US" sz="4800" i="0" dirty="0">
              <a:solidFill>
                <a:schemeClr val="bg1"/>
              </a:solidFill>
            </a:endParaRPr>
          </a:p>
          <a:p>
            <a:pPr algn="ctr"/>
            <a:r>
              <a:rPr lang="en-US" sz="5400" i="0" dirty="0" smtClean="0">
                <a:solidFill>
                  <a:schemeClr val="bg1"/>
                </a:solidFill>
              </a:rPr>
              <a:t>  81% </a:t>
            </a:r>
          </a:p>
          <a:p>
            <a:pPr algn="ctr"/>
            <a:endParaRPr lang="en-US" i="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i="0" dirty="0" smtClean="0">
                <a:solidFill>
                  <a:schemeClr val="bg1"/>
                </a:solidFill>
              </a:rPr>
              <a:t>(44,692/55,311)</a:t>
            </a:r>
          </a:p>
        </p:txBody>
      </p:sp>
    </p:spTree>
    <p:extLst>
      <p:ext uri="{BB962C8B-B14F-4D97-AF65-F5344CB8AC3E}">
        <p14:creationId xmlns:p14="http://schemas.microsoft.com/office/powerpoint/2010/main" val="323577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28741"/>
              </p:ext>
            </p:extLst>
          </p:nvPr>
        </p:nvGraphicFramePr>
        <p:xfrm>
          <a:off x="605215" y="1381467"/>
          <a:ext cx="7933570" cy="2710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41694"/>
                <a:gridCol w="1766598"/>
                <a:gridCol w="1759242"/>
                <a:gridCol w="1766036"/>
              </a:tblGrid>
              <a:tr h="621776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20386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Lowest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Highest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rgbClr val="FFFF00"/>
                          </a:solidFill>
                        </a:rPr>
                        <a:t>P</a:t>
                      </a:r>
                      <a:r>
                        <a:rPr lang="en-US" sz="2400" b="1" i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value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366C"/>
                    </a:solidFill>
                  </a:tcPr>
                </a:tc>
              </a:tr>
              <a:tr h="104426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MV Repair for Primary MR</a:t>
                      </a:r>
                      <a:endParaRPr lang="en-US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63.8%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84.5%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&lt; 0.0001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104426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Mini or Robotic</a:t>
                      </a:r>
                      <a:endParaRPr lang="en-US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8.0%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37.0%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&lt; 0.001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19749"/>
            <a:ext cx="9144000" cy="56673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Operative Characteristics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Lowest vs. Highest Volume Quartiles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113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19749"/>
            <a:ext cx="9144000" cy="56673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Primary Outcome</a:t>
            </a:r>
            <a:br>
              <a:rPr lang="en-US" sz="3200" dirty="0" smtClean="0"/>
            </a:br>
            <a:r>
              <a:rPr lang="en-US" sz="3200" i="1" dirty="0" smtClean="0"/>
              <a:t>Risk Adjusted Operative Mortality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Lowest vs. Highest Volume Quartiles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500960"/>
              </p:ext>
            </p:extLst>
          </p:nvPr>
        </p:nvGraphicFramePr>
        <p:xfrm>
          <a:off x="384837" y="1813965"/>
          <a:ext cx="8374326" cy="23613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645"/>
                <a:gridCol w="2020493"/>
                <a:gridCol w="1892601"/>
                <a:gridCol w="1778446"/>
                <a:gridCol w="1158141"/>
              </a:tblGrid>
              <a:tr h="531258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Lowest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Highest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rgbClr val="FFFF00"/>
                          </a:solidFill>
                        </a:rPr>
                        <a:t>Odds Ratio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rgbClr val="FFFF00"/>
                          </a:solidFill>
                        </a:rPr>
                        <a:t>P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value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</a:tr>
              <a:tr h="88879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Hospital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1.33%</a:t>
                      </a:r>
                    </a:p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(95% CI 1.10-1.61%)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0.69%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(95% CI 0.59-0.81%)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2.08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(95% CI 1.48–2.93)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&lt;0.0001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94129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Surgeon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tx1"/>
                          </a:solidFill>
                        </a:rPr>
                        <a:t>1.42%</a:t>
                      </a:r>
                      <a:r>
                        <a:rPr lang="it-IT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it-IT" sz="105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it-IT" sz="1050" b="1" dirty="0" smtClean="0">
                          <a:solidFill>
                            <a:schemeClr val="tx1"/>
                          </a:solidFill>
                        </a:rPr>
                        <a:t>95% CI 1.18-1.72%) 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tx1"/>
                          </a:solidFill>
                        </a:rPr>
                        <a:t>0.70%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it-IT" sz="105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it-IT" sz="1050" b="1" dirty="0" smtClean="0">
                          <a:solidFill>
                            <a:schemeClr val="tx1"/>
                          </a:solidFill>
                        </a:rPr>
                        <a:t>95% CI 0.60-0.81%) 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2.27</a:t>
                      </a:r>
                      <a:r>
                        <a:rPr lang="fr-FR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95% CI 1.69-3.04) 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&lt;0.0001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94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19749"/>
            <a:ext cx="9144000" cy="56673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Secondary Outcomes - Hospital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Lowest vs. Highest Volume Quartiles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879388"/>
              </p:ext>
            </p:extLst>
          </p:nvPr>
        </p:nvGraphicFramePr>
        <p:xfrm>
          <a:off x="534521" y="1304364"/>
          <a:ext cx="8074958" cy="3093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17911"/>
                <a:gridCol w="1849122"/>
                <a:gridCol w="2117833"/>
                <a:gridCol w="1990092"/>
              </a:tblGrid>
              <a:tr h="360201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Lowest</a:t>
                      </a:r>
                      <a:endParaRPr lang="en-US" sz="1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Highest</a:t>
                      </a:r>
                      <a:endParaRPr lang="en-US" sz="1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rgbClr val="FFFF00"/>
                          </a:solidFill>
                        </a:rPr>
                        <a:t>Odds Ratio</a:t>
                      </a:r>
                      <a:endParaRPr lang="en-US" sz="1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</a:tr>
              <a:tr h="5199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30-day Composite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11.13%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9.03%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1.35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(95% CI 1.15–1.60)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51124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1-year Mortality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tx1"/>
                          </a:solidFill>
                        </a:rPr>
                        <a:t>9.58%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tx1"/>
                          </a:solidFill>
                        </a:rPr>
                        <a:t>6.20%</a:t>
                      </a:r>
                      <a:r>
                        <a:rPr lang="it-IT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1.64</a:t>
                      </a:r>
                      <a:r>
                        <a:rPr lang="fr-FR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100" b="1" dirty="0" smtClean="0">
                          <a:solidFill>
                            <a:schemeClr val="tx1"/>
                          </a:solidFill>
                        </a:rPr>
                        <a:t>95% CI 1.32-2.03) 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48010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1-year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Reoperation</a:t>
                      </a:r>
                      <a:endParaRPr lang="en-US" sz="20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1.45% 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1.0%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1.51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(95% CI 0.81-2.78)</a:t>
                      </a: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48010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1-year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HF</a:t>
                      </a:r>
                      <a:r>
                        <a:rPr lang="en-US" sz="20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Readmission</a:t>
                      </a:r>
                      <a:endParaRPr lang="en-US" sz="20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9.24%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7.47%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1.25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(95% CI 0.96–1.64)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25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19749"/>
            <a:ext cx="9144000" cy="56673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Secondary Outcomes - Surgeon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Lowest vs. Highest Volume Quartiles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563602"/>
              </p:ext>
            </p:extLst>
          </p:nvPr>
        </p:nvGraphicFramePr>
        <p:xfrm>
          <a:off x="534521" y="1304364"/>
          <a:ext cx="8074958" cy="3093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17911"/>
                <a:gridCol w="1849122"/>
                <a:gridCol w="2117833"/>
                <a:gridCol w="1990092"/>
              </a:tblGrid>
              <a:tr h="360201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Lowest</a:t>
                      </a:r>
                      <a:endParaRPr lang="en-US" sz="1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Highest</a:t>
                      </a:r>
                      <a:endParaRPr lang="en-US" sz="1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rgbClr val="FFFF00"/>
                          </a:solidFill>
                        </a:rPr>
                        <a:t>Odds Ratio</a:t>
                      </a:r>
                      <a:endParaRPr lang="en-US" sz="1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6C"/>
                    </a:solidFill>
                  </a:tcPr>
                </a:tc>
              </a:tr>
              <a:tr h="5199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30-day Composite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12.63%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8.66%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1.72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(95% CI 1.50–1.97)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51124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1-year Mortality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9.37%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6.11%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1.60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(95% CI 1.32–1.93)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48010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1-year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Reoperation</a:t>
                      </a:r>
                      <a:endParaRPr lang="en-US" sz="20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1.07% 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0.95%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1.14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(95% CI 0.60-2.18) 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48010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1-year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HF</a:t>
                      </a:r>
                      <a:r>
                        <a:rPr lang="en-US" sz="20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Readmission</a:t>
                      </a:r>
                      <a:endParaRPr lang="en-US" sz="20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8.73%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7.48%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1.17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(95% CI 0.91–1.50)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80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1943100" y="1458516"/>
            <a:ext cx="4457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1145289"/>
            <a:ext cx="8383588" cy="30861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100" dirty="0"/>
              <a:t>I, </a:t>
            </a:r>
            <a:r>
              <a:rPr lang="en-US" sz="2100" dirty="0" smtClean="0"/>
              <a:t>Vinay Badhwar DO </a:t>
            </a:r>
            <a:r>
              <a:rPr lang="en-US" sz="2100" dirty="0"/>
              <a:t>NOT have a financial interest/arrangement </a:t>
            </a:r>
            <a:br>
              <a:rPr lang="en-US" sz="2100" dirty="0"/>
            </a:br>
            <a:r>
              <a:rPr lang="en-US" sz="2100" dirty="0"/>
              <a:t>or affiliation with one or more organizations that could be perceived as a real or apparent conflict of interest in the context of the subject of this presentation.</a:t>
            </a:r>
          </a:p>
          <a:p>
            <a:pPr marL="0" indent="0" eaLnBrk="1" hangingPunct="1"/>
            <a:endParaRPr lang="en-US" sz="2100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684214" y="294027"/>
            <a:ext cx="7769225" cy="42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500" i="0" kern="0" dirty="0">
                <a:solidFill>
                  <a:srgbClr val="053763"/>
                </a:solidFill>
              </a:rPr>
              <a:t>Disclosure Statement of Financial Interest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2700191" y="-36464"/>
            <a:ext cx="4052305" cy="335736"/>
          </a:xfrm>
        </p:spPr>
        <p:txBody>
          <a:bodyPr/>
          <a:lstStyle/>
          <a:p>
            <a:pPr eaLnBrk="1" hangingPunct="1"/>
            <a:r>
              <a:rPr lang="en-US" sz="2500" dirty="0" smtClean="0"/>
              <a:t>Hospital Level Outcomes</a:t>
            </a:r>
            <a:endParaRPr lang="en-US" sz="25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577125" y="355236"/>
            <a:ext cx="6249645" cy="4263934"/>
            <a:chOff x="1446641" y="1460482"/>
            <a:chExt cx="5735574" cy="4226979"/>
          </a:xfrm>
        </p:grpSpPr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2503241" y="1460482"/>
              <a:ext cx="340711" cy="3611489"/>
              <a:chOff x="1805155" y="1632856"/>
              <a:chExt cx="427477" cy="4177997"/>
            </a:xfrm>
          </p:grpSpPr>
          <p:sp>
            <p:nvSpPr>
              <p:cNvPr id="49" name="TextBox 32"/>
              <p:cNvSpPr txBox="1">
                <a:spLocks noChangeArrowheads="1"/>
              </p:cNvSpPr>
              <p:nvPr/>
            </p:nvSpPr>
            <p:spPr bwMode="auto">
              <a:xfrm>
                <a:off x="1805155" y="538377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0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" name="TextBox 33"/>
              <p:cNvSpPr txBox="1">
                <a:spLocks noChangeArrowheads="1"/>
              </p:cNvSpPr>
              <p:nvPr/>
            </p:nvSpPr>
            <p:spPr bwMode="auto">
              <a:xfrm>
                <a:off x="1805155" y="444604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1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" name="TextBox 34"/>
              <p:cNvSpPr txBox="1">
                <a:spLocks noChangeArrowheads="1"/>
              </p:cNvSpPr>
              <p:nvPr/>
            </p:nvSpPr>
            <p:spPr bwMode="auto">
              <a:xfrm>
                <a:off x="1805155" y="350831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2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TextBox 36"/>
              <p:cNvSpPr txBox="1">
                <a:spLocks noChangeArrowheads="1"/>
              </p:cNvSpPr>
              <p:nvPr/>
            </p:nvSpPr>
            <p:spPr bwMode="auto">
              <a:xfrm>
                <a:off x="1805155" y="257058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3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" name="TextBox 37"/>
              <p:cNvSpPr txBox="1">
                <a:spLocks noChangeArrowheads="1"/>
              </p:cNvSpPr>
              <p:nvPr/>
            </p:nvSpPr>
            <p:spPr bwMode="auto">
              <a:xfrm>
                <a:off x="1805155" y="163285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4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2" name="TextBox 38"/>
            <p:cNvSpPr txBox="1">
              <a:spLocks noChangeArrowheads="1"/>
            </p:cNvSpPr>
            <p:nvPr/>
          </p:nvSpPr>
          <p:spPr bwMode="auto">
            <a:xfrm>
              <a:off x="1446641" y="3049354"/>
              <a:ext cx="1265952" cy="398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Mortality %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TextBox 39"/>
            <p:cNvSpPr txBox="1">
              <a:spLocks noChangeArrowheads="1"/>
            </p:cNvSpPr>
            <p:nvPr/>
          </p:nvSpPr>
          <p:spPr bwMode="auto">
            <a:xfrm>
              <a:off x="2891827" y="5318292"/>
              <a:ext cx="4290388" cy="369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Annual Volume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2785538" y="5013571"/>
              <a:ext cx="4254517" cy="369169"/>
              <a:chOff x="2159338" y="5743290"/>
              <a:chExt cx="5337973" cy="427078"/>
            </a:xfrm>
          </p:grpSpPr>
          <p:sp>
            <p:nvSpPr>
              <p:cNvPr id="38" name="TextBox 8"/>
              <p:cNvSpPr txBox="1">
                <a:spLocks noChangeArrowheads="1"/>
              </p:cNvSpPr>
              <p:nvPr/>
            </p:nvSpPr>
            <p:spPr bwMode="auto">
              <a:xfrm>
                <a:off x="6528115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" name="TextBox 9"/>
              <p:cNvSpPr txBox="1">
                <a:spLocks noChangeArrowheads="1"/>
              </p:cNvSpPr>
              <p:nvPr/>
            </p:nvSpPr>
            <p:spPr bwMode="auto">
              <a:xfrm>
                <a:off x="5545300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" name="TextBox 10"/>
              <p:cNvSpPr txBox="1">
                <a:spLocks noChangeArrowheads="1"/>
              </p:cNvSpPr>
              <p:nvPr/>
            </p:nvSpPr>
            <p:spPr bwMode="auto">
              <a:xfrm>
                <a:off x="4600367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" name="TextBox 11"/>
              <p:cNvSpPr txBox="1">
                <a:spLocks noChangeArrowheads="1"/>
              </p:cNvSpPr>
              <p:nvPr/>
            </p:nvSpPr>
            <p:spPr bwMode="auto">
              <a:xfrm>
                <a:off x="3892394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0" i="0" kern="0" dirty="0" smtClean="0">
                    <a:solidFill>
                      <a:schemeClr val="bg1"/>
                    </a:solidFill>
                  </a:rPr>
                  <a:t>200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" name="TextBox 12"/>
              <p:cNvSpPr txBox="1">
                <a:spLocks noChangeArrowheads="1"/>
              </p:cNvSpPr>
              <p:nvPr/>
            </p:nvSpPr>
            <p:spPr bwMode="auto">
              <a:xfrm>
                <a:off x="2159338" y="5743290"/>
                <a:ext cx="334048" cy="356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0</a:t>
                </a:r>
              </a:p>
            </p:txBody>
          </p:sp>
          <p:sp>
            <p:nvSpPr>
              <p:cNvPr id="43" name="TextBox 13"/>
              <p:cNvSpPr txBox="1">
                <a:spLocks noChangeArrowheads="1"/>
              </p:cNvSpPr>
              <p:nvPr/>
            </p:nvSpPr>
            <p:spPr bwMode="auto">
              <a:xfrm>
                <a:off x="2669428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TextBox 43"/>
              <p:cNvSpPr txBox="1">
                <a:spLocks noChangeArrowheads="1"/>
              </p:cNvSpPr>
              <p:nvPr/>
            </p:nvSpPr>
            <p:spPr bwMode="auto">
              <a:xfrm>
                <a:off x="2924097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0" i="0" kern="0" dirty="0" smtClean="0">
                    <a:solidFill>
                      <a:schemeClr val="bg1"/>
                    </a:solidFill>
                  </a:rPr>
                  <a:t>100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" name="TextBox 45"/>
              <p:cNvSpPr txBox="1">
                <a:spLocks noChangeArrowheads="1"/>
              </p:cNvSpPr>
              <p:nvPr/>
            </p:nvSpPr>
            <p:spPr bwMode="auto">
              <a:xfrm>
                <a:off x="3627373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" name="TextBox 47"/>
              <p:cNvSpPr txBox="1">
                <a:spLocks noChangeArrowheads="1"/>
              </p:cNvSpPr>
              <p:nvPr/>
            </p:nvSpPr>
            <p:spPr bwMode="auto">
              <a:xfrm>
                <a:off x="4847778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0" i="0" kern="0" noProof="0" dirty="0" smtClean="0">
                    <a:solidFill>
                      <a:schemeClr val="bg1"/>
                    </a:solidFill>
                  </a:rPr>
                  <a:t>300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" name="TextBox 49"/>
              <p:cNvSpPr txBox="1">
                <a:spLocks noChangeArrowheads="1"/>
              </p:cNvSpPr>
              <p:nvPr/>
            </p:nvSpPr>
            <p:spPr bwMode="auto">
              <a:xfrm>
                <a:off x="5814483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0" i="0" kern="0" dirty="0" smtClean="0">
                    <a:solidFill>
                      <a:schemeClr val="bg1"/>
                    </a:solidFill>
                  </a:rPr>
                  <a:t>400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" name="TextBox 51"/>
              <p:cNvSpPr txBox="1">
                <a:spLocks noChangeArrowheads="1"/>
              </p:cNvSpPr>
              <p:nvPr/>
            </p:nvSpPr>
            <p:spPr bwMode="auto">
              <a:xfrm>
                <a:off x="6770697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0" i="0" kern="0" dirty="0" smtClean="0">
                    <a:solidFill>
                      <a:schemeClr val="bg1"/>
                    </a:solidFill>
                  </a:rPr>
                  <a:t>500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2821481" y="1622771"/>
              <a:ext cx="4314703" cy="3363176"/>
              <a:chOff x="2204435" y="1820602"/>
              <a:chExt cx="5413486" cy="3890732"/>
            </a:xfrm>
          </p:grpSpPr>
          <p:cxnSp>
            <p:nvCxnSpPr>
              <p:cNvPr id="17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2326362" y="1820602"/>
                <a:ext cx="0" cy="375491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8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2330250" y="5564498"/>
                <a:ext cx="5287671" cy="0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9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7613647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0" name="Straight Connector 18"/>
              <p:cNvCxnSpPr>
                <a:cxnSpLocks noChangeShapeType="1"/>
              </p:cNvCxnSpPr>
              <p:nvPr/>
            </p:nvCxnSpPr>
            <p:spPr bwMode="auto">
              <a:xfrm>
                <a:off x="6652320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1" name="Straight Connector 19"/>
              <p:cNvCxnSpPr>
                <a:cxnSpLocks noChangeShapeType="1"/>
              </p:cNvCxnSpPr>
              <p:nvPr/>
            </p:nvCxnSpPr>
            <p:spPr bwMode="auto">
              <a:xfrm>
                <a:off x="5690996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2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472967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3" name="Straight Connector 21"/>
              <p:cNvCxnSpPr>
                <a:cxnSpLocks noChangeShapeType="1"/>
              </p:cNvCxnSpPr>
              <p:nvPr/>
            </p:nvCxnSpPr>
            <p:spPr bwMode="auto">
              <a:xfrm>
                <a:off x="4249010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4" name="Straight Connector 22"/>
              <p:cNvCxnSpPr>
                <a:cxnSpLocks noChangeShapeType="1"/>
              </p:cNvCxnSpPr>
              <p:nvPr/>
            </p:nvCxnSpPr>
            <p:spPr bwMode="auto">
              <a:xfrm>
                <a:off x="2807024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5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232636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ysClr val="windowText" lastClr="000000"/>
                </a:solidFill>
                <a:round/>
                <a:headEnd/>
                <a:tailEnd/>
              </a:ln>
            </p:spPr>
          </p:cxnSp>
          <p:cxnSp>
            <p:nvCxnSpPr>
              <p:cNvPr id="26" name="Straight Connector 24"/>
              <p:cNvCxnSpPr>
                <a:cxnSpLocks noChangeShapeType="1"/>
              </p:cNvCxnSpPr>
              <p:nvPr/>
            </p:nvCxnSpPr>
            <p:spPr bwMode="auto">
              <a:xfrm>
                <a:off x="2326362" y="5543560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7" name="Straight Connector 25"/>
              <p:cNvCxnSpPr>
                <a:cxnSpLocks noChangeShapeType="1"/>
              </p:cNvCxnSpPr>
              <p:nvPr/>
            </p:nvCxnSpPr>
            <p:spPr bwMode="auto">
              <a:xfrm rot="16200000">
                <a:off x="2265399" y="55035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8" name="Straight Connector 26"/>
              <p:cNvCxnSpPr>
                <a:cxnSpLocks noChangeShapeType="1"/>
              </p:cNvCxnSpPr>
              <p:nvPr/>
            </p:nvCxnSpPr>
            <p:spPr bwMode="auto">
              <a:xfrm rot="-5400000">
                <a:off x="2265399" y="457682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9" name="Straight Connector 27"/>
              <p:cNvCxnSpPr>
                <a:cxnSpLocks noChangeShapeType="1"/>
              </p:cNvCxnSpPr>
              <p:nvPr/>
            </p:nvCxnSpPr>
            <p:spPr bwMode="auto">
              <a:xfrm rot="-5400000">
                <a:off x="2265398" y="363909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0" name="Straight Connector 29"/>
              <p:cNvCxnSpPr>
                <a:cxnSpLocks noChangeShapeType="1"/>
              </p:cNvCxnSpPr>
              <p:nvPr/>
            </p:nvCxnSpPr>
            <p:spPr bwMode="auto">
              <a:xfrm rot="-5400000">
                <a:off x="2265398" y="270136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1" name="Straight Connector 30"/>
              <p:cNvCxnSpPr>
                <a:cxnSpLocks noChangeShapeType="1"/>
              </p:cNvCxnSpPr>
              <p:nvPr/>
            </p:nvCxnSpPr>
            <p:spPr bwMode="auto">
              <a:xfrm rot="-5400000">
                <a:off x="2265399" y="17636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2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3287686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3" name="Straight Connector 46"/>
              <p:cNvCxnSpPr>
                <a:cxnSpLocks noChangeShapeType="1"/>
              </p:cNvCxnSpPr>
              <p:nvPr/>
            </p:nvCxnSpPr>
            <p:spPr bwMode="auto">
              <a:xfrm>
                <a:off x="3768348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4" name="Straight Connector 48"/>
              <p:cNvCxnSpPr>
                <a:cxnSpLocks noChangeShapeType="1"/>
              </p:cNvCxnSpPr>
              <p:nvPr/>
            </p:nvCxnSpPr>
            <p:spPr bwMode="auto">
              <a:xfrm>
                <a:off x="5210334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5" name="Straight Connector 50"/>
              <p:cNvCxnSpPr>
                <a:cxnSpLocks noChangeShapeType="1"/>
              </p:cNvCxnSpPr>
              <p:nvPr/>
            </p:nvCxnSpPr>
            <p:spPr bwMode="auto">
              <a:xfrm>
                <a:off x="6171658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6" name="Straight Connector 52"/>
              <p:cNvCxnSpPr>
                <a:cxnSpLocks noChangeShapeType="1"/>
              </p:cNvCxnSpPr>
              <p:nvPr/>
            </p:nvCxnSpPr>
            <p:spPr bwMode="auto">
              <a:xfrm>
                <a:off x="713298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</p:grpSp>
      <p:pic>
        <p:nvPicPr>
          <p:cNvPr id="55" name="Picture 54" descr="S:\sts\mg140\QMTF_Mitral\hospitals\mixedmod\cont\ISOMVRR_opmortnew_i.emf">
            <a:extLst>
              <a:ext uri="{FF2B5EF4-FFF2-40B4-BE49-F238E27FC236}">
                <a16:creationId xmlns:a16="http://schemas.microsoft.com/office/drawing/2014/main" xmlns="" id="{2C2E8376-2E5F-4232-BFAC-67493665D7D5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9" t="14674" r="3960" b="17271"/>
          <a:stretch/>
        </p:blipFill>
        <p:spPr bwMode="auto">
          <a:xfrm>
            <a:off x="2208389" y="748554"/>
            <a:ext cx="4564511" cy="30027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AAE0AE8D-F8FA-461D-B9A0-BA081C9BE15B}"/>
              </a:ext>
            </a:extLst>
          </p:cNvPr>
          <p:cNvCxnSpPr/>
          <p:nvPr/>
        </p:nvCxnSpPr>
        <p:spPr>
          <a:xfrm>
            <a:off x="7376843" y="315629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2E9471C3-D7BB-4E5C-9B15-A256E736D0E5}"/>
              </a:ext>
            </a:extLst>
          </p:cNvPr>
          <p:cNvCxnSpPr/>
          <p:nvPr/>
        </p:nvCxnSpPr>
        <p:spPr>
          <a:xfrm>
            <a:off x="7376843" y="339311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974686" y="3034559"/>
            <a:ext cx="8819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 smtClean="0">
                <a:solidFill>
                  <a:schemeClr val="bg1"/>
                </a:solidFill>
              </a:rPr>
              <a:t>Unadjusted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4686" y="3266262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>
                <a:solidFill>
                  <a:schemeClr val="bg1"/>
                </a:solidFill>
              </a:rPr>
              <a:t>A</a:t>
            </a:r>
            <a:r>
              <a:rPr lang="en-US" sz="1000" i="0" dirty="0" smtClean="0">
                <a:solidFill>
                  <a:schemeClr val="bg1"/>
                </a:solidFill>
              </a:rPr>
              <a:t>djusted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20826" y="3793095"/>
            <a:ext cx="15231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0" dirty="0" smtClean="0">
                <a:solidFill>
                  <a:schemeClr val="bg1"/>
                </a:solidFill>
              </a:rPr>
              <a:t>Unadjusted P     Adjusted P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58479" y="4040029"/>
            <a:ext cx="21855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0" dirty="0" smtClean="0">
                <a:solidFill>
                  <a:schemeClr val="bg1"/>
                </a:solidFill>
              </a:rPr>
              <a:t>Association         &lt;0.001              &lt;0.001</a:t>
            </a:r>
            <a:endParaRPr lang="en-US" sz="800" i="0" dirty="0">
              <a:solidFill>
                <a:schemeClr val="bg1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297343" y="507622"/>
            <a:ext cx="6858000" cy="43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90" rIns="34290" anchor="ctr"/>
          <a:lstStyle/>
          <a:p>
            <a:pPr algn="ctr">
              <a:lnSpc>
                <a:spcPct val="90000"/>
              </a:lnSpc>
            </a:pPr>
            <a:r>
              <a:rPr lang="en-US" sz="2000" dirty="0" smtClean="0">
                <a:solidFill>
                  <a:srgbClr val="053763"/>
                </a:solidFill>
                <a:cs typeface="ヒラギノ角ゴ Pro W3"/>
              </a:rPr>
              <a:t>30-day Operative Mortality</a:t>
            </a:r>
            <a:endParaRPr lang="en-US" sz="2000" dirty="0">
              <a:solidFill>
                <a:srgbClr val="053763"/>
              </a:solidFill>
              <a:cs typeface="ヒラギノ角ゴ Pro W3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2700191" y="-36464"/>
            <a:ext cx="4052305" cy="335736"/>
          </a:xfrm>
        </p:spPr>
        <p:txBody>
          <a:bodyPr/>
          <a:lstStyle/>
          <a:p>
            <a:pPr eaLnBrk="1" hangingPunct="1"/>
            <a:r>
              <a:rPr lang="en-US" sz="2500" dirty="0" smtClean="0"/>
              <a:t>Hospital Level Outcomes</a:t>
            </a:r>
            <a:endParaRPr lang="en-US" sz="25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487090" y="355236"/>
            <a:ext cx="6339682" cy="4263934"/>
            <a:chOff x="1364011" y="1460482"/>
            <a:chExt cx="5818204" cy="4226979"/>
          </a:xfrm>
        </p:grpSpPr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2492054" y="1460482"/>
              <a:ext cx="351899" cy="3611489"/>
              <a:chOff x="1791118" y="1632856"/>
              <a:chExt cx="441514" cy="4177997"/>
            </a:xfrm>
          </p:grpSpPr>
          <p:sp>
            <p:nvSpPr>
              <p:cNvPr id="49" name="TextBox 32"/>
              <p:cNvSpPr txBox="1">
                <a:spLocks noChangeArrowheads="1"/>
              </p:cNvSpPr>
              <p:nvPr/>
            </p:nvSpPr>
            <p:spPr bwMode="auto">
              <a:xfrm>
                <a:off x="1805155" y="538377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0" name="TextBox 33"/>
              <p:cNvSpPr txBox="1">
                <a:spLocks noChangeArrowheads="1"/>
              </p:cNvSpPr>
              <p:nvPr/>
            </p:nvSpPr>
            <p:spPr bwMode="auto">
              <a:xfrm>
                <a:off x="1905558" y="4446046"/>
                <a:ext cx="32707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5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1" name="TextBox 34"/>
              <p:cNvSpPr txBox="1">
                <a:spLocks noChangeArrowheads="1"/>
              </p:cNvSpPr>
              <p:nvPr/>
            </p:nvSpPr>
            <p:spPr bwMode="auto">
              <a:xfrm>
                <a:off x="1791118" y="350831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2" name="TextBox 36"/>
              <p:cNvSpPr txBox="1">
                <a:spLocks noChangeArrowheads="1"/>
              </p:cNvSpPr>
              <p:nvPr/>
            </p:nvSpPr>
            <p:spPr bwMode="auto">
              <a:xfrm>
                <a:off x="1791118" y="257058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15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3" name="TextBox 37"/>
              <p:cNvSpPr txBox="1">
                <a:spLocks noChangeArrowheads="1"/>
              </p:cNvSpPr>
              <p:nvPr/>
            </p:nvSpPr>
            <p:spPr bwMode="auto">
              <a:xfrm>
                <a:off x="1791118" y="163285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20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sp>
          <p:nvSpPr>
            <p:cNvPr id="12" name="TextBox 38"/>
            <p:cNvSpPr txBox="1">
              <a:spLocks noChangeArrowheads="1"/>
            </p:cNvSpPr>
            <p:nvPr/>
          </p:nvSpPr>
          <p:spPr bwMode="auto">
            <a:xfrm>
              <a:off x="1364011" y="3041764"/>
              <a:ext cx="1211049" cy="305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Composite %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sp>
          <p:nvSpPr>
            <p:cNvPr id="13" name="TextBox 39"/>
            <p:cNvSpPr txBox="1">
              <a:spLocks noChangeArrowheads="1"/>
            </p:cNvSpPr>
            <p:nvPr/>
          </p:nvSpPr>
          <p:spPr bwMode="auto">
            <a:xfrm>
              <a:off x="2891827" y="5318292"/>
              <a:ext cx="4290388" cy="369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Annual Volume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2785538" y="5013571"/>
              <a:ext cx="4254517" cy="369169"/>
              <a:chOff x="2159338" y="5743290"/>
              <a:chExt cx="5337973" cy="427078"/>
            </a:xfrm>
          </p:grpSpPr>
          <p:sp>
            <p:nvSpPr>
              <p:cNvPr id="38" name="TextBox 8"/>
              <p:cNvSpPr txBox="1">
                <a:spLocks noChangeArrowheads="1"/>
              </p:cNvSpPr>
              <p:nvPr/>
            </p:nvSpPr>
            <p:spPr bwMode="auto">
              <a:xfrm>
                <a:off x="6528115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39" name="TextBox 9"/>
              <p:cNvSpPr txBox="1">
                <a:spLocks noChangeArrowheads="1"/>
              </p:cNvSpPr>
              <p:nvPr/>
            </p:nvSpPr>
            <p:spPr bwMode="auto">
              <a:xfrm>
                <a:off x="5545300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0" name="TextBox 10"/>
              <p:cNvSpPr txBox="1">
                <a:spLocks noChangeArrowheads="1"/>
              </p:cNvSpPr>
              <p:nvPr/>
            </p:nvSpPr>
            <p:spPr bwMode="auto">
              <a:xfrm>
                <a:off x="4600367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1" name="TextBox 11"/>
              <p:cNvSpPr txBox="1">
                <a:spLocks noChangeArrowheads="1"/>
              </p:cNvSpPr>
              <p:nvPr/>
            </p:nvSpPr>
            <p:spPr bwMode="auto">
              <a:xfrm>
                <a:off x="3892394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200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2" name="TextBox 12"/>
              <p:cNvSpPr txBox="1">
                <a:spLocks noChangeArrowheads="1"/>
              </p:cNvSpPr>
              <p:nvPr/>
            </p:nvSpPr>
            <p:spPr bwMode="auto">
              <a:xfrm>
                <a:off x="2159338" y="5743290"/>
                <a:ext cx="334048" cy="356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>
                    <a:solidFill>
                      <a:srgbClr val="002E4B"/>
                    </a:solidFill>
                  </a:rPr>
                  <a:t>0</a:t>
                </a:r>
              </a:p>
            </p:txBody>
          </p:sp>
          <p:sp>
            <p:nvSpPr>
              <p:cNvPr id="43" name="TextBox 13"/>
              <p:cNvSpPr txBox="1">
                <a:spLocks noChangeArrowheads="1"/>
              </p:cNvSpPr>
              <p:nvPr/>
            </p:nvSpPr>
            <p:spPr bwMode="auto">
              <a:xfrm>
                <a:off x="2669428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4" name="TextBox 43"/>
              <p:cNvSpPr txBox="1">
                <a:spLocks noChangeArrowheads="1"/>
              </p:cNvSpPr>
              <p:nvPr/>
            </p:nvSpPr>
            <p:spPr bwMode="auto">
              <a:xfrm>
                <a:off x="2924097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5" name="TextBox 45"/>
              <p:cNvSpPr txBox="1">
                <a:spLocks noChangeArrowheads="1"/>
              </p:cNvSpPr>
              <p:nvPr/>
            </p:nvSpPr>
            <p:spPr bwMode="auto">
              <a:xfrm>
                <a:off x="3627373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6" name="TextBox 47"/>
              <p:cNvSpPr txBox="1">
                <a:spLocks noChangeArrowheads="1"/>
              </p:cNvSpPr>
              <p:nvPr/>
            </p:nvSpPr>
            <p:spPr bwMode="auto">
              <a:xfrm>
                <a:off x="4847778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300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7" name="TextBox 49"/>
              <p:cNvSpPr txBox="1">
                <a:spLocks noChangeArrowheads="1"/>
              </p:cNvSpPr>
              <p:nvPr/>
            </p:nvSpPr>
            <p:spPr bwMode="auto">
              <a:xfrm>
                <a:off x="5814483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400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8" name="TextBox 51"/>
              <p:cNvSpPr txBox="1">
                <a:spLocks noChangeArrowheads="1"/>
              </p:cNvSpPr>
              <p:nvPr/>
            </p:nvSpPr>
            <p:spPr bwMode="auto">
              <a:xfrm>
                <a:off x="6770697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500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2821481" y="1622771"/>
              <a:ext cx="4314703" cy="3363176"/>
              <a:chOff x="2204435" y="1820602"/>
              <a:chExt cx="5413486" cy="3890732"/>
            </a:xfrm>
          </p:grpSpPr>
          <p:cxnSp>
            <p:nvCxnSpPr>
              <p:cNvPr id="17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2326362" y="1820602"/>
                <a:ext cx="0" cy="375491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8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2330250" y="5564498"/>
                <a:ext cx="5287671" cy="0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9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7613647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0" name="Straight Connector 18"/>
              <p:cNvCxnSpPr>
                <a:cxnSpLocks noChangeShapeType="1"/>
              </p:cNvCxnSpPr>
              <p:nvPr/>
            </p:nvCxnSpPr>
            <p:spPr bwMode="auto">
              <a:xfrm>
                <a:off x="6652320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1" name="Straight Connector 19"/>
              <p:cNvCxnSpPr>
                <a:cxnSpLocks noChangeShapeType="1"/>
              </p:cNvCxnSpPr>
              <p:nvPr/>
            </p:nvCxnSpPr>
            <p:spPr bwMode="auto">
              <a:xfrm>
                <a:off x="5690996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2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472967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3" name="Straight Connector 21"/>
              <p:cNvCxnSpPr>
                <a:cxnSpLocks noChangeShapeType="1"/>
              </p:cNvCxnSpPr>
              <p:nvPr/>
            </p:nvCxnSpPr>
            <p:spPr bwMode="auto">
              <a:xfrm>
                <a:off x="4249010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4" name="Straight Connector 22"/>
              <p:cNvCxnSpPr>
                <a:cxnSpLocks noChangeShapeType="1"/>
              </p:cNvCxnSpPr>
              <p:nvPr/>
            </p:nvCxnSpPr>
            <p:spPr bwMode="auto">
              <a:xfrm>
                <a:off x="2807024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5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232636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ysClr val="windowText" lastClr="000000"/>
                </a:solidFill>
                <a:round/>
                <a:headEnd/>
                <a:tailEnd/>
              </a:ln>
            </p:spPr>
          </p:cxnSp>
          <p:cxnSp>
            <p:nvCxnSpPr>
              <p:cNvPr id="26" name="Straight Connector 24"/>
              <p:cNvCxnSpPr>
                <a:cxnSpLocks noChangeShapeType="1"/>
              </p:cNvCxnSpPr>
              <p:nvPr/>
            </p:nvCxnSpPr>
            <p:spPr bwMode="auto">
              <a:xfrm>
                <a:off x="2326362" y="5543560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7" name="Straight Connector 25"/>
              <p:cNvCxnSpPr>
                <a:cxnSpLocks noChangeShapeType="1"/>
              </p:cNvCxnSpPr>
              <p:nvPr/>
            </p:nvCxnSpPr>
            <p:spPr bwMode="auto">
              <a:xfrm rot="16200000">
                <a:off x="2265399" y="55035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8" name="Straight Connector 26"/>
              <p:cNvCxnSpPr>
                <a:cxnSpLocks noChangeShapeType="1"/>
              </p:cNvCxnSpPr>
              <p:nvPr/>
            </p:nvCxnSpPr>
            <p:spPr bwMode="auto">
              <a:xfrm rot="-5400000">
                <a:off x="2265399" y="457682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9" name="Straight Connector 27"/>
              <p:cNvCxnSpPr>
                <a:cxnSpLocks noChangeShapeType="1"/>
              </p:cNvCxnSpPr>
              <p:nvPr/>
            </p:nvCxnSpPr>
            <p:spPr bwMode="auto">
              <a:xfrm rot="-5400000">
                <a:off x="2265398" y="363909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0" name="Straight Connector 29"/>
              <p:cNvCxnSpPr>
                <a:cxnSpLocks noChangeShapeType="1"/>
              </p:cNvCxnSpPr>
              <p:nvPr/>
            </p:nvCxnSpPr>
            <p:spPr bwMode="auto">
              <a:xfrm rot="-5400000">
                <a:off x="2265398" y="270136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1" name="Straight Connector 30"/>
              <p:cNvCxnSpPr>
                <a:cxnSpLocks noChangeShapeType="1"/>
              </p:cNvCxnSpPr>
              <p:nvPr/>
            </p:nvCxnSpPr>
            <p:spPr bwMode="auto">
              <a:xfrm rot="-5400000">
                <a:off x="2265399" y="17636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2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3287686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3" name="Straight Connector 46"/>
              <p:cNvCxnSpPr>
                <a:cxnSpLocks noChangeShapeType="1"/>
              </p:cNvCxnSpPr>
              <p:nvPr/>
            </p:nvCxnSpPr>
            <p:spPr bwMode="auto">
              <a:xfrm>
                <a:off x="3768348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4" name="Straight Connector 48"/>
              <p:cNvCxnSpPr>
                <a:cxnSpLocks noChangeShapeType="1"/>
              </p:cNvCxnSpPr>
              <p:nvPr/>
            </p:nvCxnSpPr>
            <p:spPr bwMode="auto">
              <a:xfrm>
                <a:off x="5210334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5" name="Straight Connector 50"/>
              <p:cNvCxnSpPr>
                <a:cxnSpLocks noChangeShapeType="1"/>
              </p:cNvCxnSpPr>
              <p:nvPr/>
            </p:nvCxnSpPr>
            <p:spPr bwMode="auto">
              <a:xfrm>
                <a:off x="6171658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6" name="Straight Connector 52"/>
              <p:cNvCxnSpPr>
                <a:cxnSpLocks noChangeShapeType="1"/>
              </p:cNvCxnSpPr>
              <p:nvPr/>
            </p:nvCxnSpPr>
            <p:spPr bwMode="auto">
              <a:xfrm>
                <a:off x="713298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AAE0AE8D-F8FA-461D-B9A0-BA081C9BE15B}"/>
              </a:ext>
            </a:extLst>
          </p:cNvPr>
          <p:cNvCxnSpPr/>
          <p:nvPr/>
        </p:nvCxnSpPr>
        <p:spPr>
          <a:xfrm>
            <a:off x="7376843" y="315629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2E9471C3-D7BB-4E5C-9B15-A256E736D0E5}"/>
              </a:ext>
            </a:extLst>
          </p:cNvPr>
          <p:cNvCxnSpPr/>
          <p:nvPr/>
        </p:nvCxnSpPr>
        <p:spPr>
          <a:xfrm>
            <a:off x="7376843" y="339311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974686" y="3034559"/>
            <a:ext cx="8819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 smtClean="0">
                <a:solidFill>
                  <a:srgbClr val="002E4B"/>
                </a:solidFill>
              </a:rPr>
              <a:t>Unadjusted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4686" y="3266262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>
                <a:solidFill>
                  <a:srgbClr val="002E4B"/>
                </a:solidFill>
              </a:rPr>
              <a:t>A</a:t>
            </a:r>
            <a:r>
              <a:rPr lang="en-US" sz="1000" i="0" dirty="0" smtClean="0">
                <a:solidFill>
                  <a:srgbClr val="002E4B"/>
                </a:solidFill>
              </a:rPr>
              <a:t>djusted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20826" y="3793095"/>
            <a:ext cx="15231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Unadjusted P     Adjusted P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58479" y="4040029"/>
            <a:ext cx="21855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Association         &lt;0.001              &lt;0.001</a:t>
            </a:r>
            <a:endParaRPr lang="en-US" sz="800" i="0" dirty="0">
              <a:solidFill>
                <a:srgbClr val="002E4B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297343" y="507622"/>
            <a:ext cx="6858000" cy="43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90" rIns="34290" anchor="ctr"/>
          <a:lstStyle/>
          <a:p>
            <a:pPr algn="ctr">
              <a:lnSpc>
                <a:spcPct val="90000"/>
              </a:lnSpc>
            </a:pPr>
            <a:r>
              <a:rPr lang="en-US" sz="2000" dirty="0" smtClean="0">
                <a:solidFill>
                  <a:srgbClr val="053763"/>
                </a:solidFill>
                <a:cs typeface="ヒラギノ角ゴ Pro W3"/>
              </a:rPr>
              <a:t>30-day Composite</a:t>
            </a:r>
            <a:endParaRPr lang="en-US" sz="2000" dirty="0">
              <a:solidFill>
                <a:srgbClr val="053763"/>
              </a:solidFill>
              <a:cs typeface="ヒラギノ角ゴ Pro W3"/>
            </a:endParaRPr>
          </a:p>
        </p:txBody>
      </p:sp>
      <p:pic>
        <p:nvPicPr>
          <p:cNvPr id="62" name="Picture 61" descr="S:\sts\mg140\QMTF_Mitral\hospitals\mixedmod\cont\ISOMVRR_cmajor2.emf">
            <a:extLst>
              <a:ext uri="{FF2B5EF4-FFF2-40B4-BE49-F238E27FC236}">
                <a16:creationId xmlns:a16="http://schemas.microsoft.com/office/drawing/2014/main" xmlns="" id="{041FFFDF-7345-41FB-8A10-2EFB62BF6B8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0" t="14875" r="3605" b="17904"/>
          <a:stretch/>
        </p:blipFill>
        <p:spPr bwMode="auto">
          <a:xfrm>
            <a:off x="2205510" y="942200"/>
            <a:ext cx="4567393" cy="28090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583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2700191" y="-36464"/>
            <a:ext cx="4052305" cy="335736"/>
          </a:xfrm>
        </p:spPr>
        <p:txBody>
          <a:bodyPr/>
          <a:lstStyle/>
          <a:p>
            <a:pPr eaLnBrk="1" hangingPunct="1"/>
            <a:r>
              <a:rPr lang="en-US" sz="2500" dirty="0" smtClean="0"/>
              <a:t>Hospital Level Outcomes</a:t>
            </a:r>
            <a:endParaRPr lang="en-US" sz="25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511142" y="355236"/>
            <a:ext cx="6315634" cy="4263934"/>
            <a:chOff x="1386083" y="1460482"/>
            <a:chExt cx="5796132" cy="4226979"/>
          </a:xfrm>
        </p:grpSpPr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2400843" y="1460482"/>
              <a:ext cx="443109" cy="3547430"/>
              <a:chOff x="1676680" y="1632856"/>
              <a:chExt cx="555952" cy="4103890"/>
            </a:xfrm>
          </p:grpSpPr>
          <p:sp>
            <p:nvSpPr>
              <p:cNvPr id="49" name="TextBox 32"/>
              <p:cNvSpPr txBox="1">
                <a:spLocks noChangeArrowheads="1"/>
              </p:cNvSpPr>
              <p:nvPr/>
            </p:nvSpPr>
            <p:spPr bwMode="auto">
              <a:xfrm>
                <a:off x="1791119" y="5383776"/>
                <a:ext cx="441513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92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0" name="TextBox 33"/>
              <p:cNvSpPr txBox="1">
                <a:spLocks noChangeArrowheads="1"/>
              </p:cNvSpPr>
              <p:nvPr/>
            </p:nvSpPr>
            <p:spPr bwMode="auto">
              <a:xfrm>
                <a:off x="1791118" y="444604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94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1" name="TextBox 34"/>
              <p:cNvSpPr txBox="1">
                <a:spLocks noChangeArrowheads="1"/>
              </p:cNvSpPr>
              <p:nvPr/>
            </p:nvSpPr>
            <p:spPr bwMode="auto">
              <a:xfrm>
                <a:off x="1791118" y="3508315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96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2" name="TextBox 36"/>
              <p:cNvSpPr txBox="1">
                <a:spLocks noChangeArrowheads="1"/>
              </p:cNvSpPr>
              <p:nvPr/>
            </p:nvSpPr>
            <p:spPr bwMode="auto">
              <a:xfrm>
                <a:off x="1791118" y="257058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98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3" name="TextBox 37"/>
              <p:cNvSpPr txBox="1">
                <a:spLocks noChangeArrowheads="1"/>
              </p:cNvSpPr>
              <p:nvPr/>
            </p:nvSpPr>
            <p:spPr bwMode="auto">
              <a:xfrm>
                <a:off x="1676680" y="1632856"/>
                <a:ext cx="555952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sp>
          <p:nvSpPr>
            <p:cNvPr id="12" name="TextBox 38"/>
            <p:cNvSpPr txBox="1">
              <a:spLocks noChangeArrowheads="1"/>
            </p:cNvSpPr>
            <p:nvPr/>
          </p:nvSpPr>
          <p:spPr bwMode="auto">
            <a:xfrm>
              <a:off x="1386083" y="3041764"/>
              <a:ext cx="1166913" cy="305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MV Repair %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sp>
          <p:nvSpPr>
            <p:cNvPr id="13" name="TextBox 39"/>
            <p:cNvSpPr txBox="1">
              <a:spLocks noChangeArrowheads="1"/>
            </p:cNvSpPr>
            <p:nvPr/>
          </p:nvSpPr>
          <p:spPr bwMode="auto">
            <a:xfrm>
              <a:off x="2891827" y="5318292"/>
              <a:ext cx="4290388" cy="369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Annual Volume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2785538" y="5013571"/>
              <a:ext cx="4254517" cy="369169"/>
              <a:chOff x="2159338" y="5743290"/>
              <a:chExt cx="5337973" cy="427078"/>
            </a:xfrm>
          </p:grpSpPr>
          <p:sp>
            <p:nvSpPr>
              <p:cNvPr id="38" name="TextBox 8"/>
              <p:cNvSpPr txBox="1">
                <a:spLocks noChangeArrowheads="1"/>
              </p:cNvSpPr>
              <p:nvPr/>
            </p:nvSpPr>
            <p:spPr bwMode="auto">
              <a:xfrm>
                <a:off x="6528115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39" name="TextBox 9"/>
              <p:cNvSpPr txBox="1">
                <a:spLocks noChangeArrowheads="1"/>
              </p:cNvSpPr>
              <p:nvPr/>
            </p:nvSpPr>
            <p:spPr bwMode="auto">
              <a:xfrm>
                <a:off x="5545300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0" name="TextBox 10"/>
              <p:cNvSpPr txBox="1">
                <a:spLocks noChangeArrowheads="1"/>
              </p:cNvSpPr>
              <p:nvPr/>
            </p:nvSpPr>
            <p:spPr bwMode="auto">
              <a:xfrm>
                <a:off x="4600367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1" name="TextBox 11"/>
              <p:cNvSpPr txBox="1">
                <a:spLocks noChangeArrowheads="1"/>
              </p:cNvSpPr>
              <p:nvPr/>
            </p:nvSpPr>
            <p:spPr bwMode="auto">
              <a:xfrm>
                <a:off x="3892394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200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2" name="TextBox 12"/>
              <p:cNvSpPr txBox="1">
                <a:spLocks noChangeArrowheads="1"/>
              </p:cNvSpPr>
              <p:nvPr/>
            </p:nvSpPr>
            <p:spPr bwMode="auto">
              <a:xfrm>
                <a:off x="2159338" y="5743290"/>
                <a:ext cx="334048" cy="356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>
                    <a:solidFill>
                      <a:srgbClr val="002E4B"/>
                    </a:solidFill>
                  </a:rPr>
                  <a:t>0</a:t>
                </a:r>
              </a:p>
            </p:txBody>
          </p:sp>
          <p:sp>
            <p:nvSpPr>
              <p:cNvPr id="43" name="TextBox 13"/>
              <p:cNvSpPr txBox="1">
                <a:spLocks noChangeArrowheads="1"/>
              </p:cNvSpPr>
              <p:nvPr/>
            </p:nvSpPr>
            <p:spPr bwMode="auto">
              <a:xfrm>
                <a:off x="2669428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4" name="TextBox 43"/>
              <p:cNvSpPr txBox="1">
                <a:spLocks noChangeArrowheads="1"/>
              </p:cNvSpPr>
              <p:nvPr/>
            </p:nvSpPr>
            <p:spPr bwMode="auto">
              <a:xfrm>
                <a:off x="2924097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5" name="TextBox 45"/>
              <p:cNvSpPr txBox="1">
                <a:spLocks noChangeArrowheads="1"/>
              </p:cNvSpPr>
              <p:nvPr/>
            </p:nvSpPr>
            <p:spPr bwMode="auto">
              <a:xfrm>
                <a:off x="3627373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6" name="TextBox 47"/>
              <p:cNvSpPr txBox="1">
                <a:spLocks noChangeArrowheads="1"/>
              </p:cNvSpPr>
              <p:nvPr/>
            </p:nvSpPr>
            <p:spPr bwMode="auto">
              <a:xfrm>
                <a:off x="4847778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300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7" name="TextBox 49"/>
              <p:cNvSpPr txBox="1">
                <a:spLocks noChangeArrowheads="1"/>
              </p:cNvSpPr>
              <p:nvPr/>
            </p:nvSpPr>
            <p:spPr bwMode="auto">
              <a:xfrm>
                <a:off x="5814483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400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8" name="TextBox 51"/>
              <p:cNvSpPr txBox="1">
                <a:spLocks noChangeArrowheads="1"/>
              </p:cNvSpPr>
              <p:nvPr/>
            </p:nvSpPr>
            <p:spPr bwMode="auto">
              <a:xfrm>
                <a:off x="6770697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500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2821481" y="1622771"/>
              <a:ext cx="4314703" cy="3363176"/>
              <a:chOff x="2204435" y="1820602"/>
              <a:chExt cx="5413486" cy="3890732"/>
            </a:xfrm>
          </p:grpSpPr>
          <p:cxnSp>
            <p:nvCxnSpPr>
              <p:cNvPr id="17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2326362" y="1820602"/>
                <a:ext cx="0" cy="375491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8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2330250" y="5564498"/>
                <a:ext cx="5287671" cy="0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9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7613647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0" name="Straight Connector 18"/>
              <p:cNvCxnSpPr>
                <a:cxnSpLocks noChangeShapeType="1"/>
              </p:cNvCxnSpPr>
              <p:nvPr/>
            </p:nvCxnSpPr>
            <p:spPr bwMode="auto">
              <a:xfrm>
                <a:off x="6652320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1" name="Straight Connector 19"/>
              <p:cNvCxnSpPr>
                <a:cxnSpLocks noChangeShapeType="1"/>
              </p:cNvCxnSpPr>
              <p:nvPr/>
            </p:nvCxnSpPr>
            <p:spPr bwMode="auto">
              <a:xfrm>
                <a:off x="5690996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2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472967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3" name="Straight Connector 21"/>
              <p:cNvCxnSpPr>
                <a:cxnSpLocks noChangeShapeType="1"/>
              </p:cNvCxnSpPr>
              <p:nvPr/>
            </p:nvCxnSpPr>
            <p:spPr bwMode="auto">
              <a:xfrm>
                <a:off x="4249010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4" name="Straight Connector 22"/>
              <p:cNvCxnSpPr>
                <a:cxnSpLocks noChangeShapeType="1"/>
              </p:cNvCxnSpPr>
              <p:nvPr/>
            </p:nvCxnSpPr>
            <p:spPr bwMode="auto">
              <a:xfrm>
                <a:off x="2807024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5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232636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ysClr val="windowText" lastClr="000000"/>
                </a:solidFill>
                <a:round/>
                <a:headEnd/>
                <a:tailEnd/>
              </a:ln>
            </p:spPr>
          </p:cxnSp>
          <p:cxnSp>
            <p:nvCxnSpPr>
              <p:cNvPr id="26" name="Straight Connector 24"/>
              <p:cNvCxnSpPr>
                <a:cxnSpLocks noChangeShapeType="1"/>
              </p:cNvCxnSpPr>
              <p:nvPr/>
            </p:nvCxnSpPr>
            <p:spPr bwMode="auto">
              <a:xfrm>
                <a:off x="2326362" y="5543560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7" name="Straight Connector 25"/>
              <p:cNvCxnSpPr>
                <a:cxnSpLocks noChangeShapeType="1"/>
              </p:cNvCxnSpPr>
              <p:nvPr/>
            </p:nvCxnSpPr>
            <p:spPr bwMode="auto">
              <a:xfrm rot="16200000">
                <a:off x="2265399" y="55035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8" name="Straight Connector 26"/>
              <p:cNvCxnSpPr>
                <a:cxnSpLocks noChangeShapeType="1"/>
              </p:cNvCxnSpPr>
              <p:nvPr/>
            </p:nvCxnSpPr>
            <p:spPr bwMode="auto">
              <a:xfrm rot="-5400000">
                <a:off x="2265399" y="457682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9" name="Straight Connector 27"/>
              <p:cNvCxnSpPr>
                <a:cxnSpLocks noChangeShapeType="1"/>
              </p:cNvCxnSpPr>
              <p:nvPr/>
            </p:nvCxnSpPr>
            <p:spPr bwMode="auto">
              <a:xfrm rot="-5400000">
                <a:off x="2265398" y="363909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0" name="Straight Connector 29"/>
              <p:cNvCxnSpPr>
                <a:cxnSpLocks noChangeShapeType="1"/>
              </p:cNvCxnSpPr>
              <p:nvPr/>
            </p:nvCxnSpPr>
            <p:spPr bwMode="auto">
              <a:xfrm rot="-5400000">
                <a:off x="2265398" y="270136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1" name="Straight Connector 30"/>
              <p:cNvCxnSpPr>
                <a:cxnSpLocks noChangeShapeType="1"/>
              </p:cNvCxnSpPr>
              <p:nvPr/>
            </p:nvCxnSpPr>
            <p:spPr bwMode="auto">
              <a:xfrm rot="-5400000">
                <a:off x="2265399" y="17636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2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3287686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3" name="Straight Connector 46"/>
              <p:cNvCxnSpPr>
                <a:cxnSpLocks noChangeShapeType="1"/>
              </p:cNvCxnSpPr>
              <p:nvPr/>
            </p:nvCxnSpPr>
            <p:spPr bwMode="auto">
              <a:xfrm>
                <a:off x="3768348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4" name="Straight Connector 48"/>
              <p:cNvCxnSpPr>
                <a:cxnSpLocks noChangeShapeType="1"/>
              </p:cNvCxnSpPr>
              <p:nvPr/>
            </p:nvCxnSpPr>
            <p:spPr bwMode="auto">
              <a:xfrm>
                <a:off x="5210334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5" name="Straight Connector 50"/>
              <p:cNvCxnSpPr>
                <a:cxnSpLocks noChangeShapeType="1"/>
              </p:cNvCxnSpPr>
              <p:nvPr/>
            </p:nvCxnSpPr>
            <p:spPr bwMode="auto">
              <a:xfrm>
                <a:off x="6171658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6" name="Straight Connector 52"/>
              <p:cNvCxnSpPr>
                <a:cxnSpLocks noChangeShapeType="1"/>
              </p:cNvCxnSpPr>
              <p:nvPr/>
            </p:nvCxnSpPr>
            <p:spPr bwMode="auto">
              <a:xfrm>
                <a:off x="713298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AAE0AE8D-F8FA-461D-B9A0-BA081C9BE15B}"/>
              </a:ext>
            </a:extLst>
          </p:cNvPr>
          <p:cNvCxnSpPr/>
          <p:nvPr/>
        </p:nvCxnSpPr>
        <p:spPr>
          <a:xfrm>
            <a:off x="7376843" y="315629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2E9471C3-D7BB-4E5C-9B15-A256E736D0E5}"/>
              </a:ext>
            </a:extLst>
          </p:cNvPr>
          <p:cNvCxnSpPr/>
          <p:nvPr/>
        </p:nvCxnSpPr>
        <p:spPr>
          <a:xfrm>
            <a:off x="7376843" y="339311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974686" y="3034559"/>
            <a:ext cx="8819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 smtClean="0">
                <a:solidFill>
                  <a:srgbClr val="002E4B"/>
                </a:solidFill>
              </a:rPr>
              <a:t>Unadjusted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4686" y="3266262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>
                <a:solidFill>
                  <a:srgbClr val="002E4B"/>
                </a:solidFill>
              </a:rPr>
              <a:t>A</a:t>
            </a:r>
            <a:r>
              <a:rPr lang="en-US" sz="1000" i="0" dirty="0" smtClean="0">
                <a:solidFill>
                  <a:srgbClr val="002E4B"/>
                </a:solidFill>
              </a:rPr>
              <a:t>djusted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20826" y="3793095"/>
            <a:ext cx="15231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Unadjusted P     Adjusted P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58479" y="4040029"/>
            <a:ext cx="21855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Association         &lt;0.001              &lt;0.001</a:t>
            </a:r>
            <a:endParaRPr lang="en-US" sz="800" i="0" dirty="0">
              <a:solidFill>
                <a:srgbClr val="002E4B"/>
              </a:solidFill>
            </a:endParaRPr>
          </a:p>
        </p:txBody>
      </p:sp>
      <p:pic>
        <p:nvPicPr>
          <p:cNvPr id="55" name="Picture 54" descr="S:\sts\mg140\QMTF_Mitral\hospitals\mixedmod\cont\ISOMVRR_mvrp_succNEWv2.emf">
            <a:extLst>
              <a:ext uri="{FF2B5EF4-FFF2-40B4-BE49-F238E27FC236}">
                <a16:creationId xmlns:a16="http://schemas.microsoft.com/office/drawing/2014/main" xmlns="" id="{4D0C0972-89CC-466F-A07C-0A262A963003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1" t="7918" r="3834" b="31188"/>
          <a:stretch/>
        </p:blipFill>
        <p:spPr bwMode="auto">
          <a:xfrm>
            <a:off x="2184460" y="693386"/>
            <a:ext cx="4588448" cy="299553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Straight Connector 62"/>
          <p:cNvCxnSpPr>
            <a:cxnSpLocks noChangeShapeType="1"/>
          </p:cNvCxnSpPr>
          <p:nvPr/>
        </p:nvCxnSpPr>
        <p:spPr bwMode="auto">
          <a:xfrm rot="16200000">
            <a:off x="2128137" y="889257"/>
            <a:ext cx="0" cy="10588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64" name="Straight Connector 63"/>
          <p:cNvCxnSpPr>
            <a:cxnSpLocks noChangeShapeType="1"/>
          </p:cNvCxnSpPr>
          <p:nvPr/>
        </p:nvCxnSpPr>
        <p:spPr bwMode="auto">
          <a:xfrm rot="16200000">
            <a:off x="2129399" y="1697649"/>
            <a:ext cx="0" cy="10588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65" name="Straight Connector 64"/>
          <p:cNvCxnSpPr>
            <a:cxnSpLocks noChangeShapeType="1"/>
          </p:cNvCxnSpPr>
          <p:nvPr/>
        </p:nvCxnSpPr>
        <p:spPr bwMode="auto">
          <a:xfrm rot="16200000">
            <a:off x="2128137" y="2511196"/>
            <a:ext cx="0" cy="10588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66" name="Straight Connector 65"/>
          <p:cNvCxnSpPr>
            <a:cxnSpLocks noChangeShapeType="1"/>
          </p:cNvCxnSpPr>
          <p:nvPr/>
        </p:nvCxnSpPr>
        <p:spPr bwMode="auto">
          <a:xfrm rot="16200000">
            <a:off x="2128137" y="3336428"/>
            <a:ext cx="0" cy="10588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67" name="TextBox 32"/>
          <p:cNvSpPr txBox="1">
            <a:spLocks noChangeArrowheads="1"/>
          </p:cNvSpPr>
          <p:nvPr/>
        </p:nvSpPr>
        <p:spPr bwMode="auto">
          <a:xfrm>
            <a:off x="1705787" y="3243029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i="0" kern="0" dirty="0" smtClean="0">
                <a:solidFill>
                  <a:srgbClr val="002E4B"/>
                </a:solidFill>
              </a:rPr>
              <a:t>93</a:t>
            </a:r>
            <a:endParaRPr lang="en-US" sz="1400" b="0" i="0" kern="0" dirty="0">
              <a:solidFill>
                <a:srgbClr val="002E4B"/>
              </a:solidFill>
            </a:endParaRPr>
          </a:p>
        </p:txBody>
      </p:sp>
      <p:sp>
        <p:nvSpPr>
          <p:cNvPr id="68" name="TextBox 32"/>
          <p:cNvSpPr txBox="1">
            <a:spLocks noChangeArrowheads="1"/>
          </p:cNvSpPr>
          <p:nvPr/>
        </p:nvSpPr>
        <p:spPr bwMode="auto">
          <a:xfrm>
            <a:off x="1716240" y="2392435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i="0" kern="0" dirty="0" smtClean="0">
                <a:solidFill>
                  <a:srgbClr val="002E4B"/>
                </a:solidFill>
              </a:rPr>
              <a:t>95</a:t>
            </a:r>
            <a:endParaRPr lang="en-US" sz="1400" b="0" i="0" kern="0" dirty="0">
              <a:solidFill>
                <a:srgbClr val="002E4B"/>
              </a:solidFill>
            </a:endParaRPr>
          </a:p>
        </p:txBody>
      </p:sp>
      <p:sp>
        <p:nvSpPr>
          <p:cNvPr id="69" name="TextBox 34"/>
          <p:cNvSpPr txBox="1">
            <a:spLocks noChangeArrowheads="1"/>
          </p:cNvSpPr>
          <p:nvPr/>
        </p:nvSpPr>
        <p:spPr bwMode="auto">
          <a:xfrm>
            <a:off x="1716238" y="1598383"/>
            <a:ext cx="3834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i="0" kern="0" dirty="0" smtClean="0">
                <a:solidFill>
                  <a:srgbClr val="002E4B"/>
                </a:solidFill>
              </a:rPr>
              <a:t>97</a:t>
            </a:r>
            <a:endParaRPr lang="en-US" sz="1400" b="0" i="0" kern="0" dirty="0">
              <a:solidFill>
                <a:srgbClr val="002E4B"/>
              </a:solidFill>
            </a:endParaRPr>
          </a:p>
        </p:txBody>
      </p:sp>
      <p:sp>
        <p:nvSpPr>
          <p:cNvPr id="70" name="TextBox 34"/>
          <p:cNvSpPr txBox="1">
            <a:spLocks noChangeArrowheads="1"/>
          </p:cNvSpPr>
          <p:nvPr/>
        </p:nvSpPr>
        <p:spPr bwMode="auto">
          <a:xfrm>
            <a:off x="1716238" y="791796"/>
            <a:ext cx="3834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i="0" kern="0" dirty="0" smtClean="0">
                <a:solidFill>
                  <a:srgbClr val="002E4B"/>
                </a:solidFill>
              </a:rPr>
              <a:t>99</a:t>
            </a:r>
            <a:endParaRPr lang="en-US" sz="1400" b="0" i="0" kern="0" dirty="0">
              <a:solidFill>
                <a:srgbClr val="002E4B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297343" y="413061"/>
            <a:ext cx="6858000" cy="43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90" rIns="34290" anchor="ctr"/>
          <a:lstStyle/>
          <a:p>
            <a:pPr algn="ctr">
              <a:lnSpc>
                <a:spcPct val="90000"/>
              </a:lnSpc>
            </a:pPr>
            <a:r>
              <a:rPr lang="en-US" sz="2000" dirty="0" smtClean="0">
                <a:solidFill>
                  <a:srgbClr val="053763"/>
                </a:solidFill>
                <a:cs typeface="ヒラギノ角ゴ Pro W3"/>
              </a:rPr>
              <a:t>Successful MV Repair Rate</a:t>
            </a:r>
            <a:endParaRPr lang="en-US" sz="2000" dirty="0">
              <a:solidFill>
                <a:srgbClr val="053763"/>
              </a:solidFill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15375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2700191" y="-36464"/>
            <a:ext cx="4052305" cy="335736"/>
          </a:xfrm>
        </p:spPr>
        <p:txBody>
          <a:bodyPr/>
          <a:lstStyle/>
          <a:p>
            <a:pPr eaLnBrk="1" hangingPunct="1"/>
            <a:r>
              <a:rPr lang="en-US" sz="2500" dirty="0" smtClean="0"/>
              <a:t>Hospital Level Outcomes</a:t>
            </a:r>
            <a:endParaRPr lang="en-US" sz="25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577125" y="355236"/>
            <a:ext cx="6249645" cy="4263934"/>
            <a:chOff x="1446641" y="1460482"/>
            <a:chExt cx="5735574" cy="4226979"/>
          </a:xfrm>
        </p:grpSpPr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2503241" y="1460482"/>
              <a:ext cx="340711" cy="3611489"/>
              <a:chOff x="1805155" y="1632856"/>
              <a:chExt cx="427477" cy="4177997"/>
            </a:xfrm>
          </p:grpSpPr>
          <p:sp>
            <p:nvSpPr>
              <p:cNvPr id="49" name="TextBox 32"/>
              <p:cNvSpPr txBox="1">
                <a:spLocks noChangeArrowheads="1"/>
              </p:cNvSpPr>
              <p:nvPr/>
            </p:nvSpPr>
            <p:spPr bwMode="auto">
              <a:xfrm>
                <a:off x="1805155" y="538377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0" name="TextBox 33"/>
              <p:cNvSpPr txBox="1">
                <a:spLocks noChangeArrowheads="1"/>
              </p:cNvSpPr>
              <p:nvPr/>
            </p:nvSpPr>
            <p:spPr bwMode="auto">
              <a:xfrm>
                <a:off x="1805155" y="444604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1" name="TextBox 34"/>
              <p:cNvSpPr txBox="1">
                <a:spLocks noChangeArrowheads="1"/>
              </p:cNvSpPr>
              <p:nvPr/>
            </p:nvSpPr>
            <p:spPr bwMode="auto">
              <a:xfrm>
                <a:off x="1805155" y="350831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2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2" name="TextBox 36"/>
              <p:cNvSpPr txBox="1">
                <a:spLocks noChangeArrowheads="1"/>
              </p:cNvSpPr>
              <p:nvPr/>
            </p:nvSpPr>
            <p:spPr bwMode="auto">
              <a:xfrm>
                <a:off x="1805155" y="257058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3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3" name="TextBox 37"/>
              <p:cNvSpPr txBox="1">
                <a:spLocks noChangeArrowheads="1"/>
              </p:cNvSpPr>
              <p:nvPr/>
            </p:nvSpPr>
            <p:spPr bwMode="auto">
              <a:xfrm>
                <a:off x="1805155" y="163285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4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sp>
          <p:nvSpPr>
            <p:cNvPr id="12" name="TextBox 38"/>
            <p:cNvSpPr txBox="1">
              <a:spLocks noChangeArrowheads="1"/>
            </p:cNvSpPr>
            <p:nvPr/>
          </p:nvSpPr>
          <p:spPr bwMode="auto">
            <a:xfrm>
              <a:off x="1446641" y="3049354"/>
              <a:ext cx="1265952" cy="398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Mortality %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sp>
          <p:nvSpPr>
            <p:cNvPr id="13" name="TextBox 39"/>
            <p:cNvSpPr txBox="1">
              <a:spLocks noChangeArrowheads="1"/>
            </p:cNvSpPr>
            <p:nvPr/>
          </p:nvSpPr>
          <p:spPr bwMode="auto">
            <a:xfrm>
              <a:off x="2891827" y="5318292"/>
              <a:ext cx="4290388" cy="369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Annual Volume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2785538" y="5013571"/>
              <a:ext cx="4254517" cy="369169"/>
              <a:chOff x="2159338" y="5743290"/>
              <a:chExt cx="5337973" cy="427078"/>
            </a:xfrm>
          </p:grpSpPr>
          <p:sp>
            <p:nvSpPr>
              <p:cNvPr id="38" name="TextBox 8"/>
              <p:cNvSpPr txBox="1">
                <a:spLocks noChangeArrowheads="1"/>
              </p:cNvSpPr>
              <p:nvPr/>
            </p:nvSpPr>
            <p:spPr bwMode="auto">
              <a:xfrm>
                <a:off x="6528115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39" name="TextBox 9"/>
              <p:cNvSpPr txBox="1">
                <a:spLocks noChangeArrowheads="1"/>
              </p:cNvSpPr>
              <p:nvPr/>
            </p:nvSpPr>
            <p:spPr bwMode="auto">
              <a:xfrm>
                <a:off x="5545300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0" name="TextBox 10"/>
              <p:cNvSpPr txBox="1">
                <a:spLocks noChangeArrowheads="1"/>
              </p:cNvSpPr>
              <p:nvPr/>
            </p:nvSpPr>
            <p:spPr bwMode="auto">
              <a:xfrm>
                <a:off x="4600367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1" name="TextBox 11"/>
              <p:cNvSpPr txBox="1">
                <a:spLocks noChangeArrowheads="1"/>
              </p:cNvSpPr>
              <p:nvPr/>
            </p:nvSpPr>
            <p:spPr bwMode="auto">
              <a:xfrm>
                <a:off x="3892394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200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2" name="TextBox 12"/>
              <p:cNvSpPr txBox="1">
                <a:spLocks noChangeArrowheads="1"/>
              </p:cNvSpPr>
              <p:nvPr/>
            </p:nvSpPr>
            <p:spPr bwMode="auto">
              <a:xfrm>
                <a:off x="2159338" y="5743290"/>
                <a:ext cx="334048" cy="356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>
                    <a:solidFill>
                      <a:srgbClr val="002E4B"/>
                    </a:solidFill>
                  </a:rPr>
                  <a:t>0</a:t>
                </a:r>
              </a:p>
            </p:txBody>
          </p:sp>
          <p:sp>
            <p:nvSpPr>
              <p:cNvPr id="43" name="TextBox 13"/>
              <p:cNvSpPr txBox="1">
                <a:spLocks noChangeArrowheads="1"/>
              </p:cNvSpPr>
              <p:nvPr/>
            </p:nvSpPr>
            <p:spPr bwMode="auto">
              <a:xfrm>
                <a:off x="2669428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4" name="TextBox 43"/>
              <p:cNvSpPr txBox="1">
                <a:spLocks noChangeArrowheads="1"/>
              </p:cNvSpPr>
              <p:nvPr/>
            </p:nvSpPr>
            <p:spPr bwMode="auto">
              <a:xfrm>
                <a:off x="2924097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5" name="TextBox 45"/>
              <p:cNvSpPr txBox="1">
                <a:spLocks noChangeArrowheads="1"/>
              </p:cNvSpPr>
              <p:nvPr/>
            </p:nvSpPr>
            <p:spPr bwMode="auto">
              <a:xfrm>
                <a:off x="3627373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6" name="TextBox 47"/>
              <p:cNvSpPr txBox="1">
                <a:spLocks noChangeArrowheads="1"/>
              </p:cNvSpPr>
              <p:nvPr/>
            </p:nvSpPr>
            <p:spPr bwMode="auto">
              <a:xfrm>
                <a:off x="4847778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300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7" name="TextBox 49"/>
              <p:cNvSpPr txBox="1">
                <a:spLocks noChangeArrowheads="1"/>
              </p:cNvSpPr>
              <p:nvPr/>
            </p:nvSpPr>
            <p:spPr bwMode="auto">
              <a:xfrm>
                <a:off x="5814483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400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8" name="TextBox 51"/>
              <p:cNvSpPr txBox="1">
                <a:spLocks noChangeArrowheads="1"/>
              </p:cNvSpPr>
              <p:nvPr/>
            </p:nvSpPr>
            <p:spPr bwMode="auto">
              <a:xfrm>
                <a:off x="6770697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500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2821481" y="1622771"/>
              <a:ext cx="4314703" cy="3363176"/>
              <a:chOff x="2204435" y="1820602"/>
              <a:chExt cx="5413486" cy="3890732"/>
            </a:xfrm>
          </p:grpSpPr>
          <p:cxnSp>
            <p:nvCxnSpPr>
              <p:cNvPr id="17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2326362" y="1820602"/>
                <a:ext cx="0" cy="375491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8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2330250" y="5564498"/>
                <a:ext cx="5287671" cy="0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9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7613647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0" name="Straight Connector 18"/>
              <p:cNvCxnSpPr>
                <a:cxnSpLocks noChangeShapeType="1"/>
              </p:cNvCxnSpPr>
              <p:nvPr/>
            </p:nvCxnSpPr>
            <p:spPr bwMode="auto">
              <a:xfrm>
                <a:off x="6652320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1" name="Straight Connector 19"/>
              <p:cNvCxnSpPr>
                <a:cxnSpLocks noChangeShapeType="1"/>
              </p:cNvCxnSpPr>
              <p:nvPr/>
            </p:nvCxnSpPr>
            <p:spPr bwMode="auto">
              <a:xfrm>
                <a:off x="5690996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2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472967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3" name="Straight Connector 21"/>
              <p:cNvCxnSpPr>
                <a:cxnSpLocks noChangeShapeType="1"/>
              </p:cNvCxnSpPr>
              <p:nvPr/>
            </p:nvCxnSpPr>
            <p:spPr bwMode="auto">
              <a:xfrm>
                <a:off x="4249010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4" name="Straight Connector 22"/>
              <p:cNvCxnSpPr>
                <a:cxnSpLocks noChangeShapeType="1"/>
              </p:cNvCxnSpPr>
              <p:nvPr/>
            </p:nvCxnSpPr>
            <p:spPr bwMode="auto">
              <a:xfrm>
                <a:off x="2807024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5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232636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ysClr val="windowText" lastClr="000000"/>
                </a:solidFill>
                <a:round/>
                <a:headEnd/>
                <a:tailEnd/>
              </a:ln>
            </p:spPr>
          </p:cxnSp>
          <p:cxnSp>
            <p:nvCxnSpPr>
              <p:cNvPr id="26" name="Straight Connector 24"/>
              <p:cNvCxnSpPr>
                <a:cxnSpLocks noChangeShapeType="1"/>
              </p:cNvCxnSpPr>
              <p:nvPr/>
            </p:nvCxnSpPr>
            <p:spPr bwMode="auto">
              <a:xfrm>
                <a:off x="2326362" y="5543560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7" name="Straight Connector 25"/>
              <p:cNvCxnSpPr>
                <a:cxnSpLocks noChangeShapeType="1"/>
              </p:cNvCxnSpPr>
              <p:nvPr/>
            </p:nvCxnSpPr>
            <p:spPr bwMode="auto">
              <a:xfrm rot="16200000">
                <a:off x="2265399" y="55035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8" name="Straight Connector 26"/>
              <p:cNvCxnSpPr>
                <a:cxnSpLocks noChangeShapeType="1"/>
              </p:cNvCxnSpPr>
              <p:nvPr/>
            </p:nvCxnSpPr>
            <p:spPr bwMode="auto">
              <a:xfrm rot="-5400000">
                <a:off x="2265399" y="457682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9" name="Straight Connector 27"/>
              <p:cNvCxnSpPr>
                <a:cxnSpLocks noChangeShapeType="1"/>
              </p:cNvCxnSpPr>
              <p:nvPr/>
            </p:nvCxnSpPr>
            <p:spPr bwMode="auto">
              <a:xfrm rot="-5400000">
                <a:off x="2265398" y="363909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0" name="Straight Connector 29"/>
              <p:cNvCxnSpPr>
                <a:cxnSpLocks noChangeShapeType="1"/>
              </p:cNvCxnSpPr>
              <p:nvPr/>
            </p:nvCxnSpPr>
            <p:spPr bwMode="auto">
              <a:xfrm rot="-5400000">
                <a:off x="2265398" y="270136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1" name="Straight Connector 30"/>
              <p:cNvCxnSpPr>
                <a:cxnSpLocks noChangeShapeType="1"/>
              </p:cNvCxnSpPr>
              <p:nvPr/>
            </p:nvCxnSpPr>
            <p:spPr bwMode="auto">
              <a:xfrm rot="-5400000">
                <a:off x="2265399" y="17636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2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3287686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3" name="Straight Connector 46"/>
              <p:cNvCxnSpPr>
                <a:cxnSpLocks noChangeShapeType="1"/>
              </p:cNvCxnSpPr>
              <p:nvPr/>
            </p:nvCxnSpPr>
            <p:spPr bwMode="auto">
              <a:xfrm>
                <a:off x="3768348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4" name="Straight Connector 48"/>
              <p:cNvCxnSpPr>
                <a:cxnSpLocks noChangeShapeType="1"/>
              </p:cNvCxnSpPr>
              <p:nvPr/>
            </p:nvCxnSpPr>
            <p:spPr bwMode="auto">
              <a:xfrm>
                <a:off x="5210334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5" name="Straight Connector 50"/>
              <p:cNvCxnSpPr>
                <a:cxnSpLocks noChangeShapeType="1"/>
              </p:cNvCxnSpPr>
              <p:nvPr/>
            </p:nvCxnSpPr>
            <p:spPr bwMode="auto">
              <a:xfrm>
                <a:off x="6171658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6" name="Straight Connector 52"/>
              <p:cNvCxnSpPr>
                <a:cxnSpLocks noChangeShapeType="1"/>
              </p:cNvCxnSpPr>
              <p:nvPr/>
            </p:nvCxnSpPr>
            <p:spPr bwMode="auto">
              <a:xfrm>
                <a:off x="713298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</p:grpSp>
      <p:pic>
        <p:nvPicPr>
          <p:cNvPr id="55" name="Picture 54" descr="S:\sts\mg140\QMTF_Mitral\hospitals\mixedmod\cont\ISOMVRR_opmortnew_i.emf">
            <a:extLst>
              <a:ext uri="{FF2B5EF4-FFF2-40B4-BE49-F238E27FC236}">
                <a16:creationId xmlns:a16="http://schemas.microsoft.com/office/drawing/2014/main" xmlns="" id="{2C2E8376-2E5F-4232-BFAC-67493665D7D5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9" t="14674" r="3960" b="17271"/>
          <a:stretch/>
        </p:blipFill>
        <p:spPr bwMode="auto">
          <a:xfrm>
            <a:off x="2208389" y="748554"/>
            <a:ext cx="4564511" cy="30027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AAE0AE8D-F8FA-461D-B9A0-BA081C9BE15B}"/>
              </a:ext>
            </a:extLst>
          </p:cNvPr>
          <p:cNvCxnSpPr/>
          <p:nvPr/>
        </p:nvCxnSpPr>
        <p:spPr>
          <a:xfrm>
            <a:off x="7376843" y="315629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2E9471C3-D7BB-4E5C-9B15-A256E736D0E5}"/>
              </a:ext>
            </a:extLst>
          </p:cNvPr>
          <p:cNvCxnSpPr/>
          <p:nvPr/>
        </p:nvCxnSpPr>
        <p:spPr>
          <a:xfrm>
            <a:off x="7376843" y="339311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974686" y="3034559"/>
            <a:ext cx="8819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 smtClean="0">
                <a:solidFill>
                  <a:srgbClr val="002E4B"/>
                </a:solidFill>
              </a:rPr>
              <a:t>Unadjusted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4686" y="3266262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>
                <a:solidFill>
                  <a:srgbClr val="002E4B"/>
                </a:solidFill>
              </a:rPr>
              <a:t>A</a:t>
            </a:r>
            <a:r>
              <a:rPr lang="en-US" sz="1000" i="0" dirty="0" smtClean="0">
                <a:solidFill>
                  <a:srgbClr val="002E4B"/>
                </a:solidFill>
              </a:rPr>
              <a:t>djusted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20826" y="3793095"/>
            <a:ext cx="15231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Unadjusted P     Adjusted P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58479" y="4040029"/>
            <a:ext cx="21855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Association         &lt;0.001              &lt;0.001</a:t>
            </a:r>
            <a:endParaRPr lang="en-US" sz="800" i="0" dirty="0">
              <a:solidFill>
                <a:srgbClr val="002E4B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2815563" y="2585318"/>
            <a:ext cx="6578" cy="11938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652697" y="3768909"/>
            <a:ext cx="325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0" kern="0" dirty="0" smtClean="0">
                <a:solidFill>
                  <a:srgbClr val="002E4B"/>
                </a:solidFill>
              </a:rPr>
              <a:t>75</a:t>
            </a:r>
            <a:endParaRPr lang="en-US" sz="1000" i="0" kern="0" dirty="0">
              <a:solidFill>
                <a:srgbClr val="002E4B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700191" y="3793095"/>
            <a:ext cx="224890" cy="22203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smtClean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782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2700191" y="-36464"/>
            <a:ext cx="4052305" cy="335736"/>
          </a:xfrm>
        </p:spPr>
        <p:txBody>
          <a:bodyPr/>
          <a:lstStyle/>
          <a:p>
            <a:pPr eaLnBrk="1" hangingPunct="1"/>
            <a:r>
              <a:rPr lang="en-US" sz="2500" dirty="0" smtClean="0"/>
              <a:t>Hospital Level Outcomes</a:t>
            </a:r>
            <a:endParaRPr lang="en-US" sz="25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487090" y="355236"/>
            <a:ext cx="6339682" cy="4263934"/>
            <a:chOff x="1364011" y="1460482"/>
            <a:chExt cx="5818204" cy="4226979"/>
          </a:xfrm>
        </p:grpSpPr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2492054" y="1460482"/>
              <a:ext cx="351899" cy="3611489"/>
              <a:chOff x="1791118" y="1632856"/>
              <a:chExt cx="441514" cy="4177997"/>
            </a:xfrm>
          </p:grpSpPr>
          <p:sp>
            <p:nvSpPr>
              <p:cNvPr id="49" name="TextBox 32"/>
              <p:cNvSpPr txBox="1">
                <a:spLocks noChangeArrowheads="1"/>
              </p:cNvSpPr>
              <p:nvPr/>
            </p:nvSpPr>
            <p:spPr bwMode="auto">
              <a:xfrm>
                <a:off x="1805155" y="538377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0" name="TextBox 33"/>
              <p:cNvSpPr txBox="1">
                <a:spLocks noChangeArrowheads="1"/>
              </p:cNvSpPr>
              <p:nvPr/>
            </p:nvSpPr>
            <p:spPr bwMode="auto">
              <a:xfrm>
                <a:off x="1905558" y="4446046"/>
                <a:ext cx="32707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5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1" name="TextBox 34"/>
              <p:cNvSpPr txBox="1">
                <a:spLocks noChangeArrowheads="1"/>
              </p:cNvSpPr>
              <p:nvPr/>
            </p:nvSpPr>
            <p:spPr bwMode="auto">
              <a:xfrm>
                <a:off x="1791118" y="350831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2" name="TextBox 36"/>
              <p:cNvSpPr txBox="1">
                <a:spLocks noChangeArrowheads="1"/>
              </p:cNvSpPr>
              <p:nvPr/>
            </p:nvSpPr>
            <p:spPr bwMode="auto">
              <a:xfrm>
                <a:off x="1791118" y="257058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15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3" name="TextBox 37"/>
              <p:cNvSpPr txBox="1">
                <a:spLocks noChangeArrowheads="1"/>
              </p:cNvSpPr>
              <p:nvPr/>
            </p:nvSpPr>
            <p:spPr bwMode="auto">
              <a:xfrm>
                <a:off x="1791118" y="163285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20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sp>
          <p:nvSpPr>
            <p:cNvPr id="12" name="TextBox 38"/>
            <p:cNvSpPr txBox="1">
              <a:spLocks noChangeArrowheads="1"/>
            </p:cNvSpPr>
            <p:nvPr/>
          </p:nvSpPr>
          <p:spPr bwMode="auto">
            <a:xfrm>
              <a:off x="1364011" y="3041764"/>
              <a:ext cx="1211049" cy="305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Composite %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sp>
          <p:nvSpPr>
            <p:cNvPr id="13" name="TextBox 39"/>
            <p:cNvSpPr txBox="1">
              <a:spLocks noChangeArrowheads="1"/>
            </p:cNvSpPr>
            <p:nvPr/>
          </p:nvSpPr>
          <p:spPr bwMode="auto">
            <a:xfrm>
              <a:off x="2891827" y="5318292"/>
              <a:ext cx="4290388" cy="369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Annual Volume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2785538" y="5013571"/>
              <a:ext cx="4254517" cy="369169"/>
              <a:chOff x="2159338" y="5743290"/>
              <a:chExt cx="5337973" cy="427078"/>
            </a:xfrm>
          </p:grpSpPr>
          <p:sp>
            <p:nvSpPr>
              <p:cNvPr id="38" name="TextBox 8"/>
              <p:cNvSpPr txBox="1">
                <a:spLocks noChangeArrowheads="1"/>
              </p:cNvSpPr>
              <p:nvPr/>
            </p:nvSpPr>
            <p:spPr bwMode="auto">
              <a:xfrm>
                <a:off x="6528115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39" name="TextBox 9"/>
              <p:cNvSpPr txBox="1">
                <a:spLocks noChangeArrowheads="1"/>
              </p:cNvSpPr>
              <p:nvPr/>
            </p:nvSpPr>
            <p:spPr bwMode="auto">
              <a:xfrm>
                <a:off x="5545300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0" name="TextBox 10"/>
              <p:cNvSpPr txBox="1">
                <a:spLocks noChangeArrowheads="1"/>
              </p:cNvSpPr>
              <p:nvPr/>
            </p:nvSpPr>
            <p:spPr bwMode="auto">
              <a:xfrm>
                <a:off x="4600367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1" name="TextBox 11"/>
              <p:cNvSpPr txBox="1">
                <a:spLocks noChangeArrowheads="1"/>
              </p:cNvSpPr>
              <p:nvPr/>
            </p:nvSpPr>
            <p:spPr bwMode="auto">
              <a:xfrm>
                <a:off x="3892394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200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2" name="TextBox 12"/>
              <p:cNvSpPr txBox="1">
                <a:spLocks noChangeArrowheads="1"/>
              </p:cNvSpPr>
              <p:nvPr/>
            </p:nvSpPr>
            <p:spPr bwMode="auto">
              <a:xfrm>
                <a:off x="2159338" y="5743290"/>
                <a:ext cx="334048" cy="356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>
                    <a:solidFill>
                      <a:srgbClr val="002E4B"/>
                    </a:solidFill>
                  </a:rPr>
                  <a:t>0</a:t>
                </a:r>
              </a:p>
            </p:txBody>
          </p:sp>
          <p:sp>
            <p:nvSpPr>
              <p:cNvPr id="43" name="TextBox 13"/>
              <p:cNvSpPr txBox="1">
                <a:spLocks noChangeArrowheads="1"/>
              </p:cNvSpPr>
              <p:nvPr/>
            </p:nvSpPr>
            <p:spPr bwMode="auto">
              <a:xfrm>
                <a:off x="2669428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4" name="TextBox 43"/>
              <p:cNvSpPr txBox="1">
                <a:spLocks noChangeArrowheads="1"/>
              </p:cNvSpPr>
              <p:nvPr/>
            </p:nvSpPr>
            <p:spPr bwMode="auto">
              <a:xfrm>
                <a:off x="2924097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5" name="TextBox 45"/>
              <p:cNvSpPr txBox="1">
                <a:spLocks noChangeArrowheads="1"/>
              </p:cNvSpPr>
              <p:nvPr/>
            </p:nvSpPr>
            <p:spPr bwMode="auto">
              <a:xfrm>
                <a:off x="3627373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6" name="TextBox 47"/>
              <p:cNvSpPr txBox="1">
                <a:spLocks noChangeArrowheads="1"/>
              </p:cNvSpPr>
              <p:nvPr/>
            </p:nvSpPr>
            <p:spPr bwMode="auto">
              <a:xfrm>
                <a:off x="4847778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300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7" name="TextBox 49"/>
              <p:cNvSpPr txBox="1">
                <a:spLocks noChangeArrowheads="1"/>
              </p:cNvSpPr>
              <p:nvPr/>
            </p:nvSpPr>
            <p:spPr bwMode="auto">
              <a:xfrm>
                <a:off x="5814483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400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8" name="TextBox 51"/>
              <p:cNvSpPr txBox="1">
                <a:spLocks noChangeArrowheads="1"/>
              </p:cNvSpPr>
              <p:nvPr/>
            </p:nvSpPr>
            <p:spPr bwMode="auto">
              <a:xfrm>
                <a:off x="6770697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500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2821481" y="1622771"/>
              <a:ext cx="4314703" cy="3363176"/>
              <a:chOff x="2204435" y="1820602"/>
              <a:chExt cx="5413486" cy="3890732"/>
            </a:xfrm>
          </p:grpSpPr>
          <p:cxnSp>
            <p:nvCxnSpPr>
              <p:cNvPr id="17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2326362" y="1820602"/>
                <a:ext cx="0" cy="375491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8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2330250" y="5564498"/>
                <a:ext cx="5287671" cy="0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9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7613647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0" name="Straight Connector 18"/>
              <p:cNvCxnSpPr>
                <a:cxnSpLocks noChangeShapeType="1"/>
              </p:cNvCxnSpPr>
              <p:nvPr/>
            </p:nvCxnSpPr>
            <p:spPr bwMode="auto">
              <a:xfrm>
                <a:off x="6652320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1" name="Straight Connector 19"/>
              <p:cNvCxnSpPr>
                <a:cxnSpLocks noChangeShapeType="1"/>
              </p:cNvCxnSpPr>
              <p:nvPr/>
            </p:nvCxnSpPr>
            <p:spPr bwMode="auto">
              <a:xfrm>
                <a:off x="5690996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2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472967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3" name="Straight Connector 21"/>
              <p:cNvCxnSpPr>
                <a:cxnSpLocks noChangeShapeType="1"/>
              </p:cNvCxnSpPr>
              <p:nvPr/>
            </p:nvCxnSpPr>
            <p:spPr bwMode="auto">
              <a:xfrm>
                <a:off x="4249010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4" name="Straight Connector 22"/>
              <p:cNvCxnSpPr>
                <a:cxnSpLocks noChangeShapeType="1"/>
              </p:cNvCxnSpPr>
              <p:nvPr/>
            </p:nvCxnSpPr>
            <p:spPr bwMode="auto">
              <a:xfrm>
                <a:off x="2807024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5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232636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ysClr val="windowText" lastClr="000000"/>
                </a:solidFill>
                <a:round/>
                <a:headEnd/>
                <a:tailEnd/>
              </a:ln>
            </p:spPr>
          </p:cxnSp>
          <p:cxnSp>
            <p:nvCxnSpPr>
              <p:cNvPr id="26" name="Straight Connector 24"/>
              <p:cNvCxnSpPr>
                <a:cxnSpLocks noChangeShapeType="1"/>
              </p:cNvCxnSpPr>
              <p:nvPr/>
            </p:nvCxnSpPr>
            <p:spPr bwMode="auto">
              <a:xfrm>
                <a:off x="2326362" y="5543560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7" name="Straight Connector 25"/>
              <p:cNvCxnSpPr>
                <a:cxnSpLocks noChangeShapeType="1"/>
              </p:cNvCxnSpPr>
              <p:nvPr/>
            </p:nvCxnSpPr>
            <p:spPr bwMode="auto">
              <a:xfrm rot="16200000">
                <a:off x="2265399" y="55035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8" name="Straight Connector 26"/>
              <p:cNvCxnSpPr>
                <a:cxnSpLocks noChangeShapeType="1"/>
              </p:cNvCxnSpPr>
              <p:nvPr/>
            </p:nvCxnSpPr>
            <p:spPr bwMode="auto">
              <a:xfrm rot="-5400000">
                <a:off x="2265399" y="457682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9" name="Straight Connector 27"/>
              <p:cNvCxnSpPr>
                <a:cxnSpLocks noChangeShapeType="1"/>
              </p:cNvCxnSpPr>
              <p:nvPr/>
            </p:nvCxnSpPr>
            <p:spPr bwMode="auto">
              <a:xfrm rot="-5400000">
                <a:off x="2265398" y="363909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0" name="Straight Connector 29"/>
              <p:cNvCxnSpPr>
                <a:cxnSpLocks noChangeShapeType="1"/>
              </p:cNvCxnSpPr>
              <p:nvPr/>
            </p:nvCxnSpPr>
            <p:spPr bwMode="auto">
              <a:xfrm rot="-5400000">
                <a:off x="2265398" y="270136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1" name="Straight Connector 30"/>
              <p:cNvCxnSpPr>
                <a:cxnSpLocks noChangeShapeType="1"/>
              </p:cNvCxnSpPr>
              <p:nvPr/>
            </p:nvCxnSpPr>
            <p:spPr bwMode="auto">
              <a:xfrm rot="-5400000">
                <a:off x="2265399" y="17636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2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3287686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3" name="Straight Connector 46"/>
              <p:cNvCxnSpPr>
                <a:cxnSpLocks noChangeShapeType="1"/>
              </p:cNvCxnSpPr>
              <p:nvPr/>
            </p:nvCxnSpPr>
            <p:spPr bwMode="auto">
              <a:xfrm>
                <a:off x="3768348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4" name="Straight Connector 48"/>
              <p:cNvCxnSpPr>
                <a:cxnSpLocks noChangeShapeType="1"/>
              </p:cNvCxnSpPr>
              <p:nvPr/>
            </p:nvCxnSpPr>
            <p:spPr bwMode="auto">
              <a:xfrm>
                <a:off x="5210334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5" name="Straight Connector 50"/>
              <p:cNvCxnSpPr>
                <a:cxnSpLocks noChangeShapeType="1"/>
              </p:cNvCxnSpPr>
              <p:nvPr/>
            </p:nvCxnSpPr>
            <p:spPr bwMode="auto">
              <a:xfrm>
                <a:off x="6171658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6" name="Straight Connector 52"/>
              <p:cNvCxnSpPr>
                <a:cxnSpLocks noChangeShapeType="1"/>
              </p:cNvCxnSpPr>
              <p:nvPr/>
            </p:nvCxnSpPr>
            <p:spPr bwMode="auto">
              <a:xfrm>
                <a:off x="713298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AAE0AE8D-F8FA-461D-B9A0-BA081C9BE15B}"/>
              </a:ext>
            </a:extLst>
          </p:cNvPr>
          <p:cNvCxnSpPr/>
          <p:nvPr/>
        </p:nvCxnSpPr>
        <p:spPr>
          <a:xfrm>
            <a:off x="7376843" y="315629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2E9471C3-D7BB-4E5C-9B15-A256E736D0E5}"/>
              </a:ext>
            </a:extLst>
          </p:cNvPr>
          <p:cNvCxnSpPr/>
          <p:nvPr/>
        </p:nvCxnSpPr>
        <p:spPr>
          <a:xfrm>
            <a:off x="7376843" y="339311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974686" y="3034559"/>
            <a:ext cx="8819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 smtClean="0">
                <a:solidFill>
                  <a:srgbClr val="002E4B"/>
                </a:solidFill>
              </a:rPr>
              <a:t>Unadjusted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4686" y="3266262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>
                <a:solidFill>
                  <a:srgbClr val="002E4B"/>
                </a:solidFill>
              </a:rPr>
              <a:t>A</a:t>
            </a:r>
            <a:r>
              <a:rPr lang="en-US" sz="1000" i="0" dirty="0" smtClean="0">
                <a:solidFill>
                  <a:srgbClr val="002E4B"/>
                </a:solidFill>
              </a:rPr>
              <a:t>djusted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20826" y="3793095"/>
            <a:ext cx="15231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Unadjusted P     Adjusted P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58479" y="4040029"/>
            <a:ext cx="21855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Association         &lt;0.001              &lt;0.001</a:t>
            </a:r>
            <a:endParaRPr lang="en-US" sz="800" i="0" dirty="0">
              <a:solidFill>
                <a:srgbClr val="002E4B"/>
              </a:solidFill>
            </a:endParaRPr>
          </a:p>
        </p:txBody>
      </p:sp>
      <p:pic>
        <p:nvPicPr>
          <p:cNvPr id="62" name="Picture 61" descr="S:\sts\mg140\QMTF_Mitral\hospitals\mixedmod\cont\ISOMVRR_cmajor2.emf">
            <a:extLst>
              <a:ext uri="{FF2B5EF4-FFF2-40B4-BE49-F238E27FC236}">
                <a16:creationId xmlns:a16="http://schemas.microsoft.com/office/drawing/2014/main" xmlns="" id="{041FFFDF-7345-41FB-8A10-2EFB62BF6B8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0" t="14875" r="3605" b="17904"/>
          <a:stretch/>
        </p:blipFill>
        <p:spPr bwMode="auto">
          <a:xfrm>
            <a:off x="2205510" y="942200"/>
            <a:ext cx="4567393" cy="280909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" name="Straight Connector 54"/>
          <p:cNvCxnSpPr/>
          <p:nvPr/>
        </p:nvCxnSpPr>
        <p:spPr bwMode="auto">
          <a:xfrm flipH="1">
            <a:off x="2815565" y="1990570"/>
            <a:ext cx="1976" cy="17885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652697" y="3768909"/>
            <a:ext cx="325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0" kern="0" dirty="0" smtClean="0">
                <a:solidFill>
                  <a:srgbClr val="002E4B"/>
                </a:solidFill>
              </a:rPr>
              <a:t>75</a:t>
            </a:r>
            <a:endParaRPr lang="en-US" sz="1000" i="0" kern="0" dirty="0">
              <a:solidFill>
                <a:srgbClr val="002E4B"/>
              </a:solidFill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2700191" y="3793095"/>
            <a:ext cx="224890" cy="22203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smtClean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345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2700191" y="-36464"/>
            <a:ext cx="4052305" cy="335736"/>
          </a:xfrm>
        </p:spPr>
        <p:txBody>
          <a:bodyPr/>
          <a:lstStyle/>
          <a:p>
            <a:pPr eaLnBrk="1" hangingPunct="1"/>
            <a:r>
              <a:rPr lang="en-US" sz="2500" dirty="0" smtClean="0"/>
              <a:t>Hospital Level Outcomes</a:t>
            </a:r>
            <a:endParaRPr lang="en-US" sz="25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511142" y="355236"/>
            <a:ext cx="6315634" cy="4263934"/>
            <a:chOff x="1386083" y="1460482"/>
            <a:chExt cx="5796132" cy="4226979"/>
          </a:xfrm>
        </p:grpSpPr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2400843" y="1460482"/>
              <a:ext cx="443109" cy="3547430"/>
              <a:chOff x="1676680" y="1632856"/>
              <a:chExt cx="555952" cy="4103890"/>
            </a:xfrm>
          </p:grpSpPr>
          <p:sp>
            <p:nvSpPr>
              <p:cNvPr id="49" name="TextBox 32"/>
              <p:cNvSpPr txBox="1">
                <a:spLocks noChangeArrowheads="1"/>
              </p:cNvSpPr>
              <p:nvPr/>
            </p:nvSpPr>
            <p:spPr bwMode="auto">
              <a:xfrm>
                <a:off x="1791119" y="5383776"/>
                <a:ext cx="441513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92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0" name="TextBox 33"/>
              <p:cNvSpPr txBox="1">
                <a:spLocks noChangeArrowheads="1"/>
              </p:cNvSpPr>
              <p:nvPr/>
            </p:nvSpPr>
            <p:spPr bwMode="auto">
              <a:xfrm>
                <a:off x="1791118" y="444604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94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1" name="TextBox 34"/>
              <p:cNvSpPr txBox="1">
                <a:spLocks noChangeArrowheads="1"/>
              </p:cNvSpPr>
              <p:nvPr/>
            </p:nvSpPr>
            <p:spPr bwMode="auto">
              <a:xfrm>
                <a:off x="1791118" y="3508315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96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2" name="TextBox 36"/>
              <p:cNvSpPr txBox="1">
                <a:spLocks noChangeArrowheads="1"/>
              </p:cNvSpPr>
              <p:nvPr/>
            </p:nvSpPr>
            <p:spPr bwMode="auto">
              <a:xfrm>
                <a:off x="1791118" y="257058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98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3" name="TextBox 37"/>
              <p:cNvSpPr txBox="1">
                <a:spLocks noChangeArrowheads="1"/>
              </p:cNvSpPr>
              <p:nvPr/>
            </p:nvSpPr>
            <p:spPr bwMode="auto">
              <a:xfrm>
                <a:off x="1676680" y="1632856"/>
                <a:ext cx="555952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sp>
          <p:nvSpPr>
            <p:cNvPr id="12" name="TextBox 38"/>
            <p:cNvSpPr txBox="1">
              <a:spLocks noChangeArrowheads="1"/>
            </p:cNvSpPr>
            <p:nvPr/>
          </p:nvSpPr>
          <p:spPr bwMode="auto">
            <a:xfrm>
              <a:off x="1386083" y="3041764"/>
              <a:ext cx="1166913" cy="305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MV Repair %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sp>
          <p:nvSpPr>
            <p:cNvPr id="13" name="TextBox 39"/>
            <p:cNvSpPr txBox="1">
              <a:spLocks noChangeArrowheads="1"/>
            </p:cNvSpPr>
            <p:nvPr/>
          </p:nvSpPr>
          <p:spPr bwMode="auto">
            <a:xfrm>
              <a:off x="2891827" y="5318292"/>
              <a:ext cx="4290388" cy="369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Annual Volume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2785538" y="5013571"/>
              <a:ext cx="4254517" cy="369169"/>
              <a:chOff x="2159338" y="5743290"/>
              <a:chExt cx="5337973" cy="427078"/>
            </a:xfrm>
          </p:grpSpPr>
          <p:sp>
            <p:nvSpPr>
              <p:cNvPr id="38" name="TextBox 8"/>
              <p:cNvSpPr txBox="1">
                <a:spLocks noChangeArrowheads="1"/>
              </p:cNvSpPr>
              <p:nvPr/>
            </p:nvSpPr>
            <p:spPr bwMode="auto">
              <a:xfrm>
                <a:off x="6528115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39" name="TextBox 9"/>
              <p:cNvSpPr txBox="1">
                <a:spLocks noChangeArrowheads="1"/>
              </p:cNvSpPr>
              <p:nvPr/>
            </p:nvSpPr>
            <p:spPr bwMode="auto">
              <a:xfrm>
                <a:off x="5545300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0" name="TextBox 10"/>
              <p:cNvSpPr txBox="1">
                <a:spLocks noChangeArrowheads="1"/>
              </p:cNvSpPr>
              <p:nvPr/>
            </p:nvSpPr>
            <p:spPr bwMode="auto">
              <a:xfrm>
                <a:off x="4600367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1" name="TextBox 11"/>
              <p:cNvSpPr txBox="1">
                <a:spLocks noChangeArrowheads="1"/>
              </p:cNvSpPr>
              <p:nvPr/>
            </p:nvSpPr>
            <p:spPr bwMode="auto">
              <a:xfrm>
                <a:off x="3892394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200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2" name="TextBox 12"/>
              <p:cNvSpPr txBox="1">
                <a:spLocks noChangeArrowheads="1"/>
              </p:cNvSpPr>
              <p:nvPr/>
            </p:nvSpPr>
            <p:spPr bwMode="auto">
              <a:xfrm>
                <a:off x="2159338" y="5743290"/>
                <a:ext cx="334048" cy="356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>
                    <a:solidFill>
                      <a:srgbClr val="002E4B"/>
                    </a:solidFill>
                  </a:rPr>
                  <a:t>0</a:t>
                </a:r>
              </a:p>
            </p:txBody>
          </p:sp>
          <p:sp>
            <p:nvSpPr>
              <p:cNvPr id="43" name="TextBox 13"/>
              <p:cNvSpPr txBox="1">
                <a:spLocks noChangeArrowheads="1"/>
              </p:cNvSpPr>
              <p:nvPr/>
            </p:nvSpPr>
            <p:spPr bwMode="auto">
              <a:xfrm>
                <a:off x="2669428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4" name="TextBox 43"/>
              <p:cNvSpPr txBox="1">
                <a:spLocks noChangeArrowheads="1"/>
              </p:cNvSpPr>
              <p:nvPr/>
            </p:nvSpPr>
            <p:spPr bwMode="auto">
              <a:xfrm>
                <a:off x="2924097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5" name="TextBox 45"/>
              <p:cNvSpPr txBox="1">
                <a:spLocks noChangeArrowheads="1"/>
              </p:cNvSpPr>
              <p:nvPr/>
            </p:nvSpPr>
            <p:spPr bwMode="auto">
              <a:xfrm>
                <a:off x="3627373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6" name="TextBox 47"/>
              <p:cNvSpPr txBox="1">
                <a:spLocks noChangeArrowheads="1"/>
              </p:cNvSpPr>
              <p:nvPr/>
            </p:nvSpPr>
            <p:spPr bwMode="auto">
              <a:xfrm>
                <a:off x="4847778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300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7" name="TextBox 49"/>
              <p:cNvSpPr txBox="1">
                <a:spLocks noChangeArrowheads="1"/>
              </p:cNvSpPr>
              <p:nvPr/>
            </p:nvSpPr>
            <p:spPr bwMode="auto">
              <a:xfrm>
                <a:off x="5814483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400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8" name="TextBox 51"/>
              <p:cNvSpPr txBox="1">
                <a:spLocks noChangeArrowheads="1"/>
              </p:cNvSpPr>
              <p:nvPr/>
            </p:nvSpPr>
            <p:spPr bwMode="auto">
              <a:xfrm>
                <a:off x="6770697" y="5743290"/>
                <a:ext cx="726614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500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2821481" y="1622771"/>
              <a:ext cx="4314703" cy="3363176"/>
              <a:chOff x="2204435" y="1820602"/>
              <a:chExt cx="5413486" cy="3890732"/>
            </a:xfrm>
          </p:grpSpPr>
          <p:cxnSp>
            <p:nvCxnSpPr>
              <p:cNvPr id="17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2326362" y="1820602"/>
                <a:ext cx="0" cy="375491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8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2330250" y="5564498"/>
                <a:ext cx="5287671" cy="0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9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7613647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0" name="Straight Connector 18"/>
              <p:cNvCxnSpPr>
                <a:cxnSpLocks noChangeShapeType="1"/>
              </p:cNvCxnSpPr>
              <p:nvPr/>
            </p:nvCxnSpPr>
            <p:spPr bwMode="auto">
              <a:xfrm>
                <a:off x="6652320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1" name="Straight Connector 19"/>
              <p:cNvCxnSpPr>
                <a:cxnSpLocks noChangeShapeType="1"/>
              </p:cNvCxnSpPr>
              <p:nvPr/>
            </p:nvCxnSpPr>
            <p:spPr bwMode="auto">
              <a:xfrm>
                <a:off x="5690996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2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472967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3" name="Straight Connector 21"/>
              <p:cNvCxnSpPr>
                <a:cxnSpLocks noChangeShapeType="1"/>
              </p:cNvCxnSpPr>
              <p:nvPr/>
            </p:nvCxnSpPr>
            <p:spPr bwMode="auto">
              <a:xfrm>
                <a:off x="4249010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4" name="Straight Connector 22"/>
              <p:cNvCxnSpPr>
                <a:cxnSpLocks noChangeShapeType="1"/>
              </p:cNvCxnSpPr>
              <p:nvPr/>
            </p:nvCxnSpPr>
            <p:spPr bwMode="auto">
              <a:xfrm>
                <a:off x="2807024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5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232636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ysClr val="windowText" lastClr="000000"/>
                </a:solidFill>
                <a:round/>
                <a:headEnd/>
                <a:tailEnd/>
              </a:ln>
            </p:spPr>
          </p:cxnSp>
          <p:cxnSp>
            <p:nvCxnSpPr>
              <p:cNvPr id="26" name="Straight Connector 24"/>
              <p:cNvCxnSpPr>
                <a:cxnSpLocks noChangeShapeType="1"/>
              </p:cNvCxnSpPr>
              <p:nvPr/>
            </p:nvCxnSpPr>
            <p:spPr bwMode="auto">
              <a:xfrm>
                <a:off x="2326362" y="5543560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7" name="Straight Connector 25"/>
              <p:cNvCxnSpPr>
                <a:cxnSpLocks noChangeShapeType="1"/>
              </p:cNvCxnSpPr>
              <p:nvPr/>
            </p:nvCxnSpPr>
            <p:spPr bwMode="auto">
              <a:xfrm rot="16200000">
                <a:off x="2265399" y="55035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8" name="Straight Connector 26"/>
              <p:cNvCxnSpPr>
                <a:cxnSpLocks noChangeShapeType="1"/>
              </p:cNvCxnSpPr>
              <p:nvPr/>
            </p:nvCxnSpPr>
            <p:spPr bwMode="auto">
              <a:xfrm rot="-5400000">
                <a:off x="2265399" y="457682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9" name="Straight Connector 27"/>
              <p:cNvCxnSpPr>
                <a:cxnSpLocks noChangeShapeType="1"/>
              </p:cNvCxnSpPr>
              <p:nvPr/>
            </p:nvCxnSpPr>
            <p:spPr bwMode="auto">
              <a:xfrm rot="-5400000">
                <a:off x="2265398" y="363909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0" name="Straight Connector 29"/>
              <p:cNvCxnSpPr>
                <a:cxnSpLocks noChangeShapeType="1"/>
              </p:cNvCxnSpPr>
              <p:nvPr/>
            </p:nvCxnSpPr>
            <p:spPr bwMode="auto">
              <a:xfrm rot="-5400000">
                <a:off x="2265398" y="270136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1" name="Straight Connector 30"/>
              <p:cNvCxnSpPr>
                <a:cxnSpLocks noChangeShapeType="1"/>
              </p:cNvCxnSpPr>
              <p:nvPr/>
            </p:nvCxnSpPr>
            <p:spPr bwMode="auto">
              <a:xfrm rot="-5400000">
                <a:off x="2265399" y="17636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2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3287686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3" name="Straight Connector 46"/>
              <p:cNvCxnSpPr>
                <a:cxnSpLocks noChangeShapeType="1"/>
              </p:cNvCxnSpPr>
              <p:nvPr/>
            </p:nvCxnSpPr>
            <p:spPr bwMode="auto">
              <a:xfrm>
                <a:off x="3768348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4" name="Straight Connector 48"/>
              <p:cNvCxnSpPr>
                <a:cxnSpLocks noChangeShapeType="1"/>
              </p:cNvCxnSpPr>
              <p:nvPr/>
            </p:nvCxnSpPr>
            <p:spPr bwMode="auto">
              <a:xfrm>
                <a:off x="5210334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5" name="Straight Connector 50"/>
              <p:cNvCxnSpPr>
                <a:cxnSpLocks noChangeShapeType="1"/>
              </p:cNvCxnSpPr>
              <p:nvPr/>
            </p:nvCxnSpPr>
            <p:spPr bwMode="auto">
              <a:xfrm>
                <a:off x="6171658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6" name="Straight Connector 52"/>
              <p:cNvCxnSpPr>
                <a:cxnSpLocks noChangeShapeType="1"/>
              </p:cNvCxnSpPr>
              <p:nvPr/>
            </p:nvCxnSpPr>
            <p:spPr bwMode="auto">
              <a:xfrm>
                <a:off x="713298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AAE0AE8D-F8FA-461D-B9A0-BA081C9BE15B}"/>
              </a:ext>
            </a:extLst>
          </p:cNvPr>
          <p:cNvCxnSpPr/>
          <p:nvPr/>
        </p:nvCxnSpPr>
        <p:spPr>
          <a:xfrm>
            <a:off x="7376843" y="315629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2E9471C3-D7BB-4E5C-9B15-A256E736D0E5}"/>
              </a:ext>
            </a:extLst>
          </p:cNvPr>
          <p:cNvCxnSpPr/>
          <p:nvPr/>
        </p:nvCxnSpPr>
        <p:spPr>
          <a:xfrm>
            <a:off x="7376843" y="339311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974686" y="3034559"/>
            <a:ext cx="8819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 smtClean="0">
                <a:solidFill>
                  <a:srgbClr val="002E4B"/>
                </a:solidFill>
              </a:rPr>
              <a:t>Unadjusted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4686" y="3266262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>
                <a:solidFill>
                  <a:srgbClr val="002E4B"/>
                </a:solidFill>
              </a:rPr>
              <a:t>A</a:t>
            </a:r>
            <a:r>
              <a:rPr lang="en-US" sz="1000" i="0" dirty="0" smtClean="0">
                <a:solidFill>
                  <a:srgbClr val="002E4B"/>
                </a:solidFill>
              </a:rPr>
              <a:t>djusted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20826" y="3793095"/>
            <a:ext cx="15231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Unadjusted P     Adjusted P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58479" y="4040029"/>
            <a:ext cx="21855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Association         &lt;0.001              &lt;0.001</a:t>
            </a:r>
            <a:endParaRPr lang="en-US" sz="800" i="0" dirty="0">
              <a:solidFill>
                <a:srgbClr val="002E4B"/>
              </a:solidFill>
            </a:endParaRPr>
          </a:p>
        </p:txBody>
      </p:sp>
      <p:pic>
        <p:nvPicPr>
          <p:cNvPr id="55" name="Picture 54" descr="S:\sts\mg140\QMTF_Mitral\hospitals\mixedmod\cont\ISOMVRR_mvrp_succNEWv2.emf">
            <a:extLst>
              <a:ext uri="{FF2B5EF4-FFF2-40B4-BE49-F238E27FC236}">
                <a16:creationId xmlns:a16="http://schemas.microsoft.com/office/drawing/2014/main" xmlns="" id="{4D0C0972-89CC-466F-A07C-0A262A963003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1" t="7918" r="3834" b="31188"/>
          <a:stretch/>
        </p:blipFill>
        <p:spPr bwMode="auto">
          <a:xfrm>
            <a:off x="2184460" y="693386"/>
            <a:ext cx="4588448" cy="299553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Straight Connector 62"/>
          <p:cNvCxnSpPr>
            <a:cxnSpLocks noChangeShapeType="1"/>
          </p:cNvCxnSpPr>
          <p:nvPr/>
        </p:nvCxnSpPr>
        <p:spPr bwMode="auto">
          <a:xfrm rot="16200000">
            <a:off x="2128137" y="889257"/>
            <a:ext cx="0" cy="10588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64" name="Straight Connector 63"/>
          <p:cNvCxnSpPr>
            <a:cxnSpLocks noChangeShapeType="1"/>
          </p:cNvCxnSpPr>
          <p:nvPr/>
        </p:nvCxnSpPr>
        <p:spPr bwMode="auto">
          <a:xfrm rot="16200000">
            <a:off x="2129399" y="1697649"/>
            <a:ext cx="0" cy="10588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65" name="Straight Connector 64"/>
          <p:cNvCxnSpPr>
            <a:cxnSpLocks noChangeShapeType="1"/>
          </p:cNvCxnSpPr>
          <p:nvPr/>
        </p:nvCxnSpPr>
        <p:spPr bwMode="auto">
          <a:xfrm rot="16200000">
            <a:off x="2128137" y="2511196"/>
            <a:ext cx="0" cy="10588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66" name="Straight Connector 65"/>
          <p:cNvCxnSpPr>
            <a:cxnSpLocks noChangeShapeType="1"/>
          </p:cNvCxnSpPr>
          <p:nvPr/>
        </p:nvCxnSpPr>
        <p:spPr bwMode="auto">
          <a:xfrm rot="16200000">
            <a:off x="2128137" y="3336428"/>
            <a:ext cx="0" cy="10588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67" name="TextBox 32"/>
          <p:cNvSpPr txBox="1">
            <a:spLocks noChangeArrowheads="1"/>
          </p:cNvSpPr>
          <p:nvPr/>
        </p:nvSpPr>
        <p:spPr bwMode="auto">
          <a:xfrm>
            <a:off x="1705787" y="3243029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i="0" kern="0" dirty="0" smtClean="0">
                <a:solidFill>
                  <a:srgbClr val="002E4B"/>
                </a:solidFill>
              </a:rPr>
              <a:t>93</a:t>
            </a:r>
            <a:endParaRPr lang="en-US" sz="1400" b="0" i="0" kern="0" dirty="0">
              <a:solidFill>
                <a:srgbClr val="002E4B"/>
              </a:solidFill>
            </a:endParaRPr>
          </a:p>
        </p:txBody>
      </p:sp>
      <p:sp>
        <p:nvSpPr>
          <p:cNvPr id="68" name="TextBox 32"/>
          <p:cNvSpPr txBox="1">
            <a:spLocks noChangeArrowheads="1"/>
          </p:cNvSpPr>
          <p:nvPr/>
        </p:nvSpPr>
        <p:spPr bwMode="auto">
          <a:xfrm>
            <a:off x="1716240" y="2392435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i="0" kern="0" dirty="0" smtClean="0">
                <a:solidFill>
                  <a:srgbClr val="002E4B"/>
                </a:solidFill>
              </a:rPr>
              <a:t>95</a:t>
            </a:r>
            <a:endParaRPr lang="en-US" sz="1400" b="0" i="0" kern="0" dirty="0">
              <a:solidFill>
                <a:srgbClr val="002E4B"/>
              </a:solidFill>
            </a:endParaRPr>
          </a:p>
        </p:txBody>
      </p:sp>
      <p:sp>
        <p:nvSpPr>
          <p:cNvPr id="69" name="TextBox 34"/>
          <p:cNvSpPr txBox="1">
            <a:spLocks noChangeArrowheads="1"/>
          </p:cNvSpPr>
          <p:nvPr/>
        </p:nvSpPr>
        <p:spPr bwMode="auto">
          <a:xfrm>
            <a:off x="1716238" y="1598383"/>
            <a:ext cx="3834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i="0" kern="0" dirty="0" smtClean="0">
                <a:solidFill>
                  <a:srgbClr val="002E4B"/>
                </a:solidFill>
              </a:rPr>
              <a:t>97</a:t>
            </a:r>
            <a:endParaRPr lang="en-US" sz="1400" b="0" i="0" kern="0" dirty="0">
              <a:solidFill>
                <a:srgbClr val="002E4B"/>
              </a:solidFill>
            </a:endParaRPr>
          </a:p>
        </p:txBody>
      </p:sp>
      <p:sp>
        <p:nvSpPr>
          <p:cNvPr id="70" name="TextBox 34"/>
          <p:cNvSpPr txBox="1">
            <a:spLocks noChangeArrowheads="1"/>
          </p:cNvSpPr>
          <p:nvPr/>
        </p:nvSpPr>
        <p:spPr bwMode="auto">
          <a:xfrm>
            <a:off x="1716238" y="791796"/>
            <a:ext cx="3834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i="0" kern="0" dirty="0" smtClean="0">
                <a:solidFill>
                  <a:srgbClr val="002E4B"/>
                </a:solidFill>
              </a:rPr>
              <a:t>99</a:t>
            </a:r>
            <a:endParaRPr lang="en-US" sz="1400" b="0" i="0" kern="0" dirty="0">
              <a:solidFill>
                <a:srgbClr val="002E4B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2810107" y="1172903"/>
            <a:ext cx="5458" cy="26062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2652697" y="3768909"/>
            <a:ext cx="325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0" kern="0" dirty="0" smtClean="0">
                <a:solidFill>
                  <a:srgbClr val="002E4B"/>
                </a:solidFill>
              </a:rPr>
              <a:t>75</a:t>
            </a:r>
            <a:endParaRPr lang="en-US" sz="1000" i="0" kern="0" dirty="0">
              <a:solidFill>
                <a:srgbClr val="002E4B"/>
              </a:solidFill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2700191" y="3793095"/>
            <a:ext cx="224890" cy="22203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smtClean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222949" y="2113680"/>
            <a:ext cx="5287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>
                <a:solidFill>
                  <a:schemeClr val="bg1"/>
                </a:solidFill>
              </a:rPr>
              <a:t>148 hospitals (14%) performed ≥ 75 cases/year</a:t>
            </a:r>
          </a:p>
        </p:txBody>
      </p:sp>
    </p:spTree>
    <p:extLst>
      <p:ext uri="{BB962C8B-B14F-4D97-AF65-F5344CB8AC3E}">
        <p14:creationId xmlns:p14="http://schemas.microsoft.com/office/powerpoint/2010/main" val="196600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2700191" y="-36464"/>
            <a:ext cx="4052305" cy="335736"/>
          </a:xfrm>
        </p:spPr>
        <p:txBody>
          <a:bodyPr/>
          <a:lstStyle/>
          <a:p>
            <a:pPr eaLnBrk="1" hangingPunct="1"/>
            <a:r>
              <a:rPr lang="en-US" sz="2500" dirty="0" smtClean="0"/>
              <a:t>Surgeon Level Outcomes</a:t>
            </a:r>
            <a:endParaRPr lang="en-US" sz="25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577125" y="355236"/>
            <a:ext cx="6249645" cy="4199315"/>
            <a:chOff x="1446641" y="1460482"/>
            <a:chExt cx="5735574" cy="4162920"/>
          </a:xfrm>
        </p:grpSpPr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2503241" y="1460482"/>
              <a:ext cx="340711" cy="3611489"/>
              <a:chOff x="1805155" y="1632856"/>
              <a:chExt cx="427477" cy="4177997"/>
            </a:xfrm>
          </p:grpSpPr>
          <p:sp>
            <p:nvSpPr>
              <p:cNvPr id="49" name="TextBox 32"/>
              <p:cNvSpPr txBox="1">
                <a:spLocks noChangeArrowheads="1"/>
              </p:cNvSpPr>
              <p:nvPr/>
            </p:nvSpPr>
            <p:spPr bwMode="auto">
              <a:xfrm>
                <a:off x="1805155" y="538377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0" name="TextBox 33"/>
              <p:cNvSpPr txBox="1">
                <a:spLocks noChangeArrowheads="1"/>
              </p:cNvSpPr>
              <p:nvPr/>
            </p:nvSpPr>
            <p:spPr bwMode="auto">
              <a:xfrm>
                <a:off x="1805155" y="444604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1" name="TextBox 34"/>
              <p:cNvSpPr txBox="1">
                <a:spLocks noChangeArrowheads="1"/>
              </p:cNvSpPr>
              <p:nvPr/>
            </p:nvSpPr>
            <p:spPr bwMode="auto">
              <a:xfrm>
                <a:off x="1805155" y="350831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2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2" name="TextBox 36"/>
              <p:cNvSpPr txBox="1">
                <a:spLocks noChangeArrowheads="1"/>
              </p:cNvSpPr>
              <p:nvPr/>
            </p:nvSpPr>
            <p:spPr bwMode="auto">
              <a:xfrm>
                <a:off x="1805155" y="257058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3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3" name="TextBox 37"/>
              <p:cNvSpPr txBox="1">
                <a:spLocks noChangeArrowheads="1"/>
              </p:cNvSpPr>
              <p:nvPr/>
            </p:nvSpPr>
            <p:spPr bwMode="auto">
              <a:xfrm>
                <a:off x="1805155" y="163285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4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sp>
          <p:nvSpPr>
            <p:cNvPr id="12" name="TextBox 38"/>
            <p:cNvSpPr txBox="1">
              <a:spLocks noChangeArrowheads="1"/>
            </p:cNvSpPr>
            <p:nvPr/>
          </p:nvSpPr>
          <p:spPr bwMode="auto">
            <a:xfrm>
              <a:off x="1446641" y="3049354"/>
              <a:ext cx="1265952" cy="398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Mortality %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sp>
          <p:nvSpPr>
            <p:cNvPr id="13" name="TextBox 39"/>
            <p:cNvSpPr txBox="1">
              <a:spLocks noChangeArrowheads="1"/>
            </p:cNvSpPr>
            <p:nvPr/>
          </p:nvSpPr>
          <p:spPr bwMode="auto">
            <a:xfrm>
              <a:off x="2891827" y="5318292"/>
              <a:ext cx="4290388" cy="305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Annual MVRR Volume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2785538" y="5006476"/>
              <a:ext cx="4013740" cy="376278"/>
              <a:chOff x="2159338" y="5735067"/>
              <a:chExt cx="5035879" cy="435301"/>
            </a:xfrm>
          </p:grpSpPr>
          <p:sp>
            <p:nvSpPr>
              <p:cNvPr id="38" name="TextBox 8"/>
              <p:cNvSpPr txBox="1">
                <a:spLocks noChangeArrowheads="1"/>
              </p:cNvSpPr>
              <p:nvPr/>
            </p:nvSpPr>
            <p:spPr bwMode="auto">
              <a:xfrm>
                <a:off x="6528115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39" name="TextBox 9"/>
              <p:cNvSpPr txBox="1">
                <a:spLocks noChangeArrowheads="1"/>
              </p:cNvSpPr>
              <p:nvPr/>
            </p:nvSpPr>
            <p:spPr bwMode="auto">
              <a:xfrm>
                <a:off x="5545300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0" name="TextBox 10"/>
              <p:cNvSpPr txBox="1">
                <a:spLocks noChangeArrowheads="1"/>
              </p:cNvSpPr>
              <p:nvPr/>
            </p:nvSpPr>
            <p:spPr bwMode="auto">
              <a:xfrm>
                <a:off x="4600367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1" name="TextBox 11"/>
              <p:cNvSpPr txBox="1">
                <a:spLocks noChangeArrowheads="1"/>
              </p:cNvSpPr>
              <p:nvPr/>
            </p:nvSpPr>
            <p:spPr bwMode="auto">
              <a:xfrm>
                <a:off x="3642422" y="5743057"/>
                <a:ext cx="555951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2" name="TextBox 12"/>
              <p:cNvSpPr txBox="1">
                <a:spLocks noChangeArrowheads="1"/>
              </p:cNvSpPr>
              <p:nvPr/>
            </p:nvSpPr>
            <p:spPr bwMode="auto">
              <a:xfrm>
                <a:off x="2159338" y="5743290"/>
                <a:ext cx="334048" cy="356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>
                    <a:solidFill>
                      <a:srgbClr val="002E4B"/>
                    </a:solidFill>
                  </a:rPr>
                  <a:t>0</a:t>
                </a:r>
              </a:p>
            </p:txBody>
          </p:sp>
          <p:sp>
            <p:nvSpPr>
              <p:cNvPr id="43" name="TextBox 13"/>
              <p:cNvSpPr txBox="1">
                <a:spLocks noChangeArrowheads="1"/>
              </p:cNvSpPr>
              <p:nvPr/>
            </p:nvSpPr>
            <p:spPr bwMode="auto">
              <a:xfrm>
                <a:off x="2669428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5" name="TextBox 45"/>
              <p:cNvSpPr txBox="1">
                <a:spLocks noChangeArrowheads="1"/>
              </p:cNvSpPr>
              <p:nvPr/>
            </p:nvSpPr>
            <p:spPr bwMode="auto">
              <a:xfrm>
                <a:off x="3627373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6" name="TextBox 47"/>
              <p:cNvSpPr txBox="1">
                <a:spLocks noChangeArrowheads="1"/>
              </p:cNvSpPr>
              <p:nvPr/>
            </p:nvSpPr>
            <p:spPr bwMode="auto">
              <a:xfrm>
                <a:off x="5064847" y="5735067"/>
                <a:ext cx="555951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200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8" name="TextBox 51"/>
              <p:cNvSpPr txBox="1">
                <a:spLocks noChangeArrowheads="1"/>
              </p:cNvSpPr>
              <p:nvPr/>
            </p:nvSpPr>
            <p:spPr bwMode="auto">
              <a:xfrm>
                <a:off x="6639266" y="5752802"/>
                <a:ext cx="555951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300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2821481" y="1622771"/>
              <a:ext cx="4314703" cy="3376987"/>
              <a:chOff x="2204435" y="1820602"/>
              <a:chExt cx="5413486" cy="3906709"/>
            </a:xfrm>
          </p:grpSpPr>
          <p:cxnSp>
            <p:nvCxnSpPr>
              <p:cNvPr id="17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2326362" y="1820602"/>
                <a:ext cx="0" cy="375491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8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2330250" y="5564498"/>
                <a:ext cx="5287671" cy="0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9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7613647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1" name="Straight Connector 19"/>
              <p:cNvCxnSpPr>
                <a:cxnSpLocks noChangeShapeType="1"/>
              </p:cNvCxnSpPr>
              <p:nvPr/>
            </p:nvCxnSpPr>
            <p:spPr bwMode="auto">
              <a:xfrm>
                <a:off x="5343311" y="5575516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2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4661192" y="5560632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3" name="Straight Connector 21"/>
              <p:cNvCxnSpPr>
                <a:cxnSpLocks noChangeShapeType="1"/>
              </p:cNvCxnSpPr>
              <p:nvPr/>
            </p:nvCxnSpPr>
            <p:spPr bwMode="auto">
              <a:xfrm>
                <a:off x="3905380" y="5575516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5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232636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ysClr val="windowText" lastClr="000000"/>
                </a:solidFill>
                <a:round/>
                <a:headEnd/>
                <a:tailEnd/>
              </a:ln>
            </p:spPr>
          </p:cxnSp>
          <p:cxnSp>
            <p:nvCxnSpPr>
              <p:cNvPr id="26" name="Straight Connector 24"/>
              <p:cNvCxnSpPr>
                <a:cxnSpLocks noChangeShapeType="1"/>
              </p:cNvCxnSpPr>
              <p:nvPr/>
            </p:nvCxnSpPr>
            <p:spPr bwMode="auto">
              <a:xfrm>
                <a:off x="2326362" y="5543560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7" name="Straight Connector 25"/>
              <p:cNvCxnSpPr>
                <a:cxnSpLocks noChangeShapeType="1"/>
              </p:cNvCxnSpPr>
              <p:nvPr/>
            </p:nvCxnSpPr>
            <p:spPr bwMode="auto">
              <a:xfrm rot="16200000">
                <a:off x="2265399" y="55035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8" name="Straight Connector 26"/>
              <p:cNvCxnSpPr>
                <a:cxnSpLocks noChangeShapeType="1"/>
              </p:cNvCxnSpPr>
              <p:nvPr/>
            </p:nvCxnSpPr>
            <p:spPr bwMode="auto">
              <a:xfrm rot="-5400000">
                <a:off x="2265399" y="457682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9" name="Straight Connector 27"/>
              <p:cNvCxnSpPr>
                <a:cxnSpLocks noChangeShapeType="1"/>
              </p:cNvCxnSpPr>
              <p:nvPr/>
            </p:nvCxnSpPr>
            <p:spPr bwMode="auto">
              <a:xfrm rot="-5400000">
                <a:off x="2265398" y="363909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0" name="Straight Connector 29"/>
              <p:cNvCxnSpPr>
                <a:cxnSpLocks noChangeShapeType="1"/>
              </p:cNvCxnSpPr>
              <p:nvPr/>
            </p:nvCxnSpPr>
            <p:spPr bwMode="auto">
              <a:xfrm rot="-5400000">
                <a:off x="2265398" y="270136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1" name="Straight Connector 30"/>
              <p:cNvCxnSpPr>
                <a:cxnSpLocks noChangeShapeType="1"/>
              </p:cNvCxnSpPr>
              <p:nvPr/>
            </p:nvCxnSpPr>
            <p:spPr bwMode="auto">
              <a:xfrm rot="-5400000">
                <a:off x="2265399" y="17636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2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3150725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5" name="Straight Connector 50"/>
              <p:cNvCxnSpPr>
                <a:cxnSpLocks noChangeShapeType="1"/>
              </p:cNvCxnSpPr>
              <p:nvPr/>
            </p:nvCxnSpPr>
            <p:spPr bwMode="auto">
              <a:xfrm>
                <a:off x="6157151" y="5575516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6" name="Straight Connector 52"/>
              <p:cNvCxnSpPr>
                <a:cxnSpLocks noChangeShapeType="1"/>
              </p:cNvCxnSpPr>
              <p:nvPr/>
            </p:nvCxnSpPr>
            <p:spPr bwMode="auto">
              <a:xfrm>
                <a:off x="6917246" y="5560632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AAE0AE8D-F8FA-461D-B9A0-BA081C9BE15B}"/>
              </a:ext>
            </a:extLst>
          </p:cNvPr>
          <p:cNvCxnSpPr/>
          <p:nvPr/>
        </p:nvCxnSpPr>
        <p:spPr>
          <a:xfrm>
            <a:off x="7376843" y="315629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2E9471C3-D7BB-4E5C-9B15-A256E736D0E5}"/>
              </a:ext>
            </a:extLst>
          </p:cNvPr>
          <p:cNvCxnSpPr/>
          <p:nvPr/>
        </p:nvCxnSpPr>
        <p:spPr>
          <a:xfrm>
            <a:off x="7376843" y="339311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974686" y="3034559"/>
            <a:ext cx="8819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 smtClean="0">
                <a:solidFill>
                  <a:srgbClr val="002E4B"/>
                </a:solidFill>
              </a:rPr>
              <a:t>Unadjusted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4686" y="3266262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>
                <a:solidFill>
                  <a:srgbClr val="002E4B"/>
                </a:solidFill>
              </a:rPr>
              <a:t>A</a:t>
            </a:r>
            <a:r>
              <a:rPr lang="en-US" sz="1000" i="0" dirty="0" smtClean="0">
                <a:solidFill>
                  <a:srgbClr val="002E4B"/>
                </a:solidFill>
              </a:rPr>
              <a:t>djusted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20826" y="3793095"/>
            <a:ext cx="15231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Unadjusted P     Adjusted P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58479" y="4040029"/>
            <a:ext cx="21855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Association         &lt;0.001              &lt;0.001</a:t>
            </a:r>
            <a:endParaRPr lang="en-US" sz="800" i="0" dirty="0">
              <a:solidFill>
                <a:srgbClr val="002E4B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84455" y="539921"/>
            <a:ext cx="4699565" cy="3190091"/>
            <a:chOff x="2184455" y="539921"/>
            <a:chExt cx="4642315" cy="3190091"/>
          </a:xfrm>
        </p:grpSpPr>
        <p:pic>
          <p:nvPicPr>
            <p:cNvPr id="62" name="Picture 61" descr="S:\sts\mg140\QMTF_Mitral\surgeons\mixedmod\cont\ISOMVRR_opmortnew_i.emf">
              <a:extLst>
                <a:ext uri="{FF2B5EF4-FFF2-40B4-BE49-F238E27FC236}">
                  <a16:creationId xmlns:a16="http://schemas.microsoft.com/office/drawing/2014/main" xmlns="" id="{3C1BBA81-F348-407D-9818-36C695C405A5}"/>
                </a:ext>
              </a:extLst>
            </p:cNvPr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21" t="3325" r="2332" b="15539"/>
            <a:stretch/>
          </p:blipFill>
          <p:spPr bwMode="auto">
            <a:xfrm>
              <a:off x="2184455" y="539921"/>
              <a:ext cx="4588445" cy="31900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Rectangle 1"/>
            <p:cNvSpPr/>
            <p:nvPr/>
          </p:nvSpPr>
          <p:spPr bwMode="auto">
            <a:xfrm>
              <a:off x="4397413" y="539921"/>
              <a:ext cx="2429357" cy="63298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1" u="none" strike="noStrike" cap="none" normalizeH="0" baseline="0" smtClean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</p:grp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297343" y="507622"/>
            <a:ext cx="6858000" cy="43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90" rIns="34290" anchor="ctr"/>
          <a:lstStyle/>
          <a:p>
            <a:pPr algn="ctr">
              <a:lnSpc>
                <a:spcPct val="90000"/>
              </a:lnSpc>
            </a:pPr>
            <a:r>
              <a:rPr lang="en-US" sz="2000" dirty="0" smtClean="0">
                <a:solidFill>
                  <a:srgbClr val="053763"/>
                </a:solidFill>
                <a:cs typeface="ヒラギノ角ゴ Pro W3"/>
              </a:rPr>
              <a:t>30-day Operative Mortality</a:t>
            </a:r>
            <a:endParaRPr lang="en-US" sz="2000" dirty="0">
              <a:solidFill>
                <a:srgbClr val="053763"/>
              </a:solidFill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29865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2700191" y="-36464"/>
            <a:ext cx="4052305" cy="335736"/>
          </a:xfrm>
        </p:spPr>
        <p:txBody>
          <a:bodyPr/>
          <a:lstStyle/>
          <a:p>
            <a:pPr eaLnBrk="1" hangingPunct="1"/>
            <a:r>
              <a:rPr lang="en-US" sz="2500" dirty="0" smtClean="0"/>
              <a:t>Surgeon Level Outcomes</a:t>
            </a:r>
            <a:endParaRPr lang="en-US" sz="25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559652" y="355236"/>
            <a:ext cx="6267119" cy="4199315"/>
            <a:chOff x="1430605" y="1460482"/>
            <a:chExt cx="5751610" cy="4162920"/>
          </a:xfrm>
        </p:grpSpPr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2492054" y="1460482"/>
              <a:ext cx="351899" cy="3611489"/>
              <a:chOff x="1791118" y="1632856"/>
              <a:chExt cx="441514" cy="4177997"/>
            </a:xfrm>
          </p:grpSpPr>
          <p:sp>
            <p:nvSpPr>
              <p:cNvPr id="49" name="TextBox 32"/>
              <p:cNvSpPr txBox="1">
                <a:spLocks noChangeArrowheads="1"/>
              </p:cNvSpPr>
              <p:nvPr/>
            </p:nvSpPr>
            <p:spPr bwMode="auto">
              <a:xfrm>
                <a:off x="1805155" y="538377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0" name="TextBox 33"/>
              <p:cNvSpPr txBox="1">
                <a:spLocks noChangeArrowheads="1"/>
              </p:cNvSpPr>
              <p:nvPr/>
            </p:nvSpPr>
            <p:spPr bwMode="auto">
              <a:xfrm>
                <a:off x="1905558" y="4446046"/>
                <a:ext cx="32707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5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1" name="TextBox 34"/>
              <p:cNvSpPr txBox="1">
                <a:spLocks noChangeArrowheads="1"/>
              </p:cNvSpPr>
              <p:nvPr/>
            </p:nvSpPr>
            <p:spPr bwMode="auto">
              <a:xfrm>
                <a:off x="1791118" y="350831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2" name="TextBox 36"/>
              <p:cNvSpPr txBox="1">
                <a:spLocks noChangeArrowheads="1"/>
              </p:cNvSpPr>
              <p:nvPr/>
            </p:nvSpPr>
            <p:spPr bwMode="auto">
              <a:xfrm>
                <a:off x="1791118" y="257058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15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3" name="TextBox 37"/>
              <p:cNvSpPr txBox="1">
                <a:spLocks noChangeArrowheads="1"/>
              </p:cNvSpPr>
              <p:nvPr/>
            </p:nvSpPr>
            <p:spPr bwMode="auto">
              <a:xfrm>
                <a:off x="1791118" y="163285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20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sp>
          <p:nvSpPr>
            <p:cNvPr id="12" name="TextBox 38"/>
            <p:cNvSpPr txBox="1">
              <a:spLocks noChangeArrowheads="1"/>
            </p:cNvSpPr>
            <p:nvPr/>
          </p:nvSpPr>
          <p:spPr bwMode="auto">
            <a:xfrm>
              <a:off x="1430605" y="3053301"/>
              <a:ext cx="1211049" cy="305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Composite %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sp>
          <p:nvSpPr>
            <p:cNvPr id="13" name="TextBox 39"/>
            <p:cNvSpPr txBox="1">
              <a:spLocks noChangeArrowheads="1"/>
            </p:cNvSpPr>
            <p:nvPr/>
          </p:nvSpPr>
          <p:spPr bwMode="auto">
            <a:xfrm>
              <a:off x="2891827" y="5318292"/>
              <a:ext cx="4290388" cy="305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Annual MVRR Volume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2785538" y="5006476"/>
              <a:ext cx="4013740" cy="376278"/>
              <a:chOff x="2159338" y="5735067"/>
              <a:chExt cx="5035879" cy="435301"/>
            </a:xfrm>
          </p:grpSpPr>
          <p:sp>
            <p:nvSpPr>
              <p:cNvPr id="38" name="TextBox 8"/>
              <p:cNvSpPr txBox="1">
                <a:spLocks noChangeArrowheads="1"/>
              </p:cNvSpPr>
              <p:nvPr/>
            </p:nvSpPr>
            <p:spPr bwMode="auto">
              <a:xfrm>
                <a:off x="6528115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39" name="TextBox 9"/>
              <p:cNvSpPr txBox="1">
                <a:spLocks noChangeArrowheads="1"/>
              </p:cNvSpPr>
              <p:nvPr/>
            </p:nvSpPr>
            <p:spPr bwMode="auto">
              <a:xfrm>
                <a:off x="5545300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0" name="TextBox 10"/>
              <p:cNvSpPr txBox="1">
                <a:spLocks noChangeArrowheads="1"/>
              </p:cNvSpPr>
              <p:nvPr/>
            </p:nvSpPr>
            <p:spPr bwMode="auto">
              <a:xfrm>
                <a:off x="4600367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1" name="TextBox 11"/>
              <p:cNvSpPr txBox="1">
                <a:spLocks noChangeArrowheads="1"/>
              </p:cNvSpPr>
              <p:nvPr/>
            </p:nvSpPr>
            <p:spPr bwMode="auto">
              <a:xfrm>
                <a:off x="3642422" y="5743057"/>
                <a:ext cx="555951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2" name="TextBox 12"/>
              <p:cNvSpPr txBox="1">
                <a:spLocks noChangeArrowheads="1"/>
              </p:cNvSpPr>
              <p:nvPr/>
            </p:nvSpPr>
            <p:spPr bwMode="auto">
              <a:xfrm>
                <a:off x="2159338" y="5743290"/>
                <a:ext cx="334048" cy="356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>
                    <a:solidFill>
                      <a:srgbClr val="002E4B"/>
                    </a:solidFill>
                  </a:rPr>
                  <a:t>0</a:t>
                </a:r>
              </a:p>
            </p:txBody>
          </p:sp>
          <p:sp>
            <p:nvSpPr>
              <p:cNvPr id="43" name="TextBox 13"/>
              <p:cNvSpPr txBox="1">
                <a:spLocks noChangeArrowheads="1"/>
              </p:cNvSpPr>
              <p:nvPr/>
            </p:nvSpPr>
            <p:spPr bwMode="auto">
              <a:xfrm>
                <a:off x="2669428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5" name="TextBox 45"/>
              <p:cNvSpPr txBox="1">
                <a:spLocks noChangeArrowheads="1"/>
              </p:cNvSpPr>
              <p:nvPr/>
            </p:nvSpPr>
            <p:spPr bwMode="auto">
              <a:xfrm>
                <a:off x="3627373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6" name="TextBox 47"/>
              <p:cNvSpPr txBox="1">
                <a:spLocks noChangeArrowheads="1"/>
              </p:cNvSpPr>
              <p:nvPr/>
            </p:nvSpPr>
            <p:spPr bwMode="auto">
              <a:xfrm>
                <a:off x="5064847" y="5735067"/>
                <a:ext cx="555951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200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8" name="TextBox 51"/>
              <p:cNvSpPr txBox="1">
                <a:spLocks noChangeArrowheads="1"/>
              </p:cNvSpPr>
              <p:nvPr/>
            </p:nvSpPr>
            <p:spPr bwMode="auto">
              <a:xfrm>
                <a:off x="6639266" y="5752802"/>
                <a:ext cx="555951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300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2821481" y="1622771"/>
              <a:ext cx="4314703" cy="3376987"/>
              <a:chOff x="2204435" y="1820602"/>
              <a:chExt cx="5413486" cy="3906709"/>
            </a:xfrm>
          </p:grpSpPr>
          <p:cxnSp>
            <p:nvCxnSpPr>
              <p:cNvPr id="17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2326362" y="1820602"/>
                <a:ext cx="0" cy="375491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8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2330250" y="5564498"/>
                <a:ext cx="5287671" cy="0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9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7613647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1" name="Straight Connector 19"/>
              <p:cNvCxnSpPr>
                <a:cxnSpLocks noChangeShapeType="1"/>
              </p:cNvCxnSpPr>
              <p:nvPr/>
            </p:nvCxnSpPr>
            <p:spPr bwMode="auto">
              <a:xfrm>
                <a:off x="5343311" y="5575516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2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4661192" y="5560632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3" name="Straight Connector 21"/>
              <p:cNvCxnSpPr>
                <a:cxnSpLocks noChangeShapeType="1"/>
              </p:cNvCxnSpPr>
              <p:nvPr/>
            </p:nvCxnSpPr>
            <p:spPr bwMode="auto">
              <a:xfrm>
                <a:off x="3905380" y="5575516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5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232636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ysClr val="windowText" lastClr="000000"/>
                </a:solidFill>
                <a:round/>
                <a:headEnd/>
                <a:tailEnd/>
              </a:ln>
            </p:spPr>
          </p:cxnSp>
          <p:cxnSp>
            <p:nvCxnSpPr>
              <p:cNvPr id="26" name="Straight Connector 24"/>
              <p:cNvCxnSpPr>
                <a:cxnSpLocks noChangeShapeType="1"/>
              </p:cNvCxnSpPr>
              <p:nvPr/>
            </p:nvCxnSpPr>
            <p:spPr bwMode="auto">
              <a:xfrm>
                <a:off x="2326362" y="5543560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7" name="Straight Connector 25"/>
              <p:cNvCxnSpPr>
                <a:cxnSpLocks noChangeShapeType="1"/>
              </p:cNvCxnSpPr>
              <p:nvPr/>
            </p:nvCxnSpPr>
            <p:spPr bwMode="auto">
              <a:xfrm rot="16200000">
                <a:off x="2265399" y="55035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8" name="Straight Connector 26"/>
              <p:cNvCxnSpPr>
                <a:cxnSpLocks noChangeShapeType="1"/>
              </p:cNvCxnSpPr>
              <p:nvPr/>
            </p:nvCxnSpPr>
            <p:spPr bwMode="auto">
              <a:xfrm rot="-5400000">
                <a:off x="2265399" y="457682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9" name="Straight Connector 27"/>
              <p:cNvCxnSpPr>
                <a:cxnSpLocks noChangeShapeType="1"/>
              </p:cNvCxnSpPr>
              <p:nvPr/>
            </p:nvCxnSpPr>
            <p:spPr bwMode="auto">
              <a:xfrm rot="-5400000">
                <a:off x="2265398" y="363909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0" name="Straight Connector 29"/>
              <p:cNvCxnSpPr>
                <a:cxnSpLocks noChangeShapeType="1"/>
              </p:cNvCxnSpPr>
              <p:nvPr/>
            </p:nvCxnSpPr>
            <p:spPr bwMode="auto">
              <a:xfrm rot="-5400000">
                <a:off x="2265398" y="270136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1" name="Straight Connector 30"/>
              <p:cNvCxnSpPr>
                <a:cxnSpLocks noChangeShapeType="1"/>
              </p:cNvCxnSpPr>
              <p:nvPr/>
            </p:nvCxnSpPr>
            <p:spPr bwMode="auto">
              <a:xfrm rot="-5400000">
                <a:off x="2265399" y="17636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2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3150725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5" name="Straight Connector 50"/>
              <p:cNvCxnSpPr>
                <a:cxnSpLocks noChangeShapeType="1"/>
              </p:cNvCxnSpPr>
              <p:nvPr/>
            </p:nvCxnSpPr>
            <p:spPr bwMode="auto">
              <a:xfrm>
                <a:off x="6157151" y="5575516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6" name="Straight Connector 52"/>
              <p:cNvCxnSpPr>
                <a:cxnSpLocks noChangeShapeType="1"/>
              </p:cNvCxnSpPr>
              <p:nvPr/>
            </p:nvCxnSpPr>
            <p:spPr bwMode="auto">
              <a:xfrm>
                <a:off x="6917246" y="5560632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AAE0AE8D-F8FA-461D-B9A0-BA081C9BE15B}"/>
              </a:ext>
            </a:extLst>
          </p:cNvPr>
          <p:cNvCxnSpPr/>
          <p:nvPr/>
        </p:nvCxnSpPr>
        <p:spPr>
          <a:xfrm>
            <a:off x="7376843" y="315629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2E9471C3-D7BB-4E5C-9B15-A256E736D0E5}"/>
              </a:ext>
            </a:extLst>
          </p:cNvPr>
          <p:cNvCxnSpPr/>
          <p:nvPr/>
        </p:nvCxnSpPr>
        <p:spPr>
          <a:xfrm>
            <a:off x="7376843" y="339311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974686" y="3034559"/>
            <a:ext cx="8819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 smtClean="0">
                <a:solidFill>
                  <a:srgbClr val="002E4B"/>
                </a:solidFill>
              </a:rPr>
              <a:t>Unadjusted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4686" y="3266262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>
                <a:solidFill>
                  <a:srgbClr val="002E4B"/>
                </a:solidFill>
              </a:rPr>
              <a:t>A</a:t>
            </a:r>
            <a:r>
              <a:rPr lang="en-US" sz="1000" i="0" dirty="0" smtClean="0">
                <a:solidFill>
                  <a:srgbClr val="002E4B"/>
                </a:solidFill>
              </a:rPr>
              <a:t>djusted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20826" y="3793095"/>
            <a:ext cx="15231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Unadjusted P     Adjusted P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58479" y="4040029"/>
            <a:ext cx="21855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Association         &lt;0.001              &lt;0.001</a:t>
            </a:r>
            <a:endParaRPr lang="en-US" sz="800" i="0" dirty="0">
              <a:solidFill>
                <a:srgbClr val="002E4B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196184" y="719679"/>
            <a:ext cx="4576718" cy="2945383"/>
            <a:chOff x="2216590" y="694737"/>
            <a:chExt cx="4556312" cy="2945383"/>
          </a:xfrm>
        </p:grpSpPr>
        <p:pic>
          <p:nvPicPr>
            <p:cNvPr id="55" name="Picture 54" descr="S:\sts\mg140\QMTF_Mitral\surgeons\mixedmod\cont\ISOMVRR_cmajor2.emf">
              <a:extLst>
                <a:ext uri="{FF2B5EF4-FFF2-40B4-BE49-F238E27FC236}">
                  <a16:creationId xmlns:a16="http://schemas.microsoft.com/office/drawing/2014/main" xmlns="" id="{3EE70FA2-DA3F-4B39-AE05-1E755D9111EC}"/>
                </a:ext>
              </a:extLst>
            </p:cNvPr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25" t="6365" r="2557" b="21517"/>
            <a:stretch/>
          </p:blipFill>
          <p:spPr bwMode="auto">
            <a:xfrm>
              <a:off x="2216590" y="704344"/>
              <a:ext cx="4556312" cy="293577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Rectangle 3"/>
            <p:cNvSpPr/>
            <p:nvPr/>
          </p:nvSpPr>
          <p:spPr bwMode="auto">
            <a:xfrm>
              <a:off x="4453054" y="694737"/>
              <a:ext cx="2319848" cy="67708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1" u="none" strike="noStrike" cap="none" normalizeH="0" baseline="0" smtClean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</p:grp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297343" y="507622"/>
            <a:ext cx="6858000" cy="43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90" rIns="34290" anchor="ctr"/>
          <a:lstStyle/>
          <a:p>
            <a:pPr algn="ctr">
              <a:lnSpc>
                <a:spcPct val="90000"/>
              </a:lnSpc>
            </a:pPr>
            <a:r>
              <a:rPr lang="en-US" sz="2000" dirty="0" smtClean="0">
                <a:solidFill>
                  <a:srgbClr val="053763"/>
                </a:solidFill>
                <a:cs typeface="ヒラギノ角ゴ Pro W3"/>
              </a:rPr>
              <a:t>30-day Composite</a:t>
            </a:r>
            <a:endParaRPr lang="en-US" sz="2000" dirty="0">
              <a:solidFill>
                <a:srgbClr val="053763"/>
              </a:solidFill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68885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2700191" y="-36464"/>
            <a:ext cx="4052305" cy="335736"/>
          </a:xfrm>
        </p:spPr>
        <p:txBody>
          <a:bodyPr/>
          <a:lstStyle/>
          <a:p>
            <a:pPr eaLnBrk="1" hangingPunct="1"/>
            <a:r>
              <a:rPr lang="en-US" sz="2500" dirty="0" smtClean="0"/>
              <a:t>Surgeon Level Outcomes</a:t>
            </a:r>
            <a:endParaRPr lang="en-US" sz="25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539367" y="355236"/>
            <a:ext cx="6287408" cy="4199315"/>
            <a:chOff x="1411987" y="1460482"/>
            <a:chExt cx="5770228" cy="4162920"/>
          </a:xfrm>
        </p:grpSpPr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2400843" y="1460482"/>
              <a:ext cx="443109" cy="3547430"/>
              <a:chOff x="1676680" y="1632856"/>
              <a:chExt cx="555952" cy="4103890"/>
            </a:xfrm>
          </p:grpSpPr>
          <p:sp>
            <p:nvSpPr>
              <p:cNvPr id="49" name="TextBox 32"/>
              <p:cNvSpPr txBox="1">
                <a:spLocks noChangeArrowheads="1"/>
              </p:cNvSpPr>
              <p:nvPr/>
            </p:nvSpPr>
            <p:spPr bwMode="auto">
              <a:xfrm>
                <a:off x="1791118" y="538377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92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0" name="TextBox 33"/>
              <p:cNvSpPr txBox="1">
                <a:spLocks noChangeArrowheads="1"/>
              </p:cNvSpPr>
              <p:nvPr/>
            </p:nvSpPr>
            <p:spPr bwMode="auto">
              <a:xfrm>
                <a:off x="1791118" y="444604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94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1" name="TextBox 34"/>
              <p:cNvSpPr txBox="1">
                <a:spLocks noChangeArrowheads="1"/>
              </p:cNvSpPr>
              <p:nvPr/>
            </p:nvSpPr>
            <p:spPr bwMode="auto">
              <a:xfrm>
                <a:off x="1791118" y="350831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96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2" name="TextBox 36"/>
              <p:cNvSpPr txBox="1">
                <a:spLocks noChangeArrowheads="1"/>
              </p:cNvSpPr>
              <p:nvPr/>
            </p:nvSpPr>
            <p:spPr bwMode="auto">
              <a:xfrm>
                <a:off x="1791118" y="257058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98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3" name="TextBox 37"/>
              <p:cNvSpPr txBox="1">
                <a:spLocks noChangeArrowheads="1"/>
              </p:cNvSpPr>
              <p:nvPr/>
            </p:nvSpPr>
            <p:spPr bwMode="auto">
              <a:xfrm>
                <a:off x="1676680" y="1632856"/>
                <a:ext cx="555952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sp>
          <p:nvSpPr>
            <p:cNvPr id="12" name="TextBox 38"/>
            <p:cNvSpPr txBox="1">
              <a:spLocks noChangeArrowheads="1"/>
            </p:cNvSpPr>
            <p:nvPr/>
          </p:nvSpPr>
          <p:spPr bwMode="auto">
            <a:xfrm>
              <a:off x="1411987" y="3054307"/>
              <a:ext cx="1166913" cy="305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MV Repair %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sp>
          <p:nvSpPr>
            <p:cNvPr id="13" name="TextBox 39"/>
            <p:cNvSpPr txBox="1">
              <a:spLocks noChangeArrowheads="1"/>
            </p:cNvSpPr>
            <p:nvPr/>
          </p:nvSpPr>
          <p:spPr bwMode="auto">
            <a:xfrm>
              <a:off x="2891827" y="5318292"/>
              <a:ext cx="4290388" cy="305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Annual MVRR Volume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2785538" y="5006476"/>
              <a:ext cx="4013740" cy="376278"/>
              <a:chOff x="2159338" y="5735067"/>
              <a:chExt cx="5035879" cy="435301"/>
            </a:xfrm>
          </p:grpSpPr>
          <p:sp>
            <p:nvSpPr>
              <p:cNvPr id="38" name="TextBox 8"/>
              <p:cNvSpPr txBox="1">
                <a:spLocks noChangeArrowheads="1"/>
              </p:cNvSpPr>
              <p:nvPr/>
            </p:nvSpPr>
            <p:spPr bwMode="auto">
              <a:xfrm>
                <a:off x="6528115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39" name="TextBox 9"/>
              <p:cNvSpPr txBox="1">
                <a:spLocks noChangeArrowheads="1"/>
              </p:cNvSpPr>
              <p:nvPr/>
            </p:nvSpPr>
            <p:spPr bwMode="auto">
              <a:xfrm>
                <a:off x="5545300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0" name="TextBox 10"/>
              <p:cNvSpPr txBox="1">
                <a:spLocks noChangeArrowheads="1"/>
              </p:cNvSpPr>
              <p:nvPr/>
            </p:nvSpPr>
            <p:spPr bwMode="auto">
              <a:xfrm>
                <a:off x="4600367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1" name="TextBox 11"/>
              <p:cNvSpPr txBox="1">
                <a:spLocks noChangeArrowheads="1"/>
              </p:cNvSpPr>
              <p:nvPr/>
            </p:nvSpPr>
            <p:spPr bwMode="auto">
              <a:xfrm>
                <a:off x="3642422" y="5743057"/>
                <a:ext cx="555951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2" name="TextBox 12"/>
              <p:cNvSpPr txBox="1">
                <a:spLocks noChangeArrowheads="1"/>
              </p:cNvSpPr>
              <p:nvPr/>
            </p:nvSpPr>
            <p:spPr bwMode="auto">
              <a:xfrm>
                <a:off x="2159338" y="5743290"/>
                <a:ext cx="334048" cy="356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>
                    <a:solidFill>
                      <a:srgbClr val="002E4B"/>
                    </a:solidFill>
                  </a:rPr>
                  <a:t>0</a:t>
                </a:r>
              </a:p>
            </p:txBody>
          </p:sp>
          <p:sp>
            <p:nvSpPr>
              <p:cNvPr id="43" name="TextBox 13"/>
              <p:cNvSpPr txBox="1">
                <a:spLocks noChangeArrowheads="1"/>
              </p:cNvSpPr>
              <p:nvPr/>
            </p:nvSpPr>
            <p:spPr bwMode="auto">
              <a:xfrm>
                <a:off x="2669428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5" name="TextBox 45"/>
              <p:cNvSpPr txBox="1">
                <a:spLocks noChangeArrowheads="1"/>
              </p:cNvSpPr>
              <p:nvPr/>
            </p:nvSpPr>
            <p:spPr bwMode="auto">
              <a:xfrm>
                <a:off x="3627373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6" name="TextBox 47"/>
              <p:cNvSpPr txBox="1">
                <a:spLocks noChangeArrowheads="1"/>
              </p:cNvSpPr>
              <p:nvPr/>
            </p:nvSpPr>
            <p:spPr bwMode="auto">
              <a:xfrm>
                <a:off x="5064847" y="5735067"/>
                <a:ext cx="555951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200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8" name="TextBox 51"/>
              <p:cNvSpPr txBox="1">
                <a:spLocks noChangeArrowheads="1"/>
              </p:cNvSpPr>
              <p:nvPr/>
            </p:nvSpPr>
            <p:spPr bwMode="auto">
              <a:xfrm>
                <a:off x="6639266" y="5752802"/>
                <a:ext cx="555951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300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2821481" y="1622771"/>
              <a:ext cx="4314703" cy="3376987"/>
              <a:chOff x="2204435" y="1820602"/>
              <a:chExt cx="5413486" cy="3906709"/>
            </a:xfrm>
          </p:grpSpPr>
          <p:cxnSp>
            <p:nvCxnSpPr>
              <p:cNvPr id="17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2326362" y="1820602"/>
                <a:ext cx="0" cy="375491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8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2330250" y="5564498"/>
                <a:ext cx="5287671" cy="0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9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7613647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1" name="Straight Connector 19"/>
              <p:cNvCxnSpPr>
                <a:cxnSpLocks noChangeShapeType="1"/>
              </p:cNvCxnSpPr>
              <p:nvPr/>
            </p:nvCxnSpPr>
            <p:spPr bwMode="auto">
              <a:xfrm>
                <a:off x="5343311" y="5575516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2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4661192" y="5560632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3" name="Straight Connector 21"/>
              <p:cNvCxnSpPr>
                <a:cxnSpLocks noChangeShapeType="1"/>
              </p:cNvCxnSpPr>
              <p:nvPr/>
            </p:nvCxnSpPr>
            <p:spPr bwMode="auto">
              <a:xfrm>
                <a:off x="3905380" y="5575516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5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232636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ysClr val="windowText" lastClr="000000"/>
                </a:solidFill>
                <a:round/>
                <a:headEnd/>
                <a:tailEnd/>
              </a:ln>
            </p:spPr>
          </p:cxnSp>
          <p:cxnSp>
            <p:nvCxnSpPr>
              <p:cNvPr id="26" name="Straight Connector 24"/>
              <p:cNvCxnSpPr>
                <a:cxnSpLocks noChangeShapeType="1"/>
              </p:cNvCxnSpPr>
              <p:nvPr/>
            </p:nvCxnSpPr>
            <p:spPr bwMode="auto">
              <a:xfrm>
                <a:off x="2326362" y="5543560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7" name="Straight Connector 25"/>
              <p:cNvCxnSpPr>
                <a:cxnSpLocks noChangeShapeType="1"/>
              </p:cNvCxnSpPr>
              <p:nvPr/>
            </p:nvCxnSpPr>
            <p:spPr bwMode="auto">
              <a:xfrm rot="16200000">
                <a:off x="2265399" y="55035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8" name="Straight Connector 26"/>
              <p:cNvCxnSpPr>
                <a:cxnSpLocks noChangeShapeType="1"/>
              </p:cNvCxnSpPr>
              <p:nvPr/>
            </p:nvCxnSpPr>
            <p:spPr bwMode="auto">
              <a:xfrm rot="-5400000">
                <a:off x="2265399" y="457682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9" name="Straight Connector 27"/>
              <p:cNvCxnSpPr>
                <a:cxnSpLocks noChangeShapeType="1"/>
              </p:cNvCxnSpPr>
              <p:nvPr/>
            </p:nvCxnSpPr>
            <p:spPr bwMode="auto">
              <a:xfrm rot="-5400000">
                <a:off x="2265398" y="363909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0" name="Straight Connector 29"/>
              <p:cNvCxnSpPr>
                <a:cxnSpLocks noChangeShapeType="1"/>
              </p:cNvCxnSpPr>
              <p:nvPr/>
            </p:nvCxnSpPr>
            <p:spPr bwMode="auto">
              <a:xfrm rot="-5400000">
                <a:off x="2265398" y="270136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1" name="Straight Connector 30"/>
              <p:cNvCxnSpPr>
                <a:cxnSpLocks noChangeShapeType="1"/>
              </p:cNvCxnSpPr>
              <p:nvPr/>
            </p:nvCxnSpPr>
            <p:spPr bwMode="auto">
              <a:xfrm rot="-5400000">
                <a:off x="2265399" y="17636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2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3150725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5" name="Straight Connector 50"/>
              <p:cNvCxnSpPr>
                <a:cxnSpLocks noChangeShapeType="1"/>
              </p:cNvCxnSpPr>
              <p:nvPr/>
            </p:nvCxnSpPr>
            <p:spPr bwMode="auto">
              <a:xfrm>
                <a:off x="6157151" y="5575516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6" name="Straight Connector 52"/>
              <p:cNvCxnSpPr>
                <a:cxnSpLocks noChangeShapeType="1"/>
              </p:cNvCxnSpPr>
              <p:nvPr/>
            </p:nvCxnSpPr>
            <p:spPr bwMode="auto">
              <a:xfrm>
                <a:off x="6917246" y="5560632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AAE0AE8D-F8FA-461D-B9A0-BA081C9BE15B}"/>
              </a:ext>
            </a:extLst>
          </p:cNvPr>
          <p:cNvCxnSpPr/>
          <p:nvPr/>
        </p:nvCxnSpPr>
        <p:spPr>
          <a:xfrm>
            <a:off x="7376843" y="315629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2E9471C3-D7BB-4E5C-9B15-A256E736D0E5}"/>
              </a:ext>
            </a:extLst>
          </p:cNvPr>
          <p:cNvCxnSpPr/>
          <p:nvPr/>
        </p:nvCxnSpPr>
        <p:spPr>
          <a:xfrm>
            <a:off x="7376843" y="339311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974686" y="3034559"/>
            <a:ext cx="8819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 smtClean="0">
                <a:solidFill>
                  <a:srgbClr val="002E4B"/>
                </a:solidFill>
              </a:rPr>
              <a:t>Unadjusted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4686" y="3266262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>
                <a:solidFill>
                  <a:srgbClr val="002E4B"/>
                </a:solidFill>
              </a:rPr>
              <a:t>A</a:t>
            </a:r>
            <a:r>
              <a:rPr lang="en-US" sz="1000" i="0" dirty="0" smtClean="0">
                <a:solidFill>
                  <a:srgbClr val="002E4B"/>
                </a:solidFill>
              </a:rPr>
              <a:t>djusted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20826" y="3793095"/>
            <a:ext cx="15231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Unadjusted P     Adjusted P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58479" y="4040029"/>
            <a:ext cx="21855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Association         &lt;0.001              &lt;0.001</a:t>
            </a:r>
            <a:endParaRPr lang="en-US" sz="800" i="0" dirty="0">
              <a:solidFill>
                <a:srgbClr val="002E4B"/>
              </a:solidFill>
            </a:endParaRPr>
          </a:p>
        </p:txBody>
      </p:sp>
      <p:cxnSp>
        <p:nvCxnSpPr>
          <p:cNvPr id="70" name="Straight Connector 69"/>
          <p:cNvCxnSpPr>
            <a:cxnSpLocks noChangeShapeType="1"/>
          </p:cNvCxnSpPr>
          <p:nvPr/>
        </p:nvCxnSpPr>
        <p:spPr bwMode="auto">
          <a:xfrm rot="16200000">
            <a:off x="2128137" y="889257"/>
            <a:ext cx="0" cy="10588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71" name="Straight Connector 70"/>
          <p:cNvCxnSpPr>
            <a:cxnSpLocks noChangeShapeType="1"/>
          </p:cNvCxnSpPr>
          <p:nvPr/>
        </p:nvCxnSpPr>
        <p:spPr bwMode="auto">
          <a:xfrm rot="16200000">
            <a:off x="2129399" y="1697649"/>
            <a:ext cx="0" cy="10588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72" name="Straight Connector 71"/>
          <p:cNvCxnSpPr>
            <a:cxnSpLocks noChangeShapeType="1"/>
          </p:cNvCxnSpPr>
          <p:nvPr/>
        </p:nvCxnSpPr>
        <p:spPr bwMode="auto">
          <a:xfrm rot="16200000">
            <a:off x="2128137" y="2511196"/>
            <a:ext cx="0" cy="10588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73" name="Straight Connector 72"/>
          <p:cNvCxnSpPr>
            <a:cxnSpLocks noChangeShapeType="1"/>
          </p:cNvCxnSpPr>
          <p:nvPr/>
        </p:nvCxnSpPr>
        <p:spPr bwMode="auto">
          <a:xfrm rot="16200000">
            <a:off x="2128137" y="3336428"/>
            <a:ext cx="0" cy="10588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74" name="TextBox 32"/>
          <p:cNvSpPr txBox="1">
            <a:spLocks noChangeArrowheads="1"/>
          </p:cNvSpPr>
          <p:nvPr/>
        </p:nvSpPr>
        <p:spPr bwMode="auto">
          <a:xfrm>
            <a:off x="1705787" y="3243029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i="0" kern="0" dirty="0" smtClean="0">
                <a:solidFill>
                  <a:srgbClr val="002E4B"/>
                </a:solidFill>
              </a:rPr>
              <a:t>93</a:t>
            </a:r>
            <a:endParaRPr lang="en-US" sz="1400" b="0" i="0" kern="0" dirty="0">
              <a:solidFill>
                <a:srgbClr val="002E4B"/>
              </a:solidFill>
            </a:endParaRPr>
          </a:p>
        </p:txBody>
      </p:sp>
      <p:sp>
        <p:nvSpPr>
          <p:cNvPr id="75" name="TextBox 32"/>
          <p:cNvSpPr txBox="1">
            <a:spLocks noChangeArrowheads="1"/>
          </p:cNvSpPr>
          <p:nvPr/>
        </p:nvSpPr>
        <p:spPr bwMode="auto">
          <a:xfrm>
            <a:off x="1716240" y="2392435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i="0" kern="0" dirty="0" smtClean="0">
                <a:solidFill>
                  <a:srgbClr val="002E4B"/>
                </a:solidFill>
              </a:rPr>
              <a:t>95</a:t>
            </a:r>
            <a:endParaRPr lang="en-US" sz="1400" b="0" i="0" kern="0" dirty="0">
              <a:solidFill>
                <a:srgbClr val="002E4B"/>
              </a:solidFill>
            </a:endParaRPr>
          </a:p>
        </p:txBody>
      </p:sp>
      <p:sp>
        <p:nvSpPr>
          <p:cNvPr id="76" name="TextBox 34"/>
          <p:cNvSpPr txBox="1">
            <a:spLocks noChangeArrowheads="1"/>
          </p:cNvSpPr>
          <p:nvPr/>
        </p:nvSpPr>
        <p:spPr bwMode="auto">
          <a:xfrm>
            <a:off x="1716238" y="1598383"/>
            <a:ext cx="3834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i="0" kern="0" dirty="0" smtClean="0">
                <a:solidFill>
                  <a:srgbClr val="002E4B"/>
                </a:solidFill>
              </a:rPr>
              <a:t>97</a:t>
            </a:r>
            <a:endParaRPr lang="en-US" sz="1400" b="0" i="0" kern="0" dirty="0">
              <a:solidFill>
                <a:srgbClr val="002E4B"/>
              </a:solidFill>
            </a:endParaRPr>
          </a:p>
        </p:txBody>
      </p:sp>
      <p:sp>
        <p:nvSpPr>
          <p:cNvPr id="77" name="TextBox 34"/>
          <p:cNvSpPr txBox="1">
            <a:spLocks noChangeArrowheads="1"/>
          </p:cNvSpPr>
          <p:nvPr/>
        </p:nvSpPr>
        <p:spPr bwMode="auto">
          <a:xfrm>
            <a:off x="1716238" y="791796"/>
            <a:ext cx="3834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i="0" kern="0" dirty="0" smtClean="0">
                <a:solidFill>
                  <a:srgbClr val="002E4B"/>
                </a:solidFill>
              </a:rPr>
              <a:t>99</a:t>
            </a:r>
            <a:endParaRPr lang="en-US" sz="1400" b="0" i="0" kern="0" dirty="0">
              <a:solidFill>
                <a:srgbClr val="002E4B"/>
              </a:solidFill>
            </a:endParaRPr>
          </a:p>
        </p:txBody>
      </p:sp>
      <p:pic>
        <p:nvPicPr>
          <p:cNvPr id="78" name="Picture 77" descr="S:\sts\mg140\QMTF_Mitral\surgeons\mixedmod\cont\ISOMVRR_mvrp_succNEWv2.emf">
            <a:extLst>
              <a:ext uri="{FF2B5EF4-FFF2-40B4-BE49-F238E27FC236}">
                <a16:creationId xmlns:a16="http://schemas.microsoft.com/office/drawing/2014/main" xmlns="" id="{495C47BE-5413-4E9D-A916-5B9BEE86174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65" t="4251" r="2755" b="34320"/>
          <a:stretch/>
        </p:blipFill>
        <p:spPr bwMode="auto">
          <a:xfrm>
            <a:off x="2191533" y="693387"/>
            <a:ext cx="4581373" cy="278541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297343" y="440914"/>
            <a:ext cx="6858000" cy="43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90" rIns="34290" anchor="ctr"/>
          <a:lstStyle/>
          <a:p>
            <a:pPr algn="ctr">
              <a:lnSpc>
                <a:spcPct val="90000"/>
              </a:lnSpc>
            </a:pPr>
            <a:r>
              <a:rPr lang="en-US" sz="2000" dirty="0" smtClean="0">
                <a:solidFill>
                  <a:srgbClr val="053763"/>
                </a:solidFill>
                <a:cs typeface="ヒラギノ角ゴ Pro W3"/>
              </a:rPr>
              <a:t>Successful MV Repair Rate</a:t>
            </a:r>
            <a:endParaRPr lang="en-US" sz="2000" dirty="0">
              <a:solidFill>
                <a:srgbClr val="053763"/>
              </a:solidFill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6329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2700191" y="-36464"/>
            <a:ext cx="4052305" cy="335736"/>
          </a:xfrm>
        </p:spPr>
        <p:txBody>
          <a:bodyPr/>
          <a:lstStyle/>
          <a:p>
            <a:pPr eaLnBrk="1" hangingPunct="1"/>
            <a:r>
              <a:rPr lang="en-US" sz="2500" dirty="0" smtClean="0"/>
              <a:t>Surgeon Level Outcomes</a:t>
            </a:r>
            <a:endParaRPr lang="en-US" sz="25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577125" y="355236"/>
            <a:ext cx="6249645" cy="4199315"/>
            <a:chOff x="1446641" y="1460482"/>
            <a:chExt cx="5735574" cy="4162920"/>
          </a:xfrm>
        </p:grpSpPr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2503241" y="1460482"/>
              <a:ext cx="340711" cy="3611489"/>
              <a:chOff x="1805155" y="1632856"/>
              <a:chExt cx="427477" cy="4177997"/>
            </a:xfrm>
          </p:grpSpPr>
          <p:sp>
            <p:nvSpPr>
              <p:cNvPr id="49" name="TextBox 32"/>
              <p:cNvSpPr txBox="1">
                <a:spLocks noChangeArrowheads="1"/>
              </p:cNvSpPr>
              <p:nvPr/>
            </p:nvSpPr>
            <p:spPr bwMode="auto">
              <a:xfrm>
                <a:off x="1805155" y="538377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0" name="TextBox 33"/>
              <p:cNvSpPr txBox="1">
                <a:spLocks noChangeArrowheads="1"/>
              </p:cNvSpPr>
              <p:nvPr/>
            </p:nvSpPr>
            <p:spPr bwMode="auto">
              <a:xfrm>
                <a:off x="1805155" y="444604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1" name="TextBox 34"/>
              <p:cNvSpPr txBox="1">
                <a:spLocks noChangeArrowheads="1"/>
              </p:cNvSpPr>
              <p:nvPr/>
            </p:nvSpPr>
            <p:spPr bwMode="auto">
              <a:xfrm>
                <a:off x="1805155" y="350831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2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2" name="TextBox 36"/>
              <p:cNvSpPr txBox="1">
                <a:spLocks noChangeArrowheads="1"/>
              </p:cNvSpPr>
              <p:nvPr/>
            </p:nvSpPr>
            <p:spPr bwMode="auto">
              <a:xfrm>
                <a:off x="1805155" y="257058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3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3" name="TextBox 37"/>
              <p:cNvSpPr txBox="1">
                <a:spLocks noChangeArrowheads="1"/>
              </p:cNvSpPr>
              <p:nvPr/>
            </p:nvSpPr>
            <p:spPr bwMode="auto">
              <a:xfrm>
                <a:off x="1805155" y="163285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4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sp>
          <p:nvSpPr>
            <p:cNvPr id="12" name="TextBox 38"/>
            <p:cNvSpPr txBox="1">
              <a:spLocks noChangeArrowheads="1"/>
            </p:cNvSpPr>
            <p:nvPr/>
          </p:nvSpPr>
          <p:spPr bwMode="auto">
            <a:xfrm>
              <a:off x="1446641" y="3049354"/>
              <a:ext cx="1265952" cy="398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Mortality %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sp>
          <p:nvSpPr>
            <p:cNvPr id="13" name="TextBox 39"/>
            <p:cNvSpPr txBox="1">
              <a:spLocks noChangeArrowheads="1"/>
            </p:cNvSpPr>
            <p:nvPr/>
          </p:nvSpPr>
          <p:spPr bwMode="auto">
            <a:xfrm>
              <a:off x="2891827" y="5318292"/>
              <a:ext cx="4290388" cy="305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Annual MVRR Volume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2785538" y="5006476"/>
              <a:ext cx="4013740" cy="376278"/>
              <a:chOff x="2159338" y="5735067"/>
              <a:chExt cx="5035879" cy="435301"/>
            </a:xfrm>
          </p:grpSpPr>
          <p:sp>
            <p:nvSpPr>
              <p:cNvPr id="38" name="TextBox 8"/>
              <p:cNvSpPr txBox="1">
                <a:spLocks noChangeArrowheads="1"/>
              </p:cNvSpPr>
              <p:nvPr/>
            </p:nvSpPr>
            <p:spPr bwMode="auto">
              <a:xfrm>
                <a:off x="6528115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39" name="TextBox 9"/>
              <p:cNvSpPr txBox="1">
                <a:spLocks noChangeArrowheads="1"/>
              </p:cNvSpPr>
              <p:nvPr/>
            </p:nvSpPr>
            <p:spPr bwMode="auto">
              <a:xfrm>
                <a:off x="5545300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0" name="TextBox 10"/>
              <p:cNvSpPr txBox="1">
                <a:spLocks noChangeArrowheads="1"/>
              </p:cNvSpPr>
              <p:nvPr/>
            </p:nvSpPr>
            <p:spPr bwMode="auto">
              <a:xfrm>
                <a:off x="4600367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1" name="TextBox 11"/>
              <p:cNvSpPr txBox="1">
                <a:spLocks noChangeArrowheads="1"/>
              </p:cNvSpPr>
              <p:nvPr/>
            </p:nvSpPr>
            <p:spPr bwMode="auto">
              <a:xfrm>
                <a:off x="3642422" y="5743057"/>
                <a:ext cx="555951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2" name="TextBox 12"/>
              <p:cNvSpPr txBox="1">
                <a:spLocks noChangeArrowheads="1"/>
              </p:cNvSpPr>
              <p:nvPr/>
            </p:nvSpPr>
            <p:spPr bwMode="auto">
              <a:xfrm>
                <a:off x="2159338" y="5743290"/>
                <a:ext cx="334048" cy="356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>
                    <a:solidFill>
                      <a:srgbClr val="002E4B"/>
                    </a:solidFill>
                  </a:rPr>
                  <a:t>0</a:t>
                </a:r>
              </a:p>
            </p:txBody>
          </p:sp>
          <p:sp>
            <p:nvSpPr>
              <p:cNvPr id="43" name="TextBox 13"/>
              <p:cNvSpPr txBox="1">
                <a:spLocks noChangeArrowheads="1"/>
              </p:cNvSpPr>
              <p:nvPr/>
            </p:nvSpPr>
            <p:spPr bwMode="auto">
              <a:xfrm>
                <a:off x="2669428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5" name="TextBox 45"/>
              <p:cNvSpPr txBox="1">
                <a:spLocks noChangeArrowheads="1"/>
              </p:cNvSpPr>
              <p:nvPr/>
            </p:nvSpPr>
            <p:spPr bwMode="auto">
              <a:xfrm>
                <a:off x="3627373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6" name="TextBox 47"/>
              <p:cNvSpPr txBox="1">
                <a:spLocks noChangeArrowheads="1"/>
              </p:cNvSpPr>
              <p:nvPr/>
            </p:nvSpPr>
            <p:spPr bwMode="auto">
              <a:xfrm>
                <a:off x="5064847" y="5735067"/>
                <a:ext cx="555951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200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8" name="TextBox 51"/>
              <p:cNvSpPr txBox="1">
                <a:spLocks noChangeArrowheads="1"/>
              </p:cNvSpPr>
              <p:nvPr/>
            </p:nvSpPr>
            <p:spPr bwMode="auto">
              <a:xfrm>
                <a:off x="6639266" y="5752802"/>
                <a:ext cx="555951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300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2821481" y="1622771"/>
              <a:ext cx="4314703" cy="3376987"/>
              <a:chOff x="2204435" y="1820602"/>
              <a:chExt cx="5413486" cy="3906709"/>
            </a:xfrm>
          </p:grpSpPr>
          <p:cxnSp>
            <p:nvCxnSpPr>
              <p:cNvPr id="17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2326362" y="1820602"/>
                <a:ext cx="0" cy="375491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8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2330250" y="5564498"/>
                <a:ext cx="5287671" cy="0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9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7613647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1" name="Straight Connector 19"/>
              <p:cNvCxnSpPr>
                <a:cxnSpLocks noChangeShapeType="1"/>
              </p:cNvCxnSpPr>
              <p:nvPr/>
            </p:nvCxnSpPr>
            <p:spPr bwMode="auto">
              <a:xfrm>
                <a:off x="5343311" y="5575516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2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4661192" y="5560632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3" name="Straight Connector 21"/>
              <p:cNvCxnSpPr>
                <a:cxnSpLocks noChangeShapeType="1"/>
              </p:cNvCxnSpPr>
              <p:nvPr/>
            </p:nvCxnSpPr>
            <p:spPr bwMode="auto">
              <a:xfrm>
                <a:off x="3905380" y="5575516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5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232636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ysClr val="windowText" lastClr="000000"/>
                </a:solidFill>
                <a:round/>
                <a:headEnd/>
                <a:tailEnd/>
              </a:ln>
            </p:spPr>
          </p:cxnSp>
          <p:cxnSp>
            <p:nvCxnSpPr>
              <p:cNvPr id="26" name="Straight Connector 24"/>
              <p:cNvCxnSpPr>
                <a:cxnSpLocks noChangeShapeType="1"/>
              </p:cNvCxnSpPr>
              <p:nvPr/>
            </p:nvCxnSpPr>
            <p:spPr bwMode="auto">
              <a:xfrm>
                <a:off x="2326362" y="5543560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7" name="Straight Connector 25"/>
              <p:cNvCxnSpPr>
                <a:cxnSpLocks noChangeShapeType="1"/>
              </p:cNvCxnSpPr>
              <p:nvPr/>
            </p:nvCxnSpPr>
            <p:spPr bwMode="auto">
              <a:xfrm rot="16200000">
                <a:off x="2265399" y="55035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8" name="Straight Connector 26"/>
              <p:cNvCxnSpPr>
                <a:cxnSpLocks noChangeShapeType="1"/>
              </p:cNvCxnSpPr>
              <p:nvPr/>
            </p:nvCxnSpPr>
            <p:spPr bwMode="auto">
              <a:xfrm rot="-5400000">
                <a:off x="2265399" y="457682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9" name="Straight Connector 27"/>
              <p:cNvCxnSpPr>
                <a:cxnSpLocks noChangeShapeType="1"/>
              </p:cNvCxnSpPr>
              <p:nvPr/>
            </p:nvCxnSpPr>
            <p:spPr bwMode="auto">
              <a:xfrm rot="-5400000">
                <a:off x="2265398" y="363909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0" name="Straight Connector 29"/>
              <p:cNvCxnSpPr>
                <a:cxnSpLocks noChangeShapeType="1"/>
              </p:cNvCxnSpPr>
              <p:nvPr/>
            </p:nvCxnSpPr>
            <p:spPr bwMode="auto">
              <a:xfrm rot="-5400000">
                <a:off x="2265398" y="270136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1" name="Straight Connector 30"/>
              <p:cNvCxnSpPr>
                <a:cxnSpLocks noChangeShapeType="1"/>
              </p:cNvCxnSpPr>
              <p:nvPr/>
            </p:nvCxnSpPr>
            <p:spPr bwMode="auto">
              <a:xfrm rot="-5400000">
                <a:off x="2265399" y="17636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2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3150725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5" name="Straight Connector 50"/>
              <p:cNvCxnSpPr>
                <a:cxnSpLocks noChangeShapeType="1"/>
              </p:cNvCxnSpPr>
              <p:nvPr/>
            </p:nvCxnSpPr>
            <p:spPr bwMode="auto">
              <a:xfrm>
                <a:off x="6157151" y="5575516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6" name="Straight Connector 52"/>
              <p:cNvCxnSpPr>
                <a:cxnSpLocks noChangeShapeType="1"/>
              </p:cNvCxnSpPr>
              <p:nvPr/>
            </p:nvCxnSpPr>
            <p:spPr bwMode="auto">
              <a:xfrm>
                <a:off x="6917246" y="5560632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AAE0AE8D-F8FA-461D-B9A0-BA081C9BE15B}"/>
              </a:ext>
            </a:extLst>
          </p:cNvPr>
          <p:cNvCxnSpPr/>
          <p:nvPr/>
        </p:nvCxnSpPr>
        <p:spPr>
          <a:xfrm>
            <a:off x="7376843" y="315629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2E9471C3-D7BB-4E5C-9B15-A256E736D0E5}"/>
              </a:ext>
            </a:extLst>
          </p:cNvPr>
          <p:cNvCxnSpPr/>
          <p:nvPr/>
        </p:nvCxnSpPr>
        <p:spPr>
          <a:xfrm>
            <a:off x="7376843" y="339311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974686" y="3034559"/>
            <a:ext cx="8819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 smtClean="0">
                <a:solidFill>
                  <a:srgbClr val="002E4B"/>
                </a:solidFill>
              </a:rPr>
              <a:t>Unadjusted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4686" y="3266262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>
                <a:solidFill>
                  <a:srgbClr val="002E4B"/>
                </a:solidFill>
              </a:rPr>
              <a:t>A</a:t>
            </a:r>
            <a:r>
              <a:rPr lang="en-US" sz="1000" i="0" dirty="0" smtClean="0">
                <a:solidFill>
                  <a:srgbClr val="002E4B"/>
                </a:solidFill>
              </a:rPr>
              <a:t>djusted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20826" y="3793095"/>
            <a:ext cx="15231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Unadjusted P     Adjusted P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58479" y="4040029"/>
            <a:ext cx="21855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Association         &lt;0.001              &lt;0.001</a:t>
            </a:r>
            <a:endParaRPr lang="en-US" sz="800" i="0" dirty="0">
              <a:solidFill>
                <a:srgbClr val="002E4B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84455" y="539921"/>
            <a:ext cx="4699565" cy="3190091"/>
            <a:chOff x="2184455" y="539921"/>
            <a:chExt cx="4642315" cy="3190091"/>
          </a:xfrm>
        </p:grpSpPr>
        <p:pic>
          <p:nvPicPr>
            <p:cNvPr id="62" name="Picture 61" descr="S:\sts\mg140\QMTF_Mitral\surgeons\mixedmod\cont\ISOMVRR_opmortnew_i.emf">
              <a:extLst>
                <a:ext uri="{FF2B5EF4-FFF2-40B4-BE49-F238E27FC236}">
                  <a16:creationId xmlns:a16="http://schemas.microsoft.com/office/drawing/2014/main" xmlns="" id="{3C1BBA81-F348-407D-9818-36C695C405A5}"/>
                </a:ext>
              </a:extLst>
            </p:cNvPr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21" t="3325" r="2332" b="15539"/>
            <a:stretch/>
          </p:blipFill>
          <p:spPr bwMode="auto">
            <a:xfrm>
              <a:off x="2184455" y="539921"/>
              <a:ext cx="4588445" cy="31900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Rectangle 1"/>
            <p:cNvSpPr/>
            <p:nvPr/>
          </p:nvSpPr>
          <p:spPr bwMode="auto">
            <a:xfrm>
              <a:off x="4397413" y="539921"/>
              <a:ext cx="2429357" cy="63298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-111" charset="-128"/>
              </a:endParaRPr>
            </a:p>
          </p:txBody>
        </p:sp>
      </p:grpSp>
      <p:cxnSp>
        <p:nvCxnSpPr>
          <p:cNvPr id="55" name="Straight Connector 54"/>
          <p:cNvCxnSpPr/>
          <p:nvPr/>
        </p:nvCxnSpPr>
        <p:spPr bwMode="auto">
          <a:xfrm>
            <a:off x="2698010" y="2683727"/>
            <a:ext cx="5831" cy="10954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540973" y="3768909"/>
            <a:ext cx="325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0" kern="0" dirty="0" smtClean="0">
                <a:solidFill>
                  <a:srgbClr val="002E4B"/>
                </a:solidFill>
              </a:rPr>
              <a:t>35</a:t>
            </a:r>
            <a:endParaRPr lang="en-US" sz="1000" i="0" kern="0" dirty="0">
              <a:solidFill>
                <a:srgbClr val="002E4B"/>
              </a:solidFill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2588467" y="3793095"/>
            <a:ext cx="224890" cy="22203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smtClean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428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09663"/>
            <a:ext cx="8383588" cy="3086100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srgbClr val="002E4B"/>
                </a:solidFill>
              </a:rPr>
              <a:t>Early </a:t>
            </a:r>
            <a:r>
              <a:rPr lang="en-US" sz="2400" dirty="0" smtClean="0"/>
              <a:t>surgical correction of severe primary degenerative MR is recommended provided optimal outcomes are achievable.</a:t>
            </a:r>
            <a:endParaRPr lang="en-US" sz="2400" dirty="0"/>
          </a:p>
          <a:p>
            <a:pPr lvl="0"/>
            <a:r>
              <a:rPr lang="en-US" sz="2400" dirty="0" smtClean="0"/>
              <a:t>Durable mitral valve repair is superior to replacement for primary MR</a:t>
            </a:r>
            <a:endParaRPr lang="en-US" sz="2400" dirty="0"/>
          </a:p>
          <a:p>
            <a:pPr lvl="0"/>
            <a:r>
              <a:rPr lang="en-US" sz="2400" dirty="0" smtClean="0"/>
              <a:t>The association of volume to outcome for mitral valve surgery has not been defined by contemporary national clinical data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4" y="294812"/>
            <a:ext cx="7769225" cy="56673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Management of Primary Mitral Regurgitation</a:t>
            </a:r>
            <a:endParaRPr lang="en-US" sz="2800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668315" y="4826109"/>
            <a:ext cx="3801021" cy="205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50" i="0" dirty="0" smtClean="0">
                <a:solidFill>
                  <a:srgbClr val="FFFFFF"/>
                </a:solidFill>
              </a:rPr>
              <a:t>Nishimura RA, et </a:t>
            </a:r>
            <a:r>
              <a:rPr lang="en-US" sz="1050" i="0" dirty="0">
                <a:solidFill>
                  <a:srgbClr val="FFFFFF"/>
                </a:solidFill>
              </a:rPr>
              <a:t>al. J Am </a:t>
            </a:r>
            <a:r>
              <a:rPr lang="en-US" sz="1050" i="0" dirty="0" err="1">
                <a:solidFill>
                  <a:srgbClr val="FFFFFF"/>
                </a:solidFill>
              </a:rPr>
              <a:t>Coll</a:t>
            </a:r>
            <a:r>
              <a:rPr lang="en-US" sz="1050" i="0" dirty="0">
                <a:solidFill>
                  <a:srgbClr val="FFFFFF"/>
                </a:solidFill>
              </a:rPr>
              <a:t> </a:t>
            </a:r>
            <a:r>
              <a:rPr lang="en-US" sz="1050" i="0" dirty="0" err="1">
                <a:solidFill>
                  <a:srgbClr val="FFFFFF"/>
                </a:solidFill>
              </a:rPr>
              <a:t>Cardiol</a:t>
            </a:r>
            <a:r>
              <a:rPr lang="en-US" sz="1050" i="0" dirty="0">
                <a:solidFill>
                  <a:srgbClr val="FFFFFF"/>
                </a:solidFill>
              </a:rPr>
              <a:t> </a:t>
            </a:r>
            <a:r>
              <a:rPr lang="en-US" sz="1050" i="0" dirty="0" smtClean="0">
                <a:solidFill>
                  <a:srgbClr val="FFFFFF"/>
                </a:solidFill>
              </a:rPr>
              <a:t>2017;70:252-289</a:t>
            </a:r>
            <a:endParaRPr lang="en-US" sz="1050" i="0" dirty="0">
              <a:solidFill>
                <a:srgbClr val="FFFFFF"/>
              </a:solidFill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748483" y="4826109"/>
            <a:ext cx="3801021" cy="205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50" i="0" dirty="0" smtClean="0">
                <a:solidFill>
                  <a:srgbClr val="FFFFFF"/>
                </a:solidFill>
              </a:rPr>
              <a:t>Chikwe J, et </a:t>
            </a:r>
            <a:r>
              <a:rPr lang="en-US" sz="1050" i="0" dirty="0">
                <a:solidFill>
                  <a:srgbClr val="FFFFFF"/>
                </a:solidFill>
              </a:rPr>
              <a:t>al. J Am </a:t>
            </a:r>
            <a:r>
              <a:rPr lang="en-US" sz="1050" i="0" dirty="0" err="1">
                <a:solidFill>
                  <a:srgbClr val="FFFFFF"/>
                </a:solidFill>
              </a:rPr>
              <a:t>Coll</a:t>
            </a:r>
            <a:r>
              <a:rPr lang="en-US" sz="1050" i="0" dirty="0">
                <a:solidFill>
                  <a:srgbClr val="FFFFFF"/>
                </a:solidFill>
              </a:rPr>
              <a:t> </a:t>
            </a:r>
            <a:r>
              <a:rPr lang="en-US" sz="1050" i="0" dirty="0" err="1">
                <a:solidFill>
                  <a:srgbClr val="FFFFFF"/>
                </a:solidFill>
              </a:rPr>
              <a:t>Cardiol</a:t>
            </a:r>
            <a:r>
              <a:rPr lang="en-US" sz="1050" i="0" dirty="0">
                <a:solidFill>
                  <a:srgbClr val="FFFFFF"/>
                </a:solidFill>
              </a:rPr>
              <a:t> </a:t>
            </a:r>
            <a:r>
              <a:rPr lang="en-US" sz="1050" i="0" dirty="0" smtClean="0">
                <a:solidFill>
                  <a:srgbClr val="FFFFFF"/>
                </a:solidFill>
              </a:rPr>
              <a:t>2017;S0735-1097</a:t>
            </a:r>
            <a:endParaRPr lang="en-US" sz="1050" i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87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 uiExpand="1"/>
      <p:bldP spid="4" grpId="1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2700191" y="-36464"/>
            <a:ext cx="4052305" cy="335736"/>
          </a:xfrm>
        </p:spPr>
        <p:txBody>
          <a:bodyPr/>
          <a:lstStyle/>
          <a:p>
            <a:pPr eaLnBrk="1" hangingPunct="1"/>
            <a:r>
              <a:rPr lang="en-US" sz="2500" dirty="0" smtClean="0"/>
              <a:t>Surgeon Level Outcomes</a:t>
            </a:r>
            <a:endParaRPr lang="en-US" sz="25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559652" y="355236"/>
            <a:ext cx="6267119" cy="4199315"/>
            <a:chOff x="1430605" y="1460482"/>
            <a:chExt cx="5751610" cy="4162920"/>
          </a:xfrm>
        </p:grpSpPr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2492054" y="1460482"/>
              <a:ext cx="351899" cy="3611489"/>
              <a:chOff x="1791118" y="1632856"/>
              <a:chExt cx="441514" cy="4177997"/>
            </a:xfrm>
          </p:grpSpPr>
          <p:sp>
            <p:nvSpPr>
              <p:cNvPr id="49" name="TextBox 32"/>
              <p:cNvSpPr txBox="1">
                <a:spLocks noChangeArrowheads="1"/>
              </p:cNvSpPr>
              <p:nvPr/>
            </p:nvSpPr>
            <p:spPr bwMode="auto">
              <a:xfrm>
                <a:off x="1805155" y="5383776"/>
                <a:ext cx="427477" cy="427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0" name="TextBox 33"/>
              <p:cNvSpPr txBox="1">
                <a:spLocks noChangeArrowheads="1"/>
              </p:cNvSpPr>
              <p:nvPr/>
            </p:nvSpPr>
            <p:spPr bwMode="auto">
              <a:xfrm>
                <a:off x="1905558" y="4446046"/>
                <a:ext cx="32707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5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1" name="TextBox 34"/>
              <p:cNvSpPr txBox="1">
                <a:spLocks noChangeArrowheads="1"/>
              </p:cNvSpPr>
              <p:nvPr/>
            </p:nvSpPr>
            <p:spPr bwMode="auto">
              <a:xfrm>
                <a:off x="1791118" y="350831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2" name="TextBox 36"/>
              <p:cNvSpPr txBox="1">
                <a:spLocks noChangeArrowheads="1"/>
              </p:cNvSpPr>
              <p:nvPr/>
            </p:nvSpPr>
            <p:spPr bwMode="auto">
              <a:xfrm>
                <a:off x="1791118" y="257058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15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3" name="TextBox 37"/>
              <p:cNvSpPr txBox="1">
                <a:spLocks noChangeArrowheads="1"/>
              </p:cNvSpPr>
              <p:nvPr/>
            </p:nvSpPr>
            <p:spPr bwMode="auto">
              <a:xfrm>
                <a:off x="1791118" y="163285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20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sp>
          <p:nvSpPr>
            <p:cNvPr id="12" name="TextBox 38"/>
            <p:cNvSpPr txBox="1">
              <a:spLocks noChangeArrowheads="1"/>
            </p:cNvSpPr>
            <p:nvPr/>
          </p:nvSpPr>
          <p:spPr bwMode="auto">
            <a:xfrm>
              <a:off x="1430605" y="3053301"/>
              <a:ext cx="1211049" cy="305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Composite %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sp>
          <p:nvSpPr>
            <p:cNvPr id="13" name="TextBox 39"/>
            <p:cNvSpPr txBox="1">
              <a:spLocks noChangeArrowheads="1"/>
            </p:cNvSpPr>
            <p:nvPr/>
          </p:nvSpPr>
          <p:spPr bwMode="auto">
            <a:xfrm>
              <a:off x="2891827" y="5318292"/>
              <a:ext cx="4290388" cy="305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Annual MVRR Volume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2785538" y="5006476"/>
              <a:ext cx="4013740" cy="376278"/>
              <a:chOff x="2159338" y="5735067"/>
              <a:chExt cx="5035879" cy="435301"/>
            </a:xfrm>
          </p:grpSpPr>
          <p:sp>
            <p:nvSpPr>
              <p:cNvPr id="38" name="TextBox 8"/>
              <p:cNvSpPr txBox="1">
                <a:spLocks noChangeArrowheads="1"/>
              </p:cNvSpPr>
              <p:nvPr/>
            </p:nvSpPr>
            <p:spPr bwMode="auto">
              <a:xfrm>
                <a:off x="6528115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39" name="TextBox 9"/>
              <p:cNvSpPr txBox="1">
                <a:spLocks noChangeArrowheads="1"/>
              </p:cNvSpPr>
              <p:nvPr/>
            </p:nvSpPr>
            <p:spPr bwMode="auto">
              <a:xfrm>
                <a:off x="5545300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0" name="TextBox 10"/>
              <p:cNvSpPr txBox="1">
                <a:spLocks noChangeArrowheads="1"/>
              </p:cNvSpPr>
              <p:nvPr/>
            </p:nvSpPr>
            <p:spPr bwMode="auto">
              <a:xfrm>
                <a:off x="4600367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1" name="TextBox 11"/>
              <p:cNvSpPr txBox="1">
                <a:spLocks noChangeArrowheads="1"/>
              </p:cNvSpPr>
              <p:nvPr/>
            </p:nvSpPr>
            <p:spPr bwMode="auto">
              <a:xfrm>
                <a:off x="3642422" y="5743057"/>
                <a:ext cx="555951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2" name="TextBox 12"/>
              <p:cNvSpPr txBox="1">
                <a:spLocks noChangeArrowheads="1"/>
              </p:cNvSpPr>
              <p:nvPr/>
            </p:nvSpPr>
            <p:spPr bwMode="auto">
              <a:xfrm>
                <a:off x="2159338" y="5743290"/>
                <a:ext cx="334048" cy="356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>
                    <a:solidFill>
                      <a:srgbClr val="002E4B"/>
                    </a:solidFill>
                  </a:rPr>
                  <a:t>0</a:t>
                </a:r>
              </a:p>
            </p:txBody>
          </p:sp>
          <p:sp>
            <p:nvSpPr>
              <p:cNvPr id="43" name="TextBox 13"/>
              <p:cNvSpPr txBox="1">
                <a:spLocks noChangeArrowheads="1"/>
              </p:cNvSpPr>
              <p:nvPr/>
            </p:nvSpPr>
            <p:spPr bwMode="auto">
              <a:xfrm>
                <a:off x="2669428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5" name="TextBox 45"/>
              <p:cNvSpPr txBox="1">
                <a:spLocks noChangeArrowheads="1"/>
              </p:cNvSpPr>
              <p:nvPr/>
            </p:nvSpPr>
            <p:spPr bwMode="auto">
              <a:xfrm>
                <a:off x="3627373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6" name="TextBox 47"/>
              <p:cNvSpPr txBox="1">
                <a:spLocks noChangeArrowheads="1"/>
              </p:cNvSpPr>
              <p:nvPr/>
            </p:nvSpPr>
            <p:spPr bwMode="auto">
              <a:xfrm>
                <a:off x="5064847" y="5735067"/>
                <a:ext cx="555951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200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8" name="TextBox 51"/>
              <p:cNvSpPr txBox="1">
                <a:spLocks noChangeArrowheads="1"/>
              </p:cNvSpPr>
              <p:nvPr/>
            </p:nvSpPr>
            <p:spPr bwMode="auto">
              <a:xfrm>
                <a:off x="6639266" y="5752802"/>
                <a:ext cx="555951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300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2821481" y="1622771"/>
              <a:ext cx="4314703" cy="3376987"/>
              <a:chOff x="2204435" y="1820602"/>
              <a:chExt cx="5413486" cy="3906709"/>
            </a:xfrm>
          </p:grpSpPr>
          <p:cxnSp>
            <p:nvCxnSpPr>
              <p:cNvPr id="17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2326362" y="1820602"/>
                <a:ext cx="0" cy="375491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8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2330250" y="5564498"/>
                <a:ext cx="5287671" cy="0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9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7613647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1" name="Straight Connector 19"/>
              <p:cNvCxnSpPr>
                <a:cxnSpLocks noChangeShapeType="1"/>
              </p:cNvCxnSpPr>
              <p:nvPr/>
            </p:nvCxnSpPr>
            <p:spPr bwMode="auto">
              <a:xfrm>
                <a:off x="5343311" y="5575516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2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4661192" y="5560632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3" name="Straight Connector 21"/>
              <p:cNvCxnSpPr>
                <a:cxnSpLocks noChangeShapeType="1"/>
              </p:cNvCxnSpPr>
              <p:nvPr/>
            </p:nvCxnSpPr>
            <p:spPr bwMode="auto">
              <a:xfrm>
                <a:off x="3905380" y="5575516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5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232636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ysClr val="windowText" lastClr="000000"/>
                </a:solidFill>
                <a:round/>
                <a:headEnd/>
                <a:tailEnd/>
              </a:ln>
            </p:spPr>
          </p:cxnSp>
          <p:cxnSp>
            <p:nvCxnSpPr>
              <p:cNvPr id="26" name="Straight Connector 24"/>
              <p:cNvCxnSpPr>
                <a:cxnSpLocks noChangeShapeType="1"/>
              </p:cNvCxnSpPr>
              <p:nvPr/>
            </p:nvCxnSpPr>
            <p:spPr bwMode="auto">
              <a:xfrm>
                <a:off x="2326362" y="5543560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7" name="Straight Connector 25"/>
              <p:cNvCxnSpPr>
                <a:cxnSpLocks noChangeShapeType="1"/>
              </p:cNvCxnSpPr>
              <p:nvPr/>
            </p:nvCxnSpPr>
            <p:spPr bwMode="auto">
              <a:xfrm rot="16200000">
                <a:off x="2265399" y="55035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8" name="Straight Connector 26"/>
              <p:cNvCxnSpPr>
                <a:cxnSpLocks noChangeShapeType="1"/>
              </p:cNvCxnSpPr>
              <p:nvPr/>
            </p:nvCxnSpPr>
            <p:spPr bwMode="auto">
              <a:xfrm rot="-5400000">
                <a:off x="2265399" y="457682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9" name="Straight Connector 27"/>
              <p:cNvCxnSpPr>
                <a:cxnSpLocks noChangeShapeType="1"/>
              </p:cNvCxnSpPr>
              <p:nvPr/>
            </p:nvCxnSpPr>
            <p:spPr bwMode="auto">
              <a:xfrm rot="-5400000">
                <a:off x="2265398" y="363909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0" name="Straight Connector 29"/>
              <p:cNvCxnSpPr>
                <a:cxnSpLocks noChangeShapeType="1"/>
              </p:cNvCxnSpPr>
              <p:nvPr/>
            </p:nvCxnSpPr>
            <p:spPr bwMode="auto">
              <a:xfrm rot="-5400000">
                <a:off x="2265398" y="270136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1" name="Straight Connector 30"/>
              <p:cNvCxnSpPr>
                <a:cxnSpLocks noChangeShapeType="1"/>
              </p:cNvCxnSpPr>
              <p:nvPr/>
            </p:nvCxnSpPr>
            <p:spPr bwMode="auto">
              <a:xfrm rot="-5400000">
                <a:off x="2265399" y="17636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2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3150725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5" name="Straight Connector 50"/>
              <p:cNvCxnSpPr>
                <a:cxnSpLocks noChangeShapeType="1"/>
              </p:cNvCxnSpPr>
              <p:nvPr/>
            </p:nvCxnSpPr>
            <p:spPr bwMode="auto">
              <a:xfrm>
                <a:off x="6157151" y="5575516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6" name="Straight Connector 52"/>
              <p:cNvCxnSpPr>
                <a:cxnSpLocks noChangeShapeType="1"/>
              </p:cNvCxnSpPr>
              <p:nvPr/>
            </p:nvCxnSpPr>
            <p:spPr bwMode="auto">
              <a:xfrm>
                <a:off x="6917246" y="5560632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AAE0AE8D-F8FA-461D-B9A0-BA081C9BE15B}"/>
              </a:ext>
            </a:extLst>
          </p:cNvPr>
          <p:cNvCxnSpPr/>
          <p:nvPr/>
        </p:nvCxnSpPr>
        <p:spPr>
          <a:xfrm>
            <a:off x="7376843" y="315629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2E9471C3-D7BB-4E5C-9B15-A256E736D0E5}"/>
              </a:ext>
            </a:extLst>
          </p:cNvPr>
          <p:cNvCxnSpPr/>
          <p:nvPr/>
        </p:nvCxnSpPr>
        <p:spPr>
          <a:xfrm>
            <a:off x="7376843" y="339311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974686" y="3034559"/>
            <a:ext cx="8819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 smtClean="0">
                <a:solidFill>
                  <a:srgbClr val="002E4B"/>
                </a:solidFill>
              </a:rPr>
              <a:t>Unadjusted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4686" y="3266262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>
                <a:solidFill>
                  <a:srgbClr val="002E4B"/>
                </a:solidFill>
              </a:rPr>
              <a:t>A</a:t>
            </a:r>
            <a:r>
              <a:rPr lang="en-US" sz="1000" i="0" dirty="0" smtClean="0">
                <a:solidFill>
                  <a:srgbClr val="002E4B"/>
                </a:solidFill>
              </a:rPr>
              <a:t>djusted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20826" y="3793095"/>
            <a:ext cx="15231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Unadjusted P     Adjusted P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58479" y="4040029"/>
            <a:ext cx="21855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Association         &lt;0.001              &lt;0.001</a:t>
            </a:r>
            <a:endParaRPr lang="en-US" sz="800" i="0" dirty="0">
              <a:solidFill>
                <a:srgbClr val="002E4B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196184" y="719679"/>
            <a:ext cx="4576718" cy="2945383"/>
            <a:chOff x="2216590" y="694737"/>
            <a:chExt cx="4556312" cy="2945383"/>
          </a:xfrm>
        </p:grpSpPr>
        <p:pic>
          <p:nvPicPr>
            <p:cNvPr id="55" name="Picture 54" descr="S:\sts\mg140\QMTF_Mitral\surgeons\mixedmod\cont\ISOMVRR_cmajor2.emf">
              <a:extLst>
                <a:ext uri="{FF2B5EF4-FFF2-40B4-BE49-F238E27FC236}">
                  <a16:creationId xmlns:a16="http://schemas.microsoft.com/office/drawing/2014/main" xmlns="" id="{3EE70FA2-DA3F-4B39-AE05-1E755D9111EC}"/>
                </a:ext>
              </a:extLst>
            </p:cNvPr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25" t="6365" r="2557" b="21517"/>
            <a:stretch/>
          </p:blipFill>
          <p:spPr bwMode="auto">
            <a:xfrm>
              <a:off x="2216590" y="704344"/>
              <a:ext cx="4556312" cy="293577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Rectangle 3"/>
            <p:cNvSpPr/>
            <p:nvPr/>
          </p:nvSpPr>
          <p:spPr bwMode="auto">
            <a:xfrm>
              <a:off x="4453054" y="694737"/>
              <a:ext cx="2319848" cy="67708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-111" charset="-128"/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 bwMode="auto">
          <a:xfrm>
            <a:off x="2700191" y="2269757"/>
            <a:ext cx="3650" cy="15094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540973" y="3768909"/>
            <a:ext cx="325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0" kern="0" dirty="0" smtClean="0">
                <a:solidFill>
                  <a:srgbClr val="002E4B"/>
                </a:solidFill>
              </a:rPr>
              <a:t>35</a:t>
            </a:r>
            <a:endParaRPr lang="en-US" sz="1000" i="0" kern="0" dirty="0">
              <a:solidFill>
                <a:srgbClr val="002E4B"/>
              </a:solidFill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2588467" y="3793095"/>
            <a:ext cx="224890" cy="22203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smtClean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058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2700191" y="-36464"/>
            <a:ext cx="4052305" cy="335736"/>
          </a:xfrm>
        </p:spPr>
        <p:txBody>
          <a:bodyPr/>
          <a:lstStyle/>
          <a:p>
            <a:pPr eaLnBrk="1" hangingPunct="1"/>
            <a:r>
              <a:rPr lang="en-US" sz="2500" dirty="0" smtClean="0"/>
              <a:t>Surgeon Level Outcomes</a:t>
            </a:r>
            <a:endParaRPr lang="en-US" sz="25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539367" y="355236"/>
            <a:ext cx="6287408" cy="4199315"/>
            <a:chOff x="1411987" y="1460482"/>
            <a:chExt cx="5770228" cy="4162920"/>
          </a:xfrm>
        </p:grpSpPr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2400843" y="1460482"/>
              <a:ext cx="443109" cy="3547430"/>
              <a:chOff x="1676680" y="1632856"/>
              <a:chExt cx="555952" cy="4103890"/>
            </a:xfrm>
          </p:grpSpPr>
          <p:sp>
            <p:nvSpPr>
              <p:cNvPr id="49" name="TextBox 32"/>
              <p:cNvSpPr txBox="1">
                <a:spLocks noChangeArrowheads="1"/>
              </p:cNvSpPr>
              <p:nvPr/>
            </p:nvSpPr>
            <p:spPr bwMode="auto">
              <a:xfrm>
                <a:off x="1791118" y="538377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92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0" name="TextBox 33"/>
              <p:cNvSpPr txBox="1">
                <a:spLocks noChangeArrowheads="1"/>
              </p:cNvSpPr>
              <p:nvPr/>
            </p:nvSpPr>
            <p:spPr bwMode="auto">
              <a:xfrm>
                <a:off x="1791118" y="444604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94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1" name="TextBox 34"/>
              <p:cNvSpPr txBox="1">
                <a:spLocks noChangeArrowheads="1"/>
              </p:cNvSpPr>
              <p:nvPr/>
            </p:nvSpPr>
            <p:spPr bwMode="auto">
              <a:xfrm>
                <a:off x="1791118" y="350831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96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2" name="TextBox 36"/>
              <p:cNvSpPr txBox="1">
                <a:spLocks noChangeArrowheads="1"/>
              </p:cNvSpPr>
              <p:nvPr/>
            </p:nvSpPr>
            <p:spPr bwMode="auto">
              <a:xfrm>
                <a:off x="1791118" y="2570586"/>
                <a:ext cx="441514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98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53" name="TextBox 37"/>
              <p:cNvSpPr txBox="1">
                <a:spLocks noChangeArrowheads="1"/>
              </p:cNvSpPr>
              <p:nvPr/>
            </p:nvSpPr>
            <p:spPr bwMode="auto">
              <a:xfrm>
                <a:off x="1676680" y="1632856"/>
                <a:ext cx="555952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sp>
          <p:nvSpPr>
            <p:cNvPr id="12" name="TextBox 38"/>
            <p:cNvSpPr txBox="1">
              <a:spLocks noChangeArrowheads="1"/>
            </p:cNvSpPr>
            <p:nvPr/>
          </p:nvSpPr>
          <p:spPr bwMode="auto">
            <a:xfrm>
              <a:off x="1411987" y="3054307"/>
              <a:ext cx="1166913" cy="305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MV Repair %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sp>
          <p:nvSpPr>
            <p:cNvPr id="13" name="TextBox 39"/>
            <p:cNvSpPr txBox="1">
              <a:spLocks noChangeArrowheads="1"/>
            </p:cNvSpPr>
            <p:nvPr/>
          </p:nvSpPr>
          <p:spPr bwMode="auto">
            <a:xfrm>
              <a:off x="2891827" y="5318292"/>
              <a:ext cx="4290388" cy="305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kern="0" dirty="0" smtClean="0">
                  <a:solidFill>
                    <a:srgbClr val="002E4B"/>
                  </a:solidFill>
                </a:rPr>
                <a:t>Annual MVRR Volume</a:t>
              </a:r>
              <a:endParaRPr lang="en-US" sz="1400" i="0" kern="0" dirty="0">
                <a:solidFill>
                  <a:srgbClr val="002E4B"/>
                </a:solidFill>
              </a:endParaRPr>
            </a:p>
          </p:txBody>
        </p:sp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2785538" y="5006476"/>
              <a:ext cx="4013740" cy="376278"/>
              <a:chOff x="2159338" y="5735067"/>
              <a:chExt cx="5035879" cy="435301"/>
            </a:xfrm>
          </p:grpSpPr>
          <p:sp>
            <p:nvSpPr>
              <p:cNvPr id="38" name="TextBox 8"/>
              <p:cNvSpPr txBox="1">
                <a:spLocks noChangeArrowheads="1"/>
              </p:cNvSpPr>
              <p:nvPr/>
            </p:nvSpPr>
            <p:spPr bwMode="auto">
              <a:xfrm>
                <a:off x="6528115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39" name="TextBox 9"/>
              <p:cNvSpPr txBox="1">
                <a:spLocks noChangeArrowheads="1"/>
              </p:cNvSpPr>
              <p:nvPr/>
            </p:nvSpPr>
            <p:spPr bwMode="auto">
              <a:xfrm>
                <a:off x="5545300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0" name="TextBox 10"/>
              <p:cNvSpPr txBox="1">
                <a:spLocks noChangeArrowheads="1"/>
              </p:cNvSpPr>
              <p:nvPr/>
            </p:nvSpPr>
            <p:spPr bwMode="auto">
              <a:xfrm>
                <a:off x="4600367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1" name="TextBox 11"/>
              <p:cNvSpPr txBox="1">
                <a:spLocks noChangeArrowheads="1"/>
              </p:cNvSpPr>
              <p:nvPr/>
            </p:nvSpPr>
            <p:spPr bwMode="auto">
              <a:xfrm>
                <a:off x="3642422" y="5743057"/>
                <a:ext cx="555951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100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2" name="TextBox 12"/>
              <p:cNvSpPr txBox="1">
                <a:spLocks noChangeArrowheads="1"/>
              </p:cNvSpPr>
              <p:nvPr/>
            </p:nvSpPr>
            <p:spPr bwMode="auto">
              <a:xfrm>
                <a:off x="2159338" y="5743290"/>
                <a:ext cx="334048" cy="356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>
                    <a:solidFill>
                      <a:srgbClr val="002E4B"/>
                    </a:solidFill>
                  </a:rPr>
                  <a:t>0</a:t>
                </a:r>
              </a:p>
            </p:txBody>
          </p:sp>
          <p:sp>
            <p:nvSpPr>
              <p:cNvPr id="43" name="TextBox 13"/>
              <p:cNvSpPr txBox="1">
                <a:spLocks noChangeArrowheads="1"/>
              </p:cNvSpPr>
              <p:nvPr/>
            </p:nvSpPr>
            <p:spPr bwMode="auto">
              <a:xfrm>
                <a:off x="2669428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5" name="TextBox 45"/>
              <p:cNvSpPr txBox="1">
                <a:spLocks noChangeArrowheads="1"/>
              </p:cNvSpPr>
              <p:nvPr/>
            </p:nvSpPr>
            <p:spPr bwMode="auto">
              <a:xfrm>
                <a:off x="3627373" y="5743290"/>
                <a:ext cx="278006" cy="42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6" name="TextBox 47"/>
              <p:cNvSpPr txBox="1">
                <a:spLocks noChangeArrowheads="1"/>
              </p:cNvSpPr>
              <p:nvPr/>
            </p:nvSpPr>
            <p:spPr bwMode="auto">
              <a:xfrm>
                <a:off x="5064847" y="5735067"/>
                <a:ext cx="555951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200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  <p:sp>
            <p:nvSpPr>
              <p:cNvPr id="48" name="TextBox 51"/>
              <p:cNvSpPr txBox="1">
                <a:spLocks noChangeArrowheads="1"/>
              </p:cNvSpPr>
              <p:nvPr/>
            </p:nvSpPr>
            <p:spPr bwMode="auto">
              <a:xfrm>
                <a:off x="6639266" y="5752802"/>
                <a:ext cx="555951" cy="352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i="0" kern="0" dirty="0" smtClean="0">
                    <a:solidFill>
                      <a:srgbClr val="002E4B"/>
                    </a:solidFill>
                  </a:rPr>
                  <a:t>300</a:t>
                </a:r>
                <a:endParaRPr lang="en-US" sz="1400" b="0" i="0" kern="0" dirty="0">
                  <a:solidFill>
                    <a:srgbClr val="002E4B"/>
                  </a:solidFill>
                </a:endParaRPr>
              </a:p>
            </p:txBody>
          </p:sp>
        </p:grp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2821481" y="1622771"/>
              <a:ext cx="4314703" cy="3376987"/>
              <a:chOff x="2204435" y="1820602"/>
              <a:chExt cx="5413486" cy="3906709"/>
            </a:xfrm>
          </p:grpSpPr>
          <p:cxnSp>
            <p:nvCxnSpPr>
              <p:cNvPr id="17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2326362" y="1820602"/>
                <a:ext cx="0" cy="375491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8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2330250" y="5564498"/>
                <a:ext cx="5287671" cy="0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9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7613647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1" name="Straight Connector 19"/>
              <p:cNvCxnSpPr>
                <a:cxnSpLocks noChangeShapeType="1"/>
              </p:cNvCxnSpPr>
              <p:nvPr/>
            </p:nvCxnSpPr>
            <p:spPr bwMode="auto">
              <a:xfrm>
                <a:off x="5343311" y="5575516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2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4661192" y="5560632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3" name="Straight Connector 21"/>
              <p:cNvCxnSpPr>
                <a:cxnSpLocks noChangeShapeType="1"/>
              </p:cNvCxnSpPr>
              <p:nvPr/>
            </p:nvCxnSpPr>
            <p:spPr bwMode="auto">
              <a:xfrm>
                <a:off x="3905380" y="5575516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5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2326362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ysClr val="windowText" lastClr="000000"/>
                </a:solidFill>
                <a:round/>
                <a:headEnd/>
                <a:tailEnd/>
              </a:ln>
            </p:spPr>
          </p:cxnSp>
          <p:cxnSp>
            <p:nvCxnSpPr>
              <p:cNvPr id="26" name="Straight Connector 24"/>
              <p:cNvCxnSpPr>
                <a:cxnSpLocks noChangeShapeType="1"/>
              </p:cNvCxnSpPr>
              <p:nvPr/>
            </p:nvCxnSpPr>
            <p:spPr bwMode="auto">
              <a:xfrm>
                <a:off x="2326362" y="5543560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7" name="Straight Connector 25"/>
              <p:cNvCxnSpPr>
                <a:cxnSpLocks noChangeShapeType="1"/>
              </p:cNvCxnSpPr>
              <p:nvPr/>
            </p:nvCxnSpPr>
            <p:spPr bwMode="auto">
              <a:xfrm rot="16200000">
                <a:off x="2265399" y="55035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8" name="Straight Connector 26"/>
              <p:cNvCxnSpPr>
                <a:cxnSpLocks noChangeShapeType="1"/>
              </p:cNvCxnSpPr>
              <p:nvPr/>
            </p:nvCxnSpPr>
            <p:spPr bwMode="auto">
              <a:xfrm rot="-5400000">
                <a:off x="2265399" y="457682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9" name="Straight Connector 27"/>
              <p:cNvCxnSpPr>
                <a:cxnSpLocks noChangeShapeType="1"/>
              </p:cNvCxnSpPr>
              <p:nvPr/>
            </p:nvCxnSpPr>
            <p:spPr bwMode="auto">
              <a:xfrm rot="-5400000">
                <a:off x="2265398" y="363909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0" name="Straight Connector 29"/>
              <p:cNvCxnSpPr>
                <a:cxnSpLocks noChangeShapeType="1"/>
              </p:cNvCxnSpPr>
              <p:nvPr/>
            </p:nvCxnSpPr>
            <p:spPr bwMode="auto">
              <a:xfrm rot="-5400000">
                <a:off x="2265398" y="270136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1" name="Straight Connector 30"/>
              <p:cNvCxnSpPr>
                <a:cxnSpLocks noChangeShapeType="1"/>
              </p:cNvCxnSpPr>
              <p:nvPr/>
            </p:nvCxnSpPr>
            <p:spPr bwMode="auto">
              <a:xfrm rot="-5400000">
                <a:off x="2265399" y="1763635"/>
                <a:ext cx="0" cy="12192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2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3150725" y="5559539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5" name="Straight Connector 50"/>
              <p:cNvCxnSpPr>
                <a:cxnSpLocks noChangeShapeType="1"/>
              </p:cNvCxnSpPr>
              <p:nvPr/>
            </p:nvCxnSpPr>
            <p:spPr bwMode="auto">
              <a:xfrm>
                <a:off x="6157151" y="5575516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6" name="Straight Connector 52"/>
              <p:cNvCxnSpPr>
                <a:cxnSpLocks noChangeShapeType="1"/>
              </p:cNvCxnSpPr>
              <p:nvPr/>
            </p:nvCxnSpPr>
            <p:spPr bwMode="auto">
              <a:xfrm>
                <a:off x="6917246" y="5560632"/>
                <a:ext cx="0" cy="151795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AAE0AE8D-F8FA-461D-B9A0-BA081C9BE15B}"/>
              </a:ext>
            </a:extLst>
          </p:cNvPr>
          <p:cNvCxnSpPr/>
          <p:nvPr/>
        </p:nvCxnSpPr>
        <p:spPr>
          <a:xfrm>
            <a:off x="7376843" y="315629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2E9471C3-D7BB-4E5C-9B15-A256E736D0E5}"/>
              </a:ext>
            </a:extLst>
          </p:cNvPr>
          <p:cNvCxnSpPr/>
          <p:nvPr/>
        </p:nvCxnSpPr>
        <p:spPr>
          <a:xfrm>
            <a:off x="7376843" y="3393112"/>
            <a:ext cx="398843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974686" y="3034559"/>
            <a:ext cx="8819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 smtClean="0">
                <a:solidFill>
                  <a:srgbClr val="002E4B"/>
                </a:solidFill>
              </a:rPr>
              <a:t>Unadjusted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4686" y="3266262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0" dirty="0">
                <a:solidFill>
                  <a:srgbClr val="002E4B"/>
                </a:solidFill>
              </a:rPr>
              <a:t>A</a:t>
            </a:r>
            <a:r>
              <a:rPr lang="en-US" sz="1000" i="0" dirty="0" smtClean="0">
                <a:solidFill>
                  <a:srgbClr val="002E4B"/>
                </a:solidFill>
              </a:rPr>
              <a:t>djusted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20826" y="3793095"/>
            <a:ext cx="15231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Unadjusted P     Adjusted P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58479" y="4040029"/>
            <a:ext cx="21855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0" dirty="0" smtClean="0">
                <a:solidFill>
                  <a:srgbClr val="002E4B"/>
                </a:solidFill>
              </a:rPr>
              <a:t>Association         &lt;0.001              &lt;0.001</a:t>
            </a:r>
            <a:endParaRPr lang="en-US" sz="800" i="0" dirty="0">
              <a:solidFill>
                <a:srgbClr val="002E4B"/>
              </a:solidFill>
            </a:endParaRPr>
          </a:p>
        </p:txBody>
      </p:sp>
      <p:cxnSp>
        <p:nvCxnSpPr>
          <p:cNvPr id="70" name="Straight Connector 69"/>
          <p:cNvCxnSpPr>
            <a:cxnSpLocks noChangeShapeType="1"/>
          </p:cNvCxnSpPr>
          <p:nvPr/>
        </p:nvCxnSpPr>
        <p:spPr bwMode="auto">
          <a:xfrm rot="16200000">
            <a:off x="2128137" y="889257"/>
            <a:ext cx="0" cy="10588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71" name="Straight Connector 70"/>
          <p:cNvCxnSpPr>
            <a:cxnSpLocks noChangeShapeType="1"/>
          </p:cNvCxnSpPr>
          <p:nvPr/>
        </p:nvCxnSpPr>
        <p:spPr bwMode="auto">
          <a:xfrm rot="16200000">
            <a:off x="2129399" y="1697649"/>
            <a:ext cx="0" cy="10588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72" name="Straight Connector 71"/>
          <p:cNvCxnSpPr>
            <a:cxnSpLocks noChangeShapeType="1"/>
          </p:cNvCxnSpPr>
          <p:nvPr/>
        </p:nvCxnSpPr>
        <p:spPr bwMode="auto">
          <a:xfrm rot="16200000">
            <a:off x="2128137" y="2511196"/>
            <a:ext cx="0" cy="10588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73" name="Straight Connector 72"/>
          <p:cNvCxnSpPr>
            <a:cxnSpLocks noChangeShapeType="1"/>
          </p:cNvCxnSpPr>
          <p:nvPr/>
        </p:nvCxnSpPr>
        <p:spPr bwMode="auto">
          <a:xfrm rot="16200000">
            <a:off x="2128137" y="3336428"/>
            <a:ext cx="0" cy="10588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74" name="TextBox 32"/>
          <p:cNvSpPr txBox="1">
            <a:spLocks noChangeArrowheads="1"/>
          </p:cNvSpPr>
          <p:nvPr/>
        </p:nvSpPr>
        <p:spPr bwMode="auto">
          <a:xfrm>
            <a:off x="1705787" y="3243029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i="0" kern="0" dirty="0" smtClean="0">
                <a:solidFill>
                  <a:srgbClr val="002E4B"/>
                </a:solidFill>
              </a:rPr>
              <a:t>93</a:t>
            </a:r>
            <a:endParaRPr lang="en-US" sz="1400" b="0" i="0" kern="0" dirty="0">
              <a:solidFill>
                <a:srgbClr val="002E4B"/>
              </a:solidFill>
            </a:endParaRPr>
          </a:p>
        </p:txBody>
      </p:sp>
      <p:sp>
        <p:nvSpPr>
          <p:cNvPr id="75" name="TextBox 32"/>
          <p:cNvSpPr txBox="1">
            <a:spLocks noChangeArrowheads="1"/>
          </p:cNvSpPr>
          <p:nvPr/>
        </p:nvSpPr>
        <p:spPr bwMode="auto">
          <a:xfrm>
            <a:off x="1716240" y="2392435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i="0" kern="0" dirty="0" smtClean="0">
                <a:solidFill>
                  <a:srgbClr val="002E4B"/>
                </a:solidFill>
              </a:rPr>
              <a:t>95</a:t>
            </a:r>
            <a:endParaRPr lang="en-US" sz="1400" b="0" i="0" kern="0" dirty="0">
              <a:solidFill>
                <a:srgbClr val="002E4B"/>
              </a:solidFill>
            </a:endParaRPr>
          </a:p>
        </p:txBody>
      </p:sp>
      <p:sp>
        <p:nvSpPr>
          <p:cNvPr id="76" name="TextBox 34"/>
          <p:cNvSpPr txBox="1">
            <a:spLocks noChangeArrowheads="1"/>
          </p:cNvSpPr>
          <p:nvPr/>
        </p:nvSpPr>
        <p:spPr bwMode="auto">
          <a:xfrm>
            <a:off x="1716238" y="1598383"/>
            <a:ext cx="3834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i="0" kern="0" dirty="0" smtClean="0">
                <a:solidFill>
                  <a:srgbClr val="002E4B"/>
                </a:solidFill>
              </a:rPr>
              <a:t>97</a:t>
            </a:r>
            <a:endParaRPr lang="en-US" sz="1400" b="0" i="0" kern="0" dirty="0">
              <a:solidFill>
                <a:srgbClr val="002E4B"/>
              </a:solidFill>
            </a:endParaRPr>
          </a:p>
        </p:txBody>
      </p:sp>
      <p:sp>
        <p:nvSpPr>
          <p:cNvPr id="77" name="TextBox 34"/>
          <p:cNvSpPr txBox="1">
            <a:spLocks noChangeArrowheads="1"/>
          </p:cNvSpPr>
          <p:nvPr/>
        </p:nvSpPr>
        <p:spPr bwMode="auto">
          <a:xfrm>
            <a:off x="1716238" y="791796"/>
            <a:ext cx="3834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i="0" kern="0" dirty="0" smtClean="0">
                <a:solidFill>
                  <a:srgbClr val="002E4B"/>
                </a:solidFill>
              </a:rPr>
              <a:t>99</a:t>
            </a:r>
            <a:endParaRPr lang="en-US" sz="1400" b="0" i="0" kern="0" dirty="0">
              <a:solidFill>
                <a:srgbClr val="002E4B"/>
              </a:solidFill>
            </a:endParaRPr>
          </a:p>
        </p:txBody>
      </p:sp>
      <p:pic>
        <p:nvPicPr>
          <p:cNvPr id="78" name="Picture 77" descr="S:\sts\mg140\QMTF_Mitral\surgeons\mixedmod\cont\ISOMVRR_mvrp_succNEWv2.emf">
            <a:extLst>
              <a:ext uri="{FF2B5EF4-FFF2-40B4-BE49-F238E27FC236}">
                <a16:creationId xmlns:a16="http://schemas.microsoft.com/office/drawing/2014/main" xmlns="" id="{495C47BE-5413-4E9D-A916-5B9BEE86174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65" t="4251" r="2755" b="34320"/>
          <a:stretch/>
        </p:blipFill>
        <p:spPr bwMode="auto">
          <a:xfrm>
            <a:off x="2191533" y="693387"/>
            <a:ext cx="4581373" cy="278541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Straight Connector 62"/>
          <p:cNvCxnSpPr/>
          <p:nvPr/>
        </p:nvCxnSpPr>
        <p:spPr bwMode="auto">
          <a:xfrm>
            <a:off x="2700191" y="1382233"/>
            <a:ext cx="3650" cy="23969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540973" y="3768909"/>
            <a:ext cx="325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0" kern="0" dirty="0" smtClean="0">
                <a:solidFill>
                  <a:srgbClr val="002E4B"/>
                </a:solidFill>
              </a:rPr>
              <a:t>35</a:t>
            </a:r>
            <a:endParaRPr lang="en-US" sz="1000" i="0" kern="0" dirty="0">
              <a:solidFill>
                <a:srgbClr val="002E4B"/>
              </a:solidFill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2588467" y="3793095"/>
            <a:ext cx="224890" cy="22203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smtClean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22949" y="2113680"/>
            <a:ext cx="5312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>
                <a:solidFill>
                  <a:schemeClr val="bg1"/>
                </a:solidFill>
              </a:rPr>
              <a:t>303 surgeons (13%) performed ≥ 35 cases/year</a:t>
            </a:r>
          </a:p>
        </p:txBody>
      </p:sp>
    </p:spTree>
    <p:extLst>
      <p:ext uri="{BB962C8B-B14F-4D97-AF65-F5344CB8AC3E}">
        <p14:creationId xmlns:p14="http://schemas.microsoft.com/office/powerpoint/2010/main" val="85043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 animBg="1"/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09663"/>
            <a:ext cx="8383588" cy="3086100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dirty="0" smtClean="0">
                <a:solidFill>
                  <a:srgbClr val="002E4B"/>
                </a:solidFill>
              </a:rPr>
              <a:t>National hospital level and surgeon level inverse volume-outcome relationships were identified for: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E4B"/>
                </a:solidFill>
              </a:rPr>
              <a:t>Successful Repair of Primary MR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E4B"/>
                </a:solidFill>
              </a:rPr>
              <a:t>30-day Operative Mortality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E4B"/>
                </a:solidFill>
              </a:rPr>
              <a:t>1-year Mortality</a:t>
            </a:r>
            <a:endParaRPr lang="en-US" sz="2800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4" y="294812"/>
            <a:ext cx="7769225" cy="566738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Conclusions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712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37258" y="1300433"/>
            <a:ext cx="8463135" cy="3086100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dirty="0">
                <a:solidFill>
                  <a:srgbClr val="002E4B"/>
                </a:solidFill>
              </a:rPr>
              <a:t>These findings may </a:t>
            </a:r>
            <a:r>
              <a:rPr lang="en-US" sz="3200" dirty="0" smtClean="0">
                <a:solidFill>
                  <a:srgbClr val="002E4B"/>
                </a:solidFill>
              </a:rPr>
              <a:t>further inform </a:t>
            </a:r>
            <a:r>
              <a:rPr lang="en-US" sz="3200" dirty="0">
                <a:solidFill>
                  <a:srgbClr val="002E4B"/>
                </a:solidFill>
              </a:rPr>
              <a:t>guideline-directed efforts to define access to experienced </a:t>
            </a:r>
            <a:r>
              <a:rPr lang="en-US" sz="3200" dirty="0" smtClean="0">
                <a:solidFill>
                  <a:srgbClr val="002E4B"/>
                </a:solidFill>
              </a:rPr>
              <a:t>hospitals </a:t>
            </a:r>
            <a:r>
              <a:rPr lang="en-US" sz="3200" dirty="0">
                <a:solidFill>
                  <a:srgbClr val="002E4B"/>
                </a:solidFill>
              </a:rPr>
              <a:t>and surgeons for </a:t>
            </a:r>
            <a:r>
              <a:rPr lang="en-US" sz="3200" dirty="0" smtClean="0">
                <a:solidFill>
                  <a:srgbClr val="002E4B"/>
                </a:solidFill>
              </a:rPr>
              <a:t>primary </a:t>
            </a:r>
            <a:r>
              <a:rPr lang="en-US" sz="3200" dirty="0">
                <a:solidFill>
                  <a:srgbClr val="002E4B"/>
                </a:solidFill>
              </a:rPr>
              <a:t>MR or complex </a:t>
            </a:r>
            <a:r>
              <a:rPr lang="en-US" sz="3200" dirty="0" smtClean="0">
                <a:solidFill>
                  <a:srgbClr val="002E4B"/>
                </a:solidFill>
              </a:rPr>
              <a:t>MV disease</a:t>
            </a:r>
            <a:r>
              <a:rPr lang="en-US" sz="3200" dirty="0">
                <a:solidFill>
                  <a:srgbClr val="002E4B"/>
                </a:solidFill>
              </a:rPr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4" y="294812"/>
            <a:ext cx="7769225" cy="566738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Implications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078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383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63554" y="1096506"/>
            <a:ext cx="8610543" cy="30861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solidFill>
                  <a:srgbClr val="002E4B"/>
                </a:solidFill>
              </a:rPr>
              <a:t>A</a:t>
            </a:r>
            <a:r>
              <a:rPr lang="en-US" sz="2400" dirty="0" smtClean="0">
                <a:solidFill>
                  <a:srgbClr val="002E4B"/>
                </a:solidFill>
              </a:rPr>
              <a:t>ssess volume of MV repair or replacement (MVRR)</a:t>
            </a:r>
          </a:p>
          <a:p>
            <a:pPr lvl="0">
              <a:buFont typeface="+mj-lt"/>
              <a:buAutoNum type="arabicPeriod"/>
            </a:pPr>
            <a:endParaRPr lang="en-US" sz="800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Assess 30-day and 1 year outcomes following isolated MVRR for primary MR using national clinical data</a:t>
            </a:r>
          </a:p>
          <a:p>
            <a:pPr lvl="0">
              <a:buFont typeface="+mj-lt"/>
              <a:buAutoNum type="arabicPeriod"/>
            </a:pPr>
            <a:endParaRPr lang="en-US" sz="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Define the MV surgery volume-outcome relationship at the hospital level and surgeon level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4" y="294812"/>
            <a:ext cx="7769225" cy="56673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Objectives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42720" y="1521158"/>
            <a:ext cx="8383588" cy="3086100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srgbClr val="002E4B"/>
                </a:solidFill>
              </a:rPr>
              <a:t>The Society of Thoracic Surgeons (STS) Adult Cardiac Surgery Database (ACSD)</a:t>
            </a:r>
          </a:p>
          <a:p>
            <a:pPr lvl="1"/>
            <a:r>
              <a:rPr lang="en-US" dirty="0" smtClean="0">
                <a:solidFill>
                  <a:srgbClr val="002E4B"/>
                </a:solidFill>
              </a:rPr>
              <a:t>1,111 hospitals, 3,137 surgeons, 50 states</a:t>
            </a:r>
          </a:p>
          <a:p>
            <a:pPr lvl="1"/>
            <a:r>
              <a:rPr lang="en-US" dirty="0" smtClean="0">
                <a:solidFill>
                  <a:srgbClr val="002E4B"/>
                </a:solidFill>
              </a:rPr>
              <a:t>&gt;95% of all adult operations performed in the US</a:t>
            </a:r>
          </a:p>
          <a:p>
            <a:pPr lvl="1"/>
            <a:r>
              <a:rPr lang="en-US" dirty="0" smtClean="0">
                <a:solidFill>
                  <a:srgbClr val="002E4B"/>
                </a:solidFill>
              </a:rPr>
              <a:t>Routine random annual 3</a:t>
            </a:r>
            <a:r>
              <a:rPr lang="en-US" baseline="30000" dirty="0" smtClean="0">
                <a:solidFill>
                  <a:srgbClr val="002E4B"/>
                </a:solidFill>
              </a:rPr>
              <a:t>rd</a:t>
            </a:r>
            <a:r>
              <a:rPr lang="en-US" dirty="0" smtClean="0">
                <a:solidFill>
                  <a:srgbClr val="002E4B"/>
                </a:solidFill>
              </a:rPr>
              <a:t> party data audits of 10%</a:t>
            </a:r>
          </a:p>
          <a:p>
            <a:pPr lvl="0"/>
            <a:endParaRPr lang="en-US" sz="8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4" y="294812"/>
            <a:ext cx="7769225" cy="56673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Methods</a:t>
            </a:r>
            <a:endParaRPr lang="en-US" sz="32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52589" y="953648"/>
            <a:ext cx="226169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5376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kern="0" dirty="0" smtClean="0"/>
              <a:t>Data Source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50179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36617" y="1612484"/>
            <a:ext cx="8864417" cy="3086100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srgbClr val="002E4B"/>
                </a:solidFill>
              </a:rPr>
              <a:t>Isolated MV Surgery = MVRR ± surgical ablation, TV repair</a:t>
            </a:r>
          </a:p>
          <a:p>
            <a:pPr lvl="0"/>
            <a:endParaRPr lang="en-US" sz="1000" dirty="0" smtClean="0">
              <a:solidFill>
                <a:srgbClr val="002E4B"/>
              </a:solidFill>
            </a:endParaRPr>
          </a:p>
          <a:p>
            <a:pPr lvl="0"/>
            <a:r>
              <a:rPr lang="en-US" sz="2400" dirty="0" smtClean="0">
                <a:solidFill>
                  <a:srgbClr val="002E4B"/>
                </a:solidFill>
              </a:rPr>
              <a:t>30-day Outcomes: STS </a:t>
            </a:r>
            <a:r>
              <a:rPr lang="en-US" sz="2400" dirty="0">
                <a:solidFill>
                  <a:srgbClr val="002E4B"/>
                </a:solidFill>
              </a:rPr>
              <a:t>ACSD 2011 to </a:t>
            </a:r>
            <a:r>
              <a:rPr lang="en-US" sz="2400" dirty="0" smtClean="0">
                <a:solidFill>
                  <a:srgbClr val="002E4B"/>
                </a:solidFill>
              </a:rPr>
              <a:t>2016 </a:t>
            </a:r>
          </a:p>
          <a:p>
            <a:pPr lvl="0"/>
            <a:endParaRPr lang="en-US" sz="1000" dirty="0" smtClean="0">
              <a:solidFill>
                <a:srgbClr val="002E4B"/>
              </a:solidFill>
            </a:endParaRPr>
          </a:p>
          <a:p>
            <a:r>
              <a:rPr lang="en-US" sz="2400" dirty="0">
                <a:solidFill>
                  <a:srgbClr val="002E4B"/>
                </a:solidFill>
              </a:rPr>
              <a:t>1-year </a:t>
            </a:r>
            <a:r>
              <a:rPr lang="en-US" sz="2400" dirty="0" smtClean="0">
                <a:solidFill>
                  <a:srgbClr val="002E4B"/>
                </a:solidFill>
              </a:rPr>
              <a:t>Outcomes: Linkage to Centers for Medicare and Medicaid Services (CMS)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4" y="294812"/>
            <a:ext cx="7769225" cy="56673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Methods</a:t>
            </a:r>
            <a:endParaRPr lang="en-US" sz="32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52589" y="953648"/>
            <a:ext cx="226169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5376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kern="0" dirty="0" smtClean="0"/>
              <a:t>Population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70599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D427648D-A32F-4143-82E3-5A6FDEC936B3}"/>
              </a:ext>
            </a:extLst>
          </p:cNvPr>
          <p:cNvSpPr txBox="1"/>
          <p:nvPr/>
        </p:nvSpPr>
        <p:spPr>
          <a:xfrm>
            <a:off x="1713991" y="200378"/>
            <a:ext cx="2656595" cy="430887"/>
          </a:xfrm>
          <a:prstGeom prst="rect">
            <a:avLst/>
          </a:prstGeom>
          <a:solidFill>
            <a:schemeClr val="tx1">
              <a:lumMod val="9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Isolated MVRR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= 121,405,</a:t>
            </a:r>
            <a:r>
              <a:rPr kumimoji="0" lang="en-US" sz="11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= 1,160 sites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EF158C2-6FDD-4C64-92C8-EC6E3279F74B}"/>
              </a:ext>
            </a:extLst>
          </p:cNvPr>
          <p:cNvSpPr txBox="1"/>
          <p:nvPr/>
        </p:nvSpPr>
        <p:spPr>
          <a:xfrm>
            <a:off x="1721865" y="3168058"/>
            <a:ext cx="2656595" cy="446276"/>
          </a:xfrm>
          <a:prstGeom prst="rect">
            <a:avLst/>
          </a:prstGeom>
          <a:solidFill>
            <a:schemeClr val="tx1">
              <a:lumMod val="9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= 62,488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= 1,115 sites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487501F3-72AA-4EAC-B6EF-DF447ADBBDE8}"/>
              </a:ext>
            </a:extLst>
          </p:cNvPr>
          <p:cNvSpPr txBox="1"/>
          <p:nvPr/>
        </p:nvSpPr>
        <p:spPr>
          <a:xfrm>
            <a:off x="4150862" y="719523"/>
            <a:ext cx="3555170" cy="230832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Outside US, N = 1,359, N = 20 sites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BEC01C82-B94E-420A-9DB1-186EA2977E60}"/>
              </a:ext>
            </a:extLst>
          </p:cNvPr>
          <p:cNvSpPr txBox="1"/>
          <p:nvPr/>
        </p:nvSpPr>
        <p:spPr>
          <a:xfrm>
            <a:off x="4150861" y="1010496"/>
            <a:ext cx="3555171" cy="369332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Mitral stenosis, N = 20,021, N = 7 sites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MR mild to moderate, N = 2,809, N = 0 sites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A1BEBB4-C239-48B5-8DE4-92E5A480A822}"/>
              </a:ext>
            </a:extLst>
          </p:cNvPr>
          <p:cNvSpPr txBox="1"/>
          <p:nvPr/>
        </p:nvSpPr>
        <p:spPr>
          <a:xfrm>
            <a:off x="4150861" y="1448734"/>
            <a:ext cx="3555171" cy="78483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kern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Prior MV Surgery, N = 24, N = 0 sites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i="0" kern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Papillary muscle rupture, N = 698, N = 0 sites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kern="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Endocarditis </a:t>
            </a:r>
            <a:r>
              <a:rPr lang="en-US" sz="900" b="0" i="0" kern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(treated or active), N=7,346, N = 6 sites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MV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disease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documented, N = 4,237, N = 0 sites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MV Etiology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not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Annular/Degenerative, N=7,801, N = 9 sites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FE395BA3-DE12-40D4-AB66-C4D73CC72629}"/>
              </a:ext>
            </a:extLst>
          </p:cNvPr>
          <p:cNvSpPr txBox="1"/>
          <p:nvPr/>
        </p:nvSpPr>
        <p:spPr>
          <a:xfrm>
            <a:off x="4150861" y="2294108"/>
            <a:ext cx="3555173" cy="78483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Reoperations, N = 4237, N = 0 sites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 Elective/Urgent Status, N = 20,021, N = 7 sites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Cardiogenic shock, N = 2,809, N = 0 sites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Preop Mechanical support, N = 24, N = 0 sites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Gender missing, N=7,346, N = 6 sites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2E282609-03DC-43B0-AC6D-A5261EAD5550}"/>
              </a:ext>
            </a:extLst>
          </p:cNvPr>
          <p:cNvSpPr txBox="1"/>
          <p:nvPr/>
        </p:nvSpPr>
        <p:spPr>
          <a:xfrm>
            <a:off x="1713989" y="4009550"/>
            <a:ext cx="2656595" cy="477054"/>
          </a:xfrm>
          <a:prstGeom prst="rect">
            <a:avLst/>
          </a:prstGeom>
          <a:solidFill>
            <a:schemeClr val="tx1">
              <a:lumMod val="9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= 55,311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= 1,094 sites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A968B104-C8E8-49F5-8887-4D759CE9ACE7}"/>
              </a:ext>
            </a:extLst>
          </p:cNvPr>
          <p:cNvSpPr txBox="1"/>
          <p:nvPr/>
        </p:nvSpPr>
        <p:spPr>
          <a:xfrm>
            <a:off x="4177162" y="3681598"/>
            <a:ext cx="3528870" cy="230832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 Primary MR, N = 7,177, N = 21 sites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A909DB81-1948-4EC7-990E-785B8E16C5EE}"/>
              </a:ext>
            </a:extLst>
          </p:cNvPr>
          <p:cNvCxnSpPr>
            <a:stCxn id="50" idx="2"/>
            <a:endCxn id="51" idx="0"/>
          </p:cNvCxnSpPr>
          <p:nvPr/>
        </p:nvCxnSpPr>
        <p:spPr>
          <a:xfrm>
            <a:off x="3042289" y="631265"/>
            <a:ext cx="7874" cy="2536793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xmlns="" id="{AD6F98ED-D954-4110-AAC4-31C64662CC07}"/>
              </a:ext>
            </a:extLst>
          </p:cNvPr>
          <p:cNvCxnSpPr>
            <a:cxnSpLocks/>
          </p:cNvCxnSpPr>
          <p:nvPr/>
        </p:nvCxnSpPr>
        <p:spPr>
          <a:xfrm>
            <a:off x="3057958" y="3609877"/>
            <a:ext cx="0" cy="399673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xmlns="" id="{92699DCD-74FB-493F-B16F-3C2A79163F9B}"/>
              </a:ext>
            </a:extLst>
          </p:cNvPr>
          <p:cNvCxnSpPr>
            <a:cxnSpLocks/>
          </p:cNvCxnSpPr>
          <p:nvPr/>
        </p:nvCxnSpPr>
        <p:spPr>
          <a:xfrm>
            <a:off x="3042287" y="843970"/>
            <a:ext cx="1108574" cy="0"/>
          </a:xfrm>
          <a:prstGeom prst="straightConnector1">
            <a:avLst/>
          </a:prstGeom>
          <a:noFill/>
          <a:ln w="12700" cap="flat" cmpd="sng" algn="ctr">
            <a:solidFill>
              <a:srgbClr val="00206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B7E12B08-6737-40D8-936C-7A59E4481F00}"/>
              </a:ext>
            </a:extLst>
          </p:cNvPr>
          <p:cNvSpPr txBox="1"/>
          <p:nvPr/>
        </p:nvSpPr>
        <p:spPr>
          <a:xfrm>
            <a:off x="3193785" y="3618590"/>
            <a:ext cx="983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i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Etiology </a:t>
            </a:r>
            <a:r>
              <a:rPr lang="en-US" sz="900" b="0" i="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algorithm</a:t>
            </a:r>
            <a:r>
              <a:rPr lang="en-US" sz="1100" i="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</a:t>
            </a:r>
            <a:endParaRPr lang="en-US" sz="1100" i="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xmlns="" id="{92699DCD-74FB-493F-B16F-3C2A79163F9B}"/>
              </a:ext>
            </a:extLst>
          </p:cNvPr>
          <p:cNvCxnSpPr>
            <a:cxnSpLocks/>
          </p:cNvCxnSpPr>
          <p:nvPr/>
        </p:nvCxnSpPr>
        <p:spPr>
          <a:xfrm>
            <a:off x="3042287" y="1194361"/>
            <a:ext cx="1108574" cy="0"/>
          </a:xfrm>
          <a:prstGeom prst="straightConnector1">
            <a:avLst/>
          </a:prstGeom>
          <a:noFill/>
          <a:ln w="12700" cap="flat" cmpd="sng" algn="ctr">
            <a:solidFill>
              <a:srgbClr val="00206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xmlns="" id="{92699DCD-74FB-493F-B16F-3C2A79163F9B}"/>
              </a:ext>
            </a:extLst>
          </p:cNvPr>
          <p:cNvCxnSpPr>
            <a:cxnSpLocks/>
          </p:cNvCxnSpPr>
          <p:nvPr/>
        </p:nvCxnSpPr>
        <p:spPr>
          <a:xfrm>
            <a:off x="3050162" y="1825597"/>
            <a:ext cx="1108574" cy="0"/>
          </a:xfrm>
          <a:prstGeom prst="straightConnector1">
            <a:avLst/>
          </a:prstGeom>
          <a:noFill/>
          <a:ln w="12700" cap="flat" cmpd="sng" algn="ctr">
            <a:solidFill>
              <a:srgbClr val="00206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xmlns="" id="{92699DCD-74FB-493F-B16F-3C2A79163F9B}"/>
              </a:ext>
            </a:extLst>
          </p:cNvPr>
          <p:cNvCxnSpPr>
            <a:cxnSpLocks/>
          </p:cNvCxnSpPr>
          <p:nvPr/>
        </p:nvCxnSpPr>
        <p:spPr>
          <a:xfrm>
            <a:off x="3042287" y="2686523"/>
            <a:ext cx="1108574" cy="0"/>
          </a:xfrm>
          <a:prstGeom prst="straightConnector1">
            <a:avLst/>
          </a:prstGeom>
          <a:noFill/>
          <a:ln w="12700" cap="flat" cmpd="sng" algn="ctr">
            <a:solidFill>
              <a:srgbClr val="00206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xmlns="" id="{92699DCD-74FB-493F-B16F-3C2A79163F9B}"/>
              </a:ext>
            </a:extLst>
          </p:cNvPr>
          <p:cNvCxnSpPr>
            <a:cxnSpLocks/>
          </p:cNvCxnSpPr>
          <p:nvPr/>
        </p:nvCxnSpPr>
        <p:spPr>
          <a:xfrm>
            <a:off x="3068588" y="3797014"/>
            <a:ext cx="1108574" cy="0"/>
          </a:xfrm>
          <a:prstGeom prst="straightConnector1">
            <a:avLst/>
          </a:prstGeom>
          <a:noFill/>
          <a:ln w="12700" cap="flat" cmpd="sng" algn="ctr">
            <a:solidFill>
              <a:srgbClr val="00206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3" name="Rectangle 4"/>
          <p:cNvSpPr>
            <a:spLocks noGrp="1" noChangeArrowheads="1"/>
          </p:cNvSpPr>
          <p:nvPr>
            <p:ph type="title"/>
          </p:nvPr>
        </p:nvSpPr>
        <p:spPr>
          <a:xfrm>
            <a:off x="6461030" y="0"/>
            <a:ext cx="2594479" cy="436945"/>
          </a:xfrm>
        </p:spPr>
        <p:txBody>
          <a:bodyPr/>
          <a:lstStyle/>
          <a:p>
            <a:pPr eaLnBrk="1" hangingPunct="1"/>
            <a:r>
              <a:rPr lang="en-US" sz="1600" dirty="0" smtClean="0"/>
              <a:t>CONSORT Flow Diagram</a:t>
            </a:r>
            <a:endParaRPr lang="en-US" sz="1600" dirty="0"/>
          </a:p>
        </p:txBody>
      </p:sp>
      <p:sp>
        <p:nvSpPr>
          <p:cNvPr id="74" name="Text Box 14"/>
          <p:cNvSpPr txBox="1">
            <a:spLocks noChangeArrowheads="1"/>
          </p:cNvSpPr>
          <p:nvPr/>
        </p:nvSpPr>
        <p:spPr bwMode="auto">
          <a:xfrm>
            <a:off x="2737925" y="4845844"/>
            <a:ext cx="3633378" cy="205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50" b="0" i="0" dirty="0" smtClean="0">
                <a:solidFill>
                  <a:schemeClr val="tx1"/>
                </a:solidFill>
              </a:rPr>
              <a:t>*Gammie </a:t>
            </a:r>
            <a:r>
              <a:rPr lang="en-US" sz="1050" b="0" i="0" dirty="0">
                <a:solidFill>
                  <a:schemeClr val="tx1"/>
                </a:solidFill>
              </a:rPr>
              <a:t>JS, </a:t>
            </a:r>
            <a:r>
              <a:rPr lang="en-US" sz="1050" b="0" i="0" dirty="0" smtClean="0">
                <a:solidFill>
                  <a:schemeClr val="tx1"/>
                </a:solidFill>
              </a:rPr>
              <a:t>et </a:t>
            </a:r>
            <a:r>
              <a:rPr lang="en-US" sz="1050" b="0" i="0" dirty="0">
                <a:solidFill>
                  <a:schemeClr val="tx1"/>
                </a:solidFill>
              </a:rPr>
              <a:t>al. </a:t>
            </a:r>
            <a:r>
              <a:rPr lang="en-US" sz="1050" b="0" i="0" dirty="0" smtClean="0">
                <a:solidFill>
                  <a:schemeClr val="tx1"/>
                </a:solidFill>
              </a:rPr>
              <a:t>Ann </a:t>
            </a:r>
            <a:r>
              <a:rPr lang="en-US" sz="1050" b="0" i="0" dirty="0" err="1">
                <a:solidFill>
                  <a:schemeClr val="tx1"/>
                </a:solidFill>
              </a:rPr>
              <a:t>Thorac</a:t>
            </a:r>
            <a:r>
              <a:rPr lang="en-US" sz="1050" b="0" i="0" dirty="0">
                <a:solidFill>
                  <a:schemeClr val="tx1"/>
                </a:solidFill>
              </a:rPr>
              <a:t> Surg. </a:t>
            </a:r>
            <a:r>
              <a:rPr lang="en-US" sz="1050" b="0" i="0" dirty="0" smtClean="0">
                <a:solidFill>
                  <a:schemeClr val="tx1"/>
                </a:solidFill>
              </a:rPr>
              <a:t>2018;106:716-727</a:t>
            </a:r>
            <a:endParaRPr lang="en-US" sz="1050" b="0" i="0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E282609-03DC-43B0-AC6D-A5261EAD5550}"/>
              </a:ext>
            </a:extLst>
          </p:cNvPr>
          <p:cNvSpPr txBox="1"/>
          <p:nvPr/>
        </p:nvSpPr>
        <p:spPr>
          <a:xfrm>
            <a:off x="2616520" y="1624868"/>
            <a:ext cx="3876188" cy="1532334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17366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0" cap="none" spc="0" normalizeH="0" baseline="0" noProof="0" dirty="0" smtClean="0">
                <a:ln>
                  <a:noFill/>
                </a:ln>
                <a:solidFill>
                  <a:srgbClr val="17366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55,311 patients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17366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1,094 hospitals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17366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36173" y="1448023"/>
            <a:ext cx="8665305" cy="3086100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srgbClr val="002E4B"/>
                </a:solidFill>
              </a:rPr>
              <a:t>Primary Outcome: </a:t>
            </a:r>
          </a:p>
          <a:p>
            <a:pPr lvl="1"/>
            <a:r>
              <a:rPr lang="en-US" dirty="0" smtClean="0">
                <a:solidFill>
                  <a:srgbClr val="002E4B"/>
                </a:solidFill>
              </a:rPr>
              <a:t>Operative Mortality of isolated MV surgery for primary MR</a:t>
            </a:r>
            <a:endParaRPr lang="en-US" sz="1000" dirty="0" smtClean="0">
              <a:solidFill>
                <a:srgbClr val="002E4B"/>
              </a:solidFill>
            </a:endParaRPr>
          </a:p>
          <a:p>
            <a:pPr lvl="0"/>
            <a:r>
              <a:rPr lang="en-US" sz="2400" dirty="0" smtClean="0">
                <a:solidFill>
                  <a:srgbClr val="002E4B"/>
                </a:solidFill>
              </a:rPr>
              <a:t>Secondary Outcomes:</a:t>
            </a:r>
          </a:p>
          <a:p>
            <a:pPr lvl="1"/>
            <a:r>
              <a:rPr lang="en-US" dirty="0" smtClean="0">
                <a:solidFill>
                  <a:srgbClr val="002E4B"/>
                </a:solidFill>
              </a:rPr>
              <a:t>30-day: Composite Mortality/Morbidity (bleeding, stroke, prolonged ventilation, renal failure, wound infection)</a:t>
            </a:r>
          </a:p>
          <a:p>
            <a:pPr lvl="1"/>
            <a:r>
              <a:rPr lang="en-US" dirty="0" smtClean="0">
                <a:solidFill>
                  <a:srgbClr val="002E4B"/>
                </a:solidFill>
              </a:rPr>
              <a:t>Successful Repair Rate of primary MR (residual MR ≤ mild/1+)</a:t>
            </a:r>
          </a:p>
          <a:p>
            <a:pPr lvl="1"/>
            <a:r>
              <a:rPr lang="en-US" dirty="0" smtClean="0">
                <a:solidFill>
                  <a:srgbClr val="002E4B"/>
                </a:solidFill>
              </a:rPr>
              <a:t>1-year: Mortality, Reoperation, Heart Failure Re-hospitalization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4" y="294812"/>
            <a:ext cx="7769225" cy="56673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Methods</a:t>
            </a:r>
            <a:endParaRPr lang="en-US" sz="32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52589" y="953648"/>
            <a:ext cx="226169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5376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kern="0" dirty="0" smtClean="0"/>
              <a:t>Outcomes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73497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36173" y="1448023"/>
            <a:ext cx="8778173" cy="3086100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srgbClr val="002E4B"/>
                </a:solidFill>
              </a:rPr>
              <a:t>MVRR volume computed on the entire cohort by quartiles</a:t>
            </a:r>
          </a:p>
          <a:p>
            <a:r>
              <a:rPr lang="en-US" sz="2400" dirty="0"/>
              <a:t>Multivariable hierarchical volume-outcome models were created </a:t>
            </a:r>
            <a:r>
              <a:rPr lang="en-US" sz="2400" dirty="0" smtClean="0"/>
              <a:t>to assess the relationship between hospital </a:t>
            </a:r>
            <a:r>
              <a:rPr lang="en-US" sz="2400" dirty="0"/>
              <a:t>and surgeon volume of any MVRR </a:t>
            </a:r>
            <a:r>
              <a:rPr lang="en-US" sz="2400" dirty="0" smtClean="0"/>
              <a:t>to </a:t>
            </a:r>
            <a:r>
              <a:rPr lang="en-US" sz="2400" dirty="0"/>
              <a:t>30-day and 1-year </a:t>
            </a:r>
            <a:r>
              <a:rPr lang="en-US" sz="2400" dirty="0" smtClean="0"/>
              <a:t>outcomes of isolated MVRR for primary MR</a:t>
            </a:r>
          </a:p>
          <a:p>
            <a:pPr lvl="1"/>
            <a:r>
              <a:rPr lang="en-US" dirty="0" smtClean="0"/>
              <a:t>Generalized linear mixed models, logistic regression</a:t>
            </a:r>
          </a:p>
          <a:p>
            <a:pPr lvl="1"/>
            <a:r>
              <a:rPr lang="en-US" dirty="0" smtClean="0"/>
              <a:t>Restricted cubic splines between case volumes and outcomes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4" y="294812"/>
            <a:ext cx="7769225" cy="56673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Methods</a:t>
            </a:r>
            <a:endParaRPr lang="en-US" sz="32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52588" y="953648"/>
            <a:ext cx="3368533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5376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kern="0" dirty="0" smtClean="0"/>
              <a:t>Statistical Analysis</a:t>
            </a:r>
            <a:endParaRPr lang="en-US" sz="2800" kern="0" dirty="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748483" y="4826109"/>
            <a:ext cx="3801021" cy="205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50" i="0" dirty="0" smtClean="0">
                <a:solidFill>
                  <a:srgbClr val="FFFFFF"/>
                </a:solidFill>
              </a:rPr>
              <a:t>Vemulapalli S, et </a:t>
            </a:r>
            <a:r>
              <a:rPr lang="en-US" sz="1050" i="0" dirty="0">
                <a:solidFill>
                  <a:srgbClr val="FFFFFF"/>
                </a:solidFill>
              </a:rPr>
              <a:t>al. N </a:t>
            </a:r>
            <a:r>
              <a:rPr lang="en-US" sz="1050" i="0" dirty="0" err="1">
                <a:solidFill>
                  <a:srgbClr val="FFFFFF"/>
                </a:solidFill>
              </a:rPr>
              <a:t>Engl</a:t>
            </a:r>
            <a:r>
              <a:rPr lang="en-US" sz="1050" i="0" dirty="0">
                <a:solidFill>
                  <a:srgbClr val="FFFFFF"/>
                </a:solidFill>
              </a:rPr>
              <a:t> J Med 2019;380:2541-2550</a:t>
            </a:r>
          </a:p>
        </p:txBody>
      </p:sp>
    </p:spTree>
    <p:extLst>
      <p:ext uri="{BB962C8B-B14F-4D97-AF65-F5344CB8AC3E}">
        <p14:creationId xmlns:p14="http://schemas.microsoft.com/office/powerpoint/2010/main" val="346960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RF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6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7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8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10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11 - &amp;quot;Photo&amp;quot;&quot;/&gt;&lt;property id=&quot;20307&quot; value=&quot;411&quot;/&gt;&lt;/object&gt;&lt;object type=&quot;3&quot; unique_id=&quot;17581&quot;&gt;&lt;property id=&quot;20148&quot; value=&quot;5&quot;/&gt;&lt;property id=&quot;20300&quot; value=&quot;Slide 5&quot;/&gt;&lt;property id=&quot;20307&quot; value=&quot;414&quot;/&gt;&lt;/object&gt;&lt;object type=&quot;3&quot; unique_id=&quot;17582&quot;&gt;&lt;property id=&quot;20148&quot; value=&quot;5&quot;/&gt;&lt;property id=&quot;20300&quot; value=&quot;Slide 9 - &amp;quot;Sample Line Chart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CRF_2006_background">
  <a:themeElements>
    <a:clrScheme name="">
      <a:dk1>
        <a:srgbClr val="000000"/>
      </a:dk1>
      <a:lt1>
        <a:srgbClr val="FFFFFF"/>
      </a:lt1>
      <a:dk2>
        <a:srgbClr val="002E4B"/>
      </a:dk2>
      <a:lt2>
        <a:srgbClr val="FDE25E"/>
      </a:lt2>
      <a:accent1>
        <a:srgbClr val="FF3300"/>
      </a:accent1>
      <a:accent2>
        <a:srgbClr val="6699FF"/>
      </a:accent2>
      <a:accent3>
        <a:srgbClr val="AAADB1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i="0" dirty="0" err="1" smtClean="0">
            <a:solidFill>
              <a:schemeClr val="bg1"/>
            </a:solidFill>
          </a:defRPr>
        </a:defPPr>
      </a:lstStyle>
    </a:tx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5977</TotalTime>
  <Words>4611</Words>
  <Application>Microsoft Office PowerPoint</Application>
  <PresentationFormat>On-screen Show (16:9)</PresentationFormat>
  <Paragraphs>664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MS PGothic</vt:lpstr>
      <vt:lpstr>Arial</vt:lpstr>
      <vt:lpstr>Wingdings 2</vt:lpstr>
      <vt:lpstr>ヒラギノ角ゴ Pro W3</vt:lpstr>
      <vt:lpstr>CRF_2006_background</vt:lpstr>
      <vt:lpstr>The Mitral Valve Surgery Volume-Outcome Relationship in the United States</vt:lpstr>
      <vt:lpstr>PowerPoint Presentation</vt:lpstr>
      <vt:lpstr>Management of Primary Mitral Regurgitation</vt:lpstr>
      <vt:lpstr>Objectives</vt:lpstr>
      <vt:lpstr>Methods</vt:lpstr>
      <vt:lpstr>Methods</vt:lpstr>
      <vt:lpstr>CONSORT Flow Diagram</vt:lpstr>
      <vt:lpstr>Methods</vt:lpstr>
      <vt:lpstr>Methods</vt:lpstr>
      <vt:lpstr>RESULTS</vt:lpstr>
      <vt:lpstr>Annual MVRR Volume</vt:lpstr>
      <vt:lpstr>Annual MV Surgery Volume Quartiles </vt:lpstr>
      <vt:lpstr>Patient Characteristics Lowest vs. Highest Volume Quartiles</vt:lpstr>
      <vt:lpstr>Patient Characteristics Lowest vs. Highest Volume Quartiles</vt:lpstr>
      <vt:lpstr>PowerPoint Presentation</vt:lpstr>
      <vt:lpstr>Operative Characteristics  Lowest vs. Highest Volume Quartiles</vt:lpstr>
      <vt:lpstr>Primary Outcome Risk Adjusted Operative Mortality Lowest vs. Highest Volume Quartiles</vt:lpstr>
      <vt:lpstr>Secondary Outcomes - Hospital Lowest vs. Highest Volume Quartiles</vt:lpstr>
      <vt:lpstr>Secondary Outcomes - Surgeon Lowest vs. Highest Volume Quartiles</vt:lpstr>
      <vt:lpstr>Hospital Level Outcomes</vt:lpstr>
      <vt:lpstr>Hospital Level Outcomes</vt:lpstr>
      <vt:lpstr>Hospital Level Outcomes</vt:lpstr>
      <vt:lpstr>Hospital Level Outcomes</vt:lpstr>
      <vt:lpstr>Hospital Level Outcomes</vt:lpstr>
      <vt:lpstr>Hospital Level Outcomes</vt:lpstr>
      <vt:lpstr>Surgeon Level Outcomes</vt:lpstr>
      <vt:lpstr>Surgeon Level Outcomes</vt:lpstr>
      <vt:lpstr>Surgeon Level Outcomes</vt:lpstr>
      <vt:lpstr>Surgeon Level Outcomes</vt:lpstr>
      <vt:lpstr>Surgeon Level Outcomes</vt:lpstr>
      <vt:lpstr>Surgeon Level Outcomes</vt:lpstr>
      <vt:lpstr>Conclusions</vt:lpstr>
      <vt:lpstr>Implications</vt:lpstr>
      <vt:lpstr>PowerPoint Presentation</vt:lpstr>
    </vt:vector>
  </TitlesOfParts>
  <Company>CRF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Vinay Badhwar MD</dc:creator>
  <cp:keywords>TCT 2019</cp:keywords>
  <cp:lastModifiedBy>Badhwar, Vinay</cp:lastModifiedBy>
  <cp:revision>300</cp:revision>
  <dcterms:created xsi:type="dcterms:W3CDTF">2015-03-17T15:06:16Z</dcterms:created>
  <dcterms:modified xsi:type="dcterms:W3CDTF">2019-09-27T13:27:23Z</dcterms:modified>
</cp:coreProperties>
</file>