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385" r:id="rId3"/>
    <p:sldId id="386" r:id="rId4"/>
    <p:sldId id="382" r:id="rId5"/>
    <p:sldId id="258" r:id="rId6"/>
    <p:sldId id="387" r:id="rId7"/>
    <p:sldId id="383" r:id="rId8"/>
    <p:sldId id="263" r:id="rId9"/>
    <p:sldId id="269" r:id="rId10"/>
    <p:sldId id="381" r:id="rId11"/>
    <p:sldId id="282" r:id="rId12"/>
    <p:sldId id="266" r:id="rId13"/>
    <p:sldId id="283" r:id="rId14"/>
    <p:sldId id="288" r:id="rId15"/>
    <p:sldId id="271" r:id="rId16"/>
    <p:sldId id="275" r:id="rId17"/>
    <p:sldId id="276" r:id="rId18"/>
    <p:sldId id="277" r:id="rId19"/>
    <p:sldId id="3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DAD7B"/>
    <a:srgbClr val="828D6A"/>
    <a:srgbClr val="C0CF9B"/>
    <a:srgbClr val="BFCE9B"/>
    <a:srgbClr val="A4B283"/>
    <a:srgbClr val="7C8961"/>
    <a:srgbClr val="7E8969"/>
    <a:srgbClr val="212121"/>
    <a:srgbClr val="0079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2" autoAdjust="0"/>
    <p:restoredTop sz="95590" autoAdjust="0"/>
  </p:normalViewPr>
  <p:slideViewPr>
    <p:cSldViewPr snapToGrid="0">
      <p:cViewPr varScale="1">
        <p:scale>
          <a:sx n="67" d="100"/>
          <a:sy n="67" d="100"/>
        </p:scale>
        <p:origin x="114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2D4-44F7-96BA-42D42D6761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Ticagrelor Plus Placebo</c:v>
                </c:pt>
                <c:pt idx="1">
                  <c:v>Ticagrelor Plus Aspirin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3130.7</c:v>
                </c:pt>
                <c:pt idx="1">
                  <c:v>3741.5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4-44F7-96BA-42D42D6761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Follow-up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B2D4-44F7-96BA-42D42D6761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Ticagrelor Plus Placebo</c:v>
                </c:pt>
                <c:pt idx="1">
                  <c:v>Ticagrelor Plus Aspirin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3152.4</c:v>
                </c:pt>
                <c:pt idx="1">
                  <c:v>3903.8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4-44F7-96BA-42D42D676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64378024"/>
        <c:axId val="-2077544152"/>
      </c:barChart>
      <c:catAx>
        <c:axId val="-206437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77544152"/>
        <c:crosses val="autoZero"/>
        <c:auto val="1"/>
        <c:lblAlgn val="ctr"/>
        <c:lblOffset val="100"/>
        <c:noMultiLvlLbl val="0"/>
      </c:catAx>
      <c:valAx>
        <c:axId val="-2077544152"/>
        <c:scaling>
          <c:orientation val="minMax"/>
          <c:max val="50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mpd="sng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43780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Ticagrelor Plus Placebo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Adenosine Diphosphate</c:v>
                </c:pt>
                <c:pt idx="1">
                  <c:v>Thrombin Receptor Activating Peptide</c:v>
                </c:pt>
                <c:pt idx="2">
                  <c:v>Arachidonic Acid</c:v>
                </c:pt>
                <c:pt idx="3">
                  <c:v>Collagen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77</c:v>
                </c:pt>
                <c:pt idx="2">
                  <c:v>19.399999999999999</c:v>
                </c:pt>
                <c:pt idx="3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D4-44F7-96BA-42D42D6761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Ticagrelor Plus Aspirin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matte">
              <a:bevelT w="63500" h="63500"/>
              <a:contourClr>
                <a:srgbClr val="00000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Adenosine Diphosphate</c:v>
                </c:pt>
                <c:pt idx="1">
                  <c:v>Thrombin Receptor Activating Peptide</c:v>
                </c:pt>
                <c:pt idx="2">
                  <c:v>Arachidonic Acid</c:v>
                </c:pt>
                <c:pt idx="3">
                  <c:v>Collagen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16.8</c:v>
                </c:pt>
                <c:pt idx="1">
                  <c:v>79.099999999999994</c:v>
                </c:pt>
                <c:pt idx="2">
                  <c:v>11.6</c:v>
                </c:pt>
                <c:pt idx="3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D4-44F7-96BA-42D42D676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55619592"/>
        <c:axId val="-2055595384"/>
      </c:barChart>
      <c:catAx>
        <c:axId val="-205561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5595384"/>
        <c:crosses val="autoZero"/>
        <c:auto val="1"/>
        <c:lblAlgn val="ctr"/>
        <c:lblOffset val="100"/>
        <c:noMultiLvlLbl val="0"/>
      </c:catAx>
      <c:valAx>
        <c:axId val="-2055595384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mpd="sng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561959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026803498615198E-2"/>
          <c:y val="0.90732344707336099"/>
          <c:w val="0.93440692333706299"/>
          <c:h val="5.64342258838703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8CE84-6305-40FD-A1C5-87F5A4DDF8C7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7A02-1944-4AF4-AFFC-D082D196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8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7A02-1944-4AF4-AFFC-D082D19679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7A02-1944-4AF4-AFFC-D082D19679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97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9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9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3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3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2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2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2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3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25A-70F2-4E0A-911F-7ACE49500276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34F5-A33A-400A-BAAF-12BB497F7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8883" y="1777992"/>
            <a:ext cx="11487807" cy="20703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icagrelor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 Asp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 or A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Hi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-Risk Patients After Coronary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ervention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Thrombogenicity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Substudy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-1055" y="3833444"/>
            <a:ext cx="12170664" cy="20255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75000"/>
              </a:lnSpc>
              <a:defRPr/>
            </a:pPr>
            <a:endParaRPr lang="en-US" sz="1600" b="1" dirty="0">
              <a:solidFill>
                <a:schemeClr val="tx1">
                  <a:lumMod val="85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Usman Baber, MD MS and 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M. </a:t>
            </a:r>
            <a:r>
              <a:rPr lang="en-US" sz="3000" b="1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Urooj</a:t>
            </a:r>
            <a:r>
              <a:rPr lang="en-US" sz="30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Zafar MBBS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on behalf of the TWILIGHT Investigators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Icahn School of Medicine at Mount Sinai, New York, NY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36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2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190" y="66784"/>
            <a:ext cx="3591519" cy="18971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B53AD7-1028-D04B-B4F8-915ABE9C816D}"/>
              </a:ext>
            </a:extLst>
          </p:cNvPr>
          <p:cNvSpPr txBox="1"/>
          <p:nvPr/>
        </p:nvSpPr>
        <p:spPr>
          <a:xfrm>
            <a:off x="2176106" y="6276740"/>
            <a:ext cx="6880807" cy="355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2000" b="1" i="1" dirty="0">
                <a:solidFill>
                  <a:srgbClr val="001F61"/>
                </a:solidFill>
              </a:rPr>
              <a:t>ClinicalTrials.gov Number: 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</a:rPr>
              <a:t>NCT04001374</a:t>
            </a:r>
            <a:endParaRPr lang="en-US" sz="20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012109" y="1377347"/>
            <a:ext cx="2171069" cy="5262938"/>
            <a:chOff x="1545042" y="1031537"/>
            <a:chExt cx="2171069" cy="5262938"/>
          </a:xfrm>
        </p:grpSpPr>
        <p:pic>
          <p:nvPicPr>
            <p:cNvPr id="2" name="Picture 1" descr="H:\SUBSTUDY\Chamber illustration.t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8776" b="97007" l="190" r="24786">
                          <a14:foregroundMark x1="7882" y1="47075" x2="3419" y2="28844"/>
                          <a14:foregroundMark x1="4748" y1="50068" x2="2659" y2="29116"/>
                          <a14:foregroundMark x1="3134" y1="25714" x2="190" y2="25442"/>
                          <a14:backgroundMark x1="15385" y1="68163" x2="20228" y2="6857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83" r="74915"/>
            <a:stretch/>
          </p:blipFill>
          <p:spPr bwMode="auto">
            <a:xfrm>
              <a:off x="1545042" y="1031537"/>
              <a:ext cx="2171069" cy="5262938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Freeform 2"/>
            <p:cNvSpPr/>
            <p:nvPr/>
          </p:nvSpPr>
          <p:spPr>
            <a:xfrm>
              <a:off x="2530475" y="4162425"/>
              <a:ext cx="322863" cy="193675"/>
            </a:xfrm>
            <a:custGeom>
              <a:avLst/>
              <a:gdLst>
                <a:gd name="connsiteX0" fmla="*/ 0 w 322863"/>
                <a:gd name="connsiteY0" fmla="*/ 0 h 193675"/>
                <a:gd name="connsiteX1" fmla="*/ 12700 w 322863"/>
                <a:gd name="connsiteY1" fmla="*/ 15875 h 193675"/>
                <a:gd name="connsiteX2" fmla="*/ 25400 w 322863"/>
                <a:gd name="connsiteY2" fmla="*/ 34925 h 193675"/>
                <a:gd name="connsiteX3" fmla="*/ 34925 w 322863"/>
                <a:gd name="connsiteY3" fmla="*/ 47625 h 193675"/>
                <a:gd name="connsiteX4" fmla="*/ 47625 w 322863"/>
                <a:gd name="connsiteY4" fmla="*/ 66675 h 193675"/>
                <a:gd name="connsiteX5" fmla="*/ 53975 w 322863"/>
                <a:gd name="connsiteY5" fmla="*/ 76200 h 193675"/>
                <a:gd name="connsiteX6" fmla="*/ 63500 w 322863"/>
                <a:gd name="connsiteY6" fmla="*/ 82550 h 193675"/>
                <a:gd name="connsiteX7" fmla="*/ 69850 w 322863"/>
                <a:gd name="connsiteY7" fmla="*/ 92075 h 193675"/>
                <a:gd name="connsiteX8" fmla="*/ 73025 w 322863"/>
                <a:gd name="connsiteY8" fmla="*/ 101600 h 193675"/>
                <a:gd name="connsiteX9" fmla="*/ 139700 w 322863"/>
                <a:gd name="connsiteY9" fmla="*/ 111125 h 193675"/>
                <a:gd name="connsiteX10" fmla="*/ 174625 w 322863"/>
                <a:gd name="connsiteY10" fmla="*/ 117475 h 193675"/>
                <a:gd name="connsiteX11" fmla="*/ 184150 w 322863"/>
                <a:gd name="connsiteY11" fmla="*/ 120650 h 193675"/>
                <a:gd name="connsiteX12" fmla="*/ 190500 w 322863"/>
                <a:gd name="connsiteY12" fmla="*/ 130175 h 193675"/>
                <a:gd name="connsiteX13" fmla="*/ 219075 w 322863"/>
                <a:gd name="connsiteY13" fmla="*/ 152400 h 193675"/>
                <a:gd name="connsiteX14" fmla="*/ 228600 w 322863"/>
                <a:gd name="connsiteY14" fmla="*/ 155575 h 193675"/>
                <a:gd name="connsiteX15" fmla="*/ 257175 w 322863"/>
                <a:gd name="connsiteY15" fmla="*/ 171450 h 193675"/>
                <a:gd name="connsiteX16" fmla="*/ 295275 w 322863"/>
                <a:gd name="connsiteY16" fmla="*/ 190500 h 193675"/>
                <a:gd name="connsiteX17" fmla="*/ 317500 w 322863"/>
                <a:gd name="connsiteY17" fmla="*/ 193675 h 19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2863" h="193675">
                  <a:moveTo>
                    <a:pt x="0" y="0"/>
                  </a:moveTo>
                  <a:cubicBezTo>
                    <a:pt x="4233" y="5292"/>
                    <a:pt x="8714" y="10394"/>
                    <a:pt x="12700" y="15875"/>
                  </a:cubicBezTo>
                  <a:cubicBezTo>
                    <a:pt x="17189" y="22047"/>
                    <a:pt x="20821" y="28820"/>
                    <a:pt x="25400" y="34925"/>
                  </a:cubicBezTo>
                  <a:cubicBezTo>
                    <a:pt x="28575" y="39158"/>
                    <a:pt x="31890" y="43290"/>
                    <a:pt x="34925" y="47625"/>
                  </a:cubicBezTo>
                  <a:cubicBezTo>
                    <a:pt x="39302" y="53877"/>
                    <a:pt x="43392" y="60325"/>
                    <a:pt x="47625" y="66675"/>
                  </a:cubicBezTo>
                  <a:cubicBezTo>
                    <a:pt x="49742" y="69850"/>
                    <a:pt x="50800" y="74083"/>
                    <a:pt x="53975" y="76200"/>
                  </a:cubicBezTo>
                  <a:lnTo>
                    <a:pt x="63500" y="82550"/>
                  </a:lnTo>
                  <a:cubicBezTo>
                    <a:pt x="65617" y="85725"/>
                    <a:pt x="68143" y="88662"/>
                    <a:pt x="69850" y="92075"/>
                  </a:cubicBezTo>
                  <a:cubicBezTo>
                    <a:pt x="71347" y="95068"/>
                    <a:pt x="70302" y="99655"/>
                    <a:pt x="73025" y="101600"/>
                  </a:cubicBezTo>
                  <a:cubicBezTo>
                    <a:pt x="87084" y="111642"/>
                    <a:pt x="133137" y="110687"/>
                    <a:pt x="139700" y="111125"/>
                  </a:cubicBezTo>
                  <a:cubicBezTo>
                    <a:pt x="148192" y="112540"/>
                    <a:pt x="165750" y="115256"/>
                    <a:pt x="174625" y="117475"/>
                  </a:cubicBezTo>
                  <a:cubicBezTo>
                    <a:pt x="177872" y="118287"/>
                    <a:pt x="180975" y="119592"/>
                    <a:pt x="184150" y="120650"/>
                  </a:cubicBezTo>
                  <a:cubicBezTo>
                    <a:pt x="186267" y="123825"/>
                    <a:pt x="188057" y="127244"/>
                    <a:pt x="190500" y="130175"/>
                  </a:cubicBezTo>
                  <a:cubicBezTo>
                    <a:pt x="196822" y="137761"/>
                    <a:pt x="210906" y="149677"/>
                    <a:pt x="219075" y="152400"/>
                  </a:cubicBezTo>
                  <a:lnTo>
                    <a:pt x="228600" y="155575"/>
                  </a:lnTo>
                  <a:cubicBezTo>
                    <a:pt x="258495" y="185470"/>
                    <a:pt x="210556" y="140370"/>
                    <a:pt x="257175" y="171450"/>
                  </a:cubicBezTo>
                  <a:cubicBezTo>
                    <a:pt x="270265" y="180177"/>
                    <a:pt x="279096" y="188478"/>
                    <a:pt x="295275" y="190500"/>
                  </a:cubicBezTo>
                  <a:cubicBezTo>
                    <a:pt x="321725" y="193806"/>
                    <a:pt x="329208" y="193675"/>
                    <a:pt x="317500" y="193675"/>
                  </a:cubicBezTo>
                </a:path>
              </a:pathLst>
            </a:custGeom>
            <a:solidFill>
              <a:srgbClr val="E4C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482850" y="4116949"/>
              <a:ext cx="381000" cy="315351"/>
            </a:xfrm>
            <a:custGeom>
              <a:avLst/>
              <a:gdLst>
                <a:gd name="connsiteX0" fmla="*/ 66675 w 381000"/>
                <a:gd name="connsiteY0" fmla="*/ 1026 h 315351"/>
                <a:gd name="connsiteX1" fmla="*/ 47625 w 381000"/>
                <a:gd name="connsiteY1" fmla="*/ 4201 h 315351"/>
                <a:gd name="connsiteX2" fmla="*/ 34925 w 381000"/>
                <a:gd name="connsiteY2" fmla="*/ 7376 h 315351"/>
                <a:gd name="connsiteX3" fmla="*/ 6350 w 381000"/>
                <a:gd name="connsiteY3" fmla="*/ 39126 h 315351"/>
                <a:gd name="connsiteX4" fmla="*/ 0 w 381000"/>
                <a:gd name="connsiteY4" fmla="*/ 61351 h 315351"/>
                <a:gd name="connsiteX5" fmla="*/ 6350 w 381000"/>
                <a:gd name="connsiteY5" fmla="*/ 118501 h 315351"/>
                <a:gd name="connsiteX6" fmla="*/ 12700 w 381000"/>
                <a:gd name="connsiteY6" fmla="*/ 140726 h 315351"/>
                <a:gd name="connsiteX7" fmla="*/ 19050 w 381000"/>
                <a:gd name="connsiteY7" fmla="*/ 169301 h 315351"/>
                <a:gd name="connsiteX8" fmla="*/ 28575 w 381000"/>
                <a:gd name="connsiteY8" fmla="*/ 175651 h 315351"/>
                <a:gd name="connsiteX9" fmla="*/ 38100 w 381000"/>
                <a:gd name="connsiteY9" fmla="*/ 210576 h 315351"/>
                <a:gd name="connsiteX10" fmla="*/ 41275 w 381000"/>
                <a:gd name="connsiteY10" fmla="*/ 223276 h 315351"/>
                <a:gd name="connsiteX11" fmla="*/ 53975 w 381000"/>
                <a:gd name="connsiteY11" fmla="*/ 235976 h 315351"/>
                <a:gd name="connsiteX12" fmla="*/ 57150 w 381000"/>
                <a:gd name="connsiteY12" fmla="*/ 248676 h 315351"/>
                <a:gd name="connsiteX13" fmla="*/ 66675 w 381000"/>
                <a:gd name="connsiteY13" fmla="*/ 258201 h 315351"/>
                <a:gd name="connsiteX14" fmla="*/ 73025 w 381000"/>
                <a:gd name="connsiteY14" fmla="*/ 267726 h 315351"/>
                <a:gd name="connsiteX15" fmla="*/ 92075 w 381000"/>
                <a:gd name="connsiteY15" fmla="*/ 280426 h 315351"/>
                <a:gd name="connsiteX16" fmla="*/ 107950 w 381000"/>
                <a:gd name="connsiteY16" fmla="*/ 293126 h 315351"/>
                <a:gd name="connsiteX17" fmla="*/ 130175 w 381000"/>
                <a:gd name="connsiteY17" fmla="*/ 302651 h 315351"/>
                <a:gd name="connsiteX18" fmla="*/ 142875 w 381000"/>
                <a:gd name="connsiteY18" fmla="*/ 309001 h 315351"/>
                <a:gd name="connsiteX19" fmla="*/ 168275 w 381000"/>
                <a:gd name="connsiteY19" fmla="*/ 315351 h 315351"/>
                <a:gd name="connsiteX20" fmla="*/ 317500 w 381000"/>
                <a:gd name="connsiteY20" fmla="*/ 312176 h 315351"/>
                <a:gd name="connsiteX21" fmla="*/ 361950 w 381000"/>
                <a:gd name="connsiteY21" fmla="*/ 309001 h 315351"/>
                <a:gd name="connsiteX22" fmla="*/ 371475 w 381000"/>
                <a:gd name="connsiteY22" fmla="*/ 289951 h 315351"/>
                <a:gd name="connsiteX23" fmla="*/ 381000 w 381000"/>
                <a:gd name="connsiteY23" fmla="*/ 283601 h 315351"/>
                <a:gd name="connsiteX24" fmla="*/ 368300 w 381000"/>
                <a:gd name="connsiteY24" fmla="*/ 261376 h 315351"/>
                <a:gd name="connsiteX25" fmla="*/ 361950 w 381000"/>
                <a:gd name="connsiteY25" fmla="*/ 251851 h 315351"/>
                <a:gd name="connsiteX26" fmla="*/ 358775 w 381000"/>
                <a:gd name="connsiteY26" fmla="*/ 242326 h 315351"/>
                <a:gd name="connsiteX27" fmla="*/ 349250 w 381000"/>
                <a:gd name="connsiteY27" fmla="*/ 235976 h 315351"/>
                <a:gd name="connsiteX28" fmla="*/ 346075 w 381000"/>
                <a:gd name="connsiteY28" fmla="*/ 226451 h 315351"/>
                <a:gd name="connsiteX29" fmla="*/ 339725 w 381000"/>
                <a:gd name="connsiteY29" fmla="*/ 216926 h 315351"/>
                <a:gd name="connsiteX30" fmla="*/ 336550 w 381000"/>
                <a:gd name="connsiteY30" fmla="*/ 175651 h 315351"/>
                <a:gd name="connsiteX31" fmla="*/ 307975 w 381000"/>
                <a:gd name="connsiteY31" fmla="*/ 166126 h 315351"/>
                <a:gd name="connsiteX32" fmla="*/ 288925 w 381000"/>
                <a:gd name="connsiteY32" fmla="*/ 156601 h 315351"/>
                <a:gd name="connsiteX33" fmla="*/ 260350 w 381000"/>
                <a:gd name="connsiteY33" fmla="*/ 134376 h 315351"/>
                <a:gd name="connsiteX34" fmla="*/ 241300 w 381000"/>
                <a:gd name="connsiteY34" fmla="*/ 124851 h 315351"/>
                <a:gd name="connsiteX35" fmla="*/ 231775 w 381000"/>
                <a:gd name="connsiteY35" fmla="*/ 118501 h 315351"/>
                <a:gd name="connsiteX36" fmla="*/ 206375 w 381000"/>
                <a:gd name="connsiteY36" fmla="*/ 96276 h 315351"/>
                <a:gd name="connsiteX37" fmla="*/ 196850 w 381000"/>
                <a:gd name="connsiteY37" fmla="*/ 93101 h 315351"/>
                <a:gd name="connsiteX38" fmla="*/ 177800 w 381000"/>
                <a:gd name="connsiteY38" fmla="*/ 80401 h 315351"/>
                <a:gd name="connsiteX39" fmla="*/ 168275 w 381000"/>
                <a:gd name="connsiteY39" fmla="*/ 74051 h 315351"/>
                <a:gd name="connsiteX40" fmla="*/ 149225 w 381000"/>
                <a:gd name="connsiteY40" fmla="*/ 61351 h 315351"/>
                <a:gd name="connsiteX41" fmla="*/ 139700 w 381000"/>
                <a:gd name="connsiteY41" fmla="*/ 51826 h 315351"/>
                <a:gd name="connsiteX42" fmla="*/ 133350 w 381000"/>
                <a:gd name="connsiteY42" fmla="*/ 42301 h 315351"/>
                <a:gd name="connsiteX43" fmla="*/ 123825 w 381000"/>
                <a:gd name="connsiteY43" fmla="*/ 35951 h 315351"/>
                <a:gd name="connsiteX44" fmla="*/ 120650 w 381000"/>
                <a:gd name="connsiteY44" fmla="*/ 26426 h 315351"/>
                <a:gd name="connsiteX45" fmla="*/ 111125 w 381000"/>
                <a:gd name="connsiteY45" fmla="*/ 23251 h 315351"/>
                <a:gd name="connsiteX46" fmla="*/ 66675 w 381000"/>
                <a:gd name="connsiteY46" fmla="*/ 1026 h 315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381000" h="315351">
                  <a:moveTo>
                    <a:pt x="66675" y="1026"/>
                  </a:moveTo>
                  <a:cubicBezTo>
                    <a:pt x="56092" y="-2149"/>
                    <a:pt x="53938" y="2938"/>
                    <a:pt x="47625" y="4201"/>
                  </a:cubicBezTo>
                  <a:cubicBezTo>
                    <a:pt x="43346" y="5057"/>
                    <a:pt x="38454" y="4809"/>
                    <a:pt x="34925" y="7376"/>
                  </a:cubicBezTo>
                  <a:cubicBezTo>
                    <a:pt x="28460" y="12078"/>
                    <a:pt x="11789" y="28249"/>
                    <a:pt x="6350" y="39126"/>
                  </a:cubicBezTo>
                  <a:cubicBezTo>
                    <a:pt x="4073" y="43681"/>
                    <a:pt x="1017" y="57282"/>
                    <a:pt x="0" y="61351"/>
                  </a:cubicBezTo>
                  <a:cubicBezTo>
                    <a:pt x="2219" y="87981"/>
                    <a:pt x="1833" y="95915"/>
                    <a:pt x="6350" y="118501"/>
                  </a:cubicBezTo>
                  <a:cubicBezTo>
                    <a:pt x="12289" y="148195"/>
                    <a:pt x="6648" y="116517"/>
                    <a:pt x="12700" y="140726"/>
                  </a:cubicBezTo>
                  <a:cubicBezTo>
                    <a:pt x="12798" y="141118"/>
                    <a:pt x="17746" y="167345"/>
                    <a:pt x="19050" y="169301"/>
                  </a:cubicBezTo>
                  <a:cubicBezTo>
                    <a:pt x="21167" y="172476"/>
                    <a:pt x="25400" y="173534"/>
                    <a:pt x="28575" y="175651"/>
                  </a:cubicBezTo>
                  <a:cubicBezTo>
                    <a:pt x="34778" y="219073"/>
                    <a:pt x="26911" y="180740"/>
                    <a:pt x="38100" y="210576"/>
                  </a:cubicBezTo>
                  <a:cubicBezTo>
                    <a:pt x="39632" y="214662"/>
                    <a:pt x="38962" y="219576"/>
                    <a:pt x="41275" y="223276"/>
                  </a:cubicBezTo>
                  <a:cubicBezTo>
                    <a:pt x="44448" y="228353"/>
                    <a:pt x="49742" y="231743"/>
                    <a:pt x="53975" y="235976"/>
                  </a:cubicBezTo>
                  <a:cubicBezTo>
                    <a:pt x="55033" y="240209"/>
                    <a:pt x="54985" y="244887"/>
                    <a:pt x="57150" y="248676"/>
                  </a:cubicBezTo>
                  <a:cubicBezTo>
                    <a:pt x="59378" y="252575"/>
                    <a:pt x="63800" y="254752"/>
                    <a:pt x="66675" y="258201"/>
                  </a:cubicBezTo>
                  <a:cubicBezTo>
                    <a:pt x="69118" y="261132"/>
                    <a:pt x="70153" y="265213"/>
                    <a:pt x="73025" y="267726"/>
                  </a:cubicBezTo>
                  <a:cubicBezTo>
                    <a:pt x="78768" y="272752"/>
                    <a:pt x="86116" y="275658"/>
                    <a:pt x="92075" y="280426"/>
                  </a:cubicBezTo>
                  <a:cubicBezTo>
                    <a:pt x="97367" y="284659"/>
                    <a:pt x="102096" y="289711"/>
                    <a:pt x="107950" y="293126"/>
                  </a:cubicBezTo>
                  <a:cubicBezTo>
                    <a:pt x="114912" y="297187"/>
                    <a:pt x="122837" y="299316"/>
                    <a:pt x="130175" y="302651"/>
                  </a:cubicBezTo>
                  <a:cubicBezTo>
                    <a:pt x="134484" y="304610"/>
                    <a:pt x="138385" y="307504"/>
                    <a:pt x="142875" y="309001"/>
                  </a:cubicBezTo>
                  <a:cubicBezTo>
                    <a:pt x="151154" y="311761"/>
                    <a:pt x="168275" y="315351"/>
                    <a:pt x="168275" y="315351"/>
                  </a:cubicBezTo>
                  <a:lnTo>
                    <a:pt x="317500" y="312176"/>
                  </a:lnTo>
                  <a:cubicBezTo>
                    <a:pt x="332346" y="311689"/>
                    <a:pt x="347539" y="312604"/>
                    <a:pt x="361950" y="309001"/>
                  </a:cubicBezTo>
                  <a:cubicBezTo>
                    <a:pt x="368641" y="307328"/>
                    <a:pt x="368422" y="293767"/>
                    <a:pt x="371475" y="289951"/>
                  </a:cubicBezTo>
                  <a:cubicBezTo>
                    <a:pt x="373859" y="286971"/>
                    <a:pt x="377825" y="285718"/>
                    <a:pt x="381000" y="283601"/>
                  </a:cubicBezTo>
                  <a:cubicBezTo>
                    <a:pt x="375861" y="263043"/>
                    <a:pt x="381811" y="277590"/>
                    <a:pt x="368300" y="261376"/>
                  </a:cubicBezTo>
                  <a:cubicBezTo>
                    <a:pt x="365857" y="258445"/>
                    <a:pt x="363657" y="255264"/>
                    <a:pt x="361950" y="251851"/>
                  </a:cubicBezTo>
                  <a:cubicBezTo>
                    <a:pt x="360453" y="248858"/>
                    <a:pt x="360866" y="244939"/>
                    <a:pt x="358775" y="242326"/>
                  </a:cubicBezTo>
                  <a:cubicBezTo>
                    <a:pt x="356391" y="239346"/>
                    <a:pt x="352425" y="238093"/>
                    <a:pt x="349250" y="235976"/>
                  </a:cubicBezTo>
                  <a:cubicBezTo>
                    <a:pt x="348192" y="232801"/>
                    <a:pt x="347572" y="229444"/>
                    <a:pt x="346075" y="226451"/>
                  </a:cubicBezTo>
                  <a:cubicBezTo>
                    <a:pt x="344368" y="223038"/>
                    <a:pt x="340428" y="220677"/>
                    <a:pt x="339725" y="216926"/>
                  </a:cubicBezTo>
                  <a:cubicBezTo>
                    <a:pt x="337182" y="203363"/>
                    <a:pt x="342385" y="188155"/>
                    <a:pt x="336550" y="175651"/>
                  </a:cubicBezTo>
                  <a:cubicBezTo>
                    <a:pt x="334399" y="171042"/>
                    <a:pt x="313813" y="170018"/>
                    <a:pt x="307975" y="166126"/>
                  </a:cubicBezTo>
                  <a:cubicBezTo>
                    <a:pt x="265690" y="137936"/>
                    <a:pt x="328360" y="178509"/>
                    <a:pt x="288925" y="156601"/>
                  </a:cubicBezTo>
                  <a:cubicBezTo>
                    <a:pt x="260036" y="140552"/>
                    <a:pt x="278862" y="149803"/>
                    <a:pt x="260350" y="134376"/>
                  </a:cubicBezTo>
                  <a:cubicBezTo>
                    <a:pt x="246701" y="123002"/>
                    <a:pt x="255619" y="132011"/>
                    <a:pt x="241300" y="124851"/>
                  </a:cubicBezTo>
                  <a:cubicBezTo>
                    <a:pt x="237887" y="123144"/>
                    <a:pt x="234950" y="120618"/>
                    <a:pt x="231775" y="118501"/>
                  </a:cubicBezTo>
                  <a:cubicBezTo>
                    <a:pt x="224367" y="107388"/>
                    <a:pt x="222250" y="101568"/>
                    <a:pt x="206375" y="96276"/>
                  </a:cubicBezTo>
                  <a:cubicBezTo>
                    <a:pt x="203200" y="95218"/>
                    <a:pt x="199776" y="94726"/>
                    <a:pt x="196850" y="93101"/>
                  </a:cubicBezTo>
                  <a:cubicBezTo>
                    <a:pt x="190179" y="89395"/>
                    <a:pt x="184150" y="84634"/>
                    <a:pt x="177800" y="80401"/>
                  </a:cubicBezTo>
                  <a:cubicBezTo>
                    <a:pt x="174625" y="78284"/>
                    <a:pt x="170973" y="76749"/>
                    <a:pt x="168275" y="74051"/>
                  </a:cubicBezTo>
                  <a:cubicBezTo>
                    <a:pt x="156383" y="62159"/>
                    <a:pt x="163010" y="65946"/>
                    <a:pt x="149225" y="61351"/>
                  </a:cubicBezTo>
                  <a:cubicBezTo>
                    <a:pt x="146050" y="58176"/>
                    <a:pt x="142575" y="55275"/>
                    <a:pt x="139700" y="51826"/>
                  </a:cubicBezTo>
                  <a:cubicBezTo>
                    <a:pt x="137257" y="48895"/>
                    <a:pt x="136048" y="44999"/>
                    <a:pt x="133350" y="42301"/>
                  </a:cubicBezTo>
                  <a:cubicBezTo>
                    <a:pt x="130652" y="39603"/>
                    <a:pt x="127000" y="38068"/>
                    <a:pt x="123825" y="35951"/>
                  </a:cubicBezTo>
                  <a:cubicBezTo>
                    <a:pt x="122767" y="32776"/>
                    <a:pt x="123017" y="28793"/>
                    <a:pt x="120650" y="26426"/>
                  </a:cubicBezTo>
                  <a:cubicBezTo>
                    <a:pt x="118283" y="24059"/>
                    <a:pt x="114051" y="24876"/>
                    <a:pt x="111125" y="23251"/>
                  </a:cubicBezTo>
                  <a:cubicBezTo>
                    <a:pt x="87208" y="9964"/>
                    <a:pt x="77258" y="4201"/>
                    <a:pt x="66675" y="1026"/>
                  </a:cubicBezTo>
                  <a:close/>
                </a:path>
              </a:pathLst>
            </a:custGeom>
            <a:solidFill>
              <a:srgbClr val="E4C9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98050" y="4284943"/>
              <a:ext cx="102913" cy="125132"/>
            </a:xfrm>
            <a:custGeom>
              <a:avLst/>
              <a:gdLst>
                <a:gd name="connsiteX0" fmla="*/ 0 w 64472"/>
                <a:gd name="connsiteY0" fmla="*/ 0 h 131202"/>
                <a:gd name="connsiteX1" fmla="*/ 11906 w 64472"/>
                <a:gd name="connsiteY1" fmla="*/ 11906 h 131202"/>
                <a:gd name="connsiteX2" fmla="*/ 16669 w 64472"/>
                <a:gd name="connsiteY2" fmla="*/ 26193 h 131202"/>
                <a:gd name="connsiteX3" fmla="*/ 26194 w 64472"/>
                <a:gd name="connsiteY3" fmla="*/ 47625 h 131202"/>
                <a:gd name="connsiteX4" fmla="*/ 28575 w 64472"/>
                <a:gd name="connsiteY4" fmla="*/ 54768 h 131202"/>
                <a:gd name="connsiteX5" fmla="*/ 30956 w 64472"/>
                <a:gd name="connsiteY5" fmla="*/ 61912 h 131202"/>
                <a:gd name="connsiteX6" fmla="*/ 35719 w 64472"/>
                <a:gd name="connsiteY6" fmla="*/ 69056 h 131202"/>
                <a:gd name="connsiteX7" fmla="*/ 42862 w 64472"/>
                <a:gd name="connsiteY7" fmla="*/ 90487 h 131202"/>
                <a:gd name="connsiteX8" fmla="*/ 45244 w 64472"/>
                <a:gd name="connsiteY8" fmla="*/ 97631 h 131202"/>
                <a:gd name="connsiteX9" fmla="*/ 54769 w 64472"/>
                <a:gd name="connsiteY9" fmla="*/ 119062 h 131202"/>
                <a:gd name="connsiteX10" fmla="*/ 57150 w 64472"/>
                <a:gd name="connsiteY10" fmla="*/ 126206 h 131202"/>
                <a:gd name="connsiteX11" fmla="*/ 61912 w 64472"/>
                <a:gd name="connsiteY11" fmla="*/ 128587 h 131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4472" h="131202">
                  <a:moveTo>
                    <a:pt x="0" y="0"/>
                  </a:moveTo>
                  <a:cubicBezTo>
                    <a:pt x="3969" y="3969"/>
                    <a:pt x="8893" y="7171"/>
                    <a:pt x="11906" y="11906"/>
                  </a:cubicBezTo>
                  <a:cubicBezTo>
                    <a:pt x="14601" y="16141"/>
                    <a:pt x="13885" y="22016"/>
                    <a:pt x="16669" y="26193"/>
                  </a:cubicBezTo>
                  <a:cubicBezTo>
                    <a:pt x="24215" y="37514"/>
                    <a:pt x="20526" y="30622"/>
                    <a:pt x="26194" y="47625"/>
                  </a:cubicBezTo>
                  <a:lnTo>
                    <a:pt x="28575" y="54768"/>
                  </a:lnTo>
                  <a:cubicBezTo>
                    <a:pt x="29369" y="57149"/>
                    <a:pt x="29564" y="59824"/>
                    <a:pt x="30956" y="61912"/>
                  </a:cubicBezTo>
                  <a:lnTo>
                    <a:pt x="35719" y="69056"/>
                  </a:lnTo>
                  <a:lnTo>
                    <a:pt x="42862" y="90487"/>
                  </a:lnTo>
                  <a:cubicBezTo>
                    <a:pt x="43656" y="92868"/>
                    <a:pt x="43852" y="95542"/>
                    <a:pt x="45244" y="97631"/>
                  </a:cubicBezTo>
                  <a:cubicBezTo>
                    <a:pt x="52790" y="108951"/>
                    <a:pt x="49102" y="102062"/>
                    <a:pt x="54769" y="119062"/>
                  </a:cubicBezTo>
                  <a:cubicBezTo>
                    <a:pt x="55563" y="121443"/>
                    <a:pt x="55061" y="124814"/>
                    <a:pt x="57150" y="126206"/>
                  </a:cubicBezTo>
                  <a:cubicBezTo>
                    <a:pt x="65228" y="131591"/>
                    <a:pt x="66318" y="132991"/>
                    <a:pt x="61912" y="128587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158010" y="3736796"/>
            <a:ext cx="3746500" cy="1270000"/>
            <a:chOff x="3733800" y="3492500"/>
            <a:chExt cx="3746500" cy="1270000"/>
          </a:xfrm>
        </p:grpSpPr>
        <p:pic>
          <p:nvPicPr>
            <p:cNvPr id="15" name="Picture 14" descr="H:\SUBSTUDY\Chamber illustration.tif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463" b="75646" l="24881" r="68281">
                          <a14:foregroundMark x1="29345" y1="70748" x2="34188" y2="70340"/>
                          <a14:foregroundMark x1="30864" y1="66803" x2="35043" y2="66803"/>
                          <a14:foregroundMark x1="43780" y1="67619" x2="49763" y2="68707"/>
                          <a14:foregroundMark x1="44634" y1="71020" x2="48718" y2="71156"/>
                          <a14:foregroundMark x1="47578" y1="67211" x2="50522" y2="66803"/>
                          <a14:foregroundMark x1="57645" y1="66939" x2="64292" y2="66803"/>
                          <a14:foregroundMark x1="57360" y1="70340" x2="63248" y2="71429"/>
                          <a14:foregroundMark x1="61064" y1="73741" x2="60779" y2="74966"/>
                          <a14:foregroundMark x1="46724" y1="73333" x2="46724" y2="74966"/>
                          <a14:backgroundMark x1="25736" y1="68844" x2="27635" y2="68571"/>
                          <a14:backgroundMark x1="37987" y1="68571" x2="41311" y2="68435"/>
                          <a14:backgroundMark x1="51852" y1="68707" x2="55461" y2="68571"/>
                          <a14:backgroundMark x1="65907" y1="68707" x2="67616" y2="687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59" t="56045" r="31753" b="22933"/>
            <a:stretch/>
          </p:blipFill>
          <p:spPr bwMode="auto">
            <a:xfrm>
              <a:off x="3733800" y="3492500"/>
              <a:ext cx="3746500" cy="1270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3786188" y="4256337"/>
              <a:ext cx="197643" cy="0"/>
            </a:xfrm>
            <a:prstGeom prst="line">
              <a:avLst/>
            </a:prstGeom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852511" y="4241097"/>
              <a:ext cx="319563" cy="0"/>
            </a:xfrm>
            <a:prstGeom prst="line">
              <a:avLst/>
            </a:prstGeom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52511" y="4144804"/>
              <a:ext cx="0" cy="171450"/>
            </a:xfrm>
            <a:prstGeom prst="line">
              <a:avLst/>
            </a:prstGeom>
            <a:ln w="28575">
              <a:solidFill>
                <a:srgbClr val="007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97613" y="4199980"/>
              <a:ext cx="0" cy="171450"/>
            </a:xfrm>
            <a:prstGeom prst="line">
              <a:avLst/>
            </a:prstGeom>
            <a:ln w="28575">
              <a:solidFill>
                <a:srgbClr val="007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3767138" y="4173785"/>
              <a:ext cx="4283" cy="322015"/>
            </a:xfrm>
            <a:prstGeom prst="line">
              <a:avLst/>
            </a:prstGeom>
            <a:ln w="28575">
              <a:solidFill>
                <a:srgbClr val="2121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033611" y="4245474"/>
              <a:ext cx="360045" cy="10863"/>
            </a:xfrm>
            <a:prstGeom prst="line">
              <a:avLst/>
            </a:prstGeom>
            <a:ln w="1143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33611" y="4149181"/>
              <a:ext cx="0" cy="171450"/>
            </a:xfrm>
            <a:prstGeom prst="line">
              <a:avLst/>
            </a:prstGeom>
            <a:ln w="28575">
              <a:solidFill>
                <a:srgbClr val="007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7255193" y="4250905"/>
              <a:ext cx="179070" cy="0"/>
            </a:xfrm>
            <a:prstGeom prst="line">
              <a:avLst/>
            </a:prstGeom>
            <a:ln w="76200">
              <a:solidFill>
                <a:srgbClr val="0099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264719" y="4156482"/>
              <a:ext cx="0" cy="171450"/>
            </a:xfrm>
            <a:prstGeom prst="line">
              <a:avLst/>
            </a:prstGeom>
            <a:ln w="28575">
              <a:solidFill>
                <a:srgbClr val="0079C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8657654" y="3754157"/>
            <a:ext cx="1482853" cy="1845734"/>
            <a:chOff x="8985717" y="3477158"/>
            <a:chExt cx="1482853" cy="1845734"/>
          </a:xfrm>
        </p:grpSpPr>
        <p:pic>
          <p:nvPicPr>
            <p:cNvPr id="41" name="Picture 40" descr="H:\SUBSTUDY\Chamber illustration.tif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9864" b="84898" l="70370" r="97626">
                          <a14:foregroundMark x1="89174" y1="73741" x2="94492" y2="74150"/>
                          <a14:foregroundMark x1="88129" y1="70884" x2="88129" y2="75510"/>
                          <a14:backgroundMark x1="70750" y1="68571" x2="74739" y2="68571"/>
                          <a14:backgroundMark x1="75973" y1="66122" x2="77398" y2="63537"/>
                          <a14:backgroundMark x1="77493" y1="63401" x2="78632" y2="63129"/>
                          <a14:backgroundMark x1="78727" y1="63129" x2="80057" y2="63946"/>
                          <a14:backgroundMark x1="80342" y1="64082" x2="81102" y2="65986"/>
                          <a14:backgroundMark x1="82526" y1="68707" x2="86515" y2="69524"/>
                          <a14:backgroundMark x1="89649" y1="72245" x2="89649" y2="7238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09" t="56816" r="13358" b="12631"/>
            <a:stretch/>
          </p:blipFill>
          <p:spPr bwMode="auto">
            <a:xfrm>
              <a:off x="8985717" y="3477158"/>
              <a:ext cx="1482853" cy="1845734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1" name="Group 100"/>
            <p:cNvGrpSpPr/>
            <p:nvPr/>
          </p:nvGrpSpPr>
          <p:grpSpPr>
            <a:xfrm>
              <a:off x="9207701" y="3848121"/>
              <a:ext cx="1104330" cy="600991"/>
              <a:chOff x="9207701" y="3848121"/>
              <a:chExt cx="1104330" cy="600991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9207701" y="4171970"/>
                <a:ext cx="221456" cy="21159"/>
              </a:xfrm>
              <a:prstGeom prst="line">
                <a:avLst/>
              </a:prstGeom>
              <a:ln w="7620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9336287" y="4062433"/>
                <a:ext cx="0" cy="261392"/>
              </a:xfrm>
              <a:prstGeom prst="line">
                <a:avLst/>
              </a:prstGeom>
              <a:ln w="12700">
                <a:solidFill>
                  <a:srgbClr val="7E89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Freeform 54"/>
              <p:cNvSpPr/>
              <p:nvPr/>
            </p:nvSpPr>
            <p:spPr>
              <a:xfrm rot="1679230">
                <a:off x="9381532" y="4166781"/>
                <a:ext cx="95249" cy="67102"/>
              </a:xfrm>
              <a:custGeom>
                <a:avLst/>
                <a:gdLst>
                  <a:gd name="connsiteX0" fmla="*/ 476 w 34017"/>
                  <a:gd name="connsiteY0" fmla="*/ 419 h 48093"/>
                  <a:gd name="connsiteX1" fmla="*/ 14764 w 34017"/>
                  <a:gd name="connsiteY1" fmla="*/ 2801 h 48093"/>
                  <a:gd name="connsiteX2" fmla="*/ 24289 w 34017"/>
                  <a:gd name="connsiteY2" fmla="*/ 17088 h 48093"/>
                  <a:gd name="connsiteX3" fmla="*/ 31432 w 34017"/>
                  <a:gd name="connsiteY3" fmla="*/ 21851 h 48093"/>
                  <a:gd name="connsiteX4" fmla="*/ 33814 w 34017"/>
                  <a:gd name="connsiteY4" fmla="*/ 28994 h 48093"/>
                  <a:gd name="connsiteX5" fmla="*/ 12382 w 34017"/>
                  <a:gd name="connsiteY5" fmla="*/ 36138 h 48093"/>
                  <a:gd name="connsiteX6" fmla="*/ 7620 w 34017"/>
                  <a:gd name="connsiteY6" fmla="*/ 26613 h 48093"/>
                  <a:gd name="connsiteX7" fmla="*/ 476 w 34017"/>
                  <a:gd name="connsiteY7" fmla="*/ 24232 h 48093"/>
                  <a:gd name="connsiteX8" fmla="*/ 7620 w 34017"/>
                  <a:gd name="connsiteY8" fmla="*/ 19469 h 48093"/>
                  <a:gd name="connsiteX9" fmla="*/ 476 w 34017"/>
                  <a:gd name="connsiteY9" fmla="*/ 5182 h 48093"/>
                  <a:gd name="connsiteX10" fmla="*/ 476 w 34017"/>
                  <a:gd name="connsiteY10" fmla="*/ 419 h 48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017" h="48093">
                    <a:moveTo>
                      <a:pt x="476" y="419"/>
                    </a:moveTo>
                    <a:cubicBezTo>
                      <a:pt x="2857" y="22"/>
                      <a:pt x="10808" y="32"/>
                      <a:pt x="14764" y="2801"/>
                    </a:cubicBezTo>
                    <a:cubicBezTo>
                      <a:pt x="19453" y="6083"/>
                      <a:pt x="19527" y="13913"/>
                      <a:pt x="24289" y="17088"/>
                    </a:cubicBezTo>
                    <a:lnTo>
                      <a:pt x="31432" y="21851"/>
                    </a:lnTo>
                    <a:cubicBezTo>
                      <a:pt x="32226" y="24232"/>
                      <a:pt x="34746" y="26664"/>
                      <a:pt x="33814" y="28994"/>
                    </a:cubicBezTo>
                    <a:cubicBezTo>
                      <a:pt x="31422" y="34974"/>
                      <a:pt x="14699" y="35752"/>
                      <a:pt x="12382" y="36138"/>
                    </a:cubicBezTo>
                    <a:cubicBezTo>
                      <a:pt x="7211" y="61993"/>
                      <a:pt x="12899" y="39810"/>
                      <a:pt x="7620" y="26613"/>
                    </a:cubicBezTo>
                    <a:cubicBezTo>
                      <a:pt x="6688" y="24282"/>
                      <a:pt x="2857" y="25026"/>
                      <a:pt x="476" y="24232"/>
                    </a:cubicBezTo>
                    <a:cubicBezTo>
                      <a:pt x="2857" y="22644"/>
                      <a:pt x="6557" y="22126"/>
                      <a:pt x="7620" y="19469"/>
                    </a:cubicBezTo>
                    <a:cubicBezTo>
                      <a:pt x="8852" y="16388"/>
                      <a:pt x="1478" y="6686"/>
                      <a:pt x="476" y="5182"/>
                    </a:cubicBezTo>
                    <a:cubicBezTo>
                      <a:pt x="5679" y="-2622"/>
                      <a:pt x="-1905" y="816"/>
                      <a:pt x="476" y="419"/>
                    </a:cubicBezTo>
                    <a:close/>
                  </a:path>
                </a:pathLst>
              </a:custGeom>
              <a:solidFill>
                <a:srgbClr val="9DAD7B"/>
              </a:solidFill>
              <a:ln>
                <a:solidFill>
                  <a:srgbClr val="9DA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9438682" y="4131489"/>
                <a:ext cx="48275" cy="80962"/>
              </a:xfrm>
              <a:custGeom>
                <a:avLst/>
                <a:gdLst>
                  <a:gd name="connsiteX0" fmla="*/ 0 w 28575"/>
                  <a:gd name="connsiteY0" fmla="*/ 0 h 66675"/>
                  <a:gd name="connsiteX1" fmla="*/ 2381 w 28575"/>
                  <a:gd name="connsiteY1" fmla="*/ 11906 h 66675"/>
                  <a:gd name="connsiteX2" fmla="*/ 4763 w 28575"/>
                  <a:gd name="connsiteY2" fmla="*/ 33337 h 66675"/>
                  <a:gd name="connsiteX3" fmla="*/ 9525 w 28575"/>
                  <a:gd name="connsiteY3" fmla="*/ 40481 h 66675"/>
                  <a:gd name="connsiteX4" fmla="*/ 21431 w 28575"/>
                  <a:gd name="connsiteY4" fmla="*/ 57150 h 66675"/>
                  <a:gd name="connsiteX5" fmla="*/ 28575 w 28575"/>
                  <a:gd name="connsiteY5" fmla="*/ 66675 h 66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8575" h="66675">
                    <a:moveTo>
                      <a:pt x="0" y="0"/>
                    </a:moveTo>
                    <a:cubicBezTo>
                      <a:pt x="794" y="3969"/>
                      <a:pt x="1809" y="7899"/>
                      <a:pt x="2381" y="11906"/>
                    </a:cubicBezTo>
                    <a:cubicBezTo>
                      <a:pt x="3398" y="19021"/>
                      <a:pt x="3020" y="26364"/>
                      <a:pt x="4763" y="33337"/>
                    </a:cubicBezTo>
                    <a:cubicBezTo>
                      <a:pt x="5457" y="36113"/>
                      <a:pt x="8363" y="37866"/>
                      <a:pt x="9525" y="40481"/>
                    </a:cubicBezTo>
                    <a:cubicBezTo>
                      <a:pt x="17255" y="57874"/>
                      <a:pt x="8439" y="52819"/>
                      <a:pt x="21431" y="57150"/>
                    </a:cubicBezTo>
                    <a:cubicBezTo>
                      <a:pt x="26817" y="65228"/>
                      <a:pt x="24170" y="62270"/>
                      <a:pt x="28575" y="66675"/>
                    </a:cubicBezTo>
                  </a:path>
                </a:pathLst>
              </a:custGeom>
              <a:noFill/>
              <a:ln w="19050">
                <a:solidFill>
                  <a:srgbClr val="7C89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Arc 59"/>
              <p:cNvSpPr/>
              <p:nvPr/>
            </p:nvSpPr>
            <p:spPr>
              <a:xfrm rot="15277719">
                <a:off x="9629343" y="3754602"/>
                <a:ext cx="324512" cy="522920"/>
              </a:xfrm>
              <a:prstGeom prst="arc">
                <a:avLst>
                  <a:gd name="adj1" fmla="val 16481787"/>
                  <a:gd name="adj2" fmla="val 2837462"/>
                </a:avLst>
              </a:prstGeom>
              <a:ln w="7620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9536313" y="3860026"/>
                <a:ext cx="485775" cy="0"/>
              </a:xfrm>
              <a:prstGeom prst="line">
                <a:avLst/>
              </a:prstGeom>
              <a:ln>
                <a:solidFill>
                  <a:srgbClr val="A4B28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Arc 60"/>
              <p:cNvSpPr/>
              <p:nvPr/>
            </p:nvSpPr>
            <p:spPr>
              <a:xfrm rot="20496032">
                <a:off x="9636455" y="3853374"/>
                <a:ext cx="275123" cy="287015"/>
              </a:xfrm>
              <a:prstGeom prst="arc">
                <a:avLst>
                  <a:gd name="adj1" fmla="val 14333686"/>
                  <a:gd name="adj2" fmla="val 2837462"/>
                </a:avLst>
              </a:prstGeom>
              <a:ln w="7620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>
                <a:off x="9400583" y="3848121"/>
                <a:ext cx="773902" cy="0"/>
              </a:xfrm>
              <a:prstGeom prst="line">
                <a:avLst/>
              </a:prstGeom>
              <a:ln w="19050">
                <a:solidFill>
                  <a:srgbClr val="BFCE9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V="1">
                <a:off x="9371356" y="3867172"/>
                <a:ext cx="807891" cy="4762"/>
              </a:xfrm>
              <a:prstGeom prst="line">
                <a:avLst/>
              </a:prstGeom>
              <a:ln w="12700">
                <a:solidFill>
                  <a:srgbClr val="C0CF9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Arc 69"/>
              <p:cNvSpPr/>
              <p:nvPr/>
            </p:nvSpPr>
            <p:spPr>
              <a:xfrm>
                <a:off x="9868847" y="4007208"/>
                <a:ext cx="279810" cy="241757"/>
              </a:xfrm>
              <a:prstGeom prst="arc">
                <a:avLst>
                  <a:gd name="adj1" fmla="val 14333686"/>
                  <a:gd name="adj2" fmla="val 2837462"/>
                </a:avLst>
              </a:prstGeom>
              <a:ln w="7620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>
                <a:off x="9893748" y="3886348"/>
                <a:ext cx="115004" cy="131710"/>
              </a:xfrm>
              <a:prstGeom prst="line">
                <a:avLst/>
              </a:prstGeom>
              <a:ln w="5715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Freeform 78"/>
              <p:cNvSpPr/>
              <p:nvPr/>
            </p:nvSpPr>
            <p:spPr>
              <a:xfrm>
                <a:off x="9953977" y="4042843"/>
                <a:ext cx="65730" cy="24972"/>
              </a:xfrm>
              <a:custGeom>
                <a:avLst/>
                <a:gdLst>
                  <a:gd name="connsiteX0" fmla="*/ 1436 w 65730"/>
                  <a:gd name="connsiteY0" fmla="*/ 24352 h 24972"/>
                  <a:gd name="connsiteX1" fmla="*/ 22868 w 65730"/>
                  <a:gd name="connsiteY1" fmla="*/ 21971 h 24972"/>
                  <a:gd name="connsiteX2" fmla="*/ 37155 w 65730"/>
                  <a:gd name="connsiteY2" fmla="*/ 12446 h 24972"/>
                  <a:gd name="connsiteX3" fmla="*/ 58586 w 65730"/>
                  <a:gd name="connsiteY3" fmla="*/ 5302 h 24972"/>
                  <a:gd name="connsiteX4" fmla="*/ 65730 w 65730"/>
                  <a:gd name="connsiteY4" fmla="*/ 2921 h 24972"/>
                  <a:gd name="connsiteX5" fmla="*/ 41918 w 65730"/>
                  <a:gd name="connsiteY5" fmla="*/ 2921 h 24972"/>
                  <a:gd name="connsiteX6" fmla="*/ 27630 w 65730"/>
                  <a:gd name="connsiteY6" fmla="*/ 10065 h 24972"/>
                  <a:gd name="connsiteX7" fmla="*/ 3818 w 65730"/>
                  <a:gd name="connsiteY7" fmla="*/ 12446 h 24972"/>
                  <a:gd name="connsiteX8" fmla="*/ 1436 w 65730"/>
                  <a:gd name="connsiteY8" fmla="*/ 24352 h 2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5730" h="24972">
                    <a:moveTo>
                      <a:pt x="1436" y="24352"/>
                    </a:moveTo>
                    <a:cubicBezTo>
                      <a:pt x="4611" y="25939"/>
                      <a:pt x="16049" y="24244"/>
                      <a:pt x="22868" y="21971"/>
                    </a:cubicBezTo>
                    <a:cubicBezTo>
                      <a:pt x="28298" y="20161"/>
                      <a:pt x="31725" y="14256"/>
                      <a:pt x="37155" y="12446"/>
                    </a:cubicBezTo>
                    <a:lnTo>
                      <a:pt x="58586" y="5302"/>
                    </a:lnTo>
                    <a:lnTo>
                      <a:pt x="65730" y="2921"/>
                    </a:lnTo>
                    <a:cubicBezTo>
                      <a:pt x="55387" y="-526"/>
                      <a:pt x="56319" y="-1399"/>
                      <a:pt x="41918" y="2921"/>
                    </a:cubicBezTo>
                    <a:cubicBezTo>
                      <a:pt x="23334" y="8496"/>
                      <a:pt x="45692" y="7286"/>
                      <a:pt x="27630" y="10065"/>
                    </a:cubicBezTo>
                    <a:cubicBezTo>
                      <a:pt x="19746" y="11278"/>
                      <a:pt x="11755" y="11652"/>
                      <a:pt x="3818" y="12446"/>
                    </a:cubicBezTo>
                    <a:cubicBezTo>
                      <a:pt x="934" y="21096"/>
                      <a:pt x="-1739" y="22765"/>
                      <a:pt x="1436" y="24352"/>
                    </a:cubicBezTo>
                    <a:close/>
                  </a:path>
                </a:pathLst>
              </a:custGeom>
              <a:solidFill>
                <a:srgbClr val="9DAD7B"/>
              </a:solidFill>
              <a:ln>
                <a:solidFill>
                  <a:srgbClr val="9DA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10075446" y="4142873"/>
                <a:ext cx="29986" cy="57672"/>
              </a:xfrm>
              <a:custGeom>
                <a:avLst/>
                <a:gdLst>
                  <a:gd name="connsiteX0" fmla="*/ 1411 w 29986"/>
                  <a:gd name="connsiteY0" fmla="*/ 57672 h 57672"/>
                  <a:gd name="connsiteX1" fmla="*/ 10936 w 29986"/>
                  <a:gd name="connsiteY1" fmla="*/ 45766 h 57672"/>
                  <a:gd name="connsiteX2" fmla="*/ 18080 w 29986"/>
                  <a:gd name="connsiteY2" fmla="*/ 43385 h 57672"/>
                  <a:gd name="connsiteX3" fmla="*/ 25224 w 29986"/>
                  <a:gd name="connsiteY3" fmla="*/ 19572 h 57672"/>
                  <a:gd name="connsiteX4" fmla="*/ 27605 w 29986"/>
                  <a:gd name="connsiteY4" fmla="*/ 7666 h 57672"/>
                  <a:gd name="connsiteX5" fmla="*/ 29986 w 29986"/>
                  <a:gd name="connsiteY5" fmla="*/ 522 h 57672"/>
                  <a:gd name="connsiteX6" fmla="*/ 18080 w 29986"/>
                  <a:gd name="connsiteY6" fmla="*/ 26716 h 57672"/>
                  <a:gd name="connsiteX7" fmla="*/ 10936 w 29986"/>
                  <a:gd name="connsiteY7" fmla="*/ 41003 h 57672"/>
                  <a:gd name="connsiteX8" fmla="*/ 3792 w 29986"/>
                  <a:gd name="connsiteY8" fmla="*/ 45766 h 57672"/>
                  <a:gd name="connsiteX9" fmla="*/ 1411 w 29986"/>
                  <a:gd name="connsiteY9" fmla="*/ 57672 h 57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986" h="57672">
                    <a:moveTo>
                      <a:pt x="1411" y="57672"/>
                    </a:moveTo>
                    <a:cubicBezTo>
                      <a:pt x="2602" y="57672"/>
                      <a:pt x="7077" y="49073"/>
                      <a:pt x="10936" y="45766"/>
                    </a:cubicBezTo>
                    <a:cubicBezTo>
                      <a:pt x="12842" y="44132"/>
                      <a:pt x="16621" y="45428"/>
                      <a:pt x="18080" y="43385"/>
                    </a:cubicBezTo>
                    <a:cubicBezTo>
                      <a:pt x="19992" y="40709"/>
                      <a:pt x="24157" y="24373"/>
                      <a:pt x="25224" y="19572"/>
                    </a:cubicBezTo>
                    <a:cubicBezTo>
                      <a:pt x="26102" y="15621"/>
                      <a:pt x="26623" y="11592"/>
                      <a:pt x="27605" y="7666"/>
                    </a:cubicBezTo>
                    <a:cubicBezTo>
                      <a:pt x="28214" y="5231"/>
                      <a:pt x="29986" y="-1988"/>
                      <a:pt x="29986" y="522"/>
                    </a:cubicBezTo>
                    <a:cubicBezTo>
                      <a:pt x="29986" y="20015"/>
                      <a:pt x="24895" y="6268"/>
                      <a:pt x="18080" y="26716"/>
                    </a:cubicBezTo>
                    <a:cubicBezTo>
                      <a:pt x="16143" y="32528"/>
                      <a:pt x="15554" y="36386"/>
                      <a:pt x="10936" y="41003"/>
                    </a:cubicBezTo>
                    <a:cubicBezTo>
                      <a:pt x="8912" y="43027"/>
                      <a:pt x="6173" y="44178"/>
                      <a:pt x="3792" y="45766"/>
                    </a:cubicBezTo>
                    <a:cubicBezTo>
                      <a:pt x="-1954" y="54387"/>
                      <a:pt x="220" y="57672"/>
                      <a:pt x="1411" y="57672"/>
                    </a:cubicBezTo>
                    <a:close/>
                  </a:path>
                </a:pathLst>
              </a:custGeom>
              <a:solidFill>
                <a:srgbClr val="9DAD7B"/>
              </a:solidFill>
              <a:ln>
                <a:solidFill>
                  <a:srgbClr val="9DAD7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>
                <a:off x="10124187" y="4189592"/>
                <a:ext cx="187844" cy="3537"/>
              </a:xfrm>
              <a:prstGeom prst="line">
                <a:avLst/>
              </a:prstGeom>
              <a:ln w="5715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0124187" y="4228066"/>
                <a:ext cx="187844" cy="3537"/>
              </a:xfrm>
              <a:prstGeom prst="line">
                <a:avLst/>
              </a:prstGeom>
              <a:ln w="57150">
                <a:solidFill>
                  <a:srgbClr val="9DAD7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10191157" y="3914795"/>
                <a:ext cx="2381" cy="534317"/>
              </a:xfrm>
              <a:prstGeom prst="line">
                <a:avLst/>
              </a:prstGeom>
              <a:ln w="12700">
                <a:solidFill>
                  <a:srgbClr val="828D6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2" name="Straight Connector 91"/>
          <p:cNvCxnSpPr/>
          <p:nvPr/>
        </p:nvCxnSpPr>
        <p:spPr>
          <a:xfrm flipV="1">
            <a:off x="1914849" y="4446216"/>
            <a:ext cx="2493192" cy="262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258377" y="4459327"/>
            <a:ext cx="356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437096" y="4459327"/>
            <a:ext cx="38077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55" idx="1"/>
          </p:cNvCxnSpPr>
          <p:nvPr/>
        </p:nvCxnSpPr>
        <p:spPr>
          <a:xfrm flipV="1">
            <a:off x="7673084" y="4448206"/>
            <a:ext cx="1436371" cy="703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Block Arc 1030"/>
          <p:cNvSpPr/>
          <p:nvPr/>
        </p:nvSpPr>
        <p:spPr>
          <a:xfrm>
            <a:off x="9091717" y="4137025"/>
            <a:ext cx="695030" cy="597618"/>
          </a:xfrm>
          <a:prstGeom prst="blockArc">
            <a:avLst>
              <a:gd name="adj1" fmla="val 10800000"/>
              <a:gd name="adj2" fmla="val 22064"/>
              <a:gd name="adj3" fmla="val 207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37" name="Elbow Connector 1036"/>
          <p:cNvCxnSpPr/>
          <p:nvPr/>
        </p:nvCxnSpPr>
        <p:spPr>
          <a:xfrm>
            <a:off x="9769116" y="4443880"/>
            <a:ext cx="813159" cy="312005"/>
          </a:xfrm>
          <a:prstGeom prst="bentConnector3">
            <a:avLst>
              <a:gd name="adj1" fmla="val 9861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408041" y="3736796"/>
            <a:ext cx="202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WATER BATH (37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4226727" y="5055857"/>
            <a:ext cx="1209775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 shear rate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854770" y="5194357"/>
            <a:ext cx="1610565" cy="2769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 shear rate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746643" y="5055857"/>
            <a:ext cx="1355764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Peristaltic pump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0341428" y="5093957"/>
            <a:ext cx="987219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Discard 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8" name="Picture 137" descr="H:\SUBSTUDY\Chamber illustration.t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864" b="84898" l="70370" r="97626">
                        <a14:foregroundMark x1="89174" y1="73741" x2="94492" y2="74150"/>
                        <a14:foregroundMark x1="88129" y1="70884" x2="88129" y2="75510"/>
                        <a14:backgroundMark x1="70750" y1="68571" x2="74739" y2="68571"/>
                        <a14:backgroundMark x1="75973" y1="66122" x2="77398" y2="63537"/>
                        <a14:backgroundMark x1="77493" y1="63401" x2="78632" y2="63129"/>
                        <a14:backgroundMark x1="78727" y1="63129" x2="80057" y2="63946"/>
                        <a14:backgroundMark x1="80342" y1="64082" x2="81102" y2="65986"/>
                        <a14:backgroundMark x1="82526" y1="68707" x2="86515" y2="69524"/>
                        <a14:backgroundMark x1="89649" y1="72245" x2="89649" y2="723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867" t="68629" r="1143" b="21911"/>
          <a:stretch/>
        </p:blipFill>
        <p:spPr bwMode="auto">
          <a:xfrm>
            <a:off x="10331662" y="4488319"/>
            <a:ext cx="1037687" cy="5715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278064" y="864723"/>
            <a:ext cx="5897631" cy="2541949"/>
            <a:chOff x="4278064" y="864723"/>
            <a:chExt cx="5897631" cy="2541949"/>
          </a:xfrm>
        </p:grpSpPr>
        <p:pic>
          <p:nvPicPr>
            <p:cNvPr id="1026" name="Picture 2" descr="Image result for badimon perfusion chamber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064" y="864723"/>
              <a:ext cx="3635872" cy="25419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7579145" y="1793961"/>
              <a:ext cx="2596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Thrombogenic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substrate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96081" y="5735040"/>
            <a:ext cx="6052537" cy="1047751"/>
            <a:chOff x="3596081" y="5735040"/>
            <a:chExt cx="6052537" cy="1047751"/>
          </a:xfrm>
        </p:grpSpPr>
        <p:pic>
          <p:nvPicPr>
            <p:cNvPr id="133" name="Picture 2" descr="https://media.springernature.com/original/springer-static/image/chp%3A10.1007%2F978-1-4939-8597-5_12/MediaObjects/439702_1_En_12_Fig3_HTML.jpg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7" t="9610" r="3433" b="52252"/>
            <a:stretch/>
          </p:blipFill>
          <p:spPr bwMode="auto">
            <a:xfrm>
              <a:off x="3596081" y="5735040"/>
              <a:ext cx="3869254" cy="1047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3" name="TextBox 52"/>
            <p:cNvSpPr txBox="1"/>
            <p:nvPr/>
          </p:nvSpPr>
          <p:spPr>
            <a:xfrm>
              <a:off x="7045984" y="5883183"/>
              <a:ext cx="26026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Thrombus </a:t>
              </a: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area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is quantified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22471"/>
            <a:ext cx="1219199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Badimon Perfusion Chamber</a:t>
            </a:r>
            <a:endParaRPr lang="en-US" sz="48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  <p:bldP spid="97" grpId="0"/>
      <p:bldP spid="132" grpId="0"/>
      <p:bldP spid="134" grpId="0"/>
      <p:bldP spid="135" grpId="0"/>
      <p:bldP spid="1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3074192" y="5732838"/>
            <a:ext cx="0" cy="64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9001800" y="5732838"/>
            <a:ext cx="183" cy="64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455E55-2B86-A643-A9F6-1827EFBD6543}"/>
              </a:ext>
            </a:extLst>
          </p:cNvPr>
          <p:cNvCxnSpPr/>
          <p:nvPr/>
        </p:nvCxnSpPr>
        <p:spPr>
          <a:xfrm>
            <a:off x="6039890" y="952214"/>
            <a:ext cx="1" cy="4866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8DF803B-EC92-5741-A088-A71CB02621DF}"/>
              </a:ext>
            </a:extLst>
          </p:cNvPr>
          <p:cNvSpPr txBox="1"/>
          <p:nvPr/>
        </p:nvSpPr>
        <p:spPr>
          <a:xfrm>
            <a:off x="9926665" y="4368041"/>
            <a:ext cx="187671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 – No longer on therapy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 – Lost to follow-up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 – Refused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4B0AFF-7630-8E44-BE19-5C0892896D98}"/>
              </a:ext>
            </a:extLst>
          </p:cNvPr>
          <p:cNvCxnSpPr/>
          <p:nvPr/>
        </p:nvCxnSpPr>
        <p:spPr>
          <a:xfrm flipV="1">
            <a:off x="9001800" y="4690539"/>
            <a:ext cx="914400" cy="13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088183" y="1891001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74009" y="1876159"/>
            <a:ext cx="366" cy="6766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1417407" y="2524428"/>
            <a:ext cx="3313571" cy="62735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Ticagrelor + Placebo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23)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7391399" y="1891001"/>
            <a:ext cx="159611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001800" y="1877222"/>
            <a:ext cx="366" cy="6803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7345198" y="2529190"/>
            <a:ext cx="3313571" cy="627359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Ticagrelor + Aspirin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28)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074192" y="3151403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9001800" y="3156165"/>
            <a:ext cx="183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5E3394B-25F0-1341-ACB4-2DF3ACE3BC8F}"/>
              </a:ext>
            </a:extLst>
          </p:cNvPr>
          <p:cNvSpPr/>
          <p:nvPr/>
        </p:nvSpPr>
        <p:spPr>
          <a:xfrm>
            <a:off x="4261890" y="166110"/>
            <a:ext cx="3556000" cy="789110"/>
          </a:xfrm>
          <a:prstGeom prst="roundRect">
            <a:avLst>
              <a:gd name="adj" fmla="val 797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Randomized in TWILIGHT at Mount Sinai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(N=128)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6E923C11-9DD7-1D4D-9CE8-DEA72C979071}"/>
              </a:ext>
            </a:extLst>
          </p:cNvPr>
          <p:cNvSpPr/>
          <p:nvPr/>
        </p:nvSpPr>
        <p:spPr>
          <a:xfrm>
            <a:off x="4688383" y="1438851"/>
            <a:ext cx="2703015" cy="904300"/>
          </a:xfrm>
          <a:prstGeom prst="roundRect">
            <a:avLst>
              <a:gd name="adj" fmla="val 90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Platelet Substudy Enrolled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51)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1417407" y="3619557"/>
            <a:ext cx="3313571" cy="62735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PD study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Perfusion Assay (N = 23)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7345198" y="3624319"/>
            <a:ext cx="3313571" cy="627359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PD study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Perfusion Assay (N = 28)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3074192" y="4246916"/>
            <a:ext cx="0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001800" y="4251678"/>
            <a:ext cx="183" cy="914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1417407" y="5120941"/>
            <a:ext cx="3313571" cy="627359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PD study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Perfusion Assay (N = 18)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8D2E2D-FDF6-3149-B2F5-9C8760775913}"/>
              </a:ext>
            </a:extLst>
          </p:cNvPr>
          <p:cNvSpPr/>
          <p:nvPr/>
        </p:nvSpPr>
        <p:spPr>
          <a:xfrm>
            <a:off x="7345198" y="5125703"/>
            <a:ext cx="3313571" cy="627359"/>
          </a:xfrm>
          <a:prstGeom prst="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PD study</a:t>
            </a: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Perfusion Assay (N = 24)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074009" y="6358154"/>
            <a:ext cx="59277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6E923C11-9DD7-1D4D-9CE8-DEA72C979071}"/>
              </a:ext>
            </a:extLst>
          </p:cNvPr>
          <p:cNvSpPr/>
          <p:nvPr/>
        </p:nvSpPr>
        <p:spPr>
          <a:xfrm>
            <a:off x="4438276" y="6041056"/>
            <a:ext cx="3203228" cy="634197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 Perfusion Assay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 = 42)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8DF803B-EC92-5741-A088-A71CB02621DF}"/>
              </a:ext>
            </a:extLst>
          </p:cNvPr>
          <p:cNvSpPr txBox="1"/>
          <p:nvPr/>
        </p:nvSpPr>
        <p:spPr>
          <a:xfrm flipH="1">
            <a:off x="377972" y="4453096"/>
            <a:ext cx="176089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 – No longer on therapy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54B0AFF-7630-8E44-BE19-5C0892896D98}"/>
              </a:ext>
            </a:extLst>
          </p:cNvPr>
          <p:cNvCxnSpPr/>
          <p:nvPr/>
        </p:nvCxnSpPr>
        <p:spPr>
          <a:xfrm flipH="1" flipV="1">
            <a:off x="2149327" y="4690539"/>
            <a:ext cx="914400" cy="13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923C11-9DD7-1D4D-9CE8-DEA72C979071}"/>
              </a:ext>
            </a:extLst>
          </p:cNvPr>
          <p:cNvSpPr/>
          <p:nvPr/>
        </p:nvSpPr>
        <p:spPr>
          <a:xfrm>
            <a:off x="4401522" y="4417761"/>
            <a:ext cx="3203228" cy="580929"/>
          </a:xfrm>
          <a:prstGeom prst="roundRect">
            <a:avLst>
              <a:gd name="adj" fmla="val 945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 (IQR) days between visits 41 (31 </a:t>
            </a:r>
            <a:r>
              <a:rPr lang="mr-IN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61)</a:t>
            </a:r>
          </a:p>
        </p:txBody>
      </p:sp>
    </p:spTree>
    <p:extLst>
      <p:ext uri="{BB962C8B-B14F-4D97-AF65-F5344CB8AC3E}">
        <p14:creationId xmlns:p14="http://schemas.microsoft.com/office/powerpoint/2010/main" val="139757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6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85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35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85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35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3" grpId="0" animBg="1"/>
      <p:bldP spid="6" grpId="0" animBg="1"/>
      <p:bldP spid="30" grpId="0" animBg="1"/>
      <p:bldP spid="33" grpId="0" animBg="1"/>
      <p:bldP spid="34" grpId="0" animBg="1"/>
      <p:bldP spid="37" grpId="0" animBg="1"/>
      <p:bldP spid="38" grpId="0" animBg="1"/>
      <p:bldP spid="43" grpId="0" animBg="1"/>
      <p:bldP spid="52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80021"/>
              </p:ext>
            </p:extLst>
          </p:nvPr>
        </p:nvGraphicFramePr>
        <p:xfrm>
          <a:off x="325798" y="1009645"/>
          <a:ext cx="11448289" cy="55366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01181">
                  <a:extLst>
                    <a:ext uri="{9D8B030D-6E8A-4147-A177-3AD203B41FA5}">
                      <a16:colId xmlns:a16="http://schemas.microsoft.com/office/drawing/2014/main" val="2855793505"/>
                    </a:ext>
                  </a:extLst>
                </a:gridCol>
                <a:gridCol w="3146556">
                  <a:extLst>
                    <a:ext uri="{9D8B030D-6E8A-4147-A177-3AD203B41FA5}">
                      <a16:colId xmlns:a16="http://schemas.microsoft.com/office/drawing/2014/main" val="1464136135"/>
                    </a:ext>
                  </a:extLst>
                </a:gridCol>
                <a:gridCol w="3146556">
                  <a:extLst>
                    <a:ext uri="{9D8B030D-6E8A-4147-A177-3AD203B41FA5}">
                      <a16:colId xmlns:a16="http://schemas.microsoft.com/office/drawing/2014/main" val="3708244053"/>
                    </a:ext>
                  </a:extLst>
                </a:gridCol>
                <a:gridCol w="1253996">
                  <a:extLst>
                    <a:ext uri="{9D8B030D-6E8A-4147-A177-3AD203B41FA5}">
                      <a16:colId xmlns:a16="http://schemas.microsoft.com/office/drawing/2014/main" val="2319463684"/>
                    </a:ext>
                  </a:extLst>
                </a:gridCol>
              </a:tblGrid>
              <a:tr h="6014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Variable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Ticagrelor</a:t>
                      </a:r>
                      <a:r>
                        <a:rPr lang="en-US" sz="1800" kern="1200" dirty="0">
                          <a:effectLst/>
                        </a:rPr>
                        <a:t> plus Placebo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(n=18)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Ticagrelor</a:t>
                      </a:r>
                      <a:r>
                        <a:rPr lang="en-US" sz="1800" kern="1200" dirty="0">
                          <a:effectLst/>
                        </a:rPr>
                        <a:t> plus aspirin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(n=24)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624602869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Age, years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61.9 ± 9.9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64.6 ± 9.3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0.38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15659180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Female Sex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 (11.1%)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 (12.5%)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0.89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00839125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Nonwhite Race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 (61.1%)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 (50%)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0.57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30471710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Body mass index, kg/m</a:t>
                      </a:r>
                      <a:r>
                        <a:rPr lang="en-US" sz="1600" b="1" kern="1200" baseline="30000" dirty="0">
                          <a:effectLst/>
                        </a:rPr>
                        <a:t>2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28.9 </a:t>
                      </a:r>
                      <a:r>
                        <a:rPr lang="en-US" sz="1600" kern="1200">
                          <a:effectLst/>
                        </a:rPr>
                        <a:t>± </a:t>
                      </a:r>
                      <a:r>
                        <a:rPr lang="en-US" sz="1600">
                          <a:effectLst/>
                        </a:rPr>
                        <a:t>4.8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28.5 </a:t>
                      </a:r>
                      <a:r>
                        <a:rPr lang="en-US" sz="1600" kern="1200" dirty="0">
                          <a:effectLst/>
                        </a:rPr>
                        <a:t>± </a:t>
                      </a:r>
                      <a:r>
                        <a:rPr lang="en-US" sz="1600" dirty="0">
                          <a:effectLst/>
                        </a:rPr>
                        <a:t>5.4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0.81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9313142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Diabetes Mellitus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 (27.8%)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10 (41.7%)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0.35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798892051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889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Current Smoker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 (11.1%)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 (20.8%)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0.47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2914653799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8890" marR="0" indent="-889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Hypercholesterolemia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15 (83.3%)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21 (87.5%)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2516079025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Hypertension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18 (100.0%)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21 (87.5%)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0.12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248193417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Prior myocardial infarction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 (5.6%)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5 (20.8%)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3617435889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Prior PCI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12 (66.7%)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18 (75.0%)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0.55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4125038482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Prior coronary artery bypass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 (11.1%)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 (8.3%)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0.76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701190345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Chronic kidney disease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 (5.6%)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 (12.5%)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2872741835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Hemoglobin, g/dl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12.9 ± 1.2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13.4 ± 1.9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0.31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4079861250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Platelet count (x10</a:t>
                      </a:r>
                      <a:r>
                        <a:rPr lang="en-US" sz="1600" b="1" kern="1200" baseline="30000" dirty="0">
                          <a:effectLst/>
                        </a:rPr>
                        <a:t>3</a:t>
                      </a:r>
                      <a:r>
                        <a:rPr lang="en-US" sz="1600" b="1" kern="1200" dirty="0">
                          <a:effectLst/>
                        </a:rPr>
                        <a:t>/</a:t>
                      </a:r>
                      <a:r>
                        <a:rPr lang="el-GR" sz="1600" b="1" kern="1200" dirty="0">
                          <a:effectLst/>
                        </a:rPr>
                        <a:t>μ</a:t>
                      </a:r>
                      <a:r>
                        <a:rPr lang="en-US" sz="1600" b="1" kern="1200" dirty="0">
                          <a:effectLst/>
                        </a:rPr>
                        <a:t>L)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243.1 ± 60.2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213.6 ± 56.1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0.11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600367894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94639" y="1653310"/>
            <a:ext cx="11521442" cy="2044930"/>
            <a:chOff x="299725" y="1382233"/>
            <a:chExt cx="11521442" cy="2044930"/>
          </a:xfrm>
        </p:grpSpPr>
        <p:sp>
          <p:nvSpPr>
            <p:cNvPr id="4" name="Rounded Rectangle 3"/>
            <p:cNvSpPr/>
            <p:nvPr/>
          </p:nvSpPr>
          <p:spPr>
            <a:xfrm>
              <a:off x="299725" y="1382233"/>
              <a:ext cx="11521441" cy="276446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99727" y="2801931"/>
              <a:ext cx="11521440" cy="625232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22471"/>
            <a:ext cx="1219199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Characteristics</a:t>
            </a:r>
            <a:endParaRPr lang="en-US" sz="48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8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353668"/>
              </p:ext>
            </p:extLst>
          </p:nvPr>
        </p:nvGraphicFramePr>
        <p:xfrm>
          <a:off x="325798" y="977043"/>
          <a:ext cx="11447102" cy="51841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903302">
                  <a:extLst>
                    <a:ext uri="{9D8B030D-6E8A-4147-A177-3AD203B41FA5}">
                      <a16:colId xmlns:a16="http://schemas.microsoft.com/office/drawing/2014/main" val="2855793505"/>
                    </a:ext>
                  </a:extLst>
                </a:gridCol>
                <a:gridCol w="3145536">
                  <a:extLst>
                    <a:ext uri="{9D8B030D-6E8A-4147-A177-3AD203B41FA5}">
                      <a16:colId xmlns:a16="http://schemas.microsoft.com/office/drawing/2014/main" val="1464136135"/>
                    </a:ext>
                  </a:extLst>
                </a:gridCol>
                <a:gridCol w="3145536">
                  <a:extLst>
                    <a:ext uri="{9D8B030D-6E8A-4147-A177-3AD203B41FA5}">
                      <a16:colId xmlns:a16="http://schemas.microsoft.com/office/drawing/2014/main" val="3708244053"/>
                    </a:ext>
                  </a:extLst>
                </a:gridCol>
                <a:gridCol w="1252728">
                  <a:extLst>
                    <a:ext uri="{9D8B030D-6E8A-4147-A177-3AD203B41FA5}">
                      <a16:colId xmlns:a16="http://schemas.microsoft.com/office/drawing/2014/main" val="2319463684"/>
                    </a:ext>
                  </a:extLst>
                </a:gridCol>
              </a:tblGrid>
              <a:tr h="60144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</a:rPr>
                        <a:t>Variable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Ticagrelor</a:t>
                      </a:r>
                      <a:r>
                        <a:rPr lang="en-US" sz="1800" kern="1200" dirty="0">
                          <a:effectLst/>
                        </a:rPr>
                        <a:t> plus Placebo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(n=18)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Ticagrelor</a:t>
                      </a:r>
                      <a:r>
                        <a:rPr lang="en-US" sz="1800" kern="1200" dirty="0">
                          <a:effectLst/>
                        </a:rPr>
                        <a:t> plus aspirin 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(n=24) 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74" marR="38874" marT="0" marB="0" anchor="ctr"/>
                </a:tc>
                <a:extLst>
                  <a:ext uri="{0D108BD9-81ED-4DB2-BD59-A6C34878D82A}">
                    <a16:rowId xmlns:a16="http://schemas.microsoft.com/office/drawing/2014/main" val="1624602869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8890" marR="0" indent="-88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Indication for PCI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+mn-lt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285750" marR="0"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5659180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28575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Stable angina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6 (33.3%)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10 (41.7%)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0.58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471710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28575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Acute coronary syndrome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9 (50%)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14 (58%)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0.59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13142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Multivessel CAD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12 (66.7%)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11 (45.8%)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0.18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8892051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Number of lesions treated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1.7 ± 0.8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1.6 ± 0.8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0.86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4653799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LAD</a:t>
                      </a: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6 (33.3%)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11 (45.8%)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0.41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64614857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RCA</a:t>
                      </a: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8 (44.4%)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8 (33.3%)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0.46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3644368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LCx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8 (44.4%)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8 (33.3%)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0.46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87604356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Stent length (mm)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35.8 ± 24.5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35.1 ± 21.9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0.92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01190345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Target lesion morphology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72741835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28575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Thrombus (%)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2 (11.1%)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4 (16.7%)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0.61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9861250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28575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Calcification, moderate or severe (%)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+mn-lt"/>
                        </a:rPr>
                        <a:t>3 (16.7%)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11 (45.8%)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0.047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0367894"/>
                  </a:ext>
                </a:extLst>
              </a:tr>
              <a:tr h="352516">
                <a:tc>
                  <a:txBody>
                    <a:bodyPr/>
                    <a:lstStyle/>
                    <a:p>
                      <a:pPr marL="285750" marR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effectLst/>
                          <a:latin typeface="+mn-lt"/>
                        </a:rPr>
                        <a:t>Any bifurcation (%)</a:t>
                      </a:r>
                      <a:endParaRPr lang="en-US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6 (33.3%)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5 (20.8%)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93" marR="48393" marT="0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+mn-lt"/>
                        </a:rPr>
                        <a:t>0.83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2915943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84479" y="2264605"/>
            <a:ext cx="11521441" cy="2478745"/>
            <a:chOff x="233532" y="1879014"/>
            <a:chExt cx="11521441" cy="2478745"/>
          </a:xfrm>
        </p:grpSpPr>
        <p:sp>
          <p:nvSpPr>
            <p:cNvPr id="9" name="Rounded Rectangle 8"/>
            <p:cNvSpPr/>
            <p:nvPr/>
          </p:nvSpPr>
          <p:spPr>
            <a:xfrm>
              <a:off x="233532" y="1879014"/>
              <a:ext cx="11521441" cy="659877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3854" y="4023175"/>
              <a:ext cx="11480800" cy="334584"/>
            </a:xfrm>
            <a:prstGeom prst="round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8402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Procedural Characteristics</a:t>
            </a:r>
            <a:endParaRPr lang="en-US" sz="4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>
          <a:xfrm>
            <a:off x="1459894" y="1152013"/>
            <a:ext cx="7596553" cy="5353109"/>
            <a:chOff x="1785014" y="1101213"/>
            <a:chExt cx="7596553" cy="5353109"/>
          </a:xfrm>
        </p:grpSpPr>
        <p:sp>
          <p:nvSpPr>
            <p:cNvPr id="55" name="Line 55"/>
            <p:cNvSpPr>
              <a:spLocks noChangeShapeType="1"/>
            </p:cNvSpPr>
            <p:nvPr/>
          </p:nvSpPr>
          <p:spPr bwMode="auto">
            <a:xfrm flipV="1">
              <a:off x="2762409" y="1213791"/>
              <a:ext cx="0" cy="4491974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6"/>
            <p:cNvSpPr>
              <a:spLocks noChangeShapeType="1"/>
            </p:cNvSpPr>
            <p:nvPr/>
          </p:nvSpPr>
          <p:spPr bwMode="auto">
            <a:xfrm flipH="1">
              <a:off x="2691503" y="5583856"/>
              <a:ext cx="70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 rot="16200000">
              <a:off x="2380511" y="5449507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 flipH="1">
              <a:off x="2691503" y="4169463"/>
              <a:ext cx="70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9"/>
            <p:cNvSpPr>
              <a:spLocks noChangeArrowheads="1"/>
            </p:cNvSpPr>
            <p:nvPr/>
          </p:nvSpPr>
          <p:spPr bwMode="auto">
            <a:xfrm rot="16200000">
              <a:off x="2380511" y="4033870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 flipH="1">
              <a:off x="2691503" y="2750093"/>
              <a:ext cx="70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61"/>
            <p:cNvSpPr>
              <a:spLocks noChangeArrowheads="1"/>
            </p:cNvSpPr>
            <p:nvPr/>
          </p:nvSpPr>
          <p:spPr bwMode="auto">
            <a:xfrm rot="16200000">
              <a:off x="2380511" y="2613257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 flipH="1">
              <a:off x="2691503" y="1329480"/>
              <a:ext cx="70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 rot="16200000">
              <a:off x="2380511" y="1195132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 rot="16200000">
              <a:off x="45141" y="3257997"/>
              <a:ext cx="37875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Thrombus Area at Follow-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(</a:t>
              </a:r>
              <a:r>
                <a:rPr lang="en-US" sz="2000" dirty="0"/>
                <a:t>µm</a:t>
              </a:r>
              <a:r>
                <a:rPr lang="en-US" sz="2000" baseline="30000" dirty="0"/>
                <a:t>2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65"/>
            <p:cNvSpPr>
              <a:spLocks noChangeShapeType="1"/>
            </p:cNvSpPr>
            <p:nvPr/>
          </p:nvSpPr>
          <p:spPr bwMode="auto">
            <a:xfrm>
              <a:off x="2762409" y="5705765"/>
              <a:ext cx="6507201" cy="0"/>
            </a:xfrm>
            <a:prstGeom prst="line">
              <a:avLst/>
            </a:prstGeom>
            <a:noFill/>
            <a:ln w="1905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6"/>
            <p:cNvSpPr>
              <a:spLocks noChangeShapeType="1"/>
            </p:cNvSpPr>
            <p:nvPr/>
          </p:nvSpPr>
          <p:spPr bwMode="auto">
            <a:xfrm>
              <a:off x="2884318" y="5705765"/>
              <a:ext cx="0" cy="709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7"/>
            <p:cNvSpPr>
              <a:spLocks noChangeArrowheads="1"/>
            </p:cNvSpPr>
            <p:nvPr/>
          </p:nvSpPr>
          <p:spPr bwMode="auto">
            <a:xfrm>
              <a:off x="2722602" y="5817722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Line 68"/>
            <p:cNvSpPr>
              <a:spLocks noChangeShapeType="1"/>
            </p:cNvSpPr>
            <p:nvPr/>
          </p:nvSpPr>
          <p:spPr bwMode="auto">
            <a:xfrm>
              <a:off x="4970454" y="5705765"/>
              <a:ext cx="0" cy="709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9"/>
            <p:cNvSpPr>
              <a:spLocks noChangeArrowheads="1"/>
            </p:cNvSpPr>
            <p:nvPr/>
          </p:nvSpPr>
          <p:spPr bwMode="auto">
            <a:xfrm>
              <a:off x="4809982" y="5817722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3000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>
              <a:off x="7061565" y="5705765"/>
              <a:ext cx="0" cy="709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71"/>
            <p:cNvSpPr>
              <a:spLocks noChangeArrowheads="1"/>
            </p:cNvSpPr>
            <p:nvPr/>
          </p:nvSpPr>
          <p:spPr bwMode="auto">
            <a:xfrm>
              <a:off x="6901093" y="5817722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5000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>
              <a:off x="9153921" y="5705765"/>
              <a:ext cx="0" cy="70906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3"/>
            <p:cNvSpPr>
              <a:spLocks noChangeArrowheads="1"/>
            </p:cNvSpPr>
            <p:nvPr/>
          </p:nvSpPr>
          <p:spPr bwMode="auto">
            <a:xfrm>
              <a:off x="8992205" y="5817722"/>
              <a:ext cx="389362" cy="201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7000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4"/>
            <p:cNvSpPr>
              <a:spLocks noChangeArrowheads="1"/>
            </p:cNvSpPr>
            <p:nvPr/>
          </p:nvSpPr>
          <p:spPr bwMode="auto">
            <a:xfrm>
              <a:off x="4049867" y="6146545"/>
              <a:ext cx="429192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Thrombus Area at 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Randomization (</a:t>
              </a:r>
              <a:r>
                <a:rPr lang="en-US" sz="2000" dirty="0" smtClean="0"/>
                <a:t>µm</a:t>
              </a:r>
              <a:r>
                <a:rPr lang="en-US" sz="2000" baseline="30000" dirty="0" smtClean="0"/>
                <a:t>2</a:t>
              </a:r>
              <a:r>
                <a:rPr lang="en-US" sz="2000" dirty="0" smtClean="0"/>
                <a:t>)</a:t>
              </a:r>
              <a:r>
                <a:rPr kumimoji="0" lang="en-US" alt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9" name="hh"/>
          <p:cNvSpPr>
            <a:spLocks/>
          </p:cNvSpPr>
          <p:nvPr/>
        </p:nvSpPr>
        <p:spPr bwMode="auto">
          <a:xfrm>
            <a:off x="2559198" y="1380280"/>
            <a:ext cx="6269603" cy="4254376"/>
          </a:xfrm>
          <a:custGeom>
            <a:avLst/>
            <a:gdLst>
              <a:gd name="T0" fmla="*/ 1129 w 1400"/>
              <a:gd name="T1" fmla="*/ 184 h 950"/>
              <a:gd name="T2" fmla="*/ 365 w 1400"/>
              <a:gd name="T3" fmla="*/ 702 h 950"/>
              <a:gd name="T4" fmla="*/ 1046 w 1400"/>
              <a:gd name="T5" fmla="*/ 241 h 950"/>
              <a:gd name="T6" fmla="*/ 1033 w 1400"/>
              <a:gd name="T7" fmla="*/ 249 h 950"/>
              <a:gd name="T8" fmla="*/ 814 w 1400"/>
              <a:gd name="T9" fmla="*/ 398 h 950"/>
              <a:gd name="T10" fmla="*/ 258 w 1400"/>
              <a:gd name="T11" fmla="*/ 775 h 950"/>
              <a:gd name="T12" fmla="*/ 629 w 1400"/>
              <a:gd name="T13" fmla="*/ 523 h 950"/>
              <a:gd name="T14" fmla="*/ 638 w 1400"/>
              <a:gd name="T15" fmla="*/ 517 h 950"/>
              <a:gd name="T16" fmla="*/ 684 w 1400"/>
              <a:gd name="T17" fmla="*/ 486 h 950"/>
              <a:gd name="T18" fmla="*/ 381 w 1400"/>
              <a:gd name="T19" fmla="*/ 691 h 950"/>
              <a:gd name="T20" fmla="*/ 622 w 1400"/>
              <a:gd name="T21" fmla="*/ 528 h 950"/>
              <a:gd name="T22" fmla="*/ 840 w 1400"/>
              <a:gd name="T23" fmla="*/ 380 h 950"/>
              <a:gd name="T24" fmla="*/ 781 w 1400"/>
              <a:gd name="T25" fmla="*/ 420 h 950"/>
              <a:gd name="T26" fmla="*/ 642 w 1400"/>
              <a:gd name="T27" fmla="*/ 515 h 950"/>
              <a:gd name="T28" fmla="*/ 1400 w 1400"/>
              <a:gd name="T29" fmla="*/ 0 h 950"/>
              <a:gd name="T30" fmla="*/ 585 w 1400"/>
              <a:gd name="T31" fmla="*/ 553 h 950"/>
              <a:gd name="T32" fmla="*/ 319 w 1400"/>
              <a:gd name="T33" fmla="*/ 734 h 950"/>
              <a:gd name="T34" fmla="*/ 521 w 1400"/>
              <a:gd name="T35" fmla="*/ 597 h 950"/>
              <a:gd name="T36" fmla="*/ 1400 w 1400"/>
              <a:gd name="T37" fmla="*/ 0 h 950"/>
              <a:gd name="T38" fmla="*/ 1400 w 1400"/>
              <a:gd name="T39" fmla="*/ 0 h 950"/>
              <a:gd name="T40" fmla="*/ 551 w 1400"/>
              <a:gd name="T41" fmla="*/ 576 h 950"/>
              <a:gd name="T42" fmla="*/ 1400 w 1400"/>
              <a:gd name="T43" fmla="*/ 0 h 950"/>
              <a:gd name="T44" fmla="*/ 1400 w 1400"/>
              <a:gd name="T45" fmla="*/ 0 h 950"/>
              <a:gd name="T46" fmla="*/ 565 w 1400"/>
              <a:gd name="T47" fmla="*/ 567 h 950"/>
              <a:gd name="T48" fmla="*/ 750 w 1400"/>
              <a:gd name="T49" fmla="*/ 441 h 950"/>
              <a:gd name="T50" fmla="*/ 446 w 1400"/>
              <a:gd name="T51" fmla="*/ 648 h 950"/>
              <a:gd name="T52" fmla="*/ 1400 w 1400"/>
              <a:gd name="T53" fmla="*/ 0 h 950"/>
              <a:gd name="T54" fmla="*/ 966 w 1400"/>
              <a:gd name="T55" fmla="*/ 295 h 950"/>
              <a:gd name="T56" fmla="*/ 913 w 1400"/>
              <a:gd name="T57" fmla="*/ 330 h 950"/>
              <a:gd name="T58" fmla="*/ 943 w 1400"/>
              <a:gd name="T59" fmla="*/ 310 h 950"/>
              <a:gd name="T60" fmla="*/ 1400 w 1400"/>
              <a:gd name="T61" fmla="*/ 0 h 950"/>
              <a:gd name="T62" fmla="*/ 409 w 1400"/>
              <a:gd name="T63" fmla="*/ 673 h 950"/>
              <a:gd name="T64" fmla="*/ 724 w 1400"/>
              <a:gd name="T65" fmla="*/ 459 h 950"/>
              <a:gd name="T66" fmla="*/ 403 w 1400"/>
              <a:gd name="T67" fmla="*/ 677 h 950"/>
              <a:gd name="T68" fmla="*/ 1400 w 1400"/>
              <a:gd name="T69" fmla="*/ 0 h 950"/>
              <a:gd name="T70" fmla="*/ 863 w 1400"/>
              <a:gd name="T71" fmla="*/ 365 h 950"/>
              <a:gd name="T72" fmla="*/ 869 w 1400"/>
              <a:gd name="T73" fmla="*/ 361 h 950"/>
              <a:gd name="T74" fmla="*/ 854 w 1400"/>
              <a:gd name="T75" fmla="*/ 371 h 950"/>
              <a:gd name="T76" fmla="*/ 365 w 1400"/>
              <a:gd name="T77" fmla="*/ 702 h 950"/>
              <a:gd name="T78" fmla="*/ 381 w 1400"/>
              <a:gd name="T79" fmla="*/ 692 h 950"/>
              <a:gd name="T80" fmla="*/ 0 w 1400"/>
              <a:gd name="T81" fmla="*/ 950 h 950"/>
              <a:gd name="T82" fmla="*/ 332 w 1400"/>
              <a:gd name="T83" fmla="*/ 725 h 950"/>
              <a:gd name="T84" fmla="*/ 0 w 1400"/>
              <a:gd name="T85" fmla="*/ 950 h 950"/>
              <a:gd name="T86" fmla="*/ 328 w 1400"/>
              <a:gd name="T87" fmla="*/ 728 h 950"/>
              <a:gd name="T88" fmla="*/ 293 w 1400"/>
              <a:gd name="T89" fmla="*/ 751 h 950"/>
              <a:gd name="T90" fmla="*/ 430 w 1400"/>
              <a:gd name="T91" fmla="*/ 658 h 950"/>
              <a:gd name="T92" fmla="*/ 255 w 1400"/>
              <a:gd name="T93" fmla="*/ 777 h 950"/>
              <a:gd name="T94" fmla="*/ 323 w 1400"/>
              <a:gd name="T95" fmla="*/ 731 h 950"/>
              <a:gd name="T96" fmla="*/ 1400 w 1400"/>
              <a:gd name="T97" fmla="*/ 0 h 950"/>
              <a:gd name="T98" fmla="*/ 1400 w 1400"/>
              <a:gd name="T99" fmla="*/ 0 h 950"/>
              <a:gd name="T100" fmla="*/ 524 w 1400"/>
              <a:gd name="T101" fmla="*/ 595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400" h="950">
                <a:moveTo>
                  <a:pt x="1129" y="184"/>
                </a:moveTo>
                <a:lnTo>
                  <a:pt x="365" y="702"/>
                </a:lnTo>
                <a:lnTo>
                  <a:pt x="1046" y="241"/>
                </a:lnTo>
                <a:lnTo>
                  <a:pt x="1033" y="249"/>
                </a:lnTo>
                <a:lnTo>
                  <a:pt x="814" y="398"/>
                </a:lnTo>
                <a:lnTo>
                  <a:pt x="258" y="775"/>
                </a:lnTo>
                <a:lnTo>
                  <a:pt x="629" y="523"/>
                </a:lnTo>
                <a:lnTo>
                  <a:pt x="638" y="517"/>
                </a:lnTo>
                <a:lnTo>
                  <a:pt x="684" y="486"/>
                </a:lnTo>
                <a:lnTo>
                  <a:pt x="381" y="691"/>
                </a:lnTo>
                <a:lnTo>
                  <a:pt x="622" y="528"/>
                </a:lnTo>
                <a:lnTo>
                  <a:pt x="840" y="380"/>
                </a:lnTo>
                <a:lnTo>
                  <a:pt x="781" y="420"/>
                </a:lnTo>
                <a:lnTo>
                  <a:pt x="642" y="515"/>
                </a:lnTo>
                <a:lnTo>
                  <a:pt x="1400" y="0"/>
                </a:lnTo>
                <a:lnTo>
                  <a:pt x="585" y="553"/>
                </a:lnTo>
                <a:lnTo>
                  <a:pt x="319" y="734"/>
                </a:lnTo>
                <a:lnTo>
                  <a:pt x="521" y="597"/>
                </a:lnTo>
                <a:lnTo>
                  <a:pt x="1400" y="0"/>
                </a:lnTo>
                <a:lnTo>
                  <a:pt x="1400" y="0"/>
                </a:lnTo>
                <a:lnTo>
                  <a:pt x="551" y="576"/>
                </a:lnTo>
                <a:lnTo>
                  <a:pt x="1400" y="0"/>
                </a:lnTo>
                <a:lnTo>
                  <a:pt x="1400" y="0"/>
                </a:lnTo>
                <a:lnTo>
                  <a:pt x="565" y="567"/>
                </a:lnTo>
                <a:lnTo>
                  <a:pt x="750" y="441"/>
                </a:lnTo>
                <a:lnTo>
                  <a:pt x="446" y="648"/>
                </a:lnTo>
                <a:lnTo>
                  <a:pt x="1400" y="0"/>
                </a:lnTo>
                <a:lnTo>
                  <a:pt x="966" y="295"/>
                </a:lnTo>
                <a:lnTo>
                  <a:pt x="913" y="330"/>
                </a:lnTo>
                <a:lnTo>
                  <a:pt x="943" y="310"/>
                </a:lnTo>
                <a:lnTo>
                  <a:pt x="1400" y="0"/>
                </a:lnTo>
                <a:lnTo>
                  <a:pt x="409" y="673"/>
                </a:lnTo>
                <a:lnTo>
                  <a:pt x="724" y="459"/>
                </a:lnTo>
                <a:lnTo>
                  <a:pt x="403" y="677"/>
                </a:lnTo>
                <a:lnTo>
                  <a:pt x="1400" y="0"/>
                </a:lnTo>
                <a:lnTo>
                  <a:pt x="863" y="365"/>
                </a:lnTo>
                <a:lnTo>
                  <a:pt x="869" y="361"/>
                </a:lnTo>
                <a:lnTo>
                  <a:pt x="854" y="371"/>
                </a:lnTo>
                <a:lnTo>
                  <a:pt x="365" y="702"/>
                </a:lnTo>
                <a:lnTo>
                  <a:pt x="381" y="692"/>
                </a:lnTo>
                <a:lnTo>
                  <a:pt x="0" y="950"/>
                </a:lnTo>
                <a:lnTo>
                  <a:pt x="332" y="725"/>
                </a:lnTo>
                <a:lnTo>
                  <a:pt x="0" y="950"/>
                </a:lnTo>
                <a:lnTo>
                  <a:pt x="328" y="728"/>
                </a:lnTo>
                <a:lnTo>
                  <a:pt x="293" y="751"/>
                </a:lnTo>
                <a:lnTo>
                  <a:pt x="430" y="658"/>
                </a:lnTo>
                <a:lnTo>
                  <a:pt x="255" y="777"/>
                </a:lnTo>
                <a:lnTo>
                  <a:pt x="323" y="731"/>
                </a:lnTo>
                <a:lnTo>
                  <a:pt x="1400" y="0"/>
                </a:lnTo>
                <a:lnTo>
                  <a:pt x="1400" y="0"/>
                </a:lnTo>
                <a:lnTo>
                  <a:pt x="524" y="595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3265772" y="1936335"/>
            <a:ext cx="5011951" cy="3143511"/>
            <a:chOff x="3590892" y="1885535"/>
            <a:chExt cx="5011951" cy="3143511"/>
          </a:xfrm>
        </p:grpSpPr>
        <p:sp>
          <p:nvSpPr>
            <p:cNvPr id="91" name="Oval 12"/>
            <p:cNvSpPr>
              <a:spLocks noChangeArrowheads="1"/>
            </p:cNvSpPr>
            <p:nvPr/>
          </p:nvSpPr>
          <p:spPr bwMode="auto">
            <a:xfrm>
              <a:off x="7662402" y="2113181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Oval 13"/>
            <p:cNvSpPr>
              <a:spLocks noChangeArrowheads="1"/>
            </p:cNvSpPr>
            <p:nvPr/>
          </p:nvSpPr>
          <p:spPr bwMode="auto">
            <a:xfrm>
              <a:off x="6990659" y="2369439"/>
              <a:ext cx="80858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Oval 14"/>
            <p:cNvSpPr>
              <a:spLocks noChangeArrowheads="1"/>
            </p:cNvSpPr>
            <p:nvPr/>
          </p:nvSpPr>
          <p:spPr bwMode="auto">
            <a:xfrm>
              <a:off x="6233082" y="3632068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Oval 15"/>
            <p:cNvSpPr>
              <a:spLocks noChangeArrowheads="1"/>
            </p:cNvSpPr>
            <p:nvPr/>
          </p:nvSpPr>
          <p:spPr bwMode="auto">
            <a:xfrm>
              <a:off x="5754154" y="3466620"/>
              <a:ext cx="80858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16"/>
            <p:cNvSpPr>
              <a:spLocks noChangeArrowheads="1"/>
            </p:cNvSpPr>
            <p:nvPr/>
          </p:nvSpPr>
          <p:spPr bwMode="auto">
            <a:xfrm>
              <a:off x="4841081" y="4384669"/>
              <a:ext cx="80858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17"/>
            <p:cNvSpPr>
              <a:spLocks noChangeArrowheads="1"/>
            </p:cNvSpPr>
            <p:nvPr/>
          </p:nvSpPr>
          <p:spPr bwMode="auto">
            <a:xfrm>
              <a:off x="5356084" y="3654459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18"/>
            <p:cNvSpPr>
              <a:spLocks noChangeArrowheads="1"/>
            </p:cNvSpPr>
            <p:nvPr/>
          </p:nvSpPr>
          <p:spPr bwMode="auto">
            <a:xfrm>
              <a:off x="6511731" y="2991424"/>
              <a:ext cx="79614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Oval 19"/>
            <p:cNvSpPr>
              <a:spLocks noChangeArrowheads="1"/>
            </p:cNvSpPr>
            <p:nvPr/>
          </p:nvSpPr>
          <p:spPr bwMode="auto">
            <a:xfrm>
              <a:off x="3918056" y="3595993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Oval 20"/>
            <p:cNvSpPr>
              <a:spLocks noChangeArrowheads="1"/>
            </p:cNvSpPr>
            <p:nvPr/>
          </p:nvSpPr>
          <p:spPr bwMode="auto">
            <a:xfrm>
              <a:off x="3690410" y="4576241"/>
              <a:ext cx="79614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Oval 21"/>
            <p:cNvSpPr>
              <a:spLocks noChangeArrowheads="1"/>
            </p:cNvSpPr>
            <p:nvPr/>
          </p:nvSpPr>
          <p:spPr bwMode="auto">
            <a:xfrm>
              <a:off x="5208052" y="3828615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Oval 22"/>
            <p:cNvSpPr>
              <a:spLocks noChangeArrowheads="1"/>
            </p:cNvSpPr>
            <p:nvPr/>
          </p:nvSpPr>
          <p:spPr bwMode="auto">
            <a:xfrm>
              <a:off x="8521985" y="1885535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23"/>
            <p:cNvSpPr>
              <a:spLocks noChangeArrowheads="1"/>
            </p:cNvSpPr>
            <p:nvPr/>
          </p:nvSpPr>
          <p:spPr bwMode="auto">
            <a:xfrm>
              <a:off x="6901093" y="2610769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24"/>
            <p:cNvSpPr>
              <a:spLocks noChangeArrowheads="1"/>
            </p:cNvSpPr>
            <p:nvPr/>
          </p:nvSpPr>
          <p:spPr bwMode="auto">
            <a:xfrm>
              <a:off x="7075249" y="2767509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Oval 25"/>
            <p:cNvSpPr>
              <a:spLocks noChangeArrowheads="1"/>
            </p:cNvSpPr>
            <p:nvPr/>
          </p:nvSpPr>
          <p:spPr bwMode="auto">
            <a:xfrm>
              <a:off x="5983044" y="2677943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Oval 26"/>
            <p:cNvSpPr>
              <a:spLocks noChangeArrowheads="1"/>
            </p:cNvSpPr>
            <p:nvPr/>
          </p:nvSpPr>
          <p:spPr bwMode="auto">
            <a:xfrm>
              <a:off x="6036535" y="3344711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Oval 27"/>
            <p:cNvSpPr>
              <a:spLocks noChangeArrowheads="1"/>
            </p:cNvSpPr>
            <p:nvPr/>
          </p:nvSpPr>
          <p:spPr bwMode="auto">
            <a:xfrm>
              <a:off x="5087387" y="4321227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Oval 28"/>
            <p:cNvSpPr>
              <a:spLocks noChangeArrowheads="1"/>
            </p:cNvSpPr>
            <p:nvPr/>
          </p:nvSpPr>
          <p:spPr bwMode="auto">
            <a:xfrm>
              <a:off x="6287817" y="2924249"/>
              <a:ext cx="79614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29"/>
            <p:cNvSpPr>
              <a:spLocks noChangeArrowheads="1"/>
            </p:cNvSpPr>
            <p:nvPr/>
          </p:nvSpPr>
          <p:spPr bwMode="auto">
            <a:xfrm>
              <a:off x="7004343" y="2906834"/>
              <a:ext cx="79614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Oval 30"/>
            <p:cNvSpPr>
              <a:spLocks noChangeArrowheads="1"/>
            </p:cNvSpPr>
            <p:nvPr/>
          </p:nvSpPr>
          <p:spPr bwMode="auto">
            <a:xfrm>
              <a:off x="6529147" y="2951617"/>
              <a:ext cx="80858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Oval 31"/>
            <p:cNvSpPr>
              <a:spLocks noChangeArrowheads="1"/>
            </p:cNvSpPr>
            <p:nvPr/>
          </p:nvSpPr>
          <p:spPr bwMode="auto">
            <a:xfrm>
              <a:off x="5118486" y="4388401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Oval 32"/>
            <p:cNvSpPr>
              <a:spLocks noChangeArrowheads="1"/>
            </p:cNvSpPr>
            <p:nvPr/>
          </p:nvSpPr>
          <p:spPr bwMode="auto">
            <a:xfrm>
              <a:off x="4312394" y="4948188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Oval 33"/>
            <p:cNvSpPr>
              <a:spLocks noChangeArrowheads="1"/>
            </p:cNvSpPr>
            <p:nvPr/>
          </p:nvSpPr>
          <p:spPr bwMode="auto">
            <a:xfrm>
              <a:off x="4133263" y="4550117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Oval 34"/>
            <p:cNvSpPr>
              <a:spLocks noChangeArrowheads="1"/>
            </p:cNvSpPr>
            <p:nvPr/>
          </p:nvSpPr>
          <p:spPr bwMode="auto">
            <a:xfrm>
              <a:off x="3590892" y="4236637"/>
              <a:ext cx="80858" cy="80858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Oval 35"/>
            <p:cNvSpPr>
              <a:spLocks noChangeArrowheads="1"/>
            </p:cNvSpPr>
            <p:nvPr/>
          </p:nvSpPr>
          <p:spPr bwMode="auto">
            <a:xfrm>
              <a:off x="4217853" y="4563801"/>
              <a:ext cx="80858" cy="79614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158791" y="2455070"/>
            <a:ext cx="3971992" cy="2866106"/>
            <a:chOff x="3483911" y="2404270"/>
            <a:chExt cx="3971992" cy="2866106"/>
          </a:xfrm>
        </p:grpSpPr>
        <p:sp>
          <p:nvSpPr>
            <p:cNvPr id="116" name="Oval 36"/>
            <p:cNvSpPr>
              <a:spLocks noChangeArrowheads="1"/>
            </p:cNvSpPr>
            <p:nvPr/>
          </p:nvSpPr>
          <p:spPr bwMode="auto">
            <a:xfrm>
              <a:off x="5723055" y="4433184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Oval 37"/>
            <p:cNvSpPr>
              <a:spLocks noChangeArrowheads="1"/>
            </p:cNvSpPr>
            <p:nvPr/>
          </p:nvSpPr>
          <p:spPr bwMode="auto">
            <a:xfrm>
              <a:off x="7375045" y="2404270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Oval 38"/>
            <p:cNvSpPr>
              <a:spLocks noChangeArrowheads="1"/>
            </p:cNvSpPr>
            <p:nvPr/>
          </p:nvSpPr>
          <p:spPr bwMode="auto">
            <a:xfrm>
              <a:off x="6045243" y="3072282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Oval 39"/>
            <p:cNvSpPr>
              <a:spLocks noChangeArrowheads="1"/>
            </p:cNvSpPr>
            <p:nvPr/>
          </p:nvSpPr>
          <p:spPr bwMode="auto">
            <a:xfrm>
              <a:off x="4787590" y="4760348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Oval 40"/>
            <p:cNvSpPr>
              <a:spLocks noChangeArrowheads="1"/>
            </p:cNvSpPr>
            <p:nvPr/>
          </p:nvSpPr>
          <p:spPr bwMode="auto">
            <a:xfrm>
              <a:off x="4250196" y="3604701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Oval 41"/>
            <p:cNvSpPr>
              <a:spLocks noChangeArrowheads="1"/>
            </p:cNvSpPr>
            <p:nvPr/>
          </p:nvSpPr>
          <p:spPr bwMode="auto">
            <a:xfrm>
              <a:off x="6260449" y="3170555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Oval 42"/>
            <p:cNvSpPr>
              <a:spLocks noChangeArrowheads="1"/>
            </p:cNvSpPr>
            <p:nvPr/>
          </p:nvSpPr>
          <p:spPr bwMode="auto">
            <a:xfrm>
              <a:off x="5426990" y="3766417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Oval 43"/>
            <p:cNvSpPr>
              <a:spLocks noChangeArrowheads="1"/>
            </p:cNvSpPr>
            <p:nvPr/>
          </p:nvSpPr>
          <p:spPr bwMode="auto">
            <a:xfrm>
              <a:off x="5199344" y="3962964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Oval 44"/>
            <p:cNvSpPr>
              <a:spLocks noChangeArrowheads="1"/>
            </p:cNvSpPr>
            <p:nvPr/>
          </p:nvSpPr>
          <p:spPr bwMode="auto">
            <a:xfrm>
              <a:off x="5471773" y="3869666"/>
              <a:ext cx="80858" cy="79614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Oval 45"/>
            <p:cNvSpPr>
              <a:spLocks noChangeArrowheads="1"/>
            </p:cNvSpPr>
            <p:nvPr/>
          </p:nvSpPr>
          <p:spPr bwMode="auto">
            <a:xfrm>
              <a:off x="6000460" y="3265097"/>
              <a:ext cx="80858" cy="79614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Oval 46"/>
            <p:cNvSpPr>
              <a:spLocks noChangeArrowheads="1"/>
            </p:cNvSpPr>
            <p:nvPr/>
          </p:nvSpPr>
          <p:spPr bwMode="auto">
            <a:xfrm>
              <a:off x="5101071" y="4191854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Oval 47"/>
            <p:cNvSpPr>
              <a:spLocks noChangeArrowheads="1"/>
            </p:cNvSpPr>
            <p:nvPr/>
          </p:nvSpPr>
          <p:spPr bwMode="auto">
            <a:xfrm>
              <a:off x="4688073" y="4303811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Oval 48"/>
            <p:cNvSpPr>
              <a:spLocks noChangeArrowheads="1"/>
            </p:cNvSpPr>
            <p:nvPr/>
          </p:nvSpPr>
          <p:spPr bwMode="auto">
            <a:xfrm>
              <a:off x="3690410" y="4433184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Oval 49"/>
            <p:cNvSpPr>
              <a:spLocks noChangeArrowheads="1"/>
            </p:cNvSpPr>
            <p:nvPr/>
          </p:nvSpPr>
          <p:spPr bwMode="auto">
            <a:xfrm>
              <a:off x="3859590" y="5190762"/>
              <a:ext cx="80858" cy="79614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Oval 50"/>
            <p:cNvSpPr>
              <a:spLocks noChangeArrowheads="1"/>
            </p:cNvSpPr>
            <p:nvPr/>
          </p:nvSpPr>
          <p:spPr bwMode="auto">
            <a:xfrm>
              <a:off x="4474110" y="4536434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Oval 51"/>
            <p:cNvSpPr>
              <a:spLocks noChangeArrowheads="1"/>
            </p:cNvSpPr>
            <p:nvPr/>
          </p:nvSpPr>
          <p:spPr bwMode="auto">
            <a:xfrm>
              <a:off x="3483911" y="4653367"/>
              <a:ext cx="80858" cy="79614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Oval 52"/>
            <p:cNvSpPr>
              <a:spLocks noChangeArrowheads="1"/>
            </p:cNvSpPr>
            <p:nvPr/>
          </p:nvSpPr>
          <p:spPr bwMode="auto">
            <a:xfrm>
              <a:off x="4272587" y="4769056"/>
              <a:ext cx="79614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Oval 53"/>
            <p:cNvSpPr>
              <a:spLocks noChangeArrowheads="1"/>
            </p:cNvSpPr>
            <p:nvPr/>
          </p:nvSpPr>
          <p:spPr bwMode="auto">
            <a:xfrm>
              <a:off x="5132170" y="3954256"/>
              <a:ext cx="80858" cy="80858"/>
            </a:xfrm>
            <a:prstGeom prst="ellipse">
              <a:avLst/>
            </a:prstGeom>
            <a:solidFill>
              <a:srgbClr val="0070C0"/>
            </a:solidFill>
            <a:ln w="22225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148115" y="2972281"/>
            <a:ext cx="3215699" cy="400110"/>
            <a:chOff x="9625685" y="2455413"/>
            <a:chExt cx="3215699" cy="400110"/>
          </a:xfrm>
        </p:grpSpPr>
        <p:sp>
          <p:nvSpPr>
            <p:cNvPr id="135" name="Oval 134"/>
            <p:cNvSpPr/>
            <p:nvPr/>
          </p:nvSpPr>
          <p:spPr>
            <a:xfrm>
              <a:off x="9625685" y="2613790"/>
              <a:ext cx="132348" cy="14437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9806861" y="2455413"/>
              <a:ext cx="30345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/>
                <a:t>Ticagrelor</a:t>
              </a:r>
              <a:r>
                <a:rPr lang="en-US" sz="2000" dirty="0"/>
                <a:t> Plus </a:t>
              </a:r>
              <a:r>
                <a:rPr lang="en-US" sz="2000" dirty="0" smtClean="0"/>
                <a:t>Placebo</a:t>
              </a:r>
              <a:endParaRPr lang="en-US" sz="2000" dirty="0"/>
            </a:p>
          </p:txBody>
        </p:sp>
      </p:grpSp>
      <p:sp>
        <p:nvSpPr>
          <p:cNvPr id="137" name="TextBox 136"/>
          <p:cNvSpPr txBox="1"/>
          <p:nvPr/>
        </p:nvSpPr>
        <p:spPr>
          <a:xfrm>
            <a:off x="5877290" y="4080267"/>
            <a:ext cx="5715159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Mean Difference  (95% CI) in </a:t>
            </a:r>
            <a:endParaRPr lang="en-US" sz="2800" dirty="0" smtClean="0"/>
          </a:p>
          <a:p>
            <a:pPr algn="ctr"/>
            <a:r>
              <a:rPr lang="en-US" sz="2800" dirty="0" smtClean="0"/>
              <a:t>Thrombus </a:t>
            </a:r>
            <a:r>
              <a:rPr lang="en-US" sz="2800" dirty="0"/>
              <a:t>Area Between </a:t>
            </a:r>
            <a:r>
              <a:rPr lang="en-US" sz="2800" dirty="0" smtClean="0"/>
              <a:t>Groups: </a:t>
            </a:r>
            <a:endParaRPr lang="en-US" sz="2800" dirty="0"/>
          </a:p>
          <a:p>
            <a:pPr algn="ctr"/>
            <a:r>
              <a:rPr lang="en-US" sz="2800" dirty="0"/>
              <a:t>218.2 µm</a:t>
            </a:r>
            <a:r>
              <a:rPr lang="en-US" sz="2800" baseline="30000" dirty="0"/>
              <a:t>2</a:t>
            </a:r>
            <a:r>
              <a:rPr lang="en-US" sz="2800" dirty="0"/>
              <a:t> (-575.9 to 139.9</a:t>
            </a:r>
            <a:r>
              <a:rPr lang="en-US" sz="2800" dirty="0" smtClean="0"/>
              <a:t>); p=0.22 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8141461" y="2626245"/>
            <a:ext cx="3085918" cy="400110"/>
            <a:chOff x="9723377" y="2103349"/>
            <a:chExt cx="3085918" cy="400110"/>
          </a:xfrm>
        </p:grpSpPr>
        <p:sp>
          <p:nvSpPr>
            <p:cNvPr id="139" name="Oval 138"/>
            <p:cNvSpPr/>
            <p:nvPr/>
          </p:nvSpPr>
          <p:spPr>
            <a:xfrm>
              <a:off x="9723377" y="2272563"/>
              <a:ext cx="132348" cy="14437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9882861" y="2103349"/>
              <a:ext cx="29264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Ticagrelor Plus </a:t>
              </a:r>
              <a:r>
                <a:rPr lang="en-US" sz="2000" dirty="0" smtClean="0"/>
                <a:t>Aspirin</a:t>
              </a:r>
              <a:endParaRPr lang="en-US" sz="2000" dirty="0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121921" y="84026"/>
            <a:ext cx="1197864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Ex-vivo</a:t>
            </a:r>
            <a:r>
              <a:rPr lang="en-US" sz="4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Thrombus Area by Treatment Group</a:t>
            </a:r>
            <a:endParaRPr lang="en-US" sz="4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1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73738900"/>
              </p:ext>
            </p:extLst>
          </p:nvPr>
        </p:nvGraphicFramePr>
        <p:xfrm>
          <a:off x="1374964" y="1077266"/>
          <a:ext cx="9303488" cy="560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906351" y="3225875"/>
            <a:ext cx="5699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Thrombus area (um</a:t>
            </a:r>
            <a:r>
              <a:rPr lang="en-US" sz="2800" baseline="30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72094" y="2390147"/>
            <a:ext cx="227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Randomization</a:t>
            </a:r>
            <a:endParaRPr lang="en-US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74957" y="2390147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Follow-up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5944" y="1668378"/>
            <a:ext cx="222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Randomization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8442157" y="1668378"/>
            <a:ext cx="12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Follow-up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37885" y="1934984"/>
            <a:ext cx="874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p=0.87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36984" y="1265217"/>
            <a:ext cx="125915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p=0.16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101601" y="84026"/>
            <a:ext cx="11948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Within-Group Changes in Thrombus Area</a:t>
            </a:r>
            <a:endParaRPr lang="en-US" sz="4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91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04205751"/>
              </p:ext>
            </p:extLst>
          </p:nvPr>
        </p:nvGraphicFramePr>
        <p:xfrm>
          <a:off x="747117" y="1077266"/>
          <a:ext cx="10739792" cy="560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2407227" y="3156342"/>
            <a:ext cx="569905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Platelet Aggregation (U)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27034" y="3998570"/>
            <a:ext cx="874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/>
              <a:t>p=0.47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28434" y="1444501"/>
            <a:ext cx="874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/>
              <a:t>p=0.81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0574" y="3803869"/>
            <a:ext cx="8741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i="1" dirty="0"/>
              <a:t>p=0.02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53501" y="2942720"/>
            <a:ext cx="8741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i="1" dirty="0"/>
              <a:t>p=0.03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71121" y="84026"/>
            <a:ext cx="12049760" cy="60016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33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Post-Randomization Platelet Reactivity by Treatment Group</a:t>
            </a:r>
            <a:endParaRPr lang="en-US" sz="33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665" y="1117353"/>
            <a:ext cx="11930223" cy="42493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200" dirty="0"/>
              <a:t>Baseline differences in </a:t>
            </a:r>
            <a:r>
              <a:rPr lang="en-US" sz="3200" dirty="0" smtClean="0"/>
              <a:t>parameters that </a:t>
            </a:r>
            <a:r>
              <a:rPr lang="en-US" sz="3200" dirty="0"/>
              <a:t>can influence thrombotic potential. However, </a:t>
            </a:r>
            <a:r>
              <a:rPr lang="en-US" sz="3200" dirty="0" smtClean="0"/>
              <a:t>thrombus was generated under uniform conditions using a common substrate, partially isolating the treatment effect from confounding.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200" dirty="0"/>
              <a:t>Given the study design, inferences regarding P2Y</a:t>
            </a:r>
            <a:r>
              <a:rPr lang="en-US" sz="3200" baseline="-25000" dirty="0"/>
              <a:t>12</a:t>
            </a:r>
            <a:r>
              <a:rPr lang="en-US" sz="3200" dirty="0"/>
              <a:t> inhibition with </a:t>
            </a:r>
            <a:r>
              <a:rPr lang="en-US" sz="3200" dirty="0" err="1"/>
              <a:t>prasugrel</a:t>
            </a:r>
            <a:r>
              <a:rPr lang="en-US" sz="3200" dirty="0"/>
              <a:t> or clopidogrel with respect to blood </a:t>
            </a:r>
            <a:r>
              <a:rPr lang="en-US" sz="3200" dirty="0" err="1"/>
              <a:t>thrombogenicity</a:t>
            </a:r>
            <a:r>
              <a:rPr lang="en-US" sz="3200" dirty="0"/>
              <a:t> are not possible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200" dirty="0"/>
              <a:t>Patients were assessed after 3 months of </a:t>
            </a:r>
            <a:r>
              <a:rPr lang="en-US" sz="3200" dirty="0" smtClean="0"/>
              <a:t>DAPT; </a:t>
            </a:r>
            <a:r>
              <a:rPr lang="en-US" sz="3200" dirty="0"/>
              <a:t>earlier time points after PCI may have yielded different </a:t>
            </a:r>
            <a:r>
              <a:rPr lang="en-US" sz="3200" dirty="0" smtClean="0"/>
              <a:t>results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77904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86" y="925442"/>
            <a:ext cx="11389952" cy="4232275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000" dirty="0" err="1"/>
              <a:t>Ticagrelor</a:t>
            </a:r>
            <a:r>
              <a:rPr lang="en-US" sz="3000" dirty="0"/>
              <a:t> monotherapy provides a similar antithrombotic effect to that of </a:t>
            </a:r>
            <a:r>
              <a:rPr lang="en-US" sz="3000" dirty="0" err="1"/>
              <a:t>ticagrelor</a:t>
            </a:r>
            <a:r>
              <a:rPr lang="en-US" sz="3000" dirty="0"/>
              <a:t> plus aspirin as assessed by </a:t>
            </a:r>
            <a:r>
              <a:rPr lang="en-US" sz="3000" i="1" dirty="0"/>
              <a:t>ex-vivo</a:t>
            </a:r>
            <a:r>
              <a:rPr lang="en-US" sz="3000" dirty="0"/>
              <a:t> platelet-dependent thrombus </a:t>
            </a:r>
            <a:r>
              <a:rPr lang="en-US" sz="3000" dirty="0" smtClean="0"/>
              <a:t>formation.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000" dirty="0"/>
              <a:t>Platelet reactivity to collagen and AA is increased in the absence of aspirin while aggregation to ADP and thrombin is unchanged </a:t>
            </a:r>
            <a:r>
              <a:rPr lang="en-US" sz="3000" dirty="0" smtClean="0"/>
              <a:t>in the presence of </a:t>
            </a:r>
            <a:r>
              <a:rPr lang="en-US" sz="3000" dirty="0" err="1" smtClean="0"/>
              <a:t>ticagrelor</a:t>
            </a:r>
            <a:r>
              <a:rPr lang="en-US" sz="3000" dirty="0" smtClean="0"/>
              <a:t> - with </a:t>
            </a:r>
            <a:r>
              <a:rPr lang="en-US" sz="3000" dirty="0"/>
              <a:t>or without </a:t>
            </a:r>
            <a:r>
              <a:rPr lang="en-US" sz="3000" dirty="0" smtClean="0"/>
              <a:t>aspirin. </a:t>
            </a:r>
            <a:endParaRPr lang="en-US" sz="3000" dirty="0"/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sz="3000" dirty="0"/>
              <a:t>These findings </a:t>
            </a:r>
            <a:r>
              <a:rPr lang="en-US" sz="3000" dirty="0" smtClean="0"/>
              <a:t>suggest </a:t>
            </a:r>
            <a:r>
              <a:rPr lang="en-US" sz="3000" dirty="0"/>
              <a:t>that aspirin withdrawal does not modulate </a:t>
            </a:r>
            <a:r>
              <a:rPr lang="en-US" sz="3000" i="1" dirty="0"/>
              <a:t>ex-vivo</a:t>
            </a:r>
            <a:r>
              <a:rPr lang="en-US" sz="3000" dirty="0"/>
              <a:t> blood thrombogenicity in the presence of strong P2Y</a:t>
            </a:r>
            <a:r>
              <a:rPr lang="en-US" sz="3000" baseline="-25000" dirty="0"/>
              <a:t>12</a:t>
            </a:r>
            <a:r>
              <a:rPr lang="en-US" sz="3000" dirty="0"/>
              <a:t> blockade with </a:t>
            </a:r>
            <a:r>
              <a:rPr lang="en-US" sz="3000" dirty="0" err="1" smtClean="0"/>
              <a:t>ticagrelor</a:t>
            </a:r>
            <a:r>
              <a:rPr lang="en-US" sz="3000" dirty="0" smtClean="0"/>
              <a:t> and </a:t>
            </a:r>
            <a:r>
              <a:rPr lang="en-US" sz="3000" b="1" i="1" dirty="0" smtClean="0">
                <a:solidFill>
                  <a:srgbClr val="C00000"/>
                </a:solidFill>
              </a:rPr>
              <a:t>corroborates the clinical observations of no incremental ischemic risk upon aspirin withdrawal seen in TWILIGHT</a:t>
            </a:r>
            <a:endParaRPr lang="en-US" sz="30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3000"/>
              </a:spcAft>
              <a:buNone/>
            </a:pP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3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" y="1764665"/>
            <a:ext cx="5933440" cy="2390775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Atherothrombosis</a:t>
            </a:r>
            <a:r>
              <a:rPr lang="en-US" sz="2000" b="1" dirty="0" smtClean="0"/>
              <a:t> Research Unit </a:t>
            </a:r>
          </a:p>
          <a:p>
            <a:pPr lvl="1"/>
            <a:r>
              <a:rPr lang="en-US" sz="1800" dirty="0" smtClean="0"/>
              <a:t>Juan </a:t>
            </a:r>
            <a:r>
              <a:rPr lang="en-US" sz="1800" dirty="0" err="1" smtClean="0"/>
              <a:t>Badimon</a:t>
            </a:r>
            <a:r>
              <a:rPr lang="en-US" sz="1800" dirty="0" smtClean="0"/>
              <a:t>, PhD</a:t>
            </a:r>
          </a:p>
          <a:p>
            <a:pPr lvl="1"/>
            <a:r>
              <a:rPr lang="en-US" sz="1800" dirty="0" err="1" smtClean="0"/>
              <a:t>Urooj</a:t>
            </a:r>
            <a:r>
              <a:rPr lang="en-US" sz="1800" dirty="0" smtClean="0"/>
              <a:t> </a:t>
            </a:r>
            <a:r>
              <a:rPr lang="en-US" sz="1800" dirty="0" err="1" smtClean="0"/>
              <a:t>Zafar</a:t>
            </a:r>
            <a:r>
              <a:rPr lang="en-US" sz="1800" dirty="0" smtClean="0"/>
              <a:t>, MBBS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r>
              <a:rPr lang="en-US" sz="2000" b="1" dirty="0" smtClean="0"/>
              <a:t>Center for Interventional Cardiovascular Research and Clinical Trials</a:t>
            </a:r>
          </a:p>
          <a:p>
            <a:pPr lvl="1"/>
            <a:r>
              <a:rPr lang="en-US" sz="1800" dirty="0" smtClean="0"/>
              <a:t>Roxana </a:t>
            </a:r>
            <a:r>
              <a:rPr lang="en-US" sz="1800" dirty="0" err="1" smtClean="0"/>
              <a:t>Mehran</a:t>
            </a:r>
            <a:r>
              <a:rPr lang="en-US" sz="1800" dirty="0" smtClean="0"/>
              <a:t>, MD</a:t>
            </a:r>
          </a:p>
          <a:p>
            <a:pPr lvl="1"/>
            <a:r>
              <a:rPr lang="en-US" sz="1800" dirty="0" smtClean="0"/>
              <a:t>Samantha </a:t>
            </a:r>
            <a:r>
              <a:rPr lang="en-US" sz="1800" dirty="0" err="1" smtClean="0"/>
              <a:t>Sartori</a:t>
            </a:r>
            <a:r>
              <a:rPr lang="en-US" sz="1800" dirty="0" smtClean="0"/>
              <a:t>, PhD</a:t>
            </a:r>
          </a:p>
          <a:p>
            <a:pPr lvl="1"/>
            <a:r>
              <a:rPr lang="en-US" sz="1800" dirty="0" err="1" smtClean="0"/>
              <a:t>Ridhima</a:t>
            </a:r>
            <a:r>
              <a:rPr lang="en-US" sz="1800" dirty="0" smtClean="0"/>
              <a:t> </a:t>
            </a:r>
            <a:r>
              <a:rPr lang="en-US" sz="1800" dirty="0" err="1" smtClean="0"/>
              <a:t>Goel</a:t>
            </a:r>
            <a:r>
              <a:rPr lang="en-US" sz="1800" dirty="0" smtClean="0"/>
              <a:t>, MBBS</a:t>
            </a:r>
          </a:p>
          <a:p>
            <a:pPr lvl="1"/>
            <a:r>
              <a:rPr lang="en-US" sz="1800" dirty="0" smtClean="0"/>
              <a:t>Nicole </a:t>
            </a:r>
            <a:r>
              <a:rPr lang="en-US" sz="1800" dirty="0" err="1" smtClean="0"/>
              <a:t>Vestril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162560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94400" y="1782356"/>
            <a:ext cx="60045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Cardiovascular Institute at the Icahn School of Medicine at Mount </a:t>
            </a:r>
            <a:r>
              <a:rPr lang="en-US" b="1" dirty="0" smtClean="0"/>
              <a:t>Sinai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Valentin</a:t>
            </a:r>
            <a:r>
              <a:rPr lang="en-US" dirty="0"/>
              <a:t> </a:t>
            </a:r>
            <a:r>
              <a:rPr lang="en-US" dirty="0" err="1"/>
              <a:t>Fuster</a:t>
            </a:r>
            <a:r>
              <a:rPr lang="en-US" dirty="0"/>
              <a:t>, MD PhD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/>
              <a:t>Samin</a:t>
            </a:r>
            <a:r>
              <a:rPr lang="en-US" dirty="0"/>
              <a:t> K. </a:t>
            </a:r>
            <a:r>
              <a:rPr lang="en-US" dirty="0" smtClean="0"/>
              <a:t>Sharma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sz="1600" dirty="0" err="1"/>
              <a:t>Annapoorna</a:t>
            </a:r>
            <a:r>
              <a:rPr lang="en-US" sz="1600" dirty="0"/>
              <a:t> S. </a:t>
            </a:r>
            <a:r>
              <a:rPr lang="en-US" sz="1600" dirty="0" err="1"/>
              <a:t>Kini</a:t>
            </a:r>
            <a:r>
              <a:rPr lang="en-US" sz="1600" dirty="0"/>
              <a:t>, MD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 err="1" smtClean="0"/>
              <a:t>Serdar</a:t>
            </a:r>
            <a:r>
              <a:rPr lang="en-US" sz="1600" dirty="0" smtClean="0"/>
              <a:t> </a:t>
            </a:r>
            <a:r>
              <a:rPr lang="en-US" sz="1600" dirty="0" err="1"/>
              <a:t>Farhan</a:t>
            </a:r>
            <a:r>
              <a:rPr lang="en-US" sz="1600" dirty="0"/>
              <a:t>, MD </a:t>
            </a:r>
            <a:r>
              <a:rPr lang="en-US" sz="1600" dirty="0" smtClean="0"/>
              <a:t>PhD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b="1" dirty="0"/>
              <a:t>TWILIGHT Executive Committee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George </a:t>
            </a:r>
            <a:r>
              <a:rPr lang="en-US" sz="1600" dirty="0" err="1"/>
              <a:t>Dangas</a:t>
            </a:r>
            <a:r>
              <a:rPr lang="en-US" sz="1600" dirty="0"/>
              <a:t>, MD PhD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Dominick </a:t>
            </a:r>
            <a:r>
              <a:rPr lang="en-US" sz="1600" dirty="0" err="1"/>
              <a:t>Angiolillo</a:t>
            </a:r>
            <a:r>
              <a:rPr lang="en-US" sz="1600" dirty="0"/>
              <a:t>, MD PhD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/>
              <a:t>C. Michael Gibson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61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8402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 Interest</a:t>
            </a:r>
            <a:endParaRPr lang="en-US" sz="4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75122"/>
            <a:ext cx="118999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1F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TWILIGHT Trial</a:t>
            </a:r>
          </a:p>
          <a:p>
            <a:pPr algn="ctr">
              <a:lnSpc>
                <a:spcPct val="150000"/>
              </a:lnSpc>
            </a:pPr>
            <a:r>
              <a:rPr lang="en-US" sz="2900" dirty="0" smtClean="0">
                <a:solidFill>
                  <a:srgbClr val="001F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Sponsoring organization: Icahn School of Medicine at Mount Sinai, NY</a:t>
            </a:r>
          </a:p>
          <a:p>
            <a:pPr algn="ctr">
              <a:lnSpc>
                <a:spcPct val="150000"/>
              </a:lnSpc>
            </a:pPr>
            <a:r>
              <a:rPr lang="en-US" sz="2900" dirty="0" smtClean="0">
                <a:solidFill>
                  <a:srgbClr val="001F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by AstraZeneca</a:t>
            </a:r>
          </a:p>
          <a:p>
            <a:pPr algn="ctr">
              <a:lnSpc>
                <a:spcPct val="150000"/>
              </a:lnSpc>
            </a:pPr>
            <a:endParaRPr lang="en-US" sz="2900" dirty="0">
              <a:solidFill>
                <a:srgbClr val="001F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900" dirty="0" smtClean="0">
                <a:solidFill>
                  <a:srgbClr val="001F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by Icahn School of Medicine at Mount Sinai, NY</a:t>
            </a:r>
          </a:p>
        </p:txBody>
      </p:sp>
    </p:spTree>
    <p:extLst>
      <p:ext uri="{BB962C8B-B14F-4D97-AF65-F5344CB8AC3E}">
        <p14:creationId xmlns:p14="http://schemas.microsoft.com/office/powerpoint/2010/main" val="37753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43763"/>
              </p:ext>
            </p:extLst>
          </p:nvPr>
        </p:nvGraphicFramePr>
        <p:xfrm>
          <a:off x="855023" y="1399981"/>
          <a:ext cx="10338658" cy="285792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69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9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Affiliation/Financial Relationship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1F6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Company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1F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Advisory board/personal fees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Boston</a:t>
                      </a:r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Scientific, AstraZeneca</a:t>
                      </a:r>
                      <a:endParaRPr lang="en-US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Funding to Institution</a:t>
                      </a:r>
                      <a:endParaRPr lang="en-US" sz="1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AstraZeneca</a:t>
                      </a:r>
                      <a:endParaRPr lang="en-US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84026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Disclosures</a:t>
            </a:r>
            <a:endParaRPr lang="en-US" sz="4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7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99" y="1026912"/>
            <a:ext cx="11943735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Several trials have shown that </a:t>
            </a:r>
            <a:r>
              <a:rPr lang="en-US" dirty="0" err="1" smtClean="0"/>
              <a:t>monotherapy</a:t>
            </a:r>
            <a:r>
              <a:rPr lang="en-US" dirty="0" smtClean="0"/>
              <a:t> with a P2Y</a:t>
            </a:r>
            <a:r>
              <a:rPr lang="en-US" baseline="-25000" dirty="0" smtClean="0"/>
              <a:t>12</a:t>
            </a:r>
            <a:r>
              <a:rPr lang="en-US" dirty="0" smtClean="0"/>
              <a:t> inhibitor alone results in similar rates of adverse ischemic events as compared with dual antiplatelet therapy (DAPT) following percutaneous coronary intervention (PCI).</a:t>
            </a:r>
            <a:r>
              <a:rPr lang="en-US" sz="2400" baseline="30000" dirty="0" smtClean="0"/>
              <a:t>1-4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However, most studies were characterized by relatively infrequent</a:t>
            </a:r>
            <a:r>
              <a:rPr lang="en-US" sz="2400" baseline="30000" dirty="0" smtClean="0"/>
              <a:t>1,2</a:t>
            </a:r>
            <a:r>
              <a:rPr lang="en-US" dirty="0" smtClean="0"/>
              <a:t> or lower than expected rates of ischemic events</a:t>
            </a:r>
            <a:r>
              <a:rPr lang="en-US" sz="2400" baseline="30000" dirty="0" smtClean="0"/>
              <a:t>3,4</a:t>
            </a:r>
            <a:r>
              <a:rPr lang="en-US" dirty="0" smtClean="0"/>
              <a:t>, thus compromising power to detect signals of harm upon withdrawal of aspirin.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Examining the direct effect of aspirin withdrawal on human endovascular thrombosis may provide a mechanistic basis for these observations and additional support for a clinical strategy of P2Y</a:t>
            </a:r>
            <a:r>
              <a:rPr lang="en-US" baseline="-25000" dirty="0" smtClean="0"/>
              <a:t>12</a:t>
            </a:r>
            <a:r>
              <a:rPr lang="en-US" dirty="0" smtClean="0"/>
              <a:t> inhibition alone after PCI.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27997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7000" y="6213792"/>
            <a:ext cx="5363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baseline="30000" dirty="0" smtClean="0"/>
              <a:t>1</a:t>
            </a:r>
            <a:r>
              <a:rPr lang="en-US" sz="1600" i="1" dirty="0" smtClean="0"/>
              <a:t>Hahn et al., JAMA 2019 </a:t>
            </a:r>
            <a:r>
              <a:rPr lang="en-US" sz="1600" i="1" baseline="30000" dirty="0" smtClean="0"/>
              <a:t>2</a:t>
            </a:r>
            <a:r>
              <a:rPr lang="en-US" sz="1600" i="1" dirty="0" smtClean="0"/>
              <a:t>Watanabe et al., JAMA 2019</a:t>
            </a:r>
            <a:endParaRPr lang="en-US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026467" y="6427643"/>
            <a:ext cx="57016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baseline="30000" dirty="0" smtClean="0"/>
              <a:t>3</a:t>
            </a:r>
            <a:r>
              <a:rPr lang="en-US" sz="1600" i="1" dirty="0" smtClean="0"/>
              <a:t>Vranckx et al., Lancet 2018 </a:t>
            </a:r>
            <a:r>
              <a:rPr lang="en-US" sz="1600" i="1" baseline="30000" dirty="0" smtClean="0"/>
              <a:t>4</a:t>
            </a:r>
            <a:r>
              <a:rPr lang="en-US" sz="1600" i="1" dirty="0" smtClean="0"/>
              <a:t>Mehran et al., NEJM 2019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30440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2880" y="1956816"/>
            <a:ext cx="11823192" cy="287121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6" y="1862201"/>
            <a:ext cx="11850624" cy="297497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i="1" dirty="0"/>
              <a:t>To compare the antithrombotic potency of </a:t>
            </a:r>
            <a:r>
              <a:rPr lang="en-US" sz="4000" i="1" dirty="0" err="1"/>
              <a:t>ticagrelor</a:t>
            </a:r>
            <a:r>
              <a:rPr lang="en-US" sz="4000" i="1" dirty="0"/>
              <a:t> alone versus </a:t>
            </a:r>
            <a:r>
              <a:rPr lang="en-US" sz="4000" i="1" dirty="0" err="1"/>
              <a:t>ticagrelor</a:t>
            </a:r>
            <a:r>
              <a:rPr lang="en-US" sz="4000" i="1" dirty="0"/>
              <a:t> plus aspirin on ex-vivo </a:t>
            </a:r>
            <a:r>
              <a:rPr lang="en-US" sz="4000" i="1" dirty="0" smtClean="0"/>
              <a:t>whole blood </a:t>
            </a:r>
            <a:r>
              <a:rPr lang="en-US" sz="4000" i="1" dirty="0" err="1" smtClean="0"/>
              <a:t>thrombogenicity</a:t>
            </a:r>
            <a:r>
              <a:rPr lang="en-US" sz="4000" i="1" dirty="0" smtClean="0"/>
              <a:t> </a:t>
            </a:r>
            <a:r>
              <a:rPr lang="en-US" sz="4000" i="1" dirty="0"/>
              <a:t>among high-risk patients undergoing PCI with drug eluting stents (DES)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1" y="145211"/>
            <a:ext cx="12191999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60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3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143" y="1061533"/>
            <a:ext cx="11999344" cy="36957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 smtClean="0"/>
              <a:t>TWILIGHT enrolled patients undergoing PCI with DES discharged on </a:t>
            </a:r>
            <a:r>
              <a:rPr lang="en-US" sz="3000" dirty="0" err="1" smtClean="0"/>
              <a:t>ticagrelor</a:t>
            </a:r>
            <a:r>
              <a:rPr lang="en-US" sz="3000" dirty="0" smtClean="0"/>
              <a:t> plus aspirin for at least 3 months. Event-free patients were randomized to aspirin or placebo (double-blind) and continued </a:t>
            </a:r>
            <a:r>
              <a:rPr lang="en-US" sz="3000" dirty="0" err="1" smtClean="0"/>
              <a:t>ticagrelor</a:t>
            </a:r>
            <a:r>
              <a:rPr lang="en-US" sz="3000" dirty="0" smtClean="0"/>
              <a:t>.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 smtClean="0"/>
              <a:t>Mechanistic-oriented </a:t>
            </a:r>
            <a:r>
              <a:rPr lang="en-US" sz="3000" dirty="0" err="1" smtClean="0"/>
              <a:t>substudy</a:t>
            </a:r>
            <a:r>
              <a:rPr lang="en-US" sz="3000" dirty="0" smtClean="0"/>
              <a:t> was nested within TWILIGHT and conducted at a single enrolling site (Mount Sinai Hospital, New York)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 err="1" smtClean="0"/>
              <a:t>Substudy</a:t>
            </a:r>
            <a:r>
              <a:rPr lang="en-US" sz="3000" dirty="0" smtClean="0"/>
              <a:t> participants were enrolled after randomization in the main trial, at which time </a:t>
            </a:r>
            <a:r>
              <a:rPr lang="en-US" sz="3000" dirty="0" err="1" smtClean="0"/>
              <a:t>pharmacodynamic</a:t>
            </a:r>
            <a:r>
              <a:rPr lang="en-US" sz="3000" dirty="0" smtClean="0"/>
              <a:t> studies to establish baseline levels of blood </a:t>
            </a:r>
            <a:r>
              <a:rPr lang="en-US" sz="3000" dirty="0" err="1" smtClean="0"/>
              <a:t>thrombogenicity</a:t>
            </a:r>
            <a:r>
              <a:rPr lang="en-US" sz="3000" dirty="0" smtClean="0"/>
              <a:t> were performed. 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000" dirty="0" smtClean="0"/>
              <a:t>Patients then commenced randomized therapy and returned 1-6 months thereafter for repeat studies.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43854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 enrol">
            <a:extLst>
              <a:ext uri="{FF2B5EF4-FFF2-40B4-BE49-F238E27FC236}">
                <a16:creationId xmlns:a16="http://schemas.microsoft.com/office/drawing/2014/main" id="{1E70FD2E-41D8-FE41-8087-98FF2646DDC0}"/>
              </a:ext>
            </a:extLst>
          </p:cNvPr>
          <p:cNvSpPr txBox="1"/>
          <p:nvPr/>
        </p:nvSpPr>
        <p:spPr>
          <a:xfrm>
            <a:off x="-163512" y="2581063"/>
            <a:ext cx="265335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 months</a:t>
            </a:r>
          </a:p>
          <a:p>
            <a:endParaRPr lang="en-US" sz="1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14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Short course DAPT with </a:t>
            </a:r>
            <a:r>
              <a:rPr lang="en-US" sz="1400" dirty="0" err="1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ticagrelor</a:t>
            </a:r>
            <a:r>
              <a:rPr lang="en-US" sz="14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plus aspirin</a:t>
            </a:r>
            <a:endParaRPr lang="en-US" sz="1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11" name="above line"/>
          <p:cNvCxnSpPr>
            <a:stCxn id="7" idx="3"/>
          </p:cNvCxnSpPr>
          <p:nvPr/>
        </p:nvCxnSpPr>
        <p:spPr>
          <a:xfrm flipV="1">
            <a:off x="2255703" y="2040349"/>
            <a:ext cx="783610" cy="1557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3716118" y="6346864"/>
            <a:ext cx="668569" cy="4674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 M</a:t>
            </a:r>
          </a:p>
        </p:txBody>
      </p:sp>
      <p:grpSp>
        <p:nvGrpSpPr>
          <p:cNvPr id="40" name="not rand"/>
          <p:cNvGrpSpPr/>
          <p:nvPr/>
        </p:nvGrpSpPr>
        <p:grpSpPr>
          <a:xfrm>
            <a:off x="2996384" y="1731157"/>
            <a:ext cx="2235175" cy="635916"/>
            <a:chOff x="2608729" y="3528972"/>
            <a:chExt cx="1376459" cy="391200"/>
          </a:xfrm>
          <a:solidFill>
            <a:schemeClr val="bg1"/>
          </a:solidFill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2F1AC490-26DF-7044-94F6-7057D6360B35}"/>
                </a:ext>
              </a:extLst>
            </p:cNvPr>
            <p:cNvSpPr/>
            <p:nvPr/>
          </p:nvSpPr>
          <p:spPr>
            <a:xfrm>
              <a:off x="2608729" y="3528972"/>
              <a:ext cx="1376459" cy="391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3DE7093-181E-6842-8CF5-DD1D0C9EBEF9}"/>
                </a:ext>
              </a:extLst>
            </p:cNvPr>
            <p:cNvSpPr txBox="1"/>
            <p:nvPr/>
          </p:nvSpPr>
          <p:spPr>
            <a:xfrm>
              <a:off x="2622749" y="3582570"/>
              <a:ext cx="1348418" cy="28400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5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Randomized at MSSM</a:t>
              </a:r>
            </a:p>
            <a:p>
              <a:pPr algn="ctr"/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(N=128)</a:t>
              </a:r>
            </a:p>
          </p:txBody>
        </p:sp>
      </p:grpSp>
      <p:cxnSp>
        <p:nvCxnSpPr>
          <p:cNvPr id="45" name="Straight Connector 44"/>
          <p:cNvCxnSpPr>
            <a:stCxn id="41" idx="2"/>
            <a:endCxn id="47" idx="0"/>
          </p:cNvCxnSpPr>
          <p:nvPr/>
        </p:nvCxnSpPr>
        <p:spPr>
          <a:xfrm>
            <a:off x="4113972" y="2367073"/>
            <a:ext cx="0" cy="46506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5155228" y="1888649"/>
            <a:ext cx="3365047" cy="1256292"/>
            <a:chOff x="5134744" y="2193451"/>
            <a:chExt cx="3365047" cy="1256292"/>
          </a:xfrm>
        </p:grpSpPr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74E9B1D-3C5C-F044-92FE-8020216A2709}"/>
                </a:ext>
              </a:extLst>
            </p:cNvPr>
            <p:cNvSpPr/>
            <p:nvPr/>
          </p:nvSpPr>
          <p:spPr>
            <a:xfrm>
              <a:off x="5134744" y="2204700"/>
              <a:ext cx="1083732" cy="1245043"/>
            </a:xfrm>
            <a:custGeom>
              <a:avLst/>
              <a:gdLst>
                <a:gd name="connsiteX0" fmla="*/ 0 w 4336869"/>
                <a:gd name="connsiteY0" fmla="*/ 714103 h 714103"/>
                <a:gd name="connsiteX1" fmla="*/ 1036320 w 4336869"/>
                <a:gd name="connsiteY1" fmla="*/ 0 h 714103"/>
                <a:gd name="connsiteX2" fmla="*/ 4328160 w 4336869"/>
                <a:gd name="connsiteY2" fmla="*/ 0 h 714103"/>
                <a:gd name="connsiteX3" fmla="*/ 4336869 w 4336869"/>
                <a:gd name="connsiteY3" fmla="*/ 0 h 71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6869" h="714103">
                  <a:moveTo>
                    <a:pt x="0" y="714103"/>
                  </a:moveTo>
                  <a:lnTo>
                    <a:pt x="1036320" y="0"/>
                  </a:lnTo>
                  <a:lnTo>
                    <a:pt x="4328160" y="0"/>
                  </a:lnTo>
                  <a:lnTo>
                    <a:pt x="4336869" y="0"/>
                  </a:lnTo>
                </a:path>
              </a:pathLst>
            </a:custGeom>
            <a:ln w="101600" cap="rnd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2F270EC-344A-D84C-9A8D-930F50089254}"/>
                </a:ext>
              </a:extLst>
            </p:cNvPr>
            <p:cNvCxnSpPr/>
            <p:nvPr/>
          </p:nvCxnSpPr>
          <p:spPr>
            <a:xfrm flipV="1">
              <a:off x="5681998" y="2193451"/>
              <a:ext cx="2817793" cy="12125"/>
            </a:xfrm>
            <a:prstGeom prst="line">
              <a:avLst/>
            </a:prstGeom>
            <a:ln w="1016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AAD87FC-2F91-C34E-B9CB-AE2A8C193A29}"/>
              </a:ext>
            </a:extLst>
          </p:cNvPr>
          <p:cNvCxnSpPr/>
          <p:nvPr/>
        </p:nvCxnSpPr>
        <p:spPr>
          <a:xfrm>
            <a:off x="8157001" y="1889597"/>
            <a:ext cx="4052723" cy="0"/>
          </a:xfrm>
          <a:prstGeom prst="straightConnector1">
            <a:avLst/>
          </a:prstGeom>
          <a:ln w="1016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5145215" y="3156190"/>
            <a:ext cx="3375060" cy="1236297"/>
            <a:chOff x="5124731" y="3460992"/>
            <a:chExt cx="3375060" cy="1236297"/>
          </a:xfrm>
        </p:grpSpPr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511732DB-5D2B-BD4A-A501-D51E36CC40B6}"/>
                </a:ext>
              </a:extLst>
            </p:cNvPr>
            <p:cNvSpPr/>
            <p:nvPr/>
          </p:nvSpPr>
          <p:spPr>
            <a:xfrm flipV="1">
              <a:off x="5124731" y="3460992"/>
              <a:ext cx="1081043" cy="1235113"/>
            </a:xfrm>
            <a:custGeom>
              <a:avLst/>
              <a:gdLst>
                <a:gd name="connsiteX0" fmla="*/ 0 w 4336869"/>
                <a:gd name="connsiteY0" fmla="*/ 714103 h 714103"/>
                <a:gd name="connsiteX1" fmla="*/ 1036320 w 4336869"/>
                <a:gd name="connsiteY1" fmla="*/ 0 h 714103"/>
                <a:gd name="connsiteX2" fmla="*/ 4328160 w 4336869"/>
                <a:gd name="connsiteY2" fmla="*/ 0 h 714103"/>
                <a:gd name="connsiteX3" fmla="*/ 4336869 w 4336869"/>
                <a:gd name="connsiteY3" fmla="*/ 0 h 714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36869" h="714103">
                  <a:moveTo>
                    <a:pt x="0" y="714103"/>
                  </a:moveTo>
                  <a:lnTo>
                    <a:pt x="1036320" y="0"/>
                  </a:lnTo>
                  <a:lnTo>
                    <a:pt x="4328160" y="0"/>
                  </a:lnTo>
                  <a:lnTo>
                    <a:pt x="4336869" y="0"/>
                  </a:lnTo>
                </a:path>
              </a:pathLst>
            </a:custGeom>
            <a:ln w="101600" cap="rnd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476D0A2-00F9-4044-AF17-393BD3F05F2A}"/>
                </a:ext>
              </a:extLst>
            </p:cNvPr>
            <p:cNvCxnSpPr/>
            <p:nvPr/>
          </p:nvCxnSpPr>
          <p:spPr>
            <a:xfrm flipV="1">
              <a:off x="5670626" y="4681719"/>
              <a:ext cx="2829165" cy="15570"/>
            </a:xfrm>
            <a:prstGeom prst="line">
              <a:avLst/>
            </a:prstGeom>
            <a:ln w="1016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1151820-16AB-414D-AA19-2F46FCD7E154}"/>
              </a:ext>
            </a:extLst>
          </p:cNvPr>
          <p:cNvCxnSpPr/>
          <p:nvPr/>
        </p:nvCxnSpPr>
        <p:spPr>
          <a:xfrm>
            <a:off x="8021484" y="4381002"/>
            <a:ext cx="4189814" cy="8983"/>
          </a:xfrm>
          <a:prstGeom prst="straightConnector1">
            <a:avLst/>
          </a:prstGeom>
          <a:ln w="1016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not rand"/>
          <p:cNvGrpSpPr/>
          <p:nvPr/>
        </p:nvGrpSpPr>
        <p:grpSpPr>
          <a:xfrm>
            <a:off x="3009430" y="2832134"/>
            <a:ext cx="2235175" cy="635916"/>
            <a:chOff x="2608729" y="3528972"/>
            <a:chExt cx="1376459" cy="391200"/>
          </a:xfrm>
          <a:solidFill>
            <a:schemeClr val="bg1"/>
          </a:solidFill>
        </p:grpSpPr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2F1AC490-26DF-7044-94F6-7057D6360B35}"/>
                </a:ext>
              </a:extLst>
            </p:cNvPr>
            <p:cNvSpPr/>
            <p:nvPr/>
          </p:nvSpPr>
          <p:spPr>
            <a:xfrm>
              <a:off x="2608729" y="3528972"/>
              <a:ext cx="1376459" cy="3912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3DE7093-181E-6842-8CF5-DD1D0C9EBEF9}"/>
                </a:ext>
              </a:extLst>
            </p:cNvPr>
            <p:cNvSpPr txBox="1"/>
            <p:nvPr/>
          </p:nvSpPr>
          <p:spPr>
            <a:xfrm>
              <a:off x="2622749" y="3573103"/>
              <a:ext cx="1348418" cy="30293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Enrolled in PD study</a:t>
              </a:r>
            </a:p>
            <a:p>
              <a:pPr algn="ctr"/>
              <a:r>
                <a:rPr lang="en-US" sz="16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(N=51)</a:t>
              </a:r>
            </a:p>
          </p:txBody>
        </p:sp>
      </p:grpSp>
      <p:cxnSp>
        <p:nvCxnSpPr>
          <p:cNvPr id="63" name="above line"/>
          <p:cNvCxnSpPr/>
          <p:nvPr/>
        </p:nvCxnSpPr>
        <p:spPr>
          <a:xfrm flipH="1">
            <a:off x="4127017" y="3468050"/>
            <a:ext cx="0" cy="145859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not rand"/>
          <p:cNvGrpSpPr/>
          <p:nvPr/>
        </p:nvGrpSpPr>
        <p:grpSpPr>
          <a:xfrm>
            <a:off x="3009430" y="4926641"/>
            <a:ext cx="2235175" cy="885131"/>
            <a:chOff x="2608729" y="3528972"/>
            <a:chExt cx="1376459" cy="282631"/>
          </a:xfrm>
          <a:solidFill>
            <a:schemeClr val="bg1"/>
          </a:solidFill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2F1AC490-26DF-7044-94F6-7057D6360B35}"/>
                </a:ext>
              </a:extLst>
            </p:cNvPr>
            <p:cNvSpPr/>
            <p:nvPr/>
          </p:nvSpPr>
          <p:spPr>
            <a:xfrm>
              <a:off x="2608729" y="3528972"/>
              <a:ext cx="1376459" cy="28263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3DE7093-181E-6842-8CF5-DD1D0C9EBEF9}"/>
                </a:ext>
              </a:extLst>
            </p:cNvPr>
            <p:cNvSpPr txBox="1"/>
            <p:nvPr/>
          </p:nvSpPr>
          <p:spPr>
            <a:xfrm>
              <a:off x="2654148" y="3557270"/>
              <a:ext cx="1285621" cy="22603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First blood draw</a:t>
              </a:r>
            </a:p>
            <a:p>
              <a:pPr marL="176213" indent="-176213">
                <a:buFont typeface="Arial" panose="020B0604020202020204" pitchFamily="34" charset="0"/>
                <a:buChar char="•"/>
              </a:pPr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Perfusion assay</a:t>
              </a:r>
            </a:p>
            <a:p>
              <a:pPr marL="176213" indent="-176213">
                <a:buFont typeface="Arial" panose="020B0604020202020204" pitchFamily="34" charset="0"/>
                <a:buChar char="•"/>
              </a:pPr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Platelet aggregation</a:t>
              </a:r>
            </a:p>
          </p:txBody>
        </p:sp>
      </p:grpSp>
      <p:cxnSp>
        <p:nvCxnSpPr>
          <p:cNvPr id="75" name="Straight Connector 74"/>
          <p:cNvCxnSpPr/>
          <p:nvPr/>
        </p:nvCxnSpPr>
        <p:spPr>
          <a:xfrm>
            <a:off x="5681837" y="1157440"/>
            <a:ext cx="16289" cy="530352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not rand"/>
          <p:cNvGrpSpPr/>
          <p:nvPr/>
        </p:nvGrpSpPr>
        <p:grpSpPr>
          <a:xfrm>
            <a:off x="5999834" y="4928536"/>
            <a:ext cx="2235175" cy="885131"/>
            <a:chOff x="2608729" y="3528972"/>
            <a:chExt cx="1376459" cy="282631"/>
          </a:xfrm>
          <a:solidFill>
            <a:schemeClr val="bg1"/>
          </a:solidFill>
        </p:grpSpPr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2F1AC490-26DF-7044-94F6-7057D6360B35}"/>
                </a:ext>
              </a:extLst>
            </p:cNvPr>
            <p:cNvSpPr/>
            <p:nvPr/>
          </p:nvSpPr>
          <p:spPr>
            <a:xfrm>
              <a:off x="2608729" y="3528972"/>
              <a:ext cx="1376459" cy="28263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3DE7093-181E-6842-8CF5-DD1D0C9EBEF9}"/>
                </a:ext>
              </a:extLst>
            </p:cNvPr>
            <p:cNvSpPr txBox="1"/>
            <p:nvPr/>
          </p:nvSpPr>
          <p:spPr>
            <a:xfrm>
              <a:off x="2654148" y="3557270"/>
              <a:ext cx="1285621" cy="226035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Second blood draw</a:t>
              </a:r>
            </a:p>
            <a:p>
              <a:pPr marL="176213" indent="-176213">
                <a:buFont typeface="Arial" panose="020B0604020202020204" pitchFamily="34" charset="0"/>
                <a:buChar char="•"/>
              </a:pPr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Perfusion assay</a:t>
              </a:r>
            </a:p>
            <a:p>
              <a:pPr marL="176213" indent="-176213">
                <a:buFont typeface="Arial" panose="020B0604020202020204" pitchFamily="34" charset="0"/>
                <a:buChar char="•"/>
              </a:pPr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Platelet aggregation</a:t>
              </a:r>
            </a:p>
          </p:txBody>
        </p:sp>
      </p:grpSp>
      <p:cxnSp>
        <p:nvCxnSpPr>
          <p:cNvPr id="90" name="Straight Connector 89"/>
          <p:cNvCxnSpPr/>
          <p:nvPr/>
        </p:nvCxnSpPr>
        <p:spPr>
          <a:xfrm>
            <a:off x="8507573" y="1157440"/>
            <a:ext cx="0" cy="530352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8179317" y="6346864"/>
            <a:ext cx="668569" cy="4674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9 M</a:t>
            </a:r>
          </a:p>
        </p:txBody>
      </p:sp>
      <p:grpSp>
        <p:nvGrpSpPr>
          <p:cNvPr id="5" name="high risk group">
            <a:extLst>
              <a:ext uri="{FF2B5EF4-FFF2-40B4-BE49-F238E27FC236}">
                <a16:creationId xmlns:a16="http://schemas.microsoft.com/office/drawing/2014/main" id="{8C3C61D5-B57E-B740-9CBF-0CE65B230691}"/>
              </a:ext>
            </a:extLst>
          </p:cNvPr>
          <p:cNvGrpSpPr/>
          <p:nvPr/>
        </p:nvGrpSpPr>
        <p:grpSpPr>
          <a:xfrm>
            <a:off x="66062" y="1689063"/>
            <a:ext cx="2235175" cy="733730"/>
            <a:chOff x="777060" y="3199198"/>
            <a:chExt cx="1572529" cy="422272"/>
          </a:xfrm>
          <a:solidFill>
            <a:schemeClr val="bg1"/>
          </a:solidFill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DB7FA096-B2B4-EE44-893E-E052FBCB730B}"/>
                </a:ext>
              </a:extLst>
            </p:cNvPr>
            <p:cNvSpPr/>
            <p:nvPr/>
          </p:nvSpPr>
          <p:spPr>
            <a:xfrm>
              <a:off x="777060" y="3199198"/>
              <a:ext cx="1572529" cy="42227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81214C1-4027-CE48-A656-53614FB24E55}"/>
                </a:ext>
              </a:extLst>
            </p:cNvPr>
            <p:cNvSpPr txBox="1"/>
            <p:nvPr/>
          </p:nvSpPr>
          <p:spPr>
            <a:xfrm>
              <a:off x="809095" y="3297574"/>
              <a:ext cx="1508459" cy="225519"/>
            </a:xfrm>
            <a:prstGeom prst="rect">
              <a:avLst/>
            </a:prstGeom>
            <a:grp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US" sz="1500" b="1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High-Risk PCI Patients </a:t>
              </a:r>
            </a:p>
            <a:p>
              <a:pPr algn="ctr"/>
              <a:r>
                <a:rPr lang="en-US" sz="1500" dirty="0"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</a:rPr>
                <a:t>(N=9006)</a:t>
              </a:r>
            </a:p>
          </p:txBody>
        </p:sp>
      </p:grpSp>
      <p:sp>
        <p:nvSpPr>
          <p:cNvPr id="51" name="t+a">
            <a:extLst>
              <a:ext uri="{FF2B5EF4-FFF2-40B4-BE49-F238E27FC236}">
                <a16:creationId xmlns:a16="http://schemas.microsoft.com/office/drawing/2014/main" id="{C456E78F-6423-2949-BFE8-9147DF09CA9F}"/>
              </a:ext>
            </a:extLst>
          </p:cNvPr>
          <p:cNvSpPr txBox="1"/>
          <p:nvPr/>
        </p:nvSpPr>
        <p:spPr>
          <a:xfrm>
            <a:off x="7160441" y="1500466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Ticagrelor + Aspirin</a:t>
            </a:r>
          </a:p>
        </p:txBody>
      </p:sp>
      <p:sp>
        <p:nvSpPr>
          <p:cNvPr id="52" name="t+p">
            <a:extLst>
              <a:ext uri="{FF2B5EF4-FFF2-40B4-BE49-F238E27FC236}">
                <a16:creationId xmlns:a16="http://schemas.microsoft.com/office/drawing/2014/main" id="{0F99590D-4986-A442-8681-23830DF85F6D}"/>
              </a:ext>
            </a:extLst>
          </p:cNvPr>
          <p:cNvSpPr txBox="1"/>
          <p:nvPr/>
        </p:nvSpPr>
        <p:spPr>
          <a:xfrm>
            <a:off x="7160441" y="3994644"/>
            <a:ext cx="274320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Ticagrelor + Placebo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124914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Schema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363841" y="6346864"/>
            <a:ext cx="668569" cy="4674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 M</a:t>
            </a:r>
          </a:p>
        </p:txBody>
      </p:sp>
    </p:spTree>
    <p:extLst>
      <p:ext uri="{BB962C8B-B14F-4D97-AF65-F5344CB8AC3E}">
        <p14:creationId xmlns:p14="http://schemas.microsoft.com/office/powerpoint/2010/main" val="173125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45" y="939466"/>
            <a:ext cx="12042648" cy="521782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Primary Endpoint</a:t>
            </a:r>
            <a:endParaRPr lang="en-US" sz="3200" b="1" dirty="0"/>
          </a:p>
          <a:p>
            <a:pPr lvl="1"/>
            <a:r>
              <a:rPr lang="en-US" b="1" dirty="0"/>
              <a:t>Blood </a:t>
            </a:r>
            <a:r>
              <a:rPr lang="en-US" b="1" dirty="0" err="1"/>
              <a:t>thrombogenicity</a:t>
            </a:r>
            <a:r>
              <a:rPr lang="en-US" b="1" dirty="0"/>
              <a:t> </a:t>
            </a:r>
            <a:r>
              <a:rPr lang="en-US" dirty="0" smtClean="0"/>
              <a:t>(platelet-dependent </a:t>
            </a:r>
            <a:r>
              <a:rPr lang="en-US" dirty="0"/>
              <a:t>thrombus area) at the post-randomization visit using the Badimon perfusion </a:t>
            </a:r>
            <a:r>
              <a:rPr lang="en-US" dirty="0" smtClean="0"/>
              <a:t>chamber</a:t>
            </a:r>
            <a:r>
              <a:rPr lang="en-US" baseline="30000" dirty="0" smtClean="0"/>
              <a:t>5</a:t>
            </a:r>
            <a:endParaRPr lang="en-US" dirty="0"/>
          </a:p>
          <a:p>
            <a:pPr lvl="1"/>
            <a:r>
              <a:rPr lang="en-US" dirty="0"/>
              <a:t>Validated, </a:t>
            </a:r>
            <a:r>
              <a:rPr lang="en-US" i="1" dirty="0"/>
              <a:t>ex-vivo</a:t>
            </a:r>
            <a:r>
              <a:rPr lang="en-US" dirty="0"/>
              <a:t> model that generates thrombus under dynamic flow conditions of shear stress that mimic moderate arterial stenosis (high shear; 1690 sec</a:t>
            </a:r>
            <a:r>
              <a:rPr lang="en-US" baseline="30000" dirty="0"/>
              <a:t>-1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Native, non</a:t>
            </a:r>
            <a:r>
              <a:rPr lang="en-US" dirty="0"/>
              <a:t>-anticoagulated whole blood is perfused over disrupted porcine tunica media, which is then processed and quantified using digital planimetry (µm</a:t>
            </a:r>
            <a:r>
              <a:rPr lang="en-US" baseline="30000" dirty="0"/>
              <a:t>2</a:t>
            </a:r>
            <a:r>
              <a:rPr lang="en-US" dirty="0"/>
              <a:t>).  </a:t>
            </a:r>
          </a:p>
          <a:p>
            <a:pPr lvl="1"/>
            <a:endParaRPr lang="en-US" sz="2000" dirty="0"/>
          </a:p>
          <a:p>
            <a:r>
              <a:rPr lang="en-US" sz="3200" b="1" dirty="0"/>
              <a:t>Secondary </a:t>
            </a:r>
            <a:r>
              <a:rPr lang="en-US" sz="3200" b="1" dirty="0" smtClean="0"/>
              <a:t>Endpoint</a:t>
            </a:r>
            <a:endParaRPr lang="en-US" sz="3200" b="1" dirty="0"/>
          </a:p>
          <a:p>
            <a:pPr lvl="1"/>
            <a:r>
              <a:rPr lang="en-US" dirty="0" smtClean="0"/>
              <a:t>Platelet reactivity in whole </a:t>
            </a:r>
            <a:r>
              <a:rPr lang="en-US" dirty="0"/>
              <a:t>blood measured with impedance aggregometry (</a:t>
            </a:r>
            <a:r>
              <a:rPr lang="en-US" dirty="0" err="1"/>
              <a:t>Multiplate</a:t>
            </a:r>
            <a:r>
              <a:rPr lang="en-US" dirty="0"/>
              <a:t> Analyzer® </a:t>
            </a:r>
            <a:r>
              <a:rPr lang="en-US" dirty="0" err="1"/>
              <a:t>DiaPharma</a:t>
            </a:r>
            <a:r>
              <a:rPr lang="en-US" dirty="0"/>
              <a:t> - West Chester, OH)</a:t>
            </a:r>
          </a:p>
          <a:p>
            <a:pPr lvl="1"/>
            <a:r>
              <a:rPr lang="en-US" dirty="0"/>
              <a:t>Agonists included adenosine diphosphate (ADP), arachidonic acid (AA), collagen and thrombin receptor activator peptide-6 (TRAP).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22471"/>
            <a:ext cx="1219199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Endpoints and Experimental Methods</a:t>
            </a:r>
            <a:endParaRPr lang="en-US" sz="48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5169" y="6362402"/>
            <a:ext cx="3646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baseline="30000" dirty="0" smtClean="0"/>
              <a:t>5</a:t>
            </a:r>
            <a:r>
              <a:rPr lang="en-US" sz="1600" i="1" dirty="0" smtClean="0"/>
              <a:t>Vilahur et al., Circulation 2004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6607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5" y="1095293"/>
            <a:ext cx="12122515" cy="388991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/>
              <a:t>Treatment effect (</a:t>
            </a:r>
            <a:r>
              <a:rPr lang="en-US" sz="3200" dirty="0" err="1"/>
              <a:t>ticagrelor</a:t>
            </a:r>
            <a:r>
              <a:rPr lang="en-US" sz="3200" dirty="0"/>
              <a:t> monotherapy versus </a:t>
            </a:r>
            <a:r>
              <a:rPr lang="en-US" sz="3200" dirty="0" err="1"/>
              <a:t>ticagrelor</a:t>
            </a:r>
            <a:r>
              <a:rPr lang="en-US" sz="3200" dirty="0"/>
              <a:t> plus aspirin) examined using analysis of covariance (ANCOVA</a:t>
            </a:r>
            <a:r>
              <a:rPr lang="en-US" sz="3200" dirty="0" smtClean="0"/>
              <a:t>)</a:t>
            </a:r>
            <a:endParaRPr lang="en-US" sz="32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Between-group difference in thrombus </a:t>
            </a:r>
            <a:r>
              <a:rPr lang="en-US" sz="3200" dirty="0"/>
              <a:t>area </a:t>
            </a:r>
            <a:r>
              <a:rPr lang="en-US" sz="3200" dirty="0" smtClean="0"/>
              <a:t>was adjusted for baseline values, expressed as a mean difference with 95% CI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A </a:t>
            </a:r>
            <a:r>
              <a:rPr lang="en-US" sz="3200" dirty="0"/>
              <a:t>sample size of 40 was required to provide 80% </a:t>
            </a:r>
            <a:r>
              <a:rPr lang="en-US" sz="3200" dirty="0" smtClean="0"/>
              <a:t>power to </a:t>
            </a:r>
            <a:r>
              <a:rPr lang="en-US" sz="3200" dirty="0"/>
              <a:t>detect at least 2200 µm</a:t>
            </a:r>
            <a:r>
              <a:rPr lang="en-US" sz="3200" baseline="30000" dirty="0"/>
              <a:t>2</a:t>
            </a:r>
            <a:r>
              <a:rPr lang="en-US" sz="3200" dirty="0"/>
              <a:t> difference in thrombus area between groups with type I error 0.05 and a within-group standard deviation of 2500 </a:t>
            </a:r>
            <a:r>
              <a:rPr lang="en-US" sz="3200" dirty="0" smtClean="0"/>
              <a:t>µm</a:t>
            </a:r>
            <a:r>
              <a:rPr lang="en-US" sz="3200" baseline="30000" dirty="0" smtClean="0"/>
              <a:t>2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/>
              <a:t>Effective antiplatelet and antithrombotic agents display reductions in thrombus area of at least ~ 2,000 µm</a:t>
            </a:r>
            <a:r>
              <a:rPr lang="en-US" sz="3200" baseline="30000" dirty="0" smtClean="0"/>
              <a:t>2 6,7</a:t>
            </a:r>
            <a:endParaRPr lang="en-US" sz="3200" baseline="300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200" baseline="300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D4E7AD-9F85-984F-BBF5-8081B150722E}"/>
              </a:ext>
            </a:extLst>
          </p:cNvPr>
          <p:cNvSpPr txBox="1"/>
          <p:nvPr/>
        </p:nvSpPr>
        <p:spPr>
          <a:xfrm>
            <a:off x="0" y="43854"/>
            <a:ext cx="12191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B286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Methods</a:t>
            </a:r>
            <a:endParaRPr lang="en-US" sz="5400" b="1" dirty="0">
              <a:solidFill>
                <a:srgbClr val="B2860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3662" y="6389422"/>
            <a:ext cx="5081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baseline="30000" dirty="0" smtClean="0"/>
              <a:t>6</a:t>
            </a:r>
            <a:r>
              <a:rPr lang="en-US" sz="1600" i="1" dirty="0" smtClean="0"/>
              <a:t>Lev et al., ATVB 2002; </a:t>
            </a:r>
            <a:r>
              <a:rPr lang="en-US" sz="1600" i="1" dirty="0" err="1" smtClean="0"/>
              <a:t>Zafar</a:t>
            </a:r>
            <a:r>
              <a:rPr lang="en-US" sz="1600" i="1" dirty="0" smtClean="0"/>
              <a:t> et al., </a:t>
            </a:r>
            <a:r>
              <a:rPr lang="en-US" sz="1600" i="1" dirty="0" err="1" smtClean="0"/>
              <a:t>Thromb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Haemost</a:t>
            </a:r>
            <a:r>
              <a:rPr lang="en-US" sz="1600" i="1" dirty="0" smtClean="0"/>
              <a:t> 2017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6395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1424</Words>
  <Application>Microsoft Office PowerPoint</Application>
  <PresentationFormat>Widescreen</PresentationFormat>
  <Paragraphs>291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Chandiramani, Rishi</dc:creator>
  <cp:lastModifiedBy>Baber, Usman</cp:lastModifiedBy>
  <cp:revision>196</cp:revision>
  <dcterms:created xsi:type="dcterms:W3CDTF">2019-09-21T18:09:22Z</dcterms:created>
  <dcterms:modified xsi:type="dcterms:W3CDTF">2019-10-01T19:03:59Z</dcterms:modified>
</cp:coreProperties>
</file>