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 id="2147483659" r:id="rId2"/>
  </p:sldMasterIdLst>
  <p:notesMasterIdLst>
    <p:notesMasterId r:id="rId24"/>
  </p:notesMasterIdLst>
  <p:sldIdLst>
    <p:sldId id="286" r:id="rId3"/>
    <p:sldId id="344" r:id="rId4"/>
    <p:sldId id="326" r:id="rId5"/>
    <p:sldId id="340" r:id="rId6"/>
    <p:sldId id="341" r:id="rId7"/>
    <p:sldId id="342" r:id="rId8"/>
    <p:sldId id="352" r:id="rId9"/>
    <p:sldId id="296" r:id="rId10"/>
    <p:sldId id="343" r:id="rId11"/>
    <p:sldId id="295" r:id="rId12"/>
    <p:sldId id="269" r:id="rId13"/>
    <p:sldId id="353" r:id="rId14"/>
    <p:sldId id="271" r:id="rId15"/>
    <p:sldId id="354" r:id="rId16"/>
    <p:sldId id="278" r:id="rId17"/>
    <p:sldId id="279" r:id="rId18"/>
    <p:sldId id="315" r:id="rId19"/>
    <p:sldId id="316" r:id="rId20"/>
    <p:sldId id="321" r:id="rId21"/>
    <p:sldId id="345" r:id="rId22"/>
    <p:sldId id="302" r:id="rId23"/>
  </p:sldIdLst>
  <p:sldSz cx="9144000" cy="5143500" type="screen16x9"/>
  <p:notesSz cx="6807200" cy="99393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6DF0E42-5A0F-4BBA-9AD5-9C213FE8F5DF}">
          <p14:sldIdLst>
            <p14:sldId id="286"/>
            <p14:sldId id="344"/>
            <p14:sldId id="326"/>
            <p14:sldId id="340"/>
            <p14:sldId id="341"/>
            <p14:sldId id="342"/>
            <p14:sldId id="352"/>
            <p14:sldId id="296"/>
            <p14:sldId id="343"/>
            <p14:sldId id="295"/>
            <p14:sldId id="269"/>
            <p14:sldId id="353"/>
            <p14:sldId id="271"/>
            <p14:sldId id="354"/>
            <p14:sldId id="278"/>
            <p14:sldId id="279"/>
            <p14:sldId id="315"/>
            <p14:sldId id="316"/>
            <p14:sldId id="321"/>
            <p14:sldId id="345"/>
            <p14:sldId id="302"/>
          </p14:sldIdLst>
        </p14:section>
        <p14:section name="BackUp" id="{265D5F5E-807D-42F9-B0C1-8B5B7FBC645A}">
          <p14:sldIdLst/>
        </p14:section>
      </p14:sectionLst>
    </p:ext>
    <p:ext uri="{EFAFB233-063F-42B5-8137-9DF3F51BA10A}">
      <p15:sldGuideLst xmlns:p15="http://schemas.microsoft.com/office/powerpoint/2012/main">
        <p15:guide id="1" orient="horz" pos="1620" userDrawn="1">
          <p15:clr>
            <a:srgbClr val="A4A3A4"/>
          </p15:clr>
        </p15:guide>
        <p15:guide id="2" pos="2880">
          <p15:clr>
            <a:srgbClr val="A4A3A4"/>
          </p15:clr>
        </p15:guide>
        <p15:guide id="3" pos="5602" userDrawn="1">
          <p15:clr>
            <a:srgbClr val="A4A3A4"/>
          </p15:clr>
        </p15:guide>
        <p15:guide id="4" pos="158" userDrawn="1">
          <p15:clr>
            <a:srgbClr val="A4A3A4"/>
          </p15:clr>
        </p15:guide>
        <p15:guide id="5" orient="horz" pos="78" userDrawn="1">
          <p15:clr>
            <a:srgbClr val="A4A3A4"/>
          </p15:clr>
        </p15:guide>
        <p15:guide id="6" orient="horz" pos="3162" userDrawn="1">
          <p15:clr>
            <a:srgbClr val="A4A3A4"/>
          </p15:clr>
        </p15:guide>
        <p15:guide id="7" orient="horz" pos="531" userDrawn="1">
          <p15:clr>
            <a:srgbClr val="A4A3A4"/>
          </p15:clr>
        </p15:guide>
        <p15:guide id="8" pos="1519" userDrawn="1">
          <p15:clr>
            <a:srgbClr val="A4A3A4"/>
          </p15:clr>
        </p15:guide>
        <p15:guide id="9" pos="4241" userDrawn="1">
          <p15:clr>
            <a:srgbClr val="A4A3A4"/>
          </p15:clr>
        </p15:guide>
        <p15:guide id="10" orient="horz" pos="23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sushi Mizukami (Mebix)" initials="AM" lastIdx="11" clrIdx="0">
    <p:extLst/>
  </p:cmAuthor>
  <p:cmAuthor id="2" name="Masahiro Takita (Mebix)" initials="MT_MBX" lastIdx="21" clrIdx="1">
    <p:extLst/>
  </p:cmAuthor>
  <p:cmAuthor id="3" name="村林 裕貴(Mebix)" initials="村林" lastIdx="13" clrIdx="2">
    <p:extLst/>
  </p:cmAuthor>
  <p:cmAuthor id="4" name="長沼　晴樹" initials="Naganuma"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7F"/>
    <a:srgbClr val="521882"/>
    <a:srgbClr val="D5B3FF"/>
    <a:srgbClr val="FFA3D5"/>
    <a:srgbClr val="4F167E"/>
    <a:srgbClr val="BA5502"/>
    <a:srgbClr val="D05F02"/>
    <a:srgbClr val="F37003"/>
    <a:srgbClr val="C47500"/>
    <a:srgbClr val="FFCB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557" autoAdjust="0"/>
    <p:restoredTop sz="87347" autoAdjust="0"/>
  </p:normalViewPr>
  <p:slideViewPr>
    <p:cSldViewPr snapToObjects="1">
      <p:cViewPr varScale="1">
        <p:scale>
          <a:sx n="85" d="100"/>
          <a:sy n="85" d="100"/>
        </p:scale>
        <p:origin x="1072" y="56"/>
      </p:cViewPr>
      <p:guideLst>
        <p:guide orient="horz" pos="1620"/>
        <p:guide pos="2880"/>
        <p:guide pos="5602"/>
        <p:guide pos="158"/>
        <p:guide orient="horz" pos="78"/>
        <p:guide orient="horz" pos="3162"/>
        <p:guide orient="horz" pos="531"/>
        <p:guide pos="1519"/>
        <p:guide pos="4241"/>
        <p:guide orient="horz" pos="230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1C9DEA1-FA06-C942-9BFA-108DE87F615B}" type="datetimeFigureOut">
              <a:rPr lang="fr-FR" smtClean="0"/>
              <a:pPr/>
              <a:t>01/09/2019</a:t>
            </a:fld>
            <a:endParaRPr lang="fr-FR"/>
          </a:p>
        </p:txBody>
      </p:sp>
      <p:sp>
        <p:nvSpPr>
          <p:cNvPr id="4" name="Espace réservé de l'image des diapositives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F0BDDC9-A138-7E4D-AA5C-541F25147A60}" type="slidenum">
              <a:rPr lang="fr-FR" smtClean="0"/>
              <a:pPr/>
              <a:t>‹#›</a:t>
            </a:fld>
            <a:endParaRPr lang="fr-FR"/>
          </a:p>
        </p:txBody>
      </p:sp>
    </p:spTree>
    <p:extLst>
      <p:ext uri="{BB962C8B-B14F-4D97-AF65-F5344CB8AC3E}">
        <p14:creationId xmlns:p14="http://schemas.microsoft.com/office/powerpoint/2010/main" val="3983250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kern="1200" dirty="0">
                <a:solidFill>
                  <a:schemeClr val="tx1"/>
                </a:solidFill>
                <a:effectLst/>
                <a:latin typeface="+mn-lt"/>
                <a:ea typeface="+mn-ea"/>
                <a:cs typeface="+mn-cs"/>
              </a:rPr>
              <a:t>Thank</a:t>
            </a:r>
            <a:r>
              <a:rPr lang="ja-JP" altLang="en-US" sz="1200" kern="1200" dirty="0">
                <a:solidFill>
                  <a:schemeClr val="tx1"/>
                </a:solidFill>
                <a:effectLst/>
                <a:latin typeface="+mn-lt"/>
                <a:ea typeface="+mn-ea"/>
                <a:cs typeface="+mn-cs"/>
              </a:rPr>
              <a:t> </a:t>
            </a:r>
            <a:r>
              <a:rPr lang="en-US" altLang="ja-JP" sz="1200" kern="1200" dirty="0">
                <a:solidFill>
                  <a:schemeClr val="tx1"/>
                </a:solidFill>
                <a:effectLst/>
                <a:latin typeface="+mn-lt"/>
                <a:ea typeface="+mn-ea"/>
                <a:cs typeface="+mn-cs"/>
              </a:rPr>
              <a:t>you,</a:t>
            </a:r>
            <a:r>
              <a:rPr lang="ja-JP" altLang="en-US" sz="1200" kern="1200" dirty="0">
                <a:solidFill>
                  <a:schemeClr val="tx1"/>
                </a:solidFill>
                <a:effectLst/>
                <a:latin typeface="+mn-lt"/>
                <a:ea typeface="+mn-ea"/>
                <a:cs typeface="+mn-cs"/>
              </a:rPr>
              <a:t> </a:t>
            </a:r>
            <a:r>
              <a:rPr lang="en-US" altLang="ja-JP" sz="1200" kern="1200" dirty="0">
                <a:solidFill>
                  <a:schemeClr val="tx1"/>
                </a:solidFill>
                <a:effectLst/>
                <a:latin typeface="+mn-lt"/>
                <a:ea typeface="+mn-ea"/>
                <a:cs typeface="+mn-cs"/>
              </a:rPr>
              <a:t>chairpersons,</a:t>
            </a:r>
            <a:r>
              <a:rPr lang="ja-JP" altLang="en-US" sz="1200" kern="1200" dirty="0">
                <a:solidFill>
                  <a:schemeClr val="tx1"/>
                </a:solidFill>
                <a:effectLst/>
                <a:latin typeface="+mn-lt"/>
                <a:ea typeface="+mn-ea"/>
                <a:cs typeface="+mn-cs"/>
              </a:rPr>
              <a:t> </a:t>
            </a:r>
            <a:r>
              <a:rPr lang="en-US" altLang="ja-JP" sz="1200" kern="1200" dirty="0">
                <a:solidFill>
                  <a:schemeClr val="tx1"/>
                </a:solidFill>
                <a:effectLst/>
                <a:latin typeface="+mn-lt"/>
                <a:ea typeface="+mn-ea"/>
                <a:cs typeface="+mn-cs"/>
              </a:rPr>
              <a:t>ladies and gentlemen. It’s my great pleasure to present the primary result of the AFIRE trial in Hot Line Session. </a:t>
            </a:r>
            <a:endParaRPr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F0BDDC9-A138-7E4D-AA5C-541F25147A60}" type="slidenum">
              <a:rPr lang="fr-FR" smtClean="0"/>
              <a:pPr/>
              <a:t>1</a:t>
            </a:fld>
            <a:endParaRPr lang="fr-FR"/>
          </a:p>
        </p:txBody>
      </p:sp>
    </p:spTree>
    <p:extLst>
      <p:ext uri="{BB962C8B-B14F-4D97-AF65-F5344CB8AC3E}">
        <p14:creationId xmlns:p14="http://schemas.microsoft.com/office/powerpoint/2010/main" val="2174284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lnSpc>
                <a:spcPct val="130000"/>
              </a:lnSpc>
              <a:spcBef>
                <a:spcPts val="1200"/>
              </a:spcBef>
              <a:buFont typeface="Wingdings" panose="05000000000000000000" pitchFamily="2" charset="2"/>
              <a:buNone/>
            </a:pPr>
            <a:r>
              <a:rPr lang="en-US" altLang="ja-JP" dirty="0"/>
              <a:t>The evaluation of the patients was planned to continue until September 2018. </a:t>
            </a:r>
          </a:p>
          <a:p>
            <a:pPr marL="0" indent="0" algn="just">
              <a:lnSpc>
                <a:spcPct val="130000"/>
              </a:lnSpc>
              <a:spcBef>
                <a:spcPts val="1200"/>
              </a:spcBef>
              <a:buFont typeface="Wingdings" panose="05000000000000000000" pitchFamily="2" charset="2"/>
              <a:buNone/>
            </a:pPr>
            <a:r>
              <a:rPr lang="en-US" altLang="ja-JP" dirty="0"/>
              <a:t>Because of a higher risk of death from any cause in the combination-therapy group, the independent data and safety monitoring committee recommended early termination of the trial in July 2018. </a:t>
            </a:r>
          </a:p>
          <a:p>
            <a:pPr marL="0" indent="0" algn="just">
              <a:lnSpc>
                <a:spcPct val="130000"/>
              </a:lnSpc>
              <a:spcBef>
                <a:spcPts val="1200"/>
              </a:spcBef>
              <a:buFont typeface="Wingdings" panose="05000000000000000000" pitchFamily="2" charset="2"/>
              <a:buNone/>
            </a:pPr>
            <a:r>
              <a:rPr lang="en-US" altLang="ja-JP" dirty="0"/>
              <a:t>The median treatment duration was 23.0 months (interquartile range, 15.8 to 31.0)</a:t>
            </a:r>
          </a:p>
          <a:p>
            <a:pPr marL="0" indent="0" algn="just">
              <a:lnSpc>
                <a:spcPct val="130000"/>
              </a:lnSpc>
              <a:spcBef>
                <a:spcPts val="1200"/>
              </a:spcBef>
              <a:buFont typeface="Wingdings" panose="05000000000000000000" pitchFamily="2" charset="2"/>
              <a:buNone/>
            </a:pPr>
            <a:r>
              <a:rPr lang="en-US" altLang="ja-JP" dirty="0"/>
              <a:t>The median follow-up period was 24.1 months (interquartile range, 17.3 to 31.5).</a:t>
            </a:r>
            <a:endParaRPr kumimoji="1" lang="ja-JP" altLang="en-US"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10</a:t>
            </a:fld>
            <a:endParaRPr lang="fr-FR"/>
          </a:p>
        </p:txBody>
      </p:sp>
    </p:spTree>
    <p:extLst>
      <p:ext uri="{BB962C8B-B14F-4D97-AF65-F5344CB8AC3E}">
        <p14:creationId xmlns:p14="http://schemas.microsoft.com/office/powerpoint/2010/main" val="408556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Primary Efficacy End Point is as follows; </a:t>
            </a:r>
            <a:endParaRPr kumimoji="1" lang="ja-JP" altLang="en-US"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11</a:t>
            </a:fld>
            <a:endParaRPr lang="fr-FR"/>
          </a:p>
        </p:txBody>
      </p:sp>
    </p:spTree>
    <p:extLst>
      <p:ext uri="{BB962C8B-B14F-4D97-AF65-F5344CB8AC3E}">
        <p14:creationId xmlns:p14="http://schemas.microsoft.com/office/powerpoint/2010/main" val="201500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a:solidFill>
                  <a:schemeClr val="tx1"/>
                </a:solidFill>
                <a:effectLst/>
                <a:latin typeface="+mn-lt"/>
                <a:ea typeface="+mn-ea"/>
                <a:cs typeface="+mn-cs"/>
              </a:rPr>
              <a:t>Rivaroxaban monotherapy was noninferior to combination therapy for the primary efficacy end point, with event rates of 4.14% and 5.75% per patient-year, respectively.</a:t>
            </a:r>
          </a:p>
          <a:p>
            <a:r>
              <a:rPr lang="en-US" altLang="ja-JP" sz="1200" kern="1200" dirty="0">
                <a:solidFill>
                  <a:schemeClr val="tx1"/>
                </a:solidFill>
                <a:effectLst/>
                <a:latin typeface="+mn-lt"/>
                <a:ea typeface="+mn-ea"/>
                <a:cs typeface="+mn-cs"/>
              </a:rPr>
              <a:t>The hazard ratio was 0.72 with P&lt;0.001 for noninferiority.</a:t>
            </a:r>
            <a:endParaRPr kumimoji="1" lang="ja-JP" altLang="en-US"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12</a:t>
            </a:fld>
            <a:endParaRPr lang="fr-FR"/>
          </a:p>
        </p:txBody>
      </p:sp>
    </p:spTree>
    <p:extLst>
      <p:ext uri="{BB962C8B-B14F-4D97-AF65-F5344CB8AC3E}">
        <p14:creationId xmlns:p14="http://schemas.microsoft.com/office/powerpoint/2010/main" val="1159556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Primary Safety End Point is as follows: </a:t>
            </a:r>
            <a:endParaRPr kumimoji="1" lang="ja-JP" altLang="en-US"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13</a:t>
            </a:fld>
            <a:endParaRPr lang="fr-FR"/>
          </a:p>
        </p:txBody>
      </p:sp>
    </p:spTree>
    <p:extLst>
      <p:ext uri="{BB962C8B-B14F-4D97-AF65-F5344CB8AC3E}">
        <p14:creationId xmlns:p14="http://schemas.microsoft.com/office/powerpoint/2010/main" val="998140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Rivaroxaban monotherapy was superior to combination therapy for the primary safety end point, with event rates of 1.62% and 2.76% per patient-year, respectively.</a:t>
            </a:r>
          </a:p>
          <a:p>
            <a:r>
              <a:rPr kumimoji="1" lang="en-US" altLang="ja-JP" dirty="0"/>
              <a:t>The hazard ratio was 0.59 with P = 0.01 for superiority.</a:t>
            </a:r>
            <a:endParaRPr kumimoji="1" lang="ja-JP" altLang="en-US"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14</a:t>
            </a:fld>
            <a:endParaRPr lang="fr-FR"/>
          </a:p>
        </p:txBody>
      </p:sp>
    </p:spTree>
    <p:extLst>
      <p:ext uri="{BB962C8B-B14F-4D97-AF65-F5344CB8AC3E}">
        <p14:creationId xmlns:p14="http://schemas.microsoft.com/office/powerpoint/2010/main" val="1702080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a:solidFill>
                  <a:schemeClr val="tx1"/>
                </a:solidFill>
                <a:effectLst/>
                <a:latin typeface="+mn-lt"/>
                <a:ea typeface="+mn-ea"/>
                <a:cs typeface="+mn-cs"/>
              </a:rPr>
              <a:t>Secondary end points are as follows. </a:t>
            </a:r>
            <a:endParaRPr kumimoji="1" lang="ja-JP" altLang="en-US"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15</a:t>
            </a:fld>
            <a:endParaRPr lang="fr-FR"/>
          </a:p>
        </p:txBody>
      </p:sp>
    </p:spTree>
    <p:extLst>
      <p:ext uri="{BB962C8B-B14F-4D97-AF65-F5344CB8AC3E}">
        <p14:creationId xmlns:p14="http://schemas.microsoft.com/office/powerpoint/2010/main" val="1707458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indent="0">
              <a:buFont typeface="Wingdings" panose="05000000000000000000" pitchFamily="2" charset="2"/>
              <a:buNone/>
            </a:pPr>
            <a:r>
              <a:rPr lang="en-US" altLang="ja-JP" sz="1200" kern="1200" dirty="0">
                <a:solidFill>
                  <a:schemeClr val="tx1"/>
                </a:solidFill>
                <a:effectLst/>
                <a:latin typeface="+mn-lt"/>
                <a:ea typeface="+mn-ea"/>
                <a:cs typeface="+mn-cs"/>
              </a:rPr>
              <a:t>All-cause mortality was lower among patients receiving monotherapy than those receiving combination therapy.</a:t>
            </a:r>
            <a:r>
              <a:rPr lang="en-US" altLang="ja-JP" sz="1200" kern="1200" baseline="0" dirty="0">
                <a:solidFill>
                  <a:schemeClr val="tx1"/>
                </a:solidFill>
                <a:effectLst/>
                <a:latin typeface="+mn-lt"/>
                <a:ea typeface="+mn-ea"/>
                <a:cs typeface="+mn-cs"/>
              </a:rPr>
              <a:t> </a:t>
            </a:r>
          </a:p>
          <a:p>
            <a:pPr marL="0" indent="0">
              <a:buFont typeface="Wingdings" panose="05000000000000000000" pitchFamily="2" charset="2"/>
              <a:buNone/>
            </a:pPr>
            <a:r>
              <a:rPr lang="en-US" altLang="ja-JP" sz="1200" kern="1200" dirty="0">
                <a:solidFill>
                  <a:schemeClr val="tx1"/>
                </a:solidFill>
                <a:effectLst/>
                <a:latin typeface="+mn-lt"/>
                <a:ea typeface="+mn-ea"/>
                <a:cs typeface="+mn-cs"/>
              </a:rPr>
              <a:t>This was due to lower incidences of both cardiovascular death and </a:t>
            </a:r>
            <a:r>
              <a:rPr lang="en-US" altLang="ja-JP" sz="1200" kern="1200" dirty="0" err="1">
                <a:solidFill>
                  <a:schemeClr val="tx1"/>
                </a:solidFill>
                <a:effectLst/>
                <a:latin typeface="+mn-lt"/>
                <a:ea typeface="+mn-ea"/>
                <a:cs typeface="+mn-cs"/>
              </a:rPr>
              <a:t>noncardiovascular</a:t>
            </a:r>
            <a:r>
              <a:rPr lang="en-US" altLang="ja-JP" sz="1200" kern="1200" dirty="0">
                <a:solidFill>
                  <a:schemeClr val="tx1"/>
                </a:solidFill>
                <a:effectLst/>
                <a:latin typeface="+mn-lt"/>
                <a:ea typeface="+mn-ea"/>
                <a:cs typeface="+mn-cs"/>
              </a:rPr>
              <a:t> death. </a:t>
            </a:r>
          </a:p>
          <a:p>
            <a:pPr marL="0" indent="0">
              <a:buFont typeface="Wingdings" panose="05000000000000000000" pitchFamily="2" charset="2"/>
              <a:buNone/>
            </a:pPr>
            <a:r>
              <a:rPr lang="en-US" altLang="ja-JP" sz="1200" kern="1200" dirty="0">
                <a:solidFill>
                  <a:schemeClr val="tx1"/>
                </a:solidFill>
                <a:effectLst/>
                <a:latin typeface="+mn-lt"/>
                <a:ea typeface="+mn-ea"/>
                <a:cs typeface="+mn-cs"/>
              </a:rPr>
              <a:t>There was a lower incidence of nonmajor bleeding events in patients receiving monotherapy than in those receiving combination therapy. There were two fatal bleeding events in each group.</a:t>
            </a:r>
          </a:p>
          <a:p>
            <a:pPr marL="0" indent="0">
              <a:buFont typeface="Wingdings" panose="05000000000000000000" pitchFamily="2" charset="2"/>
              <a:buNone/>
            </a:pPr>
            <a:r>
              <a:rPr kumimoji="1" lang="en-US" altLang="ja-JP" dirty="0"/>
              <a:t>The occurrence of net adverse clinical events, which was the composite of all-cause death, myocardial infarction, stroke, or major bleeding, was lower in the monotherapy group than in the combination-therapy group.</a:t>
            </a:r>
            <a:endParaRPr kumimoji="1" lang="ja-JP" altLang="en-US"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16</a:t>
            </a:fld>
            <a:endParaRPr lang="fr-FR"/>
          </a:p>
        </p:txBody>
      </p:sp>
    </p:spTree>
    <p:extLst>
      <p:ext uri="{BB962C8B-B14F-4D97-AF65-F5344CB8AC3E}">
        <p14:creationId xmlns:p14="http://schemas.microsoft.com/office/powerpoint/2010/main" val="163474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With respect to the primary efficacy end point, the effect of monotherapy, as compared with combination therapy, was generally consistent across all prespecified subgroups, including those defined according to sex, age, stroke and bleeding risk scores, and renal function</a:t>
            </a:r>
            <a:endParaRPr kumimoji="1" lang="ja-JP" altLang="en-US"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17</a:t>
            </a:fld>
            <a:endParaRPr lang="fr-FR"/>
          </a:p>
        </p:txBody>
      </p:sp>
    </p:spTree>
    <p:extLst>
      <p:ext uri="{BB962C8B-B14F-4D97-AF65-F5344CB8AC3E}">
        <p14:creationId xmlns:p14="http://schemas.microsoft.com/office/powerpoint/2010/main" val="2918395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en-US" altLang="ja-JP" sz="1200" kern="1200" dirty="0">
                <a:solidFill>
                  <a:schemeClr val="tx1"/>
                </a:solidFill>
                <a:effectLst/>
                <a:latin typeface="+mn-lt"/>
                <a:ea typeface="+mn-ea"/>
                <a:cs typeface="+mn-cs"/>
              </a:rPr>
              <a:t>A similar consistency of effect was seen with respect to major bleeding events</a:t>
            </a:r>
            <a:r>
              <a:rPr kumimoji="1" lang="en-US" altLang="ja-JP" sz="1200" kern="1200" dirty="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18</a:t>
            </a:fld>
            <a:endParaRPr lang="fr-FR"/>
          </a:p>
        </p:txBody>
      </p:sp>
    </p:spTree>
    <p:extLst>
      <p:ext uri="{BB962C8B-B14F-4D97-AF65-F5344CB8AC3E}">
        <p14:creationId xmlns:p14="http://schemas.microsoft.com/office/powerpoint/2010/main" val="56653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r>
              <a:rPr lang="en-US" altLang="ja-JP" sz="1200" b="0" i="0" u="none" strike="noStrike" kern="1200" baseline="0" dirty="0">
                <a:solidFill>
                  <a:schemeClr val="tx1"/>
                </a:solidFill>
                <a:latin typeface="+mn-lt"/>
                <a:ea typeface="+mn-ea"/>
                <a:cs typeface="+mn-cs"/>
              </a:rPr>
              <a:t>Some limitations of our trial should be noted.</a:t>
            </a:r>
            <a:endParaRPr kumimoji="1" lang="en-US" altLang="ja-JP" dirty="0"/>
          </a:p>
          <a:p>
            <a:pPr marL="0" indent="0">
              <a:buFont typeface="Wingdings" panose="05000000000000000000" pitchFamily="2" charset="2"/>
              <a:buNone/>
            </a:pPr>
            <a:r>
              <a:rPr kumimoji="1" lang="en-US" altLang="ja-JP" dirty="0"/>
              <a:t>The open-label trial design had the potential to introduce. </a:t>
            </a:r>
          </a:p>
          <a:p>
            <a:pPr marL="0" indent="0">
              <a:buFont typeface="Wingdings" panose="05000000000000000000" pitchFamily="2" charset="2"/>
              <a:buNone/>
            </a:pPr>
            <a:r>
              <a:rPr kumimoji="1" lang="en-US" altLang="ja-JP" dirty="0"/>
              <a:t>There were relatively high rates of withdrawal of consent and loss of patients to follow-up. </a:t>
            </a:r>
          </a:p>
          <a:p>
            <a:pPr marL="0" indent="0">
              <a:buFont typeface="Wingdings" panose="05000000000000000000" pitchFamily="2" charset="2"/>
              <a:buNone/>
            </a:pPr>
            <a:r>
              <a:rPr kumimoji="1" lang="en-US" altLang="ja-JP" dirty="0"/>
              <a:t>The trial population received the rivaroxaban dose approved in Japan (10 mg or 15 mg once daily, according to the patient’s creatinine clearance) rather than the globally approved once-daily dose of 20 mg.</a:t>
            </a:r>
          </a:p>
          <a:p>
            <a:pPr marL="0" indent="0">
              <a:buFont typeface="Wingdings" panose="05000000000000000000" pitchFamily="2" charset="2"/>
              <a:buNone/>
            </a:pPr>
            <a:r>
              <a:rPr kumimoji="1" lang="en-US" altLang="ja-JP" dirty="0"/>
              <a:t>The choice of antiplatelet regimen, either aspirin or a P2Y12 inhibitor, was at the discretion of the treating physicians, a factor that makes it uncertain whether the benefit of </a:t>
            </a:r>
            <a:r>
              <a:rPr kumimoji="1" lang="en-US" altLang="ja-JP" dirty="0" err="1"/>
              <a:t>rivaroxaban</a:t>
            </a:r>
            <a:r>
              <a:rPr kumimoji="1" lang="en-US" altLang="ja-JP" dirty="0"/>
              <a:t> monotherapy applies equally to the two combination regimens. </a:t>
            </a:r>
          </a:p>
          <a:p>
            <a:pPr marL="0" indent="0">
              <a:buFont typeface="Wingdings" panose="05000000000000000000" pitchFamily="2" charset="2"/>
              <a:buNone/>
            </a:pPr>
            <a:r>
              <a:rPr kumimoji="1" lang="en-US" altLang="ja-JP" dirty="0"/>
              <a:t>The early termination of the trial because of an increased risk of death from any cause in the combination-therapy group may overestimate the efficacy data. </a:t>
            </a:r>
          </a:p>
          <a:p>
            <a:pPr marL="0" indent="0">
              <a:buFont typeface="Wingdings" panose="05000000000000000000" pitchFamily="2" charset="2"/>
              <a:buNone/>
            </a:pPr>
            <a:r>
              <a:rPr kumimoji="1" lang="en-US" altLang="ja-JP" dirty="0"/>
              <a:t>Finally, the reductions in the rate of ischemic events and death from any cause with rivaroxaban monotherapy were unanticipated and are difficult to explain.</a:t>
            </a:r>
            <a:endParaRPr kumimoji="1" lang="ja-JP" altLang="en-US"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19</a:t>
            </a:fld>
            <a:endParaRPr lang="fr-FR"/>
          </a:p>
        </p:txBody>
      </p:sp>
    </p:spTree>
    <p:extLst>
      <p:ext uri="{BB962C8B-B14F-4D97-AF65-F5344CB8AC3E}">
        <p14:creationId xmlns:p14="http://schemas.microsoft.com/office/powerpoint/2010/main" val="37830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457200" rtl="0" eaLnBrk="1" fontAlgn="auto" latinLnBrk="0" hangingPunct="1">
              <a:lnSpc>
                <a:spcPct val="130000"/>
              </a:lnSpc>
              <a:spcBef>
                <a:spcPts val="1200"/>
              </a:spcBef>
              <a:spcAft>
                <a:spcPts val="0"/>
              </a:spcAft>
              <a:buClrTx/>
              <a:buSzTx/>
              <a:buFontTx/>
              <a:buNone/>
              <a:tabLst/>
              <a:defRPr/>
            </a:pPr>
            <a:r>
              <a:rPr kumimoji="1" lang="en-US" altLang="ja-JP" sz="1200" b="0" i="0" u="none" strike="noStrike" kern="1200" cap="none" spc="0" normalizeH="0" baseline="0" noProof="0" dirty="0">
                <a:ln>
                  <a:noFill/>
                </a:ln>
                <a:solidFill>
                  <a:srgbClr val="0F243E"/>
                </a:solidFill>
                <a:effectLst/>
                <a:uLnTx/>
                <a:uFillTx/>
                <a:latin typeface="Segoe UI"/>
                <a:ea typeface="ＭＳ Ｐゴシック"/>
                <a:cs typeface="+mn-cs"/>
              </a:rPr>
              <a:t>The selection of the most effective antithrombotic treatment for patients with atrial fibrillation (AF) and coronary artery disease (CAD) is a clinical challenge. </a:t>
            </a:r>
            <a:endParaRPr kumimoji="1" lang="en-US" altLang="ja-JP" sz="1200" dirty="0"/>
          </a:p>
          <a:p>
            <a:pPr algn="just">
              <a:lnSpc>
                <a:spcPct val="130000"/>
              </a:lnSpc>
              <a:spcBef>
                <a:spcPts val="1200"/>
              </a:spcBef>
            </a:pPr>
            <a:r>
              <a:rPr kumimoji="1" lang="en-US" altLang="ja-JP" sz="1200" dirty="0"/>
              <a:t>A reduced antithrombotic regimen of patients with AF within the first 12 months after PCI was studied in PIONEER AF-PCI</a:t>
            </a:r>
            <a:r>
              <a:rPr kumimoji="1" lang="ja-JP" altLang="en-US" sz="300" dirty="0"/>
              <a:t> </a:t>
            </a:r>
            <a:r>
              <a:rPr kumimoji="1" lang="en-US" altLang="ja-JP" sz="1200" baseline="30000" dirty="0"/>
              <a:t>2)</a:t>
            </a:r>
            <a:r>
              <a:rPr kumimoji="1" lang="en-US" altLang="ja-JP" sz="1200" dirty="0"/>
              <a:t>, RE-DUAL PCI</a:t>
            </a:r>
            <a:r>
              <a:rPr kumimoji="1" lang="ja-JP" altLang="en-US" sz="300" dirty="0"/>
              <a:t> </a:t>
            </a:r>
            <a:r>
              <a:rPr kumimoji="1" lang="en-US" altLang="ja-JP" sz="1200" baseline="30000" dirty="0"/>
              <a:t>3)</a:t>
            </a:r>
            <a:r>
              <a:rPr kumimoji="1" lang="en-US" altLang="ja-JP" sz="1200" dirty="0"/>
              <a:t>, and AUGUSTUS</a:t>
            </a:r>
            <a:r>
              <a:rPr kumimoji="1" lang="en-US" altLang="ja-JP" sz="300" dirty="0"/>
              <a:t> </a:t>
            </a:r>
            <a:r>
              <a:rPr kumimoji="1" lang="en-US" altLang="ja-JP" sz="1200" baseline="30000" dirty="0"/>
              <a:t>4)</a:t>
            </a:r>
            <a:r>
              <a:rPr kumimoji="1" lang="en-US" altLang="ja-JP" sz="1200" dirty="0"/>
              <a:t>.</a:t>
            </a:r>
          </a:p>
          <a:p>
            <a:pPr marL="0" indent="0">
              <a:buFont typeface="Wingdings" panose="05000000000000000000" pitchFamily="2" charset="2"/>
              <a:buNone/>
            </a:pPr>
            <a:r>
              <a:rPr kumimoji="1" lang="en-US" altLang="ja-JP" dirty="0"/>
              <a:t>On the basis of these studies, current guidelines recommend triple therapy (an oral anticoagulant plus aspirin and a P2Y12 inhibitor) for as short a duration as possible.</a:t>
            </a:r>
          </a:p>
          <a:p>
            <a:pPr marL="0" indent="0">
              <a:buFont typeface="Wingdings" panose="05000000000000000000" pitchFamily="2" charset="2"/>
              <a:buNone/>
            </a:pPr>
            <a:r>
              <a:rPr lang="en-US" altLang="ja-JP" sz="1200" kern="1200" dirty="0">
                <a:solidFill>
                  <a:schemeClr val="tx1"/>
                </a:solidFill>
                <a:effectLst/>
                <a:latin typeface="+mn-lt"/>
                <a:ea typeface="+mn-ea"/>
                <a:cs typeface="+mn-cs"/>
              </a:rPr>
              <a:t>Such treatment is followed by combination therapy with an oral anticoagulant plus a P2Y</a:t>
            </a:r>
            <a:r>
              <a:rPr lang="en-US" altLang="ja-JP" sz="1200" kern="1200" baseline="-25000" dirty="0">
                <a:solidFill>
                  <a:schemeClr val="tx1"/>
                </a:solidFill>
                <a:effectLst/>
                <a:latin typeface="+mn-lt"/>
                <a:ea typeface="+mn-ea"/>
                <a:cs typeface="+mn-cs"/>
              </a:rPr>
              <a:t>12</a:t>
            </a:r>
            <a:r>
              <a:rPr lang="en-US" altLang="ja-JP" sz="1200" kern="1200" dirty="0">
                <a:solidFill>
                  <a:schemeClr val="tx1"/>
                </a:solidFill>
                <a:effectLst/>
                <a:latin typeface="+mn-lt"/>
                <a:ea typeface="+mn-ea"/>
                <a:cs typeface="+mn-cs"/>
              </a:rPr>
              <a:t> inhibitor up to 12 months in selected patients.</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0BDDC9-A138-7E4D-AA5C-541F25147A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620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just">
              <a:lnSpc>
                <a:spcPct val="130000"/>
              </a:lnSpc>
              <a:spcAft>
                <a:spcPts val="600"/>
              </a:spcAft>
              <a:buFont typeface="Wingdings" panose="05000000000000000000" pitchFamily="2" charset="2"/>
              <a:buNone/>
            </a:pPr>
            <a:r>
              <a:rPr lang="en-US" altLang="ja-JP" sz="1200" kern="1200" dirty="0">
                <a:solidFill>
                  <a:schemeClr val="tx1"/>
                </a:solidFill>
                <a:effectLst/>
                <a:latin typeface="+mn-lt"/>
                <a:ea typeface="+mn-ea"/>
                <a:cs typeface="+mn-cs"/>
              </a:rPr>
              <a:t>In conclusion, ladies and gentlemen, </a:t>
            </a:r>
            <a:endParaRPr lang="en-US" altLang="ja-JP" dirty="0">
              <a:latin typeface="Segoe UI Semibold" panose="020B0702040204020203" pitchFamily="34" charset="0"/>
            </a:endParaRPr>
          </a:p>
          <a:p>
            <a:pPr marL="0" indent="0" algn="just">
              <a:lnSpc>
                <a:spcPct val="130000"/>
              </a:lnSpc>
              <a:spcAft>
                <a:spcPts val="600"/>
              </a:spcAft>
              <a:buFont typeface="Wingdings" panose="05000000000000000000" pitchFamily="2" charset="2"/>
              <a:buNone/>
            </a:pPr>
            <a:r>
              <a:rPr lang="en-US" altLang="ja-JP" dirty="0">
                <a:latin typeface="Segoe UI Semibold" panose="020B0702040204020203" pitchFamily="34" charset="0"/>
              </a:rPr>
              <a:t>The AFIRE study demonstrated that rivaroxaban monotherapy was noninferior to combination therapy with rivaroxaban plus an antiplatelet agent with respect to CV events and death from any cause and superior with respect to major bleeding in patients with AF and stable CAD.</a:t>
            </a:r>
          </a:p>
          <a:p>
            <a:pPr marL="0" indent="0" algn="just">
              <a:lnSpc>
                <a:spcPct val="130000"/>
              </a:lnSpc>
              <a:spcAft>
                <a:spcPts val="600"/>
              </a:spcAft>
              <a:buFont typeface="Wingdings" panose="05000000000000000000" pitchFamily="2" charset="2"/>
              <a:buNone/>
            </a:pPr>
            <a:r>
              <a:rPr lang="en-US" altLang="ja-JP" dirty="0"/>
              <a:t> </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0BDDC9-A138-7E4D-AA5C-541F25147A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5861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would like to acknowledge all of the AFIRE investigators from 294 centers in Japan.</a:t>
            </a:r>
            <a:endParaRPr kumimoji="1" lang="ja-JP" altLang="en-US"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21</a:t>
            </a:fld>
            <a:endParaRPr lang="fr-FR"/>
          </a:p>
        </p:txBody>
      </p:sp>
    </p:spTree>
    <p:extLst>
      <p:ext uri="{BB962C8B-B14F-4D97-AF65-F5344CB8AC3E}">
        <p14:creationId xmlns:p14="http://schemas.microsoft.com/office/powerpoint/2010/main" val="225542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r>
              <a:rPr lang="en-US" altLang="ja-JP" sz="1200" kern="1200" dirty="0">
                <a:solidFill>
                  <a:schemeClr val="tx1"/>
                </a:solidFill>
                <a:effectLst/>
                <a:latin typeface="+mn-lt"/>
                <a:ea typeface="+mn-ea"/>
                <a:cs typeface="+mn-cs"/>
              </a:rPr>
              <a:t>After 12 months of combination therapy, or in patients with atrial fibrillation and stable coronary artery disease not requiring intervention, current guidelines recommend monotherapy with oral anticoagulant.</a:t>
            </a:r>
            <a:r>
              <a:rPr lang="en-US" altLang="ja-JP" sz="1200" kern="1200" baseline="30000" dirty="0">
                <a:solidFill>
                  <a:schemeClr val="tx1"/>
                </a:solidFill>
                <a:effectLst/>
                <a:latin typeface="+mn-lt"/>
                <a:ea typeface="+mn-ea"/>
                <a:cs typeface="+mn-cs"/>
              </a:rPr>
              <a:t>9,10</a:t>
            </a:r>
            <a:r>
              <a:rPr lang="en-US" altLang="ja-JP" sz="1200" kern="1200" dirty="0">
                <a:solidFill>
                  <a:schemeClr val="tx1"/>
                </a:solidFill>
                <a:effectLst/>
                <a:latin typeface="+mn-lt"/>
                <a:ea typeface="+mn-ea"/>
                <a:cs typeface="+mn-cs"/>
              </a:rPr>
              <a:t> </a:t>
            </a:r>
          </a:p>
          <a:p>
            <a:pPr marL="0" indent="0">
              <a:buFont typeface="Wingdings" panose="05000000000000000000" pitchFamily="2" charset="2"/>
              <a:buNone/>
            </a:pPr>
            <a:r>
              <a:rPr lang="en-US" altLang="ja-JP" sz="1200" kern="1200" dirty="0">
                <a:solidFill>
                  <a:schemeClr val="tx1"/>
                </a:solidFill>
                <a:effectLst/>
                <a:latin typeface="+mn-lt"/>
                <a:ea typeface="+mn-ea"/>
                <a:cs typeface="+mn-cs"/>
              </a:rPr>
              <a:t>However, this approach has yet to be supported by evidence from randomized, controlled trials. </a:t>
            </a:r>
          </a:p>
          <a:p>
            <a:pPr marL="0" indent="0">
              <a:buFont typeface="Wingdings" panose="05000000000000000000" pitchFamily="2" charset="2"/>
              <a:buNone/>
            </a:pPr>
            <a:r>
              <a:rPr lang="en-US" altLang="ja-JP" sz="1200" kern="1200" dirty="0">
                <a:solidFill>
                  <a:schemeClr val="tx1"/>
                </a:solidFill>
                <a:effectLst/>
                <a:latin typeface="+mn-lt"/>
                <a:ea typeface="+mn-ea"/>
                <a:cs typeface="+mn-cs"/>
              </a:rPr>
              <a:t>Furthermore, substantial numbers of patients in this situation continue to be treated with combination therapy, which indicates a gap between guidelines and clinical practice.</a:t>
            </a:r>
            <a:r>
              <a:rPr lang="en-US" altLang="ja-JP" sz="1200" kern="1200" baseline="30000" dirty="0">
                <a:solidFill>
                  <a:schemeClr val="tx1"/>
                </a:solidFill>
                <a:effectLst/>
                <a:latin typeface="+mn-lt"/>
                <a:ea typeface="+mn-ea"/>
                <a:cs typeface="+mn-cs"/>
              </a:rPr>
              <a:t>11</a:t>
            </a:r>
            <a:endParaRPr kumimoji="1" lang="en-US" altLang="ja-JP"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3</a:t>
            </a:fld>
            <a:endParaRPr lang="fr-FR"/>
          </a:p>
        </p:txBody>
      </p:sp>
    </p:spTree>
    <p:extLst>
      <p:ext uri="{BB962C8B-B14F-4D97-AF65-F5344CB8AC3E}">
        <p14:creationId xmlns:p14="http://schemas.microsoft.com/office/powerpoint/2010/main" val="139362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30000"/>
              </a:lnSpc>
            </a:pPr>
            <a:r>
              <a:rPr kumimoji="1" lang="en-US" altLang="ja-JP" sz="1200" b="0" dirty="0"/>
              <a:t>In the AFIRE study, we aimed to investigate whether </a:t>
            </a:r>
            <a:r>
              <a:rPr kumimoji="1" lang="en-US" altLang="ja-JP" sz="1200" b="0" dirty="0">
                <a:solidFill>
                  <a:srgbClr val="E4007F"/>
                </a:solidFill>
                <a:latin typeface="Segoe UI Semibold" panose="020B0702040204020203" pitchFamily="34" charset="0"/>
              </a:rPr>
              <a:t>rivaroxaban monotherapy</a:t>
            </a:r>
            <a:r>
              <a:rPr kumimoji="1" lang="en-US" altLang="ja-JP" sz="1200" b="0" dirty="0">
                <a:latin typeface="Segoe UI Semibold" panose="020B0702040204020203" pitchFamily="34" charset="0"/>
              </a:rPr>
              <a:t> </a:t>
            </a:r>
            <a:r>
              <a:rPr kumimoji="1" lang="en-US" altLang="ja-JP" sz="1200" b="0" dirty="0"/>
              <a:t>is </a:t>
            </a:r>
            <a:r>
              <a:rPr kumimoji="1" lang="en-US" altLang="ja-JP" sz="1200" b="0" dirty="0">
                <a:latin typeface="Segoe UI Semibold" panose="020B0702040204020203" pitchFamily="34" charset="0"/>
              </a:rPr>
              <a:t>noninferior</a:t>
            </a:r>
            <a:r>
              <a:rPr kumimoji="1" lang="en-US" altLang="ja-JP" sz="1200" b="0" dirty="0"/>
              <a:t> to </a:t>
            </a:r>
            <a:r>
              <a:rPr kumimoji="1" lang="en-US" altLang="ja-JP" sz="1200" b="0" dirty="0">
                <a:solidFill>
                  <a:srgbClr val="4F167E"/>
                </a:solidFill>
                <a:latin typeface="Segoe UI Semibold" panose="020B0702040204020203" pitchFamily="34" charset="0"/>
              </a:rPr>
              <a:t>combination therapy (rivaroxaban plus an antiplatelet agent) </a:t>
            </a:r>
            <a:r>
              <a:rPr kumimoji="1" lang="en-US" altLang="ja-JP" sz="1200" b="0" dirty="0"/>
              <a:t>in patients with AF and stable CAD more than 1 year after revascularization or in those with angiographically confirmed CAD not requiring revascularization.</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0BDDC9-A138-7E4D-AA5C-541F25147A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01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r>
              <a:rPr kumimoji="1" lang="en-US" altLang="ja-JP" dirty="0"/>
              <a:t>Here is the trial organization. </a:t>
            </a:r>
          </a:p>
          <a:p>
            <a:pPr marL="0" indent="0">
              <a:buFont typeface="Wingdings" panose="05000000000000000000" pitchFamily="2" charset="2"/>
              <a:buNone/>
            </a:pPr>
            <a:r>
              <a:rPr kumimoji="1" lang="en-US" altLang="ja-JP" sz="1200" kern="1200" dirty="0">
                <a:solidFill>
                  <a:schemeClr val="tx1"/>
                </a:solidFill>
                <a:effectLst/>
                <a:latin typeface="+mn-lt"/>
                <a:ea typeface="+mn-ea"/>
                <a:cs typeface="+mn-cs"/>
              </a:rPr>
              <a:t>This trial was funded by Japan Cardiovascular Research Foundation.</a:t>
            </a:r>
            <a:endParaRPr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0BDDC9-A138-7E4D-AA5C-541F25147A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856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r>
              <a:rPr lang="en-US" altLang="ja-JP" sz="1200" kern="1200" dirty="0">
                <a:solidFill>
                  <a:schemeClr val="tx1"/>
                </a:solidFill>
                <a:effectLst/>
                <a:latin typeface="+mn-lt"/>
                <a:ea typeface="+mn-ea"/>
                <a:cs typeface="+mn-cs"/>
              </a:rPr>
              <a:t>AFIRE was a multicenter, prospective, randomized, open-label, parallel-group trial. </a:t>
            </a:r>
          </a:p>
          <a:p>
            <a:r>
              <a:rPr lang="en-US" altLang="ja-JP" sz="1200" b="0" i="0" u="none" strike="noStrike" kern="1200" baseline="0" dirty="0">
                <a:solidFill>
                  <a:schemeClr val="tx1"/>
                </a:solidFill>
                <a:latin typeface="+mn-lt"/>
                <a:ea typeface="+mn-ea"/>
                <a:cs typeface="+mn-cs"/>
              </a:rPr>
              <a:t>We randomly assigned patients with AF who had undergone percutaneous coronary intervention (PCI) or coronary-artery bypass grafting (CABG) more than 1 year earlier or who had angiographically confirmed CAD (with stenosis of ≥50%) not requiring revascularization to receive monotherapy with rivaroxaban or combination therapy with rivaroxaban plus a single antiplatelet agent.</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0BDDC9-A138-7E4D-AA5C-541F25147A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282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indent="0">
              <a:buFont typeface="Wingdings" panose="05000000000000000000" pitchFamily="2" charset="2"/>
              <a:buNone/>
            </a:pPr>
            <a:r>
              <a:rPr kumimoji="1" lang="en-US" altLang="ja-JP" dirty="0"/>
              <a:t>The primary efficacy end point was the composite of stroke, systemic embolism, myocardial infarction, unstable angina requiring revascularization, or death from any cause. </a:t>
            </a:r>
          </a:p>
          <a:p>
            <a:pPr marL="0" indent="0">
              <a:buFont typeface="Wingdings" panose="05000000000000000000" pitchFamily="2" charset="2"/>
              <a:buNone/>
            </a:pPr>
            <a:r>
              <a:rPr kumimoji="1" lang="en-US" altLang="ja-JP" dirty="0"/>
              <a:t>The trial assessed the noninferiority of rivaroxaban monotherapy, as compared with combination therapy, with non-inferiority margin of 1.46 for the 95% CI with a power of 80%.</a:t>
            </a:r>
          </a:p>
          <a:p>
            <a:pPr marL="0" indent="0">
              <a:buFont typeface="Wingdings" panose="05000000000000000000" pitchFamily="2" charset="2"/>
              <a:buNone/>
            </a:pPr>
            <a:r>
              <a:rPr kumimoji="1" lang="en-US" altLang="ja-JP" dirty="0"/>
              <a:t>A closed testing procedure was conducted after assessment of primary efficacy endpoint to determine superiority of rivaroxaban monotherapy, as compared with combination therapy.</a:t>
            </a:r>
          </a:p>
          <a:p>
            <a:pPr marL="0" indent="0">
              <a:buFont typeface="Wingdings" panose="05000000000000000000" pitchFamily="2" charset="2"/>
              <a:buNone/>
            </a:pPr>
            <a:r>
              <a:rPr lang="en-US" altLang="ja-JP" sz="1200" kern="1200" dirty="0">
                <a:solidFill>
                  <a:schemeClr val="tx1"/>
                </a:solidFill>
                <a:effectLst/>
                <a:latin typeface="+mn-lt"/>
                <a:ea typeface="+mn-ea"/>
                <a:cs typeface="+mn-cs"/>
              </a:rPr>
              <a:t>Primary safety end point was major bleeding, as defined according to the criteria of the ISTH.</a:t>
            </a:r>
          </a:p>
          <a:p>
            <a:r>
              <a:rPr lang="en-US" altLang="ja-JP" sz="1200" b="0" i="0" u="none" strike="noStrike" kern="1200" baseline="0" dirty="0">
                <a:solidFill>
                  <a:schemeClr val="tx1"/>
                </a:solidFill>
                <a:latin typeface="+mn-lt"/>
                <a:ea typeface="+mn-ea"/>
                <a:cs typeface="+mn-cs"/>
              </a:rPr>
              <a:t>We estimated that the enrollment of 2200 patients and the occurrence of at least 219 primary efficacy end points were required.</a:t>
            </a:r>
            <a:endParaRPr kumimoji="1" lang="en-US" altLang="ja-JP"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7</a:t>
            </a:fld>
            <a:endParaRPr lang="fr-FR"/>
          </a:p>
        </p:txBody>
      </p:sp>
    </p:spTree>
    <p:extLst>
      <p:ext uri="{BB962C8B-B14F-4D97-AF65-F5344CB8AC3E}">
        <p14:creationId xmlns:p14="http://schemas.microsoft.com/office/powerpoint/2010/main" val="227446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From February 23, 2015 to September 30, 2017, patients were enrolled.</a:t>
            </a:r>
          </a:p>
          <a:p>
            <a:r>
              <a:rPr kumimoji="1" lang="en-US" altLang="ja-JP" dirty="0"/>
              <a:t>2236 underwent randomization, and 2215 patients (1107 in the monotherapy group and 1108 in the combination-therapy group) were included in the modified intention-to-treat population</a:t>
            </a:r>
            <a:endParaRPr kumimoji="1" lang="ja-JP" altLang="en-US" dirty="0"/>
          </a:p>
        </p:txBody>
      </p:sp>
      <p:sp>
        <p:nvSpPr>
          <p:cNvPr id="4" name="スライド番号プレースホルダー 3"/>
          <p:cNvSpPr>
            <a:spLocks noGrp="1"/>
          </p:cNvSpPr>
          <p:nvPr>
            <p:ph type="sldNum" sz="quarter" idx="10"/>
          </p:nvPr>
        </p:nvSpPr>
        <p:spPr/>
        <p:txBody>
          <a:bodyPr/>
          <a:lstStyle/>
          <a:p>
            <a:fld id="{2F0BDDC9-A138-7E4D-AA5C-541F25147A60}" type="slidenum">
              <a:rPr lang="fr-FR" smtClean="0"/>
              <a:pPr/>
              <a:t>8</a:t>
            </a:fld>
            <a:endParaRPr lang="fr-FR"/>
          </a:p>
        </p:txBody>
      </p:sp>
    </p:spTree>
    <p:extLst>
      <p:ext uri="{BB962C8B-B14F-4D97-AF65-F5344CB8AC3E}">
        <p14:creationId xmlns:p14="http://schemas.microsoft.com/office/powerpoint/2010/main" val="66196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r>
              <a:rPr kumimoji="1" lang="en-US" altLang="ja-JP" dirty="0"/>
              <a:t>At baseline, the characteristics of the patients were similar in the two treatment group.</a:t>
            </a:r>
          </a:p>
          <a:p>
            <a:pPr marL="0" indent="0">
              <a:buFont typeface="Wingdings" panose="05000000000000000000" pitchFamily="2" charset="2"/>
              <a:buNone/>
            </a:pPr>
            <a:r>
              <a:rPr kumimoji="1" lang="en-US" altLang="ja-JP" dirty="0"/>
              <a:t>The mean age was 74 years, and 79% of patients were men. 70.6% had undergone previous PCI, and 11.4% had undergone previous CABG. </a:t>
            </a:r>
          </a:p>
          <a:p>
            <a:pPr marL="0" indent="0">
              <a:buFont typeface="Wingdings" panose="05000000000000000000" pitchFamily="2" charset="2"/>
              <a:buNone/>
            </a:pPr>
            <a:r>
              <a:rPr kumimoji="1" lang="en-US" altLang="ja-JP" dirty="0"/>
              <a:t>The median CHADS2 score was 2, the median CHA2DS2-VASc score was 4, and the median HAS-BLED score was 2. </a:t>
            </a:r>
          </a:p>
          <a:p>
            <a:pPr marL="0" indent="0">
              <a:buFont typeface="Wingdings" panose="05000000000000000000" pitchFamily="2" charset="2"/>
              <a:buNone/>
            </a:pPr>
            <a:r>
              <a:rPr kumimoji="1" lang="en-US" altLang="ja-JP" dirty="0"/>
              <a:t>Among patients in the combination therapy, 70.2% received aspirin, and 26.8% received a P2Y12 inhibitor.</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0BDDC9-A138-7E4D-AA5C-541F25147A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618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44641"/>
            <a:ext cx="7772400" cy="1102519"/>
          </a:xfrm>
        </p:spPr>
        <p:txBody>
          <a:bodyPr/>
          <a:lstStyle>
            <a:lvl1pPr>
              <a:defRPr>
                <a:latin typeface="+mn-lt"/>
              </a:defRPr>
            </a:lvl1pPr>
          </a:lstStyle>
          <a:p>
            <a:r>
              <a:rPr lang="fr-FR" dirty="0"/>
              <a:t>Cliquez et modifiez le titre</a:t>
            </a:r>
          </a:p>
        </p:txBody>
      </p:sp>
      <p:sp>
        <p:nvSpPr>
          <p:cNvPr id="3" name="Sous-titre 2"/>
          <p:cNvSpPr>
            <a:spLocks noGrp="1"/>
          </p:cNvSpPr>
          <p:nvPr>
            <p:ph type="subTitle" idx="1"/>
          </p:nvPr>
        </p:nvSpPr>
        <p:spPr>
          <a:xfrm>
            <a:off x="1371600" y="2061472"/>
            <a:ext cx="6400800" cy="131445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8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gradFill flip="none" rotWithShape="1">
          <a:gsLst>
            <a:gs pos="0">
              <a:schemeClr val="tx1"/>
            </a:gs>
            <a:gs pos="30000">
              <a:schemeClr val="tx1"/>
            </a:gs>
            <a:gs pos="100000">
              <a:schemeClr val="tx1">
                <a:lumMod val="75000"/>
                <a:lumOff val="2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タイトル 6"/>
          <p:cNvSpPr>
            <a:spLocks noGrp="1"/>
          </p:cNvSpPr>
          <p:nvPr>
            <p:ph type="title"/>
          </p:nvPr>
        </p:nvSpPr>
        <p:spPr>
          <a:xfrm>
            <a:off x="459512" y="1563639"/>
            <a:ext cx="8229600" cy="815450"/>
          </a:xfrm>
        </p:spPr>
        <p:txBody>
          <a:bodyPr/>
          <a:lstStyle>
            <a:lvl1pPr>
              <a:defRPr>
                <a:solidFill>
                  <a:schemeClr val="bg1"/>
                </a:solidFill>
                <a:latin typeface="+mn-lt"/>
              </a:defRPr>
            </a:lvl1pPr>
          </a:lstStyle>
          <a:p>
            <a:r>
              <a:rPr kumimoji="1" lang="ja-JP" altLang="en-US"/>
              <a:t>マスター タイトルの書式設定</a:t>
            </a:r>
          </a:p>
        </p:txBody>
      </p:sp>
    </p:spTree>
    <p:extLst>
      <p:ext uri="{BB962C8B-B14F-4D97-AF65-F5344CB8AC3E}">
        <p14:creationId xmlns:p14="http://schemas.microsoft.com/office/powerpoint/2010/main" val="158418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3" name="Picture 2" descr="Z:\100_Projects\152008_AFIRE\04 事務\AFIRE ロゴ\EDC用ロゴ(IT作成)\320x80(2).png"/>
          <p:cNvPicPr>
            <a:picLocks noChangeAspect="1" noChangeArrowheads="1"/>
          </p:cNvPicPr>
          <p:nvPr userDrawn="1"/>
        </p:nvPicPr>
        <p:blipFill>
          <a:blip r:embed="rId2" cstate="print"/>
          <a:srcRect/>
          <a:stretch>
            <a:fillRect/>
          </a:stretch>
        </p:blipFill>
        <p:spPr bwMode="auto">
          <a:xfrm>
            <a:off x="8177269" y="149603"/>
            <a:ext cx="859227" cy="214806"/>
          </a:xfrm>
          <a:prstGeom prst="rect">
            <a:avLst/>
          </a:prstGeom>
          <a:noFill/>
        </p:spPr>
      </p:pic>
      <p:sp>
        <p:nvSpPr>
          <p:cNvPr id="4" name="角丸四角形 3"/>
          <p:cNvSpPr/>
          <p:nvPr userDrawn="1"/>
        </p:nvSpPr>
        <p:spPr>
          <a:xfrm>
            <a:off x="-18000" y="818133"/>
            <a:ext cx="9180000" cy="54000"/>
          </a:xfrm>
          <a:prstGeom prst="roundRect">
            <a:avLst/>
          </a:prstGeom>
          <a:gradFill flip="none" rotWithShape="1">
            <a:gsLst>
              <a:gs pos="0">
                <a:srgbClr val="50177F"/>
              </a:gs>
              <a:gs pos="30000">
                <a:srgbClr val="8A2BD9"/>
              </a:gs>
              <a:gs pos="100000">
                <a:srgbClr val="D6B4F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59140" y="263883"/>
            <a:ext cx="8229600" cy="506330"/>
          </a:xfrm>
        </p:spPr>
        <p:txBody>
          <a:bodyPr>
            <a:normAutofit/>
          </a:bodyPr>
          <a:lstStyle>
            <a:lvl1pPr algn="l">
              <a:defRPr sz="3600" baseline="0">
                <a:latin typeface="Segoe UI" panose="020B0502040204020203" pitchFamily="34" charset="0"/>
              </a:defRPr>
            </a:lvl1pPr>
          </a:lstStyle>
          <a:p>
            <a:r>
              <a:rPr kumimoji="1" lang="ja-JP" altLang="en-US" dirty="0"/>
              <a:t>マスター タイトルの書式設定</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seul">
    <p:bg>
      <p:bgRef idx="1001">
        <a:schemeClr val="bg2"/>
      </p:bgRef>
    </p:bg>
    <p:spTree>
      <p:nvGrpSpPr>
        <p:cNvPr id="1" name=""/>
        <p:cNvGrpSpPr/>
        <p:nvPr/>
      </p:nvGrpSpPr>
      <p:grpSpPr>
        <a:xfrm>
          <a:off x="0" y="0"/>
          <a:ext cx="0" cy="0"/>
          <a:chOff x="0" y="0"/>
          <a:chExt cx="0" cy="0"/>
        </a:xfrm>
      </p:grpSpPr>
      <p:sp>
        <p:nvSpPr>
          <p:cNvPr id="10" name="角丸四角形 9"/>
          <p:cNvSpPr/>
          <p:nvPr userDrawn="1"/>
        </p:nvSpPr>
        <p:spPr>
          <a:xfrm>
            <a:off x="-18000" y="720000"/>
            <a:ext cx="9180000" cy="54000"/>
          </a:xfrm>
          <a:prstGeom prst="roundRect">
            <a:avLst/>
          </a:prstGeom>
          <a:gradFill flip="none" rotWithShape="1">
            <a:gsLst>
              <a:gs pos="0">
                <a:srgbClr val="E4007F"/>
              </a:gs>
              <a:gs pos="30000">
                <a:srgbClr val="E4007F"/>
              </a:gs>
              <a:gs pos="100000">
                <a:srgbClr val="FFA3D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タイトル 4"/>
          <p:cNvSpPr>
            <a:spLocks noGrp="1"/>
          </p:cNvSpPr>
          <p:nvPr>
            <p:ph type="title"/>
          </p:nvPr>
        </p:nvSpPr>
        <p:spPr>
          <a:xfrm>
            <a:off x="457200" y="165750"/>
            <a:ext cx="8229600" cy="506330"/>
          </a:xfrm>
        </p:spPr>
        <p:txBody>
          <a:bodyPr>
            <a:normAutofit/>
          </a:bodyPr>
          <a:lstStyle>
            <a:lvl1pPr>
              <a:defRPr sz="3600" baseline="0">
                <a:latin typeface="Segoe UI" panose="020B0502040204020203" pitchFamily="34" charset="0"/>
              </a:defRPr>
            </a:lvl1pPr>
          </a:lstStyle>
          <a:p>
            <a:r>
              <a:rPr kumimoji="1" lang="ja-JP" altLang="en-US" dirty="0"/>
              <a:t>マスター タイトルの書式設定</a:t>
            </a:r>
          </a:p>
        </p:txBody>
      </p:sp>
    </p:spTree>
    <p:extLst>
      <p:ext uri="{BB962C8B-B14F-4D97-AF65-F5344CB8AC3E}">
        <p14:creationId xmlns:p14="http://schemas.microsoft.com/office/powerpoint/2010/main" val="24347275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2" name="Picture 2" descr="Z:\100_Projects\152008_AFIRE\04 事務\AFIRE ロゴ\EDC用ロゴ(IT作成)\320x80(2).png"/>
          <p:cNvPicPr>
            <a:picLocks noChangeAspect="1" noChangeArrowheads="1"/>
          </p:cNvPicPr>
          <p:nvPr userDrawn="1"/>
        </p:nvPicPr>
        <p:blipFill>
          <a:blip r:embed="rId2" cstate="print"/>
          <a:srcRect/>
          <a:stretch>
            <a:fillRect/>
          </a:stretch>
        </p:blipFill>
        <p:spPr bwMode="auto">
          <a:xfrm>
            <a:off x="8177269" y="149603"/>
            <a:ext cx="859227" cy="214806"/>
          </a:xfrm>
          <a:prstGeom prst="rect">
            <a:avLst/>
          </a:prstGeom>
          <a:noFill/>
        </p:spPr>
      </p:pic>
    </p:spTree>
    <p:extLst>
      <p:ext uri="{BB962C8B-B14F-4D97-AF65-F5344CB8AC3E}">
        <p14:creationId xmlns:p14="http://schemas.microsoft.com/office/powerpoint/2010/main" val="161965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gradFill flip="none" rotWithShape="1">
          <a:gsLst>
            <a:gs pos="0">
              <a:schemeClr val="tx1"/>
            </a:gs>
            <a:gs pos="30000">
              <a:schemeClr val="tx1"/>
            </a:gs>
            <a:gs pos="100000">
              <a:schemeClr val="tx1">
                <a:lumMod val="75000"/>
                <a:lumOff val="2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タイトル 6"/>
          <p:cNvSpPr>
            <a:spLocks noGrp="1"/>
          </p:cNvSpPr>
          <p:nvPr>
            <p:ph type="title"/>
          </p:nvPr>
        </p:nvSpPr>
        <p:spPr>
          <a:xfrm>
            <a:off x="459512" y="1563638"/>
            <a:ext cx="8229600" cy="815450"/>
          </a:xfrm>
        </p:spPr>
        <p:txBody>
          <a:bodyPr/>
          <a:lstStyle>
            <a:lvl1pPr>
              <a:defRPr>
                <a:solidFill>
                  <a:schemeClr val="bg1"/>
                </a:solidFill>
                <a:latin typeface="+mn-lt"/>
              </a:defRPr>
            </a:lvl1pPr>
          </a:lstStyle>
          <a:p>
            <a:r>
              <a:rPr kumimoji="1" lang="ja-JP" altLang="en-US"/>
              <a:t>マスター タイトルの書式設定</a:t>
            </a:r>
          </a:p>
        </p:txBody>
      </p:sp>
    </p:spTree>
    <p:extLst>
      <p:ext uri="{BB962C8B-B14F-4D97-AF65-F5344CB8AC3E}">
        <p14:creationId xmlns:p14="http://schemas.microsoft.com/office/powerpoint/2010/main" val="25723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88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44642"/>
            <a:ext cx="7772400" cy="1102519"/>
          </a:xfrm>
        </p:spPr>
        <p:txBody>
          <a:bodyPr/>
          <a:lstStyle>
            <a:lvl1pPr>
              <a:defRPr>
                <a:latin typeface="+mn-lt"/>
              </a:defRPr>
            </a:lvl1pPr>
          </a:lstStyle>
          <a:p>
            <a:r>
              <a:rPr lang="fr-FR" dirty="0"/>
              <a:t>Cliquez et modifiez le titre</a:t>
            </a:r>
          </a:p>
        </p:txBody>
      </p:sp>
      <p:sp>
        <p:nvSpPr>
          <p:cNvPr id="3" name="Sous-titre 2"/>
          <p:cNvSpPr>
            <a:spLocks noGrp="1"/>
          </p:cNvSpPr>
          <p:nvPr>
            <p:ph type="subTitle" idx="1"/>
          </p:nvPr>
        </p:nvSpPr>
        <p:spPr>
          <a:xfrm>
            <a:off x="1371600" y="2061472"/>
            <a:ext cx="6400800" cy="1314450"/>
          </a:xfrm>
        </p:spPr>
        <p:txBody>
          <a:bodyPr/>
          <a:lstStyle>
            <a:lvl1pPr marL="0" indent="0" algn="ctr">
              <a:buNone/>
              <a:defRPr>
                <a:solidFill>
                  <a:schemeClr val="tx1">
                    <a:tint val="75000"/>
                  </a:schemeClr>
                </a:solidFill>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217517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3" name="Picture 2" descr="Z:\100_Projects\152008_AFIRE\04 事務\AFIRE ロゴ\EDC用ロゴ(IT作成)\320x80(2).png"/>
          <p:cNvPicPr>
            <a:picLocks noChangeAspect="1" noChangeArrowheads="1"/>
          </p:cNvPicPr>
          <p:nvPr userDrawn="1"/>
        </p:nvPicPr>
        <p:blipFill>
          <a:blip r:embed="rId2" cstate="print"/>
          <a:srcRect/>
          <a:stretch>
            <a:fillRect/>
          </a:stretch>
        </p:blipFill>
        <p:spPr bwMode="auto">
          <a:xfrm>
            <a:off x="8177270" y="149603"/>
            <a:ext cx="859227" cy="214806"/>
          </a:xfrm>
          <a:prstGeom prst="rect">
            <a:avLst/>
          </a:prstGeom>
          <a:noFill/>
        </p:spPr>
      </p:pic>
      <p:sp>
        <p:nvSpPr>
          <p:cNvPr id="4" name="角丸四角形 3"/>
          <p:cNvSpPr/>
          <p:nvPr userDrawn="1"/>
        </p:nvSpPr>
        <p:spPr>
          <a:xfrm>
            <a:off x="-18000" y="818133"/>
            <a:ext cx="9180000" cy="54000"/>
          </a:xfrm>
          <a:prstGeom prst="roundRect">
            <a:avLst/>
          </a:prstGeom>
          <a:gradFill flip="none" rotWithShape="1">
            <a:gsLst>
              <a:gs pos="0">
                <a:srgbClr val="50177F"/>
              </a:gs>
              <a:gs pos="30000">
                <a:srgbClr val="8A2BD9"/>
              </a:gs>
              <a:gs pos="100000">
                <a:srgbClr val="D6B4F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5" name="タイトル 4"/>
          <p:cNvSpPr>
            <a:spLocks noGrp="1"/>
          </p:cNvSpPr>
          <p:nvPr>
            <p:ph type="title"/>
          </p:nvPr>
        </p:nvSpPr>
        <p:spPr>
          <a:xfrm>
            <a:off x="259140" y="263884"/>
            <a:ext cx="8229600" cy="506330"/>
          </a:xfrm>
        </p:spPr>
        <p:txBody>
          <a:bodyPr>
            <a:normAutofit/>
          </a:bodyPr>
          <a:lstStyle>
            <a:lvl1pPr algn="l">
              <a:defRPr sz="3600" baseline="0">
                <a:latin typeface="Segoe UI" panose="020B0502040204020203" pitchFamily="34" charset="0"/>
              </a:defRPr>
            </a:lvl1pPr>
          </a:lstStyle>
          <a:p>
            <a:r>
              <a:rPr kumimoji="1" lang="ja-JP" altLang="en-US" dirty="0"/>
              <a:t>マスター タイトルの書式設定</a:t>
            </a:r>
          </a:p>
        </p:txBody>
      </p:sp>
    </p:spTree>
    <p:extLst>
      <p:ext uri="{BB962C8B-B14F-4D97-AF65-F5344CB8AC3E}">
        <p14:creationId xmlns:p14="http://schemas.microsoft.com/office/powerpoint/2010/main" val="287160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bg>
      <p:bgRef idx="1001">
        <a:schemeClr val="bg2"/>
      </p:bgRef>
    </p:bg>
    <p:spTree>
      <p:nvGrpSpPr>
        <p:cNvPr id="1" name=""/>
        <p:cNvGrpSpPr/>
        <p:nvPr/>
      </p:nvGrpSpPr>
      <p:grpSpPr>
        <a:xfrm>
          <a:off x="0" y="0"/>
          <a:ext cx="0" cy="0"/>
          <a:chOff x="0" y="0"/>
          <a:chExt cx="0" cy="0"/>
        </a:xfrm>
      </p:grpSpPr>
      <p:sp>
        <p:nvSpPr>
          <p:cNvPr id="10" name="角丸四角形 9"/>
          <p:cNvSpPr/>
          <p:nvPr userDrawn="1"/>
        </p:nvSpPr>
        <p:spPr>
          <a:xfrm>
            <a:off x="-18000" y="720000"/>
            <a:ext cx="9180000" cy="54000"/>
          </a:xfrm>
          <a:prstGeom prst="roundRect">
            <a:avLst/>
          </a:prstGeom>
          <a:gradFill flip="none" rotWithShape="1">
            <a:gsLst>
              <a:gs pos="0">
                <a:srgbClr val="E4007F"/>
              </a:gs>
              <a:gs pos="30000">
                <a:srgbClr val="E4007F"/>
              </a:gs>
              <a:gs pos="100000">
                <a:srgbClr val="FFA3D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12" name="タイトル 4"/>
          <p:cNvSpPr>
            <a:spLocks noGrp="1"/>
          </p:cNvSpPr>
          <p:nvPr>
            <p:ph type="title"/>
          </p:nvPr>
        </p:nvSpPr>
        <p:spPr>
          <a:xfrm>
            <a:off x="457200" y="165751"/>
            <a:ext cx="8229600" cy="506330"/>
          </a:xfrm>
        </p:spPr>
        <p:txBody>
          <a:bodyPr>
            <a:normAutofit/>
          </a:bodyPr>
          <a:lstStyle>
            <a:lvl1pPr>
              <a:defRPr sz="3600" baseline="0">
                <a:latin typeface="Segoe UI" panose="020B0502040204020203" pitchFamily="34" charset="0"/>
              </a:defRPr>
            </a:lvl1pPr>
          </a:lstStyle>
          <a:p>
            <a:r>
              <a:rPr kumimoji="1" lang="ja-JP" altLang="en-US" dirty="0"/>
              <a:t>マスター タイトルの書式設定</a:t>
            </a:r>
          </a:p>
        </p:txBody>
      </p:sp>
    </p:spTree>
    <p:extLst>
      <p:ext uri="{BB962C8B-B14F-4D97-AF65-F5344CB8AC3E}">
        <p14:creationId xmlns:p14="http://schemas.microsoft.com/office/powerpoint/2010/main" val="139000918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1545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200151"/>
            <a:ext cx="8229600" cy="297031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7" r:id="rId4"/>
    <p:sldLayoutId id="2147483658" r:id="rId5"/>
    <p:sldLayoutId id="2147483665" r:id="rId6"/>
  </p:sldLayoutIdLst>
  <p:hf hdr="0" ftr="0" dt="0"/>
  <p:txStyles>
    <p:titleStyle>
      <a:lvl1pPr algn="ctr" defTabSz="457200" rtl="0" eaLnBrk="1" latinLnBrk="0" hangingPunct="1">
        <a:spcBef>
          <a:spcPct val="0"/>
        </a:spcBef>
        <a:buNone/>
        <a:defRPr sz="4400" b="0" i="0" kern="1200">
          <a:solidFill>
            <a:schemeClr val="tx1"/>
          </a:solidFill>
          <a:latin typeface="Gill Sans MT"/>
          <a:ea typeface="+mj-ea"/>
          <a:cs typeface="Gill Sans M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Gill Sans MT"/>
          <a:ea typeface="+mn-ea"/>
          <a:cs typeface="Gill Sans MT"/>
        </a:defRPr>
      </a:lvl1pPr>
      <a:lvl2pPr marL="742950" indent="-285750" algn="l" defTabSz="457200" rtl="0" eaLnBrk="1" latinLnBrk="0" hangingPunct="1">
        <a:spcBef>
          <a:spcPct val="20000"/>
        </a:spcBef>
        <a:buFont typeface="Arial"/>
        <a:buChar char="–"/>
        <a:defRPr sz="2800" b="0" i="0" kern="1200">
          <a:solidFill>
            <a:schemeClr val="tx1"/>
          </a:solidFill>
          <a:latin typeface="Gill Sans MT"/>
          <a:ea typeface="+mn-ea"/>
          <a:cs typeface="Gill Sans MT"/>
        </a:defRPr>
      </a:lvl2pPr>
      <a:lvl3pPr marL="1143000" indent="-228600" algn="l" defTabSz="457200" rtl="0" eaLnBrk="1" latinLnBrk="0" hangingPunct="1">
        <a:spcBef>
          <a:spcPct val="20000"/>
        </a:spcBef>
        <a:buFont typeface="Arial"/>
        <a:buChar char="•"/>
        <a:defRPr sz="2400" b="0" i="0" kern="1200">
          <a:solidFill>
            <a:schemeClr val="tx1"/>
          </a:solidFill>
          <a:latin typeface="Gill Sans MT"/>
          <a:ea typeface="+mn-ea"/>
          <a:cs typeface="Gill Sans MT"/>
        </a:defRPr>
      </a:lvl3pPr>
      <a:lvl4pPr marL="1600200" indent="-228600" algn="l" defTabSz="457200" rtl="0" eaLnBrk="1" latinLnBrk="0" hangingPunct="1">
        <a:spcBef>
          <a:spcPct val="20000"/>
        </a:spcBef>
        <a:buFont typeface="Arial"/>
        <a:buChar char="–"/>
        <a:defRPr sz="2000" b="0" i="0" kern="1200">
          <a:solidFill>
            <a:schemeClr val="tx1"/>
          </a:solidFill>
          <a:latin typeface="Gill Sans MT"/>
          <a:ea typeface="+mn-ea"/>
          <a:cs typeface="Gill Sans MT"/>
        </a:defRPr>
      </a:lvl4pPr>
      <a:lvl5pPr marL="2057400" indent="-228600" algn="l" defTabSz="457200" rtl="0" eaLnBrk="1" latinLnBrk="0" hangingPunct="1">
        <a:spcBef>
          <a:spcPct val="20000"/>
        </a:spcBef>
        <a:buFont typeface="Arial"/>
        <a:buChar char="»"/>
        <a:defRPr sz="2000" b="0" i="0" kern="1200">
          <a:solidFill>
            <a:schemeClr val="tx1"/>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80"/>
            <a:ext cx="8229600" cy="81545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200151"/>
            <a:ext cx="8229600" cy="297031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3885348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hf hdr="0" ftr="0" dt="0"/>
  <p:txStyles>
    <p:titleStyle>
      <a:lvl1pPr algn="ctr" defTabSz="457189" rtl="0" eaLnBrk="1" latinLnBrk="0" hangingPunct="1">
        <a:spcBef>
          <a:spcPct val="0"/>
        </a:spcBef>
        <a:buNone/>
        <a:defRPr sz="4400" b="0" i="0" kern="1200">
          <a:solidFill>
            <a:schemeClr val="tx1"/>
          </a:solidFill>
          <a:latin typeface="Gill Sans MT"/>
          <a:ea typeface="+mj-ea"/>
          <a:cs typeface="Gill Sans MT"/>
        </a:defRPr>
      </a:lvl1pPr>
    </p:titleStyle>
    <p:bodyStyle>
      <a:lvl1pPr marL="342892" indent="-342892" algn="l" defTabSz="457189" rtl="0" eaLnBrk="1" latinLnBrk="0" hangingPunct="1">
        <a:spcBef>
          <a:spcPct val="20000"/>
        </a:spcBef>
        <a:buFont typeface="Arial"/>
        <a:buChar char="•"/>
        <a:defRPr sz="3200" b="0" i="0" kern="1200">
          <a:solidFill>
            <a:schemeClr val="tx1"/>
          </a:solidFill>
          <a:latin typeface="Gill Sans MT"/>
          <a:ea typeface="+mn-ea"/>
          <a:cs typeface="Gill Sans MT"/>
        </a:defRPr>
      </a:lvl1pPr>
      <a:lvl2pPr marL="742931" indent="-285743" algn="l" defTabSz="457189" rtl="0" eaLnBrk="1" latinLnBrk="0" hangingPunct="1">
        <a:spcBef>
          <a:spcPct val="20000"/>
        </a:spcBef>
        <a:buFont typeface="Arial"/>
        <a:buChar char="–"/>
        <a:defRPr sz="2800" b="0" i="0" kern="1200">
          <a:solidFill>
            <a:schemeClr val="tx1"/>
          </a:solidFill>
          <a:latin typeface="Gill Sans MT"/>
          <a:ea typeface="+mn-ea"/>
          <a:cs typeface="Gill Sans MT"/>
        </a:defRPr>
      </a:lvl2pPr>
      <a:lvl3pPr marL="1142972" indent="-228594" algn="l" defTabSz="457189" rtl="0" eaLnBrk="1" latinLnBrk="0" hangingPunct="1">
        <a:spcBef>
          <a:spcPct val="20000"/>
        </a:spcBef>
        <a:buFont typeface="Arial"/>
        <a:buChar char="•"/>
        <a:defRPr sz="2400" b="0" i="0" kern="1200">
          <a:solidFill>
            <a:schemeClr val="tx1"/>
          </a:solidFill>
          <a:latin typeface="Gill Sans MT"/>
          <a:ea typeface="+mn-ea"/>
          <a:cs typeface="Gill Sans MT"/>
        </a:defRPr>
      </a:lvl3pPr>
      <a:lvl4pPr marL="1600160" indent="-228594" algn="l" defTabSz="457189" rtl="0" eaLnBrk="1" latinLnBrk="0" hangingPunct="1">
        <a:spcBef>
          <a:spcPct val="20000"/>
        </a:spcBef>
        <a:buFont typeface="Arial"/>
        <a:buChar char="–"/>
        <a:defRPr sz="2000" b="0" i="0" kern="1200">
          <a:solidFill>
            <a:schemeClr val="tx1"/>
          </a:solidFill>
          <a:latin typeface="Gill Sans MT"/>
          <a:ea typeface="+mn-ea"/>
          <a:cs typeface="Gill Sans MT"/>
        </a:defRPr>
      </a:lvl4pPr>
      <a:lvl5pPr marL="2057348" indent="-228594" algn="l" defTabSz="457189" rtl="0" eaLnBrk="1" latinLnBrk="0" hangingPunct="1">
        <a:spcBef>
          <a:spcPct val="20000"/>
        </a:spcBef>
        <a:buFont typeface="Arial"/>
        <a:buChar char="»"/>
        <a:defRPr sz="2000" b="0" i="0" kern="1200">
          <a:solidFill>
            <a:schemeClr val="tx1"/>
          </a:solidFill>
          <a:latin typeface="Gill Sans MT"/>
          <a:ea typeface="+mn-ea"/>
          <a:cs typeface="Gill Sans M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0824" y="915566"/>
            <a:ext cx="8642351" cy="2490965"/>
          </a:xfrm>
        </p:spPr>
        <p:txBody>
          <a:bodyPr>
            <a:normAutofit/>
          </a:bodyPr>
          <a:lstStyle/>
          <a:p>
            <a:r>
              <a:rPr lang="en-US" altLang="ja-JP" sz="3000" b="1" dirty="0" err="1"/>
              <a:t>Rivaroxaban</a:t>
            </a:r>
            <a:r>
              <a:rPr lang="en-US" altLang="ja-JP" sz="3000" b="1" dirty="0"/>
              <a:t> Monotherapy</a:t>
            </a:r>
            <a:r>
              <a:rPr lang="ja-JP" altLang="en-US" sz="3000" b="1" dirty="0"/>
              <a:t> </a:t>
            </a:r>
            <a:r>
              <a:rPr lang="en-US" altLang="ja-JP" sz="3000" b="1" dirty="0"/>
              <a:t>versus Combination </a:t>
            </a:r>
            <a:br>
              <a:rPr lang="en-US" altLang="ja-JP" sz="3000" b="1" dirty="0"/>
            </a:br>
            <a:r>
              <a:rPr lang="en-US" altLang="ja-JP" sz="3000" b="1" dirty="0"/>
              <a:t>Therapy in Patients with Atrial Fibrillation </a:t>
            </a:r>
            <a:br>
              <a:rPr lang="en-US" altLang="ja-JP" sz="3000" b="1" dirty="0"/>
            </a:br>
            <a:r>
              <a:rPr lang="en-US" altLang="ja-JP" sz="3000" b="1" dirty="0"/>
              <a:t>and Stable Coronary Artery Disease</a:t>
            </a:r>
            <a:endParaRPr kumimoji="1" lang="ja-JP" altLang="en-US" sz="3000" b="1" dirty="0"/>
          </a:p>
        </p:txBody>
      </p:sp>
      <p:sp>
        <p:nvSpPr>
          <p:cNvPr id="3" name="サブタイトル 2"/>
          <p:cNvSpPr>
            <a:spLocks noGrp="1"/>
          </p:cNvSpPr>
          <p:nvPr>
            <p:ph type="subTitle" idx="1"/>
          </p:nvPr>
        </p:nvSpPr>
        <p:spPr>
          <a:xfrm>
            <a:off x="755576" y="3147814"/>
            <a:ext cx="7848872" cy="1314450"/>
          </a:xfrm>
        </p:spPr>
        <p:txBody>
          <a:bodyPr>
            <a:noAutofit/>
          </a:bodyPr>
          <a:lstStyle/>
          <a:p>
            <a:pPr algn="l">
              <a:spcBef>
                <a:spcPts val="0"/>
              </a:spcBef>
            </a:pPr>
            <a:r>
              <a:rPr kumimoji="1" lang="en-US" altLang="ja-JP" sz="1800" b="1" i="1" u="sng" dirty="0">
                <a:solidFill>
                  <a:schemeClr val="tx1"/>
                </a:solidFill>
              </a:rPr>
              <a:t>Satoshi</a:t>
            </a:r>
            <a:r>
              <a:rPr kumimoji="1" lang="ja-JP" altLang="en-US" sz="1800" b="1" i="1" u="sng" dirty="0">
                <a:solidFill>
                  <a:schemeClr val="tx1"/>
                </a:solidFill>
              </a:rPr>
              <a:t> </a:t>
            </a:r>
            <a:r>
              <a:rPr kumimoji="1" lang="en-US" altLang="ja-JP" sz="1800" b="1" i="1" u="sng" dirty="0">
                <a:solidFill>
                  <a:schemeClr val="tx1"/>
                </a:solidFill>
              </a:rPr>
              <a:t>Yasuda</a:t>
            </a:r>
            <a:r>
              <a:rPr kumimoji="1" lang="en-US" altLang="ja-JP" sz="1800" dirty="0">
                <a:solidFill>
                  <a:schemeClr val="tx1"/>
                </a:solidFill>
              </a:rPr>
              <a:t>,</a:t>
            </a:r>
            <a:r>
              <a:rPr kumimoji="1" lang="ja-JP" altLang="en-US" sz="1800" dirty="0">
                <a:solidFill>
                  <a:schemeClr val="tx1"/>
                </a:solidFill>
              </a:rPr>
              <a:t> </a:t>
            </a:r>
            <a:r>
              <a:rPr kumimoji="1" lang="en-US" altLang="ja-JP" sz="1800" dirty="0">
                <a:solidFill>
                  <a:schemeClr val="tx1"/>
                </a:solidFill>
              </a:rPr>
              <a:t>Koichi </a:t>
            </a:r>
            <a:r>
              <a:rPr kumimoji="1" lang="en-US" altLang="ja-JP" sz="1800" dirty="0" err="1">
                <a:solidFill>
                  <a:schemeClr val="tx1"/>
                </a:solidFill>
              </a:rPr>
              <a:t>Kaikita</a:t>
            </a:r>
            <a:r>
              <a:rPr kumimoji="1" lang="en-US" altLang="ja-JP" sz="1800" dirty="0">
                <a:solidFill>
                  <a:schemeClr val="tx1"/>
                </a:solidFill>
              </a:rPr>
              <a:t>, </a:t>
            </a:r>
            <a:r>
              <a:rPr kumimoji="1" lang="en-US" altLang="ja-JP" sz="1800" dirty="0" err="1">
                <a:solidFill>
                  <a:schemeClr val="tx1"/>
                </a:solidFill>
              </a:rPr>
              <a:t>Masaharu</a:t>
            </a:r>
            <a:r>
              <a:rPr kumimoji="1" lang="en-US" altLang="ja-JP" sz="1800" dirty="0">
                <a:solidFill>
                  <a:schemeClr val="tx1"/>
                </a:solidFill>
              </a:rPr>
              <a:t> </a:t>
            </a:r>
            <a:r>
              <a:rPr kumimoji="1" lang="en-US" altLang="ja-JP" sz="1800" dirty="0" err="1">
                <a:solidFill>
                  <a:schemeClr val="tx1"/>
                </a:solidFill>
              </a:rPr>
              <a:t>Akao</a:t>
            </a:r>
            <a:r>
              <a:rPr kumimoji="1" lang="en-US" altLang="ja-JP" sz="1800" dirty="0">
                <a:solidFill>
                  <a:schemeClr val="tx1"/>
                </a:solidFill>
              </a:rPr>
              <a:t>, </a:t>
            </a:r>
            <a:r>
              <a:rPr kumimoji="1" lang="en-US" altLang="ja-JP" sz="1800" dirty="0" err="1">
                <a:solidFill>
                  <a:schemeClr val="tx1"/>
                </a:solidFill>
              </a:rPr>
              <a:t>Junya</a:t>
            </a:r>
            <a:r>
              <a:rPr kumimoji="1" lang="en-US" altLang="ja-JP" sz="1800" dirty="0">
                <a:solidFill>
                  <a:schemeClr val="tx1"/>
                </a:solidFill>
              </a:rPr>
              <a:t> </a:t>
            </a:r>
            <a:r>
              <a:rPr kumimoji="1" lang="en-US" altLang="ja-JP" sz="1800" dirty="0" err="1">
                <a:solidFill>
                  <a:schemeClr val="tx1"/>
                </a:solidFill>
              </a:rPr>
              <a:t>Ako</a:t>
            </a:r>
            <a:r>
              <a:rPr kumimoji="1" lang="en-US" altLang="ja-JP" sz="1800" dirty="0">
                <a:solidFill>
                  <a:schemeClr val="tx1"/>
                </a:solidFill>
              </a:rPr>
              <a:t>, Tetsuya </a:t>
            </a:r>
            <a:r>
              <a:rPr kumimoji="1" lang="en-US" altLang="ja-JP" sz="1800" dirty="0" err="1">
                <a:solidFill>
                  <a:schemeClr val="tx1"/>
                </a:solidFill>
              </a:rPr>
              <a:t>Matoba</a:t>
            </a:r>
            <a:r>
              <a:rPr kumimoji="1" lang="en-US" altLang="ja-JP" sz="1800" dirty="0">
                <a:solidFill>
                  <a:schemeClr val="tx1"/>
                </a:solidFill>
              </a:rPr>
              <a:t>, Masato Nakamura, Katsumi </a:t>
            </a:r>
            <a:r>
              <a:rPr kumimoji="1" lang="en-US" altLang="ja-JP" sz="1800" dirty="0" err="1">
                <a:solidFill>
                  <a:schemeClr val="tx1"/>
                </a:solidFill>
              </a:rPr>
              <a:t>Miyauchi</a:t>
            </a:r>
            <a:r>
              <a:rPr kumimoji="1" lang="en-US" altLang="ja-JP" sz="1800" dirty="0">
                <a:solidFill>
                  <a:schemeClr val="tx1"/>
                </a:solidFill>
              </a:rPr>
              <a:t>, </a:t>
            </a:r>
            <a:r>
              <a:rPr kumimoji="1" lang="en-US" altLang="ja-JP" sz="1800" dirty="0" err="1">
                <a:solidFill>
                  <a:schemeClr val="tx1"/>
                </a:solidFill>
              </a:rPr>
              <a:t>Nobuhisa</a:t>
            </a:r>
            <a:r>
              <a:rPr kumimoji="1" lang="en-US" altLang="ja-JP" sz="1800" dirty="0">
                <a:solidFill>
                  <a:schemeClr val="tx1"/>
                </a:solidFill>
              </a:rPr>
              <a:t> Hagiwara, Kazuo Kimura, Atsushi Hirayama, </a:t>
            </a:r>
            <a:r>
              <a:rPr kumimoji="1" lang="en-US" altLang="ja-JP" sz="1800" dirty="0" err="1">
                <a:solidFill>
                  <a:schemeClr val="tx1"/>
                </a:solidFill>
              </a:rPr>
              <a:t>Kunihiko</a:t>
            </a:r>
            <a:r>
              <a:rPr kumimoji="1" lang="en-US" altLang="ja-JP" sz="1800" dirty="0">
                <a:solidFill>
                  <a:schemeClr val="tx1"/>
                </a:solidFill>
              </a:rPr>
              <a:t> Matsui, </a:t>
            </a:r>
            <a:r>
              <a:rPr kumimoji="1" lang="en-US" altLang="ja-JP" sz="1800" dirty="0" err="1">
                <a:solidFill>
                  <a:schemeClr val="tx1"/>
                </a:solidFill>
              </a:rPr>
              <a:t>Hisao</a:t>
            </a:r>
            <a:r>
              <a:rPr kumimoji="1" lang="en-US" altLang="ja-JP" sz="1800" dirty="0">
                <a:solidFill>
                  <a:schemeClr val="tx1"/>
                </a:solidFill>
              </a:rPr>
              <a:t> Ogawa, </a:t>
            </a:r>
            <a:br>
              <a:rPr kumimoji="1" lang="en-US" altLang="ja-JP" sz="1800" dirty="0">
                <a:solidFill>
                  <a:schemeClr val="tx1"/>
                </a:solidFill>
              </a:rPr>
            </a:br>
            <a:r>
              <a:rPr kumimoji="1" lang="en-US" altLang="ja-JP" sz="1800" dirty="0">
                <a:solidFill>
                  <a:schemeClr val="tx1"/>
                </a:solidFill>
              </a:rPr>
              <a:t>on behalf of the </a:t>
            </a:r>
            <a:r>
              <a:rPr kumimoji="1" lang="en-US" altLang="ja-JP" sz="1800" b="1" dirty="0">
                <a:solidFill>
                  <a:schemeClr val="tx1"/>
                </a:solidFill>
              </a:rPr>
              <a:t>AFIRE </a:t>
            </a:r>
            <a:r>
              <a:rPr kumimoji="1" lang="en-US" altLang="ja-JP" sz="1800" dirty="0">
                <a:solidFill>
                  <a:schemeClr val="tx1"/>
                </a:solidFill>
              </a:rPr>
              <a:t>(</a:t>
            </a:r>
            <a:r>
              <a:rPr kumimoji="1" lang="en-US" altLang="ja-JP" sz="1800" b="1" dirty="0">
                <a:solidFill>
                  <a:schemeClr val="tx1"/>
                </a:solidFill>
              </a:rPr>
              <a:t>A</a:t>
            </a:r>
            <a:r>
              <a:rPr kumimoji="1" lang="en-US" altLang="ja-JP" sz="1800" dirty="0">
                <a:solidFill>
                  <a:schemeClr val="tx1"/>
                </a:solidFill>
              </a:rPr>
              <a:t>trial </a:t>
            </a:r>
            <a:r>
              <a:rPr kumimoji="1" lang="en-US" altLang="ja-JP" sz="1800" b="1" dirty="0">
                <a:solidFill>
                  <a:schemeClr val="tx1"/>
                </a:solidFill>
              </a:rPr>
              <a:t>F</a:t>
            </a:r>
            <a:r>
              <a:rPr kumimoji="1" lang="en-US" altLang="ja-JP" sz="1800" dirty="0">
                <a:solidFill>
                  <a:schemeClr val="tx1"/>
                </a:solidFill>
              </a:rPr>
              <a:t>ibrillation and </a:t>
            </a:r>
            <a:r>
              <a:rPr kumimoji="1" lang="en-US" altLang="ja-JP" sz="1800" b="1" dirty="0">
                <a:solidFill>
                  <a:schemeClr val="tx1"/>
                </a:solidFill>
              </a:rPr>
              <a:t>I</a:t>
            </a:r>
            <a:r>
              <a:rPr kumimoji="1" lang="en-US" altLang="ja-JP" sz="1800" dirty="0">
                <a:solidFill>
                  <a:schemeClr val="tx1"/>
                </a:solidFill>
              </a:rPr>
              <a:t>schemic events with </a:t>
            </a:r>
            <a:r>
              <a:rPr kumimoji="1" lang="en-US" altLang="ja-JP" sz="1800" b="1" dirty="0" err="1">
                <a:solidFill>
                  <a:schemeClr val="tx1"/>
                </a:solidFill>
              </a:rPr>
              <a:t>R</a:t>
            </a:r>
            <a:r>
              <a:rPr kumimoji="1" lang="en-US" altLang="ja-JP" sz="1800" dirty="0" err="1">
                <a:solidFill>
                  <a:schemeClr val="tx1"/>
                </a:solidFill>
              </a:rPr>
              <a:t>ivaroxaban</a:t>
            </a:r>
            <a:r>
              <a:rPr kumimoji="1" lang="en-US" altLang="ja-JP" sz="1800" dirty="0">
                <a:solidFill>
                  <a:schemeClr val="tx1"/>
                </a:solidFill>
              </a:rPr>
              <a:t> in </a:t>
            </a:r>
            <a:r>
              <a:rPr kumimoji="1" lang="en-US" altLang="ja-JP" sz="1800" dirty="0" err="1">
                <a:solidFill>
                  <a:schemeClr val="tx1"/>
                </a:solidFill>
              </a:rPr>
              <a:t>pati</a:t>
            </a:r>
            <a:r>
              <a:rPr kumimoji="1" lang="en-US" altLang="ja-JP" sz="1800" b="1" dirty="0" err="1">
                <a:solidFill>
                  <a:schemeClr val="tx1"/>
                </a:solidFill>
              </a:rPr>
              <a:t>E</a:t>
            </a:r>
            <a:r>
              <a:rPr kumimoji="1" lang="en-US" altLang="ja-JP" sz="1800" dirty="0" err="1">
                <a:solidFill>
                  <a:schemeClr val="tx1"/>
                </a:solidFill>
              </a:rPr>
              <a:t>nts</a:t>
            </a:r>
            <a:r>
              <a:rPr kumimoji="1" lang="en-US" altLang="ja-JP" sz="1800" dirty="0">
                <a:solidFill>
                  <a:schemeClr val="tx1"/>
                </a:solidFill>
              </a:rPr>
              <a:t> with stable coronary artery disease) Investigators</a:t>
            </a:r>
          </a:p>
        </p:txBody>
      </p:sp>
      <p:pic>
        <p:nvPicPr>
          <p:cNvPr id="4" name="Picture 2" descr="Z:\100_Projects\152008_AFIRE\04 事務\AFIRE ロゴ\EDC用ロゴ(IT作成)\320x80(2).png"/>
          <p:cNvPicPr>
            <a:picLocks noChangeAspect="1" noChangeArrowheads="1"/>
          </p:cNvPicPr>
          <p:nvPr/>
        </p:nvPicPr>
        <p:blipFill>
          <a:blip r:embed="rId3" cstate="print"/>
          <a:srcRect/>
          <a:stretch>
            <a:fillRect/>
          </a:stretch>
        </p:blipFill>
        <p:spPr bwMode="auto">
          <a:xfrm>
            <a:off x="119272" y="177953"/>
            <a:ext cx="2292141" cy="573036"/>
          </a:xfrm>
          <a:prstGeom prst="rect">
            <a:avLst/>
          </a:prstGeom>
          <a:noFill/>
        </p:spPr>
      </p:pic>
      <p:sp>
        <p:nvSpPr>
          <p:cNvPr id="5" name="テキスト ボックス 4"/>
          <p:cNvSpPr txBox="1"/>
          <p:nvPr/>
        </p:nvSpPr>
        <p:spPr>
          <a:xfrm>
            <a:off x="2411413" y="177953"/>
            <a:ext cx="6481762" cy="646331"/>
          </a:xfrm>
          <a:prstGeom prst="rect">
            <a:avLst/>
          </a:prstGeom>
          <a:noFill/>
        </p:spPr>
        <p:txBody>
          <a:bodyPr wrap="square" rtlCol="0">
            <a:spAutoFit/>
          </a:bodyPr>
          <a:lstStyle/>
          <a:p>
            <a:r>
              <a:rPr kumimoji="1" lang="en-US" altLang="ja-JP" b="1" dirty="0">
                <a:solidFill>
                  <a:srgbClr val="E4007F"/>
                </a:solidFill>
              </a:rPr>
              <a:t>A</a:t>
            </a:r>
            <a:r>
              <a:rPr kumimoji="1" lang="en-US" altLang="ja-JP" b="1" dirty="0"/>
              <a:t>trial </a:t>
            </a:r>
            <a:r>
              <a:rPr kumimoji="1" lang="en-US" altLang="ja-JP" b="1" dirty="0">
                <a:solidFill>
                  <a:srgbClr val="E4007F"/>
                </a:solidFill>
              </a:rPr>
              <a:t>F</a:t>
            </a:r>
            <a:r>
              <a:rPr kumimoji="1" lang="en-US" altLang="ja-JP" b="1" dirty="0"/>
              <a:t>ibrillation and </a:t>
            </a:r>
            <a:r>
              <a:rPr kumimoji="1" lang="en-US" altLang="ja-JP" b="1" dirty="0">
                <a:solidFill>
                  <a:srgbClr val="E4007F"/>
                </a:solidFill>
              </a:rPr>
              <a:t>I</a:t>
            </a:r>
            <a:r>
              <a:rPr kumimoji="1" lang="en-US" altLang="ja-JP" b="1" dirty="0"/>
              <a:t>schemic events with </a:t>
            </a:r>
            <a:r>
              <a:rPr kumimoji="1" lang="en-US" altLang="ja-JP" b="1" dirty="0" err="1">
                <a:solidFill>
                  <a:srgbClr val="E4007F"/>
                </a:solidFill>
              </a:rPr>
              <a:t>R</a:t>
            </a:r>
            <a:r>
              <a:rPr kumimoji="1" lang="en-US" altLang="ja-JP" b="1" dirty="0" err="1"/>
              <a:t>ivaroxaban</a:t>
            </a:r>
            <a:r>
              <a:rPr kumimoji="1" lang="en-US" altLang="ja-JP" b="1" dirty="0"/>
              <a:t> </a:t>
            </a:r>
            <a:br>
              <a:rPr kumimoji="1" lang="en-US" altLang="ja-JP" b="1" dirty="0"/>
            </a:br>
            <a:r>
              <a:rPr kumimoji="1" lang="en-US" altLang="ja-JP" b="1" dirty="0"/>
              <a:t>in </a:t>
            </a:r>
            <a:r>
              <a:rPr kumimoji="1" lang="en-US" altLang="ja-JP" b="1" dirty="0" err="1"/>
              <a:t>pati</a:t>
            </a:r>
            <a:r>
              <a:rPr kumimoji="1" lang="en-US" altLang="ja-JP" b="1" dirty="0" err="1">
                <a:solidFill>
                  <a:srgbClr val="E4007F"/>
                </a:solidFill>
              </a:rPr>
              <a:t>E</a:t>
            </a:r>
            <a:r>
              <a:rPr kumimoji="1" lang="en-US" altLang="ja-JP" b="1" dirty="0" err="1"/>
              <a:t>nts</a:t>
            </a:r>
            <a:r>
              <a:rPr kumimoji="1" lang="en-US" altLang="ja-JP" b="1" dirty="0"/>
              <a:t> with stable coronary artery disease</a:t>
            </a:r>
            <a:endParaRPr kumimoji="1" lang="ja-JP" altLang="en-US" dirty="0"/>
          </a:p>
        </p:txBody>
      </p:sp>
    </p:spTree>
    <p:extLst>
      <p:ext uri="{BB962C8B-B14F-4D97-AF65-F5344CB8AC3E}">
        <p14:creationId xmlns:p14="http://schemas.microsoft.com/office/powerpoint/2010/main" val="187595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8000" y="1131590"/>
            <a:ext cx="8928496" cy="2714589"/>
          </a:xfrm>
          <a:prstGeom prst="rect">
            <a:avLst/>
          </a:prstGeom>
          <a:noFill/>
        </p:spPr>
        <p:txBody>
          <a:bodyPr wrap="square" rtlCol="0">
            <a:spAutoFit/>
          </a:bodyPr>
          <a:lstStyle/>
          <a:p>
            <a:pPr marL="285750" indent="-285750" algn="just">
              <a:lnSpc>
                <a:spcPct val="130000"/>
              </a:lnSpc>
              <a:spcBef>
                <a:spcPts val="1200"/>
              </a:spcBef>
              <a:buFont typeface="Wingdings" panose="05000000000000000000" pitchFamily="2" charset="2"/>
              <a:buChar char="Ø"/>
            </a:pPr>
            <a:r>
              <a:rPr lang="en-US" altLang="ja-JP" dirty="0"/>
              <a:t>The evaluation of the patients was planned to continue until September 2018. </a:t>
            </a:r>
          </a:p>
          <a:p>
            <a:pPr marL="285750" indent="-285750" algn="just">
              <a:lnSpc>
                <a:spcPct val="130000"/>
              </a:lnSpc>
              <a:spcBef>
                <a:spcPts val="1200"/>
              </a:spcBef>
              <a:buFont typeface="Wingdings" panose="05000000000000000000" pitchFamily="2" charset="2"/>
              <a:buChar char="Ø"/>
            </a:pPr>
            <a:r>
              <a:rPr lang="en-US" altLang="ja-JP" dirty="0"/>
              <a:t>Because of a higher risk of death from any cause in the combination-therapy group, the independent data and safety monitoring committee recommended </a:t>
            </a:r>
            <a:br>
              <a:rPr lang="en-US" altLang="ja-JP" dirty="0"/>
            </a:br>
            <a:r>
              <a:rPr lang="en-US" altLang="ja-JP" dirty="0"/>
              <a:t>early termination of the trial in July 2018. </a:t>
            </a:r>
          </a:p>
          <a:p>
            <a:pPr marL="285750" indent="-285750" algn="just">
              <a:lnSpc>
                <a:spcPct val="130000"/>
              </a:lnSpc>
              <a:spcBef>
                <a:spcPts val="1200"/>
              </a:spcBef>
              <a:buFont typeface="Wingdings" panose="05000000000000000000" pitchFamily="2" charset="2"/>
              <a:buChar char="Ø"/>
            </a:pPr>
            <a:r>
              <a:rPr lang="en-US" altLang="ja-JP" dirty="0"/>
              <a:t>The median treatment duration was 23.0 months (interquartile range, 15.8 to 31.0)</a:t>
            </a:r>
          </a:p>
          <a:p>
            <a:pPr marL="285750" indent="-285750" algn="just">
              <a:lnSpc>
                <a:spcPct val="130000"/>
              </a:lnSpc>
              <a:spcBef>
                <a:spcPts val="1200"/>
              </a:spcBef>
              <a:buFont typeface="Wingdings" panose="05000000000000000000" pitchFamily="2" charset="2"/>
              <a:buChar char="Ø"/>
            </a:pPr>
            <a:r>
              <a:rPr lang="en-US" altLang="ja-JP" dirty="0"/>
              <a:t>The median follow-up period was 24.1 months (interquartile range, 17.3 to 31.5).</a:t>
            </a:r>
            <a:endParaRPr kumimoji="1" lang="ja-JP" altLang="en-US" dirty="0"/>
          </a:p>
        </p:txBody>
      </p:sp>
      <p:sp>
        <p:nvSpPr>
          <p:cNvPr id="7" name="タイトル 6"/>
          <p:cNvSpPr>
            <a:spLocks noGrp="1"/>
          </p:cNvSpPr>
          <p:nvPr>
            <p:ph type="title"/>
          </p:nvPr>
        </p:nvSpPr>
        <p:spPr/>
        <p:txBody>
          <a:bodyPr>
            <a:normAutofit fontScale="90000"/>
          </a:bodyPr>
          <a:lstStyle/>
          <a:p>
            <a:r>
              <a:rPr kumimoji="1" lang="en-US" altLang="ja-JP" sz="4000" b="1" dirty="0"/>
              <a:t>Early</a:t>
            </a:r>
            <a:r>
              <a:rPr kumimoji="1" lang="en-US" altLang="ja-JP" b="1" dirty="0"/>
              <a:t> Termination of the Trial</a:t>
            </a:r>
            <a:endParaRPr kumimoji="1" lang="ja-JP" altLang="en-US" dirty="0"/>
          </a:p>
        </p:txBody>
      </p:sp>
    </p:spTree>
    <p:extLst>
      <p:ext uri="{BB962C8B-B14F-4D97-AF65-F5344CB8AC3E}">
        <p14:creationId xmlns:p14="http://schemas.microsoft.com/office/powerpoint/2010/main" val="235757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1635125"/>
            <a:ext cx="8229600" cy="1873250"/>
          </a:xfrm>
        </p:spPr>
        <p:txBody>
          <a:bodyPr>
            <a:normAutofit/>
          </a:bodyPr>
          <a:lstStyle/>
          <a:p>
            <a:r>
              <a:rPr kumimoji="1" lang="en-US" altLang="ja-JP" b="1" dirty="0">
                <a:solidFill>
                  <a:schemeClr val="tx1"/>
                </a:solidFill>
                <a:latin typeface="Segoe UI" panose="020B0502040204020203" pitchFamily="34" charset="0"/>
                <a:ea typeface="Segoe UI" panose="020B0502040204020203" pitchFamily="34" charset="0"/>
                <a:cs typeface="Segoe UI" panose="020B0502040204020203" pitchFamily="34" charset="0"/>
              </a:rPr>
              <a:t>Primary Efficacy End Point</a:t>
            </a:r>
            <a:br>
              <a:rPr kumimoji="1" lang="en-US" altLang="ja-JP"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kumimoji="1" lang="en-US" altLang="ja-JP" sz="2000" dirty="0">
                <a:solidFill>
                  <a:schemeClr val="tx1"/>
                </a:solidFill>
                <a:latin typeface="Segoe UI Semibold" panose="020B0702040204020203" pitchFamily="34" charset="0"/>
              </a:rPr>
              <a:t>The composite of stroke, systemic embolism, myocardial infarction, unstable angina requiring revascularization, or death from any cause</a:t>
            </a:r>
            <a:endParaRPr kumimoji="1" lang="ja-JP" altLang="en-US" dirty="0">
              <a:solidFill>
                <a:srgbClr val="FF0000"/>
              </a:solidFill>
              <a:latin typeface="Segoe UI Semibold" panose="020B0702040204020203" pitchFamily="34" charset="0"/>
            </a:endParaRPr>
          </a:p>
        </p:txBody>
      </p:sp>
    </p:spTree>
    <p:extLst>
      <p:ext uri="{BB962C8B-B14F-4D97-AF65-F5344CB8AC3E}">
        <p14:creationId xmlns:p14="http://schemas.microsoft.com/office/powerpoint/2010/main" val="75602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89" b="13266"/>
          <a:stretch/>
        </p:blipFill>
        <p:spPr>
          <a:xfrm>
            <a:off x="766800" y="625560"/>
            <a:ext cx="5999657" cy="3838303"/>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33435"/>
          <a:stretch/>
        </p:blipFill>
        <p:spPr>
          <a:xfrm>
            <a:off x="2771800" y="632787"/>
            <a:ext cx="3995102" cy="4422380"/>
          </a:xfrm>
          <a:prstGeom prst="rect">
            <a:avLst/>
          </a:prstGeom>
        </p:spPr>
      </p:pic>
      <p:sp>
        <p:nvSpPr>
          <p:cNvPr id="2" name="タイトル 1"/>
          <p:cNvSpPr>
            <a:spLocks noGrp="1"/>
          </p:cNvSpPr>
          <p:nvPr>
            <p:ph type="title"/>
          </p:nvPr>
        </p:nvSpPr>
        <p:spPr>
          <a:xfrm>
            <a:off x="251520" y="207612"/>
            <a:ext cx="8229600" cy="506330"/>
          </a:xfrm>
        </p:spPr>
        <p:txBody>
          <a:bodyPr>
            <a:noAutofit/>
          </a:bodyPr>
          <a:lstStyle/>
          <a:p>
            <a:pPr>
              <a:lnSpc>
                <a:spcPts val="3000"/>
              </a:lnSpc>
            </a:pPr>
            <a:r>
              <a:rPr kumimoji="1" lang="en-US" altLang="ja-JP" sz="2800" b="1" dirty="0"/>
              <a:t>Kaplan-Meier Estimates of </a:t>
            </a:r>
            <a:br>
              <a:rPr kumimoji="1" lang="en-US" altLang="ja-JP" sz="2800" b="1" dirty="0"/>
            </a:br>
            <a:r>
              <a:rPr kumimoji="1" lang="en-US" altLang="ja-JP" sz="2800" b="1" dirty="0"/>
              <a:t>First Occurrence of Primary Efficacy Events</a:t>
            </a:r>
            <a:endParaRPr kumimoji="1" lang="ja-JP" altLang="en-US" sz="2800" b="1" dirty="0"/>
          </a:p>
        </p:txBody>
      </p:sp>
      <p:sp>
        <p:nvSpPr>
          <p:cNvPr id="10" name="テキスト ボックス 9"/>
          <p:cNvSpPr txBox="1"/>
          <p:nvPr/>
        </p:nvSpPr>
        <p:spPr>
          <a:xfrm>
            <a:off x="6409770" y="1365796"/>
            <a:ext cx="2734230" cy="461665"/>
          </a:xfrm>
          <a:prstGeom prst="rect">
            <a:avLst/>
          </a:prstGeom>
          <a:noFill/>
        </p:spPr>
        <p:txBody>
          <a:bodyPr wrap="square" rtlCol="0">
            <a:spAutoFit/>
          </a:bodyPr>
          <a:lstStyle/>
          <a:p>
            <a:r>
              <a:rPr kumimoji="1" lang="en-US" altLang="ja-JP" sz="2400" b="1" dirty="0">
                <a:solidFill>
                  <a:srgbClr val="4F167E"/>
                </a:solidFill>
              </a:rPr>
              <a:t>5.75</a:t>
            </a:r>
            <a:r>
              <a:rPr kumimoji="1" lang="en-US" altLang="ja-JP" dirty="0">
                <a:solidFill>
                  <a:srgbClr val="4F167E"/>
                </a:solidFill>
              </a:rPr>
              <a:t>% per patient-year</a:t>
            </a:r>
            <a:endParaRPr kumimoji="1" lang="ja-JP" altLang="en-US" dirty="0">
              <a:solidFill>
                <a:srgbClr val="4F167E"/>
              </a:solidFill>
            </a:endParaRPr>
          </a:p>
        </p:txBody>
      </p:sp>
      <p:sp>
        <p:nvSpPr>
          <p:cNvPr id="11" name="テキスト ボックス 10"/>
          <p:cNvSpPr txBox="1"/>
          <p:nvPr/>
        </p:nvSpPr>
        <p:spPr>
          <a:xfrm>
            <a:off x="6409770" y="2139702"/>
            <a:ext cx="2734230" cy="461665"/>
          </a:xfrm>
          <a:prstGeom prst="rect">
            <a:avLst/>
          </a:prstGeom>
          <a:noFill/>
        </p:spPr>
        <p:txBody>
          <a:bodyPr wrap="square" rtlCol="0">
            <a:spAutoFit/>
          </a:bodyPr>
          <a:lstStyle/>
          <a:p>
            <a:r>
              <a:rPr kumimoji="1" lang="en-US" altLang="ja-JP" sz="2400" b="1" dirty="0">
                <a:solidFill>
                  <a:srgbClr val="E4007F"/>
                </a:solidFill>
              </a:rPr>
              <a:t>4.14</a:t>
            </a:r>
            <a:r>
              <a:rPr kumimoji="1" lang="en-US" altLang="ja-JP" dirty="0">
                <a:solidFill>
                  <a:srgbClr val="E4007F"/>
                </a:solidFill>
              </a:rPr>
              <a:t>% per patient-year</a:t>
            </a:r>
            <a:endParaRPr kumimoji="1" lang="ja-JP" altLang="en-US" dirty="0">
              <a:solidFill>
                <a:srgbClr val="E4007F"/>
              </a:solidFill>
            </a:endParaRPr>
          </a:p>
        </p:txBody>
      </p:sp>
      <p:sp>
        <p:nvSpPr>
          <p:cNvPr id="12" name="テキスト ボックス 11"/>
          <p:cNvSpPr txBox="1"/>
          <p:nvPr/>
        </p:nvSpPr>
        <p:spPr>
          <a:xfrm>
            <a:off x="6409770" y="2697763"/>
            <a:ext cx="2905233" cy="738664"/>
          </a:xfrm>
          <a:prstGeom prst="rect">
            <a:avLst/>
          </a:prstGeom>
          <a:noFill/>
        </p:spPr>
        <p:txBody>
          <a:bodyPr wrap="square" rtlCol="0">
            <a:spAutoFit/>
          </a:bodyPr>
          <a:lstStyle/>
          <a:p>
            <a:r>
              <a:rPr kumimoji="1" lang="en-US" altLang="ja-JP" dirty="0"/>
              <a:t>HR, </a:t>
            </a:r>
            <a:r>
              <a:rPr kumimoji="1" lang="en-US" altLang="ja-JP" sz="2400" b="1" dirty="0"/>
              <a:t>0.72</a:t>
            </a:r>
            <a:r>
              <a:rPr kumimoji="1" lang="en-US" altLang="ja-JP" dirty="0"/>
              <a:t> (</a:t>
            </a:r>
            <a:r>
              <a:rPr kumimoji="1" lang="en-US" altLang="ja-JP" sz="2000" b="1" dirty="0"/>
              <a:t>0.55</a:t>
            </a:r>
            <a:r>
              <a:rPr kumimoji="1" lang="en-US" altLang="ja-JP" dirty="0"/>
              <a:t> to </a:t>
            </a:r>
            <a:r>
              <a:rPr kumimoji="1" lang="en-US" altLang="ja-JP" sz="2000" b="1" dirty="0"/>
              <a:t>0.95</a:t>
            </a:r>
            <a:r>
              <a:rPr kumimoji="1" lang="en-US" altLang="ja-JP" dirty="0"/>
              <a:t>)</a:t>
            </a:r>
          </a:p>
          <a:p>
            <a:r>
              <a:rPr lang="en-US" altLang="ja-JP" dirty="0"/>
              <a:t>P&lt;0.001 (</a:t>
            </a:r>
            <a:r>
              <a:rPr lang="en-US" altLang="ja-JP" dirty="0" err="1"/>
              <a:t>noninf</a:t>
            </a:r>
            <a:r>
              <a:rPr lang="en-US" altLang="ja-JP" dirty="0"/>
              <a:t>.)</a:t>
            </a:r>
            <a:endParaRPr kumimoji="1" lang="ja-JP" altLang="en-US" dirty="0"/>
          </a:p>
        </p:txBody>
      </p:sp>
      <p:sp>
        <p:nvSpPr>
          <p:cNvPr id="4" name="テキスト ボックス 3"/>
          <p:cNvSpPr txBox="1"/>
          <p:nvPr/>
        </p:nvSpPr>
        <p:spPr>
          <a:xfrm>
            <a:off x="6334864" y="1131590"/>
            <a:ext cx="2492101" cy="369332"/>
          </a:xfrm>
          <a:prstGeom prst="rect">
            <a:avLst/>
          </a:prstGeom>
          <a:noFill/>
        </p:spPr>
        <p:txBody>
          <a:bodyPr wrap="square" rtlCol="0">
            <a:spAutoFit/>
          </a:bodyPr>
          <a:lstStyle/>
          <a:p>
            <a:r>
              <a:rPr kumimoji="1" lang="en-US" altLang="ja-JP" b="1" dirty="0">
                <a:solidFill>
                  <a:srgbClr val="4F167E"/>
                </a:solidFill>
              </a:rPr>
              <a:t>Combination therapy</a:t>
            </a:r>
            <a:endParaRPr kumimoji="1" lang="ja-JP" altLang="en-US" b="1" dirty="0">
              <a:solidFill>
                <a:srgbClr val="4F167E"/>
              </a:solidFill>
            </a:endParaRPr>
          </a:p>
        </p:txBody>
      </p:sp>
      <p:sp>
        <p:nvSpPr>
          <p:cNvPr id="13" name="テキスト ボックス 12"/>
          <p:cNvSpPr txBox="1"/>
          <p:nvPr/>
        </p:nvSpPr>
        <p:spPr>
          <a:xfrm>
            <a:off x="6334864" y="1875116"/>
            <a:ext cx="2376959" cy="369332"/>
          </a:xfrm>
          <a:prstGeom prst="rect">
            <a:avLst/>
          </a:prstGeom>
          <a:noFill/>
        </p:spPr>
        <p:txBody>
          <a:bodyPr wrap="square" rtlCol="0">
            <a:spAutoFit/>
          </a:bodyPr>
          <a:lstStyle/>
          <a:p>
            <a:r>
              <a:rPr kumimoji="1" lang="en-US" altLang="ja-JP" b="1" dirty="0">
                <a:solidFill>
                  <a:srgbClr val="E4007F"/>
                </a:solidFill>
              </a:rPr>
              <a:t>Monotherapy</a:t>
            </a:r>
            <a:endParaRPr kumimoji="1" lang="ja-JP" altLang="en-US" b="1" dirty="0">
              <a:solidFill>
                <a:srgbClr val="E4007F"/>
              </a:solidFill>
            </a:endParaRPr>
          </a:p>
        </p:txBody>
      </p:sp>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t="86647" b="323"/>
          <a:stretch/>
        </p:blipFill>
        <p:spPr>
          <a:xfrm>
            <a:off x="767245" y="4352700"/>
            <a:ext cx="5999657" cy="576000"/>
          </a:xfrm>
          <a:prstGeom prst="rect">
            <a:avLst/>
          </a:prstGeom>
        </p:spPr>
      </p:pic>
      <p:sp>
        <p:nvSpPr>
          <p:cNvPr id="15" name="正方形/長方形 14">
            <a:extLst>
              <a:ext uri="{FF2B5EF4-FFF2-40B4-BE49-F238E27FC236}">
                <a16:creationId xmlns:a16="http://schemas.microsoft.com/office/drawing/2014/main" id="{4D101B8E-22E1-4A94-9162-B17BDB997EAF}"/>
              </a:ext>
            </a:extLst>
          </p:cNvPr>
          <p:cNvSpPr/>
          <p:nvPr/>
        </p:nvSpPr>
        <p:spPr>
          <a:xfrm>
            <a:off x="6501801" y="3479065"/>
            <a:ext cx="2534695" cy="830997"/>
          </a:xfrm>
          <a:prstGeom prst="rect">
            <a:avLst/>
          </a:prstGeom>
        </p:spPr>
        <p:txBody>
          <a:bodyPr wrap="square">
            <a:spAutoFit/>
          </a:bodyPr>
          <a:lstStyle/>
          <a:p>
            <a:pPr marL="72000" indent="-180000" algn="just">
              <a:spcAft>
                <a:spcPts val="0"/>
              </a:spcAft>
            </a:pPr>
            <a:r>
              <a:rPr lang="en-US" altLang="ja-JP" sz="1200" dirty="0">
                <a:latin typeface="Segoe UI" panose="020B0502040204020203" pitchFamily="34" charset="0"/>
                <a:ea typeface="游ゴシック" panose="020B0400000000000000" pitchFamily="50" charset="-128"/>
                <a:cs typeface="ＭＳ Ｐゴシック" panose="020B0600070205080204" pitchFamily="50" charset="-128"/>
              </a:rPr>
              <a:t>*In the assessment for </a:t>
            </a:r>
            <a:r>
              <a:rPr lang="en-US" altLang="ja-JP" sz="1200" b="1" dirty="0">
                <a:latin typeface="Segoe UI" panose="020B0502040204020203" pitchFamily="34" charset="0"/>
                <a:ea typeface="游ゴシック" panose="020B0400000000000000" pitchFamily="50" charset="-128"/>
                <a:cs typeface="ＭＳ Ｐゴシック" panose="020B0600070205080204" pitchFamily="50" charset="-128"/>
              </a:rPr>
              <a:t>superiority for the primary efficacy end point </a:t>
            </a:r>
            <a:r>
              <a:rPr lang="en-US" altLang="ja-JP" sz="1200" dirty="0">
                <a:latin typeface="Segoe UI" panose="020B0502040204020203" pitchFamily="34" charset="0"/>
                <a:ea typeface="游ゴシック" panose="020B0400000000000000" pitchFamily="50" charset="-128"/>
                <a:cs typeface="ＭＳ Ｐゴシック" panose="020B0600070205080204" pitchFamily="50" charset="-128"/>
              </a:rPr>
              <a:t>(that was not prespecified), </a:t>
            </a:r>
            <a:br>
              <a:rPr lang="en-US" altLang="ja-JP" sz="1200" dirty="0">
                <a:latin typeface="Segoe UI" panose="020B0502040204020203" pitchFamily="34" charset="0"/>
                <a:ea typeface="游ゴシック" panose="020B0400000000000000" pitchFamily="50" charset="-128"/>
                <a:cs typeface="ＭＳ Ｐゴシック" panose="020B0600070205080204" pitchFamily="50" charset="-128"/>
              </a:rPr>
            </a:br>
            <a:r>
              <a:rPr lang="en-US" altLang="ja-JP" sz="1200" dirty="0">
                <a:latin typeface="Segoe UI" panose="020B0502040204020203" pitchFamily="34" charset="0"/>
                <a:ea typeface="游ゴシック" panose="020B0400000000000000" pitchFamily="50" charset="-128"/>
                <a:cs typeface="ＭＳ Ｐゴシック" panose="020B0600070205080204" pitchFamily="50" charset="-128"/>
              </a:rPr>
              <a:t>the </a:t>
            </a:r>
            <a:r>
              <a:rPr lang="en-US" altLang="ja-JP" sz="1200" b="1" dirty="0">
                <a:latin typeface="Segoe UI" panose="020B0502040204020203" pitchFamily="34" charset="0"/>
                <a:ea typeface="游ゴシック" panose="020B0400000000000000" pitchFamily="50" charset="-128"/>
                <a:cs typeface="ＭＳ Ｐゴシック" panose="020B0600070205080204" pitchFamily="50" charset="-128"/>
              </a:rPr>
              <a:t>P value was 0.02.</a:t>
            </a:r>
            <a:endParaRPr lang="ja-JP" altLang="ja-JP" sz="1200" dirty="0">
              <a:effectLst/>
              <a:latin typeface="Segoe UI" panose="020B0502040204020203" pitchFamily="34" charset="0"/>
              <a:ea typeface="游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4184509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par>
                          <p:cTn id="8" fill="hold">
                            <p:stCondLst>
                              <p:cond delay="350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5000"/>
                            </p:stCondLst>
                            <p:childTnLst>
                              <p:par>
                                <p:cTn id="19" presetID="10" presetClass="entr" presetSubtype="0" fill="hold" grpId="0" nodeType="after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900"/>
                                        <p:tgtEl>
                                          <p:spTgt spid="4"/>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10" presetClass="entr" presetSubtype="0" fill="hold" nodeType="with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4"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1625600"/>
            <a:ext cx="8229600" cy="1873250"/>
          </a:xfrm>
        </p:spPr>
        <p:txBody>
          <a:bodyPr>
            <a:normAutofit/>
          </a:bodyPr>
          <a:lstStyle/>
          <a:p>
            <a:r>
              <a:rPr kumimoji="1" lang="en-US" altLang="ja-JP" b="1" dirty="0">
                <a:solidFill>
                  <a:schemeClr val="tx1"/>
                </a:solidFill>
                <a:latin typeface="+mn-lt"/>
              </a:rPr>
              <a:t>Primary Safety End Point</a:t>
            </a:r>
            <a:br>
              <a:rPr kumimoji="1" lang="en-US" altLang="ja-JP" dirty="0">
                <a:solidFill>
                  <a:schemeClr val="tx1"/>
                </a:solidFill>
                <a:latin typeface="+mn-lt"/>
              </a:rPr>
            </a:br>
            <a:r>
              <a:rPr kumimoji="1" lang="en-US" altLang="ja-JP" sz="2000" dirty="0">
                <a:solidFill>
                  <a:schemeClr val="tx1"/>
                </a:solidFill>
                <a:latin typeface="+mn-lt"/>
              </a:rPr>
              <a:t> </a:t>
            </a:r>
            <a:r>
              <a:rPr kumimoji="1" lang="en-US" altLang="ja-JP" sz="2000" dirty="0">
                <a:solidFill>
                  <a:schemeClr val="tx1"/>
                </a:solidFill>
                <a:latin typeface="Segoe UI Semibold" panose="020B0702040204020203" pitchFamily="34" charset="0"/>
              </a:rPr>
              <a:t>Major bleeding, as defined according to the criteria of the ISTH</a:t>
            </a:r>
          </a:p>
        </p:txBody>
      </p:sp>
    </p:spTree>
    <p:extLst>
      <p:ext uri="{BB962C8B-B14F-4D97-AF65-F5344CB8AC3E}">
        <p14:creationId xmlns:p14="http://schemas.microsoft.com/office/powerpoint/2010/main" val="260958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86680"/>
          <a:stretch/>
        </p:blipFill>
        <p:spPr>
          <a:xfrm>
            <a:off x="766800" y="4472762"/>
            <a:ext cx="5996887" cy="588837"/>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33573" r="-16749"/>
          <a:stretch/>
        </p:blipFill>
        <p:spPr>
          <a:xfrm>
            <a:off x="2788920" y="631370"/>
            <a:ext cx="4987965" cy="4420800"/>
          </a:xfrm>
          <a:prstGeom prst="rect">
            <a:avLst/>
          </a:prstGeom>
        </p:spPr>
      </p:pic>
      <p:sp>
        <p:nvSpPr>
          <p:cNvPr id="3" name="タイトル 1"/>
          <p:cNvSpPr>
            <a:spLocks noGrp="1"/>
          </p:cNvSpPr>
          <p:nvPr>
            <p:ph type="title"/>
          </p:nvPr>
        </p:nvSpPr>
        <p:spPr>
          <a:xfrm>
            <a:off x="251520" y="207220"/>
            <a:ext cx="8229600" cy="506330"/>
          </a:xfrm>
        </p:spPr>
        <p:txBody>
          <a:bodyPr>
            <a:noAutofit/>
          </a:bodyPr>
          <a:lstStyle/>
          <a:p>
            <a:pPr>
              <a:lnSpc>
                <a:spcPts val="3000"/>
              </a:lnSpc>
            </a:pPr>
            <a:r>
              <a:rPr kumimoji="1" lang="en-US" altLang="ja-JP" sz="2800" b="1" dirty="0"/>
              <a:t>Kaplan-Meier Estimates of </a:t>
            </a:r>
            <a:br>
              <a:rPr kumimoji="1" lang="en-US" altLang="ja-JP" sz="2800" b="1" dirty="0"/>
            </a:br>
            <a:r>
              <a:rPr kumimoji="1" lang="en-US" altLang="ja-JP" sz="2800" b="1" dirty="0"/>
              <a:t>First Occurrence of Primary Safety Events</a:t>
            </a:r>
            <a:endParaRPr kumimoji="1" lang="ja-JP" altLang="en-US" sz="2800" b="1" dirty="0"/>
          </a:p>
        </p:txBody>
      </p:sp>
      <p:sp>
        <p:nvSpPr>
          <p:cNvPr id="9" name="テキスト ボックス 8"/>
          <p:cNvSpPr txBox="1"/>
          <p:nvPr/>
        </p:nvSpPr>
        <p:spPr>
          <a:xfrm>
            <a:off x="6409770" y="1779662"/>
            <a:ext cx="2842750" cy="461665"/>
          </a:xfrm>
          <a:prstGeom prst="rect">
            <a:avLst/>
          </a:prstGeom>
          <a:noFill/>
        </p:spPr>
        <p:txBody>
          <a:bodyPr wrap="square" rtlCol="0">
            <a:spAutoFit/>
          </a:bodyPr>
          <a:lstStyle/>
          <a:p>
            <a:r>
              <a:rPr kumimoji="1" lang="en-US" altLang="ja-JP" sz="2400" b="1" dirty="0">
                <a:solidFill>
                  <a:srgbClr val="4F167E"/>
                </a:solidFill>
              </a:rPr>
              <a:t>2.76</a:t>
            </a:r>
            <a:r>
              <a:rPr kumimoji="1" lang="en-US" altLang="ja-JP" dirty="0">
                <a:solidFill>
                  <a:srgbClr val="4F167E"/>
                </a:solidFill>
              </a:rPr>
              <a:t>% per patient-year</a:t>
            </a:r>
            <a:endParaRPr kumimoji="1" lang="ja-JP" altLang="en-US" dirty="0">
              <a:solidFill>
                <a:srgbClr val="4F167E"/>
              </a:solidFill>
            </a:endParaRPr>
          </a:p>
        </p:txBody>
      </p:sp>
      <p:sp>
        <p:nvSpPr>
          <p:cNvPr id="10" name="テキスト ボックス 9"/>
          <p:cNvSpPr txBox="1"/>
          <p:nvPr/>
        </p:nvSpPr>
        <p:spPr>
          <a:xfrm>
            <a:off x="6409770" y="2499742"/>
            <a:ext cx="2734230" cy="461665"/>
          </a:xfrm>
          <a:prstGeom prst="rect">
            <a:avLst/>
          </a:prstGeom>
          <a:noFill/>
        </p:spPr>
        <p:txBody>
          <a:bodyPr wrap="square" rtlCol="0">
            <a:spAutoFit/>
          </a:bodyPr>
          <a:lstStyle/>
          <a:p>
            <a:r>
              <a:rPr kumimoji="1" lang="en-US" altLang="ja-JP" sz="2400" b="1" dirty="0">
                <a:solidFill>
                  <a:srgbClr val="E4007F"/>
                </a:solidFill>
              </a:rPr>
              <a:t>1.62</a:t>
            </a:r>
            <a:r>
              <a:rPr kumimoji="1" lang="en-US" altLang="ja-JP" dirty="0">
                <a:solidFill>
                  <a:srgbClr val="E4007F"/>
                </a:solidFill>
              </a:rPr>
              <a:t>% per patient-year</a:t>
            </a:r>
            <a:endParaRPr kumimoji="1" lang="ja-JP" altLang="en-US" dirty="0">
              <a:solidFill>
                <a:srgbClr val="E4007F"/>
              </a:solidFill>
            </a:endParaRPr>
          </a:p>
        </p:txBody>
      </p:sp>
      <p:sp>
        <p:nvSpPr>
          <p:cNvPr id="11" name="テキスト ボックス 10"/>
          <p:cNvSpPr txBox="1"/>
          <p:nvPr/>
        </p:nvSpPr>
        <p:spPr>
          <a:xfrm>
            <a:off x="6409770" y="2931790"/>
            <a:ext cx="2914758" cy="738664"/>
          </a:xfrm>
          <a:prstGeom prst="rect">
            <a:avLst/>
          </a:prstGeom>
          <a:noFill/>
        </p:spPr>
        <p:txBody>
          <a:bodyPr wrap="square" rtlCol="0">
            <a:spAutoFit/>
          </a:bodyPr>
          <a:lstStyle/>
          <a:p>
            <a:r>
              <a:rPr kumimoji="1" lang="en-US" altLang="ja-JP" dirty="0"/>
              <a:t>HR, </a:t>
            </a:r>
            <a:r>
              <a:rPr kumimoji="1" lang="en-US" altLang="ja-JP" sz="2400" b="1" dirty="0"/>
              <a:t>0.59</a:t>
            </a:r>
            <a:r>
              <a:rPr kumimoji="1" lang="en-US" altLang="ja-JP" dirty="0"/>
              <a:t> (</a:t>
            </a:r>
            <a:r>
              <a:rPr kumimoji="1" lang="en-US" altLang="ja-JP" sz="2000" b="1" dirty="0"/>
              <a:t>0.39</a:t>
            </a:r>
            <a:r>
              <a:rPr kumimoji="1" lang="en-US" altLang="ja-JP" dirty="0"/>
              <a:t> to </a:t>
            </a:r>
            <a:r>
              <a:rPr kumimoji="1" lang="en-US" altLang="ja-JP" sz="2000" b="1" dirty="0"/>
              <a:t>0.89</a:t>
            </a:r>
            <a:r>
              <a:rPr kumimoji="1" lang="en-US" altLang="ja-JP" dirty="0"/>
              <a:t>)</a:t>
            </a:r>
          </a:p>
          <a:p>
            <a:r>
              <a:rPr lang="en-US" altLang="ja-JP" dirty="0"/>
              <a:t>P=0.01 (sup.)</a:t>
            </a:r>
            <a:endParaRPr kumimoji="1" lang="en-US" altLang="ja-JP" dirty="0"/>
          </a:p>
        </p:txBody>
      </p:sp>
      <p:sp>
        <p:nvSpPr>
          <p:cNvPr id="12" name="テキスト ボックス 11"/>
          <p:cNvSpPr txBox="1"/>
          <p:nvPr/>
        </p:nvSpPr>
        <p:spPr>
          <a:xfrm>
            <a:off x="6343325" y="1553599"/>
            <a:ext cx="2492100" cy="369332"/>
          </a:xfrm>
          <a:prstGeom prst="rect">
            <a:avLst/>
          </a:prstGeom>
          <a:noFill/>
        </p:spPr>
        <p:txBody>
          <a:bodyPr wrap="square" rtlCol="0">
            <a:spAutoFit/>
          </a:bodyPr>
          <a:lstStyle/>
          <a:p>
            <a:r>
              <a:rPr kumimoji="1" lang="en-US" altLang="ja-JP" b="1" dirty="0">
                <a:solidFill>
                  <a:srgbClr val="4F167E"/>
                </a:solidFill>
              </a:rPr>
              <a:t>Combination therapy</a:t>
            </a:r>
            <a:endParaRPr kumimoji="1" lang="ja-JP" altLang="en-US" b="1" dirty="0">
              <a:solidFill>
                <a:srgbClr val="4F167E"/>
              </a:solidFill>
            </a:endParaRPr>
          </a:p>
        </p:txBody>
      </p:sp>
      <p:sp>
        <p:nvSpPr>
          <p:cNvPr id="14" name="テキスト ボックス 13"/>
          <p:cNvSpPr txBox="1"/>
          <p:nvPr/>
        </p:nvSpPr>
        <p:spPr>
          <a:xfrm>
            <a:off x="6343325" y="2250980"/>
            <a:ext cx="2376959" cy="369332"/>
          </a:xfrm>
          <a:prstGeom prst="rect">
            <a:avLst/>
          </a:prstGeom>
          <a:noFill/>
        </p:spPr>
        <p:txBody>
          <a:bodyPr wrap="square" rtlCol="0">
            <a:spAutoFit/>
          </a:bodyPr>
          <a:lstStyle/>
          <a:p>
            <a:r>
              <a:rPr kumimoji="1" lang="en-US" altLang="ja-JP" b="1" dirty="0">
                <a:solidFill>
                  <a:srgbClr val="E4007F"/>
                </a:solidFill>
              </a:rPr>
              <a:t>Monotherapy</a:t>
            </a:r>
            <a:endParaRPr kumimoji="1" lang="ja-JP" altLang="en-US" b="1" dirty="0">
              <a:solidFill>
                <a:srgbClr val="E4007F"/>
              </a:solidFill>
            </a:endParaRPr>
          </a:p>
        </p:txBody>
      </p:sp>
      <p:pic>
        <p:nvPicPr>
          <p:cNvPr id="15" name="図 14"/>
          <p:cNvPicPr>
            <a:picLocks noChangeAspect="1"/>
          </p:cNvPicPr>
          <p:nvPr/>
        </p:nvPicPr>
        <p:blipFill rotWithShape="1">
          <a:blip r:embed="rId3">
            <a:extLst>
              <a:ext uri="{28A0092B-C50C-407E-A947-70E740481C1C}">
                <a14:useLocalDpi xmlns:a14="http://schemas.microsoft.com/office/drawing/2010/main" val="0"/>
              </a:ext>
            </a:extLst>
          </a:blip>
          <a:srcRect t="7844" b="13317"/>
          <a:stretch/>
        </p:blipFill>
        <p:spPr>
          <a:xfrm>
            <a:off x="767732" y="987575"/>
            <a:ext cx="5996887" cy="3485188"/>
          </a:xfrm>
          <a:prstGeom prst="rect">
            <a:avLst/>
          </a:prstGeom>
        </p:spPr>
      </p:pic>
    </p:spTree>
    <p:extLst>
      <p:ext uri="{BB962C8B-B14F-4D97-AF65-F5344CB8AC3E}">
        <p14:creationId xmlns:p14="http://schemas.microsoft.com/office/powerpoint/2010/main" val="1306452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par>
                          <p:cTn id="8" fill="hold">
                            <p:stCondLst>
                              <p:cond delay="3500"/>
                            </p:stCondLst>
                            <p:childTnLst>
                              <p:par>
                                <p:cTn id="9" presetID="22" presetClass="entr" presetSubtype="8"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par>
                          <p:cTn id="18" fill="hold">
                            <p:stCondLst>
                              <p:cond delay="5000"/>
                            </p:stCondLst>
                            <p:childTnLst>
                              <p:par>
                                <p:cTn id="19" presetID="10" presetClass="entr" presetSubtype="0" fill="hold" grpId="0" nodeType="after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par>
                                <p:cTn id="25" presetID="10" presetClass="entr" presetSubtype="0"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1063625"/>
            <a:ext cx="8229600" cy="1871663"/>
          </a:xfrm>
        </p:spPr>
        <p:txBody>
          <a:bodyPr>
            <a:normAutofit/>
          </a:bodyPr>
          <a:lstStyle/>
          <a:p>
            <a:r>
              <a:rPr kumimoji="1" lang="en-US" altLang="ja-JP" b="1" dirty="0">
                <a:solidFill>
                  <a:schemeClr val="tx1"/>
                </a:solidFill>
                <a:latin typeface="Segoe UI" panose="020B0502040204020203" pitchFamily="34" charset="0"/>
                <a:ea typeface="Segoe UI" panose="020B0502040204020203" pitchFamily="34" charset="0"/>
                <a:cs typeface="Segoe UI" panose="020B0502040204020203" pitchFamily="34" charset="0"/>
              </a:rPr>
              <a:t>Secondary End Points</a:t>
            </a:r>
            <a:br>
              <a:rPr kumimoji="1" lang="en-US" altLang="ja-JP"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kumimoji="1" lang="en-US" altLang="ja-JP" sz="20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endParaRPr kumimoji="1" lang="ja-JP" altLang="en-US" dirty="0">
              <a:solidFill>
                <a:schemeClr val="tx1"/>
              </a:solidFill>
              <a:latin typeface="Segoe UI" panose="020B0502040204020203" pitchFamily="34" charset="0"/>
              <a:cs typeface="Segoe UI" panose="020B0502040204020203" pitchFamily="34" charset="0"/>
            </a:endParaRPr>
          </a:p>
        </p:txBody>
      </p:sp>
      <p:sp>
        <p:nvSpPr>
          <p:cNvPr id="3" name="テキスト ボックス 2"/>
          <p:cNvSpPr txBox="1"/>
          <p:nvPr/>
        </p:nvSpPr>
        <p:spPr>
          <a:xfrm>
            <a:off x="959788" y="2099692"/>
            <a:ext cx="8208912" cy="2086725"/>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kumimoji="1" lang="en-US" altLang="ja-JP" dirty="0">
                <a:latin typeface="Segoe UI Semibold" panose="020B0702040204020203" pitchFamily="34" charset="0"/>
              </a:rPr>
              <a:t>The individual components of the primary efficacy end point</a:t>
            </a:r>
          </a:p>
          <a:p>
            <a:pPr marL="285750" indent="-285750">
              <a:lnSpc>
                <a:spcPct val="120000"/>
              </a:lnSpc>
              <a:buFont typeface="Wingdings" panose="05000000000000000000" pitchFamily="2" charset="2"/>
              <a:buChar char="Ø"/>
            </a:pPr>
            <a:r>
              <a:rPr kumimoji="1" lang="en-US" altLang="ja-JP" dirty="0">
                <a:latin typeface="Segoe UI Semibold" panose="020B0702040204020203" pitchFamily="34" charset="0"/>
              </a:rPr>
              <a:t>All-cause mortality</a:t>
            </a:r>
          </a:p>
          <a:p>
            <a:pPr marL="285750" indent="-285750">
              <a:lnSpc>
                <a:spcPct val="120000"/>
              </a:lnSpc>
              <a:buFont typeface="Wingdings" panose="05000000000000000000" pitchFamily="2" charset="2"/>
              <a:buChar char="Ø"/>
            </a:pPr>
            <a:r>
              <a:rPr kumimoji="1" lang="en-US" altLang="ja-JP" dirty="0">
                <a:latin typeface="Segoe UI Semibold" panose="020B0702040204020203" pitchFamily="34" charset="0"/>
              </a:rPr>
              <a:t>Net adverse clinical events </a:t>
            </a:r>
            <a:br>
              <a:rPr kumimoji="1" lang="en-US" altLang="ja-JP" dirty="0">
                <a:latin typeface="Segoe UI Semibold" panose="020B0702040204020203" pitchFamily="34" charset="0"/>
              </a:rPr>
            </a:br>
            <a:r>
              <a:rPr kumimoji="1" lang="en-US" altLang="ja-JP" dirty="0">
                <a:latin typeface="Segoe UI Semibold" panose="020B0702040204020203" pitchFamily="34" charset="0"/>
              </a:rPr>
              <a:t>(death from any cause, myocardial infarction, stroke, and major bleeding)</a:t>
            </a:r>
          </a:p>
          <a:p>
            <a:pPr marL="285750" indent="-285750">
              <a:lnSpc>
                <a:spcPct val="120000"/>
              </a:lnSpc>
              <a:buFont typeface="Wingdings" panose="05000000000000000000" pitchFamily="2" charset="2"/>
              <a:buChar char="Ø"/>
            </a:pPr>
            <a:r>
              <a:rPr kumimoji="1" lang="en-US" altLang="ja-JP" dirty="0">
                <a:latin typeface="Segoe UI Semibold" panose="020B0702040204020203" pitchFamily="34" charset="0"/>
              </a:rPr>
              <a:t>Any bleeding events</a:t>
            </a:r>
          </a:p>
          <a:p>
            <a:pPr marL="285750" indent="-285750">
              <a:lnSpc>
                <a:spcPct val="120000"/>
              </a:lnSpc>
              <a:buFont typeface="Wingdings" panose="05000000000000000000" pitchFamily="2" charset="2"/>
              <a:buChar char="Ø"/>
            </a:pPr>
            <a:r>
              <a:rPr kumimoji="1" lang="en-US" altLang="ja-JP" dirty="0">
                <a:latin typeface="Segoe UI Semibold" panose="020B0702040204020203" pitchFamily="34" charset="0"/>
              </a:rPr>
              <a:t>Selected subgroup analysis for efficacy and safety</a:t>
            </a:r>
            <a:endParaRPr kumimoji="1" lang="ja-JP" altLang="en-US" dirty="0">
              <a:latin typeface="Segoe UI Semibold" panose="020B0702040204020203" pitchFamily="34" charset="0"/>
            </a:endParaRPr>
          </a:p>
        </p:txBody>
      </p:sp>
    </p:spTree>
    <p:extLst>
      <p:ext uri="{BB962C8B-B14F-4D97-AF65-F5344CB8AC3E}">
        <p14:creationId xmlns:p14="http://schemas.microsoft.com/office/powerpoint/2010/main" val="23758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25078"/>
            <a:ext cx="8229600" cy="506330"/>
          </a:xfrm>
        </p:spPr>
        <p:txBody>
          <a:bodyPr>
            <a:noAutofit/>
          </a:bodyPr>
          <a:lstStyle/>
          <a:p>
            <a:pPr>
              <a:lnSpc>
                <a:spcPts val="2800"/>
              </a:lnSpc>
            </a:pPr>
            <a:r>
              <a:rPr lang="en-US" altLang="ja-JP" sz="2800" b="1" dirty="0"/>
              <a:t>The Respective Incidence Rates of </a:t>
            </a:r>
            <a:br>
              <a:rPr lang="en-US" altLang="ja-JP" sz="2800" b="1" dirty="0"/>
            </a:br>
            <a:r>
              <a:rPr lang="en-US" altLang="ja-JP" sz="2800" b="1" dirty="0"/>
              <a:t>Secondary End Points</a:t>
            </a:r>
            <a:endParaRPr kumimoji="1" lang="ja-JP" altLang="en-US" sz="2800" b="1" dirty="0"/>
          </a:p>
        </p:txBody>
      </p:sp>
      <p:graphicFrame>
        <p:nvGraphicFramePr>
          <p:cNvPr id="36" name="表 35"/>
          <p:cNvGraphicFramePr>
            <a:graphicFrameLocks noGrp="1"/>
          </p:cNvGraphicFramePr>
          <p:nvPr>
            <p:extLst>
              <p:ext uri="{D42A27DB-BD31-4B8C-83A1-F6EECF244321}">
                <p14:modId xmlns:p14="http://schemas.microsoft.com/office/powerpoint/2010/main" val="3189703525"/>
              </p:ext>
            </p:extLst>
          </p:nvPr>
        </p:nvGraphicFramePr>
        <p:xfrm>
          <a:off x="207963" y="867439"/>
          <a:ext cx="8685211" cy="4065045"/>
        </p:xfrm>
        <a:graphic>
          <a:graphicData uri="http://schemas.openxmlformats.org/drawingml/2006/table">
            <a:tbl>
              <a:tblPr firstRow="1" bandRow="1">
                <a:tableStyleId>{5C22544A-7EE6-4342-B048-85BDC9FD1C3A}</a:tableStyleId>
              </a:tblPr>
              <a:tblGrid>
                <a:gridCol w="3668210">
                  <a:extLst>
                    <a:ext uri="{9D8B030D-6E8A-4147-A177-3AD203B41FA5}">
                      <a16:colId xmlns:a16="http://schemas.microsoft.com/office/drawing/2014/main" val="2310678619"/>
                    </a:ext>
                  </a:extLst>
                </a:gridCol>
                <a:gridCol w="1522063">
                  <a:extLst>
                    <a:ext uri="{9D8B030D-6E8A-4147-A177-3AD203B41FA5}">
                      <a16:colId xmlns:a16="http://schemas.microsoft.com/office/drawing/2014/main" val="4183620420"/>
                    </a:ext>
                  </a:extLst>
                </a:gridCol>
                <a:gridCol w="1522063">
                  <a:extLst>
                    <a:ext uri="{9D8B030D-6E8A-4147-A177-3AD203B41FA5}">
                      <a16:colId xmlns:a16="http://schemas.microsoft.com/office/drawing/2014/main" val="1886829000"/>
                    </a:ext>
                  </a:extLst>
                </a:gridCol>
                <a:gridCol w="1972875">
                  <a:extLst>
                    <a:ext uri="{9D8B030D-6E8A-4147-A177-3AD203B41FA5}">
                      <a16:colId xmlns:a16="http://schemas.microsoft.com/office/drawing/2014/main" val="2111809648"/>
                    </a:ext>
                  </a:extLst>
                </a:gridCol>
              </a:tblGrid>
              <a:tr h="410902">
                <a:tc>
                  <a:txBody>
                    <a:bodyPr/>
                    <a:lstStyle/>
                    <a:p>
                      <a:pPr algn="l" fontAlgn="ctr"/>
                      <a:r>
                        <a:rPr lang="en-US" altLang="ja-JP" sz="1400" b="1" i="0" u="none" strike="noStrike" baseline="0" dirty="0">
                          <a:solidFill>
                            <a:schemeClr val="tx1"/>
                          </a:solidFill>
                          <a:effectLst/>
                          <a:latin typeface="Segoe UI" panose="020B0502040204020203" pitchFamily="34" charset="0"/>
                        </a:rPr>
                        <a:t> End Point </a:t>
                      </a:r>
                      <a:r>
                        <a:rPr lang="en-US" altLang="ja-JP" sz="1100" b="0" i="0" u="none" strike="noStrike" baseline="0" dirty="0">
                          <a:solidFill>
                            <a:schemeClr val="tx1"/>
                          </a:solidFill>
                          <a:effectLst/>
                          <a:latin typeface="Segoe UI" panose="020B0502040204020203" pitchFamily="34" charset="0"/>
                        </a:rPr>
                        <a:t>– no. (% per patient-year)</a:t>
                      </a:r>
                      <a:endParaRPr lang="ja-JP" sz="1400" b="0" i="0" u="none" strike="noStrike" baseline="0" dirty="0">
                        <a:solidFill>
                          <a:schemeClr val="tx1"/>
                        </a:solidFill>
                        <a:effectLst/>
                        <a:latin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85000"/>
                      </a:schemeClr>
                    </a:solidFill>
                  </a:tcPr>
                </a:tc>
                <a:tc>
                  <a:txBody>
                    <a:bodyPr/>
                    <a:lstStyle/>
                    <a:p>
                      <a:pPr algn="ctr" fontAlgn="ctr"/>
                      <a:r>
                        <a:rPr lang="en-US" sz="1400" b="1" i="0" u="none" strike="noStrike" baseline="0" dirty="0" err="1">
                          <a:solidFill>
                            <a:schemeClr val="tx1"/>
                          </a:solidFill>
                          <a:effectLst/>
                          <a:latin typeface="Segoe UI" panose="020B0502040204020203" pitchFamily="34" charset="0"/>
                          <a:ea typeface="Segoe UI" panose="020B0502040204020203" pitchFamily="34" charset="0"/>
                        </a:rPr>
                        <a:t>Rivaroxaban</a:t>
                      </a:r>
                      <a:r>
                        <a:rPr lang="en-US" sz="1400" b="1" i="0" u="none" strike="noStrike" baseline="0" dirty="0">
                          <a:solidFill>
                            <a:schemeClr val="tx1"/>
                          </a:solidFill>
                          <a:effectLst/>
                          <a:latin typeface="Segoe UI" panose="020B0502040204020203" pitchFamily="34" charset="0"/>
                          <a:ea typeface="Segoe UI" panose="020B0502040204020203" pitchFamily="34" charset="0"/>
                        </a:rPr>
                        <a:t> Monotherapy</a:t>
                      </a:r>
                      <a:endParaRPr lang="ja-JP" sz="14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FFA3D5"/>
                    </a:solidFill>
                  </a:tcPr>
                </a:tc>
                <a:tc>
                  <a:txBody>
                    <a:bodyPr/>
                    <a:lstStyle/>
                    <a:p>
                      <a:pPr algn="ctr" fontAlgn="ctr"/>
                      <a:r>
                        <a:rPr lang="en-US" sz="1400" b="1" i="0" u="none" strike="noStrike" baseline="0" dirty="0">
                          <a:solidFill>
                            <a:schemeClr val="tx1"/>
                          </a:solidFill>
                          <a:effectLst/>
                          <a:latin typeface="Segoe UI" panose="020B0502040204020203" pitchFamily="34" charset="0"/>
                          <a:ea typeface="Segoe UI" panose="020B0502040204020203" pitchFamily="34" charset="0"/>
                        </a:rPr>
                        <a:t>Combination </a:t>
                      </a:r>
                    </a:p>
                    <a:p>
                      <a:pPr algn="ctr" fontAlgn="ctr"/>
                      <a:r>
                        <a:rPr lang="en-US" sz="1400" b="1" i="0" u="none" strike="noStrike" baseline="0" dirty="0">
                          <a:solidFill>
                            <a:schemeClr val="tx1"/>
                          </a:solidFill>
                          <a:effectLst/>
                          <a:latin typeface="Segoe UI" panose="020B0502040204020203" pitchFamily="34" charset="0"/>
                          <a:ea typeface="Segoe UI" panose="020B0502040204020203" pitchFamily="34" charset="0"/>
                        </a:rPr>
                        <a:t>Therapy</a:t>
                      </a:r>
                      <a:endParaRPr lang="ja-JP" sz="1400" b="1"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D5B3FF"/>
                    </a:solidFill>
                  </a:tcPr>
                </a:tc>
                <a:tc>
                  <a:txBody>
                    <a:bodyPr/>
                    <a:lstStyle/>
                    <a:p>
                      <a:pPr algn="ctr" fontAlgn="ctr"/>
                      <a:r>
                        <a:rPr lang="en-US" sz="1400" b="1" i="0" u="none" strike="noStrike" baseline="0" dirty="0">
                          <a:solidFill>
                            <a:schemeClr val="tx1"/>
                          </a:solidFill>
                          <a:effectLst/>
                          <a:latin typeface="Segoe UI" panose="020B0502040204020203" pitchFamily="34" charset="0"/>
                          <a:ea typeface="Segoe UI" panose="020B0502040204020203" pitchFamily="34" charset="0"/>
                        </a:rPr>
                        <a:t>HR (95% CI)*</a:t>
                      </a:r>
                      <a:endParaRPr lang="ja-JP" sz="1400" b="1"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D9D9D9"/>
                    </a:solidFill>
                  </a:tcPr>
                </a:tc>
                <a:extLst>
                  <a:ext uri="{0D108BD9-81ED-4DB2-BD59-A6C34878D82A}">
                    <a16:rowId xmlns:a16="http://schemas.microsoft.com/office/drawing/2014/main" val="3138942274"/>
                  </a:ext>
                </a:extLst>
              </a:tr>
              <a:tr h="259200">
                <a:tc>
                  <a:txBody>
                    <a:bodyPr/>
                    <a:lstStyle/>
                    <a:p>
                      <a:pPr algn="l" fontAlgn="ctr"/>
                      <a:r>
                        <a:rPr lang="en-US" sz="1400" b="1" i="0" u="none" strike="noStrike" baseline="0" dirty="0">
                          <a:solidFill>
                            <a:schemeClr val="tx1"/>
                          </a:solidFill>
                          <a:effectLst/>
                          <a:latin typeface="Segoe UI" panose="020B0502040204020203" pitchFamily="34" charset="0"/>
                          <a:ea typeface="Segoe UI" panose="020B0502040204020203" pitchFamily="34" charset="0"/>
                        </a:rPr>
                        <a:t>All-cause death #</a:t>
                      </a:r>
                      <a:endParaRPr lang="ja-JP" sz="1400" b="1" i="0" u="none" strike="noStrike" baseline="0" dirty="0">
                        <a:solidFill>
                          <a:schemeClr val="tx1"/>
                        </a:solidFill>
                        <a:effectLst/>
                        <a:latin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41 (  1.85)</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73 (  3.37)</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0.55 (0.38 to   0.81)</a:t>
                      </a:r>
                      <a:endParaRPr lang="ja-JP" sz="16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411477211"/>
                  </a:ext>
                </a:extLst>
              </a:tr>
              <a:tr h="259200">
                <a:tc>
                  <a:txBody>
                    <a:bodyPr/>
                    <a:lstStyle/>
                    <a:p>
                      <a:pPr algn="l" fontAlgn="ctr"/>
                      <a:r>
                        <a:rPr lang="en-US" sz="1400" b="0" i="0" u="none" strike="noStrike" baseline="0" dirty="0">
                          <a:solidFill>
                            <a:schemeClr val="tx1"/>
                          </a:solidFill>
                          <a:effectLst/>
                          <a:latin typeface="Segoe UI" panose="020B0502040204020203" pitchFamily="34" charset="0"/>
                          <a:ea typeface="Segoe UI" panose="020B0502040204020203" pitchFamily="34" charset="0"/>
                        </a:rPr>
                        <a:t>Cardiovascular</a:t>
                      </a:r>
                      <a:endParaRPr lang="ja-JP" sz="1400" b="0" i="0" u="none" strike="noStrike" baseline="0" dirty="0">
                        <a:solidFill>
                          <a:schemeClr val="tx1"/>
                        </a:solidFill>
                        <a:effectLst/>
                        <a:latin typeface="Segoe UI" panose="020B0502040204020203" pitchFamily="34" charset="0"/>
                      </a:endParaRPr>
                    </a:p>
                  </a:txBody>
                  <a:tcPr marL="228600"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26 (  1.17)</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43 (  1.99)</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0.59 (0.36 to   0.96)</a:t>
                      </a:r>
                      <a:endParaRPr lang="ja-JP" sz="16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74248095"/>
                  </a:ext>
                </a:extLst>
              </a:tr>
              <a:tr h="259200">
                <a:tc>
                  <a:txBody>
                    <a:bodyPr/>
                    <a:lstStyle/>
                    <a:p>
                      <a:pPr algn="l" fontAlgn="ctr"/>
                      <a:r>
                        <a:rPr lang="en-US" sz="1400" b="0" i="0" u="none" strike="noStrike" baseline="0" dirty="0" err="1">
                          <a:solidFill>
                            <a:schemeClr val="tx1"/>
                          </a:solidFill>
                          <a:effectLst/>
                          <a:latin typeface="Segoe UI" panose="020B0502040204020203" pitchFamily="34" charset="0"/>
                          <a:ea typeface="Segoe UI" panose="020B0502040204020203" pitchFamily="34" charset="0"/>
                        </a:rPr>
                        <a:t>Nonc</a:t>
                      </a:r>
                      <a:r>
                        <a:rPr lang="en-US" altLang="ja-JP" sz="1400" b="0" i="0" u="none" strike="noStrike" baseline="0" dirty="0" err="1">
                          <a:solidFill>
                            <a:schemeClr val="tx1"/>
                          </a:solidFill>
                          <a:effectLst/>
                          <a:latin typeface="Segoe UI" panose="020B0502040204020203" pitchFamily="34" charset="0"/>
                          <a:ea typeface="Segoe UI" panose="020B0502040204020203" pitchFamily="34" charset="0"/>
                        </a:rPr>
                        <a:t>ardiovascular</a:t>
                      </a:r>
                      <a:endParaRPr lang="ja-JP" sz="1400" b="0" i="0" u="none" strike="noStrike" baseline="0" dirty="0">
                        <a:solidFill>
                          <a:schemeClr val="tx1"/>
                        </a:solidFill>
                        <a:effectLst/>
                        <a:latin typeface="Segoe UI" panose="020B0502040204020203" pitchFamily="34" charset="0"/>
                      </a:endParaRPr>
                    </a:p>
                  </a:txBody>
                  <a:tcPr marL="228600"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15 (  0.68)</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30 (  1.39)</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0.49 (0.27 to   0.92)</a:t>
                      </a:r>
                      <a:endParaRPr lang="ja-JP" sz="16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961208099"/>
                  </a:ext>
                </a:extLst>
              </a:tr>
              <a:tr h="259200">
                <a:tc>
                  <a:txBody>
                    <a:bodyPr/>
                    <a:lstStyle/>
                    <a:p>
                      <a:pPr algn="l" fontAlgn="ctr"/>
                      <a:r>
                        <a:rPr lang="en-US" sz="1400" b="0" i="0" u="none" strike="noStrike" baseline="0" dirty="0">
                          <a:solidFill>
                            <a:schemeClr val="tx1"/>
                          </a:solidFill>
                          <a:effectLst/>
                          <a:latin typeface="Segoe UI" panose="020B0502040204020203" pitchFamily="34" charset="0"/>
                          <a:ea typeface="Segoe UI" panose="020B0502040204020203" pitchFamily="34" charset="0"/>
                        </a:rPr>
                        <a:t> </a:t>
                      </a:r>
                      <a:r>
                        <a:rPr lang="en-US" sz="1400" b="1" i="0" u="none" strike="noStrike" baseline="0" dirty="0">
                          <a:solidFill>
                            <a:schemeClr val="tx1"/>
                          </a:solidFill>
                          <a:effectLst/>
                          <a:latin typeface="Segoe UI" panose="020B0502040204020203" pitchFamily="34" charset="0"/>
                          <a:ea typeface="Segoe UI" panose="020B0502040204020203" pitchFamily="34" charset="0"/>
                        </a:rPr>
                        <a:t>CV events</a:t>
                      </a:r>
                      <a:endParaRPr lang="ja-JP" sz="1400" b="1" i="0" u="none" strike="noStrike" baseline="0" dirty="0">
                        <a:solidFill>
                          <a:schemeClr val="tx1"/>
                        </a:solidFill>
                        <a:effectLst/>
                        <a:latin typeface="Segoe UI" panose="020B0502040204020203" pitchFamily="34" charset="0"/>
                      </a:endParaRPr>
                    </a:p>
                  </a:txBody>
                  <a:tcPr marL="9525" marR="9525" marT="9525" marB="0" anchor="ct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chemeClr val="bg2">
                        <a:lumMod val="85000"/>
                      </a:schemeClr>
                    </a:solidFill>
                  </a:tcPr>
                </a:tc>
                <a:tc>
                  <a:txBody>
                    <a:bodyPr/>
                    <a:lstStyle/>
                    <a:p>
                      <a:pPr algn="ctr" fontAlgn="ctr"/>
                      <a:endParaRPr lang="ja-JP" sz="12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A3D5"/>
                    </a:solidFill>
                  </a:tcPr>
                </a:tc>
                <a:tc>
                  <a:txBody>
                    <a:bodyPr/>
                    <a:lstStyle/>
                    <a:p>
                      <a:pPr algn="ctr" fontAlgn="ctr"/>
                      <a:endParaRPr lang="ja-JP" sz="12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D5B3FF"/>
                    </a:solidFill>
                  </a:tcPr>
                </a:tc>
                <a:tc>
                  <a:txBody>
                    <a:bodyPr/>
                    <a:lstStyle/>
                    <a:p>
                      <a:pPr algn="ctr" fontAlgn="ctr"/>
                      <a:endParaRPr lang="ja-JP" sz="12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extLst>
                  <a:ext uri="{0D108BD9-81ED-4DB2-BD59-A6C34878D82A}">
                    <a16:rowId xmlns:a16="http://schemas.microsoft.com/office/drawing/2014/main" val="483236442"/>
                  </a:ext>
                </a:extLst>
              </a:tr>
              <a:tr h="259200">
                <a:tc>
                  <a:txBody>
                    <a:bodyPr/>
                    <a:lstStyle/>
                    <a:p>
                      <a:pPr algn="l" fontAlgn="ctr"/>
                      <a:r>
                        <a:rPr lang="en-US" sz="1400" b="0" i="0" u="none" strike="noStrike" baseline="0" dirty="0">
                          <a:solidFill>
                            <a:schemeClr val="tx1"/>
                          </a:solidFill>
                          <a:effectLst/>
                          <a:latin typeface="Segoe UI" panose="020B0502040204020203" pitchFamily="34" charset="0"/>
                          <a:ea typeface="Segoe UI" panose="020B0502040204020203" pitchFamily="34" charset="0"/>
                        </a:rPr>
                        <a:t>Ischemic stroke #</a:t>
                      </a:r>
                      <a:endParaRPr lang="ja-JP" sz="1400" b="0" i="0" u="none" strike="noStrike" baseline="20000" dirty="0">
                        <a:solidFill>
                          <a:schemeClr val="tx1"/>
                        </a:solidFill>
                        <a:effectLst/>
                        <a:latin typeface="Segoe UI" panose="020B0502040204020203" pitchFamily="34" charset="0"/>
                      </a:endParaRPr>
                    </a:p>
                  </a:txBody>
                  <a:tcPr marL="2286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21 (  0.96)</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28 (  1.31)</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0.73 (0.42 to   1.29)</a:t>
                      </a:r>
                      <a:endParaRPr lang="ja-JP" sz="16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387460221"/>
                  </a:ext>
                </a:extLst>
              </a:tr>
              <a:tr h="259200">
                <a:tc>
                  <a:txBody>
                    <a:bodyPr/>
                    <a:lstStyle/>
                    <a:p>
                      <a:pPr algn="l" fontAlgn="ctr"/>
                      <a:r>
                        <a:rPr lang="en-US" sz="1400" b="0" i="0" u="none" strike="noStrike" baseline="0" dirty="0">
                          <a:solidFill>
                            <a:schemeClr val="tx1"/>
                          </a:solidFill>
                          <a:effectLst/>
                          <a:latin typeface="Segoe UI" panose="020B0502040204020203" pitchFamily="34" charset="0"/>
                          <a:ea typeface="Segoe UI" panose="020B0502040204020203" pitchFamily="34" charset="0"/>
                        </a:rPr>
                        <a:t>Hemorrhagic stroke #</a:t>
                      </a:r>
                      <a:endParaRPr lang="ja-JP" sz="1400" b="0" i="0" u="none" strike="noStrike" baseline="0" dirty="0">
                        <a:solidFill>
                          <a:schemeClr val="tx1"/>
                        </a:solidFill>
                        <a:effectLst/>
                        <a:latin typeface="Segoe UI" panose="020B0502040204020203" pitchFamily="34" charset="0"/>
                      </a:endParaRPr>
                    </a:p>
                  </a:txBody>
                  <a:tcPr marL="2286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4 (  0.18)</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13 (  0.60)</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0.30 (0.10 to   0.92)</a:t>
                      </a:r>
                      <a:endParaRPr lang="ja-JP" sz="16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761172348"/>
                  </a:ext>
                </a:extLst>
              </a:tr>
              <a:tr h="259200">
                <a:tc>
                  <a:txBody>
                    <a:bodyPr/>
                    <a:lstStyle/>
                    <a:p>
                      <a:pPr algn="l" fontAlgn="ctr"/>
                      <a:r>
                        <a:rPr lang="en-US" sz="1400" b="0" i="0" u="none" strike="noStrike" baseline="0" dirty="0">
                          <a:solidFill>
                            <a:schemeClr val="tx1"/>
                          </a:solidFill>
                          <a:effectLst/>
                          <a:latin typeface="Segoe UI" panose="020B0502040204020203" pitchFamily="34" charset="0"/>
                          <a:ea typeface="Segoe UI" panose="020B0502040204020203" pitchFamily="34" charset="0"/>
                        </a:rPr>
                        <a:t>Myocardial infarction #</a:t>
                      </a:r>
                      <a:endParaRPr lang="ja-JP" sz="1400" b="0" i="0" u="none" strike="noStrike" baseline="0" dirty="0">
                        <a:solidFill>
                          <a:schemeClr val="tx1"/>
                        </a:solidFill>
                        <a:effectLst/>
                        <a:latin typeface="Segoe UI" panose="020B0502040204020203" pitchFamily="34" charset="0"/>
                      </a:endParaRPr>
                    </a:p>
                  </a:txBody>
                  <a:tcPr marL="2286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13 (  0.59)</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8 (  0.37)</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1.60 (0.67 to   3.87)</a:t>
                      </a:r>
                      <a:endParaRPr lang="ja-JP" sz="16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863533435"/>
                  </a:ext>
                </a:extLst>
              </a:tr>
              <a:tr h="259200">
                <a:tc>
                  <a:txBody>
                    <a:bodyPr/>
                    <a:lstStyle/>
                    <a:p>
                      <a:pPr algn="l" fontAlgn="ctr"/>
                      <a:r>
                        <a:rPr lang="en-US" sz="1400" b="0" i="0" u="none" strike="noStrike" baseline="0" dirty="0">
                          <a:solidFill>
                            <a:schemeClr val="tx1"/>
                          </a:solidFill>
                          <a:effectLst/>
                          <a:latin typeface="Segoe UI" panose="020B0502040204020203" pitchFamily="34" charset="0"/>
                          <a:ea typeface="Segoe UI" panose="020B0502040204020203" pitchFamily="34" charset="0"/>
                        </a:rPr>
                        <a:t>Unstable angina requiring revascularization</a:t>
                      </a:r>
                      <a:endParaRPr lang="ja-JP" sz="1400" b="0" i="0" u="none" strike="noStrike" baseline="0" dirty="0">
                        <a:solidFill>
                          <a:schemeClr val="tx1"/>
                        </a:solidFill>
                        <a:effectLst/>
                        <a:latin typeface="Segoe UI" panose="020B0502040204020203" pitchFamily="34" charset="0"/>
                      </a:endParaRPr>
                    </a:p>
                  </a:txBody>
                  <a:tcPr marL="2286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13 (  0.59)</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18 (  0.84)</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0.71 (0.35 to   1.44)</a:t>
                      </a:r>
                      <a:endParaRPr lang="ja-JP" sz="16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675780381"/>
                  </a:ext>
                </a:extLst>
              </a:tr>
              <a:tr h="259200">
                <a:tc>
                  <a:txBody>
                    <a:bodyPr/>
                    <a:lstStyle/>
                    <a:p>
                      <a:pPr algn="l" fontAlgn="ctr"/>
                      <a:r>
                        <a:rPr lang="en-US" sz="1400" b="0" i="0" u="none" strike="noStrike" baseline="0" dirty="0">
                          <a:solidFill>
                            <a:schemeClr val="tx1"/>
                          </a:solidFill>
                          <a:effectLst/>
                          <a:latin typeface="Segoe UI" panose="020B0502040204020203" pitchFamily="34" charset="0"/>
                          <a:ea typeface="Segoe UI" panose="020B0502040204020203" pitchFamily="34" charset="0"/>
                        </a:rPr>
                        <a:t>Systemic embolism</a:t>
                      </a:r>
                      <a:endParaRPr lang="ja-JP" sz="1400" b="0" i="0" u="none" strike="noStrike" baseline="0" dirty="0">
                        <a:solidFill>
                          <a:schemeClr val="tx1"/>
                        </a:solidFill>
                        <a:effectLst/>
                        <a:latin typeface="Segoe UI" panose="020B0502040204020203" pitchFamily="34" charset="0"/>
                      </a:endParaRPr>
                    </a:p>
                  </a:txBody>
                  <a:tcPr marL="2286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2 (  0.09)</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     1 (  0.05)</a:t>
                      </a: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sz="1600" b="0" i="0" u="none" strike="noStrike" baseline="0" dirty="0">
                          <a:solidFill>
                            <a:schemeClr val="tx1"/>
                          </a:solidFill>
                          <a:effectLst/>
                          <a:latin typeface="Segoe UI" panose="020B0502040204020203" pitchFamily="34" charset="0"/>
                          <a:ea typeface="Segoe UI" panose="020B0502040204020203" pitchFamily="34" charset="0"/>
                        </a:rPr>
                        <a:t>1.97 (0.18 to 21.73)</a:t>
                      </a:r>
                      <a:endParaRPr lang="ja-JP" sz="16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451811479"/>
                  </a:ext>
                </a:extLst>
              </a:tr>
              <a:tr h="259200">
                <a:tc>
                  <a:txBody>
                    <a:bodyPr/>
                    <a:lstStyle/>
                    <a:p>
                      <a:pPr algn="l" fontAlgn="ctr"/>
                      <a:r>
                        <a:rPr lang="en-US" sz="1400" b="0" i="0" u="none" strike="noStrike" baseline="0" dirty="0">
                          <a:solidFill>
                            <a:schemeClr val="tx1"/>
                          </a:solidFill>
                          <a:effectLst/>
                          <a:latin typeface="Segoe UI" panose="020B0502040204020203" pitchFamily="34" charset="0"/>
                          <a:ea typeface="Segoe UI" panose="020B0502040204020203" pitchFamily="34" charset="0"/>
                        </a:rPr>
                        <a:t> </a:t>
                      </a:r>
                      <a:r>
                        <a:rPr lang="en-US" sz="1400" b="1" i="0" u="none" strike="noStrike" baseline="0" dirty="0">
                          <a:solidFill>
                            <a:schemeClr val="tx1"/>
                          </a:solidFill>
                          <a:effectLst/>
                          <a:latin typeface="Segoe UI" panose="020B0502040204020203" pitchFamily="34" charset="0"/>
                          <a:ea typeface="Segoe UI" panose="020B0502040204020203" pitchFamily="34" charset="0"/>
                        </a:rPr>
                        <a:t>Bleeding events</a:t>
                      </a:r>
                      <a:endParaRPr lang="ja-JP" sz="1400" b="1" i="0" u="none" strike="noStrike" baseline="0" dirty="0">
                        <a:solidFill>
                          <a:schemeClr val="tx1"/>
                        </a:solidFill>
                        <a:effectLst/>
                        <a:latin typeface="Segoe UI" panose="020B0502040204020203"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endParaRPr lang="ja-JP" sz="1600" b="0" i="0" u="none" strike="noStrike" baseline="0" dirty="0">
                        <a:solidFill>
                          <a:schemeClr val="tx1"/>
                        </a:solidFill>
                        <a:effectLst/>
                        <a:latin typeface="Segoe UI" panose="020B0502040204020203" pitchFamily="34" charset="0"/>
                      </a:endParaRPr>
                    </a:p>
                  </a:txBody>
                  <a:tcPr marL="9525" marR="288000"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endParaRPr lang="ja-JP" sz="1600" b="0" i="0" u="none" strike="noStrike" baseline="0" dirty="0">
                        <a:solidFill>
                          <a:schemeClr val="tx1"/>
                        </a:solidFill>
                        <a:effectLst/>
                        <a:latin typeface="Segoe UI" panose="020B0502040204020203" pitchFamily="34" charset="0"/>
                      </a:endParaRP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endParaRPr lang="ja-JP" sz="1600" b="0" i="0" u="none" strike="noStrike" baseline="0"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90498704"/>
                  </a:ext>
                </a:extLst>
              </a:tr>
              <a:tr h="259200">
                <a:tc>
                  <a:txBody>
                    <a:bodyPr/>
                    <a:lstStyle/>
                    <a:p>
                      <a:pPr algn="l" fontAlgn="ctr"/>
                      <a:r>
                        <a:rPr lang="en-US" altLang="ja-JP" sz="1400" b="0" i="0" u="none" strike="noStrike" baseline="0" dirty="0">
                          <a:solidFill>
                            <a:schemeClr val="tx1"/>
                          </a:solidFill>
                          <a:effectLst/>
                          <a:latin typeface="Segoe UI" panose="020B0502040204020203" pitchFamily="34" charset="0"/>
                        </a:rPr>
                        <a:t>Major bleeding #</a:t>
                      </a:r>
                      <a:endParaRPr lang="ja-JP" sz="1400" b="0" i="0" u="none" strike="noStrike" baseline="0" dirty="0">
                        <a:solidFill>
                          <a:schemeClr val="tx1"/>
                        </a:solidFill>
                        <a:effectLst/>
                        <a:latin typeface="Segoe UI" panose="020B0502040204020203" pitchFamily="34" charset="0"/>
                      </a:endParaRPr>
                    </a:p>
                  </a:txBody>
                  <a:tcPr marL="2286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dirty="0">
                          <a:solidFill>
                            <a:schemeClr val="tx1"/>
                          </a:solidFill>
                          <a:effectLst/>
                          <a:latin typeface="Segoe UI" panose="020B0502040204020203" pitchFamily="34" charset="0"/>
                        </a:rPr>
                        <a:t>  35 (  1.62)</a:t>
                      </a:r>
                    </a:p>
                  </a:txBody>
                  <a:tcPr marL="9525" marR="288000"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dirty="0">
                          <a:solidFill>
                            <a:schemeClr val="tx1"/>
                          </a:solidFill>
                          <a:effectLst/>
                          <a:latin typeface="Segoe UI" panose="020B0502040204020203" pitchFamily="34" charset="0"/>
                        </a:rPr>
                        <a:t>  58 (  2.76)</a:t>
                      </a: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altLang="ja-JP" sz="1600" b="0" i="0" u="none" strike="noStrike" dirty="0">
                          <a:solidFill>
                            <a:schemeClr val="tx1"/>
                          </a:solidFill>
                          <a:effectLst/>
                          <a:latin typeface="Segoe UI" panose="020B0502040204020203" pitchFamily="34" charset="0"/>
                        </a:rPr>
                        <a:t>0.59 (0.39 to   0.89)</a:t>
                      </a:r>
                      <a:endParaRPr lang="ja-JP" sz="1600" b="0" i="0" u="none" strike="noStrike"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796707928"/>
                  </a:ext>
                </a:extLst>
              </a:tr>
              <a:tr h="259200">
                <a:tc>
                  <a:txBody>
                    <a:bodyPr/>
                    <a:lstStyle/>
                    <a:p>
                      <a:pPr algn="l" fontAlgn="ctr"/>
                      <a:r>
                        <a:rPr lang="en-US" sz="1400" b="0" i="0" u="none" strike="noStrike" baseline="0" dirty="0" err="1">
                          <a:solidFill>
                            <a:schemeClr val="tx1"/>
                          </a:solidFill>
                          <a:effectLst/>
                          <a:latin typeface="Segoe UI" panose="020B0502040204020203" pitchFamily="34" charset="0"/>
                          <a:ea typeface="Segoe UI" panose="020B0502040204020203" pitchFamily="34" charset="0"/>
                        </a:rPr>
                        <a:t>Nonmajor</a:t>
                      </a:r>
                      <a:r>
                        <a:rPr lang="en-US" sz="1400" b="0" i="0" u="none" strike="noStrike" baseline="0" dirty="0">
                          <a:solidFill>
                            <a:schemeClr val="tx1"/>
                          </a:solidFill>
                          <a:effectLst/>
                          <a:latin typeface="Segoe UI" panose="020B0502040204020203" pitchFamily="34" charset="0"/>
                          <a:ea typeface="Segoe UI" panose="020B0502040204020203" pitchFamily="34" charset="0"/>
                        </a:rPr>
                        <a:t> bleeding</a:t>
                      </a:r>
                      <a:endParaRPr lang="ja-JP" sz="1400" b="0" i="0" u="none" strike="noStrike" baseline="0" dirty="0">
                        <a:solidFill>
                          <a:schemeClr val="tx1"/>
                        </a:solidFill>
                        <a:effectLst/>
                        <a:latin typeface="Segoe UI" panose="020B0502040204020203" pitchFamily="34" charset="0"/>
                      </a:endParaRPr>
                    </a:p>
                  </a:txBody>
                  <a:tcPr marL="2286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dirty="0">
                          <a:solidFill>
                            <a:schemeClr val="tx1"/>
                          </a:solidFill>
                          <a:effectLst/>
                          <a:latin typeface="Segoe UI" panose="020B0502040204020203" pitchFamily="34" charset="0"/>
                        </a:rPr>
                        <a:t>121 (  5.89)</a:t>
                      </a:r>
                    </a:p>
                  </a:txBody>
                  <a:tcPr marL="9525" marR="288000"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a:solidFill>
                            <a:schemeClr val="tx1"/>
                          </a:solidFill>
                          <a:effectLst/>
                          <a:latin typeface="Segoe UI" panose="020B0502040204020203" pitchFamily="34" charset="0"/>
                        </a:rPr>
                        <a:t>198 (10.31</a:t>
                      </a:r>
                      <a:r>
                        <a:rPr lang="en-US" sz="1600" b="0" i="0" u="none" strike="noStrike" dirty="0">
                          <a:solidFill>
                            <a:schemeClr val="tx1"/>
                          </a:solidFill>
                          <a:effectLst/>
                          <a:latin typeface="Segoe UI" panose="020B0502040204020203" pitchFamily="34" charset="0"/>
                        </a:rPr>
                        <a:t>)</a:t>
                      </a: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sz="1600" b="0" i="0" u="none" strike="noStrike" dirty="0">
                          <a:solidFill>
                            <a:schemeClr val="tx1"/>
                          </a:solidFill>
                          <a:effectLst/>
                          <a:latin typeface="Segoe UI" panose="020B0502040204020203" pitchFamily="34" charset="0"/>
                        </a:rPr>
                        <a:t>0.58 (0.46 to   0.72)</a:t>
                      </a:r>
                      <a:endParaRPr lang="ja-JP" sz="1600" b="0" i="0" u="none" strike="noStrike"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443311405"/>
                  </a:ext>
                </a:extLst>
              </a:tr>
              <a:tr h="259200">
                <a:tc>
                  <a:txBody>
                    <a:bodyPr/>
                    <a:lstStyle/>
                    <a:p>
                      <a:pPr algn="l" fontAlgn="ctr"/>
                      <a:r>
                        <a:rPr lang="en-US" sz="1400" b="0" i="0" u="none" strike="noStrike" baseline="0" dirty="0">
                          <a:solidFill>
                            <a:schemeClr val="tx1"/>
                          </a:solidFill>
                          <a:effectLst/>
                          <a:latin typeface="Segoe UI" panose="020B0502040204020203" pitchFamily="34" charset="0"/>
                          <a:ea typeface="Segoe UI" panose="020B0502040204020203" pitchFamily="34" charset="0"/>
                        </a:rPr>
                        <a:t>All bleeding</a:t>
                      </a:r>
                      <a:endParaRPr lang="ja-JP" sz="1400" b="0" i="0" u="none" strike="noStrike" baseline="0" dirty="0">
                        <a:solidFill>
                          <a:schemeClr val="tx1"/>
                        </a:solidFill>
                        <a:effectLst/>
                        <a:latin typeface="Segoe UI" panose="020B0502040204020203" pitchFamily="34" charset="0"/>
                      </a:endParaRPr>
                    </a:p>
                  </a:txBody>
                  <a:tcPr marL="2286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dirty="0">
                          <a:solidFill>
                            <a:schemeClr val="tx1"/>
                          </a:solidFill>
                          <a:effectLst/>
                          <a:latin typeface="Segoe UI" panose="020B0502040204020203" pitchFamily="34" charset="0"/>
                        </a:rPr>
                        <a:t>146 (  7.22)</a:t>
                      </a:r>
                    </a:p>
                  </a:txBody>
                  <a:tcPr marL="9525" marR="288000"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a:solidFill>
                            <a:schemeClr val="tx1"/>
                          </a:solidFill>
                          <a:effectLst/>
                          <a:latin typeface="Segoe UI" panose="020B0502040204020203" pitchFamily="34" charset="0"/>
                        </a:rPr>
                        <a:t>238 (12.72</a:t>
                      </a:r>
                      <a:r>
                        <a:rPr lang="en-US" sz="1600" b="0" i="0" u="none" strike="noStrike" dirty="0">
                          <a:solidFill>
                            <a:schemeClr val="tx1"/>
                          </a:solidFill>
                          <a:effectLst/>
                          <a:latin typeface="Segoe UI" panose="020B0502040204020203" pitchFamily="34" charset="0"/>
                        </a:rPr>
                        <a:t>)</a:t>
                      </a: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sz="1600" b="0" i="0" u="none" strike="noStrike" dirty="0">
                          <a:solidFill>
                            <a:schemeClr val="tx1"/>
                          </a:solidFill>
                          <a:effectLst/>
                          <a:latin typeface="Segoe UI" panose="020B0502040204020203" pitchFamily="34" charset="0"/>
                        </a:rPr>
                        <a:t>0.58 (0.47 to   0.71)</a:t>
                      </a:r>
                      <a:endParaRPr lang="ja-JP" sz="1600" b="0" i="0" u="none" strike="noStrike" dirty="0">
                        <a:solidFill>
                          <a:schemeClr val="tx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738048114"/>
                  </a:ext>
                </a:extLst>
              </a:tr>
              <a:tr h="259200">
                <a:tc>
                  <a:txBody>
                    <a:bodyPr/>
                    <a:lstStyle/>
                    <a:p>
                      <a:pPr algn="l" fontAlgn="ctr"/>
                      <a:r>
                        <a:rPr lang="en-US" sz="1400" b="1" i="0" u="none" strike="noStrike" dirty="0">
                          <a:solidFill>
                            <a:schemeClr val="tx1"/>
                          </a:solidFill>
                          <a:effectLst/>
                          <a:latin typeface="+mj-lt"/>
                        </a:rPr>
                        <a:t>Net adverse clinical events </a:t>
                      </a:r>
                      <a:endParaRPr lang="ja-JP" sz="1400" b="1" i="0" u="none" strike="noStrike" dirty="0">
                        <a:solidFill>
                          <a:schemeClr val="tx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ctr"/>
                      <a:r>
                        <a:rPr lang="en-US" sz="1600" b="0" i="0" u="none" strike="noStrike" dirty="0">
                          <a:solidFill>
                            <a:schemeClr val="tx1"/>
                          </a:solidFill>
                          <a:effectLst/>
                          <a:latin typeface="+mj-lt"/>
                        </a:rPr>
                        <a:t>  84 (  3.90)</a:t>
                      </a:r>
                      <a:endParaRPr lang="ja-JP" sz="1600" b="0" i="0" u="none" strike="noStrike" dirty="0">
                        <a:solidFill>
                          <a:schemeClr val="tx1"/>
                        </a:solidFill>
                        <a:effectLst/>
                        <a:latin typeface="+mj-lt"/>
                      </a:endParaRPr>
                    </a:p>
                  </a:txBody>
                  <a:tcPr marL="9525" marR="288000"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fontAlgn="ctr"/>
                      <a:r>
                        <a:rPr lang="en-US" sz="1600" b="0" i="0" u="none" strike="noStrike" dirty="0">
                          <a:solidFill>
                            <a:schemeClr val="tx1"/>
                          </a:solidFill>
                          <a:effectLst/>
                          <a:latin typeface="+mj-lt"/>
                        </a:rPr>
                        <a:t>131 (  6.28)</a:t>
                      </a:r>
                      <a:endParaRPr lang="ja-JP" sz="1600" b="0" i="0" u="none" strike="noStrike" dirty="0">
                        <a:solidFill>
                          <a:schemeClr val="tx1"/>
                        </a:solidFill>
                        <a:effectLst/>
                        <a:latin typeface="+mj-lt"/>
                      </a:endParaRPr>
                    </a:p>
                  </a:txBody>
                  <a:tcPr marL="9525" marR="288000"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5B3FF"/>
                    </a:solidFill>
                  </a:tcPr>
                </a:tc>
                <a:tc>
                  <a:txBody>
                    <a:bodyPr/>
                    <a:lstStyle/>
                    <a:p>
                      <a:pPr algn="ctr" fontAlgn="ctr"/>
                      <a:r>
                        <a:rPr lang="en-US" sz="1600" b="0" i="0" u="none" strike="noStrike" dirty="0">
                          <a:solidFill>
                            <a:schemeClr val="tx1"/>
                          </a:solidFill>
                          <a:effectLst/>
                          <a:latin typeface="+mj-lt"/>
                        </a:rPr>
                        <a:t>0.62 (0.47 to   0.82)</a:t>
                      </a:r>
                      <a:endParaRPr lang="ja-JP" sz="1600" b="0" i="0" u="none" strike="noStrike" dirty="0">
                        <a:solidFill>
                          <a:schemeClr val="tx1"/>
                        </a:solidFill>
                        <a:effectLst/>
                        <a:latin typeface="+mj-lt"/>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566192927"/>
                  </a:ext>
                </a:extLst>
              </a:tr>
            </a:tbl>
          </a:graphicData>
        </a:graphic>
      </p:graphicFrame>
      <p:sp>
        <p:nvSpPr>
          <p:cNvPr id="3" name="テキスト ボックス 2"/>
          <p:cNvSpPr txBox="1"/>
          <p:nvPr/>
        </p:nvSpPr>
        <p:spPr>
          <a:xfrm>
            <a:off x="207964" y="4899000"/>
            <a:ext cx="8685210" cy="261610"/>
          </a:xfrm>
          <a:prstGeom prst="rect">
            <a:avLst/>
          </a:prstGeom>
          <a:noFill/>
        </p:spPr>
        <p:txBody>
          <a:bodyPr wrap="square" rtlCol="0">
            <a:spAutoFit/>
          </a:bodyPr>
          <a:lstStyle/>
          <a:p>
            <a:pPr algn="r"/>
            <a:r>
              <a:rPr lang="en-US" altLang="ja-JP" sz="1100" dirty="0"/>
              <a:t>* The 95% CIs presented in this table have not been adjusted for multiplicity; therefore, </a:t>
            </a:r>
            <a:r>
              <a:rPr kumimoji="1" lang="en-US" altLang="ja-JP" sz="1100" dirty="0"/>
              <a:t># Components of net adverse clinical events.</a:t>
            </a:r>
            <a:endParaRPr kumimoji="1" lang="ja-JP" altLang="en-US" sz="1100" dirty="0"/>
          </a:p>
        </p:txBody>
      </p:sp>
    </p:spTree>
    <p:extLst>
      <p:ext uri="{BB962C8B-B14F-4D97-AF65-F5344CB8AC3E}">
        <p14:creationId xmlns:p14="http://schemas.microsoft.com/office/powerpoint/2010/main" val="331115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801905"/>
            <a:ext cx="4681595" cy="3801786"/>
          </a:xfrm>
          <a:prstGeom prst="rect">
            <a:avLst/>
          </a:prstGeom>
        </p:spPr>
      </p:pic>
      <p:sp>
        <p:nvSpPr>
          <p:cNvPr id="29" name="テキスト ボックス 28"/>
          <p:cNvSpPr txBox="1"/>
          <p:nvPr/>
        </p:nvSpPr>
        <p:spPr>
          <a:xfrm>
            <a:off x="1302660" y="1317487"/>
            <a:ext cx="1481080" cy="3037755"/>
          </a:xfrm>
          <a:prstGeom prst="rect">
            <a:avLst/>
          </a:prstGeom>
          <a:noFill/>
        </p:spPr>
        <p:txBody>
          <a:bodyPr wrap="square" rtlCol="0">
            <a:spAutoFit/>
          </a:bodyPr>
          <a:lstStyle/>
          <a:p>
            <a:pPr algn="r" defTabSz="457189">
              <a:lnSpc>
                <a:spcPct val="110000"/>
              </a:lnSpc>
            </a:pPr>
            <a:r>
              <a:rPr kumimoji="1" lang="en-US" altLang="ja-JP" sz="800" dirty="0">
                <a:solidFill>
                  <a:srgbClr val="521882"/>
                </a:solidFill>
                <a:latin typeface="Segoe UI"/>
                <a:ea typeface="ＭＳ Ｐゴシック"/>
              </a:rPr>
              <a:t>121 / 1108 (  5.8)</a:t>
            </a:r>
          </a:p>
          <a:p>
            <a:pPr algn="r" defTabSz="457189">
              <a:lnSpc>
                <a:spcPct val="110000"/>
              </a:lnSpc>
            </a:pPr>
            <a:endParaRPr kumimoji="1" lang="en-US" altLang="ja-JP" sz="900" dirty="0">
              <a:solidFill>
                <a:srgbClr val="521882"/>
              </a:solidFill>
              <a:latin typeface="Segoe UI"/>
              <a:ea typeface="ＭＳ Ｐゴシック"/>
            </a:endParaRPr>
          </a:p>
          <a:p>
            <a:pPr algn="r" defTabSz="457189">
              <a:lnSpc>
                <a:spcPct val="110000"/>
              </a:lnSpc>
            </a:pPr>
            <a:r>
              <a:rPr kumimoji="1" lang="en-US" altLang="ja-JP" sz="800" dirty="0">
                <a:solidFill>
                  <a:srgbClr val="521882"/>
                </a:solidFill>
                <a:latin typeface="Segoe UI"/>
                <a:ea typeface="ＭＳ Ｐゴシック"/>
              </a:rPr>
              <a:t>95 /  876 (  5.7)</a:t>
            </a:r>
          </a:p>
          <a:p>
            <a:pPr algn="r" defTabSz="457189">
              <a:lnSpc>
                <a:spcPct val="110000"/>
              </a:lnSpc>
            </a:pPr>
            <a:r>
              <a:rPr kumimoji="1" lang="en-US" altLang="ja-JP" sz="800" dirty="0">
                <a:solidFill>
                  <a:srgbClr val="521882"/>
                </a:solidFill>
                <a:latin typeface="Segoe UI"/>
                <a:ea typeface="ＭＳ Ｐゴシック"/>
              </a:rPr>
              <a:t>26 /  232 (  5.9)</a:t>
            </a:r>
          </a:p>
          <a:p>
            <a:pPr algn="r" defTabSz="457189">
              <a:lnSpc>
                <a:spcPct val="110000"/>
              </a:lnSpc>
            </a:pPr>
            <a:endParaRPr kumimoji="1" lang="en-US" altLang="ja-JP" sz="700" dirty="0">
              <a:solidFill>
                <a:srgbClr val="521882"/>
              </a:solidFill>
              <a:latin typeface="Segoe UI"/>
              <a:ea typeface="ＭＳ Ｐゴシック"/>
            </a:endParaRPr>
          </a:p>
          <a:p>
            <a:pPr algn="r" defTabSz="457189">
              <a:lnSpc>
                <a:spcPct val="110000"/>
              </a:lnSpc>
            </a:pPr>
            <a:r>
              <a:rPr kumimoji="1" lang="en-US" altLang="ja-JP" sz="800" dirty="0">
                <a:solidFill>
                  <a:srgbClr val="521882"/>
                </a:solidFill>
                <a:latin typeface="Segoe UI"/>
                <a:ea typeface="ＭＳ Ｐゴシック"/>
              </a:rPr>
              <a:t>37  /  527 (  3.6)</a:t>
            </a:r>
          </a:p>
          <a:p>
            <a:pPr algn="r" defTabSz="457189">
              <a:lnSpc>
                <a:spcPct val="110000"/>
              </a:lnSpc>
            </a:pPr>
            <a:r>
              <a:rPr kumimoji="1" lang="en-US" altLang="ja-JP" sz="800" dirty="0">
                <a:solidFill>
                  <a:srgbClr val="521882"/>
                </a:solidFill>
                <a:latin typeface="Segoe UI"/>
                <a:ea typeface="ＭＳ Ｐゴシック"/>
              </a:rPr>
              <a:t>84  /  581 (  7.8)</a:t>
            </a:r>
          </a:p>
          <a:p>
            <a:pPr algn="r" defTabSz="457189">
              <a:lnSpc>
                <a:spcPct val="110000"/>
              </a:lnSpc>
            </a:pPr>
            <a:endParaRPr kumimoji="1" lang="en-US" altLang="ja-JP" sz="800" dirty="0">
              <a:solidFill>
                <a:srgbClr val="521882"/>
              </a:solidFill>
              <a:latin typeface="Segoe UI"/>
              <a:ea typeface="ＭＳ Ｐゴシック"/>
            </a:endParaRPr>
          </a:p>
          <a:p>
            <a:pPr algn="r" defTabSz="457189">
              <a:lnSpc>
                <a:spcPct val="110000"/>
              </a:lnSpc>
            </a:pPr>
            <a:r>
              <a:rPr kumimoji="1" lang="en-US" altLang="ja-JP" sz="800" dirty="0">
                <a:solidFill>
                  <a:srgbClr val="521882"/>
                </a:solidFill>
                <a:latin typeface="Segoe UI"/>
                <a:ea typeface="ＭＳ Ｐゴシック"/>
              </a:rPr>
              <a:t>48  /  580 (  4.3)</a:t>
            </a:r>
          </a:p>
          <a:p>
            <a:pPr algn="r" defTabSz="457189">
              <a:lnSpc>
                <a:spcPct val="110000"/>
              </a:lnSpc>
            </a:pPr>
            <a:r>
              <a:rPr kumimoji="1" lang="en-US" altLang="ja-JP" sz="800" dirty="0">
                <a:solidFill>
                  <a:srgbClr val="521882"/>
                </a:solidFill>
                <a:latin typeface="Segoe UI"/>
                <a:ea typeface="ＭＳ Ｐゴシック"/>
              </a:rPr>
              <a:t>26  /  175 (  8.4)</a:t>
            </a:r>
          </a:p>
          <a:p>
            <a:pPr algn="r" defTabSz="457189">
              <a:lnSpc>
                <a:spcPct val="110000"/>
              </a:lnSpc>
            </a:pPr>
            <a:r>
              <a:rPr kumimoji="1" lang="en-US" altLang="ja-JP" sz="800" dirty="0">
                <a:solidFill>
                  <a:srgbClr val="521882"/>
                </a:solidFill>
                <a:latin typeface="Segoe UI"/>
                <a:ea typeface="ＭＳ Ｐゴシック"/>
              </a:rPr>
              <a:t>47  /  353 (  6.9)</a:t>
            </a:r>
          </a:p>
          <a:p>
            <a:pPr algn="r" defTabSz="457189">
              <a:lnSpc>
                <a:spcPct val="110000"/>
              </a:lnSpc>
            </a:pPr>
            <a:endParaRPr kumimoji="1" lang="en-US" altLang="ja-JP" sz="800" dirty="0">
              <a:solidFill>
                <a:srgbClr val="521882"/>
              </a:solidFill>
              <a:latin typeface="Segoe UI"/>
              <a:ea typeface="ＭＳ Ｐゴシック"/>
            </a:endParaRPr>
          </a:p>
          <a:p>
            <a:pPr algn="r" defTabSz="457189">
              <a:lnSpc>
                <a:spcPct val="110000"/>
              </a:lnSpc>
            </a:pPr>
            <a:r>
              <a:rPr kumimoji="1" lang="en-US" altLang="ja-JP" sz="800" dirty="0">
                <a:solidFill>
                  <a:srgbClr val="521882"/>
                </a:solidFill>
                <a:latin typeface="Segoe UI"/>
                <a:ea typeface="ＭＳ Ｐゴシック"/>
              </a:rPr>
              <a:t>65  /  466 (  7.5)</a:t>
            </a:r>
          </a:p>
          <a:p>
            <a:pPr algn="r" defTabSz="457189">
              <a:lnSpc>
                <a:spcPct val="110000"/>
              </a:lnSpc>
            </a:pPr>
            <a:r>
              <a:rPr kumimoji="1" lang="en-US" altLang="ja-JP" sz="800" dirty="0">
                <a:solidFill>
                  <a:srgbClr val="521882"/>
                </a:solidFill>
                <a:latin typeface="Segoe UI"/>
                <a:ea typeface="ＭＳ Ｐゴシック"/>
              </a:rPr>
              <a:t>56  /  642 (  4.5)</a:t>
            </a:r>
          </a:p>
          <a:p>
            <a:pPr algn="r" defTabSz="457189">
              <a:lnSpc>
                <a:spcPct val="110000"/>
              </a:lnSpc>
            </a:pPr>
            <a:endParaRPr kumimoji="1" lang="en-US" altLang="ja-JP" sz="800" dirty="0">
              <a:solidFill>
                <a:srgbClr val="521882"/>
              </a:solidFill>
              <a:latin typeface="Segoe UI"/>
              <a:ea typeface="ＭＳ Ｐゴシック"/>
            </a:endParaRPr>
          </a:p>
          <a:p>
            <a:pPr algn="r" defTabSz="457189">
              <a:lnSpc>
                <a:spcPct val="110000"/>
              </a:lnSpc>
            </a:pPr>
            <a:r>
              <a:rPr kumimoji="1" lang="en-US" altLang="ja-JP" sz="800" dirty="0">
                <a:solidFill>
                  <a:srgbClr val="521882"/>
                </a:solidFill>
                <a:latin typeface="Segoe UI"/>
                <a:ea typeface="ＭＳ Ｐゴシック"/>
              </a:rPr>
              <a:t>14  /    60 (14.0)</a:t>
            </a:r>
          </a:p>
          <a:p>
            <a:pPr algn="r" defTabSz="457189">
              <a:lnSpc>
                <a:spcPct val="110000"/>
              </a:lnSpc>
            </a:pPr>
            <a:r>
              <a:rPr kumimoji="1" lang="en-US" altLang="ja-JP" sz="800" dirty="0">
                <a:solidFill>
                  <a:srgbClr val="521882"/>
                </a:solidFill>
                <a:latin typeface="Segoe UI"/>
                <a:ea typeface="ＭＳ Ｐゴシック"/>
              </a:rPr>
              <a:t>43  /  293 (  8.3)</a:t>
            </a:r>
          </a:p>
          <a:p>
            <a:pPr algn="r" defTabSz="457189">
              <a:lnSpc>
                <a:spcPct val="110000"/>
              </a:lnSpc>
            </a:pPr>
            <a:r>
              <a:rPr kumimoji="1" lang="en-US" altLang="ja-JP" sz="800" dirty="0">
                <a:solidFill>
                  <a:srgbClr val="521882"/>
                </a:solidFill>
                <a:latin typeface="Segoe UI"/>
                <a:ea typeface="ＭＳ Ｐゴシック"/>
              </a:rPr>
              <a:t>61  /  686 (  4.5)</a:t>
            </a:r>
          </a:p>
          <a:p>
            <a:pPr algn="r" defTabSz="457189">
              <a:lnSpc>
                <a:spcPct val="110000"/>
              </a:lnSpc>
            </a:pPr>
            <a:endParaRPr kumimoji="1" lang="en-US" altLang="ja-JP" sz="900" dirty="0">
              <a:solidFill>
                <a:srgbClr val="521882"/>
              </a:solidFill>
              <a:latin typeface="Segoe UI"/>
              <a:ea typeface="ＭＳ Ｐゴシック"/>
            </a:endParaRPr>
          </a:p>
          <a:p>
            <a:pPr algn="r" defTabSz="457189">
              <a:lnSpc>
                <a:spcPct val="110000"/>
              </a:lnSpc>
            </a:pPr>
            <a:r>
              <a:rPr kumimoji="1" lang="en-US" altLang="ja-JP" sz="800" dirty="0">
                <a:solidFill>
                  <a:srgbClr val="521882"/>
                </a:solidFill>
                <a:latin typeface="Segoe UI"/>
                <a:ea typeface="ＭＳ Ｐゴシック"/>
              </a:rPr>
              <a:t>72  /  513 (  7.5)</a:t>
            </a:r>
          </a:p>
          <a:p>
            <a:pPr algn="r" defTabSz="457189">
              <a:lnSpc>
                <a:spcPct val="110000"/>
              </a:lnSpc>
            </a:pPr>
            <a:r>
              <a:rPr kumimoji="1" lang="en-US" altLang="ja-JP" sz="800" dirty="0">
                <a:solidFill>
                  <a:srgbClr val="521882"/>
                </a:solidFill>
                <a:latin typeface="Segoe UI"/>
                <a:ea typeface="ＭＳ Ｐゴシック"/>
              </a:rPr>
              <a:t>48  /  585 (  4.2)</a:t>
            </a:r>
            <a:endParaRPr kumimoji="1" lang="ja-JP" altLang="en-US" sz="800" dirty="0">
              <a:solidFill>
                <a:srgbClr val="521882"/>
              </a:solidFill>
              <a:latin typeface="Segoe UI"/>
              <a:ea typeface="ＭＳ Ｐゴシック"/>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612" y="802090"/>
            <a:ext cx="4681367" cy="3801600"/>
          </a:xfrm>
          <a:prstGeom prst="rect">
            <a:avLst/>
          </a:prstGeom>
        </p:spPr>
      </p:pic>
      <p:grpSp>
        <p:nvGrpSpPr>
          <p:cNvPr id="62" name="グループ化 61"/>
          <p:cNvGrpSpPr/>
          <p:nvPr/>
        </p:nvGrpSpPr>
        <p:grpSpPr>
          <a:xfrm>
            <a:off x="15127" y="2440434"/>
            <a:ext cx="629273" cy="396000"/>
            <a:chOff x="15127" y="2502715"/>
            <a:chExt cx="629273" cy="396000"/>
          </a:xfrm>
        </p:grpSpPr>
        <p:sp>
          <p:nvSpPr>
            <p:cNvPr id="65" name="角丸四角形 64"/>
            <p:cNvSpPr/>
            <p:nvPr/>
          </p:nvSpPr>
          <p:spPr>
            <a:xfrm>
              <a:off x="15127" y="2502715"/>
              <a:ext cx="629273"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35" name="テキスト ボックス 34"/>
            <p:cNvSpPr txBox="1"/>
            <p:nvPr/>
          </p:nvSpPr>
          <p:spPr>
            <a:xfrm>
              <a:off x="15127" y="2531438"/>
              <a:ext cx="629273" cy="338554"/>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Type of</a:t>
              </a:r>
            </a:p>
            <a:p>
              <a:pPr algn="ctr" defTabSz="457189"/>
              <a:r>
                <a:rPr kumimoji="1" lang="en-US" altLang="ja-JP" sz="800" b="1" dirty="0">
                  <a:solidFill>
                    <a:srgbClr val="FFFFFF"/>
                  </a:solidFill>
                  <a:latin typeface="Segoe UI"/>
                  <a:ea typeface="ＭＳ Ｐゴシック"/>
                </a:rPr>
                <a:t>AF</a:t>
              </a:r>
            </a:p>
          </p:txBody>
        </p:sp>
      </p:grpSp>
      <p:grpSp>
        <p:nvGrpSpPr>
          <p:cNvPr id="59" name="グループ化 58"/>
          <p:cNvGrpSpPr/>
          <p:nvPr/>
        </p:nvGrpSpPr>
        <p:grpSpPr>
          <a:xfrm>
            <a:off x="-93662" y="3845722"/>
            <a:ext cx="846849" cy="396000"/>
            <a:chOff x="-93662" y="3921922"/>
            <a:chExt cx="846849" cy="396000"/>
          </a:xfrm>
        </p:grpSpPr>
        <p:sp>
          <p:nvSpPr>
            <p:cNvPr id="4" name="角丸四角形 3"/>
            <p:cNvSpPr/>
            <p:nvPr/>
          </p:nvSpPr>
          <p:spPr>
            <a:xfrm>
              <a:off x="15126" y="3921922"/>
              <a:ext cx="629273"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38" name="テキスト ボックス 37"/>
            <p:cNvSpPr txBox="1"/>
            <p:nvPr/>
          </p:nvSpPr>
          <p:spPr>
            <a:xfrm>
              <a:off x="-93662" y="3950645"/>
              <a:ext cx="846849" cy="338554"/>
            </a:xfrm>
            <a:prstGeom prst="rect">
              <a:avLst/>
            </a:prstGeom>
            <a:noFill/>
          </p:spPr>
          <p:txBody>
            <a:bodyPr wrap="square" rtlCol="0">
              <a:spAutoFit/>
            </a:bodyPr>
            <a:lstStyle/>
            <a:p>
              <a:pPr algn="ctr" defTabSz="457189"/>
              <a:r>
                <a:rPr kumimoji="1" lang="en-US" altLang="ja-JP" sz="800" b="1" dirty="0" err="1">
                  <a:solidFill>
                    <a:srgbClr val="FFFFFF"/>
                  </a:solidFill>
                  <a:latin typeface="Segoe UI"/>
                  <a:ea typeface="ＭＳ Ｐゴシック"/>
                </a:rPr>
                <a:t>Rivaroxaban</a:t>
              </a:r>
              <a:endParaRPr kumimoji="1" lang="en-US" altLang="ja-JP" sz="800" b="1" dirty="0">
                <a:solidFill>
                  <a:srgbClr val="FFFFFF"/>
                </a:solidFill>
                <a:latin typeface="Segoe UI"/>
                <a:ea typeface="ＭＳ Ｐゴシック"/>
              </a:endParaRPr>
            </a:p>
            <a:p>
              <a:pPr algn="ctr" defTabSz="457189"/>
              <a:r>
                <a:rPr kumimoji="1" lang="en-US" altLang="ja-JP" sz="800" b="1" dirty="0">
                  <a:solidFill>
                    <a:srgbClr val="FFFFFF"/>
                  </a:solidFill>
                  <a:latin typeface="Segoe UI"/>
                  <a:ea typeface="ＭＳ Ｐゴシック"/>
                </a:rPr>
                <a:t>dose</a:t>
              </a:r>
            </a:p>
          </p:txBody>
        </p:sp>
      </p:grpSp>
      <p:sp>
        <p:nvSpPr>
          <p:cNvPr id="22" name="タイトル 1"/>
          <p:cNvSpPr>
            <a:spLocks noGrp="1"/>
          </p:cNvSpPr>
          <p:nvPr>
            <p:ph type="title"/>
          </p:nvPr>
        </p:nvSpPr>
        <p:spPr>
          <a:xfrm>
            <a:off x="259140" y="263884"/>
            <a:ext cx="9929484" cy="506330"/>
          </a:xfrm>
        </p:spPr>
        <p:txBody>
          <a:bodyPr>
            <a:noAutofit/>
          </a:bodyPr>
          <a:lstStyle/>
          <a:p>
            <a:r>
              <a:rPr kumimoji="1" lang="en-US" altLang="ja-JP" sz="2800" b="1" dirty="0"/>
              <a:t>Primary Efficacy End Point, According to Subgroup</a:t>
            </a:r>
            <a:endParaRPr kumimoji="1" lang="ja-JP" altLang="en-US" sz="2800" b="1" dirty="0"/>
          </a:p>
        </p:txBody>
      </p:sp>
      <p:sp>
        <p:nvSpPr>
          <p:cNvPr id="13" name="テキスト ボックス 12"/>
          <p:cNvSpPr txBox="1"/>
          <p:nvPr/>
        </p:nvSpPr>
        <p:spPr>
          <a:xfrm>
            <a:off x="2272848"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0.1</a:t>
            </a:r>
            <a:endParaRPr kumimoji="1" lang="ja-JP" altLang="en-US" sz="1400" dirty="0">
              <a:solidFill>
                <a:srgbClr val="0F243E"/>
              </a:solidFill>
              <a:latin typeface="Segoe UI"/>
              <a:ea typeface="ＭＳ Ｐゴシック"/>
            </a:endParaRPr>
          </a:p>
        </p:txBody>
      </p:sp>
      <p:sp>
        <p:nvSpPr>
          <p:cNvPr id="23" name="テキスト ボックス 22"/>
          <p:cNvSpPr txBox="1"/>
          <p:nvPr/>
        </p:nvSpPr>
        <p:spPr>
          <a:xfrm>
            <a:off x="2915816"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1</a:t>
            </a:r>
            <a:endParaRPr kumimoji="1" lang="ja-JP" altLang="en-US" sz="1400" dirty="0">
              <a:solidFill>
                <a:srgbClr val="0F243E"/>
              </a:solidFill>
              <a:latin typeface="Segoe UI"/>
              <a:ea typeface="ＭＳ Ｐゴシック"/>
            </a:endParaRPr>
          </a:p>
        </p:txBody>
      </p:sp>
      <p:sp>
        <p:nvSpPr>
          <p:cNvPr id="24" name="テキスト ボックス 23"/>
          <p:cNvSpPr txBox="1"/>
          <p:nvPr/>
        </p:nvSpPr>
        <p:spPr>
          <a:xfrm>
            <a:off x="3573343"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10</a:t>
            </a:r>
            <a:endParaRPr kumimoji="1" lang="ja-JP" altLang="en-US" sz="1400" dirty="0">
              <a:solidFill>
                <a:srgbClr val="0F243E"/>
              </a:solidFill>
              <a:latin typeface="Segoe UI"/>
              <a:ea typeface="ＭＳ Ｐゴシック"/>
            </a:endParaRPr>
          </a:p>
        </p:txBody>
      </p:sp>
      <p:sp>
        <p:nvSpPr>
          <p:cNvPr id="28" name="テキスト ボックス 27"/>
          <p:cNvSpPr txBox="1"/>
          <p:nvPr/>
        </p:nvSpPr>
        <p:spPr>
          <a:xfrm>
            <a:off x="789484" y="1318065"/>
            <a:ext cx="1188312" cy="3018712"/>
          </a:xfrm>
          <a:prstGeom prst="rect">
            <a:avLst/>
          </a:prstGeom>
          <a:noFill/>
        </p:spPr>
        <p:txBody>
          <a:bodyPr wrap="square" rtlCol="0">
            <a:spAutoFit/>
          </a:bodyPr>
          <a:lstStyle/>
          <a:p>
            <a:pPr algn="r" defTabSz="457189">
              <a:lnSpc>
                <a:spcPct val="110000"/>
              </a:lnSpc>
            </a:pPr>
            <a:r>
              <a:rPr kumimoji="1" lang="en-US" altLang="ja-JP" sz="800" dirty="0">
                <a:solidFill>
                  <a:srgbClr val="E4007F"/>
                </a:solidFill>
                <a:latin typeface="Segoe UI"/>
                <a:ea typeface="ＭＳ Ｐゴシック"/>
              </a:rPr>
              <a:t>89 / 1107 (  4.1)</a:t>
            </a:r>
          </a:p>
          <a:p>
            <a:pPr algn="r" defTabSz="457189">
              <a:lnSpc>
                <a:spcPct val="110000"/>
              </a:lnSpc>
            </a:pPr>
            <a:endParaRPr kumimoji="1" lang="en-US" altLang="ja-JP" sz="9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66 /   875 (  3.9)</a:t>
            </a:r>
          </a:p>
          <a:p>
            <a:pPr algn="r" defTabSz="457189">
              <a:lnSpc>
                <a:spcPct val="110000"/>
              </a:lnSpc>
            </a:pPr>
            <a:r>
              <a:rPr kumimoji="1" lang="en-US" altLang="ja-JP" sz="800" dirty="0">
                <a:solidFill>
                  <a:srgbClr val="E4007F"/>
                </a:solidFill>
                <a:latin typeface="Segoe UI"/>
                <a:ea typeface="ＭＳ Ｐゴシック"/>
              </a:rPr>
              <a:t>23 /   232 (  5.1)</a:t>
            </a:r>
          </a:p>
          <a:p>
            <a:pPr algn="r" defTabSz="457189">
              <a:lnSpc>
                <a:spcPct val="110000"/>
              </a:lnSpc>
            </a:pPr>
            <a:endParaRPr kumimoji="1" lang="en-US" altLang="ja-JP" sz="7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33 /   525 (  3.2)</a:t>
            </a:r>
          </a:p>
          <a:p>
            <a:pPr algn="r" defTabSz="457189">
              <a:lnSpc>
                <a:spcPct val="110000"/>
              </a:lnSpc>
            </a:pPr>
            <a:r>
              <a:rPr kumimoji="1" lang="en-US" altLang="ja-JP" sz="800" dirty="0">
                <a:solidFill>
                  <a:srgbClr val="E4007F"/>
                </a:solidFill>
                <a:latin typeface="Segoe UI"/>
                <a:ea typeface="ＭＳ Ｐゴシック"/>
              </a:rPr>
              <a:t>56 /   582 (  5.0)</a:t>
            </a:r>
          </a:p>
          <a:p>
            <a:pPr algn="r" defTabSz="457189">
              <a:lnSpc>
                <a:spcPct val="110000"/>
              </a:lnSpc>
            </a:pPr>
            <a:endParaRPr kumimoji="1" lang="en-US" altLang="ja-JP" sz="8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37 /  596 (  3.2)</a:t>
            </a:r>
          </a:p>
          <a:p>
            <a:pPr algn="r" defTabSz="457189">
              <a:lnSpc>
                <a:spcPct val="110000"/>
              </a:lnSpc>
            </a:pPr>
            <a:r>
              <a:rPr kumimoji="1" lang="en-US" altLang="ja-JP" sz="800" dirty="0">
                <a:solidFill>
                  <a:srgbClr val="E4007F"/>
                </a:solidFill>
                <a:latin typeface="Segoe UI"/>
                <a:ea typeface="ＭＳ Ｐゴシック"/>
              </a:rPr>
              <a:t>13 /  164 (  4.3)</a:t>
            </a:r>
          </a:p>
          <a:p>
            <a:pPr algn="r" defTabSz="457189">
              <a:lnSpc>
                <a:spcPct val="110000"/>
              </a:lnSpc>
            </a:pPr>
            <a:r>
              <a:rPr kumimoji="1" lang="en-US" altLang="ja-JP" sz="800" dirty="0">
                <a:solidFill>
                  <a:srgbClr val="E4007F"/>
                </a:solidFill>
                <a:latin typeface="Segoe UI"/>
                <a:ea typeface="ＭＳ Ｐゴシック"/>
              </a:rPr>
              <a:t>39 /  347 (  5.7)</a:t>
            </a:r>
          </a:p>
          <a:p>
            <a:pPr algn="r" defTabSz="457189">
              <a:lnSpc>
                <a:spcPct val="110000"/>
              </a:lnSpc>
            </a:pPr>
            <a:endParaRPr kumimoji="1" lang="en-US" altLang="ja-JP" sz="8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45 /  461 (  5.1)</a:t>
            </a:r>
          </a:p>
          <a:p>
            <a:pPr algn="r" defTabSz="457189">
              <a:lnSpc>
                <a:spcPct val="110000"/>
              </a:lnSpc>
            </a:pPr>
            <a:r>
              <a:rPr kumimoji="1" lang="en-US" altLang="ja-JP" sz="800" dirty="0">
                <a:solidFill>
                  <a:srgbClr val="E4007F"/>
                </a:solidFill>
                <a:latin typeface="Segoe UI"/>
                <a:ea typeface="ＭＳ Ｐゴシック"/>
              </a:rPr>
              <a:t>44 /  646 (  3.5)</a:t>
            </a:r>
          </a:p>
          <a:p>
            <a:pPr algn="r" defTabSz="457189">
              <a:lnSpc>
                <a:spcPct val="110000"/>
              </a:lnSpc>
            </a:pPr>
            <a:endParaRPr kumimoji="1" lang="en-US" altLang="ja-JP" sz="8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11 /    54 (11.8)</a:t>
            </a:r>
          </a:p>
          <a:p>
            <a:pPr algn="r" defTabSz="457189">
              <a:lnSpc>
                <a:spcPct val="110000"/>
              </a:lnSpc>
            </a:pPr>
            <a:r>
              <a:rPr kumimoji="1" lang="en-US" altLang="ja-JP" sz="800" dirty="0">
                <a:solidFill>
                  <a:srgbClr val="E4007F"/>
                </a:solidFill>
                <a:latin typeface="Segoe UI"/>
                <a:ea typeface="ＭＳ Ｐゴシック"/>
              </a:rPr>
              <a:t>39 /  300 (  6.9)</a:t>
            </a:r>
          </a:p>
          <a:p>
            <a:pPr algn="r" defTabSz="457189">
              <a:lnSpc>
                <a:spcPct val="110000"/>
              </a:lnSpc>
            </a:pPr>
            <a:r>
              <a:rPr kumimoji="1" lang="en-US" altLang="ja-JP" sz="800" dirty="0">
                <a:solidFill>
                  <a:srgbClr val="E4007F"/>
                </a:solidFill>
                <a:latin typeface="Segoe UI"/>
                <a:ea typeface="ＭＳ Ｐゴシック"/>
              </a:rPr>
              <a:t>36 /  699 (  2.6)</a:t>
            </a:r>
          </a:p>
          <a:p>
            <a:pPr algn="r" defTabSz="457189">
              <a:lnSpc>
                <a:spcPct val="110000"/>
              </a:lnSpc>
            </a:pPr>
            <a:endParaRPr kumimoji="1" lang="en-US" altLang="ja-JP" sz="9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52 /  497 (  5.5)</a:t>
            </a:r>
          </a:p>
          <a:p>
            <a:pPr algn="r" defTabSz="457189">
              <a:lnSpc>
                <a:spcPct val="110000"/>
              </a:lnSpc>
            </a:pPr>
            <a:r>
              <a:rPr kumimoji="1" lang="en-US" altLang="ja-JP" sz="800" dirty="0">
                <a:solidFill>
                  <a:srgbClr val="E4007F"/>
                </a:solidFill>
                <a:latin typeface="Segoe UI"/>
                <a:ea typeface="ＭＳ Ｐゴシック"/>
              </a:rPr>
              <a:t>35 /  599 (  2.9)</a:t>
            </a:r>
            <a:endParaRPr kumimoji="1" lang="ja-JP" altLang="en-US" sz="800" dirty="0">
              <a:solidFill>
                <a:srgbClr val="E4007F"/>
              </a:solidFill>
              <a:latin typeface="Segoe UI"/>
              <a:ea typeface="ＭＳ Ｐゴシック"/>
            </a:endParaRPr>
          </a:p>
        </p:txBody>
      </p:sp>
      <p:sp>
        <p:nvSpPr>
          <p:cNvPr id="30" name="テキスト ボックス 29"/>
          <p:cNvSpPr txBox="1"/>
          <p:nvPr/>
        </p:nvSpPr>
        <p:spPr>
          <a:xfrm>
            <a:off x="574660" y="1316490"/>
            <a:ext cx="740978" cy="2942537"/>
          </a:xfrm>
          <a:prstGeom prst="rect">
            <a:avLst/>
          </a:prstGeom>
          <a:noFill/>
        </p:spPr>
        <p:txBody>
          <a:bodyPr wrap="square" rtlCol="0">
            <a:spAutoFit/>
          </a:bodyPr>
          <a:lstStyle/>
          <a:p>
            <a:pPr defTabSz="457189">
              <a:lnSpc>
                <a:spcPct val="110000"/>
              </a:lnSpc>
            </a:pPr>
            <a:endParaRPr kumimoji="1" lang="en-US" altLang="ja-JP" sz="800" dirty="0">
              <a:solidFill>
                <a:srgbClr val="0F243E"/>
              </a:solidFill>
              <a:latin typeface="Segoe UI" panose="020B0502040204020203" pitchFamily="34" charset="0"/>
              <a:ea typeface="ＭＳ Ｐゴシック"/>
            </a:endParaRPr>
          </a:p>
          <a:p>
            <a:pPr defTabSz="457189">
              <a:lnSpc>
                <a:spcPct val="110000"/>
              </a:lnSpc>
            </a:pPr>
            <a:endParaRPr kumimoji="1" lang="en-US" altLang="ja-JP" sz="9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Male</a:t>
            </a:r>
          </a:p>
          <a:p>
            <a:pPr defTabSz="457189">
              <a:lnSpc>
                <a:spcPct val="110000"/>
              </a:lnSpc>
            </a:pPr>
            <a:r>
              <a:rPr kumimoji="1" lang="en-US" altLang="ja-JP" sz="800" dirty="0">
                <a:solidFill>
                  <a:srgbClr val="0F243E"/>
                </a:solidFill>
                <a:latin typeface="Segoe UI" panose="020B0502040204020203" pitchFamily="34" charset="0"/>
                <a:ea typeface="ＭＳ Ｐゴシック"/>
              </a:rPr>
              <a:t>Female</a:t>
            </a:r>
          </a:p>
          <a:p>
            <a:pPr defTabSz="457189">
              <a:lnSpc>
                <a:spcPct val="110000"/>
              </a:lnSpc>
            </a:pPr>
            <a:endParaRPr kumimoji="1" lang="en-US" altLang="ja-JP" sz="7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&lt;75 years</a:t>
            </a:r>
          </a:p>
          <a:p>
            <a:pPr defTabSz="457189">
              <a:lnSpc>
                <a:spcPct val="110000"/>
              </a:lnSpc>
            </a:pPr>
            <a:r>
              <a:rPr kumimoji="1" lang="en-US" altLang="ja-JP" sz="800" dirty="0">
                <a:solidFill>
                  <a:srgbClr val="0F243E"/>
                </a:solidFill>
                <a:latin typeface="Segoe UI" panose="020B0502040204020203" pitchFamily="34" charset="0"/>
                <a:ea typeface="ＭＳ Ｐゴシック"/>
              </a:rPr>
              <a:t>≥75 years</a:t>
            </a:r>
          </a:p>
          <a:p>
            <a:pPr defTabSz="457189">
              <a:lnSpc>
                <a:spcPct val="110000"/>
              </a:lnSpc>
            </a:pPr>
            <a:endParaRPr kumimoji="1" lang="en-US" altLang="ja-JP" sz="8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Paroxysmal</a:t>
            </a:r>
          </a:p>
          <a:p>
            <a:pPr defTabSz="457189">
              <a:lnSpc>
                <a:spcPct val="110000"/>
              </a:lnSpc>
            </a:pPr>
            <a:r>
              <a:rPr kumimoji="1" lang="en-US" altLang="ja-JP" sz="800" dirty="0">
                <a:solidFill>
                  <a:srgbClr val="0F243E"/>
                </a:solidFill>
                <a:latin typeface="Segoe UI" panose="020B0502040204020203" pitchFamily="34" charset="0"/>
                <a:ea typeface="ＭＳ Ｐゴシック"/>
              </a:rPr>
              <a:t>Persistent</a:t>
            </a:r>
          </a:p>
          <a:p>
            <a:pPr defTabSz="457189">
              <a:lnSpc>
                <a:spcPct val="110000"/>
              </a:lnSpc>
            </a:pPr>
            <a:r>
              <a:rPr kumimoji="1" lang="en-US" altLang="ja-JP" sz="800" dirty="0">
                <a:solidFill>
                  <a:srgbClr val="0F243E"/>
                </a:solidFill>
                <a:latin typeface="Segoe UI" panose="020B0502040204020203" pitchFamily="34" charset="0"/>
              </a:rPr>
              <a:t>Permanent</a:t>
            </a:r>
          </a:p>
          <a:p>
            <a:pPr defTabSz="457189">
              <a:lnSpc>
                <a:spcPct val="110000"/>
              </a:lnSpc>
            </a:pPr>
            <a:endParaRPr kumimoji="1" lang="en-US" altLang="ja-JP" sz="9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Yes</a:t>
            </a:r>
          </a:p>
          <a:p>
            <a:pPr defTabSz="457189">
              <a:lnSpc>
                <a:spcPct val="110000"/>
              </a:lnSpc>
            </a:pPr>
            <a:r>
              <a:rPr kumimoji="1" lang="en-US" altLang="ja-JP" sz="800" dirty="0">
                <a:solidFill>
                  <a:srgbClr val="0F243E"/>
                </a:solidFill>
                <a:latin typeface="Segoe UI" panose="020B0502040204020203" pitchFamily="34" charset="0"/>
                <a:ea typeface="ＭＳ Ｐゴシック"/>
              </a:rPr>
              <a:t>No</a:t>
            </a:r>
          </a:p>
          <a:p>
            <a:pPr defTabSz="457189">
              <a:lnSpc>
                <a:spcPct val="110000"/>
              </a:lnSpc>
            </a:pPr>
            <a:endParaRPr kumimoji="1" lang="en-US" altLang="ja-JP" sz="8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&lt;30</a:t>
            </a:r>
          </a:p>
          <a:p>
            <a:pPr defTabSz="457189">
              <a:lnSpc>
                <a:spcPct val="110000"/>
              </a:lnSpc>
            </a:pPr>
            <a:r>
              <a:rPr kumimoji="1" lang="en-US" altLang="ja-JP" sz="800" dirty="0">
                <a:solidFill>
                  <a:srgbClr val="0F243E"/>
                </a:solidFill>
                <a:latin typeface="Segoe UI" panose="020B0502040204020203" pitchFamily="34" charset="0"/>
                <a:ea typeface="ＭＳ Ｐゴシック"/>
              </a:rPr>
              <a:t>30 to 50</a:t>
            </a:r>
          </a:p>
          <a:p>
            <a:pPr defTabSz="457189">
              <a:lnSpc>
                <a:spcPct val="110000"/>
              </a:lnSpc>
            </a:pPr>
            <a:r>
              <a:rPr kumimoji="1" lang="ja-JP" altLang="en-US" sz="800" dirty="0">
                <a:solidFill>
                  <a:srgbClr val="0F243E"/>
                </a:solidFill>
                <a:latin typeface="Segoe UI" panose="020B0502040204020203" pitchFamily="34" charset="0"/>
                <a:ea typeface="ＭＳ Ｐゴシック"/>
              </a:rPr>
              <a:t>≥</a:t>
            </a:r>
            <a:r>
              <a:rPr kumimoji="1" lang="en-US" altLang="ja-JP" sz="800" dirty="0">
                <a:solidFill>
                  <a:srgbClr val="0F243E"/>
                </a:solidFill>
                <a:latin typeface="Segoe UI" panose="020B0502040204020203" pitchFamily="34" charset="0"/>
                <a:ea typeface="ＭＳ Ｐゴシック"/>
              </a:rPr>
              <a:t>50</a:t>
            </a:r>
          </a:p>
          <a:p>
            <a:pPr defTabSz="457189">
              <a:lnSpc>
                <a:spcPct val="110000"/>
              </a:lnSpc>
            </a:pPr>
            <a:endParaRPr kumimoji="1" lang="en-US" altLang="ja-JP" sz="8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10 mg od</a:t>
            </a:r>
          </a:p>
          <a:p>
            <a:pPr defTabSz="457189">
              <a:lnSpc>
                <a:spcPct val="110000"/>
              </a:lnSpc>
            </a:pPr>
            <a:r>
              <a:rPr kumimoji="1" lang="en-US" altLang="ja-JP" sz="800" dirty="0">
                <a:solidFill>
                  <a:srgbClr val="0F243E"/>
                </a:solidFill>
                <a:latin typeface="Segoe UI" panose="020B0502040204020203" pitchFamily="34" charset="0"/>
                <a:ea typeface="ＭＳ Ｐゴシック"/>
              </a:rPr>
              <a:t>15 mg od</a:t>
            </a:r>
            <a:endParaRPr kumimoji="1" lang="ja-JP" altLang="en-US" sz="800" dirty="0">
              <a:solidFill>
                <a:srgbClr val="0F243E"/>
              </a:solidFill>
              <a:latin typeface="Segoe UI" panose="020B0502040204020203" pitchFamily="34" charset="0"/>
              <a:ea typeface="ＭＳ Ｐゴシック"/>
            </a:endParaRPr>
          </a:p>
        </p:txBody>
      </p:sp>
      <p:sp>
        <p:nvSpPr>
          <p:cNvPr id="31" name="テキスト ボックス 30"/>
          <p:cNvSpPr txBox="1"/>
          <p:nvPr/>
        </p:nvSpPr>
        <p:spPr>
          <a:xfrm>
            <a:off x="3734572" y="1317487"/>
            <a:ext cx="895338" cy="2933047"/>
          </a:xfrm>
          <a:prstGeom prst="rect">
            <a:avLst/>
          </a:prstGeom>
          <a:noFill/>
        </p:spPr>
        <p:txBody>
          <a:bodyPr wrap="square" rtlCol="0">
            <a:spAutoFit/>
          </a:bodyPr>
          <a:lstStyle/>
          <a:p>
            <a:pPr algn="r" defTabSz="457189">
              <a:lnSpc>
                <a:spcPct val="110000"/>
              </a:lnSpc>
            </a:pPr>
            <a:r>
              <a:rPr kumimoji="1" lang="en-US" altLang="ja-JP" sz="788" dirty="0">
                <a:solidFill>
                  <a:srgbClr val="0F243E"/>
                </a:solidFill>
                <a:latin typeface="Segoe UI"/>
                <a:ea typeface="ＭＳ Ｐゴシック"/>
              </a:rPr>
              <a:t>0.72 (0.55–0.95)</a:t>
            </a:r>
          </a:p>
          <a:p>
            <a:pPr algn="r" defTabSz="457189">
              <a:lnSpc>
                <a:spcPct val="110000"/>
              </a:lnSpc>
            </a:pPr>
            <a:endParaRPr kumimoji="1" lang="en-US" altLang="ja-JP" sz="900" dirty="0">
              <a:solidFill>
                <a:srgbClr val="0F243E"/>
              </a:solidFill>
              <a:latin typeface="Segoe UI"/>
              <a:ea typeface="ＭＳ Ｐゴシック"/>
            </a:endParaRPr>
          </a:p>
          <a:p>
            <a:pPr algn="r" defTabSz="457189">
              <a:lnSpc>
                <a:spcPct val="110000"/>
              </a:lnSpc>
            </a:pPr>
            <a:r>
              <a:rPr kumimoji="1" lang="en-US" altLang="ja-JP" sz="788" dirty="0">
                <a:solidFill>
                  <a:srgbClr val="0F243E"/>
                </a:solidFill>
                <a:latin typeface="Segoe UI"/>
                <a:ea typeface="ＭＳ Ｐゴシック"/>
              </a:rPr>
              <a:t>0.68 (0.50–0.93)</a:t>
            </a:r>
          </a:p>
          <a:p>
            <a:pPr algn="r" defTabSz="457189">
              <a:lnSpc>
                <a:spcPct val="110000"/>
              </a:lnSpc>
            </a:pPr>
            <a:r>
              <a:rPr kumimoji="1" lang="en-US" altLang="ja-JP" sz="788" dirty="0">
                <a:solidFill>
                  <a:srgbClr val="0F243E"/>
                </a:solidFill>
                <a:latin typeface="Segoe UI"/>
                <a:ea typeface="ＭＳ Ｐゴシック"/>
              </a:rPr>
              <a:t>0.90 (0.51–1.58)</a:t>
            </a:r>
          </a:p>
          <a:p>
            <a:pPr algn="r" defTabSz="457189">
              <a:lnSpc>
                <a:spcPct val="110000"/>
              </a:lnSpc>
            </a:pPr>
            <a:endParaRPr kumimoji="1" lang="en-US" altLang="ja-JP" sz="825" dirty="0">
              <a:solidFill>
                <a:srgbClr val="0F243E"/>
              </a:solidFill>
              <a:latin typeface="Segoe UI"/>
              <a:ea typeface="ＭＳ Ｐゴシック"/>
            </a:endParaRPr>
          </a:p>
          <a:p>
            <a:pPr algn="r" defTabSz="457189">
              <a:lnSpc>
                <a:spcPct val="110000"/>
              </a:lnSpc>
            </a:pPr>
            <a:r>
              <a:rPr kumimoji="1" lang="en-US" altLang="ja-JP" sz="788" dirty="0">
                <a:solidFill>
                  <a:srgbClr val="0F243E"/>
                </a:solidFill>
                <a:latin typeface="Segoe UI"/>
                <a:ea typeface="ＭＳ Ｐゴシック"/>
              </a:rPr>
              <a:t>0.89 (0.56–1.42)</a:t>
            </a:r>
          </a:p>
          <a:p>
            <a:pPr algn="r" defTabSz="457189">
              <a:lnSpc>
                <a:spcPct val="110000"/>
              </a:lnSpc>
            </a:pPr>
            <a:r>
              <a:rPr kumimoji="1" lang="en-US" altLang="ja-JP" sz="788" dirty="0">
                <a:solidFill>
                  <a:srgbClr val="0F243E"/>
                </a:solidFill>
                <a:latin typeface="Segoe UI"/>
                <a:ea typeface="ＭＳ Ｐゴシック"/>
              </a:rPr>
              <a:t>0.64 (0.46–0.91)</a:t>
            </a:r>
          </a:p>
          <a:p>
            <a:pPr algn="r" defTabSz="457189">
              <a:lnSpc>
                <a:spcPct val="110000"/>
              </a:lnSpc>
            </a:pPr>
            <a:endParaRPr kumimoji="1" lang="en-US" altLang="ja-JP" sz="825" dirty="0">
              <a:solidFill>
                <a:srgbClr val="0F243E"/>
              </a:solidFill>
              <a:latin typeface="Segoe UI"/>
              <a:ea typeface="ＭＳ Ｐゴシック"/>
            </a:endParaRPr>
          </a:p>
          <a:p>
            <a:pPr algn="r" defTabSz="457189">
              <a:lnSpc>
                <a:spcPct val="110000"/>
              </a:lnSpc>
            </a:pPr>
            <a:r>
              <a:rPr kumimoji="1" lang="en-US" altLang="ja-JP" sz="788" dirty="0">
                <a:solidFill>
                  <a:srgbClr val="0F243E"/>
                </a:solidFill>
                <a:latin typeface="Segoe UI"/>
                <a:ea typeface="ＭＳ Ｐゴシック"/>
              </a:rPr>
              <a:t>0.74 (0.48–1.14)</a:t>
            </a:r>
          </a:p>
          <a:p>
            <a:pPr algn="r" defTabSz="457189">
              <a:lnSpc>
                <a:spcPct val="110000"/>
              </a:lnSpc>
            </a:pPr>
            <a:r>
              <a:rPr kumimoji="1" lang="en-US" altLang="ja-JP" sz="788" dirty="0">
                <a:solidFill>
                  <a:srgbClr val="0F243E"/>
                </a:solidFill>
                <a:latin typeface="Segoe UI"/>
                <a:ea typeface="ＭＳ Ｐゴシック"/>
              </a:rPr>
              <a:t>0.51 (0.26–1.00)</a:t>
            </a:r>
          </a:p>
          <a:p>
            <a:pPr algn="r" defTabSz="457189">
              <a:lnSpc>
                <a:spcPct val="110000"/>
              </a:lnSpc>
            </a:pPr>
            <a:r>
              <a:rPr kumimoji="1" lang="en-US" altLang="ja-JP" sz="788" dirty="0">
                <a:solidFill>
                  <a:srgbClr val="0F243E"/>
                </a:solidFill>
                <a:latin typeface="Segoe UI"/>
                <a:ea typeface="ＭＳ Ｐゴシック"/>
              </a:rPr>
              <a:t>0.85 (0.55–1.30)</a:t>
            </a:r>
          </a:p>
          <a:p>
            <a:pPr algn="r" defTabSz="457189">
              <a:lnSpc>
                <a:spcPct val="110000"/>
              </a:lnSpc>
            </a:pPr>
            <a:endParaRPr kumimoji="1" lang="en-US" altLang="ja-JP" sz="825" dirty="0">
              <a:solidFill>
                <a:srgbClr val="0F243E"/>
              </a:solidFill>
              <a:latin typeface="Segoe UI"/>
              <a:ea typeface="ＭＳ Ｐゴシック"/>
            </a:endParaRPr>
          </a:p>
          <a:p>
            <a:pPr algn="r" defTabSz="457189">
              <a:lnSpc>
                <a:spcPct val="110000"/>
              </a:lnSpc>
            </a:pPr>
            <a:r>
              <a:rPr kumimoji="1" lang="en-US" altLang="ja-JP" sz="788" dirty="0">
                <a:solidFill>
                  <a:srgbClr val="0F243E"/>
                </a:solidFill>
                <a:latin typeface="Segoe UI"/>
                <a:ea typeface="ＭＳ Ｐゴシック"/>
              </a:rPr>
              <a:t>0.68 (0.46–0.99)</a:t>
            </a:r>
          </a:p>
          <a:p>
            <a:pPr algn="r" defTabSz="457189">
              <a:lnSpc>
                <a:spcPct val="110000"/>
              </a:lnSpc>
            </a:pPr>
            <a:r>
              <a:rPr kumimoji="1" lang="en-US" altLang="ja-JP" sz="788" dirty="0">
                <a:solidFill>
                  <a:srgbClr val="0F243E"/>
                </a:solidFill>
                <a:latin typeface="Segoe UI"/>
                <a:ea typeface="ＭＳ Ｐゴシック"/>
              </a:rPr>
              <a:t>0.77 (0.52–1.14)</a:t>
            </a:r>
          </a:p>
          <a:p>
            <a:pPr algn="r" defTabSz="457189">
              <a:lnSpc>
                <a:spcPct val="110000"/>
              </a:lnSpc>
            </a:pPr>
            <a:endParaRPr kumimoji="1" lang="en-US" altLang="ja-JP" sz="825" dirty="0">
              <a:solidFill>
                <a:srgbClr val="0F243E"/>
              </a:solidFill>
              <a:latin typeface="Segoe UI"/>
              <a:ea typeface="ＭＳ Ｐゴシック"/>
            </a:endParaRPr>
          </a:p>
          <a:p>
            <a:pPr algn="r" defTabSz="457189">
              <a:lnSpc>
                <a:spcPct val="110000"/>
              </a:lnSpc>
            </a:pPr>
            <a:r>
              <a:rPr kumimoji="1" lang="en-US" altLang="ja-JP" sz="788" dirty="0">
                <a:solidFill>
                  <a:srgbClr val="0F243E"/>
                </a:solidFill>
                <a:latin typeface="Segoe UI"/>
                <a:ea typeface="ＭＳ Ｐゴシック"/>
              </a:rPr>
              <a:t>0.87 (0.39–1.94)</a:t>
            </a:r>
          </a:p>
          <a:p>
            <a:pPr algn="r" defTabSz="457189">
              <a:lnSpc>
                <a:spcPct val="110000"/>
              </a:lnSpc>
            </a:pPr>
            <a:r>
              <a:rPr kumimoji="1" lang="en-US" altLang="ja-JP" sz="788" dirty="0">
                <a:solidFill>
                  <a:srgbClr val="0F243E"/>
                </a:solidFill>
                <a:latin typeface="Segoe UI"/>
                <a:ea typeface="ＭＳ Ｐゴシック"/>
              </a:rPr>
              <a:t>0.83 (0.54–1.29)</a:t>
            </a:r>
          </a:p>
          <a:p>
            <a:pPr algn="r" defTabSz="457189">
              <a:lnSpc>
                <a:spcPct val="110000"/>
              </a:lnSpc>
            </a:pPr>
            <a:r>
              <a:rPr kumimoji="1" lang="en-US" altLang="ja-JP" sz="788" dirty="0">
                <a:solidFill>
                  <a:srgbClr val="0F243E"/>
                </a:solidFill>
                <a:latin typeface="Segoe UI"/>
                <a:ea typeface="ＭＳ Ｐゴシック"/>
              </a:rPr>
              <a:t>0.57 (0.38–0.87)</a:t>
            </a:r>
          </a:p>
          <a:p>
            <a:pPr algn="r" defTabSz="457189">
              <a:lnSpc>
                <a:spcPct val="110000"/>
              </a:lnSpc>
            </a:pPr>
            <a:endParaRPr kumimoji="1" lang="en-US" altLang="ja-JP" sz="825" dirty="0">
              <a:solidFill>
                <a:srgbClr val="0F243E"/>
              </a:solidFill>
              <a:latin typeface="Segoe UI"/>
              <a:ea typeface="ＭＳ Ｐゴシック"/>
            </a:endParaRPr>
          </a:p>
          <a:p>
            <a:pPr algn="r" defTabSz="457189">
              <a:lnSpc>
                <a:spcPct val="110000"/>
              </a:lnSpc>
            </a:pPr>
            <a:r>
              <a:rPr kumimoji="1" lang="en-US" altLang="ja-JP" sz="788" dirty="0">
                <a:solidFill>
                  <a:srgbClr val="0F243E"/>
                </a:solidFill>
                <a:latin typeface="Segoe UI"/>
                <a:ea typeface="ＭＳ Ｐゴシック"/>
              </a:rPr>
              <a:t>0.73 (0.51–1.05)</a:t>
            </a:r>
          </a:p>
          <a:p>
            <a:pPr algn="r" defTabSz="457189">
              <a:lnSpc>
                <a:spcPct val="110000"/>
              </a:lnSpc>
            </a:pPr>
            <a:r>
              <a:rPr kumimoji="1" lang="en-US" altLang="ja-JP" sz="788" dirty="0">
                <a:solidFill>
                  <a:srgbClr val="0F243E"/>
                </a:solidFill>
                <a:latin typeface="Segoe UI"/>
                <a:ea typeface="ＭＳ Ｐゴシック"/>
              </a:rPr>
              <a:t>0.70 (0.45–1.08)</a:t>
            </a:r>
            <a:endParaRPr kumimoji="1" lang="ja-JP" altLang="en-US" sz="788" dirty="0">
              <a:solidFill>
                <a:srgbClr val="0F243E"/>
              </a:solidFill>
              <a:latin typeface="Segoe UI"/>
              <a:ea typeface="ＭＳ Ｐゴシック"/>
            </a:endParaRPr>
          </a:p>
        </p:txBody>
      </p:sp>
      <p:grpSp>
        <p:nvGrpSpPr>
          <p:cNvPr id="17" name="グループ化 16"/>
          <p:cNvGrpSpPr/>
          <p:nvPr/>
        </p:nvGrpSpPr>
        <p:grpSpPr>
          <a:xfrm>
            <a:off x="3830" y="1341286"/>
            <a:ext cx="640570" cy="216000"/>
            <a:chOff x="3830" y="1385736"/>
            <a:chExt cx="640570" cy="216000"/>
          </a:xfrm>
        </p:grpSpPr>
        <p:sp>
          <p:nvSpPr>
            <p:cNvPr id="68" name="角丸四角形 67"/>
            <p:cNvSpPr/>
            <p:nvPr/>
          </p:nvSpPr>
          <p:spPr>
            <a:xfrm>
              <a:off x="15127" y="1414806"/>
              <a:ext cx="629273" cy="166417"/>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32" name="テキスト ボックス 31"/>
            <p:cNvSpPr txBox="1"/>
            <p:nvPr/>
          </p:nvSpPr>
          <p:spPr>
            <a:xfrm>
              <a:off x="3830" y="1385736"/>
              <a:ext cx="629273" cy="216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Total</a:t>
              </a:r>
            </a:p>
          </p:txBody>
        </p:sp>
      </p:grpSp>
      <p:grpSp>
        <p:nvGrpSpPr>
          <p:cNvPr id="79" name="グループ化 78"/>
          <p:cNvGrpSpPr/>
          <p:nvPr/>
        </p:nvGrpSpPr>
        <p:grpSpPr>
          <a:xfrm>
            <a:off x="15127" y="1610245"/>
            <a:ext cx="629273" cy="324000"/>
            <a:chOff x="15127" y="1556905"/>
            <a:chExt cx="629273" cy="324000"/>
          </a:xfrm>
        </p:grpSpPr>
        <p:sp>
          <p:nvSpPr>
            <p:cNvPr id="67" name="角丸四角形 66"/>
            <p:cNvSpPr/>
            <p:nvPr/>
          </p:nvSpPr>
          <p:spPr>
            <a:xfrm>
              <a:off x="15127" y="1556905"/>
              <a:ext cx="629273" cy="324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33" name="テキスト ボックス 32"/>
            <p:cNvSpPr txBox="1"/>
            <p:nvPr/>
          </p:nvSpPr>
          <p:spPr>
            <a:xfrm>
              <a:off x="129907" y="1611183"/>
              <a:ext cx="398744" cy="215444"/>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Sex</a:t>
              </a:r>
            </a:p>
          </p:txBody>
        </p:sp>
      </p:grpSp>
      <p:grpSp>
        <p:nvGrpSpPr>
          <p:cNvPr id="82" name="グループ化 81"/>
          <p:cNvGrpSpPr/>
          <p:nvPr/>
        </p:nvGrpSpPr>
        <p:grpSpPr>
          <a:xfrm>
            <a:off x="15127" y="2008386"/>
            <a:ext cx="629273" cy="324000"/>
            <a:chOff x="15127" y="1970286"/>
            <a:chExt cx="629273" cy="324000"/>
          </a:xfrm>
        </p:grpSpPr>
        <p:sp>
          <p:nvSpPr>
            <p:cNvPr id="66" name="角丸四角形 65"/>
            <p:cNvSpPr/>
            <p:nvPr/>
          </p:nvSpPr>
          <p:spPr>
            <a:xfrm>
              <a:off x="15127" y="1970286"/>
              <a:ext cx="629273" cy="324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34" name="テキスト ボックス 33"/>
            <p:cNvSpPr txBox="1"/>
            <p:nvPr/>
          </p:nvSpPr>
          <p:spPr>
            <a:xfrm>
              <a:off x="122659" y="2024564"/>
              <a:ext cx="414209" cy="215444"/>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Age</a:t>
              </a:r>
            </a:p>
          </p:txBody>
        </p:sp>
      </p:grpSp>
      <p:grpSp>
        <p:nvGrpSpPr>
          <p:cNvPr id="61" name="グループ化 60"/>
          <p:cNvGrpSpPr/>
          <p:nvPr/>
        </p:nvGrpSpPr>
        <p:grpSpPr>
          <a:xfrm>
            <a:off x="15127" y="2912740"/>
            <a:ext cx="629273" cy="396000"/>
            <a:chOff x="15127" y="3007629"/>
            <a:chExt cx="629273" cy="396000"/>
          </a:xfrm>
        </p:grpSpPr>
        <p:sp>
          <p:nvSpPr>
            <p:cNvPr id="64" name="角丸四角形 63"/>
            <p:cNvSpPr/>
            <p:nvPr/>
          </p:nvSpPr>
          <p:spPr>
            <a:xfrm>
              <a:off x="15127" y="3007629"/>
              <a:ext cx="629273"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36" name="テキスト ボックス 35"/>
            <p:cNvSpPr txBox="1"/>
            <p:nvPr/>
          </p:nvSpPr>
          <p:spPr>
            <a:xfrm>
              <a:off x="15127" y="3036352"/>
              <a:ext cx="629273" cy="338554"/>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Diabetes</a:t>
              </a:r>
            </a:p>
            <a:p>
              <a:pPr algn="ctr" defTabSz="457189"/>
              <a:r>
                <a:rPr kumimoji="1" lang="en-US" altLang="ja-JP" sz="800" b="1" dirty="0">
                  <a:solidFill>
                    <a:srgbClr val="FFFFFF"/>
                  </a:solidFill>
                  <a:latin typeface="Segoe UI"/>
                  <a:ea typeface="ＭＳ Ｐゴシック"/>
                </a:rPr>
                <a:t>mellitus</a:t>
              </a:r>
            </a:p>
          </p:txBody>
        </p:sp>
      </p:grpSp>
      <p:grpSp>
        <p:nvGrpSpPr>
          <p:cNvPr id="60" name="グループ化 59"/>
          <p:cNvGrpSpPr/>
          <p:nvPr/>
        </p:nvGrpSpPr>
        <p:grpSpPr>
          <a:xfrm>
            <a:off x="24652" y="3389238"/>
            <a:ext cx="629273" cy="396000"/>
            <a:chOff x="24652" y="3482675"/>
            <a:chExt cx="629273" cy="396000"/>
          </a:xfrm>
        </p:grpSpPr>
        <p:sp>
          <p:nvSpPr>
            <p:cNvPr id="63" name="角丸四角形 62"/>
            <p:cNvSpPr/>
            <p:nvPr/>
          </p:nvSpPr>
          <p:spPr>
            <a:xfrm>
              <a:off x="24652" y="3482675"/>
              <a:ext cx="629273"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37" name="テキスト ボックス 36"/>
            <p:cNvSpPr txBox="1"/>
            <p:nvPr/>
          </p:nvSpPr>
          <p:spPr>
            <a:xfrm>
              <a:off x="24652" y="3511398"/>
              <a:ext cx="629273" cy="338554"/>
            </a:xfrm>
            <a:prstGeom prst="rect">
              <a:avLst/>
            </a:prstGeom>
            <a:noFill/>
          </p:spPr>
          <p:txBody>
            <a:bodyPr wrap="square" rtlCol="0">
              <a:spAutoFit/>
            </a:bodyPr>
            <a:lstStyle/>
            <a:p>
              <a:pPr algn="ctr" defTabSz="457189"/>
              <a:r>
                <a:rPr kumimoji="1" lang="en-US" altLang="ja-JP" sz="800" b="1" dirty="0" err="1">
                  <a:solidFill>
                    <a:srgbClr val="FFFFFF"/>
                  </a:solidFill>
                  <a:latin typeface="Segoe UI"/>
                  <a:ea typeface="ＭＳ Ｐゴシック"/>
                </a:rPr>
                <a:t>CrCl</a:t>
              </a:r>
              <a:endParaRPr kumimoji="1" lang="en-US" altLang="ja-JP" sz="800" b="1" dirty="0">
                <a:solidFill>
                  <a:srgbClr val="FFFFFF"/>
                </a:solidFill>
                <a:latin typeface="Segoe UI"/>
                <a:ea typeface="ＭＳ Ｐゴシック"/>
              </a:endParaRPr>
            </a:p>
            <a:p>
              <a:pPr algn="ctr" defTabSz="457189"/>
              <a:r>
                <a:rPr kumimoji="1" lang="en-US" altLang="ja-JP" sz="800" b="1" dirty="0">
                  <a:solidFill>
                    <a:srgbClr val="FFFFFF"/>
                  </a:solidFill>
                  <a:latin typeface="Segoe UI"/>
                  <a:ea typeface="ＭＳ Ｐゴシック"/>
                </a:rPr>
                <a:t>(ml/min)</a:t>
              </a:r>
            </a:p>
          </p:txBody>
        </p:sp>
      </p:grpSp>
      <p:sp>
        <p:nvSpPr>
          <p:cNvPr id="39" name="テキスト ボックス 38"/>
          <p:cNvSpPr txBox="1"/>
          <p:nvPr/>
        </p:nvSpPr>
        <p:spPr>
          <a:xfrm>
            <a:off x="5657454" y="1451312"/>
            <a:ext cx="887846" cy="2788969"/>
          </a:xfrm>
          <a:prstGeom prst="rect">
            <a:avLst/>
          </a:prstGeom>
          <a:noFill/>
        </p:spPr>
        <p:txBody>
          <a:bodyPr wrap="square" rtlCol="0">
            <a:spAutoFit/>
          </a:bodyPr>
          <a:lstStyle/>
          <a:p>
            <a:pPr algn="r" defTabSz="457189">
              <a:lnSpc>
                <a:spcPct val="110000"/>
              </a:lnSpc>
            </a:pPr>
            <a:r>
              <a:rPr kumimoji="1" lang="en-US" altLang="ja-JP" sz="788" dirty="0">
                <a:solidFill>
                  <a:srgbClr val="E4007F"/>
                </a:solidFill>
                <a:latin typeface="Segoe UI"/>
                <a:ea typeface="ＭＳ Ｐゴシック"/>
              </a:rPr>
              <a:t>54 / 663 (  4.2)</a:t>
            </a:r>
          </a:p>
          <a:p>
            <a:pPr algn="r" defTabSz="457189">
              <a:lnSpc>
                <a:spcPct val="110000"/>
              </a:lnSpc>
            </a:pPr>
            <a:r>
              <a:rPr kumimoji="1" lang="en-US" altLang="ja-JP" sz="788" dirty="0">
                <a:solidFill>
                  <a:srgbClr val="E4007F"/>
                </a:solidFill>
                <a:latin typeface="Segoe UI"/>
                <a:ea typeface="ＭＳ Ｐゴシック"/>
              </a:rPr>
              <a:t>35 / 444 (  4.0)</a:t>
            </a:r>
          </a:p>
          <a:p>
            <a:pPr algn="r" defTabSz="457189">
              <a:lnSpc>
                <a:spcPct val="110000"/>
              </a:lnSpc>
            </a:pPr>
            <a:endParaRPr kumimoji="1" lang="en-US" altLang="ja-JP" sz="900" dirty="0">
              <a:solidFill>
                <a:srgbClr val="E4007F"/>
              </a:solidFill>
              <a:latin typeface="Segoe UI"/>
              <a:ea typeface="ＭＳ Ｐゴシック"/>
            </a:endParaRPr>
          </a:p>
          <a:p>
            <a:pPr algn="r" defTabSz="457189">
              <a:lnSpc>
                <a:spcPct val="110000"/>
              </a:lnSpc>
            </a:pPr>
            <a:r>
              <a:rPr kumimoji="1" lang="en-US" altLang="ja-JP" sz="788" dirty="0">
                <a:solidFill>
                  <a:srgbClr val="E4007F"/>
                </a:solidFill>
                <a:latin typeface="Segoe UI"/>
                <a:ea typeface="ＭＳ Ｐゴシック"/>
              </a:rPr>
              <a:t>63 / 847 (  3.8)</a:t>
            </a:r>
          </a:p>
          <a:p>
            <a:pPr algn="r" defTabSz="457189">
              <a:lnSpc>
                <a:spcPct val="110000"/>
              </a:lnSpc>
            </a:pPr>
            <a:r>
              <a:rPr kumimoji="1" lang="en-US" altLang="ja-JP" sz="788" dirty="0">
                <a:solidFill>
                  <a:srgbClr val="E4007F"/>
                </a:solidFill>
                <a:latin typeface="Segoe UI"/>
                <a:ea typeface="ＭＳ Ｐゴシック"/>
              </a:rPr>
              <a:t>26 / 260 (  5.1)</a:t>
            </a:r>
          </a:p>
          <a:p>
            <a:pPr algn="r" defTabSz="457189">
              <a:lnSpc>
                <a:spcPct val="110000"/>
              </a:lnSpc>
            </a:pPr>
            <a:r>
              <a:rPr kumimoji="1" lang="en-US" altLang="ja-JP" sz="1050" dirty="0">
                <a:solidFill>
                  <a:srgbClr val="E4007F"/>
                </a:solidFill>
                <a:latin typeface="Segoe UI"/>
                <a:ea typeface="ＭＳ Ｐゴシック"/>
              </a:rPr>
              <a:t> </a:t>
            </a:r>
          </a:p>
          <a:p>
            <a:pPr algn="r" defTabSz="457189">
              <a:lnSpc>
                <a:spcPct val="110000"/>
              </a:lnSpc>
            </a:pPr>
            <a:r>
              <a:rPr kumimoji="1" lang="en-US" altLang="ja-JP" sz="788" dirty="0">
                <a:solidFill>
                  <a:srgbClr val="E4007F"/>
                </a:solidFill>
                <a:latin typeface="Segoe UI"/>
                <a:ea typeface="ＭＳ Ｐゴシック"/>
              </a:rPr>
              <a:t>38 / 500 (  3.9)</a:t>
            </a:r>
          </a:p>
          <a:p>
            <a:pPr algn="r" defTabSz="457189">
              <a:lnSpc>
                <a:spcPct val="110000"/>
              </a:lnSpc>
            </a:pPr>
            <a:r>
              <a:rPr kumimoji="1" lang="en-US" altLang="ja-JP" sz="788" dirty="0">
                <a:solidFill>
                  <a:srgbClr val="E4007F"/>
                </a:solidFill>
                <a:latin typeface="Segoe UI"/>
                <a:ea typeface="ＭＳ Ｐゴシック"/>
              </a:rPr>
              <a:t>13 / 171 (  3.8)</a:t>
            </a:r>
          </a:p>
          <a:p>
            <a:pPr algn="r" defTabSz="457189">
              <a:lnSpc>
                <a:spcPct val="110000"/>
              </a:lnSpc>
            </a:pPr>
            <a:r>
              <a:rPr kumimoji="1" lang="en-US" altLang="ja-JP" sz="788" dirty="0">
                <a:solidFill>
                  <a:srgbClr val="E4007F"/>
                </a:solidFill>
                <a:latin typeface="Segoe UI"/>
                <a:ea typeface="ＭＳ Ｐゴシック"/>
              </a:rPr>
              <a:t>5 /   19 (15.0)</a:t>
            </a:r>
          </a:p>
          <a:p>
            <a:pPr algn="r" defTabSz="457189">
              <a:lnSpc>
                <a:spcPct val="110000"/>
              </a:lnSpc>
            </a:pPr>
            <a:endParaRPr kumimoji="1" lang="en-US" altLang="ja-JP" sz="1050" dirty="0">
              <a:solidFill>
                <a:srgbClr val="E4007F"/>
              </a:solidFill>
              <a:latin typeface="Segoe UI"/>
              <a:ea typeface="ＭＳ Ｐゴシック"/>
            </a:endParaRPr>
          </a:p>
          <a:p>
            <a:pPr algn="r" defTabSz="457189">
              <a:lnSpc>
                <a:spcPct val="110000"/>
              </a:lnSpc>
            </a:pPr>
            <a:r>
              <a:rPr kumimoji="1" lang="en-US" altLang="ja-JP" sz="788" dirty="0">
                <a:solidFill>
                  <a:srgbClr val="E4007F"/>
                </a:solidFill>
                <a:latin typeface="Segoe UI"/>
                <a:ea typeface="ＭＳ Ｐゴシック"/>
              </a:rPr>
              <a:t>9 / 230 (  2.0)</a:t>
            </a:r>
          </a:p>
          <a:p>
            <a:pPr algn="r" defTabSz="457189">
              <a:lnSpc>
                <a:spcPct val="110000"/>
              </a:lnSpc>
            </a:pPr>
            <a:r>
              <a:rPr kumimoji="1" lang="en-US" altLang="ja-JP" sz="788" dirty="0">
                <a:solidFill>
                  <a:srgbClr val="E4007F"/>
                </a:solidFill>
                <a:latin typeface="Segoe UI"/>
                <a:ea typeface="ＭＳ Ｐゴシック"/>
              </a:rPr>
              <a:t>80 / 874 (  4.7)</a:t>
            </a:r>
          </a:p>
          <a:p>
            <a:pPr algn="r" defTabSz="457189">
              <a:lnSpc>
                <a:spcPct val="110000"/>
              </a:lnSpc>
            </a:pPr>
            <a:endParaRPr kumimoji="1" lang="en-US" altLang="ja-JP" sz="1000" dirty="0">
              <a:solidFill>
                <a:srgbClr val="E4007F"/>
              </a:solidFill>
              <a:latin typeface="Segoe UI"/>
              <a:ea typeface="ＭＳ Ｐゴシック"/>
            </a:endParaRPr>
          </a:p>
          <a:p>
            <a:pPr algn="r" defTabSz="457189">
              <a:lnSpc>
                <a:spcPct val="110000"/>
              </a:lnSpc>
            </a:pPr>
            <a:r>
              <a:rPr kumimoji="1" lang="en-US" altLang="ja-JP" sz="788" dirty="0">
                <a:solidFill>
                  <a:srgbClr val="E4007F"/>
                </a:solidFill>
                <a:latin typeface="Segoe UI"/>
                <a:ea typeface="ＭＳ Ｐゴシック"/>
              </a:rPr>
              <a:t>22 / 429 (  2.6)</a:t>
            </a:r>
          </a:p>
          <a:p>
            <a:pPr algn="r" defTabSz="457189">
              <a:lnSpc>
                <a:spcPct val="110000"/>
              </a:lnSpc>
            </a:pPr>
            <a:r>
              <a:rPr kumimoji="1" lang="en-US" altLang="ja-JP" sz="788" dirty="0">
                <a:solidFill>
                  <a:srgbClr val="E4007F"/>
                </a:solidFill>
                <a:latin typeface="Segoe UI"/>
                <a:ea typeface="ＭＳ Ｐゴシック"/>
              </a:rPr>
              <a:t>67 / 678 (  5.2)</a:t>
            </a:r>
          </a:p>
          <a:p>
            <a:pPr algn="r" defTabSz="457189">
              <a:lnSpc>
                <a:spcPct val="110000"/>
              </a:lnSpc>
            </a:pPr>
            <a:endParaRPr kumimoji="1" lang="en-US" altLang="ja-JP" sz="1000" dirty="0">
              <a:solidFill>
                <a:srgbClr val="E4007F"/>
              </a:solidFill>
              <a:latin typeface="Segoe UI"/>
              <a:ea typeface="ＭＳ Ｐゴシック"/>
            </a:endParaRPr>
          </a:p>
          <a:p>
            <a:pPr algn="r" defTabSz="457189">
              <a:lnSpc>
                <a:spcPct val="110000"/>
              </a:lnSpc>
            </a:pPr>
            <a:r>
              <a:rPr kumimoji="1" lang="en-US" altLang="ja-JP" sz="788" dirty="0">
                <a:solidFill>
                  <a:srgbClr val="E4007F"/>
                </a:solidFill>
                <a:latin typeface="Segoe UI"/>
                <a:ea typeface="ＭＳ Ｐゴシック"/>
              </a:rPr>
              <a:t>16 / 224 (  3.6)</a:t>
            </a:r>
          </a:p>
          <a:p>
            <a:pPr algn="r" defTabSz="457189">
              <a:lnSpc>
                <a:spcPct val="110000"/>
              </a:lnSpc>
            </a:pPr>
            <a:r>
              <a:rPr kumimoji="1" lang="en-US" altLang="ja-JP" sz="788" dirty="0">
                <a:solidFill>
                  <a:srgbClr val="E4007F"/>
                </a:solidFill>
                <a:latin typeface="Segoe UI"/>
                <a:ea typeface="ＭＳ Ｐゴシック"/>
              </a:rPr>
              <a:t>42 / 562 (  3.8)</a:t>
            </a:r>
          </a:p>
          <a:p>
            <a:pPr algn="r" defTabSz="457189">
              <a:lnSpc>
                <a:spcPct val="110000"/>
              </a:lnSpc>
            </a:pPr>
            <a:r>
              <a:rPr kumimoji="1" lang="en-US" altLang="ja-JP" sz="788" dirty="0">
                <a:solidFill>
                  <a:srgbClr val="E4007F"/>
                </a:solidFill>
                <a:latin typeface="Segoe UI"/>
                <a:ea typeface="ＭＳ Ｐゴシック"/>
              </a:rPr>
              <a:t>28 / 283 (  5.2)</a:t>
            </a:r>
            <a:endParaRPr kumimoji="1" lang="ja-JP" altLang="en-US" sz="788" dirty="0">
              <a:solidFill>
                <a:srgbClr val="E4007F"/>
              </a:solidFill>
              <a:latin typeface="Segoe UI"/>
              <a:ea typeface="ＭＳ Ｐゴシック"/>
            </a:endParaRPr>
          </a:p>
        </p:txBody>
      </p:sp>
      <p:sp>
        <p:nvSpPr>
          <p:cNvPr id="40" name="テキスト ボックス 39"/>
          <p:cNvSpPr txBox="1"/>
          <p:nvPr/>
        </p:nvSpPr>
        <p:spPr>
          <a:xfrm>
            <a:off x="5287946" y="1451312"/>
            <a:ext cx="739378" cy="2822824"/>
          </a:xfrm>
          <a:prstGeom prst="rect">
            <a:avLst/>
          </a:prstGeom>
          <a:noFill/>
        </p:spPr>
        <p:txBody>
          <a:bodyPr wrap="square" rtlCol="0">
            <a:spAutoFit/>
          </a:bodyPr>
          <a:lstStyle/>
          <a:p>
            <a:pPr defTabSz="457189">
              <a:lnSpc>
                <a:spcPct val="110000"/>
              </a:lnSpc>
            </a:pPr>
            <a:r>
              <a:rPr kumimoji="1" lang="en-US" altLang="ja-JP" sz="788" dirty="0">
                <a:solidFill>
                  <a:srgbClr val="0F243E"/>
                </a:solidFill>
                <a:latin typeface="Segoe UI"/>
                <a:ea typeface="ＭＳ Ｐゴシック"/>
              </a:rPr>
              <a:t>Yes</a:t>
            </a:r>
          </a:p>
          <a:p>
            <a:pPr defTabSz="457189">
              <a:lnSpc>
                <a:spcPct val="110000"/>
              </a:lnSpc>
            </a:pPr>
            <a:r>
              <a:rPr kumimoji="1" lang="en-US" altLang="ja-JP" sz="788" dirty="0">
                <a:solidFill>
                  <a:srgbClr val="0F243E"/>
                </a:solidFill>
                <a:latin typeface="Segoe UI"/>
                <a:ea typeface="ＭＳ Ｐゴシック"/>
              </a:rPr>
              <a:t>No</a:t>
            </a:r>
          </a:p>
          <a:p>
            <a:pPr defTabSz="457189">
              <a:lnSpc>
                <a:spcPct val="110000"/>
              </a:lnSpc>
            </a:pPr>
            <a:endParaRPr kumimoji="1" lang="en-US" altLang="ja-JP" sz="900" dirty="0">
              <a:solidFill>
                <a:srgbClr val="0F243E"/>
              </a:solidFill>
              <a:latin typeface="Segoe UI"/>
              <a:ea typeface="ＭＳ Ｐゴシック"/>
            </a:endParaRPr>
          </a:p>
          <a:p>
            <a:pPr defTabSz="457189">
              <a:lnSpc>
                <a:spcPct val="110000"/>
              </a:lnSpc>
            </a:pPr>
            <a:r>
              <a:rPr kumimoji="1" lang="en-US" altLang="ja-JP" sz="788" dirty="0">
                <a:solidFill>
                  <a:srgbClr val="0F243E"/>
                </a:solidFill>
                <a:latin typeface="Segoe UI"/>
                <a:ea typeface="ＭＳ Ｐゴシック"/>
              </a:rPr>
              <a:t>Yes</a:t>
            </a:r>
          </a:p>
          <a:p>
            <a:pPr defTabSz="457189">
              <a:lnSpc>
                <a:spcPct val="110000"/>
              </a:lnSpc>
            </a:pPr>
            <a:r>
              <a:rPr kumimoji="1" lang="en-US" altLang="ja-JP" sz="788" dirty="0">
                <a:solidFill>
                  <a:srgbClr val="0F243E"/>
                </a:solidFill>
                <a:latin typeface="Segoe UI"/>
                <a:ea typeface="ＭＳ Ｐゴシック"/>
              </a:rPr>
              <a:t>No</a:t>
            </a:r>
          </a:p>
          <a:p>
            <a:pPr defTabSz="457189">
              <a:lnSpc>
                <a:spcPct val="110000"/>
              </a:lnSpc>
            </a:pPr>
            <a:endParaRPr kumimoji="1" lang="en-US" altLang="ja-JP" sz="1050" dirty="0">
              <a:solidFill>
                <a:srgbClr val="0F243E"/>
              </a:solidFill>
              <a:latin typeface="Segoe UI"/>
              <a:ea typeface="ＭＳ Ｐゴシック"/>
            </a:endParaRPr>
          </a:p>
          <a:p>
            <a:pPr defTabSz="457189">
              <a:lnSpc>
                <a:spcPct val="110000"/>
              </a:lnSpc>
            </a:pPr>
            <a:r>
              <a:rPr kumimoji="1" lang="en-US" altLang="ja-JP" sz="788" dirty="0">
                <a:solidFill>
                  <a:srgbClr val="0F243E"/>
                </a:solidFill>
                <a:latin typeface="Segoe UI"/>
                <a:ea typeface="ＭＳ Ｐゴシック"/>
              </a:rPr>
              <a:t>DES</a:t>
            </a:r>
          </a:p>
          <a:p>
            <a:pPr defTabSz="457189">
              <a:lnSpc>
                <a:spcPct val="110000"/>
              </a:lnSpc>
            </a:pPr>
            <a:r>
              <a:rPr kumimoji="1" lang="en-US" altLang="ja-JP" sz="788" dirty="0">
                <a:solidFill>
                  <a:srgbClr val="0F243E"/>
                </a:solidFill>
                <a:latin typeface="Segoe UI"/>
                <a:ea typeface="ＭＳ Ｐゴシック"/>
              </a:rPr>
              <a:t>BMS</a:t>
            </a:r>
          </a:p>
          <a:p>
            <a:pPr defTabSz="457189">
              <a:lnSpc>
                <a:spcPct val="110000"/>
              </a:lnSpc>
            </a:pPr>
            <a:r>
              <a:rPr kumimoji="1" lang="en-US" altLang="ja-JP" sz="788" dirty="0">
                <a:solidFill>
                  <a:srgbClr val="0F243E"/>
                </a:solidFill>
                <a:latin typeface="Segoe UI"/>
                <a:ea typeface="ＭＳ Ｐゴシック"/>
              </a:rPr>
              <a:t>DES+BMS</a:t>
            </a:r>
          </a:p>
          <a:p>
            <a:pPr defTabSz="457189">
              <a:lnSpc>
                <a:spcPct val="110000"/>
              </a:lnSpc>
            </a:pPr>
            <a:endParaRPr kumimoji="1" lang="en-US" altLang="ja-JP" sz="1050" dirty="0">
              <a:solidFill>
                <a:srgbClr val="0F243E"/>
              </a:solidFill>
              <a:latin typeface="Segoe UI"/>
              <a:ea typeface="ＭＳ Ｐゴシック"/>
            </a:endParaRPr>
          </a:p>
          <a:p>
            <a:pPr defTabSz="457189">
              <a:lnSpc>
                <a:spcPct val="110000"/>
              </a:lnSpc>
            </a:pPr>
            <a:r>
              <a:rPr kumimoji="1" lang="en-US" altLang="ja-JP" sz="788" dirty="0">
                <a:solidFill>
                  <a:srgbClr val="0F243E"/>
                </a:solidFill>
                <a:latin typeface="Segoe UI"/>
                <a:ea typeface="ＭＳ Ｐゴシック"/>
              </a:rPr>
              <a:t>1</a:t>
            </a:r>
          </a:p>
          <a:p>
            <a:pPr defTabSz="457189">
              <a:lnSpc>
                <a:spcPct val="110000"/>
              </a:lnSpc>
            </a:pPr>
            <a:r>
              <a:rPr kumimoji="1" lang="en-US" altLang="ja-JP" sz="788" dirty="0">
                <a:solidFill>
                  <a:srgbClr val="0F243E"/>
                </a:solidFill>
                <a:latin typeface="Segoe UI"/>
                <a:ea typeface="ＭＳ Ｐゴシック"/>
              </a:rPr>
              <a:t>2 to 6</a:t>
            </a:r>
          </a:p>
          <a:p>
            <a:pPr defTabSz="457189">
              <a:lnSpc>
                <a:spcPct val="110000"/>
              </a:lnSpc>
            </a:pPr>
            <a:endParaRPr kumimoji="1" lang="en-US" altLang="ja-JP" sz="1100" dirty="0">
              <a:solidFill>
                <a:srgbClr val="0F243E"/>
              </a:solidFill>
              <a:latin typeface="Segoe UI"/>
              <a:ea typeface="ＭＳ Ｐゴシック"/>
            </a:endParaRPr>
          </a:p>
          <a:p>
            <a:pPr defTabSz="457189">
              <a:lnSpc>
                <a:spcPct val="110000"/>
              </a:lnSpc>
            </a:pPr>
            <a:r>
              <a:rPr kumimoji="1" lang="en-US" altLang="ja-JP" sz="788" dirty="0">
                <a:solidFill>
                  <a:srgbClr val="0F243E"/>
                </a:solidFill>
                <a:latin typeface="Segoe UI"/>
                <a:ea typeface="ＭＳ Ｐゴシック"/>
              </a:rPr>
              <a:t>0 to 3</a:t>
            </a:r>
          </a:p>
          <a:p>
            <a:pPr defTabSz="457189">
              <a:lnSpc>
                <a:spcPct val="110000"/>
              </a:lnSpc>
            </a:pPr>
            <a:r>
              <a:rPr kumimoji="1" lang="ja-JP" altLang="en-US" sz="788" dirty="0">
                <a:solidFill>
                  <a:srgbClr val="0F243E"/>
                </a:solidFill>
                <a:latin typeface="Segoe UI"/>
                <a:ea typeface="ＭＳ Ｐゴシック"/>
              </a:rPr>
              <a:t>≥</a:t>
            </a:r>
            <a:r>
              <a:rPr kumimoji="1" lang="en-US" altLang="ja-JP" sz="788" dirty="0">
                <a:solidFill>
                  <a:srgbClr val="0F243E"/>
                </a:solidFill>
                <a:latin typeface="Segoe UI"/>
                <a:ea typeface="ＭＳ Ｐゴシック"/>
              </a:rPr>
              <a:t>4</a:t>
            </a:r>
          </a:p>
          <a:p>
            <a:pPr defTabSz="457189">
              <a:lnSpc>
                <a:spcPct val="110000"/>
              </a:lnSpc>
            </a:pPr>
            <a:endParaRPr kumimoji="1" lang="en-US" altLang="ja-JP" sz="1000" dirty="0">
              <a:solidFill>
                <a:srgbClr val="0F243E"/>
              </a:solidFill>
              <a:latin typeface="Segoe UI"/>
              <a:ea typeface="ＭＳ Ｐゴシック"/>
            </a:endParaRPr>
          </a:p>
          <a:p>
            <a:pPr defTabSz="457189">
              <a:lnSpc>
                <a:spcPct val="110000"/>
              </a:lnSpc>
            </a:pPr>
            <a:r>
              <a:rPr kumimoji="1" lang="en-US" altLang="ja-JP" sz="788" dirty="0">
                <a:solidFill>
                  <a:srgbClr val="0F243E"/>
                </a:solidFill>
                <a:latin typeface="Segoe UI"/>
                <a:ea typeface="ＭＳ Ｐゴシック"/>
              </a:rPr>
              <a:t>0 or 1</a:t>
            </a:r>
          </a:p>
          <a:p>
            <a:pPr defTabSz="457189">
              <a:lnSpc>
                <a:spcPct val="110000"/>
              </a:lnSpc>
            </a:pPr>
            <a:r>
              <a:rPr kumimoji="1" lang="en-US" altLang="ja-JP" sz="788" dirty="0">
                <a:solidFill>
                  <a:srgbClr val="0F243E"/>
                </a:solidFill>
                <a:latin typeface="Segoe UI"/>
                <a:ea typeface="ＭＳ Ｐゴシック"/>
              </a:rPr>
              <a:t>2</a:t>
            </a:r>
          </a:p>
          <a:p>
            <a:pPr defTabSz="457189">
              <a:lnSpc>
                <a:spcPct val="110000"/>
              </a:lnSpc>
            </a:pPr>
            <a:r>
              <a:rPr kumimoji="1" lang="en-US" altLang="ja-JP" sz="788" dirty="0">
                <a:solidFill>
                  <a:srgbClr val="0F243E"/>
                </a:solidFill>
                <a:latin typeface="Segoe UI"/>
                <a:ea typeface="ＭＳ Ｐゴシック"/>
              </a:rPr>
              <a:t>3 to 5</a:t>
            </a:r>
          </a:p>
        </p:txBody>
      </p:sp>
      <p:sp>
        <p:nvSpPr>
          <p:cNvPr id="41" name="テキスト ボックス 40"/>
          <p:cNvSpPr txBox="1"/>
          <p:nvPr/>
        </p:nvSpPr>
        <p:spPr>
          <a:xfrm>
            <a:off x="8149464" y="1451312"/>
            <a:ext cx="952567" cy="2786981"/>
          </a:xfrm>
          <a:prstGeom prst="rect">
            <a:avLst/>
          </a:prstGeom>
          <a:noFill/>
        </p:spPr>
        <p:txBody>
          <a:bodyPr wrap="square" rtlCol="0">
            <a:spAutoFit/>
          </a:bodyPr>
          <a:lstStyle/>
          <a:p>
            <a:pPr algn="r" defTabSz="457189">
              <a:lnSpc>
                <a:spcPct val="110000"/>
              </a:lnSpc>
            </a:pPr>
            <a:r>
              <a:rPr kumimoji="1" lang="en-US" altLang="ja-JP" sz="788" dirty="0">
                <a:solidFill>
                  <a:srgbClr val="0F243E"/>
                </a:solidFill>
                <a:latin typeface="Segoe UI"/>
                <a:ea typeface="ＭＳ Ｐゴシック"/>
              </a:rPr>
              <a:t>0.68 </a:t>
            </a:r>
            <a:r>
              <a:rPr kumimoji="1" lang="en-US" altLang="ja-JP" sz="788">
                <a:solidFill>
                  <a:srgbClr val="0F243E"/>
                </a:solidFill>
                <a:latin typeface="Segoe UI"/>
                <a:ea typeface="ＭＳ Ｐゴシック"/>
              </a:rPr>
              <a:t>(0.48–0.95</a:t>
            </a:r>
            <a:r>
              <a:rPr kumimoji="1" lang="en-US" altLang="ja-JP" sz="788" dirty="0">
                <a:solidFill>
                  <a:srgbClr val="0F243E"/>
                </a:solidFill>
                <a:latin typeface="Segoe UI"/>
                <a:ea typeface="ＭＳ Ｐゴシック"/>
              </a:rPr>
              <a:t>)</a:t>
            </a:r>
          </a:p>
          <a:p>
            <a:pPr algn="r" defTabSz="457189">
              <a:lnSpc>
                <a:spcPct val="110000"/>
              </a:lnSpc>
            </a:pPr>
            <a:r>
              <a:rPr kumimoji="1" lang="en-US" altLang="ja-JP" sz="788" dirty="0">
                <a:solidFill>
                  <a:srgbClr val="0F243E"/>
                </a:solidFill>
                <a:latin typeface="Segoe UI"/>
                <a:ea typeface="ＭＳ Ｐゴシック"/>
              </a:rPr>
              <a:t>0.83 </a:t>
            </a:r>
            <a:r>
              <a:rPr kumimoji="1" lang="en-US" altLang="ja-JP" sz="788">
                <a:solidFill>
                  <a:srgbClr val="0F243E"/>
                </a:solidFill>
                <a:latin typeface="Segoe UI"/>
                <a:ea typeface="ＭＳ Ｐゴシック"/>
              </a:rPr>
              <a:t>(0.53–1.32</a:t>
            </a:r>
            <a:r>
              <a:rPr kumimoji="1" lang="en-US" altLang="ja-JP" sz="788" dirty="0">
                <a:solidFill>
                  <a:srgbClr val="0F243E"/>
                </a:solidFill>
                <a:latin typeface="Segoe UI"/>
                <a:ea typeface="ＭＳ Ｐゴシック"/>
              </a:rPr>
              <a:t>)</a:t>
            </a:r>
          </a:p>
          <a:p>
            <a:pPr algn="r" defTabSz="457189">
              <a:lnSpc>
                <a:spcPct val="110000"/>
              </a:lnSpc>
            </a:pPr>
            <a:endParaRPr kumimoji="1" lang="en-US" altLang="ja-JP" sz="900" dirty="0">
              <a:solidFill>
                <a:srgbClr val="0F243E"/>
              </a:solidFill>
              <a:latin typeface="Segoe UI"/>
              <a:ea typeface="ＭＳ Ｐゴシック"/>
            </a:endParaRPr>
          </a:p>
          <a:p>
            <a:pPr algn="r" defTabSz="457189">
              <a:lnSpc>
                <a:spcPct val="110000"/>
              </a:lnSpc>
            </a:pPr>
            <a:r>
              <a:rPr kumimoji="1" lang="en-US" altLang="ja-JP" sz="788" dirty="0">
                <a:solidFill>
                  <a:srgbClr val="0F243E"/>
                </a:solidFill>
                <a:latin typeface="Segoe UI"/>
                <a:ea typeface="ＭＳ Ｐゴシック"/>
              </a:rPr>
              <a:t>0.62 </a:t>
            </a:r>
            <a:r>
              <a:rPr kumimoji="1" lang="en-US" altLang="ja-JP" sz="788">
                <a:solidFill>
                  <a:srgbClr val="0F243E"/>
                </a:solidFill>
                <a:latin typeface="Segoe UI"/>
                <a:ea typeface="ＭＳ Ｐゴシック"/>
              </a:rPr>
              <a:t>(0.45–0.85</a:t>
            </a:r>
            <a:r>
              <a:rPr kumimoji="1" lang="en-US" altLang="ja-JP" sz="788" dirty="0">
                <a:solidFill>
                  <a:srgbClr val="0F243E"/>
                </a:solidFill>
                <a:latin typeface="Segoe UI"/>
                <a:ea typeface="ＭＳ Ｐゴシック"/>
              </a:rPr>
              <a:t>)</a:t>
            </a:r>
          </a:p>
          <a:p>
            <a:pPr algn="r" defTabSz="457189">
              <a:lnSpc>
                <a:spcPct val="110000"/>
              </a:lnSpc>
            </a:pPr>
            <a:r>
              <a:rPr kumimoji="1" lang="en-US" altLang="ja-JP" sz="788" dirty="0">
                <a:solidFill>
                  <a:srgbClr val="0F243E"/>
                </a:solidFill>
                <a:latin typeface="Segoe UI"/>
                <a:ea typeface="ＭＳ Ｐゴシック"/>
              </a:rPr>
              <a:t>1.19 </a:t>
            </a:r>
            <a:r>
              <a:rPr kumimoji="1" lang="en-US" altLang="ja-JP" sz="788">
                <a:solidFill>
                  <a:srgbClr val="0F243E"/>
                </a:solidFill>
                <a:latin typeface="Segoe UI"/>
                <a:ea typeface="ＭＳ Ｐゴシック"/>
              </a:rPr>
              <a:t>(0.67–2.11</a:t>
            </a:r>
            <a:r>
              <a:rPr kumimoji="1" lang="en-US" altLang="ja-JP" sz="788" dirty="0">
                <a:solidFill>
                  <a:srgbClr val="0F243E"/>
                </a:solidFill>
                <a:latin typeface="Segoe UI"/>
                <a:ea typeface="ＭＳ Ｐゴシック"/>
              </a:rPr>
              <a:t>)</a:t>
            </a:r>
          </a:p>
          <a:p>
            <a:pPr algn="r" defTabSz="457189">
              <a:lnSpc>
                <a:spcPct val="110000"/>
              </a:lnSpc>
            </a:pPr>
            <a:endParaRPr kumimoji="1" lang="en-US" altLang="ja-JP" sz="1050" dirty="0">
              <a:solidFill>
                <a:srgbClr val="0F243E"/>
              </a:solidFill>
              <a:latin typeface="Segoe UI"/>
              <a:ea typeface="ＭＳ Ｐゴシック"/>
            </a:endParaRPr>
          </a:p>
          <a:p>
            <a:pPr algn="r" defTabSz="457189">
              <a:lnSpc>
                <a:spcPct val="110000"/>
              </a:lnSpc>
            </a:pPr>
            <a:r>
              <a:rPr kumimoji="1" lang="en-US" altLang="ja-JP" sz="788" dirty="0">
                <a:solidFill>
                  <a:srgbClr val="0F243E"/>
                </a:solidFill>
                <a:latin typeface="Segoe UI"/>
                <a:ea typeface="ＭＳ Ｐゴシック"/>
              </a:rPr>
              <a:t>0.75 </a:t>
            </a:r>
            <a:r>
              <a:rPr kumimoji="1" lang="en-US" altLang="ja-JP" sz="788">
                <a:solidFill>
                  <a:srgbClr val="0F243E"/>
                </a:solidFill>
                <a:latin typeface="Segoe UI"/>
                <a:ea typeface="ＭＳ Ｐゴシック"/>
              </a:rPr>
              <a:t>(0.49–1.15</a:t>
            </a:r>
            <a:r>
              <a:rPr kumimoji="1" lang="en-US" altLang="ja-JP" sz="788" dirty="0">
                <a:solidFill>
                  <a:srgbClr val="0F243E"/>
                </a:solidFill>
                <a:latin typeface="Segoe UI"/>
                <a:ea typeface="ＭＳ Ｐゴシック"/>
              </a:rPr>
              <a:t>)</a:t>
            </a:r>
          </a:p>
          <a:p>
            <a:pPr algn="r" defTabSz="457189">
              <a:lnSpc>
                <a:spcPct val="110000"/>
              </a:lnSpc>
            </a:pPr>
            <a:r>
              <a:rPr kumimoji="1" lang="en-US" altLang="ja-JP" sz="788" dirty="0">
                <a:solidFill>
                  <a:srgbClr val="0F243E"/>
                </a:solidFill>
                <a:latin typeface="Segoe UI"/>
                <a:ea typeface="ＭＳ Ｐゴシック"/>
              </a:rPr>
              <a:t>0.52 </a:t>
            </a:r>
            <a:r>
              <a:rPr kumimoji="1" lang="en-US" altLang="ja-JP" sz="788">
                <a:solidFill>
                  <a:srgbClr val="0F243E"/>
                </a:solidFill>
                <a:latin typeface="Segoe UI"/>
                <a:ea typeface="ＭＳ Ｐゴシック"/>
              </a:rPr>
              <a:t>(0.27–1.02</a:t>
            </a:r>
            <a:r>
              <a:rPr kumimoji="1" lang="en-US" altLang="ja-JP" sz="788" dirty="0">
                <a:solidFill>
                  <a:srgbClr val="0F243E"/>
                </a:solidFill>
                <a:latin typeface="Segoe UI"/>
                <a:ea typeface="ＭＳ Ｐゴシック"/>
              </a:rPr>
              <a:t>)</a:t>
            </a:r>
          </a:p>
          <a:p>
            <a:pPr algn="r" defTabSz="457189">
              <a:lnSpc>
                <a:spcPct val="110000"/>
              </a:lnSpc>
            </a:pPr>
            <a:r>
              <a:rPr kumimoji="1" lang="en-US" altLang="ja-JP" sz="788" dirty="0">
                <a:solidFill>
                  <a:srgbClr val="0F243E"/>
                </a:solidFill>
                <a:latin typeface="Segoe UI"/>
                <a:ea typeface="ＭＳ Ｐゴシック"/>
              </a:rPr>
              <a:t>1.49 </a:t>
            </a:r>
            <a:r>
              <a:rPr kumimoji="1" lang="en-US" altLang="ja-JP" sz="788">
                <a:solidFill>
                  <a:srgbClr val="0F243E"/>
                </a:solidFill>
                <a:latin typeface="Segoe UI"/>
                <a:ea typeface="ＭＳ Ｐゴシック"/>
              </a:rPr>
              <a:t>(0.45–4.88</a:t>
            </a:r>
            <a:r>
              <a:rPr kumimoji="1" lang="en-US" altLang="ja-JP" sz="788" dirty="0">
                <a:solidFill>
                  <a:srgbClr val="0F243E"/>
                </a:solidFill>
                <a:latin typeface="Segoe UI"/>
                <a:ea typeface="ＭＳ Ｐゴシック"/>
              </a:rPr>
              <a:t>)</a:t>
            </a:r>
          </a:p>
          <a:p>
            <a:pPr algn="r" defTabSz="457189">
              <a:lnSpc>
                <a:spcPct val="110000"/>
              </a:lnSpc>
            </a:pPr>
            <a:endParaRPr kumimoji="1" lang="en-US" altLang="ja-JP" sz="900" dirty="0">
              <a:solidFill>
                <a:srgbClr val="0F243E"/>
              </a:solidFill>
              <a:latin typeface="Segoe UI"/>
              <a:ea typeface="ＭＳ Ｐゴシック"/>
            </a:endParaRPr>
          </a:p>
          <a:p>
            <a:pPr algn="r" defTabSz="457189">
              <a:lnSpc>
                <a:spcPct val="110000"/>
              </a:lnSpc>
            </a:pPr>
            <a:r>
              <a:rPr kumimoji="1" lang="en-US" altLang="ja-JP" sz="788" dirty="0">
                <a:solidFill>
                  <a:srgbClr val="0F243E"/>
                </a:solidFill>
                <a:latin typeface="Segoe UI"/>
                <a:ea typeface="ＭＳ Ｐゴシック"/>
              </a:rPr>
              <a:t>0.72 </a:t>
            </a:r>
            <a:r>
              <a:rPr kumimoji="1" lang="en-US" altLang="ja-JP" sz="788">
                <a:solidFill>
                  <a:srgbClr val="0F243E"/>
                </a:solidFill>
                <a:latin typeface="Segoe UI"/>
                <a:ea typeface="ＭＳ Ｐゴシック"/>
              </a:rPr>
              <a:t>(0.31–1.68</a:t>
            </a:r>
            <a:r>
              <a:rPr kumimoji="1" lang="en-US" altLang="ja-JP" sz="788" dirty="0">
                <a:solidFill>
                  <a:srgbClr val="0F243E"/>
                </a:solidFill>
                <a:latin typeface="Segoe UI"/>
                <a:ea typeface="ＭＳ Ｐゴシック"/>
              </a:rPr>
              <a:t>)</a:t>
            </a:r>
          </a:p>
          <a:p>
            <a:pPr algn="r" defTabSz="457189">
              <a:lnSpc>
                <a:spcPct val="110000"/>
              </a:lnSpc>
            </a:pPr>
            <a:r>
              <a:rPr kumimoji="1" lang="en-US" altLang="ja-JP" sz="788" dirty="0">
                <a:solidFill>
                  <a:srgbClr val="0F243E"/>
                </a:solidFill>
                <a:latin typeface="Segoe UI"/>
                <a:ea typeface="ＭＳ Ｐゴシック"/>
              </a:rPr>
              <a:t>0.72 </a:t>
            </a:r>
            <a:r>
              <a:rPr kumimoji="1" lang="en-US" altLang="ja-JP" sz="788">
                <a:solidFill>
                  <a:srgbClr val="0F243E"/>
                </a:solidFill>
                <a:latin typeface="Segoe UI"/>
                <a:ea typeface="ＭＳ Ｐゴシック"/>
              </a:rPr>
              <a:t>(0.54–0.96</a:t>
            </a:r>
            <a:r>
              <a:rPr kumimoji="1" lang="en-US" altLang="ja-JP" sz="788" dirty="0">
                <a:solidFill>
                  <a:srgbClr val="0F243E"/>
                </a:solidFill>
                <a:latin typeface="Segoe UI"/>
                <a:ea typeface="ＭＳ Ｐゴシック"/>
              </a:rPr>
              <a:t>)</a:t>
            </a:r>
          </a:p>
          <a:p>
            <a:pPr algn="r" defTabSz="457189">
              <a:lnSpc>
                <a:spcPct val="110000"/>
              </a:lnSpc>
            </a:pPr>
            <a:endParaRPr kumimoji="1" lang="en-US" altLang="ja-JP" sz="1200" dirty="0">
              <a:solidFill>
                <a:srgbClr val="0F243E"/>
              </a:solidFill>
              <a:latin typeface="Segoe UI"/>
              <a:ea typeface="ＭＳ Ｐゴシック"/>
            </a:endParaRPr>
          </a:p>
          <a:p>
            <a:pPr algn="r" defTabSz="457189">
              <a:lnSpc>
                <a:spcPct val="110000"/>
              </a:lnSpc>
            </a:pPr>
            <a:r>
              <a:rPr kumimoji="1" lang="en-US" altLang="ja-JP" sz="788" dirty="0">
                <a:solidFill>
                  <a:srgbClr val="0F243E"/>
                </a:solidFill>
                <a:latin typeface="Segoe UI"/>
                <a:ea typeface="ＭＳ Ｐゴシック"/>
              </a:rPr>
              <a:t>0.71 </a:t>
            </a:r>
            <a:r>
              <a:rPr kumimoji="1" lang="en-US" altLang="ja-JP" sz="788">
                <a:solidFill>
                  <a:srgbClr val="0F243E"/>
                </a:solidFill>
                <a:latin typeface="Segoe UI"/>
                <a:ea typeface="ＭＳ Ｐゴシック"/>
              </a:rPr>
              <a:t>(0.41–1.23</a:t>
            </a:r>
            <a:r>
              <a:rPr kumimoji="1" lang="en-US" altLang="ja-JP" sz="788" dirty="0">
                <a:solidFill>
                  <a:srgbClr val="0F243E"/>
                </a:solidFill>
                <a:latin typeface="Segoe UI"/>
                <a:ea typeface="ＭＳ Ｐゴシック"/>
              </a:rPr>
              <a:t>)</a:t>
            </a:r>
          </a:p>
          <a:p>
            <a:pPr algn="r" defTabSz="457189">
              <a:lnSpc>
                <a:spcPct val="110000"/>
              </a:lnSpc>
            </a:pPr>
            <a:r>
              <a:rPr kumimoji="1" lang="en-US" altLang="ja-JP" sz="788" dirty="0">
                <a:solidFill>
                  <a:srgbClr val="0F243E"/>
                </a:solidFill>
                <a:latin typeface="Segoe UI"/>
                <a:ea typeface="ＭＳ Ｐゴシック"/>
              </a:rPr>
              <a:t>0.72 </a:t>
            </a:r>
            <a:r>
              <a:rPr kumimoji="1" lang="en-US" altLang="ja-JP" sz="788">
                <a:solidFill>
                  <a:srgbClr val="0F243E"/>
                </a:solidFill>
                <a:latin typeface="Segoe UI"/>
                <a:ea typeface="ＭＳ Ｐゴシック"/>
              </a:rPr>
              <a:t>(0.52–0.99</a:t>
            </a:r>
            <a:r>
              <a:rPr kumimoji="1" lang="en-US" altLang="ja-JP" sz="788" dirty="0">
                <a:solidFill>
                  <a:srgbClr val="0F243E"/>
                </a:solidFill>
                <a:latin typeface="Segoe UI"/>
                <a:ea typeface="ＭＳ Ｐゴシック"/>
              </a:rPr>
              <a:t>)</a:t>
            </a:r>
          </a:p>
          <a:p>
            <a:pPr algn="r" defTabSz="457189">
              <a:lnSpc>
                <a:spcPct val="110000"/>
              </a:lnSpc>
            </a:pPr>
            <a:endParaRPr kumimoji="1" lang="en-US" altLang="ja-JP" sz="900" dirty="0">
              <a:solidFill>
                <a:srgbClr val="0F243E"/>
              </a:solidFill>
              <a:latin typeface="Segoe UI"/>
              <a:ea typeface="ＭＳ Ｐゴシック"/>
            </a:endParaRPr>
          </a:p>
          <a:p>
            <a:pPr algn="r" defTabSz="457189">
              <a:lnSpc>
                <a:spcPct val="110000"/>
              </a:lnSpc>
            </a:pPr>
            <a:r>
              <a:rPr kumimoji="1" lang="en-US" altLang="ja-JP" sz="788" dirty="0">
                <a:solidFill>
                  <a:srgbClr val="0F243E"/>
                </a:solidFill>
                <a:latin typeface="Segoe UI"/>
                <a:ea typeface="ＭＳ Ｐゴシック"/>
              </a:rPr>
              <a:t>0.79 </a:t>
            </a:r>
            <a:r>
              <a:rPr kumimoji="1" lang="en-US" altLang="ja-JP" sz="788">
                <a:solidFill>
                  <a:srgbClr val="0F243E"/>
                </a:solidFill>
                <a:latin typeface="Segoe UI"/>
                <a:ea typeface="ＭＳ Ｐゴシック"/>
              </a:rPr>
              <a:t>(0.40–1.56</a:t>
            </a:r>
            <a:r>
              <a:rPr kumimoji="1" lang="en-US" altLang="ja-JP" sz="788" dirty="0">
                <a:solidFill>
                  <a:srgbClr val="0F243E"/>
                </a:solidFill>
                <a:latin typeface="Segoe UI"/>
                <a:ea typeface="ＭＳ Ｐゴシック"/>
              </a:rPr>
              <a:t>)</a:t>
            </a:r>
          </a:p>
          <a:p>
            <a:pPr algn="r" defTabSz="457189">
              <a:lnSpc>
                <a:spcPct val="110000"/>
              </a:lnSpc>
            </a:pPr>
            <a:r>
              <a:rPr kumimoji="1" lang="en-US" altLang="ja-JP" sz="788" dirty="0">
                <a:solidFill>
                  <a:srgbClr val="0F243E"/>
                </a:solidFill>
                <a:latin typeface="Segoe UI"/>
                <a:ea typeface="ＭＳ Ｐゴシック"/>
              </a:rPr>
              <a:t>0.62 </a:t>
            </a:r>
            <a:r>
              <a:rPr kumimoji="1" lang="en-US" altLang="ja-JP" sz="788">
                <a:solidFill>
                  <a:srgbClr val="0F243E"/>
                </a:solidFill>
                <a:latin typeface="Segoe UI"/>
                <a:ea typeface="ＭＳ Ｐゴシック"/>
              </a:rPr>
              <a:t>(0.42–0.91</a:t>
            </a:r>
            <a:r>
              <a:rPr kumimoji="1" lang="en-US" altLang="ja-JP" sz="788" dirty="0">
                <a:solidFill>
                  <a:srgbClr val="0F243E"/>
                </a:solidFill>
                <a:latin typeface="Segoe UI"/>
                <a:ea typeface="ＭＳ Ｐゴシック"/>
              </a:rPr>
              <a:t>)</a:t>
            </a:r>
          </a:p>
          <a:p>
            <a:pPr algn="r" defTabSz="457189">
              <a:lnSpc>
                <a:spcPct val="110000"/>
              </a:lnSpc>
            </a:pPr>
            <a:r>
              <a:rPr kumimoji="1" lang="en-US" altLang="ja-JP" sz="788" dirty="0">
                <a:solidFill>
                  <a:srgbClr val="0F243E"/>
                </a:solidFill>
                <a:latin typeface="Segoe UI"/>
                <a:ea typeface="ＭＳ Ｐゴシック"/>
              </a:rPr>
              <a:t>0.86 </a:t>
            </a:r>
            <a:r>
              <a:rPr kumimoji="1" lang="en-US" altLang="ja-JP" sz="788">
                <a:solidFill>
                  <a:srgbClr val="0F243E"/>
                </a:solidFill>
                <a:latin typeface="Segoe UI"/>
                <a:ea typeface="ＭＳ Ｐゴシック"/>
              </a:rPr>
              <a:t>(0.52–1.42</a:t>
            </a:r>
            <a:r>
              <a:rPr kumimoji="1" lang="en-US" altLang="ja-JP" sz="788" dirty="0">
                <a:solidFill>
                  <a:srgbClr val="0F243E"/>
                </a:solidFill>
                <a:latin typeface="Segoe UI"/>
                <a:ea typeface="ＭＳ Ｐゴシック"/>
              </a:rPr>
              <a:t>)</a:t>
            </a:r>
          </a:p>
        </p:txBody>
      </p:sp>
      <p:grpSp>
        <p:nvGrpSpPr>
          <p:cNvPr id="49" name="グループ化 48"/>
          <p:cNvGrpSpPr/>
          <p:nvPr/>
        </p:nvGrpSpPr>
        <p:grpSpPr>
          <a:xfrm>
            <a:off x="4594050" y="1406922"/>
            <a:ext cx="734400" cy="396000"/>
            <a:chOff x="4594050" y="1406922"/>
            <a:chExt cx="734400" cy="396000"/>
          </a:xfrm>
        </p:grpSpPr>
        <p:sp>
          <p:nvSpPr>
            <p:cNvPr id="72" name="角丸四角形 71"/>
            <p:cNvSpPr/>
            <p:nvPr/>
          </p:nvSpPr>
          <p:spPr>
            <a:xfrm>
              <a:off x="4594050" y="1406922"/>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42" name="テキスト ボックス 41"/>
            <p:cNvSpPr txBox="1"/>
            <p:nvPr/>
          </p:nvSpPr>
          <p:spPr>
            <a:xfrm>
              <a:off x="4646614" y="1442922"/>
              <a:ext cx="629273"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Use of PPI</a:t>
              </a:r>
            </a:p>
          </p:txBody>
        </p:sp>
      </p:grpSp>
      <p:grpSp>
        <p:nvGrpSpPr>
          <p:cNvPr id="27" name="グループ化 26"/>
          <p:cNvGrpSpPr/>
          <p:nvPr/>
        </p:nvGrpSpPr>
        <p:grpSpPr>
          <a:xfrm>
            <a:off x="4538092" y="1851303"/>
            <a:ext cx="843649" cy="396000"/>
            <a:chOff x="4538092" y="1851303"/>
            <a:chExt cx="843649" cy="396000"/>
          </a:xfrm>
        </p:grpSpPr>
        <p:sp>
          <p:nvSpPr>
            <p:cNvPr id="74" name="角丸四角形 73"/>
            <p:cNvSpPr/>
            <p:nvPr/>
          </p:nvSpPr>
          <p:spPr>
            <a:xfrm>
              <a:off x="4592716" y="1851303"/>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43" name="テキスト ボックス 42"/>
            <p:cNvSpPr txBox="1"/>
            <p:nvPr/>
          </p:nvSpPr>
          <p:spPr>
            <a:xfrm>
              <a:off x="4538092" y="1887303"/>
              <a:ext cx="843649"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Previous</a:t>
              </a:r>
            </a:p>
            <a:p>
              <a:pPr algn="ctr" defTabSz="457189"/>
              <a:r>
                <a:rPr kumimoji="1" lang="en-US" altLang="ja-JP" sz="800" b="1" dirty="0">
                  <a:solidFill>
                    <a:srgbClr val="FFFFFF"/>
                  </a:solidFill>
                  <a:latin typeface="Segoe UI"/>
                  <a:ea typeface="ＭＳ Ｐゴシック"/>
                </a:rPr>
                <a:t>PCI or CABG </a:t>
              </a:r>
            </a:p>
          </p:txBody>
        </p:sp>
      </p:grpSp>
      <p:grpSp>
        <p:nvGrpSpPr>
          <p:cNvPr id="50" name="グループ化 49"/>
          <p:cNvGrpSpPr/>
          <p:nvPr/>
        </p:nvGrpSpPr>
        <p:grpSpPr>
          <a:xfrm>
            <a:off x="4594050" y="2351043"/>
            <a:ext cx="734400" cy="396000"/>
            <a:chOff x="4594050" y="2338343"/>
            <a:chExt cx="734400" cy="396000"/>
          </a:xfrm>
        </p:grpSpPr>
        <p:sp>
          <p:nvSpPr>
            <p:cNvPr id="73" name="角丸四角形 72"/>
            <p:cNvSpPr/>
            <p:nvPr/>
          </p:nvSpPr>
          <p:spPr>
            <a:xfrm>
              <a:off x="4594050" y="2338343"/>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44" name="テキスト ボックス 43"/>
            <p:cNvSpPr txBox="1"/>
            <p:nvPr/>
          </p:nvSpPr>
          <p:spPr>
            <a:xfrm>
              <a:off x="4671668" y="2374343"/>
              <a:ext cx="579165"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Type of</a:t>
              </a:r>
            </a:p>
            <a:p>
              <a:pPr algn="ctr" defTabSz="457189"/>
              <a:r>
                <a:rPr kumimoji="1" lang="en-US" altLang="ja-JP" sz="800" b="1" dirty="0">
                  <a:solidFill>
                    <a:srgbClr val="FFFFFF"/>
                  </a:solidFill>
                  <a:latin typeface="Segoe UI"/>
                  <a:ea typeface="ＭＳ Ｐゴシック"/>
                </a:rPr>
                <a:t>Stent</a:t>
              </a:r>
            </a:p>
          </p:txBody>
        </p:sp>
      </p:grpSp>
      <p:grpSp>
        <p:nvGrpSpPr>
          <p:cNvPr id="52" name="グループ化 51"/>
          <p:cNvGrpSpPr/>
          <p:nvPr/>
        </p:nvGrpSpPr>
        <p:grpSpPr>
          <a:xfrm>
            <a:off x="4594050" y="2857422"/>
            <a:ext cx="734400" cy="396000"/>
            <a:chOff x="4594050" y="2844722"/>
            <a:chExt cx="734400" cy="396000"/>
          </a:xfrm>
        </p:grpSpPr>
        <p:sp>
          <p:nvSpPr>
            <p:cNvPr id="75" name="角丸四角形 74"/>
            <p:cNvSpPr/>
            <p:nvPr/>
          </p:nvSpPr>
          <p:spPr>
            <a:xfrm>
              <a:off x="4594050" y="2844722"/>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45" name="テキスト ボックス 44"/>
            <p:cNvSpPr txBox="1"/>
            <p:nvPr/>
          </p:nvSpPr>
          <p:spPr>
            <a:xfrm>
              <a:off x="4646614" y="2880722"/>
              <a:ext cx="629273"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CHADS</a:t>
              </a:r>
              <a:r>
                <a:rPr kumimoji="1" lang="en-US" altLang="ja-JP" sz="800" b="1" baseline="-25000" dirty="0">
                  <a:solidFill>
                    <a:srgbClr val="FFFFFF"/>
                  </a:solidFill>
                  <a:latin typeface="Segoe UI"/>
                  <a:ea typeface="ＭＳ Ｐゴシック"/>
                </a:rPr>
                <a:t>2</a:t>
              </a:r>
              <a:r>
                <a:rPr kumimoji="1" lang="en-US" altLang="ja-JP" sz="800" b="1" dirty="0">
                  <a:solidFill>
                    <a:srgbClr val="FFFFFF"/>
                  </a:solidFill>
                  <a:latin typeface="Segoe UI"/>
                  <a:ea typeface="ＭＳ Ｐゴシック"/>
                </a:rPr>
                <a:t> </a:t>
              </a:r>
            </a:p>
            <a:p>
              <a:pPr algn="ctr" defTabSz="457189"/>
              <a:r>
                <a:rPr kumimoji="1" lang="en-US" altLang="ja-JP" sz="800" b="1" dirty="0">
                  <a:solidFill>
                    <a:srgbClr val="FFFFFF"/>
                  </a:solidFill>
                  <a:latin typeface="Segoe UI"/>
                  <a:ea typeface="ＭＳ Ｐゴシック"/>
                </a:rPr>
                <a:t>score</a:t>
              </a:r>
            </a:p>
          </p:txBody>
        </p:sp>
      </p:grpSp>
      <p:grpSp>
        <p:nvGrpSpPr>
          <p:cNvPr id="53" name="グループ化 52"/>
          <p:cNvGrpSpPr/>
          <p:nvPr/>
        </p:nvGrpSpPr>
        <p:grpSpPr>
          <a:xfrm>
            <a:off x="4487292" y="3302699"/>
            <a:ext cx="947916" cy="396000"/>
            <a:chOff x="4487292" y="3296349"/>
            <a:chExt cx="947916" cy="396000"/>
          </a:xfrm>
        </p:grpSpPr>
        <p:sp>
          <p:nvSpPr>
            <p:cNvPr id="76" name="角丸四角形 75"/>
            <p:cNvSpPr/>
            <p:nvPr/>
          </p:nvSpPr>
          <p:spPr>
            <a:xfrm>
              <a:off x="4594050" y="3296349"/>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46" name="テキスト ボックス 45"/>
            <p:cNvSpPr txBox="1"/>
            <p:nvPr/>
          </p:nvSpPr>
          <p:spPr>
            <a:xfrm>
              <a:off x="4487292" y="3332349"/>
              <a:ext cx="947916"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CHA</a:t>
              </a:r>
              <a:r>
                <a:rPr kumimoji="1" lang="en-US" altLang="ja-JP" sz="800" b="1" baseline="-25000" dirty="0">
                  <a:solidFill>
                    <a:srgbClr val="FFFFFF"/>
                  </a:solidFill>
                  <a:latin typeface="Segoe UI"/>
                  <a:ea typeface="ＭＳ Ｐゴシック"/>
                </a:rPr>
                <a:t>2</a:t>
              </a:r>
              <a:r>
                <a:rPr kumimoji="1" lang="en-US" altLang="ja-JP" sz="800" b="1" dirty="0">
                  <a:solidFill>
                    <a:srgbClr val="FFFFFF"/>
                  </a:solidFill>
                  <a:latin typeface="Segoe UI"/>
                  <a:ea typeface="ＭＳ Ｐゴシック"/>
                </a:rPr>
                <a:t>DS</a:t>
              </a:r>
              <a:r>
                <a:rPr kumimoji="1" lang="en-US" altLang="ja-JP" sz="800" b="1" baseline="-25000" dirty="0">
                  <a:solidFill>
                    <a:srgbClr val="FFFFFF"/>
                  </a:solidFill>
                  <a:latin typeface="Segoe UI"/>
                  <a:ea typeface="ＭＳ Ｐゴシック"/>
                </a:rPr>
                <a:t>2</a:t>
              </a:r>
              <a:r>
                <a:rPr kumimoji="1" lang="en-US" altLang="ja-JP" sz="800" b="1" dirty="0">
                  <a:solidFill>
                    <a:srgbClr val="FFFFFF"/>
                  </a:solidFill>
                  <a:latin typeface="Segoe UI"/>
                  <a:ea typeface="ＭＳ Ｐゴシック"/>
                </a:rPr>
                <a:t>-VASc</a:t>
              </a:r>
            </a:p>
            <a:p>
              <a:pPr algn="ctr" defTabSz="457189"/>
              <a:r>
                <a:rPr kumimoji="1" lang="en-US" altLang="ja-JP" sz="800" b="1" dirty="0">
                  <a:solidFill>
                    <a:srgbClr val="FFFFFF"/>
                  </a:solidFill>
                  <a:latin typeface="Segoe UI"/>
                  <a:ea typeface="ＭＳ Ｐゴシック"/>
                </a:rPr>
                <a:t>score</a:t>
              </a:r>
            </a:p>
          </p:txBody>
        </p:sp>
      </p:grpSp>
      <p:grpSp>
        <p:nvGrpSpPr>
          <p:cNvPr id="54" name="グループ化 53"/>
          <p:cNvGrpSpPr/>
          <p:nvPr/>
        </p:nvGrpSpPr>
        <p:grpSpPr>
          <a:xfrm>
            <a:off x="4584845" y="3796267"/>
            <a:ext cx="752811" cy="396000"/>
            <a:chOff x="4584845" y="3745467"/>
            <a:chExt cx="752811" cy="396000"/>
          </a:xfrm>
        </p:grpSpPr>
        <p:sp>
          <p:nvSpPr>
            <p:cNvPr id="77" name="角丸四角形 76"/>
            <p:cNvSpPr/>
            <p:nvPr/>
          </p:nvSpPr>
          <p:spPr>
            <a:xfrm>
              <a:off x="4594050" y="3745467"/>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47" name="テキスト ボックス 46"/>
            <p:cNvSpPr txBox="1"/>
            <p:nvPr/>
          </p:nvSpPr>
          <p:spPr>
            <a:xfrm>
              <a:off x="4584845" y="3781467"/>
              <a:ext cx="752811"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HAS-BLED</a:t>
              </a:r>
            </a:p>
            <a:p>
              <a:pPr algn="ctr" defTabSz="457189"/>
              <a:r>
                <a:rPr kumimoji="1" lang="en-US" altLang="ja-JP" sz="800" b="1" dirty="0">
                  <a:solidFill>
                    <a:srgbClr val="FFFFFF"/>
                  </a:solidFill>
                  <a:latin typeface="Segoe UI"/>
                  <a:ea typeface="ＭＳ Ｐゴシック"/>
                </a:rPr>
                <a:t>score</a:t>
              </a:r>
            </a:p>
          </p:txBody>
        </p:sp>
      </p:grpSp>
      <p:sp>
        <p:nvSpPr>
          <p:cNvPr id="48" name="テキスト ボックス 47"/>
          <p:cNvSpPr txBox="1"/>
          <p:nvPr/>
        </p:nvSpPr>
        <p:spPr>
          <a:xfrm>
            <a:off x="6321089" y="1451312"/>
            <a:ext cx="935545" cy="2795445"/>
          </a:xfrm>
          <a:prstGeom prst="rect">
            <a:avLst/>
          </a:prstGeom>
          <a:noFill/>
        </p:spPr>
        <p:txBody>
          <a:bodyPr wrap="square" rtlCol="0">
            <a:spAutoFit/>
          </a:bodyPr>
          <a:lstStyle/>
          <a:p>
            <a:pPr algn="r" defTabSz="457189">
              <a:lnSpc>
                <a:spcPct val="110000"/>
              </a:lnSpc>
            </a:pPr>
            <a:r>
              <a:rPr kumimoji="1" lang="en-US" altLang="ja-JP" sz="788" dirty="0">
                <a:solidFill>
                  <a:srgbClr val="521882"/>
                </a:solidFill>
                <a:latin typeface="Segoe UI"/>
                <a:ea typeface="ＭＳ Ｐゴシック"/>
              </a:rPr>
              <a:t>82 / 694 (  6.3)</a:t>
            </a:r>
          </a:p>
          <a:p>
            <a:pPr algn="r" defTabSz="457189">
              <a:lnSpc>
                <a:spcPct val="110000"/>
              </a:lnSpc>
            </a:pPr>
            <a:r>
              <a:rPr kumimoji="1" lang="en-US" altLang="ja-JP" sz="788" dirty="0">
                <a:solidFill>
                  <a:srgbClr val="521882"/>
                </a:solidFill>
                <a:latin typeface="Segoe UI"/>
                <a:ea typeface="ＭＳ Ｐゴシック"/>
              </a:rPr>
              <a:t>39 / 414 (  4.8)</a:t>
            </a:r>
          </a:p>
          <a:p>
            <a:pPr algn="r" defTabSz="457189">
              <a:lnSpc>
                <a:spcPct val="110000"/>
              </a:lnSpc>
            </a:pPr>
            <a:endParaRPr kumimoji="1" lang="en-US" altLang="ja-JP" sz="900" dirty="0">
              <a:solidFill>
                <a:srgbClr val="521882"/>
              </a:solidFill>
              <a:latin typeface="Segoe UI"/>
              <a:ea typeface="ＭＳ Ｐゴシック"/>
            </a:endParaRPr>
          </a:p>
          <a:p>
            <a:pPr algn="r" defTabSz="457189">
              <a:lnSpc>
                <a:spcPct val="110000"/>
              </a:lnSpc>
            </a:pPr>
            <a:r>
              <a:rPr kumimoji="1" lang="en-US" altLang="ja-JP" sz="788" dirty="0">
                <a:solidFill>
                  <a:srgbClr val="521882"/>
                </a:solidFill>
                <a:latin typeface="Segoe UI"/>
                <a:ea typeface="ＭＳ Ｐゴシック"/>
              </a:rPr>
              <a:t>100 / 850 (  6.2)</a:t>
            </a:r>
          </a:p>
          <a:p>
            <a:pPr algn="r" defTabSz="457189">
              <a:lnSpc>
                <a:spcPct val="110000"/>
              </a:lnSpc>
            </a:pPr>
            <a:r>
              <a:rPr kumimoji="1" lang="en-US" altLang="ja-JP" sz="788" dirty="0">
                <a:solidFill>
                  <a:srgbClr val="521882"/>
                </a:solidFill>
                <a:latin typeface="Segoe UI"/>
                <a:ea typeface="ＭＳ Ｐゴシック"/>
              </a:rPr>
              <a:t>21 / 258 (  4.3)</a:t>
            </a:r>
          </a:p>
          <a:p>
            <a:pPr algn="r" defTabSz="457189">
              <a:lnSpc>
                <a:spcPct val="110000"/>
              </a:lnSpc>
            </a:pPr>
            <a:r>
              <a:rPr kumimoji="1" lang="en-US" altLang="ja-JP" sz="1050" dirty="0">
                <a:solidFill>
                  <a:srgbClr val="521882"/>
                </a:solidFill>
                <a:latin typeface="Segoe UI"/>
                <a:ea typeface="ＭＳ Ｐゴシック"/>
              </a:rPr>
              <a:t> </a:t>
            </a:r>
          </a:p>
          <a:p>
            <a:pPr algn="r" defTabSz="457189">
              <a:lnSpc>
                <a:spcPct val="110000"/>
              </a:lnSpc>
            </a:pPr>
            <a:r>
              <a:rPr kumimoji="1" lang="en-US" altLang="ja-JP" sz="788" dirty="0">
                <a:solidFill>
                  <a:srgbClr val="521882"/>
                </a:solidFill>
                <a:latin typeface="Segoe UI"/>
                <a:ea typeface="ＭＳ Ｐゴシック"/>
              </a:rPr>
              <a:t>48 / 477 (  5.3)</a:t>
            </a:r>
          </a:p>
          <a:p>
            <a:pPr algn="r" defTabSz="457189">
              <a:lnSpc>
                <a:spcPct val="110000"/>
              </a:lnSpc>
            </a:pPr>
            <a:r>
              <a:rPr kumimoji="1" lang="en-US" altLang="ja-JP" sz="788" dirty="0">
                <a:solidFill>
                  <a:srgbClr val="521882"/>
                </a:solidFill>
                <a:latin typeface="Segoe UI"/>
                <a:ea typeface="ＭＳ Ｐゴシック"/>
              </a:rPr>
              <a:t>25 / 171 (  7.4)</a:t>
            </a:r>
          </a:p>
          <a:p>
            <a:pPr algn="r" defTabSz="457189">
              <a:lnSpc>
                <a:spcPct val="110000"/>
              </a:lnSpc>
            </a:pPr>
            <a:r>
              <a:rPr kumimoji="1" lang="en-US" altLang="ja-JP" sz="788" dirty="0">
                <a:solidFill>
                  <a:srgbClr val="521882"/>
                </a:solidFill>
                <a:latin typeface="Segoe UI"/>
                <a:ea typeface="ＭＳ Ｐゴシック"/>
              </a:rPr>
              <a:t>6 /   36 (10.0)</a:t>
            </a:r>
          </a:p>
          <a:p>
            <a:pPr algn="r" defTabSz="457189">
              <a:lnSpc>
                <a:spcPct val="110000"/>
              </a:lnSpc>
            </a:pPr>
            <a:endParaRPr kumimoji="1" lang="en-US" altLang="ja-JP" sz="1050" dirty="0">
              <a:solidFill>
                <a:srgbClr val="521882"/>
              </a:solidFill>
              <a:latin typeface="Segoe UI"/>
              <a:ea typeface="ＭＳ Ｐゴシック"/>
            </a:endParaRPr>
          </a:p>
          <a:p>
            <a:pPr algn="r" defTabSz="457189">
              <a:lnSpc>
                <a:spcPct val="110000"/>
              </a:lnSpc>
            </a:pPr>
            <a:r>
              <a:rPr kumimoji="1" lang="en-US" altLang="ja-JP" sz="788" dirty="0">
                <a:solidFill>
                  <a:srgbClr val="521882"/>
                </a:solidFill>
                <a:latin typeface="Segoe UI"/>
                <a:ea typeface="ＭＳ Ｐゴシック"/>
              </a:rPr>
              <a:t>13 / 241 (  2.8)</a:t>
            </a:r>
          </a:p>
          <a:p>
            <a:pPr algn="r" defTabSz="457189">
              <a:lnSpc>
                <a:spcPct val="110000"/>
              </a:lnSpc>
            </a:pPr>
            <a:r>
              <a:rPr kumimoji="1" lang="en-US" altLang="ja-JP" sz="788" dirty="0">
                <a:solidFill>
                  <a:srgbClr val="521882"/>
                </a:solidFill>
                <a:latin typeface="Segoe UI"/>
                <a:ea typeface="ＭＳ Ｐゴシック"/>
              </a:rPr>
              <a:t>108 / 865 (  6.6)</a:t>
            </a:r>
          </a:p>
          <a:p>
            <a:pPr algn="r" defTabSz="457189">
              <a:lnSpc>
                <a:spcPct val="110000"/>
              </a:lnSpc>
            </a:pPr>
            <a:endParaRPr kumimoji="1" lang="en-US" altLang="ja-JP" sz="1000" dirty="0">
              <a:solidFill>
                <a:srgbClr val="521882"/>
              </a:solidFill>
              <a:latin typeface="Segoe UI"/>
              <a:ea typeface="ＭＳ Ｐゴシック"/>
            </a:endParaRPr>
          </a:p>
          <a:p>
            <a:pPr algn="r" defTabSz="457189">
              <a:lnSpc>
                <a:spcPct val="110000"/>
              </a:lnSpc>
            </a:pPr>
            <a:r>
              <a:rPr kumimoji="1" lang="en-US" altLang="ja-JP" sz="788" dirty="0">
                <a:solidFill>
                  <a:srgbClr val="521882"/>
                </a:solidFill>
                <a:latin typeface="Segoe UI"/>
                <a:ea typeface="ＭＳ Ｐゴシック"/>
              </a:rPr>
              <a:t>31 / 436 (  3.6)</a:t>
            </a:r>
          </a:p>
          <a:p>
            <a:pPr algn="r" defTabSz="457189">
              <a:lnSpc>
                <a:spcPct val="110000"/>
              </a:lnSpc>
            </a:pPr>
            <a:r>
              <a:rPr kumimoji="1" lang="en-US" altLang="ja-JP" sz="788" dirty="0">
                <a:solidFill>
                  <a:srgbClr val="521882"/>
                </a:solidFill>
                <a:latin typeface="Segoe UI"/>
                <a:ea typeface="ＭＳ Ｐゴシック"/>
              </a:rPr>
              <a:t>90 / 672 (  7.2)</a:t>
            </a:r>
          </a:p>
          <a:p>
            <a:pPr algn="r" defTabSz="457189">
              <a:lnSpc>
                <a:spcPct val="110000"/>
              </a:lnSpc>
            </a:pPr>
            <a:endParaRPr kumimoji="1" lang="en-US" altLang="ja-JP" sz="1000" dirty="0">
              <a:solidFill>
                <a:srgbClr val="521882"/>
              </a:solidFill>
              <a:latin typeface="Segoe UI"/>
              <a:ea typeface="ＭＳ Ｐゴシック"/>
            </a:endParaRPr>
          </a:p>
          <a:p>
            <a:pPr algn="r" defTabSz="457189">
              <a:lnSpc>
                <a:spcPct val="110000"/>
              </a:lnSpc>
            </a:pPr>
            <a:r>
              <a:rPr kumimoji="1" lang="en-US" altLang="ja-JP" sz="788" dirty="0">
                <a:solidFill>
                  <a:srgbClr val="521882"/>
                </a:solidFill>
                <a:latin typeface="Segoe UI"/>
                <a:ea typeface="ＭＳ Ｐゴシック"/>
              </a:rPr>
              <a:t>17 / 193 (  4.6)</a:t>
            </a:r>
          </a:p>
          <a:p>
            <a:pPr algn="r" defTabSz="457189">
              <a:lnSpc>
                <a:spcPct val="110000"/>
              </a:lnSpc>
            </a:pPr>
            <a:r>
              <a:rPr kumimoji="1" lang="en-US" altLang="ja-JP" sz="788" dirty="0">
                <a:solidFill>
                  <a:srgbClr val="521882"/>
                </a:solidFill>
                <a:latin typeface="Segoe UI"/>
                <a:ea typeface="ＭＳ Ｐゴシック"/>
              </a:rPr>
              <a:t>71 / 583 (  6.2)</a:t>
            </a:r>
          </a:p>
          <a:p>
            <a:pPr algn="r" defTabSz="457189">
              <a:lnSpc>
                <a:spcPct val="110000"/>
              </a:lnSpc>
            </a:pPr>
            <a:r>
              <a:rPr kumimoji="1" lang="en-US" altLang="ja-JP" sz="788" dirty="0">
                <a:solidFill>
                  <a:srgbClr val="521882"/>
                </a:solidFill>
                <a:latin typeface="Segoe UI"/>
                <a:ea typeface="ＭＳ Ｐゴシック"/>
              </a:rPr>
              <a:t>32 / 290 (  6.1)</a:t>
            </a:r>
            <a:endParaRPr kumimoji="1" lang="ja-JP" altLang="en-US" sz="788" dirty="0">
              <a:solidFill>
                <a:srgbClr val="521882"/>
              </a:solidFill>
              <a:latin typeface="Segoe UI"/>
              <a:ea typeface="ＭＳ Ｐゴシック"/>
            </a:endParaRPr>
          </a:p>
        </p:txBody>
      </p:sp>
      <p:sp>
        <p:nvSpPr>
          <p:cNvPr id="51" name="テキスト ボックス 50"/>
          <p:cNvSpPr txBox="1"/>
          <p:nvPr/>
        </p:nvSpPr>
        <p:spPr>
          <a:xfrm>
            <a:off x="2771800" y="1139790"/>
            <a:ext cx="1730225" cy="215444"/>
          </a:xfrm>
          <a:prstGeom prst="rect">
            <a:avLst/>
          </a:prstGeom>
          <a:noFill/>
        </p:spPr>
        <p:txBody>
          <a:bodyPr wrap="square" rtlCol="0">
            <a:spAutoFit/>
          </a:bodyPr>
          <a:lstStyle/>
          <a:p>
            <a:pPr algn="ctr" defTabSz="457189"/>
            <a:r>
              <a:rPr kumimoji="1" lang="en-US" altLang="ja-JP" sz="800" b="1" dirty="0">
                <a:solidFill>
                  <a:srgbClr val="0F243E"/>
                </a:solidFill>
                <a:latin typeface="Segoe UI"/>
                <a:ea typeface="ＭＳ Ｐゴシック"/>
              </a:rPr>
              <a:t>Hazard Ratio(95% CI)</a:t>
            </a:r>
          </a:p>
        </p:txBody>
      </p:sp>
      <p:cxnSp>
        <p:nvCxnSpPr>
          <p:cNvPr id="55" name="直線矢印コネクタ 54"/>
          <p:cNvCxnSpPr/>
          <p:nvPr/>
        </p:nvCxnSpPr>
        <p:spPr>
          <a:xfrm>
            <a:off x="3305510" y="4562036"/>
            <a:ext cx="648072" cy="0"/>
          </a:xfrm>
          <a:prstGeom prst="straightConnector1">
            <a:avLst/>
          </a:prstGeom>
          <a:ln>
            <a:solidFill>
              <a:srgbClr val="4F167E"/>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p:nvPr/>
        </p:nvCxnSpPr>
        <p:spPr>
          <a:xfrm>
            <a:off x="2445668" y="4562036"/>
            <a:ext cx="648072" cy="0"/>
          </a:xfrm>
          <a:prstGeom prst="straightConnector1">
            <a:avLst/>
          </a:prstGeom>
          <a:ln>
            <a:solidFill>
              <a:srgbClr val="E4007F"/>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57" name="テキスト ボックス 56"/>
          <p:cNvSpPr txBox="1"/>
          <p:nvPr/>
        </p:nvSpPr>
        <p:spPr>
          <a:xfrm>
            <a:off x="1876805" y="4562036"/>
            <a:ext cx="1224136" cy="415498"/>
          </a:xfrm>
          <a:prstGeom prst="rect">
            <a:avLst/>
          </a:prstGeom>
          <a:noFill/>
        </p:spPr>
        <p:txBody>
          <a:bodyPr wrap="square" rtlCol="0">
            <a:spAutoFit/>
          </a:bodyPr>
          <a:lstStyle/>
          <a:p>
            <a:pPr algn="ctr" defTabSz="457189"/>
            <a:r>
              <a:rPr kumimoji="1" lang="en-US" altLang="ja-JP" sz="1050" b="1" dirty="0">
                <a:solidFill>
                  <a:srgbClr val="E4007F"/>
                </a:solidFill>
                <a:latin typeface="Segoe UI"/>
                <a:ea typeface="ＭＳ Ｐゴシック"/>
              </a:rPr>
              <a:t>Favors</a:t>
            </a:r>
          </a:p>
          <a:p>
            <a:pPr algn="ctr" defTabSz="457189"/>
            <a:r>
              <a:rPr kumimoji="1" lang="en-US" altLang="ja-JP" sz="1050" b="1" dirty="0">
                <a:solidFill>
                  <a:srgbClr val="E4007F"/>
                </a:solidFill>
                <a:latin typeface="Segoe UI"/>
                <a:ea typeface="ＭＳ Ｐゴシック"/>
              </a:rPr>
              <a:t>Monotherapy</a:t>
            </a:r>
            <a:endParaRPr kumimoji="1" lang="ja-JP" altLang="en-US" sz="1050" b="1" dirty="0">
              <a:solidFill>
                <a:srgbClr val="E4007F"/>
              </a:solidFill>
              <a:latin typeface="Segoe UI"/>
              <a:ea typeface="ＭＳ Ｐゴシック"/>
            </a:endParaRPr>
          </a:p>
        </p:txBody>
      </p:sp>
      <p:sp>
        <p:nvSpPr>
          <p:cNvPr id="58" name="テキスト ボックス 57"/>
          <p:cNvSpPr txBox="1"/>
          <p:nvPr/>
        </p:nvSpPr>
        <p:spPr>
          <a:xfrm>
            <a:off x="3025315" y="4562037"/>
            <a:ext cx="1813673" cy="577081"/>
          </a:xfrm>
          <a:prstGeom prst="rect">
            <a:avLst/>
          </a:prstGeom>
          <a:noFill/>
        </p:spPr>
        <p:txBody>
          <a:bodyPr wrap="square" rtlCol="0">
            <a:spAutoFit/>
          </a:bodyPr>
          <a:lstStyle/>
          <a:p>
            <a:pPr algn="ctr" defTabSz="457189"/>
            <a:r>
              <a:rPr kumimoji="1" lang="en-US" altLang="ja-JP" sz="1050" b="1" dirty="0">
                <a:solidFill>
                  <a:srgbClr val="4F167E"/>
                </a:solidFill>
                <a:latin typeface="Segoe UI"/>
                <a:ea typeface="ＭＳ Ｐゴシック"/>
              </a:rPr>
              <a:t>Favors</a:t>
            </a:r>
          </a:p>
          <a:p>
            <a:pPr algn="ctr" defTabSz="457189"/>
            <a:r>
              <a:rPr kumimoji="1" lang="en-US" altLang="ja-JP" sz="1050" b="1" dirty="0">
                <a:solidFill>
                  <a:srgbClr val="4F167E"/>
                </a:solidFill>
                <a:latin typeface="Segoe UI"/>
                <a:ea typeface="ＭＳ Ｐゴシック"/>
              </a:rPr>
              <a:t>Combination</a:t>
            </a:r>
            <a:r>
              <a:rPr kumimoji="1" lang="ja-JP" altLang="en-US" sz="1050" b="1" dirty="0">
                <a:solidFill>
                  <a:srgbClr val="4F167E"/>
                </a:solidFill>
                <a:latin typeface="Segoe UI"/>
                <a:ea typeface="ＭＳ Ｐゴシック"/>
              </a:rPr>
              <a:t> </a:t>
            </a:r>
            <a:endParaRPr kumimoji="1" lang="en-US" altLang="ja-JP" sz="1050" b="1" dirty="0">
              <a:solidFill>
                <a:srgbClr val="4F167E"/>
              </a:solidFill>
              <a:latin typeface="Segoe UI"/>
              <a:ea typeface="ＭＳ Ｐゴシック"/>
            </a:endParaRPr>
          </a:p>
          <a:p>
            <a:pPr algn="ctr" defTabSz="457189"/>
            <a:r>
              <a:rPr kumimoji="1" lang="en-US" altLang="ja-JP" sz="1050" b="1" dirty="0">
                <a:solidFill>
                  <a:srgbClr val="4F167E"/>
                </a:solidFill>
                <a:latin typeface="Segoe UI"/>
                <a:ea typeface="ＭＳ Ｐゴシック"/>
              </a:rPr>
              <a:t>Therapy</a:t>
            </a:r>
            <a:endParaRPr kumimoji="1" lang="ja-JP" altLang="en-US" sz="1050" b="1" dirty="0">
              <a:solidFill>
                <a:srgbClr val="4F167E"/>
              </a:solidFill>
              <a:latin typeface="Segoe UI"/>
              <a:ea typeface="ＭＳ Ｐゴシック"/>
            </a:endParaRPr>
          </a:p>
        </p:txBody>
      </p:sp>
      <p:sp>
        <p:nvSpPr>
          <p:cNvPr id="71" name="テキスト ボックス 70"/>
          <p:cNvSpPr txBox="1"/>
          <p:nvPr/>
        </p:nvSpPr>
        <p:spPr>
          <a:xfrm>
            <a:off x="985191" y="868782"/>
            <a:ext cx="1058009" cy="338554"/>
          </a:xfrm>
          <a:prstGeom prst="rect">
            <a:avLst/>
          </a:prstGeom>
          <a:noFill/>
        </p:spPr>
        <p:txBody>
          <a:bodyPr wrap="square" rtlCol="0">
            <a:spAutoFit/>
          </a:bodyPr>
          <a:lstStyle/>
          <a:p>
            <a:pPr algn="ctr" defTabSz="457189"/>
            <a:r>
              <a:rPr kumimoji="1" lang="en-US" altLang="ja-JP" sz="800" b="1" dirty="0" err="1">
                <a:solidFill>
                  <a:srgbClr val="E4007F"/>
                </a:solidFill>
                <a:latin typeface="Segoe UI"/>
                <a:ea typeface="ＭＳ Ｐゴシック"/>
              </a:rPr>
              <a:t>Rivaroxaban</a:t>
            </a:r>
            <a:endParaRPr kumimoji="1" lang="en-US" altLang="ja-JP" sz="800" b="1" dirty="0">
              <a:solidFill>
                <a:srgbClr val="E4007F"/>
              </a:solidFill>
              <a:latin typeface="Segoe UI"/>
              <a:ea typeface="ＭＳ Ｐゴシック"/>
            </a:endParaRPr>
          </a:p>
          <a:p>
            <a:pPr algn="ctr" defTabSz="457189"/>
            <a:r>
              <a:rPr kumimoji="1" lang="en-US" altLang="ja-JP" sz="800" b="1" dirty="0">
                <a:solidFill>
                  <a:srgbClr val="E4007F"/>
                </a:solidFill>
                <a:latin typeface="Segoe UI"/>
                <a:ea typeface="ＭＳ Ｐゴシック"/>
              </a:rPr>
              <a:t>Monotherapy</a:t>
            </a:r>
          </a:p>
        </p:txBody>
      </p:sp>
      <p:sp>
        <p:nvSpPr>
          <p:cNvPr id="78" name="テキスト ボックス 77"/>
          <p:cNvSpPr txBox="1"/>
          <p:nvPr/>
        </p:nvSpPr>
        <p:spPr>
          <a:xfrm>
            <a:off x="1762287" y="868782"/>
            <a:ext cx="1095523" cy="338554"/>
          </a:xfrm>
          <a:prstGeom prst="rect">
            <a:avLst/>
          </a:prstGeom>
          <a:noFill/>
        </p:spPr>
        <p:txBody>
          <a:bodyPr wrap="square" rtlCol="0">
            <a:spAutoFit/>
          </a:bodyPr>
          <a:lstStyle/>
          <a:p>
            <a:pPr algn="ctr" defTabSz="457189"/>
            <a:r>
              <a:rPr kumimoji="1" lang="en-US" altLang="ja-JP" sz="800" b="1" dirty="0">
                <a:solidFill>
                  <a:srgbClr val="4F167E"/>
                </a:solidFill>
                <a:latin typeface="Segoe UI"/>
                <a:ea typeface="ＭＳ Ｐゴシック"/>
              </a:rPr>
              <a:t>Combination</a:t>
            </a:r>
          </a:p>
          <a:p>
            <a:pPr algn="ctr" defTabSz="457189"/>
            <a:r>
              <a:rPr kumimoji="1" lang="en-US" altLang="ja-JP" sz="800" b="1" dirty="0">
                <a:solidFill>
                  <a:srgbClr val="4F167E"/>
                </a:solidFill>
                <a:latin typeface="Segoe UI"/>
                <a:ea typeface="ＭＳ Ｐゴシック"/>
              </a:rPr>
              <a:t>Therapy</a:t>
            </a:r>
          </a:p>
        </p:txBody>
      </p:sp>
      <p:sp>
        <p:nvSpPr>
          <p:cNvPr id="87" name="テキスト ボックス 86"/>
          <p:cNvSpPr txBox="1"/>
          <p:nvPr/>
        </p:nvSpPr>
        <p:spPr>
          <a:xfrm>
            <a:off x="6804248"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0.1</a:t>
            </a:r>
            <a:endParaRPr kumimoji="1" lang="ja-JP" altLang="en-US" sz="1400" dirty="0">
              <a:solidFill>
                <a:srgbClr val="0F243E"/>
              </a:solidFill>
              <a:latin typeface="Segoe UI"/>
              <a:ea typeface="ＭＳ Ｐゴシック"/>
            </a:endParaRPr>
          </a:p>
        </p:txBody>
      </p:sp>
      <p:sp>
        <p:nvSpPr>
          <p:cNvPr id="88" name="テキスト ボックス 87"/>
          <p:cNvSpPr txBox="1"/>
          <p:nvPr/>
        </p:nvSpPr>
        <p:spPr>
          <a:xfrm>
            <a:off x="7474275"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1</a:t>
            </a:r>
            <a:endParaRPr kumimoji="1" lang="ja-JP" altLang="en-US" sz="1400" dirty="0">
              <a:solidFill>
                <a:srgbClr val="0F243E"/>
              </a:solidFill>
              <a:latin typeface="Segoe UI"/>
              <a:ea typeface="ＭＳ Ｐゴシック"/>
            </a:endParaRPr>
          </a:p>
        </p:txBody>
      </p:sp>
      <p:sp>
        <p:nvSpPr>
          <p:cNvPr id="89" name="テキスト ボックス 88"/>
          <p:cNvSpPr txBox="1"/>
          <p:nvPr/>
        </p:nvSpPr>
        <p:spPr>
          <a:xfrm>
            <a:off x="8108988"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10</a:t>
            </a:r>
            <a:endParaRPr kumimoji="1" lang="ja-JP" altLang="en-US" sz="1400" dirty="0">
              <a:solidFill>
                <a:srgbClr val="0F243E"/>
              </a:solidFill>
              <a:latin typeface="Segoe UI"/>
              <a:ea typeface="ＭＳ Ｐゴシック"/>
            </a:endParaRPr>
          </a:p>
        </p:txBody>
      </p:sp>
      <p:cxnSp>
        <p:nvCxnSpPr>
          <p:cNvPr id="90" name="直線矢印コネクタ 89"/>
          <p:cNvCxnSpPr/>
          <p:nvPr/>
        </p:nvCxnSpPr>
        <p:spPr>
          <a:xfrm>
            <a:off x="7832265" y="4562036"/>
            <a:ext cx="648072" cy="0"/>
          </a:xfrm>
          <a:prstGeom prst="straightConnector1">
            <a:avLst/>
          </a:prstGeom>
          <a:ln>
            <a:solidFill>
              <a:srgbClr val="4F167E"/>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p:nvPr/>
        </p:nvCxnSpPr>
        <p:spPr>
          <a:xfrm>
            <a:off x="6972423" y="4562036"/>
            <a:ext cx="648072" cy="0"/>
          </a:xfrm>
          <a:prstGeom prst="straightConnector1">
            <a:avLst/>
          </a:prstGeom>
          <a:ln>
            <a:solidFill>
              <a:srgbClr val="E4007F"/>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92" name="テキスト ボックス 91"/>
          <p:cNvSpPr txBox="1"/>
          <p:nvPr/>
        </p:nvSpPr>
        <p:spPr>
          <a:xfrm>
            <a:off x="6403560" y="4562036"/>
            <a:ext cx="1224136" cy="415498"/>
          </a:xfrm>
          <a:prstGeom prst="rect">
            <a:avLst/>
          </a:prstGeom>
          <a:noFill/>
        </p:spPr>
        <p:txBody>
          <a:bodyPr wrap="square" rtlCol="0">
            <a:spAutoFit/>
          </a:bodyPr>
          <a:lstStyle/>
          <a:p>
            <a:pPr algn="ctr" defTabSz="457189"/>
            <a:r>
              <a:rPr kumimoji="1" lang="en-US" altLang="ja-JP" sz="1050" b="1" dirty="0">
                <a:solidFill>
                  <a:srgbClr val="E4007F"/>
                </a:solidFill>
                <a:latin typeface="Segoe UI"/>
                <a:ea typeface="ＭＳ Ｐゴシック"/>
              </a:rPr>
              <a:t>Favors</a:t>
            </a:r>
          </a:p>
          <a:p>
            <a:pPr algn="ctr" defTabSz="457189"/>
            <a:r>
              <a:rPr kumimoji="1" lang="en-US" altLang="ja-JP" sz="1050" b="1" dirty="0">
                <a:solidFill>
                  <a:srgbClr val="E4007F"/>
                </a:solidFill>
                <a:latin typeface="Segoe UI"/>
                <a:ea typeface="ＭＳ Ｐゴシック"/>
              </a:rPr>
              <a:t>Monotherapy</a:t>
            </a:r>
            <a:endParaRPr kumimoji="1" lang="ja-JP" altLang="en-US" sz="1050" b="1" dirty="0">
              <a:solidFill>
                <a:srgbClr val="E4007F"/>
              </a:solidFill>
              <a:latin typeface="Segoe UI"/>
              <a:ea typeface="ＭＳ Ｐゴシック"/>
            </a:endParaRPr>
          </a:p>
        </p:txBody>
      </p:sp>
      <p:sp>
        <p:nvSpPr>
          <p:cNvPr id="93" name="テキスト ボックス 92"/>
          <p:cNvSpPr txBox="1"/>
          <p:nvPr/>
        </p:nvSpPr>
        <p:spPr>
          <a:xfrm>
            <a:off x="7552069" y="4562037"/>
            <a:ext cx="1813673" cy="577081"/>
          </a:xfrm>
          <a:prstGeom prst="rect">
            <a:avLst/>
          </a:prstGeom>
          <a:noFill/>
        </p:spPr>
        <p:txBody>
          <a:bodyPr wrap="square" rtlCol="0">
            <a:spAutoFit/>
          </a:bodyPr>
          <a:lstStyle/>
          <a:p>
            <a:pPr algn="ctr" defTabSz="457189"/>
            <a:r>
              <a:rPr kumimoji="1" lang="en-US" altLang="ja-JP" sz="1050" b="1" dirty="0">
                <a:solidFill>
                  <a:srgbClr val="4F167E"/>
                </a:solidFill>
                <a:latin typeface="Segoe UI"/>
                <a:ea typeface="ＭＳ Ｐゴシック"/>
              </a:rPr>
              <a:t>Favors</a:t>
            </a:r>
          </a:p>
          <a:p>
            <a:pPr algn="ctr" defTabSz="457189"/>
            <a:r>
              <a:rPr kumimoji="1" lang="en-US" altLang="ja-JP" sz="1050" b="1" dirty="0">
                <a:solidFill>
                  <a:srgbClr val="4F167E"/>
                </a:solidFill>
                <a:latin typeface="Segoe UI"/>
                <a:ea typeface="ＭＳ Ｐゴシック"/>
              </a:rPr>
              <a:t>Combination</a:t>
            </a:r>
            <a:r>
              <a:rPr kumimoji="1" lang="ja-JP" altLang="en-US" sz="1050" b="1" dirty="0">
                <a:solidFill>
                  <a:srgbClr val="4F167E"/>
                </a:solidFill>
                <a:latin typeface="Segoe UI"/>
                <a:ea typeface="ＭＳ Ｐゴシック"/>
              </a:rPr>
              <a:t> </a:t>
            </a:r>
            <a:endParaRPr kumimoji="1" lang="en-US" altLang="ja-JP" sz="1050" b="1" dirty="0">
              <a:solidFill>
                <a:srgbClr val="4F167E"/>
              </a:solidFill>
              <a:latin typeface="Segoe UI"/>
              <a:ea typeface="ＭＳ Ｐゴシック"/>
            </a:endParaRPr>
          </a:p>
          <a:p>
            <a:pPr algn="ctr" defTabSz="457189"/>
            <a:r>
              <a:rPr kumimoji="1" lang="en-US" altLang="ja-JP" sz="1050" b="1" dirty="0">
                <a:solidFill>
                  <a:srgbClr val="4F167E"/>
                </a:solidFill>
                <a:latin typeface="Segoe UI"/>
                <a:ea typeface="ＭＳ Ｐゴシック"/>
              </a:rPr>
              <a:t>Therapy</a:t>
            </a:r>
            <a:endParaRPr kumimoji="1" lang="ja-JP" altLang="en-US" sz="1050" b="1" dirty="0">
              <a:solidFill>
                <a:srgbClr val="4F167E"/>
              </a:solidFill>
              <a:latin typeface="Segoe UI"/>
              <a:ea typeface="ＭＳ Ｐゴシック"/>
            </a:endParaRPr>
          </a:p>
        </p:txBody>
      </p:sp>
      <p:sp>
        <p:nvSpPr>
          <p:cNvPr id="94" name="テキスト ボックス 93"/>
          <p:cNvSpPr txBox="1"/>
          <p:nvPr/>
        </p:nvSpPr>
        <p:spPr>
          <a:xfrm>
            <a:off x="1055929" y="1141572"/>
            <a:ext cx="1874175" cy="215444"/>
          </a:xfrm>
          <a:prstGeom prst="rect">
            <a:avLst/>
          </a:prstGeom>
          <a:noFill/>
        </p:spPr>
        <p:txBody>
          <a:bodyPr wrap="square" rtlCol="0">
            <a:spAutoFit/>
          </a:bodyPr>
          <a:lstStyle/>
          <a:p>
            <a:pPr algn="ctr" defTabSz="457189"/>
            <a:r>
              <a:rPr kumimoji="1" lang="en-US" altLang="ja-JP" sz="800" b="1" dirty="0">
                <a:solidFill>
                  <a:srgbClr val="0F243E"/>
                </a:solidFill>
                <a:latin typeface="Segoe UI"/>
                <a:ea typeface="ＭＳ Ｐゴシック"/>
              </a:rPr>
              <a:t>no. / total no. (% per patient-year)</a:t>
            </a:r>
          </a:p>
        </p:txBody>
      </p:sp>
      <p:sp>
        <p:nvSpPr>
          <p:cNvPr id="95" name="テキスト ボックス 94"/>
          <p:cNvSpPr txBox="1"/>
          <p:nvPr/>
        </p:nvSpPr>
        <p:spPr>
          <a:xfrm>
            <a:off x="7294713" y="1137426"/>
            <a:ext cx="1730225" cy="215444"/>
          </a:xfrm>
          <a:prstGeom prst="rect">
            <a:avLst/>
          </a:prstGeom>
          <a:noFill/>
        </p:spPr>
        <p:txBody>
          <a:bodyPr wrap="square" rtlCol="0">
            <a:spAutoFit/>
          </a:bodyPr>
          <a:lstStyle/>
          <a:p>
            <a:pPr algn="ctr" defTabSz="457189"/>
            <a:r>
              <a:rPr kumimoji="1" lang="en-US" altLang="ja-JP" sz="800" b="1" dirty="0">
                <a:solidFill>
                  <a:srgbClr val="0F243E"/>
                </a:solidFill>
                <a:latin typeface="Segoe UI"/>
                <a:ea typeface="ＭＳ Ｐゴシック"/>
              </a:rPr>
              <a:t>Hazard Ratio(95% CI)</a:t>
            </a:r>
          </a:p>
        </p:txBody>
      </p:sp>
      <p:sp>
        <p:nvSpPr>
          <p:cNvPr id="96" name="テキスト ボックス 95"/>
          <p:cNvSpPr txBox="1"/>
          <p:nvPr/>
        </p:nvSpPr>
        <p:spPr>
          <a:xfrm>
            <a:off x="5508104" y="866418"/>
            <a:ext cx="1058009" cy="338554"/>
          </a:xfrm>
          <a:prstGeom prst="rect">
            <a:avLst/>
          </a:prstGeom>
          <a:noFill/>
        </p:spPr>
        <p:txBody>
          <a:bodyPr wrap="square" rtlCol="0">
            <a:spAutoFit/>
          </a:bodyPr>
          <a:lstStyle/>
          <a:p>
            <a:pPr algn="ctr" defTabSz="457189"/>
            <a:r>
              <a:rPr kumimoji="1" lang="en-US" altLang="ja-JP" sz="800" b="1" dirty="0" err="1">
                <a:solidFill>
                  <a:srgbClr val="E4007F"/>
                </a:solidFill>
                <a:latin typeface="Segoe UI"/>
                <a:ea typeface="ＭＳ Ｐゴシック"/>
              </a:rPr>
              <a:t>Rivaroxaban</a:t>
            </a:r>
            <a:endParaRPr kumimoji="1" lang="en-US" altLang="ja-JP" sz="800" b="1" dirty="0">
              <a:solidFill>
                <a:srgbClr val="E4007F"/>
              </a:solidFill>
              <a:latin typeface="Segoe UI"/>
              <a:ea typeface="ＭＳ Ｐゴシック"/>
            </a:endParaRPr>
          </a:p>
          <a:p>
            <a:pPr algn="ctr" defTabSz="457189"/>
            <a:r>
              <a:rPr kumimoji="1" lang="en-US" altLang="ja-JP" sz="800" b="1" dirty="0">
                <a:solidFill>
                  <a:srgbClr val="E4007F"/>
                </a:solidFill>
                <a:latin typeface="Segoe UI"/>
                <a:ea typeface="ＭＳ Ｐゴシック"/>
              </a:rPr>
              <a:t>Monotherapy</a:t>
            </a:r>
          </a:p>
        </p:txBody>
      </p:sp>
      <p:sp>
        <p:nvSpPr>
          <p:cNvPr id="97" name="テキスト ボックス 96"/>
          <p:cNvSpPr txBox="1"/>
          <p:nvPr/>
        </p:nvSpPr>
        <p:spPr>
          <a:xfrm>
            <a:off x="6285200" y="866418"/>
            <a:ext cx="1095523" cy="338554"/>
          </a:xfrm>
          <a:prstGeom prst="rect">
            <a:avLst/>
          </a:prstGeom>
          <a:noFill/>
        </p:spPr>
        <p:txBody>
          <a:bodyPr wrap="square" rtlCol="0">
            <a:spAutoFit/>
          </a:bodyPr>
          <a:lstStyle/>
          <a:p>
            <a:pPr algn="ctr" defTabSz="457189"/>
            <a:r>
              <a:rPr kumimoji="1" lang="en-US" altLang="ja-JP" sz="800" b="1" dirty="0">
                <a:solidFill>
                  <a:srgbClr val="4F167E"/>
                </a:solidFill>
                <a:latin typeface="Segoe UI"/>
                <a:ea typeface="ＭＳ Ｐゴシック"/>
              </a:rPr>
              <a:t>Combination</a:t>
            </a:r>
          </a:p>
          <a:p>
            <a:pPr algn="ctr" defTabSz="457189"/>
            <a:r>
              <a:rPr kumimoji="1" lang="en-US" altLang="ja-JP" sz="800" b="1" dirty="0">
                <a:solidFill>
                  <a:srgbClr val="4F167E"/>
                </a:solidFill>
                <a:latin typeface="Segoe UI"/>
                <a:ea typeface="ＭＳ Ｐゴシック"/>
              </a:rPr>
              <a:t>Therapy</a:t>
            </a:r>
          </a:p>
        </p:txBody>
      </p:sp>
      <p:sp>
        <p:nvSpPr>
          <p:cNvPr id="98" name="テキスト ボックス 97"/>
          <p:cNvSpPr txBox="1"/>
          <p:nvPr/>
        </p:nvSpPr>
        <p:spPr>
          <a:xfrm>
            <a:off x="5578842" y="1139208"/>
            <a:ext cx="1874175" cy="215444"/>
          </a:xfrm>
          <a:prstGeom prst="rect">
            <a:avLst/>
          </a:prstGeom>
          <a:noFill/>
        </p:spPr>
        <p:txBody>
          <a:bodyPr wrap="square" rtlCol="0">
            <a:spAutoFit/>
          </a:bodyPr>
          <a:lstStyle/>
          <a:p>
            <a:pPr algn="ctr" defTabSz="457189"/>
            <a:r>
              <a:rPr kumimoji="1" lang="en-US" altLang="ja-JP" sz="800" b="1" dirty="0">
                <a:solidFill>
                  <a:srgbClr val="0F243E"/>
                </a:solidFill>
                <a:latin typeface="Segoe UI"/>
                <a:ea typeface="ＭＳ Ｐゴシック"/>
              </a:rPr>
              <a:t>no. / total no. (% per patient-year)</a:t>
            </a:r>
          </a:p>
        </p:txBody>
      </p:sp>
    </p:spTree>
    <p:extLst>
      <p:ext uri="{BB962C8B-B14F-4D97-AF65-F5344CB8AC3E}">
        <p14:creationId xmlns:p14="http://schemas.microsoft.com/office/powerpoint/2010/main" val="1978040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図 1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507200" y="770400"/>
            <a:ext cx="4680000" cy="3801600"/>
          </a:xfrm>
          <a:prstGeom prst="rect">
            <a:avLst/>
          </a:prstGeom>
        </p:spPr>
      </p:pic>
      <p:pic>
        <p:nvPicPr>
          <p:cNvPr id="4" name="図 3"/>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100" y="770400"/>
            <a:ext cx="4680000" cy="3801600"/>
          </a:xfrm>
          <a:prstGeom prst="rect">
            <a:avLst/>
          </a:prstGeom>
        </p:spPr>
      </p:pic>
      <p:sp>
        <p:nvSpPr>
          <p:cNvPr id="21" name="テキスト ボックス 20"/>
          <p:cNvSpPr txBox="1"/>
          <p:nvPr/>
        </p:nvSpPr>
        <p:spPr>
          <a:xfrm>
            <a:off x="892833" y="1319039"/>
            <a:ext cx="1074343" cy="2936188"/>
          </a:xfrm>
          <a:prstGeom prst="rect">
            <a:avLst/>
          </a:prstGeom>
          <a:noFill/>
        </p:spPr>
        <p:txBody>
          <a:bodyPr wrap="square" rtlCol="0">
            <a:spAutoFit/>
          </a:bodyPr>
          <a:lstStyle/>
          <a:p>
            <a:pPr algn="r" defTabSz="457189">
              <a:lnSpc>
                <a:spcPct val="110000"/>
              </a:lnSpc>
            </a:pPr>
            <a:r>
              <a:rPr kumimoji="1" lang="en-US" altLang="ja-JP" sz="800" dirty="0">
                <a:solidFill>
                  <a:srgbClr val="E4007F"/>
                </a:solidFill>
                <a:latin typeface="Segoe UI"/>
                <a:ea typeface="ＭＳ Ｐゴシック"/>
              </a:rPr>
              <a:t>35 / 1099 (  1.6)</a:t>
            </a:r>
          </a:p>
          <a:p>
            <a:pPr algn="r" defTabSz="457189">
              <a:lnSpc>
                <a:spcPct val="110000"/>
              </a:lnSpc>
            </a:pPr>
            <a:endParaRPr kumimoji="1" lang="en-US" altLang="ja-JP" sz="6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23 /   867 (  1.3)</a:t>
            </a:r>
          </a:p>
          <a:p>
            <a:pPr algn="r" defTabSz="457189">
              <a:lnSpc>
                <a:spcPct val="110000"/>
              </a:lnSpc>
            </a:pPr>
            <a:r>
              <a:rPr kumimoji="1" lang="en-US" altLang="ja-JP" sz="800" dirty="0">
                <a:solidFill>
                  <a:srgbClr val="E4007F"/>
                </a:solidFill>
                <a:latin typeface="Segoe UI"/>
                <a:ea typeface="ＭＳ Ｐゴシック"/>
              </a:rPr>
              <a:t>12 /   232 (  2.6)</a:t>
            </a:r>
          </a:p>
          <a:p>
            <a:pPr algn="r" defTabSz="457189">
              <a:lnSpc>
                <a:spcPct val="110000"/>
              </a:lnSpc>
            </a:pPr>
            <a:endParaRPr kumimoji="1" lang="en-US" altLang="ja-JP" sz="9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13 /   521 (  1.3)</a:t>
            </a:r>
          </a:p>
          <a:p>
            <a:pPr algn="r" defTabSz="457189">
              <a:lnSpc>
                <a:spcPct val="110000"/>
              </a:lnSpc>
            </a:pPr>
            <a:r>
              <a:rPr kumimoji="1" lang="en-US" altLang="ja-JP" sz="800" dirty="0">
                <a:solidFill>
                  <a:srgbClr val="E4007F"/>
                </a:solidFill>
                <a:latin typeface="Segoe UI"/>
                <a:ea typeface="ＭＳ Ｐゴシック"/>
              </a:rPr>
              <a:t>22 /   578 (  2.0)</a:t>
            </a:r>
          </a:p>
          <a:p>
            <a:pPr algn="r" defTabSz="457189">
              <a:lnSpc>
                <a:spcPct val="110000"/>
              </a:lnSpc>
            </a:pPr>
            <a:endParaRPr kumimoji="1" lang="en-US" altLang="ja-JP" sz="7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18 /  590 (  1.6)</a:t>
            </a:r>
          </a:p>
          <a:p>
            <a:pPr algn="r" defTabSz="457189">
              <a:lnSpc>
                <a:spcPct val="110000"/>
              </a:lnSpc>
            </a:pPr>
            <a:r>
              <a:rPr kumimoji="1" lang="en-US" altLang="ja-JP" sz="800" dirty="0">
                <a:solidFill>
                  <a:srgbClr val="E4007F"/>
                </a:solidFill>
                <a:latin typeface="Segoe UI"/>
                <a:ea typeface="ＭＳ Ｐゴシック"/>
              </a:rPr>
              <a:t>7 /  163 (  2.3)</a:t>
            </a:r>
          </a:p>
          <a:p>
            <a:pPr algn="r" defTabSz="457189">
              <a:lnSpc>
                <a:spcPct val="110000"/>
              </a:lnSpc>
            </a:pPr>
            <a:r>
              <a:rPr kumimoji="1" lang="en-US" altLang="ja-JP" sz="800" dirty="0">
                <a:solidFill>
                  <a:srgbClr val="E4007F"/>
                </a:solidFill>
                <a:latin typeface="Segoe UI"/>
                <a:ea typeface="ＭＳ Ｐゴシック"/>
              </a:rPr>
              <a:t>10 /  346 (  1.4)</a:t>
            </a:r>
          </a:p>
          <a:p>
            <a:pPr algn="r" defTabSz="457189">
              <a:lnSpc>
                <a:spcPct val="110000"/>
              </a:lnSpc>
            </a:pPr>
            <a:endParaRPr kumimoji="1" lang="en-US" altLang="ja-JP" sz="8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13 /  458 (  1.4)</a:t>
            </a:r>
          </a:p>
          <a:p>
            <a:pPr algn="r" defTabSz="457189">
              <a:lnSpc>
                <a:spcPct val="110000"/>
              </a:lnSpc>
            </a:pPr>
            <a:r>
              <a:rPr kumimoji="1" lang="en-US" altLang="ja-JP" sz="800" dirty="0">
                <a:solidFill>
                  <a:srgbClr val="E4007F"/>
                </a:solidFill>
                <a:latin typeface="Segoe UI"/>
                <a:ea typeface="ＭＳ Ｐゴシック"/>
              </a:rPr>
              <a:t>22 /  641 (  1.8)</a:t>
            </a:r>
          </a:p>
          <a:p>
            <a:pPr algn="r" defTabSz="457189">
              <a:lnSpc>
                <a:spcPct val="110000"/>
              </a:lnSpc>
            </a:pPr>
            <a:endParaRPr kumimoji="1" lang="en-US" altLang="ja-JP" sz="9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3 /    54 (  3.2)</a:t>
            </a:r>
          </a:p>
          <a:p>
            <a:pPr algn="r" defTabSz="457189">
              <a:lnSpc>
                <a:spcPct val="110000"/>
              </a:lnSpc>
            </a:pPr>
            <a:r>
              <a:rPr kumimoji="1" lang="en-US" altLang="ja-JP" sz="800" dirty="0">
                <a:solidFill>
                  <a:srgbClr val="E4007F"/>
                </a:solidFill>
                <a:latin typeface="Segoe UI"/>
                <a:ea typeface="ＭＳ Ｐゴシック"/>
              </a:rPr>
              <a:t>13 /  296 (  2.3)</a:t>
            </a:r>
          </a:p>
          <a:p>
            <a:pPr algn="r" defTabSz="457189">
              <a:lnSpc>
                <a:spcPct val="110000"/>
              </a:lnSpc>
            </a:pPr>
            <a:r>
              <a:rPr kumimoji="1" lang="en-US" altLang="ja-JP" sz="800" dirty="0">
                <a:solidFill>
                  <a:srgbClr val="E4007F"/>
                </a:solidFill>
                <a:latin typeface="Segoe UI"/>
                <a:ea typeface="ＭＳ Ｐゴシック"/>
              </a:rPr>
              <a:t>18 /  695 (  1.3)</a:t>
            </a:r>
          </a:p>
          <a:p>
            <a:pPr algn="r" defTabSz="457189">
              <a:lnSpc>
                <a:spcPct val="110000"/>
              </a:lnSpc>
            </a:pPr>
            <a:endParaRPr kumimoji="1" lang="en-US" altLang="ja-JP" sz="8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17 /  497 (  1.8)</a:t>
            </a:r>
          </a:p>
          <a:p>
            <a:pPr algn="r" defTabSz="457189">
              <a:lnSpc>
                <a:spcPct val="110000"/>
              </a:lnSpc>
            </a:pPr>
            <a:r>
              <a:rPr kumimoji="1" lang="en-US" altLang="ja-JP" sz="800" dirty="0">
                <a:solidFill>
                  <a:srgbClr val="E4007F"/>
                </a:solidFill>
                <a:latin typeface="Segoe UI"/>
                <a:ea typeface="ＭＳ Ｐゴシック"/>
              </a:rPr>
              <a:t>18 /  599 (  1.5)</a:t>
            </a:r>
            <a:endParaRPr kumimoji="1" lang="ja-JP" altLang="en-US" sz="800" dirty="0">
              <a:solidFill>
                <a:srgbClr val="E4007F"/>
              </a:solidFill>
              <a:latin typeface="Segoe UI"/>
              <a:ea typeface="ＭＳ Ｐゴシック"/>
            </a:endParaRPr>
          </a:p>
        </p:txBody>
      </p:sp>
      <p:sp>
        <p:nvSpPr>
          <p:cNvPr id="22" name="テキスト ボックス 21"/>
          <p:cNvSpPr txBox="1"/>
          <p:nvPr/>
        </p:nvSpPr>
        <p:spPr>
          <a:xfrm>
            <a:off x="1769195" y="1319039"/>
            <a:ext cx="1004938" cy="2936188"/>
          </a:xfrm>
          <a:prstGeom prst="rect">
            <a:avLst/>
          </a:prstGeom>
          <a:noFill/>
        </p:spPr>
        <p:txBody>
          <a:bodyPr wrap="square" rtlCol="0">
            <a:spAutoFit/>
          </a:bodyPr>
          <a:lstStyle/>
          <a:p>
            <a:pPr algn="r" defTabSz="457189">
              <a:lnSpc>
                <a:spcPct val="110000"/>
              </a:lnSpc>
            </a:pPr>
            <a:r>
              <a:rPr kumimoji="1" lang="en-US" altLang="ja-JP" sz="800" dirty="0">
                <a:solidFill>
                  <a:srgbClr val="4F167E"/>
                </a:solidFill>
                <a:latin typeface="Segoe UI"/>
                <a:ea typeface="ＭＳ Ｐゴシック"/>
              </a:rPr>
              <a:t>58 / 1099 (  2.8)</a:t>
            </a:r>
          </a:p>
          <a:p>
            <a:pPr algn="r" defTabSz="457189">
              <a:lnSpc>
                <a:spcPct val="110000"/>
              </a:lnSpc>
            </a:pPr>
            <a:endParaRPr kumimoji="1" lang="en-US" altLang="ja-JP" sz="600" dirty="0">
              <a:solidFill>
                <a:srgbClr val="4F167E"/>
              </a:solidFill>
              <a:latin typeface="Segoe UI"/>
              <a:ea typeface="ＭＳ Ｐゴシック"/>
            </a:endParaRPr>
          </a:p>
          <a:p>
            <a:pPr algn="r" defTabSz="457189">
              <a:lnSpc>
                <a:spcPct val="110000"/>
              </a:lnSpc>
            </a:pPr>
            <a:r>
              <a:rPr kumimoji="1" lang="en-US" altLang="ja-JP" sz="800" dirty="0">
                <a:solidFill>
                  <a:srgbClr val="4F167E"/>
                </a:solidFill>
                <a:latin typeface="Segoe UI"/>
                <a:ea typeface="ＭＳ Ｐゴシック"/>
              </a:rPr>
              <a:t>51 /  870 (  3.1)</a:t>
            </a:r>
          </a:p>
          <a:p>
            <a:pPr algn="r" defTabSz="457189">
              <a:lnSpc>
                <a:spcPct val="110000"/>
              </a:lnSpc>
            </a:pPr>
            <a:r>
              <a:rPr kumimoji="1" lang="en-US" altLang="ja-JP" sz="800" dirty="0">
                <a:solidFill>
                  <a:srgbClr val="4F167E"/>
                </a:solidFill>
                <a:latin typeface="Segoe UI"/>
                <a:ea typeface="ＭＳ Ｐゴシック"/>
              </a:rPr>
              <a:t>7 /  229 (  1.6)</a:t>
            </a:r>
          </a:p>
          <a:p>
            <a:pPr algn="r" defTabSz="457189">
              <a:lnSpc>
                <a:spcPct val="110000"/>
              </a:lnSpc>
            </a:pPr>
            <a:endParaRPr kumimoji="1" lang="en-US" altLang="ja-JP" sz="900" dirty="0">
              <a:solidFill>
                <a:srgbClr val="4F167E"/>
              </a:solidFill>
              <a:latin typeface="Segoe UI"/>
              <a:ea typeface="ＭＳ Ｐゴシック"/>
            </a:endParaRPr>
          </a:p>
          <a:p>
            <a:pPr algn="r" defTabSz="457189">
              <a:lnSpc>
                <a:spcPct val="110000"/>
              </a:lnSpc>
            </a:pPr>
            <a:r>
              <a:rPr kumimoji="1" lang="en-US" altLang="ja-JP" sz="800" dirty="0">
                <a:solidFill>
                  <a:srgbClr val="4F167E"/>
                </a:solidFill>
                <a:latin typeface="Segoe UI"/>
                <a:ea typeface="ＭＳ Ｐゴシック"/>
              </a:rPr>
              <a:t>24 /  523 (  2.3)</a:t>
            </a:r>
          </a:p>
          <a:p>
            <a:pPr algn="r" defTabSz="457189">
              <a:lnSpc>
                <a:spcPct val="110000"/>
              </a:lnSpc>
            </a:pPr>
            <a:r>
              <a:rPr kumimoji="1" lang="en-US" altLang="ja-JP" sz="800" dirty="0">
                <a:solidFill>
                  <a:srgbClr val="4F167E"/>
                </a:solidFill>
                <a:latin typeface="Segoe UI"/>
                <a:ea typeface="ＭＳ Ｐゴシック"/>
              </a:rPr>
              <a:t>34 /  576 (  3.2)</a:t>
            </a:r>
          </a:p>
          <a:p>
            <a:pPr algn="r" defTabSz="457189">
              <a:lnSpc>
                <a:spcPct val="110000"/>
              </a:lnSpc>
            </a:pPr>
            <a:endParaRPr kumimoji="1" lang="en-US" altLang="ja-JP" sz="700" dirty="0">
              <a:solidFill>
                <a:srgbClr val="4F167E"/>
              </a:solidFill>
              <a:latin typeface="Segoe UI"/>
              <a:ea typeface="ＭＳ Ｐゴシック"/>
            </a:endParaRPr>
          </a:p>
          <a:p>
            <a:pPr algn="r" defTabSz="457189">
              <a:lnSpc>
                <a:spcPct val="110000"/>
              </a:lnSpc>
            </a:pPr>
            <a:r>
              <a:rPr kumimoji="1" lang="en-US" altLang="ja-JP" sz="800" dirty="0">
                <a:solidFill>
                  <a:srgbClr val="4F167E"/>
                </a:solidFill>
                <a:latin typeface="Segoe UI"/>
                <a:ea typeface="ＭＳ Ｐゴシック"/>
              </a:rPr>
              <a:t>24 /  574 (  2.2)</a:t>
            </a:r>
          </a:p>
          <a:p>
            <a:pPr algn="r" defTabSz="457189">
              <a:lnSpc>
                <a:spcPct val="110000"/>
              </a:lnSpc>
            </a:pPr>
            <a:r>
              <a:rPr kumimoji="1" lang="en-US" altLang="ja-JP" sz="800" dirty="0">
                <a:solidFill>
                  <a:srgbClr val="4F167E"/>
                </a:solidFill>
                <a:latin typeface="Segoe UI"/>
                <a:ea typeface="ＭＳ Ｐゴシック"/>
              </a:rPr>
              <a:t>11 /  174 (  3.4)</a:t>
            </a:r>
          </a:p>
          <a:p>
            <a:pPr algn="r" defTabSz="457189">
              <a:lnSpc>
                <a:spcPct val="110000"/>
              </a:lnSpc>
            </a:pPr>
            <a:r>
              <a:rPr kumimoji="1" lang="en-US" altLang="ja-JP" sz="800" dirty="0">
                <a:solidFill>
                  <a:srgbClr val="4F167E"/>
                </a:solidFill>
                <a:latin typeface="Segoe UI"/>
                <a:ea typeface="ＭＳ Ｐゴシック"/>
              </a:rPr>
              <a:t>23 /  351 (  3.4)</a:t>
            </a:r>
          </a:p>
          <a:p>
            <a:pPr algn="r" defTabSz="457189">
              <a:lnSpc>
                <a:spcPct val="110000"/>
              </a:lnSpc>
            </a:pPr>
            <a:endParaRPr kumimoji="1" lang="en-US" altLang="ja-JP" sz="900" dirty="0">
              <a:solidFill>
                <a:srgbClr val="4F167E"/>
              </a:solidFill>
              <a:latin typeface="Segoe UI"/>
              <a:ea typeface="ＭＳ Ｐゴシック"/>
            </a:endParaRPr>
          </a:p>
          <a:p>
            <a:pPr algn="r" defTabSz="457189">
              <a:lnSpc>
                <a:spcPct val="110000"/>
              </a:lnSpc>
            </a:pPr>
            <a:r>
              <a:rPr kumimoji="1" lang="en-US" altLang="ja-JP" sz="800" dirty="0">
                <a:solidFill>
                  <a:srgbClr val="4F167E"/>
                </a:solidFill>
                <a:latin typeface="Segoe UI"/>
                <a:ea typeface="ＭＳ Ｐゴシック"/>
              </a:rPr>
              <a:t>29 /  462 (  3.4)</a:t>
            </a:r>
          </a:p>
          <a:p>
            <a:pPr algn="r" defTabSz="457189">
              <a:lnSpc>
                <a:spcPct val="110000"/>
              </a:lnSpc>
            </a:pPr>
            <a:r>
              <a:rPr kumimoji="1" lang="en-US" altLang="ja-JP" sz="800" dirty="0">
                <a:solidFill>
                  <a:srgbClr val="4F167E"/>
                </a:solidFill>
                <a:latin typeface="Segoe UI"/>
                <a:ea typeface="ＭＳ Ｐゴシック"/>
              </a:rPr>
              <a:t>29 /  637 (  2.4)</a:t>
            </a:r>
          </a:p>
          <a:p>
            <a:pPr algn="r" defTabSz="457189">
              <a:lnSpc>
                <a:spcPct val="110000"/>
              </a:lnSpc>
            </a:pPr>
            <a:endParaRPr kumimoji="1" lang="en-US" altLang="ja-JP" sz="800" dirty="0">
              <a:solidFill>
                <a:srgbClr val="4F167E"/>
              </a:solidFill>
              <a:latin typeface="Segoe UI"/>
              <a:ea typeface="ＭＳ Ｐゴシック"/>
            </a:endParaRPr>
          </a:p>
          <a:p>
            <a:pPr algn="r" defTabSz="457189">
              <a:lnSpc>
                <a:spcPct val="110000"/>
              </a:lnSpc>
            </a:pPr>
            <a:r>
              <a:rPr kumimoji="1" lang="en-US" altLang="ja-JP" sz="800" dirty="0">
                <a:solidFill>
                  <a:srgbClr val="4F167E"/>
                </a:solidFill>
                <a:latin typeface="Segoe UI"/>
                <a:ea typeface="ＭＳ Ｐゴシック"/>
              </a:rPr>
              <a:t>4 /    58 (  4.0)</a:t>
            </a:r>
          </a:p>
          <a:p>
            <a:pPr algn="r" defTabSz="457189">
              <a:lnSpc>
                <a:spcPct val="110000"/>
              </a:lnSpc>
            </a:pPr>
            <a:r>
              <a:rPr kumimoji="1" lang="en-US" altLang="ja-JP" sz="800" dirty="0">
                <a:solidFill>
                  <a:srgbClr val="4F167E"/>
                </a:solidFill>
                <a:latin typeface="Segoe UI"/>
                <a:ea typeface="ＭＳ Ｐゴシック"/>
              </a:rPr>
              <a:t>17 /  291 (  3.2)</a:t>
            </a:r>
          </a:p>
          <a:p>
            <a:pPr algn="r" defTabSz="457189">
              <a:lnSpc>
                <a:spcPct val="110000"/>
              </a:lnSpc>
            </a:pPr>
            <a:r>
              <a:rPr kumimoji="1" lang="en-US" altLang="ja-JP" sz="800" dirty="0">
                <a:solidFill>
                  <a:srgbClr val="4F167E"/>
                </a:solidFill>
                <a:latin typeface="Segoe UI"/>
                <a:ea typeface="ＭＳ Ｐゴシック"/>
              </a:rPr>
              <a:t>32 /  684 (  2.4)</a:t>
            </a:r>
          </a:p>
          <a:p>
            <a:pPr algn="r" defTabSz="457189">
              <a:lnSpc>
                <a:spcPct val="110000"/>
              </a:lnSpc>
            </a:pPr>
            <a:endParaRPr kumimoji="1" lang="en-US" altLang="ja-JP" sz="800" dirty="0">
              <a:solidFill>
                <a:srgbClr val="4F167E"/>
              </a:solidFill>
              <a:latin typeface="Segoe UI"/>
              <a:ea typeface="ＭＳ Ｐゴシック"/>
            </a:endParaRPr>
          </a:p>
          <a:p>
            <a:pPr algn="r" defTabSz="457189">
              <a:lnSpc>
                <a:spcPct val="110000"/>
              </a:lnSpc>
            </a:pPr>
            <a:r>
              <a:rPr kumimoji="1" lang="en-US" altLang="ja-JP" sz="800" dirty="0">
                <a:solidFill>
                  <a:srgbClr val="4F167E"/>
                </a:solidFill>
                <a:latin typeface="Segoe UI"/>
                <a:ea typeface="ＭＳ Ｐゴシック"/>
              </a:rPr>
              <a:t>26 /  513 (  2.7)</a:t>
            </a:r>
          </a:p>
          <a:p>
            <a:pPr algn="r" defTabSz="457189">
              <a:lnSpc>
                <a:spcPct val="110000"/>
              </a:lnSpc>
            </a:pPr>
            <a:r>
              <a:rPr kumimoji="1" lang="en-US" altLang="ja-JP" sz="800" dirty="0">
                <a:solidFill>
                  <a:srgbClr val="4F167E"/>
                </a:solidFill>
                <a:latin typeface="Segoe UI"/>
                <a:ea typeface="ＭＳ Ｐゴシック"/>
              </a:rPr>
              <a:t>32 /  585 (  2.8)</a:t>
            </a:r>
            <a:endParaRPr kumimoji="1" lang="ja-JP" altLang="en-US" sz="800" dirty="0">
              <a:solidFill>
                <a:srgbClr val="4F167E"/>
              </a:solidFill>
              <a:latin typeface="Segoe UI"/>
              <a:ea typeface="ＭＳ Ｐゴシック"/>
            </a:endParaRPr>
          </a:p>
        </p:txBody>
      </p:sp>
      <p:sp>
        <p:nvSpPr>
          <p:cNvPr id="24" name="テキスト ボックス 23"/>
          <p:cNvSpPr txBox="1"/>
          <p:nvPr/>
        </p:nvSpPr>
        <p:spPr>
          <a:xfrm>
            <a:off x="3588231" y="1319039"/>
            <a:ext cx="934804" cy="2936188"/>
          </a:xfrm>
          <a:prstGeom prst="rect">
            <a:avLst/>
          </a:prstGeom>
          <a:noFill/>
        </p:spPr>
        <p:txBody>
          <a:bodyPr wrap="square" rtlCol="0">
            <a:spAutoFit/>
          </a:bodyPr>
          <a:lstStyle/>
          <a:p>
            <a:pPr algn="r" defTabSz="457189">
              <a:lnSpc>
                <a:spcPct val="110000"/>
              </a:lnSpc>
            </a:pPr>
            <a:r>
              <a:rPr kumimoji="1" lang="en-US" altLang="ja-JP" sz="800" dirty="0">
                <a:solidFill>
                  <a:srgbClr val="0F243E"/>
                </a:solidFill>
                <a:latin typeface="Segoe UI"/>
                <a:ea typeface="ＭＳ Ｐゴシック"/>
              </a:rPr>
              <a:t>0.59 </a:t>
            </a:r>
            <a:r>
              <a:rPr kumimoji="1" lang="en-US" altLang="ja-JP" sz="800">
                <a:solidFill>
                  <a:srgbClr val="0F243E"/>
                </a:solidFill>
                <a:latin typeface="Segoe UI"/>
                <a:ea typeface="ＭＳ Ｐゴシック"/>
              </a:rPr>
              <a:t>(0.39–0.89</a:t>
            </a:r>
            <a:r>
              <a:rPr kumimoji="1" lang="en-US" altLang="ja-JP" sz="800" dirty="0">
                <a:solidFill>
                  <a:srgbClr val="0F243E"/>
                </a:solidFill>
                <a:latin typeface="Segoe UI"/>
                <a:ea typeface="ＭＳ Ｐゴシック"/>
              </a:rPr>
              <a:t>)</a:t>
            </a:r>
          </a:p>
          <a:p>
            <a:pPr algn="r" defTabSz="457189">
              <a:lnSpc>
                <a:spcPct val="110000"/>
              </a:lnSpc>
            </a:pPr>
            <a:endParaRPr kumimoji="1" lang="en-US" altLang="ja-JP" sz="800" dirty="0">
              <a:solidFill>
                <a:srgbClr val="0F243E"/>
              </a:solidFill>
              <a:latin typeface="Segoe UI"/>
              <a:ea typeface="ＭＳ Ｐゴシック"/>
            </a:endParaRPr>
          </a:p>
          <a:p>
            <a:pPr algn="r" defTabSz="457189">
              <a:lnSpc>
                <a:spcPct val="110000"/>
              </a:lnSpc>
            </a:pPr>
            <a:r>
              <a:rPr kumimoji="1" lang="en-US" altLang="ja-JP" sz="800" dirty="0">
                <a:solidFill>
                  <a:srgbClr val="0F243E"/>
                </a:solidFill>
                <a:latin typeface="Segoe UI"/>
                <a:ea typeface="ＭＳ Ｐゴシック"/>
              </a:rPr>
              <a:t>0.44 </a:t>
            </a:r>
            <a:r>
              <a:rPr kumimoji="1" lang="en-US" altLang="ja-JP" sz="800">
                <a:solidFill>
                  <a:srgbClr val="0F243E"/>
                </a:solidFill>
                <a:latin typeface="Segoe UI"/>
                <a:ea typeface="ＭＳ Ｐゴシック"/>
              </a:rPr>
              <a:t>(0.27–0.72</a:t>
            </a:r>
            <a:r>
              <a:rPr kumimoji="1" lang="en-US" altLang="ja-JP" sz="800" dirty="0">
                <a:solidFill>
                  <a:srgbClr val="0F243E"/>
                </a:solidFill>
                <a:latin typeface="Segoe UI"/>
                <a:ea typeface="ＭＳ Ｐゴシック"/>
              </a:rPr>
              <a:t>)</a:t>
            </a:r>
          </a:p>
          <a:p>
            <a:pPr algn="r" defTabSz="457189">
              <a:lnSpc>
                <a:spcPct val="110000"/>
              </a:lnSpc>
            </a:pPr>
            <a:r>
              <a:rPr kumimoji="1" lang="en-US" altLang="ja-JP" sz="800" dirty="0">
                <a:solidFill>
                  <a:srgbClr val="0F243E"/>
                </a:solidFill>
                <a:latin typeface="Segoe UI"/>
                <a:ea typeface="ＭＳ Ｐゴシック"/>
              </a:rPr>
              <a:t>1.66 </a:t>
            </a:r>
            <a:r>
              <a:rPr kumimoji="1" lang="en-US" altLang="ja-JP" sz="800">
                <a:solidFill>
                  <a:srgbClr val="0F243E"/>
                </a:solidFill>
                <a:latin typeface="Segoe UI"/>
                <a:ea typeface="ＭＳ Ｐゴシック"/>
              </a:rPr>
              <a:t>(0.66–4.23</a:t>
            </a:r>
            <a:r>
              <a:rPr kumimoji="1" lang="en-US" altLang="ja-JP" sz="800" dirty="0">
                <a:solidFill>
                  <a:srgbClr val="0F243E"/>
                </a:solidFill>
                <a:latin typeface="Segoe UI"/>
                <a:ea typeface="ＭＳ Ｐゴシック"/>
              </a:rPr>
              <a:t>)</a:t>
            </a:r>
          </a:p>
          <a:p>
            <a:pPr algn="r" defTabSz="457189">
              <a:lnSpc>
                <a:spcPct val="110000"/>
              </a:lnSpc>
            </a:pPr>
            <a:endParaRPr kumimoji="1" lang="en-US" altLang="ja-JP" sz="800" dirty="0">
              <a:solidFill>
                <a:srgbClr val="0F243E"/>
              </a:solidFill>
              <a:latin typeface="Segoe UI"/>
              <a:ea typeface="ＭＳ Ｐゴシック"/>
            </a:endParaRPr>
          </a:p>
          <a:p>
            <a:pPr algn="r" defTabSz="457189">
              <a:lnSpc>
                <a:spcPct val="110000"/>
              </a:lnSpc>
            </a:pPr>
            <a:r>
              <a:rPr kumimoji="1" lang="en-US" altLang="ja-JP" sz="800" dirty="0">
                <a:solidFill>
                  <a:srgbClr val="0F243E"/>
                </a:solidFill>
                <a:latin typeface="Segoe UI"/>
                <a:ea typeface="ＭＳ Ｐゴシック"/>
              </a:rPr>
              <a:t>0.54 </a:t>
            </a:r>
            <a:r>
              <a:rPr kumimoji="1" lang="en-US" altLang="ja-JP" sz="800">
                <a:solidFill>
                  <a:srgbClr val="0F243E"/>
                </a:solidFill>
                <a:latin typeface="Segoe UI"/>
                <a:ea typeface="ＭＳ Ｐゴシック"/>
              </a:rPr>
              <a:t>(0.27–1.05</a:t>
            </a:r>
            <a:r>
              <a:rPr kumimoji="1" lang="en-US" altLang="ja-JP" sz="800" dirty="0">
                <a:solidFill>
                  <a:srgbClr val="0F243E"/>
                </a:solidFill>
                <a:latin typeface="Segoe UI"/>
                <a:ea typeface="ＭＳ Ｐゴシック"/>
              </a:rPr>
              <a:t>)</a:t>
            </a:r>
          </a:p>
          <a:p>
            <a:pPr algn="r" defTabSz="457189">
              <a:lnSpc>
                <a:spcPct val="110000"/>
              </a:lnSpc>
            </a:pPr>
            <a:r>
              <a:rPr kumimoji="1" lang="en-US" altLang="ja-JP" sz="800" dirty="0">
                <a:solidFill>
                  <a:srgbClr val="0F243E"/>
                </a:solidFill>
                <a:latin typeface="Segoe UI"/>
                <a:ea typeface="ＭＳ Ｐゴシック"/>
              </a:rPr>
              <a:t>0.62 </a:t>
            </a:r>
            <a:r>
              <a:rPr kumimoji="1" lang="en-US" altLang="ja-JP" sz="800">
                <a:solidFill>
                  <a:srgbClr val="0F243E"/>
                </a:solidFill>
                <a:latin typeface="Segoe UI"/>
                <a:ea typeface="ＭＳ Ｐゴシック"/>
              </a:rPr>
              <a:t>(0.36–1.06</a:t>
            </a:r>
            <a:r>
              <a:rPr kumimoji="1" lang="en-US" altLang="ja-JP" sz="800" dirty="0">
                <a:solidFill>
                  <a:srgbClr val="0F243E"/>
                </a:solidFill>
                <a:latin typeface="Segoe UI"/>
                <a:ea typeface="ＭＳ Ｐゴシック"/>
              </a:rPr>
              <a:t>)</a:t>
            </a:r>
          </a:p>
          <a:p>
            <a:pPr algn="r" defTabSz="457189">
              <a:lnSpc>
                <a:spcPct val="110000"/>
              </a:lnSpc>
            </a:pPr>
            <a:endParaRPr kumimoji="1" lang="en-US" altLang="ja-JP" sz="800" dirty="0">
              <a:solidFill>
                <a:srgbClr val="0F243E"/>
              </a:solidFill>
              <a:latin typeface="Segoe UI"/>
              <a:ea typeface="ＭＳ Ｐゴシック"/>
            </a:endParaRPr>
          </a:p>
          <a:p>
            <a:pPr algn="r" defTabSz="457189">
              <a:lnSpc>
                <a:spcPct val="110000"/>
              </a:lnSpc>
            </a:pPr>
            <a:r>
              <a:rPr kumimoji="1" lang="en-US" altLang="ja-JP" sz="800" dirty="0">
                <a:solidFill>
                  <a:srgbClr val="0F243E"/>
                </a:solidFill>
                <a:latin typeface="Segoe UI"/>
                <a:ea typeface="ＭＳ Ｐゴシック"/>
              </a:rPr>
              <a:t>0.72 </a:t>
            </a:r>
            <a:r>
              <a:rPr kumimoji="1" lang="en-US" altLang="ja-JP" sz="800">
                <a:solidFill>
                  <a:srgbClr val="0F243E"/>
                </a:solidFill>
                <a:latin typeface="Segoe UI"/>
                <a:ea typeface="ＭＳ Ｐゴシック"/>
              </a:rPr>
              <a:t>(0.39–1.32</a:t>
            </a:r>
            <a:r>
              <a:rPr kumimoji="1" lang="en-US" altLang="ja-JP" sz="800" dirty="0">
                <a:solidFill>
                  <a:srgbClr val="0F243E"/>
                </a:solidFill>
                <a:latin typeface="Segoe UI"/>
                <a:ea typeface="ＭＳ Ｐゴシック"/>
              </a:rPr>
              <a:t>)</a:t>
            </a:r>
          </a:p>
          <a:p>
            <a:pPr algn="r" defTabSz="457189">
              <a:lnSpc>
                <a:spcPct val="110000"/>
              </a:lnSpc>
            </a:pPr>
            <a:r>
              <a:rPr kumimoji="1" lang="en-US" altLang="ja-JP" sz="800" dirty="0">
                <a:solidFill>
                  <a:srgbClr val="0F243E"/>
                </a:solidFill>
                <a:latin typeface="Segoe UI"/>
                <a:ea typeface="ＭＳ Ｐゴシック"/>
              </a:rPr>
              <a:t>0.65 </a:t>
            </a:r>
            <a:r>
              <a:rPr kumimoji="1" lang="en-US" altLang="ja-JP" sz="800">
                <a:solidFill>
                  <a:srgbClr val="0F243E"/>
                </a:solidFill>
                <a:latin typeface="Segoe UI"/>
                <a:ea typeface="ＭＳ Ｐゴシック"/>
              </a:rPr>
              <a:t>(0.25–1.68</a:t>
            </a:r>
            <a:r>
              <a:rPr kumimoji="1" lang="en-US" altLang="ja-JP" sz="800" dirty="0">
                <a:solidFill>
                  <a:srgbClr val="0F243E"/>
                </a:solidFill>
                <a:latin typeface="Segoe UI"/>
                <a:ea typeface="ＭＳ Ｐゴシック"/>
              </a:rPr>
              <a:t>)</a:t>
            </a:r>
          </a:p>
          <a:p>
            <a:pPr algn="r" defTabSz="457189">
              <a:lnSpc>
                <a:spcPct val="110000"/>
              </a:lnSpc>
            </a:pPr>
            <a:r>
              <a:rPr kumimoji="1" lang="en-US" altLang="ja-JP" sz="800" dirty="0">
                <a:solidFill>
                  <a:srgbClr val="0F243E"/>
                </a:solidFill>
                <a:latin typeface="Segoe UI"/>
                <a:ea typeface="ＭＳ Ｐゴシック"/>
              </a:rPr>
              <a:t>0.42 </a:t>
            </a:r>
            <a:r>
              <a:rPr kumimoji="1" lang="en-US" altLang="ja-JP" sz="800">
                <a:solidFill>
                  <a:srgbClr val="0F243E"/>
                </a:solidFill>
                <a:latin typeface="Segoe UI"/>
                <a:ea typeface="ＭＳ Ｐゴシック"/>
              </a:rPr>
              <a:t>(0.20–0.88</a:t>
            </a:r>
            <a:r>
              <a:rPr kumimoji="1" lang="en-US" altLang="ja-JP" sz="800" dirty="0">
                <a:solidFill>
                  <a:srgbClr val="0F243E"/>
                </a:solidFill>
                <a:latin typeface="Segoe UI"/>
                <a:ea typeface="ＭＳ Ｐゴシック"/>
              </a:rPr>
              <a:t>)</a:t>
            </a:r>
          </a:p>
          <a:p>
            <a:pPr algn="r" defTabSz="457189">
              <a:lnSpc>
                <a:spcPct val="110000"/>
              </a:lnSpc>
            </a:pPr>
            <a:endParaRPr kumimoji="1" lang="en-US" altLang="ja-JP" sz="800" dirty="0">
              <a:solidFill>
                <a:srgbClr val="0F243E"/>
              </a:solidFill>
              <a:latin typeface="Segoe UI"/>
              <a:ea typeface="ＭＳ Ｐゴシック"/>
            </a:endParaRPr>
          </a:p>
          <a:p>
            <a:pPr algn="r" defTabSz="457189">
              <a:lnSpc>
                <a:spcPct val="110000"/>
              </a:lnSpc>
            </a:pPr>
            <a:r>
              <a:rPr kumimoji="1" lang="en-US" altLang="ja-JP" sz="800" dirty="0">
                <a:solidFill>
                  <a:srgbClr val="0F243E"/>
                </a:solidFill>
                <a:latin typeface="Segoe UI"/>
                <a:ea typeface="ＭＳ Ｐゴシック"/>
              </a:rPr>
              <a:t>0.43 </a:t>
            </a:r>
            <a:r>
              <a:rPr kumimoji="1" lang="en-US" altLang="ja-JP" sz="800">
                <a:solidFill>
                  <a:srgbClr val="0F243E"/>
                </a:solidFill>
                <a:latin typeface="Segoe UI"/>
                <a:ea typeface="ＭＳ Ｐゴシック"/>
              </a:rPr>
              <a:t>(0.22–0.82</a:t>
            </a:r>
            <a:r>
              <a:rPr kumimoji="1" lang="en-US" altLang="ja-JP" sz="800" dirty="0">
                <a:solidFill>
                  <a:srgbClr val="0F243E"/>
                </a:solidFill>
                <a:latin typeface="Segoe UI"/>
                <a:ea typeface="ＭＳ Ｐゴシック"/>
              </a:rPr>
              <a:t>)</a:t>
            </a:r>
          </a:p>
          <a:p>
            <a:pPr algn="r" defTabSz="457189">
              <a:lnSpc>
                <a:spcPct val="110000"/>
              </a:lnSpc>
            </a:pPr>
            <a:r>
              <a:rPr kumimoji="1" lang="en-US" altLang="ja-JP" sz="800" dirty="0">
                <a:solidFill>
                  <a:srgbClr val="0F243E"/>
                </a:solidFill>
                <a:latin typeface="Segoe UI"/>
                <a:ea typeface="ＭＳ Ｐゴシック"/>
              </a:rPr>
              <a:t>0.75 </a:t>
            </a:r>
            <a:r>
              <a:rPr kumimoji="1" lang="en-US" altLang="ja-JP" sz="800">
                <a:solidFill>
                  <a:srgbClr val="0F243E"/>
                </a:solidFill>
                <a:latin typeface="Segoe UI"/>
                <a:ea typeface="ＭＳ Ｐゴシック"/>
              </a:rPr>
              <a:t>(0.43–1.30</a:t>
            </a:r>
            <a:r>
              <a:rPr kumimoji="1" lang="en-US" altLang="ja-JP" sz="800" dirty="0">
                <a:solidFill>
                  <a:srgbClr val="0F243E"/>
                </a:solidFill>
                <a:latin typeface="Segoe UI"/>
                <a:ea typeface="ＭＳ Ｐゴシック"/>
              </a:rPr>
              <a:t>)</a:t>
            </a:r>
          </a:p>
          <a:p>
            <a:pPr algn="r" defTabSz="457189">
              <a:lnSpc>
                <a:spcPct val="110000"/>
              </a:lnSpc>
            </a:pPr>
            <a:endParaRPr kumimoji="1" lang="en-US" altLang="ja-JP" sz="800" dirty="0">
              <a:solidFill>
                <a:srgbClr val="0F243E"/>
              </a:solidFill>
              <a:latin typeface="Segoe UI"/>
              <a:ea typeface="ＭＳ Ｐゴシック"/>
            </a:endParaRPr>
          </a:p>
          <a:p>
            <a:pPr algn="r" defTabSz="457189">
              <a:lnSpc>
                <a:spcPct val="110000"/>
              </a:lnSpc>
            </a:pPr>
            <a:r>
              <a:rPr kumimoji="1" lang="en-US" altLang="ja-JP" sz="800" dirty="0">
                <a:solidFill>
                  <a:srgbClr val="0F243E"/>
                </a:solidFill>
                <a:latin typeface="Segoe UI"/>
                <a:ea typeface="ＭＳ Ｐゴシック"/>
              </a:rPr>
              <a:t>0.81 </a:t>
            </a:r>
            <a:r>
              <a:rPr kumimoji="1" lang="en-US" altLang="ja-JP" sz="800">
                <a:solidFill>
                  <a:srgbClr val="0F243E"/>
                </a:solidFill>
                <a:latin typeface="Segoe UI"/>
                <a:ea typeface="ＭＳ Ｐゴシック"/>
              </a:rPr>
              <a:t>(0.18–3.61</a:t>
            </a:r>
            <a:r>
              <a:rPr kumimoji="1" lang="en-US" altLang="ja-JP" sz="800" dirty="0">
                <a:solidFill>
                  <a:srgbClr val="0F243E"/>
                </a:solidFill>
                <a:latin typeface="Segoe UI"/>
                <a:ea typeface="ＭＳ Ｐゴシック"/>
              </a:rPr>
              <a:t>)</a:t>
            </a:r>
          </a:p>
          <a:p>
            <a:pPr algn="r" defTabSz="457189">
              <a:lnSpc>
                <a:spcPct val="110000"/>
              </a:lnSpc>
            </a:pPr>
            <a:r>
              <a:rPr kumimoji="1" lang="en-US" altLang="ja-JP" sz="800" dirty="0">
                <a:solidFill>
                  <a:srgbClr val="0F243E"/>
                </a:solidFill>
                <a:latin typeface="Segoe UI"/>
                <a:ea typeface="ＭＳ Ｐゴシック"/>
              </a:rPr>
              <a:t>0.72 </a:t>
            </a:r>
            <a:r>
              <a:rPr kumimoji="1" lang="en-US" altLang="ja-JP" sz="800">
                <a:solidFill>
                  <a:srgbClr val="0F243E"/>
                </a:solidFill>
                <a:latin typeface="Segoe UI"/>
                <a:ea typeface="ＭＳ Ｐゴシック"/>
              </a:rPr>
              <a:t>(0.35–1.48</a:t>
            </a:r>
            <a:r>
              <a:rPr kumimoji="1" lang="en-US" altLang="ja-JP" sz="800" dirty="0">
                <a:solidFill>
                  <a:srgbClr val="0F243E"/>
                </a:solidFill>
                <a:latin typeface="Segoe UI"/>
                <a:ea typeface="ＭＳ Ｐゴシック"/>
              </a:rPr>
              <a:t>)</a:t>
            </a:r>
          </a:p>
          <a:p>
            <a:pPr algn="r" defTabSz="457189">
              <a:lnSpc>
                <a:spcPct val="110000"/>
              </a:lnSpc>
            </a:pPr>
            <a:r>
              <a:rPr kumimoji="1" lang="en-US" altLang="ja-JP" sz="800" dirty="0">
                <a:solidFill>
                  <a:srgbClr val="0F243E"/>
                </a:solidFill>
                <a:latin typeface="Segoe UI"/>
                <a:ea typeface="ＭＳ Ｐゴシック"/>
              </a:rPr>
              <a:t>0.54 </a:t>
            </a:r>
            <a:r>
              <a:rPr kumimoji="1" lang="en-US" altLang="ja-JP" sz="800">
                <a:solidFill>
                  <a:srgbClr val="0F243E"/>
                </a:solidFill>
                <a:latin typeface="Segoe UI"/>
                <a:ea typeface="ＭＳ Ｐゴシック"/>
              </a:rPr>
              <a:t>(0.30–0.97</a:t>
            </a:r>
            <a:r>
              <a:rPr kumimoji="1" lang="en-US" altLang="ja-JP" sz="800" dirty="0">
                <a:solidFill>
                  <a:srgbClr val="0F243E"/>
                </a:solidFill>
                <a:latin typeface="Segoe UI"/>
                <a:ea typeface="ＭＳ Ｐゴシック"/>
              </a:rPr>
              <a:t>)</a:t>
            </a:r>
          </a:p>
          <a:p>
            <a:pPr algn="r" defTabSz="457189">
              <a:lnSpc>
                <a:spcPct val="110000"/>
              </a:lnSpc>
            </a:pPr>
            <a:endParaRPr kumimoji="1" lang="en-US" altLang="ja-JP" sz="800" dirty="0">
              <a:solidFill>
                <a:srgbClr val="0F243E"/>
              </a:solidFill>
              <a:latin typeface="Segoe UI"/>
              <a:ea typeface="ＭＳ Ｐゴシック"/>
            </a:endParaRPr>
          </a:p>
          <a:p>
            <a:pPr algn="r" defTabSz="457189">
              <a:lnSpc>
                <a:spcPct val="110000"/>
              </a:lnSpc>
            </a:pPr>
            <a:r>
              <a:rPr kumimoji="1" lang="en-US" altLang="ja-JP" sz="800" dirty="0">
                <a:solidFill>
                  <a:srgbClr val="0F243E"/>
                </a:solidFill>
                <a:latin typeface="Segoe UI"/>
                <a:ea typeface="ＭＳ Ｐゴシック"/>
              </a:rPr>
              <a:t>0.66 </a:t>
            </a:r>
            <a:r>
              <a:rPr kumimoji="1" lang="en-US" altLang="ja-JP" sz="800">
                <a:solidFill>
                  <a:srgbClr val="0F243E"/>
                </a:solidFill>
                <a:latin typeface="Segoe UI"/>
                <a:ea typeface="ＭＳ Ｐゴシック"/>
              </a:rPr>
              <a:t>(0.36–1.21</a:t>
            </a:r>
            <a:r>
              <a:rPr kumimoji="1" lang="en-US" altLang="ja-JP" sz="800" dirty="0">
                <a:solidFill>
                  <a:srgbClr val="0F243E"/>
                </a:solidFill>
                <a:latin typeface="Segoe UI"/>
                <a:ea typeface="ＭＳ Ｐゴシック"/>
              </a:rPr>
              <a:t>)</a:t>
            </a:r>
          </a:p>
          <a:p>
            <a:pPr algn="r" defTabSz="457189">
              <a:lnSpc>
                <a:spcPct val="110000"/>
              </a:lnSpc>
            </a:pPr>
            <a:r>
              <a:rPr kumimoji="1" lang="en-US" altLang="ja-JP" sz="800" dirty="0">
                <a:solidFill>
                  <a:srgbClr val="0F243E"/>
                </a:solidFill>
                <a:latin typeface="Segoe UI"/>
                <a:ea typeface="ＭＳ Ｐゴシック"/>
              </a:rPr>
              <a:t>0.53 </a:t>
            </a:r>
            <a:r>
              <a:rPr kumimoji="1" lang="en-US" altLang="ja-JP" sz="800">
                <a:solidFill>
                  <a:srgbClr val="0F243E"/>
                </a:solidFill>
                <a:latin typeface="Segoe UI"/>
                <a:ea typeface="ＭＳ Ｐゴシック"/>
              </a:rPr>
              <a:t>(0.30–0.95</a:t>
            </a:r>
            <a:r>
              <a:rPr kumimoji="1" lang="en-US" altLang="ja-JP" sz="800" dirty="0">
                <a:solidFill>
                  <a:srgbClr val="0F243E"/>
                </a:solidFill>
                <a:latin typeface="Segoe UI"/>
                <a:ea typeface="ＭＳ Ｐゴシック"/>
              </a:rPr>
              <a:t>)</a:t>
            </a:r>
            <a:endParaRPr kumimoji="1" lang="ja-JP" altLang="en-US" sz="800" dirty="0">
              <a:solidFill>
                <a:srgbClr val="0F243E"/>
              </a:solidFill>
              <a:latin typeface="Segoe UI"/>
              <a:ea typeface="ＭＳ Ｐゴシック"/>
            </a:endParaRPr>
          </a:p>
        </p:txBody>
      </p:sp>
      <p:sp>
        <p:nvSpPr>
          <p:cNvPr id="32" name="テキスト ボックス 31"/>
          <p:cNvSpPr txBox="1"/>
          <p:nvPr/>
        </p:nvSpPr>
        <p:spPr>
          <a:xfrm>
            <a:off x="5551537" y="1448196"/>
            <a:ext cx="866123" cy="2733056"/>
          </a:xfrm>
          <a:prstGeom prst="rect">
            <a:avLst/>
          </a:prstGeom>
          <a:noFill/>
        </p:spPr>
        <p:txBody>
          <a:bodyPr wrap="square" rtlCol="0">
            <a:spAutoFit/>
          </a:bodyPr>
          <a:lstStyle/>
          <a:p>
            <a:pPr algn="r" defTabSz="457189">
              <a:lnSpc>
                <a:spcPct val="110000"/>
              </a:lnSpc>
            </a:pPr>
            <a:r>
              <a:rPr kumimoji="1" lang="en-US" altLang="ja-JP" sz="800" dirty="0">
                <a:solidFill>
                  <a:srgbClr val="E4007F"/>
                </a:solidFill>
                <a:latin typeface="Segoe UI"/>
                <a:ea typeface="ＭＳ Ｐゴシック"/>
              </a:rPr>
              <a:t>23 / 658 (  1.8)</a:t>
            </a:r>
          </a:p>
          <a:p>
            <a:pPr algn="r" defTabSz="457189">
              <a:lnSpc>
                <a:spcPct val="110000"/>
              </a:lnSpc>
            </a:pPr>
            <a:r>
              <a:rPr kumimoji="1" lang="en-US" altLang="ja-JP" sz="800" dirty="0">
                <a:solidFill>
                  <a:srgbClr val="E4007F"/>
                </a:solidFill>
                <a:latin typeface="Segoe UI"/>
                <a:ea typeface="ＭＳ Ｐゴシック"/>
              </a:rPr>
              <a:t>12 / 441 (  1.4)</a:t>
            </a:r>
          </a:p>
          <a:p>
            <a:pPr algn="r" defTabSz="457189">
              <a:lnSpc>
                <a:spcPct val="110000"/>
              </a:lnSpc>
            </a:pPr>
            <a:endParaRPr kumimoji="1" lang="en-US" altLang="ja-JP" sz="8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29 / 841 (  1.8)</a:t>
            </a:r>
          </a:p>
          <a:p>
            <a:pPr algn="r" defTabSz="457189">
              <a:lnSpc>
                <a:spcPct val="110000"/>
              </a:lnSpc>
            </a:pPr>
            <a:r>
              <a:rPr kumimoji="1" lang="en-US" altLang="ja-JP" sz="800" dirty="0">
                <a:solidFill>
                  <a:srgbClr val="E4007F"/>
                </a:solidFill>
                <a:latin typeface="Segoe UI"/>
                <a:ea typeface="ＭＳ Ｐゴシック"/>
              </a:rPr>
              <a:t>6 / 258 (  1.2)</a:t>
            </a:r>
          </a:p>
          <a:p>
            <a:pPr algn="r" defTabSz="457189">
              <a:lnSpc>
                <a:spcPct val="110000"/>
              </a:lnSpc>
            </a:pPr>
            <a:r>
              <a:rPr kumimoji="1" lang="en-US" altLang="ja-JP" sz="1000" dirty="0">
                <a:solidFill>
                  <a:srgbClr val="E4007F"/>
                </a:solidFill>
                <a:latin typeface="Segoe UI"/>
                <a:ea typeface="ＭＳ Ｐゴシック"/>
              </a:rPr>
              <a:t> </a:t>
            </a:r>
          </a:p>
          <a:p>
            <a:pPr algn="r" defTabSz="457189">
              <a:lnSpc>
                <a:spcPct val="110000"/>
              </a:lnSpc>
            </a:pPr>
            <a:r>
              <a:rPr kumimoji="1" lang="en-US" altLang="ja-JP" sz="800" dirty="0">
                <a:solidFill>
                  <a:srgbClr val="E4007F"/>
                </a:solidFill>
                <a:latin typeface="Segoe UI"/>
                <a:ea typeface="ＭＳ Ｐゴシック"/>
              </a:rPr>
              <a:t>19 / 496 (  2.0)</a:t>
            </a:r>
          </a:p>
          <a:p>
            <a:pPr algn="r" defTabSz="457189">
              <a:lnSpc>
                <a:spcPct val="110000"/>
              </a:lnSpc>
            </a:pPr>
            <a:r>
              <a:rPr kumimoji="1" lang="en-US" altLang="ja-JP" sz="800" dirty="0">
                <a:solidFill>
                  <a:srgbClr val="E4007F"/>
                </a:solidFill>
                <a:latin typeface="Segoe UI"/>
                <a:ea typeface="ＭＳ Ｐゴシック"/>
              </a:rPr>
              <a:t>4 / 170 (  1.2)</a:t>
            </a:r>
          </a:p>
          <a:p>
            <a:pPr algn="r" defTabSz="457189">
              <a:lnSpc>
                <a:spcPct val="110000"/>
              </a:lnSpc>
            </a:pPr>
            <a:r>
              <a:rPr kumimoji="1" lang="en-US" altLang="ja-JP" sz="800" dirty="0">
                <a:solidFill>
                  <a:srgbClr val="E4007F"/>
                </a:solidFill>
                <a:latin typeface="Segoe UI"/>
                <a:ea typeface="ＭＳ Ｐゴシック"/>
              </a:rPr>
              <a:t>1 /   19 (   2.8)</a:t>
            </a:r>
          </a:p>
          <a:p>
            <a:pPr algn="r" defTabSz="457189">
              <a:lnSpc>
                <a:spcPct val="110000"/>
              </a:lnSpc>
            </a:pPr>
            <a:endParaRPr kumimoji="1" lang="en-US" altLang="ja-JP" sz="9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6 / 228 (  1.3)</a:t>
            </a:r>
          </a:p>
          <a:p>
            <a:pPr algn="r" defTabSz="457189">
              <a:lnSpc>
                <a:spcPct val="110000"/>
              </a:lnSpc>
            </a:pPr>
            <a:r>
              <a:rPr kumimoji="1" lang="en-US" altLang="ja-JP" sz="800" dirty="0">
                <a:solidFill>
                  <a:srgbClr val="E4007F"/>
                </a:solidFill>
                <a:latin typeface="Segoe UI"/>
                <a:ea typeface="ＭＳ Ｐゴシック"/>
              </a:rPr>
              <a:t>29 / 868 (  1.7)</a:t>
            </a:r>
          </a:p>
          <a:p>
            <a:pPr algn="r" defTabSz="457189">
              <a:lnSpc>
                <a:spcPct val="110000"/>
              </a:lnSpc>
            </a:pPr>
            <a:endParaRPr kumimoji="1" lang="en-US" altLang="ja-JP" sz="8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12 / 425 (  1.4)</a:t>
            </a:r>
          </a:p>
          <a:p>
            <a:pPr algn="r" defTabSz="457189">
              <a:lnSpc>
                <a:spcPct val="110000"/>
              </a:lnSpc>
            </a:pPr>
            <a:r>
              <a:rPr kumimoji="1" lang="en-US" altLang="ja-JP" sz="800" dirty="0">
                <a:solidFill>
                  <a:srgbClr val="E4007F"/>
                </a:solidFill>
                <a:latin typeface="Segoe UI"/>
                <a:ea typeface="ＭＳ Ｐゴシック"/>
              </a:rPr>
              <a:t>23 / 674 (  1.8)</a:t>
            </a:r>
          </a:p>
          <a:p>
            <a:pPr algn="r" defTabSz="457189">
              <a:lnSpc>
                <a:spcPct val="110000"/>
              </a:lnSpc>
            </a:pPr>
            <a:endParaRPr kumimoji="1" lang="en-US" altLang="ja-JP" sz="1000" dirty="0">
              <a:solidFill>
                <a:srgbClr val="E4007F"/>
              </a:solidFill>
              <a:latin typeface="Segoe UI"/>
              <a:ea typeface="ＭＳ Ｐゴシック"/>
            </a:endParaRPr>
          </a:p>
          <a:p>
            <a:pPr algn="r" defTabSz="457189">
              <a:lnSpc>
                <a:spcPct val="110000"/>
              </a:lnSpc>
            </a:pPr>
            <a:r>
              <a:rPr kumimoji="1" lang="en-US" altLang="ja-JP" sz="800" dirty="0">
                <a:solidFill>
                  <a:srgbClr val="E4007F"/>
                </a:solidFill>
                <a:latin typeface="Segoe UI"/>
                <a:ea typeface="ＭＳ Ｐゴシック"/>
              </a:rPr>
              <a:t>4 / 221 (  0.9)</a:t>
            </a:r>
          </a:p>
          <a:p>
            <a:pPr algn="r" defTabSz="457189">
              <a:lnSpc>
                <a:spcPct val="110000"/>
              </a:lnSpc>
            </a:pPr>
            <a:r>
              <a:rPr kumimoji="1" lang="en-US" altLang="ja-JP" sz="800" dirty="0">
                <a:solidFill>
                  <a:srgbClr val="E4007F"/>
                </a:solidFill>
                <a:latin typeface="Segoe UI"/>
                <a:ea typeface="ＭＳ Ｐゴシック"/>
              </a:rPr>
              <a:t>20 / 560 (  1.8)</a:t>
            </a:r>
          </a:p>
          <a:p>
            <a:pPr algn="r" defTabSz="457189">
              <a:lnSpc>
                <a:spcPct val="110000"/>
              </a:lnSpc>
            </a:pPr>
            <a:r>
              <a:rPr kumimoji="1" lang="en-US" altLang="ja-JP" sz="800" dirty="0">
                <a:solidFill>
                  <a:srgbClr val="E4007F"/>
                </a:solidFill>
                <a:latin typeface="Segoe UI"/>
                <a:ea typeface="ＭＳ Ｐゴシック"/>
              </a:rPr>
              <a:t>10 / 280 (  1.8)</a:t>
            </a:r>
            <a:endParaRPr kumimoji="1" lang="ja-JP" altLang="en-US" sz="800" dirty="0">
              <a:solidFill>
                <a:srgbClr val="E4007F"/>
              </a:solidFill>
              <a:latin typeface="Segoe UI"/>
              <a:ea typeface="ＭＳ Ｐゴシック"/>
            </a:endParaRPr>
          </a:p>
        </p:txBody>
      </p:sp>
      <p:sp>
        <p:nvSpPr>
          <p:cNvPr id="35" name="テキスト ボックス 34"/>
          <p:cNvSpPr txBox="1"/>
          <p:nvPr/>
        </p:nvSpPr>
        <p:spPr>
          <a:xfrm>
            <a:off x="8097838" y="1486155"/>
            <a:ext cx="1120081" cy="2733056"/>
          </a:xfrm>
          <a:prstGeom prst="rect">
            <a:avLst/>
          </a:prstGeom>
          <a:noFill/>
        </p:spPr>
        <p:txBody>
          <a:bodyPr wrap="square" rtlCol="0">
            <a:spAutoFit/>
          </a:bodyPr>
          <a:lstStyle/>
          <a:p>
            <a:pPr algn="r" defTabSz="457189">
              <a:lnSpc>
                <a:spcPct val="110000"/>
              </a:lnSpc>
            </a:pPr>
            <a:r>
              <a:rPr kumimoji="1" lang="en-US" altLang="ja-JP" sz="800" dirty="0">
                <a:solidFill>
                  <a:srgbClr val="0F243E"/>
                </a:solidFill>
                <a:latin typeface="Segoe UI"/>
                <a:ea typeface="ＭＳ Ｐゴシック"/>
              </a:rPr>
              <a:t>0.70 (</a:t>
            </a:r>
            <a:r>
              <a:rPr kumimoji="1" lang="en-US" altLang="ja-JP" sz="800">
                <a:solidFill>
                  <a:srgbClr val="0F243E"/>
                </a:solidFill>
                <a:latin typeface="Segoe UI"/>
                <a:ea typeface="ＭＳ Ｐゴシック"/>
              </a:rPr>
              <a:t>0.41 – </a:t>
            </a:r>
            <a:r>
              <a:rPr kumimoji="1" lang="en-US" altLang="ja-JP" sz="800" dirty="0">
                <a:solidFill>
                  <a:srgbClr val="0F243E"/>
                </a:solidFill>
                <a:latin typeface="Segoe UI"/>
                <a:ea typeface="ＭＳ Ｐゴシック"/>
              </a:rPr>
              <a:t>1.19)</a:t>
            </a:r>
          </a:p>
          <a:p>
            <a:pPr algn="r" defTabSz="457189">
              <a:lnSpc>
                <a:spcPct val="110000"/>
              </a:lnSpc>
            </a:pPr>
            <a:r>
              <a:rPr kumimoji="1" lang="en-US" altLang="ja-JP" sz="800" dirty="0">
                <a:solidFill>
                  <a:srgbClr val="0F243E"/>
                </a:solidFill>
                <a:latin typeface="Segoe UI"/>
                <a:ea typeface="ＭＳ Ｐゴシック"/>
              </a:rPr>
              <a:t>0.44 (</a:t>
            </a:r>
            <a:r>
              <a:rPr kumimoji="1" lang="en-US" altLang="ja-JP" sz="800">
                <a:solidFill>
                  <a:srgbClr val="0F243E"/>
                </a:solidFill>
                <a:latin typeface="Segoe UI"/>
                <a:ea typeface="ＭＳ Ｐゴシック"/>
              </a:rPr>
              <a:t>0.22 – </a:t>
            </a:r>
            <a:r>
              <a:rPr kumimoji="1" lang="en-US" altLang="ja-JP" sz="800" dirty="0">
                <a:solidFill>
                  <a:srgbClr val="0F243E"/>
                </a:solidFill>
                <a:latin typeface="Segoe UI"/>
                <a:ea typeface="ＭＳ Ｐゴシック"/>
              </a:rPr>
              <a:t>0.88)</a:t>
            </a:r>
          </a:p>
          <a:p>
            <a:pPr algn="r" defTabSz="457189">
              <a:lnSpc>
                <a:spcPct val="110000"/>
              </a:lnSpc>
            </a:pPr>
            <a:endParaRPr kumimoji="1" lang="en-US" altLang="ja-JP" sz="800" dirty="0">
              <a:solidFill>
                <a:srgbClr val="0F243E"/>
              </a:solidFill>
              <a:latin typeface="Segoe UI"/>
              <a:ea typeface="ＭＳ Ｐゴシック"/>
            </a:endParaRPr>
          </a:p>
          <a:p>
            <a:pPr algn="r" defTabSz="457189">
              <a:lnSpc>
                <a:spcPct val="110000"/>
              </a:lnSpc>
            </a:pPr>
            <a:r>
              <a:rPr kumimoji="1" lang="en-US" altLang="ja-JP" sz="800" dirty="0">
                <a:solidFill>
                  <a:srgbClr val="0F243E"/>
                </a:solidFill>
                <a:latin typeface="Segoe UI"/>
                <a:ea typeface="ＭＳ Ｐゴシック"/>
              </a:rPr>
              <a:t>0.62 (</a:t>
            </a:r>
            <a:r>
              <a:rPr kumimoji="1" lang="en-US" altLang="ja-JP" sz="800">
                <a:solidFill>
                  <a:srgbClr val="0F243E"/>
                </a:solidFill>
                <a:latin typeface="Segoe UI"/>
                <a:ea typeface="ＭＳ Ｐゴシック"/>
              </a:rPr>
              <a:t>0.39 – </a:t>
            </a:r>
            <a:r>
              <a:rPr kumimoji="1" lang="en-US" altLang="ja-JP" sz="800" dirty="0">
                <a:solidFill>
                  <a:srgbClr val="0F243E"/>
                </a:solidFill>
                <a:latin typeface="Segoe UI"/>
                <a:ea typeface="ＭＳ Ｐゴシック"/>
              </a:rPr>
              <a:t>0.98)</a:t>
            </a:r>
          </a:p>
          <a:p>
            <a:pPr algn="r" defTabSz="457189">
              <a:lnSpc>
                <a:spcPct val="110000"/>
              </a:lnSpc>
            </a:pPr>
            <a:r>
              <a:rPr kumimoji="1" lang="en-US" altLang="ja-JP" sz="800" dirty="0">
                <a:solidFill>
                  <a:srgbClr val="0F243E"/>
                </a:solidFill>
                <a:latin typeface="Segoe UI"/>
                <a:ea typeface="ＭＳ Ｐゴシック"/>
              </a:rPr>
              <a:t>0.47 (</a:t>
            </a:r>
            <a:r>
              <a:rPr kumimoji="1" lang="en-US" altLang="ja-JP" sz="800">
                <a:solidFill>
                  <a:srgbClr val="0F243E"/>
                </a:solidFill>
                <a:latin typeface="Segoe UI"/>
                <a:ea typeface="ＭＳ Ｐゴシック"/>
              </a:rPr>
              <a:t>0.18 – </a:t>
            </a:r>
            <a:r>
              <a:rPr kumimoji="1" lang="en-US" altLang="ja-JP" sz="800" dirty="0">
                <a:solidFill>
                  <a:srgbClr val="0F243E"/>
                </a:solidFill>
                <a:latin typeface="Segoe UI"/>
                <a:ea typeface="ＭＳ Ｐゴシック"/>
              </a:rPr>
              <a:t>1.26)</a:t>
            </a:r>
          </a:p>
          <a:p>
            <a:pPr algn="r" defTabSz="457189">
              <a:lnSpc>
                <a:spcPct val="110000"/>
              </a:lnSpc>
            </a:pPr>
            <a:endParaRPr kumimoji="1" lang="en-US" altLang="ja-JP" sz="900" dirty="0">
              <a:solidFill>
                <a:srgbClr val="0F243E"/>
              </a:solidFill>
              <a:latin typeface="Segoe UI"/>
              <a:ea typeface="ＭＳ Ｐゴシック"/>
            </a:endParaRPr>
          </a:p>
          <a:p>
            <a:pPr algn="r" defTabSz="457189">
              <a:lnSpc>
                <a:spcPct val="110000"/>
              </a:lnSpc>
            </a:pPr>
            <a:r>
              <a:rPr kumimoji="1" lang="en-US" altLang="ja-JP" sz="800" dirty="0">
                <a:solidFill>
                  <a:srgbClr val="0F243E"/>
                </a:solidFill>
                <a:latin typeface="Segoe UI"/>
                <a:ea typeface="ＭＳ Ｐゴシック"/>
              </a:rPr>
              <a:t>0.66 (</a:t>
            </a:r>
            <a:r>
              <a:rPr kumimoji="1" lang="en-US" altLang="ja-JP" sz="800">
                <a:solidFill>
                  <a:srgbClr val="0F243E"/>
                </a:solidFill>
                <a:latin typeface="Segoe UI"/>
                <a:ea typeface="ＭＳ Ｐゴシック"/>
              </a:rPr>
              <a:t>0.36 – </a:t>
            </a:r>
            <a:r>
              <a:rPr kumimoji="1" lang="en-US" altLang="ja-JP" sz="800" dirty="0">
                <a:solidFill>
                  <a:srgbClr val="0F243E"/>
                </a:solidFill>
                <a:latin typeface="Segoe UI"/>
                <a:ea typeface="ＭＳ Ｐゴシック"/>
              </a:rPr>
              <a:t>1.18)</a:t>
            </a:r>
          </a:p>
          <a:p>
            <a:pPr algn="r" defTabSz="457189">
              <a:lnSpc>
                <a:spcPct val="110000"/>
              </a:lnSpc>
            </a:pPr>
            <a:r>
              <a:rPr kumimoji="1" lang="en-US" altLang="ja-JP" sz="800" dirty="0">
                <a:solidFill>
                  <a:srgbClr val="0F243E"/>
                </a:solidFill>
                <a:latin typeface="Segoe UI"/>
                <a:ea typeface="ＭＳ Ｐゴシック"/>
              </a:rPr>
              <a:t>0.35 (</a:t>
            </a:r>
            <a:r>
              <a:rPr kumimoji="1" lang="en-US" altLang="ja-JP" sz="800">
                <a:solidFill>
                  <a:srgbClr val="0F243E"/>
                </a:solidFill>
                <a:latin typeface="Segoe UI"/>
                <a:ea typeface="ＭＳ Ｐゴシック"/>
              </a:rPr>
              <a:t>0.11 – </a:t>
            </a:r>
            <a:r>
              <a:rPr kumimoji="1" lang="en-US" altLang="ja-JP" sz="800" dirty="0">
                <a:solidFill>
                  <a:srgbClr val="0F243E"/>
                </a:solidFill>
                <a:latin typeface="Segoe UI"/>
                <a:ea typeface="ＭＳ Ｐゴシック"/>
              </a:rPr>
              <a:t>1.09)</a:t>
            </a:r>
          </a:p>
          <a:p>
            <a:pPr algn="r" defTabSz="457189">
              <a:lnSpc>
                <a:spcPct val="110000"/>
              </a:lnSpc>
            </a:pPr>
            <a:r>
              <a:rPr kumimoji="1" lang="en-US" altLang="ja-JP" sz="800" dirty="0">
                <a:solidFill>
                  <a:srgbClr val="0F243E"/>
                </a:solidFill>
                <a:latin typeface="Segoe UI"/>
                <a:ea typeface="ＭＳ Ｐゴシック"/>
              </a:rPr>
              <a:t>0.95 </a:t>
            </a:r>
            <a:r>
              <a:rPr kumimoji="1" lang="en-US" altLang="ja-JP" sz="800">
                <a:solidFill>
                  <a:srgbClr val="0F243E"/>
                </a:solidFill>
                <a:latin typeface="Segoe UI"/>
                <a:ea typeface="ＭＳ Ｐゴシック"/>
              </a:rPr>
              <a:t>(0.09–10.53</a:t>
            </a:r>
            <a:r>
              <a:rPr kumimoji="1" lang="en-US" altLang="ja-JP" sz="800" dirty="0">
                <a:solidFill>
                  <a:srgbClr val="0F243E"/>
                </a:solidFill>
                <a:latin typeface="Segoe UI"/>
                <a:ea typeface="ＭＳ Ｐゴシック"/>
              </a:rPr>
              <a:t>)</a:t>
            </a:r>
          </a:p>
          <a:p>
            <a:pPr algn="r" defTabSz="457189">
              <a:lnSpc>
                <a:spcPct val="110000"/>
              </a:lnSpc>
            </a:pPr>
            <a:endParaRPr kumimoji="1" lang="en-US" altLang="ja-JP" sz="800" dirty="0">
              <a:solidFill>
                <a:srgbClr val="0F243E"/>
              </a:solidFill>
              <a:latin typeface="Segoe UI"/>
              <a:ea typeface="ＭＳ Ｐゴシック"/>
            </a:endParaRPr>
          </a:p>
          <a:p>
            <a:pPr algn="r" defTabSz="457189">
              <a:lnSpc>
                <a:spcPct val="110000"/>
              </a:lnSpc>
            </a:pPr>
            <a:r>
              <a:rPr kumimoji="1" lang="en-US" altLang="ja-JP" sz="800" dirty="0">
                <a:solidFill>
                  <a:srgbClr val="0F243E"/>
                </a:solidFill>
                <a:latin typeface="Segoe UI"/>
                <a:ea typeface="ＭＳ Ｐゴシック"/>
              </a:rPr>
              <a:t>0.90 (</a:t>
            </a:r>
            <a:r>
              <a:rPr kumimoji="1" lang="en-US" altLang="ja-JP" sz="800">
                <a:solidFill>
                  <a:srgbClr val="0F243E"/>
                </a:solidFill>
                <a:latin typeface="Segoe UI"/>
                <a:ea typeface="ＭＳ Ｐゴシック"/>
              </a:rPr>
              <a:t>0.30 – </a:t>
            </a:r>
            <a:r>
              <a:rPr kumimoji="1" lang="en-US" altLang="ja-JP" sz="800" dirty="0">
                <a:solidFill>
                  <a:srgbClr val="0F243E"/>
                </a:solidFill>
                <a:latin typeface="Segoe UI"/>
                <a:ea typeface="ＭＳ Ｐゴシック"/>
              </a:rPr>
              <a:t>2.68)</a:t>
            </a:r>
          </a:p>
          <a:p>
            <a:pPr algn="r" defTabSz="457189">
              <a:lnSpc>
                <a:spcPct val="110000"/>
              </a:lnSpc>
            </a:pPr>
            <a:r>
              <a:rPr kumimoji="1" lang="en-US" altLang="ja-JP" sz="800" dirty="0">
                <a:solidFill>
                  <a:srgbClr val="0F243E"/>
                </a:solidFill>
                <a:latin typeface="Segoe UI"/>
                <a:ea typeface="ＭＳ Ｐゴシック"/>
              </a:rPr>
              <a:t>0.54 (</a:t>
            </a:r>
            <a:r>
              <a:rPr kumimoji="1" lang="en-US" altLang="ja-JP" sz="800">
                <a:solidFill>
                  <a:srgbClr val="0F243E"/>
                </a:solidFill>
                <a:latin typeface="Segoe UI"/>
                <a:ea typeface="ＭＳ Ｐゴシック"/>
              </a:rPr>
              <a:t>0.34 – </a:t>
            </a:r>
            <a:r>
              <a:rPr kumimoji="1" lang="en-US" altLang="ja-JP" sz="800" dirty="0">
                <a:solidFill>
                  <a:srgbClr val="0F243E"/>
                </a:solidFill>
                <a:latin typeface="Segoe UI"/>
                <a:ea typeface="ＭＳ Ｐゴシック"/>
              </a:rPr>
              <a:t>0.85)</a:t>
            </a:r>
          </a:p>
          <a:p>
            <a:pPr algn="r" defTabSz="457189">
              <a:lnSpc>
                <a:spcPct val="110000"/>
              </a:lnSpc>
            </a:pPr>
            <a:endParaRPr kumimoji="1" lang="en-US" altLang="ja-JP" sz="1000" dirty="0">
              <a:solidFill>
                <a:srgbClr val="0F243E"/>
              </a:solidFill>
              <a:latin typeface="Segoe UI"/>
              <a:ea typeface="ＭＳ Ｐゴシック"/>
            </a:endParaRPr>
          </a:p>
          <a:p>
            <a:pPr algn="r" defTabSz="457189">
              <a:lnSpc>
                <a:spcPct val="110000"/>
              </a:lnSpc>
            </a:pPr>
            <a:r>
              <a:rPr kumimoji="1" lang="en-US" altLang="ja-JP" sz="800" dirty="0">
                <a:solidFill>
                  <a:srgbClr val="0F243E"/>
                </a:solidFill>
                <a:latin typeface="Segoe UI"/>
                <a:ea typeface="ＭＳ Ｐゴシック"/>
              </a:rPr>
              <a:t>0.71 (</a:t>
            </a:r>
            <a:r>
              <a:rPr kumimoji="1" lang="en-US" altLang="ja-JP" sz="800">
                <a:solidFill>
                  <a:srgbClr val="0F243E"/>
                </a:solidFill>
                <a:latin typeface="Segoe UI"/>
                <a:ea typeface="ＭＳ Ｐゴシック"/>
              </a:rPr>
              <a:t>0.34 – </a:t>
            </a:r>
            <a:r>
              <a:rPr kumimoji="1" lang="en-US" altLang="ja-JP" sz="800" dirty="0">
                <a:solidFill>
                  <a:srgbClr val="0F243E"/>
                </a:solidFill>
                <a:latin typeface="Segoe UI"/>
                <a:ea typeface="ＭＳ Ｐゴシック"/>
              </a:rPr>
              <a:t>1.48)</a:t>
            </a:r>
          </a:p>
          <a:p>
            <a:pPr algn="r" defTabSz="457189">
              <a:lnSpc>
                <a:spcPct val="110000"/>
              </a:lnSpc>
            </a:pPr>
            <a:r>
              <a:rPr kumimoji="1" lang="en-US" altLang="ja-JP" sz="800" dirty="0">
                <a:solidFill>
                  <a:srgbClr val="0F243E"/>
                </a:solidFill>
                <a:latin typeface="Segoe UI"/>
                <a:ea typeface="ＭＳ Ｐゴシック"/>
              </a:rPr>
              <a:t>0.53 (</a:t>
            </a:r>
            <a:r>
              <a:rPr kumimoji="1" lang="en-US" altLang="ja-JP" sz="800">
                <a:solidFill>
                  <a:srgbClr val="0F243E"/>
                </a:solidFill>
                <a:latin typeface="Segoe UI"/>
                <a:ea typeface="ＭＳ Ｐゴシック"/>
              </a:rPr>
              <a:t>0.32 – </a:t>
            </a:r>
            <a:r>
              <a:rPr kumimoji="1" lang="en-US" altLang="ja-JP" sz="800" dirty="0">
                <a:solidFill>
                  <a:srgbClr val="0F243E"/>
                </a:solidFill>
                <a:latin typeface="Segoe UI"/>
                <a:ea typeface="ＭＳ Ｐゴシック"/>
              </a:rPr>
              <a:t>0.89)</a:t>
            </a:r>
          </a:p>
          <a:p>
            <a:pPr algn="r" defTabSz="457189">
              <a:lnSpc>
                <a:spcPct val="110000"/>
              </a:lnSpc>
            </a:pPr>
            <a:endParaRPr kumimoji="1" lang="en-US" altLang="ja-JP" sz="900" dirty="0">
              <a:solidFill>
                <a:srgbClr val="0F243E"/>
              </a:solidFill>
              <a:latin typeface="Segoe UI"/>
              <a:ea typeface="ＭＳ Ｐゴシック"/>
            </a:endParaRPr>
          </a:p>
          <a:p>
            <a:pPr algn="r" defTabSz="457189">
              <a:lnSpc>
                <a:spcPct val="110000"/>
              </a:lnSpc>
            </a:pPr>
            <a:r>
              <a:rPr kumimoji="1" lang="en-US" altLang="ja-JP" sz="800" dirty="0">
                <a:solidFill>
                  <a:srgbClr val="0F243E"/>
                </a:solidFill>
                <a:latin typeface="Segoe UI"/>
                <a:ea typeface="ＭＳ Ｐゴシック"/>
              </a:rPr>
              <a:t>0.28 (</a:t>
            </a:r>
            <a:r>
              <a:rPr kumimoji="1" lang="en-US" altLang="ja-JP" sz="800">
                <a:solidFill>
                  <a:srgbClr val="0F243E"/>
                </a:solidFill>
                <a:latin typeface="Segoe UI"/>
                <a:ea typeface="ＭＳ Ｐゴシック"/>
              </a:rPr>
              <a:t>0.09 – </a:t>
            </a:r>
            <a:r>
              <a:rPr kumimoji="1" lang="en-US" altLang="ja-JP" sz="800" dirty="0">
                <a:solidFill>
                  <a:srgbClr val="0F243E"/>
                </a:solidFill>
                <a:latin typeface="Segoe UI"/>
                <a:ea typeface="ＭＳ Ｐゴシック"/>
              </a:rPr>
              <a:t>0.87)</a:t>
            </a:r>
          </a:p>
          <a:p>
            <a:pPr algn="r" defTabSz="457189">
              <a:lnSpc>
                <a:spcPct val="110000"/>
              </a:lnSpc>
            </a:pPr>
            <a:r>
              <a:rPr kumimoji="1" lang="en-US" altLang="ja-JP" sz="800" dirty="0">
                <a:solidFill>
                  <a:srgbClr val="0F243E"/>
                </a:solidFill>
                <a:latin typeface="Segoe UI"/>
                <a:ea typeface="ＭＳ Ｐゴシック"/>
              </a:rPr>
              <a:t>0.82 (</a:t>
            </a:r>
            <a:r>
              <a:rPr kumimoji="1" lang="en-US" altLang="ja-JP" sz="800">
                <a:solidFill>
                  <a:srgbClr val="0F243E"/>
                </a:solidFill>
                <a:latin typeface="Segoe UI"/>
                <a:ea typeface="ＭＳ Ｐゴシック"/>
              </a:rPr>
              <a:t>0.46 – </a:t>
            </a:r>
            <a:r>
              <a:rPr kumimoji="1" lang="en-US" altLang="ja-JP" sz="800" dirty="0">
                <a:solidFill>
                  <a:srgbClr val="0F243E"/>
                </a:solidFill>
                <a:latin typeface="Segoe UI"/>
                <a:ea typeface="ＭＳ Ｐゴシック"/>
              </a:rPr>
              <a:t>1.48)</a:t>
            </a:r>
          </a:p>
          <a:p>
            <a:pPr algn="r" defTabSz="457189">
              <a:lnSpc>
                <a:spcPct val="110000"/>
              </a:lnSpc>
            </a:pPr>
            <a:r>
              <a:rPr kumimoji="1" lang="en-US" altLang="ja-JP" sz="800" dirty="0">
                <a:solidFill>
                  <a:srgbClr val="0F243E"/>
                </a:solidFill>
                <a:latin typeface="Segoe UI"/>
                <a:ea typeface="ＭＳ Ｐゴシック"/>
              </a:rPr>
              <a:t>0.53 (</a:t>
            </a:r>
            <a:r>
              <a:rPr kumimoji="1" lang="en-US" altLang="ja-JP" sz="800">
                <a:solidFill>
                  <a:srgbClr val="0F243E"/>
                </a:solidFill>
                <a:latin typeface="Segoe UI"/>
                <a:ea typeface="ＭＳ Ｐゴシック"/>
              </a:rPr>
              <a:t>0.25 – </a:t>
            </a:r>
            <a:r>
              <a:rPr kumimoji="1" lang="en-US" altLang="ja-JP" sz="800" dirty="0">
                <a:solidFill>
                  <a:srgbClr val="0F243E"/>
                </a:solidFill>
                <a:latin typeface="Segoe UI"/>
                <a:ea typeface="ＭＳ Ｐゴシック"/>
              </a:rPr>
              <a:t>1.15)</a:t>
            </a:r>
          </a:p>
        </p:txBody>
      </p:sp>
      <p:sp>
        <p:nvSpPr>
          <p:cNvPr id="43" name="テキスト ボックス 42"/>
          <p:cNvSpPr txBox="1"/>
          <p:nvPr/>
        </p:nvSpPr>
        <p:spPr>
          <a:xfrm>
            <a:off x="6197611" y="1447248"/>
            <a:ext cx="919321" cy="2766911"/>
          </a:xfrm>
          <a:prstGeom prst="rect">
            <a:avLst/>
          </a:prstGeom>
          <a:noFill/>
        </p:spPr>
        <p:txBody>
          <a:bodyPr wrap="square" rtlCol="0">
            <a:spAutoFit/>
          </a:bodyPr>
          <a:lstStyle/>
          <a:p>
            <a:pPr algn="r" defTabSz="457189">
              <a:lnSpc>
                <a:spcPct val="110000"/>
              </a:lnSpc>
            </a:pPr>
            <a:r>
              <a:rPr kumimoji="1" lang="en-US" altLang="ja-JP" sz="800" dirty="0">
                <a:solidFill>
                  <a:srgbClr val="4F167E"/>
                </a:solidFill>
                <a:latin typeface="Segoe UI"/>
                <a:ea typeface="ＭＳ Ｐゴシック"/>
              </a:rPr>
              <a:t>33 / 688 (  2.5)</a:t>
            </a:r>
          </a:p>
          <a:p>
            <a:pPr algn="r" defTabSz="457189">
              <a:lnSpc>
                <a:spcPct val="110000"/>
              </a:lnSpc>
            </a:pPr>
            <a:r>
              <a:rPr kumimoji="1" lang="en-US" altLang="ja-JP" sz="800" dirty="0">
                <a:solidFill>
                  <a:srgbClr val="4F167E"/>
                </a:solidFill>
                <a:latin typeface="Segoe UI"/>
                <a:ea typeface="ＭＳ Ｐゴシック"/>
              </a:rPr>
              <a:t>25 / 411 (  3.1)</a:t>
            </a:r>
          </a:p>
          <a:p>
            <a:pPr algn="r" defTabSz="457189">
              <a:lnSpc>
                <a:spcPct val="110000"/>
              </a:lnSpc>
            </a:pPr>
            <a:endParaRPr kumimoji="1" lang="en-US" altLang="ja-JP" sz="800" dirty="0">
              <a:solidFill>
                <a:srgbClr val="4F167E"/>
              </a:solidFill>
              <a:latin typeface="Segoe UI"/>
              <a:ea typeface="ＭＳ Ｐゴシック"/>
            </a:endParaRPr>
          </a:p>
          <a:p>
            <a:pPr algn="r" defTabSz="457189">
              <a:lnSpc>
                <a:spcPct val="110000"/>
              </a:lnSpc>
            </a:pPr>
            <a:r>
              <a:rPr kumimoji="1" lang="en-US" altLang="ja-JP" sz="800" dirty="0">
                <a:solidFill>
                  <a:srgbClr val="4F167E"/>
                </a:solidFill>
                <a:latin typeface="Segoe UI"/>
                <a:ea typeface="ＭＳ Ｐゴシック"/>
              </a:rPr>
              <a:t>46 / 843 (  2.9)</a:t>
            </a:r>
          </a:p>
          <a:p>
            <a:pPr algn="r" defTabSz="457189">
              <a:lnSpc>
                <a:spcPct val="110000"/>
              </a:lnSpc>
            </a:pPr>
            <a:r>
              <a:rPr kumimoji="1" lang="en-US" altLang="ja-JP" sz="800" dirty="0">
                <a:solidFill>
                  <a:srgbClr val="4F167E"/>
                </a:solidFill>
                <a:latin typeface="Segoe UI"/>
                <a:ea typeface="ＭＳ Ｐゴシック"/>
              </a:rPr>
              <a:t>12 / 256 (  2.5)</a:t>
            </a:r>
          </a:p>
          <a:p>
            <a:pPr algn="r" defTabSz="457189">
              <a:lnSpc>
                <a:spcPct val="110000"/>
              </a:lnSpc>
            </a:pPr>
            <a:r>
              <a:rPr kumimoji="1" lang="en-US" altLang="ja-JP" sz="1000" dirty="0">
                <a:solidFill>
                  <a:srgbClr val="4F167E"/>
                </a:solidFill>
                <a:latin typeface="Segoe UI"/>
                <a:ea typeface="ＭＳ Ｐゴシック"/>
              </a:rPr>
              <a:t> </a:t>
            </a:r>
          </a:p>
          <a:p>
            <a:pPr algn="r" defTabSz="457189">
              <a:lnSpc>
                <a:spcPct val="110000"/>
              </a:lnSpc>
            </a:pPr>
            <a:r>
              <a:rPr kumimoji="1" lang="en-US" altLang="ja-JP" sz="800" dirty="0">
                <a:solidFill>
                  <a:srgbClr val="4F167E"/>
                </a:solidFill>
                <a:latin typeface="Segoe UI"/>
                <a:ea typeface="ＭＳ Ｐゴシック"/>
              </a:rPr>
              <a:t>27 / 472 (  3.0)</a:t>
            </a:r>
          </a:p>
          <a:p>
            <a:pPr algn="r" defTabSz="457189">
              <a:lnSpc>
                <a:spcPct val="110000"/>
              </a:lnSpc>
            </a:pPr>
            <a:r>
              <a:rPr kumimoji="1" lang="en-US" altLang="ja-JP" sz="800" dirty="0">
                <a:solidFill>
                  <a:srgbClr val="4F167E"/>
                </a:solidFill>
                <a:latin typeface="Segoe UI"/>
                <a:ea typeface="ＭＳ Ｐゴシック"/>
              </a:rPr>
              <a:t>11 / 170 (  3.3)</a:t>
            </a:r>
          </a:p>
          <a:p>
            <a:pPr algn="r" defTabSz="457189">
              <a:lnSpc>
                <a:spcPct val="110000"/>
              </a:lnSpc>
            </a:pPr>
            <a:r>
              <a:rPr kumimoji="1" lang="en-US" altLang="ja-JP" sz="800" dirty="0">
                <a:solidFill>
                  <a:srgbClr val="4F167E"/>
                </a:solidFill>
                <a:latin typeface="Segoe UI"/>
                <a:ea typeface="ＭＳ Ｐゴシック"/>
              </a:rPr>
              <a:t>2 /   36 (  3.2)</a:t>
            </a:r>
          </a:p>
          <a:p>
            <a:pPr algn="r" defTabSz="457189">
              <a:lnSpc>
                <a:spcPct val="110000"/>
              </a:lnSpc>
            </a:pPr>
            <a:endParaRPr kumimoji="1" lang="en-US" altLang="ja-JP" sz="900" dirty="0">
              <a:solidFill>
                <a:srgbClr val="4F167E"/>
              </a:solidFill>
              <a:latin typeface="Segoe UI"/>
              <a:ea typeface="ＭＳ Ｐゴシック"/>
            </a:endParaRPr>
          </a:p>
          <a:p>
            <a:pPr algn="r" defTabSz="457189">
              <a:lnSpc>
                <a:spcPct val="110000"/>
              </a:lnSpc>
            </a:pPr>
            <a:r>
              <a:rPr kumimoji="1" lang="en-US" altLang="ja-JP" sz="800" dirty="0">
                <a:solidFill>
                  <a:srgbClr val="4F167E"/>
                </a:solidFill>
                <a:latin typeface="Segoe UI"/>
                <a:ea typeface="ＭＳ Ｐゴシック"/>
              </a:rPr>
              <a:t>7 / 238 (  1.5)</a:t>
            </a:r>
          </a:p>
          <a:p>
            <a:pPr algn="r" defTabSz="457189">
              <a:lnSpc>
                <a:spcPct val="110000"/>
              </a:lnSpc>
            </a:pPr>
            <a:r>
              <a:rPr kumimoji="1" lang="en-US" altLang="ja-JP" sz="800" dirty="0">
                <a:solidFill>
                  <a:srgbClr val="4F167E"/>
                </a:solidFill>
                <a:latin typeface="Segoe UI"/>
                <a:ea typeface="ＭＳ Ｐゴシック"/>
              </a:rPr>
              <a:t>51 / 859 (  3.2)</a:t>
            </a:r>
          </a:p>
          <a:p>
            <a:pPr algn="r" defTabSz="457189">
              <a:lnSpc>
                <a:spcPct val="110000"/>
              </a:lnSpc>
            </a:pPr>
            <a:endParaRPr kumimoji="1" lang="en-US" altLang="ja-JP" sz="900" dirty="0">
              <a:solidFill>
                <a:srgbClr val="4F167E"/>
              </a:solidFill>
              <a:latin typeface="Segoe UI"/>
              <a:ea typeface="ＭＳ Ｐゴシック"/>
            </a:endParaRPr>
          </a:p>
          <a:p>
            <a:pPr algn="r" defTabSz="457189">
              <a:lnSpc>
                <a:spcPct val="110000"/>
              </a:lnSpc>
            </a:pPr>
            <a:r>
              <a:rPr kumimoji="1" lang="en-US" altLang="ja-JP" sz="800" dirty="0">
                <a:solidFill>
                  <a:srgbClr val="4F167E"/>
                </a:solidFill>
                <a:latin typeface="Segoe UI"/>
                <a:ea typeface="ＭＳ Ｐゴシック"/>
              </a:rPr>
              <a:t>17 / 431 (  2.0)</a:t>
            </a:r>
          </a:p>
          <a:p>
            <a:pPr algn="r" defTabSz="457189">
              <a:lnSpc>
                <a:spcPct val="110000"/>
              </a:lnSpc>
            </a:pPr>
            <a:r>
              <a:rPr kumimoji="1" lang="en-US" altLang="ja-JP" sz="800" dirty="0">
                <a:solidFill>
                  <a:srgbClr val="4F167E"/>
                </a:solidFill>
                <a:latin typeface="Segoe UI"/>
                <a:ea typeface="ＭＳ Ｐゴシック"/>
              </a:rPr>
              <a:t>41 / 668 (  3.3)</a:t>
            </a:r>
          </a:p>
          <a:p>
            <a:pPr algn="r" defTabSz="457189">
              <a:lnSpc>
                <a:spcPct val="110000"/>
              </a:lnSpc>
            </a:pPr>
            <a:endParaRPr kumimoji="1" lang="en-US" altLang="ja-JP" sz="1000" dirty="0">
              <a:solidFill>
                <a:srgbClr val="4F167E"/>
              </a:solidFill>
              <a:latin typeface="Segoe UI"/>
              <a:ea typeface="ＭＳ Ｐゴシック"/>
            </a:endParaRPr>
          </a:p>
          <a:p>
            <a:pPr algn="r" defTabSz="457189">
              <a:lnSpc>
                <a:spcPct val="110000"/>
              </a:lnSpc>
            </a:pPr>
            <a:r>
              <a:rPr kumimoji="1" lang="en-US" altLang="ja-JP" sz="800" dirty="0">
                <a:solidFill>
                  <a:srgbClr val="4F167E"/>
                </a:solidFill>
                <a:latin typeface="Segoe UI"/>
                <a:ea typeface="ＭＳ Ｐゴシック"/>
              </a:rPr>
              <a:t>12 / 192 (  3.3)</a:t>
            </a:r>
          </a:p>
          <a:p>
            <a:pPr algn="r" defTabSz="457189">
              <a:lnSpc>
                <a:spcPct val="110000"/>
              </a:lnSpc>
            </a:pPr>
            <a:r>
              <a:rPr kumimoji="1" lang="en-US" altLang="ja-JP" sz="800" dirty="0">
                <a:solidFill>
                  <a:srgbClr val="4F167E"/>
                </a:solidFill>
                <a:latin typeface="Segoe UI"/>
                <a:ea typeface="ＭＳ Ｐゴシック"/>
              </a:rPr>
              <a:t>25 / 579 (  2.2)</a:t>
            </a:r>
          </a:p>
          <a:p>
            <a:pPr algn="r" defTabSz="457189">
              <a:lnSpc>
                <a:spcPct val="110000"/>
              </a:lnSpc>
            </a:pPr>
            <a:r>
              <a:rPr kumimoji="1" lang="en-US" altLang="ja-JP" sz="800" dirty="0">
                <a:solidFill>
                  <a:srgbClr val="4F167E"/>
                </a:solidFill>
                <a:latin typeface="Segoe UI"/>
                <a:ea typeface="ＭＳ Ｐゴシック"/>
              </a:rPr>
              <a:t>18 / 286 (  3.4)</a:t>
            </a:r>
            <a:endParaRPr kumimoji="1" lang="ja-JP" altLang="en-US" sz="800" dirty="0">
              <a:solidFill>
                <a:srgbClr val="4F167E"/>
              </a:solidFill>
              <a:latin typeface="Segoe UI"/>
              <a:ea typeface="ＭＳ Ｐゴシック"/>
            </a:endParaRPr>
          </a:p>
        </p:txBody>
      </p:sp>
      <p:sp>
        <p:nvSpPr>
          <p:cNvPr id="55" name="テキスト ボックス 54"/>
          <p:cNvSpPr txBox="1"/>
          <p:nvPr/>
        </p:nvSpPr>
        <p:spPr>
          <a:xfrm>
            <a:off x="582605" y="1319039"/>
            <a:ext cx="885974" cy="2936188"/>
          </a:xfrm>
          <a:prstGeom prst="rect">
            <a:avLst/>
          </a:prstGeom>
          <a:noFill/>
        </p:spPr>
        <p:txBody>
          <a:bodyPr wrap="square" rtlCol="0">
            <a:spAutoFit/>
          </a:bodyPr>
          <a:lstStyle/>
          <a:p>
            <a:pPr defTabSz="457189">
              <a:lnSpc>
                <a:spcPct val="110000"/>
              </a:lnSpc>
            </a:pPr>
            <a:endParaRPr kumimoji="1" lang="en-US" altLang="ja-JP" sz="800" dirty="0">
              <a:solidFill>
                <a:srgbClr val="0F243E"/>
              </a:solidFill>
              <a:latin typeface="Segoe UI" panose="020B0502040204020203" pitchFamily="34" charset="0"/>
              <a:ea typeface="ＭＳ Ｐゴシック"/>
            </a:endParaRPr>
          </a:p>
          <a:p>
            <a:pPr defTabSz="457189">
              <a:lnSpc>
                <a:spcPct val="110000"/>
              </a:lnSpc>
            </a:pPr>
            <a:endParaRPr kumimoji="1" lang="en-US" altLang="ja-JP" sz="6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Male</a:t>
            </a:r>
          </a:p>
          <a:p>
            <a:pPr defTabSz="457189">
              <a:lnSpc>
                <a:spcPct val="110000"/>
              </a:lnSpc>
            </a:pPr>
            <a:r>
              <a:rPr kumimoji="1" lang="en-US" altLang="ja-JP" sz="800" dirty="0">
                <a:solidFill>
                  <a:srgbClr val="0F243E"/>
                </a:solidFill>
                <a:latin typeface="Segoe UI" panose="020B0502040204020203" pitchFamily="34" charset="0"/>
                <a:ea typeface="ＭＳ Ｐゴシック"/>
              </a:rPr>
              <a:t>Female</a:t>
            </a:r>
          </a:p>
          <a:p>
            <a:pPr defTabSz="457189">
              <a:lnSpc>
                <a:spcPct val="110000"/>
              </a:lnSpc>
            </a:pPr>
            <a:endParaRPr kumimoji="1" lang="en-US" altLang="ja-JP" sz="8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&lt;75 years</a:t>
            </a:r>
          </a:p>
          <a:p>
            <a:pPr defTabSz="457189">
              <a:lnSpc>
                <a:spcPct val="110000"/>
              </a:lnSpc>
            </a:pPr>
            <a:r>
              <a:rPr kumimoji="1" lang="en-US" altLang="ja-JP" sz="800" dirty="0">
                <a:solidFill>
                  <a:srgbClr val="0F243E"/>
                </a:solidFill>
                <a:latin typeface="Segoe UI" panose="020B0502040204020203" pitchFamily="34" charset="0"/>
                <a:ea typeface="ＭＳ Ｐゴシック"/>
              </a:rPr>
              <a:t>≥75 years</a:t>
            </a:r>
          </a:p>
          <a:p>
            <a:pPr defTabSz="457189">
              <a:lnSpc>
                <a:spcPct val="110000"/>
              </a:lnSpc>
            </a:pPr>
            <a:endParaRPr kumimoji="1" lang="en-US" altLang="ja-JP" sz="8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Paroxysmal</a:t>
            </a:r>
          </a:p>
          <a:p>
            <a:pPr defTabSz="457189">
              <a:lnSpc>
                <a:spcPct val="110000"/>
              </a:lnSpc>
            </a:pPr>
            <a:r>
              <a:rPr kumimoji="1" lang="en-US" altLang="ja-JP" sz="800" dirty="0">
                <a:solidFill>
                  <a:srgbClr val="0F243E"/>
                </a:solidFill>
                <a:latin typeface="Segoe UI" panose="020B0502040204020203" pitchFamily="34" charset="0"/>
                <a:ea typeface="ＭＳ Ｐゴシック"/>
              </a:rPr>
              <a:t>Persistent</a:t>
            </a:r>
          </a:p>
          <a:p>
            <a:pPr defTabSz="457189">
              <a:lnSpc>
                <a:spcPct val="110000"/>
              </a:lnSpc>
            </a:pPr>
            <a:r>
              <a:rPr kumimoji="1" lang="en-US" altLang="ja-JP" sz="800" dirty="0">
                <a:solidFill>
                  <a:srgbClr val="0F243E"/>
                </a:solidFill>
                <a:latin typeface="Segoe UI" panose="020B0502040204020203" pitchFamily="34" charset="0"/>
              </a:rPr>
              <a:t>Permanent</a:t>
            </a:r>
          </a:p>
          <a:p>
            <a:pPr defTabSz="457189">
              <a:lnSpc>
                <a:spcPct val="110000"/>
              </a:lnSpc>
            </a:pPr>
            <a:endParaRPr kumimoji="1" lang="en-US" altLang="ja-JP" sz="8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Yes</a:t>
            </a:r>
          </a:p>
          <a:p>
            <a:pPr defTabSz="457189">
              <a:lnSpc>
                <a:spcPct val="110000"/>
              </a:lnSpc>
            </a:pPr>
            <a:r>
              <a:rPr kumimoji="1" lang="en-US" altLang="ja-JP" sz="800" dirty="0">
                <a:solidFill>
                  <a:srgbClr val="0F243E"/>
                </a:solidFill>
                <a:latin typeface="Segoe UI" panose="020B0502040204020203" pitchFamily="34" charset="0"/>
                <a:ea typeface="ＭＳ Ｐゴシック"/>
              </a:rPr>
              <a:t>No</a:t>
            </a:r>
          </a:p>
          <a:p>
            <a:pPr defTabSz="457189">
              <a:lnSpc>
                <a:spcPct val="110000"/>
              </a:lnSpc>
            </a:pPr>
            <a:endParaRPr kumimoji="1" lang="en-US" altLang="ja-JP" sz="9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&lt;30</a:t>
            </a:r>
          </a:p>
          <a:p>
            <a:pPr defTabSz="457189">
              <a:lnSpc>
                <a:spcPct val="110000"/>
              </a:lnSpc>
            </a:pPr>
            <a:r>
              <a:rPr kumimoji="1" lang="en-US" altLang="ja-JP" sz="800" dirty="0">
                <a:solidFill>
                  <a:srgbClr val="0F243E"/>
                </a:solidFill>
                <a:latin typeface="Segoe UI" panose="020B0502040204020203" pitchFamily="34" charset="0"/>
                <a:ea typeface="ＭＳ Ｐゴシック"/>
              </a:rPr>
              <a:t>30 to 50</a:t>
            </a:r>
          </a:p>
          <a:p>
            <a:pPr defTabSz="457189">
              <a:lnSpc>
                <a:spcPct val="110000"/>
              </a:lnSpc>
            </a:pPr>
            <a:r>
              <a:rPr kumimoji="1" lang="ja-JP" altLang="en-US" sz="800" dirty="0">
                <a:solidFill>
                  <a:srgbClr val="0F243E"/>
                </a:solidFill>
                <a:latin typeface="Segoe UI" panose="020B0502040204020203" pitchFamily="34" charset="0"/>
                <a:ea typeface="ＭＳ Ｐゴシック"/>
              </a:rPr>
              <a:t>≥</a:t>
            </a:r>
            <a:r>
              <a:rPr kumimoji="1" lang="en-US" altLang="ja-JP" sz="800" dirty="0">
                <a:solidFill>
                  <a:srgbClr val="0F243E"/>
                </a:solidFill>
                <a:latin typeface="Segoe UI" panose="020B0502040204020203" pitchFamily="34" charset="0"/>
                <a:ea typeface="ＭＳ Ｐゴシック"/>
              </a:rPr>
              <a:t>50</a:t>
            </a:r>
          </a:p>
          <a:p>
            <a:pPr defTabSz="457189">
              <a:lnSpc>
                <a:spcPct val="110000"/>
              </a:lnSpc>
            </a:pPr>
            <a:endParaRPr kumimoji="1" lang="en-US" altLang="ja-JP" sz="700" dirty="0">
              <a:solidFill>
                <a:srgbClr val="0F243E"/>
              </a:solidFill>
              <a:latin typeface="Segoe UI" panose="020B0502040204020203" pitchFamily="34" charset="0"/>
              <a:ea typeface="ＭＳ Ｐゴシック"/>
            </a:endParaRPr>
          </a:p>
          <a:p>
            <a:pPr defTabSz="457189">
              <a:lnSpc>
                <a:spcPct val="110000"/>
              </a:lnSpc>
            </a:pPr>
            <a:r>
              <a:rPr kumimoji="1" lang="en-US" altLang="ja-JP" sz="800" dirty="0">
                <a:solidFill>
                  <a:srgbClr val="0F243E"/>
                </a:solidFill>
                <a:latin typeface="Segoe UI" panose="020B0502040204020203" pitchFamily="34" charset="0"/>
                <a:ea typeface="ＭＳ Ｐゴシック"/>
              </a:rPr>
              <a:t>10 mg od</a:t>
            </a:r>
          </a:p>
          <a:p>
            <a:pPr defTabSz="457189">
              <a:lnSpc>
                <a:spcPct val="110000"/>
              </a:lnSpc>
            </a:pPr>
            <a:r>
              <a:rPr kumimoji="1" lang="en-US" altLang="ja-JP" sz="800" dirty="0">
                <a:solidFill>
                  <a:srgbClr val="0F243E"/>
                </a:solidFill>
                <a:latin typeface="Segoe UI" panose="020B0502040204020203" pitchFamily="34" charset="0"/>
                <a:ea typeface="ＭＳ Ｐゴシック"/>
              </a:rPr>
              <a:t>15 mg od</a:t>
            </a:r>
            <a:endParaRPr kumimoji="1" lang="ja-JP" altLang="en-US" sz="800" dirty="0">
              <a:solidFill>
                <a:srgbClr val="0F243E"/>
              </a:solidFill>
              <a:latin typeface="Segoe UI" panose="020B0502040204020203" pitchFamily="34" charset="0"/>
              <a:ea typeface="ＭＳ Ｐゴシック"/>
            </a:endParaRPr>
          </a:p>
        </p:txBody>
      </p:sp>
      <p:sp>
        <p:nvSpPr>
          <p:cNvPr id="70" name="テキスト ボックス 69"/>
          <p:cNvSpPr txBox="1"/>
          <p:nvPr/>
        </p:nvSpPr>
        <p:spPr>
          <a:xfrm>
            <a:off x="5149500" y="1438672"/>
            <a:ext cx="700002" cy="2766911"/>
          </a:xfrm>
          <a:prstGeom prst="rect">
            <a:avLst/>
          </a:prstGeom>
          <a:noFill/>
        </p:spPr>
        <p:txBody>
          <a:bodyPr wrap="square" rtlCol="0">
            <a:spAutoFit/>
          </a:bodyPr>
          <a:lstStyle/>
          <a:p>
            <a:pPr defTabSz="457189">
              <a:lnSpc>
                <a:spcPct val="110000"/>
              </a:lnSpc>
            </a:pPr>
            <a:r>
              <a:rPr kumimoji="1" lang="en-US" altLang="ja-JP" sz="800" dirty="0">
                <a:solidFill>
                  <a:srgbClr val="0F243E"/>
                </a:solidFill>
                <a:latin typeface="Segoe UI"/>
                <a:ea typeface="ＭＳ Ｐゴシック"/>
              </a:rPr>
              <a:t>Yes</a:t>
            </a:r>
          </a:p>
          <a:p>
            <a:pPr defTabSz="457189">
              <a:lnSpc>
                <a:spcPct val="110000"/>
              </a:lnSpc>
            </a:pPr>
            <a:r>
              <a:rPr kumimoji="1" lang="en-US" altLang="ja-JP" sz="800" dirty="0">
                <a:solidFill>
                  <a:srgbClr val="0F243E"/>
                </a:solidFill>
                <a:latin typeface="Segoe UI"/>
                <a:ea typeface="ＭＳ Ｐゴシック"/>
              </a:rPr>
              <a:t>No</a:t>
            </a:r>
          </a:p>
          <a:p>
            <a:pPr defTabSz="457189">
              <a:lnSpc>
                <a:spcPct val="110000"/>
              </a:lnSpc>
            </a:pPr>
            <a:endParaRPr kumimoji="1" lang="en-US" altLang="ja-JP" sz="800" dirty="0">
              <a:solidFill>
                <a:srgbClr val="0F243E"/>
              </a:solidFill>
              <a:latin typeface="Segoe UI"/>
              <a:ea typeface="ＭＳ Ｐゴシック"/>
            </a:endParaRPr>
          </a:p>
          <a:p>
            <a:pPr defTabSz="457189">
              <a:lnSpc>
                <a:spcPct val="110000"/>
              </a:lnSpc>
            </a:pPr>
            <a:r>
              <a:rPr kumimoji="1" lang="en-US" altLang="ja-JP" sz="800" dirty="0">
                <a:solidFill>
                  <a:srgbClr val="0F243E"/>
                </a:solidFill>
                <a:latin typeface="Segoe UI"/>
                <a:ea typeface="ＭＳ Ｐゴシック"/>
              </a:rPr>
              <a:t>Yes</a:t>
            </a:r>
          </a:p>
          <a:p>
            <a:pPr defTabSz="457189">
              <a:lnSpc>
                <a:spcPct val="110000"/>
              </a:lnSpc>
            </a:pPr>
            <a:r>
              <a:rPr kumimoji="1" lang="en-US" altLang="ja-JP" sz="800" dirty="0">
                <a:solidFill>
                  <a:srgbClr val="0F243E"/>
                </a:solidFill>
                <a:latin typeface="Segoe UI"/>
                <a:ea typeface="ＭＳ Ｐゴシック"/>
              </a:rPr>
              <a:t>No</a:t>
            </a:r>
          </a:p>
          <a:p>
            <a:pPr defTabSz="457189">
              <a:lnSpc>
                <a:spcPct val="110000"/>
              </a:lnSpc>
            </a:pPr>
            <a:endParaRPr kumimoji="1" lang="en-US" altLang="ja-JP" sz="1000" dirty="0">
              <a:solidFill>
                <a:srgbClr val="0F243E"/>
              </a:solidFill>
              <a:latin typeface="Segoe UI"/>
              <a:ea typeface="ＭＳ Ｐゴシック"/>
            </a:endParaRPr>
          </a:p>
          <a:p>
            <a:pPr defTabSz="457189">
              <a:lnSpc>
                <a:spcPct val="110000"/>
              </a:lnSpc>
            </a:pPr>
            <a:r>
              <a:rPr kumimoji="1" lang="en-US" altLang="ja-JP" sz="800" dirty="0">
                <a:solidFill>
                  <a:srgbClr val="0F243E"/>
                </a:solidFill>
                <a:latin typeface="Segoe UI"/>
                <a:ea typeface="ＭＳ Ｐゴシック"/>
              </a:rPr>
              <a:t>DES</a:t>
            </a:r>
          </a:p>
          <a:p>
            <a:pPr defTabSz="457189">
              <a:lnSpc>
                <a:spcPct val="110000"/>
              </a:lnSpc>
            </a:pPr>
            <a:r>
              <a:rPr kumimoji="1" lang="en-US" altLang="ja-JP" sz="800" dirty="0">
                <a:solidFill>
                  <a:srgbClr val="0F243E"/>
                </a:solidFill>
                <a:latin typeface="Segoe UI"/>
                <a:ea typeface="ＭＳ Ｐゴシック"/>
              </a:rPr>
              <a:t>BMS</a:t>
            </a:r>
          </a:p>
          <a:p>
            <a:pPr defTabSz="457189">
              <a:lnSpc>
                <a:spcPct val="110000"/>
              </a:lnSpc>
            </a:pPr>
            <a:r>
              <a:rPr kumimoji="1" lang="en-US" altLang="ja-JP" sz="800" dirty="0">
                <a:solidFill>
                  <a:srgbClr val="0F243E"/>
                </a:solidFill>
                <a:latin typeface="Segoe UI"/>
                <a:ea typeface="ＭＳ Ｐゴシック"/>
              </a:rPr>
              <a:t>DES+BMS</a:t>
            </a:r>
          </a:p>
          <a:p>
            <a:pPr defTabSz="457189">
              <a:lnSpc>
                <a:spcPct val="110000"/>
              </a:lnSpc>
            </a:pPr>
            <a:endParaRPr kumimoji="1" lang="en-US" altLang="ja-JP" sz="1000" dirty="0">
              <a:solidFill>
                <a:srgbClr val="0F243E"/>
              </a:solidFill>
              <a:latin typeface="Segoe UI"/>
              <a:ea typeface="ＭＳ Ｐゴシック"/>
            </a:endParaRPr>
          </a:p>
          <a:p>
            <a:pPr defTabSz="457189">
              <a:lnSpc>
                <a:spcPct val="110000"/>
              </a:lnSpc>
            </a:pPr>
            <a:r>
              <a:rPr kumimoji="1" lang="en-US" altLang="ja-JP" sz="800" dirty="0">
                <a:solidFill>
                  <a:srgbClr val="0F243E"/>
                </a:solidFill>
                <a:latin typeface="Segoe UI"/>
                <a:ea typeface="ＭＳ Ｐゴシック"/>
              </a:rPr>
              <a:t>1</a:t>
            </a:r>
          </a:p>
          <a:p>
            <a:pPr defTabSz="457189">
              <a:lnSpc>
                <a:spcPct val="110000"/>
              </a:lnSpc>
            </a:pPr>
            <a:r>
              <a:rPr kumimoji="1" lang="en-US" altLang="ja-JP" sz="800" dirty="0">
                <a:solidFill>
                  <a:srgbClr val="0F243E"/>
                </a:solidFill>
                <a:latin typeface="Segoe UI"/>
                <a:ea typeface="ＭＳ Ｐゴシック"/>
              </a:rPr>
              <a:t>2 to 6</a:t>
            </a:r>
          </a:p>
          <a:p>
            <a:pPr defTabSz="457189">
              <a:lnSpc>
                <a:spcPct val="110000"/>
              </a:lnSpc>
            </a:pPr>
            <a:endParaRPr kumimoji="1" lang="en-US" altLang="ja-JP" sz="900" dirty="0">
              <a:solidFill>
                <a:srgbClr val="0F243E"/>
              </a:solidFill>
              <a:latin typeface="Segoe UI"/>
              <a:ea typeface="ＭＳ Ｐゴシック"/>
            </a:endParaRPr>
          </a:p>
          <a:p>
            <a:pPr defTabSz="457189">
              <a:lnSpc>
                <a:spcPct val="110000"/>
              </a:lnSpc>
            </a:pPr>
            <a:r>
              <a:rPr kumimoji="1" lang="en-US" altLang="ja-JP" sz="800" dirty="0">
                <a:solidFill>
                  <a:srgbClr val="0F243E"/>
                </a:solidFill>
                <a:latin typeface="Segoe UI"/>
                <a:ea typeface="ＭＳ Ｐゴシック"/>
              </a:rPr>
              <a:t>0 to 3</a:t>
            </a:r>
          </a:p>
          <a:p>
            <a:pPr defTabSz="457189">
              <a:lnSpc>
                <a:spcPct val="110000"/>
              </a:lnSpc>
            </a:pPr>
            <a:r>
              <a:rPr kumimoji="1" lang="ja-JP" altLang="en-US" sz="800" dirty="0">
                <a:solidFill>
                  <a:srgbClr val="0F243E"/>
                </a:solidFill>
                <a:latin typeface="Segoe UI"/>
                <a:ea typeface="ＭＳ Ｐゴシック"/>
              </a:rPr>
              <a:t>≥</a:t>
            </a:r>
            <a:r>
              <a:rPr kumimoji="1" lang="en-US" altLang="ja-JP" sz="800" dirty="0">
                <a:solidFill>
                  <a:srgbClr val="0F243E"/>
                </a:solidFill>
                <a:latin typeface="Segoe UI"/>
                <a:ea typeface="ＭＳ Ｐゴシック"/>
              </a:rPr>
              <a:t>4</a:t>
            </a:r>
          </a:p>
          <a:p>
            <a:pPr defTabSz="457189">
              <a:lnSpc>
                <a:spcPct val="110000"/>
              </a:lnSpc>
            </a:pPr>
            <a:endParaRPr kumimoji="1" lang="en-US" altLang="ja-JP" sz="900" dirty="0">
              <a:solidFill>
                <a:srgbClr val="0F243E"/>
              </a:solidFill>
              <a:latin typeface="Segoe UI"/>
              <a:ea typeface="ＭＳ Ｐゴシック"/>
            </a:endParaRPr>
          </a:p>
          <a:p>
            <a:pPr defTabSz="457189">
              <a:lnSpc>
                <a:spcPct val="110000"/>
              </a:lnSpc>
            </a:pPr>
            <a:r>
              <a:rPr kumimoji="1" lang="en-US" altLang="ja-JP" sz="800" dirty="0">
                <a:solidFill>
                  <a:srgbClr val="0F243E"/>
                </a:solidFill>
                <a:latin typeface="Segoe UI"/>
                <a:ea typeface="ＭＳ Ｐゴシック"/>
              </a:rPr>
              <a:t>0 or 1</a:t>
            </a:r>
          </a:p>
          <a:p>
            <a:pPr defTabSz="457189">
              <a:lnSpc>
                <a:spcPct val="110000"/>
              </a:lnSpc>
            </a:pPr>
            <a:r>
              <a:rPr kumimoji="1" lang="en-US" altLang="ja-JP" sz="800" dirty="0">
                <a:solidFill>
                  <a:srgbClr val="0F243E"/>
                </a:solidFill>
                <a:latin typeface="Segoe UI"/>
                <a:ea typeface="ＭＳ Ｐゴシック"/>
              </a:rPr>
              <a:t>2</a:t>
            </a:r>
          </a:p>
          <a:p>
            <a:pPr defTabSz="457189">
              <a:lnSpc>
                <a:spcPct val="110000"/>
              </a:lnSpc>
            </a:pPr>
            <a:r>
              <a:rPr kumimoji="1" lang="en-US" altLang="ja-JP" sz="800" dirty="0">
                <a:solidFill>
                  <a:srgbClr val="0F243E"/>
                </a:solidFill>
                <a:latin typeface="Segoe UI"/>
                <a:ea typeface="ＭＳ Ｐゴシック"/>
              </a:rPr>
              <a:t>3 to 5</a:t>
            </a:r>
          </a:p>
        </p:txBody>
      </p:sp>
      <p:sp>
        <p:nvSpPr>
          <p:cNvPr id="71" name="テキスト ボックス 70"/>
          <p:cNvSpPr txBox="1"/>
          <p:nvPr/>
        </p:nvSpPr>
        <p:spPr>
          <a:xfrm>
            <a:off x="2272848"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0.1</a:t>
            </a:r>
            <a:endParaRPr kumimoji="1" lang="ja-JP" altLang="en-US" sz="1400" dirty="0">
              <a:solidFill>
                <a:srgbClr val="0F243E"/>
              </a:solidFill>
              <a:latin typeface="Segoe UI"/>
              <a:ea typeface="ＭＳ Ｐゴシック"/>
            </a:endParaRPr>
          </a:p>
        </p:txBody>
      </p:sp>
      <p:sp>
        <p:nvSpPr>
          <p:cNvPr id="72" name="テキスト ボックス 71"/>
          <p:cNvSpPr txBox="1"/>
          <p:nvPr/>
        </p:nvSpPr>
        <p:spPr>
          <a:xfrm>
            <a:off x="2915816"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1</a:t>
            </a:r>
            <a:endParaRPr kumimoji="1" lang="ja-JP" altLang="en-US" sz="1400" dirty="0">
              <a:solidFill>
                <a:srgbClr val="0F243E"/>
              </a:solidFill>
              <a:latin typeface="Segoe UI"/>
              <a:ea typeface="ＭＳ Ｐゴシック"/>
            </a:endParaRPr>
          </a:p>
        </p:txBody>
      </p:sp>
      <p:sp>
        <p:nvSpPr>
          <p:cNvPr id="73" name="テキスト ボックス 72"/>
          <p:cNvSpPr txBox="1"/>
          <p:nvPr/>
        </p:nvSpPr>
        <p:spPr>
          <a:xfrm>
            <a:off x="3573343"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10</a:t>
            </a:r>
            <a:endParaRPr kumimoji="1" lang="ja-JP" altLang="en-US" sz="1400" dirty="0">
              <a:solidFill>
                <a:srgbClr val="0F243E"/>
              </a:solidFill>
              <a:latin typeface="Segoe UI"/>
              <a:ea typeface="ＭＳ Ｐゴシック"/>
            </a:endParaRPr>
          </a:p>
        </p:txBody>
      </p:sp>
      <p:cxnSp>
        <p:nvCxnSpPr>
          <p:cNvPr id="74" name="直線矢印コネクタ 73"/>
          <p:cNvCxnSpPr/>
          <p:nvPr/>
        </p:nvCxnSpPr>
        <p:spPr>
          <a:xfrm>
            <a:off x="3305510" y="4562036"/>
            <a:ext cx="648072" cy="0"/>
          </a:xfrm>
          <a:prstGeom prst="straightConnector1">
            <a:avLst/>
          </a:prstGeom>
          <a:ln>
            <a:solidFill>
              <a:srgbClr val="4F167E"/>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p:nvPr/>
        </p:nvCxnSpPr>
        <p:spPr>
          <a:xfrm>
            <a:off x="2445668" y="4562036"/>
            <a:ext cx="648072" cy="0"/>
          </a:xfrm>
          <a:prstGeom prst="straightConnector1">
            <a:avLst/>
          </a:prstGeom>
          <a:ln>
            <a:solidFill>
              <a:srgbClr val="E4007F"/>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6" name="テキスト ボックス 75"/>
          <p:cNvSpPr txBox="1"/>
          <p:nvPr/>
        </p:nvSpPr>
        <p:spPr>
          <a:xfrm>
            <a:off x="1876805" y="4562036"/>
            <a:ext cx="1224136" cy="415498"/>
          </a:xfrm>
          <a:prstGeom prst="rect">
            <a:avLst/>
          </a:prstGeom>
          <a:noFill/>
        </p:spPr>
        <p:txBody>
          <a:bodyPr wrap="square" rtlCol="0">
            <a:spAutoFit/>
          </a:bodyPr>
          <a:lstStyle/>
          <a:p>
            <a:pPr algn="ctr" defTabSz="457189"/>
            <a:r>
              <a:rPr kumimoji="1" lang="en-US" altLang="ja-JP" sz="1050" b="1" dirty="0">
                <a:solidFill>
                  <a:srgbClr val="E4007F"/>
                </a:solidFill>
                <a:latin typeface="Segoe UI"/>
                <a:ea typeface="ＭＳ Ｐゴシック"/>
              </a:rPr>
              <a:t>Favors</a:t>
            </a:r>
          </a:p>
          <a:p>
            <a:pPr algn="ctr" defTabSz="457189"/>
            <a:r>
              <a:rPr kumimoji="1" lang="en-US" altLang="ja-JP" sz="1050" b="1" dirty="0">
                <a:solidFill>
                  <a:srgbClr val="E4007F"/>
                </a:solidFill>
                <a:latin typeface="Segoe UI"/>
                <a:ea typeface="ＭＳ Ｐゴシック"/>
              </a:rPr>
              <a:t>Monotherapy</a:t>
            </a:r>
            <a:endParaRPr kumimoji="1" lang="ja-JP" altLang="en-US" sz="1050" b="1" dirty="0">
              <a:solidFill>
                <a:srgbClr val="E4007F"/>
              </a:solidFill>
              <a:latin typeface="Segoe UI"/>
              <a:ea typeface="ＭＳ Ｐゴシック"/>
            </a:endParaRPr>
          </a:p>
        </p:txBody>
      </p:sp>
      <p:sp>
        <p:nvSpPr>
          <p:cNvPr id="77" name="テキスト ボックス 76"/>
          <p:cNvSpPr txBox="1"/>
          <p:nvPr/>
        </p:nvSpPr>
        <p:spPr>
          <a:xfrm>
            <a:off x="3025315" y="4562037"/>
            <a:ext cx="1813673" cy="577081"/>
          </a:xfrm>
          <a:prstGeom prst="rect">
            <a:avLst/>
          </a:prstGeom>
          <a:noFill/>
        </p:spPr>
        <p:txBody>
          <a:bodyPr wrap="square" rtlCol="0">
            <a:spAutoFit/>
          </a:bodyPr>
          <a:lstStyle/>
          <a:p>
            <a:pPr algn="ctr" defTabSz="457189"/>
            <a:r>
              <a:rPr kumimoji="1" lang="en-US" altLang="ja-JP" sz="1050" b="1" dirty="0">
                <a:solidFill>
                  <a:srgbClr val="4F167E"/>
                </a:solidFill>
                <a:latin typeface="Segoe UI"/>
                <a:ea typeface="ＭＳ Ｐゴシック"/>
              </a:rPr>
              <a:t>Favors</a:t>
            </a:r>
          </a:p>
          <a:p>
            <a:pPr algn="ctr" defTabSz="457189"/>
            <a:r>
              <a:rPr kumimoji="1" lang="en-US" altLang="ja-JP" sz="1050" b="1" dirty="0">
                <a:solidFill>
                  <a:srgbClr val="4F167E"/>
                </a:solidFill>
                <a:latin typeface="Segoe UI"/>
                <a:ea typeface="ＭＳ Ｐゴシック"/>
              </a:rPr>
              <a:t>Combination</a:t>
            </a:r>
            <a:r>
              <a:rPr kumimoji="1" lang="ja-JP" altLang="en-US" sz="1050" b="1" dirty="0">
                <a:solidFill>
                  <a:srgbClr val="4F167E"/>
                </a:solidFill>
                <a:latin typeface="Segoe UI"/>
                <a:ea typeface="ＭＳ Ｐゴシック"/>
              </a:rPr>
              <a:t> </a:t>
            </a:r>
            <a:endParaRPr kumimoji="1" lang="en-US" altLang="ja-JP" sz="1050" b="1" dirty="0">
              <a:solidFill>
                <a:srgbClr val="4F167E"/>
              </a:solidFill>
              <a:latin typeface="Segoe UI"/>
              <a:ea typeface="ＭＳ Ｐゴシック"/>
            </a:endParaRPr>
          </a:p>
          <a:p>
            <a:pPr algn="ctr" defTabSz="457189"/>
            <a:r>
              <a:rPr kumimoji="1" lang="en-US" altLang="ja-JP" sz="1050" b="1" dirty="0">
                <a:solidFill>
                  <a:srgbClr val="4F167E"/>
                </a:solidFill>
                <a:latin typeface="Segoe UI"/>
                <a:ea typeface="ＭＳ Ｐゴシック"/>
              </a:rPr>
              <a:t>Therapy</a:t>
            </a:r>
            <a:endParaRPr kumimoji="1" lang="ja-JP" altLang="en-US" sz="1050" b="1" dirty="0">
              <a:solidFill>
                <a:srgbClr val="4F167E"/>
              </a:solidFill>
              <a:latin typeface="Segoe UI"/>
              <a:ea typeface="ＭＳ Ｐゴシック"/>
            </a:endParaRPr>
          </a:p>
        </p:txBody>
      </p:sp>
      <p:sp>
        <p:nvSpPr>
          <p:cNvPr id="78" name="テキスト ボックス 77"/>
          <p:cNvSpPr txBox="1"/>
          <p:nvPr/>
        </p:nvSpPr>
        <p:spPr>
          <a:xfrm>
            <a:off x="6804248"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0.1</a:t>
            </a:r>
            <a:endParaRPr kumimoji="1" lang="ja-JP" altLang="en-US" sz="1400" dirty="0">
              <a:solidFill>
                <a:srgbClr val="0F243E"/>
              </a:solidFill>
              <a:latin typeface="Segoe UI"/>
              <a:ea typeface="ＭＳ Ｐゴシック"/>
            </a:endParaRPr>
          </a:p>
        </p:txBody>
      </p:sp>
      <p:sp>
        <p:nvSpPr>
          <p:cNvPr id="79" name="テキスト ボックス 78"/>
          <p:cNvSpPr txBox="1"/>
          <p:nvPr/>
        </p:nvSpPr>
        <p:spPr>
          <a:xfrm>
            <a:off x="7474275"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1</a:t>
            </a:r>
            <a:endParaRPr kumimoji="1" lang="ja-JP" altLang="en-US" sz="1400" dirty="0">
              <a:solidFill>
                <a:srgbClr val="0F243E"/>
              </a:solidFill>
              <a:latin typeface="Segoe UI"/>
              <a:ea typeface="ＭＳ Ｐゴシック"/>
            </a:endParaRPr>
          </a:p>
        </p:txBody>
      </p:sp>
      <p:sp>
        <p:nvSpPr>
          <p:cNvPr id="80" name="テキスト ボックス 79"/>
          <p:cNvSpPr txBox="1"/>
          <p:nvPr/>
        </p:nvSpPr>
        <p:spPr>
          <a:xfrm>
            <a:off x="8108988" y="4247040"/>
            <a:ext cx="564610" cy="307777"/>
          </a:xfrm>
          <a:prstGeom prst="rect">
            <a:avLst/>
          </a:prstGeom>
          <a:noFill/>
        </p:spPr>
        <p:txBody>
          <a:bodyPr wrap="square" rtlCol="0">
            <a:spAutoFit/>
          </a:bodyPr>
          <a:lstStyle/>
          <a:p>
            <a:pPr algn="ctr" defTabSz="457189"/>
            <a:r>
              <a:rPr kumimoji="1" lang="en-US" altLang="ja-JP" sz="1400" dirty="0">
                <a:solidFill>
                  <a:srgbClr val="0F243E"/>
                </a:solidFill>
                <a:latin typeface="Segoe UI"/>
                <a:ea typeface="ＭＳ Ｐゴシック"/>
              </a:rPr>
              <a:t>10</a:t>
            </a:r>
            <a:endParaRPr kumimoji="1" lang="ja-JP" altLang="en-US" sz="1400" dirty="0">
              <a:solidFill>
                <a:srgbClr val="0F243E"/>
              </a:solidFill>
              <a:latin typeface="Segoe UI"/>
              <a:ea typeface="ＭＳ Ｐゴシック"/>
            </a:endParaRPr>
          </a:p>
        </p:txBody>
      </p:sp>
      <p:cxnSp>
        <p:nvCxnSpPr>
          <p:cNvPr id="81" name="直線矢印コネクタ 80"/>
          <p:cNvCxnSpPr/>
          <p:nvPr/>
        </p:nvCxnSpPr>
        <p:spPr>
          <a:xfrm>
            <a:off x="7832265" y="4562036"/>
            <a:ext cx="648072" cy="0"/>
          </a:xfrm>
          <a:prstGeom prst="straightConnector1">
            <a:avLst/>
          </a:prstGeom>
          <a:ln>
            <a:solidFill>
              <a:srgbClr val="4F167E"/>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p:nvPr/>
        </p:nvCxnSpPr>
        <p:spPr>
          <a:xfrm>
            <a:off x="6972423" y="4562036"/>
            <a:ext cx="648072" cy="0"/>
          </a:xfrm>
          <a:prstGeom prst="straightConnector1">
            <a:avLst/>
          </a:prstGeom>
          <a:ln>
            <a:solidFill>
              <a:srgbClr val="E4007F"/>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83" name="テキスト ボックス 82"/>
          <p:cNvSpPr txBox="1"/>
          <p:nvPr/>
        </p:nvSpPr>
        <p:spPr>
          <a:xfrm>
            <a:off x="6403560" y="4562036"/>
            <a:ext cx="1224136" cy="415498"/>
          </a:xfrm>
          <a:prstGeom prst="rect">
            <a:avLst/>
          </a:prstGeom>
          <a:noFill/>
        </p:spPr>
        <p:txBody>
          <a:bodyPr wrap="square" rtlCol="0">
            <a:spAutoFit/>
          </a:bodyPr>
          <a:lstStyle/>
          <a:p>
            <a:pPr algn="ctr" defTabSz="457189"/>
            <a:r>
              <a:rPr kumimoji="1" lang="en-US" altLang="ja-JP" sz="1050" b="1" dirty="0">
                <a:solidFill>
                  <a:srgbClr val="E4007F"/>
                </a:solidFill>
                <a:latin typeface="Segoe UI"/>
                <a:ea typeface="ＭＳ Ｐゴシック"/>
              </a:rPr>
              <a:t>Favors</a:t>
            </a:r>
          </a:p>
          <a:p>
            <a:pPr algn="ctr" defTabSz="457189"/>
            <a:r>
              <a:rPr kumimoji="1" lang="en-US" altLang="ja-JP" sz="1050" b="1" dirty="0">
                <a:solidFill>
                  <a:srgbClr val="E4007F"/>
                </a:solidFill>
                <a:latin typeface="Segoe UI"/>
                <a:ea typeface="ＭＳ Ｐゴシック"/>
              </a:rPr>
              <a:t>Monotherapy</a:t>
            </a:r>
            <a:endParaRPr kumimoji="1" lang="ja-JP" altLang="en-US" sz="1050" b="1" dirty="0">
              <a:solidFill>
                <a:srgbClr val="E4007F"/>
              </a:solidFill>
              <a:latin typeface="Segoe UI"/>
              <a:ea typeface="ＭＳ Ｐゴシック"/>
            </a:endParaRPr>
          </a:p>
        </p:txBody>
      </p:sp>
      <p:sp>
        <p:nvSpPr>
          <p:cNvPr id="84" name="テキスト ボックス 83"/>
          <p:cNvSpPr txBox="1"/>
          <p:nvPr/>
        </p:nvSpPr>
        <p:spPr>
          <a:xfrm>
            <a:off x="7552069" y="4562037"/>
            <a:ext cx="1813673" cy="577081"/>
          </a:xfrm>
          <a:prstGeom prst="rect">
            <a:avLst/>
          </a:prstGeom>
          <a:noFill/>
        </p:spPr>
        <p:txBody>
          <a:bodyPr wrap="square" rtlCol="0">
            <a:spAutoFit/>
          </a:bodyPr>
          <a:lstStyle/>
          <a:p>
            <a:pPr algn="ctr" defTabSz="457189"/>
            <a:r>
              <a:rPr kumimoji="1" lang="en-US" altLang="ja-JP" sz="1050" b="1" dirty="0">
                <a:solidFill>
                  <a:srgbClr val="4F167E"/>
                </a:solidFill>
                <a:latin typeface="Segoe UI"/>
                <a:ea typeface="ＭＳ Ｐゴシック"/>
              </a:rPr>
              <a:t>Favors</a:t>
            </a:r>
          </a:p>
          <a:p>
            <a:pPr algn="ctr" defTabSz="457189"/>
            <a:r>
              <a:rPr kumimoji="1" lang="en-US" altLang="ja-JP" sz="1050" b="1" dirty="0">
                <a:solidFill>
                  <a:srgbClr val="4F167E"/>
                </a:solidFill>
                <a:latin typeface="Segoe UI"/>
                <a:ea typeface="ＭＳ Ｐゴシック"/>
              </a:rPr>
              <a:t>Combination</a:t>
            </a:r>
            <a:r>
              <a:rPr kumimoji="1" lang="ja-JP" altLang="en-US" sz="1050" b="1" dirty="0">
                <a:solidFill>
                  <a:srgbClr val="4F167E"/>
                </a:solidFill>
                <a:latin typeface="Segoe UI"/>
                <a:ea typeface="ＭＳ Ｐゴシック"/>
              </a:rPr>
              <a:t> </a:t>
            </a:r>
            <a:endParaRPr kumimoji="1" lang="en-US" altLang="ja-JP" sz="1050" b="1" dirty="0">
              <a:solidFill>
                <a:srgbClr val="4F167E"/>
              </a:solidFill>
              <a:latin typeface="Segoe UI"/>
              <a:ea typeface="ＭＳ Ｐゴシック"/>
            </a:endParaRPr>
          </a:p>
          <a:p>
            <a:pPr algn="ctr" defTabSz="457189"/>
            <a:r>
              <a:rPr kumimoji="1" lang="en-US" altLang="ja-JP" sz="1050" b="1" dirty="0">
                <a:solidFill>
                  <a:srgbClr val="4F167E"/>
                </a:solidFill>
                <a:latin typeface="Segoe UI"/>
                <a:ea typeface="ＭＳ Ｐゴシック"/>
              </a:rPr>
              <a:t>Therapy</a:t>
            </a:r>
            <a:endParaRPr kumimoji="1" lang="ja-JP" altLang="en-US" sz="1050" b="1" dirty="0">
              <a:solidFill>
                <a:srgbClr val="4F167E"/>
              </a:solidFill>
              <a:latin typeface="Segoe UI"/>
              <a:ea typeface="ＭＳ Ｐゴシック"/>
            </a:endParaRPr>
          </a:p>
        </p:txBody>
      </p:sp>
      <p:sp>
        <p:nvSpPr>
          <p:cNvPr id="85" name="テキスト ボックス 84"/>
          <p:cNvSpPr txBox="1"/>
          <p:nvPr/>
        </p:nvSpPr>
        <p:spPr>
          <a:xfrm>
            <a:off x="2771800" y="1139790"/>
            <a:ext cx="1730225" cy="215444"/>
          </a:xfrm>
          <a:prstGeom prst="rect">
            <a:avLst/>
          </a:prstGeom>
          <a:noFill/>
        </p:spPr>
        <p:txBody>
          <a:bodyPr wrap="square" rtlCol="0">
            <a:spAutoFit/>
          </a:bodyPr>
          <a:lstStyle/>
          <a:p>
            <a:pPr algn="ctr" defTabSz="457189"/>
            <a:r>
              <a:rPr kumimoji="1" lang="en-US" altLang="ja-JP" sz="800" b="1" dirty="0">
                <a:solidFill>
                  <a:srgbClr val="0F243E"/>
                </a:solidFill>
                <a:latin typeface="Segoe UI"/>
                <a:ea typeface="ＭＳ Ｐゴシック"/>
              </a:rPr>
              <a:t>Hazard Ratio(95% CI)</a:t>
            </a:r>
          </a:p>
        </p:txBody>
      </p:sp>
      <p:sp>
        <p:nvSpPr>
          <p:cNvPr id="86" name="テキスト ボックス 85"/>
          <p:cNvSpPr txBox="1"/>
          <p:nvPr/>
        </p:nvSpPr>
        <p:spPr>
          <a:xfrm>
            <a:off x="985191" y="868782"/>
            <a:ext cx="1058009" cy="338554"/>
          </a:xfrm>
          <a:prstGeom prst="rect">
            <a:avLst/>
          </a:prstGeom>
          <a:noFill/>
        </p:spPr>
        <p:txBody>
          <a:bodyPr wrap="square" rtlCol="0">
            <a:spAutoFit/>
          </a:bodyPr>
          <a:lstStyle/>
          <a:p>
            <a:pPr algn="ctr" defTabSz="457189"/>
            <a:r>
              <a:rPr kumimoji="1" lang="en-US" altLang="ja-JP" sz="800" b="1" dirty="0" err="1">
                <a:solidFill>
                  <a:srgbClr val="E4007F"/>
                </a:solidFill>
                <a:latin typeface="Segoe UI"/>
                <a:ea typeface="ＭＳ Ｐゴシック"/>
              </a:rPr>
              <a:t>Rivaroxaban</a:t>
            </a:r>
            <a:endParaRPr kumimoji="1" lang="en-US" altLang="ja-JP" sz="800" b="1" dirty="0">
              <a:solidFill>
                <a:srgbClr val="E4007F"/>
              </a:solidFill>
              <a:latin typeface="Segoe UI"/>
              <a:ea typeface="ＭＳ Ｐゴシック"/>
            </a:endParaRPr>
          </a:p>
          <a:p>
            <a:pPr algn="ctr" defTabSz="457189"/>
            <a:r>
              <a:rPr kumimoji="1" lang="en-US" altLang="ja-JP" sz="800" b="1" dirty="0">
                <a:solidFill>
                  <a:srgbClr val="E4007F"/>
                </a:solidFill>
                <a:latin typeface="Segoe UI"/>
                <a:ea typeface="ＭＳ Ｐゴシック"/>
              </a:rPr>
              <a:t>Monotherapy</a:t>
            </a:r>
          </a:p>
        </p:txBody>
      </p:sp>
      <p:sp>
        <p:nvSpPr>
          <p:cNvPr id="87" name="テキスト ボックス 86"/>
          <p:cNvSpPr txBox="1"/>
          <p:nvPr/>
        </p:nvSpPr>
        <p:spPr>
          <a:xfrm>
            <a:off x="1762287" y="868782"/>
            <a:ext cx="1095523" cy="338554"/>
          </a:xfrm>
          <a:prstGeom prst="rect">
            <a:avLst/>
          </a:prstGeom>
          <a:noFill/>
        </p:spPr>
        <p:txBody>
          <a:bodyPr wrap="square" rtlCol="0">
            <a:spAutoFit/>
          </a:bodyPr>
          <a:lstStyle/>
          <a:p>
            <a:pPr algn="ctr" defTabSz="457189"/>
            <a:r>
              <a:rPr kumimoji="1" lang="en-US" altLang="ja-JP" sz="800" b="1" dirty="0">
                <a:solidFill>
                  <a:srgbClr val="4F167E"/>
                </a:solidFill>
                <a:latin typeface="Segoe UI"/>
                <a:ea typeface="ＭＳ Ｐゴシック"/>
              </a:rPr>
              <a:t>Combination</a:t>
            </a:r>
          </a:p>
          <a:p>
            <a:pPr algn="ctr" defTabSz="457189"/>
            <a:r>
              <a:rPr kumimoji="1" lang="en-US" altLang="ja-JP" sz="800" b="1" dirty="0">
                <a:solidFill>
                  <a:srgbClr val="4F167E"/>
                </a:solidFill>
                <a:latin typeface="Segoe UI"/>
                <a:ea typeface="ＭＳ Ｐゴシック"/>
              </a:rPr>
              <a:t>Therapy</a:t>
            </a:r>
          </a:p>
        </p:txBody>
      </p:sp>
      <p:sp>
        <p:nvSpPr>
          <p:cNvPr id="88" name="テキスト ボックス 87"/>
          <p:cNvSpPr txBox="1"/>
          <p:nvPr/>
        </p:nvSpPr>
        <p:spPr>
          <a:xfrm>
            <a:off x="1055929" y="1141572"/>
            <a:ext cx="1874175" cy="215444"/>
          </a:xfrm>
          <a:prstGeom prst="rect">
            <a:avLst/>
          </a:prstGeom>
          <a:noFill/>
        </p:spPr>
        <p:txBody>
          <a:bodyPr wrap="square" rtlCol="0">
            <a:spAutoFit/>
          </a:bodyPr>
          <a:lstStyle/>
          <a:p>
            <a:pPr algn="ctr" defTabSz="457189"/>
            <a:r>
              <a:rPr kumimoji="1" lang="en-US" altLang="ja-JP" sz="800" b="1" dirty="0">
                <a:solidFill>
                  <a:srgbClr val="0F243E"/>
                </a:solidFill>
                <a:latin typeface="Segoe UI"/>
                <a:ea typeface="ＭＳ Ｐゴシック"/>
              </a:rPr>
              <a:t>no. / total no. (% per patient-year)</a:t>
            </a:r>
          </a:p>
        </p:txBody>
      </p:sp>
      <p:sp>
        <p:nvSpPr>
          <p:cNvPr id="89" name="テキスト ボックス 88"/>
          <p:cNvSpPr txBox="1"/>
          <p:nvPr/>
        </p:nvSpPr>
        <p:spPr>
          <a:xfrm>
            <a:off x="7294713" y="1137426"/>
            <a:ext cx="1730225" cy="215444"/>
          </a:xfrm>
          <a:prstGeom prst="rect">
            <a:avLst/>
          </a:prstGeom>
          <a:noFill/>
        </p:spPr>
        <p:txBody>
          <a:bodyPr wrap="square" rtlCol="0">
            <a:spAutoFit/>
          </a:bodyPr>
          <a:lstStyle/>
          <a:p>
            <a:pPr algn="ctr" defTabSz="457189"/>
            <a:r>
              <a:rPr kumimoji="1" lang="en-US" altLang="ja-JP" sz="800" b="1" dirty="0">
                <a:solidFill>
                  <a:srgbClr val="0F243E"/>
                </a:solidFill>
                <a:latin typeface="Segoe UI"/>
                <a:ea typeface="ＭＳ Ｐゴシック"/>
              </a:rPr>
              <a:t>Hazard Ratio(95% CI)</a:t>
            </a:r>
          </a:p>
        </p:txBody>
      </p:sp>
      <p:sp>
        <p:nvSpPr>
          <p:cNvPr id="148" name="テキスト ボックス 147"/>
          <p:cNvSpPr txBox="1"/>
          <p:nvPr/>
        </p:nvSpPr>
        <p:spPr>
          <a:xfrm>
            <a:off x="5508104" y="866418"/>
            <a:ext cx="1058009" cy="338554"/>
          </a:xfrm>
          <a:prstGeom prst="rect">
            <a:avLst/>
          </a:prstGeom>
          <a:noFill/>
        </p:spPr>
        <p:txBody>
          <a:bodyPr wrap="square" rtlCol="0">
            <a:spAutoFit/>
          </a:bodyPr>
          <a:lstStyle/>
          <a:p>
            <a:pPr algn="ctr" defTabSz="457189"/>
            <a:r>
              <a:rPr kumimoji="1" lang="en-US" altLang="ja-JP" sz="800" b="1" dirty="0" err="1">
                <a:solidFill>
                  <a:srgbClr val="E4007F"/>
                </a:solidFill>
                <a:latin typeface="Segoe UI"/>
                <a:ea typeface="ＭＳ Ｐゴシック"/>
              </a:rPr>
              <a:t>Rivaroxaban</a:t>
            </a:r>
            <a:endParaRPr kumimoji="1" lang="en-US" altLang="ja-JP" sz="800" b="1" dirty="0">
              <a:solidFill>
                <a:srgbClr val="E4007F"/>
              </a:solidFill>
              <a:latin typeface="Segoe UI"/>
              <a:ea typeface="ＭＳ Ｐゴシック"/>
            </a:endParaRPr>
          </a:p>
          <a:p>
            <a:pPr algn="ctr" defTabSz="457189"/>
            <a:r>
              <a:rPr kumimoji="1" lang="en-US" altLang="ja-JP" sz="800" b="1" dirty="0">
                <a:solidFill>
                  <a:srgbClr val="E4007F"/>
                </a:solidFill>
                <a:latin typeface="Segoe UI"/>
                <a:ea typeface="ＭＳ Ｐゴシック"/>
              </a:rPr>
              <a:t>Monotherapy</a:t>
            </a:r>
          </a:p>
        </p:txBody>
      </p:sp>
      <p:sp>
        <p:nvSpPr>
          <p:cNvPr id="149" name="テキスト ボックス 148"/>
          <p:cNvSpPr txBox="1"/>
          <p:nvPr/>
        </p:nvSpPr>
        <p:spPr>
          <a:xfrm>
            <a:off x="6285200" y="866418"/>
            <a:ext cx="1095523" cy="338554"/>
          </a:xfrm>
          <a:prstGeom prst="rect">
            <a:avLst/>
          </a:prstGeom>
          <a:noFill/>
        </p:spPr>
        <p:txBody>
          <a:bodyPr wrap="square" rtlCol="0">
            <a:spAutoFit/>
          </a:bodyPr>
          <a:lstStyle/>
          <a:p>
            <a:pPr algn="ctr" defTabSz="457189"/>
            <a:r>
              <a:rPr kumimoji="1" lang="en-US" altLang="ja-JP" sz="800" b="1" dirty="0">
                <a:solidFill>
                  <a:srgbClr val="4F167E"/>
                </a:solidFill>
                <a:latin typeface="Segoe UI"/>
                <a:ea typeface="ＭＳ Ｐゴシック"/>
              </a:rPr>
              <a:t>Combination</a:t>
            </a:r>
          </a:p>
          <a:p>
            <a:pPr algn="ctr" defTabSz="457189"/>
            <a:r>
              <a:rPr kumimoji="1" lang="en-US" altLang="ja-JP" sz="800" b="1" dirty="0">
                <a:solidFill>
                  <a:srgbClr val="4F167E"/>
                </a:solidFill>
                <a:latin typeface="Segoe UI"/>
                <a:ea typeface="ＭＳ Ｐゴシック"/>
              </a:rPr>
              <a:t>Therapy</a:t>
            </a:r>
          </a:p>
        </p:txBody>
      </p:sp>
      <p:sp>
        <p:nvSpPr>
          <p:cNvPr id="150" name="テキスト ボックス 149"/>
          <p:cNvSpPr txBox="1"/>
          <p:nvPr/>
        </p:nvSpPr>
        <p:spPr>
          <a:xfrm>
            <a:off x="5578842" y="1139208"/>
            <a:ext cx="1874175" cy="215444"/>
          </a:xfrm>
          <a:prstGeom prst="rect">
            <a:avLst/>
          </a:prstGeom>
          <a:noFill/>
        </p:spPr>
        <p:txBody>
          <a:bodyPr wrap="square" rtlCol="0">
            <a:spAutoFit/>
          </a:bodyPr>
          <a:lstStyle/>
          <a:p>
            <a:pPr algn="ctr" defTabSz="457189"/>
            <a:r>
              <a:rPr kumimoji="1" lang="en-US" altLang="ja-JP" sz="800" b="1" dirty="0">
                <a:solidFill>
                  <a:srgbClr val="0F243E"/>
                </a:solidFill>
                <a:latin typeface="Segoe UI"/>
                <a:ea typeface="ＭＳ Ｐゴシック"/>
              </a:rPr>
              <a:t>no. / total no. (% per patient-year)</a:t>
            </a:r>
          </a:p>
        </p:txBody>
      </p:sp>
      <p:sp>
        <p:nvSpPr>
          <p:cNvPr id="91" name="タイトル 1"/>
          <p:cNvSpPr>
            <a:spLocks noGrp="1"/>
          </p:cNvSpPr>
          <p:nvPr>
            <p:ph type="title"/>
          </p:nvPr>
        </p:nvSpPr>
        <p:spPr>
          <a:xfrm>
            <a:off x="259140" y="263884"/>
            <a:ext cx="8928060" cy="506330"/>
          </a:xfrm>
        </p:spPr>
        <p:txBody>
          <a:bodyPr>
            <a:noAutofit/>
          </a:bodyPr>
          <a:lstStyle/>
          <a:p>
            <a:r>
              <a:rPr kumimoji="1" lang="en-US" altLang="ja-JP" sz="2800" b="1" dirty="0"/>
              <a:t>Primary Safety End Point, According to Subgroup</a:t>
            </a:r>
            <a:endParaRPr kumimoji="1" lang="ja-JP" altLang="en-US" sz="2800" b="1" dirty="0"/>
          </a:p>
        </p:txBody>
      </p:sp>
      <p:grpSp>
        <p:nvGrpSpPr>
          <p:cNvPr id="90" name="グループ化 89"/>
          <p:cNvGrpSpPr/>
          <p:nvPr/>
        </p:nvGrpSpPr>
        <p:grpSpPr>
          <a:xfrm>
            <a:off x="15127" y="2440434"/>
            <a:ext cx="629273" cy="396000"/>
            <a:chOff x="15127" y="2502715"/>
            <a:chExt cx="629273" cy="396000"/>
          </a:xfrm>
        </p:grpSpPr>
        <p:sp>
          <p:nvSpPr>
            <p:cNvPr id="92" name="角丸四角形 91"/>
            <p:cNvSpPr/>
            <p:nvPr/>
          </p:nvSpPr>
          <p:spPr>
            <a:xfrm>
              <a:off x="15127" y="2502715"/>
              <a:ext cx="629273"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93" name="テキスト ボックス 92"/>
            <p:cNvSpPr txBox="1"/>
            <p:nvPr/>
          </p:nvSpPr>
          <p:spPr>
            <a:xfrm>
              <a:off x="15127" y="2531438"/>
              <a:ext cx="629273" cy="338554"/>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Type of</a:t>
              </a:r>
            </a:p>
            <a:p>
              <a:pPr algn="ctr" defTabSz="457189"/>
              <a:r>
                <a:rPr kumimoji="1" lang="en-US" altLang="ja-JP" sz="800" b="1" dirty="0">
                  <a:solidFill>
                    <a:srgbClr val="FFFFFF"/>
                  </a:solidFill>
                  <a:latin typeface="Segoe UI"/>
                  <a:ea typeface="ＭＳ Ｐゴシック"/>
                </a:rPr>
                <a:t>AF</a:t>
              </a:r>
            </a:p>
          </p:txBody>
        </p:sp>
      </p:grpSp>
      <p:grpSp>
        <p:nvGrpSpPr>
          <p:cNvPr id="94" name="グループ化 93"/>
          <p:cNvGrpSpPr/>
          <p:nvPr/>
        </p:nvGrpSpPr>
        <p:grpSpPr>
          <a:xfrm>
            <a:off x="3830" y="1341286"/>
            <a:ext cx="640570" cy="216000"/>
            <a:chOff x="3830" y="1385736"/>
            <a:chExt cx="640570" cy="216000"/>
          </a:xfrm>
        </p:grpSpPr>
        <p:sp>
          <p:nvSpPr>
            <p:cNvPr id="95" name="角丸四角形 94"/>
            <p:cNvSpPr/>
            <p:nvPr/>
          </p:nvSpPr>
          <p:spPr>
            <a:xfrm>
              <a:off x="15127" y="1414806"/>
              <a:ext cx="629273" cy="166417"/>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96" name="テキスト ボックス 95"/>
            <p:cNvSpPr txBox="1"/>
            <p:nvPr/>
          </p:nvSpPr>
          <p:spPr>
            <a:xfrm>
              <a:off x="3830" y="1385736"/>
              <a:ext cx="629273" cy="216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Total</a:t>
              </a:r>
            </a:p>
          </p:txBody>
        </p:sp>
      </p:grpSp>
      <p:grpSp>
        <p:nvGrpSpPr>
          <p:cNvPr id="97" name="グループ化 96"/>
          <p:cNvGrpSpPr/>
          <p:nvPr/>
        </p:nvGrpSpPr>
        <p:grpSpPr>
          <a:xfrm>
            <a:off x="15127" y="1610245"/>
            <a:ext cx="629273" cy="324000"/>
            <a:chOff x="15127" y="1556905"/>
            <a:chExt cx="629273" cy="324000"/>
          </a:xfrm>
        </p:grpSpPr>
        <p:sp>
          <p:nvSpPr>
            <p:cNvPr id="98" name="角丸四角形 97"/>
            <p:cNvSpPr/>
            <p:nvPr/>
          </p:nvSpPr>
          <p:spPr>
            <a:xfrm>
              <a:off x="15127" y="1556905"/>
              <a:ext cx="629273" cy="324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99" name="テキスト ボックス 98"/>
            <p:cNvSpPr txBox="1"/>
            <p:nvPr/>
          </p:nvSpPr>
          <p:spPr>
            <a:xfrm>
              <a:off x="129907" y="1611183"/>
              <a:ext cx="398744" cy="215444"/>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Sex</a:t>
              </a:r>
            </a:p>
          </p:txBody>
        </p:sp>
      </p:grpSp>
      <p:grpSp>
        <p:nvGrpSpPr>
          <p:cNvPr id="100" name="グループ化 99"/>
          <p:cNvGrpSpPr/>
          <p:nvPr/>
        </p:nvGrpSpPr>
        <p:grpSpPr>
          <a:xfrm>
            <a:off x="15127" y="2008386"/>
            <a:ext cx="629273" cy="324000"/>
            <a:chOff x="15127" y="1970286"/>
            <a:chExt cx="629273" cy="324000"/>
          </a:xfrm>
        </p:grpSpPr>
        <p:sp>
          <p:nvSpPr>
            <p:cNvPr id="101" name="角丸四角形 100"/>
            <p:cNvSpPr/>
            <p:nvPr/>
          </p:nvSpPr>
          <p:spPr>
            <a:xfrm>
              <a:off x="15127" y="1970286"/>
              <a:ext cx="629273" cy="324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102" name="テキスト ボックス 101"/>
            <p:cNvSpPr txBox="1"/>
            <p:nvPr/>
          </p:nvSpPr>
          <p:spPr>
            <a:xfrm>
              <a:off x="122659" y="2024564"/>
              <a:ext cx="414209" cy="215444"/>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Age</a:t>
              </a:r>
            </a:p>
          </p:txBody>
        </p:sp>
      </p:grpSp>
      <p:grpSp>
        <p:nvGrpSpPr>
          <p:cNvPr id="103" name="グループ化 102"/>
          <p:cNvGrpSpPr/>
          <p:nvPr/>
        </p:nvGrpSpPr>
        <p:grpSpPr>
          <a:xfrm>
            <a:off x="15127" y="2912740"/>
            <a:ext cx="629273" cy="396000"/>
            <a:chOff x="15127" y="3007629"/>
            <a:chExt cx="629273" cy="396000"/>
          </a:xfrm>
        </p:grpSpPr>
        <p:sp>
          <p:nvSpPr>
            <p:cNvPr id="104" name="角丸四角形 103"/>
            <p:cNvSpPr/>
            <p:nvPr/>
          </p:nvSpPr>
          <p:spPr>
            <a:xfrm>
              <a:off x="15127" y="3007629"/>
              <a:ext cx="629273"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105" name="テキスト ボックス 104"/>
            <p:cNvSpPr txBox="1"/>
            <p:nvPr/>
          </p:nvSpPr>
          <p:spPr>
            <a:xfrm>
              <a:off x="15127" y="3036352"/>
              <a:ext cx="629273" cy="338554"/>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Diabetes</a:t>
              </a:r>
            </a:p>
            <a:p>
              <a:pPr algn="ctr" defTabSz="457189"/>
              <a:r>
                <a:rPr kumimoji="1" lang="en-US" altLang="ja-JP" sz="800" b="1" dirty="0">
                  <a:solidFill>
                    <a:srgbClr val="FFFFFF"/>
                  </a:solidFill>
                  <a:latin typeface="Segoe UI"/>
                  <a:ea typeface="ＭＳ Ｐゴシック"/>
                </a:rPr>
                <a:t>mellitus</a:t>
              </a:r>
            </a:p>
          </p:txBody>
        </p:sp>
      </p:grpSp>
      <p:grpSp>
        <p:nvGrpSpPr>
          <p:cNvPr id="106" name="グループ化 105"/>
          <p:cNvGrpSpPr/>
          <p:nvPr/>
        </p:nvGrpSpPr>
        <p:grpSpPr>
          <a:xfrm>
            <a:off x="24652" y="3389238"/>
            <a:ext cx="629273" cy="396000"/>
            <a:chOff x="24652" y="3482675"/>
            <a:chExt cx="629273" cy="396000"/>
          </a:xfrm>
        </p:grpSpPr>
        <p:sp>
          <p:nvSpPr>
            <p:cNvPr id="107" name="角丸四角形 106"/>
            <p:cNvSpPr/>
            <p:nvPr/>
          </p:nvSpPr>
          <p:spPr>
            <a:xfrm>
              <a:off x="24652" y="3482675"/>
              <a:ext cx="629273"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108" name="テキスト ボックス 107"/>
            <p:cNvSpPr txBox="1"/>
            <p:nvPr/>
          </p:nvSpPr>
          <p:spPr>
            <a:xfrm>
              <a:off x="24652" y="3511398"/>
              <a:ext cx="629273" cy="338554"/>
            </a:xfrm>
            <a:prstGeom prst="rect">
              <a:avLst/>
            </a:prstGeom>
            <a:noFill/>
          </p:spPr>
          <p:txBody>
            <a:bodyPr wrap="square" rtlCol="0">
              <a:spAutoFit/>
            </a:bodyPr>
            <a:lstStyle/>
            <a:p>
              <a:pPr algn="ctr" defTabSz="457189"/>
              <a:r>
                <a:rPr kumimoji="1" lang="en-US" altLang="ja-JP" sz="800" b="1" dirty="0" err="1">
                  <a:solidFill>
                    <a:srgbClr val="FFFFFF"/>
                  </a:solidFill>
                  <a:latin typeface="Segoe UI"/>
                  <a:ea typeface="ＭＳ Ｐゴシック"/>
                </a:rPr>
                <a:t>CrCl</a:t>
              </a:r>
              <a:endParaRPr kumimoji="1" lang="en-US" altLang="ja-JP" sz="800" b="1" dirty="0">
                <a:solidFill>
                  <a:srgbClr val="FFFFFF"/>
                </a:solidFill>
                <a:latin typeface="Segoe UI"/>
                <a:ea typeface="ＭＳ Ｐゴシック"/>
              </a:endParaRPr>
            </a:p>
            <a:p>
              <a:pPr algn="ctr" defTabSz="457189"/>
              <a:r>
                <a:rPr kumimoji="1" lang="en-US" altLang="ja-JP" sz="800" b="1" dirty="0">
                  <a:solidFill>
                    <a:srgbClr val="FFFFFF"/>
                  </a:solidFill>
                  <a:latin typeface="Segoe UI"/>
                  <a:ea typeface="ＭＳ Ｐゴシック"/>
                </a:rPr>
                <a:t>(ml/min)</a:t>
              </a:r>
            </a:p>
          </p:txBody>
        </p:sp>
      </p:grpSp>
      <p:grpSp>
        <p:nvGrpSpPr>
          <p:cNvPr id="109" name="グループ化 108"/>
          <p:cNvGrpSpPr/>
          <p:nvPr/>
        </p:nvGrpSpPr>
        <p:grpSpPr>
          <a:xfrm>
            <a:off x="-93662" y="3819234"/>
            <a:ext cx="846849" cy="396000"/>
            <a:chOff x="-93662" y="3921922"/>
            <a:chExt cx="846849" cy="396000"/>
          </a:xfrm>
        </p:grpSpPr>
        <p:sp>
          <p:nvSpPr>
            <p:cNvPr id="110" name="角丸四角形 109"/>
            <p:cNvSpPr/>
            <p:nvPr/>
          </p:nvSpPr>
          <p:spPr>
            <a:xfrm>
              <a:off x="15126" y="3921922"/>
              <a:ext cx="629273"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111" name="テキスト ボックス 110"/>
            <p:cNvSpPr txBox="1"/>
            <p:nvPr/>
          </p:nvSpPr>
          <p:spPr>
            <a:xfrm>
              <a:off x="-93662" y="3950645"/>
              <a:ext cx="846849" cy="338554"/>
            </a:xfrm>
            <a:prstGeom prst="rect">
              <a:avLst/>
            </a:prstGeom>
            <a:noFill/>
          </p:spPr>
          <p:txBody>
            <a:bodyPr wrap="square" rtlCol="0">
              <a:spAutoFit/>
            </a:bodyPr>
            <a:lstStyle/>
            <a:p>
              <a:pPr algn="ctr" defTabSz="457189"/>
              <a:r>
                <a:rPr kumimoji="1" lang="en-US" altLang="ja-JP" sz="800" b="1" dirty="0" err="1">
                  <a:solidFill>
                    <a:srgbClr val="FFFFFF"/>
                  </a:solidFill>
                  <a:latin typeface="Segoe UI"/>
                  <a:ea typeface="ＭＳ Ｐゴシック"/>
                </a:rPr>
                <a:t>Rivaroxaban</a:t>
              </a:r>
              <a:endParaRPr kumimoji="1" lang="en-US" altLang="ja-JP" sz="800" b="1" dirty="0">
                <a:solidFill>
                  <a:srgbClr val="FFFFFF"/>
                </a:solidFill>
                <a:latin typeface="Segoe UI"/>
                <a:ea typeface="ＭＳ Ｐゴシック"/>
              </a:endParaRPr>
            </a:p>
            <a:p>
              <a:pPr algn="ctr" defTabSz="457189"/>
              <a:r>
                <a:rPr kumimoji="1" lang="en-US" altLang="ja-JP" sz="800" b="1" dirty="0">
                  <a:solidFill>
                    <a:srgbClr val="FFFFFF"/>
                  </a:solidFill>
                  <a:latin typeface="Segoe UI"/>
                  <a:ea typeface="ＭＳ Ｐゴシック"/>
                </a:rPr>
                <a:t>dose</a:t>
              </a:r>
            </a:p>
          </p:txBody>
        </p:sp>
      </p:grpSp>
      <p:grpSp>
        <p:nvGrpSpPr>
          <p:cNvPr id="112" name="グループ化 111"/>
          <p:cNvGrpSpPr/>
          <p:nvPr/>
        </p:nvGrpSpPr>
        <p:grpSpPr>
          <a:xfrm>
            <a:off x="4462734" y="1406922"/>
            <a:ext cx="734400" cy="396000"/>
            <a:chOff x="4594050" y="1406922"/>
            <a:chExt cx="734400" cy="396000"/>
          </a:xfrm>
        </p:grpSpPr>
        <p:sp>
          <p:nvSpPr>
            <p:cNvPr id="113" name="角丸四角形 112"/>
            <p:cNvSpPr/>
            <p:nvPr/>
          </p:nvSpPr>
          <p:spPr>
            <a:xfrm>
              <a:off x="4594050" y="1406922"/>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114" name="テキスト ボックス 113"/>
            <p:cNvSpPr txBox="1"/>
            <p:nvPr/>
          </p:nvSpPr>
          <p:spPr>
            <a:xfrm>
              <a:off x="4646614" y="1442922"/>
              <a:ext cx="629273"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Use of PPI</a:t>
              </a:r>
            </a:p>
          </p:txBody>
        </p:sp>
      </p:grpSp>
      <p:grpSp>
        <p:nvGrpSpPr>
          <p:cNvPr id="115" name="グループ化 114"/>
          <p:cNvGrpSpPr/>
          <p:nvPr/>
        </p:nvGrpSpPr>
        <p:grpSpPr>
          <a:xfrm>
            <a:off x="4406776" y="1851303"/>
            <a:ext cx="843649" cy="396000"/>
            <a:chOff x="4538092" y="1851303"/>
            <a:chExt cx="843649" cy="396000"/>
          </a:xfrm>
        </p:grpSpPr>
        <p:sp>
          <p:nvSpPr>
            <p:cNvPr id="116" name="角丸四角形 115"/>
            <p:cNvSpPr/>
            <p:nvPr/>
          </p:nvSpPr>
          <p:spPr>
            <a:xfrm>
              <a:off x="4592716" y="1851303"/>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117" name="テキスト ボックス 116"/>
            <p:cNvSpPr txBox="1"/>
            <p:nvPr/>
          </p:nvSpPr>
          <p:spPr>
            <a:xfrm>
              <a:off x="4538092" y="1887303"/>
              <a:ext cx="843649"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Previous</a:t>
              </a:r>
            </a:p>
            <a:p>
              <a:pPr algn="ctr" defTabSz="457189"/>
              <a:r>
                <a:rPr kumimoji="1" lang="en-US" altLang="ja-JP" sz="800" b="1" dirty="0">
                  <a:solidFill>
                    <a:srgbClr val="FFFFFF"/>
                  </a:solidFill>
                  <a:latin typeface="Segoe UI"/>
                  <a:ea typeface="ＭＳ Ｐゴシック"/>
                </a:rPr>
                <a:t>PCI or CABG </a:t>
              </a:r>
            </a:p>
          </p:txBody>
        </p:sp>
      </p:grpSp>
      <p:grpSp>
        <p:nvGrpSpPr>
          <p:cNvPr id="118" name="グループ化 117"/>
          <p:cNvGrpSpPr/>
          <p:nvPr/>
        </p:nvGrpSpPr>
        <p:grpSpPr>
          <a:xfrm>
            <a:off x="4462734" y="2351043"/>
            <a:ext cx="734400" cy="396000"/>
            <a:chOff x="4594050" y="2338343"/>
            <a:chExt cx="734400" cy="396000"/>
          </a:xfrm>
        </p:grpSpPr>
        <p:sp>
          <p:nvSpPr>
            <p:cNvPr id="119" name="角丸四角形 118"/>
            <p:cNvSpPr/>
            <p:nvPr/>
          </p:nvSpPr>
          <p:spPr>
            <a:xfrm>
              <a:off x="4594050" y="2338343"/>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120" name="テキスト ボックス 119"/>
            <p:cNvSpPr txBox="1"/>
            <p:nvPr/>
          </p:nvSpPr>
          <p:spPr>
            <a:xfrm>
              <a:off x="4671668" y="2374343"/>
              <a:ext cx="579165"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Type of</a:t>
              </a:r>
            </a:p>
            <a:p>
              <a:pPr algn="ctr" defTabSz="457189"/>
              <a:r>
                <a:rPr kumimoji="1" lang="en-US" altLang="ja-JP" sz="800" b="1" dirty="0">
                  <a:solidFill>
                    <a:srgbClr val="FFFFFF"/>
                  </a:solidFill>
                  <a:latin typeface="Segoe UI"/>
                  <a:ea typeface="ＭＳ Ｐゴシック"/>
                </a:rPr>
                <a:t>Stent</a:t>
              </a:r>
            </a:p>
          </p:txBody>
        </p:sp>
      </p:grpSp>
      <p:grpSp>
        <p:nvGrpSpPr>
          <p:cNvPr id="121" name="グループ化 120"/>
          <p:cNvGrpSpPr/>
          <p:nvPr/>
        </p:nvGrpSpPr>
        <p:grpSpPr>
          <a:xfrm>
            <a:off x="4462734" y="2857422"/>
            <a:ext cx="734400" cy="396000"/>
            <a:chOff x="4594050" y="2844722"/>
            <a:chExt cx="734400" cy="396000"/>
          </a:xfrm>
        </p:grpSpPr>
        <p:sp>
          <p:nvSpPr>
            <p:cNvPr id="122" name="角丸四角形 121"/>
            <p:cNvSpPr/>
            <p:nvPr/>
          </p:nvSpPr>
          <p:spPr>
            <a:xfrm>
              <a:off x="4594050" y="2844722"/>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123" name="テキスト ボックス 122"/>
            <p:cNvSpPr txBox="1"/>
            <p:nvPr/>
          </p:nvSpPr>
          <p:spPr>
            <a:xfrm>
              <a:off x="4646614" y="2880722"/>
              <a:ext cx="629273"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CHADS</a:t>
              </a:r>
              <a:r>
                <a:rPr kumimoji="1" lang="en-US" altLang="ja-JP" sz="800" b="1" baseline="-25000" dirty="0">
                  <a:solidFill>
                    <a:srgbClr val="FFFFFF"/>
                  </a:solidFill>
                  <a:latin typeface="Segoe UI"/>
                  <a:ea typeface="ＭＳ Ｐゴシック"/>
                </a:rPr>
                <a:t>2</a:t>
              </a:r>
              <a:r>
                <a:rPr kumimoji="1" lang="en-US" altLang="ja-JP" sz="800" b="1" dirty="0">
                  <a:solidFill>
                    <a:srgbClr val="FFFFFF"/>
                  </a:solidFill>
                  <a:latin typeface="Segoe UI"/>
                  <a:ea typeface="ＭＳ Ｐゴシック"/>
                </a:rPr>
                <a:t> </a:t>
              </a:r>
            </a:p>
            <a:p>
              <a:pPr algn="ctr" defTabSz="457189"/>
              <a:r>
                <a:rPr kumimoji="1" lang="en-US" altLang="ja-JP" sz="800" b="1" dirty="0">
                  <a:solidFill>
                    <a:srgbClr val="FFFFFF"/>
                  </a:solidFill>
                  <a:latin typeface="Segoe UI"/>
                  <a:ea typeface="ＭＳ Ｐゴシック"/>
                </a:rPr>
                <a:t>score</a:t>
              </a:r>
            </a:p>
          </p:txBody>
        </p:sp>
      </p:grpSp>
      <p:grpSp>
        <p:nvGrpSpPr>
          <p:cNvPr id="124" name="グループ化 123"/>
          <p:cNvGrpSpPr/>
          <p:nvPr/>
        </p:nvGrpSpPr>
        <p:grpSpPr>
          <a:xfrm>
            <a:off x="4355976" y="3302699"/>
            <a:ext cx="947916" cy="396000"/>
            <a:chOff x="4487292" y="3296349"/>
            <a:chExt cx="947916" cy="396000"/>
          </a:xfrm>
        </p:grpSpPr>
        <p:sp>
          <p:nvSpPr>
            <p:cNvPr id="125" name="角丸四角形 124"/>
            <p:cNvSpPr/>
            <p:nvPr/>
          </p:nvSpPr>
          <p:spPr>
            <a:xfrm>
              <a:off x="4594050" y="3296349"/>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126" name="テキスト ボックス 125"/>
            <p:cNvSpPr txBox="1"/>
            <p:nvPr/>
          </p:nvSpPr>
          <p:spPr>
            <a:xfrm>
              <a:off x="4487292" y="3332349"/>
              <a:ext cx="947916"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CHA</a:t>
              </a:r>
              <a:r>
                <a:rPr kumimoji="1" lang="en-US" altLang="ja-JP" sz="800" b="1" baseline="-25000" dirty="0">
                  <a:solidFill>
                    <a:srgbClr val="FFFFFF"/>
                  </a:solidFill>
                  <a:latin typeface="Segoe UI"/>
                  <a:ea typeface="ＭＳ Ｐゴシック"/>
                </a:rPr>
                <a:t>2</a:t>
              </a:r>
              <a:r>
                <a:rPr kumimoji="1" lang="en-US" altLang="ja-JP" sz="800" b="1" dirty="0">
                  <a:solidFill>
                    <a:srgbClr val="FFFFFF"/>
                  </a:solidFill>
                  <a:latin typeface="Segoe UI"/>
                  <a:ea typeface="ＭＳ Ｐゴシック"/>
                </a:rPr>
                <a:t>DS</a:t>
              </a:r>
              <a:r>
                <a:rPr kumimoji="1" lang="en-US" altLang="ja-JP" sz="800" b="1" baseline="-25000" dirty="0">
                  <a:solidFill>
                    <a:srgbClr val="FFFFFF"/>
                  </a:solidFill>
                  <a:latin typeface="Segoe UI"/>
                  <a:ea typeface="ＭＳ Ｐゴシック"/>
                </a:rPr>
                <a:t>2</a:t>
              </a:r>
              <a:r>
                <a:rPr kumimoji="1" lang="en-US" altLang="ja-JP" sz="800" b="1" dirty="0">
                  <a:solidFill>
                    <a:srgbClr val="FFFFFF"/>
                  </a:solidFill>
                  <a:latin typeface="Segoe UI"/>
                  <a:ea typeface="ＭＳ Ｐゴシック"/>
                </a:rPr>
                <a:t>-VASc</a:t>
              </a:r>
            </a:p>
            <a:p>
              <a:pPr algn="ctr" defTabSz="457189"/>
              <a:r>
                <a:rPr kumimoji="1" lang="en-US" altLang="ja-JP" sz="800" b="1" dirty="0">
                  <a:solidFill>
                    <a:srgbClr val="FFFFFF"/>
                  </a:solidFill>
                  <a:latin typeface="Segoe UI"/>
                  <a:ea typeface="ＭＳ Ｐゴシック"/>
                </a:rPr>
                <a:t>score</a:t>
              </a:r>
            </a:p>
          </p:txBody>
        </p:sp>
      </p:grpSp>
      <p:grpSp>
        <p:nvGrpSpPr>
          <p:cNvPr id="127" name="グループ化 126"/>
          <p:cNvGrpSpPr/>
          <p:nvPr/>
        </p:nvGrpSpPr>
        <p:grpSpPr>
          <a:xfrm>
            <a:off x="4453529" y="3751817"/>
            <a:ext cx="752811" cy="396000"/>
            <a:chOff x="4584845" y="3745467"/>
            <a:chExt cx="752811" cy="396000"/>
          </a:xfrm>
        </p:grpSpPr>
        <p:sp>
          <p:nvSpPr>
            <p:cNvPr id="128" name="角丸四角形 127"/>
            <p:cNvSpPr/>
            <p:nvPr/>
          </p:nvSpPr>
          <p:spPr>
            <a:xfrm>
              <a:off x="4594050" y="3745467"/>
              <a:ext cx="734400" cy="3960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kumimoji="1" lang="ja-JP" altLang="en-US" dirty="0">
                <a:solidFill>
                  <a:srgbClr val="FFFFFF"/>
                </a:solidFill>
                <a:latin typeface="Segoe UI"/>
                <a:ea typeface="ＭＳ Ｐゴシック"/>
              </a:endParaRPr>
            </a:p>
          </p:txBody>
        </p:sp>
        <p:sp>
          <p:nvSpPr>
            <p:cNvPr id="129" name="テキスト ボックス 128"/>
            <p:cNvSpPr txBox="1"/>
            <p:nvPr/>
          </p:nvSpPr>
          <p:spPr>
            <a:xfrm>
              <a:off x="4584845" y="3781467"/>
              <a:ext cx="752811" cy="324000"/>
            </a:xfrm>
            <a:prstGeom prst="rect">
              <a:avLst/>
            </a:prstGeom>
            <a:noFill/>
          </p:spPr>
          <p:txBody>
            <a:bodyPr wrap="square" rtlCol="0">
              <a:spAutoFit/>
            </a:bodyPr>
            <a:lstStyle/>
            <a:p>
              <a:pPr algn="ctr" defTabSz="457189"/>
              <a:r>
                <a:rPr kumimoji="1" lang="en-US" altLang="ja-JP" sz="800" b="1" dirty="0">
                  <a:solidFill>
                    <a:srgbClr val="FFFFFF"/>
                  </a:solidFill>
                  <a:latin typeface="Segoe UI"/>
                  <a:ea typeface="ＭＳ Ｐゴシック"/>
                </a:rPr>
                <a:t>HAS-BLED</a:t>
              </a:r>
            </a:p>
            <a:p>
              <a:pPr algn="ctr" defTabSz="457189"/>
              <a:r>
                <a:rPr kumimoji="1" lang="en-US" altLang="ja-JP" sz="800" b="1" dirty="0">
                  <a:solidFill>
                    <a:srgbClr val="FFFFFF"/>
                  </a:solidFill>
                  <a:latin typeface="Segoe UI"/>
                  <a:ea typeface="ＭＳ Ｐゴシック"/>
                </a:rPr>
                <a:t>score</a:t>
              </a:r>
            </a:p>
          </p:txBody>
        </p:sp>
      </p:grpSp>
    </p:spTree>
    <p:extLst>
      <p:ext uri="{BB962C8B-B14F-4D97-AF65-F5344CB8AC3E}">
        <p14:creationId xmlns:p14="http://schemas.microsoft.com/office/powerpoint/2010/main" val="2468138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751" y="4431325"/>
            <a:ext cx="8839423" cy="2880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4" name="テキスト ボックス 3"/>
          <p:cNvSpPr txBox="1"/>
          <p:nvPr/>
        </p:nvSpPr>
        <p:spPr>
          <a:xfrm>
            <a:off x="53752" y="879170"/>
            <a:ext cx="8982744" cy="3736729"/>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lang="en-US" altLang="ja-JP" sz="1600" dirty="0"/>
              <a:t>The open-label trial design </a:t>
            </a:r>
            <a:r>
              <a:rPr kumimoji="1" lang="en-US" altLang="ja-JP" sz="1600" dirty="0"/>
              <a:t>had the potential to introduce bias.</a:t>
            </a:r>
            <a:endParaRPr lang="en-US" altLang="ja-JP" sz="1600" dirty="0"/>
          </a:p>
          <a:p>
            <a:pPr marL="285750" indent="-285750" algn="just">
              <a:lnSpc>
                <a:spcPct val="120000"/>
              </a:lnSpc>
              <a:spcAft>
                <a:spcPts val="600"/>
              </a:spcAft>
              <a:buFont typeface="Wingdings" panose="05000000000000000000" pitchFamily="2" charset="2"/>
              <a:buChar char="Ø"/>
            </a:pPr>
            <a:r>
              <a:rPr kumimoji="1" lang="en-US" altLang="ja-JP" sz="1600" dirty="0"/>
              <a:t>There were r</a:t>
            </a:r>
            <a:r>
              <a:rPr lang="en-US" altLang="ja-JP" sz="1600" dirty="0"/>
              <a:t>elatively high rates of withdrawal of consent and loss of patients to follow-up.</a:t>
            </a:r>
          </a:p>
          <a:p>
            <a:pPr marL="285750" indent="-285750" algn="just">
              <a:lnSpc>
                <a:spcPct val="120000"/>
              </a:lnSpc>
              <a:spcAft>
                <a:spcPts val="600"/>
              </a:spcAft>
              <a:buFont typeface="Wingdings" panose="05000000000000000000" pitchFamily="2" charset="2"/>
              <a:buChar char="Ø"/>
            </a:pPr>
            <a:r>
              <a:rPr lang="en-US" altLang="ja-JP" sz="1600" dirty="0"/>
              <a:t>The trial population received the rivaroxaban dose approved in Japan (10 mg or 15 mg once daily, according to the patient’s creatinine clearance) rather than the globally approved once-daily dose of 20 mg.</a:t>
            </a:r>
          </a:p>
          <a:p>
            <a:pPr marL="285750" indent="-285750" algn="just">
              <a:lnSpc>
                <a:spcPct val="120000"/>
              </a:lnSpc>
              <a:spcAft>
                <a:spcPts val="600"/>
              </a:spcAft>
              <a:buFont typeface="Wingdings" panose="05000000000000000000" pitchFamily="2" charset="2"/>
              <a:buChar char="Ø"/>
            </a:pPr>
            <a:r>
              <a:rPr lang="en-US" altLang="ja-JP" sz="1600" dirty="0"/>
              <a:t>The choice of antiplatelet regimen, either aspirin or a P2Y</a:t>
            </a:r>
            <a:r>
              <a:rPr lang="en-US" altLang="ja-JP" sz="1600" baseline="-25000" dirty="0"/>
              <a:t>12</a:t>
            </a:r>
            <a:r>
              <a:rPr lang="en-US" altLang="ja-JP" sz="1600" dirty="0"/>
              <a:t> inhibitor, is a factor that makes it uncertain whether the benefit of rivaroxaban monotherapy applies equally to the two combination regimens</a:t>
            </a:r>
          </a:p>
          <a:p>
            <a:pPr marL="285750" indent="-285750" algn="just">
              <a:lnSpc>
                <a:spcPct val="120000"/>
              </a:lnSpc>
              <a:spcAft>
                <a:spcPts val="600"/>
              </a:spcAft>
              <a:buFont typeface="Wingdings" panose="05000000000000000000" pitchFamily="2" charset="2"/>
              <a:buChar char="Ø"/>
            </a:pPr>
            <a:r>
              <a:rPr lang="en-US" altLang="ja-JP" sz="1600" dirty="0"/>
              <a:t>The early termination of the trial </a:t>
            </a:r>
            <a:r>
              <a:rPr kumimoji="1" lang="en-US" altLang="ja-JP" sz="1600" dirty="0"/>
              <a:t>may overestimate the efficacy data.</a:t>
            </a:r>
            <a:endParaRPr lang="en-US" altLang="ja-JP" sz="1600" dirty="0"/>
          </a:p>
          <a:p>
            <a:pPr marL="285750" indent="-285750" algn="just">
              <a:lnSpc>
                <a:spcPct val="120000"/>
              </a:lnSpc>
              <a:spcAft>
                <a:spcPts val="600"/>
              </a:spcAft>
              <a:buFont typeface="Wingdings" panose="05000000000000000000" pitchFamily="2" charset="2"/>
              <a:buChar char="Ø"/>
            </a:pPr>
            <a:r>
              <a:rPr lang="en-US" altLang="ja-JP" sz="1600" dirty="0"/>
              <a:t>The reductions in rate of ischemic events and death from any cause with rivaroxaban monotherapy were unanticipated and are difficult to explain.</a:t>
            </a:r>
          </a:p>
        </p:txBody>
      </p:sp>
      <p:sp>
        <p:nvSpPr>
          <p:cNvPr id="2" name="タイトル 1"/>
          <p:cNvSpPr>
            <a:spLocks noGrp="1"/>
          </p:cNvSpPr>
          <p:nvPr>
            <p:ph type="title"/>
          </p:nvPr>
        </p:nvSpPr>
        <p:spPr/>
        <p:txBody>
          <a:bodyPr>
            <a:normAutofit fontScale="90000"/>
          </a:bodyPr>
          <a:lstStyle/>
          <a:p>
            <a:r>
              <a:rPr kumimoji="1" lang="en-US" altLang="ja-JP" b="1" dirty="0"/>
              <a:t>Limitations</a:t>
            </a:r>
            <a:endParaRPr kumimoji="1" lang="ja-JP" altLang="en-US" b="1" dirty="0"/>
          </a:p>
        </p:txBody>
      </p:sp>
    </p:spTree>
    <p:extLst>
      <p:ext uri="{BB962C8B-B14F-4D97-AF65-F5344CB8AC3E}">
        <p14:creationId xmlns:p14="http://schemas.microsoft.com/office/powerpoint/2010/main" val="219441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179512" y="123478"/>
            <a:ext cx="8080556" cy="654414"/>
          </a:xfrm>
        </p:spPr>
        <p:txBody>
          <a:bodyPr>
            <a:noAutofit/>
          </a:bodyPr>
          <a:lstStyle/>
          <a:p>
            <a:pPr>
              <a:lnSpc>
                <a:spcPts val="2800"/>
              </a:lnSpc>
            </a:pPr>
            <a:r>
              <a:rPr kumimoji="1" lang="en-US" altLang="ja-JP" sz="2800" b="1" dirty="0"/>
              <a:t>A Reduced Antithrombotic Regimen Recommended by Current Guidelines  </a:t>
            </a:r>
            <a:endParaRPr kumimoji="1" lang="ja-JP" altLang="en-US" sz="2800" b="1" dirty="0"/>
          </a:p>
        </p:txBody>
      </p:sp>
      <p:sp>
        <p:nvSpPr>
          <p:cNvPr id="8" name="テキスト ボックス 7"/>
          <p:cNvSpPr txBox="1"/>
          <p:nvPr/>
        </p:nvSpPr>
        <p:spPr>
          <a:xfrm>
            <a:off x="3923928" y="1034301"/>
            <a:ext cx="5040560" cy="2133213"/>
          </a:xfrm>
          <a:prstGeom prst="rect">
            <a:avLst/>
          </a:prstGeom>
          <a:noFill/>
        </p:spPr>
        <p:txBody>
          <a:bodyPr wrap="square" rtlCol="0">
            <a:spAutoFit/>
          </a:bodyPr>
          <a:lstStyle/>
          <a:p>
            <a:pPr marL="0" marR="0" lvl="0" indent="0" algn="just" defTabSz="457200" rtl="0" eaLnBrk="1" fontAlgn="auto" latinLnBrk="0" hangingPunct="1">
              <a:lnSpc>
                <a:spcPct val="130000"/>
              </a:lnSpc>
              <a:spcBef>
                <a:spcPts val="1200"/>
              </a:spcBef>
              <a:spcAft>
                <a:spcPts val="0"/>
              </a:spcAft>
              <a:buClrTx/>
              <a:buSzTx/>
              <a:buFontTx/>
              <a:buNone/>
              <a:tabLst/>
              <a:defRPr/>
            </a:pPr>
            <a:r>
              <a:rPr kumimoji="1" lang="en-US" altLang="ja-JP" sz="1600" b="0" i="0" u="none" strike="noStrike" kern="1200" cap="none" spc="0" normalizeH="0" baseline="0" noProof="0" dirty="0">
                <a:ln>
                  <a:noFill/>
                </a:ln>
                <a:solidFill>
                  <a:srgbClr val="0F243E"/>
                </a:solidFill>
                <a:effectLst/>
                <a:uLnTx/>
                <a:uFillTx/>
                <a:latin typeface="Segoe UI"/>
                <a:ea typeface="ＭＳ Ｐゴシック"/>
                <a:cs typeface="+mn-cs"/>
              </a:rPr>
              <a:t>The selection of the most effective antithrombotic treatment for patients with atrial fibrillation (AF) and coronary artery disease (CAD) is a clinical challenge. </a:t>
            </a:r>
          </a:p>
          <a:p>
            <a:pPr marL="0" marR="0" lvl="0" indent="0" algn="just" defTabSz="457200" rtl="0" eaLnBrk="1" fontAlgn="auto" latinLnBrk="0" hangingPunct="1">
              <a:lnSpc>
                <a:spcPct val="130000"/>
              </a:lnSpc>
              <a:spcBef>
                <a:spcPts val="1200"/>
              </a:spcBef>
              <a:spcAft>
                <a:spcPts val="0"/>
              </a:spcAft>
              <a:buClrTx/>
              <a:buSzTx/>
              <a:buFontTx/>
              <a:buNone/>
              <a:tabLst/>
              <a:defRPr/>
            </a:pPr>
            <a:r>
              <a:rPr kumimoji="1" lang="en-US" altLang="ja-JP" sz="1600" b="0" i="0" u="none" strike="noStrike" kern="1200" cap="none" spc="0" normalizeH="0" baseline="0" noProof="0" dirty="0">
                <a:ln>
                  <a:noFill/>
                </a:ln>
                <a:solidFill>
                  <a:srgbClr val="0F243E"/>
                </a:solidFill>
                <a:effectLst/>
                <a:uLnTx/>
                <a:uFillTx/>
                <a:latin typeface="Segoe UI"/>
                <a:ea typeface="ＭＳ Ｐゴシック"/>
                <a:cs typeface="+mn-cs"/>
              </a:rPr>
              <a:t>A reduced antithrombotic regimen of patients with AF within the first 12 months after PCI was studied in PIONEER AF-PCI</a:t>
            </a:r>
            <a:r>
              <a:rPr kumimoji="1" lang="ja-JP" altLang="en-US" sz="500" b="0" i="0" u="none" strike="noStrike" kern="1200" cap="none" spc="0" normalizeH="0" baseline="0" noProof="0" dirty="0">
                <a:ln>
                  <a:noFill/>
                </a:ln>
                <a:solidFill>
                  <a:srgbClr val="0F243E"/>
                </a:solidFill>
                <a:effectLst/>
                <a:uLnTx/>
                <a:uFillTx/>
                <a:latin typeface="Segoe UI"/>
                <a:ea typeface="ＭＳ Ｐゴシック"/>
                <a:cs typeface="+mn-cs"/>
              </a:rPr>
              <a:t> </a:t>
            </a:r>
            <a:r>
              <a:rPr kumimoji="1" lang="en-US" altLang="ja-JP" sz="1600" b="0" i="0" u="none" strike="noStrike" kern="1200" cap="none" spc="0" normalizeH="0" baseline="30000" noProof="0" dirty="0">
                <a:ln>
                  <a:noFill/>
                </a:ln>
                <a:solidFill>
                  <a:srgbClr val="0F243E"/>
                </a:solidFill>
                <a:effectLst/>
                <a:uLnTx/>
                <a:uFillTx/>
                <a:latin typeface="Segoe UI"/>
                <a:ea typeface="ＭＳ Ｐゴシック"/>
                <a:cs typeface="+mn-cs"/>
              </a:rPr>
              <a:t>2)</a:t>
            </a:r>
            <a:r>
              <a:rPr kumimoji="1" lang="en-US" altLang="ja-JP" sz="1600" b="0" i="0" u="none" strike="noStrike" kern="1200" cap="none" spc="0" normalizeH="0" baseline="0" noProof="0" dirty="0">
                <a:ln>
                  <a:noFill/>
                </a:ln>
                <a:solidFill>
                  <a:srgbClr val="0F243E"/>
                </a:solidFill>
                <a:effectLst/>
                <a:uLnTx/>
                <a:uFillTx/>
                <a:latin typeface="Segoe UI"/>
                <a:ea typeface="ＭＳ Ｐゴシック"/>
                <a:cs typeface="+mn-cs"/>
              </a:rPr>
              <a:t>, RE-DUAL PCI</a:t>
            </a:r>
            <a:r>
              <a:rPr kumimoji="1" lang="ja-JP" altLang="en-US" sz="500" b="0" i="0" u="none" strike="noStrike" kern="1200" cap="none" spc="0" normalizeH="0" baseline="0" noProof="0" dirty="0">
                <a:ln>
                  <a:noFill/>
                </a:ln>
                <a:solidFill>
                  <a:srgbClr val="0F243E"/>
                </a:solidFill>
                <a:effectLst/>
                <a:uLnTx/>
                <a:uFillTx/>
                <a:latin typeface="Segoe UI"/>
                <a:ea typeface="ＭＳ Ｐゴシック"/>
                <a:cs typeface="+mn-cs"/>
              </a:rPr>
              <a:t> </a:t>
            </a:r>
            <a:r>
              <a:rPr kumimoji="1" lang="en-US" altLang="ja-JP" sz="1600" b="0" i="0" u="none" strike="noStrike" kern="1200" cap="none" spc="0" normalizeH="0" baseline="30000" noProof="0" dirty="0">
                <a:ln>
                  <a:noFill/>
                </a:ln>
                <a:solidFill>
                  <a:srgbClr val="0F243E"/>
                </a:solidFill>
                <a:effectLst/>
                <a:uLnTx/>
                <a:uFillTx/>
                <a:latin typeface="Segoe UI"/>
                <a:ea typeface="ＭＳ Ｐゴシック"/>
                <a:cs typeface="+mn-cs"/>
              </a:rPr>
              <a:t>3)</a:t>
            </a:r>
            <a:r>
              <a:rPr kumimoji="1" lang="en-US" altLang="ja-JP" sz="1600" b="0" i="0" u="none" strike="noStrike" kern="1200" cap="none" spc="0" normalizeH="0" baseline="0" noProof="0" dirty="0">
                <a:ln>
                  <a:noFill/>
                </a:ln>
                <a:solidFill>
                  <a:srgbClr val="0F243E"/>
                </a:solidFill>
                <a:effectLst/>
                <a:uLnTx/>
                <a:uFillTx/>
                <a:latin typeface="Segoe UI"/>
                <a:ea typeface="ＭＳ Ｐゴシック"/>
                <a:cs typeface="+mn-cs"/>
              </a:rPr>
              <a:t>, and AUGUSTUS</a:t>
            </a:r>
            <a:r>
              <a:rPr kumimoji="1" lang="en-US" altLang="ja-JP" sz="500" b="0" i="0" u="none" strike="noStrike" kern="1200" cap="none" spc="0" normalizeH="0" baseline="0" noProof="0" dirty="0">
                <a:ln>
                  <a:noFill/>
                </a:ln>
                <a:solidFill>
                  <a:srgbClr val="0F243E"/>
                </a:solidFill>
                <a:effectLst/>
                <a:uLnTx/>
                <a:uFillTx/>
                <a:latin typeface="Segoe UI"/>
                <a:ea typeface="ＭＳ Ｐゴシック"/>
                <a:cs typeface="+mn-cs"/>
              </a:rPr>
              <a:t> </a:t>
            </a:r>
            <a:r>
              <a:rPr kumimoji="1" lang="en-US" altLang="ja-JP" sz="1600" b="0" i="0" u="none" strike="noStrike" kern="1200" cap="none" spc="0" normalizeH="0" baseline="30000" noProof="0" dirty="0">
                <a:ln>
                  <a:noFill/>
                </a:ln>
                <a:solidFill>
                  <a:srgbClr val="0F243E"/>
                </a:solidFill>
                <a:effectLst/>
                <a:uLnTx/>
                <a:uFillTx/>
                <a:latin typeface="Segoe UI"/>
                <a:ea typeface="ＭＳ Ｐゴシック"/>
                <a:cs typeface="+mn-cs"/>
              </a:rPr>
              <a:t>4)</a:t>
            </a:r>
            <a:r>
              <a:rPr kumimoji="1" lang="en-US" altLang="ja-JP" sz="1600" b="0" i="0" u="none" strike="noStrike" kern="1200" cap="none" spc="0" normalizeH="0" baseline="0" noProof="0" dirty="0">
                <a:ln>
                  <a:noFill/>
                </a:ln>
                <a:solidFill>
                  <a:srgbClr val="0F243E"/>
                </a:solidFill>
                <a:effectLst/>
                <a:uLnTx/>
                <a:uFillTx/>
                <a:latin typeface="Segoe UI"/>
                <a:ea typeface="ＭＳ Ｐゴシック"/>
                <a:cs typeface="+mn-cs"/>
              </a:rPr>
              <a:t>. </a:t>
            </a:r>
          </a:p>
        </p:txBody>
      </p:sp>
      <p:sp>
        <p:nvSpPr>
          <p:cNvPr id="4" name="テキスト ボックス 3"/>
          <p:cNvSpPr txBox="1"/>
          <p:nvPr/>
        </p:nvSpPr>
        <p:spPr>
          <a:xfrm>
            <a:off x="3859037" y="3168750"/>
            <a:ext cx="5291256" cy="1378839"/>
          </a:xfrm>
          <a:prstGeom prst="rect">
            <a:avLst/>
          </a:prstGeom>
          <a:noFill/>
        </p:spPr>
        <p:txBody>
          <a:bodyPr wrap="square" rtlCol="0">
            <a:spAutoFit/>
          </a:bodyPr>
          <a:lstStyle/>
          <a:p>
            <a:pPr marL="180000" marR="0" lvl="1" indent="-180000" algn="just" defTabSz="180000" rtl="0" eaLnBrk="1" fontAlgn="auto" latinLnBrk="0" hangingPunct="1">
              <a:lnSpc>
                <a:spcPct val="130000"/>
              </a:lnSpc>
              <a:spcBef>
                <a:spcPts val="1200"/>
              </a:spcBef>
              <a:spcAft>
                <a:spcPts val="0"/>
              </a:spcAft>
              <a:buClrTx/>
              <a:buSzTx/>
              <a:buFont typeface="Wingdings" panose="05000000000000000000" pitchFamily="2" charset="2"/>
              <a:buChar char="Ø"/>
              <a:tabLst>
                <a:tab pos="0" algn="l"/>
              </a:tabLst>
              <a:defRPr/>
            </a:pPr>
            <a:r>
              <a:rPr kumimoji="1" lang="en-US" altLang="ja-JP" sz="1600" b="0"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Triple therapy (an oral anticoagulant plus aspirin and a P2Y</a:t>
            </a:r>
            <a:r>
              <a:rPr kumimoji="1" lang="en-US" altLang="ja-JP" sz="1600" b="0" i="0" u="none" strike="noStrike" kern="1200" cap="none" spc="0" normalizeH="0" baseline="-25000" noProof="0" dirty="0">
                <a:ln>
                  <a:noFill/>
                </a:ln>
                <a:solidFill>
                  <a:srgbClr val="0F243E"/>
                </a:solidFill>
                <a:effectLst/>
                <a:uLnTx/>
                <a:uFillTx/>
                <a:latin typeface="Segoe UI Semibold" panose="020B0702040204020203" pitchFamily="34" charset="0"/>
                <a:ea typeface="ＭＳ Ｐゴシック"/>
                <a:cs typeface="+mn-cs"/>
              </a:rPr>
              <a:t>12</a:t>
            </a:r>
            <a:r>
              <a:rPr kumimoji="1" lang="en-US" altLang="ja-JP" sz="1600" b="0"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 inhibitor): for as short a duration as possible</a:t>
            </a:r>
          </a:p>
          <a:p>
            <a:pPr marL="180000" marR="0" lvl="1" indent="-180000" algn="just" defTabSz="180000" rtl="0" eaLnBrk="1" fontAlgn="auto" latinLnBrk="0" hangingPunct="1">
              <a:lnSpc>
                <a:spcPct val="100000"/>
              </a:lnSpc>
              <a:spcBef>
                <a:spcPts val="1200"/>
              </a:spcBef>
              <a:spcAft>
                <a:spcPts val="0"/>
              </a:spcAft>
              <a:buClrTx/>
              <a:buSzTx/>
              <a:buFont typeface="Wingdings" panose="05000000000000000000" pitchFamily="2" charset="2"/>
              <a:buChar char="Ø"/>
              <a:tabLst>
                <a:tab pos="0" algn="l"/>
              </a:tabLst>
              <a:defRPr/>
            </a:pPr>
            <a:r>
              <a:rPr kumimoji="1" lang="en-US" altLang="ja-JP" sz="1600" b="0"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Combination therapy (an anticoagulant plus a P2Y</a:t>
            </a:r>
            <a:r>
              <a:rPr kumimoji="1" lang="en-US" altLang="ja-JP" sz="1600" b="0" i="0" u="none" strike="noStrike" kern="1200" cap="none" spc="0" normalizeH="0" baseline="-25000" noProof="0" dirty="0">
                <a:ln>
                  <a:noFill/>
                </a:ln>
                <a:solidFill>
                  <a:srgbClr val="0F243E"/>
                </a:solidFill>
                <a:effectLst/>
                <a:uLnTx/>
                <a:uFillTx/>
                <a:latin typeface="Segoe UI Semibold" panose="020B0702040204020203" pitchFamily="34" charset="0"/>
                <a:ea typeface="ＭＳ Ｐゴシック"/>
                <a:cs typeface="+mn-cs"/>
              </a:rPr>
              <a:t>12</a:t>
            </a:r>
            <a:r>
              <a:rPr kumimoji="1" lang="en-US" altLang="ja-JP" sz="1600" b="0"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 inhibitor.): up to 12 mo. in selected patients</a:t>
            </a:r>
          </a:p>
        </p:txBody>
      </p:sp>
      <p:sp>
        <p:nvSpPr>
          <p:cNvPr id="12" name="テキスト ボックス 11"/>
          <p:cNvSpPr txBox="1"/>
          <p:nvPr/>
        </p:nvSpPr>
        <p:spPr>
          <a:xfrm>
            <a:off x="3779912" y="4803998"/>
            <a:ext cx="4824536"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1) </a:t>
            </a:r>
            <a:r>
              <a:rPr kumimoji="0" lang="en-US" altLang="ja-JP" sz="1000" b="0" i="0" u="none" strike="noStrike" kern="1200" cap="none" spc="0" normalizeH="0" baseline="0" noProof="0" dirty="0" err="1">
                <a:ln>
                  <a:noFill/>
                </a:ln>
                <a:solidFill>
                  <a:srgbClr val="0F243E"/>
                </a:solidFill>
                <a:effectLst/>
                <a:uLnTx/>
                <a:uFillTx/>
                <a:latin typeface="Segoe UI"/>
                <a:ea typeface="ＭＳ Ｐゴシック"/>
                <a:cs typeface="+mn-cs"/>
              </a:rPr>
              <a:t>Valgimigli</a:t>
            </a:r>
            <a:r>
              <a:rPr kumimoji="0"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 M, </a:t>
            </a:r>
            <a:r>
              <a:rPr kumimoji="0" lang="en-US" altLang="ja-JP" sz="1000" b="0" i="1" u="none" strike="noStrike" kern="1200" cap="none" spc="0" normalizeH="0" baseline="0" noProof="0" dirty="0">
                <a:ln>
                  <a:noFill/>
                </a:ln>
                <a:solidFill>
                  <a:srgbClr val="0F243E"/>
                </a:solidFill>
                <a:effectLst/>
                <a:uLnTx/>
                <a:uFillTx/>
                <a:latin typeface="Segoe UI"/>
                <a:ea typeface="ＭＳ Ｐゴシック"/>
                <a:cs typeface="+mn-cs"/>
              </a:rPr>
              <a:t>et al</a:t>
            </a:r>
            <a:r>
              <a:rPr kumimoji="0"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 </a:t>
            </a:r>
            <a:r>
              <a:rPr kumimoji="0" lang="en-US" altLang="ja-JP" sz="1000" b="0" i="1" u="none" strike="noStrike" kern="1200" cap="none" spc="0" normalizeH="0" baseline="0" noProof="0" dirty="0">
                <a:ln>
                  <a:noFill/>
                </a:ln>
                <a:solidFill>
                  <a:srgbClr val="0F243E"/>
                </a:solidFill>
                <a:effectLst/>
                <a:uLnTx/>
                <a:uFillTx/>
                <a:latin typeface="Segoe UI"/>
                <a:ea typeface="ＭＳ Ｐゴシック"/>
                <a:cs typeface="+mn-cs"/>
              </a:rPr>
              <a:t>Eur Heart J</a:t>
            </a:r>
            <a:r>
              <a:rPr kumimoji="0"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a:t>
            </a:r>
            <a:r>
              <a:rPr kumimoji="0" lang="en-US" altLang="ja-JP" sz="1000" b="0" i="1" u="none" strike="noStrike" kern="1200" cap="none" spc="0" normalizeH="0" baseline="0" noProof="0" dirty="0">
                <a:ln>
                  <a:noFill/>
                </a:ln>
                <a:solidFill>
                  <a:srgbClr val="0F243E"/>
                </a:solidFill>
                <a:effectLst/>
                <a:uLnTx/>
                <a:uFillTx/>
                <a:latin typeface="Segoe UI"/>
                <a:ea typeface="ＭＳ Ｐゴシック"/>
                <a:cs typeface="+mn-cs"/>
              </a:rPr>
              <a:t> </a:t>
            </a:r>
            <a:r>
              <a:rPr kumimoji="0"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2018 	2) Gibson CM, et al. </a:t>
            </a:r>
            <a:r>
              <a:rPr kumimoji="0" lang="en-US" altLang="ja-JP" sz="1000" b="0" i="1" u="none" strike="noStrike" kern="1200" cap="none" spc="0" normalizeH="0" baseline="0" noProof="0" dirty="0">
                <a:ln>
                  <a:noFill/>
                </a:ln>
                <a:solidFill>
                  <a:srgbClr val="0F243E"/>
                </a:solidFill>
                <a:effectLst/>
                <a:uLnTx/>
                <a:uFillTx/>
                <a:latin typeface="Segoe UI"/>
                <a:ea typeface="ＭＳ Ｐゴシック"/>
                <a:cs typeface="+mn-cs"/>
              </a:rPr>
              <a:t>N </a:t>
            </a:r>
            <a:r>
              <a:rPr kumimoji="0" lang="en-US" altLang="ja-JP" sz="1000" b="0" i="1" u="none" strike="noStrike" kern="1200" cap="none" spc="0" normalizeH="0" baseline="0" noProof="0" dirty="0" err="1">
                <a:ln>
                  <a:noFill/>
                </a:ln>
                <a:solidFill>
                  <a:srgbClr val="0F243E"/>
                </a:solidFill>
                <a:effectLst/>
                <a:uLnTx/>
                <a:uFillTx/>
                <a:latin typeface="Segoe UI"/>
                <a:ea typeface="ＭＳ Ｐゴシック"/>
                <a:cs typeface="+mn-cs"/>
              </a:rPr>
              <a:t>Engl</a:t>
            </a:r>
            <a:r>
              <a:rPr kumimoji="0" lang="en-US" altLang="ja-JP" sz="1000" b="0" i="1" u="none" strike="noStrike" kern="1200" cap="none" spc="0" normalizeH="0" baseline="0" noProof="0" dirty="0">
                <a:ln>
                  <a:noFill/>
                </a:ln>
                <a:solidFill>
                  <a:srgbClr val="0F243E"/>
                </a:solidFill>
                <a:effectLst/>
                <a:uLnTx/>
                <a:uFillTx/>
                <a:latin typeface="Segoe UI"/>
                <a:ea typeface="ＭＳ Ｐゴシック"/>
                <a:cs typeface="+mn-cs"/>
              </a:rPr>
              <a:t> J Med </a:t>
            </a:r>
            <a:r>
              <a:rPr kumimoji="0"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2016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3) Cannon CP, et al. </a:t>
            </a:r>
            <a:r>
              <a:rPr kumimoji="0" lang="en-US" altLang="ja-JP" sz="1000" b="0" i="1" u="none" strike="noStrike" kern="1200" cap="none" spc="0" normalizeH="0" baseline="0" noProof="0" dirty="0">
                <a:ln>
                  <a:noFill/>
                </a:ln>
                <a:solidFill>
                  <a:srgbClr val="0F243E"/>
                </a:solidFill>
                <a:effectLst/>
                <a:uLnTx/>
                <a:uFillTx/>
                <a:latin typeface="Segoe UI"/>
                <a:ea typeface="ＭＳ Ｐゴシック"/>
                <a:cs typeface="+mn-cs"/>
              </a:rPr>
              <a:t>N </a:t>
            </a:r>
            <a:r>
              <a:rPr kumimoji="0" lang="en-US" altLang="ja-JP" sz="1000" b="0" i="1" u="none" strike="noStrike" kern="1200" cap="none" spc="0" normalizeH="0" baseline="0" noProof="0" dirty="0" err="1">
                <a:ln>
                  <a:noFill/>
                </a:ln>
                <a:solidFill>
                  <a:srgbClr val="0F243E"/>
                </a:solidFill>
                <a:effectLst/>
                <a:uLnTx/>
                <a:uFillTx/>
                <a:latin typeface="Segoe UI"/>
                <a:ea typeface="ＭＳ Ｐゴシック"/>
                <a:cs typeface="+mn-cs"/>
              </a:rPr>
              <a:t>Engl</a:t>
            </a:r>
            <a:r>
              <a:rPr kumimoji="0" lang="en-US" altLang="ja-JP" sz="1000" b="0" i="1" u="none" strike="noStrike" kern="1200" cap="none" spc="0" normalizeH="0" baseline="0" noProof="0" dirty="0">
                <a:ln>
                  <a:noFill/>
                </a:ln>
                <a:solidFill>
                  <a:srgbClr val="0F243E"/>
                </a:solidFill>
                <a:effectLst/>
                <a:uLnTx/>
                <a:uFillTx/>
                <a:latin typeface="Segoe UI"/>
                <a:ea typeface="ＭＳ Ｐゴシック"/>
                <a:cs typeface="+mn-cs"/>
              </a:rPr>
              <a:t> J Med</a:t>
            </a:r>
            <a:r>
              <a:rPr kumimoji="0"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 2017	4) Lopes RD, et al. </a:t>
            </a:r>
            <a:r>
              <a:rPr kumimoji="0" lang="en-US" altLang="ja-JP" sz="1000" b="0" i="1" u="none" strike="noStrike" kern="1200" cap="none" spc="0" normalizeH="0" baseline="0" noProof="0" dirty="0">
                <a:ln>
                  <a:noFill/>
                </a:ln>
                <a:solidFill>
                  <a:srgbClr val="0F243E"/>
                </a:solidFill>
                <a:effectLst/>
                <a:uLnTx/>
                <a:uFillTx/>
                <a:latin typeface="Segoe UI"/>
                <a:ea typeface="ＭＳ Ｐゴシック"/>
                <a:cs typeface="+mn-cs"/>
              </a:rPr>
              <a:t>N </a:t>
            </a:r>
            <a:r>
              <a:rPr kumimoji="0" lang="en-US" altLang="ja-JP" sz="1000" b="0" i="1" u="none" strike="noStrike" kern="1200" cap="none" spc="0" normalizeH="0" baseline="0" noProof="0" dirty="0" err="1">
                <a:ln>
                  <a:noFill/>
                </a:ln>
                <a:solidFill>
                  <a:srgbClr val="0F243E"/>
                </a:solidFill>
                <a:effectLst/>
                <a:uLnTx/>
                <a:uFillTx/>
                <a:latin typeface="Segoe UI"/>
                <a:ea typeface="ＭＳ Ｐゴシック"/>
                <a:cs typeface="+mn-cs"/>
              </a:rPr>
              <a:t>Engl</a:t>
            </a:r>
            <a:r>
              <a:rPr kumimoji="0" lang="en-US" altLang="ja-JP" sz="1000" b="0" i="1" u="none" strike="noStrike" kern="1200" cap="none" spc="0" normalizeH="0" baseline="0" noProof="0" dirty="0">
                <a:ln>
                  <a:noFill/>
                </a:ln>
                <a:solidFill>
                  <a:srgbClr val="0F243E"/>
                </a:solidFill>
                <a:effectLst/>
                <a:uLnTx/>
                <a:uFillTx/>
                <a:latin typeface="Segoe UI"/>
                <a:ea typeface="ＭＳ Ｐゴシック"/>
                <a:cs typeface="+mn-cs"/>
              </a:rPr>
              <a:t> J Med </a:t>
            </a:r>
            <a:r>
              <a:rPr kumimoji="0"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2019</a:t>
            </a:r>
          </a:p>
        </p:txBody>
      </p:sp>
      <p:sp>
        <p:nvSpPr>
          <p:cNvPr id="13" name="テキスト ボックス 12"/>
          <p:cNvSpPr txBox="1"/>
          <p:nvPr/>
        </p:nvSpPr>
        <p:spPr>
          <a:xfrm>
            <a:off x="179512" y="911791"/>
            <a:ext cx="3691076" cy="55399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F243E"/>
                </a:solidFill>
                <a:effectLst/>
                <a:uLnTx/>
                <a:uFillTx/>
                <a:latin typeface="Segoe UI"/>
                <a:ea typeface="ＭＳ Ｐゴシック"/>
                <a:cs typeface="+mn-cs"/>
              </a:rPr>
              <a:t>Algorithm for dual antiplatelet therapy (DAPT) in patients with an indication for oral anticoagulation undergoing percutaneous coronary intervention (PCI). </a:t>
            </a:r>
            <a:r>
              <a:rPr kumimoji="1" lang="en-US" altLang="ja-JP" sz="1000" b="1" i="0" u="none" strike="noStrike" kern="1200" cap="none" spc="0" normalizeH="0" baseline="30000" noProof="0" dirty="0">
                <a:ln>
                  <a:noFill/>
                </a:ln>
                <a:solidFill>
                  <a:srgbClr val="0F243E"/>
                </a:solidFill>
                <a:effectLst/>
                <a:uLnTx/>
                <a:uFillTx/>
                <a:latin typeface="Segoe UI"/>
                <a:ea typeface="ＭＳ Ｐゴシック"/>
                <a:cs typeface="+mn-cs"/>
              </a:rPr>
              <a:t>1)</a:t>
            </a:r>
            <a:endParaRPr kumimoji="1" lang="ja-JP" altLang="en-US" sz="1000" b="1" i="0" u="none" strike="noStrike" kern="1200" cap="none" spc="0" normalizeH="0" baseline="30000" noProof="0" dirty="0">
              <a:ln>
                <a:noFill/>
              </a:ln>
              <a:solidFill>
                <a:srgbClr val="0F243E"/>
              </a:solidFill>
              <a:effectLst/>
              <a:uLnTx/>
              <a:uFillTx/>
              <a:latin typeface="Segoe UI"/>
              <a:ea typeface="ＭＳ Ｐゴシック"/>
              <a:cs typeface="+mn-cs"/>
            </a:endParaRPr>
          </a:p>
        </p:txBody>
      </p:sp>
      <p:pic>
        <p:nvPicPr>
          <p:cNvPr id="15" name="図 14">
            <a:extLst>
              <a:ext uri="{FF2B5EF4-FFF2-40B4-BE49-F238E27FC236}">
                <a16:creationId xmlns:a16="http://schemas.microsoft.com/office/drawing/2014/main" id="{EE64BEF1-9443-49FC-B15D-BE3BD5520E5C}"/>
              </a:ext>
            </a:extLst>
          </p:cNvPr>
          <p:cNvPicPr>
            <a:picLocks noChangeAspect="1"/>
          </p:cNvPicPr>
          <p:nvPr/>
        </p:nvPicPr>
        <p:blipFill rotWithShape="1">
          <a:blip r:embed="rId3"/>
          <a:srcRect l="-1" r="4263"/>
          <a:stretch/>
        </p:blipFill>
        <p:spPr>
          <a:xfrm>
            <a:off x="126172" y="1435133"/>
            <a:ext cx="3653740" cy="3231923"/>
          </a:xfrm>
          <a:prstGeom prst="rect">
            <a:avLst/>
          </a:prstGeom>
        </p:spPr>
      </p:pic>
      <p:sp>
        <p:nvSpPr>
          <p:cNvPr id="16" name="角丸四角形 15"/>
          <p:cNvSpPr/>
          <p:nvPr/>
        </p:nvSpPr>
        <p:spPr>
          <a:xfrm>
            <a:off x="918260" y="2340949"/>
            <a:ext cx="2808312" cy="1466088"/>
          </a:xfrm>
          <a:prstGeom prst="roundRect">
            <a:avLst>
              <a:gd name="adj" fmla="val 9175"/>
            </a:avLst>
          </a:prstGeom>
          <a:noFill/>
          <a:ln w="38100">
            <a:solidFill>
              <a:srgbClr val="E40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ＭＳ Ｐゴシック"/>
              <a:cs typeface="+mn-cs"/>
            </a:endParaRPr>
          </a:p>
        </p:txBody>
      </p:sp>
    </p:spTree>
    <p:extLst>
      <p:ext uri="{BB962C8B-B14F-4D97-AF65-F5344CB8AC3E}">
        <p14:creationId xmlns:p14="http://schemas.microsoft.com/office/powerpoint/2010/main" val="173665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b="1" dirty="0"/>
              <a:t>Conclusion</a:t>
            </a:r>
            <a:endParaRPr kumimoji="1" lang="ja-JP" altLang="en-US" b="1" dirty="0"/>
          </a:p>
        </p:txBody>
      </p:sp>
      <p:sp>
        <p:nvSpPr>
          <p:cNvPr id="5" name="テキスト ボックス 4"/>
          <p:cNvSpPr txBox="1"/>
          <p:nvPr/>
        </p:nvSpPr>
        <p:spPr>
          <a:xfrm>
            <a:off x="259140" y="1076789"/>
            <a:ext cx="8496944" cy="2050946"/>
          </a:xfrm>
          <a:prstGeom prst="rect">
            <a:avLst/>
          </a:prstGeom>
          <a:noFill/>
        </p:spPr>
        <p:txBody>
          <a:bodyPr wrap="square" rtlCol="0">
            <a:spAutoFit/>
          </a:bodyPr>
          <a:lstStyle/>
          <a:p>
            <a:pPr marL="0" marR="0" lvl="0" indent="0" algn="just" defTabSz="457200" rtl="0" eaLnBrk="1" fontAlgn="auto" latinLnBrk="0" hangingPunct="1">
              <a:lnSpc>
                <a:spcPct val="130000"/>
              </a:lnSpc>
              <a:spcBef>
                <a:spcPts val="0"/>
              </a:spcBef>
              <a:spcAft>
                <a:spcPts val="600"/>
              </a:spcAft>
              <a:buClrTx/>
              <a:buSzTx/>
              <a:buFontTx/>
              <a:buNone/>
              <a:tabLst/>
              <a:defRPr/>
            </a:pPr>
            <a:r>
              <a:rPr kumimoji="0"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The AFIRE study demonstrated that </a:t>
            </a:r>
            <a:r>
              <a:rPr kumimoji="0" lang="en-US" altLang="ja-JP" sz="2000" b="1" i="0" u="none" strike="noStrike" kern="1200" cap="none" spc="0" normalizeH="0" baseline="0" noProof="0" dirty="0">
                <a:ln>
                  <a:noFill/>
                </a:ln>
                <a:solidFill>
                  <a:srgbClr val="E4007F"/>
                </a:solidFill>
                <a:effectLst/>
                <a:uLnTx/>
                <a:uFillTx/>
                <a:latin typeface="Segoe UI"/>
                <a:ea typeface="ＭＳ Ｐゴシック"/>
                <a:cs typeface="+mn-cs"/>
              </a:rPr>
              <a:t>rivaroxaban monotherapy </a:t>
            </a:r>
            <a:r>
              <a:rPr kumimoji="0"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was </a:t>
            </a:r>
            <a:r>
              <a:rPr kumimoji="0" lang="en-US" altLang="ja-JP" sz="2000" b="1" i="0" u="none" strike="noStrike" kern="1200" cap="none" spc="0" normalizeH="0" baseline="0" noProof="0" dirty="0">
                <a:ln>
                  <a:noFill/>
                </a:ln>
                <a:solidFill>
                  <a:srgbClr val="0F243E"/>
                </a:solidFill>
                <a:effectLst/>
                <a:uLnTx/>
                <a:uFillTx/>
                <a:latin typeface="Segoe UI"/>
                <a:ea typeface="ＭＳ Ｐゴシック"/>
                <a:cs typeface="+mn-cs"/>
              </a:rPr>
              <a:t>noninferior</a:t>
            </a:r>
            <a:r>
              <a:rPr kumimoji="0"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 to </a:t>
            </a:r>
            <a:r>
              <a:rPr kumimoji="0" lang="en-US" altLang="ja-JP" sz="2000" b="1" i="0" u="none" strike="noStrike" kern="1200" cap="none" spc="0" normalizeH="0" baseline="0" noProof="0" dirty="0">
                <a:ln>
                  <a:noFill/>
                </a:ln>
                <a:solidFill>
                  <a:srgbClr val="4F167E"/>
                </a:solidFill>
                <a:effectLst/>
                <a:uLnTx/>
                <a:uFillTx/>
                <a:latin typeface="Segoe UI"/>
                <a:ea typeface="ＭＳ Ｐゴシック"/>
                <a:cs typeface="+mn-cs"/>
              </a:rPr>
              <a:t>combination therapy </a:t>
            </a:r>
            <a:r>
              <a:rPr kumimoji="0"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with rivaroxaban plus an antiplatelet agent with respect to </a:t>
            </a:r>
            <a:r>
              <a:rPr kumimoji="0" lang="en-US" altLang="ja-JP" sz="2000" b="1" i="0" u="none" strike="noStrike" kern="1200" cap="none" spc="0" normalizeH="0" baseline="0" noProof="0" dirty="0">
                <a:ln>
                  <a:noFill/>
                </a:ln>
                <a:solidFill>
                  <a:srgbClr val="0F243E"/>
                </a:solidFill>
                <a:effectLst/>
                <a:uLnTx/>
                <a:uFillTx/>
                <a:latin typeface="Segoe UI"/>
                <a:ea typeface="ＭＳ Ｐゴシック"/>
                <a:cs typeface="+mn-cs"/>
              </a:rPr>
              <a:t>CV events and death from any cause</a:t>
            </a:r>
            <a:r>
              <a:rPr kumimoji="0"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 and </a:t>
            </a:r>
            <a:r>
              <a:rPr kumimoji="0" lang="en-US" altLang="ja-JP" sz="2000" b="1" i="0" u="none" strike="noStrike" kern="1200" cap="none" spc="0" normalizeH="0" baseline="0" noProof="0" dirty="0">
                <a:ln>
                  <a:noFill/>
                </a:ln>
                <a:solidFill>
                  <a:srgbClr val="0F243E"/>
                </a:solidFill>
                <a:effectLst/>
                <a:uLnTx/>
                <a:uFillTx/>
                <a:latin typeface="Segoe UI"/>
                <a:ea typeface="ＭＳ Ｐゴシック"/>
                <a:cs typeface="+mn-cs"/>
              </a:rPr>
              <a:t>superior</a:t>
            </a:r>
            <a:r>
              <a:rPr kumimoji="0"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 with respect to </a:t>
            </a:r>
            <a:r>
              <a:rPr kumimoji="0" lang="en-US" altLang="ja-JP" sz="2000" b="1" i="0" u="none" strike="noStrike" kern="1200" cap="none" spc="0" normalizeH="0" baseline="0" noProof="0" dirty="0">
                <a:ln>
                  <a:noFill/>
                </a:ln>
                <a:solidFill>
                  <a:srgbClr val="0F243E"/>
                </a:solidFill>
                <a:effectLst/>
                <a:uLnTx/>
                <a:uFillTx/>
                <a:latin typeface="Segoe UI"/>
                <a:ea typeface="ＭＳ Ｐゴシック"/>
                <a:cs typeface="+mn-cs"/>
              </a:rPr>
              <a:t>major bleeding </a:t>
            </a:r>
            <a:r>
              <a:rPr kumimoji="0" lang="en-US" altLang="ja-JP" sz="2000" b="0"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in patients with AF and stable CAD</a:t>
            </a:r>
            <a:r>
              <a:rPr kumimoji="0"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a:t>
            </a:r>
          </a:p>
        </p:txBody>
      </p:sp>
    </p:spTree>
    <p:extLst>
      <p:ext uri="{BB962C8B-B14F-4D97-AF65-F5344CB8AC3E}">
        <p14:creationId xmlns:p14="http://schemas.microsoft.com/office/powerpoint/2010/main" val="2624803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7AFB8-474C-49B6-AC9E-38E6DAD22712}"/>
              </a:ext>
            </a:extLst>
          </p:cNvPr>
          <p:cNvSpPr>
            <a:spLocks noGrp="1"/>
          </p:cNvSpPr>
          <p:nvPr>
            <p:ph type="title"/>
          </p:nvPr>
        </p:nvSpPr>
        <p:spPr/>
        <p:txBody>
          <a:bodyPr>
            <a:normAutofit fontScale="90000"/>
          </a:bodyPr>
          <a:lstStyle/>
          <a:p>
            <a:r>
              <a:rPr kumimoji="1" lang="en-US" altLang="ja-JP" b="1" dirty="0"/>
              <a:t>Acknowledgment</a:t>
            </a:r>
            <a:endParaRPr kumimoji="1" lang="ja-JP" altLang="en-US" b="1" dirty="0"/>
          </a:p>
        </p:txBody>
      </p:sp>
      <p:sp>
        <p:nvSpPr>
          <p:cNvPr id="4" name="テキスト ボックス 3"/>
          <p:cNvSpPr txBox="1"/>
          <p:nvPr/>
        </p:nvSpPr>
        <p:spPr>
          <a:xfrm>
            <a:off x="50354" y="834033"/>
            <a:ext cx="7337196" cy="400110"/>
          </a:xfrm>
          <a:prstGeom prst="rect">
            <a:avLst/>
          </a:prstGeom>
          <a:noFill/>
        </p:spPr>
        <p:txBody>
          <a:bodyPr wrap="square" rtlCol="0">
            <a:spAutoFit/>
          </a:bodyPr>
          <a:lstStyle/>
          <a:p>
            <a:r>
              <a:rPr kumimoji="1" lang="en-US" altLang="ja-JP" sz="2000" b="1" dirty="0">
                <a:latin typeface="Segoe UI Semibold" panose="020B0702040204020203" pitchFamily="34" charset="0"/>
              </a:rPr>
              <a:t>AFIRE </a:t>
            </a:r>
            <a:r>
              <a:rPr kumimoji="1" lang="en-US" altLang="ja-JP" sz="2000" dirty="0">
                <a:latin typeface="Segoe UI Semibold" panose="020B0702040204020203" pitchFamily="34" charset="0"/>
              </a:rPr>
              <a:t>Investigators</a:t>
            </a:r>
            <a:r>
              <a:rPr kumimoji="1" lang="ja-JP" altLang="en-US" sz="2000" dirty="0">
                <a:latin typeface="Segoe UI Semibold" panose="020B0702040204020203" pitchFamily="34" charset="0"/>
              </a:rPr>
              <a:t> </a:t>
            </a:r>
            <a:r>
              <a:rPr kumimoji="1" lang="en-US" altLang="ja-JP" sz="2000" dirty="0">
                <a:latin typeface="Segoe UI Semibold" panose="020B0702040204020203" pitchFamily="34" charset="0"/>
              </a:rPr>
              <a:t>in JAPAN, 294 centers</a:t>
            </a:r>
            <a:endParaRPr kumimoji="1" lang="ja-JP" altLang="en-US" sz="2000" dirty="0">
              <a:latin typeface="Segoe UI Semibold" panose="020B0702040204020203" pitchFamily="34" charset="0"/>
            </a:endParaRPr>
          </a:p>
        </p:txBody>
      </p:sp>
      <p:pic>
        <p:nvPicPr>
          <p:cNvPr id="7" name="図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4472" y="1134281"/>
            <a:ext cx="9035055" cy="3554276"/>
          </a:xfrm>
          <a:prstGeom prst="rect">
            <a:avLst/>
          </a:prstGeom>
        </p:spPr>
      </p:pic>
    </p:spTree>
    <p:extLst>
      <p:ext uri="{BB962C8B-B14F-4D97-AF65-F5344CB8AC3E}">
        <p14:creationId xmlns:p14="http://schemas.microsoft.com/office/powerpoint/2010/main" val="259883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261145" y="123478"/>
            <a:ext cx="8136904" cy="654414"/>
          </a:xfrm>
        </p:spPr>
        <p:txBody>
          <a:bodyPr>
            <a:noAutofit/>
          </a:bodyPr>
          <a:lstStyle/>
          <a:p>
            <a:pPr>
              <a:lnSpc>
                <a:spcPts val="2800"/>
              </a:lnSpc>
            </a:pPr>
            <a:r>
              <a:rPr kumimoji="1" lang="en-US" altLang="ja-JP" sz="2800" b="1" dirty="0"/>
              <a:t>After 1 year following PCI, Current Guidelines Recommend Oral Anticoagulant Monotherapy</a:t>
            </a:r>
            <a:endParaRPr kumimoji="1" lang="ja-JP" altLang="en-US" sz="2800" b="1" dirty="0"/>
          </a:p>
        </p:txBody>
      </p:sp>
      <p:sp>
        <p:nvSpPr>
          <p:cNvPr id="8" name="テキスト ボックス 7"/>
          <p:cNvSpPr txBox="1"/>
          <p:nvPr/>
        </p:nvSpPr>
        <p:spPr>
          <a:xfrm>
            <a:off x="3726227" y="997048"/>
            <a:ext cx="5347722" cy="3600986"/>
          </a:xfrm>
          <a:prstGeom prst="rect">
            <a:avLst/>
          </a:prstGeom>
          <a:noFill/>
        </p:spPr>
        <p:txBody>
          <a:bodyPr wrap="square" rtlCol="0">
            <a:spAutoFit/>
          </a:bodyPr>
          <a:lstStyle/>
          <a:p>
            <a:pPr marL="180000" indent="-142875" algn="just">
              <a:lnSpc>
                <a:spcPct val="130000"/>
              </a:lnSpc>
              <a:spcBef>
                <a:spcPts val="1200"/>
              </a:spcBef>
              <a:buFont typeface="Wingdings" panose="05000000000000000000" pitchFamily="2" charset="2"/>
              <a:buChar char="Ø"/>
            </a:pPr>
            <a:r>
              <a:rPr kumimoji="1" lang="en-US" altLang="ja-JP" sz="1600" dirty="0"/>
              <a:t>After 12 months of combination therapy, or in patients with AF and stable CAD not requiring intervention, current guidelines recommend monotherapy</a:t>
            </a:r>
            <a:r>
              <a:rPr kumimoji="1" lang="ja-JP" altLang="en-US" sz="1600" dirty="0"/>
              <a:t>　</a:t>
            </a:r>
            <a:r>
              <a:rPr kumimoji="1" lang="en-US" altLang="ja-JP" sz="1600" dirty="0"/>
              <a:t>with </a:t>
            </a:r>
            <a:br>
              <a:rPr kumimoji="1" lang="en-US" altLang="ja-JP" sz="1600" dirty="0"/>
            </a:br>
            <a:r>
              <a:rPr kumimoji="1" lang="en-US" altLang="ja-JP" sz="1600" dirty="0"/>
              <a:t>an oral anticoagulant.</a:t>
            </a:r>
          </a:p>
          <a:p>
            <a:pPr marL="180000" indent="-142875" algn="just">
              <a:lnSpc>
                <a:spcPct val="130000"/>
              </a:lnSpc>
              <a:spcBef>
                <a:spcPts val="1200"/>
              </a:spcBef>
              <a:buFont typeface="Wingdings" panose="05000000000000000000" pitchFamily="2" charset="2"/>
              <a:buChar char="Ø"/>
            </a:pPr>
            <a:r>
              <a:rPr kumimoji="1" lang="en-US" altLang="ja-JP" sz="1600" dirty="0"/>
              <a:t>However, this approach has yet to be supported </a:t>
            </a:r>
            <a:br>
              <a:rPr kumimoji="1" lang="en-US" altLang="ja-JP" sz="1600" dirty="0"/>
            </a:br>
            <a:r>
              <a:rPr kumimoji="1" lang="en-US" altLang="ja-JP" sz="1600" dirty="0"/>
              <a:t>by evidence from randomized, controlled trials.</a:t>
            </a:r>
          </a:p>
          <a:p>
            <a:pPr marL="180000" indent="-142875" algn="just">
              <a:lnSpc>
                <a:spcPct val="130000"/>
              </a:lnSpc>
              <a:spcBef>
                <a:spcPts val="1200"/>
              </a:spcBef>
              <a:buFont typeface="Wingdings" panose="05000000000000000000" pitchFamily="2" charset="2"/>
              <a:buChar char="Ø"/>
              <a:tabLst>
                <a:tab pos="355600" algn="l"/>
                <a:tab pos="444500" algn="l"/>
              </a:tabLst>
            </a:pPr>
            <a:r>
              <a:rPr kumimoji="1" lang="en-US" altLang="ja-JP" sz="1600" dirty="0"/>
              <a:t>Furthermore, substantial numbers of patients in this situation continue to be treated with combination therapy, which indicates a gap between guidelines and clinical practice.</a:t>
            </a:r>
            <a:r>
              <a:rPr kumimoji="1" lang="en-US" altLang="ja-JP" sz="1600" baseline="30000" dirty="0"/>
              <a:t>2)</a:t>
            </a:r>
          </a:p>
        </p:txBody>
      </p:sp>
      <p:sp>
        <p:nvSpPr>
          <p:cNvPr id="12" name="テキスト ボックス 11"/>
          <p:cNvSpPr txBox="1"/>
          <p:nvPr/>
        </p:nvSpPr>
        <p:spPr>
          <a:xfrm>
            <a:off x="3779912" y="4793356"/>
            <a:ext cx="4824536" cy="253916"/>
          </a:xfrm>
          <a:prstGeom prst="rect">
            <a:avLst/>
          </a:prstGeom>
          <a:noFill/>
        </p:spPr>
        <p:txBody>
          <a:bodyPr wrap="square" rtlCol="0">
            <a:spAutoFit/>
          </a:bodyPr>
          <a:lstStyle/>
          <a:p>
            <a:r>
              <a:rPr lang="en-US" altLang="ja-JP" sz="1000" dirty="0"/>
              <a:t>1) </a:t>
            </a:r>
            <a:r>
              <a:rPr lang="en-US" altLang="ja-JP" sz="1000" dirty="0" err="1"/>
              <a:t>Valgimigli</a:t>
            </a:r>
            <a:r>
              <a:rPr lang="en-US" altLang="ja-JP" sz="1000" dirty="0"/>
              <a:t> M, </a:t>
            </a:r>
            <a:r>
              <a:rPr lang="en-US" altLang="ja-JP" sz="1000" i="1" dirty="0"/>
              <a:t>et al</a:t>
            </a:r>
            <a:r>
              <a:rPr lang="en-US" altLang="ja-JP" sz="1000" dirty="0"/>
              <a:t>., </a:t>
            </a:r>
            <a:r>
              <a:rPr lang="en-US" altLang="ja-JP" sz="1000" i="1" dirty="0"/>
              <a:t>Eur Heart J</a:t>
            </a:r>
            <a:r>
              <a:rPr lang="en-US" altLang="ja-JP" sz="1000" dirty="0"/>
              <a:t>,</a:t>
            </a:r>
            <a:r>
              <a:rPr lang="en-US" altLang="ja-JP" sz="1000" i="1" dirty="0"/>
              <a:t> </a:t>
            </a:r>
            <a:r>
              <a:rPr lang="en-US" altLang="ja-JP" sz="1000" dirty="0"/>
              <a:t>2018	2) </a:t>
            </a:r>
            <a:r>
              <a:rPr lang="en-US" altLang="ja-JP" sz="1000" dirty="0" err="1"/>
              <a:t>Ancedy</a:t>
            </a:r>
            <a:r>
              <a:rPr lang="en-US" altLang="ja-JP" sz="1000" dirty="0"/>
              <a:t> Y, </a:t>
            </a:r>
            <a:r>
              <a:rPr lang="en-US" altLang="ja-JP" sz="1000" i="1" dirty="0"/>
              <a:t>et al., </a:t>
            </a:r>
            <a:r>
              <a:rPr lang="en-US" altLang="ja-JP" sz="1000" i="1" dirty="0" err="1"/>
              <a:t>Int</a:t>
            </a:r>
            <a:r>
              <a:rPr lang="en-US" altLang="ja-JP" sz="1000" i="1" dirty="0"/>
              <a:t> J </a:t>
            </a:r>
            <a:r>
              <a:rPr lang="en-US" altLang="ja-JP" sz="1000" i="1" dirty="0" err="1"/>
              <a:t>Cardiol</a:t>
            </a:r>
            <a:r>
              <a:rPr lang="en-US" altLang="ja-JP" sz="1000" i="1" dirty="0"/>
              <a:t> </a:t>
            </a:r>
            <a:r>
              <a:rPr lang="en-US" altLang="ja-JP" sz="1000" dirty="0"/>
              <a:t>2016</a:t>
            </a:r>
          </a:p>
        </p:txBody>
      </p:sp>
      <p:sp>
        <p:nvSpPr>
          <p:cNvPr id="13" name="テキスト ボックス 12"/>
          <p:cNvSpPr txBox="1"/>
          <p:nvPr/>
        </p:nvSpPr>
        <p:spPr>
          <a:xfrm>
            <a:off x="179512" y="911791"/>
            <a:ext cx="3691076" cy="553998"/>
          </a:xfrm>
          <a:prstGeom prst="rect">
            <a:avLst/>
          </a:prstGeom>
          <a:noFill/>
        </p:spPr>
        <p:txBody>
          <a:bodyPr wrap="square" rtlCol="0">
            <a:spAutoFit/>
          </a:bodyPr>
          <a:lstStyle/>
          <a:p>
            <a:pPr algn="just"/>
            <a:r>
              <a:rPr kumimoji="1" lang="en-US" altLang="ja-JP" sz="1000" b="1" dirty="0"/>
              <a:t>Algorithm for dual antiplatelet therapy (DAPT) in patients with an indication for oral anticoagulation undergoing percutaneous coronary intervention (PCI). </a:t>
            </a:r>
            <a:r>
              <a:rPr kumimoji="1" lang="en-US" altLang="ja-JP" sz="1000" b="1" baseline="30000" dirty="0"/>
              <a:t>1)</a:t>
            </a:r>
            <a:endParaRPr kumimoji="1" lang="ja-JP" altLang="en-US" sz="1000" b="1" baseline="30000" dirty="0"/>
          </a:p>
        </p:txBody>
      </p:sp>
      <p:pic>
        <p:nvPicPr>
          <p:cNvPr id="14" name="図 13">
            <a:extLst>
              <a:ext uri="{FF2B5EF4-FFF2-40B4-BE49-F238E27FC236}">
                <a16:creationId xmlns:a16="http://schemas.microsoft.com/office/drawing/2014/main" id="{EE64BEF1-9443-49FC-B15D-BE3BD5520E5C}"/>
              </a:ext>
            </a:extLst>
          </p:cNvPr>
          <p:cNvPicPr>
            <a:picLocks noChangeAspect="1"/>
          </p:cNvPicPr>
          <p:nvPr/>
        </p:nvPicPr>
        <p:blipFill rotWithShape="1">
          <a:blip r:embed="rId3"/>
          <a:srcRect l="-1" t="949" r="4263"/>
          <a:stretch/>
        </p:blipFill>
        <p:spPr>
          <a:xfrm>
            <a:off x="126172" y="1465789"/>
            <a:ext cx="3653740" cy="3201267"/>
          </a:xfrm>
          <a:prstGeom prst="rect">
            <a:avLst/>
          </a:prstGeom>
        </p:spPr>
      </p:pic>
      <p:sp>
        <p:nvSpPr>
          <p:cNvPr id="15" name="角丸四角形 14"/>
          <p:cNvSpPr/>
          <p:nvPr/>
        </p:nvSpPr>
        <p:spPr>
          <a:xfrm>
            <a:off x="918260" y="3785190"/>
            <a:ext cx="2808312" cy="507131"/>
          </a:xfrm>
          <a:prstGeom prst="roundRect">
            <a:avLst>
              <a:gd name="adj" fmla="val 9175"/>
            </a:avLst>
          </a:prstGeom>
          <a:noFill/>
          <a:ln w="38100">
            <a:solidFill>
              <a:srgbClr val="E400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solidFill>
            </a:endParaRPr>
          </a:p>
        </p:txBody>
      </p:sp>
    </p:spTree>
    <p:extLst>
      <p:ext uri="{BB962C8B-B14F-4D97-AF65-F5344CB8AC3E}">
        <p14:creationId xmlns:p14="http://schemas.microsoft.com/office/powerpoint/2010/main" val="182195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1699" y="1527051"/>
            <a:ext cx="9207399" cy="1692771"/>
          </a:xfrm>
          <a:prstGeom prst="rect">
            <a:avLst/>
          </a:prstGeom>
          <a:noFill/>
        </p:spPr>
        <p:txBody>
          <a:bodyPr wrap="square" rtlCol="0">
            <a:spAutoFit/>
          </a:body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In the AFIRE study, we </a:t>
            </a:r>
            <a:r>
              <a:rPr kumimoji="1" lang="en-US" altLang="ja-JP" sz="2000" b="1" i="0" u="none" strike="noStrike" kern="1200" cap="none" spc="0" normalizeH="0" baseline="0" noProof="0" dirty="0">
                <a:ln>
                  <a:noFill/>
                </a:ln>
                <a:solidFill>
                  <a:srgbClr val="0F243E"/>
                </a:solidFill>
                <a:effectLst/>
                <a:uLnTx/>
                <a:uFillTx/>
                <a:ea typeface="ＭＳ Ｐゴシック"/>
              </a:rPr>
              <a:t>aimed</a:t>
            </a:r>
            <a:r>
              <a:rPr kumimoji="1"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 to investigate whether </a:t>
            </a:r>
            <a:r>
              <a:rPr kumimoji="1" lang="en-US" altLang="ja-JP" sz="2000" b="1" i="0" u="none" strike="noStrike" kern="1200" cap="none" spc="0" normalizeH="0" baseline="0" noProof="0" dirty="0">
                <a:ln>
                  <a:noFill/>
                </a:ln>
                <a:solidFill>
                  <a:srgbClr val="E4007F"/>
                </a:solidFill>
                <a:effectLst/>
                <a:uLnTx/>
                <a:uFillTx/>
                <a:latin typeface="Segoe UI Semibold" panose="020B0702040204020203" pitchFamily="34" charset="0"/>
                <a:ea typeface="ＭＳ Ｐゴシック"/>
                <a:cs typeface="+mn-cs"/>
              </a:rPr>
              <a:t>rivaroxaban monotherapy</a:t>
            </a:r>
            <a:r>
              <a:rPr kumimoji="1" lang="en-US" altLang="ja-JP" sz="2000" b="0"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 </a:t>
            </a:r>
            <a:r>
              <a:rPr kumimoji="1"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is </a:t>
            </a:r>
            <a:r>
              <a:rPr kumimoji="1" lang="en-US" altLang="ja-JP" sz="2000" b="1" i="0" u="none" strike="noStrike" kern="1200" cap="none" spc="0" normalizeH="0" baseline="0" noProof="0" dirty="0">
                <a:ln>
                  <a:noFill/>
                </a:ln>
                <a:solidFill>
                  <a:srgbClr val="0F243E"/>
                </a:solidFill>
                <a:effectLst/>
                <a:uLnTx/>
                <a:uFillTx/>
                <a:ea typeface="ＭＳ Ｐゴシック"/>
                <a:cs typeface="+mn-cs"/>
              </a:rPr>
              <a:t>noninferior</a:t>
            </a:r>
            <a:r>
              <a:rPr kumimoji="1"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 to </a:t>
            </a:r>
            <a:r>
              <a:rPr kumimoji="1" lang="en-US" altLang="ja-JP" sz="2000" b="1" i="0" u="none" strike="noStrike" kern="1200" cap="none" spc="0" normalizeH="0" baseline="0" noProof="0" dirty="0">
                <a:ln>
                  <a:noFill/>
                </a:ln>
                <a:solidFill>
                  <a:srgbClr val="4F167E"/>
                </a:solidFill>
                <a:effectLst/>
                <a:uLnTx/>
                <a:uFillTx/>
                <a:latin typeface="Segoe UI Semibold" panose="020B0702040204020203" pitchFamily="34" charset="0"/>
                <a:ea typeface="ＭＳ Ｐゴシック"/>
                <a:cs typeface="+mn-cs"/>
              </a:rPr>
              <a:t>combination therapy (rivaroxaban plus an antiplatelet agent) </a:t>
            </a:r>
            <a:r>
              <a:rPr kumimoji="1"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in patients with AF and stable CAD more than 1 year after revascularization or </a:t>
            </a:r>
            <a:br>
              <a:rPr kumimoji="1"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br>
            <a:r>
              <a:rPr kumimoji="1"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in those with angiographically confirmed CAD not requiring revascularization.</a:t>
            </a:r>
          </a:p>
        </p:txBody>
      </p:sp>
      <p:sp>
        <p:nvSpPr>
          <p:cNvPr id="5" name="タイトル 1"/>
          <p:cNvSpPr>
            <a:spLocks noGrp="1"/>
          </p:cNvSpPr>
          <p:nvPr>
            <p:ph type="title"/>
          </p:nvPr>
        </p:nvSpPr>
        <p:spPr>
          <a:xfrm>
            <a:off x="107504" y="203106"/>
            <a:ext cx="8752868" cy="506330"/>
          </a:xfrm>
        </p:spPr>
        <p:txBody>
          <a:bodyPr>
            <a:noAutofit/>
          </a:bodyPr>
          <a:lstStyle/>
          <a:p>
            <a:r>
              <a:rPr kumimoji="1" lang="en-US" altLang="ja-JP" sz="2400" b="1" dirty="0">
                <a:solidFill>
                  <a:srgbClr val="E4007F"/>
                </a:solidFill>
              </a:rPr>
              <a:t>A</a:t>
            </a:r>
            <a:r>
              <a:rPr kumimoji="1" lang="en-US" altLang="ja-JP" sz="2400" b="1" dirty="0"/>
              <a:t>trial </a:t>
            </a:r>
            <a:r>
              <a:rPr kumimoji="1" lang="en-US" altLang="ja-JP" sz="2400" b="1" dirty="0">
                <a:solidFill>
                  <a:srgbClr val="E4007F"/>
                </a:solidFill>
              </a:rPr>
              <a:t>F</a:t>
            </a:r>
            <a:r>
              <a:rPr kumimoji="1" lang="en-US" altLang="ja-JP" sz="2400" b="1" dirty="0"/>
              <a:t>ibrillation and </a:t>
            </a:r>
            <a:r>
              <a:rPr kumimoji="1" lang="en-US" altLang="ja-JP" sz="2400" b="1" dirty="0">
                <a:solidFill>
                  <a:srgbClr val="E4007F"/>
                </a:solidFill>
              </a:rPr>
              <a:t>I</a:t>
            </a:r>
            <a:r>
              <a:rPr kumimoji="1" lang="en-US" altLang="ja-JP" sz="2400" b="1" dirty="0"/>
              <a:t>schemic events with </a:t>
            </a:r>
            <a:r>
              <a:rPr kumimoji="1" lang="en-US" altLang="ja-JP" sz="2400" b="1" dirty="0" err="1">
                <a:solidFill>
                  <a:srgbClr val="E4007F"/>
                </a:solidFill>
              </a:rPr>
              <a:t>R</a:t>
            </a:r>
            <a:r>
              <a:rPr kumimoji="1" lang="en-US" altLang="ja-JP" sz="2400" b="1" dirty="0" err="1"/>
              <a:t>ivaroxaban</a:t>
            </a:r>
            <a:r>
              <a:rPr kumimoji="1" lang="en-US" altLang="ja-JP" sz="2400" b="1" dirty="0"/>
              <a:t> </a:t>
            </a:r>
            <a:br>
              <a:rPr kumimoji="1" lang="en-US" altLang="ja-JP" sz="2400" b="1" dirty="0"/>
            </a:br>
            <a:r>
              <a:rPr kumimoji="1" lang="en-US" altLang="ja-JP" sz="2400" b="1" dirty="0"/>
              <a:t>in </a:t>
            </a:r>
            <a:r>
              <a:rPr kumimoji="1" lang="en-US" altLang="ja-JP" sz="2400" b="1" dirty="0" err="1"/>
              <a:t>pati</a:t>
            </a:r>
            <a:r>
              <a:rPr kumimoji="1" lang="en-US" altLang="ja-JP" sz="2400" b="1" dirty="0" err="1">
                <a:solidFill>
                  <a:srgbClr val="E4007F"/>
                </a:solidFill>
              </a:rPr>
              <a:t>E</a:t>
            </a:r>
            <a:r>
              <a:rPr kumimoji="1" lang="en-US" altLang="ja-JP" sz="2400" b="1" dirty="0" err="1"/>
              <a:t>nts</a:t>
            </a:r>
            <a:r>
              <a:rPr kumimoji="1" lang="en-US" altLang="ja-JP" sz="2400" b="1" dirty="0"/>
              <a:t> with stable coronary artery disease: </a:t>
            </a:r>
            <a:r>
              <a:rPr kumimoji="1" lang="en-US" altLang="ja-JP" sz="2400" b="1" dirty="0">
                <a:solidFill>
                  <a:srgbClr val="E4007F"/>
                </a:solidFill>
              </a:rPr>
              <a:t>AFIRE Study </a:t>
            </a:r>
            <a:endParaRPr kumimoji="1" lang="ja-JP" altLang="en-US" sz="2400" b="1" dirty="0">
              <a:solidFill>
                <a:srgbClr val="E4007F"/>
              </a:solidFill>
            </a:endParaRPr>
          </a:p>
        </p:txBody>
      </p:sp>
    </p:spTree>
    <p:extLst>
      <p:ext uri="{BB962C8B-B14F-4D97-AF65-F5344CB8AC3E}">
        <p14:creationId xmlns:p14="http://schemas.microsoft.com/office/powerpoint/2010/main" val="345403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6411" t="399" r="-6793" b="804"/>
          <a:stretch/>
        </p:blipFill>
        <p:spPr>
          <a:xfrm>
            <a:off x="4216" y="858912"/>
            <a:ext cx="5218274" cy="3852000"/>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r="20837"/>
          <a:stretch/>
        </p:blipFill>
        <p:spPr>
          <a:xfrm>
            <a:off x="4571999" y="858911"/>
            <a:ext cx="4578613" cy="3852000"/>
          </a:xfrm>
          <a:prstGeom prst="rect">
            <a:avLst/>
          </a:prstGeom>
        </p:spPr>
      </p:pic>
      <p:sp>
        <p:nvSpPr>
          <p:cNvPr id="5" name="正方形/長方形 4"/>
          <p:cNvSpPr/>
          <p:nvPr/>
        </p:nvSpPr>
        <p:spPr>
          <a:xfrm>
            <a:off x="-2" y="858913"/>
            <a:ext cx="9144000" cy="3873818"/>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Segoe UI"/>
              <a:ea typeface="ＭＳ Ｐゴシック"/>
              <a:cs typeface="+mn-cs"/>
            </a:endParaRPr>
          </a:p>
        </p:txBody>
      </p:sp>
      <p:sp>
        <p:nvSpPr>
          <p:cNvPr id="2" name="タイトル 1"/>
          <p:cNvSpPr>
            <a:spLocks noGrp="1"/>
          </p:cNvSpPr>
          <p:nvPr>
            <p:ph type="title"/>
          </p:nvPr>
        </p:nvSpPr>
        <p:spPr/>
        <p:txBody>
          <a:bodyPr>
            <a:noAutofit/>
          </a:bodyPr>
          <a:lstStyle/>
          <a:p>
            <a:r>
              <a:rPr kumimoji="1" lang="en-US" altLang="ja-JP" sz="3200" b="1" dirty="0"/>
              <a:t>Trial Organization</a:t>
            </a:r>
            <a:endParaRPr kumimoji="1" lang="ja-JP" altLang="en-US" sz="3200" b="1" dirty="0"/>
          </a:p>
        </p:txBody>
      </p:sp>
      <p:sp>
        <p:nvSpPr>
          <p:cNvPr id="3" name="テキスト ボックス 2"/>
          <p:cNvSpPr txBox="1"/>
          <p:nvPr/>
        </p:nvSpPr>
        <p:spPr>
          <a:xfrm>
            <a:off x="88107" y="904528"/>
            <a:ext cx="7488831" cy="3754874"/>
          </a:xfrm>
          <a:prstGeom prst="rect">
            <a:avLst/>
          </a:prstGeom>
          <a:noFill/>
          <a:effectLst>
            <a:glow rad="88900">
              <a:srgbClr val="D5B3FF"/>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Principal Investigator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Steering Committee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Protocol Committee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Clinical Events Committee </a:t>
            </a:r>
          </a:p>
          <a:p>
            <a:pPr marL="7200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Cardiac Region</a:t>
            </a:r>
            <a:r>
              <a:rPr kumimoji="0" lang="en-US" altLang="ja-JP" sz="1400" b="1" i="0"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 </a:t>
            </a:r>
          </a:p>
          <a:p>
            <a:pPr marL="7200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Brain Region</a:t>
            </a:r>
            <a:r>
              <a:rPr kumimoji="0" lang="en-US" altLang="ja-JP" sz="1400" b="1" i="0"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 </a:t>
            </a:r>
            <a:endParaRPr kumimoji="0" lang="en-US" altLang="ja-JP" sz="600" b="1" i="0" u="none" strike="noStrike" kern="1200" cap="none" spc="0" normalizeH="0" baseline="0" noProof="0" dirty="0">
              <a:ln w="3175">
                <a:noFill/>
              </a:ln>
              <a:solidFill>
                <a:srgbClr val="0F243E"/>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Data Safety</a:t>
            </a:r>
            <a:r>
              <a:rPr kumimoji="0" lang="ja-JP" altLang="en-US"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 </a:t>
            </a:r>
            <a:r>
              <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and Monitoring Committee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Principal Statistician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1" u="none" strike="noStrike" kern="1200" cap="none" spc="0" normalizeH="0" baseline="0" noProof="0" dirty="0">
                <a:ln w="3175">
                  <a:noFill/>
                </a:ln>
                <a:solidFill>
                  <a:srgbClr val="E4007F"/>
                </a:solidFill>
                <a:effectLst>
                  <a:glow rad="50800">
                    <a:srgbClr val="FFFFFF">
                      <a:alpha val="80000"/>
                    </a:srgbClr>
                  </a:glow>
                </a:effectLst>
                <a:uLnTx/>
                <a:uFillTx/>
                <a:latin typeface="Segoe UI"/>
                <a:ea typeface="ＭＳ Ｐゴシック"/>
                <a:cs typeface="+mn-cs"/>
              </a:rPr>
              <a:t>Funding</a:t>
            </a:r>
          </a:p>
        </p:txBody>
      </p:sp>
      <p:sp>
        <p:nvSpPr>
          <p:cNvPr id="8" name="テキスト ボックス 7"/>
          <p:cNvSpPr txBox="1"/>
          <p:nvPr/>
        </p:nvSpPr>
        <p:spPr>
          <a:xfrm>
            <a:off x="3397012" y="901626"/>
            <a:ext cx="5832648" cy="3754874"/>
          </a:xfrm>
          <a:prstGeom prst="rect">
            <a:avLst/>
          </a:prstGeom>
          <a:noFill/>
          <a:effectLst>
            <a:glow rad="88900">
              <a:srgbClr val="D5B3FF"/>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Satoshi Yasuda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Hisao</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Ogawa (Deputy Principal Investigator),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Kazuo Kimura, </a:t>
            </a: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Nobuhisa</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Hagiwara, Atsushi Hirayama,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Masato Nakamura, Katsumi </a:t>
            </a: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Miyauchi</a:t>
            </a:r>
            <a:endPar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Junya</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a:t>
            </a: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Ako</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(Chair), </a:t>
            </a: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Masaharu</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a:t>
            </a: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Akao</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Koichi </a:t>
            </a: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Kaikita</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Tetsuya </a:t>
            </a: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Matoba</a:t>
            </a:r>
            <a:r>
              <a:rPr kumimoji="0" lang="en-US" altLang="ja-JP" sz="5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Tetsuya Sumiyoshi, Yukihiro </a:t>
            </a: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Koretsune</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Takafumi Hiro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Yoichiro</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Hashimoto, Kazumi Kimura, </a:t>
            </a: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Teruyuki</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Hirano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w="3175">
                  <a:noFill/>
                </a:ln>
                <a:solidFill>
                  <a:srgbClr val="0F243E"/>
                </a:solidFill>
                <a:effectLst>
                  <a:glow rad="50800">
                    <a:srgbClr val="FFFFFF">
                      <a:alpha val="80000"/>
                    </a:srgbClr>
                  </a:glow>
                </a:effectLst>
                <a:uLnTx/>
                <a:uFillTx/>
                <a:latin typeface="Segoe UI"/>
                <a:ea typeface="ＭＳ Ｐゴシック"/>
                <a:cs typeface="+mn-cs"/>
              </a:rPr>
              <a:t> </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Hiroyuki </a:t>
            </a:r>
            <a:r>
              <a:rPr kumimoji="0" lang="en-US" altLang="ja-JP" sz="1400" b="1" i="0" u="none" strike="noStrike" kern="1200" cap="none" spc="0" normalizeH="0" baseline="0" noProof="0" dirty="0" err="1">
                <a:ln w="3175">
                  <a:noFill/>
                </a:ln>
                <a:solidFill>
                  <a:srgbClr val="4F167E"/>
                </a:solidFill>
                <a:effectLst>
                  <a:glow rad="50800">
                    <a:srgbClr val="FFFFFF">
                      <a:alpha val="80000"/>
                    </a:srgbClr>
                  </a:glow>
                </a:effectLst>
                <a:uLnTx/>
                <a:uFillTx/>
                <a:latin typeface="Segoe UI"/>
                <a:ea typeface="ＭＳ Ｐゴシック"/>
                <a:cs typeface="+mn-cs"/>
              </a:rPr>
              <a:t>Daida</a:t>
            </a:r>
            <a:r>
              <a:rPr kumimoji="0" lang="ja-JP" altLang="en-US"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(Chair), Yasushi Okada, Tsutomu Yamazaki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 </a:t>
            </a: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Kunihiko Matsui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rPr>
              <a:t>Japan Cardiovascular Research Foundation</a:t>
            </a:r>
            <a:endParaRPr kumimoji="0" lang="ja-JP" altLang="ja-JP" sz="1400" b="1" i="0" u="none" strike="noStrike" kern="1200" cap="none" spc="0" normalizeH="0" baseline="0" noProof="0" dirty="0">
              <a:ln w="3175">
                <a:noFill/>
              </a:ln>
              <a:solidFill>
                <a:srgbClr val="4F167E"/>
              </a:solidFill>
              <a:effectLst>
                <a:glow rad="50800">
                  <a:srgbClr val="FFFFFF">
                    <a:alpha val="80000"/>
                  </a:srgbClr>
                </a:glow>
              </a:effectLst>
              <a:uLnTx/>
              <a:uFillTx/>
              <a:latin typeface="Segoe UI"/>
              <a:ea typeface="ＭＳ Ｐゴシック"/>
              <a:cs typeface="+mn-cs"/>
            </a:endParaRPr>
          </a:p>
        </p:txBody>
      </p:sp>
    </p:spTree>
    <p:extLst>
      <p:ext uri="{BB962C8B-B14F-4D97-AF65-F5344CB8AC3E}">
        <p14:creationId xmlns:p14="http://schemas.microsoft.com/office/powerpoint/2010/main" val="429440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88844" y="928006"/>
            <a:ext cx="864235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0F243E"/>
                </a:solidFill>
                <a:effectLst/>
                <a:uLnTx/>
                <a:uFillTx/>
                <a:latin typeface="Segoe UI"/>
                <a:ea typeface="ＭＳ Ｐゴシック"/>
                <a:cs typeface="+mn-cs"/>
              </a:rPr>
              <a:t> </a:t>
            </a:r>
            <a:r>
              <a:rPr kumimoji="0" lang="en-US" altLang="ja-JP" sz="2000" b="0"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A multicenter, prospective, randomized, open-label, parallel-group trial</a:t>
            </a:r>
            <a:r>
              <a:rPr kumimoji="1" lang="en-US" altLang="ja-JP" sz="2000" b="0" i="0" u="none" strike="noStrike" kern="1200" cap="none" spc="0" normalizeH="0" baseline="30000" noProof="0" dirty="0">
                <a:ln>
                  <a:noFill/>
                </a:ln>
                <a:solidFill>
                  <a:srgbClr val="0F243E"/>
                </a:solidFill>
                <a:effectLst/>
                <a:uLnTx/>
                <a:uFillTx/>
                <a:latin typeface="Segoe UI"/>
                <a:ea typeface="ＭＳ Ｐゴシック"/>
                <a:cs typeface="+mn-cs"/>
              </a:rPr>
              <a:t> 1)</a:t>
            </a:r>
            <a:endParaRPr kumimoji="1" lang="ja-JP" altLang="en-US" sz="2000" b="0" i="0" u="none" strike="noStrike" kern="1200" cap="none" spc="0" normalizeH="0" baseline="0" noProof="0" dirty="0">
              <a:ln>
                <a:noFill/>
              </a:ln>
              <a:solidFill>
                <a:srgbClr val="0F243E"/>
              </a:solidFill>
              <a:effectLst/>
              <a:uLnTx/>
              <a:uFillTx/>
              <a:latin typeface="Segoe UI"/>
              <a:ea typeface="ＭＳ Ｐゴシック"/>
              <a:cs typeface="+mn-cs"/>
            </a:endParaRPr>
          </a:p>
        </p:txBody>
      </p:sp>
      <p:sp>
        <p:nvSpPr>
          <p:cNvPr id="18" name="テキスト ボックス 17">
            <a:extLst>
              <a:ext uri="{FF2B5EF4-FFF2-40B4-BE49-F238E27FC236}">
                <a16:creationId xmlns:a16="http://schemas.microsoft.com/office/drawing/2014/main" id="{342AC415-1F47-4C6E-974C-31E4DD261ABF}"/>
              </a:ext>
            </a:extLst>
          </p:cNvPr>
          <p:cNvSpPr txBox="1"/>
          <p:nvPr/>
        </p:nvSpPr>
        <p:spPr>
          <a:xfrm>
            <a:off x="3599384" y="4861555"/>
            <a:ext cx="5544616"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F243E"/>
                </a:solidFill>
                <a:effectLst/>
                <a:uLnTx/>
                <a:uFillTx/>
                <a:latin typeface="Segoe UI"/>
                <a:ea typeface="ＭＳ Ｐゴシック"/>
                <a:cs typeface="+mn-cs"/>
              </a:rPr>
              <a:t>1) Yasuda S,</a:t>
            </a:r>
            <a:r>
              <a:rPr kumimoji="1" lang="ja-JP" altLang="en-US" sz="1050" b="0" i="0" u="none" strike="noStrike" kern="1200" cap="none" spc="0" normalizeH="0" baseline="0" noProof="0" dirty="0">
                <a:ln>
                  <a:noFill/>
                </a:ln>
                <a:solidFill>
                  <a:srgbClr val="0F243E"/>
                </a:solidFill>
                <a:effectLst/>
                <a:uLnTx/>
                <a:uFillTx/>
                <a:latin typeface="Segoe UI"/>
                <a:ea typeface="ＭＳ Ｐゴシック"/>
                <a:cs typeface="+mn-cs"/>
              </a:rPr>
              <a:t> </a:t>
            </a:r>
            <a:r>
              <a:rPr kumimoji="1" lang="en-US" altLang="ja-JP" sz="1050" b="0" i="0" u="none" strike="noStrike" kern="1200" cap="none" spc="0" normalizeH="0" baseline="0" noProof="0" dirty="0">
                <a:ln>
                  <a:noFill/>
                </a:ln>
                <a:solidFill>
                  <a:srgbClr val="0F243E"/>
                </a:solidFill>
                <a:effectLst/>
                <a:uLnTx/>
                <a:uFillTx/>
                <a:latin typeface="Segoe UI"/>
                <a:ea typeface="ＭＳ Ｐゴシック"/>
                <a:cs typeface="+mn-cs"/>
              </a:rPr>
              <a:t>et al. </a:t>
            </a:r>
            <a:r>
              <a:rPr kumimoji="1" lang="en-US" altLang="ja-JP" sz="1050" b="0" i="1" u="none" strike="noStrike" kern="1200" cap="none" spc="0" normalizeH="0" baseline="0" noProof="0" dirty="0">
                <a:ln>
                  <a:noFill/>
                </a:ln>
                <a:solidFill>
                  <a:srgbClr val="0F243E"/>
                </a:solidFill>
                <a:effectLst/>
                <a:uLnTx/>
                <a:uFillTx/>
                <a:latin typeface="Segoe UI"/>
                <a:ea typeface="ＭＳ Ｐゴシック"/>
                <a:cs typeface="+mn-cs"/>
              </a:rPr>
              <a:t>Int J </a:t>
            </a:r>
            <a:r>
              <a:rPr kumimoji="1" lang="en-US" altLang="ja-JP" sz="1050" b="0" i="1" u="none" strike="noStrike" kern="1200" cap="none" spc="0" normalizeH="0" baseline="0" noProof="0" dirty="0" err="1">
                <a:ln>
                  <a:noFill/>
                </a:ln>
                <a:solidFill>
                  <a:srgbClr val="0F243E"/>
                </a:solidFill>
                <a:effectLst/>
                <a:uLnTx/>
                <a:uFillTx/>
                <a:latin typeface="Segoe UI"/>
                <a:ea typeface="ＭＳ Ｐゴシック"/>
                <a:cs typeface="+mn-cs"/>
              </a:rPr>
              <a:t>Cardiol</a:t>
            </a:r>
            <a:r>
              <a:rPr kumimoji="1" lang="en-US" altLang="ja-JP" sz="1050" b="0" i="1" u="none" strike="noStrike" kern="1200" cap="none" spc="0" normalizeH="0" baseline="0" noProof="0" dirty="0">
                <a:ln>
                  <a:noFill/>
                </a:ln>
                <a:solidFill>
                  <a:srgbClr val="0F243E"/>
                </a:solidFill>
                <a:effectLst/>
                <a:uLnTx/>
                <a:uFillTx/>
                <a:latin typeface="Segoe UI"/>
                <a:ea typeface="ＭＳ Ｐゴシック"/>
                <a:cs typeface="+mn-cs"/>
              </a:rPr>
              <a:t>. </a:t>
            </a:r>
            <a:r>
              <a:rPr kumimoji="1" lang="en-US" altLang="ja-JP" sz="1050" b="0" i="0" u="none" strike="noStrike" kern="1200" cap="none" spc="0" normalizeH="0" baseline="0" noProof="0" dirty="0">
                <a:ln>
                  <a:noFill/>
                </a:ln>
                <a:solidFill>
                  <a:srgbClr val="0F243E"/>
                </a:solidFill>
                <a:effectLst/>
                <a:uLnTx/>
                <a:uFillTx/>
                <a:latin typeface="Segoe UI"/>
                <a:ea typeface="ＭＳ Ｐゴシック"/>
                <a:cs typeface="+mn-cs"/>
              </a:rPr>
              <a:t>2018</a:t>
            </a:r>
            <a:r>
              <a:rPr kumimoji="1" lang="en-US" altLang="ja-JP" sz="1050" b="0" i="1" u="none" strike="noStrike" kern="1200" cap="none" spc="0" normalizeH="0" baseline="0" noProof="0" dirty="0">
                <a:ln>
                  <a:noFill/>
                </a:ln>
                <a:solidFill>
                  <a:srgbClr val="0F243E"/>
                </a:solidFill>
                <a:effectLst/>
                <a:uLnTx/>
                <a:uFillTx/>
                <a:latin typeface="Segoe UI"/>
                <a:ea typeface="ＭＳ Ｐゴシック"/>
                <a:cs typeface="+mn-cs"/>
              </a:rPr>
              <a:t>. 2</a:t>
            </a:r>
            <a:r>
              <a:rPr kumimoji="1" lang="en-US" altLang="ja-JP" sz="1050" b="0" i="0" u="none" strike="noStrike" kern="1200" cap="none" spc="0" normalizeH="0" baseline="0" noProof="0" dirty="0">
                <a:ln>
                  <a:noFill/>
                </a:ln>
                <a:solidFill>
                  <a:srgbClr val="0F243E"/>
                </a:solidFill>
                <a:effectLst/>
                <a:uLnTx/>
                <a:uFillTx/>
                <a:latin typeface="Segoe UI"/>
                <a:ea typeface="ＭＳ Ｐゴシック"/>
                <a:cs typeface="+mn-cs"/>
              </a:rPr>
              <a:t>) </a:t>
            </a:r>
            <a:r>
              <a:rPr kumimoji="1" lang="en-US" altLang="ja-JP" sz="1050" b="0" i="0" u="none" strike="noStrike" kern="1200" cap="none" spc="0" normalizeH="0" baseline="0" noProof="0" dirty="0" err="1">
                <a:ln>
                  <a:noFill/>
                </a:ln>
                <a:solidFill>
                  <a:srgbClr val="0F243E"/>
                </a:solidFill>
                <a:effectLst/>
                <a:uLnTx/>
                <a:uFillTx/>
                <a:latin typeface="Segoe UI"/>
                <a:ea typeface="ＭＳ Ｐゴシック"/>
                <a:cs typeface="+mn-cs"/>
              </a:rPr>
              <a:t>Tanigawa</a:t>
            </a:r>
            <a:r>
              <a:rPr kumimoji="1" lang="en-US" altLang="ja-JP" sz="1050" b="0" i="0" u="none" strike="noStrike" kern="1200" cap="none" spc="0" normalizeH="0" baseline="0" noProof="0" dirty="0">
                <a:ln>
                  <a:noFill/>
                </a:ln>
                <a:solidFill>
                  <a:srgbClr val="0F243E"/>
                </a:solidFill>
                <a:effectLst/>
                <a:uLnTx/>
                <a:uFillTx/>
                <a:latin typeface="Segoe UI"/>
                <a:ea typeface="ＭＳ Ｐゴシック"/>
                <a:cs typeface="+mn-cs"/>
              </a:rPr>
              <a:t> T,</a:t>
            </a:r>
            <a:r>
              <a:rPr kumimoji="1" lang="ja-JP" altLang="en-US" sz="1050" b="0" i="0" u="none" strike="noStrike" kern="1200" cap="none" spc="0" normalizeH="0" baseline="0" noProof="0" dirty="0">
                <a:ln>
                  <a:noFill/>
                </a:ln>
                <a:solidFill>
                  <a:srgbClr val="0F243E"/>
                </a:solidFill>
                <a:effectLst/>
                <a:uLnTx/>
                <a:uFillTx/>
                <a:latin typeface="Segoe UI"/>
                <a:ea typeface="ＭＳ Ｐゴシック"/>
                <a:cs typeface="+mn-cs"/>
              </a:rPr>
              <a:t> </a:t>
            </a:r>
            <a:r>
              <a:rPr kumimoji="1" lang="en-US" altLang="ja-JP" sz="1050" b="0" i="0" u="none" strike="noStrike" kern="1200" cap="none" spc="0" normalizeH="0" baseline="0" noProof="0" dirty="0">
                <a:ln>
                  <a:noFill/>
                </a:ln>
                <a:solidFill>
                  <a:srgbClr val="0F243E"/>
                </a:solidFill>
                <a:effectLst/>
                <a:uLnTx/>
                <a:uFillTx/>
                <a:latin typeface="Segoe UI"/>
                <a:ea typeface="ＭＳ Ｐゴシック"/>
                <a:cs typeface="+mn-cs"/>
              </a:rPr>
              <a:t>et al. </a:t>
            </a:r>
            <a:r>
              <a:rPr kumimoji="1" lang="en-US" altLang="ja-JP" sz="1050" b="0" i="1" u="none" strike="noStrike" kern="1200" cap="none" spc="0" normalizeH="0" baseline="0" noProof="0" dirty="0">
                <a:ln>
                  <a:noFill/>
                </a:ln>
                <a:solidFill>
                  <a:srgbClr val="0F243E"/>
                </a:solidFill>
                <a:effectLst/>
                <a:uLnTx/>
                <a:uFillTx/>
                <a:latin typeface="Segoe UI"/>
                <a:ea typeface="ＭＳ Ｐゴシック"/>
                <a:cs typeface="+mn-cs"/>
              </a:rPr>
              <a:t>Drug </a:t>
            </a:r>
            <a:r>
              <a:rPr kumimoji="1" lang="en-US" altLang="ja-JP" sz="1050" b="0" i="1" u="none" strike="noStrike" kern="1200" cap="none" spc="0" normalizeH="0" baseline="0" noProof="0" dirty="0" err="1">
                <a:ln>
                  <a:noFill/>
                </a:ln>
                <a:solidFill>
                  <a:srgbClr val="0F243E"/>
                </a:solidFill>
                <a:effectLst/>
                <a:uLnTx/>
                <a:uFillTx/>
                <a:latin typeface="Segoe UI"/>
                <a:ea typeface="ＭＳ Ｐゴシック"/>
                <a:cs typeface="+mn-cs"/>
              </a:rPr>
              <a:t>Metab</a:t>
            </a:r>
            <a:r>
              <a:rPr kumimoji="1" lang="en-US" altLang="ja-JP" sz="1050" b="0" i="1" u="none" strike="noStrike" kern="1200" cap="none" spc="0" normalizeH="0" baseline="0" noProof="0" dirty="0">
                <a:ln>
                  <a:noFill/>
                </a:ln>
                <a:solidFill>
                  <a:srgbClr val="0F243E"/>
                </a:solidFill>
                <a:effectLst/>
                <a:uLnTx/>
                <a:uFillTx/>
                <a:latin typeface="Segoe UI"/>
                <a:ea typeface="ＭＳ Ｐゴシック"/>
                <a:cs typeface="+mn-cs"/>
              </a:rPr>
              <a:t> </a:t>
            </a:r>
            <a:r>
              <a:rPr kumimoji="1" lang="en-US" altLang="ja-JP" sz="1050" b="0" i="1" u="none" strike="noStrike" kern="1200" cap="none" spc="0" normalizeH="0" baseline="0" noProof="0" dirty="0" err="1">
                <a:ln>
                  <a:noFill/>
                </a:ln>
                <a:solidFill>
                  <a:srgbClr val="0F243E"/>
                </a:solidFill>
                <a:effectLst/>
                <a:uLnTx/>
                <a:uFillTx/>
                <a:latin typeface="Segoe UI"/>
                <a:ea typeface="ＭＳ Ｐゴシック"/>
                <a:cs typeface="+mn-cs"/>
              </a:rPr>
              <a:t>Pharmacokinet</a:t>
            </a:r>
            <a:r>
              <a:rPr kumimoji="1" lang="en-US" altLang="ja-JP" sz="1050" b="0" i="1" u="none" strike="noStrike" kern="1200" cap="none" spc="0" normalizeH="0" baseline="0" noProof="0" dirty="0">
                <a:ln>
                  <a:noFill/>
                </a:ln>
                <a:solidFill>
                  <a:srgbClr val="0F243E"/>
                </a:solidFill>
                <a:effectLst/>
                <a:uLnTx/>
                <a:uFillTx/>
                <a:latin typeface="Segoe UI"/>
                <a:ea typeface="ＭＳ Ｐゴシック"/>
                <a:cs typeface="+mn-cs"/>
              </a:rPr>
              <a:t>. </a:t>
            </a:r>
            <a:r>
              <a:rPr kumimoji="1" lang="en-US" altLang="ja-JP" sz="1050" b="0" i="0" u="none" strike="noStrike" kern="1200" cap="none" spc="0" normalizeH="0" baseline="0" noProof="0" dirty="0">
                <a:ln>
                  <a:noFill/>
                </a:ln>
                <a:solidFill>
                  <a:srgbClr val="0F243E"/>
                </a:solidFill>
                <a:effectLst/>
                <a:uLnTx/>
                <a:uFillTx/>
                <a:latin typeface="Segoe UI"/>
                <a:ea typeface="ＭＳ Ｐゴシック"/>
                <a:cs typeface="+mn-cs"/>
              </a:rPr>
              <a:t>2013</a:t>
            </a:r>
            <a:r>
              <a:rPr kumimoji="1" lang="en-US" altLang="ja-JP" sz="1050" b="0" i="1" u="none" strike="noStrike" kern="1200" cap="none" spc="0" normalizeH="0" baseline="0" noProof="0" dirty="0">
                <a:ln>
                  <a:noFill/>
                </a:ln>
                <a:solidFill>
                  <a:srgbClr val="0F243E"/>
                </a:solidFill>
                <a:effectLst/>
                <a:uLnTx/>
                <a:uFillTx/>
                <a:latin typeface="Segoe UI"/>
                <a:ea typeface="ＭＳ Ｐゴシック"/>
                <a:cs typeface="+mn-cs"/>
              </a:rPr>
              <a:t>. </a:t>
            </a:r>
            <a:endParaRPr kumimoji="1" lang="ja-JP" altLang="en-US" sz="1050" b="0" i="0" u="none" strike="noStrike" kern="1200" cap="none" spc="0" normalizeH="0" baseline="0" noProof="0" dirty="0">
              <a:ln>
                <a:noFill/>
              </a:ln>
              <a:solidFill>
                <a:srgbClr val="0F243E"/>
              </a:solidFill>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1" u="none" strike="noStrike" kern="1200" cap="none" spc="0" normalizeH="0" baseline="0" noProof="0" dirty="0">
                <a:ln>
                  <a:noFill/>
                </a:ln>
                <a:solidFill>
                  <a:srgbClr val="0F243E"/>
                </a:solidFill>
                <a:effectLst/>
                <a:uLnTx/>
                <a:uFillTx/>
                <a:latin typeface="Segoe UI"/>
                <a:ea typeface="ＭＳ Ｐゴシック"/>
                <a:cs typeface="+mn-cs"/>
              </a:rPr>
              <a:t> </a:t>
            </a:r>
            <a:endParaRPr kumimoji="1" lang="ja-JP" altLang="en-US" sz="1050" b="0" i="0" u="none" strike="noStrike" kern="1200" cap="none" spc="0" normalizeH="0" baseline="0" noProof="0" dirty="0">
              <a:ln>
                <a:noFill/>
              </a:ln>
              <a:solidFill>
                <a:srgbClr val="0F243E"/>
              </a:solidFill>
              <a:effectLst/>
              <a:uLnTx/>
              <a:uFillTx/>
              <a:latin typeface="Segoe UI"/>
              <a:ea typeface="ＭＳ Ｐゴシック"/>
              <a:cs typeface="+mn-cs"/>
            </a:endParaRPr>
          </a:p>
        </p:txBody>
      </p:sp>
      <p:sp>
        <p:nvSpPr>
          <p:cNvPr id="20" name="タイトル 1"/>
          <p:cNvSpPr>
            <a:spLocks noGrp="1"/>
          </p:cNvSpPr>
          <p:nvPr>
            <p:ph type="title"/>
          </p:nvPr>
        </p:nvSpPr>
        <p:spPr>
          <a:xfrm>
            <a:off x="107504" y="203106"/>
            <a:ext cx="8752868" cy="506330"/>
          </a:xfrm>
        </p:spPr>
        <p:txBody>
          <a:bodyPr>
            <a:noAutofit/>
          </a:bodyPr>
          <a:lstStyle/>
          <a:p>
            <a:r>
              <a:rPr kumimoji="1" lang="en-US" altLang="ja-JP" sz="2400" b="1" dirty="0">
                <a:solidFill>
                  <a:srgbClr val="E4007F"/>
                </a:solidFill>
              </a:rPr>
              <a:t>A</a:t>
            </a:r>
            <a:r>
              <a:rPr kumimoji="1" lang="en-US" altLang="ja-JP" sz="2400" b="1" dirty="0"/>
              <a:t>trial </a:t>
            </a:r>
            <a:r>
              <a:rPr kumimoji="1" lang="en-US" altLang="ja-JP" sz="2400" b="1" dirty="0">
                <a:solidFill>
                  <a:srgbClr val="E4007F"/>
                </a:solidFill>
              </a:rPr>
              <a:t>F</a:t>
            </a:r>
            <a:r>
              <a:rPr kumimoji="1" lang="en-US" altLang="ja-JP" sz="2400" b="1" dirty="0"/>
              <a:t>ibrillation and </a:t>
            </a:r>
            <a:r>
              <a:rPr kumimoji="1" lang="en-US" altLang="ja-JP" sz="2400" b="1" dirty="0">
                <a:solidFill>
                  <a:srgbClr val="E4007F"/>
                </a:solidFill>
              </a:rPr>
              <a:t>I</a:t>
            </a:r>
            <a:r>
              <a:rPr kumimoji="1" lang="en-US" altLang="ja-JP" sz="2400" b="1" dirty="0"/>
              <a:t>schemic events with </a:t>
            </a:r>
            <a:r>
              <a:rPr kumimoji="1" lang="en-US" altLang="ja-JP" sz="2400" b="1" dirty="0" err="1">
                <a:solidFill>
                  <a:srgbClr val="E4007F"/>
                </a:solidFill>
              </a:rPr>
              <a:t>R</a:t>
            </a:r>
            <a:r>
              <a:rPr kumimoji="1" lang="en-US" altLang="ja-JP" sz="2400" b="1" dirty="0" err="1"/>
              <a:t>ivaroxaban</a:t>
            </a:r>
            <a:r>
              <a:rPr kumimoji="1" lang="en-US" altLang="ja-JP" sz="2400" b="1" dirty="0"/>
              <a:t> </a:t>
            </a:r>
            <a:br>
              <a:rPr kumimoji="1" lang="en-US" altLang="ja-JP" sz="2400" b="1" dirty="0"/>
            </a:br>
            <a:r>
              <a:rPr kumimoji="1" lang="en-US" altLang="ja-JP" sz="2400" b="1" dirty="0"/>
              <a:t>in </a:t>
            </a:r>
            <a:r>
              <a:rPr kumimoji="1" lang="en-US" altLang="ja-JP" sz="2400" b="1" dirty="0" err="1"/>
              <a:t>pati</a:t>
            </a:r>
            <a:r>
              <a:rPr kumimoji="1" lang="en-US" altLang="ja-JP" sz="2400" b="1" dirty="0" err="1">
                <a:solidFill>
                  <a:srgbClr val="E4007F"/>
                </a:solidFill>
              </a:rPr>
              <a:t>E</a:t>
            </a:r>
            <a:r>
              <a:rPr kumimoji="1" lang="en-US" altLang="ja-JP" sz="2400" b="1" dirty="0" err="1"/>
              <a:t>nts</a:t>
            </a:r>
            <a:r>
              <a:rPr kumimoji="1" lang="en-US" altLang="ja-JP" sz="2400" b="1" dirty="0"/>
              <a:t> with stable coronary artery disease: </a:t>
            </a:r>
            <a:r>
              <a:rPr kumimoji="1" lang="en-US" altLang="ja-JP" sz="2400" b="1" dirty="0">
                <a:solidFill>
                  <a:srgbClr val="E4007F"/>
                </a:solidFill>
              </a:rPr>
              <a:t>AFIRE Study </a:t>
            </a:r>
            <a:endParaRPr kumimoji="1" lang="ja-JP" altLang="en-US" sz="2400" b="1" dirty="0">
              <a:solidFill>
                <a:srgbClr val="E4007F"/>
              </a:solidFill>
            </a:endParaRPr>
          </a:p>
        </p:txBody>
      </p:sp>
      <p:sp>
        <p:nvSpPr>
          <p:cNvPr id="32" name="右矢印 4">
            <a:extLst>
              <a:ext uri="{FF2B5EF4-FFF2-40B4-BE49-F238E27FC236}">
                <a16:creationId xmlns:a16="http://schemas.microsoft.com/office/drawing/2014/main" id="{CCD1A3D4-BF20-4C85-A416-14863A361089}"/>
              </a:ext>
            </a:extLst>
          </p:cNvPr>
          <p:cNvSpPr/>
          <p:nvPr/>
        </p:nvSpPr>
        <p:spPr>
          <a:xfrm>
            <a:off x="2811311" y="2661871"/>
            <a:ext cx="432000" cy="216024"/>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a:cs typeface="+mn-cs"/>
            </a:endParaRPr>
          </a:p>
        </p:txBody>
      </p:sp>
      <p:sp>
        <p:nvSpPr>
          <p:cNvPr id="33" name="角丸四角形 2">
            <a:extLst>
              <a:ext uri="{FF2B5EF4-FFF2-40B4-BE49-F238E27FC236}">
                <a16:creationId xmlns:a16="http://schemas.microsoft.com/office/drawing/2014/main" id="{617C7EC2-1DCC-4E07-BF42-48D5F1A149FC}"/>
              </a:ext>
            </a:extLst>
          </p:cNvPr>
          <p:cNvSpPr/>
          <p:nvPr/>
        </p:nvSpPr>
        <p:spPr>
          <a:xfrm>
            <a:off x="244488" y="1403579"/>
            <a:ext cx="2566823" cy="2824355"/>
          </a:xfrm>
          <a:prstGeom prst="roundRect">
            <a:avLst>
              <a:gd name="adj" fmla="val 8412"/>
            </a:avLst>
          </a:pr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a:cs typeface="+mn-cs"/>
            </a:endParaRPr>
          </a:p>
        </p:txBody>
      </p:sp>
      <p:sp>
        <p:nvSpPr>
          <p:cNvPr id="34" name="角丸四角形 3">
            <a:extLst>
              <a:ext uri="{FF2B5EF4-FFF2-40B4-BE49-F238E27FC236}">
                <a16:creationId xmlns:a16="http://schemas.microsoft.com/office/drawing/2014/main" id="{5770684E-5DB9-4583-95B7-497CD0641999}"/>
              </a:ext>
            </a:extLst>
          </p:cNvPr>
          <p:cNvSpPr/>
          <p:nvPr/>
        </p:nvSpPr>
        <p:spPr>
          <a:xfrm>
            <a:off x="3248803" y="1435007"/>
            <a:ext cx="459101" cy="2740494"/>
          </a:xfrm>
          <a:prstGeom prst="roundRect">
            <a:avLst>
              <a:gd name="adj" fmla="val 8412"/>
            </a:avLst>
          </a:pr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Z</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E</a:t>
            </a:r>
            <a:endParaRPr kumimoji="1" lang="ja-JP" altLang="en-US" sz="1800" b="1"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endParaRPr>
          </a:p>
        </p:txBody>
      </p:sp>
      <p:sp>
        <p:nvSpPr>
          <p:cNvPr id="35" name="右矢印 5">
            <a:extLst>
              <a:ext uri="{FF2B5EF4-FFF2-40B4-BE49-F238E27FC236}">
                <a16:creationId xmlns:a16="http://schemas.microsoft.com/office/drawing/2014/main" id="{294DE003-7E17-4428-B4D1-5FD2F7393D20}"/>
              </a:ext>
            </a:extLst>
          </p:cNvPr>
          <p:cNvSpPr/>
          <p:nvPr/>
        </p:nvSpPr>
        <p:spPr>
          <a:xfrm>
            <a:off x="3707944" y="1914239"/>
            <a:ext cx="432000" cy="216024"/>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a:cs typeface="+mn-cs"/>
            </a:endParaRPr>
          </a:p>
        </p:txBody>
      </p:sp>
      <p:sp>
        <p:nvSpPr>
          <p:cNvPr id="36" name="右矢印 6">
            <a:extLst>
              <a:ext uri="{FF2B5EF4-FFF2-40B4-BE49-F238E27FC236}">
                <a16:creationId xmlns:a16="http://schemas.microsoft.com/office/drawing/2014/main" id="{A5CC8679-3A24-4E92-8CFB-FE67854652EA}"/>
              </a:ext>
            </a:extLst>
          </p:cNvPr>
          <p:cNvSpPr/>
          <p:nvPr/>
        </p:nvSpPr>
        <p:spPr>
          <a:xfrm>
            <a:off x="3707944" y="3236645"/>
            <a:ext cx="432000" cy="216024"/>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a:cs typeface="+mn-cs"/>
            </a:endParaRPr>
          </a:p>
        </p:txBody>
      </p:sp>
      <p:sp>
        <p:nvSpPr>
          <p:cNvPr id="37" name="角丸四角形 7">
            <a:extLst>
              <a:ext uri="{FF2B5EF4-FFF2-40B4-BE49-F238E27FC236}">
                <a16:creationId xmlns:a16="http://schemas.microsoft.com/office/drawing/2014/main" id="{A7C2EDF1-05FD-4E43-AF2D-A4025B9186A2}"/>
              </a:ext>
            </a:extLst>
          </p:cNvPr>
          <p:cNvSpPr/>
          <p:nvPr/>
        </p:nvSpPr>
        <p:spPr>
          <a:xfrm>
            <a:off x="4134864" y="1435007"/>
            <a:ext cx="4860000" cy="1188206"/>
          </a:xfrm>
          <a:prstGeom prst="roundRect">
            <a:avLst>
              <a:gd name="adj" fmla="val 8412"/>
            </a:avLst>
          </a:prstGeom>
          <a:solidFill>
            <a:srgbClr val="FFA3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a:cs typeface="+mn-cs"/>
            </a:endParaRPr>
          </a:p>
        </p:txBody>
      </p:sp>
      <p:sp>
        <p:nvSpPr>
          <p:cNvPr id="38" name="角丸四角形 8">
            <a:extLst>
              <a:ext uri="{FF2B5EF4-FFF2-40B4-BE49-F238E27FC236}">
                <a16:creationId xmlns:a16="http://schemas.microsoft.com/office/drawing/2014/main" id="{37C64024-E1D5-4E7E-98B3-580B0E8A90BA}"/>
              </a:ext>
            </a:extLst>
          </p:cNvPr>
          <p:cNvSpPr/>
          <p:nvPr/>
        </p:nvSpPr>
        <p:spPr>
          <a:xfrm>
            <a:off x="4134864" y="2789816"/>
            <a:ext cx="4860000" cy="1365573"/>
          </a:xfrm>
          <a:prstGeom prst="roundRect">
            <a:avLst>
              <a:gd name="adj" fmla="val 8412"/>
            </a:avLst>
          </a:prstGeom>
          <a:solidFill>
            <a:srgbClr val="D5B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5E128"/>
              </a:solidFill>
              <a:effectLst/>
              <a:uLnTx/>
              <a:uFillTx/>
              <a:latin typeface="Segoe UI"/>
              <a:ea typeface="ＭＳ Ｐゴシック"/>
              <a:cs typeface="+mn-cs"/>
            </a:endParaRPr>
          </a:p>
        </p:txBody>
      </p:sp>
      <p:sp>
        <p:nvSpPr>
          <p:cNvPr id="40" name="テキスト ボックス 39">
            <a:extLst>
              <a:ext uri="{FF2B5EF4-FFF2-40B4-BE49-F238E27FC236}">
                <a16:creationId xmlns:a16="http://schemas.microsoft.com/office/drawing/2014/main" id="{FAAFA06A-9D43-482F-9670-0CA1AB88952C}"/>
              </a:ext>
            </a:extLst>
          </p:cNvPr>
          <p:cNvSpPr txBox="1"/>
          <p:nvPr/>
        </p:nvSpPr>
        <p:spPr>
          <a:xfrm>
            <a:off x="4134864" y="1485344"/>
            <a:ext cx="32542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err="1">
                <a:ln>
                  <a:noFill/>
                </a:ln>
                <a:solidFill>
                  <a:srgbClr val="0F243E"/>
                </a:solidFill>
                <a:effectLst/>
                <a:uLnTx/>
                <a:uFillTx/>
                <a:latin typeface="Segoe UI"/>
                <a:ea typeface="ＭＳ Ｐゴシック"/>
                <a:cs typeface="+mn-cs"/>
              </a:rPr>
              <a:t>Rivaroxaban</a:t>
            </a:r>
            <a:r>
              <a:rPr kumimoji="1" lang="en-US" altLang="ja-JP" sz="1800" b="1" i="0" u="none" strike="noStrike" kern="1200" cap="none" spc="0" normalizeH="0" baseline="0" noProof="0" dirty="0">
                <a:ln>
                  <a:noFill/>
                </a:ln>
                <a:solidFill>
                  <a:srgbClr val="0F243E"/>
                </a:solidFill>
                <a:effectLst/>
                <a:uLnTx/>
                <a:uFillTx/>
                <a:latin typeface="Segoe UI"/>
                <a:ea typeface="ＭＳ Ｐゴシック"/>
                <a:cs typeface="+mn-cs"/>
              </a:rPr>
              <a:t> Monotherapy</a:t>
            </a:r>
            <a:endParaRPr kumimoji="1" lang="ja-JP" altLang="en-US" sz="1800" b="1" i="0" u="none" strike="noStrike" kern="1200" cap="none" spc="0" normalizeH="0" baseline="0" noProof="0" dirty="0">
              <a:ln>
                <a:noFill/>
              </a:ln>
              <a:solidFill>
                <a:srgbClr val="0F243E"/>
              </a:solidFill>
              <a:effectLst/>
              <a:uLnTx/>
              <a:uFillTx/>
              <a:latin typeface="Segoe UI"/>
              <a:ea typeface="ＭＳ Ｐゴシック"/>
              <a:cs typeface="+mn-cs"/>
            </a:endParaRPr>
          </a:p>
        </p:txBody>
      </p:sp>
      <p:sp>
        <p:nvSpPr>
          <p:cNvPr id="41" name="テキスト ボックス 40">
            <a:extLst>
              <a:ext uri="{FF2B5EF4-FFF2-40B4-BE49-F238E27FC236}">
                <a16:creationId xmlns:a16="http://schemas.microsoft.com/office/drawing/2014/main" id="{12E03B56-F18C-4F66-8E03-1D16276C6E95}"/>
              </a:ext>
            </a:extLst>
          </p:cNvPr>
          <p:cNvSpPr txBox="1"/>
          <p:nvPr/>
        </p:nvSpPr>
        <p:spPr>
          <a:xfrm>
            <a:off x="4134864" y="2829363"/>
            <a:ext cx="25689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F243E"/>
                </a:solidFill>
                <a:effectLst/>
                <a:uLnTx/>
                <a:uFillTx/>
                <a:latin typeface="Segoe UI"/>
                <a:ea typeface="ＭＳ Ｐゴシック"/>
                <a:cs typeface="+mn-cs"/>
              </a:rPr>
              <a:t>Combination Therapy</a:t>
            </a:r>
            <a:endParaRPr kumimoji="1" lang="ja-JP" altLang="en-US" sz="1800" b="1" i="0" u="none" strike="noStrike" kern="1200" cap="none" spc="0" normalizeH="0" baseline="0" noProof="0" dirty="0">
              <a:ln>
                <a:noFill/>
              </a:ln>
              <a:solidFill>
                <a:srgbClr val="0F243E"/>
              </a:solidFill>
              <a:effectLst/>
              <a:uLnTx/>
              <a:uFillTx/>
              <a:latin typeface="Segoe UI"/>
              <a:ea typeface="ＭＳ Ｐゴシック"/>
              <a:cs typeface="+mn-cs"/>
            </a:endParaRPr>
          </a:p>
        </p:txBody>
      </p:sp>
      <p:sp>
        <p:nvSpPr>
          <p:cNvPr id="42" name="テキスト ボックス 41">
            <a:extLst>
              <a:ext uri="{FF2B5EF4-FFF2-40B4-BE49-F238E27FC236}">
                <a16:creationId xmlns:a16="http://schemas.microsoft.com/office/drawing/2014/main" id="{7318C2C4-8BE6-44E0-88E7-72D94977712C}"/>
              </a:ext>
            </a:extLst>
          </p:cNvPr>
          <p:cNvSpPr txBox="1"/>
          <p:nvPr/>
        </p:nvSpPr>
        <p:spPr>
          <a:xfrm>
            <a:off x="4134864" y="1789944"/>
            <a:ext cx="4167660" cy="30777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1400" b="1" i="0" u="none" strike="noStrike" kern="1200" cap="none" spc="0" normalizeH="0" baseline="0" noProof="0" dirty="0">
                <a:ln>
                  <a:noFill/>
                </a:ln>
                <a:solidFill>
                  <a:srgbClr val="0F243E"/>
                </a:solidFill>
                <a:effectLst/>
                <a:uLnTx/>
                <a:uFillTx/>
                <a:latin typeface="Segoe UI"/>
                <a:ea typeface="ＭＳ Ｐゴシック"/>
                <a:cs typeface="+mn-cs"/>
              </a:rPr>
              <a:t>Rivaroxaban</a:t>
            </a:r>
            <a:r>
              <a:rPr kumimoji="1" lang="en-US" altLang="ja-JP" sz="1400" b="0" i="0" u="none" strike="noStrike" kern="1200" cap="none" spc="0" normalizeH="0" baseline="0" noProof="0" dirty="0">
                <a:ln>
                  <a:noFill/>
                </a:ln>
                <a:solidFill>
                  <a:srgbClr val="0F243E"/>
                </a:solidFill>
                <a:effectLst/>
                <a:uLnTx/>
                <a:uFillTx/>
                <a:latin typeface="Segoe UI"/>
                <a:ea typeface="ＭＳ Ｐゴシック"/>
                <a:cs typeface="+mn-cs"/>
              </a:rPr>
              <a:t> 10 or 15 </a:t>
            </a:r>
            <a:r>
              <a:rPr kumimoji="1" lang="en-US" altLang="ja-JP" sz="1200" b="0" i="0" u="none" strike="noStrike" kern="1200" cap="none" spc="0" normalizeH="0" baseline="0" noProof="0" dirty="0">
                <a:ln>
                  <a:noFill/>
                </a:ln>
                <a:solidFill>
                  <a:srgbClr val="0F243E"/>
                </a:solidFill>
                <a:effectLst/>
                <a:uLnTx/>
                <a:uFillTx/>
                <a:latin typeface="Segoe UI"/>
                <a:ea typeface="ＭＳ Ｐゴシック"/>
                <a:cs typeface="+mn-cs"/>
              </a:rPr>
              <a:t>mg/day</a:t>
            </a:r>
            <a:r>
              <a:rPr kumimoji="1" lang="ja-JP" altLang="en-US" sz="1200" b="0" i="0" u="none" strike="noStrike" kern="1200" cap="none" spc="0" normalizeH="0" baseline="0" noProof="0" dirty="0">
                <a:ln>
                  <a:noFill/>
                </a:ln>
                <a:solidFill>
                  <a:srgbClr val="0F243E"/>
                </a:solidFill>
                <a:effectLst/>
                <a:uLnTx/>
                <a:uFillTx/>
                <a:latin typeface="Segoe UI"/>
                <a:ea typeface="ＭＳ Ｐゴシック"/>
                <a:cs typeface="+mn-cs"/>
              </a:rPr>
              <a:t> </a:t>
            </a:r>
            <a:r>
              <a:rPr kumimoji="1" lang="en-US" altLang="ja-JP" sz="1200" b="0" i="0" u="none" strike="noStrike" kern="1200" cap="none" spc="0" normalizeH="0" baseline="30000" noProof="0" dirty="0">
                <a:ln>
                  <a:noFill/>
                </a:ln>
                <a:solidFill>
                  <a:srgbClr val="0F243E"/>
                </a:solidFill>
                <a:effectLst/>
                <a:uLnTx/>
                <a:uFillTx/>
                <a:latin typeface="Segoe UI"/>
                <a:ea typeface="ＭＳ Ｐゴシック"/>
                <a:cs typeface="+mn-cs"/>
              </a:rPr>
              <a:t>2)</a:t>
            </a:r>
            <a:r>
              <a:rPr kumimoji="1" lang="en-US" altLang="ja-JP" sz="1400" b="0" i="0" u="none" strike="noStrike" kern="1200" cap="none" spc="0" normalizeH="0" baseline="30000" noProof="0" dirty="0">
                <a:ln>
                  <a:noFill/>
                </a:ln>
                <a:solidFill>
                  <a:srgbClr val="0F243E"/>
                </a:solidFill>
                <a:effectLst/>
                <a:uLnTx/>
                <a:uFillTx/>
                <a:latin typeface="Segoe UI"/>
                <a:ea typeface="ＭＳ Ｐゴシック"/>
                <a:cs typeface="+mn-cs"/>
              </a:rPr>
              <a:t>*</a:t>
            </a:r>
            <a:endParaRPr kumimoji="1" lang="ja-JP" altLang="en-US" sz="1400" b="0" i="0" u="none" strike="noStrike" kern="1200" cap="none" spc="0" normalizeH="0" baseline="30000" noProof="0" dirty="0">
              <a:ln>
                <a:noFill/>
              </a:ln>
              <a:solidFill>
                <a:srgbClr val="0F243E"/>
              </a:solidFill>
              <a:effectLst/>
              <a:uLnTx/>
              <a:uFillTx/>
              <a:latin typeface="Segoe UI"/>
              <a:ea typeface="ＭＳ Ｐゴシック"/>
              <a:cs typeface="+mn-cs"/>
            </a:endParaRPr>
          </a:p>
        </p:txBody>
      </p:sp>
      <p:sp>
        <p:nvSpPr>
          <p:cNvPr id="43" name="テキスト ボックス 42">
            <a:extLst>
              <a:ext uri="{FF2B5EF4-FFF2-40B4-BE49-F238E27FC236}">
                <a16:creationId xmlns:a16="http://schemas.microsoft.com/office/drawing/2014/main" id="{233C55A5-8349-433A-B1A3-2FBF6CE8A420}"/>
              </a:ext>
            </a:extLst>
          </p:cNvPr>
          <p:cNvSpPr txBox="1"/>
          <p:nvPr/>
        </p:nvSpPr>
        <p:spPr>
          <a:xfrm>
            <a:off x="4134864" y="3119894"/>
            <a:ext cx="5009136" cy="95410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1400" b="1" i="0" u="none" strike="noStrike" kern="1200" cap="none" spc="0" normalizeH="0" baseline="0" noProof="0" dirty="0" err="1">
                <a:ln>
                  <a:noFill/>
                </a:ln>
                <a:solidFill>
                  <a:srgbClr val="0F243E"/>
                </a:solidFill>
                <a:effectLst/>
                <a:uLnTx/>
                <a:uFillTx/>
                <a:latin typeface="Segoe UI"/>
                <a:ea typeface="ＭＳ Ｐゴシック"/>
                <a:cs typeface="+mn-cs"/>
              </a:rPr>
              <a:t>Rivaroxaban</a:t>
            </a:r>
            <a:r>
              <a:rPr kumimoji="1" lang="en-US" altLang="ja-JP" sz="1400" b="0" i="0" u="none" strike="noStrike" kern="1200" cap="none" spc="0" normalizeH="0" baseline="0" noProof="0" dirty="0">
                <a:ln>
                  <a:noFill/>
                </a:ln>
                <a:solidFill>
                  <a:srgbClr val="0F243E"/>
                </a:solidFill>
                <a:effectLst/>
                <a:uLnTx/>
                <a:uFillTx/>
                <a:latin typeface="Segoe UI"/>
                <a:ea typeface="ＭＳ Ｐゴシック"/>
                <a:cs typeface="+mn-cs"/>
              </a:rPr>
              <a:t> 10 </a:t>
            </a:r>
            <a:r>
              <a:rPr kumimoji="1" lang="en-US" altLang="ja-JP" sz="1200" b="0" i="0" u="none" strike="noStrike" kern="1200" cap="none" spc="0" normalizeH="0" baseline="0" noProof="0" dirty="0">
                <a:ln>
                  <a:noFill/>
                </a:ln>
                <a:solidFill>
                  <a:srgbClr val="0F243E"/>
                </a:solidFill>
                <a:effectLst/>
                <a:uLnTx/>
                <a:uFillTx/>
                <a:latin typeface="Segoe UI"/>
                <a:ea typeface="ＭＳ Ｐゴシック"/>
                <a:cs typeface="+mn-cs"/>
              </a:rPr>
              <a:t>or </a:t>
            </a:r>
            <a:r>
              <a:rPr kumimoji="1" lang="en-US" altLang="ja-JP" sz="1400" b="0" i="0" u="none" strike="noStrike" kern="1200" cap="none" spc="0" normalizeH="0" baseline="0" noProof="0" dirty="0">
                <a:ln>
                  <a:noFill/>
                </a:ln>
                <a:solidFill>
                  <a:srgbClr val="0F243E"/>
                </a:solidFill>
                <a:effectLst/>
                <a:uLnTx/>
                <a:uFillTx/>
                <a:latin typeface="Segoe UI"/>
                <a:ea typeface="ＭＳ Ｐゴシック"/>
                <a:cs typeface="+mn-cs"/>
              </a:rPr>
              <a:t>15 </a:t>
            </a:r>
            <a:r>
              <a:rPr kumimoji="1" lang="en-US" altLang="ja-JP" sz="1200" b="0" i="0" u="none" strike="noStrike" kern="1200" cap="none" spc="0" normalizeH="0" baseline="0" noProof="0" dirty="0">
                <a:ln>
                  <a:noFill/>
                </a:ln>
                <a:solidFill>
                  <a:srgbClr val="0F243E"/>
                </a:solidFill>
                <a:effectLst/>
                <a:uLnTx/>
                <a:uFillTx/>
                <a:latin typeface="Segoe UI"/>
                <a:ea typeface="ＭＳ Ｐゴシック"/>
                <a:cs typeface="+mn-cs"/>
              </a:rPr>
              <a:t>mg/day</a:t>
            </a:r>
            <a:endParaRPr kumimoji="1" lang="en-US" altLang="ja-JP" sz="1400" b="0" i="0" u="none" strike="noStrike" kern="1200" cap="none" spc="0" normalizeH="0" baseline="0" noProof="0" dirty="0">
              <a:ln>
                <a:noFill/>
              </a:ln>
              <a:solidFill>
                <a:srgbClr val="0F243E"/>
              </a:solidFill>
              <a:effectLst/>
              <a:uLnTx/>
              <a:uFillTx/>
              <a:latin typeface="Segoe UI"/>
              <a:ea typeface="ＭＳ Ｐゴシック"/>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1400" b="1" i="0" u="none" strike="noStrike" kern="1200" cap="none" spc="0" normalizeH="0" baseline="0" noProof="0" dirty="0">
                <a:ln>
                  <a:noFill/>
                </a:ln>
                <a:solidFill>
                  <a:srgbClr val="0F243E"/>
                </a:solidFill>
                <a:effectLst/>
                <a:uLnTx/>
                <a:uFillTx/>
                <a:latin typeface="Segoe UI"/>
                <a:ea typeface="ＭＳ Ｐゴシック"/>
                <a:cs typeface="+mn-cs"/>
              </a:rPr>
              <a:t>Single antiplatelet </a:t>
            </a:r>
            <a:br>
              <a:rPr kumimoji="1" lang="en-US" altLang="ja-JP" sz="1400" b="0" i="0" u="none" strike="noStrike" kern="1200" cap="none" spc="0" normalizeH="0" baseline="0" noProof="0" dirty="0">
                <a:ln>
                  <a:noFill/>
                </a:ln>
                <a:solidFill>
                  <a:srgbClr val="0F243E"/>
                </a:solidFill>
                <a:effectLst/>
                <a:uLnTx/>
                <a:uFillTx/>
                <a:latin typeface="Segoe UI"/>
                <a:ea typeface="ＭＳ Ｐゴシック"/>
                <a:cs typeface="+mn-cs"/>
              </a:rPr>
            </a:br>
            <a:r>
              <a:rPr kumimoji="1" lang="en-US" altLang="ja-JP" sz="1400" b="0" i="0" u="none" strike="noStrike" kern="1200" cap="none" spc="0" normalizeH="0" baseline="0" noProof="0" dirty="0">
                <a:ln>
                  <a:noFill/>
                </a:ln>
                <a:solidFill>
                  <a:srgbClr val="0F243E"/>
                </a:solidFill>
                <a:effectLst/>
                <a:uLnTx/>
                <a:uFillTx/>
                <a:latin typeface="Segoe UI"/>
                <a:ea typeface="ＭＳ Ｐゴシック"/>
                <a:cs typeface="+mn-cs"/>
              </a:rPr>
              <a:t>Aspirin 81 or 100 </a:t>
            </a:r>
            <a:r>
              <a:rPr kumimoji="1" lang="en-US" altLang="ja-JP" sz="1200" b="0" i="0" u="none" strike="noStrike" kern="1200" cap="none" spc="0" normalizeH="0" baseline="0" noProof="0" dirty="0">
                <a:ln>
                  <a:noFill/>
                </a:ln>
                <a:solidFill>
                  <a:srgbClr val="0F243E"/>
                </a:solidFill>
                <a:effectLst/>
                <a:uLnTx/>
                <a:uFillTx/>
                <a:latin typeface="Segoe UI"/>
                <a:ea typeface="ＭＳ Ｐゴシック"/>
                <a:cs typeface="+mn-cs"/>
              </a:rPr>
              <a:t>mg/day,</a:t>
            </a:r>
            <a:br>
              <a:rPr kumimoji="1" lang="en-US" altLang="ja-JP" sz="1200" b="0" i="0" u="none" strike="noStrike" kern="1200" cap="none" spc="0" normalizeH="0" baseline="0" noProof="0" dirty="0">
                <a:ln>
                  <a:noFill/>
                </a:ln>
                <a:solidFill>
                  <a:srgbClr val="0F243E"/>
                </a:solidFill>
                <a:effectLst/>
                <a:uLnTx/>
                <a:uFillTx/>
                <a:latin typeface="Segoe UI"/>
                <a:ea typeface="ＭＳ Ｐゴシック"/>
                <a:cs typeface="+mn-cs"/>
              </a:rPr>
            </a:br>
            <a:r>
              <a:rPr kumimoji="1" lang="en-US" altLang="ja-JP" sz="1400" b="0" i="0" u="none" strike="noStrike" kern="1200" cap="none" spc="0" normalizeH="0" baseline="0" noProof="0" dirty="0">
                <a:ln>
                  <a:noFill/>
                </a:ln>
                <a:solidFill>
                  <a:srgbClr val="0F243E"/>
                </a:solidFill>
                <a:effectLst/>
                <a:uLnTx/>
                <a:uFillTx/>
                <a:latin typeface="Segoe UI"/>
                <a:ea typeface="ＭＳ Ｐゴシック"/>
                <a:cs typeface="+mn-cs"/>
              </a:rPr>
              <a:t>Clopidogrel 50 or 75 </a:t>
            </a:r>
            <a:r>
              <a:rPr kumimoji="1" lang="en-US" altLang="ja-JP" sz="1200" b="0" i="0" u="none" strike="noStrike" kern="1200" cap="none" spc="0" normalizeH="0" baseline="0" noProof="0" dirty="0">
                <a:ln>
                  <a:noFill/>
                </a:ln>
                <a:solidFill>
                  <a:srgbClr val="0F243E"/>
                </a:solidFill>
                <a:effectLst/>
                <a:uLnTx/>
                <a:uFillTx/>
                <a:latin typeface="Segoe UI"/>
                <a:ea typeface="ＭＳ Ｐゴシック"/>
                <a:cs typeface="+mn-cs"/>
              </a:rPr>
              <a:t>mg/day</a:t>
            </a:r>
            <a:r>
              <a:rPr kumimoji="1" lang="en-US" altLang="ja-JP" sz="1400" b="0" i="0" u="none" strike="noStrike" kern="1200" cap="none" spc="0" normalizeH="0" baseline="0" noProof="0" dirty="0">
                <a:ln>
                  <a:noFill/>
                </a:ln>
                <a:solidFill>
                  <a:srgbClr val="0F243E"/>
                </a:solidFill>
                <a:effectLst/>
                <a:uLnTx/>
                <a:uFillTx/>
                <a:latin typeface="Segoe UI"/>
                <a:ea typeface="ＭＳ Ｐゴシック"/>
                <a:cs typeface="+mn-cs"/>
              </a:rPr>
              <a:t>, Prasugrel 2.5 or 3.75 </a:t>
            </a:r>
            <a:r>
              <a:rPr kumimoji="1" lang="en-US" altLang="ja-JP" sz="1200" b="0" i="0" u="none" strike="noStrike" kern="1200" cap="none" spc="0" normalizeH="0" baseline="0" noProof="0" dirty="0">
                <a:ln>
                  <a:noFill/>
                </a:ln>
                <a:solidFill>
                  <a:srgbClr val="0F243E"/>
                </a:solidFill>
                <a:effectLst/>
                <a:uLnTx/>
                <a:uFillTx/>
                <a:latin typeface="Segoe UI"/>
                <a:ea typeface="ＭＳ Ｐゴシック"/>
                <a:cs typeface="+mn-cs"/>
              </a:rPr>
              <a:t>mg/day</a:t>
            </a:r>
            <a:r>
              <a:rPr kumimoji="1" lang="en-US" altLang="ja-JP" sz="1400" b="0" i="0" u="none" strike="noStrike" kern="1200" cap="none" spc="0" normalizeH="0" baseline="0" noProof="0" dirty="0">
                <a:ln>
                  <a:noFill/>
                </a:ln>
                <a:solidFill>
                  <a:srgbClr val="0F243E"/>
                </a:solidFill>
                <a:effectLst/>
                <a:uLnTx/>
                <a:uFillTx/>
                <a:latin typeface="Segoe UI"/>
                <a:ea typeface="ＭＳ Ｐゴシック"/>
                <a:cs typeface="+mn-cs"/>
              </a:rPr>
              <a:t>    </a:t>
            </a:r>
            <a:endParaRPr kumimoji="1" lang="ja-JP" altLang="en-US" sz="1400" b="0" i="0" u="none" strike="noStrike" kern="1200" cap="none" spc="0" normalizeH="0" baseline="0" noProof="0" dirty="0">
              <a:ln>
                <a:noFill/>
              </a:ln>
              <a:solidFill>
                <a:srgbClr val="0F243E"/>
              </a:solidFill>
              <a:effectLst/>
              <a:uLnTx/>
              <a:uFillTx/>
              <a:latin typeface="Segoe UI"/>
              <a:ea typeface="ＭＳ Ｐゴシック"/>
              <a:cs typeface="+mn-cs"/>
            </a:endParaRPr>
          </a:p>
        </p:txBody>
      </p: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33919A6C-3F04-4478-B474-C2DD75B9C4AE}"/>
                  </a:ext>
                </a:extLst>
              </p:cNvPr>
              <p:cNvSpPr txBox="1"/>
              <p:nvPr/>
            </p:nvSpPr>
            <p:spPr>
              <a:xfrm>
                <a:off x="308085" y="1546686"/>
                <a:ext cx="2564698" cy="256993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F243E"/>
                    </a:solidFill>
                    <a:effectLst/>
                    <a:uLnTx/>
                    <a:uFillTx/>
                    <a:latin typeface="Segoe UI"/>
                    <a:ea typeface="ＭＳ Ｐゴシック"/>
                    <a:cs typeface="+mn-cs"/>
                  </a:rPr>
                  <a:t>2200</a:t>
                </a:r>
                <a:r>
                  <a:rPr kumimoji="1" lang="en-US" altLang="ja-JP" sz="1200" b="0" i="0" u="none" strike="noStrike" kern="1200" cap="none" spc="0" normalizeH="0" baseline="0" noProof="0" dirty="0">
                    <a:ln>
                      <a:noFill/>
                    </a:ln>
                    <a:solidFill>
                      <a:srgbClr val="0F243E"/>
                    </a:solidFill>
                    <a:effectLst/>
                    <a:uLnTx/>
                    <a:uFillTx/>
                    <a:latin typeface="Segoe UI"/>
                    <a:ea typeface="ＭＳ Ｐゴシック"/>
                    <a:cs typeface="+mn-cs"/>
                  </a:rPr>
                  <a:t> patients with AF (CHADS</a:t>
                </a:r>
                <a:r>
                  <a:rPr kumimoji="1" lang="en-US" altLang="ja-JP" sz="1200" b="0" i="0" u="none" strike="noStrike" kern="1200" cap="none" spc="0" normalizeH="0" baseline="-25000" noProof="0" dirty="0">
                    <a:ln>
                      <a:noFill/>
                    </a:ln>
                    <a:solidFill>
                      <a:srgbClr val="0F243E"/>
                    </a:solidFill>
                    <a:effectLst/>
                    <a:uLnTx/>
                    <a:uFillTx/>
                    <a:latin typeface="Segoe UI"/>
                    <a:ea typeface="ＭＳ Ｐゴシック"/>
                    <a:cs typeface="+mn-cs"/>
                  </a:rPr>
                  <a:t>2</a:t>
                </a:r>
                <a14:m>
                  <m:oMath xmlns:m="http://schemas.openxmlformats.org/officeDocument/2006/math">
                    <m:r>
                      <a:rPr kumimoji="1" lang="en-US" altLang="ja-JP" sz="1200" b="0" i="1" u="none" strike="noStrike" kern="1200" cap="none" spc="0" normalizeH="0" baseline="0" noProof="0" dirty="0" smtClean="0">
                        <a:ln>
                          <a:noFill/>
                        </a:ln>
                        <a:solidFill>
                          <a:srgbClr val="0F243E"/>
                        </a:solidFill>
                        <a:effectLst/>
                        <a:uLnTx/>
                        <a:uFillTx/>
                        <a:latin typeface="Cambria Math" panose="02040503050406030204" pitchFamily="18" charset="0"/>
                        <a:ea typeface="Cambria Math" panose="02040503050406030204" pitchFamily="18" charset="0"/>
                        <a:cs typeface="+mn-cs"/>
                      </a:rPr>
                      <m:t>≥</m:t>
                    </m:r>
                  </m:oMath>
                </a14:m>
                <a:r>
                  <a:rPr kumimoji="1" lang="en-US" altLang="ja-JP" sz="1200" b="0" i="0" u="none" strike="noStrike" kern="1200" cap="none" spc="0" normalizeH="0" baseline="0" noProof="0" dirty="0">
                    <a:ln>
                      <a:noFill/>
                    </a:ln>
                    <a:solidFill>
                      <a:srgbClr val="0F243E"/>
                    </a:solidFill>
                    <a:effectLst/>
                    <a:uLnTx/>
                    <a:uFillTx/>
                    <a:latin typeface="Segoe UI"/>
                    <a:ea typeface="ＭＳ Ｐゴシック"/>
                    <a:cs typeface="+mn-cs"/>
                  </a:rPr>
                  <a:t>1) and stable CAD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F243E"/>
                    </a:solidFill>
                    <a:effectLst/>
                    <a:uLnTx/>
                    <a:uFillTx/>
                    <a:latin typeface="Segoe UI"/>
                    <a:ea typeface="ＭＳ Ｐゴシック"/>
                    <a:cs typeface="+mn-cs"/>
                  </a:rPr>
                  <a:t> </a:t>
                </a:r>
                <a:r>
                  <a:rPr kumimoji="1" lang="en-US" altLang="ja-JP" sz="1200" b="1" i="0" u="none" strike="noStrike" kern="1200" cap="none" spc="0" normalizeH="0" baseline="0" noProof="0" dirty="0">
                    <a:ln>
                      <a:noFill/>
                    </a:ln>
                    <a:solidFill>
                      <a:srgbClr val="0F243E"/>
                    </a:solidFill>
                    <a:effectLst/>
                    <a:uLnTx/>
                    <a:uFillTx/>
                    <a:latin typeface="Segoe UI"/>
                    <a:ea typeface="ＭＳ Ｐゴシック"/>
                    <a:cs typeface="+mn-cs"/>
                  </a:rPr>
                  <a:t>Key inclusion criteria</a:t>
                </a:r>
              </a:p>
              <a:p>
                <a:pPr marL="171450" marR="0" lvl="0" indent="-171450" algn="l" defTabSz="457200" rtl="0" eaLnBrk="1" fontAlgn="auto" latinLnBrk="0" hangingPunct="1">
                  <a:lnSpc>
                    <a:spcPct val="100000"/>
                  </a:lnSpc>
                  <a:spcBef>
                    <a:spcPts val="0"/>
                  </a:spcBef>
                  <a:spcAft>
                    <a:spcPts val="600"/>
                  </a:spcAft>
                  <a:buClrTx/>
                  <a:buSzTx/>
                  <a:buFont typeface="Wingdings" panose="05000000000000000000" pitchFamily="2" charset="2"/>
                  <a:buChar char="u"/>
                  <a:tabLst/>
                  <a:defRPr/>
                </a:pPr>
                <a:r>
                  <a:rPr kumimoji="1"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Underwent PCI or CABG </a:t>
                </a:r>
                <a:br>
                  <a:rPr kumimoji="1"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br>
                <a:r>
                  <a:rPr kumimoji="1"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more than 1 year earlier</a:t>
                </a:r>
              </a:p>
              <a:p>
                <a:pPr marL="171450" marR="0" lvl="0" indent="-171450" algn="l" defTabSz="457200" rtl="0" eaLnBrk="1" fontAlgn="auto" latinLnBrk="0" hangingPunct="1">
                  <a:lnSpc>
                    <a:spcPct val="100000"/>
                  </a:lnSpc>
                  <a:spcBef>
                    <a:spcPts val="0"/>
                  </a:spcBef>
                  <a:spcAft>
                    <a:spcPts val="600"/>
                  </a:spcAft>
                  <a:buClrTx/>
                  <a:buSzTx/>
                  <a:buFont typeface="Wingdings" panose="05000000000000000000" pitchFamily="2" charset="2"/>
                  <a:buChar char="u"/>
                  <a:tabLst/>
                  <a:defRPr/>
                </a:pPr>
                <a:r>
                  <a:rPr kumimoji="1"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Angiographically confirmed CAD (with stenosis of ≥50%) not requiring </a:t>
                </a:r>
                <a:r>
                  <a:rPr kumimoji="1" lang="en-US" altLang="ja-JP" sz="1000" dirty="0">
                    <a:solidFill>
                      <a:srgbClr val="0F243E"/>
                    </a:solidFill>
                    <a:latin typeface="Segoe UI"/>
                    <a:ea typeface="ＭＳ Ｐゴシック"/>
                  </a:rPr>
                  <a:t>revascularization</a:t>
                </a:r>
                <a:endParaRPr kumimoji="1" lang="en-US" altLang="ja-JP" sz="1000" b="0" i="0" u="none" strike="noStrike" kern="1200" cap="none" spc="0" normalizeH="0" baseline="0" noProof="0" dirty="0">
                  <a:ln>
                    <a:noFill/>
                  </a:ln>
                  <a:solidFill>
                    <a:srgbClr val="0F243E"/>
                  </a:solidFill>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srgbClr val="0F243E"/>
                  </a:solidFill>
                  <a:effectLst/>
                  <a:uLnTx/>
                  <a:uFillTx/>
                  <a:latin typeface="Segoe UI"/>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F243E"/>
                    </a:solidFill>
                    <a:effectLst/>
                    <a:uLnTx/>
                    <a:uFillTx/>
                    <a:latin typeface="Segoe UI"/>
                    <a:ea typeface="ＭＳ Ｐゴシック"/>
                    <a:cs typeface="+mn-cs"/>
                  </a:rPr>
                  <a:t> Key exclusion criteria</a:t>
                </a:r>
              </a:p>
              <a:p>
                <a:pPr marL="171450" marR="0" lvl="0" indent="-171450" algn="l" defTabSz="457200" rtl="0" eaLnBrk="1" fontAlgn="auto" latinLnBrk="0" hangingPunct="1">
                  <a:lnSpc>
                    <a:spcPct val="100000"/>
                  </a:lnSpc>
                  <a:spcBef>
                    <a:spcPts val="0"/>
                  </a:spcBef>
                  <a:spcAft>
                    <a:spcPts val="600"/>
                  </a:spcAft>
                  <a:buClrTx/>
                  <a:buSzTx/>
                  <a:buFont typeface="Wingdings" panose="05000000000000000000" pitchFamily="2" charset="2"/>
                  <a:buChar char="u"/>
                  <a:tabLst/>
                  <a:defRPr/>
                </a:pPr>
                <a:r>
                  <a:rPr kumimoji="1"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A history of stent thrombosis</a:t>
                </a:r>
              </a:p>
              <a:p>
                <a:pPr marL="171450" marR="0" lvl="0" indent="-171450" algn="l" defTabSz="457200" rtl="0" eaLnBrk="1" fontAlgn="auto" latinLnBrk="0" hangingPunct="1">
                  <a:lnSpc>
                    <a:spcPct val="100000"/>
                  </a:lnSpc>
                  <a:spcBef>
                    <a:spcPts val="0"/>
                  </a:spcBef>
                  <a:spcAft>
                    <a:spcPts val="600"/>
                  </a:spcAft>
                  <a:buClrTx/>
                  <a:buSzTx/>
                  <a:buFont typeface="Wingdings" panose="05000000000000000000" pitchFamily="2" charset="2"/>
                  <a:buChar char="u"/>
                  <a:tabLst/>
                  <a:defRPr/>
                </a:pPr>
                <a:r>
                  <a:rPr kumimoji="1"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Coexisting active tumor</a:t>
                </a:r>
              </a:p>
              <a:p>
                <a:pPr marL="171450" marR="0" lvl="0" indent="-171450" algn="l" defTabSz="457200" rtl="0" eaLnBrk="1" fontAlgn="auto" latinLnBrk="0" hangingPunct="1">
                  <a:lnSpc>
                    <a:spcPct val="100000"/>
                  </a:lnSpc>
                  <a:spcBef>
                    <a:spcPts val="0"/>
                  </a:spcBef>
                  <a:spcAft>
                    <a:spcPts val="600"/>
                  </a:spcAft>
                  <a:buClrTx/>
                  <a:buSzTx/>
                  <a:buFont typeface="Wingdings" panose="05000000000000000000" pitchFamily="2" charset="2"/>
                  <a:buChar char="u"/>
                  <a:tabLst/>
                  <a:defRPr/>
                </a:pPr>
                <a:r>
                  <a:rPr kumimoji="1" lang="en-US" altLang="ja-JP" sz="1000" b="0" i="0" u="none" strike="noStrike" kern="1200" cap="none" spc="0" normalizeH="0" baseline="0" noProof="0" dirty="0">
                    <a:ln>
                      <a:noFill/>
                    </a:ln>
                    <a:solidFill>
                      <a:srgbClr val="0F243E"/>
                    </a:solidFill>
                    <a:effectLst/>
                    <a:uLnTx/>
                    <a:uFillTx/>
                    <a:latin typeface="Segoe UI"/>
                    <a:ea typeface="ＭＳ Ｐゴシック"/>
                    <a:cs typeface="+mn-cs"/>
                  </a:rPr>
                  <a:t>Poorly controlled hypertension</a:t>
                </a:r>
              </a:p>
            </p:txBody>
          </p:sp>
        </mc:Choice>
        <mc:Fallback xmlns="">
          <p:sp>
            <p:nvSpPr>
              <p:cNvPr id="44" name="テキスト ボックス 43">
                <a:extLst>
                  <a:ext uri="{FF2B5EF4-FFF2-40B4-BE49-F238E27FC236}">
                    <a16:creationId xmlns:a16="http://schemas.microsoft.com/office/drawing/2014/main" id="{33919A6C-3F04-4478-B474-C2DD75B9C4AE}"/>
                  </a:ext>
                </a:extLst>
              </p:cNvPr>
              <p:cNvSpPr txBox="1">
                <a:spLocks noRot="1" noChangeAspect="1" noMove="1" noResize="1" noEditPoints="1" noAdjustHandles="1" noChangeArrowheads="1" noChangeShapeType="1" noTextEdit="1"/>
              </p:cNvSpPr>
              <p:nvPr/>
            </p:nvSpPr>
            <p:spPr>
              <a:xfrm>
                <a:off x="308085" y="1546686"/>
                <a:ext cx="2564698" cy="2569934"/>
              </a:xfrm>
              <a:prstGeom prst="rect">
                <a:avLst/>
              </a:prstGeom>
              <a:blipFill>
                <a:blip r:embed="rId3"/>
                <a:stretch>
                  <a:fillRect l="-238" t="-475" r="-238"/>
                </a:stretch>
              </a:blipFill>
            </p:spPr>
            <p:txBody>
              <a:bodyPr/>
              <a:lstStyle/>
              <a:p>
                <a:r>
                  <a:rPr lang="ja-JP" altLang="en-US">
                    <a:noFill/>
                  </a:rPr>
                  <a:t> </a:t>
                </a:r>
              </a:p>
            </p:txBody>
          </p:sp>
        </mc:Fallback>
      </mc:AlternateContent>
      <p:sp>
        <p:nvSpPr>
          <p:cNvPr id="2" name="正方形/長方形 1">
            <a:extLst>
              <a:ext uri="{FF2B5EF4-FFF2-40B4-BE49-F238E27FC236}">
                <a16:creationId xmlns:a16="http://schemas.microsoft.com/office/drawing/2014/main" id="{805AB17B-498F-4993-9E63-0F2A457A1D93}"/>
              </a:ext>
            </a:extLst>
          </p:cNvPr>
          <p:cNvSpPr/>
          <p:nvPr/>
        </p:nvSpPr>
        <p:spPr>
          <a:xfrm>
            <a:off x="4439634" y="2026249"/>
            <a:ext cx="4524854" cy="553998"/>
          </a:xfrm>
          <a:prstGeom prst="rect">
            <a:avLst/>
          </a:prstGeom>
        </p:spPr>
        <p:txBody>
          <a:bodyPr wrap="square">
            <a:spAutoFit/>
          </a:bodyPr>
          <a:lstStyle/>
          <a:p>
            <a:pPr marL="36000" marR="0" lvl="0" indent="-21600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F243E"/>
                </a:solidFill>
                <a:effectLst/>
                <a:uLnTx/>
                <a:uFillTx/>
                <a:latin typeface="Segoe UI" panose="020B0502040204020203" pitchFamily="34" charset="0"/>
                <a:ea typeface="Segoe UI" panose="020B0502040204020203" pitchFamily="34" charset="0"/>
                <a:cs typeface="Segoe UI" panose="020B0502040204020203" pitchFamily="34" charset="0"/>
              </a:rPr>
              <a:t>*The level of rivaroxaban in blood samples obtained from Japanese patients who were taking rivaroxaban at the 15-mg dose was similar to the level in white patients who were taking the 20-mg dose.</a:t>
            </a:r>
            <a:endParaRPr kumimoji="0" lang="ja-JP" altLang="en-US" sz="1000" b="0" i="0" u="none" strike="noStrike" kern="1200" cap="none" spc="0" normalizeH="0" baseline="0" noProof="0" dirty="0">
              <a:ln>
                <a:noFill/>
              </a:ln>
              <a:solidFill>
                <a:srgbClr val="0F243E"/>
              </a:solidFill>
              <a:effectLst/>
              <a:uLnTx/>
              <a:uFillTx/>
              <a:latin typeface="Segoe UI" panose="020B0502040204020203" pitchFamily="34" charset="0"/>
              <a:ea typeface="ＭＳ Ｐゴシック"/>
              <a:cs typeface="Segoe UI" panose="020B0502040204020203" pitchFamily="34" charset="0"/>
            </a:endParaRPr>
          </a:p>
        </p:txBody>
      </p:sp>
      <p:sp>
        <p:nvSpPr>
          <p:cNvPr id="3" name="正方形/長方形 2">
            <a:extLst>
              <a:ext uri="{FF2B5EF4-FFF2-40B4-BE49-F238E27FC236}">
                <a16:creationId xmlns:a16="http://schemas.microsoft.com/office/drawing/2014/main" id="{3477523E-2015-4FA2-8142-824AAD313820}"/>
              </a:ext>
            </a:extLst>
          </p:cNvPr>
          <p:cNvSpPr/>
          <p:nvPr/>
        </p:nvSpPr>
        <p:spPr>
          <a:xfrm>
            <a:off x="4262514" y="4261914"/>
            <a:ext cx="4572000" cy="46166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F243E"/>
                </a:solidFill>
                <a:effectLst/>
                <a:uLnTx/>
                <a:uFillTx/>
                <a:latin typeface="Segoe UI" panose="020B0502040204020203" pitchFamily="34" charset="0"/>
                <a:ea typeface="Segoe UI" panose="020B0502040204020203" pitchFamily="34" charset="0"/>
                <a:cs typeface="Segoe UI" panose="020B0502040204020203" pitchFamily="34" charset="0"/>
              </a:rPr>
              <a:t>UMIN Clinical Trials Registry number, UMIN000016612. ClinicalTrials.gov number, NCT02642419.</a:t>
            </a:r>
            <a:endParaRPr kumimoji="0" lang="ja-JP" altLang="en-US" sz="1200" b="0" i="0" u="none" strike="noStrike" kern="1200" cap="none" spc="0" normalizeH="0" baseline="0" noProof="0" dirty="0">
              <a:ln>
                <a:noFill/>
              </a:ln>
              <a:solidFill>
                <a:srgbClr val="0F243E"/>
              </a:solidFill>
              <a:effectLst/>
              <a:uLnTx/>
              <a:uFillTx/>
              <a:latin typeface="Segoe UI" panose="020B0502040204020203" pitchFamily="34" charset="0"/>
              <a:ea typeface="ＭＳ Ｐゴシック"/>
              <a:cs typeface="Segoe UI" panose="020B0502040204020203" pitchFamily="34" charset="0"/>
            </a:endParaRPr>
          </a:p>
        </p:txBody>
      </p:sp>
    </p:spTree>
    <p:extLst>
      <p:ext uri="{BB962C8B-B14F-4D97-AF65-F5344CB8AC3E}">
        <p14:creationId xmlns:p14="http://schemas.microsoft.com/office/powerpoint/2010/main" val="139329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b="1" dirty="0"/>
              <a:t>Primary End Points</a:t>
            </a:r>
            <a:endParaRPr kumimoji="1" lang="ja-JP" altLang="en-US" b="1" dirty="0"/>
          </a:p>
        </p:txBody>
      </p:sp>
      <p:sp>
        <p:nvSpPr>
          <p:cNvPr id="7" name="テキスト ボックス 6"/>
          <p:cNvSpPr txBox="1"/>
          <p:nvPr/>
        </p:nvSpPr>
        <p:spPr>
          <a:xfrm>
            <a:off x="141649" y="843468"/>
            <a:ext cx="9038864" cy="4179606"/>
          </a:xfrm>
          <a:prstGeom prst="rect">
            <a:avLst/>
          </a:prstGeom>
          <a:noFill/>
        </p:spPr>
        <p:txBody>
          <a:bodyPr wrap="square" rtlCol="0">
            <a:spAutoFit/>
          </a:bodyPr>
          <a:lstStyle/>
          <a:p>
            <a:r>
              <a:rPr kumimoji="1" lang="en-US" altLang="ja-JP" sz="1600" b="1" i="1" dirty="0"/>
              <a:t>Primary efficacy end point</a:t>
            </a:r>
            <a:r>
              <a:rPr kumimoji="1" lang="ja-JP" altLang="en-US" sz="1600" b="1" i="1" dirty="0"/>
              <a:t> </a:t>
            </a:r>
            <a:r>
              <a:rPr kumimoji="1" lang="en-US" altLang="ja-JP" sz="1600" b="1" i="1" baseline="30000" dirty="0"/>
              <a:t>1)</a:t>
            </a:r>
            <a:r>
              <a:rPr kumimoji="1" lang="en-US" altLang="ja-JP" sz="1600" b="1" i="1" dirty="0"/>
              <a:t> </a:t>
            </a:r>
            <a:r>
              <a:rPr kumimoji="1" lang="en-US" altLang="ja-JP" sz="1600" i="1" dirty="0"/>
              <a:t>;</a:t>
            </a:r>
          </a:p>
          <a:p>
            <a:pPr marL="284400" indent="-285750">
              <a:lnSpc>
                <a:spcPct val="130000"/>
              </a:lnSpc>
              <a:buFont typeface="Wingdings" panose="05000000000000000000" pitchFamily="2" charset="2"/>
              <a:buChar char="Ø"/>
            </a:pPr>
            <a:r>
              <a:rPr kumimoji="1" lang="en-US" altLang="ja-JP" sz="1400" b="1" dirty="0">
                <a:latin typeface="Segoe UI Semibold" panose="020B0702040204020203" pitchFamily="34" charset="0"/>
              </a:rPr>
              <a:t>The composite of stroke, systemic embolism, myocardial infarction, unstable angina requiring revascularization, or death from any cause</a:t>
            </a:r>
          </a:p>
          <a:p>
            <a:pPr marL="180000" indent="-285750">
              <a:lnSpc>
                <a:spcPct val="130000"/>
              </a:lnSpc>
              <a:buFont typeface="Wingdings" panose="05000000000000000000" pitchFamily="2" charset="2"/>
              <a:buChar char="Ø"/>
            </a:pPr>
            <a:r>
              <a:rPr kumimoji="1" lang="en-US" altLang="ja-JP" sz="1400" dirty="0"/>
              <a:t>Assessed  </a:t>
            </a:r>
            <a:r>
              <a:rPr kumimoji="1" lang="en-US" altLang="ja-JP" sz="1400" b="1" dirty="0" err="1">
                <a:latin typeface="Segoe UI Semibold" panose="020B0702040204020203" pitchFamily="34" charset="0"/>
              </a:rPr>
              <a:t>noninferiority</a:t>
            </a:r>
            <a:r>
              <a:rPr kumimoji="1" lang="en-US" altLang="ja-JP" sz="1400" dirty="0"/>
              <a:t> of </a:t>
            </a:r>
            <a:r>
              <a:rPr kumimoji="1" lang="en-US" altLang="ja-JP" sz="1400" dirty="0" err="1">
                <a:solidFill>
                  <a:srgbClr val="E4007F"/>
                </a:solidFill>
                <a:latin typeface="Segoe UI Semibold" panose="020B0702040204020203" pitchFamily="34" charset="0"/>
              </a:rPr>
              <a:t>rivaroxaban</a:t>
            </a:r>
            <a:r>
              <a:rPr kumimoji="1" lang="en-US" altLang="ja-JP" sz="1400" dirty="0">
                <a:solidFill>
                  <a:srgbClr val="E4007F"/>
                </a:solidFill>
                <a:latin typeface="Segoe UI Semibold" panose="020B0702040204020203" pitchFamily="34" charset="0"/>
              </a:rPr>
              <a:t> monotherapy</a:t>
            </a:r>
            <a:r>
              <a:rPr kumimoji="1" lang="en-US" altLang="ja-JP" sz="1400" dirty="0"/>
              <a:t>, as compared with </a:t>
            </a:r>
            <a:r>
              <a:rPr kumimoji="1" lang="en-US" altLang="ja-JP" sz="1400" dirty="0">
                <a:solidFill>
                  <a:srgbClr val="521882"/>
                </a:solidFill>
                <a:latin typeface="Segoe UI Semibold" panose="020B0702040204020203" pitchFamily="34" charset="0"/>
              </a:rPr>
              <a:t>combination therapy   </a:t>
            </a:r>
            <a:br>
              <a:rPr kumimoji="1" lang="en-US" altLang="ja-JP" sz="1400" dirty="0"/>
            </a:br>
            <a:r>
              <a:rPr kumimoji="1" lang="en-US" altLang="ja-JP" sz="1400" dirty="0"/>
              <a:t>  (</a:t>
            </a:r>
            <a:r>
              <a:rPr kumimoji="1" lang="en-US" altLang="ja-JP" sz="1400" b="1" dirty="0" err="1">
                <a:latin typeface="Segoe UI Semibold" panose="020B0702040204020203" pitchFamily="34" charset="0"/>
              </a:rPr>
              <a:t>noninferiority</a:t>
            </a:r>
            <a:r>
              <a:rPr kumimoji="1" lang="en-US" altLang="ja-JP" sz="1400" b="1" dirty="0">
                <a:latin typeface="Segoe UI Semibold" panose="020B0702040204020203" pitchFamily="34" charset="0"/>
              </a:rPr>
              <a:t> margin: 1.46 </a:t>
            </a:r>
            <a:r>
              <a:rPr kumimoji="1" lang="en-US" altLang="ja-JP" sz="1400" dirty="0"/>
              <a:t>for the 95% CI, with </a:t>
            </a:r>
            <a:r>
              <a:rPr kumimoji="1" lang="en-US" altLang="ja-JP" sz="1400" b="1" dirty="0">
                <a:latin typeface="Segoe UI Semibold" panose="020B0702040204020203" pitchFamily="34" charset="0"/>
              </a:rPr>
              <a:t>a power of 80%</a:t>
            </a:r>
            <a:r>
              <a:rPr kumimoji="1" lang="en-US" altLang="ja-JP" sz="1400" b="1" dirty="0"/>
              <a:t>)</a:t>
            </a:r>
          </a:p>
          <a:p>
            <a:pPr marL="180000" indent="-285750">
              <a:lnSpc>
                <a:spcPct val="130000"/>
              </a:lnSpc>
              <a:buFont typeface="Wingdings" panose="05000000000000000000" pitchFamily="2" charset="2"/>
              <a:buChar char="Ø"/>
            </a:pPr>
            <a:r>
              <a:rPr kumimoji="1" lang="en-US" altLang="ja-JP" sz="1400" dirty="0"/>
              <a:t>Performed in the modified ITT population</a:t>
            </a:r>
          </a:p>
          <a:p>
            <a:pPr>
              <a:spcBef>
                <a:spcPts val="600"/>
              </a:spcBef>
            </a:pPr>
            <a:r>
              <a:rPr kumimoji="1" lang="en-US" altLang="ja-JP" sz="1600" b="1" i="1" dirty="0"/>
              <a:t>Primary safety end point</a:t>
            </a:r>
            <a:r>
              <a:rPr kumimoji="1" lang="ja-JP" altLang="en-US" sz="1600" b="1" i="1" dirty="0"/>
              <a:t> </a:t>
            </a:r>
            <a:r>
              <a:rPr kumimoji="1" lang="en-US" altLang="ja-JP" sz="1600" b="1" i="1" baseline="30000" dirty="0"/>
              <a:t>1)</a:t>
            </a:r>
            <a:r>
              <a:rPr kumimoji="1" lang="en-US" altLang="ja-JP" sz="1600" b="1" i="1" dirty="0"/>
              <a:t> </a:t>
            </a:r>
            <a:r>
              <a:rPr kumimoji="1" lang="en-US" altLang="ja-JP" sz="1600" i="1" dirty="0"/>
              <a:t>; </a:t>
            </a:r>
          </a:p>
          <a:p>
            <a:pPr marL="284400" indent="-285750">
              <a:lnSpc>
                <a:spcPct val="130000"/>
              </a:lnSpc>
              <a:buFont typeface="Wingdings" panose="05000000000000000000" pitchFamily="2" charset="2"/>
              <a:buChar char="Ø"/>
            </a:pPr>
            <a:r>
              <a:rPr kumimoji="1" lang="en-US" altLang="ja-JP" sz="1400" b="1" dirty="0"/>
              <a:t>A closed testing procedure </a:t>
            </a:r>
            <a:r>
              <a:rPr kumimoji="1" lang="en-US" altLang="ja-JP" sz="1400" dirty="0"/>
              <a:t>was conducted after assessment of primary efficacy endpoint</a:t>
            </a:r>
          </a:p>
          <a:p>
            <a:pPr marL="284400" indent="-285750">
              <a:lnSpc>
                <a:spcPct val="130000"/>
              </a:lnSpc>
              <a:buFont typeface="Wingdings" panose="05000000000000000000" pitchFamily="2" charset="2"/>
              <a:buChar char="Ø"/>
            </a:pPr>
            <a:r>
              <a:rPr kumimoji="1" lang="en-US" altLang="ja-JP" sz="1400" dirty="0"/>
              <a:t>To determine superiority of </a:t>
            </a:r>
            <a:r>
              <a:rPr kumimoji="1" lang="en-US" altLang="ja-JP" sz="1400" dirty="0">
                <a:solidFill>
                  <a:srgbClr val="E4007F"/>
                </a:solidFill>
                <a:latin typeface="Segoe UI Semibold" panose="020B0702040204020203" pitchFamily="34" charset="0"/>
              </a:rPr>
              <a:t>rivaroxaban monotherapy</a:t>
            </a:r>
            <a:r>
              <a:rPr kumimoji="1" lang="en-US" altLang="ja-JP" sz="1400" dirty="0"/>
              <a:t>, as compared with </a:t>
            </a:r>
            <a:r>
              <a:rPr kumimoji="1" lang="en-US" altLang="ja-JP" sz="1400" dirty="0">
                <a:solidFill>
                  <a:srgbClr val="521882"/>
                </a:solidFill>
                <a:latin typeface="Segoe UI Semibold" panose="020B0702040204020203" pitchFamily="34" charset="0"/>
              </a:rPr>
              <a:t>combination therapy </a:t>
            </a:r>
            <a:endParaRPr kumimoji="1" lang="en-US" altLang="ja-JP" sz="1400" dirty="0"/>
          </a:p>
          <a:p>
            <a:pPr indent="-285750">
              <a:lnSpc>
                <a:spcPct val="130000"/>
              </a:lnSpc>
              <a:buFont typeface="Wingdings" panose="05000000000000000000" pitchFamily="2" charset="2"/>
              <a:buChar char="Ø"/>
            </a:pPr>
            <a:r>
              <a:rPr kumimoji="1" lang="en-US" altLang="ja-JP" sz="1400" b="1" dirty="0">
                <a:latin typeface="Segoe UI Semibold" panose="020B0702040204020203" pitchFamily="34" charset="0"/>
              </a:rPr>
              <a:t>Major bleeding, as defined according to the criteria of the ISTH</a:t>
            </a:r>
            <a:r>
              <a:rPr kumimoji="1" lang="en-US" altLang="ja-JP" sz="1400" b="1" baseline="30000" dirty="0">
                <a:latin typeface="Segoe UI Semibold" panose="020B0702040204020203" pitchFamily="34" charset="0"/>
              </a:rPr>
              <a:t>*</a:t>
            </a:r>
            <a:endParaRPr kumimoji="1" lang="en-US" altLang="ja-JP" sz="1400" b="1" baseline="30000" dirty="0"/>
          </a:p>
          <a:p>
            <a:pPr indent="-285750">
              <a:lnSpc>
                <a:spcPct val="130000"/>
              </a:lnSpc>
              <a:buFont typeface="Wingdings" panose="05000000000000000000" pitchFamily="2" charset="2"/>
              <a:buChar char="Ø"/>
            </a:pPr>
            <a:r>
              <a:rPr kumimoji="1" lang="en-US" altLang="ja-JP" sz="1400" dirty="0"/>
              <a:t>Performed in the safety population </a:t>
            </a:r>
          </a:p>
          <a:p>
            <a:pPr>
              <a:lnSpc>
                <a:spcPct val="130000"/>
              </a:lnSpc>
              <a:spcBef>
                <a:spcPts val="600"/>
              </a:spcBef>
            </a:pPr>
            <a:r>
              <a:rPr kumimoji="1" lang="en-US" altLang="ja-JP" sz="1600" b="1" i="1" dirty="0"/>
              <a:t>Sample size</a:t>
            </a:r>
            <a:r>
              <a:rPr kumimoji="1" lang="en-US" altLang="ja-JP" sz="1600" i="1" dirty="0"/>
              <a:t>;</a:t>
            </a:r>
            <a:r>
              <a:rPr kumimoji="1" lang="en-US" altLang="ja-JP" sz="1600" b="1" i="1" dirty="0"/>
              <a:t> </a:t>
            </a:r>
            <a:r>
              <a:rPr kumimoji="1" lang="en-US" altLang="ja-JP" sz="1400" dirty="0"/>
              <a:t>Estimated that the enrollment of 2200 patients and the occurrence of at least 219 primary efficacy end points were required. </a:t>
            </a:r>
            <a:r>
              <a:rPr kumimoji="1" lang="en-US" altLang="ja-JP" sz="1400" baseline="30000" dirty="0"/>
              <a:t>1)</a:t>
            </a:r>
            <a:endParaRPr kumimoji="1" lang="en-US" altLang="ja-JP" sz="1400" b="1" baseline="30000" dirty="0"/>
          </a:p>
          <a:p>
            <a:pPr indent="-285750">
              <a:lnSpc>
                <a:spcPct val="130000"/>
              </a:lnSpc>
              <a:buFont typeface="Wingdings" panose="05000000000000000000" pitchFamily="2" charset="2"/>
              <a:buChar char="Ø"/>
            </a:pPr>
            <a:endParaRPr kumimoji="1" lang="en-US" altLang="ja-JP" sz="1600" dirty="0"/>
          </a:p>
        </p:txBody>
      </p:sp>
      <p:sp>
        <p:nvSpPr>
          <p:cNvPr id="6" name="テキスト ボックス 5">
            <a:extLst>
              <a:ext uri="{FF2B5EF4-FFF2-40B4-BE49-F238E27FC236}">
                <a16:creationId xmlns:a16="http://schemas.microsoft.com/office/drawing/2014/main" id="{0051F37E-9F1E-4C4C-9246-F1CB389FB1BC}"/>
              </a:ext>
            </a:extLst>
          </p:cNvPr>
          <p:cNvSpPr txBox="1"/>
          <p:nvPr/>
        </p:nvSpPr>
        <p:spPr>
          <a:xfrm>
            <a:off x="2915817" y="4871604"/>
            <a:ext cx="6264696" cy="253916"/>
          </a:xfrm>
          <a:prstGeom prst="rect">
            <a:avLst/>
          </a:prstGeom>
          <a:noFill/>
        </p:spPr>
        <p:txBody>
          <a:bodyPr wrap="square" rtlCol="0">
            <a:spAutoFit/>
          </a:bodyPr>
          <a:lstStyle/>
          <a:p>
            <a:pPr marL="228600" indent="-228600">
              <a:buAutoNum type="arabicParenR"/>
            </a:pPr>
            <a:r>
              <a:rPr kumimoji="1" lang="en-US" altLang="ja-JP" sz="1050" dirty="0"/>
              <a:t>Yasuda S,</a:t>
            </a:r>
            <a:r>
              <a:rPr kumimoji="1" lang="ja-JP" altLang="en-US" sz="1050" dirty="0"/>
              <a:t> </a:t>
            </a:r>
            <a:r>
              <a:rPr kumimoji="1" lang="en-US" altLang="ja-JP" sz="1050" dirty="0"/>
              <a:t>et al. </a:t>
            </a:r>
            <a:r>
              <a:rPr kumimoji="1" lang="en-US" altLang="ja-JP" sz="1050" i="1" dirty="0"/>
              <a:t>Int J </a:t>
            </a:r>
            <a:r>
              <a:rPr kumimoji="1" lang="en-US" altLang="ja-JP" sz="1050" i="1" dirty="0" err="1"/>
              <a:t>Cardiol</a:t>
            </a:r>
            <a:r>
              <a:rPr kumimoji="1" lang="en-US" altLang="ja-JP" sz="1050" i="1" dirty="0"/>
              <a:t>. </a:t>
            </a:r>
            <a:r>
              <a:rPr kumimoji="1" lang="en-US" altLang="ja-JP" sz="1050" dirty="0"/>
              <a:t>2018.</a:t>
            </a:r>
            <a:r>
              <a:rPr kumimoji="1" lang="ja-JP" altLang="en-US" sz="1050" dirty="0"/>
              <a:t>　</a:t>
            </a:r>
            <a:r>
              <a:rPr kumimoji="1" lang="en-US" altLang="ja-JP" sz="1050" dirty="0"/>
              <a:t>*ISTH: </a:t>
            </a:r>
            <a:r>
              <a:rPr kumimoji="1" lang="en-US" altLang="ja-JP" sz="1050" i="1" dirty="0"/>
              <a:t>the International Society on Thrombosis and Hemostasis </a:t>
            </a:r>
            <a:endParaRPr kumimoji="1" lang="ja-JP" altLang="en-US" sz="1050" i="1" dirty="0"/>
          </a:p>
        </p:txBody>
      </p:sp>
    </p:spTree>
    <p:extLst>
      <p:ext uri="{BB962C8B-B14F-4D97-AF65-F5344CB8AC3E}">
        <p14:creationId xmlns:p14="http://schemas.microsoft.com/office/powerpoint/2010/main" val="239364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p:cNvCxnSpPr/>
          <p:nvPr/>
        </p:nvCxnSpPr>
        <p:spPr>
          <a:xfrm>
            <a:off x="2181224" y="1981419"/>
            <a:ext cx="4793457" cy="11907"/>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p:nvPr/>
        </p:nvCxnSpPr>
        <p:spPr>
          <a:xfrm flipH="1">
            <a:off x="6963741" y="1983853"/>
            <a:ext cx="4678" cy="22320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flipH="1">
            <a:off x="2191272" y="1988563"/>
            <a:ext cx="6048" cy="22320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4" idx="0"/>
            <a:endCxn id="24" idx="0"/>
          </p:cNvCxnSpPr>
          <p:nvPr/>
        </p:nvCxnSpPr>
        <p:spPr>
          <a:xfrm flipH="1">
            <a:off x="4567254" y="1224138"/>
            <a:ext cx="4746" cy="67718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271236" y="258371"/>
            <a:ext cx="8333212" cy="506330"/>
          </a:xfrm>
        </p:spPr>
        <p:txBody>
          <a:bodyPr>
            <a:normAutofit fontScale="90000"/>
          </a:bodyPr>
          <a:lstStyle/>
          <a:p>
            <a:r>
              <a:rPr kumimoji="1" lang="en-US" altLang="ja-JP" b="1" dirty="0"/>
              <a:t>Study Flow: Randomization and Follow-up</a:t>
            </a:r>
            <a:endParaRPr kumimoji="1" lang="ja-JP" altLang="en-US" b="1" dirty="0"/>
          </a:p>
        </p:txBody>
      </p:sp>
      <p:sp>
        <p:nvSpPr>
          <p:cNvPr id="4" name="角丸四角形 3"/>
          <p:cNvSpPr/>
          <p:nvPr/>
        </p:nvSpPr>
        <p:spPr>
          <a:xfrm>
            <a:off x="3050182" y="1224138"/>
            <a:ext cx="3043636" cy="468000"/>
          </a:xfrm>
          <a:prstGeom prst="roundRect">
            <a:avLst>
              <a:gd name="adj" fmla="val 8412"/>
            </a:avLst>
          </a:pr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a:solidFill>
                  <a:schemeClr val="tx1"/>
                </a:solidFill>
              </a:rPr>
              <a:t>2236</a:t>
            </a:r>
            <a:r>
              <a:rPr kumimoji="1" lang="en-US" altLang="ja-JP" sz="1400" dirty="0">
                <a:solidFill>
                  <a:schemeClr val="tx1"/>
                </a:solidFill>
              </a:rPr>
              <a:t> underwent randomization</a:t>
            </a:r>
            <a:endParaRPr kumimoji="1" lang="ja-JP" altLang="en-US" sz="1400" dirty="0">
              <a:solidFill>
                <a:schemeClr val="tx1"/>
              </a:solidFill>
            </a:endParaRPr>
          </a:p>
        </p:txBody>
      </p:sp>
      <p:sp>
        <p:nvSpPr>
          <p:cNvPr id="5" name="角丸四角形 4"/>
          <p:cNvSpPr/>
          <p:nvPr/>
        </p:nvSpPr>
        <p:spPr>
          <a:xfrm>
            <a:off x="1129333" y="2048607"/>
            <a:ext cx="2160000" cy="360000"/>
          </a:xfrm>
          <a:prstGeom prst="roundRect">
            <a:avLst>
              <a:gd name="adj" fmla="val 8412"/>
            </a:avLst>
          </a:prstGeom>
          <a:solidFill>
            <a:srgbClr val="FFA3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a:solidFill>
                  <a:schemeClr val="tx1"/>
                </a:solidFill>
              </a:rPr>
              <a:t>1118</a:t>
            </a:r>
            <a:r>
              <a:rPr kumimoji="1" lang="en-US" altLang="ja-JP" sz="1400" dirty="0">
                <a:solidFill>
                  <a:schemeClr val="tx1"/>
                </a:solidFill>
              </a:rPr>
              <a:t> were assigned</a:t>
            </a:r>
            <a:endParaRPr kumimoji="1" lang="ja-JP" altLang="en-US" sz="1400" b="1" dirty="0">
              <a:solidFill>
                <a:schemeClr val="tx1"/>
              </a:solidFill>
            </a:endParaRPr>
          </a:p>
        </p:txBody>
      </p:sp>
      <p:sp>
        <p:nvSpPr>
          <p:cNvPr id="7" name="角丸四角形 6"/>
          <p:cNvSpPr/>
          <p:nvPr/>
        </p:nvSpPr>
        <p:spPr>
          <a:xfrm>
            <a:off x="1129333" y="2593439"/>
            <a:ext cx="2160000" cy="360000"/>
          </a:xfrm>
          <a:prstGeom prst="roundRect">
            <a:avLst>
              <a:gd name="adj" fmla="val 8412"/>
            </a:avLst>
          </a:prstGeom>
          <a:solidFill>
            <a:srgbClr val="FFA3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a:solidFill>
                  <a:schemeClr val="tx1"/>
                </a:solidFill>
              </a:rPr>
              <a:t>1107</a:t>
            </a:r>
            <a:r>
              <a:rPr kumimoji="1" lang="en-US" altLang="ja-JP" sz="1400" dirty="0">
                <a:solidFill>
                  <a:schemeClr val="tx1"/>
                </a:solidFill>
              </a:rPr>
              <a:t> were included</a:t>
            </a:r>
            <a:endParaRPr kumimoji="1" lang="ja-JP" altLang="en-US" sz="1400" dirty="0">
              <a:solidFill>
                <a:schemeClr val="tx1"/>
              </a:solidFill>
            </a:endParaRPr>
          </a:p>
        </p:txBody>
      </p:sp>
      <p:sp>
        <p:nvSpPr>
          <p:cNvPr id="8" name="角丸四角形 7"/>
          <p:cNvSpPr/>
          <p:nvPr/>
        </p:nvSpPr>
        <p:spPr>
          <a:xfrm>
            <a:off x="1129333" y="3138271"/>
            <a:ext cx="2160000" cy="360000"/>
          </a:xfrm>
          <a:prstGeom prst="roundRect">
            <a:avLst>
              <a:gd name="adj" fmla="val 8412"/>
            </a:avLst>
          </a:prstGeom>
          <a:solidFill>
            <a:srgbClr val="FFA3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a:solidFill>
                  <a:schemeClr val="tx1"/>
                </a:solidFill>
              </a:rPr>
              <a:t>1099</a:t>
            </a:r>
            <a:r>
              <a:rPr kumimoji="1" lang="en-US" altLang="ja-JP" sz="1400" dirty="0">
                <a:solidFill>
                  <a:schemeClr val="tx1"/>
                </a:solidFill>
              </a:rPr>
              <a:t> were included</a:t>
            </a:r>
            <a:endParaRPr kumimoji="1" lang="ja-JP" altLang="en-US" sz="1400" dirty="0">
              <a:solidFill>
                <a:schemeClr val="tx1"/>
              </a:solidFill>
            </a:endParaRPr>
          </a:p>
        </p:txBody>
      </p:sp>
      <p:sp>
        <p:nvSpPr>
          <p:cNvPr id="9" name="角丸四角形 8"/>
          <p:cNvSpPr/>
          <p:nvPr/>
        </p:nvSpPr>
        <p:spPr>
          <a:xfrm>
            <a:off x="1129333" y="3683103"/>
            <a:ext cx="2160000" cy="360000"/>
          </a:xfrm>
          <a:prstGeom prst="roundRect">
            <a:avLst>
              <a:gd name="adj" fmla="val 8412"/>
            </a:avLst>
          </a:prstGeom>
          <a:solidFill>
            <a:srgbClr val="FFA3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a:solidFill>
                  <a:schemeClr val="tx1"/>
                </a:solidFill>
              </a:rPr>
              <a:t>1084</a:t>
            </a:r>
            <a:r>
              <a:rPr kumimoji="1" lang="en-US" altLang="ja-JP" sz="1400" dirty="0">
                <a:solidFill>
                  <a:schemeClr val="tx1"/>
                </a:solidFill>
              </a:rPr>
              <a:t> were included</a:t>
            </a:r>
            <a:endParaRPr kumimoji="1" lang="ja-JP" altLang="en-US" sz="1400" dirty="0">
              <a:solidFill>
                <a:schemeClr val="tx1"/>
              </a:solidFill>
            </a:endParaRPr>
          </a:p>
        </p:txBody>
      </p:sp>
      <p:sp>
        <p:nvSpPr>
          <p:cNvPr id="10" name="角丸四角形 9"/>
          <p:cNvSpPr/>
          <p:nvPr/>
        </p:nvSpPr>
        <p:spPr>
          <a:xfrm>
            <a:off x="1129333" y="4227934"/>
            <a:ext cx="2160000" cy="360000"/>
          </a:xfrm>
          <a:prstGeom prst="roundRect">
            <a:avLst>
              <a:gd name="adj" fmla="val 8412"/>
            </a:avLst>
          </a:prstGeom>
          <a:solidFill>
            <a:srgbClr val="FFA3D5"/>
          </a:solidFill>
          <a:ln>
            <a:noFill/>
          </a:ln>
          <a:effectLst/>
        </p:spPr>
        <p:style>
          <a:lnRef idx="1">
            <a:schemeClr val="accent1"/>
          </a:lnRef>
          <a:fillRef idx="3">
            <a:schemeClr val="accent1"/>
          </a:fillRef>
          <a:effectRef idx="2">
            <a:schemeClr val="accent1"/>
          </a:effectRef>
          <a:fontRef idx="minor">
            <a:schemeClr val="lt1"/>
          </a:fontRef>
        </p:style>
        <p:txBody>
          <a:bodyPr rIns="288000" rtlCol="0" anchor="ctr"/>
          <a:lstStyle/>
          <a:p>
            <a:pPr algn="ctr"/>
            <a:r>
              <a:rPr kumimoji="1" lang="en-US" altLang="ja-JP" b="1" dirty="0">
                <a:solidFill>
                  <a:schemeClr val="tx1"/>
                </a:solidFill>
              </a:rPr>
              <a:t>1005</a:t>
            </a:r>
            <a:r>
              <a:rPr kumimoji="1" lang="en-US" altLang="ja-JP" sz="1400" dirty="0">
                <a:solidFill>
                  <a:schemeClr val="tx1"/>
                </a:solidFill>
              </a:rPr>
              <a:t> completed</a:t>
            </a:r>
            <a:endParaRPr kumimoji="1" lang="ja-JP" altLang="en-US" sz="1400" dirty="0">
              <a:solidFill>
                <a:schemeClr val="tx1"/>
              </a:solidFill>
            </a:endParaRPr>
          </a:p>
        </p:txBody>
      </p:sp>
      <p:sp>
        <p:nvSpPr>
          <p:cNvPr id="11" name="角丸四角形 10"/>
          <p:cNvSpPr/>
          <p:nvPr/>
        </p:nvSpPr>
        <p:spPr>
          <a:xfrm>
            <a:off x="5908600" y="2048607"/>
            <a:ext cx="2160000" cy="360000"/>
          </a:xfrm>
          <a:prstGeom prst="roundRect">
            <a:avLst>
              <a:gd name="adj" fmla="val 8412"/>
            </a:avLst>
          </a:prstGeom>
          <a:solidFill>
            <a:srgbClr val="D5B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a:solidFill>
                  <a:schemeClr val="tx1"/>
                </a:solidFill>
              </a:rPr>
              <a:t>1118</a:t>
            </a:r>
            <a:r>
              <a:rPr kumimoji="1" lang="en-US" altLang="ja-JP" sz="1400" dirty="0">
                <a:solidFill>
                  <a:schemeClr val="tx1"/>
                </a:solidFill>
              </a:rPr>
              <a:t> were assigned</a:t>
            </a:r>
            <a:endParaRPr kumimoji="1" lang="ja-JP" altLang="en-US" sz="1400" dirty="0">
              <a:solidFill>
                <a:schemeClr val="tx1"/>
              </a:solidFill>
            </a:endParaRPr>
          </a:p>
        </p:txBody>
      </p:sp>
      <p:sp>
        <p:nvSpPr>
          <p:cNvPr id="12" name="角丸四角形 11"/>
          <p:cNvSpPr/>
          <p:nvPr/>
        </p:nvSpPr>
        <p:spPr>
          <a:xfrm>
            <a:off x="5908600" y="2593439"/>
            <a:ext cx="2160000" cy="360000"/>
          </a:xfrm>
          <a:prstGeom prst="roundRect">
            <a:avLst>
              <a:gd name="adj" fmla="val 8412"/>
            </a:avLst>
          </a:prstGeom>
          <a:solidFill>
            <a:srgbClr val="D5B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a:solidFill>
                  <a:schemeClr val="tx1"/>
                </a:solidFill>
              </a:rPr>
              <a:t>1108</a:t>
            </a:r>
            <a:r>
              <a:rPr kumimoji="1" lang="en-US" altLang="ja-JP" sz="1400" dirty="0">
                <a:solidFill>
                  <a:schemeClr val="tx1"/>
                </a:solidFill>
              </a:rPr>
              <a:t> were included</a:t>
            </a:r>
            <a:endParaRPr kumimoji="1" lang="ja-JP" altLang="en-US" sz="1400" dirty="0">
              <a:solidFill>
                <a:schemeClr val="tx1"/>
              </a:solidFill>
            </a:endParaRPr>
          </a:p>
        </p:txBody>
      </p:sp>
      <p:sp>
        <p:nvSpPr>
          <p:cNvPr id="13" name="角丸四角形 12"/>
          <p:cNvSpPr/>
          <p:nvPr/>
        </p:nvSpPr>
        <p:spPr>
          <a:xfrm>
            <a:off x="5908600" y="3138271"/>
            <a:ext cx="2160000" cy="360000"/>
          </a:xfrm>
          <a:prstGeom prst="roundRect">
            <a:avLst>
              <a:gd name="adj" fmla="val 8412"/>
            </a:avLst>
          </a:prstGeom>
          <a:solidFill>
            <a:srgbClr val="D5B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a:solidFill>
                  <a:schemeClr val="tx1"/>
                </a:solidFill>
              </a:rPr>
              <a:t>1099</a:t>
            </a:r>
            <a:r>
              <a:rPr kumimoji="1" lang="en-US" altLang="ja-JP" sz="1400" dirty="0">
                <a:solidFill>
                  <a:schemeClr val="tx1"/>
                </a:solidFill>
              </a:rPr>
              <a:t> were included</a:t>
            </a:r>
            <a:endParaRPr kumimoji="1" lang="ja-JP" altLang="en-US" sz="1400" dirty="0">
              <a:solidFill>
                <a:schemeClr val="tx1"/>
              </a:solidFill>
            </a:endParaRPr>
          </a:p>
        </p:txBody>
      </p:sp>
      <p:sp>
        <p:nvSpPr>
          <p:cNvPr id="14" name="角丸四角形 13"/>
          <p:cNvSpPr/>
          <p:nvPr/>
        </p:nvSpPr>
        <p:spPr>
          <a:xfrm>
            <a:off x="5908600" y="3683103"/>
            <a:ext cx="2160000" cy="360000"/>
          </a:xfrm>
          <a:prstGeom prst="roundRect">
            <a:avLst>
              <a:gd name="adj" fmla="val 8412"/>
            </a:avLst>
          </a:prstGeom>
          <a:solidFill>
            <a:srgbClr val="D5B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b="1" dirty="0">
                <a:solidFill>
                  <a:schemeClr val="tx1"/>
                </a:solidFill>
              </a:rPr>
              <a:t>1075</a:t>
            </a:r>
            <a:r>
              <a:rPr kumimoji="1" lang="en-US" altLang="ja-JP" sz="1400" dirty="0">
                <a:solidFill>
                  <a:schemeClr val="tx1"/>
                </a:solidFill>
              </a:rPr>
              <a:t> were included</a:t>
            </a:r>
            <a:endParaRPr kumimoji="1" lang="ja-JP" altLang="en-US" sz="1400" dirty="0">
              <a:solidFill>
                <a:schemeClr val="tx1"/>
              </a:solidFill>
            </a:endParaRPr>
          </a:p>
        </p:txBody>
      </p:sp>
      <p:sp>
        <p:nvSpPr>
          <p:cNvPr id="15" name="角丸四角形 14"/>
          <p:cNvSpPr/>
          <p:nvPr/>
        </p:nvSpPr>
        <p:spPr>
          <a:xfrm>
            <a:off x="5908600" y="4227934"/>
            <a:ext cx="2160000" cy="360000"/>
          </a:xfrm>
          <a:prstGeom prst="roundRect">
            <a:avLst>
              <a:gd name="adj" fmla="val 8412"/>
            </a:avLst>
          </a:prstGeom>
          <a:solidFill>
            <a:srgbClr val="D5B3FF"/>
          </a:solidFill>
          <a:ln>
            <a:noFill/>
          </a:ln>
          <a:effectLst/>
        </p:spPr>
        <p:style>
          <a:lnRef idx="1">
            <a:schemeClr val="accent1"/>
          </a:lnRef>
          <a:fillRef idx="3">
            <a:schemeClr val="accent1"/>
          </a:fillRef>
          <a:effectRef idx="2">
            <a:schemeClr val="accent1"/>
          </a:effectRef>
          <a:fontRef idx="minor">
            <a:schemeClr val="lt1"/>
          </a:fontRef>
        </p:style>
        <p:txBody>
          <a:bodyPr rIns="288000" rtlCol="0" anchor="ctr"/>
          <a:lstStyle/>
          <a:p>
            <a:pPr algn="ctr"/>
            <a:r>
              <a:rPr kumimoji="1" lang="en-US" altLang="ja-JP" b="1" dirty="0">
                <a:solidFill>
                  <a:schemeClr val="tx1"/>
                </a:solidFill>
              </a:rPr>
              <a:t>968</a:t>
            </a:r>
            <a:r>
              <a:rPr kumimoji="1" lang="en-US" altLang="ja-JP" sz="1400" dirty="0">
                <a:solidFill>
                  <a:schemeClr val="tx1"/>
                </a:solidFill>
              </a:rPr>
              <a:t> completed</a:t>
            </a:r>
            <a:endParaRPr kumimoji="1" lang="ja-JP" altLang="en-US" sz="1400" dirty="0">
              <a:solidFill>
                <a:schemeClr val="tx1"/>
              </a:solidFill>
            </a:endParaRPr>
          </a:p>
        </p:txBody>
      </p:sp>
      <p:sp>
        <p:nvSpPr>
          <p:cNvPr id="24" name="楕円 23"/>
          <p:cNvSpPr/>
          <p:nvPr/>
        </p:nvSpPr>
        <p:spPr>
          <a:xfrm>
            <a:off x="4468900" y="1901325"/>
            <a:ext cx="196707" cy="178825"/>
          </a:xfrm>
          <a:prstGeom prst="ellipse">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100" b="1" dirty="0">
                <a:solidFill>
                  <a:schemeClr val="tx1"/>
                </a:solidFill>
              </a:rPr>
              <a:t>R</a:t>
            </a:r>
            <a:endParaRPr kumimoji="1" lang="ja-JP" altLang="en-US" sz="1100" b="1" dirty="0">
              <a:solidFill>
                <a:schemeClr val="tx1"/>
              </a:solidFill>
            </a:endParaRPr>
          </a:p>
        </p:txBody>
      </p:sp>
      <p:sp>
        <p:nvSpPr>
          <p:cNvPr id="3" name="テキスト ボックス 2"/>
          <p:cNvSpPr txBox="1"/>
          <p:nvPr/>
        </p:nvSpPr>
        <p:spPr>
          <a:xfrm>
            <a:off x="114858" y="876158"/>
            <a:ext cx="6329350" cy="307777"/>
          </a:xfrm>
          <a:prstGeom prst="rect">
            <a:avLst/>
          </a:prstGeom>
          <a:noFill/>
        </p:spPr>
        <p:txBody>
          <a:bodyPr wrap="square" rtlCol="0">
            <a:spAutoFit/>
          </a:bodyPr>
          <a:lstStyle/>
          <a:p>
            <a:r>
              <a:rPr kumimoji="1" lang="en-US" altLang="ja-JP" sz="1400" b="1" dirty="0"/>
              <a:t>Enrollment Period: </a:t>
            </a:r>
            <a:r>
              <a:rPr kumimoji="1" lang="en-US" altLang="ja-JP" sz="1400" dirty="0"/>
              <a:t>From February 23, 2015 to September 30, 2017</a:t>
            </a:r>
            <a:endParaRPr kumimoji="1" lang="ja-JP" altLang="en-US" sz="1400" dirty="0"/>
          </a:p>
        </p:txBody>
      </p:sp>
      <p:sp>
        <p:nvSpPr>
          <p:cNvPr id="6" name="テキスト ボックス 5"/>
          <p:cNvSpPr txBox="1"/>
          <p:nvPr/>
        </p:nvSpPr>
        <p:spPr>
          <a:xfrm>
            <a:off x="973538" y="1647570"/>
            <a:ext cx="2475928" cy="369332"/>
          </a:xfrm>
          <a:prstGeom prst="rect">
            <a:avLst/>
          </a:prstGeom>
          <a:noFill/>
        </p:spPr>
        <p:txBody>
          <a:bodyPr wrap="square" rtlCol="0">
            <a:spAutoFit/>
          </a:bodyPr>
          <a:lstStyle/>
          <a:p>
            <a:pPr algn="ctr"/>
            <a:r>
              <a:rPr kumimoji="1" lang="en-US" altLang="ja-JP" b="1" dirty="0"/>
              <a:t>Monotherapy Group</a:t>
            </a:r>
            <a:endParaRPr kumimoji="1" lang="ja-JP" altLang="en-US" b="1" dirty="0"/>
          </a:p>
        </p:txBody>
      </p:sp>
      <p:sp>
        <p:nvSpPr>
          <p:cNvPr id="21" name="テキスト ボックス 20"/>
          <p:cNvSpPr txBox="1"/>
          <p:nvPr/>
        </p:nvSpPr>
        <p:spPr>
          <a:xfrm>
            <a:off x="5202011" y="1647570"/>
            <a:ext cx="3546453" cy="369332"/>
          </a:xfrm>
          <a:prstGeom prst="rect">
            <a:avLst/>
          </a:prstGeom>
          <a:noFill/>
        </p:spPr>
        <p:txBody>
          <a:bodyPr wrap="square" rtlCol="0">
            <a:spAutoFit/>
          </a:bodyPr>
          <a:lstStyle/>
          <a:p>
            <a:pPr algn="ctr"/>
            <a:r>
              <a:rPr kumimoji="1" lang="en-US" altLang="ja-JP" b="1" dirty="0"/>
              <a:t>Combination-therapy Group</a:t>
            </a:r>
            <a:endParaRPr kumimoji="1" lang="ja-JP" altLang="en-US" b="1" dirty="0"/>
          </a:p>
        </p:txBody>
      </p:sp>
      <p:sp>
        <p:nvSpPr>
          <p:cNvPr id="16" name="テキスト ボックス 15"/>
          <p:cNvSpPr txBox="1"/>
          <p:nvPr/>
        </p:nvSpPr>
        <p:spPr>
          <a:xfrm>
            <a:off x="3154585" y="2576238"/>
            <a:ext cx="2834831" cy="523220"/>
          </a:xfrm>
          <a:prstGeom prst="rect">
            <a:avLst/>
          </a:prstGeom>
          <a:noFill/>
        </p:spPr>
        <p:txBody>
          <a:bodyPr wrap="square" rtlCol="0">
            <a:spAutoFit/>
          </a:bodyPr>
          <a:lstStyle/>
          <a:p>
            <a:pPr algn="ctr"/>
            <a:r>
              <a:rPr kumimoji="1" lang="en-US" altLang="ja-JP" sz="1400" dirty="0">
                <a:latin typeface="Segoe UI Semibold" panose="020B0702040204020203" pitchFamily="34" charset="0"/>
              </a:rPr>
              <a:t>modified ITT population</a:t>
            </a:r>
          </a:p>
          <a:p>
            <a:pPr algn="ctr"/>
            <a:r>
              <a:rPr kumimoji="1" lang="en-US" altLang="ja-JP" sz="1400" dirty="0">
                <a:latin typeface="Segoe UI Semibold" panose="020B0702040204020203" pitchFamily="34" charset="0"/>
              </a:rPr>
              <a:t>N=2215</a:t>
            </a:r>
            <a:endParaRPr kumimoji="1" lang="ja-JP" altLang="en-US" sz="1400" dirty="0">
              <a:latin typeface="Segoe UI Semibold" panose="020B0702040204020203" pitchFamily="34" charset="0"/>
            </a:endParaRPr>
          </a:p>
        </p:txBody>
      </p:sp>
      <p:sp>
        <p:nvSpPr>
          <p:cNvPr id="23" name="テキスト ボックス 22"/>
          <p:cNvSpPr txBox="1"/>
          <p:nvPr/>
        </p:nvSpPr>
        <p:spPr>
          <a:xfrm>
            <a:off x="3154585" y="3131116"/>
            <a:ext cx="2834831" cy="523220"/>
          </a:xfrm>
          <a:prstGeom prst="rect">
            <a:avLst/>
          </a:prstGeom>
          <a:noFill/>
        </p:spPr>
        <p:txBody>
          <a:bodyPr wrap="square" rtlCol="0">
            <a:spAutoFit/>
          </a:bodyPr>
          <a:lstStyle/>
          <a:p>
            <a:pPr algn="ctr"/>
            <a:r>
              <a:rPr kumimoji="1" lang="en-US" altLang="ja-JP" sz="1400" dirty="0">
                <a:latin typeface="Segoe UI Semibold" panose="020B0702040204020203" pitchFamily="34" charset="0"/>
              </a:rPr>
              <a:t>Safety population</a:t>
            </a:r>
          </a:p>
          <a:p>
            <a:pPr algn="ctr"/>
            <a:r>
              <a:rPr kumimoji="1" lang="en-US" altLang="ja-JP" sz="1400" dirty="0">
                <a:latin typeface="Segoe UI Semibold" panose="020B0702040204020203" pitchFamily="34" charset="0"/>
              </a:rPr>
              <a:t>n=2198</a:t>
            </a:r>
            <a:endParaRPr kumimoji="1" lang="ja-JP" altLang="en-US" sz="1400" dirty="0">
              <a:latin typeface="Segoe UI Semibold" panose="020B0702040204020203" pitchFamily="34" charset="0"/>
            </a:endParaRPr>
          </a:p>
        </p:txBody>
      </p:sp>
      <p:sp>
        <p:nvSpPr>
          <p:cNvPr id="25" name="テキスト ボックス 24"/>
          <p:cNvSpPr txBox="1"/>
          <p:nvPr/>
        </p:nvSpPr>
        <p:spPr>
          <a:xfrm>
            <a:off x="3154585" y="3664246"/>
            <a:ext cx="2834831" cy="523220"/>
          </a:xfrm>
          <a:prstGeom prst="rect">
            <a:avLst/>
          </a:prstGeom>
          <a:noFill/>
        </p:spPr>
        <p:txBody>
          <a:bodyPr wrap="square" rtlCol="0">
            <a:spAutoFit/>
          </a:bodyPr>
          <a:lstStyle/>
          <a:p>
            <a:pPr algn="ctr"/>
            <a:r>
              <a:rPr kumimoji="1" lang="en-US" altLang="ja-JP" sz="1400" dirty="0">
                <a:latin typeface="Segoe UI Semibold" panose="020B0702040204020203" pitchFamily="34" charset="0"/>
              </a:rPr>
              <a:t>Per protocol population</a:t>
            </a:r>
          </a:p>
          <a:p>
            <a:pPr algn="ctr"/>
            <a:r>
              <a:rPr kumimoji="1" lang="en-US" altLang="ja-JP" sz="1400" dirty="0">
                <a:latin typeface="Segoe UI Semibold" panose="020B0702040204020203" pitchFamily="34" charset="0"/>
              </a:rPr>
              <a:t>n=2159</a:t>
            </a:r>
            <a:endParaRPr kumimoji="1" lang="ja-JP" altLang="en-US" sz="1400" dirty="0">
              <a:latin typeface="Segoe UI Semibold" panose="020B0702040204020203" pitchFamily="34" charset="0"/>
            </a:endParaRPr>
          </a:p>
        </p:txBody>
      </p:sp>
      <p:sp>
        <p:nvSpPr>
          <p:cNvPr id="27" name="テキスト ボックス 26"/>
          <p:cNvSpPr txBox="1"/>
          <p:nvPr/>
        </p:nvSpPr>
        <p:spPr>
          <a:xfrm>
            <a:off x="3154585" y="4215853"/>
            <a:ext cx="2834831" cy="523220"/>
          </a:xfrm>
          <a:prstGeom prst="rect">
            <a:avLst/>
          </a:prstGeom>
          <a:noFill/>
        </p:spPr>
        <p:txBody>
          <a:bodyPr wrap="square" rtlCol="0">
            <a:spAutoFit/>
          </a:bodyPr>
          <a:lstStyle/>
          <a:p>
            <a:pPr algn="ctr"/>
            <a:r>
              <a:rPr kumimoji="1" lang="en-US" altLang="ja-JP" sz="1400" dirty="0">
                <a:latin typeface="Segoe UI Semibold" panose="020B0702040204020203" pitchFamily="34" charset="0"/>
              </a:rPr>
              <a:t>Completed follow-up</a:t>
            </a:r>
          </a:p>
          <a:p>
            <a:pPr algn="ctr"/>
            <a:r>
              <a:rPr kumimoji="1" lang="en-US" altLang="ja-JP" sz="1400" dirty="0">
                <a:latin typeface="Segoe UI Semibold" panose="020B0702040204020203" pitchFamily="34" charset="0"/>
              </a:rPr>
              <a:t>n=1973</a:t>
            </a:r>
            <a:endParaRPr kumimoji="1" lang="ja-JP" altLang="en-US" sz="1400" dirty="0">
              <a:latin typeface="Segoe UI Semibold" panose="020B0702040204020203" pitchFamily="34" charset="0"/>
            </a:endParaRPr>
          </a:p>
        </p:txBody>
      </p:sp>
    </p:spTree>
    <p:extLst>
      <p:ext uri="{BB962C8B-B14F-4D97-AF65-F5344CB8AC3E}">
        <p14:creationId xmlns:p14="http://schemas.microsoft.com/office/powerpoint/2010/main" val="157681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59140" y="195486"/>
            <a:ext cx="8229600" cy="506330"/>
          </a:xfrm>
        </p:spPr>
        <p:txBody>
          <a:bodyPr>
            <a:normAutofit fontScale="90000"/>
          </a:bodyPr>
          <a:lstStyle/>
          <a:p>
            <a:r>
              <a:rPr kumimoji="1" lang="en-US" altLang="ja-JP" b="1" dirty="0"/>
              <a:t>Characteristics of Patients at Baseline</a:t>
            </a:r>
            <a:endParaRPr kumimoji="1" lang="ja-JP" altLang="en-US" b="1" dirty="0"/>
          </a:p>
        </p:txBody>
      </p:sp>
      <p:graphicFrame>
        <p:nvGraphicFramePr>
          <p:cNvPr id="3" name="表 2"/>
          <p:cNvGraphicFramePr>
            <a:graphicFrameLocks noGrp="1"/>
          </p:cNvGraphicFramePr>
          <p:nvPr>
            <p:extLst>
              <p:ext uri="{D42A27DB-BD31-4B8C-83A1-F6EECF244321}">
                <p14:modId xmlns:p14="http://schemas.microsoft.com/office/powerpoint/2010/main" val="1248058168"/>
              </p:ext>
            </p:extLst>
          </p:nvPr>
        </p:nvGraphicFramePr>
        <p:xfrm>
          <a:off x="25971" y="884878"/>
          <a:ext cx="4392000" cy="4266360"/>
        </p:xfrm>
        <a:graphic>
          <a:graphicData uri="http://schemas.openxmlformats.org/drawingml/2006/table">
            <a:tbl>
              <a:tblPr firstRow="1" bandRow="1">
                <a:tableStyleId>{5C22544A-7EE6-4342-B048-85BDC9FD1C3A}</a:tableStyleId>
              </a:tblPr>
              <a:tblGrid>
                <a:gridCol w="2232000">
                  <a:extLst>
                    <a:ext uri="{9D8B030D-6E8A-4147-A177-3AD203B41FA5}">
                      <a16:colId xmlns:a16="http://schemas.microsoft.com/office/drawing/2014/main" val="2310678619"/>
                    </a:ext>
                  </a:extLst>
                </a:gridCol>
                <a:gridCol w="1080000">
                  <a:extLst>
                    <a:ext uri="{9D8B030D-6E8A-4147-A177-3AD203B41FA5}">
                      <a16:colId xmlns:a16="http://schemas.microsoft.com/office/drawing/2014/main" val="4183620420"/>
                    </a:ext>
                  </a:extLst>
                </a:gridCol>
                <a:gridCol w="1080000">
                  <a:extLst>
                    <a:ext uri="{9D8B030D-6E8A-4147-A177-3AD203B41FA5}">
                      <a16:colId xmlns:a16="http://schemas.microsoft.com/office/drawing/2014/main" val="1886829000"/>
                    </a:ext>
                  </a:extLst>
                </a:gridCol>
              </a:tblGrid>
              <a:tr h="576000">
                <a:tc>
                  <a:txBody>
                    <a:bodyPr/>
                    <a:lstStyle/>
                    <a:p>
                      <a:endParaRPr kumimoji="1" lang="ja-JP" altLang="en-US" dirty="0">
                        <a:solidFill>
                          <a:schemeClr val="tx1"/>
                        </a:solidFill>
                        <a:latin typeface="Segoe UI" panose="020B0502040204020203" pitchFamily="34" charset="0"/>
                      </a:endParaRPr>
                    </a:p>
                  </a:txBody>
                  <a:tcP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85000"/>
                      </a:schemeClr>
                    </a:solidFill>
                  </a:tcPr>
                </a:tc>
                <a:tc>
                  <a:txBody>
                    <a:bodyPr/>
                    <a:lstStyle/>
                    <a:p>
                      <a:pPr algn="ctr"/>
                      <a:r>
                        <a:rPr kumimoji="1" lang="en-US" altLang="ja-JP" sz="1100" dirty="0" err="1">
                          <a:solidFill>
                            <a:schemeClr val="tx1"/>
                          </a:solidFill>
                          <a:latin typeface="Segoe UI" panose="020B0502040204020203" pitchFamily="34" charset="0"/>
                        </a:rPr>
                        <a:t>Rivaroxaban</a:t>
                      </a:r>
                      <a:r>
                        <a:rPr kumimoji="1" lang="en-US" altLang="ja-JP" sz="1100" baseline="0" dirty="0">
                          <a:solidFill>
                            <a:schemeClr val="tx1"/>
                          </a:solidFill>
                          <a:latin typeface="Segoe UI" panose="020B0502040204020203" pitchFamily="34" charset="0"/>
                        </a:rPr>
                        <a:t> </a:t>
                      </a:r>
                    </a:p>
                    <a:p>
                      <a:pPr algn="ctr"/>
                      <a:r>
                        <a:rPr kumimoji="1" lang="en-US" altLang="ja-JP" sz="1100" baseline="0" dirty="0">
                          <a:solidFill>
                            <a:schemeClr val="tx1"/>
                          </a:solidFill>
                          <a:latin typeface="Segoe UI" panose="020B0502040204020203" pitchFamily="34" charset="0"/>
                        </a:rPr>
                        <a:t>Monotherapy</a:t>
                      </a:r>
                    </a:p>
                    <a:p>
                      <a:pPr algn="ctr"/>
                      <a:r>
                        <a:rPr kumimoji="1" lang="en-US" altLang="ja-JP" sz="1100" baseline="0" dirty="0">
                          <a:solidFill>
                            <a:schemeClr val="tx1"/>
                          </a:solidFill>
                          <a:latin typeface="Segoe UI" panose="020B0502040204020203" pitchFamily="34" charset="0"/>
                        </a:rPr>
                        <a:t>(N=1107)</a:t>
                      </a:r>
                      <a:endParaRPr kumimoji="1" lang="ja-JP" altLang="en-US" sz="1100" dirty="0">
                        <a:solidFill>
                          <a:schemeClr val="tx1"/>
                        </a:solidFill>
                        <a:latin typeface="Segoe UI" panose="020B0502040204020203" pitchFamily="34" charset="0"/>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FFA3D5"/>
                    </a:solidFill>
                  </a:tcPr>
                </a:tc>
                <a:tc>
                  <a:txBody>
                    <a:bodyPr/>
                    <a:lstStyle/>
                    <a:p>
                      <a:pPr algn="ctr"/>
                      <a:r>
                        <a:rPr kumimoji="1" lang="en-US" altLang="ja-JP" sz="1100" baseline="0" dirty="0">
                          <a:solidFill>
                            <a:schemeClr val="tx1"/>
                          </a:solidFill>
                          <a:latin typeface="Segoe UI" panose="020B0502040204020203" pitchFamily="34" charset="0"/>
                        </a:rPr>
                        <a:t>Combination </a:t>
                      </a:r>
                    </a:p>
                    <a:p>
                      <a:pPr algn="ctr"/>
                      <a:r>
                        <a:rPr kumimoji="1" lang="en-US" altLang="ja-JP" sz="1100" baseline="0" dirty="0">
                          <a:solidFill>
                            <a:schemeClr val="tx1"/>
                          </a:solidFill>
                          <a:latin typeface="Segoe UI" panose="020B0502040204020203" pitchFamily="34" charset="0"/>
                        </a:rPr>
                        <a:t>Therapy</a:t>
                      </a:r>
                    </a:p>
                    <a:p>
                      <a:pPr algn="ctr"/>
                      <a:r>
                        <a:rPr kumimoji="1" lang="en-US" altLang="ja-JP" sz="1100" baseline="0" dirty="0">
                          <a:solidFill>
                            <a:schemeClr val="tx1"/>
                          </a:solidFill>
                          <a:latin typeface="Segoe UI" panose="020B0502040204020203" pitchFamily="34" charset="0"/>
                        </a:rPr>
                        <a:t>(N=1108)</a:t>
                      </a:r>
                      <a:endParaRPr kumimoji="1" lang="ja-JP" altLang="en-US" sz="1100" dirty="0">
                        <a:solidFill>
                          <a:schemeClr val="tx1"/>
                        </a:solidFill>
                        <a:latin typeface="Segoe UI" panose="020B0502040204020203" pitchFamily="34" charset="0"/>
                      </a:endParaRPr>
                    </a:p>
                  </a:txBody>
                  <a:tcPr anchor="b">
                    <a:lnL w="635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D5B3FF"/>
                    </a:solidFill>
                  </a:tcPr>
                </a:tc>
                <a:extLst>
                  <a:ext uri="{0D108BD9-81ED-4DB2-BD59-A6C34878D82A}">
                    <a16:rowId xmlns:a16="http://schemas.microsoft.com/office/drawing/2014/main" val="3138942274"/>
                  </a:ext>
                </a:extLst>
              </a:tr>
              <a:tr h="367200">
                <a:tc>
                  <a:txBody>
                    <a:bodyPr/>
                    <a:lstStyle/>
                    <a:p>
                      <a:pPr>
                        <a:lnSpc>
                          <a:spcPct val="120000"/>
                        </a:lnSpc>
                        <a:spcAft>
                          <a:spcPts val="0"/>
                        </a:spcAft>
                      </a:pP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Age – (</a:t>
                      </a:r>
                      <a:r>
                        <a:rPr lang="en-US" sz="1100" b="1" dirty="0" err="1">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yr</a:t>
                      </a: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mean </a:t>
                      </a:r>
                      <a:r>
                        <a:rPr lang="en-US" sz="1100" b="1" dirty="0">
                          <a:solidFill>
                            <a:schemeClr val="tx1"/>
                          </a:solidFill>
                          <a:effectLst/>
                          <a:latin typeface="Segoe UI" panose="020B0502040204020203" pitchFamily="34" charset="0"/>
                          <a:ea typeface="Segoe UI" panose="020B0502040204020203" pitchFamily="34" charset="0"/>
                          <a:cs typeface="Arial" panose="020B0604020202020204" pitchFamily="34" charset="0"/>
                        </a:rPr>
                        <a:t>±</a:t>
                      </a: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a:t>
                      </a:r>
                      <a:r>
                        <a:rPr lang="en-US" altLang="ja-JP"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SD</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74.3</a:t>
                      </a:r>
                      <a:r>
                        <a:rPr lang="en-US" sz="1200" dirty="0">
                          <a:solidFill>
                            <a:schemeClr val="tx1"/>
                          </a:solidFill>
                          <a:effectLst/>
                          <a:latin typeface="+mn-lt"/>
                          <a:ea typeface="Segoe UI" panose="020B0502040204020203" pitchFamily="34" charset="0"/>
                          <a:cs typeface="Arial" panose="020B0604020202020204" pitchFamily="34" charset="0"/>
                        </a:rPr>
                        <a:t>±</a:t>
                      </a:r>
                      <a:r>
                        <a:rPr lang="en-US" sz="1200" dirty="0">
                          <a:solidFill>
                            <a:schemeClr val="tx1"/>
                          </a:solidFill>
                          <a:effectLst/>
                          <a:latin typeface="+mn-lt"/>
                          <a:ea typeface="Segoe UI" panose="020B0502040204020203" pitchFamily="34" charset="0"/>
                          <a:cs typeface="Times New Roman" panose="02020603050405020304" pitchFamily="18" charset="0"/>
                        </a:rPr>
                        <a:t>8.3</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ct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74.4</a:t>
                      </a:r>
                      <a:r>
                        <a:rPr lang="en-US" sz="1200" dirty="0">
                          <a:solidFill>
                            <a:schemeClr val="tx1"/>
                          </a:solidFill>
                          <a:effectLst/>
                          <a:latin typeface="+mn-lt"/>
                          <a:ea typeface="Segoe UI" panose="020B0502040204020203" pitchFamily="34" charset="0"/>
                          <a:cs typeface="Arial" panose="020B0604020202020204" pitchFamily="34" charset="0"/>
                        </a:rPr>
                        <a:t>±</a:t>
                      </a:r>
                      <a:r>
                        <a:rPr lang="en-US" sz="1200" dirty="0">
                          <a:solidFill>
                            <a:schemeClr val="tx1"/>
                          </a:solidFill>
                          <a:effectLst/>
                          <a:latin typeface="+mn-lt"/>
                          <a:ea typeface="Segoe UI" panose="020B0502040204020203" pitchFamily="34" charset="0"/>
                          <a:cs typeface="Times New Roman" panose="02020603050405020304" pitchFamily="18" charset="0"/>
                        </a:rPr>
                        <a:t>8.2</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1387460221"/>
                  </a:ext>
                </a:extLst>
              </a:tr>
              <a:tr h="367200">
                <a:tc>
                  <a:txBody>
                    <a:bodyPr/>
                    <a:lstStyle/>
                    <a:p>
                      <a:pPr>
                        <a:lnSpc>
                          <a:spcPct val="120000"/>
                        </a:lnSpc>
                        <a:spcAft>
                          <a:spcPts val="0"/>
                        </a:spcAft>
                      </a:pP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Male sex </a:t>
                      </a:r>
                      <a:r>
                        <a:rPr lang="en-US" sz="1100" b="1" dirty="0">
                          <a:solidFill>
                            <a:schemeClr val="tx1"/>
                          </a:solidFill>
                          <a:effectLst/>
                          <a:latin typeface="Segoe UI" panose="020B0502040204020203" pitchFamily="34" charset="0"/>
                          <a:ea typeface="Segoe UI" panose="020B0502040204020203" pitchFamily="34" charset="0"/>
                          <a:cs typeface="Arial" panose="020B0604020202020204" pitchFamily="34" charset="0"/>
                        </a:rPr>
                        <a:t>–</a:t>
                      </a: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no.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875 (79.0)</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876 (79.1)</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761172348"/>
                  </a:ext>
                </a:extLst>
              </a:tr>
              <a:tr h="367200">
                <a:tc>
                  <a:txBody>
                    <a:bodyPr/>
                    <a:lstStyle/>
                    <a:p>
                      <a:pPr>
                        <a:lnSpc>
                          <a:spcPct val="120000"/>
                        </a:lnSpc>
                        <a:spcAft>
                          <a:spcPts val="0"/>
                        </a:spcAft>
                      </a:pP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B</a:t>
                      </a:r>
                      <a:r>
                        <a:rPr lang="en-US" altLang="ja-JP"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MI</a:t>
                      </a: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 (kg/m</a:t>
                      </a:r>
                      <a:r>
                        <a:rPr lang="en-US" sz="1100" b="1" baseline="3000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2</a:t>
                      </a: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mean </a:t>
                      </a:r>
                      <a:r>
                        <a:rPr lang="en-US" sz="1100" b="1" dirty="0">
                          <a:solidFill>
                            <a:schemeClr val="tx1"/>
                          </a:solidFill>
                          <a:effectLst/>
                          <a:latin typeface="Segoe UI" panose="020B0502040204020203" pitchFamily="34" charset="0"/>
                          <a:ea typeface="Segoe UI" panose="020B0502040204020203" pitchFamily="34" charset="0"/>
                          <a:cs typeface="Arial" panose="020B0604020202020204" pitchFamily="34" charset="0"/>
                        </a:rPr>
                        <a:t>±</a:t>
                      </a:r>
                      <a:r>
                        <a:rPr lang="ja-JP" altLang="en-US" sz="1100" b="1" dirty="0">
                          <a:solidFill>
                            <a:schemeClr val="tx1"/>
                          </a:solidFill>
                          <a:effectLst/>
                          <a:latin typeface="Segoe UI" panose="020B0502040204020203" pitchFamily="34" charset="0"/>
                          <a:ea typeface="ＭＳ 明朝" panose="02020609040205080304" pitchFamily="17" charset="-128"/>
                          <a:cs typeface="Arial" panose="020B0604020202020204" pitchFamily="34" charset="0"/>
                        </a:rPr>
                        <a:t> </a:t>
                      </a:r>
                      <a:r>
                        <a:rPr lang="en-US" altLang="ja-JP" sz="1100" b="1" dirty="0">
                          <a:solidFill>
                            <a:schemeClr val="tx1"/>
                          </a:solidFill>
                          <a:effectLst/>
                          <a:latin typeface="Segoe UI" panose="020B0502040204020203" pitchFamily="34" charset="0"/>
                          <a:ea typeface="Segoe UI" panose="020B0502040204020203" pitchFamily="34" charset="0"/>
                          <a:cs typeface="Arial" panose="020B0604020202020204" pitchFamily="34" charset="0"/>
                        </a:rPr>
                        <a:t>SD</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24.5</a:t>
                      </a:r>
                      <a:r>
                        <a:rPr lang="en-US" sz="1200" dirty="0">
                          <a:solidFill>
                            <a:schemeClr val="tx1"/>
                          </a:solidFill>
                          <a:effectLst/>
                          <a:latin typeface="+mn-lt"/>
                          <a:ea typeface="Segoe UI" panose="020B0502040204020203" pitchFamily="34" charset="0"/>
                          <a:cs typeface="Arial" panose="020B0604020202020204" pitchFamily="34" charset="0"/>
                        </a:rPr>
                        <a:t>±</a:t>
                      </a:r>
                      <a:r>
                        <a:rPr lang="en-US" sz="1200" dirty="0">
                          <a:solidFill>
                            <a:schemeClr val="tx1"/>
                          </a:solidFill>
                          <a:effectLst/>
                          <a:latin typeface="+mn-lt"/>
                          <a:ea typeface="Segoe UI" panose="020B0502040204020203" pitchFamily="34" charset="0"/>
                          <a:cs typeface="Times New Roman" panose="02020603050405020304" pitchFamily="18" charset="0"/>
                        </a:rPr>
                        <a:t>3.7</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ct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24.5</a:t>
                      </a:r>
                      <a:r>
                        <a:rPr lang="en-US" sz="1200" dirty="0">
                          <a:solidFill>
                            <a:schemeClr val="tx1"/>
                          </a:solidFill>
                          <a:effectLst/>
                          <a:latin typeface="+mn-lt"/>
                          <a:ea typeface="Segoe UI" panose="020B0502040204020203" pitchFamily="34" charset="0"/>
                          <a:cs typeface="Arial" panose="020B0604020202020204" pitchFamily="34" charset="0"/>
                        </a:rPr>
                        <a:t>±</a:t>
                      </a:r>
                      <a:r>
                        <a:rPr lang="en-US" sz="1200" dirty="0">
                          <a:solidFill>
                            <a:schemeClr val="tx1"/>
                          </a:solidFill>
                          <a:effectLst/>
                          <a:latin typeface="+mn-lt"/>
                          <a:ea typeface="Segoe UI" panose="020B0502040204020203" pitchFamily="34" charset="0"/>
                          <a:cs typeface="Times New Roman" panose="02020603050405020304" pitchFamily="18" charset="0"/>
                        </a:rPr>
                        <a:t>3.7</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3863533435"/>
                  </a:ext>
                </a:extLst>
              </a:tr>
              <a:tr h="367200">
                <a:tc>
                  <a:txBody>
                    <a:bodyPr/>
                    <a:lstStyle/>
                    <a:p>
                      <a:pPr>
                        <a:lnSpc>
                          <a:spcPct val="120000"/>
                        </a:lnSpc>
                        <a:spcAft>
                          <a:spcPts val="0"/>
                        </a:spcAft>
                      </a:pPr>
                      <a:r>
                        <a:rPr lang="en-US" sz="1100" b="1" baseline="0" dirty="0" err="1">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CrCl</a:t>
                      </a:r>
                      <a:r>
                        <a:rPr lang="en-US" sz="1100" b="1" baseline="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 (</a:t>
                      </a:r>
                      <a:r>
                        <a:rPr lang="en-US" sz="1100" b="1" baseline="0" dirty="0">
                          <a:solidFill>
                            <a:schemeClr val="tx1"/>
                          </a:solidFill>
                          <a:effectLst/>
                          <a:latin typeface="Segoe UI" panose="020B0502040204020203" pitchFamily="34" charset="0"/>
                          <a:ea typeface="Segoe UI" panose="020B0502040204020203" pitchFamily="34" charset="0"/>
                          <a:cs typeface="Arial" panose="020B0604020202020204" pitchFamily="34" charset="0"/>
                        </a:rPr>
                        <a:t>ml/min) </a:t>
                      </a:r>
                      <a:r>
                        <a:rPr lang="en-US" sz="1100" b="1" baseline="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mean </a:t>
                      </a:r>
                      <a:r>
                        <a:rPr lang="en-US" sz="1100" b="1" baseline="0" dirty="0">
                          <a:solidFill>
                            <a:schemeClr val="tx1"/>
                          </a:solidFill>
                          <a:effectLst/>
                          <a:latin typeface="Segoe UI" panose="020B0502040204020203" pitchFamily="34" charset="0"/>
                          <a:ea typeface="Segoe UI" panose="020B0502040204020203" pitchFamily="34" charset="0"/>
                          <a:cs typeface="Arial" panose="020B0604020202020204" pitchFamily="34" charset="0"/>
                        </a:rPr>
                        <a:t>±</a:t>
                      </a:r>
                      <a:r>
                        <a:rPr lang="en-US" sz="1100" b="1" baseline="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SD</a:t>
                      </a:r>
                      <a:endParaRPr lang="ja-JP" sz="1100" b="1" baseline="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lnSpc>
                          <a:spcPct val="120000"/>
                        </a:lnSpc>
                        <a:spcAft>
                          <a:spcPts val="0"/>
                        </a:spcAft>
                      </a:pPr>
                      <a:r>
                        <a:rPr lang="en-US" sz="1200" baseline="0" dirty="0">
                          <a:solidFill>
                            <a:schemeClr val="tx1"/>
                          </a:solidFill>
                          <a:effectLst/>
                          <a:latin typeface="+mn-lt"/>
                          <a:ea typeface="Segoe UI" panose="020B0502040204020203" pitchFamily="34" charset="0"/>
                          <a:cs typeface="Times New Roman" panose="02020603050405020304" pitchFamily="18" charset="0"/>
                        </a:rPr>
                        <a:t>62.8</a:t>
                      </a:r>
                      <a:r>
                        <a:rPr lang="en-US" sz="1200" baseline="0" dirty="0">
                          <a:solidFill>
                            <a:schemeClr val="tx1"/>
                          </a:solidFill>
                          <a:effectLst/>
                          <a:latin typeface="+mn-lt"/>
                          <a:ea typeface="Segoe UI" panose="020B0502040204020203" pitchFamily="34" charset="0"/>
                          <a:cs typeface="Arial" panose="020B0604020202020204" pitchFamily="34" charset="0"/>
                        </a:rPr>
                        <a:t>±</a:t>
                      </a:r>
                      <a:r>
                        <a:rPr lang="en-US" sz="1200" baseline="0" dirty="0">
                          <a:solidFill>
                            <a:schemeClr val="tx1"/>
                          </a:solidFill>
                          <a:effectLst/>
                          <a:latin typeface="+mn-lt"/>
                          <a:ea typeface="Segoe UI" panose="020B0502040204020203" pitchFamily="34" charset="0"/>
                          <a:cs typeface="Times New Roman" panose="02020603050405020304" pitchFamily="18" charset="0"/>
                        </a:rPr>
                        <a:t>25.7</a:t>
                      </a:r>
                      <a:endParaRPr lang="ja-JP" sz="1200" baseline="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ctr">
                        <a:lnSpc>
                          <a:spcPct val="120000"/>
                        </a:lnSpc>
                        <a:spcAft>
                          <a:spcPts val="0"/>
                        </a:spcAft>
                      </a:pPr>
                      <a:r>
                        <a:rPr lang="en-US" sz="1200" baseline="0" dirty="0">
                          <a:solidFill>
                            <a:schemeClr val="tx1"/>
                          </a:solidFill>
                          <a:effectLst/>
                          <a:latin typeface="+mn-lt"/>
                          <a:ea typeface="Segoe UI" panose="020B0502040204020203" pitchFamily="34" charset="0"/>
                          <a:cs typeface="Times New Roman" panose="02020603050405020304" pitchFamily="18" charset="0"/>
                        </a:rPr>
                        <a:t>61.7</a:t>
                      </a:r>
                      <a:r>
                        <a:rPr lang="en-US" sz="1200" baseline="0" dirty="0">
                          <a:solidFill>
                            <a:schemeClr val="tx1"/>
                          </a:solidFill>
                          <a:effectLst/>
                          <a:latin typeface="+mn-lt"/>
                          <a:ea typeface="Segoe UI" panose="020B0502040204020203" pitchFamily="34" charset="0"/>
                          <a:cs typeface="Arial" panose="020B0604020202020204" pitchFamily="34" charset="0"/>
                        </a:rPr>
                        <a:t>±</a:t>
                      </a:r>
                      <a:r>
                        <a:rPr lang="en-US" sz="1200" baseline="0" dirty="0">
                          <a:solidFill>
                            <a:schemeClr val="tx1"/>
                          </a:solidFill>
                          <a:effectLst/>
                          <a:latin typeface="+mn-lt"/>
                          <a:ea typeface="Segoe UI" panose="020B0502040204020203" pitchFamily="34" charset="0"/>
                          <a:cs typeface="Times New Roman" panose="02020603050405020304" pitchFamily="18" charset="0"/>
                        </a:rPr>
                        <a:t>24.0</a:t>
                      </a:r>
                      <a:endParaRPr lang="ja-JP" sz="1200" baseline="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1749020071"/>
                  </a:ext>
                </a:extLst>
              </a:tr>
              <a:tr h="367200">
                <a:tc>
                  <a:txBody>
                    <a:bodyPr/>
                    <a:lstStyle/>
                    <a:p>
                      <a:pPr>
                        <a:lnSpc>
                          <a:spcPct val="120000"/>
                        </a:lnSpc>
                        <a:spcAft>
                          <a:spcPts val="0"/>
                        </a:spcAft>
                      </a:pP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Current smoker </a:t>
                      </a:r>
                      <a:r>
                        <a:rPr lang="en-US" sz="1100" b="1" dirty="0">
                          <a:solidFill>
                            <a:schemeClr val="tx1"/>
                          </a:solidFill>
                          <a:effectLst/>
                          <a:latin typeface="Segoe UI" panose="020B0502040204020203" pitchFamily="34" charset="0"/>
                          <a:ea typeface="Segoe UI" panose="020B0502040204020203" pitchFamily="34" charset="0"/>
                          <a:cs typeface="Arial" panose="020B0604020202020204" pitchFamily="34" charset="0"/>
                        </a:rPr>
                        <a:t>–</a:t>
                      </a: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no.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146 (13.2)</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146 (13.2)</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1675780381"/>
                  </a:ext>
                </a:extLst>
              </a:tr>
              <a:tr h="367200">
                <a:tc>
                  <a:txBody>
                    <a:bodyPr/>
                    <a:lstStyle/>
                    <a:p>
                      <a:pPr>
                        <a:lnSpc>
                          <a:spcPct val="120000"/>
                        </a:lnSpc>
                        <a:spcAft>
                          <a:spcPts val="0"/>
                        </a:spcAft>
                      </a:pP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Diabetes </a:t>
                      </a:r>
                      <a:r>
                        <a:rPr lang="en-US" sz="1100" b="1" dirty="0">
                          <a:solidFill>
                            <a:schemeClr val="tx1"/>
                          </a:solidFill>
                          <a:effectLst/>
                          <a:latin typeface="Segoe UI" panose="020B0502040204020203" pitchFamily="34" charset="0"/>
                          <a:ea typeface="Segoe UI" panose="020B0502040204020203" pitchFamily="34" charset="0"/>
                          <a:cs typeface="Arial" panose="020B0604020202020204" pitchFamily="34" charset="0"/>
                        </a:rPr>
                        <a:t>–</a:t>
                      </a: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no.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461 (41.6)</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466 (42.1)</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1177439728"/>
                  </a:ext>
                </a:extLst>
              </a:tr>
              <a:tr h="367200">
                <a:tc>
                  <a:txBody>
                    <a:bodyPr/>
                    <a:lstStyle/>
                    <a:p>
                      <a:pPr>
                        <a:lnSpc>
                          <a:spcPct val="120000"/>
                        </a:lnSpc>
                        <a:spcAft>
                          <a:spcPts val="0"/>
                        </a:spcAft>
                      </a:pP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Previous stroke – no.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148 (13.4)</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175 (15.8)</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12782198"/>
                  </a:ext>
                </a:extLst>
              </a:tr>
              <a:tr h="367200">
                <a:tc>
                  <a:txBody>
                    <a:bodyPr/>
                    <a:lstStyle/>
                    <a:p>
                      <a:pPr>
                        <a:lnSpc>
                          <a:spcPct val="120000"/>
                        </a:lnSpc>
                        <a:spcAft>
                          <a:spcPts val="0"/>
                        </a:spcAft>
                      </a:pP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Previous </a:t>
                      </a:r>
                      <a:r>
                        <a:rPr lang="en-US" altLang="ja-JP"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MI</a:t>
                      </a:r>
                      <a:r>
                        <a:rPr lang="ja-JP" altLang="en-US"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a:t>
                      </a:r>
                      <a:r>
                        <a:rPr lang="en-US" sz="1100" b="1" dirty="0">
                          <a:solidFill>
                            <a:schemeClr val="tx1"/>
                          </a:solidFill>
                          <a:effectLst/>
                          <a:latin typeface="Segoe UI" panose="020B0502040204020203" pitchFamily="34" charset="0"/>
                          <a:ea typeface="Segoe UI" panose="020B0502040204020203" pitchFamily="34" charset="0"/>
                          <a:cs typeface="Arial" panose="020B0604020202020204" pitchFamily="34" charset="0"/>
                        </a:rPr>
                        <a:t>–</a:t>
                      </a: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no.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a:lnSpc>
                          <a:spcPct val="120000"/>
                        </a:lnSpc>
                        <a:spcAft>
                          <a:spcPts val="0"/>
                        </a:spcAft>
                      </a:pPr>
                      <a:r>
                        <a:rPr lang="en-US" sz="1200">
                          <a:solidFill>
                            <a:schemeClr val="tx1"/>
                          </a:solidFill>
                          <a:effectLst/>
                          <a:latin typeface="+mn-lt"/>
                          <a:ea typeface="Segoe UI" panose="020B0502040204020203" pitchFamily="34" charset="0"/>
                          <a:cs typeface="Times New Roman" panose="02020603050405020304" pitchFamily="18" charset="0"/>
                        </a:rPr>
                        <a:t>384 (34.7</a:t>
                      </a:r>
                      <a:r>
                        <a:rPr lang="en-US" sz="1200" dirty="0">
                          <a:solidFill>
                            <a:schemeClr val="tx1"/>
                          </a:solidFill>
                          <a:effectLst/>
                          <a:latin typeface="+mn-lt"/>
                          <a:ea typeface="Segoe UI" panose="020B0502040204020203" pitchFamily="34" charset="0"/>
                          <a:cs typeface="Times New Roman" panose="02020603050405020304" pitchFamily="18" charset="0"/>
                        </a:rPr>
                        <a:t>)</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393 (35.5)</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2559053157"/>
                  </a:ext>
                </a:extLst>
              </a:tr>
              <a:tr h="367200">
                <a:tc>
                  <a:txBody>
                    <a:bodyPr/>
                    <a:lstStyle/>
                    <a:p>
                      <a:pPr>
                        <a:lnSpc>
                          <a:spcPct val="120000"/>
                        </a:lnSpc>
                        <a:spcAft>
                          <a:spcPts val="0"/>
                        </a:spcAft>
                      </a:pP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Previous PCI </a:t>
                      </a:r>
                      <a:r>
                        <a:rPr lang="en-US" sz="1100" b="1" dirty="0">
                          <a:solidFill>
                            <a:schemeClr val="tx1"/>
                          </a:solidFill>
                          <a:effectLst/>
                          <a:latin typeface="Segoe UI" panose="020B0502040204020203" pitchFamily="34" charset="0"/>
                          <a:ea typeface="Segoe UI" panose="020B0502040204020203" pitchFamily="34" charset="0"/>
                          <a:cs typeface="Arial" panose="020B0604020202020204" pitchFamily="34" charset="0"/>
                        </a:rPr>
                        <a:t>–</a:t>
                      </a: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no.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a:lnSpc>
                          <a:spcPct val="120000"/>
                        </a:lnSpc>
                        <a:spcAft>
                          <a:spcPts val="0"/>
                        </a:spcAft>
                      </a:pPr>
                      <a:r>
                        <a:rPr lang="en-US" sz="1200">
                          <a:solidFill>
                            <a:schemeClr val="tx1"/>
                          </a:solidFill>
                          <a:effectLst/>
                          <a:latin typeface="+mn-lt"/>
                          <a:ea typeface="Segoe UI" panose="020B0502040204020203" pitchFamily="34" charset="0"/>
                          <a:cs typeface="Times New Roman" panose="02020603050405020304" pitchFamily="18" charset="0"/>
                        </a:rPr>
                        <a:t>781 (70.6</a:t>
                      </a:r>
                      <a:r>
                        <a:rPr lang="en-US" sz="1200" dirty="0">
                          <a:solidFill>
                            <a:schemeClr val="tx1"/>
                          </a:solidFill>
                          <a:effectLst/>
                          <a:latin typeface="+mn-lt"/>
                          <a:ea typeface="Segoe UI" panose="020B0502040204020203" pitchFamily="34" charset="0"/>
                          <a:cs typeface="Times New Roman" panose="02020603050405020304" pitchFamily="18" charset="0"/>
                        </a:rPr>
                        <a:t>)</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783 (70.7)</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1367461027"/>
                  </a:ext>
                </a:extLst>
              </a:tr>
              <a:tr h="367200">
                <a:tc>
                  <a:txBody>
                    <a:bodyPr/>
                    <a:lstStyle/>
                    <a:p>
                      <a:pPr>
                        <a:lnSpc>
                          <a:spcPct val="120000"/>
                        </a:lnSpc>
                        <a:spcAft>
                          <a:spcPts val="0"/>
                        </a:spcAft>
                      </a:pP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Previous CABG </a:t>
                      </a:r>
                      <a:r>
                        <a:rPr lang="en-US" sz="1100" b="1" dirty="0">
                          <a:solidFill>
                            <a:schemeClr val="tx1"/>
                          </a:solidFill>
                          <a:effectLst/>
                          <a:latin typeface="Segoe UI" panose="020B0502040204020203" pitchFamily="34" charset="0"/>
                          <a:ea typeface="Segoe UI" panose="020B0502040204020203" pitchFamily="34" charset="0"/>
                          <a:cs typeface="Arial" panose="020B0604020202020204" pitchFamily="34" charset="0"/>
                        </a:rPr>
                        <a:t>–</a:t>
                      </a:r>
                      <a:r>
                        <a:rPr lang="en-US" sz="11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 no.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125 (11.3)</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a:lnSpc>
                          <a:spcPct val="120000"/>
                        </a:lnSpc>
                        <a:spcAft>
                          <a:spcPts val="0"/>
                        </a:spcAft>
                      </a:pPr>
                      <a:r>
                        <a:rPr lang="en-US" sz="1200" dirty="0">
                          <a:solidFill>
                            <a:schemeClr val="tx1"/>
                          </a:solidFill>
                          <a:effectLst/>
                          <a:latin typeface="+mn-lt"/>
                          <a:ea typeface="Segoe UI" panose="020B0502040204020203" pitchFamily="34" charset="0"/>
                          <a:cs typeface="Times New Roman" panose="02020603050405020304" pitchFamily="18" charset="0"/>
                        </a:rPr>
                        <a:t>127 (11.5)</a:t>
                      </a:r>
                      <a:endParaRPr lang="ja-JP" sz="12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152073205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228910964"/>
              </p:ext>
            </p:extLst>
          </p:nvPr>
        </p:nvGraphicFramePr>
        <p:xfrm>
          <a:off x="4460258" y="883292"/>
          <a:ext cx="4680000" cy="424777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2310678619"/>
                    </a:ext>
                  </a:extLst>
                </a:gridCol>
                <a:gridCol w="1116000">
                  <a:extLst>
                    <a:ext uri="{9D8B030D-6E8A-4147-A177-3AD203B41FA5}">
                      <a16:colId xmlns:a16="http://schemas.microsoft.com/office/drawing/2014/main" val="4183620420"/>
                    </a:ext>
                  </a:extLst>
                </a:gridCol>
                <a:gridCol w="1116000">
                  <a:extLst>
                    <a:ext uri="{9D8B030D-6E8A-4147-A177-3AD203B41FA5}">
                      <a16:colId xmlns:a16="http://schemas.microsoft.com/office/drawing/2014/main" val="1886829000"/>
                    </a:ext>
                  </a:extLst>
                </a:gridCol>
              </a:tblGrid>
              <a:tr h="576000">
                <a:tc>
                  <a:txBody>
                    <a:bodyPr/>
                    <a:lstStyle/>
                    <a:p>
                      <a:endParaRPr kumimoji="1" lang="ja-JP" altLang="en-US" dirty="0">
                        <a:solidFill>
                          <a:schemeClr val="tx1"/>
                        </a:solidFill>
                        <a:latin typeface="Segoe UI" panose="020B0502040204020203" pitchFamily="34" charset="0"/>
                      </a:endParaRPr>
                    </a:p>
                  </a:txBody>
                  <a:tcPr>
                    <a:lnL w="1270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bg2">
                        <a:lumMod val="85000"/>
                      </a:schemeClr>
                    </a:solidFill>
                  </a:tcPr>
                </a:tc>
                <a:tc>
                  <a:txBody>
                    <a:bodyPr/>
                    <a:lstStyle/>
                    <a:p>
                      <a:pPr algn="ctr"/>
                      <a:r>
                        <a:rPr kumimoji="1" lang="en-US" altLang="ja-JP" sz="1100" dirty="0" err="1">
                          <a:solidFill>
                            <a:schemeClr val="tx1"/>
                          </a:solidFill>
                          <a:latin typeface="Segoe UI" panose="020B0502040204020203" pitchFamily="34" charset="0"/>
                        </a:rPr>
                        <a:t>Rivaroxaban</a:t>
                      </a:r>
                      <a:r>
                        <a:rPr kumimoji="1" lang="en-US" altLang="ja-JP" sz="1100" baseline="0" dirty="0">
                          <a:solidFill>
                            <a:schemeClr val="tx1"/>
                          </a:solidFill>
                          <a:latin typeface="Segoe UI" panose="020B0502040204020203" pitchFamily="34" charset="0"/>
                        </a:rPr>
                        <a:t> </a:t>
                      </a:r>
                    </a:p>
                    <a:p>
                      <a:pPr algn="ctr"/>
                      <a:r>
                        <a:rPr kumimoji="1" lang="en-US" altLang="ja-JP" sz="1100" baseline="0" dirty="0">
                          <a:solidFill>
                            <a:schemeClr val="tx1"/>
                          </a:solidFill>
                          <a:latin typeface="Segoe UI" panose="020B0502040204020203" pitchFamily="34" charset="0"/>
                        </a:rPr>
                        <a:t>Monotherapy</a:t>
                      </a:r>
                    </a:p>
                    <a:p>
                      <a:pPr algn="ctr"/>
                      <a:r>
                        <a:rPr kumimoji="1" lang="en-US" altLang="ja-JP" sz="1100" baseline="0" dirty="0">
                          <a:solidFill>
                            <a:schemeClr val="tx1"/>
                          </a:solidFill>
                          <a:latin typeface="Segoe UI" panose="020B0502040204020203" pitchFamily="34" charset="0"/>
                        </a:rPr>
                        <a:t>(N=1107)</a:t>
                      </a:r>
                      <a:endParaRPr kumimoji="1" lang="ja-JP" altLang="en-US" sz="1100" dirty="0">
                        <a:solidFill>
                          <a:schemeClr val="tx1"/>
                        </a:solidFill>
                        <a:latin typeface="Segoe UI" panose="020B0502040204020203" pitchFamily="34" charset="0"/>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FFA3D5"/>
                    </a:solidFill>
                  </a:tcPr>
                </a:tc>
                <a:tc>
                  <a:txBody>
                    <a:bodyPr/>
                    <a:lstStyle/>
                    <a:p>
                      <a:pPr algn="ctr"/>
                      <a:r>
                        <a:rPr kumimoji="1" lang="en-US" altLang="ja-JP" sz="1100" baseline="0" dirty="0">
                          <a:solidFill>
                            <a:schemeClr val="tx1"/>
                          </a:solidFill>
                          <a:latin typeface="Segoe UI" panose="020B0502040204020203" pitchFamily="34" charset="0"/>
                        </a:rPr>
                        <a:t>Combination </a:t>
                      </a:r>
                    </a:p>
                    <a:p>
                      <a:pPr algn="ctr"/>
                      <a:r>
                        <a:rPr kumimoji="1" lang="en-US" altLang="ja-JP" sz="1100" baseline="0" dirty="0">
                          <a:solidFill>
                            <a:schemeClr val="tx1"/>
                          </a:solidFill>
                          <a:latin typeface="Segoe UI" panose="020B0502040204020203" pitchFamily="34" charset="0"/>
                        </a:rPr>
                        <a:t>Therapy</a:t>
                      </a:r>
                    </a:p>
                    <a:p>
                      <a:pPr algn="ctr"/>
                      <a:r>
                        <a:rPr kumimoji="1" lang="en-US" altLang="ja-JP" sz="1100" baseline="0">
                          <a:solidFill>
                            <a:schemeClr val="tx1"/>
                          </a:solidFill>
                          <a:latin typeface="Segoe UI" panose="020B0502040204020203" pitchFamily="34" charset="0"/>
                        </a:rPr>
                        <a:t>(N=1108</a:t>
                      </a:r>
                      <a:r>
                        <a:rPr kumimoji="1" lang="en-US" altLang="ja-JP" sz="1100" baseline="0" dirty="0">
                          <a:solidFill>
                            <a:schemeClr val="tx1"/>
                          </a:solidFill>
                          <a:latin typeface="Segoe UI" panose="020B0502040204020203" pitchFamily="34" charset="0"/>
                        </a:rPr>
                        <a:t>)</a:t>
                      </a:r>
                      <a:endParaRPr kumimoji="1" lang="ja-JP" altLang="en-US" sz="1100" dirty="0">
                        <a:solidFill>
                          <a:schemeClr val="tx1"/>
                        </a:solidFill>
                        <a:latin typeface="Segoe UI" panose="020B0502040204020203" pitchFamily="34" charset="0"/>
                      </a:endParaRPr>
                    </a:p>
                  </a:txBody>
                  <a:tcPr anchor="b">
                    <a:lnL w="635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D5B3FF"/>
                    </a:solidFill>
                  </a:tcPr>
                </a:tc>
                <a:extLst>
                  <a:ext uri="{0D108BD9-81ED-4DB2-BD59-A6C34878D82A}">
                    <a16:rowId xmlns:a16="http://schemas.microsoft.com/office/drawing/2014/main" val="3138942274"/>
                  </a:ext>
                </a:extLst>
              </a:tr>
              <a:tr h="1044000">
                <a:tc>
                  <a:txBody>
                    <a:bodyPr/>
                    <a:lstStyle/>
                    <a:p>
                      <a:pPr>
                        <a:lnSpc>
                          <a:spcPct val="120000"/>
                        </a:lnSpc>
                        <a:spcAft>
                          <a:spcPts val="0"/>
                        </a:spcAft>
                      </a:pPr>
                      <a:r>
                        <a:rPr lang="en-US"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Type of stent </a:t>
                      </a:r>
                      <a:r>
                        <a:rPr lang="en-US" sz="1100" b="1" dirty="0">
                          <a:solidFill>
                            <a:schemeClr val="tx1"/>
                          </a:solidFill>
                          <a:effectLst/>
                          <a:latin typeface="Segoe UI" panose="020B0502040204020203" pitchFamily="34" charset="0"/>
                          <a:ea typeface="ＭＳ 明朝" panose="02020609040205080304" pitchFamily="17" charset="-128"/>
                          <a:cs typeface="Arial" panose="020B0604020202020204" pitchFamily="34" charset="0"/>
                        </a:rPr>
                        <a:t>–</a:t>
                      </a:r>
                      <a:r>
                        <a:rPr lang="en-US"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no. /total no.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marL="226695">
                        <a:lnSpc>
                          <a:spcPct val="120000"/>
                        </a:lnSpc>
                        <a:spcAft>
                          <a:spcPts val="0"/>
                        </a:spcAft>
                      </a:pPr>
                      <a:r>
                        <a:rPr lang="en-US"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DES</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marL="226695">
                        <a:lnSpc>
                          <a:spcPct val="120000"/>
                        </a:lnSpc>
                        <a:spcAft>
                          <a:spcPts val="0"/>
                        </a:spcAft>
                      </a:pP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BMS</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marL="226695">
                        <a:lnSpc>
                          <a:spcPct val="120000"/>
                        </a:lnSpc>
                        <a:spcAft>
                          <a:spcPts val="0"/>
                        </a:spcAft>
                      </a:pPr>
                      <a:r>
                        <a:rPr lang="en-US"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DES and BMS</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marL="226695">
                        <a:lnSpc>
                          <a:spcPct val="120000"/>
                        </a:lnSpc>
                        <a:spcAft>
                          <a:spcPts val="0"/>
                        </a:spcAft>
                      </a:pPr>
                      <a:r>
                        <a:rPr lang="en-US"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Unknown</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algn="ct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500/723 (69.2)</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algn="ct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171/723 (23.7)</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algn="ct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19/723 (  2.6)</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algn="ct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33/723 (  4.6)</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ct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algn="ct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477/721 (66.2)</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algn="ct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171/721 (23.7)</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algn="ct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36/721 (  5.0)</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algn="ct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37/721 (  5.1)</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3558900393"/>
                  </a:ext>
                </a:extLst>
              </a:tr>
              <a:tr h="914400">
                <a:tc>
                  <a:txBody>
                    <a:bodyPr/>
                    <a:lstStyle/>
                    <a:p>
                      <a:pPr>
                        <a:lnSpc>
                          <a:spcPct val="120000"/>
                        </a:lnSpc>
                        <a:spcAft>
                          <a:spcPts val="0"/>
                        </a:spcAft>
                      </a:pPr>
                      <a:r>
                        <a:rPr lang="en-US"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Type of AF </a:t>
                      </a:r>
                      <a:r>
                        <a:rPr lang="en-US" sz="1100" b="1" dirty="0">
                          <a:solidFill>
                            <a:schemeClr val="tx1"/>
                          </a:solidFill>
                          <a:effectLst/>
                          <a:latin typeface="Segoe UI" panose="020B0502040204020203" pitchFamily="34" charset="0"/>
                          <a:ea typeface="ＭＳ 明朝" panose="02020609040205080304" pitchFamily="17" charset="-128"/>
                          <a:cs typeface="Arial" panose="020B0604020202020204" pitchFamily="34" charset="0"/>
                        </a:rPr>
                        <a:t>–</a:t>
                      </a:r>
                      <a:r>
                        <a:rPr lang="en-US"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no.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marL="226695" marR="0" lvl="0" indent="0" algn="l" defTabSz="457200" rtl="0" eaLnBrk="1" fontAlgn="auto" latinLnBrk="0" hangingPunct="1">
                        <a:lnSpc>
                          <a:spcPct val="120000"/>
                        </a:lnSpc>
                        <a:spcBef>
                          <a:spcPts val="0"/>
                        </a:spcBef>
                        <a:spcAft>
                          <a:spcPts val="0"/>
                        </a:spcAft>
                        <a:buClrTx/>
                        <a:buSzTx/>
                        <a:buFontTx/>
                        <a:buNone/>
                        <a:tabLst/>
                        <a:defRPr/>
                      </a:pP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Paroxysmal</a:t>
                      </a:r>
                      <a:endParaRPr lang="ja-JP"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marL="226695">
                        <a:lnSpc>
                          <a:spcPct val="120000"/>
                        </a:lnSpc>
                        <a:spcAft>
                          <a:spcPts val="0"/>
                        </a:spcAft>
                      </a:pPr>
                      <a:r>
                        <a:rPr lang="en-US"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Persistent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marL="226695">
                        <a:lnSpc>
                          <a:spcPct val="120000"/>
                        </a:lnSpc>
                        <a:spcAft>
                          <a:spcPts val="0"/>
                        </a:spcAft>
                      </a:pPr>
                      <a:r>
                        <a:rPr lang="en-US"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Permanent</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a:lnSpc>
                          <a:spcPct val="110000"/>
                        </a:lnSpc>
                        <a:spcAft>
                          <a:spcPts val="0"/>
                        </a:spcAft>
                      </a:pPr>
                      <a:r>
                        <a:rPr lang="en-US" sz="11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a:t>
                      </a:r>
                      <a:endParaRPr lang="ja-JP" sz="11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marL="0" marR="0" lvl="0" indent="0" algn="r" defTabSz="457200" rtl="0" eaLnBrk="1" fontAlgn="auto" latinLnBrk="0" hangingPunct="1">
                        <a:lnSpc>
                          <a:spcPct val="110000"/>
                        </a:lnSpc>
                        <a:spcBef>
                          <a:spcPts val="0"/>
                        </a:spcBef>
                        <a:spcAft>
                          <a:spcPts val="0"/>
                        </a:spcAft>
                        <a:buClrTx/>
                        <a:buSzTx/>
                        <a:buFontTx/>
                        <a:buNone/>
                        <a:tabLst/>
                        <a:defRPr/>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596 (53.8)</a:t>
                      </a:r>
                      <a:endPar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algn="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164 (14.8)</a:t>
                      </a:r>
                    </a:p>
                    <a:p>
                      <a:pPr marL="0" marR="0" lvl="0" indent="0" algn="r" defTabSz="457200" rtl="0" eaLnBrk="1" fontAlgn="auto" latinLnBrk="0" hangingPunct="1">
                        <a:lnSpc>
                          <a:spcPct val="110000"/>
                        </a:lnSpc>
                        <a:spcBef>
                          <a:spcPts val="0"/>
                        </a:spcBef>
                        <a:spcAft>
                          <a:spcPts val="0"/>
                        </a:spcAft>
                        <a:buClrTx/>
                        <a:buSzTx/>
                        <a:buFontTx/>
                        <a:buNone/>
                        <a:tabLst/>
                        <a:defRPr/>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347 (31.3)</a:t>
                      </a:r>
                      <a:endParaRPr lang="ja-JP"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marL="0" marR="0" lvl="0" indent="0" algn="r" defTabSz="457200" rtl="0" eaLnBrk="1" fontAlgn="auto" latinLnBrk="0" hangingPunct="1">
                        <a:lnSpc>
                          <a:spcPct val="110000"/>
                        </a:lnSpc>
                        <a:spcBef>
                          <a:spcPts val="0"/>
                        </a:spcBef>
                        <a:spcAft>
                          <a:spcPts val="0"/>
                        </a:spcAft>
                        <a:buClrTx/>
                        <a:buSzTx/>
                        <a:buFontTx/>
                        <a:buNone/>
                        <a:tabLst/>
                        <a:defRPr/>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580 (52.3)</a:t>
                      </a:r>
                      <a:endParaRPr lang="ja-JP"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p>
                      <a:pPr algn="r">
                        <a:lnSpc>
                          <a:spcPct val="110000"/>
                        </a:lnSpc>
                        <a:spcAft>
                          <a:spcPts val="0"/>
                        </a:spcAft>
                      </a:pPr>
                      <a:r>
                        <a:rPr lang="en-US"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175 (15.8)</a:t>
                      </a:r>
                    </a:p>
                    <a:p>
                      <a:pPr marL="0" marR="0" lvl="0" indent="0" algn="r" defTabSz="457200" rtl="0" eaLnBrk="1" fontAlgn="auto" latinLnBrk="0" hangingPunct="1">
                        <a:lnSpc>
                          <a:spcPct val="110000"/>
                        </a:lnSpc>
                        <a:spcBef>
                          <a:spcPts val="0"/>
                        </a:spcBef>
                        <a:spcAft>
                          <a:spcPts val="0"/>
                        </a:spcAft>
                        <a:buClrTx/>
                        <a:buSzTx/>
                        <a:buFontTx/>
                        <a:buNone/>
                        <a:tabLst/>
                        <a:defRPr/>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353 (31.9)</a:t>
                      </a:r>
                      <a:endParaRPr lang="ja-JP"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2008662082"/>
                  </a:ext>
                </a:extLst>
              </a:tr>
              <a:tr h="288000">
                <a:tc>
                  <a:txBody>
                    <a:bodyPr/>
                    <a:lstStyle/>
                    <a:p>
                      <a:pPr marL="0">
                        <a:lnSpc>
                          <a:spcPct val="100000"/>
                        </a:lnSpc>
                        <a:spcAft>
                          <a:spcPts val="0"/>
                        </a:spcAft>
                      </a:pP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CHADS</a:t>
                      </a:r>
                      <a:r>
                        <a:rPr lang="en-US" altLang="ja-JP" sz="1100" b="1" baseline="-250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2</a:t>
                      </a: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score</a:t>
                      </a:r>
                      <a:r>
                        <a:rPr lang="en-US" altLang="ja-JP" sz="1100" b="1" baseline="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 median</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lnSpc>
                          <a:spcPct val="100000"/>
                        </a:lnSpc>
                        <a:spcAft>
                          <a:spcPts val="0"/>
                        </a:spcAft>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2</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ctr">
                        <a:lnSpc>
                          <a:spcPct val="100000"/>
                        </a:lnSpc>
                        <a:spcAft>
                          <a:spcPts val="0"/>
                        </a:spcAft>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2</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1677677200"/>
                  </a:ext>
                </a:extLst>
              </a:tr>
              <a:tr h="288000">
                <a:tc>
                  <a:txBody>
                    <a:bodyPr/>
                    <a:lstStyle/>
                    <a:p>
                      <a:pPr marL="0">
                        <a:lnSpc>
                          <a:spcPct val="100000"/>
                        </a:lnSpc>
                        <a:spcAft>
                          <a:spcPts val="0"/>
                        </a:spcAft>
                      </a:pP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CHA</a:t>
                      </a:r>
                      <a:r>
                        <a:rPr lang="en-US" altLang="ja-JP" sz="1100" b="1" baseline="-250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2</a:t>
                      </a: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DS</a:t>
                      </a:r>
                      <a:r>
                        <a:rPr lang="en-US" altLang="ja-JP" sz="1100" b="1" baseline="-250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2</a:t>
                      </a:r>
                      <a:r>
                        <a:rPr lang="ja-JP" altLang="en-US" sz="1100" b="1" baseline="0" dirty="0">
                          <a:solidFill>
                            <a:schemeClr val="tx1"/>
                          </a:solidFill>
                          <a:effectLst/>
                          <a:latin typeface="+mn-lt"/>
                          <a:ea typeface="ＭＳ 明朝" panose="02020609040205080304" pitchFamily="17" charset="-128"/>
                          <a:cs typeface="Times New Roman" panose="02020603050405020304" pitchFamily="18" charset="0"/>
                        </a:rPr>
                        <a:t> </a:t>
                      </a: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a:t>
                      </a:r>
                      <a:r>
                        <a:rPr lang="en-US" altLang="ja-JP" sz="1100" b="1" dirty="0" err="1">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VASc</a:t>
                      </a:r>
                      <a:r>
                        <a:rPr lang="ja-JP" altLang="en-US"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a:t>
                      </a: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score - median</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lnSpc>
                          <a:spcPct val="100000"/>
                        </a:lnSpc>
                        <a:spcAft>
                          <a:spcPts val="0"/>
                        </a:spcAft>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4</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ctr">
                        <a:lnSpc>
                          <a:spcPct val="100000"/>
                        </a:lnSpc>
                        <a:spcAft>
                          <a:spcPts val="0"/>
                        </a:spcAft>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4</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3673132492"/>
                  </a:ext>
                </a:extLst>
              </a:tr>
              <a:tr h="288000">
                <a:tc>
                  <a:txBody>
                    <a:bodyPr/>
                    <a:lstStyle/>
                    <a:p>
                      <a:pPr marL="0">
                        <a:lnSpc>
                          <a:spcPct val="100000"/>
                        </a:lnSpc>
                        <a:spcAft>
                          <a:spcPts val="0"/>
                        </a:spcAft>
                      </a:pP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HAS-BLED</a:t>
                      </a:r>
                      <a:r>
                        <a:rPr lang="en-US" altLang="ja-JP" sz="1100" b="1" baseline="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score - median</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lnSpc>
                          <a:spcPct val="100000"/>
                        </a:lnSpc>
                        <a:spcAft>
                          <a:spcPts val="0"/>
                        </a:spcAft>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2</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ctr">
                        <a:lnSpc>
                          <a:spcPct val="100000"/>
                        </a:lnSpc>
                        <a:spcAft>
                          <a:spcPts val="0"/>
                        </a:spcAft>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2</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2904802353"/>
                  </a:ext>
                </a:extLst>
              </a:tr>
              <a:tr h="288000">
                <a:tc>
                  <a:txBody>
                    <a:bodyPr/>
                    <a:lstStyle/>
                    <a:p>
                      <a:pPr marL="0">
                        <a:lnSpc>
                          <a:spcPct val="100000"/>
                        </a:lnSpc>
                        <a:spcAft>
                          <a:spcPts val="0"/>
                        </a:spcAft>
                      </a:pP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Received Aspirin - no.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a:lnSpc>
                          <a:spcPct val="100000"/>
                        </a:lnSpc>
                        <a:spcAft>
                          <a:spcPts val="0"/>
                        </a:spcAft>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8 (   0.7)</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a:lnSpc>
                          <a:spcPct val="100000"/>
                        </a:lnSpc>
                        <a:spcAft>
                          <a:spcPts val="0"/>
                        </a:spcAft>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778 (70.2)</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1523148574"/>
                  </a:ext>
                </a:extLst>
              </a:tr>
              <a:tr h="288000">
                <a:tc>
                  <a:txBody>
                    <a:bodyPr/>
                    <a:lstStyle/>
                    <a:p>
                      <a:pPr marL="0">
                        <a:lnSpc>
                          <a:spcPct val="100000"/>
                        </a:lnSpc>
                        <a:spcAft>
                          <a:spcPts val="0"/>
                        </a:spcAft>
                      </a:pP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Received P2Y</a:t>
                      </a:r>
                      <a:r>
                        <a:rPr lang="en-US" altLang="ja-JP" sz="1100" b="1" baseline="-250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12</a:t>
                      </a:r>
                      <a:r>
                        <a:rPr lang="en-US" alt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 inhibitor- no. (%)</a:t>
                      </a:r>
                      <a:endParaRPr lang="ja-JP" sz="1100" b="1"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216000" marR="68580" marT="68580" marB="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a:lnSpc>
                          <a:spcPct val="100000"/>
                        </a:lnSpc>
                        <a:spcAft>
                          <a:spcPts val="0"/>
                        </a:spcAft>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4 (   0.4)</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3D5"/>
                    </a:solidFill>
                  </a:tcPr>
                </a:tc>
                <a:tc>
                  <a:txBody>
                    <a:bodyPr/>
                    <a:lstStyle/>
                    <a:p>
                      <a:pPr algn="r">
                        <a:lnSpc>
                          <a:spcPct val="100000"/>
                        </a:lnSpc>
                        <a:spcAft>
                          <a:spcPts val="0"/>
                        </a:spcAft>
                      </a:pPr>
                      <a:r>
                        <a:rPr lang="en-US" alt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rPr>
                        <a:t>297 (26.8)</a:t>
                      </a:r>
                      <a:endParaRPr lang="ja-JP" sz="1200" dirty="0">
                        <a:solidFill>
                          <a:schemeClr val="tx1"/>
                        </a:solidFill>
                        <a:effectLst/>
                        <a:latin typeface="Segoe UI" panose="020B0502040204020203" pitchFamily="34" charset="0"/>
                        <a:ea typeface="ＭＳ 明朝" panose="02020609040205080304" pitchFamily="17" charset="-128"/>
                        <a:cs typeface="Times New Roman" panose="02020603050405020304" pitchFamily="18" charset="0"/>
                      </a:endParaRPr>
                    </a:p>
                  </a:txBody>
                  <a:tcPr marL="68580" marR="68580" marT="68580" marB="6858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5B3FF"/>
                    </a:solidFill>
                  </a:tcPr>
                </a:tc>
                <a:extLst>
                  <a:ext uri="{0D108BD9-81ED-4DB2-BD59-A6C34878D82A}">
                    <a16:rowId xmlns:a16="http://schemas.microsoft.com/office/drawing/2014/main" val="3773706812"/>
                  </a:ext>
                </a:extLst>
              </a:tr>
            </a:tbl>
          </a:graphicData>
        </a:graphic>
      </p:graphicFrame>
      <p:sp>
        <p:nvSpPr>
          <p:cNvPr id="6" name="テキスト ボックス 5">
            <a:extLst>
              <a:ext uri="{FF2B5EF4-FFF2-40B4-BE49-F238E27FC236}">
                <a16:creationId xmlns:a16="http://schemas.microsoft.com/office/drawing/2014/main" id="{66FE7DDF-2381-4347-8DA3-FDE0E940F1A0}"/>
              </a:ext>
            </a:extLst>
          </p:cNvPr>
          <p:cNvSpPr txBox="1"/>
          <p:nvPr/>
        </p:nvSpPr>
        <p:spPr>
          <a:xfrm>
            <a:off x="6317698" y="532539"/>
            <a:ext cx="283483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rPr>
              <a:t>modified ITT population</a:t>
            </a:r>
            <a:endParaRPr kumimoji="1" lang="ja-JP" altLang="en-US" sz="1600" b="0" i="0" u="none" strike="noStrike" kern="1200" cap="none" spc="0" normalizeH="0" baseline="0" noProof="0" dirty="0">
              <a:ln>
                <a:noFill/>
              </a:ln>
              <a:solidFill>
                <a:srgbClr val="0F243E"/>
              </a:solidFill>
              <a:effectLst/>
              <a:uLnTx/>
              <a:uFillTx/>
              <a:latin typeface="Segoe UI Semibold" panose="020B0702040204020203" pitchFamily="34" charset="0"/>
              <a:ea typeface="ＭＳ Ｐゴシック"/>
              <a:cs typeface="+mn-cs"/>
            </a:endParaRPr>
          </a:p>
        </p:txBody>
      </p:sp>
      <p:sp>
        <p:nvSpPr>
          <p:cNvPr id="4" name="二等辺三角形 3"/>
          <p:cNvSpPr/>
          <p:nvPr/>
        </p:nvSpPr>
        <p:spPr>
          <a:xfrm rot="5400000">
            <a:off x="54107" y="1580606"/>
            <a:ext cx="180000" cy="14400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7" name="二等辺三角形 6"/>
          <p:cNvSpPr/>
          <p:nvPr/>
        </p:nvSpPr>
        <p:spPr>
          <a:xfrm rot="5400000">
            <a:off x="54107" y="1937692"/>
            <a:ext cx="180000" cy="14400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8" name="二等辺三角形 7"/>
          <p:cNvSpPr/>
          <p:nvPr/>
        </p:nvSpPr>
        <p:spPr>
          <a:xfrm rot="5400000">
            <a:off x="54107" y="4858022"/>
            <a:ext cx="180000" cy="14400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9" name="二等辺三角形 8"/>
          <p:cNvSpPr/>
          <p:nvPr/>
        </p:nvSpPr>
        <p:spPr>
          <a:xfrm rot="5400000">
            <a:off x="54107" y="4501692"/>
            <a:ext cx="180000" cy="14400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11" name="二等辺三角形 10"/>
          <p:cNvSpPr/>
          <p:nvPr/>
        </p:nvSpPr>
        <p:spPr>
          <a:xfrm rot="5400000">
            <a:off x="4481520" y="3648928"/>
            <a:ext cx="180000" cy="14400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12" name="二等辺三角形 11"/>
          <p:cNvSpPr/>
          <p:nvPr/>
        </p:nvSpPr>
        <p:spPr>
          <a:xfrm rot="5400000">
            <a:off x="4481520" y="3971306"/>
            <a:ext cx="180000" cy="14400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13" name="二等辺三角形 12"/>
          <p:cNvSpPr/>
          <p:nvPr/>
        </p:nvSpPr>
        <p:spPr>
          <a:xfrm rot="5400000">
            <a:off x="4481520" y="4290146"/>
            <a:ext cx="180000" cy="14400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14" name="二等辺三角形 13"/>
          <p:cNvSpPr/>
          <p:nvPr/>
        </p:nvSpPr>
        <p:spPr>
          <a:xfrm rot="5400000">
            <a:off x="4481520" y="4605425"/>
            <a:ext cx="180000" cy="14400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15" name="二等辺三角形 14"/>
          <p:cNvSpPr/>
          <p:nvPr/>
        </p:nvSpPr>
        <p:spPr>
          <a:xfrm rot="5400000">
            <a:off x="4481520" y="4922296"/>
            <a:ext cx="180000" cy="144000"/>
          </a:xfrm>
          <a:prstGeom prst="triangl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2"/>
              </a:solidFill>
            </a:endParaRPr>
          </a:p>
        </p:txBody>
      </p:sp>
    </p:spTree>
    <p:extLst>
      <p:ext uri="{BB962C8B-B14F-4D97-AF65-F5344CB8AC3E}">
        <p14:creationId xmlns:p14="http://schemas.microsoft.com/office/powerpoint/2010/main" val="3208123401"/>
      </p:ext>
    </p:extLst>
  </p:cSld>
  <p:clrMapOvr>
    <a:masterClrMapping/>
  </p:clrMapOvr>
</p:sld>
</file>

<file path=ppt/theme/theme1.xml><?xml version="1.0" encoding="utf-8"?>
<a:theme xmlns:a="http://schemas.openxmlformats.org/drawingml/2006/main" name="Thème Office">
  <a:themeElements>
    <a:clrScheme name="AFIRE ESC">
      <a:dk1>
        <a:srgbClr val="0F243E"/>
      </a:dk1>
      <a:lt1>
        <a:srgbClr val="F5E128"/>
      </a:lt1>
      <a:dk2>
        <a:srgbClr val="1F497D"/>
      </a:dk2>
      <a:lt2>
        <a:srgbClr val="FFFFFF"/>
      </a:lt2>
      <a:accent1>
        <a:srgbClr val="296FBC"/>
      </a:accent1>
      <a:accent2>
        <a:srgbClr val="A90012"/>
      </a:accent2>
      <a:accent3>
        <a:srgbClr val="3D9435"/>
      </a:accent3>
      <a:accent4>
        <a:srgbClr val="808080"/>
      </a:accent4>
      <a:accent5>
        <a:srgbClr val="A54675"/>
      </a:accent5>
      <a:accent6>
        <a:srgbClr val="E1AA13"/>
      </a:accent6>
      <a:hlink>
        <a:srgbClr val="0000FF"/>
      </a:hlink>
      <a:folHlink>
        <a:srgbClr val="800080"/>
      </a:folHlink>
    </a:clrScheme>
    <a:fontScheme name="AFIRE ESC">
      <a:majorFont>
        <a:latin typeface="Segoe UI"/>
        <a:ea typeface="ＭＳ Ｐゴシック"/>
        <a:cs typeface=""/>
      </a:majorFont>
      <a:minorFont>
        <a:latin typeface="Segoe UI"/>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kumimoji="1" dirty="0"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AFIRE ESC">
      <a:dk1>
        <a:srgbClr val="0F243E"/>
      </a:dk1>
      <a:lt1>
        <a:srgbClr val="F5E128"/>
      </a:lt1>
      <a:dk2>
        <a:srgbClr val="1F497D"/>
      </a:dk2>
      <a:lt2>
        <a:srgbClr val="FFFFFF"/>
      </a:lt2>
      <a:accent1>
        <a:srgbClr val="296FBC"/>
      </a:accent1>
      <a:accent2>
        <a:srgbClr val="A90012"/>
      </a:accent2>
      <a:accent3>
        <a:srgbClr val="3D9435"/>
      </a:accent3>
      <a:accent4>
        <a:srgbClr val="808080"/>
      </a:accent4>
      <a:accent5>
        <a:srgbClr val="A54675"/>
      </a:accent5>
      <a:accent6>
        <a:srgbClr val="E1AA13"/>
      </a:accent6>
      <a:hlink>
        <a:srgbClr val="0000FF"/>
      </a:hlink>
      <a:folHlink>
        <a:srgbClr val="800080"/>
      </a:folHlink>
    </a:clrScheme>
    <a:fontScheme name="AFIRE ESC">
      <a:majorFont>
        <a:latin typeface="Segoe UI"/>
        <a:ea typeface="ＭＳ Ｐゴシック"/>
        <a:cs typeface=""/>
      </a:majorFont>
      <a:minorFont>
        <a:latin typeface="Segoe UI"/>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kumimoji="1" dirty="0"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9522</TotalTime>
  <Words>3937</Words>
  <Application>Microsoft Office PowerPoint</Application>
  <PresentationFormat>画面に合わせる (16:9)</PresentationFormat>
  <Paragraphs>796</Paragraphs>
  <Slides>21</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21</vt:i4>
      </vt:variant>
    </vt:vector>
  </HeadingPairs>
  <TitlesOfParts>
    <vt:vector size="30" baseType="lpstr">
      <vt:lpstr>Arial</vt:lpstr>
      <vt:lpstr>Calibri</vt:lpstr>
      <vt:lpstr>Cambria Math</vt:lpstr>
      <vt:lpstr>Gill Sans MT</vt:lpstr>
      <vt:lpstr>Segoe UI</vt:lpstr>
      <vt:lpstr>Segoe UI Semibold</vt:lpstr>
      <vt:lpstr>Wingdings</vt:lpstr>
      <vt:lpstr>Thème Office</vt:lpstr>
      <vt:lpstr>1_Thème Office</vt:lpstr>
      <vt:lpstr>Rivaroxaban Monotherapy versus Combination  Therapy in Patients with Atrial Fibrillation  and Stable Coronary Artery Disease</vt:lpstr>
      <vt:lpstr>A Reduced Antithrombotic Regimen Recommended by Current Guidelines  </vt:lpstr>
      <vt:lpstr>After 1 year following PCI, Current Guidelines Recommend Oral Anticoagulant Monotherapy</vt:lpstr>
      <vt:lpstr>Atrial Fibrillation and Ischemic events with Rivaroxaban  in patiEnts with stable coronary artery disease: AFIRE Study </vt:lpstr>
      <vt:lpstr>Trial Organization</vt:lpstr>
      <vt:lpstr>Atrial Fibrillation and Ischemic events with Rivaroxaban  in patiEnts with stable coronary artery disease: AFIRE Study </vt:lpstr>
      <vt:lpstr>Primary End Points</vt:lpstr>
      <vt:lpstr>Study Flow: Randomization and Follow-up</vt:lpstr>
      <vt:lpstr>Characteristics of Patients at Baseline</vt:lpstr>
      <vt:lpstr>Early Termination of the Trial</vt:lpstr>
      <vt:lpstr>Primary Efficacy End Point The composite of stroke, systemic embolism, myocardial infarction, unstable angina requiring revascularization, or death from any cause</vt:lpstr>
      <vt:lpstr>Kaplan-Meier Estimates of  First Occurrence of Primary Efficacy Events</vt:lpstr>
      <vt:lpstr>Primary Safety End Point  Major bleeding, as defined according to the criteria of the ISTH</vt:lpstr>
      <vt:lpstr>Kaplan-Meier Estimates of  First Occurrence of Primary Safety Events</vt:lpstr>
      <vt:lpstr>Secondary End Points  </vt:lpstr>
      <vt:lpstr>The Respective Incidence Rates of  Secondary End Points</vt:lpstr>
      <vt:lpstr>Primary Efficacy End Point, According to Subgroup</vt:lpstr>
      <vt:lpstr>Primary Safety End Point, According to Subgroup</vt:lpstr>
      <vt:lpstr>Limitations</vt:lpstr>
      <vt:lpstr>Conclusion</vt:lpstr>
      <vt:lpstr>Acknowledgment</vt:lpstr>
    </vt:vector>
  </TitlesOfParts>
  <Company>Hobby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Masahiro Takita (Mebix)</dc:creator>
  <cp:lastModifiedBy>安田　聡</cp:lastModifiedBy>
  <cp:revision>796</cp:revision>
  <dcterms:created xsi:type="dcterms:W3CDTF">2019-04-30T14:22:00Z</dcterms:created>
  <dcterms:modified xsi:type="dcterms:W3CDTF">2019-08-31T21:22:45Z</dcterms:modified>
</cp:coreProperties>
</file>