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30"/>
  </p:notesMasterIdLst>
  <p:sldIdLst>
    <p:sldId id="286" r:id="rId6"/>
    <p:sldId id="337" r:id="rId7"/>
    <p:sldId id="421" r:id="rId8"/>
    <p:sldId id="435" r:id="rId9"/>
    <p:sldId id="339" r:id="rId10"/>
    <p:sldId id="292" r:id="rId11"/>
    <p:sldId id="433" r:id="rId12"/>
    <p:sldId id="341" r:id="rId13"/>
    <p:sldId id="436" r:id="rId14"/>
    <p:sldId id="437" r:id="rId15"/>
    <p:sldId id="430" r:id="rId16"/>
    <p:sldId id="431" r:id="rId17"/>
    <p:sldId id="432" r:id="rId18"/>
    <p:sldId id="414" r:id="rId19"/>
    <p:sldId id="407" r:id="rId20"/>
    <p:sldId id="275" r:id="rId21"/>
    <p:sldId id="440" r:id="rId22"/>
    <p:sldId id="441" r:id="rId23"/>
    <p:sldId id="442" r:id="rId24"/>
    <p:sldId id="417" r:id="rId25"/>
    <p:sldId id="289" r:id="rId26"/>
    <p:sldId id="439" r:id="rId27"/>
    <p:sldId id="349" r:id="rId28"/>
    <p:sldId id="35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AE2797A-186C-4B9A-834B-59277FC49CA4}">
          <p14:sldIdLst>
            <p14:sldId id="286"/>
            <p14:sldId id="337"/>
            <p14:sldId id="421"/>
            <p14:sldId id="435"/>
            <p14:sldId id="339"/>
            <p14:sldId id="292"/>
            <p14:sldId id="433"/>
            <p14:sldId id="341"/>
            <p14:sldId id="436"/>
            <p14:sldId id="437"/>
            <p14:sldId id="430"/>
            <p14:sldId id="431"/>
            <p14:sldId id="432"/>
            <p14:sldId id="414"/>
            <p14:sldId id="407"/>
            <p14:sldId id="275"/>
            <p14:sldId id="440"/>
            <p14:sldId id="441"/>
            <p14:sldId id="442"/>
            <p14:sldId id="417"/>
            <p14:sldId id="289"/>
            <p14:sldId id="439"/>
            <p14:sldId id="349"/>
            <p14:sldId id="3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anabe Hirotoshi" initials="W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09C26"/>
    <a:srgbClr val="0B5569"/>
    <a:srgbClr val="008E8C"/>
    <a:srgbClr val="6A3D9C"/>
    <a:srgbClr val="245C60"/>
    <a:srgbClr val="B87011"/>
    <a:srgbClr val="36BDDB"/>
    <a:srgbClr val="A6B923"/>
    <a:srgbClr val="6366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75670" autoAdjust="0"/>
  </p:normalViewPr>
  <p:slideViewPr>
    <p:cSldViewPr snapToGrid="0" snapToObjects="1">
      <p:cViewPr varScale="1">
        <p:scale>
          <a:sx n="125" d="100"/>
          <a:sy n="125" d="100"/>
        </p:scale>
        <p:origin x="756" y="9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1-month DAPT</c:v>
                </c:pt>
              </c:strCache>
            </c:strRef>
          </c:tx>
          <c:spPr>
            <a:solidFill>
              <a:schemeClr val="tx2"/>
            </a:solidFill>
            <a:ln>
              <a:noFill/>
            </a:ln>
            <a:effectLst/>
          </c:spPr>
          <c:invertIfNegative val="0"/>
          <c:dLbls>
            <c:dLbl>
              <c:idx val="2"/>
              <c:tx>
                <c:rich>
                  <a:bodyPr/>
                  <a:lstStyle/>
                  <a:p>
                    <a:r>
                      <a:rPr lang="en-US" altLang="ja-JP" dirty="0"/>
                      <a:t>0.13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AE-42F2-BACA-4B2A0BE2E5E9}"/>
                </c:ext>
              </c:extLst>
            </c:dLbl>
            <c:dLbl>
              <c:idx val="3"/>
              <c:tx>
                <c:rich>
                  <a:bodyPr/>
                  <a:lstStyle/>
                  <a:p>
                    <a:r>
                      <a:rPr lang="en-US" altLang="ja-JP" dirty="0"/>
                      <a:t>0.13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AE-42F2-BACA-4B2A0BE2E5E9}"/>
                </c:ext>
              </c:extLst>
            </c:dLbl>
            <c:dLbl>
              <c:idx val="5"/>
              <c:layout>
                <c:manualLayout>
                  <c:x val="-1.38888904077974E-3"/>
                  <c:y val="0"/>
                </c:manualLayout>
              </c:layout>
              <c:tx>
                <c:rich>
                  <a:bodyPr/>
                  <a:lstStyle/>
                  <a:p>
                    <a:r>
                      <a:rPr lang="en-US" altLang="ja-JP" dirty="0"/>
                      <a:t>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8A-45E6-981E-ECF6E5209209}"/>
                </c:ext>
              </c:extLst>
            </c:dLbl>
            <c:dLbl>
              <c:idx val="6"/>
              <c:layout>
                <c:manualLayout>
                  <c:x val="1.01850686402687E-16"/>
                  <c:y val="-4.3360885135649598E-3"/>
                </c:manualLayout>
              </c:layout>
              <c:tx>
                <c:rich>
                  <a:bodyPr/>
                  <a:lstStyle/>
                  <a:p>
                    <a:r>
                      <a:rPr lang="en-US" altLang="ja-JP" dirty="0"/>
                      <a:t>0.5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8A-45E6-981E-ECF6E5209209}"/>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Death</c:v>
                </c:pt>
                <c:pt idx="1">
                  <c:v>MI</c:v>
                </c:pt>
                <c:pt idx="2">
                  <c:v>Definite ST</c:v>
                </c:pt>
                <c:pt idx="3">
                  <c:v>Probable ST</c:v>
                </c:pt>
                <c:pt idx="4">
                  <c:v>Stroke</c:v>
                </c:pt>
                <c:pt idx="5">
                  <c:v>TIMI major/minor</c:v>
                </c:pt>
                <c:pt idx="6">
                  <c:v> BARC 3 or 5</c:v>
                </c:pt>
              </c:strCache>
            </c:strRef>
          </c:cat>
          <c:val>
            <c:numRef>
              <c:f>Sheet1!$B$6:$B$12</c:f>
              <c:numCache>
                <c:formatCode>General</c:formatCode>
                <c:ptCount val="7"/>
                <c:pt idx="0">
                  <c:v>1.42</c:v>
                </c:pt>
                <c:pt idx="1">
                  <c:v>0.88</c:v>
                </c:pt>
                <c:pt idx="2">
                  <c:v>0.13</c:v>
                </c:pt>
                <c:pt idx="3">
                  <c:v>0.13</c:v>
                </c:pt>
                <c:pt idx="4">
                  <c:v>0.54</c:v>
                </c:pt>
                <c:pt idx="5">
                  <c:v>0.41</c:v>
                </c:pt>
                <c:pt idx="6">
                  <c:v>0.54</c:v>
                </c:pt>
              </c:numCache>
            </c:numRef>
          </c:val>
          <c:extLst>
            <c:ext xmlns:c16="http://schemas.microsoft.com/office/drawing/2014/chart" uri="{C3380CC4-5D6E-409C-BE32-E72D297353CC}">
              <c16:uniqueId val="{00000000-D1CB-4E25-9173-73BC0093BE01}"/>
            </c:ext>
          </c:extLst>
        </c:ser>
        <c:ser>
          <c:idx val="1"/>
          <c:order val="1"/>
          <c:tx>
            <c:strRef>
              <c:f>Sheet1!$C$2</c:f>
              <c:strCache>
                <c:ptCount val="1"/>
                <c:pt idx="0">
                  <c:v>12-month DAPT</c:v>
                </c:pt>
              </c:strCache>
            </c:strRef>
          </c:tx>
          <c:spPr>
            <a:solidFill>
              <a:schemeClr val="accent2"/>
            </a:solidFill>
            <a:ln>
              <a:noFill/>
            </a:ln>
            <a:effectLst/>
          </c:spPr>
          <c:invertIfNegative val="0"/>
          <c:dLbls>
            <c:dLbl>
              <c:idx val="2"/>
              <c:tx>
                <c:rich>
                  <a:bodyPr/>
                  <a:lstStyle/>
                  <a:p>
                    <a:r>
                      <a:rPr lang="en-US" altLang="ja-JP" dirty="0"/>
                      <a:t>0.07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AE-42F2-BACA-4B2A0BE2E5E9}"/>
                </c:ext>
              </c:extLst>
            </c:dLbl>
            <c:dLbl>
              <c:idx val="5"/>
              <c:tx>
                <c:rich>
                  <a:bodyPr/>
                  <a:lstStyle/>
                  <a:p>
                    <a:r>
                      <a:rPr lang="en-US" altLang="ja-JP" dirty="0"/>
                      <a:t>1.5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8A-45E6-981E-ECF6E5209209}"/>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Sheet1!$A$6:$A$12</c:f>
              <c:strCache>
                <c:ptCount val="7"/>
                <c:pt idx="0">
                  <c:v>Death</c:v>
                </c:pt>
                <c:pt idx="1">
                  <c:v>MI</c:v>
                </c:pt>
                <c:pt idx="2">
                  <c:v>Definite ST</c:v>
                </c:pt>
                <c:pt idx="3">
                  <c:v>Probable ST</c:v>
                </c:pt>
                <c:pt idx="4">
                  <c:v>Stroke</c:v>
                </c:pt>
                <c:pt idx="5">
                  <c:v>TIMI major/minor</c:v>
                </c:pt>
                <c:pt idx="6">
                  <c:v> BARC 3 or 5</c:v>
                </c:pt>
              </c:strCache>
            </c:strRef>
          </c:cat>
          <c:val>
            <c:numRef>
              <c:f>Sheet1!$C$6:$C$12</c:f>
              <c:numCache>
                <c:formatCode>General</c:formatCode>
                <c:ptCount val="7"/>
                <c:pt idx="0">
                  <c:v>1.21</c:v>
                </c:pt>
                <c:pt idx="1">
                  <c:v>0.75</c:v>
                </c:pt>
                <c:pt idx="2">
                  <c:v>7.0000000000000007E-2</c:v>
                </c:pt>
                <c:pt idx="3">
                  <c:v>0</c:v>
                </c:pt>
                <c:pt idx="4">
                  <c:v>1.0900000000000001</c:v>
                </c:pt>
                <c:pt idx="5">
                  <c:v>1.54</c:v>
                </c:pt>
                <c:pt idx="6">
                  <c:v>1.81</c:v>
                </c:pt>
              </c:numCache>
            </c:numRef>
          </c:val>
          <c:extLst>
            <c:ext xmlns:c16="http://schemas.microsoft.com/office/drawing/2014/chart" uri="{C3380CC4-5D6E-409C-BE32-E72D297353CC}">
              <c16:uniqueId val="{00000001-D1CB-4E25-9173-73BC0093BE01}"/>
            </c:ext>
          </c:extLst>
        </c:ser>
        <c:dLbls>
          <c:dLblPos val="outEnd"/>
          <c:showLegendKey val="0"/>
          <c:showVal val="1"/>
          <c:showCatName val="0"/>
          <c:showSerName val="0"/>
          <c:showPercent val="0"/>
          <c:showBubbleSize val="0"/>
        </c:dLbls>
        <c:gapWidth val="80"/>
        <c:overlap val="-20"/>
        <c:axId val="-2034443048"/>
        <c:axId val="-2034440008"/>
      </c:barChart>
      <c:catAx>
        <c:axId val="-2034443048"/>
        <c:scaling>
          <c:orientation val="minMax"/>
        </c:scaling>
        <c:delete val="1"/>
        <c:axPos val="b"/>
        <c:numFmt formatCode="General" sourceLinked="1"/>
        <c:majorTickMark val="none"/>
        <c:minorTickMark val="none"/>
        <c:tickLblPos val="nextTo"/>
        <c:crossAx val="-2034440008"/>
        <c:crosses val="autoZero"/>
        <c:auto val="1"/>
        <c:lblAlgn val="ctr"/>
        <c:lblOffset val="100"/>
        <c:noMultiLvlLbl val="0"/>
      </c:catAx>
      <c:valAx>
        <c:axId val="-2034440008"/>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ja-JP"/>
          </a:p>
        </c:txPr>
        <c:crossAx val="-2034443048"/>
        <c:crosses val="autoZero"/>
        <c:crossBetween val="between"/>
        <c:majorUnit val="1"/>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tx1"/>
              </a:solidFill>
              <a:round/>
            </a:ln>
            <a:effectLst/>
          </c:spPr>
          <c:marker>
            <c:symbol val="none"/>
          </c:marker>
          <c:dPt>
            <c:idx val="45"/>
            <c:bubble3D val="0"/>
            <c:spPr>
              <a:ln w="19050" cap="rnd">
                <a:noFill/>
                <a:round/>
              </a:ln>
              <a:effectLst/>
            </c:spPr>
            <c:extLst>
              <c:ext xmlns:c16="http://schemas.microsoft.com/office/drawing/2014/chart" uri="{C3380CC4-5D6E-409C-BE32-E72D297353CC}">
                <c16:uniqueId val="{00000006-1878-4B47-9777-E06DD799425B}"/>
              </c:ext>
            </c:extLst>
          </c:dPt>
          <c:dPt>
            <c:idx val="69"/>
            <c:bubble3D val="0"/>
            <c:spPr>
              <a:ln w="19050" cap="rnd">
                <a:noFill/>
                <a:round/>
              </a:ln>
              <a:effectLst/>
            </c:spPr>
            <c:extLst>
              <c:ext xmlns:c16="http://schemas.microsoft.com/office/drawing/2014/chart" uri="{C3380CC4-5D6E-409C-BE32-E72D297353CC}">
                <c16:uniqueId val="{00000001-1878-4B47-9777-E06DD799425B}"/>
              </c:ext>
            </c:extLst>
          </c:dPt>
          <c:dPt>
            <c:idx val="70"/>
            <c:bubble3D val="0"/>
            <c:spPr>
              <a:ln w="12700" cap="rnd">
                <a:solidFill>
                  <a:schemeClr val="tx1"/>
                </a:solidFill>
                <a:round/>
              </a:ln>
              <a:effectLst/>
            </c:spPr>
            <c:extLst>
              <c:ext xmlns:c16="http://schemas.microsoft.com/office/drawing/2014/chart" uri="{C3380CC4-5D6E-409C-BE32-E72D297353CC}">
                <c16:uniqueId val="{00000003-1878-4B47-9777-E06DD799425B}"/>
              </c:ext>
            </c:extLst>
          </c:dPt>
          <c:xVal>
            <c:numRef>
              <c:f>Subgroup_g!$Y$3:$Y$49</c:f>
              <c:numCache>
                <c:formatCode>General</c:formatCode>
                <c:ptCount val="47"/>
                <c:pt idx="0">
                  <c:v>0.44</c:v>
                </c:pt>
                <c:pt idx="1">
                  <c:v>0.21</c:v>
                </c:pt>
                <c:pt idx="2">
                  <c:v>0.92</c:v>
                </c:pt>
                <c:pt idx="3">
                  <c:v>0.8</c:v>
                </c:pt>
                <c:pt idx="4">
                  <c:v>0.47</c:v>
                </c:pt>
                <c:pt idx="5">
                  <c:v>1.36</c:v>
                </c:pt>
                <c:pt idx="6">
                  <c:v>0.72</c:v>
                </c:pt>
                <c:pt idx="7">
                  <c:v>0.38</c:v>
                </c:pt>
                <c:pt idx="8">
                  <c:v>1.36</c:v>
                </c:pt>
                <c:pt idx="9">
                  <c:v>0.59</c:v>
                </c:pt>
                <c:pt idx="10">
                  <c:v>0.33</c:v>
                </c:pt>
                <c:pt idx="11">
                  <c:v>1.03</c:v>
                </c:pt>
                <c:pt idx="12">
                  <c:v>0.6</c:v>
                </c:pt>
                <c:pt idx="13">
                  <c:v>0.26</c:v>
                </c:pt>
                <c:pt idx="14">
                  <c:v>1.38</c:v>
                </c:pt>
                <c:pt idx="15">
                  <c:v>0.65</c:v>
                </c:pt>
                <c:pt idx="16">
                  <c:v>0.4</c:v>
                </c:pt>
                <c:pt idx="17">
                  <c:v>1.06</c:v>
                </c:pt>
                <c:pt idx="18">
                  <c:v>1.93</c:v>
                </c:pt>
                <c:pt idx="19">
                  <c:v>0.65</c:v>
                </c:pt>
                <c:pt idx="20">
                  <c:v>5.75</c:v>
                </c:pt>
                <c:pt idx="21">
                  <c:v>0.52</c:v>
                </c:pt>
                <c:pt idx="22">
                  <c:v>0.32</c:v>
                </c:pt>
                <c:pt idx="23">
                  <c:v>0.84</c:v>
                </c:pt>
                <c:pt idx="24">
                  <c:v>0.7</c:v>
                </c:pt>
                <c:pt idx="25">
                  <c:v>0.38</c:v>
                </c:pt>
                <c:pt idx="26">
                  <c:v>1.29</c:v>
                </c:pt>
                <c:pt idx="27">
                  <c:v>0.57999999999999996</c:v>
                </c:pt>
                <c:pt idx="28">
                  <c:v>0.32</c:v>
                </c:pt>
                <c:pt idx="29">
                  <c:v>1.05</c:v>
                </c:pt>
                <c:pt idx="30">
                  <c:v>0.61</c:v>
                </c:pt>
                <c:pt idx="31">
                  <c:v>0.35</c:v>
                </c:pt>
                <c:pt idx="32">
                  <c:v>1.07</c:v>
                </c:pt>
                <c:pt idx="33">
                  <c:v>0.69</c:v>
                </c:pt>
                <c:pt idx="34">
                  <c:v>0.36</c:v>
                </c:pt>
                <c:pt idx="35">
                  <c:v>1.32</c:v>
                </c:pt>
                <c:pt idx="36">
                  <c:v>0.57999999999999996</c:v>
                </c:pt>
                <c:pt idx="37">
                  <c:v>0.17</c:v>
                </c:pt>
                <c:pt idx="38">
                  <c:v>1.92</c:v>
                </c:pt>
                <c:pt idx="39">
                  <c:v>0.66</c:v>
                </c:pt>
                <c:pt idx="40">
                  <c:v>0.42</c:v>
                </c:pt>
                <c:pt idx="41">
                  <c:v>1.03</c:v>
                </c:pt>
                <c:pt idx="42">
                  <c:v>0.64</c:v>
                </c:pt>
                <c:pt idx="43">
                  <c:v>0.42</c:v>
                </c:pt>
                <c:pt idx="44">
                  <c:v>0.98</c:v>
                </c:pt>
                <c:pt idx="45">
                  <c:v>1</c:v>
                </c:pt>
                <c:pt idx="46">
                  <c:v>1</c:v>
                </c:pt>
              </c:numCache>
            </c:numRef>
          </c:xVal>
          <c:yVal>
            <c:numRef>
              <c:f>Subgroup_g!$Z$3:$Z$49</c:f>
              <c:numCache>
                <c:formatCode>General</c:formatCode>
                <c:ptCount val="47"/>
                <c:pt idx="1">
                  <c:v>22</c:v>
                </c:pt>
                <c:pt idx="2">
                  <c:v>22</c:v>
                </c:pt>
                <c:pt idx="4">
                  <c:v>21</c:v>
                </c:pt>
                <c:pt idx="5">
                  <c:v>21</c:v>
                </c:pt>
                <c:pt idx="7">
                  <c:v>19</c:v>
                </c:pt>
                <c:pt idx="8">
                  <c:v>19</c:v>
                </c:pt>
                <c:pt idx="10">
                  <c:v>18</c:v>
                </c:pt>
                <c:pt idx="11">
                  <c:v>18</c:v>
                </c:pt>
                <c:pt idx="13">
                  <c:v>16</c:v>
                </c:pt>
                <c:pt idx="14">
                  <c:v>16</c:v>
                </c:pt>
                <c:pt idx="16">
                  <c:v>15</c:v>
                </c:pt>
                <c:pt idx="17">
                  <c:v>15</c:v>
                </c:pt>
                <c:pt idx="19">
                  <c:v>13</c:v>
                </c:pt>
                <c:pt idx="20">
                  <c:v>13</c:v>
                </c:pt>
                <c:pt idx="22">
                  <c:v>12</c:v>
                </c:pt>
                <c:pt idx="23">
                  <c:v>12</c:v>
                </c:pt>
                <c:pt idx="25">
                  <c:v>10</c:v>
                </c:pt>
                <c:pt idx="26">
                  <c:v>10</c:v>
                </c:pt>
                <c:pt idx="28">
                  <c:v>9</c:v>
                </c:pt>
                <c:pt idx="29">
                  <c:v>9</c:v>
                </c:pt>
                <c:pt idx="31">
                  <c:v>7</c:v>
                </c:pt>
                <c:pt idx="32">
                  <c:v>7</c:v>
                </c:pt>
                <c:pt idx="34">
                  <c:v>6</c:v>
                </c:pt>
                <c:pt idx="35">
                  <c:v>6</c:v>
                </c:pt>
                <c:pt idx="37">
                  <c:v>4</c:v>
                </c:pt>
                <c:pt idx="38">
                  <c:v>4</c:v>
                </c:pt>
                <c:pt idx="40">
                  <c:v>3</c:v>
                </c:pt>
                <c:pt idx="41">
                  <c:v>3</c:v>
                </c:pt>
                <c:pt idx="43">
                  <c:v>1</c:v>
                </c:pt>
                <c:pt idx="44">
                  <c:v>1</c:v>
                </c:pt>
                <c:pt idx="45">
                  <c:v>0</c:v>
                </c:pt>
                <c:pt idx="46">
                  <c:v>36</c:v>
                </c:pt>
              </c:numCache>
            </c:numRef>
          </c:yVal>
          <c:smooth val="0"/>
          <c:extLst>
            <c:ext xmlns:c16="http://schemas.microsoft.com/office/drawing/2014/chart" uri="{C3380CC4-5D6E-409C-BE32-E72D297353CC}">
              <c16:uniqueId val="{00000004-1878-4B47-9777-E06DD799425B}"/>
            </c:ext>
          </c:extLst>
        </c:ser>
        <c:ser>
          <c:idx val="1"/>
          <c:order val="1"/>
          <c:spPr>
            <a:ln w="19050" cap="rnd">
              <a:solidFill>
                <a:schemeClr val="accent2"/>
              </a:solidFill>
              <a:round/>
            </a:ln>
            <a:effectLst/>
          </c:spPr>
          <c:marker>
            <c:symbol val="square"/>
            <c:size val="8"/>
            <c:spPr>
              <a:solidFill>
                <a:schemeClr val="tx1"/>
              </a:solidFill>
              <a:ln w="9525">
                <a:noFill/>
              </a:ln>
              <a:effectLst/>
            </c:spPr>
          </c:marker>
          <c:dPt>
            <c:idx val="42"/>
            <c:marker>
              <c:symbol val="diamond"/>
              <c:size val="12"/>
            </c:marker>
            <c:bubble3D val="0"/>
            <c:extLst>
              <c:ext xmlns:c16="http://schemas.microsoft.com/office/drawing/2014/chart" uri="{C3380CC4-5D6E-409C-BE32-E72D297353CC}">
                <c16:uniqueId val="{00000006-E488-4435-AAF0-E8F7381EDECE}"/>
              </c:ext>
            </c:extLst>
          </c:dPt>
          <c:xVal>
            <c:numRef>
              <c:f>Subgroup_g!$Y$3:$Y$49</c:f>
              <c:numCache>
                <c:formatCode>General</c:formatCode>
                <c:ptCount val="47"/>
                <c:pt idx="0">
                  <c:v>0.44</c:v>
                </c:pt>
                <c:pt idx="1">
                  <c:v>0.21</c:v>
                </c:pt>
                <c:pt idx="2">
                  <c:v>0.92</c:v>
                </c:pt>
                <c:pt idx="3">
                  <c:v>0.8</c:v>
                </c:pt>
                <c:pt idx="4">
                  <c:v>0.47</c:v>
                </c:pt>
                <c:pt idx="5">
                  <c:v>1.36</c:v>
                </c:pt>
                <c:pt idx="6">
                  <c:v>0.72</c:v>
                </c:pt>
                <c:pt idx="7">
                  <c:v>0.38</c:v>
                </c:pt>
                <c:pt idx="8">
                  <c:v>1.36</c:v>
                </c:pt>
                <c:pt idx="9">
                  <c:v>0.59</c:v>
                </c:pt>
                <c:pt idx="10">
                  <c:v>0.33</c:v>
                </c:pt>
                <c:pt idx="11">
                  <c:v>1.03</c:v>
                </c:pt>
                <c:pt idx="12">
                  <c:v>0.6</c:v>
                </c:pt>
                <c:pt idx="13">
                  <c:v>0.26</c:v>
                </c:pt>
                <c:pt idx="14">
                  <c:v>1.38</c:v>
                </c:pt>
                <c:pt idx="15">
                  <c:v>0.65</c:v>
                </c:pt>
                <c:pt idx="16">
                  <c:v>0.4</c:v>
                </c:pt>
                <c:pt idx="17">
                  <c:v>1.06</c:v>
                </c:pt>
                <c:pt idx="18">
                  <c:v>1.93</c:v>
                </c:pt>
                <c:pt idx="19">
                  <c:v>0.65</c:v>
                </c:pt>
                <c:pt idx="20">
                  <c:v>5.75</c:v>
                </c:pt>
                <c:pt idx="21">
                  <c:v>0.52</c:v>
                </c:pt>
                <c:pt idx="22">
                  <c:v>0.32</c:v>
                </c:pt>
                <c:pt idx="23">
                  <c:v>0.84</c:v>
                </c:pt>
                <c:pt idx="24">
                  <c:v>0.7</c:v>
                </c:pt>
                <c:pt idx="25">
                  <c:v>0.38</c:v>
                </c:pt>
                <c:pt idx="26">
                  <c:v>1.29</c:v>
                </c:pt>
                <c:pt idx="27">
                  <c:v>0.57999999999999996</c:v>
                </c:pt>
                <c:pt idx="28">
                  <c:v>0.32</c:v>
                </c:pt>
                <c:pt idx="29">
                  <c:v>1.05</c:v>
                </c:pt>
                <c:pt idx="30">
                  <c:v>0.61</c:v>
                </c:pt>
                <c:pt idx="31">
                  <c:v>0.35</c:v>
                </c:pt>
                <c:pt idx="32">
                  <c:v>1.07</c:v>
                </c:pt>
                <c:pt idx="33">
                  <c:v>0.69</c:v>
                </c:pt>
                <c:pt idx="34">
                  <c:v>0.36</c:v>
                </c:pt>
                <c:pt idx="35">
                  <c:v>1.32</c:v>
                </c:pt>
                <c:pt idx="36">
                  <c:v>0.57999999999999996</c:v>
                </c:pt>
                <c:pt idx="37">
                  <c:v>0.17</c:v>
                </c:pt>
                <c:pt idx="38">
                  <c:v>1.92</c:v>
                </c:pt>
                <c:pt idx="39">
                  <c:v>0.66</c:v>
                </c:pt>
                <c:pt idx="40">
                  <c:v>0.42</c:v>
                </c:pt>
                <c:pt idx="41">
                  <c:v>1.03</c:v>
                </c:pt>
                <c:pt idx="42">
                  <c:v>0.64</c:v>
                </c:pt>
                <c:pt idx="43">
                  <c:v>0.42</c:v>
                </c:pt>
                <c:pt idx="44">
                  <c:v>0.98</c:v>
                </c:pt>
                <c:pt idx="45">
                  <c:v>1</c:v>
                </c:pt>
                <c:pt idx="46">
                  <c:v>1</c:v>
                </c:pt>
              </c:numCache>
            </c:numRef>
          </c:xVal>
          <c:yVal>
            <c:numRef>
              <c:f>Subgroup_g!$AA$3:$AA$49</c:f>
              <c:numCache>
                <c:formatCode>General</c:formatCode>
                <c:ptCount val="47"/>
                <c:pt idx="0">
                  <c:v>22</c:v>
                </c:pt>
                <c:pt idx="3">
                  <c:v>21</c:v>
                </c:pt>
                <c:pt idx="6">
                  <c:v>19</c:v>
                </c:pt>
                <c:pt idx="9">
                  <c:v>18</c:v>
                </c:pt>
                <c:pt idx="12">
                  <c:v>16</c:v>
                </c:pt>
                <c:pt idx="15">
                  <c:v>15</c:v>
                </c:pt>
                <c:pt idx="18">
                  <c:v>13</c:v>
                </c:pt>
                <c:pt idx="21">
                  <c:v>12</c:v>
                </c:pt>
                <c:pt idx="24">
                  <c:v>10</c:v>
                </c:pt>
                <c:pt idx="27">
                  <c:v>9</c:v>
                </c:pt>
                <c:pt idx="30">
                  <c:v>7</c:v>
                </c:pt>
                <c:pt idx="33">
                  <c:v>6</c:v>
                </c:pt>
                <c:pt idx="36">
                  <c:v>4</c:v>
                </c:pt>
                <c:pt idx="39">
                  <c:v>3</c:v>
                </c:pt>
                <c:pt idx="42">
                  <c:v>1</c:v>
                </c:pt>
              </c:numCache>
            </c:numRef>
          </c:yVal>
          <c:smooth val="0"/>
          <c:extLst>
            <c:ext xmlns:c16="http://schemas.microsoft.com/office/drawing/2014/chart" uri="{C3380CC4-5D6E-409C-BE32-E72D297353CC}">
              <c16:uniqueId val="{00000005-1878-4B47-9777-E06DD799425B}"/>
            </c:ext>
          </c:extLst>
        </c:ser>
        <c:dLbls>
          <c:showLegendKey val="0"/>
          <c:showVal val="0"/>
          <c:showCatName val="0"/>
          <c:showSerName val="0"/>
          <c:showPercent val="0"/>
          <c:showBubbleSize val="0"/>
        </c:dLbls>
        <c:axId val="-2034750296"/>
        <c:axId val="-2034755960"/>
      </c:scatterChart>
      <c:valAx>
        <c:axId val="-2034750296"/>
        <c:scaling>
          <c:logBase val="2"/>
          <c:orientation val="minMax"/>
          <c:max val="8"/>
          <c:min val="0.125"/>
        </c:scaling>
        <c:delete val="0"/>
        <c:axPos val="b"/>
        <c:numFmt formatCode="General" sourceLinked="1"/>
        <c:majorTickMark val="out"/>
        <c:minorTickMark val="out"/>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2034755960"/>
        <c:crosses val="autoZero"/>
        <c:crossBetween val="midCat"/>
      </c:valAx>
      <c:valAx>
        <c:axId val="-2034755960"/>
        <c:scaling>
          <c:orientation val="minMax"/>
          <c:max val="23"/>
          <c:min val="0"/>
        </c:scaling>
        <c:delete val="1"/>
        <c:axPos val="l"/>
        <c:numFmt formatCode="General" sourceLinked="1"/>
        <c:majorTickMark val="out"/>
        <c:minorTickMark val="none"/>
        <c:tickLblPos val="nextTo"/>
        <c:crossAx val="-2034750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tx1"/>
              </a:solidFill>
              <a:round/>
            </a:ln>
            <a:effectLst/>
          </c:spPr>
          <c:marker>
            <c:symbol val="none"/>
          </c:marker>
          <c:dPt>
            <c:idx val="57"/>
            <c:bubble3D val="0"/>
            <c:spPr>
              <a:ln w="19050" cap="rnd">
                <a:noFill/>
                <a:round/>
              </a:ln>
              <a:effectLst/>
            </c:spPr>
            <c:extLst>
              <c:ext xmlns:c16="http://schemas.microsoft.com/office/drawing/2014/chart" uri="{C3380CC4-5D6E-409C-BE32-E72D297353CC}">
                <c16:uniqueId val="{00000004-55C6-492E-8845-787289DE4167}"/>
              </c:ext>
            </c:extLst>
          </c:dPt>
          <c:dPt>
            <c:idx val="69"/>
            <c:bubble3D val="0"/>
            <c:spPr>
              <a:ln w="19050" cap="rnd">
                <a:noFill/>
                <a:round/>
              </a:ln>
              <a:effectLst/>
            </c:spPr>
            <c:extLst>
              <c:ext xmlns:c16="http://schemas.microsoft.com/office/drawing/2014/chart" uri="{C3380CC4-5D6E-409C-BE32-E72D297353CC}">
                <c16:uniqueId val="{00000001-58D5-473E-A051-81C4B16799C8}"/>
              </c:ext>
            </c:extLst>
          </c:dPt>
          <c:dPt>
            <c:idx val="70"/>
            <c:bubble3D val="0"/>
            <c:spPr>
              <a:ln w="12700" cap="rnd">
                <a:solidFill>
                  <a:schemeClr val="tx1"/>
                </a:solidFill>
                <a:round/>
              </a:ln>
              <a:effectLst/>
            </c:spPr>
            <c:extLst>
              <c:ext xmlns:c16="http://schemas.microsoft.com/office/drawing/2014/chart" uri="{C3380CC4-5D6E-409C-BE32-E72D297353CC}">
                <c16:uniqueId val="{00000003-58D5-473E-A051-81C4B16799C8}"/>
              </c:ext>
            </c:extLst>
          </c:dPt>
          <c:xVal>
            <c:numRef>
              <c:f>Subgroup_g!$Y$3:$Y$61</c:f>
              <c:numCache>
                <c:formatCode>General</c:formatCode>
                <c:ptCount val="59"/>
                <c:pt idx="42">
                  <c:v>0.68</c:v>
                </c:pt>
                <c:pt idx="43">
                  <c:v>0.41</c:v>
                </c:pt>
                <c:pt idx="44">
                  <c:v>1.1299999999999999</c:v>
                </c:pt>
                <c:pt idx="45">
                  <c:v>0.52</c:v>
                </c:pt>
                <c:pt idx="46">
                  <c:v>0.23</c:v>
                </c:pt>
                <c:pt idx="47">
                  <c:v>1.1499999999999999</c:v>
                </c:pt>
                <c:pt idx="48">
                  <c:v>0.55000000000000004</c:v>
                </c:pt>
                <c:pt idx="49">
                  <c:v>0.3</c:v>
                </c:pt>
                <c:pt idx="50">
                  <c:v>1.03</c:v>
                </c:pt>
                <c:pt idx="51">
                  <c:v>0.77</c:v>
                </c:pt>
                <c:pt idx="52">
                  <c:v>0.43</c:v>
                </c:pt>
                <c:pt idx="53">
                  <c:v>1.39</c:v>
                </c:pt>
                <c:pt idx="54">
                  <c:v>0.64</c:v>
                </c:pt>
                <c:pt idx="55">
                  <c:v>0.42</c:v>
                </c:pt>
                <c:pt idx="56">
                  <c:v>0.98</c:v>
                </c:pt>
                <c:pt idx="57">
                  <c:v>1</c:v>
                </c:pt>
                <c:pt idx="58">
                  <c:v>1</c:v>
                </c:pt>
              </c:numCache>
            </c:numRef>
          </c:xVal>
          <c:yVal>
            <c:numRef>
              <c:f>Subgroup_g!$Z$3:$Z$61</c:f>
              <c:numCache>
                <c:formatCode>General</c:formatCode>
                <c:ptCount val="59"/>
                <c:pt idx="43">
                  <c:v>8</c:v>
                </c:pt>
                <c:pt idx="44">
                  <c:v>8</c:v>
                </c:pt>
                <c:pt idx="46">
                  <c:v>7</c:v>
                </c:pt>
                <c:pt idx="47">
                  <c:v>7</c:v>
                </c:pt>
                <c:pt idx="49">
                  <c:v>4</c:v>
                </c:pt>
                <c:pt idx="50">
                  <c:v>4</c:v>
                </c:pt>
                <c:pt idx="52">
                  <c:v>3</c:v>
                </c:pt>
                <c:pt idx="53">
                  <c:v>3</c:v>
                </c:pt>
                <c:pt idx="55">
                  <c:v>1</c:v>
                </c:pt>
                <c:pt idx="56">
                  <c:v>1</c:v>
                </c:pt>
                <c:pt idx="57">
                  <c:v>0</c:v>
                </c:pt>
                <c:pt idx="58">
                  <c:v>9</c:v>
                </c:pt>
              </c:numCache>
            </c:numRef>
          </c:yVal>
          <c:smooth val="0"/>
          <c:extLst>
            <c:ext xmlns:c16="http://schemas.microsoft.com/office/drawing/2014/chart" uri="{C3380CC4-5D6E-409C-BE32-E72D297353CC}">
              <c16:uniqueId val="{00000004-58D5-473E-A051-81C4B16799C8}"/>
            </c:ext>
          </c:extLst>
        </c:ser>
        <c:ser>
          <c:idx val="1"/>
          <c:order val="1"/>
          <c:spPr>
            <a:ln w="19050" cap="rnd">
              <a:solidFill>
                <a:schemeClr val="accent2"/>
              </a:solidFill>
              <a:round/>
            </a:ln>
            <a:effectLst/>
          </c:spPr>
          <c:marker>
            <c:symbol val="square"/>
            <c:size val="8"/>
            <c:spPr>
              <a:solidFill>
                <a:schemeClr val="tx1"/>
              </a:solidFill>
              <a:ln w="9525">
                <a:noFill/>
              </a:ln>
              <a:effectLst/>
            </c:spPr>
          </c:marker>
          <c:dPt>
            <c:idx val="54"/>
            <c:marker>
              <c:symbol val="diamond"/>
              <c:size val="12"/>
            </c:marker>
            <c:bubble3D val="0"/>
            <c:extLst>
              <c:ext xmlns:c16="http://schemas.microsoft.com/office/drawing/2014/chart" uri="{C3380CC4-5D6E-409C-BE32-E72D297353CC}">
                <c16:uniqueId val="{00000006-6017-4B78-A31F-2CC9E7BBB8CC}"/>
              </c:ext>
            </c:extLst>
          </c:dPt>
          <c:xVal>
            <c:numRef>
              <c:f>Subgroup_g!$Y$3:$Y$61</c:f>
              <c:numCache>
                <c:formatCode>General</c:formatCode>
                <c:ptCount val="59"/>
                <c:pt idx="42">
                  <c:v>0.68</c:v>
                </c:pt>
                <c:pt idx="43">
                  <c:v>0.41</c:v>
                </c:pt>
                <c:pt idx="44">
                  <c:v>1.1299999999999999</c:v>
                </c:pt>
                <c:pt idx="45">
                  <c:v>0.52</c:v>
                </c:pt>
                <c:pt idx="46">
                  <c:v>0.23</c:v>
                </c:pt>
                <c:pt idx="47">
                  <c:v>1.1499999999999999</c:v>
                </c:pt>
                <c:pt idx="48">
                  <c:v>0.55000000000000004</c:v>
                </c:pt>
                <c:pt idx="49">
                  <c:v>0.3</c:v>
                </c:pt>
                <c:pt idx="50">
                  <c:v>1.03</c:v>
                </c:pt>
                <c:pt idx="51">
                  <c:v>0.77</c:v>
                </c:pt>
                <c:pt idx="52">
                  <c:v>0.43</c:v>
                </c:pt>
                <c:pt idx="53">
                  <c:v>1.39</c:v>
                </c:pt>
                <c:pt idx="54">
                  <c:v>0.64</c:v>
                </c:pt>
                <c:pt idx="55">
                  <c:v>0.42</c:v>
                </c:pt>
                <c:pt idx="56">
                  <c:v>0.98</c:v>
                </c:pt>
                <c:pt idx="57">
                  <c:v>1</c:v>
                </c:pt>
                <c:pt idx="58">
                  <c:v>1</c:v>
                </c:pt>
              </c:numCache>
            </c:numRef>
          </c:xVal>
          <c:yVal>
            <c:numRef>
              <c:f>Subgroup_g!$AA$3:$AA$61</c:f>
              <c:numCache>
                <c:formatCode>General</c:formatCode>
                <c:ptCount val="59"/>
                <c:pt idx="42">
                  <c:v>8</c:v>
                </c:pt>
                <c:pt idx="45">
                  <c:v>7</c:v>
                </c:pt>
                <c:pt idx="48">
                  <c:v>4</c:v>
                </c:pt>
                <c:pt idx="51">
                  <c:v>3</c:v>
                </c:pt>
                <c:pt idx="54">
                  <c:v>1</c:v>
                </c:pt>
              </c:numCache>
            </c:numRef>
          </c:yVal>
          <c:smooth val="0"/>
          <c:extLst>
            <c:ext xmlns:c16="http://schemas.microsoft.com/office/drawing/2014/chart" uri="{C3380CC4-5D6E-409C-BE32-E72D297353CC}">
              <c16:uniqueId val="{00000005-58D5-473E-A051-81C4B16799C8}"/>
            </c:ext>
          </c:extLst>
        </c:ser>
        <c:dLbls>
          <c:showLegendKey val="0"/>
          <c:showVal val="0"/>
          <c:showCatName val="0"/>
          <c:showSerName val="0"/>
          <c:showPercent val="0"/>
          <c:showBubbleSize val="0"/>
        </c:dLbls>
        <c:axId val="-1212460104"/>
        <c:axId val="-1212548968"/>
      </c:scatterChart>
      <c:valAx>
        <c:axId val="-1212460104"/>
        <c:scaling>
          <c:logBase val="2"/>
          <c:orientation val="minMax"/>
          <c:max val="8"/>
          <c:min val="0.125"/>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1212548968"/>
        <c:crosses val="autoZero"/>
        <c:crossBetween val="midCat"/>
      </c:valAx>
      <c:valAx>
        <c:axId val="-1212548968"/>
        <c:scaling>
          <c:orientation val="minMax"/>
          <c:max val="9"/>
          <c:min val="0"/>
        </c:scaling>
        <c:delete val="1"/>
        <c:axPos val="l"/>
        <c:numFmt formatCode="General" sourceLinked="1"/>
        <c:majorTickMark val="out"/>
        <c:minorTickMark val="none"/>
        <c:tickLblPos val="nextTo"/>
        <c:crossAx val="-12124601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0.01516</cdr:x>
      <cdr:y>0.02888</cdr:y>
    </cdr:from>
    <cdr:to>
      <cdr:x>0.0511</cdr:x>
      <cdr:y>0.15967</cdr:y>
    </cdr:to>
    <cdr:sp macro="" textlink="">
      <cdr:nvSpPr>
        <cdr:cNvPr id="2" name="テキスト ボックス 1">
          <a:extLst xmlns:a="http://schemas.openxmlformats.org/drawingml/2006/main">
            <a:ext uri="{FF2B5EF4-FFF2-40B4-BE49-F238E27FC236}">
              <a16:creationId xmlns:a16="http://schemas.microsoft.com/office/drawing/2014/main" id="{A8308737-EF15-4B15-B85D-B317E820D1A3}"/>
            </a:ext>
          </a:extLst>
        </cdr:cNvPr>
        <cdr:cNvSpPr txBox="1"/>
      </cdr:nvSpPr>
      <cdr:spPr>
        <a:xfrm xmlns:a="http://schemas.openxmlformats.org/drawingml/2006/main">
          <a:off x="138662" y="84587"/>
          <a:ext cx="328635" cy="3830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tx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2AA3B-F16E-8042-9BD6-5BB808E29AB5}" type="datetimeFigureOut">
              <a:rPr lang="en-US" smtClean="0"/>
              <a:t>3/17/2019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813A8-A861-8645-B07E-D6680F48355F}" type="slidenum">
              <a:rPr lang="en-US" smtClean="0"/>
              <a:t>‹#›</a:t>
            </a:fld>
            <a:endParaRPr lang="en-US" dirty="0"/>
          </a:p>
        </p:txBody>
      </p:sp>
    </p:spTree>
    <p:extLst>
      <p:ext uri="{BB962C8B-B14F-4D97-AF65-F5344CB8AC3E}">
        <p14:creationId xmlns:p14="http://schemas.microsoft.com/office/powerpoint/2010/main" val="47004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Good morning ladies and gentlemen. It’s my great pleasure to present the primary result of the STOPDAPT-2 trial in this late breaking clinical trial session at ACC 2019. </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a:t>
            </a:fld>
            <a:endParaRPr lang="en-US" dirty="0"/>
          </a:p>
        </p:txBody>
      </p:sp>
    </p:spTree>
    <p:extLst>
      <p:ext uri="{BB962C8B-B14F-4D97-AF65-F5344CB8AC3E}">
        <p14:creationId xmlns:p14="http://schemas.microsoft.com/office/powerpoint/2010/main" val="38522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primary hypothesis of this study is that 1-month DAPT is non-inferior to 12-month DAPT for the primary endpoint at 1-year.</a:t>
            </a:r>
          </a:p>
          <a:p>
            <a:pPr lvl="0"/>
            <a:r>
              <a:rPr lang="en-US" altLang="ja-JP" sz="1200" kern="1200" dirty="0">
                <a:solidFill>
                  <a:schemeClr val="tx1"/>
                </a:solidFill>
                <a:effectLst/>
                <a:latin typeface="+mn-lt"/>
                <a:ea typeface="+mn-ea"/>
                <a:cs typeface="+mn-cs"/>
              </a:rPr>
              <a:t>Assuming 4.6% true event rate based on the RESET study, a total 3000 patients would yield 85% of power to detect non-inferiority with a margin of 50% on the hazard ratio scale. </a:t>
            </a:r>
            <a:endParaRPr lang="ja-JP" altLang="ja-JP" sz="1200" kern="1200" dirty="0">
              <a:solidFill>
                <a:schemeClr val="tx1"/>
              </a:solidFill>
              <a:effectLst/>
              <a:latin typeface="+mn-lt"/>
              <a:ea typeface="+mn-ea"/>
              <a:cs typeface="+mn-cs"/>
            </a:endParaRPr>
          </a:p>
          <a:p>
            <a:endParaRPr kumimoji="1" lang="en-US" altLang="ja-JP" dirty="0">
              <a:effectLst/>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10</a:t>
            </a:fld>
            <a:endParaRPr lang="en-US" dirty="0"/>
          </a:p>
        </p:txBody>
      </p:sp>
    </p:spTree>
    <p:extLst>
      <p:ext uri="{BB962C8B-B14F-4D97-AF65-F5344CB8AC3E}">
        <p14:creationId xmlns:p14="http://schemas.microsoft.com/office/powerpoint/2010/main" val="148698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Among the 6504 eligible patients, 3045 patients were enrolled into the STOPDAPT-2 trial. </a:t>
            </a:r>
          </a:p>
          <a:p>
            <a:pPr lvl="0"/>
            <a:r>
              <a:rPr lang="en-US" altLang="ja-JP" sz="1200" kern="1200" dirty="0">
                <a:solidFill>
                  <a:schemeClr val="tx1"/>
                </a:solidFill>
                <a:effectLst/>
                <a:latin typeface="+mn-lt"/>
                <a:ea typeface="+mn-ea"/>
                <a:cs typeface="+mn-cs"/>
              </a:rPr>
              <a:t>A substantial proportion of the eligible patients were not enrolled, mainly by the physicians judgment or the patients’ refusal.</a:t>
            </a:r>
          </a:p>
          <a:p>
            <a:pPr lvl="0"/>
            <a:r>
              <a:rPr lang="en-US" altLang="ja-JP" sz="1200" kern="1200" dirty="0">
                <a:solidFill>
                  <a:schemeClr val="tx1"/>
                </a:solidFill>
                <a:effectLst/>
                <a:latin typeface="+mn-lt"/>
                <a:ea typeface="+mn-ea"/>
                <a:cs typeface="+mn-cs"/>
              </a:rPr>
              <a:t>We collected demographic data in 3287 eligible but not enrolled patients.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11</a:t>
            </a:fld>
            <a:endParaRPr lang="en-US" dirty="0"/>
          </a:p>
        </p:txBody>
      </p:sp>
    </p:spTree>
    <p:extLst>
      <p:ext uri="{BB962C8B-B14F-4D97-AF65-F5344CB8AC3E}">
        <p14:creationId xmlns:p14="http://schemas.microsoft.com/office/powerpoint/2010/main" val="304548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When we compare the baseline demographics between participants and non-participants, non-participants have significantly more high-risk features like higher age STEMI, Prior MI, CKD and so on, but the actual difference were small.</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12</a:t>
            </a:fld>
            <a:endParaRPr lang="en-US" dirty="0"/>
          </a:p>
        </p:txBody>
      </p:sp>
    </p:spTree>
    <p:extLst>
      <p:ext uri="{BB962C8B-B14F-4D97-AF65-F5344CB8AC3E}">
        <p14:creationId xmlns:p14="http://schemas.microsoft.com/office/powerpoint/2010/main" val="225256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As the intention-to-treat study population, 3009 patients were assigned in a 1-to-1 fashion either to the 1-month DAPT arm, or to the 12-month DAPT arm.  </a:t>
            </a:r>
          </a:p>
          <a:p>
            <a:pPr lvl="0"/>
            <a:r>
              <a:rPr lang="en-US" altLang="ja-JP" sz="1200" kern="1200" dirty="0">
                <a:solidFill>
                  <a:schemeClr val="tx1"/>
                </a:solidFill>
                <a:effectLst/>
                <a:latin typeface="+mn-lt"/>
                <a:ea typeface="+mn-ea"/>
                <a:cs typeface="+mn-cs"/>
              </a:rPr>
              <a:t>Complete 1-year follow-up was achieved in 99% of patients.</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13</a:t>
            </a:fld>
            <a:endParaRPr lang="en-US" dirty="0"/>
          </a:p>
        </p:txBody>
      </p:sp>
    </p:spTree>
    <p:extLst>
      <p:ext uri="{BB962C8B-B14F-4D97-AF65-F5344CB8AC3E}">
        <p14:creationId xmlns:p14="http://schemas.microsoft.com/office/powerpoint/2010/main" val="99774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study population reflected typical Japanese PCI population including large proportions of patients with advanced age, 60% of stable CAD, and 40% of diabetes,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 majority of patients had low or intermediate thrombotic and bleeding risk based on the CREDO-Kyoto risk scores.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 baseline characteristics were well balanced between the 2 groups. </a:t>
            </a:r>
          </a:p>
          <a:p>
            <a:pPr lvl="0"/>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75</a:t>
            </a:r>
            <a:r>
              <a:rPr lang="ja-JP" altLang="en-US" sz="1200" kern="1200" dirty="0">
                <a:solidFill>
                  <a:schemeClr val="tx1"/>
                </a:solidFill>
                <a:effectLst/>
                <a:latin typeface="+mn-lt"/>
                <a:ea typeface="+mn-ea"/>
                <a:cs typeface="+mn-cs"/>
              </a:rPr>
              <a:t>歳以上は約</a:t>
            </a:r>
            <a:r>
              <a:rPr lang="en-US" altLang="ja-JP" sz="1200" kern="1200" dirty="0">
                <a:solidFill>
                  <a:schemeClr val="tx1"/>
                </a:solidFill>
                <a:effectLst/>
                <a:latin typeface="+mn-lt"/>
                <a:ea typeface="+mn-ea"/>
                <a:cs typeface="+mn-cs"/>
              </a:rPr>
              <a:t>30%</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14</a:t>
            </a:fld>
            <a:endParaRPr lang="en-US" dirty="0"/>
          </a:p>
        </p:txBody>
      </p:sp>
    </p:spTree>
    <p:extLst>
      <p:ext uri="{BB962C8B-B14F-4D97-AF65-F5344CB8AC3E}">
        <p14:creationId xmlns:p14="http://schemas.microsoft.com/office/powerpoint/2010/main" val="945959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1200" dirty="0">
                <a:solidFill>
                  <a:schemeClr val="tx1"/>
                </a:solidFill>
                <a:effectLst/>
                <a:latin typeface="+mn-lt"/>
                <a:ea typeface="+mn-ea"/>
                <a:cs typeface="+mn-cs"/>
              </a:rPr>
              <a:t>Procedural characteristics also reflected typical Japanese PCI practice with predominance of radial approach and intracoronary imaging guidance. The median SYNTAX score was 8 to 9. Regarding the medications at discharge, statins were prescribed in</a:t>
            </a:r>
            <a:r>
              <a:rPr lang="ja-JP" altLang="en-US" sz="1200" kern="120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90% and proton pump inhibitors were in 80%. The procedural</a:t>
            </a:r>
            <a:r>
              <a:rPr lang="en-US" altLang="ja-JP" sz="1200" kern="1200" baseline="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characteristics and medications were also well balanced between the 2 groups.</a:t>
            </a:r>
            <a:r>
              <a:rPr lang="en-US" altLang="ja-JP" dirty="0">
                <a:effectLst/>
              </a:rPr>
              <a:t> </a:t>
            </a:r>
          </a:p>
          <a:p>
            <a:endParaRPr kumimoji="1" lang="en-US" altLang="ja-JP" dirty="0">
              <a:effectLst/>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15</a:t>
            </a:fld>
            <a:endParaRPr lang="en-US" dirty="0"/>
          </a:p>
        </p:txBody>
      </p:sp>
    </p:spTree>
    <p:extLst>
      <p:ext uri="{BB962C8B-B14F-4D97-AF65-F5344CB8AC3E}">
        <p14:creationId xmlns:p14="http://schemas.microsoft.com/office/powerpoint/2010/main" val="1180372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As for antiplatelet95.5% in the experimental arm had stopped DAPT at 1-month and nearly 90% in control arm continued DAPT for 1 year. </a:t>
            </a:r>
          </a:p>
          <a:p>
            <a:pPr lvl="0"/>
            <a:r>
              <a:rPr lang="en-US" altLang="ja-JP" sz="1200" kern="1200" dirty="0">
                <a:solidFill>
                  <a:schemeClr val="tx1"/>
                </a:solidFill>
                <a:effectLst/>
                <a:latin typeface="+mn-lt"/>
                <a:ea typeface="+mn-ea"/>
                <a:cs typeface="+mn-cs"/>
              </a:rPr>
              <a:t>Therefore, the majority of patients properly followed the study protocol for antiplatelet therapy.</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16</a:t>
            </a:fld>
            <a:endParaRPr lang="en-US" dirty="0"/>
          </a:p>
        </p:txBody>
      </p:sp>
    </p:spTree>
    <p:extLst>
      <p:ext uri="{BB962C8B-B14F-4D97-AF65-F5344CB8AC3E}">
        <p14:creationId xmlns:p14="http://schemas.microsoft.com/office/powerpoint/2010/main" val="3144574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Here is the primary endpoint result. </a:t>
            </a:r>
          </a:p>
          <a:p>
            <a:pPr lvl="0"/>
            <a:r>
              <a:rPr lang="en-US" altLang="ja-JP" sz="1200" kern="1200" dirty="0">
                <a:solidFill>
                  <a:schemeClr val="tx1"/>
                </a:solidFill>
                <a:effectLst/>
                <a:latin typeface="+mn-lt"/>
                <a:ea typeface="+mn-ea"/>
                <a:cs typeface="+mn-cs"/>
              </a:rPr>
              <a:t>1-year cumulative incidences of primary endpoint were 3.7% in 12-month DAPT and 2.4% in 1-month DAPT.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One-month DAPT was NOT ONLY non-inferior, BUT ALSO superior to the 12-month DAPT for the primary. </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17</a:t>
            </a:fld>
            <a:endParaRPr lang="en-US" dirty="0"/>
          </a:p>
        </p:txBody>
      </p:sp>
    </p:spTree>
    <p:extLst>
      <p:ext uri="{BB962C8B-B14F-4D97-AF65-F5344CB8AC3E}">
        <p14:creationId xmlns:p14="http://schemas.microsoft.com/office/powerpoint/2010/main" val="336185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For the major secondary ischemic endpoint, 2.5% in 12-month DAPT and 2.0% in 1-month DAPT. 1-month DAPT was also non-inferior to 12-month DAPT, without significant difference between the 2 groups.</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18</a:t>
            </a:fld>
            <a:endParaRPr lang="en-US" dirty="0"/>
          </a:p>
        </p:txBody>
      </p:sp>
    </p:spTree>
    <p:extLst>
      <p:ext uri="{BB962C8B-B14F-4D97-AF65-F5344CB8AC3E}">
        <p14:creationId xmlns:p14="http://schemas.microsoft.com/office/powerpoint/2010/main" val="269877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For the major secondary bleeding endpoint, 1.5% in 12-month DAPT and 0.4% in 1-month DAPT. 1-month DAPT was superior to 12-month DAPT. </a:t>
            </a:r>
          </a:p>
          <a:p>
            <a:pPr lvl="0"/>
            <a:r>
              <a:rPr lang="en-US" altLang="ja-JP" sz="1200" kern="1200" dirty="0">
                <a:solidFill>
                  <a:schemeClr val="tx1"/>
                </a:solidFill>
                <a:effectLst/>
                <a:latin typeface="+mn-lt"/>
                <a:ea typeface="+mn-ea"/>
                <a:cs typeface="+mn-cs"/>
              </a:rPr>
              <a:t>The rate of bleeding was remarkably low in the 1-month DAPT group.</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19</a:t>
            </a:fld>
            <a:endParaRPr lang="en-US" dirty="0"/>
          </a:p>
        </p:txBody>
      </p:sp>
    </p:spTree>
    <p:extLst>
      <p:ext uri="{BB962C8B-B14F-4D97-AF65-F5344CB8AC3E}">
        <p14:creationId xmlns:p14="http://schemas.microsoft.com/office/powerpoint/2010/main" val="100699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Mandatory 1-month dual antiplatelet therapy, that is DAPT, had been the standard care after BMS implantation.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DAPT duration was prolonged after introduction of DES without firm scientific evidences.</a:t>
            </a:r>
            <a:br>
              <a:rPr lang="en-US" altLang="ja-JP" sz="1200" kern="1200" dirty="0">
                <a:solidFill>
                  <a:schemeClr val="tx1"/>
                </a:solidFill>
                <a:effectLst/>
                <a:latin typeface="+mn-lt"/>
                <a:ea typeface="+mn-ea"/>
                <a:cs typeface="+mn-cs"/>
              </a:rPr>
            </a:br>
            <a:r>
              <a:rPr kumimoji="1" lang="en-US" altLang="ja-JP" sz="1200" dirty="0"/>
              <a:t>New generation DES has substantially reduced stent thrombosis.</a:t>
            </a:r>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Prolonged DAPT is inevitably associated with increase in bleeding.</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Bleeding is associated with subsequent mortality risk at least comparable to that of MI.</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Therefore, very short mandatory DAPT duration after DES might be an attractive option, if not associated with increase in ischemic events disproportionate to the reduction in bleeding events. </a:t>
            </a:r>
            <a:endParaRPr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2</a:t>
            </a:fld>
            <a:endParaRPr lang="en-US" dirty="0"/>
          </a:p>
        </p:txBody>
      </p:sp>
    </p:spTree>
    <p:extLst>
      <p:ext uri="{BB962C8B-B14F-4D97-AF65-F5344CB8AC3E}">
        <p14:creationId xmlns:p14="http://schemas.microsoft.com/office/powerpoint/2010/main" val="134835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If we look at individual endpoints, BARC 3 or 5 bleeding was also significantly lower in the 1-month DAPT group.</a:t>
            </a:r>
            <a:r>
              <a:rPr lang="ja-JP" altLang="ja-JP" sz="1200" kern="1200" dirty="0">
                <a:solidFill>
                  <a:schemeClr val="tx1"/>
                </a:solidFill>
                <a:effectLst/>
                <a:latin typeface="+mn-lt"/>
                <a:ea typeface="+mn-ea"/>
                <a:cs typeface="+mn-cs"/>
              </a:rPr>
              <a:t>　</a:t>
            </a:r>
            <a:r>
              <a:rPr lang="en-US" altLang="ja-JP" sz="1200" kern="1200" dirty="0">
                <a:solidFill>
                  <a:schemeClr val="tx1"/>
                </a:solidFill>
                <a:effectLst/>
                <a:latin typeface="+mn-lt"/>
                <a:ea typeface="+mn-ea"/>
                <a:cs typeface="+mn-cs"/>
              </a:rPr>
              <a:t>There were no significant difference between 2 groups in the incidence of all-cause death, MI, ST, and stroke.</a:t>
            </a:r>
            <a:r>
              <a:rPr lang="ja-JP" altLang="ja-JP" sz="1200" kern="1200" dirty="0">
                <a:solidFill>
                  <a:schemeClr val="tx1"/>
                </a:solidFill>
                <a:effectLst/>
                <a:latin typeface="+mn-lt"/>
                <a:ea typeface="+mn-ea"/>
                <a:cs typeface="+mn-cs"/>
              </a:rPr>
              <a:t>　</a:t>
            </a:r>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incidence of definite or probable ST was very low. </a:t>
            </a:r>
          </a:p>
          <a:p>
            <a:pPr lvl="0"/>
            <a:r>
              <a:rPr lang="en-US" altLang="ja-JP" sz="1200" kern="1200" dirty="0">
                <a:solidFill>
                  <a:schemeClr val="tx1"/>
                </a:solidFill>
                <a:effectLst/>
                <a:latin typeface="+mn-lt"/>
                <a:ea typeface="+mn-ea"/>
                <a:cs typeface="+mn-cs"/>
              </a:rPr>
              <a:t>Two cases of probable ST in the 1-month DAPT group occurred before stopping aspirin at 1-month.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20</a:t>
            </a:fld>
            <a:endParaRPr lang="en-US" dirty="0"/>
          </a:p>
        </p:txBody>
      </p:sp>
    </p:spTree>
    <p:extLst>
      <p:ext uri="{BB962C8B-B14F-4D97-AF65-F5344CB8AC3E}">
        <p14:creationId xmlns:p14="http://schemas.microsoft.com/office/powerpoint/2010/main" val="4208923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In the subgroup analysis, the lower risk of 1-month DAPT for the primary endpoint was consistently seen across the subgroups except for the very small subgroup of severe chronic kidney disease. </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21</a:t>
            </a:fld>
            <a:endParaRPr lang="en-US" dirty="0"/>
          </a:p>
        </p:txBody>
      </p:sp>
    </p:spTree>
    <p:extLst>
      <p:ext uri="{BB962C8B-B14F-4D97-AF65-F5344CB8AC3E}">
        <p14:creationId xmlns:p14="http://schemas.microsoft.com/office/powerpoint/2010/main" val="2503714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Patients with intermediate or high thrombotic risk scores had higher incidences of the primary endpoint than patients with low scores. </a:t>
            </a:r>
          </a:p>
          <a:p>
            <a:pPr lvl="0"/>
            <a:r>
              <a:rPr lang="en-US" altLang="ja-JP" sz="1200" kern="1200" dirty="0">
                <a:solidFill>
                  <a:schemeClr val="tx1"/>
                </a:solidFill>
                <a:effectLst/>
                <a:latin typeface="+mn-lt"/>
                <a:ea typeface="+mn-ea"/>
                <a:cs typeface="+mn-cs"/>
              </a:rPr>
              <a:t>However, there was no significant interaction between the subgroup of thrombotic risk scores and the effects of 1-month DAPT. </a:t>
            </a:r>
            <a:endParaRPr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22</a:t>
            </a:fld>
            <a:endParaRPr lang="en-US" dirty="0"/>
          </a:p>
        </p:txBody>
      </p:sp>
    </p:spTree>
    <p:extLst>
      <p:ext uri="{BB962C8B-B14F-4D97-AF65-F5344CB8AC3E}">
        <p14:creationId xmlns:p14="http://schemas.microsoft.com/office/powerpoint/2010/main" val="135137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There are several important limitations in the present study.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There is a lack of consensus on the definition and validity of the NACE endpoint.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Open label trial design has its inherent limitations.</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 study had limited enrollment of high ischemic risk patients.</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The study was conducted in Japan, where the ischemic risk of patients is known to be lower than in US and Europe.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Standard antiplatelet regimen was different between Japan and US or Europe.</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Finally, we did not assess aspirin monotherapy after 1-month DAPT, which is the current standard therapy after stopping DAPT.</a:t>
            </a:r>
            <a:endParaRPr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23</a:t>
            </a:fld>
            <a:endParaRPr lang="en-US" dirty="0"/>
          </a:p>
        </p:txBody>
      </p:sp>
    </p:spTree>
    <p:extLst>
      <p:ext uri="{BB962C8B-B14F-4D97-AF65-F5344CB8AC3E}">
        <p14:creationId xmlns:p14="http://schemas.microsoft.com/office/powerpoint/2010/main" val="404262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In conclusion, ladies and gentlemen, 1-month DAPT followed by clopidogrel monotherapy provided a net clinical benefit for ischemic and bleeding events over 12-month DAPT regimen with aspirin and clopidogrel after CoCr-EES implantation. The benefit was driven by significant reduction in bleeding events without increase in ischemic events.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24</a:t>
            </a:fld>
            <a:endParaRPr lang="en-US" dirty="0"/>
          </a:p>
        </p:txBody>
      </p:sp>
    </p:spTree>
    <p:extLst>
      <p:ext uri="{BB962C8B-B14F-4D97-AF65-F5344CB8AC3E}">
        <p14:creationId xmlns:p14="http://schemas.microsoft.com/office/powerpoint/2010/main" val="218933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Previously we conducted the STOPDAPT, the prospective single-arm trial. The trial suggested a safety of 3-month DAPT followed by aspirin mono-therapy after cobalt-chromium everolimus-eluting stent implantation. Compared with the historical control of the RESET trial, continuing DAPT, one-year incidence of the primary net adverse clinical event was lower in STOPDAPT regimen.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3</a:t>
            </a:fld>
            <a:endParaRPr lang="en-US" dirty="0"/>
          </a:p>
        </p:txBody>
      </p:sp>
    </p:spTree>
    <p:extLst>
      <p:ext uri="{BB962C8B-B14F-4D97-AF65-F5344CB8AC3E}">
        <p14:creationId xmlns:p14="http://schemas.microsoft.com/office/powerpoint/2010/main" val="197463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objective of the STOPDAPT-2 trial is to explore the safety and efficacy of the experimental regimen of 1-month DAPT followed by clopidogrel monotherapy as compared with the standard 12-month DAPT followed by aspirin and</a:t>
            </a:r>
            <a:r>
              <a:rPr lang="en-US" altLang="ja-JP" sz="1200" kern="1200" baseline="0" dirty="0">
                <a:solidFill>
                  <a:schemeClr val="tx1"/>
                </a:solidFill>
                <a:effectLst/>
                <a:latin typeface="+mn-lt"/>
                <a:ea typeface="+mn-ea"/>
                <a:cs typeface="+mn-cs"/>
              </a:rPr>
              <a:t> clopidogrel</a:t>
            </a:r>
            <a:r>
              <a:rPr lang="en-US" altLang="ja-JP" sz="1200" kern="1200" dirty="0">
                <a:solidFill>
                  <a:schemeClr val="tx1"/>
                </a:solidFill>
                <a:effectLst/>
                <a:latin typeface="+mn-lt"/>
                <a:ea typeface="+mn-ea"/>
                <a:cs typeface="+mn-cs"/>
              </a:rPr>
              <a:t> after implantation of cobalt-chromium EES</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4</a:t>
            </a:fld>
            <a:endParaRPr lang="en-US" dirty="0"/>
          </a:p>
        </p:txBody>
      </p:sp>
    </p:spTree>
    <p:extLst>
      <p:ext uri="{BB962C8B-B14F-4D97-AF65-F5344CB8AC3E}">
        <p14:creationId xmlns:p14="http://schemas.microsoft.com/office/powerpoint/2010/main" val="317147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STOPDAPT-2 is a prospective, multicenter, open-label, randomized clinical trial comparing 1-month versus 12-month DAPT after cobalt-chromium EES implantation with limited exclusion criteria.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Before hospital discharge after the index PCI, eligible patients were randomly assigned in a 1-to-1 fashion either to the experimental arm of 1-month DAPT or to the control arm of 12-month DAPT.</a:t>
            </a:r>
          </a:p>
          <a:p>
            <a:pPr lvl="0"/>
            <a:r>
              <a:rPr lang="en-US" altLang="ja-JP" sz="1200" kern="1200" dirty="0">
                <a:solidFill>
                  <a:schemeClr val="tx1"/>
                </a:solidFill>
                <a:effectLst/>
                <a:latin typeface="+mn-lt"/>
                <a:ea typeface="+mn-ea"/>
                <a:cs typeface="+mn-cs"/>
              </a:rPr>
              <a:t>Choice of P2Y12 inhibitors within 1-month were left to the standard practice of each participating center. </a:t>
            </a:r>
            <a:br>
              <a:rPr lang="en-US" altLang="ja-JP" sz="1200" kern="1200" dirty="0">
                <a:solidFill>
                  <a:schemeClr val="tx1"/>
                </a:solidFill>
                <a:effectLst/>
                <a:latin typeface="+mn-lt"/>
                <a:ea typeface="+mn-ea"/>
                <a:cs typeface="+mn-cs"/>
              </a:rPr>
            </a:br>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At 1-month, patients in the experimental arm were to stop aspirin and to receive clopidogrel mono-therapy up to 5-year, </a:t>
            </a:r>
          </a:p>
          <a:p>
            <a:pPr lvl="0"/>
            <a:r>
              <a:rPr lang="en-US" altLang="ja-JP" sz="1200" kern="1200" dirty="0">
                <a:solidFill>
                  <a:schemeClr val="tx1"/>
                </a:solidFill>
                <a:effectLst/>
                <a:latin typeface="+mn-lt"/>
                <a:ea typeface="+mn-ea"/>
                <a:cs typeface="+mn-cs"/>
              </a:rPr>
              <a:t>while patients in the control arm were to receive DAPT with aspirin and clopidogrel up to 12-month. </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At 12-month, patients in the control arm were to stop clopidogrel and to receive aspirin mono-therapy up to 5-year. </a:t>
            </a:r>
            <a:br>
              <a:rPr lang="en-US" altLang="ja-JP" sz="1200" kern="1200" dirty="0">
                <a:solidFill>
                  <a:schemeClr val="tx1"/>
                </a:solidFill>
                <a:effectLst/>
                <a:latin typeface="+mn-lt"/>
                <a:ea typeface="+mn-ea"/>
                <a:cs typeface="+mn-cs"/>
              </a:rPr>
            </a:br>
            <a:endParaRPr lang="en-US" altLang="ja-JP" sz="1200" kern="1200" dirty="0">
              <a:solidFill>
                <a:schemeClr val="tx1"/>
              </a:solidFill>
              <a:effectLst/>
              <a:latin typeface="+mn-lt"/>
              <a:ea typeface="+mn-ea"/>
              <a:cs typeface="+mn-cs"/>
            </a:endParaRPr>
          </a:p>
          <a:p>
            <a:pPr lvl="0"/>
            <a:r>
              <a:rPr lang="en-US" altLang="ja-JP" sz="1200" kern="1200" dirty="0">
                <a:solidFill>
                  <a:schemeClr val="tx1"/>
                </a:solidFill>
                <a:effectLst/>
                <a:latin typeface="+mn-lt"/>
                <a:ea typeface="+mn-ea"/>
                <a:cs typeface="+mn-cs"/>
              </a:rPr>
              <a:t>The primary non-inferiority analysis was performed at 1-year.</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5</a:t>
            </a:fld>
            <a:endParaRPr lang="en-US" dirty="0"/>
          </a:p>
        </p:txBody>
      </p:sp>
    </p:spTree>
    <p:extLst>
      <p:ext uri="{BB962C8B-B14F-4D97-AF65-F5344CB8AC3E}">
        <p14:creationId xmlns:p14="http://schemas.microsoft.com/office/powerpoint/2010/main" val="242316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 the study organization. This study was funded by Abbott Vascular Japan.</a:t>
            </a:r>
            <a:endParaRPr kumimoji="1" lang="ja-JP" altLang="en-US"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6</a:t>
            </a:fld>
            <a:endParaRPr lang="en-US" dirty="0"/>
          </a:p>
        </p:txBody>
      </p:sp>
    </p:spTree>
    <p:extLst>
      <p:ext uri="{BB962C8B-B14F-4D97-AF65-F5344CB8AC3E}">
        <p14:creationId xmlns:p14="http://schemas.microsoft.com/office/powerpoint/2010/main" val="51342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90 centers in Japan participated in this STOPDAPT-2 study. We really appreciate for the tremendous contribution of investigators.</a:t>
            </a:r>
          </a:p>
          <a:p>
            <a:pPr lvl="0"/>
            <a:r>
              <a:rPr lang="en-US" altLang="ja-JP" sz="1200" kern="1200" dirty="0">
                <a:solidFill>
                  <a:schemeClr val="tx1"/>
                </a:solidFill>
                <a:effectLst/>
                <a:latin typeface="+mn-lt"/>
                <a:ea typeface="+mn-ea"/>
                <a:cs typeface="+mn-cs"/>
              </a:rPr>
              <a:t>Thank you very much for your kind attention.</a:t>
            </a:r>
            <a:endParaRPr lang="ja-JP" altLang="ja-JP" sz="1200" kern="1200" dirty="0">
              <a:solidFill>
                <a:schemeClr val="tx1"/>
              </a:solidFill>
              <a:effectLst/>
              <a:latin typeface="+mn-lt"/>
              <a:ea typeface="+mn-ea"/>
              <a:cs typeface="+mn-cs"/>
            </a:endParaRP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7</a:t>
            </a:fld>
            <a:endParaRPr lang="en-US" dirty="0"/>
          </a:p>
        </p:txBody>
      </p:sp>
    </p:spTree>
    <p:extLst>
      <p:ext uri="{BB962C8B-B14F-4D97-AF65-F5344CB8AC3E}">
        <p14:creationId xmlns:p14="http://schemas.microsoft.com/office/powerpoint/2010/main" val="674802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We included patients with successful PCI with exclusive use of cobalt-chromium EES without major complications during the index hospitalization.</a:t>
            </a:r>
            <a:br>
              <a:rPr lang="en-US" altLang="ja-JP" sz="1200" kern="1200" dirty="0">
                <a:solidFill>
                  <a:schemeClr val="tx1"/>
                </a:solidFill>
                <a:effectLst/>
                <a:latin typeface="+mn-lt"/>
                <a:ea typeface="+mn-ea"/>
                <a:cs typeface="+mn-cs"/>
              </a:rPr>
            </a:br>
            <a:r>
              <a:rPr lang="en-US" altLang="ja-JP" sz="1200" kern="1200" dirty="0">
                <a:solidFill>
                  <a:schemeClr val="tx1"/>
                </a:solidFill>
                <a:effectLst/>
                <a:latin typeface="+mn-lt"/>
                <a:ea typeface="+mn-ea"/>
                <a:cs typeface="+mn-cs"/>
              </a:rPr>
              <a:t>This study had very limited exclusion criteria such as need for oral anticoagulants and history of intracranial bleeding. In these patients, prolonged DAPT is contraindicated in our opinion. </a:t>
            </a:r>
            <a:endParaRPr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76813A8-A861-8645-B07E-D6680F48355F}" type="slidenum">
              <a:rPr lang="en-US" smtClean="0"/>
              <a:t>8</a:t>
            </a:fld>
            <a:endParaRPr lang="en-US" dirty="0"/>
          </a:p>
        </p:txBody>
      </p:sp>
    </p:spTree>
    <p:extLst>
      <p:ext uri="{BB962C8B-B14F-4D97-AF65-F5344CB8AC3E}">
        <p14:creationId xmlns:p14="http://schemas.microsoft.com/office/powerpoint/2010/main" val="404185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kern="1200" dirty="0">
                <a:solidFill>
                  <a:schemeClr val="tx1"/>
                </a:solidFill>
                <a:effectLst/>
                <a:latin typeface="+mn-lt"/>
                <a:ea typeface="+mn-ea"/>
                <a:cs typeface="+mn-cs"/>
              </a:rPr>
              <a:t>The primary endpoint was a composite of cardiovascular death, MI, definite ST, stroke, or TIMI major or minor bleeding, representing net adverse cardiovascular events (NACE) for ischemia and bleeding. The major secondary endpoints included the ischemic composite endpoint, and the bleeding endpoint. </a:t>
            </a:r>
            <a:endParaRPr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376813A8-A861-8645-B07E-D6680F48355F}" type="slidenum">
              <a:rPr lang="en-US" smtClean="0"/>
              <a:t>9</a:t>
            </a:fld>
            <a:endParaRPr lang="en-US" dirty="0"/>
          </a:p>
        </p:txBody>
      </p:sp>
    </p:spTree>
    <p:extLst>
      <p:ext uri="{BB962C8B-B14F-4D97-AF65-F5344CB8AC3E}">
        <p14:creationId xmlns:p14="http://schemas.microsoft.com/office/powerpoint/2010/main" val="262659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ACDB3CC-F982-40F9-8DD6-BCC9AFBF44BD}" type="datetime1">
              <a:rPr lang="en-US" smtClean="0"/>
              <a:pPr/>
              <a:t>3/17/2019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F88E988-FB04-AB4E-BE5A-59F242AF7F7A}" type="slidenum">
              <a:rPr lang="en-US" smtClean="0"/>
              <a:t>‹#›</a:t>
            </a:fld>
            <a:endParaRPr lang="en-US" dirty="0"/>
          </a:p>
        </p:txBody>
      </p:sp>
      <p:sp>
        <p:nvSpPr>
          <p:cNvPr id="7" name="テキスト ボックス 6">
            <a:extLst>
              <a:ext uri="{FF2B5EF4-FFF2-40B4-BE49-F238E27FC236}">
                <a16:creationId xmlns:a16="http://schemas.microsoft.com/office/drawing/2014/main" id="{C86DA48A-5AFD-B040-96CF-7CCE8568B463}"/>
              </a:ext>
            </a:extLst>
          </p:cNvPr>
          <p:cNvSpPr txBox="1"/>
          <p:nvPr userDrawn="1"/>
        </p:nvSpPr>
        <p:spPr>
          <a:xfrm>
            <a:off x="235131" y="4720046"/>
            <a:ext cx="184731"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70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41" y="328206"/>
            <a:ext cx="8444162" cy="781923"/>
          </a:xfrm>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21841" y="1338831"/>
            <a:ext cx="8679521" cy="24965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55557"/>
            <a:ext cx="7772400" cy="1021556"/>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1830416"/>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3/17/2019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5555"/>
            <a:ext cx="4038600" cy="31390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5555"/>
            <a:ext cx="4038600" cy="31390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3/17/2019</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3/17/2019</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3/17/2019</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3/17/2019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3/17/2019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639"/>
            <a:ext cx="8444162" cy="7819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841" y="1059201"/>
            <a:ext cx="8679521" cy="33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正方形/長方形 3">
            <a:extLst>
              <a:ext uri="{FF2B5EF4-FFF2-40B4-BE49-F238E27FC236}">
                <a16:creationId xmlns:a16="http://schemas.microsoft.com/office/drawing/2014/main" id="{6643B5D5-1107-A845-BE35-E14FEE64EB47}"/>
              </a:ext>
            </a:extLst>
          </p:cNvPr>
          <p:cNvSpPr/>
          <p:nvPr userDrawn="1"/>
        </p:nvSpPr>
        <p:spPr>
          <a:xfrm>
            <a:off x="0" y="4241074"/>
            <a:ext cx="9144000" cy="9024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57A3F1DA-1808-1440-A497-DE4E0FAAC860}"/>
              </a:ext>
            </a:extLst>
          </p:cNvPr>
          <p:cNvPicPr>
            <a:picLocks noChangeAspect="1"/>
          </p:cNvPicPr>
          <p:nvPr userDrawn="1"/>
        </p:nvPicPr>
        <p:blipFill>
          <a:blip r:embed="rId12"/>
          <a:stretch>
            <a:fillRect/>
          </a:stretch>
        </p:blipFill>
        <p:spPr>
          <a:xfrm>
            <a:off x="772088" y="0"/>
            <a:ext cx="8370794" cy="5143500"/>
          </a:xfrm>
          <a:prstGeom prst="rect">
            <a:avLst/>
          </a:prstGeom>
        </p:spPr>
      </p:pic>
      <p:pic>
        <p:nvPicPr>
          <p:cNvPr id="7" name="図 6">
            <a:extLst>
              <a:ext uri="{FF2B5EF4-FFF2-40B4-BE49-F238E27FC236}">
                <a16:creationId xmlns:a16="http://schemas.microsoft.com/office/drawing/2014/main" id="{5B169C12-86EF-7E4C-B7E2-46102B2A8689}"/>
              </a:ext>
            </a:extLst>
          </p:cNvPr>
          <p:cNvPicPr>
            <a:picLocks noChangeAspect="1"/>
          </p:cNvPicPr>
          <p:nvPr userDrawn="1"/>
        </p:nvPicPr>
        <p:blipFill>
          <a:blip r:embed="rId13"/>
          <a:stretch>
            <a:fillRect/>
          </a:stretch>
        </p:blipFill>
        <p:spPr>
          <a:xfrm>
            <a:off x="231063" y="230471"/>
            <a:ext cx="1327155" cy="278814"/>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Lst>
  <p:txStyles>
    <p:titleStyle>
      <a:lvl1pPr algn="r" defTabSz="457200" rtl="0" eaLnBrk="1" latinLnBrk="0" hangingPunct="1">
        <a:spcBef>
          <a:spcPct val="0"/>
        </a:spcBef>
        <a:buNone/>
        <a:defRPr sz="3600" b="1" i="0" kern="1200">
          <a:solidFill>
            <a:srgbClr val="0B5569"/>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43"/>
            <a:ext cx="9143999" cy="5142857"/>
          </a:xfrm>
          <a:prstGeom prst="rect">
            <a:avLst/>
          </a:prstGeom>
        </p:spPr>
      </p:pic>
    </p:spTree>
    <p:extLst>
      <p:ext uri="{BB962C8B-B14F-4D97-AF65-F5344CB8AC3E}">
        <p14:creationId xmlns:p14="http://schemas.microsoft.com/office/powerpoint/2010/main" val="3817796326"/>
      </p:ext>
    </p:extLst>
  </p:cSld>
  <p:clrMap bg1="lt1" tx1="dk1" bg2="lt2" tx2="dk2" accent1="accent1" accent2="accent2" accent3="accent3" accent4="accent4" accent5="accent5" accent6="accent6" hlink="hlink" folHlink="folHlink"/>
  <p:sldLayoutIdLst>
    <p:sldLayoutId id="21474934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A47AFC8-6515-E74D-9281-795AC012519B}"/>
              </a:ext>
            </a:extLst>
          </p:cNvPr>
          <p:cNvSpPr/>
          <p:nvPr/>
        </p:nvSpPr>
        <p:spPr>
          <a:xfrm>
            <a:off x="0" y="0"/>
            <a:ext cx="9144000" cy="18176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7A7D33D6-B6FF-4429-84B8-4864B0278341}"/>
              </a:ext>
            </a:extLst>
          </p:cNvPr>
          <p:cNvSpPr>
            <a:spLocks noGrp="1"/>
          </p:cNvSpPr>
          <p:nvPr>
            <p:ph type="ctrTitle"/>
          </p:nvPr>
        </p:nvSpPr>
        <p:spPr>
          <a:xfrm>
            <a:off x="141316" y="280170"/>
            <a:ext cx="8913784" cy="1959769"/>
          </a:xfrm>
        </p:spPr>
        <p:txBody>
          <a:bodyPr>
            <a:noAutofit/>
          </a:bodyPr>
          <a:lstStyle/>
          <a:p>
            <a:pPr algn="ctr"/>
            <a:r>
              <a:rPr kumimoji="1" lang="en-US" altLang="ja-JP" sz="2200" dirty="0"/>
              <a:t>One-Month Dual Antiplatelet Therapy </a:t>
            </a:r>
            <a:br>
              <a:rPr kumimoji="1" lang="en-US" altLang="ja-JP" sz="2200" dirty="0"/>
            </a:br>
            <a:r>
              <a:rPr kumimoji="1" lang="en-US" altLang="ja-JP" sz="2200" dirty="0"/>
              <a:t>Followed by Clopidogrel Monotherapy </a:t>
            </a:r>
            <a:br>
              <a:rPr kumimoji="1" lang="en-US" altLang="ja-JP" sz="2200" dirty="0"/>
            </a:br>
            <a:r>
              <a:rPr kumimoji="1" lang="en-US" altLang="ja-JP" sz="2200" dirty="0"/>
              <a:t>versus </a:t>
            </a:r>
            <a:br>
              <a:rPr kumimoji="1" lang="en-US" altLang="ja-JP" sz="2200" dirty="0"/>
            </a:br>
            <a:r>
              <a:rPr kumimoji="1" lang="en-US" altLang="ja-JP" sz="2200" dirty="0"/>
              <a:t>Standard 12-Month Dual Antiplatelet Therapy with Clopidogrel </a:t>
            </a:r>
            <a:br>
              <a:rPr kumimoji="1" lang="en-US" altLang="ja-JP" sz="2200" dirty="0"/>
            </a:br>
            <a:r>
              <a:rPr kumimoji="1" lang="en-US" altLang="ja-JP" sz="2200" dirty="0"/>
              <a:t>After Drug-Eluting Stent Implantation: </a:t>
            </a:r>
            <a:endParaRPr kumimoji="1" lang="ja-JP" altLang="en-US" sz="2200" dirty="0"/>
          </a:p>
        </p:txBody>
      </p:sp>
      <p:sp>
        <p:nvSpPr>
          <p:cNvPr id="3" name="字幕 2">
            <a:extLst>
              <a:ext uri="{FF2B5EF4-FFF2-40B4-BE49-F238E27FC236}">
                <a16:creationId xmlns:a16="http://schemas.microsoft.com/office/drawing/2014/main" id="{59B6B1CE-F049-4978-A3E6-11C01AAEEEF6}"/>
              </a:ext>
            </a:extLst>
          </p:cNvPr>
          <p:cNvSpPr>
            <a:spLocks noGrp="1"/>
          </p:cNvSpPr>
          <p:nvPr>
            <p:ph type="subTitle" idx="1"/>
          </p:nvPr>
        </p:nvSpPr>
        <p:spPr>
          <a:xfrm>
            <a:off x="141316" y="3405356"/>
            <a:ext cx="8861367" cy="1462043"/>
          </a:xfrm>
        </p:spPr>
        <p:txBody>
          <a:bodyPr>
            <a:normAutofit lnSpcReduction="10000"/>
          </a:bodyPr>
          <a:lstStyle/>
          <a:p>
            <a:r>
              <a:rPr kumimoji="1" lang="en-US" altLang="ja-JP" sz="1800" b="1" i="1" u="sng" dirty="0">
                <a:solidFill>
                  <a:schemeClr val="tx1"/>
                </a:solidFill>
              </a:rPr>
              <a:t>Hirotoshi Watanabe</a:t>
            </a:r>
          </a:p>
          <a:p>
            <a:r>
              <a:rPr kumimoji="1" lang="en-US" altLang="ja-JP" sz="1400" dirty="0">
                <a:solidFill>
                  <a:schemeClr val="tx1"/>
                </a:solidFill>
              </a:rPr>
              <a:t>Takenori Domei, Takeshi Morimoto, Hiroki Shiomi, Masahiro Natsuaki, Toshiaki Toyota, Kensuke Takagi, Yoshiki Hata, Satoru Suwa, Mamoru Nanasato, Masanobu Ohya, Masahiro Yagi, Takafumi Yokomatsu, </a:t>
            </a:r>
            <a:br>
              <a:rPr kumimoji="1" lang="en-US" altLang="ja-JP" sz="1400" dirty="0">
                <a:solidFill>
                  <a:schemeClr val="tx1"/>
                </a:solidFill>
              </a:rPr>
            </a:br>
            <a:r>
              <a:rPr kumimoji="1" lang="en-US" altLang="ja-JP" sz="1400" dirty="0">
                <a:solidFill>
                  <a:schemeClr val="tx1"/>
                </a:solidFill>
              </a:rPr>
              <a:t>Mitsuru Abe, Kenji Ando, Kazushige Kadota, Ken Kozuma, Yoshihiro Morino, Yuji Ikari, Kengo Tanabe, </a:t>
            </a:r>
            <a:br>
              <a:rPr kumimoji="1" lang="en-US" altLang="ja-JP" sz="1400" dirty="0">
                <a:solidFill>
                  <a:schemeClr val="tx1"/>
                </a:solidFill>
              </a:rPr>
            </a:br>
            <a:r>
              <a:rPr kumimoji="1" lang="en-US" altLang="ja-JP" sz="1400" dirty="0">
                <a:solidFill>
                  <a:schemeClr val="tx1"/>
                </a:solidFill>
              </a:rPr>
              <a:t>Koichi Nakao, Kazuya Kawai, Yoshihisa Nakagawa, and Takeshi Kimura, </a:t>
            </a:r>
            <a:br>
              <a:rPr kumimoji="1" lang="en-US" altLang="ja-JP" sz="1400" dirty="0">
                <a:solidFill>
                  <a:schemeClr val="tx1"/>
                </a:solidFill>
              </a:rPr>
            </a:br>
            <a:r>
              <a:rPr kumimoji="1" lang="en-US" altLang="ja-JP" sz="1400" dirty="0">
                <a:solidFill>
                  <a:schemeClr val="tx1"/>
                </a:solidFill>
              </a:rPr>
              <a:t>on behalf of STOPDAPT-2 investigators</a:t>
            </a:r>
          </a:p>
        </p:txBody>
      </p:sp>
      <p:pic>
        <p:nvPicPr>
          <p:cNvPr id="4" name="図 3">
            <a:extLst>
              <a:ext uri="{FF2B5EF4-FFF2-40B4-BE49-F238E27FC236}">
                <a16:creationId xmlns:a16="http://schemas.microsoft.com/office/drawing/2014/main" id="{B21E86CA-DC61-484B-8B35-C7F9EFEFAC5C}"/>
              </a:ext>
            </a:extLst>
          </p:cNvPr>
          <p:cNvPicPr>
            <a:picLocks noChangeAspect="1"/>
          </p:cNvPicPr>
          <p:nvPr/>
        </p:nvPicPr>
        <p:blipFill>
          <a:blip r:embed="rId3"/>
          <a:stretch>
            <a:fillRect/>
          </a:stretch>
        </p:blipFill>
        <p:spPr>
          <a:xfrm>
            <a:off x="2780100" y="2262240"/>
            <a:ext cx="3583800" cy="1040820"/>
          </a:xfrm>
          <a:prstGeom prst="rect">
            <a:avLst/>
          </a:prstGeom>
        </p:spPr>
      </p:pic>
    </p:spTree>
    <p:extLst>
      <p:ext uri="{BB962C8B-B14F-4D97-AF65-F5344CB8AC3E}">
        <p14:creationId xmlns:p14="http://schemas.microsoft.com/office/powerpoint/2010/main" val="1016175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96709-3E11-4172-ACE8-FD8928D4CB54}"/>
              </a:ext>
            </a:extLst>
          </p:cNvPr>
          <p:cNvSpPr>
            <a:spLocks noGrp="1"/>
          </p:cNvSpPr>
          <p:nvPr>
            <p:ph type="title"/>
          </p:nvPr>
        </p:nvSpPr>
        <p:spPr>
          <a:xfrm>
            <a:off x="221841" y="37039"/>
            <a:ext cx="8444162" cy="781923"/>
          </a:xfrm>
        </p:spPr>
        <p:txBody>
          <a:bodyPr/>
          <a:lstStyle/>
          <a:p>
            <a:r>
              <a:rPr kumimoji="1" lang="en-US" altLang="ja-JP" dirty="0"/>
              <a:t>    Sample Size Calculation</a:t>
            </a:r>
            <a:endParaRPr kumimoji="1" lang="ja-JP" altLang="en-US" dirty="0"/>
          </a:p>
        </p:txBody>
      </p:sp>
      <p:sp>
        <p:nvSpPr>
          <p:cNvPr id="3" name="コンテンツ プレースホルダー 2">
            <a:extLst>
              <a:ext uri="{FF2B5EF4-FFF2-40B4-BE49-F238E27FC236}">
                <a16:creationId xmlns:a16="http://schemas.microsoft.com/office/drawing/2014/main" id="{3A0924B6-917B-44E6-9A34-B2E77B00AAC4}"/>
              </a:ext>
            </a:extLst>
          </p:cNvPr>
          <p:cNvSpPr>
            <a:spLocks noGrp="1"/>
          </p:cNvSpPr>
          <p:nvPr>
            <p:ph idx="1"/>
          </p:nvPr>
        </p:nvSpPr>
        <p:spPr>
          <a:xfrm>
            <a:off x="303902" y="931768"/>
            <a:ext cx="9316348" cy="3703731"/>
          </a:xfrm>
        </p:spPr>
        <p:txBody>
          <a:bodyPr>
            <a:normAutofit fontScale="55000" lnSpcReduction="20000"/>
          </a:bodyPr>
          <a:lstStyle/>
          <a:p>
            <a:pPr>
              <a:lnSpc>
                <a:spcPct val="150000"/>
              </a:lnSpc>
            </a:pPr>
            <a:r>
              <a:rPr kumimoji="1" lang="en-US" altLang="ja-JP" sz="3600" dirty="0">
                <a:solidFill>
                  <a:srgbClr val="0000FF"/>
                </a:solidFill>
              </a:rPr>
              <a:t>Hypothesis: Non-inferiority of 1-month DAPT to 12-month DAPT </a:t>
            </a:r>
          </a:p>
          <a:p>
            <a:pPr marL="0" indent="0">
              <a:lnSpc>
                <a:spcPct val="150000"/>
              </a:lnSpc>
              <a:buNone/>
            </a:pPr>
            <a:r>
              <a:rPr kumimoji="1" lang="en-US" altLang="ja-JP" sz="3600" dirty="0">
                <a:solidFill>
                  <a:srgbClr val="0000FF"/>
                </a:solidFill>
              </a:rPr>
              <a:t>                         for the primary endpoint at 1-year</a:t>
            </a:r>
          </a:p>
          <a:p>
            <a:pPr>
              <a:lnSpc>
                <a:spcPct val="150000"/>
              </a:lnSpc>
            </a:pPr>
            <a:r>
              <a:rPr kumimoji="1" lang="en-US" altLang="ja-JP" sz="3600" dirty="0"/>
              <a:t>Assumption: Event rate at 1-year: 4.6% (Based on RESET study).</a:t>
            </a:r>
          </a:p>
          <a:p>
            <a:pPr>
              <a:lnSpc>
                <a:spcPct val="150000"/>
              </a:lnSpc>
            </a:pPr>
            <a:r>
              <a:rPr kumimoji="1" lang="en-US" altLang="ja-JP" sz="3600" dirty="0"/>
              <a:t>Non-inferiority margin; 50% on the hazard ratio scale</a:t>
            </a:r>
          </a:p>
          <a:p>
            <a:pPr>
              <a:lnSpc>
                <a:spcPct val="150000"/>
              </a:lnSpc>
            </a:pPr>
            <a:r>
              <a:rPr kumimoji="1" lang="en-US" altLang="ja-JP" sz="3600" dirty="0"/>
              <a:t>Randomization ratio: 1:1</a:t>
            </a:r>
          </a:p>
          <a:p>
            <a:pPr>
              <a:lnSpc>
                <a:spcPct val="150000"/>
              </a:lnSpc>
            </a:pPr>
            <a:r>
              <a:rPr kumimoji="1" lang="en-US" altLang="ja-JP" sz="3600" dirty="0"/>
              <a:t>One-sided alpha: 0.025</a:t>
            </a:r>
          </a:p>
          <a:p>
            <a:pPr>
              <a:lnSpc>
                <a:spcPct val="150000"/>
              </a:lnSpc>
            </a:pPr>
            <a:r>
              <a:rPr kumimoji="1" lang="en-US" altLang="ja-JP" sz="3600" dirty="0"/>
              <a:t>Power: 85%</a:t>
            </a:r>
          </a:p>
          <a:p>
            <a:pPr>
              <a:lnSpc>
                <a:spcPct val="150000"/>
              </a:lnSpc>
            </a:pPr>
            <a:r>
              <a:rPr kumimoji="1" lang="en-US" altLang="ja-JP" sz="3600" dirty="0">
                <a:sym typeface="Wingdings" panose="05000000000000000000" pitchFamily="2" charset="2"/>
              </a:rPr>
              <a:t>Sample size: 3000 patients (1500 in each arm)</a:t>
            </a:r>
            <a:endParaRPr kumimoji="1" lang="en-US" altLang="ja-JP" sz="3600" dirty="0"/>
          </a:p>
          <a:p>
            <a:pPr marL="0" indent="0">
              <a:buNone/>
            </a:pPr>
            <a:endParaRPr kumimoji="1" lang="en-US" altLang="ja-JP" sz="1600" dirty="0"/>
          </a:p>
        </p:txBody>
      </p:sp>
    </p:spTree>
    <p:extLst>
      <p:ext uri="{BB962C8B-B14F-4D97-AF65-F5344CB8AC3E}">
        <p14:creationId xmlns:p14="http://schemas.microsoft.com/office/powerpoint/2010/main" val="314694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078D0-0FF3-41AE-ADC6-EE7B66DD9972}"/>
              </a:ext>
            </a:extLst>
          </p:cNvPr>
          <p:cNvSpPr>
            <a:spLocks noGrp="1"/>
          </p:cNvSpPr>
          <p:nvPr>
            <p:ph type="title"/>
          </p:nvPr>
        </p:nvSpPr>
        <p:spPr>
          <a:xfrm>
            <a:off x="0" y="892"/>
            <a:ext cx="9144000" cy="781923"/>
          </a:xfrm>
        </p:spPr>
        <p:txBody>
          <a:bodyPr/>
          <a:lstStyle/>
          <a:p>
            <a:r>
              <a:rPr kumimoji="1" lang="en-US" altLang="ja-JP" dirty="0"/>
              <a:t>Study Flow</a:t>
            </a:r>
            <a:endParaRPr kumimoji="1" lang="ja-JP" altLang="en-US" dirty="0"/>
          </a:p>
        </p:txBody>
      </p:sp>
      <p:sp>
        <p:nvSpPr>
          <p:cNvPr id="4" name="テキスト ボックス 3">
            <a:extLst>
              <a:ext uri="{FF2B5EF4-FFF2-40B4-BE49-F238E27FC236}">
                <a16:creationId xmlns:a16="http://schemas.microsoft.com/office/drawing/2014/main" id="{35EB16BD-894D-41E9-A8C4-11CB02892869}"/>
              </a:ext>
            </a:extLst>
          </p:cNvPr>
          <p:cNvSpPr txBox="1"/>
          <p:nvPr/>
        </p:nvSpPr>
        <p:spPr>
          <a:xfrm>
            <a:off x="2805016" y="2786397"/>
            <a:ext cx="2745874" cy="720000"/>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lnSpc>
                <a:spcPct val="120000"/>
              </a:lnSpc>
            </a:pPr>
            <a:r>
              <a:rPr kumimoji="1" lang="en-US" sz="1600" b="1" dirty="0">
                <a:latin typeface="Arial" panose="020B0604020202020204" pitchFamily="34" charset="0"/>
                <a:cs typeface="Arial" panose="020B0604020202020204" pitchFamily="34" charset="0"/>
              </a:rPr>
              <a:t>Enrolled and randomized</a:t>
            </a:r>
          </a:p>
          <a:p>
            <a:pPr algn="ctr">
              <a:lnSpc>
                <a:spcPct val="120000"/>
              </a:lnSpc>
            </a:pPr>
            <a:r>
              <a:rPr kumimoji="1" lang="en-US" sz="1600" b="1" dirty="0">
                <a:latin typeface="Arial" panose="020B0604020202020204" pitchFamily="34" charset="0"/>
                <a:cs typeface="Arial" panose="020B0604020202020204" pitchFamily="34" charset="0"/>
              </a:rPr>
              <a:t>N=3045</a:t>
            </a:r>
          </a:p>
        </p:txBody>
      </p:sp>
      <p:sp>
        <p:nvSpPr>
          <p:cNvPr id="14" name="テキスト ボックス 13">
            <a:extLst>
              <a:ext uri="{FF2B5EF4-FFF2-40B4-BE49-F238E27FC236}">
                <a16:creationId xmlns:a16="http://schemas.microsoft.com/office/drawing/2014/main" id="{9302A90B-2F1C-464C-8809-4B1F1446A8F5}"/>
              </a:ext>
            </a:extLst>
          </p:cNvPr>
          <p:cNvSpPr txBox="1"/>
          <p:nvPr/>
        </p:nvSpPr>
        <p:spPr>
          <a:xfrm>
            <a:off x="434733" y="1266349"/>
            <a:ext cx="5116157" cy="1123712"/>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en-US" sz="1600" b="1" dirty="0">
                <a:solidFill>
                  <a:schemeClr val="tx1"/>
                </a:solidFill>
                <a:latin typeface="Arial" panose="020B0604020202020204" pitchFamily="34" charset="0"/>
                <a:cs typeface="Arial" panose="020B0604020202020204" pitchFamily="34" charset="0"/>
              </a:rPr>
              <a:t>Eligible patients</a:t>
            </a:r>
          </a:p>
          <a:p>
            <a:pPr algn="ctr"/>
            <a:r>
              <a:rPr kumimoji="1" lang="en-US" sz="1400" dirty="0">
                <a:solidFill>
                  <a:schemeClr val="tx1"/>
                </a:solidFill>
                <a:latin typeface="Arial" panose="020B0604020202020204" pitchFamily="34" charset="0"/>
                <a:cs typeface="Arial" panose="020B0604020202020204" pitchFamily="34" charset="0"/>
              </a:rPr>
              <a:t>PCI exclusively with CoCr-EES/No scheduled staged PCI </a:t>
            </a:r>
          </a:p>
          <a:p>
            <a:pPr algn="ctr"/>
            <a:r>
              <a:rPr kumimoji="1" lang="en-US" sz="1400" dirty="0">
                <a:solidFill>
                  <a:schemeClr val="tx1"/>
                </a:solidFill>
                <a:latin typeface="Arial" panose="020B0604020202020204" pitchFamily="34" charset="0"/>
                <a:cs typeface="Arial" panose="020B0604020202020204" pitchFamily="34" charset="0"/>
              </a:rPr>
              <a:t>Dec. 2015-Dec. 2017</a:t>
            </a:r>
          </a:p>
          <a:p>
            <a:pPr algn="ctr"/>
            <a:r>
              <a:rPr kumimoji="1" lang="en-US" sz="1400" b="1" dirty="0">
                <a:solidFill>
                  <a:schemeClr val="tx1"/>
                </a:solidFill>
                <a:latin typeface="Arial" panose="020B0604020202020204" pitchFamily="34" charset="0"/>
                <a:cs typeface="Arial" panose="020B0604020202020204" pitchFamily="34" charset="0"/>
              </a:rPr>
              <a:t>N=6504</a:t>
            </a:r>
          </a:p>
        </p:txBody>
      </p:sp>
      <p:cxnSp>
        <p:nvCxnSpPr>
          <p:cNvPr id="15" name="直線矢印コネクタ 14">
            <a:extLst>
              <a:ext uri="{FF2B5EF4-FFF2-40B4-BE49-F238E27FC236}">
                <a16:creationId xmlns:a16="http://schemas.microsoft.com/office/drawing/2014/main" id="{9036D7F9-A349-4FCE-BDF4-5374C6C5A188}"/>
              </a:ext>
            </a:extLst>
          </p:cNvPr>
          <p:cNvCxnSpPr>
            <a:cxnSpLocks/>
            <a:stCxn id="14" idx="2"/>
            <a:endCxn id="4" idx="0"/>
          </p:cNvCxnSpPr>
          <p:nvPr/>
        </p:nvCxnSpPr>
        <p:spPr>
          <a:xfrm>
            <a:off x="2992812" y="2390061"/>
            <a:ext cx="1185141" cy="3963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599400E-C266-443F-B813-8674FC537620}"/>
              </a:ext>
            </a:extLst>
          </p:cNvPr>
          <p:cNvSpPr txBox="1"/>
          <p:nvPr/>
        </p:nvSpPr>
        <p:spPr>
          <a:xfrm>
            <a:off x="5809587" y="1976071"/>
            <a:ext cx="2861579" cy="1532334"/>
          </a:xfrm>
          <a:prstGeom prst="roundRect">
            <a:avLst/>
          </a:prstGeom>
          <a:solidFill>
            <a:schemeClr val="accent3">
              <a:lumMod val="40000"/>
              <a:lumOff val="6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altLang="ja-JP" sz="1400" dirty="0">
                <a:solidFill>
                  <a:schemeClr val="tx1"/>
                </a:solidFill>
                <a:latin typeface="Arial" panose="020B0604020202020204" pitchFamily="34" charset="0"/>
                <a:cs typeface="Arial" panose="020B0604020202020204" pitchFamily="34" charset="0"/>
              </a:rPr>
              <a:t>3459</a:t>
            </a:r>
            <a:r>
              <a:rPr kumimoji="1" lang="en-US" sz="1400" dirty="0">
                <a:solidFill>
                  <a:schemeClr val="tx1"/>
                </a:solidFill>
                <a:latin typeface="Arial" panose="020B0604020202020204" pitchFamily="34" charset="0"/>
                <a:cs typeface="Arial" panose="020B0604020202020204" pitchFamily="34" charset="0"/>
              </a:rPr>
              <a:t> did not participate</a:t>
            </a:r>
          </a:p>
          <a:p>
            <a:pPr marL="182563" defTabSz="623888"/>
            <a:r>
              <a:rPr kumimoji="1" lang="en-US" sz="1400" dirty="0">
                <a:solidFill>
                  <a:srgbClr val="0000FF"/>
                </a:solidFill>
                <a:latin typeface="Arial" panose="020B0604020202020204" pitchFamily="34" charset="0"/>
                <a:cs typeface="Arial" panose="020B0604020202020204" pitchFamily="34" charset="0"/>
              </a:rPr>
              <a:t>1</a:t>
            </a:r>
            <a:r>
              <a:rPr kumimoji="1" lang="en-US" altLang="ja-JP" sz="1400" dirty="0">
                <a:solidFill>
                  <a:srgbClr val="0000FF"/>
                </a:solidFill>
                <a:latin typeface="Arial" panose="020B0604020202020204" pitchFamily="34" charset="0"/>
                <a:cs typeface="Arial" panose="020B0604020202020204" pitchFamily="34" charset="0"/>
              </a:rPr>
              <a:t>731	</a:t>
            </a:r>
            <a:r>
              <a:rPr kumimoji="1" lang="en-US" sz="1400" dirty="0">
                <a:solidFill>
                  <a:srgbClr val="0000FF"/>
                </a:solidFill>
                <a:latin typeface="Arial" panose="020B0604020202020204" pitchFamily="34" charset="0"/>
                <a:cs typeface="Arial" panose="020B0604020202020204" pitchFamily="34" charset="0"/>
              </a:rPr>
              <a:t>Physicians’ judgement</a:t>
            </a:r>
          </a:p>
          <a:p>
            <a:pPr marL="182563" defTabSz="623888"/>
            <a:r>
              <a:rPr kumimoji="1" lang="en-US" sz="1400" dirty="0">
                <a:solidFill>
                  <a:srgbClr val="0000FF"/>
                </a:solidFill>
                <a:latin typeface="Arial" panose="020B0604020202020204" pitchFamily="34" charset="0"/>
                <a:cs typeface="Arial" panose="020B0604020202020204" pitchFamily="34" charset="0"/>
              </a:rPr>
              <a:t>1</a:t>
            </a:r>
            <a:r>
              <a:rPr kumimoji="1" lang="en-US" altLang="ja-JP" sz="1400" dirty="0">
                <a:solidFill>
                  <a:srgbClr val="0000FF"/>
                </a:solidFill>
                <a:latin typeface="Arial" panose="020B0604020202020204" pitchFamily="34" charset="0"/>
                <a:cs typeface="Arial" panose="020B0604020202020204" pitchFamily="34" charset="0"/>
              </a:rPr>
              <a:t>280	</a:t>
            </a:r>
            <a:r>
              <a:rPr kumimoji="1" lang="en-US" sz="1400" dirty="0">
                <a:solidFill>
                  <a:srgbClr val="0000FF"/>
                </a:solidFill>
                <a:latin typeface="Arial" panose="020B0604020202020204" pitchFamily="34" charset="0"/>
                <a:cs typeface="Arial" panose="020B0604020202020204" pitchFamily="34" charset="0"/>
              </a:rPr>
              <a:t>Patients’ refusal</a:t>
            </a:r>
          </a:p>
          <a:p>
            <a:pPr marL="182563" defTabSz="623888"/>
            <a:r>
              <a:rPr kumimoji="1" lang="en-US" altLang="ja-JP" sz="1400" dirty="0">
                <a:solidFill>
                  <a:schemeClr val="accent3">
                    <a:lumMod val="40000"/>
                    <a:lumOff val="60000"/>
                  </a:schemeClr>
                </a:solidFill>
                <a:latin typeface="Arial" panose="020B0604020202020204" pitchFamily="34" charset="0"/>
                <a:cs typeface="Arial" panose="020B0604020202020204" pitchFamily="34" charset="0"/>
              </a:rPr>
              <a:t>0</a:t>
            </a:r>
            <a:r>
              <a:rPr kumimoji="1" lang="en-US" altLang="ja-JP" sz="1400" dirty="0">
                <a:solidFill>
                  <a:schemeClr val="tx1"/>
                </a:solidFill>
                <a:latin typeface="Arial" panose="020B0604020202020204" pitchFamily="34" charset="0"/>
                <a:cs typeface="Arial" panose="020B0604020202020204" pitchFamily="34" charset="0"/>
              </a:rPr>
              <a:t>362	Logistic</a:t>
            </a:r>
            <a:r>
              <a:rPr kumimoji="1" lang="ja-JP" altLang="en-US" sz="1400" dirty="0">
                <a:solidFill>
                  <a:schemeClr val="tx1"/>
                </a:solidFill>
                <a:latin typeface="Arial" panose="020B0604020202020204" pitchFamily="34" charset="0"/>
                <a:cs typeface="Arial" panose="020B0604020202020204" pitchFamily="34" charset="0"/>
              </a:rPr>
              <a:t> </a:t>
            </a:r>
            <a:r>
              <a:rPr kumimoji="1" lang="en-US" altLang="ja-JP" sz="1400" dirty="0">
                <a:solidFill>
                  <a:schemeClr val="tx1"/>
                </a:solidFill>
                <a:latin typeface="Arial" panose="020B0604020202020204" pitchFamily="34" charset="0"/>
                <a:cs typeface="Arial" panose="020B0604020202020204" pitchFamily="34" charset="0"/>
              </a:rPr>
              <a:t>reasons</a:t>
            </a:r>
          </a:p>
          <a:p>
            <a:pPr marL="182563" defTabSz="623888"/>
            <a:r>
              <a:rPr kumimoji="1" lang="en-US" altLang="ja-JP" sz="1400" dirty="0">
                <a:solidFill>
                  <a:schemeClr val="accent3">
                    <a:lumMod val="40000"/>
                    <a:lumOff val="60000"/>
                  </a:schemeClr>
                </a:solidFill>
                <a:latin typeface="Arial" panose="020B0604020202020204" pitchFamily="34" charset="0"/>
                <a:cs typeface="Arial" panose="020B0604020202020204" pitchFamily="34" charset="0"/>
              </a:rPr>
              <a:t>00</a:t>
            </a:r>
            <a:r>
              <a:rPr kumimoji="1" lang="en-US" altLang="ja-JP" sz="1400" dirty="0">
                <a:solidFill>
                  <a:schemeClr val="tx1"/>
                </a:solidFill>
                <a:latin typeface="Arial" panose="020B0604020202020204" pitchFamily="34" charset="0"/>
                <a:cs typeface="Arial" panose="020B0604020202020204" pitchFamily="34" charset="0"/>
              </a:rPr>
              <a:t>47	Ethical</a:t>
            </a:r>
            <a:r>
              <a:rPr kumimoji="1" lang="ja-JP" altLang="en-US" sz="1400" dirty="0">
                <a:solidFill>
                  <a:schemeClr val="tx1"/>
                </a:solidFill>
                <a:latin typeface="Arial" panose="020B0604020202020204" pitchFamily="34" charset="0"/>
                <a:cs typeface="Arial" panose="020B0604020202020204" pitchFamily="34" charset="0"/>
              </a:rPr>
              <a:t> </a:t>
            </a:r>
            <a:r>
              <a:rPr kumimoji="1" lang="en-US" altLang="ja-JP" sz="1400" dirty="0">
                <a:solidFill>
                  <a:schemeClr val="tx1"/>
                </a:solidFill>
                <a:latin typeface="Arial" panose="020B0604020202020204" pitchFamily="34" charset="0"/>
                <a:cs typeface="Arial" panose="020B0604020202020204" pitchFamily="34" charset="0"/>
              </a:rPr>
              <a:t>reasons</a:t>
            </a:r>
          </a:p>
          <a:p>
            <a:pPr marL="182563" defTabSz="623888"/>
            <a:r>
              <a:rPr lang="en-US" altLang="ja-JP" sz="1400" dirty="0">
                <a:solidFill>
                  <a:schemeClr val="accent3">
                    <a:lumMod val="40000"/>
                    <a:lumOff val="60000"/>
                  </a:schemeClr>
                </a:solidFill>
                <a:latin typeface="Arial" panose="020B0604020202020204" pitchFamily="34" charset="0"/>
                <a:cs typeface="Arial" panose="020B0604020202020204" pitchFamily="34" charset="0"/>
              </a:rPr>
              <a:t>00</a:t>
            </a:r>
            <a:r>
              <a:rPr lang="en-US" altLang="ja-JP" sz="1400" dirty="0">
                <a:solidFill>
                  <a:schemeClr val="tx1"/>
                </a:solidFill>
                <a:latin typeface="Arial" panose="020B0604020202020204" pitchFamily="34" charset="0"/>
                <a:cs typeface="Arial" panose="020B0604020202020204" pitchFamily="34" charset="0"/>
              </a:rPr>
              <a:t>39	Unknown</a:t>
            </a:r>
            <a:endParaRPr lang="en-US" sz="1400" dirty="0">
              <a:solidFill>
                <a:schemeClr val="tx1"/>
              </a:solidFill>
              <a:latin typeface="Arial" panose="020B0604020202020204" pitchFamily="34" charset="0"/>
              <a:cs typeface="Arial" panose="020B0604020202020204" pitchFamily="34" charset="0"/>
            </a:endParaRPr>
          </a:p>
        </p:txBody>
      </p:sp>
      <p:cxnSp>
        <p:nvCxnSpPr>
          <p:cNvPr id="22" name="直線矢印コネクタ 21">
            <a:extLst>
              <a:ext uri="{FF2B5EF4-FFF2-40B4-BE49-F238E27FC236}">
                <a16:creationId xmlns:a16="http://schemas.microsoft.com/office/drawing/2014/main" id="{24F769DF-A2CA-4E1E-B60A-E0C099882B71}"/>
              </a:ext>
            </a:extLst>
          </p:cNvPr>
          <p:cNvCxnSpPr>
            <a:cxnSpLocks/>
          </p:cNvCxnSpPr>
          <p:nvPr/>
        </p:nvCxnSpPr>
        <p:spPr>
          <a:xfrm>
            <a:off x="3721395" y="2627083"/>
            <a:ext cx="20881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7AD25B72-1CA4-43C0-8E0E-5B36A44B8334}"/>
              </a:ext>
            </a:extLst>
          </p:cNvPr>
          <p:cNvSpPr txBox="1"/>
          <p:nvPr/>
        </p:nvSpPr>
        <p:spPr>
          <a:xfrm>
            <a:off x="2805016" y="4046429"/>
            <a:ext cx="2745874" cy="720000"/>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Participants</a:t>
            </a:r>
          </a:p>
          <a:p>
            <a:pPr algn="ctr"/>
            <a:r>
              <a:rPr kumimoji="1" lang="en-US" sz="1600" b="1" dirty="0">
                <a:latin typeface="Arial" panose="020B0604020202020204" pitchFamily="34" charset="0"/>
                <a:cs typeface="Arial" panose="020B0604020202020204" pitchFamily="34" charset="0"/>
              </a:rPr>
              <a:t>N=3009</a:t>
            </a:r>
          </a:p>
        </p:txBody>
      </p:sp>
      <p:cxnSp>
        <p:nvCxnSpPr>
          <p:cNvPr id="43" name="直線矢印コネクタ 42">
            <a:extLst>
              <a:ext uri="{FF2B5EF4-FFF2-40B4-BE49-F238E27FC236}">
                <a16:creationId xmlns:a16="http://schemas.microsoft.com/office/drawing/2014/main" id="{081E2FC0-C322-4EB6-9831-E27DFD71344C}"/>
              </a:ext>
            </a:extLst>
          </p:cNvPr>
          <p:cNvCxnSpPr>
            <a:cxnSpLocks/>
            <a:stCxn id="4" idx="2"/>
            <a:endCxn id="42" idx="0"/>
          </p:cNvCxnSpPr>
          <p:nvPr/>
        </p:nvCxnSpPr>
        <p:spPr>
          <a:xfrm>
            <a:off x="4177953" y="3506397"/>
            <a:ext cx="0" cy="540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764FAAC-681F-4985-A686-85A6B793616A}"/>
              </a:ext>
            </a:extLst>
          </p:cNvPr>
          <p:cNvSpPr txBox="1"/>
          <p:nvPr/>
        </p:nvSpPr>
        <p:spPr>
          <a:xfrm>
            <a:off x="5809587" y="3932476"/>
            <a:ext cx="2861577" cy="828000"/>
          </a:xfrm>
          <a:prstGeom prst="roundRect">
            <a:avLst/>
          </a:prstGeom>
          <a:solidFill>
            <a:schemeClr val="accent3">
              <a:lumMod val="40000"/>
              <a:lumOff val="6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1400" b="1" dirty="0">
                <a:solidFill>
                  <a:schemeClr val="tx1"/>
                </a:solidFill>
                <a:latin typeface="Arial" panose="020B0604020202020204" pitchFamily="34" charset="0"/>
                <a:cs typeface="Arial" panose="020B0604020202020204" pitchFamily="34" charset="0"/>
              </a:rPr>
              <a:t>Non-Participants</a:t>
            </a:r>
          </a:p>
          <a:p>
            <a:pPr algn="ctr"/>
            <a:r>
              <a:rPr lang="en-US" sz="1400" b="1" dirty="0">
                <a:solidFill>
                  <a:schemeClr val="tx1"/>
                </a:solidFill>
                <a:latin typeface="Arial" panose="020B0604020202020204" pitchFamily="34" charset="0"/>
                <a:cs typeface="Arial" panose="020B0604020202020204" pitchFamily="34" charset="0"/>
              </a:rPr>
              <a:t>with demographic data</a:t>
            </a:r>
          </a:p>
          <a:p>
            <a:pPr algn="ctr"/>
            <a:r>
              <a:rPr lang="en-US" sz="1400" b="1" dirty="0">
                <a:solidFill>
                  <a:schemeClr val="tx1"/>
                </a:solidFill>
                <a:latin typeface="Arial" panose="020B0604020202020204" pitchFamily="34" charset="0"/>
                <a:cs typeface="Arial" panose="020B0604020202020204" pitchFamily="34" charset="0"/>
              </a:rPr>
              <a:t>N=3287</a:t>
            </a:r>
          </a:p>
        </p:txBody>
      </p:sp>
      <p:cxnSp>
        <p:nvCxnSpPr>
          <p:cNvPr id="47" name="直線矢印コネクタ 46">
            <a:extLst>
              <a:ext uri="{FF2B5EF4-FFF2-40B4-BE49-F238E27FC236}">
                <a16:creationId xmlns:a16="http://schemas.microsoft.com/office/drawing/2014/main" id="{7478C4BE-91F9-43FB-BD98-E532592296EC}"/>
              </a:ext>
            </a:extLst>
          </p:cNvPr>
          <p:cNvCxnSpPr>
            <a:cxnSpLocks/>
            <a:endCxn id="49" idx="3"/>
          </p:cNvCxnSpPr>
          <p:nvPr/>
        </p:nvCxnSpPr>
        <p:spPr>
          <a:xfrm flipH="1">
            <a:off x="2774755" y="3733746"/>
            <a:ext cx="140319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F821505F-3683-43F1-8230-07719ED26840}"/>
              </a:ext>
            </a:extLst>
          </p:cNvPr>
          <p:cNvSpPr txBox="1"/>
          <p:nvPr/>
        </p:nvSpPr>
        <p:spPr>
          <a:xfrm>
            <a:off x="1167729" y="3601101"/>
            <a:ext cx="160702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lgn="r"/>
            <a:r>
              <a:rPr kumimoji="1" lang="en-US" sz="1200" dirty="0">
                <a:latin typeface="Arial" panose="020B0604020202020204" pitchFamily="34" charset="0"/>
                <a:cs typeface="Arial" panose="020B0604020202020204" pitchFamily="34" charset="0"/>
              </a:rPr>
              <a:t>36 </a:t>
            </a:r>
            <a:r>
              <a:rPr lang="en-US" sz="1200" dirty="0">
                <a:latin typeface="Arial" panose="020B0604020202020204" pitchFamily="34" charset="0"/>
                <a:cs typeface="Arial" panose="020B0604020202020204" pitchFamily="34" charset="0"/>
              </a:rPr>
              <a:t>withdrawal</a:t>
            </a:r>
            <a:endParaRPr kumimoji="1" lang="en-US" sz="1200" dirty="0">
              <a:latin typeface="Arial" panose="020B0604020202020204" pitchFamily="34" charset="0"/>
              <a:cs typeface="Arial" panose="020B0604020202020204" pitchFamily="34" charset="0"/>
            </a:endParaRPr>
          </a:p>
        </p:txBody>
      </p:sp>
      <p:cxnSp>
        <p:nvCxnSpPr>
          <p:cNvPr id="50" name="直線矢印コネクタ 49">
            <a:extLst>
              <a:ext uri="{FF2B5EF4-FFF2-40B4-BE49-F238E27FC236}">
                <a16:creationId xmlns:a16="http://schemas.microsoft.com/office/drawing/2014/main" id="{9C737046-7400-4C83-9303-18CAFC448F3B}"/>
              </a:ext>
            </a:extLst>
          </p:cNvPr>
          <p:cNvCxnSpPr>
            <a:cxnSpLocks/>
            <a:stCxn id="16" idx="2"/>
            <a:endCxn id="46" idx="0"/>
          </p:cNvCxnSpPr>
          <p:nvPr/>
        </p:nvCxnSpPr>
        <p:spPr>
          <a:xfrm flipH="1">
            <a:off x="7240376" y="3508405"/>
            <a:ext cx="1" cy="4240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E0F5D2AA-056E-470B-8F28-DFE272E2E3B4}"/>
              </a:ext>
            </a:extLst>
          </p:cNvPr>
          <p:cNvCxnSpPr>
            <a:cxnSpLocks/>
            <a:endCxn id="57" idx="1"/>
          </p:cNvCxnSpPr>
          <p:nvPr/>
        </p:nvCxnSpPr>
        <p:spPr>
          <a:xfrm>
            <a:off x="7240377" y="3716155"/>
            <a:ext cx="1967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F628000-53CF-4AA1-BEB4-B4F65E1B035F}"/>
              </a:ext>
            </a:extLst>
          </p:cNvPr>
          <p:cNvSpPr txBox="1"/>
          <p:nvPr/>
        </p:nvSpPr>
        <p:spPr>
          <a:xfrm>
            <a:off x="7437124" y="3577655"/>
            <a:ext cx="13573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r>
              <a:rPr kumimoji="1" lang="en-US" sz="1200" dirty="0">
                <a:latin typeface="Arial" panose="020B0604020202020204" pitchFamily="34" charset="0"/>
                <a:cs typeface="Arial" panose="020B0604020202020204" pitchFamily="34" charset="0"/>
              </a:rPr>
              <a:t>172 </a:t>
            </a:r>
            <a:r>
              <a:rPr lang="en-US" sz="1200" dirty="0">
                <a:latin typeface="Arial" panose="020B0604020202020204" pitchFamily="34" charset="0"/>
                <a:cs typeface="Arial" panose="020B0604020202020204" pitchFamily="34" charset="0"/>
              </a:rPr>
              <a:t>Data missing</a:t>
            </a:r>
            <a:endParaRPr kumimoji="1"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12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5CF3A-F1CC-43E7-B318-CD8131E8B5EB}"/>
              </a:ext>
            </a:extLst>
          </p:cNvPr>
          <p:cNvSpPr>
            <a:spLocks noGrp="1"/>
          </p:cNvSpPr>
          <p:nvPr>
            <p:ph type="title"/>
          </p:nvPr>
        </p:nvSpPr>
        <p:spPr>
          <a:xfrm>
            <a:off x="1711566" y="15441"/>
            <a:ext cx="7247511" cy="781923"/>
          </a:xfrm>
        </p:spPr>
        <p:txBody>
          <a:bodyPr/>
          <a:lstStyle/>
          <a:p>
            <a:r>
              <a:rPr kumimoji="1" lang="en-US" altLang="ja-JP" dirty="0"/>
              <a:t>Participants vs Non-participants</a:t>
            </a:r>
            <a:endParaRPr kumimoji="1" lang="ja-JP" altLang="en-US" dirty="0"/>
          </a:p>
        </p:txBody>
      </p:sp>
      <p:graphicFrame>
        <p:nvGraphicFramePr>
          <p:cNvPr id="4" name="表 3">
            <a:extLst>
              <a:ext uri="{FF2B5EF4-FFF2-40B4-BE49-F238E27FC236}">
                <a16:creationId xmlns:a16="http://schemas.microsoft.com/office/drawing/2014/main" id="{BF8A2363-1E9D-4386-B90B-E12B061FA9DB}"/>
              </a:ext>
            </a:extLst>
          </p:cNvPr>
          <p:cNvGraphicFramePr>
            <a:graphicFrameLocks noGrp="1"/>
          </p:cNvGraphicFramePr>
          <p:nvPr>
            <p:extLst/>
          </p:nvPr>
        </p:nvGraphicFramePr>
        <p:xfrm>
          <a:off x="596837" y="972121"/>
          <a:ext cx="7950327" cy="3901439"/>
        </p:xfrm>
        <a:graphic>
          <a:graphicData uri="http://schemas.openxmlformats.org/drawingml/2006/table">
            <a:tbl>
              <a:tblPr firstRow="1" bandRow="1">
                <a:tableStyleId>{5202B0CA-FC54-4496-8BCA-5EF66A818D29}</a:tableStyleId>
              </a:tblPr>
              <a:tblGrid>
                <a:gridCol w="3407728">
                  <a:extLst>
                    <a:ext uri="{9D8B030D-6E8A-4147-A177-3AD203B41FA5}">
                      <a16:colId xmlns:a16="http://schemas.microsoft.com/office/drawing/2014/main" val="1136773001"/>
                    </a:ext>
                  </a:extLst>
                </a:gridCol>
                <a:gridCol w="1710690">
                  <a:extLst>
                    <a:ext uri="{9D8B030D-6E8A-4147-A177-3AD203B41FA5}">
                      <a16:colId xmlns:a16="http://schemas.microsoft.com/office/drawing/2014/main" val="253805589"/>
                    </a:ext>
                  </a:extLst>
                </a:gridCol>
                <a:gridCol w="1823402">
                  <a:extLst>
                    <a:ext uri="{9D8B030D-6E8A-4147-A177-3AD203B41FA5}">
                      <a16:colId xmlns:a16="http://schemas.microsoft.com/office/drawing/2014/main" val="1771590654"/>
                    </a:ext>
                  </a:extLst>
                </a:gridCol>
                <a:gridCol w="1008507">
                  <a:extLst>
                    <a:ext uri="{9D8B030D-6E8A-4147-A177-3AD203B41FA5}">
                      <a16:colId xmlns:a16="http://schemas.microsoft.com/office/drawing/2014/main" val="3041062261"/>
                    </a:ext>
                  </a:extLst>
                </a:gridCol>
              </a:tblGrid>
              <a:tr h="303548">
                <a:tc>
                  <a:txBody>
                    <a:bodyPr/>
                    <a:lstStyle/>
                    <a:p>
                      <a:endParaRPr kumimoji="1" lang="ja-JP" altLang="en-US" sz="1400" dirty="0">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dirty="0">
                          <a:latin typeface="Arial" panose="020B0604020202020204" pitchFamily="34" charset="0"/>
                          <a:cs typeface="Arial" panose="020B0604020202020204" pitchFamily="34" charset="0"/>
                        </a:rPr>
                        <a:t>Participants</a:t>
                      </a:r>
                    </a:p>
                    <a:p>
                      <a:pPr algn="ctr"/>
                      <a:r>
                        <a:rPr kumimoji="1" lang="en-US" altLang="ja-JP" sz="1400" dirty="0">
                          <a:latin typeface="Arial" panose="020B0604020202020204" pitchFamily="34" charset="0"/>
                          <a:cs typeface="Arial" panose="020B0604020202020204" pitchFamily="34" charset="0"/>
                        </a:rPr>
                        <a:t>N=3009</a:t>
                      </a:r>
                      <a:endParaRPr kumimoji="1" lang="ja-JP" altLang="en-US" sz="1400" dirty="0">
                        <a:solidFill>
                          <a:schemeClr val="bg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dirty="0">
                          <a:solidFill>
                            <a:schemeClr val="tx1"/>
                          </a:solidFill>
                          <a:latin typeface="Arial" panose="020B0604020202020204" pitchFamily="34" charset="0"/>
                          <a:cs typeface="Arial" panose="020B0604020202020204" pitchFamily="34" charset="0"/>
                        </a:rPr>
                        <a:t>Non-participants</a:t>
                      </a:r>
                    </a:p>
                    <a:p>
                      <a:pPr algn="ctr"/>
                      <a:r>
                        <a:rPr kumimoji="1" lang="en-US" altLang="ja-JP" sz="1400" dirty="0">
                          <a:solidFill>
                            <a:schemeClr val="tx1"/>
                          </a:solidFill>
                          <a:latin typeface="Arial" panose="020B0604020202020204" pitchFamily="34" charset="0"/>
                          <a:cs typeface="Arial" panose="020B0604020202020204" pitchFamily="34" charset="0"/>
                        </a:rPr>
                        <a:t>N=3287</a:t>
                      </a:r>
                      <a:endParaRPr kumimoji="1" lang="ja-JP" altLang="en-US" sz="1400" dirty="0">
                        <a:solidFill>
                          <a:schemeClr val="tx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kumimoji="1" lang="en-US" altLang="ja-JP" sz="1400" dirty="0">
                          <a:solidFill>
                            <a:schemeClr val="tx1"/>
                          </a:solidFill>
                          <a:latin typeface="Arial" panose="020B0604020202020204" pitchFamily="34" charset="0"/>
                          <a:cs typeface="Arial" panose="020B0604020202020204" pitchFamily="34" charset="0"/>
                        </a:rPr>
                        <a:t>P value</a:t>
                      </a:r>
                      <a:endParaRPr kumimoji="1" lang="ja-JP" altLang="en-US" sz="1400" dirty="0">
                        <a:solidFill>
                          <a:schemeClr val="tx1"/>
                        </a:solidFill>
                        <a:latin typeface="Arial" panose="020B0604020202020204" pitchFamily="34" charset="0"/>
                        <a:cs typeface="Arial" panose="020B0604020202020204" pitchFamily="34" charset="0"/>
                      </a:endParaRPr>
                    </a:p>
                  </a:txBody>
                  <a:tcPr marL="121920" marR="121920" marT="60960" marB="6096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2895915"/>
                  </a:ext>
                </a:extLst>
              </a:tr>
              <a:tr h="324000">
                <a:tc>
                  <a:txBody>
                    <a:bodyPr/>
                    <a:lstStyle/>
                    <a:p>
                      <a:pPr marL="0" indent="0" algn="l"/>
                      <a:r>
                        <a:rPr kumimoji="1" lang="en-US" altLang="ja-JP" sz="1400" dirty="0">
                          <a:latin typeface="Arial" panose="020B0604020202020204" pitchFamily="34" charset="0"/>
                          <a:cs typeface="Arial" panose="020B0604020202020204" pitchFamily="34" charset="0"/>
                        </a:rPr>
                        <a:t>Age, y</a:t>
                      </a:r>
                      <a:endParaRPr kumimoji="1" lang="ja-JP" altLang="en-US" sz="1400" dirty="0">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400" dirty="0">
                          <a:latin typeface="Arial" panose="020B0604020202020204" pitchFamily="34" charset="0"/>
                          <a:cs typeface="Arial" panose="020B0604020202020204" pitchFamily="34" charset="0"/>
                        </a:rPr>
                        <a:t>68.6±10.7</a:t>
                      </a:r>
                      <a:endParaRPr kumimoji="1" lang="ja-JP" altLang="en-US" sz="1400" dirty="0">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400" kern="1200" dirty="0">
                          <a:latin typeface="Arial" panose="020B0604020202020204" pitchFamily="34" charset="0"/>
                          <a:cs typeface="Arial" panose="020B0604020202020204" pitchFamily="34" charset="0"/>
                        </a:rPr>
                        <a:t>70.0±11.7</a:t>
                      </a:r>
                      <a:endParaRPr kumimoji="1" lang="ja-JP" altLang="en-US" sz="1400" dirty="0">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400" dirty="0">
                          <a:solidFill>
                            <a:schemeClr val="tx1"/>
                          </a:solidFill>
                          <a:latin typeface="Arial" panose="020B0604020202020204" pitchFamily="34" charset="0"/>
                          <a:cs typeface="Arial" panose="020B0604020202020204" pitchFamily="34" charset="0"/>
                        </a:rPr>
                        <a:t>&lt;0.001</a:t>
                      </a:r>
                      <a:endParaRPr kumimoji="1" lang="ja-JP" altLang="en-US" sz="1400" dirty="0">
                        <a:solidFill>
                          <a:schemeClr val="tx1"/>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03010"/>
                  </a:ext>
                </a:extLst>
              </a:tr>
              <a:tr h="324000">
                <a:tc>
                  <a:txBody>
                    <a:bodyPr/>
                    <a:lstStyle/>
                    <a:p>
                      <a:pPr algn="l"/>
                      <a:r>
                        <a:rPr kumimoji="1" lang="en-US" altLang="ja-JP" sz="1400" dirty="0">
                          <a:latin typeface="Arial" panose="020B0604020202020204" pitchFamily="34" charset="0"/>
                          <a:cs typeface="Arial" panose="020B0604020202020204" pitchFamily="34" charset="0"/>
                        </a:rPr>
                        <a:t>ACS</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38%</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39%</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0.61</a:t>
                      </a:r>
                      <a:endParaRPr kumimoji="1" lang="ja-JP" altLang="en-US" sz="1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690804373"/>
                  </a:ext>
                </a:extLst>
              </a:tr>
              <a:tr h="324000">
                <a:tc>
                  <a:txBody>
                    <a:bodyPr/>
                    <a:lstStyle/>
                    <a:p>
                      <a:pPr algn="l"/>
                      <a:r>
                        <a:rPr kumimoji="1" lang="en-US" altLang="ja-JP" sz="1400" dirty="0">
                          <a:latin typeface="Arial" panose="020B0604020202020204" pitchFamily="34" charset="0"/>
                          <a:cs typeface="Arial" panose="020B0604020202020204" pitchFamily="34" charset="0"/>
                        </a:rPr>
                        <a:t>STEMI</a:t>
                      </a: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19%</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22%</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0.003</a:t>
                      </a:r>
                      <a:endParaRPr kumimoji="1" lang="ja-JP" altLang="en-US" sz="1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632972296"/>
                  </a:ext>
                </a:extLst>
              </a:tr>
              <a:tr h="324000">
                <a:tc>
                  <a:txBody>
                    <a:bodyPr/>
                    <a:lstStyle/>
                    <a:p>
                      <a:pPr algn="l"/>
                      <a:r>
                        <a:rPr kumimoji="1" lang="en-US" altLang="ja-JP" sz="1400" dirty="0">
                          <a:latin typeface="Arial" panose="020B0604020202020204" pitchFamily="34" charset="0"/>
                          <a:cs typeface="Arial" panose="020B0604020202020204" pitchFamily="34" charset="0"/>
                        </a:rPr>
                        <a:t>Prior MI</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14%</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23%</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&lt;0.001</a:t>
                      </a:r>
                      <a:endParaRPr kumimoji="1" lang="ja-JP" altLang="en-US" sz="1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507315174"/>
                  </a:ext>
                </a:extLst>
              </a:tr>
              <a:tr h="324000">
                <a:tc>
                  <a:txBody>
                    <a:bodyPr/>
                    <a:lstStyle/>
                    <a:p>
                      <a:pPr algn="l"/>
                      <a:r>
                        <a:rPr kumimoji="1" lang="en-US" altLang="ja-JP" sz="1400" dirty="0">
                          <a:latin typeface="Arial" panose="020B0604020202020204" pitchFamily="34" charset="0"/>
                          <a:cs typeface="Arial" panose="020B0604020202020204" pitchFamily="34" charset="0"/>
                        </a:rPr>
                        <a:t>Prior 1</a:t>
                      </a:r>
                      <a:r>
                        <a:rPr kumimoji="1" lang="en-US" altLang="ja-JP" sz="1400" baseline="0" dirty="0">
                          <a:latin typeface="Arial" panose="020B0604020202020204" pitchFamily="34" charset="0"/>
                          <a:cs typeface="Arial" panose="020B0604020202020204" pitchFamily="34" charset="0"/>
                        </a:rPr>
                        <a:t>st-generation DES implantation</a:t>
                      </a:r>
                      <a:endParaRPr kumimoji="1" lang="ja-JP" altLang="en-US" sz="1400" baseline="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4%</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6%</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&lt;0.001</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3847282"/>
                  </a:ext>
                </a:extLst>
              </a:tr>
              <a:tr h="324000">
                <a:tc>
                  <a:txBody>
                    <a:bodyPr/>
                    <a:lstStyle/>
                    <a:p>
                      <a:pPr algn="l"/>
                      <a:r>
                        <a:rPr kumimoji="1" lang="en-US" altLang="ja-JP" sz="1400" dirty="0">
                          <a:latin typeface="Arial" panose="020B0604020202020204" pitchFamily="34" charset="0"/>
                          <a:cs typeface="Arial" panose="020B0604020202020204" pitchFamily="34" charset="0"/>
                        </a:rPr>
                        <a:t>Diabetes</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39%</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39%</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0.47</a:t>
                      </a:r>
                      <a:endParaRPr kumimoji="1" lang="ja-JP"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4455174"/>
                  </a:ext>
                </a:extLst>
              </a:tr>
              <a:tr h="324000">
                <a:tc>
                  <a:txBody>
                    <a:bodyPr/>
                    <a:lstStyle/>
                    <a:p>
                      <a:pPr algn="l"/>
                      <a:r>
                        <a:rPr kumimoji="1" lang="en-US" altLang="ja-JP" sz="1400" dirty="0">
                          <a:latin typeface="Arial" panose="020B0604020202020204" pitchFamily="34" charset="0"/>
                          <a:cs typeface="Arial" panose="020B0604020202020204" pitchFamily="34" charset="0"/>
                        </a:rPr>
                        <a:t>Severe CKD</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6%</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9%</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3834053615"/>
                  </a:ext>
                </a:extLst>
              </a:tr>
              <a:tr h="324000">
                <a:tc>
                  <a:txBody>
                    <a:bodyPr/>
                    <a:lstStyle/>
                    <a:p>
                      <a:pPr algn="l"/>
                      <a:r>
                        <a:rPr kumimoji="1" lang="en-US" altLang="ja-JP" sz="1400" dirty="0">
                          <a:latin typeface="Arial" panose="020B0604020202020204" pitchFamily="34" charset="0"/>
                          <a:cs typeface="Arial" panose="020B0604020202020204" pitchFamily="34" charset="0"/>
                        </a:rPr>
                        <a:t>Dialysis</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3%</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5%</a:t>
                      </a:r>
                      <a:endParaRPr kumimoji="1" lang="ja-JP" altLang="en-US" sz="1400" dirty="0">
                        <a:latin typeface="Arial" panose="020B0604020202020204" pitchFamily="34" charset="0"/>
                        <a:cs typeface="Arial" panose="020B0604020202020204" pitchFamily="34" charset="0"/>
                      </a:endParaRPr>
                    </a:p>
                  </a:txBody>
                  <a:tcPr/>
                </a:tc>
                <a:tc>
                  <a:txBody>
                    <a:bodyPr/>
                    <a:lstStyle/>
                    <a:p>
                      <a:pPr algn="ctr"/>
                      <a:r>
                        <a:rPr kumimoji="1" lang="en-US" altLang="ja-JP" sz="1400" dirty="0">
                          <a:latin typeface="Arial" panose="020B0604020202020204" pitchFamily="34" charset="0"/>
                          <a:cs typeface="Arial" panose="020B0604020202020204" pitchFamily="34" charset="0"/>
                        </a:rPr>
                        <a:t>&lt;0.001</a:t>
                      </a:r>
                    </a:p>
                  </a:txBody>
                  <a:tcPr/>
                </a:tc>
                <a:extLst>
                  <a:ext uri="{0D108BD9-81ED-4DB2-BD59-A6C34878D82A}">
                    <a16:rowId xmlns:a16="http://schemas.microsoft.com/office/drawing/2014/main" val="1937802030"/>
                  </a:ext>
                </a:extLst>
              </a:tr>
              <a:tr h="324000">
                <a:tc>
                  <a:txBody>
                    <a:bodyPr/>
                    <a:lstStyle/>
                    <a:p>
                      <a:pPr algn="l"/>
                      <a:r>
                        <a:rPr kumimoji="1" lang="en-US" altLang="ja-JP" sz="1400" dirty="0">
                          <a:latin typeface="Arial" panose="020B0604020202020204" pitchFamily="34" charset="0"/>
                          <a:cs typeface="Arial" panose="020B0604020202020204" pitchFamily="34" charset="0"/>
                        </a:rPr>
                        <a:t>Target of LMCA</a:t>
                      </a: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3%</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5%</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&lt;0.001</a:t>
                      </a:r>
                      <a:endParaRPr kumimoji="1" lang="ja-JP" altLang="en-US" sz="1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792503132"/>
                  </a:ext>
                </a:extLst>
              </a:tr>
              <a:tr h="324000">
                <a:tc>
                  <a:txBody>
                    <a:bodyPr/>
                    <a:lstStyle/>
                    <a:p>
                      <a:pPr algn="l"/>
                      <a:r>
                        <a:rPr kumimoji="1" lang="en-US" altLang="ja-JP" sz="1400" dirty="0">
                          <a:latin typeface="Arial" panose="020B0604020202020204" pitchFamily="34" charset="0"/>
                          <a:cs typeface="Arial" panose="020B0604020202020204" pitchFamily="34" charset="0"/>
                        </a:rPr>
                        <a:t>Two or more target vessels</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7%</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9%</a:t>
                      </a:r>
                      <a:endParaRPr kumimoji="1" lang="ja-JP" altLang="en-US" sz="14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400" dirty="0">
                          <a:latin typeface="Arial" panose="020B0604020202020204" pitchFamily="34" charset="0"/>
                          <a:cs typeface="Arial" panose="020B0604020202020204" pitchFamily="34" charset="0"/>
                        </a:rPr>
                        <a:t>0.003</a:t>
                      </a:r>
                      <a:endParaRPr kumimoji="1" lang="ja-JP" altLang="en-US" sz="14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189794290"/>
                  </a:ext>
                </a:extLst>
              </a:tr>
            </a:tbl>
          </a:graphicData>
        </a:graphic>
      </p:graphicFrame>
    </p:spTree>
    <p:extLst>
      <p:ext uri="{BB962C8B-B14F-4D97-AF65-F5344CB8AC3E}">
        <p14:creationId xmlns:p14="http://schemas.microsoft.com/office/powerpoint/2010/main" val="136655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078D0-0FF3-41AE-ADC6-EE7B66DD9972}"/>
              </a:ext>
            </a:extLst>
          </p:cNvPr>
          <p:cNvSpPr>
            <a:spLocks noGrp="1"/>
          </p:cNvSpPr>
          <p:nvPr>
            <p:ph type="title"/>
          </p:nvPr>
        </p:nvSpPr>
        <p:spPr>
          <a:xfrm>
            <a:off x="0" y="0"/>
            <a:ext cx="9144000" cy="781923"/>
          </a:xfrm>
        </p:spPr>
        <p:txBody>
          <a:bodyPr/>
          <a:lstStyle/>
          <a:p>
            <a:r>
              <a:rPr kumimoji="1" lang="en-US" altLang="ja-JP" dirty="0"/>
              <a:t>Study Flow</a:t>
            </a:r>
            <a:endParaRPr kumimoji="1" lang="ja-JP" altLang="en-US" dirty="0"/>
          </a:p>
        </p:txBody>
      </p:sp>
      <p:sp>
        <p:nvSpPr>
          <p:cNvPr id="10" name="テキスト ボックス 9">
            <a:extLst>
              <a:ext uri="{FF2B5EF4-FFF2-40B4-BE49-F238E27FC236}">
                <a16:creationId xmlns:a16="http://schemas.microsoft.com/office/drawing/2014/main" id="{E8FF2565-1900-46F0-99AB-7D758EA2182F}"/>
              </a:ext>
            </a:extLst>
          </p:cNvPr>
          <p:cNvSpPr txBox="1"/>
          <p:nvPr/>
        </p:nvSpPr>
        <p:spPr>
          <a:xfrm>
            <a:off x="7425441" y="3347825"/>
            <a:ext cx="160957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r>
              <a:rPr lang="en-US" sz="1200" dirty="0">
                <a:latin typeface="Arial" panose="020B0604020202020204" pitchFamily="34" charset="0"/>
                <a:cs typeface="Arial" panose="020B0604020202020204" pitchFamily="34" charset="0"/>
              </a:rPr>
              <a:t>13</a:t>
            </a:r>
            <a:r>
              <a:rPr kumimoji="1"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a:t>
            </a:r>
            <a:r>
              <a:rPr kumimoji="1" lang="en-US" sz="1200" dirty="0">
                <a:latin typeface="Arial" panose="020B0604020202020204" pitchFamily="34" charset="0"/>
                <a:cs typeface="Arial" panose="020B0604020202020204" pitchFamily="34" charset="0"/>
              </a:rPr>
              <a:t>ithdrew consent</a:t>
            </a:r>
          </a:p>
        </p:txBody>
      </p:sp>
      <p:sp>
        <p:nvSpPr>
          <p:cNvPr id="9" name="テキスト ボックス 8">
            <a:extLst>
              <a:ext uri="{FF2B5EF4-FFF2-40B4-BE49-F238E27FC236}">
                <a16:creationId xmlns:a16="http://schemas.microsoft.com/office/drawing/2014/main" id="{F37FCB7B-6481-4D95-A4B1-82667E1C0CDB}"/>
              </a:ext>
            </a:extLst>
          </p:cNvPr>
          <p:cNvSpPr txBox="1"/>
          <p:nvPr/>
        </p:nvSpPr>
        <p:spPr>
          <a:xfrm>
            <a:off x="118986" y="3347825"/>
            <a:ext cx="1607026"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179388" indent="-179388"/>
            <a:r>
              <a:rPr kumimoji="1" lang="en-US" sz="1200" dirty="0">
                <a:latin typeface="Arial" panose="020B0604020202020204" pitchFamily="34" charset="0"/>
                <a:cs typeface="Arial" panose="020B0604020202020204" pitchFamily="34" charset="0"/>
              </a:rPr>
              <a:t>23 </a:t>
            </a:r>
            <a:r>
              <a:rPr lang="en-US" sz="1200" dirty="0">
                <a:latin typeface="Arial" panose="020B0604020202020204" pitchFamily="34" charset="0"/>
                <a:cs typeface="Arial" panose="020B0604020202020204" pitchFamily="34" charset="0"/>
              </a:rPr>
              <a:t>w</a:t>
            </a:r>
            <a:r>
              <a:rPr kumimoji="1" lang="en-US" sz="1200" dirty="0">
                <a:latin typeface="Arial" panose="020B0604020202020204" pitchFamily="34" charset="0"/>
                <a:cs typeface="Arial" panose="020B0604020202020204" pitchFamily="34" charset="0"/>
              </a:rPr>
              <a:t>ithdrew consent</a:t>
            </a:r>
          </a:p>
        </p:txBody>
      </p:sp>
      <p:sp>
        <p:nvSpPr>
          <p:cNvPr id="4" name="テキスト ボックス 3">
            <a:extLst>
              <a:ext uri="{FF2B5EF4-FFF2-40B4-BE49-F238E27FC236}">
                <a16:creationId xmlns:a16="http://schemas.microsoft.com/office/drawing/2014/main" id="{35EB16BD-894D-41E9-A8C4-11CB02892869}"/>
              </a:ext>
            </a:extLst>
          </p:cNvPr>
          <p:cNvSpPr txBox="1"/>
          <p:nvPr/>
        </p:nvSpPr>
        <p:spPr>
          <a:xfrm>
            <a:off x="3163272" y="1910572"/>
            <a:ext cx="2817457" cy="576000"/>
          </a:xfrm>
          <a:prstGeom prst="roundRect">
            <a:avLst/>
          </a:prstGeom>
          <a:solidFill>
            <a:srgbClr val="7030A0"/>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Enrolled and randomized</a:t>
            </a:r>
          </a:p>
          <a:p>
            <a:pPr algn="ctr"/>
            <a:r>
              <a:rPr kumimoji="1" lang="en-US" sz="1400" b="1" dirty="0">
                <a:latin typeface="Arial" panose="020B0604020202020204" pitchFamily="34" charset="0"/>
                <a:cs typeface="Arial" panose="020B0604020202020204" pitchFamily="34" charset="0"/>
              </a:rPr>
              <a:t>N=3045</a:t>
            </a:r>
          </a:p>
        </p:txBody>
      </p:sp>
      <p:cxnSp>
        <p:nvCxnSpPr>
          <p:cNvPr id="5" name="コネクタ: カギ線 4">
            <a:extLst>
              <a:ext uri="{FF2B5EF4-FFF2-40B4-BE49-F238E27FC236}">
                <a16:creationId xmlns:a16="http://schemas.microsoft.com/office/drawing/2014/main" id="{5021DF8B-86A7-4575-99E0-2949318B5F23}"/>
              </a:ext>
            </a:extLst>
          </p:cNvPr>
          <p:cNvCxnSpPr>
            <a:cxnSpLocks/>
            <a:stCxn id="4" idx="2"/>
            <a:endCxn id="6" idx="0"/>
          </p:cNvCxnSpPr>
          <p:nvPr/>
        </p:nvCxnSpPr>
        <p:spPr>
          <a:xfrm rot="5400000">
            <a:off x="3553893" y="1821238"/>
            <a:ext cx="352775" cy="1683443"/>
          </a:xfrm>
          <a:prstGeom prst="bentConnector3">
            <a:avLst>
              <a:gd name="adj1" fmla="val 5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2B4E4B6D-7725-413F-9EC5-212329CA1B6E}"/>
              </a:ext>
            </a:extLst>
          </p:cNvPr>
          <p:cNvSpPr txBox="1"/>
          <p:nvPr/>
        </p:nvSpPr>
        <p:spPr>
          <a:xfrm>
            <a:off x="1718558" y="2839347"/>
            <a:ext cx="2340000" cy="540000"/>
          </a:xfrm>
          <a:prstGeom prst="roundRect">
            <a:avLst/>
          </a:prstGeom>
          <a:ln w="5080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1-month DAPT arm</a:t>
            </a:r>
          </a:p>
          <a:p>
            <a:pPr algn="ctr"/>
            <a:r>
              <a:rPr kumimoji="1" lang="en-US" sz="1400" b="1" dirty="0">
                <a:latin typeface="Arial" panose="020B0604020202020204" pitchFamily="34" charset="0"/>
                <a:cs typeface="Arial" panose="020B0604020202020204" pitchFamily="34" charset="0"/>
              </a:rPr>
              <a:t>N=1523</a:t>
            </a:r>
          </a:p>
        </p:txBody>
      </p:sp>
      <p:sp>
        <p:nvSpPr>
          <p:cNvPr id="7" name="テキスト ボックス 6">
            <a:extLst>
              <a:ext uri="{FF2B5EF4-FFF2-40B4-BE49-F238E27FC236}">
                <a16:creationId xmlns:a16="http://schemas.microsoft.com/office/drawing/2014/main" id="{513968E0-976B-4C59-91A6-EEB2ADA375EC}"/>
              </a:ext>
            </a:extLst>
          </p:cNvPr>
          <p:cNvSpPr txBox="1"/>
          <p:nvPr/>
        </p:nvSpPr>
        <p:spPr>
          <a:xfrm>
            <a:off x="5085442" y="2839347"/>
            <a:ext cx="2340000" cy="540000"/>
          </a:xfrm>
          <a:prstGeom prst="roundRect">
            <a:avLst/>
          </a:prstGeom>
          <a:ln w="508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en-US" sz="1600" b="1" dirty="0">
                <a:latin typeface="Arial" panose="020B0604020202020204" pitchFamily="34" charset="0"/>
                <a:cs typeface="Arial" panose="020B0604020202020204" pitchFamily="34" charset="0"/>
              </a:rPr>
              <a:t>12-month DAPT arm</a:t>
            </a:r>
          </a:p>
          <a:p>
            <a:pPr algn="ctr"/>
            <a:r>
              <a:rPr kumimoji="1" lang="en-US" sz="1400" b="1" dirty="0">
                <a:latin typeface="Arial" panose="020B0604020202020204" pitchFamily="34" charset="0"/>
                <a:cs typeface="Arial" panose="020B0604020202020204" pitchFamily="34" charset="0"/>
              </a:rPr>
              <a:t>N=1522</a:t>
            </a:r>
          </a:p>
        </p:txBody>
      </p:sp>
      <p:cxnSp>
        <p:nvCxnSpPr>
          <p:cNvPr id="8" name="コネクタ: カギ線 7">
            <a:extLst>
              <a:ext uri="{FF2B5EF4-FFF2-40B4-BE49-F238E27FC236}">
                <a16:creationId xmlns:a16="http://schemas.microsoft.com/office/drawing/2014/main" id="{408D36BC-EB76-4979-8352-813050CC5981}"/>
              </a:ext>
            </a:extLst>
          </p:cNvPr>
          <p:cNvCxnSpPr>
            <a:cxnSpLocks/>
            <a:stCxn id="4" idx="2"/>
            <a:endCxn id="7" idx="0"/>
          </p:cNvCxnSpPr>
          <p:nvPr/>
        </p:nvCxnSpPr>
        <p:spPr>
          <a:xfrm rot="16200000" flipH="1">
            <a:off x="5237334" y="1821238"/>
            <a:ext cx="352775" cy="1683441"/>
          </a:xfrm>
          <a:prstGeom prst="bentConnector3">
            <a:avLst>
              <a:gd name="adj1" fmla="val 50000"/>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6C21BDC9-EB10-466C-960D-BDDA12E98A1D}"/>
              </a:ext>
            </a:extLst>
          </p:cNvPr>
          <p:cNvSpPr txBox="1"/>
          <p:nvPr/>
        </p:nvSpPr>
        <p:spPr>
          <a:xfrm>
            <a:off x="1718558" y="3617954"/>
            <a:ext cx="2340000" cy="576000"/>
          </a:xfrm>
          <a:prstGeom prst="round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20000"/>
              </a:lnSpc>
            </a:pPr>
            <a:r>
              <a:rPr kumimoji="1" lang="en-US" sz="1400" dirty="0">
                <a:latin typeface="Arial" panose="020B0604020202020204" pitchFamily="34" charset="0"/>
                <a:cs typeface="Arial" panose="020B0604020202020204" pitchFamily="34" charset="0"/>
              </a:rPr>
              <a:t> </a:t>
            </a:r>
            <a:r>
              <a:rPr kumimoji="1" lang="en-US" sz="1600" b="1" dirty="0">
                <a:latin typeface="Arial" panose="020B0604020202020204" pitchFamily="34" charset="0"/>
                <a:cs typeface="Arial" panose="020B0604020202020204" pitchFamily="34" charset="0"/>
              </a:rPr>
              <a:t>ITT population</a:t>
            </a:r>
          </a:p>
          <a:p>
            <a:pPr algn="ctr">
              <a:lnSpc>
                <a:spcPct val="120000"/>
              </a:lnSpc>
            </a:pPr>
            <a:r>
              <a:rPr kumimoji="1" lang="en-US" sz="1400" b="1" dirty="0">
                <a:latin typeface="Arial" panose="020B0604020202020204" pitchFamily="34" charset="0"/>
                <a:cs typeface="Arial" panose="020B0604020202020204" pitchFamily="34" charset="0"/>
              </a:rPr>
              <a:t>N=1500</a:t>
            </a:r>
          </a:p>
        </p:txBody>
      </p:sp>
      <p:sp>
        <p:nvSpPr>
          <p:cNvPr id="12" name="テキスト ボックス 11">
            <a:extLst>
              <a:ext uri="{FF2B5EF4-FFF2-40B4-BE49-F238E27FC236}">
                <a16:creationId xmlns:a16="http://schemas.microsoft.com/office/drawing/2014/main" id="{0527CEE3-1924-43C5-B7C3-9CED14D2C579}"/>
              </a:ext>
            </a:extLst>
          </p:cNvPr>
          <p:cNvSpPr txBox="1"/>
          <p:nvPr/>
        </p:nvSpPr>
        <p:spPr>
          <a:xfrm>
            <a:off x="5085442" y="3627422"/>
            <a:ext cx="2340000" cy="576000"/>
          </a:xfrm>
          <a:prstGeom prst="roundRect">
            <a:avLst/>
          </a:prstGeom>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lnSpc>
                <a:spcPct val="120000"/>
              </a:lnSpc>
            </a:pPr>
            <a:r>
              <a:rPr kumimoji="1" lang="en-US" sz="1600" dirty="0">
                <a:latin typeface="Arial" panose="020B0604020202020204" pitchFamily="34" charset="0"/>
                <a:cs typeface="Arial" panose="020B0604020202020204" pitchFamily="34" charset="0"/>
              </a:rPr>
              <a:t> </a:t>
            </a:r>
            <a:r>
              <a:rPr kumimoji="1" lang="en-US" sz="1600" b="1" dirty="0">
                <a:latin typeface="Arial" panose="020B0604020202020204" pitchFamily="34" charset="0"/>
                <a:cs typeface="Arial" panose="020B0604020202020204" pitchFamily="34" charset="0"/>
              </a:rPr>
              <a:t>ITT population</a:t>
            </a:r>
          </a:p>
          <a:p>
            <a:pPr algn="ctr">
              <a:lnSpc>
                <a:spcPct val="120000"/>
              </a:lnSpc>
            </a:pPr>
            <a:r>
              <a:rPr kumimoji="1" lang="en-US" sz="1400" b="1" dirty="0">
                <a:latin typeface="Arial" panose="020B0604020202020204" pitchFamily="34" charset="0"/>
                <a:cs typeface="Arial" panose="020B0604020202020204" pitchFamily="34" charset="0"/>
              </a:rPr>
              <a:t>N=1509</a:t>
            </a:r>
          </a:p>
        </p:txBody>
      </p:sp>
      <p:sp>
        <p:nvSpPr>
          <p:cNvPr id="14" name="テキスト ボックス 13">
            <a:extLst>
              <a:ext uri="{FF2B5EF4-FFF2-40B4-BE49-F238E27FC236}">
                <a16:creationId xmlns:a16="http://schemas.microsoft.com/office/drawing/2014/main" id="{9302A90B-2F1C-464C-8809-4B1F1446A8F5}"/>
              </a:ext>
            </a:extLst>
          </p:cNvPr>
          <p:cNvSpPr txBox="1"/>
          <p:nvPr/>
        </p:nvSpPr>
        <p:spPr>
          <a:xfrm>
            <a:off x="3253143" y="920461"/>
            <a:ext cx="2637714" cy="7200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en-US" sz="1400" b="1" dirty="0">
                <a:solidFill>
                  <a:schemeClr val="tx1"/>
                </a:solidFill>
                <a:latin typeface="Arial" panose="020B0604020202020204" pitchFamily="34" charset="0"/>
                <a:cs typeface="Arial" panose="020B0604020202020204" pitchFamily="34" charset="0"/>
              </a:rPr>
              <a:t>Eligible patients</a:t>
            </a:r>
          </a:p>
          <a:p>
            <a:pPr algn="ctr"/>
            <a:r>
              <a:rPr kumimoji="1" lang="en-US" sz="1400" dirty="0">
                <a:solidFill>
                  <a:schemeClr val="tx1"/>
                </a:solidFill>
                <a:latin typeface="Arial" panose="020B0604020202020204" pitchFamily="34" charset="0"/>
                <a:cs typeface="Arial" panose="020B0604020202020204" pitchFamily="34" charset="0"/>
              </a:rPr>
              <a:t>Dec. 2015-Dec. 2017</a:t>
            </a:r>
          </a:p>
          <a:p>
            <a:pPr algn="ctr"/>
            <a:r>
              <a:rPr kumimoji="1" lang="en-US" sz="1400" dirty="0">
                <a:solidFill>
                  <a:schemeClr val="tx1"/>
                </a:solidFill>
                <a:latin typeface="Arial" panose="020B0604020202020204" pitchFamily="34" charset="0"/>
                <a:cs typeface="Arial" panose="020B0604020202020204" pitchFamily="34" charset="0"/>
              </a:rPr>
              <a:t>N=6504</a:t>
            </a:r>
          </a:p>
        </p:txBody>
      </p:sp>
      <p:cxnSp>
        <p:nvCxnSpPr>
          <p:cNvPr id="15" name="直線矢印コネクタ 14">
            <a:extLst>
              <a:ext uri="{FF2B5EF4-FFF2-40B4-BE49-F238E27FC236}">
                <a16:creationId xmlns:a16="http://schemas.microsoft.com/office/drawing/2014/main" id="{9036D7F9-A349-4FCE-BDF4-5374C6C5A188}"/>
              </a:ext>
            </a:extLst>
          </p:cNvPr>
          <p:cNvCxnSpPr>
            <a:cxnSpLocks/>
            <a:stCxn id="14" idx="2"/>
            <a:endCxn id="4" idx="0"/>
          </p:cNvCxnSpPr>
          <p:nvPr/>
        </p:nvCxnSpPr>
        <p:spPr>
          <a:xfrm>
            <a:off x="4572000" y="1640461"/>
            <a:ext cx="1" cy="2701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3AE438F1-F71F-48E2-A882-7CAE0796789B}"/>
              </a:ext>
            </a:extLst>
          </p:cNvPr>
          <p:cNvCxnSpPr>
            <a:cxnSpLocks/>
            <a:stCxn id="7" idx="2"/>
            <a:endCxn id="12" idx="0"/>
          </p:cNvCxnSpPr>
          <p:nvPr/>
        </p:nvCxnSpPr>
        <p:spPr>
          <a:xfrm>
            <a:off x="6255442" y="3379347"/>
            <a:ext cx="0" cy="2480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1AB47F2-3D5F-4820-8D4E-190FEC35B22E}"/>
              </a:ext>
            </a:extLst>
          </p:cNvPr>
          <p:cNvCxnSpPr>
            <a:cxnSpLocks/>
            <a:stCxn id="6" idx="2"/>
            <a:endCxn id="11" idx="0"/>
          </p:cNvCxnSpPr>
          <p:nvPr/>
        </p:nvCxnSpPr>
        <p:spPr>
          <a:xfrm>
            <a:off x="2888558" y="3379347"/>
            <a:ext cx="0" cy="2386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24F769DF-A2CA-4E1E-B60A-E0C099882B71}"/>
              </a:ext>
            </a:extLst>
          </p:cNvPr>
          <p:cNvCxnSpPr>
            <a:cxnSpLocks/>
          </p:cNvCxnSpPr>
          <p:nvPr/>
        </p:nvCxnSpPr>
        <p:spPr>
          <a:xfrm>
            <a:off x="4572001" y="1773328"/>
            <a:ext cx="157755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D3961AD-1636-4E31-AB75-230828973A2B}"/>
              </a:ext>
            </a:extLst>
          </p:cNvPr>
          <p:cNvCxnSpPr>
            <a:cxnSpLocks/>
            <a:endCxn id="9" idx="3"/>
          </p:cNvCxnSpPr>
          <p:nvPr/>
        </p:nvCxnSpPr>
        <p:spPr>
          <a:xfrm flipH="1">
            <a:off x="1726012" y="3486325"/>
            <a:ext cx="11625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E3AB16A-B7E0-409B-94F4-97C53F999C38}"/>
              </a:ext>
            </a:extLst>
          </p:cNvPr>
          <p:cNvCxnSpPr>
            <a:cxnSpLocks/>
            <a:endCxn id="10" idx="1"/>
          </p:cNvCxnSpPr>
          <p:nvPr/>
        </p:nvCxnSpPr>
        <p:spPr>
          <a:xfrm>
            <a:off x="6255442" y="3486325"/>
            <a:ext cx="11699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7976CC34-2C59-4022-8DDE-382692EC8470}"/>
              </a:ext>
            </a:extLst>
          </p:cNvPr>
          <p:cNvSpPr txBox="1"/>
          <p:nvPr/>
        </p:nvSpPr>
        <p:spPr>
          <a:xfrm>
            <a:off x="1233938" y="2383037"/>
            <a:ext cx="1654620" cy="276999"/>
          </a:xfrm>
          <a:prstGeom prst="rect">
            <a:avLst/>
          </a:prstGeom>
          <a:noFill/>
        </p:spPr>
        <p:txBody>
          <a:bodyPr wrap="none" rtlCol="0">
            <a:spAutoFit/>
          </a:bodyPr>
          <a:lstStyle/>
          <a:p>
            <a:r>
              <a:rPr kumimoji="1" lang="en-US" altLang="ja-JP" sz="1200" b="1" dirty="0">
                <a:latin typeface="Arial" panose="020B0604020202020204" pitchFamily="34" charset="0"/>
                <a:cs typeface="Arial" panose="020B0604020202020204" pitchFamily="34" charset="0"/>
              </a:rPr>
              <a:t>Stratified by Center</a:t>
            </a:r>
            <a:endParaRPr kumimoji="1" lang="ja-JP" altLang="en-US" sz="1200" b="1"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3517E0E5-531E-4E3C-98EE-E0D7E43345E3}"/>
              </a:ext>
            </a:extLst>
          </p:cNvPr>
          <p:cNvSpPr txBox="1"/>
          <p:nvPr/>
        </p:nvSpPr>
        <p:spPr>
          <a:xfrm>
            <a:off x="1718558" y="4435215"/>
            <a:ext cx="2340000" cy="540000"/>
          </a:xfrm>
          <a:prstGeom prst="roundRect">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kumimoji="1" lang="en-US" sz="1400" dirty="0">
                <a:latin typeface="Arial" panose="020B0604020202020204" pitchFamily="34" charset="0"/>
                <a:cs typeface="Arial" panose="020B0604020202020204" pitchFamily="34" charset="0"/>
              </a:rPr>
              <a:t>Complete 1-Year FU</a:t>
            </a:r>
          </a:p>
          <a:p>
            <a:pPr algn="ctr"/>
            <a:r>
              <a:rPr kumimoji="1" lang="en-US" sz="1400" dirty="0">
                <a:latin typeface="Arial" panose="020B0604020202020204" pitchFamily="34" charset="0"/>
                <a:cs typeface="Arial" panose="020B0604020202020204" pitchFamily="34" charset="0"/>
              </a:rPr>
              <a:t>N=1478 (98.5%)</a:t>
            </a:r>
          </a:p>
        </p:txBody>
      </p:sp>
      <p:sp>
        <p:nvSpPr>
          <p:cNvPr id="35" name="テキスト ボックス 34">
            <a:extLst>
              <a:ext uri="{FF2B5EF4-FFF2-40B4-BE49-F238E27FC236}">
                <a16:creationId xmlns:a16="http://schemas.microsoft.com/office/drawing/2014/main" id="{F69141F9-D8BA-4C7D-B8A2-E9D2CA2E760C}"/>
              </a:ext>
            </a:extLst>
          </p:cNvPr>
          <p:cNvSpPr txBox="1"/>
          <p:nvPr/>
        </p:nvSpPr>
        <p:spPr>
          <a:xfrm>
            <a:off x="5085443" y="4433225"/>
            <a:ext cx="2340000" cy="540000"/>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en-US" altLang="ja-JP" sz="1400" dirty="0">
                <a:latin typeface="Arial" panose="020B0604020202020204" pitchFamily="34" charset="0"/>
                <a:cs typeface="Arial" panose="020B0604020202020204" pitchFamily="34" charset="0"/>
              </a:rPr>
              <a:t>Complete 1-Year FU</a:t>
            </a:r>
          </a:p>
          <a:p>
            <a:pPr algn="ctr"/>
            <a:r>
              <a:rPr kumimoji="1" lang="en-US" altLang="ja-JP" sz="1400" dirty="0">
                <a:latin typeface="Arial" panose="020B0604020202020204" pitchFamily="34" charset="0"/>
                <a:cs typeface="Arial" panose="020B0604020202020204" pitchFamily="34" charset="0"/>
              </a:rPr>
              <a:t>N=1496 (99.1%)</a:t>
            </a:r>
          </a:p>
        </p:txBody>
      </p:sp>
      <p:cxnSp>
        <p:nvCxnSpPr>
          <p:cNvPr id="36" name="直線矢印コネクタ 35">
            <a:extLst>
              <a:ext uri="{FF2B5EF4-FFF2-40B4-BE49-F238E27FC236}">
                <a16:creationId xmlns:a16="http://schemas.microsoft.com/office/drawing/2014/main" id="{C0A4B819-4380-4EAF-B381-4EAA04DC38CF}"/>
              </a:ext>
            </a:extLst>
          </p:cNvPr>
          <p:cNvCxnSpPr>
            <a:cxnSpLocks/>
            <a:stCxn id="11" idx="2"/>
            <a:endCxn id="34" idx="0"/>
          </p:cNvCxnSpPr>
          <p:nvPr/>
        </p:nvCxnSpPr>
        <p:spPr>
          <a:xfrm>
            <a:off x="2888558" y="4193954"/>
            <a:ext cx="0" cy="2412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5C2C8B5-6448-41FE-A9DC-4DD26841C963}"/>
              </a:ext>
            </a:extLst>
          </p:cNvPr>
          <p:cNvCxnSpPr>
            <a:cxnSpLocks/>
            <a:stCxn id="12" idx="2"/>
            <a:endCxn id="35" idx="0"/>
          </p:cNvCxnSpPr>
          <p:nvPr/>
        </p:nvCxnSpPr>
        <p:spPr>
          <a:xfrm>
            <a:off x="6255442" y="4203422"/>
            <a:ext cx="1" cy="2298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7663EC73-9427-43AD-8B29-B66DFCB70EFA}"/>
              </a:ext>
            </a:extLst>
          </p:cNvPr>
          <p:cNvSpPr txBox="1"/>
          <p:nvPr/>
        </p:nvSpPr>
        <p:spPr>
          <a:xfrm>
            <a:off x="6149554" y="1000263"/>
            <a:ext cx="2861579" cy="1532334"/>
          </a:xfrm>
          <a:prstGeom prst="roundRect">
            <a:avLst/>
          </a:prstGeom>
          <a:solidFill>
            <a:schemeClr val="accent3">
              <a:lumMod val="40000"/>
              <a:lumOff val="60000"/>
            </a:scheme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altLang="ja-JP" sz="1400" dirty="0">
                <a:solidFill>
                  <a:schemeClr val="tx1"/>
                </a:solidFill>
                <a:latin typeface="Arial" panose="020B0604020202020204" pitchFamily="34" charset="0"/>
                <a:cs typeface="Arial" panose="020B0604020202020204" pitchFamily="34" charset="0"/>
              </a:rPr>
              <a:t>3459</a:t>
            </a:r>
            <a:r>
              <a:rPr kumimoji="1" lang="en-US" sz="1400" dirty="0">
                <a:solidFill>
                  <a:schemeClr val="tx1"/>
                </a:solidFill>
                <a:latin typeface="Arial" panose="020B0604020202020204" pitchFamily="34" charset="0"/>
                <a:cs typeface="Arial" panose="020B0604020202020204" pitchFamily="34" charset="0"/>
              </a:rPr>
              <a:t> did not participate</a:t>
            </a:r>
          </a:p>
          <a:p>
            <a:pPr marL="182563" defTabSz="623888"/>
            <a:r>
              <a:rPr kumimoji="1" lang="en-US" sz="1400" dirty="0">
                <a:solidFill>
                  <a:schemeClr val="tx1"/>
                </a:solidFill>
                <a:latin typeface="Arial" panose="020B0604020202020204" pitchFamily="34" charset="0"/>
                <a:cs typeface="Arial" panose="020B0604020202020204" pitchFamily="34" charset="0"/>
              </a:rPr>
              <a:t>1</a:t>
            </a:r>
            <a:r>
              <a:rPr kumimoji="1" lang="en-US" altLang="ja-JP" sz="1400" dirty="0">
                <a:solidFill>
                  <a:schemeClr val="tx1"/>
                </a:solidFill>
                <a:latin typeface="Arial" panose="020B0604020202020204" pitchFamily="34" charset="0"/>
                <a:cs typeface="Arial" panose="020B0604020202020204" pitchFamily="34" charset="0"/>
              </a:rPr>
              <a:t>731	</a:t>
            </a:r>
            <a:r>
              <a:rPr kumimoji="1" lang="en-US" sz="1400" dirty="0">
                <a:solidFill>
                  <a:schemeClr val="tx1"/>
                </a:solidFill>
                <a:latin typeface="Arial" panose="020B0604020202020204" pitchFamily="34" charset="0"/>
                <a:cs typeface="Arial" panose="020B0604020202020204" pitchFamily="34" charset="0"/>
              </a:rPr>
              <a:t>Physicians’ judgment</a:t>
            </a:r>
          </a:p>
          <a:p>
            <a:pPr marL="182563" defTabSz="623888"/>
            <a:r>
              <a:rPr kumimoji="1" lang="en-US" sz="1400" dirty="0">
                <a:solidFill>
                  <a:schemeClr val="tx1"/>
                </a:solidFill>
                <a:latin typeface="Arial" panose="020B0604020202020204" pitchFamily="34" charset="0"/>
                <a:cs typeface="Arial" panose="020B0604020202020204" pitchFamily="34" charset="0"/>
              </a:rPr>
              <a:t>1</a:t>
            </a:r>
            <a:r>
              <a:rPr kumimoji="1" lang="en-US" altLang="ja-JP" sz="1400" dirty="0">
                <a:solidFill>
                  <a:schemeClr val="tx1"/>
                </a:solidFill>
                <a:latin typeface="Arial" panose="020B0604020202020204" pitchFamily="34" charset="0"/>
                <a:cs typeface="Arial" panose="020B0604020202020204" pitchFamily="34" charset="0"/>
              </a:rPr>
              <a:t>280	</a:t>
            </a:r>
            <a:r>
              <a:rPr kumimoji="1" lang="en-US" sz="1400" dirty="0">
                <a:solidFill>
                  <a:schemeClr val="tx1"/>
                </a:solidFill>
                <a:latin typeface="Arial" panose="020B0604020202020204" pitchFamily="34" charset="0"/>
                <a:cs typeface="Arial" panose="020B0604020202020204" pitchFamily="34" charset="0"/>
              </a:rPr>
              <a:t>Patients’ refusal</a:t>
            </a:r>
          </a:p>
          <a:p>
            <a:pPr marL="182563" defTabSz="623888"/>
            <a:r>
              <a:rPr kumimoji="1" lang="en-US" altLang="ja-JP" sz="1400" dirty="0">
                <a:solidFill>
                  <a:schemeClr val="accent3">
                    <a:lumMod val="40000"/>
                    <a:lumOff val="60000"/>
                  </a:schemeClr>
                </a:solidFill>
                <a:latin typeface="Arial" panose="020B0604020202020204" pitchFamily="34" charset="0"/>
                <a:cs typeface="Arial" panose="020B0604020202020204" pitchFamily="34" charset="0"/>
              </a:rPr>
              <a:t>0</a:t>
            </a:r>
            <a:r>
              <a:rPr kumimoji="1" lang="en-US" altLang="ja-JP" sz="1400" dirty="0">
                <a:solidFill>
                  <a:schemeClr val="tx1"/>
                </a:solidFill>
                <a:latin typeface="Arial" panose="020B0604020202020204" pitchFamily="34" charset="0"/>
                <a:cs typeface="Arial" panose="020B0604020202020204" pitchFamily="34" charset="0"/>
              </a:rPr>
              <a:t>362	Logistic</a:t>
            </a:r>
            <a:r>
              <a:rPr kumimoji="1" lang="ja-JP" altLang="en-US" sz="1400" dirty="0">
                <a:solidFill>
                  <a:schemeClr val="tx1"/>
                </a:solidFill>
                <a:latin typeface="Arial" panose="020B0604020202020204" pitchFamily="34" charset="0"/>
                <a:cs typeface="Arial" panose="020B0604020202020204" pitchFamily="34" charset="0"/>
              </a:rPr>
              <a:t> </a:t>
            </a:r>
            <a:r>
              <a:rPr kumimoji="1" lang="en-US" altLang="ja-JP" sz="1400" dirty="0">
                <a:solidFill>
                  <a:schemeClr val="tx1"/>
                </a:solidFill>
                <a:latin typeface="Arial" panose="020B0604020202020204" pitchFamily="34" charset="0"/>
                <a:cs typeface="Arial" panose="020B0604020202020204" pitchFamily="34" charset="0"/>
              </a:rPr>
              <a:t>reasons</a:t>
            </a:r>
          </a:p>
          <a:p>
            <a:pPr marL="182563" defTabSz="623888"/>
            <a:r>
              <a:rPr kumimoji="1" lang="en-US" altLang="ja-JP" sz="1400" dirty="0">
                <a:solidFill>
                  <a:schemeClr val="accent3">
                    <a:lumMod val="40000"/>
                    <a:lumOff val="60000"/>
                  </a:schemeClr>
                </a:solidFill>
                <a:latin typeface="Arial" panose="020B0604020202020204" pitchFamily="34" charset="0"/>
                <a:cs typeface="Arial" panose="020B0604020202020204" pitchFamily="34" charset="0"/>
              </a:rPr>
              <a:t>00</a:t>
            </a:r>
            <a:r>
              <a:rPr kumimoji="1" lang="en-US" altLang="ja-JP" sz="1400" dirty="0">
                <a:solidFill>
                  <a:schemeClr val="tx1"/>
                </a:solidFill>
                <a:latin typeface="Arial" panose="020B0604020202020204" pitchFamily="34" charset="0"/>
                <a:cs typeface="Arial" panose="020B0604020202020204" pitchFamily="34" charset="0"/>
              </a:rPr>
              <a:t>47	Ethical</a:t>
            </a:r>
            <a:r>
              <a:rPr kumimoji="1" lang="ja-JP" altLang="en-US" sz="1400" dirty="0">
                <a:solidFill>
                  <a:schemeClr val="tx1"/>
                </a:solidFill>
                <a:latin typeface="Arial" panose="020B0604020202020204" pitchFamily="34" charset="0"/>
                <a:cs typeface="Arial" panose="020B0604020202020204" pitchFamily="34" charset="0"/>
              </a:rPr>
              <a:t> </a:t>
            </a:r>
            <a:r>
              <a:rPr kumimoji="1" lang="en-US" altLang="ja-JP" sz="1400" dirty="0">
                <a:solidFill>
                  <a:schemeClr val="tx1"/>
                </a:solidFill>
                <a:latin typeface="Arial" panose="020B0604020202020204" pitchFamily="34" charset="0"/>
                <a:cs typeface="Arial" panose="020B0604020202020204" pitchFamily="34" charset="0"/>
              </a:rPr>
              <a:t>reasons</a:t>
            </a:r>
          </a:p>
          <a:p>
            <a:pPr marL="182563" defTabSz="623888"/>
            <a:r>
              <a:rPr lang="en-US" altLang="ja-JP" sz="1400" dirty="0">
                <a:solidFill>
                  <a:schemeClr val="accent3">
                    <a:lumMod val="40000"/>
                    <a:lumOff val="60000"/>
                  </a:schemeClr>
                </a:solidFill>
                <a:latin typeface="Arial" panose="020B0604020202020204" pitchFamily="34" charset="0"/>
                <a:cs typeface="Arial" panose="020B0604020202020204" pitchFamily="34" charset="0"/>
              </a:rPr>
              <a:t>00</a:t>
            </a:r>
            <a:r>
              <a:rPr lang="en-US" altLang="ja-JP" sz="1400" dirty="0">
                <a:solidFill>
                  <a:schemeClr val="tx1"/>
                </a:solidFill>
                <a:latin typeface="Arial" panose="020B0604020202020204" pitchFamily="34" charset="0"/>
                <a:cs typeface="Arial" panose="020B0604020202020204" pitchFamily="34" charset="0"/>
              </a:rPr>
              <a:t>39	Unknown</a:t>
            </a: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25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97A8ED3-D21E-448F-A759-65A60193EEAB}"/>
              </a:ext>
            </a:extLst>
          </p:cNvPr>
          <p:cNvGraphicFramePr>
            <a:graphicFrameLocks noGrp="1"/>
          </p:cNvGraphicFramePr>
          <p:nvPr>
            <p:extLst>
              <p:ext uri="{D42A27DB-BD31-4B8C-83A1-F6EECF244321}">
                <p14:modId xmlns:p14="http://schemas.microsoft.com/office/powerpoint/2010/main" val="198179655"/>
              </p:ext>
            </p:extLst>
          </p:nvPr>
        </p:nvGraphicFramePr>
        <p:xfrm>
          <a:off x="1096911" y="606612"/>
          <a:ext cx="6941820" cy="4450080"/>
        </p:xfrm>
        <a:graphic>
          <a:graphicData uri="http://schemas.openxmlformats.org/drawingml/2006/table">
            <a:tbl>
              <a:tblPr firstRow="1" bandRow="1">
                <a:tableStyleId>{5202B0CA-FC54-4496-8BCA-5EF66A818D29}</a:tableStyleId>
              </a:tblPr>
              <a:tblGrid>
                <a:gridCol w="3407728">
                  <a:extLst>
                    <a:ext uri="{9D8B030D-6E8A-4147-A177-3AD203B41FA5}">
                      <a16:colId xmlns:a16="http://schemas.microsoft.com/office/drawing/2014/main" val="1136773001"/>
                    </a:ext>
                  </a:extLst>
                </a:gridCol>
                <a:gridCol w="1710690">
                  <a:extLst>
                    <a:ext uri="{9D8B030D-6E8A-4147-A177-3AD203B41FA5}">
                      <a16:colId xmlns:a16="http://schemas.microsoft.com/office/drawing/2014/main" val="253805589"/>
                    </a:ext>
                  </a:extLst>
                </a:gridCol>
                <a:gridCol w="1823402">
                  <a:extLst>
                    <a:ext uri="{9D8B030D-6E8A-4147-A177-3AD203B41FA5}">
                      <a16:colId xmlns:a16="http://schemas.microsoft.com/office/drawing/2014/main" val="1771590654"/>
                    </a:ext>
                  </a:extLst>
                </a:gridCol>
              </a:tblGrid>
              <a:tr h="442118">
                <a:tc>
                  <a:txBody>
                    <a:bodyPr/>
                    <a:lstStyle/>
                    <a:p>
                      <a:endParaRPr kumimoji="1" lang="ja-JP" altLang="en-US" sz="1400" dirty="0">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Arial" panose="020B0604020202020204" pitchFamily="34" charset="0"/>
                          <a:cs typeface="Arial" panose="020B0604020202020204" pitchFamily="34" charset="0"/>
                        </a:rPr>
                        <a:t>1-month DAPT</a:t>
                      </a:r>
                    </a:p>
                    <a:p>
                      <a:pPr algn="ctr"/>
                      <a:r>
                        <a:rPr kumimoji="1" lang="en-US" altLang="ja-JP" sz="1200" dirty="0">
                          <a:latin typeface="Arial" panose="020B0604020202020204" pitchFamily="34" charset="0"/>
                          <a:cs typeface="Arial" panose="020B0604020202020204" pitchFamily="34" charset="0"/>
                        </a:rPr>
                        <a:t>N=1500</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en-US" altLang="ja-JP" sz="1200" dirty="0">
                          <a:latin typeface="Arial" panose="020B0604020202020204" pitchFamily="34" charset="0"/>
                          <a:cs typeface="Arial" panose="020B0604020202020204" pitchFamily="34" charset="0"/>
                        </a:rPr>
                        <a:t>12-month DAPT</a:t>
                      </a:r>
                    </a:p>
                    <a:p>
                      <a:pPr algn="ctr"/>
                      <a:r>
                        <a:rPr kumimoji="1" lang="en-US" altLang="ja-JP" sz="1200" dirty="0">
                          <a:latin typeface="Arial" panose="020B0604020202020204" pitchFamily="34" charset="0"/>
                          <a:cs typeface="Arial" panose="020B0604020202020204" pitchFamily="34" charset="0"/>
                        </a:rPr>
                        <a:t>N=1509</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32895915"/>
                  </a:ext>
                </a:extLst>
              </a:tr>
              <a:tr h="245621">
                <a:tc>
                  <a:txBody>
                    <a:bodyPr/>
                    <a:lstStyle/>
                    <a:p>
                      <a:pPr marL="0" indent="0" algn="l"/>
                      <a:r>
                        <a:rPr kumimoji="1" lang="en-US" altLang="ja-JP" sz="1200" dirty="0">
                          <a:solidFill>
                            <a:srgbClr val="0000FF"/>
                          </a:solidFill>
                          <a:latin typeface="Arial" panose="020B0604020202020204" pitchFamily="34" charset="0"/>
                          <a:cs typeface="Arial" panose="020B0604020202020204" pitchFamily="34" charset="0"/>
                        </a:rPr>
                        <a:t>Age, years</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68.1±10.9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a:r>
                        <a:rPr kumimoji="1" lang="en-US" altLang="ja-JP" sz="1200" kern="1200" dirty="0">
                          <a:solidFill>
                            <a:srgbClr val="0000FF"/>
                          </a:solidFill>
                          <a:latin typeface="Arial" panose="020B0604020202020204" pitchFamily="34" charset="0"/>
                          <a:cs typeface="Arial" panose="020B0604020202020204" pitchFamily="34" charset="0"/>
                        </a:rPr>
                        <a:t>69.1±10.4</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03010"/>
                  </a:ext>
                </a:extLst>
              </a:tr>
              <a:tr h="245621">
                <a:tc>
                  <a:txBody>
                    <a:bodyPr/>
                    <a:lstStyle/>
                    <a:p>
                      <a:pPr algn="l"/>
                      <a:r>
                        <a:rPr kumimoji="1" lang="en-US" altLang="ja-JP" sz="1200" dirty="0">
                          <a:latin typeface="Arial" panose="020B0604020202020204" pitchFamily="34" charset="0"/>
                          <a:cs typeface="Arial" panose="020B0604020202020204" pitchFamily="34" charset="0"/>
                        </a:rPr>
                        <a:t>Men</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79%</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77%</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690804373"/>
                  </a:ext>
                </a:extLst>
              </a:tr>
              <a:tr h="245621">
                <a:tc>
                  <a:txBody>
                    <a:bodyPr/>
                    <a:lstStyle/>
                    <a:p>
                      <a:pPr algn="l"/>
                      <a:r>
                        <a:rPr kumimoji="1" lang="en-US" altLang="ja-JP" sz="1200" dirty="0">
                          <a:latin typeface="Arial" panose="020B0604020202020204" pitchFamily="34" charset="0"/>
                          <a:cs typeface="Arial" panose="020B0604020202020204" pitchFamily="34" charset="0"/>
                        </a:rPr>
                        <a:t>ACS</a:t>
                      </a: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38%</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39%</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632972296"/>
                  </a:ext>
                </a:extLst>
              </a:tr>
              <a:tr h="245621">
                <a:tc>
                  <a:txBody>
                    <a:bodyPr/>
                    <a:lstStyle/>
                    <a:p>
                      <a:pPr algn="l"/>
                      <a:r>
                        <a:rPr kumimoji="1" lang="en-US" altLang="ja-JP" sz="1200" dirty="0">
                          <a:latin typeface="Arial" panose="020B0604020202020204" pitchFamily="34" charset="0"/>
                          <a:cs typeface="Arial" panose="020B0604020202020204" pitchFamily="34" charset="0"/>
                        </a:rPr>
                        <a:t>STEMI</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19%</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18%</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507315174"/>
                  </a:ext>
                </a:extLst>
              </a:tr>
              <a:tr h="245621">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Stable CAD</a:t>
                      </a: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62%</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61%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787304665"/>
                  </a:ext>
                </a:extLst>
              </a:tr>
              <a:tr h="245621">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Diabetes</a:t>
                      </a: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39%</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38%</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324455174"/>
                  </a:ext>
                </a:extLst>
              </a:tr>
              <a:tr h="245621">
                <a:tc>
                  <a:txBody>
                    <a:bodyPr/>
                    <a:lstStyle/>
                    <a:p>
                      <a:r>
                        <a:rPr kumimoji="1" lang="en-US" altLang="ja-JP" sz="1200" dirty="0">
                          <a:latin typeface="Arial" panose="020B0604020202020204" pitchFamily="34" charset="0"/>
                          <a:cs typeface="Arial" panose="020B0604020202020204" pitchFamily="34" charset="0"/>
                        </a:rPr>
                        <a:t>Severe CKD (eGFR&lt;30ml/min/m</a:t>
                      </a:r>
                      <a:r>
                        <a:rPr kumimoji="1" lang="en-US" altLang="ja-JP" sz="1200" baseline="30000" dirty="0">
                          <a:latin typeface="Arial" panose="020B0604020202020204" pitchFamily="34" charset="0"/>
                          <a:cs typeface="Arial" panose="020B0604020202020204" pitchFamily="34" charset="0"/>
                        </a:rPr>
                        <a:t>2</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6%</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6%</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834053615"/>
                  </a:ext>
                </a:extLst>
              </a:tr>
              <a:tr h="245621">
                <a:tc>
                  <a:txBody>
                    <a:bodyPr/>
                    <a:lstStyle/>
                    <a:p>
                      <a:r>
                        <a:rPr kumimoji="1" lang="en-US" altLang="ja-JP" sz="1200" dirty="0">
                          <a:latin typeface="Arial" panose="020B0604020202020204" pitchFamily="34" charset="0"/>
                          <a:cs typeface="Arial" panose="020B0604020202020204" pitchFamily="34" charset="0"/>
                        </a:rPr>
                        <a:t>Prior MI</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14%</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13%</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792503132"/>
                  </a:ext>
                </a:extLst>
              </a:tr>
              <a:tr h="245621">
                <a:tc>
                  <a:txBody>
                    <a:bodyPr/>
                    <a:lstStyle/>
                    <a:p>
                      <a:r>
                        <a:rPr kumimoji="1" lang="en-US" altLang="ja-JP" sz="1200" dirty="0">
                          <a:latin typeface="Arial" panose="020B0604020202020204" pitchFamily="34" charset="0"/>
                          <a:cs typeface="Arial" panose="020B0604020202020204" pitchFamily="34" charset="0"/>
                        </a:rPr>
                        <a:t>Prior PCI</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34%</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35%</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189794290"/>
                  </a:ext>
                </a:extLst>
              </a:tr>
              <a:tr h="245621">
                <a:tc>
                  <a:txBody>
                    <a:bodyPr/>
                    <a:lstStyle/>
                    <a:p>
                      <a:r>
                        <a:rPr kumimoji="1" lang="en-US" altLang="ja-JP" sz="1200" dirty="0">
                          <a:latin typeface="Arial" panose="020B0604020202020204" pitchFamily="34" charset="0"/>
                          <a:cs typeface="Arial" panose="020B0604020202020204" pitchFamily="34" charset="0"/>
                        </a:rPr>
                        <a:t>CREDO-Kyoto thrombotic risk score</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4126054672"/>
                  </a:ext>
                </a:extLst>
              </a:tr>
              <a:tr h="245621">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High; </a:t>
                      </a:r>
                      <a:r>
                        <a:rPr lang="en-US"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Intermediate; Low</a:t>
                      </a: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p>
                  </a:txBody>
                  <a:tcPr marL="9525" marR="9525" marT="9525" marB="0" anchor="ctr"/>
                </a:tc>
                <a:tc>
                  <a:txBody>
                    <a:bodyPr/>
                    <a:lstStyle/>
                    <a:p>
                      <a:pPr algn="ctr"/>
                      <a:r>
                        <a:rPr kumimoji="1" lang="en-US" altLang="ja-JP" sz="1200" dirty="0">
                          <a:latin typeface="Arial" panose="020B0604020202020204" pitchFamily="34" charset="0"/>
                          <a:cs typeface="Arial" panose="020B0604020202020204" pitchFamily="34" charset="0"/>
                        </a:rPr>
                        <a:t>8%; </a:t>
                      </a:r>
                      <a:r>
                        <a:rPr kumimoji="1" lang="en-US" altLang="ja-JP" sz="1200" dirty="0">
                          <a:solidFill>
                            <a:srgbClr val="0000FF"/>
                          </a:solidFill>
                          <a:latin typeface="Arial" panose="020B0604020202020204" pitchFamily="34" charset="0"/>
                          <a:cs typeface="Arial" panose="020B0604020202020204" pitchFamily="34" charset="0"/>
                        </a:rPr>
                        <a:t>21%; 71%</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8%; </a:t>
                      </a:r>
                      <a:r>
                        <a:rPr kumimoji="1" lang="en-US" altLang="ja-JP" sz="1200" dirty="0">
                          <a:solidFill>
                            <a:srgbClr val="0000FF"/>
                          </a:solidFill>
                          <a:latin typeface="Arial" panose="020B0604020202020204" pitchFamily="34" charset="0"/>
                          <a:cs typeface="Arial" panose="020B0604020202020204" pitchFamily="34" charset="0"/>
                        </a:rPr>
                        <a:t>24%; 68%</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4195166497"/>
                  </a:ext>
                </a:extLst>
              </a:tr>
              <a:tr h="245621">
                <a:tc>
                  <a:txBody>
                    <a:bodyPr/>
                    <a:lstStyle/>
                    <a:p>
                      <a:r>
                        <a:rPr kumimoji="1" lang="en-US" altLang="ja-JP" sz="1200" dirty="0">
                          <a:latin typeface="Arial" panose="020B0604020202020204" pitchFamily="34" charset="0"/>
                          <a:cs typeface="Arial" panose="020B0604020202020204" pitchFamily="34" charset="0"/>
                        </a:rPr>
                        <a:t>   CREDO-Kyoto bleeding risk score</a:t>
                      </a:r>
                      <a:endParaRPr kumimoji="1" lang="ja-JP" altLang="en-US" sz="1200" dirty="0">
                        <a:latin typeface="Arial" panose="020B0604020202020204" pitchFamily="34" charset="0"/>
                        <a:cs typeface="Arial" panose="020B0604020202020204" pitchFamily="34" charset="0"/>
                      </a:endParaRPr>
                    </a:p>
                  </a:txBody>
                  <a:tcPr marL="9525" marR="9525" marT="9525" marB="0" anchor="ctr"/>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594917263"/>
                  </a:ext>
                </a:extLst>
              </a:tr>
              <a:tr h="245621">
                <a:tc>
                  <a:txBody>
                    <a:bodyPr/>
                    <a:lstStyle/>
                    <a:p>
                      <a:pPr algn="l"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High; </a:t>
                      </a: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Intermediate; Low</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a:r>
                        <a:rPr kumimoji="1" lang="en-US" altLang="ja-JP" sz="1200" dirty="0">
                          <a:latin typeface="Arial" panose="020B0604020202020204" pitchFamily="34" charset="0"/>
                          <a:cs typeface="Arial" panose="020B0604020202020204" pitchFamily="34" charset="0"/>
                        </a:rPr>
                        <a:t>7%; </a:t>
                      </a:r>
                      <a:r>
                        <a:rPr kumimoji="1" lang="en-US" altLang="ja-JP" sz="1200" dirty="0">
                          <a:solidFill>
                            <a:srgbClr val="0000FF"/>
                          </a:solidFill>
                          <a:latin typeface="Arial" panose="020B0604020202020204" pitchFamily="34" charset="0"/>
                          <a:cs typeface="Arial" panose="020B0604020202020204" pitchFamily="34" charset="0"/>
                        </a:rPr>
                        <a:t>27%; 66%</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 </a:t>
                      </a:r>
                      <a:r>
                        <a:rPr kumimoji="1" lang="en-US" altLang="ja-JP" sz="1200" dirty="0">
                          <a:solidFill>
                            <a:srgbClr val="0000FF"/>
                          </a:solidFill>
                          <a:latin typeface="Arial" panose="020B0604020202020204" pitchFamily="34" charset="0"/>
                          <a:cs typeface="Arial" panose="020B0604020202020204" pitchFamily="34" charset="0"/>
                        </a:rPr>
                        <a:t>27%; 66%</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950633009"/>
                  </a:ext>
                </a:extLst>
              </a:tr>
            </a:tbl>
          </a:graphicData>
        </a:graphic>
      </p:graphicFrame>
      <p:sp>
        <p:nvSpPr>
          <p:cNvPr id="7" name="タイトル 1">
            <a:extLst>
              <a:ext uri="{FF2B5EF4-FFF2-40B4-BE49-F238E27FC236}">
                <a16:creationId xmlns:a16="http://schemas.microsoft.com/office/drawing/2014/main" id="{08FBE088-7DAD-4AEB-82AB-B1738F845EB9}"/>
              </a:ext>
            </a:extLst>
          </p:cNvPr>
          <p:cNvSpPr>
            <a:spLocks noGrp="1"/>
          </p:cNvSpPr>
          <p:nvPr>
            <p:ph type="title"/>
          </p:nvPr>
        </p:nvSpPr>
        <p:spPr>
          <a:xfrm>
            <a:off x="808989" y="-151405"/>
            <a:ext cx="8042911" cy="781923"/>
          </a:xfrm>
        </p:spPr>
        <p:txBody>
          <a:bodyPr>
            <a:normAutofit/>
          </a:bodyPr>
          <a:lstStyle/>
          <a:p>
            <a:r>
              <a:rPr kumimoji="1" lang="en-US" altLang="ja-JP" sz="2400" dirty="0"/>
              <a:t>Baseline Clinical Characteristics</a:t>
            </a:r>
            <a:endParaRPr kumimoji="1" lang="ja-JP" altLang="en-US" sz="2400" dirty="0"/>
          </a:p>
        </p:txBody>
      </p:sp>
    </p:spTree>
    <p:extLst>
      <p:ext uri="{BB962C8B-B14F-4D97-AF65-F5344CB8AC3E}">
        <p14:creationId xmlns:p14="http://schemas.microsoft.com/office/powerpoint/2010/main" val="706818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97A8ED3-D21E-448F-A759-65A60193EEAB}"/>
              </a:ext>
            </a:extLst>
          </p:cNvPr>
          <p:cNvGraphicFramePr>
            <a:graphicFrameLocks noGrp="1"/>
          </p:cNvGraphicFramePr>
          <p:nvPr>
            <p:extLst/>
          </p:nvPr>
        </p:nvGraphicFramePr>
        <p:xfrm>
          <a:off x="1096911" y="595189"/>
          <a:ext cx="6941820" cy="4450080"/>
        </p:xfrm>
        <a:graphic>
          <a:graphicData uri="http://schemas.openxmlformats.org/drawingml/2006/table">
            <a:tbl>
              <a:tblPr firstRow="1" bandRow="1">
                <a:tableStyleId>{5202B0CA-FC54-4496-8BCA-5EF66A818D29}</a:tableStyleId>
              </a:tblPr>
              <a:tblGrid>
                <a:gridCol w="3407728">
                  <a:extLst>
                    <a:ext uri="{9D8B030D-6E8A-4147-A177-3AD203B41FA5}">
                      <a16:colId xmlns:a16="http://schemas.microsoft.com/office/drawing/2014/main" val="1136773001"/>
                    </a:ext>
                  </a:extLst>
                </a:gridCol>
                <a:gridCol w="1710690">
                  <a:extLst>
                    <a:ext uri="{9D8B030D-6E8A-4147-A177-3AD203B41FA5}">
                      <a16:colId xmlns:a16="http://schemas.microsoft.com/office/drawing/2014/main" val="253805589"/>
                    </a:ext>
                  </a:extLst>
                </a:gridCol>
                <a:gridCol w="1823402">
                  <a:extLst>
                    <a:ext uri="{9D8B030D-6E8A-4147-A177-3AD203B41FA5}">
                      <a16:colId xmlns:a16="http://schemas.microsoft.com/office/drawing/2014/main" val="1771590654"/>
                    </a:ext>
                  </a:extLst>
                </a:gridCol>
              </a:tblGrid>
              <a:tr h="343711">
                <a:tc>
                  <a:txBody>
                    <a:bodyPr/>
                    <a:lstStyle/>
                    <a:p>
                      <a:endParaRPr kumimoji="1" lang="ja-JP" altLang="en-US" sz="1400" dirty="0">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dirty="0">
                          <a:latin typeface="Arial" panose="020B0604020202020204" pitchFamily="34" charset="0"/>
                          <a:cs typeface="Arial" panose="020B0604020202020204" pitchFamily="34" charset="0"/>
                        </a:rPr>
                        <a:t>1-month DAPT</a:t>
                      </a:r>
                    </a:p>
                    <a:p>
                      <a:pPr algn="ctr"/>
                      <a:r>
                        <a:rPr kumimoji="1" lang="en-US" altLang="ja-JP" sz="1200" dirty="0">
                          <a:latin typeface="Arial" panose="020B0604020202020204" pitchFamily="34" charset="0"/>
                          <a:cs typeface="Arial" panose="020B0604020202020204" pitchFamily="34" charset="0"/>
                        </a:rPr>
                        <a:t>N=1500</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kumimoji="1" lang="en-US" altLang="ja-JP" sz="1200" dirty="0">
                          <a:latin typeface="Arial" panose="020B0604020202020204" pitchFamily="34" charset="0"/>
                          <a:cs typeface="Arial" panose="020B0604020202020204" pitchFamily="34" charset="0"/>
                        </a:rPr>
                        <a:t>12-month DAPT</a:t>
                      </a:r>
                    </a:p>
                    <a:p>
                      <a:pPr algn="ctr"/>
                      <a:r>
                        <a:rPr kumimoji="1" lang="en-US" altLang="ja-JP" sz="1200" dirty="0">
                          <a:latin typeface="Arial" panose="020B0604020202020204" pitchFamily="34" charset="0"/>
                          <a:cs typeface="Arial" panose="020B0604020202020204" pitchFamily="34" charset="0"/>
                        </a:rPr>
                        <a:t>N=1509</a:t>
                      </a:r>
                      <a:endParaRPr kumimoji="1" lang="ja-JP" altLang="en-US" sz="1200" dirty="0">
                        <a:solidFill>
                          <a:schemeClr val="bg1"/>
                        </a:solidFill>
                        <a:latin typeface="Arial" panose="020B0604020202020204" pitchFamily="34" charset="0"/>
                        <a:cs typeface="Arial" panose="020B0604020202020204" pitchFamily="34" charset="0"/>
                      </a:endParaRPr>
                    </a:p>
                  </a:txBody>
                  <a:tcPr marL="121920" marR="121920" marT="60960" marB="6096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32895915"/>
                  </a:ext>
                </a:extLst>
              </a:tr>
              <a:tr h="304800">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Transradial</a:t>
                      </a:r>
                      <a:r>
                        <a:rPr kumimoji="1" lang="ja-JP" altLang="en-US" sz="1200" dirty="0">
                          <a:solidFill>
                            <a:srgbClr val="0000FF"/>
                          </a:solidFill>
                          <a:latin typeface="Arial" panose="020B0604020202020204" pitchFamily="34" charset="0"/>
                          <a:cs typeface="Arial" panose="020B0604020202020204" pitchFamily="34" charset="0"/>
                        </a:rPr>
                        <a:t> </a:t>
                      </a:r>
                      <a:r>
                        <a:rPr kumimoji="1" lang="en-US" altLang="ja-JP" sz="1200" dirty="0">
                          <a:solidFill>
                            <a:srgbClr val="0000FF"/>
                          </a:solidFill>
                          <a:latin typeface="Arial" panose="020B0604020202020204" pitchFamily="34" charset="0"/>
                          <a:cs typeface="Arial" panose="020B0604020202020204" pitchFamily="34" charset="0"/>
                        </a:rPr>
                        <a:t>approach</a:t>
                      </a:r>
                    </a:p>
                  </a:txBody>
                  <a:tcPr marL="121920" marR="121920" marT="60960" marB="60960">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82%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FF"/>
                          </a:solidFill>
                          <a:effectLst/>
                          <a:latin typeface="Arial" panose="020B0604020202020204" pitchFamily="34" charset="0"/>
                          <a:ea typeface="游ゴシック" panose="020B0400000000000000" pitchFamily="50" charset="-128"/>
                          <a:cs typeface="Arial" panose="020B0604020202020204" pitchFamily="34" charset="0"/>
                        </a:rPr>
                        <a:t>84%</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7603010"/>
                  </a:ext>
                </a:extLst>
              </a:tr>
              <a:tr h="304800">
                <a:tc>
                  <a:txBody>
                    <a:bodyPr/>
                    <a:lstStyle/>
                    <a:p>
                      <a:pPr algn="l"/>
                      <a:r>
                        <a:rPr kumimoji="1" lang="en-US" altLang="ja-JP" sz="1200" dirty="0">
                          <a:latin typeface="Arial" panose="020B0604020202020204" pitchFamily="34" charset="0"/>
                          <a:cs typeface="Arial" panose="020B0604020202020204" pitchFamily="34" charset="0"/>
                        </a:rPr>
                        <a:t>N of target lesions</a:t>
                      </a: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1.12±0.35</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1.14±0.39</a:t>
                      </a:r>
                    </a:p>
                  </a:txBody>
                  <a:tcPr marL="9525" marR="9525" marT="9525" marB="0" anchor="ctr"/>
                </a:tc>
                <a:extLst>
                  <a:ext uri="{0D108BD9-81ED-4DB2-BD59-A6C34878D82A}">
                    <a16:rowId xmlns:a16="http://schemas.microsoft.com/office/drawing/2014/main" val="1690804373"/>
                  </a:ext>
                </a:extLst>
              </a:tr>
              <a:tr h="304800">
                <a:tc>
                  <a:txBody>
                    <a:bodyPr/>
                    <a:lstStyle/>
                    <a:p>
                      <a:pPr algn="l"/>
                      <a:r>
                        <a:rPr kumimoji="1" lang="en-US" altLang="ja-JP" sz="1200" dirty="0">
                          <a:latin typeface="Arial" panose="020B0604020202020204" pitchFamily="34" charset="0"/>
                          <a:cs typeface="Arial" panose="020B0604020202020204" pitchFamily="34" charset="0"/>
                        </a:rPr>
                        <a:t>Minimal stent diameter, mm</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2.98±0.49</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2.96±0.48</a:t>
                      </a:r>
                    </a:p>
                  </a:txBody>
                  <a:tcPr marL="9525" marR="9525" marT="9525" marB="0" anchor="ctr"/>
                </a:tc>
                <a:extLst>
                  <a:ext uri="{0D108BD9-81ED-4DB2-BD59-A6C34878D82A}">
                    <a16:rowId xmlns:a16="http://schemas.microsoft.com/office/drawing/2014/main" val="632972296"/>
                  </a:ext>
                </a:extLst>
              </a:tr>
              <a:tr h="304800">
                <a:tc>
                  <a:txBody>
                    <a:bodyPr/>
                    <a:lstStyle/>
                    <a:p>
                      <a:pPr algn="l"/>
                      <a:r>
                        <a:rPr kumimoji="1" lang="en-US" altLang="ja-JP" sz="1200" dirty="0">
                          <a:latin typeface="Arial" panose="020B0604020202020204" pitchFamily="34" charset="0"/>
                          <a:cs typeface="Arial" panose="020B0604020202020204" pitchFamily="34" charset="0"/>
                        </a:rPr>
                        <a:t>Total stent length, mm</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30.3±16.7</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30.5±16.8</a:t>
                      </a:r>
                    </a:p>
                  </a:txBody>
                  <a:tcPr marL="9525" marR="9525" marT="9525" marB="0" anchor="ctr"/>
                </a:tc>
                <a:extLst>
                  <a:ext uri="{0D108BD9-81ED-4DB2-BD59-A6C34878D82A}">
                    <a16:rowId xmlns:a16="http://schemas.microsoft.com/office/drawing/2014/main" val="2507315174"/>
                  </a:ext>
                </a:extLst>
              </a:tr>
              <a:tr h="304800">
                <a:tc>
                  <a:txBody>
                    <a:bodyPr/>
                    <a:lstStyle/>
                    <a:p>
                      <a:r>
                        <a:rPr kumimoji="1" lang="en-US" altLang="ja-JP" sz="1200" dirty="0">
                          <a:solidFill>
                            <a:srgbClr val="0000FF"/>
                          </a:solidFill>
                          <a:latin typeface="Arial" panose="020B0604020202020204" pitchFamily="34" charset="0"/>
                          <a:cs typeface="Arial" panose="020B0604020202020204" pitchFamily="34" charset="0"/>
                        </a:rPr>
                        <a:t>SYNTAX Score</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8 (5-14)</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 (6-15)</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787304665"/>
                  </a:ext>
                </a:extLst>
              </a:tr>
              <a:tr h="304800">
                <a:tc>
                  <a:txBody>
                    <a:bodyPr/>
                    <a:lstStyle/>
                    <a:p>
                      <a:r>
                        <a:rPr kumimoji="1" lang="en-US" altLang="ja-JP" sz="1200" dirty="0">
                          <a:latin typeface="Arial" panose="020B0604020202020204" pitchFamily="34" charset="0"/>
                          <a:cs typeface="Arial" panose="020B0604020202020204" pitchFamily="34" charset="0"/>
                        </a:rPr>
                        <a:t>Target of LMCA</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324455174"/>
                  </a:ext>
                </a:extLst>
              </a:tr>
              <a:tr h="304800">
                <a:tc>
                  <a:txBody>
                    <a:bodyPr/>
                    <a:lstStyle/>
                    <a:p>
                      <a:pPr algn="l"/>
                      <a:r>
                        <a:rPr kumimoji="1" lang="en-US" altLang="ja-JP" sz="1200" dirty="0">
                          <a:latin typeface="Arial" panose="020B0604020202020204" pitchFamily="34" charset="0"/>
                          <a:cs typeface="Arial" panose="020B0604020202020204" pitchFamily="34" charset="0"/>
                        </a:rPr>
                        <a:t>CTO</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4%</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4%</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834053615"/>
                  </a:ext>
                </a:extLst>
              </a:tr>
              <a:tr h="304800">
                <a:tc>
                  <a:txBody>
                    <a:bodyPr/>
                    <a:lstStyle/>
                    <a:p>
                      <a:pPr algn="l"/>
                      <a:r>
                        <a:rPr kumimoji="1" lang="en-US" altLang="ja-JP" sz="1200" dirty="0">
                          <a:solidFill>
                            <a:srgbClr val="0000FF"/>
                          </a:solidFill>
                          <a:latin typeface="Arial" panose="020B0604020202020204" pitchFamily="34" charset="0"/>
                          <a:cs typeface="Arial" panose="020B0604020202020204" pitchFamily="34" charset="0"/>
                        </a:rPr>
                        <a:t>IVUS or OCT</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97%</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tc>
                  <a:txBody>
                    <a:bodyPr/>
                    <a:lstStyle/>
                    <a:p>
                      <a:pPr algn="ctr"/>
                      <a:r>
                        <a:rPr kumimoji="1" lang="en-US" altLang="ja-JP" sz="1200" dirty="0">
                          <a:solidFill>
                            <a:srgbClr val="0000FF"/>
                          </a:solidFill>
                          <a:latin typeface="Arial" panose="020B0604020202020204" pitchFamily="34" charset="0"/>
                          <a:cs typeface="Arial" panose="020B0604020202020204" pitchFamily="34" charset="0"/>
                        </a:rPr>
                        <a:t>98%</a:t>
                      </a:r>
                      <a:endParaRPr kumimoji="1" lang="ja-JP" altLang="en-US" sz="1200" dirty="0">
                        <a:solidFill>
                          <a:srgbClr val="0000FF"/>
                        </a:solidFill>
                        <a:latin typeface="Arial" panose="020B0604020202020204" pitchFamily="34" charset="0"/>
                        <a:cs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503132"/>
                  </a:ext>
                </a:extLst>
              </a:tr>
              <a:tr h="304800">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ASA</a:t>
                      </a:r>
                    </a:p>
                  </a:txBody>
                  <a:tcPr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99.8%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100%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89794290"/>
                  </a:ext>
                </a:extLst>
              </a:tr>
              <a:tr h="304800">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Clopidogrel</a:t>
                      </a:r>
                    </a:p>
                  </a:txBody>
                  <a:tcPr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60%</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63%</a:t>
                      </a:r>
                    </a:p>
                  </a:txBody>
                  <a:tcPr marL="9525" marR="9525" marT="9525" marB="0" anchor="ctr"/>
                </a:tc>
                <a:extLst>
                  <a:ext uri="{0D108BD9-81ED-4DB2-BD59-A6C34878D82A}">
                    <a16:rowId xmlns:a16="http://schemas.microsoft.com/office/drawing/2014/main" val="4126054672"/>
                  </a:ext>
                </a:extLst>
              </a:tr>
              <a:tr h="304800">
                <a:tc>
                  <a:txBody>
                    <a:bodyPr/>
                    <a:lstStyle/>
                    <a:p>
                      <a:pPr algn="l" fontAlgn="ctr"/>
                      <a:r>
                        <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Prasugrel</a:t>
                      </a:r>
                      <a:r>
                        <a:rPr lang="ja-JP" alt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(3.75mg/day)</a:t>
                      </a:r>
                      <a:endParaRPr lang="en-US"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40%</a:t>
                      </a:r>
                    </a:p>
                  </a:txBody>
                  <a:tcPr marL="9525" marR="9525" marT="9525" marB="0" anchor="ctr"/>
                </a:tc>
                <a:tc>
                  <a:txBody>
                    <a:bodyPr/>
                    <a:lstStyle/>
                    <a:p>
                      <a:pPr algn="ctr" fontAlgn="ctr"/>
                      <a:r>
                        <a:rPr lang="en-US" altLang="ja-JP" sz="12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37%</a:t>
                      </a:r>
                    </a:p>
                  </a:txBody>
                  <a:tcPr marL="9525" marR="9525" marT="9525" marB="0" anchor="ctr"/>
                </a:tc>
                <a:extLst>
                  <a:ext uri="{0D108BD9-81ED-4DB2-BD59-A6C34878D82A}">
                    <a16:rowId xmlns:a16="http://schemas.microsoft.com/office/drawing/2014/main" val="4195166497"/>
                  </a:ext>
                </a:extLst>
              </a:tr>
              <a:tr h="304800">
                <a:tc>
                  <a:txBody>
                    <a:bodyPr/>
                    <a:lstStyle/>
                    <a:p>
                      <a:r>
                        <a:rPr kumimoji="1" lang="en-US" altLang="ja-JP" sz="1200" dirty="0">
                          <a:latin typeface="Arial" panose="020B0604020202020204" pitchFamily="34" charset="0"/>
                          <a:cs typeface="Arial" panose="020B0604020202020204" pitchFamily="34" charset="0"/>
                        </a:rPr>
                        <a:t>Statin</a:t>
                      </a:r>
                      <a:endParaRPr kumimoji="1" lang="ja-JP" altLang="en-US" sz="1200" dirty="0">
                        <a:latin typeface="Arial" panose="020B0604020202020204" pitchFamily="34" charset="0"/>
                        <a:cs typeface="Arial" panose="020B0604020202020204" pitchFamily="34" charset="0"/>
                      </a:endParaRPr>
                    </a:p>
                  </a:txBody>
                  <a:tcPr/>
                </a:tc>
                <a:tc>
                  <a:txBody>
                    <a:bodyPr/>
                    <a:lstStyle/>
                    <a:p>
                      <a:pPr algn="ctr"/>
                      <a:r>
                        <a:rPr kumimoji="1" lang="en-US" altLang="ja-JP" sz="1200" dirty="0">
                          <a:latin typeface="Arial" panose="020B0604020202020204" pitchFamily="34" charset="0"/>
                          <a:cs typeface="Arial" panose="020B0604020202020204" pitchFamily="34" charset="0"/>
                        </a:rPr>
                        <a:t>88%</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87%</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594917263"/>
                  </a:ext>
                </a:extLst>
              </a:tr>
              <a:tr h="304800">
                <a:tc>
                  <a:txBody>
                    <a:bodyPr/>
                    <a:lstStyle/>
                    <a:p>
                      <a:r>
                        <a:rPr kumimoji="1" lang="en-US" altLang="ja-JP" sz="1200" dirty="0">
                          <a:latin typeface="Arial" panose="020B0604020202020204" pitchFamily="34" charset="0"/>
                          <a:cs typeface="Arial" panose="020B0604020202020204" pitchFamily="34" charset="0"/>
                        </a:rPr>
                        <a:t>PPI</a:t>
                      </a:r>
                      <a:endParaRPr kumimoji="1" lang="ja-JP" altLang="en-US" sz="1200" dirty="0">
                        <a:latin typeface="Arial" panose="020B0604020202020204" pitchFamily="34" charset="0"/>
                        <a:cs typeface="Arial" panose="020B0604020202020204" pitchFamily="34" charset="0"/>
                      </a:endParaRPr>
                    </a:p>
                  </a:txBody>
                  <a:tcPr/>
                </a:tc>
                <a:tc>
                  <a:txBody>
                    <a:bodyPr/>
                    <a:lstStyle/>
                    <a:p>
                      <a:pPr algn="ctr"/>
                      <a:r>
                        <a:rPr kumimoji="1" lang="en-US" altLang="ja-JP" sz="1200" dirty="0">
                          <a:latin typeface="Arial" panose="020B0604020202020204" pitchFamily="34" charset="0"/>
                          <a:cs typeface="Arial" panose="020B0604020202020204" pitchFamily="34" charset="0"/>
                        </a:rPr>
                        <a:t>79%</a:t>
                      </a:r>
                      <a:endParaRPr kumimoji="1" lang="ja-JP" altLang="en-US" sz="1200" dirty="0">
                        <a:latin typeface="Arial" panose="020B0604020202020204" pitchFamily="34" charset="0"/>
                        <a:cs typeface="Arial" panose="020B0604020202020204" pitchFamily="34" charset="0"/>
                      </a:endParaRPr>
                    </a:p>
                  </a:txBody>
                  <a:tcPr marL="121920" marR="121920" marT="60960" marB="60960"/>
                </a:tc>
                <a:tc>
                  <a:txBody>
                    <a:bodyPr/>
                    <a:lstStyle/>
                    <a:p>
                      <a:pPr algn="ctr"/>
                      <a:r>
                        <a:rPr kumimoji="1" lang="en-US" altLang="ja-JP" sz="1200" dirty="0">
                          <a:latin typeface="Arial" panose="020B0604020202020204" pitchFamily="34" charset="0"/>
                          <a:cs typeface="Arial" panose="020B0604020202020204" pitchFamily="34" charset="0"/>
                        </a:rPr>
                        <a:t>79%</a:t>
                      </a:r>
                      <a:endParaRPr kumimoji="1" lang="ja-JP" altLang="en-US" sz="1200" dirty="0">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950633009"/>
                  </a:ext>
                </a:extLst>
              </a:tr>
            </a:tbl>
          </a:graphicData>
        </a:graphic>
      </p:graphicFrame>
      <p:sp>
        <p:nvSpPr>
          <p:cNvPr id="7" name="タイトル 1">
            <a:extLst>
              <a:ext uri="{FF2B5EF4-FFF2-40B4-BE49-F238E27FC236}">
                <a16:creationId xmlns:a16="http://schemas.microsoft.com/office/drawing/2014/main" id="{08FBE088-7DAD-4AEB-82AB-B1738F845EB9}"/>
              </a:ext>
            </a:extLst>
          </p:cNvPr>
          <p:cNvSpPr>
            <a:spLocks noGrp="1"/>
          </p:cNvSpPr>
          <p:nvPr>
            <p:ph type="title"/>
          </p:nvPr>
        </p:nvSpPr>
        <p:spPr>
          <a:xfrm>
            <a:off x="1096911" y="-34334"/>
            <a:ext cx="7686676" cy="781923"/>
          </a:xfrm>
        </p:spPr>
        <p:txBody>
          <a:bodyPr>
            <a:noAutofit/>
          </a:bodyPr>
          <a:lstStyle/>
          <a:p>
            <a:r>
              <a:rPr kumimoji="1" lang="en-US" altLang="ja-JP" sz="2400" dirty="0"/>
              <a:t>Procedural Characteristics and Medications</a:t>
            </a:r>
            <a:endParaRPr kumimoji="1" lang="ja-JP" altLang="en-US" sz="2400" dirty="0"/>
          </a:p>
        </p:txBody>
      </p:sp>
    </p:spTree>
    <p:extLst>
      <p:ext uri="{BB962C8B-B14F-4D97-AF65-F5344CB8AC3E}">
        <p14:creationId xmlns:p14="http://schemas.microsoft.com/office/powerpoint/2010/main" val="316444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888F26-500C-4E69-896E-24E88B0CD557}"/>
              </a:ext>
            </a:extLst>
          </p:cNvPr>
          <p:cNvPicPr>
            <a:picLocks noChangeAspect="1"/>
          </p:cNvPicPr>
          <p:nvPr/>
        </p:nvPicPr>
        <p:blipFill>
          <a:blip r:embed="rId3"/>
          <a:stretch>
            <a:fillRect/>
          </a:stretch>
        </p:blipFill>
        <p:spPr>
          <a:xfrm>
            <a:off x="2142864" y="853626"/>
            <a:ext cx="5154391" cy="3532785"/>
          </a:xfrm>
          <a:prstGeom prst="rect">
            <a:avLst/>
          </a:prstGeom>
        </p:spPr>
      </p:pic>
      <p:sp>
        <p:nvSpPr>
          <p:cNvPr id="2" name="タイトル 1">
            <a:extLst>
              <a:ext uri="{FF2B5EF4-FFF2-40B4-BE49-F238E27FC236}">
                <a16:creationId xmlns:a16="http://schemas.microsoft.com/office/drawing/2014/main" id="{52DA71D2-8EAD-42DD-8F0A-AD39429EE5E2}"/>
              </a:ext>
            </a:extLst>
          </p:cNvPr>
          <p:cNvSpPr>
            <a:spLocks noGrp="1"/>
          </p:cNvSpPr>
          <p:nvPr>
            <p:ph type="title"/>
          </p:nvPr>
        </p:nvSpPr>
        <p:spPr>
          <a:xfrm>
            <a:off x="1570892" y="151080"/>
            <a:ext cx="7573107" cy="430528"/>
          </a:xfrm>
        </p:spPr>
        <p:txBody>
          <a:bodyPr>
            <a:normAutofit fontScale="90000"/>
          </a:bodyPr>
          <a:lstStyle/>
          <a:p>
            <a:r>
              <a:rPr kumimoji="1" lang="en-US" altLang="ja-JP" dirty="0"/>
              <a:t>Persistent DAPT discontinuation rate</a:t>
            </a:r>
            <a:endParaRPr kumimoji="1" lang="ja-JP" altLang="en-US" dirty="0"/>
          </a:p>
        </p:txBody>
      </p:sp>
      <p:sp>
        <p:nvSpPr>
          <p:cNvPr id="10" name="1M 60d">
            <a:extLst>
              <a:ext uri="{FF2B5EF4-FFF2-40B4-BE49-F238E27FC236}">
                <a16:creationId xmlns:a16="http://schemas.microsoft.com/office/drawing/2014/main" id="{EF5B4F07-6569-4E05-A8D8-098D4BC54300}"/>
              </a:ext>
            </a:extLst>
          </p:cNvPr>
          <p:cNvSpPr txBox="1"/>
          <p:nvPr/>
        </p:nvSpPr>
        <p:spPr>
          <a:xfrm>
            <a:off x="3433488" y="1092658"/>
            <a:ext cx="638316" cy="307777"/>
          </a:xfrm>
          <a:prstGeom prst="rect">
            <a:avLst/>
          </a:prstGeom>
          <a:noFill/>
        </p:spPr>
        <p:txBody>
          <a:bodyPr wrap="none" rtlCol="0">
            <a:spAutoFit/>
          </a:bodyPr>
          <a:lstStyle/>
          <a:p>
            <a:r>
              <a:rPr lang="en-US" altLang="ja-JP" sz="1400" b="1" dirty="0">
                <a:solidFill>
                  <a:schemeClr val="tx2"/>
                </a:solidFill>
                <a:latin typeface="Calibri" panose="020F0502020204030204" pitchFamily="34" charset="0"/>
                <a:cs typeface="Calibri" panose="020F0502020204030204" pitchFamily="34" charset="0"/>
              </a:rPr>
              <a:t>95.5%</a:t>
            </a:r>
            <a:endParaRPr lang="en-US" sz="1400" b="1" dirty="0">
              <a:solidFill>
                <a:schemeClr val="tx2"/>
              </a:solidFill>
              <a:latin typeface="Calibri" panose="020F0502020204030204" pitchFamily="34" charset="0"/>
              <a:cs typeface="Calibri" panose="020F0502020204030204" pitchFamily="34" charset="0"/>
            </a:endParaRPr>
          </a:p>
        </p:txBody>
      </p:sp>
      <p:sp>
        <p:nvSpPr>
          <p:cNvPr id="11" name="12M 60d">
            <a:extLst>
              <a:ext uri="{FF2B5EF4-FFF2-40B4-BE49-F238E27FC236}">
                <a16:creationId xmlns:a16="http://schemas.microsoft.com/office/drawing/2014/main" id="{43C970EA-B877-4FF6-BDC2-63E5F952105D}"/>
              </a:ext>
            </a:extLst>
          </p:cNvPr>
          <p:cNvSpPr txBox="1"/>
          <p:nvPr/>
        </p:nvSpPr>
        <p:spPr>
          <a:xfrm>
            <a:off x="3433488" y="3525321"/>
            <a:ext cx="546945"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2.1%</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2" name="12M 335d">
            <a:extLst>
              <a:ext uri="{FF2B5EF4-FFF2-40B4-BE49-F238E27FC236}">
                <a16:creationId xmlns:a16="http://schemas.microsoft.com/office/drawing/2014/main" id="{48F41475-47CB-46D5-97EF-F1C6C7075EDA}"/>
              </a:ext>
            </a:extLst>
          </p:cNvPr>
          <p:cNvSpPr txBox="1"/>
          <p:nvPr/>
        </p:nvSpPr>
        <p:spPr>
          <a:xfrm>
            <a:off x="6474205" y="3425440"/>
            <a:ext cx="638316"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11.9%</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3" name="12M 395d">
            <a:extLst>
              <a:ext uri="{FF2B5EF4-FFF2-40B4-BE49-F238E27FC236}">
                <a16:creationId xmlns:a16="http://schemas.microsoft.com/office/drawing/2014/main" id="{7C52DB40-D6CD-4362-BA05-1BA650C9885C}"/>
              </a:ext>
            </a:extLst>
          </p:cNvPr>
          <p:cNvSpPr txBox="1"/>
          <p:nvPr/>
        </p:nvSpPr>
        <p:spPr>
          <a:xfrm>
            <a:off x="7169378" y="1257868"/>
            <a:ext cx="638316" cy="307777"/>
          </a:xfrm>
          <a:prstGeom prst="rect">
            <a:avLst/>
          </a:prstGeom>
          <a:noFill/>
        </p:spPr>
        <p:txBody>
          <a:bodyPr wrap="none" rtlCol="0">
            <a:spAutoFit/>
          </a:bodyPr>
          <a:lstStyle/>
          <a:p>
            <a:r>
              <a:rPr lang="en-US" altLang="ja-JP" sz="1400" b="1" dirty="0">
                <a:solidFill>
                  <a:schemeClr val="accent2"/>
                </a:solidFill>
                <a:latin typeface="Calibri" panose="020F0502020204030204" pitchFamily="34" charset="0"/>
                <a:cs typeface="Calibri" panose="020F0502020204030204" pitchFamily="34" charset="0"/>
              </a:rPr>
              <a:t>85.9%</a:t>
            </a:r>
            <a:endParaRPr lang="en-US" sz="1400" b="1" dirty="0">
              <a:solidFill>
                <a:schemeClr val="accent2"/>
              </a:solidFill>
              <a:latin typeface="Calibri" panose="020F0502020204030204" pitchFamily="34" charset="0"/>
              <a:cs typeface="Calibri" panose="020F0502020204030204" pitchFamily="34" charset="0"/>
            </a:endParaRPr>
          </a:p>
        </p:txBody>
      </p:sp>
      <p:sp>
        <p:nvSpPr>
          <p:cNvPr id="14" name="1M 395d">
            <a:extLst>
              <a:ext uri="{FF2B5EF4-FFF2-40B4-BE49-F238E27FC236}">
                <a16:creationId xmlns:a16="http://schemas.microsoft.com/office/drawing/2014/main" id="{676CB870-51D1-4612-AEF9-46B4EAA99A0F}"/>
              </a:ext>
            </a:extLst>
          </p:cNvPr>
          <p:cNvSpPr txBox="1"/>
          <p:nvPr/>
        </p:nvSpPr>
        <p:spPr>
          <a:xfrm>
            <a:off x="7159134" y="854265"/>
            <a:ext cx="638316" cy="307777"/>
          </a:xfrm>
          <a:prstGeom prst="rect">
            <a:avLst/>
          </a:prstGeom>
          <a:noFill/>
        </p:spPr>
        <p:txBody>
          <a:bodyPr wrap="none" rtlCol="0">
            <a:spAutoFit/>
          </a:bodyPr>
          <a:lstStyle/>
          <a:p>
            <a:r>
              <a:rPr lang="en-US" altLang="ja-JP" sz="1400" b="1" dirty="0">
                <a:solidFill>
                  <a:schemeClr val="tx2"/>
                </a:solidFill>
                <a:latin typeface="Calibri" panose="020F0502020204030204" pitchFamily="34" charset="0"/>
                <a:cs typeface="Calibri" panose="020F0502020204030204" pitchFamily="34" charset="0"/>
              </a:rPr>
              <a:t>98.8%</a:t>
            </a:r>
            <a:endParaRPr lang="en-US" sz="1400" b="1" dirty="0">
              <a:solidFill>
                <a:schemeClr val="tx2"/>
              </a:solidFill>
              <a:latin typeface="Calibri" panose="020F0502020204030204" pitchFamily="34" charset="0"/>
              <a:cs typeface="Calibri" panose="020F0502020204030204" pitchFamily="34" charset="0"/>
            </a:endParaRPr>
          </a:p>
        </p:txBody>
      </p:sp>
      <p:sp>
        <p:nvSpPr>
          <p:cNvPr id="15" name="Cumulative incidence">
            <a:extLst>
              <a:ext uri="{FF2B5EF4-FFF2-40B4-BE49-F238E27FC236}">
                <a16:creationId xmlns:a16="http://schemas.microsoft.com/office/drawing/2014/main" id="{51932F4D-E6BC-4869-8F52-6B286CA0F5EB}"/>
              </a:ext>
            </a:extLst>
          </p:cNvPr>
          <p:cNvSpPr txBox="1"/>
          <p:nvPr/>
        </p:nvSpPr>
        <p:spPr>
          <a:xfrm rot="16200000">
            <a:off x="967007" y="2340023"/>
            <a:ext cx="2225866"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Cumulative incidence</a:t>
            </a:r>
          </a:p>
        </p:txBody>
      </p:sp>
      <p:graphicFrame>
        <p:nvGraphicFramePr>
          <p:cNvPr id="16" name="表 15">
            <a:extLst>
              <a:ext uri="{FF2B5EF4-FFF2-40B4-BE49-F238E27FC236}">
                <a16:creationId xmlns:a16="http://schemas.microsoft.com/office/drawing/2014/main" id="{953D4778-E4A5-420C-BEB7-8EAE0DEF3D15}"/>
              </a:ext>
            </a:extLst>
          </p:cNvPr>
          <p:cNvGraphicFramePr>
            <a:graphicFrameLocks noGrp="1"/>
          </p:cNvGraphicFramePr>
          <p:nvPr>
            <p:extLst/>
          </p:nvPr>
        </p:nvGraphicFramePr>
        <p:xfrm>
          <a:off x="755156" y="4341923"/>
          <a:ext cx="6481890" cy="531494"/>
        </p:xfrm>
        <a:graphic>
          <a:graphicData uri="http://schemas.openxmlformats.org/drawingml/2006/table">
            <a:tbl>
              <a:tblPr/>
              <a:tblGrid>
                <a:gridCol w="1823664">
                  <a:extLst>
                    <a:ext uri="{9D8B030D-6E8A-4147-A177-3AD203B41FA5}">
                      <a16:colId xmlns:a16="http://schemas.microsoft.com/office/drawing/2014/main" val="3747575213"/>
                    </a:ext>
                  </a:extLst>
                </a:gridCol>
                <a:gridCol w="367753">
                  <a:extLst>
                    <a:ext uri="{9D8B030D-6E8A-4147-A177-3AD203B41FA5}">
                      <a16:colId xmlns:a16="http://schemas.microsoft.com/office/drawing/2014/main" val="38687029"/>
                    </a:ext>
                  </a:extLst>
                </a:gridCol>
                <a:gridCol w="367753">
                  <a:extLst>
                    <a:ext uri="{9D8B030D-6E8A-4147-A177-3AD203B41FA5}">
                      <a16:colId xmlns:a16="http://schemas.microsoft.com/office/drawing/2014/main" val="1541263102"/>
                    </a:ext>
                  </a:extLst>
                </a:gridCol>
                <a:gridCol w="367753">
                  <a:extLst>
                    <a:ext uri="{9D8B030D-6E8A-4147-A177-3AD203B41FA5}">
                      <a16:colId xmlns:a16="http://schemas.microsoft.com/office/drawing/2014/main" val="341951144"/>
                    </a:ext>
                  </a:extLst>
                </a:gridCol>
                <a:gridCol w="577306">
                  <a:extLst>
                    <a:ext uri="{9D8B030D-6E8A-4147-A177-3AD203B41FA5}">
                      <a16:colId xmlns:a16="http://schemas.microsoft.com/office/drawing/2014/main" val="3568786795"/>
                    </a:ext>
                  </a:extLst>
                </a:gridCol>
                <a:gridCol w="633046">
                  <a:extLst>
                    <a:ext uri="{9D8B030D-6E8A-4147-A177-3AD203B41FA5}">
                      <a16:colId xmlns:a16="http://schemas.microsoft.com/office/drawing/2014/main" val="755733898"/>
                    </a:ext>
                  </a:extLst>
                </a:gridCol>
                <a:gridCol w="664307">
                  <a:extLst>
                    <a:ext uri="{9D8B030D-6E8A-4147-A177-3AD203B41FA5}">
                      <a16:colId xmlns:a16="http://schemas.microsoft.com/office/drawing/2014/main" val="706504266"/>
                    </a:ext>
                  </a:extLst>
                </a:gridCol>
                <a:gridCol w="672124">
                  <a:extLst>
                    <a:ext uri="{9D8B030D-6E8A-4147-A177-3AD203B41FA5}">
                      <a16:colId xmlns:a16="http://schemas.microsoft.com/office/drawing/2014/main" val="3618162012"/>
                    </a:ext>
                  </a:extLst>
                </a:gridCol>
                <a:gridCol w="437661">
                  <a:extLst>
                    <a:ext uri="{9D8B030D-6E8A-4147-A177-3AD203B41FA5}">
                      <a16:colId xmlns:a16="http://schemas.microsoft.com/office/drawing/2014/main" val="2705044309"/>
                    </a:ext>
                  </a:extLst>
                </a:gridCol>
                <a:gridCol w="570523">
                  <a:extLst>
                    <a:ext uri="{9D8B030D-6E8A-4147-A177-3AD203B41FA5}">
                      <a16:colId xmlns:a16="http://schemas.microsoft.com/office/drawing/2014/main" val="2958454343"/>
                    </a:ext>
                  </a:extLst>
                </a:gridCol>
              </a:tblGrid>
              <a:tr h="64773">
                <a:tc>
                  <a:txBody>
                    <a:bodyPr/>
                    <a:lstStyle/>
                    <a:p>
                      <a:pPr algn="l"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Number of patients on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166922"/>
                  </a:ext>
                </a:extLst>
              </a:tr>
              <a:tr h="64773">
                <a:tc>
                  <a:txBody>
                    <a:body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494141"/>
                  </a:ext>
                </a:extLst>
              </a:tr>
              <a:tr h="64773">
                <a:tc>
                  <a:txBody>
                    <a:body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1352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146801"/>
                  </a:ext>
                </a:extLst>
              </a:tr>
            </a:tbl>
          </a:graphicData>
        </a:graphic>
      </p:graphicFrame>
      <p:sp>
        <p:nvSpPr>
          <p:cNvPr id="17" name="Cumulative incidence">
            <a:extLst>
              <a:ext uri="{FF2B5EF4-FFF2-40B4-BE49-F238E27FC236}">
                <a16:creationId xmlns:a16="http://schemas.microsoft.com/office/drawing/2014/main" id="{6C8278D5-E09E-437C-8608-8DAD965D36F4}"/>
              </a:ext>
            </a:extLst>
          </p:cNvPr>
          <p:cNvSpPr txBox="1"/>
          <p:nvPr/>
        </p:nvSpPr>
        <p:spPr>
          <a:xfrm>
            <a:off x="4065392" y="4139080"/>
            <a:ext cx="2085379" cy="360000"/>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Days after index PCI</a:t>
            </a:r>
          </a:p>
        </p:txBody>
      </p:sp>
      <p:grpSp>
        <p:nvGrpSpPr>
          <p:cNvPr id="29" name="グループ化 28">
            <a:extLst>
              <a:ext uri="{FF2B5EF4-FFF2-40B4-BE49-F238E27FC236}">
                <a16:creationId xmlns:a16="http://schemas.microsoft.com/office/drawing/2014/main" id="{E2AEBA6E-589C-4688-A16D-5E12F5FEE6A6}"/>
              </a:ext>
            </a:extLst>
          </p:cNvPr>
          <p:cNvGrpSpPr/>
          <p:nvPr/>
        </p:nvGrpSpPr>
        <p:grpSpPr>
          <a:xfrm>
            <a:off x="4887284" y="1077515"/>
            <a:ext cx="1594491" cy="528191"/>
            <a:chOff x="3848021" y="1228207"/>
            <a:chExt cx="1594491" cy="528191"/>
          </a:xfrm>
          <a:noFill/>
        </p:grpSpPr>
        <p:cxnSp>
          <p:nvCxnSpPr>
            <p:cNvPr id="19" name="直線コネクタ 18">
              <a:extLst>
                <a:ext uri="{FF2B5EF4-FFF2-40B4-BE49-F238E27FC236}">
                  <a16:creationId xmlns:a16="http://schemas.microsoft.com/office/drawing/2014/main" id="{8EBE2552-AF97-4EAC-9037-6B4E973E95D8}"/>
                </a:ext>
              </a:extLst>
            </p:cNvPr>
            <p:cNvCxnSpPr>
              <a:cxnSpLocks/>
            </p:cNvCxnSpPr>
            <p:nvPr/>
          </p:nvCxnSpPr>
          <p:spPr>
            <a:xfrm>
              <a:off x="3848021" y="1382095"/>
              <a:ext cx="252000" cy="0"/>
            </a:xfrm>
            <a:prstGeom prst="line">
              <a:avLst/>
            </a:prstGeom>
            <a:grpFill/>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7F976E9-6E9A-4C6B-9674-51E88C5333CB}"/>
                </a:ext>
              </a:extLst>
            </p:cNvPr>
            <p:cNvCxnSpPr>
              <a:cxnSpLocks/>
            </p:cNvCxnSpPr>
            <p:nvPr/>
          </p:nvCxnSpPr>
          <p:spPr>
            <a:xfrm>
              <a:off x="3848021" y="1607820"/>
              <a:ext cx="252000" cy="0"/>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D142DDE-AAA1-4CC2-B051-42C343CD45DB}"/>
                </a:ext>
              </a:extLst>
            </p:cNvPr>
            <p:cNvSpPr txBox="1"/>
            <p:nvPr/>
          </p:nvSpPr>
          <p:spPr>
            <a:xfrm>
              <a:off x="4085912" y="1228207"/>
              <a:ext cx="1268296" cy="307777"/>
            </a:xfrm>
            <a:prstGeom prst="rect">
              <a:avLst/>
            </a:prstGeom>
            <a:grpFill/>
          </p:spPr>
          <p:txBody>
            <a:bodyPr wrap="none" rtlCol="0">
              <a:spAutoFit/>
            </a:bodyPr>
            <a:lstStyle/>
            <a:p>
              <a:r>
                <a:rPr kumimoji="1" lang="en-US" altLang="ja-JP" sz="1400" b="1" dirty="0"/>
                <a:t>1-month DAPT</a:t>
              </a:r>
              <a:endParaRPr kumimoji="1" lang="ja-JP" altLang="en-US" sz="1400" b="1" dirty="0"/>
            </a:p>
          </p:txBody>
        </p:sp>
        <p:sp>
          <p:nvSpPr>
            <p:cNvPr id="28" name="テキスト ボックス 27">
              <a:extLst>
                <a:ext uri="{FF2B5EF4-FFF2-40B4-BE49-F238E27FC236}">
                  <a16:creationId xmlns:a16="http://schemas.microsoft.com/office/drawing/2014/main" id="{3B4011A7-868B-4502-B35B-DD83578B77A0}"/>
                </a:ext>
              </a:extLst>
            </p:cNvPr>
            <p:cNvSpPr txBox="1"/>
            <p:nvPr/>
          </p:nvSpPr>
          <p:spPr>
            <a:xfrm>
              <a:off x="4082844" y="1448621"/>
              <a:ext cx="1359668" cy="307777"/>
            </a:xfrm>
            <a:prstGeom prst="rect">
              <a:avLst/>
            </a:prstGeom>
            <a:grpFill/>
          </p:spPr>
          <p:txBody>
            <a:bodyPr wrap="none" rtlCol="0">
              <a:spAutoFit/>
            </a:bodyPr>
            <a:lstStyle/>
            <a:p>
              <a:r>
                <a:rPr kumimoji="1" lang="en-US" altLang="ja-JP" sz="1400" b="1" dirty="0"/>
                <a:t>12-month DAPT</a:t>
              </a:r>
              <a:endParaRPr kumimoji="1" lang="ja-JP" altLang="en-US" sz="1400" b="1" dirty="0"/>
            </a:p>
          </p:txBody>
        </p:sp>
      </p:grpSp>
    </p:spTree>
    <p:extLst>
      <p:ext uri="{BB962C8B-B14F-4D97-AF65-F5344CB8AC3E}">
        <p14:creationId xmlns:p14="http://schemas.microsoft.com/office/powerpoint/2010/main" val="283382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M軸のみ">
            <a:extLst>
              <a:ext uri="{FF2B5EF4-FFF2-40B4-BE49-F238E27FC236}">
                <a16:creationId xmlns:a16="http://schemas.microsoft.com/office/drawing/2014/main" id="{67CE0694-191A-4E03-A247-7DD97341D99B}"/>
              </a:ext>
            </a:extLst>
          </p:cNvPr>
          <p:cNvPicPr>
            <a:picLocks noChangeAspect="1"/>
          </p:cNvPicPr>
          <p:nvPr/>
        </p:nvPicPr>
        <p:blipFill>
          <a:blip r:embed="rId4"/>
          <a:stretch>
            <a:fillRect/>
          </a:stretch>
        </p:blipFill>
        <p:spPr>
          <a:xfrm>
            <a:off x="1805927" y="957732"/>
            <a:ext cx="5504314" cy="3660969"/>
          </a:xfrm>
          <a:prstGeom prst="rect">
            <a:avLst/>
          </a:prstGeom>
        </p:spPr>
      </p:pic>
      <p:grpSp>
        <p:nvGrpSpPr>
          <p:cNvPr id="35" name="12M">
            <a:extLst>
              <a:ext uri="{FF2B5EF4-FFF2-40B4-BE49-F238E27FC236}">
                <a16:creationId xmlns:a16="http://schemas.microsoft.com/office/drawing/2014/main" id="{727C6C96-26C3-4CDD-AFF5-AC7C61577B30}"/>
              </a:ext>
            </a:extLst>
          </p:cNvPr>
          <p:cNvGrpSpPr/>
          <p:nvPr/>
        </p:nvGrpSpPr>
        <p:grpSpPr>
          <a:xfrm>
            <a:off x="2616745" y="1047600"/>
            <a:ext cx="4612649" cy="3120826"/>
            <a:chOff x="2616745" y="1047600"/>
            <a:chExt cx="4612649" cy="3120826"/>
          </a:xfrm>
        </p:grpSpPr>
        <p:pic>
          <p:nvPicPr>
            <p:cNvPr id="5" name="KMcurve_12Mのみ">
              <a:extLst>
                <a:ext uri="{FF2B5EF4-FFF2-40B4-BE49-F238E27FC236}">
                  <a16:creationId xmlns:a16="http://schemas.microsoft.com/office/drawing/2014/main" id="{299749B1-6544-4D8F-AF57-1EF8D61CF26E}"/>
                </a:ext>
              </a:extLst>
            </p:cNvPr>
            <p:cNvPicPr>
              <a:picLocks noChangeAspect="1"/>
            </p:cNvPicPr>
            <p:nvPr/>
          </p:nvPicPr>
          <p:blipFill>
            <a:blip r:embed="rId5"/>
            <a:stretch>
              <a:fillRect/>
            </a:stretch>
          </p:blipFill>
          <p:spPr>
            <a:xfrm>
              <a:off x="2616745" y="1047600"/>
              <a:ext cx="4612649" cy="3120826"/>
            </a:xfrm>
            <a:prstGeom prst="rect">
              <a:avLst/>
            </a:prstGeom>
          </p:spPr>
        </p:pic>
        <p:sp>
          <p:nvSpPr>
            <p:cNvPr id="24" name="12M_3.7%">
              <a:extLst>
                <a:ext uri="{FF2B5EF4-FFF2-40B4-BE49-F238E27FC236}">
                  <a16:creationId xmlns:a16="http://schemas.microsoft.com/office/drawing/2014/main" id="{82B17B18-C422-4A5E-8702-77618227635E}"/>
                </a:ext>
              </a:extLst>
            </p:cNvPr>
            <p:cNvSpPr txBox="1"/>
            <p:nvPr/>
          </p:nvSpPr>
          <p:spPr>
            <a:xfrm>
              <a:off x="6498905" y="2617711"/>
              <a:ext cx="647934" cy="369332"/>
            </a:xfrm>
            <a:prstGeom prst="rect">
              <a:avLst/>
            </a:prstGeom>
            <a:noFill/>
          </p:spPr>
          <p:txBody>
            <a:bodyPr wrap="none" rtlCol="0">
              <a:spAutoFit/>
            </a:bodyPr>
            <a:lstStyle/>
            <a:p>
              <a:r>
                <a:rPr lang="en-US" altLang="ja-JP" b="1" dirty="0">
                  <a:solidFill>
                    <a:schemeClr val="accent2"/>
                  </a:solidFill>
                </a:rPr>
                <a:t>3.7%</a:t>
              </a:r>
              <a:endParaRPr lang="ja-JP" altLang="en-US" b="1" dirty="0">
                <a:solidFill>
                  <a:schemeClr val="accent2"/>
                </a:solidFill>
              </a:endParaRPr>
            </a:p>
          </p:txBody>
        </p:sp>
      </p:grpSp>
      <p:grpSp>
        <p:nvGrpSpPr>
          <p:cNvPr id="38" name="12M+1M">
            <a:extLst>
              <a:ext uri="{FF2B5EF4-FFF2-40B4-BE49-F238E27FC236}">
                <a16:creationId xmlns:a16="http://schemas.microsoft.com/office/drawing/2014/main" id="{2155C09C-D7D3-46C0-A183-96FCA0325AE9}"/>
              </a:ext>
            </a:extLst>
          </p:cNvPr>
          <p:cNvGrpSpPr/>
          <p:nvPr/>
        </p:nvGrpSpPr>
        <p:grpSpPr>
          <a:xfrm>
            <a:off x="2616745" y="1049079"/>
            <a:ext cx="4612649" cy="3120826"/>
            <a:chOff x="2616745" y="1049079"/>
            <a:chExt cx="4612649" cy="3120826"/>
          </a:xfrm>
        </p:grpSpPr>
        <p:pic>
          <p:nvPicPr>
            <p:cNvPr id="11" name="KM_12M+1M">
              <a:extLst>
                <a:ext uri="{FF2B5EF4-FFF2-40B4-BE49-F238E27FC236}">
                  <a16:creationId xmlns:a16="http://schemas.microsoft.com/office/drawing/2014/main" id="{C523EDD7-B141-4365-913F-12ABB764E363}"/>
                </a:ext>
              </a:extLst>
            </p:cNvPr>
            <p:cNvPicPr>
              <a:picLocks noChangeAspect="1"/>
            </p:cNvPicPr>
            <p:nvPr/>
          </p:nvPicPr>
          <p:blipFill>
            <a:blip r:embed="rId6"/>
            <a:stretch>
              <a:fillRect/>
            </a:stretch>
          </p:blipFill>
          <p:spPr>
            <a:xfrm>
              <a:off x="2616745" y="1049079"/>
              <a:ext cx="4612649" cy="3120826"/>
            </a:xfrm>
            <a:prstGeom prst="rect">
              <a:avLst/>
            </a:prstGeom>
          </p:spPr>
        </p:pic>
        <p:sp>
          <p:nvSpPr>
            <p:cNvPr id="37" name="12M_3.7%">
              <a:extLst>
                <a:ext uri="{FF2B5EF4-FFF2-40B4-BE49-F238E27FC236}">
                  <a16:creationId xmlns:a16="http://schemas.microsoft.com/office/drawing/2014/main" id="{8CA44425-CDB8-4BA6-B016-0EB5FFDC8CF6}"/>
                </a:ext>
              </a:extLst>
            </p:cNvPr>
            <p:cNvSpPr txBox="1"/>
            <p:nvPr/>
          </p:nvSpPr>
          <p:spPr>
            <a:xfrm>
              <a:off x="6497711" y="2614262"/>
              <a:ext cx="647934" cy="369332"/>
            </a:xfrm>
            <a:prstGeom prst="rect">
              <a:avLst/>
            </a:prstGeom>
            <a:noFill/>
          </p:spPr>
          <p:txBody>
            <a:bodyPr wrap="none" rtlCol="0">
              <a:spAutoFit/>
            </a:bodyPr>
            <a:lstStyle/>
            <a:p>
              <a:r>
                <a:rPr lang="en-US" altLang="ja-JP" b="1" dirty="0">
                  <a:solidFill>
                    <a:schemeClr val="accent2"/>
                  </a:solidFill>
                </a:rPr>
                <a:t>3.7%</a:t>
              </a:r>
              <a:endParaRPr lang="ja-JP" altLang="en-US" b="1" dirty="0">
                <a:solidFill>
                  <a:schemeClr val="accent2"/>
                </a:solidFill>
              </a:endParaRPr>
            </a:p>
          </p:txBody>
        </p:sp>
        <p:sp>
          <p:nvSpPr>
            <p:cNvPr id="23" name="HR_P value">
              <a:extLst>
                <a:ext uri="{FF2B5EF4-FFF2-40B4-BE49-F238E27FC236}">
                  <a16:creationId xmlns:a16="http://schemas.microsoft.com/office/drawing/2014/main" id="{6C687D80-DFE4-4814-B17A-EAEA836CE3E5}"/>
                </a:ext>
              </a:extLst>
            </p:cNvPr>
            <p:cNvSpPr txBox="1"/>
            <p:nvPr/>
          </p:nvSpPr>
          <p:spPr>
            <a:xfrm>
              <a:off x="2739600" y="1180800"/>
              <a:ext cx="2435282" cy="830997"/>
            </a:xfrm>
            <a:prstGeom prst="rect">
              <a:avLst/>
            </a:prstGeom>
            <a:noFill/>
          </p:spPr>
          <p:txBody>
            <a:bodyPr wrap="none" rtlCol="0">
              <a:spAutoFit/>
            </a:bodyPr>
            <a:lstStyle/>
            <a:p>
              <a:r>
                <a:rPr lang="en-US" altLang="ja-JP" sz="1600" b="1" dirty="0"/>
                <a:t>HR 0.64, 95%CI (0.42-0.98)</a:t>
              </a:r>
            </a:p>
            <a:p>
              <a:r>
                <a:rPr lang="en-US" altLang="ja-JP" sz="1600" b="1" dirty="0">
                  <a:solidFill>
                    <a:srgbClr val="0000FF"/>
                  </a:solidFill>
                </a:rPr>
                <a:t>P non-inferiority &lt;0.001</a:t>
              </a:r>
            </a:p>
            <a:p>
              <a:r>
                <a:rPr lang="en-US" altLang="ja-JP" sz="1600" b="1" dirty="0">
                  <a:solidFill>
                    <a:srgbClr val="0000FF"/>
                  </a:solidFill>
                </a:rPr>
                <a:t>P superiority =0.04</a:t>
              </a:r>
              <a:endParaRPr lang="ja-JP" altLang="en-US" sz="1600" b="1" dirty="0">
                <a:solidFill>
                  <a:srgbClr val="0000FF"/>
                </a:solidFill>
              </a:endParaRPr>
            </a:p>
          </p:txBody>
        </p:sp>
        <p:sp>
          <p:nvSpPr>
            <p:cNvPr id="25" name="1M_2.4%">
              <a:extLst>
                <a:ext uri="{FF2B5EF4-FFF2-40B4-BE49-F238E27FC236}">
                  <a16:creationId xmlns:a16="http://schemas.microsoft.com/office/drawing/2014/main" id="{2F7599B7-0E7E-436B-B546-1B0C49CFB986}"/>
                </a:ext>
              </a:extLst>
            </p:cNvPr>
            <p:cNvSpPr txBox="1"/>
            <p:nvPr/>
          </p:nvSpPr>
          <p:spPr>
            <a:xfrm>
              <a:off x="6497711" y="3393233"/>
              <a:ext cx="647934" cy="369332"/>
            </a:xfrm>
            <a:prstGeom prst="rect">
              <a:avLst/>
            </a:prstGeom>
            <a:noFill/>
          </p:spPr>
          <p:txBody>
            <a:bodyPr wrap="none" rtlCol="0">
              <a:spAutoFit/>
            </a:bodyPr>
            <a:lstStyle/>
            <a:p>
              <a:r>
                <a:rPr lang="en-US" altLang="ja-JP" b="1" dirty="0">
                  <a:solidFill>
                    <a:schemeClr val="tx2"/>
                  </a:solidFill>
                </a:rPr>
                <a:t>2.4%</a:t>
              </a:r>
              <a:endParaRPr lang="ja-JP" altLang="en-US" b="1" dirty="0">
                <a:solidFill>
                  <a:schemeClr val="tx2"/>
                </a:solidFill>
              </a:endParaRPr>
            </a:p>
          </p:txBody>
        </p:sp>
        <p:sp>
          <p:nvSpPr>
            <p:cNvPr id="26" name="Log rank P">
              <a:extLst>
                <a:ext uri="{FF2B5EF4-FFF2-40B4-BE49-F238E27FC236}">
                  <a16:creationId xmlns:a16="http://schemas.microsoft.com/office/drawing/2014/main" id="{EB2AC11E-A320-4EF4-A003-4AE3350A8418}"/>
                </a:ext>
              </a:extLst>
            </p:cNvPr>
            <p:cNvSpPr txBox="1"/>
            <p:nvPr/>
          </p:nvSpPr>
          <p:spPr>
            <a:xfrm>
              <a:off x="5221498" y="2148615"/>
              <a:ext cx="1813060" cy="369332"/>
            </a:xfrm>
            <a:prstGeom prst="rect">
              <a:avLst/>
            </a:prstGeom>
            <a:noFill/>
          </p:spPr>
          <p:txBody>
            <a:bodyPr wrap="none" rtlCol="0">
              <a:spAutoFit/>
            </a:bodyPr>
            <a:lstStyle/>
            <a:p>
              <a:r>
                <a:rPr kumimoji="1" lang="en-US" altLang="ja-JP" b="1" dirty="0">
                  <a:solidFill>
                    <a:srgbClr val="0000FF"/>
                  </a:solidFill>
                </a:rPr>
                <a:t>Log rank P=0.037</a:t>
              </a:r>
              <a:endParaRPr kumimoji="1" lang="ja-JP" altLang="en-US" b="1" dirty="0">
                <a:solidFill>
                  <a:srgbClr val="0000FF"/>
                </a:solidFill>
              </a:endParaRPr>
            </a:p>
          </p:txBody>
        </p:sp>
      </p:grpSp>
      <p:sp>
        <p:nvSpPr>
          <p:cNvPr id="3" name="30day">
            <a:extLst>
              <a:ext uri="{FF2B5EF4-FFF2-40B4-BE49-F238E27FC236}">
                <a16:creationId xmlns:a16="http://schemas.microsoft.com/office/drawing/2014/main" id="{348A2848-5519-4DFC-9233-09F7F3704C3D}"/>
              </a:ext>
            </a:extLst>
          </p:cNvPr>
          <p:cNvSpPr txBox="1"/>
          <p:nvPr/>
        </p:nvSpPr>
        <p:spPr>
          <a:xfrm>
            <a:off x="2772446" y="4147265"/>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graphicFrame>
        <p:nvGraphicFramePr>
          <p:cNvPr id="31" name="No at risk のみ">
            <a:extLst>
              <a:ext uri="{FF2B5EF4-FFF2-40B4-BE49-F238E27FC236}">
                <a16:creationId xmlns:a16="http://schemas.microsoft.com/office/drawing/2014/main" id="{FEDE0815-1C23-4761-A123-373A9D9BE0AD}"/>
              </a:ext>
            </a:extLst>
          </p:cNvPr>
          <p:cNvGraphicFramePr>
            <a:graphicFrameLocks noGrp="1"/>
          </p:cNvGraphicFramePr>
          <p:nvPr>
            <p:extLst/>
          </p:nvPr>
        </p:nvGraphicFramePr>
        <p:xfrm>
          <a:off x="719207" y="45360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30" name="No at risk 12M">
            <a:extLst>
              <a:ext uri="{FF2B5EF4-FFF2-40B4-BE49-F238E27FC236}">
                <a16:creationId xmlns:a16="http://schemas.microsoft.com/office/drawing/2014/main" id="{EA0D089D-47D5-4764-BA93-77E4777743DF}"/>
              </a:ext>
            </a:extLst>
          </p:cNvPr>
          <p:cNvGraphicFramePr>
            <a:graphicFrameLocks noGrp="1"/>
          </p:cNvGraphicFramePr>
          <p:nvPr>
            <p:extLst/>
          </p:nvPr>
        </p:nvGraphicFramePr>
        <p:xfrm>
          <a:off x="719207" y="45360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17" name="No at risk 12M+1M">
            <a:extLst>
              <a:ext uri="{FF2B5EF4-FFF2-40B4-BE49-F238E27FC236}">
                <a16:creationId xmlns:a16="http://schemas.microsoft.com/office/drawing/2014/main" id="{CA66D2F2-E4F8-42AB-860E-839C1E331329}"/>
              </a:ext>
            </a:extLst>
          </p:cNvPr>
          <p:cNvGraphicFramePr>
            <a:graphicFrameLocks noGrp="1"/>
          </p:cNvGraphicFramePr>
          <p:nvPr>
            <p:extLst/>
          </p:nvPr>
        </p:nvGraphicFramePr>
        <p:xfrm>
          <a:off x="719207" y="45360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sp>
        <p:nvSpPr>
          <p:cNvPr id="14" name="days after index pci">
            <a:extLst>
              <a:ext uri="{FF2B5EF4-FFF2-40B4-BE49-F238E27FC236}">
                <a16:creationId xmlns:a16="http://schemas.microsoft.com/office/drawing/2014/main" id="{708F3D03-92C6-410F-8511-1F2D8633CB49}"/>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4"/>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grpSp>
        <p:nvGrpSpPr>
          <p:cNvPr id="32" name="凡例">
            <a:extLst>
              <a:ext uri="{FF2B5EF4-FFF2-40B4-BE49-F238E27FC236}">
                <a16:creationId xmlns:a16="http://schemas.microsoft.com/office/drawing/2014/main" id="{805CFE2F-1FE8-42A8-BE68-72E8CCE38433}"/>
              </a:ext>
            </a:extLst>
          </p:cNvPr>
          <p:cNvGrpSpPr/>
          <p:nvPr/>
        </p:nvGrpSpPr>
        <p:grpSpPr>
          <a:xfrm>
            <a:off x="5584248" y="1049079"/>
            <a:ext cx="1594491" cy="528191"/>
            <a:chOff x="5584248" y="1049079"/>
            <a:chExt cx="1594491" cy="528191"/>
          </a:xfrm>
        </p:grpSpPr>
        <p:grpSp>
          <p:nvGrpSpPr>
            <p:cNvPr id="6" name="12MDAPT　凡例">
              <a:extLst>
                <a:ext uri="{FF2B5EF4-FFF2-40B4-BE49-F238E27FC236}">
                  <a16:creationId xmlns:a16="http://schemas.microsoft.com/office/drawing/2014/main" id="{E8C58ED1-B7C6-438B-BC96-063D95926969}"/>
                </a:ext>
              </a:extLst>
            </p:cNvPr>
            <p:cNvGrpSpPr/>
            <p:nvPr/>
          </p:nvGrpSpPr>
          <p:grpSpPr>
            <a:xfrm>
              <a:off x="5584248" y="1269493"/>
              <a:ext cx="1594491" cy="307777"/>
              <a:chOff x="5584248" y="1269493"/>
              <a:chExt cx="1594491" cy="307777"/>
            </a:xfrm>
          </p:grpSpPr>
          <p:cxnSp>
            <p:nvCxnSpPr>
              <p:cNvPr id="19" name="直線コネクタ 18">
                <a:extLst>
                  <a:ext uri="{FF2B5EF4-FFF2-40B4-BE49-F238E27FC236}">
                    <a16:creationId xmlns:a16="http://schemas.microsoft.com/office/drawing/2014/main" id="{CCECE470-A047-43BB-AEF3-E974D367680D}"/>
                  </a:ext>
                </a:extLst>
              </p:cNvPr>
              <p:cNvCxnSpPr>
                <a:cxnSpLocks/>
              </p:cNvCxnSpPr>
              <p:nvPr/>
            </p:nvCxnSpPr>
            <p:spPr>
              <a:xfrm>
                <a:off x="5584248" y="1428692"/>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9DF1B13-73B4-45EC-8F28-434340402AFD}"/>
                  </a:ext>
                </a:extLst>
              </p:cNvPr>
              <p:cNvSpPr txBox="1"/>
              <p:nvPr/>
            </p:nvSpPr>
            <p:spPr>
              <a:xfrm>
                <a:off x="5819071" y="1269493"/>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grpSp>
          <p:nvGrpSpPr>
            <p:cNvPr id="7" name="1MDAPT　凡例">
              <a:extLst>
                <a:ext uri="{FF2B5EF4-FFF2-40B4-BE49-F238E27FC236}">
                  <a16:creationId xmlns:a16="http://schemas.microsoft.com/office/drawing/2014/main" id="{D20D2F80-5789-474F-9BA2-245E7670ED5D}"/>
                </a:ext>
              </a:extLst>
            </p:cNvPr>
            <p:cNvGrpSpPr/>
            <p:nvPr/>
          </p:nvGrpSpPr>
          <p:grpSpPr>
            <a:xfrm>
              <a:off x="5584248" y="1049079"/>
              <a:ext cx="1506187" cy="307777"/>
              <a:chOff x="5584248" y="1049079"/>
              <a:chExt cx="1506187" cy="307777"/>
            </a:xfrm>
          </p:grpSpPr>
          <p:cxnSp>
            <p:nvCxnSpPr>
              <p:cNvPr id="18" name="直線コネクタ 17">
                <a:extLst>
                  <a:ext uri="{FF2B5EF4-FFF2-40B4-BE49-F238E27FC236}">
                    <a16:creationId xmlns:a16="http://schemas.microsoft.com/office/drawing/2014/main" id="{4EE72E2E-37C6-429C-8322-2BB01E2E586E}"/>
                  </a:ext>
                </a:extLst>
              </p:cNvPr>
              <p:cNvCxnSpPr>
                <a:cxnSpLocks/>
              </p:cNvCxnSpPr>
              <p:nvPr/>
            </p:nvCxnSpPr>
            <p:spPr>
              <a:xfrm>
                <a:off x="5584248" y="1202967"/>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6F8C3CF-48FF-47A1-90D2-AA95B77E296D}"/>
                  </a:ext>
                </a:extLst>
              </p:cNvPr>
              <p:cNvSpPr txBox="1"/>
              <p:nvPr/>
            </p:nvSpPr>
            <p:spPr>
              <a:xfrm>
                <a:off x="5822139" y="1049079"/>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grpSp>
      </p:gr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53662" y="189048"/>
            <a:ext cx="7690337" cy="547161"/>
          </a:xfrm>
        </p:spPr>
        <p:txBody>
          <a:bodyPr>
            <a:normAutofit fontScale="90000"/>
          </a:bodyPr>
          <a:lstStyle/>
          <a:p>
            <a:r>
              <a:rPr kumimoji="1" lang="en-US" altLang="ja-JP" dirty="0"/>
              <a:t>Primary Endpoint: Net clinical benefit</a:t>
            </a:r>
            <a:br>
              <a:rPr kumimoji="1" lang="en-US" altLang="ja-JP" dirty="0"/>
            </a:br>
            <a:r>
              <a:rPr kumimoji="1" lang="en-US" altLang="ja-JP" sz="2200" dirty="0"/>
              <a:t>CV death/MI/ST/Stroke/TIMI major/minor bleeding</a:t>
            </a:r>
            <a:endParaRPr kumimoji="1" lang="ja-JP" altLang="en-US" sz="2400" dirty="0"/>
          </a:p>
        </p:txBody>
      </p:sp>
    </p:spTree>
    <p:custDataLst>
      <p:tags r:id="rId1"/>
    </p:custDataLst>
    <p:extLst>
      <p:ext uri="{BB962C8B-B14F-4D97-AF65-F5344CB8AC3E}">
        <p14:creationId xmlns:p14="http://schemas.microsoft.com/office/powerpoint/2010/main" val="19555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25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5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250"/>
                                        <p:tgtEl>
                                          <p:spTgt spid="38"/>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M軸のみ">
            <a:extLst>
              <a:ext uri="{FF2B5EF4-FFF2-40B4-BE49-F238E27FC236}">
                <a16:creationId xmlns:a16="http://schemas.microsoft.com/office/drawing/2014/main" id="{13E4417F-1EE9-4238-AE2A-A4B1E41341F0}"/>
              </a:ext>
            </a:extLst>
          </p:cNvPr>
          <p:cNvPicPr>
            <a:picLocks noChangeAspect="1"/>
          </p:cNvPicPr>
          <p:nvPr/>
        </p:nvPicPr>
        <p:blipFill>
          <a:blip r:embed="rId4"/>
          <a:stretch>
            <a:fillRect/>
          </a:stretch>
        </p:blipFill>
        <p:spPr>
          <a:xfrm>
            <a:off x="1805927" y="957732"/>
            <a:ext cx="5504314" cy="3660969"/>
          </a:xfrm>
          <a:prstGeom prst="rect">
            <a:avLst/>
          </a:prstGeom>
        </p:spPr>
      </p:pic>
      <p:grpSp>
        <p:nvGrpSpPr>
          <p:cNvPr id="9" name="12M">
            <a:extLst>
              <a:ext uri="{FF2B5EF4-FFF2-40B4-BE49-F238E27FC236}">
                <a16:creationId xmlns:a16="http://schemas.microsoft.com/office/drawing/2014/main" id="{D3546AF6-D0C9-4293-8366-48A1023C3C71}"/>
              </a:ext>
            </a:extLst>
          </p:cNvPr>
          <p:cNvGrpSpPr/>
          <p:nvPr/>
        </p:nvGrpSpPr>
        <p:grpSpPr>
          <a:xfrm>
            <a:off x="2617200" y="1047600"/>
            <a:ext cx="4612649" cy="3120826"/>
            <a:chOff x="2617200" y="1047600"/>
            <a:chExt cx="4612649" cy="3120826"/>
          </a:xfrm>
        </p:grpSpPr>
        <p:pic>
          <p:nvPicPr>
            <p:cNvPr id="8" name="KM_12M">
              <a:extLst>
                <a:ext uri="{FF2B5EF4-FFF2-40B4-BE49-F238E27FC236}">
                  <a16:creationId xmlns:a16="http://schemas.microsoft.com/office/drawing/2014/main" id="{209A9129-B281-4E5D-9788-933F678BF14F}"/>
                </a:ext>
              </a:extLst>
            </p:cNvPr>
            <p:cNvPicPr>
              <a:picLocks noChangeAspect="1"/>
            </p:cNvPicPr>
            <p:nvPr/>
          </p:nvPicPr>
          <p:blipFill>
            <a:blip r:embed="rId5"/>
            <a:stretch>
              <a:fillRect/>
            </a:stretch>
          </p:blipFill>
          <p:spPr>
            <a:xfrm>
              <a:off x="2617200" y="1047600"/>
              <a:ext cx="4612649" cy="3120826"/>
            </a:xfrm>
            <a:prstGeom prst="rect">
              <a:avLst/>
            </a:prstGeom>
          </p:spPr>
        </p:pic>
        <p:sp>
          <p:nvSpPr>
            <p:cNvPr id="11" name="12M_2.5%">
              <a:extLst>
                <a:ext uri="{FF2B5EF4-FFF2-40B4-BE49-F238E27FC236}">
                  <a16:creationId xmlns:a16="http://schemas.microsoft.com/office/drawing/2014/main" id="{3DC32410-75ED-4DE6-ABBC-82C26E0F3367}"/>
                </a:ext>
              </a:extLst>
            </p:cNvPr>
            <p:cNvSpPr txBox="1"/>
            <p:nvPr/>
          </p:nvSpPr>
          <p:spPr>
            <a:xfrm>
              <a:off x="6498905" y="2976864"/>
              <a:ext cx="647934" cy="369332"/>
            </a:xfrm>
            <a:prstGeom prst="rect">
              <a:avLst/>
            </a:prstGeom>
            <a:noFill/>
          </p:spPr>
          <p:txBody>
            <a:bodyPr wrap="none" rtlCol="0">
              <a:spAutoFit/>
            </a:bodyPr>
            <a:lstStyle/>
            <a:p>
              <a:r>
                <a:rPr lang="en-US" altLang="ja-JP" b="1" dirty="0">
                  <a:solidFill>
                    <a:schemeClr val="accent2"/>
                  </a:solidFill>
                </a:rPr>
                <a:t>2.5%</a:t>
              </a:r>
              <a:endParaRPr lang="ja-JP" altLang="en-US" b="1" dirty="0">
                <a:solidFill>
                  <a:schemeClr val="accent2"/>
                </a:solidFill>
              </a:endParaRPr>
            </a:p>
          </p:txBody>
        </p:sp>
      </p:grpSp>
      <p:grpSp>
        <p:nvGrpSpPr>
          <p:cNvPr id="10" name="12M+1M">
            <a:extLst>
              <a:ext uri="{FF2B5EF4-FFF2-40B4-BE49-F238E27FC236}">
                <a16:creationId xmlns:a16="http://schemas.microsoft.com/office/drawing/2014/main" id="{3818550F-1BB4-4371-803D-5EA50CE66F20}"/>
              </a:ext>
            </a:extLst>
          </p:cNvPr>
          <p:cNvGrpSpPr/>
          <p:nvPr/>
        </p:nvGrpSpPr>
        <p:grpSpPr>
          <a:xfrm>
            <a:off x="2617200" y="1047600"/>
            <a:ext cx="4612649" cy="3120826"/>
            <a:chOff x="2617200" y="1047600"/>
            <a:chExt cx="4612649" cy="3120826"/>
          </a:xfrm>
        </p:grpSpPr>
        <p:pic>
          <p:nvPicPr>
            <p:cNvPr id="7" name="KM_12M+1M">
              <a:extLst>
                <a:ext uri="{FF2B5EF4-FFF2-40B4-BE49-F238E27FC236}">
                  <a16:creationId xmlns:a16="http://schemas.microsoft.com/office/drawing/2014/main" id="{131D235C-D84F-44D3-A117-EB12DEDF22DA}"/>
                </a:ext>
              </a:extLst>
            </p:cNvPr>
            <p:cNvPicPr>
              <a:picLocks noChangeAspect="1"/>
            </p:cNvPicPr>
            <p:nvPr/>
          </p:nvPicPr>
          <p:blipFill>
            <a:blip r:embed="rId6"/>
            <a:stretch>
              <a:fillRect/>
            </a:stretch>
          </p:blipFill>
          <p:spPr>
            <a:xfrm>
              <a:off x="2617200" y="1047600"/>
              <a:ext cx="4612649" cy="3120826"/>
            </a:xfrm>
            <a:prstGeom prst="rect">
              <a:avLst/>
            </a:prstGeom>
          </p:spPr>
        </p:pic>
        <p:sp>
          <p:nvSpPr>
            <p:cNvPr id="16" name="HR">
              <a:extLst>
                <a:ext uri="{FF2B5EF4-FFF2-40B4-BE49-F238E27FC236}">
                  <a16:creationId xmlns:a16="http://schemas.microsoft.com/office/drawing/2014/main" id="{18533CB2-6AE5-4D20-905F-A57491E9A0EF}"/>
                </a:ext>
              </a:extLst>
            </p:cNvPr>
            <p:cNvSpPr txBox="1"/>
            <p:nvPr/>
          </p:nvSpPr>
          <p:spPr>
            <a:xfrm>
              <a:off x="2738583" y="1181957"/>
              <a:ext cx="2435282" cy="830997"/>
            </a:xfrm>
            <a:prstGeom prst="rect">
              <a:avLst/>
            </a:prstGeom>
            <a:noFill/>
          </p:spPr>
          <p:txBody>
            <a:bodyPr wrap="none" rtlCol="0">
              <a:spAutoFit/>
            </a:bodyPr>
            <a:lstStyle/>
            <a:p>
              <a:r>
                <a:rPr lang="en-US" altLang="ja-JP" sz="1600" b="1" dirty="0"/>
                <a:t>HR 0.79, 95%CI (0.49-1.29)</a:t>
              </a:r>
            </a:p>
            <a:p>
              <a:r>
                <a:rPr lang="en-US" altLang="ja-JP" sz="1600" b="1" dirty="0">
                  <a:solidFill>
                    <a:srgbClr val="0000FF"/>
                  </a:solidFill>
                </a:rPr>
                <a:t>P non-inferiority =0.005</a:t>
              </a:r>
            </a:p>
            <a:p>
              <a:r>
                <a:rPr lang="en-US" altLang="ja-JP" sz="1600" dirty="0"/>
                <a:t>P superiority =0.34</a:t>
              </a:r>
              <a:endParaRPr lang="ja-JP" altLang="en-US" sz="1600" dirty="0"/>
            </a:p>
          </p:txBody>
        </p:sp>
        <p:sp>
          <p:nvSpPr>
            <p:cNvPr id="12" name="1M_2.0%">
              <a:extLst>
                <a:ext uri="{FF2B5EF4-FFF2-40B4-BE49-F238E27FC236}">
                  <a16:creationId xmlns:a16="http://schemas.microsoft.com/office/drawing/2014/main" id="{69FE9EC9-8BC3-45E5-961F-83FA2F0AE7B3}"/>
                </a:ext>
              </a:extLst>
            </p:cNvPr>
            <p:cNvSpPr txBox="1"/>
            <p:nvPr/>
          </p:nvSpPr>
          <p:spPr>
            <a:xfrm>
              <a:off x="6504518" y="3554299"/>
              <a:ext cx="647934" cy="369332"/>
            </a:xfrm>
            <a:prstGeom prst="rect">
              <a:avLst/>
            </a:prstGeom>
            <a:noFill/>
          </p:spPr>
          <p:txBody>
            <a:bodyPr wrap="none" rtlCol="0">
              <a:spAutoFit/>
            </a:bodyPr>
            <a:lstStyle/>
            <a:p>
              <a:r>
                <a:rPr lang="en-US" altLang="ja-JP" b="1" dirty="0">
                  <a:solidFill>
                    <a:schemeClr val="tx2"/>
                  </a:solidFill>
                </a:rPr>
                <a:t>2.0%</a:t>
              </a:r>
              <a:endParaRPr lang="ja-JP" altLang="en-US" b="1" dirty="0">
                <a:solidFill>
                  <a:schemeClr val="tx2"/>
                </a:solidFill>
              </a:endParaRPr>
            </a:p>
          </p:txBody>
        </p:sp>
        <p:sp>
          <p:nvSpPr>
            <p:cNvPr id="6" name="Log rank P">
              <a:extLst>
                <a:ext uri="{FF2B5EF4-FFF2-40B4-BE49-F238E27FC236}">
                  <a16:creationId xmlns:a16="http://schemas.microsoft.com/office/drawing/2014/main" id="{BAE40026-BE8F-4497-B016-BF24BF99366D}"/>
                </a:ext>
              </a:extLst>
            </p:cNvPr>
            <p:cNvSpPr txBox="1"/>
            <p:nvPr/>
          </p:nvSpPr>
          <p:spPr>
            <a:xfrm>
              <a:off x="5221498" y="2496888"/>
              <a:ext cx="1696042" cy="369332"/>
            </a:xfrm>
            <a:prstGeom prst="rect">
              <a:avLst/>
            </a:prstGeom>
            <a:noFill/>
          </p:spPr>
          <p:txBody>
            <a:bodyPr wrap="none" rtlCol="0">
              <a:spAutoFit/>
            </a:bodyPr>
            <a:lstStyle/>
            <a:p>
              <a:r>
                <a:rPr kumimoji="1" lang="en-US" altLang="ja-JP" dirty="0"/>
                <a:t>Log rank P=0.34</a:t>
              </a:r>
              <a:endParaRPr kumimoji="1" lang="ja-JP" altLang="en-US" dirty="0"/>
            </a:p>
          </p:txBody>
        </p:sp>
        <p:sp>
          <p:nvSpPr>
            <p:cNvPr id="28" name="12M_2.5%">
              <a:extLst>
                <a:ext uri="{FF2B5EF4-FFF2-40B4-BE49-F238E27FC236}">
                  <a16:creationId xmlns:a16="http://schemas.microsoft.com/office/drawing/2014/main" id="{2D1397D2-715B-442A-A2CE-9458FC550890}"/>
                </a:ext>
              </a:extLst>
            </p:cNvPr>
            <p:cNvSpPr txBox="1"/>
            <p:nvPr/>
          </p:nvSpPr>
          <p:spPr>
            <a:xfrm>
              <a:off x="6496915" y="2977200"/>
              <a:ext cx="647934" cy="369332"/>
            </a:xfrm>
            <a:prstGeom prst="rect">
              <a:avLst/>
            </a:prstGeom>
            <a:noFill/>
          </p:spPr>
          <p:txBody>
            <a:bodyPr wrap="none" rtlCol="0">
              <a:spAutoFit/>
            </a:bodyPr>
            <a:lstStyle/>
            <a:p>
              <a:r>
                <a:rPr lang="en-US" altLang="ja-JP" b="1" dirty="0">
                  <a:solidFill>
                    <a:schemeClr val="accent2"/>
                  </a:solidFill>
                </a:rPr>
                <a:t>2.5%</a:t>
              </a:r>
              <a:endParaRPr lang="ja-JP" altLang="en-US" b="1" dirty="0">
                <a:solidFill>
                  <a:schemeClr val="accent2"/>
                </a:solidFill>
              </a:endParaRPr>
            </a:p>
          </p:txBody>
        </p:sp>
      </p:grpSp>
      <p:sp>
        <p:nvSpPr>
          <p:cNvPr id="3" name="30days">
            <a:extLst>
              <a:ext uri="{FF2B5EF4-FFF2-40B4-BE49-F238E27FC236}">
                <a16:creationId xmlns:a16="http://schemas.microsoft.com/office/drawing/2014/main" id="{348A2848-5519-4DFC-9233-09F7F3704C3D}"/>
              </a:ext>
            </a:extLst>
          </p:cNvPr>
          <p:cNvSpPr txBox="1"/>
          <p:nvPr/>
        </p:nvSpPr>
        <p:spPr>
          <a:xfrm>
            <a:off x="2772000" y="4147200"/>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graphicFrame>
        <p:nvGraphicFramePr>
          <p:cNvPr id="27" name="N at risk">
            <a:extLst>
              <a:ext uri="{FF2B5EF4-FFF2-40B4-BE49-F238E27FC236}">
                <a16:creationId xmlns:a16="http://schemas.microsoft.com/office/drawing/2014/main" id="{3C95D114-5F8E-4BB8-BDD9-BC708C2E81F8}"/>
              </a:ext>
            </a:extLst>
          </p:cNvPr>
          <p:cNvGraphicFramePr>
            <a:graphicFrameLocks noGrp="1"/>
          </p:cNvGraphicFramePr>
          <p:nvPr>
            <p:extLst/>
          </p:nvPr>
        </p:nvGraphicFramePr>
        <p:xfrm>
          <a:off x="719207" y="45288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6" name="N at risk 12M">
            <a:extLst>
              <a:ext uri="{FF2B5EF4-FFF2-40B4-BE49-F238E27FC236}">
                <a16:creationId xmlns:a16="http://schemas.microsoft.com/office/drawing/2014/main" id="{8D50D264-9CB5-4CC7-93F4-1D6E3FB5E299}"/>
              </a:ext>
            </a:extLst>
          </p:cNvPr>
          <p:cNvGraphicFramePr>
            <a:graphicFrameLocks noGrp="1"/>
          </p:cNvGraphicFramePr>
          <p:nvPr>
            <p:extLst/>
          </p:nvPr>
        </p:nvGraphicFramePr>
        <p:xfrm>
          <a:off x="720000" y="45288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2" name="N at risk 12M+1M">
            <a:extLst>
              <a:ext uri="{FF2B5EF4-FFF2-40B4-BE49-F238E27FC236}">
                <a16:creationId xmlns:a16="http://schemas.microsoft.com/office/drawing/2014/main" id="{9B6775C5-3B13-4F75-85AA-2278E6F001A1}"/>
              </a:ext>
            </a:extLst>
          </p:cNvPr>
          <p:cNvGraphicFramePr>
            <a:graphicFrameLocks noGrp="1"/>
          </p:cNvGraphicFramePr>
          <p:nvPr>
            <p:extLst/>
          </p:nvPr>
        </p:nvGraphicFramePr>
        <p:xfrm>
          <a:off x="719207" y="4528854"/>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sp>
        <p:nvSpPr>
          <p:cNvPr id="23" name="days after index PCI">
            <a:extLst>
              <a:ext uri="{FF2B5EF4-FFF2-40B4-BE49-F238E27FC236}">
                <a16:creationId xmlns:a16="http://schemas.microsoft.com/office/drawing/2014/main" id="{F6CB855C-3B4C-4336-8CF8-33CC644754CF}"/>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4"/>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grpSp>
        <p:nvGrpSpPr>
          <p:cNvPr id="15" name="凡例">
            <a:extLst>
              <a:ext uri="{FF2B5EF4-FFF2-40B4-BE49-F238E27FC236}">
                <a16:creationId xmlns:a16="http://schemas.microsoft.com/office/drawing/2014/main" id="{B1CCEF6F-C877-43B8-B9C2-9837278C8B30}"/>
              </a:ext>
            </a:extLst>
          </p:cNvPr>
          <p:cNvGrpSpPr/>
          <p:nvPr/>
        </p:nvGrpSpPr>
        <p:grpSpPr>
          <a:xfrm>
            <a:off x="5584248" y="1049079"/>
            <a:ext cx="1594491" cy="528191"/>
            <a:chOff x="3848021" y="1228207"/>
            <a:chExt cx="1594491" cy="528191"/>
          </a:xfrm>
        </p:grpSpPr>
        <p:cxnSp>
          <p:nvCxnSpPr>
            <p:cNvPr id="18" name="直線コネクタ 17">
              <a:extLst>
                <a:ext uri="{FF2B5EF4-FFF2-40B4-BE49-F238E27FC236}">
                  <a16:creationId xmlns:a16="http://schemas.microsoft.com/office/drawing/2014/main" id="{4EE72E2E-37C6-429C-8322-2BB01E2E586E}"/>
                </a:ext>
              </a:extLst>
            </p:cNvPr>
            <p:cNvCxnSpPr>
              <a:cxnSpLocks/>
            </p:cNvCxnSpPr>
            <p:nvPr/>
          </p:nvCxnSpPr>
          <p:spPr>
            <a:xfrm>
              <a:off x="3848021" y="1382095"/>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ECE470-A047-43BB-AEF3-E974D367680D}"/>
                </a:ext>
              </a:extLst>
            </p:cNvPr>
            <p:cNvCxnSpPr>
              <a:cxnSpLocks/>
            </p:cNvCxnSpPr>
            <p:nvPr/>
          </p:nvCxnSpPr>
          <p:spPr>
            <a:xfrm>
              <a:off x="3848021" y="1607820"/>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6F8C3CF-48FF-47A1-90D2-AA95B77E296D}"/>
                </a:ext>
              </a:extLst>
            </p:cNvPr>
            <p:cNvSpPr txBox="1"/>
            <p:nvPr/>
          </p:nvSpPr>
          <p:spPr>
            <a:xfrm>
              <a:off x="4085912" y="1228207"/>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sp>
          <p:nvSpPr>
            <p:cNvPr id="21" name="テキスト ボックス 20">
              <a:extLst>
                <a:ext uri="{FF2B5EF4-FFF2-40B4-BE49-F238E27FC236}">
                  <a16:creationId xmlns:a16="http://schemas.microsoft.com/office/drawing/2014/main" id="{B9DF1B13-73B4-45EC-8F28-434340402AFD}"/>
                </a:ext>
              </a:extLst>
            </p:cNvPr>
            <p:cNvSpPr txBox="1"/>
            <p:nvPr/>
          </p:nvSpPr>
          <p:spPr>
            <a:xfrm>
              <a:off x="4082844" y="1448621"/>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53662" y="189048"/>
            <a:ext cx="7690337" cy="547161"/>
          </a:xfrm>
        </p:spPr>
        <p:txBody>
          <a:bodyPr>
            <a:normAutofit fontScale="90000"/>
          </a:bodyPr>
          <a:lstStyle/>
          <a:p>
            <a:r>
              <a:rPr kumimoji="1" lang="en-US" altLang="ja-JP" dirty="0"/>
              <a:t>Major secondary ischemic endpoint</a:t>
            </a:r>
            <a:br>
              <a:rPr kumimoji="1" lang="en-US" altLang="ja-JP" dirty="0"/>
            </a:br>
            <a:r>
              <a:rPr kumimoji="1" lang="en-US" altLang="ja-JP" sz="2400" dirty="0"/>
              <a:t>CV death/MI/ST/Stroke</a:t>
            </a:r>
            <a:endParaRPr kumimoji="1" lang="ja-JP" altLang="en-US" sz="2400" dirty="0"/>
          </a:p>
        </p:txBody>
      </p:sp>
    </p:spTree>
    <p:custDataLst>
      <p:tags r:id="rId1"/>
    </p:custDataLst>
    <p:extLst>
      <p:ext uri="{BB962C8B-B14F-4D97-AF65-F5344CB8AC3E}">
        <p14:creationId xmlns:p14="http://schemas.microsoft.com/office/powerpoint/2010/main" val="931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5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25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25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KM軸のみ">
            <a:extLst>
              <a:ext uri="{FF2B5EF4-FFF2-40B4-BE49-F238E27FC236}">
                <a16:creationId xmlns:a16="http://schemas.microsoft.com/office/drawing/2014/main" id="{1D8396FA-5FA6-4A63-A328-BB1B3472FFB8}"/>
              </a:ext>
            </a:extLst>
          </p:cNvPr>
          <p:cNvPicPr>
            <a:picLocks noChangeAspect="1"/>
          </p:cNvPicPr>
          <p:nvPr/>
        </p:nvPicPr>
        <p:blipFill>
          <a:blip r:embed="rId4"/>
          <a:stretch>
            <a:fillRect/>
          </a:stretch>
        </p:blipFill>
        <p:spPr>
          <a:xfrm>
            <a:off x="1805927" y="957732"/>
            <a:ext cx="5504314" cy="3660969"/>
          </a:xfrm>
          <a:prstGeom prst="rect">
            <a:avLst/>
          </a:prstGeom>
        </p:spPr>
      </p:pic>
      <p:grpSp>
        <p:nvGrpSpPr>
          <p:cNvPr id="7" name="12M">
            <a:extLst>
              <a:ext uri="{FF2B5EF4-FFF2-40B4-BE49-F238E27FC236}">
                <a16:creationId xmlns:a16="http://schemas.microsoft.com/office/drawing/2014/main" id="{BA3DA405-DE19-4057-8542-57197C1DE2A0}"/>
              </a:ext>
            </a:extLst>
          </p:cNvPr>
          <p:cNvGrpSpPr/>
          <p:nvPr/>
        </p:nvGrpSpPr>
        <p:grpSpPr>
          <a:xfrm>
            <a:off x="2617200" y="1047600"/>
            <a:ext cx="4612649" cy="3120826"/>
            <a:chOff x="2617200" y="1047600"/>
            <a:chExt cx="4612649" cy="3120826"/>
          </a:xfrm>
        </p:grpSpPr>
        <p:pic>
          <p:nvPicPr>
            <p:cNvPr id="2" name="KM_12M">
              <a:extLst>
                <a:ext uri="{FF2B5EF4-FFF2-40B4-BE49-F238E27FC236}">
                  <a16:creationId xmlns:a16="http://schemas.microsoft.com/office/drawing/2014/main" id="{512D6E75-7981-491B-AFE4-116ED84727B8}"/>
                </a:ext>
              </a:extLst>
            </p:cNvPr>
            <p:cNvPicPr>
              <a:picLocks noChangeAspect="1"/>
            </p:cNvPicPr>
            <p:nvPr/>
          </p:nvPicPr>
          <p:blipFill>
            <a:blip r:embed="rId5"/>
            <a:stretch>
              <a:fillRect/>
            </a:stretch>
          </p:blipFill>
          <p:spPr>
            <a:xfrm>
              <a:off x="2617200" y="1047600"/>
              <a:ext cx="4612649" cy="3120826"/>
            </a:xfrm>
            <a:prstGeom prst="rect">
              <a:avLst/>
            </a:prstGeom>
          </p:spPr>
        </p:pic>
        <p:sp>
          <p:nvSpPr>
            <p:cNvPr id="11" name="12M_1.5%">
              <a:extLst>
                <a:ext uri="{FF2B5EF4-FFF2-40B4-BE49-F238E27FC236}">
                  <a16:creationId xmlns:a16="http://schemas.microsoft.com/office/drawing/2014/main" id="{3DC32410-75ED-4DE6-ABBC-82C26E0F3367}"/>
                </a:ext>
              </a:extLst>
            </p:cNvPr>
            <p:cNvSpPr txBox="1"/>
            <p:nvPr/>
          </p:nvSpPr>
          <p:spPr>
            <a:xfrm>
              <a:off x="6524615" y="3288256"/>
              <a:ext cx="647934" cy="369332"/>
            </a:xfrm>
            <a:prstGeom prst="rect">
              <a:avLst/>
            </a:prstGeom>
            <a:noFill/>
          </p:spPr>
          <p:txBody>
            <a:bodyPr wrap="none" rtlCol="0">
              <a:spAutoFit/>
            </a:bodyPr>
            <a:lstStyle/>
            <a:p>
              <a:r>
                <a:rPr lang="en-US" altLang="ja-JP" b="1" dirty="0">
                  <a:solidFill>
                    <a:schemeClr val="accent2"/>
                  </a:solidFill>
                </a:rPr>
                <a:t>1.5%</a:t>
              </a:r>
              <a:endParaRPr lang="ja-JP" altLang="en-US" b="1" dirty="0">
                <a:solidFill>
                  <a:schemeClr val="accent2"/>
                </a:solidFill>
              </a:endParaRPr>
            </a:p>
          </p:txBody>
        </p:sp>
      </p:grpSp>
      <p:grpSp>
        <p:nvGrpSpPr>
          <p:cNvPr id="8" name="12M+1M">
            <a:extLst>
              <a:ext uri="{FF2B5EF4-FFF2-40B4-BE49-F238E27FC236}">
                <a16:creationId xmlns:a16="http://schemas.microsoft.com/office/drawing/2014/main" id="{7272AC8B-799D-489B-886F-E15DF81D6F6C}"/>
              </a:ext>
            </a:extLst>
          </p:cNvPr>
          <p:cNvGrpSpPr/>
          <p:nvPr/>
        </p:nvGrpSpPr>
        <p:grpSpPr>
          <a:xfrm>
            <a:off x="2617200" y="1047600"/>
            <a:ext cx="4612649" cy="3120826"/>
            <a:chOff x="2617200" y="1047600"/>
            <a:chExt cx="4612649" cy="3120826"/>
          </a:xfrm>
        </p:grpSpPr>
        <p:pic>
          <p:nvPicPr>
            <p:cNvPr id="24" name="KM_12M+1M">
              <a:extLst>
                <a:ext uri="{FF2B5EF4-FFF2-40B4-BE49-F238E27FC236}">
                  <a16:creationId xmlns:a16="http://schemas.microsoft.com/office/drawing/2014/main" id="{9AEC0236-ED85-4E04-8ED9-3AFC59EF7584}"/>
                </a:ext>
              </a:extLst>
            </p:cNvPr>
            <p:cNvPicPr>
              <a:picLocks noChangeAspect="1"/>
            </p:cNvPicPr>
            <p:nvPr/>
          </p:nvPicPr>
          <p:blipFill>
            <a:blip r:embed="rId6"/>
            <a:stretch>
              <a:fillRect/>
            </a:stretch>
          </p:blipFill>
          <p:spPr>
            <a:xfrm>
              <a:off x="2617200" y="1047600"/>
              <a:ext cx="4612649" cy="3120826"/>
            </a:xfrm>
            <a:prstGeom prst="rect">
              <a:avLst/>
            </a:prstGeom>
          </p:spPr>
        </p:pic>
        <p:sp>
          <p:nvSpPr>
            <p:cNvPr id="16" name="HR">
              <a:extLst>
                <a:ext uri="{FF2B5EF4-FFF2-40B4-BE49-F238E27FC236}">
                  <a16:creationId xmlns:a16="http://schemas.microsoft.com/office/drawing/2014/main" id="{18533CB2-6AE5-4D20-905F-A57491E9A0EF}"/>
                </a:ext>
              </a:extLst>
            </p:cNvPr>
            <p:cNvSpPr txBox="1"/>
            <p:nvPr/>
          </p:nvSpPr>
          <p:spPr>
            <a:xfrm>
              <a:off x="2738583" y="1181960"/>
              <a:ext cx="2435282" cy="584775"/>
            </a:xfrm>
            <a:prstGeom prst="rect">
              <a:avLst/>
            </a:prstGeom>
            <a:noFill/>
          </p:spPr>
          <p:txBody>
            <a:bodyPr wrap="none" rtlCol="0">
              <a:spAutoFit/>
            </a:bodyPr>
            <a:lstStyle/>
            <a:p>
              <a:r>
                <a:rPr lang="en-US" altLang="ja-JP" sz="1600" b="1" dirty="0"/>
                <a:t>HR 0.26, 95%CI (0.11-0.64)</a:t>
              </a:r>
            </a:p>
            <a:p>
              <a:r>
                <a:rPr lang="en-US" altLang="ja-JP" sz="1600" b="1" dirty="0">
                  <a:solidFill>
                    <a:srgbClr val="0000FF"/>
                  </a:solidFill>
                </a:rPr>
                <a:t>P superiority =0.004</a:t>
              </a:r>
              <a:endParaRPr lang="ja-JP" altLang="en-US" sz="1600" b="1" dirty="0">
                <a:solidFill>
                  <a:srgbClr val="0000FF"/>
                </a:solidFill>
              </a:endParaRPr>
            </a:p>
          </p:txBody>
        </p:sp>
        <p:sp>
          <p:nvSpPr>
            <p:cNvPr id="12" name="1M_0.4%">
              <a:extLst>
                <a:ext uri="{FF2B5EF4-FFF2-40B4-BE49-F238E27FC236}">
                  <a16:creationId xmlns:a16="http://schemas.microsoft.com/office/drawing/2014/main" id="{69FE9EC9-8BC3-45E5-961F-83FA2F0AE7B3}"/>
                </a:ext>
              </a:extLst>
            </p:cNvPr>
            <p:cNvSpPr txBox="1"/>
            <p:nvPr/>
          </p:nvSpPr>
          <p:spPr>
            <a:xfrm>
              <a:off x="6530805" y="3678073"/>
              <a:ext cx="647934" cy="369332"/>
            </a:xfrm>
            <a:prstGeom prst="rect">
              <a:avLst/>
            </a:prstGeom>
            <a:noFill/>
          </p:spPr>
          <p:txBody>
            <a:bodyPr wrap="none" rtlCol="0">
              <a:spAutoFit/>
            </a:bodyPr>
            <a:lstStyle/>
            <a:p>
              <a:r>
                <a:rPr lang="en-US" altLang="ja-JP" b="1" dirty="0">
                  <a:solidFill>
                    <a:schemeClr val="tx2"/>
                  </a:solidFill>
                </a:rPr>
                <a:t>0.4%</a:t>
              </a:r>
              <a:endParaRPr lang="ja-JP" altLang="en-US" b="1" dirty="0">
                <a:solidFill>
                  <a:schemeClr val="tx2"/>
                </a:solidFill>
              </a:endParaRPr>
            </a:p>
          </p:txBody>
        </p:sp>
        <p:sp>
          <p:nvSpPr>
            <p:cNvPr id="6" name="Log rank P">
              <a:extLst>
                <a:ext uri="{FF2B5EF4-FFF2-40B4-BE49-F238E27FC236}">
                  <a16:creationId xmlns:a16="http://schemas.microsoft.com/office/drawing/2014/main" id="{BAE40026-BE8F-4497-B016-BF24BF99366D}"/>
                </a:ext>
              </a:extLst>
            </p:cNvPr>
            <p:cNvSpPr txBox="1"/>
            <p:nvPr/>
          </p:nvSpPr>
          <p:spPr>
            <a:xfrm>
              <a:off x="5255627" y="2784171"/>
              <a:ext cx="1813060" cy="369332"/>
            </a:xfrm>
            <a:prstGeom prst="rect">
              <a:avLst/>
            </a:prstGeom>
            <a:noFill/>
          </p:spPr>
          <p:txBody>
            <a:bodyPr wrap="none" rtlCol="0">
              <a:spAutoFit/>
            </a:bodyPr>
            <a:lstStyle/>
            <a:p>
              <a:r>
                <a:rPr kumimoji="1" lang="en-US" altLang="ja-JP" b="1" dirty="0">
                  <a:solidFill>
                    <a:srgbClr val="0000FF"/>
                  </a:solidFill>
                </a:rPr>
                <a:t>Log rank P=0.002</a:t>
              </a:r>
              <a:endParaRPr kumimoji="1" lang="ja-JP" altLang="en-US" b="1" dirty="0">
                <a:solidFill>
                  <a:srgbClr val="0000FF"/>
                </a:solidFill>
              </a:endParaRPr>
            </a:p>
          </p:txBody>
        </p:sp>
        <p:sp>
          <p:nvSpPr>
            <p:cNvPr id="29" name="12M_1.5%">
              <a:extLst>
                <a:ext uri="{FF2B5EF4-FFF2-40B4-BE49-F238E27FC236}">
                  <a16:creationId xmlns:a16="http://schemas.microsoft.com/office/drawing/2014/main" id="{26981ABC-AA35-4803-9F54-6F13A3EE6FA8}"/>
                </a:ext>
              </a:extLst>
            </p:cNvPr>
            <p:cNvSpPr txBox="1"/>
            <p:nvPr/>
          </p:nvSpPr>
          <p:spPr>
            <a:xfrm>
              <a:off x="6524615" y="3286800"/>
              <a:ext cx="647934" cy="369332"/>
            </a:xfrm>
            <a:prstGeom prst="rect">
              <a:avLst/>
            </a:prstGeom>
            <a:noFill/>
          </p:spPr>
          <p:txBody>
            <a:bodyPr wrap="none" rtlCol="0">
              <a:spAutoFit/>
            </a:bodyPr>
            <a:lstStyle/>
            <a:p>
              <a:r>
                <a:rPr lang="en-US" altLang="ja-JP" b="1" dirty="0">
                  <a:solidFill>
                    <a:schemeClr val="accent2"/>
                  </a:solidFill>
                </a:rPr>
                <a:t>1.5%</a:t>
              </a:r>
              <a:endParaRPr lang="ja-JP" altLang="en-US" b="1" dirty="0">
                <a:solidFill>
                  <a:schemeClr val="accent2"/>
                </a:solidFill>
              </a:endParaRPr>
            </a:p>
          </p:txBody>
        </p:sp>
      </p:grpSp>
      <p:sp>
        <p:nvSpPr>
          <p:cNvPr id="4" name="タイトル 3">
            <a:extLst>
              <a:ext uri="{FF2B5EF4-FFF2-40B4-BE49-F238E27FC236}">
                <a16:creationId xmlns:a16="http://schemas.microsoft.com/office/drawing/2014/main" id="{0F2A638E-E939-4598-AF30-747058669580}"/>
              </a:ext>
            </a:extLst>
          </p:cNvPr>
          <p:cNvSpPr>
            <a:spLocks noGrp="1"/>
          </p:cNvSpPr>
          <p:nvPr>
            <p:ph type="title"/>
          </p:nvPr>
        </p:nvSpPr>
        <p:spPr>
          <a:xfrm>
            <a:off x="1430215" y="-5607"/>
            <a:ext cx="7772232" cy="917932"/>
          </a:xfrm>
        </p:spPr>
        <p:txBody>
          <a:bodyPr>
            <a:normAutofit fontScale="90000"/>
          </a:bodyPr>
          <a:lstStyle/>
          <a:p>
            <a:r>
              <a:rPr kumimoji="1" lang="en-US" altLang="ja-JP" dirty="0"/>
              <a:t>Major secondary bleeding endpoint</a:t>
            </a:r>
            <a:br>
              <a:rPr kumimoji="1" lang="en-US" altLang="ja-JP" dirty="0"/>
            </a:br>
            <a:r>
              <a:rPr kumimoji="1" lang="en-US" altLang="ja-JP" sz="2400" dirty="0"/>
              <a:t>TIMI major/minor bleeding</a:t>
            </a:r>
            <a:endParaRPr kumimoji="1" lang="ja-JP" altLang="en-US" sz="2400" dirty="0"/>
          </a:p>
        </p:txBody>
      </p:sp>
      <p:graphicFrame>
        <p:nvGraphicFramePr>
          <p:cNvPr id="28" name="no at risk">
            <a:extLst>
              <a:ext uri="{FF2B5EF4-FFF2-40B4-BE49-F238E27FC236}">
                <a16:creationId xmlns:a16="http://schemas.microsoft.com/office/drawing/2014/main" id="{3F7A1C59-AFB1-4628-A0DA-8B69FD6EF5A0}"/>
              </a:ext>
            </a:extLst>
          </p:cNvPr>
          <p:cNvGraphicFramePr>
            <a:graphicFrameLocks noGrp="1"/>
          </p:cNvGraphicFramePr>
          <p:nvPr>
            <p:extLst/>
          </p:nvPr>
        </p:nvGraphicFramePr>
        <p:xfrm>
          <a:off x="719205" y="45288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7" name="no at risk 12M">
            <a:extLst>
              <a:ext uri="{FF2B5EF4-FFF2-40B4-BE49-F238E27FC236}">
                <a16:creationId xmlns:a16="http://schemas.microsoft.com/office/drawing/2014/main" id="{0BE320BE-A16B-463D-8F0C-409BCE733E11}"/>
              </a:ext>
            </a:extLst>
          </p:cNvPr>
          <p:cNvGraphicFramePr>
            <a:graphicFrameLocks noGrp="1"/>
          </p:cNvGraphicFramePr>
          <p:nvPr>
            <p:extLst/>
          </p:nvPr>
        </p:nvGraphicFramePr>
        <p:xfrm>
          <a:off x="719206" y="4528800"/>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372928"/>
                  </a:ext>
                </a:extLst>
              </a:tr>
            </a:tbl>
          </a:graphicData>
        </a:graphic>
      </p:graphicFrame>
      <p:graphicFrame>
        <p:nvGraphicFramePr>
          <p:cNvPr id="22" name="no at risk 12M+1M">
            <a:extLst>
              <a:ext uri="{FF2B5EF4-FFF2-40B4-BE49-F238E27FC236}">
                <a16:creationId xmlns:a16="http://schemas.microsoft.com/office/drawing/2014/main" id="{CA10FDA9-00D5-4D35-9F15-FEBD564ACB73}"/>
              </a:ext>
            </a:extLst>
          </p:cNvPr>
          <p:cNvGraphicFramePr>
            <a:graphicFrameLocks noGrp="1"/>
          </p:cNvGraphicFramePr>
          <p:nvPr>
            <p:extLst/>
          </p:nvPr>
        </p:nvGraphicFramePr>
        <p:xfrm>
          <a:off x="719207" y="4528854"/>
          <a:ext cx="6231285" cy="531494"/>
        </p:xfrm>
        <a:graphic>
          <a:graphicData uri="http://schemas.openxmlformats.org/drawingml/2006/table">
            <a:tbl>
              <a:tblPr/>
              <a:tblGrid>
                <a:gridCol w="1644650">
                  <a:extLst>
                    <a:ext uri="{9D8B030D-6E8A-4147-A177-3AD203B41FA5}">
                      <a16:colId xmlns:a16="http://schemas.microsoft.com/office/drawing/2014/main" val="490114710"/>
                    </a:ext>
                  </a:extLst>
                </a:gridCol>
                <a:gridCol w="349134">
                  <a:extLst>
                    <a:ext uri="{9D8B030D-6E8A-4147-A177-3AD203B41FA5}">
                      <a16:colId xmlns:a16="http://schemas.microsoft.com/office/drawing/2014/main" val="4108706143"/>
                    </a:ext>
                  </a:extLst>
                </a:gridCol>
                <a:gridCol w="390699">
                  <a:extLst>
                    <a:ext uri="{9D8B030D-6E8A-4147-A177-3AD203B41FA5}">
                      <a16:colId xmlns:a16="http://schemas.microsoft.com/office/drawing/2014/main" val="1220836407"/>
                    </a:ext>
                  </a:extLst>
                </a:gridCol>
                <a:gridCol w="432261">
                  <a:extLst>
                    <a:ext uri="{9D8B030D-6E8A-4147-A177-3AD203B41FA5}">
                      <a16:colId xmlns:a16="http://schemas.microsoft.com/office/drawing/2014/main" val="1324479951"/>
                    </a:ext>
                  </a:extLst>
                </a:gridCol>
                <a:gridCol w="723208">
                  <a:extLst>
                    <a:ext uri="{9D8B030D-6E8A-4147-A177-3AD203B41FA5}">
                      <a16:colId xmlns:a16="http://schemas.microsoft.com/office/drawing/2014/main" val="756974986"/>
                    </a:ext>
                  </a:extLst>
                </a:gridCol>
                <a:gridCol w="615142">
                  <a:extLst>
                    <a:ext uri="{9D8B030D-6E8A-4147-A177-3AD203B41FA5}">
                      <a16:colId xmlns:a16="http://schemas.microsoft.com/office/drawing/2014/main" val="2659847900"/>
                    </a:ext>
                  </a:extLst>
                </a:gridCol>
                <a:gridCol w="714894">
                  <a:extLst>
                    <a:ext uri="{9D8B030D-6E8A-4147-A177-3AD203B41FA5}">
                      <a16:colId xmlns:a16="http://schemas.microsoft.com/office/drawing/2014/main" val="1795891249"/>
                    </a:ext>
                  </a:extLst>
                </a:gridCol>
                <a:gridCol w="673331">
                  <a:extLst>
                    <a:ext uri="{9D8B030D-6E8A-4147-A177-3AD203B41FA5}">
                      <a16:colId xmlns:a16="http://schemas.microsoft.com/office/drawing/2014/main" val="2456249280"/>
                    </a:ext>
                  </a:extLst>
                </a:gridCol>
                <a:gridCol w="687966">
                  <a:extLst>
                    <a:ext uri="{9D8B030D-6E8A-4147-A177-3AD203B41FA5}">
                      <a16:colId xmlns:a16="http://schemas.microsoft.com/office/drawing/2014/main" val="539134844"/>
                    </a:ext>
                  </a:extLst>
                </a:gridCol>
              </a:tblGrid>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No. at risk</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616745"/>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158992"/>
                  </a:ext>
                </a:extLst>
              </a:tr>
              <a:tr h="4859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1-month DAPT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1500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1457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1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1166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372928"/>
                  </a:ext>
                </a:extLst>
              </a:tr>
            </a:tbl>
          </a:graphicData>
        </a:graphic>
      </p:graphicFrame>
      <p:sp>
        <p:nvSpPr>
          <p:cNvPr id="13" name="cumulative incidence">
            <a:extLst>
              <a:ext uri="{FF2B5EF4-FFF2-40B4-BE49-F238E27FC236}">
                <a16:creationId xmlns:a16="http://schemas.microsoft.com/office/drawing/2014/main" id="{BB7D0D4A-2AFD-4D1F-A23D-1BC972BC79E7}"/>
              </a:ext>
            </a:extLst>
          </p:cNvPr>
          <p:cNvSpPr txBox="1"/>
          <p:nvPr/>
        </p:nvSpPr>
        <p:spPr>
          <a:xfrm rot="16200000">
            <a:off x="994974" y="2326527"/>
            <a:ext cx="2009846" cy="338554"/>
          </a:xfrm>
          <a:prstGeom prst="rect">
            <a:avLst/>
          </a:prstGeom>
          <a:noFill/>
        </p:spPr>
        <p:txBody>
          <a:bodyPr wrap="none" rtlCol="0">
            <a:spAutoFit/>
          </a:bodyPr>
          <a:lstStyle/>
          <a:p>
            <a:r>
              <a:rPr lang="en-US" altLang="ja-JP" sz="1600" b="1" dirty="0"/>
              <a:t>Cumulative Incidence</a:t>
            </a:r>
            <a:endParaRPr lang="ja-JP" altLang="en-US" sz="1600" b="1" dirty="0"/>
          </a:p>
        </p:txBody>
      </p:sp>
      <p:grpSp>
        <p:nvGrpSpPr>
          <p:cNvPr id="15" name="凡例">
            <a:extLst>
              <a:ext uri="{FF2B5EF4-FFF2-40B4-BE49-F238E27FC236}">
                <a16:creationId xmlns:a16="http://schemas.microsoft.com/office/drawing/2014/main" id="{3200161C-7324-4F93-8F07-1CF29ED9C742}"/>
              </a:ext>
            </a:extLst>
          </p:cNvPr>
          <p:cNvGrpSpPr/>
          <p:nvPr/>
        </p:nvGrpSpPr>
        <p:grpSpPr>
          <a:xfrm>
            <a:off x="5584248" y="1049082"/>
            <a:ext cx="1594491" cy="528191"/>
            <a:chOff x="3848021" y="1228207"/>
            <a:chExt cx="1594491" cy="528191"/>
          </a:xfrm>
        </p:grpSpPr>
        <p:cxnSp>
          <p:nvCxnSpPr>
            <p:cNvPr id="18" name="直線コネクタ 17">
              <a:extLst>
                <a:ext uri="{FF2B5EF4-FFF2-40B4-BE49-F238E27FC236}">
                  <a16:creationId xmlns:a16="http://schemas.microsoft.com/office/drawing/2014/main" id="{E62A4D14-B100-49F1-BA73-8166EE5C08A1}"/>
                </a:ext>
              </a:extLst>
            </p:cNvPr>
            <p:cNvCxnSpPr>
              <a:cxnSpLocks/>
            </p:cNvCxnSpPr>
            <p:nvPr/>
          </p:nvCxnSpPr>
          <p:spPr>
            <a:xfrm>
              <a:off x="3848021" y="1382095"/>
              <a:ext cx="25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DC19A371-32E2-40DA-8922-3241435FD4DD}"/>
                </a:ext>
              </a:extLst>
            </p:cNvPr>
            <p:cNvCxnSpPr>
              <a:cxnSpLocks/>
            </p:cNvCxnSpPr>
            <p:nvPr/>
          </p:nvCxnSpPr>
          <p:spPr>
            <a:xfrm>
              <a:off x="3848021" y="1607820"/>
              <a:ext cx="25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3764AFC-BFAB-49E4-8EE7-CB02F1315CF4}"/>
                </a:ext>
              </a:extLst>
            </p:cNvPr>
            <p:cNvSpPr txBox="1"/>
            <p:nvPr/>
          </p:nvSpPr>
          <p:spPr>
            <a:xfrm>
              <a:off x="4085912" y="1228207"/>
              <a:ext cx="1268296" cy="307777"/>
            </a:xfrm>
            <a:prstGeom prst="rect">
              <a:avLst/>
            </a:prstGeom>
            <a:noFill/>
          </p:spPr>
          <p:txBody>
            <a:bodyPr wrap="none" rtlCol="0">
              <a:spAutoFit/>
            </a:bodyPr>
            <a:lstStyle/>
            <a:p>
              <a:r>
                <a:rPr kumimoji="1" lang="en-US" altLang="ja-JP" sz="1400" b="1" dirty="0"/>
                <a:t>1-month DAPT</a:t>
              </a:r>
              <a:endParaRPr kumimoji="1" lang="ja-JP" altLang="en-US" sz="1400" b="1" dirty="0"/>
            </a:p>
          </p:txBody>
        </p:sp>
        <p:sp>
          <p:nvSpPr>
            <p:cNvPr id="21" name="テキスト ボックス 20">
              <a:extLst>
                <a:ext uri="{FF2B5EF4-FFF2-40B4-BE49-F238E27FC236}">
                  <a16:creationId xmlns:a16="http://schemas.microsoft.com/office/drawing/2014/main" id="{88B44386-A4DA-453C-ADD4-3153A28671F4}"/>
                </a:ext>
              </a:extLst>
            </p:cNvPr>
            <p:cNvSpPr txBox="1"/>
            <p:nvPr/>
          </p:nvSpPr>
          <p:spPr>
            <a:xfrm>
              <a:off x="4082844" y="1448621"/>
              <a:ext cx="1359668" cy="307777"/>
            </a:xfrm>
            <a:prstGeom prst="rect">
              <a:avLst/>
            </a:prstGeom>
            <a:noFill/>
          </p:spPr>
          <p:txBody>
            <a:bodyPr wrap="none" rtlCol="0">
              <a:spAutoFit/>
            </a:bodyPr>
            <a:lstStyle/>
            <a:p>
              <a:r>
                <a:rPr kumimoji="1" lang="en-US" altLang="ja-JP" sz="1400" b="1" dirty="0"/>
                <a:t>12-month DAPT</a:t>
              </a:r>
              <a:endParaRPr kumimoji="1" lang="ja-JP" altLang="en-US" sz="1400" b="1" dirty="0"/>
            </a:p>
          </p:txBody>
        </p:sp>
      </p:grpSp>
      <p:sp>
        <p:nvSpPr>
          <p:cNvPr id="23" name="days after index pci">
            <a:extLst>
              <a:ext uri="{FF2B5EF4-FFF2-40B4-BE49-F238E27FC236}">
                <a16:creationId xmlns:a16="http://schemas.microsoft.com/office/drawing/2014/main" id="{5BBC8D08-61BB-46DD-8F52-10BDE9DD7AD6}"/>
              </a:ext>
            </a:extLst>
          </p:cNvPr>
          <p:cNvSpPr txBox="1"/>
          <p:nvPr/>
        </p:nvSpPr>
        <p:spPr>
          <a:xfrm>
            <a:off x="3890963" y="4364533"/>
            <a:ext cx="1876860" cy="338554"/>
          </a:xfrm>
          <a:prstGeom prst="rect">
            <a:avLst/>
          </a:prstGeom>
          <a:noFill/>
        </p:spPr>
        <p:txBody>
          <a:bodyPr wrap="none" rtlCol="0">
            <a:spAutoFit/>
          </a:bodyPr>
          <a:lstStyle/>
          <a:p>
            <a:r>
              <a:rPr lang="en-US" altLang="ja-JP" sz="1600" b="1" dirty="0"/>
              <a:t>Days after index PCI</a:t>
            </a:r>
            <a:endParaRPr lang="ja-JP" altLang="en-US" sz="1600" b="1" dirty="0"/>
          </a:p>
        </p:txBody>
      </p:sp>
      <p:sp>
        <p:nvSpPr>
          <p:cNvPr id="26" name="30days">
            <a:extLst>
              <a:ext uri="{FF2B5EF4-FFF2-40B4-BE49-F238E27FC236}">
                <a16:creationId xmlns:a16="http://schemas.microsoft.com/office/drawing/2014/main" id="{5D3DFF32-AF79-4E51-967D-D0347629E7FF}"/>
              </a:ext>
            </a:extLst>
          </p:cNvPr>
          <p:cNvSpPr txBox="1"/>
          <p:nvPr/>
        </p:nvSpPr>
        <p:spPr>
          <a:xfrm>
            <a:off x="2772000" y="4147200"/>
            <a:ext cx="383438" cy="307777"/>
          </a:xfrm>
          <a:prstGeom prst="rect">
            <a:avLst/>
          </a:prstGeom>
          <a:noFill/>
        </p:spPr>
        <p:txBody>
          <a:bodyPr wrap="none" rtlCol="0">
            <a:spAutoFit/>
          </a:bodyPr>
          <a:lstStyle/>
          <a:p>
            <a:r>
              <a:rPr kumimoji="1" lang="en-US" altLang="ja-JP" sz="1400" dirty="0">
                <a:latin typeface="Arial" panose="020B0604020202020204" pitchFamily="34" charset="0"/>
                <a:cs typeface="Arial" panose="020B0604020202020204" pitchFamily="34" charset="0"/>
              </a:rPr>
              <a:t>30</a:t>
            </a:r>
            <a:endParaRPr kumimoji="1" lang="ja-JP" altLang="en-US"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472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25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25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6F057-BEC8-427B-9BDA-F3EBD59A0A12}"/>
              </a:ext>
            </a:extLst>
          </p:cNvPr>
          <p:cNvSpPr>
            <a:spLocks noGrp="1"/>
          </p:cNvSpPr>
          <p:nvPr>
            <p:ph type="title"/>
          </p:nvPr>
        </p:nvSpPr>
        <p:spPr>
          <a:xfrm>
            <a:off x="221841" y="11639"/>
            <a:ext cx="8444162" cy="781923"/>
          </a:xfrm>
        </p:spPr>
        <p:txBody>
          <a:bodyPr/>
          <a:lstStyle/>
          <a:p>
            <a:r>
              <a:rPr kumimoji="1" lang="en-US" altLang="ja-JP" dirty="0"/>
              <a:t>Background</a:t>
            </a:r>
            <a:endParaRPr kumimoji="1" lang="ja-JP" altLang="en-US" dirty="0"/>
          </a:p>
        </p:txBody>
      </p:sp>
      <p:sp>
        <p:nvSpPr>
          <p:cNvPr id="3" name="コンテンツ プレースホルダー 2">
            <a:extLst>
              <a:ext uri="{FF2B5EF4-FFF2-40B4-BE49-F238E27FC236}">
                <a16:creationId xmlns:a16="http://schemas.microsoft.com/office/drawing/2014/main" id="{5295C1E4-49C5-4413-8E30-EE8D6A38688E}"/>
              </a:ext>
            </a:extLst>
          </p:cNvPr>
          <p:cNvSpPr>
            <a:spLocks noGrp="1"/>
          </p:cNvSpPr>
          <p:nvPr>
            <p:ph idx="1"/>
          </p:nvPr>
        </p:nvSpPr>
        <p:spPr>
          <a:xfrm>
            <a:off x="333840" y="925137"/>
            <a:ext cx="8679521" cy="3526747"/>
          </a:xfrm>
        </p:spPr>
        <p:txBody>
          <a:bodyPr>
            <a:normAutofit/>
          </a:bodyPr>
          <a:lstStyle/>
          <a:p>
            <a:pPr>
              <a:lnSpc>
                <a:spcPct val="150000"/>
              </a:lnSpc>
            </a:pPr>
            <a:r>
              <a:rPr kumimoji="1" lang="en-US" altLang="ja-JP" sz="1600" dirty="0"/>
              <a:t>Mandatory 1-month DAPT had been the standard care after BMS implantation. </a:t>
            </a:r>
          </a:p>
          <a:p>
            <a:pPr>
              <a:lnSpc>
                <a:spcPct val="150000"/>
              </a:lnSpc>
            </a:pPr>
            <a:r>
              <a:rPr kumimoji="1" lang="en-US" altLang="ja-JP" sz="1600" dirty="0"/>
              <a:t>DAPT duration was prolonged after introduction of DES without firm scientific evidence.</a:t>
            </a:r>
          </a:p>
          <a:p>
            <a:pPr>
              <a:lnSpc>
                <a:spcPct val="150000"/>
              </a:lnSpc>
            </a:pPr>
            <a:r>
              <a:rPr kumimoji="1" lang="en-US" altLang="ja-JP" sz="1600" dirty="0"/>
              <a:t>New generation DES has substantially reduced stent thrombosis. </a:t>
            </a:r>
          </a:p>
          <a:p>
            <a:pPr>
              <a:lnSpc>
                <a:spcPct val="150000"/>
              </a:lnSpc>
            </a:pPr>
            <a:r>
              <a:rPr kumimoji="1" lang="en-US" altLang="ja-JP" sz="1600" dirty="0"/>
              <a:t>Prolonged DAPT is inevitably associated with increase in bleeding.</a:t>
            </a:r>
          </a:p>
          <a:p>
            <a:pPr>
              <a:lnSpc>
                <a:spcPct val="150000"/>
              </a:lnSpc>
            </a:pPr>
            <a:r>
              <a:rPr kumimoji="1" lang="en-US" altLang="ja-JP" sz="1600" dirty="0"/>
              <a:t>Bleeding is associated with subsequent mortality risk at least comparable to that of MI.</a:t>
            </a:r>
          </a:p>
          <a:p>
            <a:pPr marL="0" indent="0">
              <a:buNone/>
            </a:pPr>
            <a:endParaRPr kumimoji="1" lang="en-US" altLang="ja-JP" sz="1600" dirty="0"/>
          </a:p>
          <a:p>
            <a:r>
              <a:rPr lang="en-US" altLang="ja-JP" sz="1600" dirty="0">
                <a:solidFill>
                  <a:srgbClr val="0000FF"/>
                </a:solidFill>
              </a:rPr>
              <a:t>Therefore, very short mandatory DAPT duration after DES might be an attractive option, </a:t>
            </a:r>
          </a:p>
          <a:p>
            <a:pPr marL="0" indent="0">
              <a:buNone/>
            </a:pPr>
            <a:r>
              <a:rPr lang="en-US" altLang="ja-JP" sz="1600" dirty="0">
                <a:solidFill>
                  <a:srgbClr val="0000FF"/>
                </a:solidFill>
              </a:rPr>
              <a:t>       if not associated with increase in ischemic events disproportionate to the reduction </a:t>
            </a:r>
          </a:p>
          <a:p>
            <a:pPr marL="0" indent="0">
              <a:buNone/>
            </a:pPr>
            <a:r>
              <a:rPr lang="en-US" altLang="ja-JP" sz="1600" dirty="0">
                <a:solidFill>
                  <a:srgbClr val="0000FF"/>
                </a:solidFill>
              </a:rPr>
              <a:t>       in bleeding events. </a:t>
            </a:r>
            <a:endParaRPr kumimoji="1" lang="ja-JP" altLang="en-US" sz="1600" dirty="0">
              <a:solidFill>
                <a:srgbClr val="0000FF"/>
              </a:solidFill>
            </a:endParaRPr>
          </a:p>
        </p:txBody>
      </p:sp>
    </p:spTree>
    <p:extLst>
      <p:ext uri="{BB962C8B-B14F-4D97-AF65-F5344CB8AC3E}">
        <p14:creationId xmlns:p14="http://schemas.microsoft.com/office/powerpoint/2010/main" val="199732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EE33D4-F434-46A0-8A4C-AC3C0E859775}"/>
              </a:ext>
            </a:extLst>
          </p:cNvPr>
          <p:cNvSpPr>
            <a:spLocks noGrp="1"/>
          </p:cNvSpPr>
          <p:nvPr>
            <p:ph type="title"/>
          </p:nvPr>
        </p:nvSpPr>
        <p:spPr>
          <a:xfrm>
            <a:off x="981269" y="0"/>
            <a:ext cx="7960289" cy="781923"/>
          </a:xfrm>
        </p:spPr>
        <p:txBody>
          <a:bodyPr/>
          <a:lstStyle/>
          <a:p>
            <a:r>
              <a:rPr kumimoji="1" lang="en-US" altLang="ja-JP" dirty="0"/>
              <a:t>Clinical Outcomes at 1 year</a:t>
            </a:r>
            <a:endParaRPr kumimoji="1" lang="ja-JP" altLang="en-US" dirty="0"/>
          </a:p>
        </p:txBody>
      </p:sp>
      <p:graphicFrame>
        <p:nvGraphicFramePr>
          <p:cNvPr id="4" name="グラフ 3">
            <a:extLst>
              <a:ext uri="{FF2B5EF4-FFF2-40B4-BE49-F238E27FC236}">
                <a16:creationId xmlns:a16="http://schemas.microsoft.com/office/drawing/2014/main" id="{552B0D15-3775-4FB4-B70D-3FE3A7A85B80}"/>
              </a:ext>
            </a:extLst>
          </p:cNvPr>
          <p:cNvGraphicFramePr>
            <a:graphicFrameLocks/>
          </p:cNvGraphicFramePr>
          <p:nvPr>
            <p:extLst/>
          </p:nvPr>
        </p:nvGraphicFramePr>
        <p:xfrm>
          <a:off x="58616" y="820133"/>
          <a:ext cx="9143999" cy="292890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
            <a:extLst>
              <a:ext uri="{FF2B5EF4-FFF2-40B4-BE49-F238E27FC236}">
                <a16:creationId xmlns:a16="http://schemas.microsoft.com/office/drawing/2014/main" id="{8DEEF9A7-B459-4975-8000-1B231344912B}"/>
              </a:ext>
            </a:extLst>
          </p:cNvPr>
          <p:cNvSpPr txBox="1"/>
          <p:nvPr/>
        </p:nvSpPr>
        <p:spPr>
          <a:xfrm>
            <a:off x="772277" y="1637982"/>
            <a:ext cx="678667" cy="1847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solidFill>
              </a:rPr>
              <a:t>P=0.61</a:t>
            </a:r>
          </a:p>
        </p:txBody>
      </p:sp>
      <p:sp>
        <p:nvSpPr>
          <p:cNvPr id="10" name="テキスト ボックス 1">
            <a:extLst>
              <a:ext uri="{FF2B5EF4-FFF2-40B4-BE49-F238E27FC236}">
                <a16:creationId xmlns:a16="http://schemas.microsoft.com/office/drawing/2014/main" id="{603F6379-DB6C-4ACF-BFAE-FDF07C867EA3}"/>
              </a:ext>
            </a:extLst>
          </p:cNvPr>
          <p:cNvSpPr txBox="1"/>
          <p:nvPr/>
        </p:nvSpPr>
        <p:spPr>
          <a:xfrm>
            <a:off x="2026618" y="1637982"/>
            <a:ext cx="678668" cy="1847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solidFill>
              </a:rPr>
              <a:t>P=0.66</a:t>
            </a:r>
          </a:p>
        </p:txBody>
      </p:sp>
      <p:sp>
        <p:nvSpPr>
          <p:cNvPr id="11" name="テキスト ボックス 1">
            <a:extLst>
              <a:ext uri="{FF2B5EF4-FFF2-40B4-BE49-F238E27FC236}">
                <a16:creationId xmlns:a16="http://schemas.microsoft.com/office/drawing/2014/main" id="{4A98A1CB-CBA6-4773-8082-4457B333C047}"/>
              </a:ext>
            </a:extLst>
          </p:cNvPr>
          <p:cNvSpPr txBox="1"/>
          <p:nvPr/>
        </p:nvSpPr>
        <p:spPr>
          <a:xfrm>
            <a:off x="3207753" y="1637982"/>
            <a:ext cx="678576" cy="1847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solidFill>
              </a:rPr>
              <a:t>P=0.57</a:t>
            </a:r>
          </a:p>
        </p:txBody>
      </p:sp>
      <p:sp>
        <p:nvSpPr>
          <p:cNvPr id="13" name="テキスト ボックス 1">
            <a:extLst>
              <a:ext uri="{FF2B5EF4-FFF2-40B4-BE49-F238E27FC236}">
                <a16:creationId xmlns:a16="http://schemas.microsoft.com/office/drawing/2014/main" id="{1A75D89F-2C31-4158-B54C-F47D24CE6FE9}"/>
              </a:ext>
            </a:extLst>
          </p:cNvPr>
          <p:cNvSpPr txBox="1"/>
          <p:nvPr/>
        </p:nvSpPr>
        <p:spPr>
          <a:xfrm>
            <a:off x="6879129" y="1637982"/>
            <a:ext cx="678668" cy="1847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FF"/>
                </a:solidFill>
              </a:rPr>
              <a:t>P=0.004</a:t>
            </a:r>
          </a:p>
        </p:txBody>
      </p:sp>
      <p:sp>
        <p:nvSpPr>
          <p:cNvPr id="14" name="テキスト ボックス 1">
            <a:extLst>
              <a:ext uri="{FF2B5EF4-FFF2-40B4-BE49-F238E27FC236}">
                <a16:creationId xmlns:a16="http://schemas.microsoft.com/office/drawing/2014/main" id="{5F31A9DC-9C27-4F75-8672-C2ECF00C936D}"/>
              </a:ext>
            </a:extLst>
          </p:cNvPr>
          <p:cNvSpPr txBox="1"/>
          <p:nvPr/>
        </p:nvSpPr>
        <p:spPr>
          <a:xfrm>
            <a:off x="8040918" y="1637982"/>
            <a:ext cx="678576" cy="1847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00FF"/>
                </a:solidFill>
              </a:rPr>
              <a:t>P=0.003</a:t>
            </a:r>
          </a:p>
        </p:txBody>
      </p:sp>
      <p:sp>
        <p:nvSpPr>
          <p:cNvPr id="3" name="テキスト ボックス 2">
            <a:extLst>
              <a:ext uri="{FF2B5EF4-FFF2-40B4-BE49-F238E27FC236}">
                <a16:creationId xmlns:a16="http://schemas.microsoft.com/office/drawing/2014/main" id="{12E13E83-6F10-4E01-8419-C365C3A6ED38}"/>
              </a:ext>
            </a:extLst>
          </p:cNvPr>
          <p:cNvSpPr txBox="1"/>
          <p:nvPr/>
        </p:nvSpPr>
        <p:spPr>
          <a:xfrm>
            <a:off x="4374242" y="2932866"/>
            <a:ext cx="312907" cy="400110"/>
          </a:xfrm>
          <a:prstGeom prst="rect">
            <a:avLst/>
          </a:prstGeom>
          <a:noFill/>
        </p:spPr>
        <p:txBody>
          <a:bodyPr wrap="none" rtlCol="0">
            <a:spAutoFit/>
          </a:bodyPr>
          <a:lstStyle/>
          <a:p>
            <a:pPr algn="ctr"/>
            <a:r>
              <a:rPr kumimoji="1" lang="en-US" altLang="ja-JP" sz="2000" dirty="0"/>
              <a:t>*</a:t>
            </a:r>
            <a:endParaRPr kumimoji="1" lang="ja-JP" altLang="en-US" sz="2000" dirty="0"/>
          </a:p>
        </p:txBody>
      </p:sp>
      <p:sp>
        <p:nvSpPr>
          <p:cNvPr id="17" name="テキスト ボックス 16">
            <a:extLst>
              <a:ext uri="{FF2B5EF4-FFF2-40B4-BE49-F238E27FC236}">
                <a16:creationId xmlns:a16="http://schemas.microsoft.com/office/drawing/2014/main" id="{7F85A2D1-5256-4665-8FE5-306E65B79FA1}"/>
              </a:ext>
            </a:extLst>
          </p:cNvPr>
          <p:cNvSpPr txBox="1"/>
          <p:nvPr/>
        </p:nvSpPr>
        <p:spPr>
          <a:xfrm>
            <a:off x="703877" y="3651897"/>
            <a:ext cx="753732"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Death</a:t>
            </a:r>
          </a:p>
        </p:txBody>
      </p:sp>
      <p:sp>
        <p:nvSpPr>
          <p:cNvPr id="18" name="テキスト ボックス 17">
            <a:extLst>
              <a:ext uri="{FF2B5EF4-FFF2-40B4-BE49-F238E27FC236}">
                <a16:creationId xmlns:a16="http://schemas.microsoft.com/office/drawing/2014/main" id="{92507ED5-76BF-4128-B052-426E10520EF2}"/>
              </a:ext>
            </a:extLst>
          </p:cNvPr>
          <p:cNvSpPr txBox="1"/>
          <p:nvPr/>
        </p:nvSpPr>
        <p:spPr>
          <a:xfrm>
            <a:off x="2102870" y="3651897"/>
            <a:ext cx="413896"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MI</a:t>
            </a:r>
          </a:p>
        </p:txBody>
      </p:sp>
      <p:sp>
        <p:nvSpPr>
          <p:cNvPr id="19" name="テキスト ボックス 18">
            <a:extLst>
              <a:ext uri="{FF2B5EF4-FFF2-40B4-BE49-F238E27FC236}">
                <a16:creationId xmlns:a16="http://schemas.microsoft.com/office/drawing/2014/main" id="{D9ACE96A-D54D-4229-8A0E-35F406CB415B}"/>
              </a:ext>
            </a:extLst>
          </p:cNvPr>
          <p:cNvSpPr txBox="1"/>
          <p:nvPr/>
        </p:nvSpPr>
        <p:spPr>
          <a:xfrm>
            <a:off x="3078002" y="3651897"/>
            <a:ext cx="938077"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Definite</a:t>
            </a:r>
          </a:p>
          <a:p>
            <a:pPr algn="ctr"/>
            <a:r>
              <a:rPr kumimoji="1" lang="en-US" altLang="ja-JP" sz="1600" b="1" dirty="0">
                <a:latin typeface="Arial" panose="020B0604020202020204" pitchFamily="34" charset="0"/>
                <a:cs typeface="Arial" panose="020B0604020202020204" pitchFamily="34" charset="0"/>
              </a:rPr>
              <a:t> ST</a:t>
            </a:r>
          </a:p>
        </p:txBody>
      </p:sp>
      <p:sp>
        <p:nvSpPr>
          <p:cNvPr id="20" name="テキスト ボックス 19">
            <a:extLst>
              <a:ext uri="{FF2B5EF4-FFF2-40B4-BE49-F238E27FC236}">
                <a16:creationId xmlns:a16="http://schemas.microsoft.com/office/drawing/2014/main" id="{818C0C18-2DA4-4897-BA39-EB2F946C3F83}"/>
              </a:ext>
            </a:extLst>
          </p:cNvPr>
          <p:cNvSpPr txBox="1"/>
          <p:nvPr/>
        </p:nvSpPr>
        <p:spPr>
          <a:xfrm>
            <a:off x="4275927" y="3657432"/>
            <a:ext cx="1119216"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Probable </a:t>
            </a:r>
          </a:p>
          <a:p>
            <a:pPr algn="ctr"/>
            <a:r>
              <a:rPr kumimoji="1" lang="en-US" altLang="ja-JP" sz="1600" b="1" dirty="0">
                <a:latin typeface="Arial" panose="020B0604020202020204" pitchFamily="34" charset="0"/>
                <a:cs typeface="Arial" panose="020B0604020202020204" pitchFamily="34" charset="0"/>
              </a:rPr>
              <a:t>ST</a:t>
            </a:r>
          </a:p>
        </p:txBody>
      </p:sp>
      <p:sp>
        <p:nvSpPr>
          <p:cNvPr id="21" name="テキスト ボックス 20">
            <a:extLst>
              <a:ext uri="{FF2B5EF4-FFF2-40B4-BE49-F238E27FC236}">
                <a16:creationId xmlns:a16="http://schemas.microsoft.com/office/drawing/2014/main" id="{E43BE127-96F4-4EE1-84D1-993C6427F33A}"/>
              </a:ext>
            </a:extLst>
          </p:cNvPr>
          <p:cNvSpPr txBox="1"/>
          <p:nvPr/>
        </p:nvSpPr>
        <p:spPr>
          <a:xfrm>
            <a:off x="5603457" y="3657432"/>
            <a:ext cx="822662" cy="338554"/>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Stroke</a:t>
            </a:r>
          </a:p>
        </p:txBody>
      </p:sp>
      <p:sp>
        <p:nvSpPr>
          <p:cNvPr id="22" name="テキスト ボックス 21">
            <a:extLst>
              <a:ext uri="{FF2B5EF4-FFF2-40B4-BE49-F238E27FC236}">
                <a16:creationId xmlns:a16="http://schemas.microsoft.com/office/drawing/2014/main" id="{2A20D997-C3A6-4EA3-AE39-4ED38832FA00}"/>
              </a:ext>
            </a:extLst>
          </p:cNvPr>
          <p:cNvSpPr txBox="1"/>
          <p:nvPr/>
        </p:nvSpPr>
        <p:spPr>
          <a:xfrm>
            <a:off x="6521584" y="3651897"/>
            <a:ext cx="1372492" cy="830997"/>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TIMI </a:t>
            </a:r>
          </a:p>
          <a:p>
            <a:pPr algn="ctr"/>
            <a:r>
              <a:rPr kumimoji="1" lang="en-US" altLang="ja-JP" sz="1600" b="1" dirty="0">
                <a:latin typeface="Arial" panose="020B0604020202020204" pitchFamily="34" charset="0"/>
                <a:cs typeface="Arial" panose="020B0604020202020204" pitchFamily="34" charset="0"/>
              </a:rPr>
              <a:t>major/minor</a:t>
            </a:r>
          </a:p>
          <a:p>
            <a:pPr algn="ctr"/>
            <a:r>
              <a:rPr kumimoji="1" lang="en-US" altLang="ja-JP" sz="1600" b="1" dirty="0">
                <a:latin typeface="Arial" panose="020B0604020202020204" pitchFamily="34" charset="0"/>
                <a:cs typeface="Arial" panose="020B0604020202020204" pitchFamily="34" charset="0"/>
              </a:rPr>
              <a:t>Bleeding</a:t>
            </a:r>
          </a:p>
        </p:txBody>
      </p:sp>
      <p:sp>
        <p:nvSpPr>
          <p:cNvPr id="23" name="テキスト ボックス 22">
            <a:extLst>
              <a:ext uri="{FF2B5EF4-FFF2-40B4-BE49-F238E27FC236}">
                <a16:creationId xmlns:a16="http://schemas.microsoft.com/office/drawing/2014/main" id="{F133D291-BA85-4F97-9FC6-52A6866D7F35}"/>
              </a:ext>
            </a:extLst>
          </p:cNvPr>
          <p:cNvSpPr txBox="1"/>
          <p:nvPr/>
        </p:nvSpPr>
        <p:spPr>
          <a:xfrm>
            <a:off x="7752860" y="3651897"/>
            <a:ext cx="1380507" cy="584775"/>
          </a:xfrm>
          <a:prstGeom prst="rect">
            <a:avLst/>
          </a:prstGeom>
          <a:noFill/>
        </p:spPr>
        <p:txBody>
          <a:bodyPr wrap="none" rtlCol="0">
            <a:spAutoFit/>
          </a:bodyPr>
          <a:lstStyle/>
          <a:p>
            <a:pPr algn="ctr"/>
            <a:r>
              <a:rPr kumimoji="1" lang="en-US" altLang="ja-JP" sz="1600" b="1" dirty="0">
                <a:latin typeface="Arial" panose="020B0604020202020204" pitchFamily="34" charset="0"/>
                <a:cs typeface="Arial" panose="020B0604020202020204" pitchFamily="34" charset="0"/>
              </a:rPr>
              <a:t>BARC 3 or 5</a:t>
            </a:r>
          </a:p>
          <a:p>
            <a:pPr algn="ctr"/>
            <a:r>
              <a:rPr kumimoji="1" lang="en-US" altLang="ja-JP" sz="1600" b="1" dirty="0">
                <a:latin typeface="Arial" panose="020B0604020202020204" pitchFamily="34" charset="0"/>
                <a:cs typeface="Arial" panose="020B0604020202020204" pitchFamily="34" charset="0"/>
              </a:rPr>
              <a:t>Bleeding</a:t>
            </a:r>
          </a:p>
        </p:txBody>
      </p:sp>
      <p:sp>
        <p:nvSpPr>
          <p:cNvPr id="25" name="テキスト ボックス 1">
            <a:extLst>
              <a:ext uri="{FF2B5EF4-FFF2-40B4-BE49-F238E27FC236}">
                <a16:creationId xmlns:a16="http://schemas.microsoft.com/office/drawing/2014/main" id="{F71BF0EF-3C77-4B1A-BA62-3121AA2A5268}"/>
              </a:ext>
            </a:extLst>
          </p:cNvPr>
          <p:cNvSpPr txBox="1"/>
          <p:nvPr/>
        </p:nvSpPr>
        <p:spPr>
          <a:xfrm>
            <a:off x="5659857" y="1637982"/>
            <a:ext cx="678576" cy="18473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1"/>
                </a:solidFill>
              </a:rPr>
              <a:t>P=0.11</a:t>
            </a:r>
          </a:p>
        </p:txBody>
      </p:sp>
      <p:sp>
        <p:nvSpPr>
          <p:cNvPr id="9" name="テキスト ボックス 8">
            <a:extLst>
              <a:ext uri="{FF2B5EF4-FFF2-40B4-BE49-F238E27FC236}">
                <a16:creationId xmlns:a16="http://schemas.microsoft.com/office/drawing/2014/main" id="{3507344F-5547-4428-99BA-EEDA20704BA2}"/>
              </a:ext>
            </a:extLst>
          </p:cNvPr>
          <p:cNvSpPr txBox="1"/>
          <p:nvPr/>
        </p:nvSpPr>
        <p:spPr>
          <a:xfrm>
            <a:off x="0" y="4816635"/>
            <a:ext cx="8986819" cy="307777"/>
          </a:xfrm>
          <a:prstGeom prst="rect">
            <a:avLst/>
          </a:prstGeom>
          <a:solidFill>
            <a:schemeClr val="bg1"/>
          </a:solidFill>
        </p:spPr>
        <p:txBody>
          <a:bodyPr wrap="none" rtlCol="0">
            <a:spAutoFit/>
          </a:bodyPr>
          <a:lstStyle/>
          <a:p>
            <a:r>
              <a:rPr kumimoji="1" lang="en-US" altLang="ja-JP" sz="1400" b="1" dirty="0"/>
              <a:t>* 2 cases of probable ST (undefined death) in the 1-month DAPT group occurred before discontinuing DAPT at 1-month</a:t>
            </a:r>
          </a:p>
        </p:txBody>
      </p:sp>
      <p:sp>
        <p:nvSpPr>
          <p:cNvPr id="5" name="テキスト ボックス 4">
            <a:extLst>
              <a:ext uri="{FF2B5EF4-FFF2-40B4-BE49-F238E27FC236}">
                <a16:creationId xmlns:a16="http://schemas.microsoft.com/office/drawing/2014/main" id="{7437D849-EFEA-4389-B9EC-CFC8A41216A6}"/>
              </a:ext>
            </a:extLst>
          </p:cNvPr>
          <p:cNvSpPr txBox="1"/>
          <p:nvPr/>
        </p:nvSpPr>
        <p:spPr>
          <a:xfrm>
            <a:off x="3979589" y="1412691"/>
            <a:ext cx="1680268" cy="253916"/>
          </a:xfrm>
          <a:prstGeom prst="rect">
            <a:avLst/>
          </a:prstGeom>
          <a:noFill/>
        </p:spPr>
        <p:txBody>
          <a:bodyPr wrap="none" rtlCol="0">
            <a:spAutoFit/>
          </a:bodyPr>
          <a:lstStyle/>
          <a:p>
            <a:r>
              <a:rPr kumimoji="1" lang="en-US" altLang="ja-JP" sz="1050" b="1" dirty="0">
                <a:latin typeface="Arial" panose="020B0604020202020204" pitchFamily="34" charset="0"/>
                <a:cs typeface="Arial" panose="020B0604020202020204" pitchFamily="34" charset="0"/>
              </a:rPr>
              <a:t>P values for superiority</a:t>
            </a:r>
            <a:endParaRPr kumimoji="1" lang="ja-JP" alt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43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8D6C3C6-F2D5-4C67-A9E3-43CC0E0913F1}"/>
              </a:ext>
            </a:extLst>
          </p:cNvPr>
          <p:cNvSpPr/>
          <p:nvPr/>
        </p:nvSpPr>
        <p:spPr>
          <a:xfrm>
            <a:off x="0" y="802030"/>
            <a:ext cx="9144000" cy="434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9760B126-3ED3-4243-9DE7-D5081A473210}"/>
              </a:ext>
            </a:extLst>
          </p:cNvPr>
          <p:cNvSpPr>
            <a:spLocks noGrp="1"/>
          </p:cNvSpPr>
          <p:nvPr>
            <p:ph type="title"/>
          </p:nvPr>
        </p:nvSpPr>
        <p:spPr>
          <a:xfrm>
            <a:off x="1512280" y="-124281"/>
            <a:ext cx="7631719" cy="781923"/>
          </a:xfrm>
        </p:spPr>
        <p:txBody>
          <a:bodyPr>
            <a:noAutofit/>
          </a:bodyPr>
          <a:lstStyle/>
          <a:p>
            <a:r>
              <a:rPr kumimoji="1" lang="en-US" altLang="ja-JP" sz="2500" dirty="0"/>
              <a:t>Subgroup analysis for the primary endpoint (1)</a:t>
            </a:r>
            <a:endParaRPr kumimoji="1" lang="ja-JP" altLang="en-US" sz="2500" dirty="0"/>
          </a:p>
        </p:txBody>
      </p:sp>
      <p:graphicFrame>
        <p:nvGraphicFramePr>
          <p:cNvPr id="5" name="表 4">
            <a:extLst>
              <a:ext uri="{FF2B5EF4-FFF2-40B4-BE49-F238E27FC236}">
                <a16:creationId xmlns:a16="http://schemas.microsoft.com/office/drawing/2014/main" id="{2DB65C24-34E0-4CB2-B0F9-3533FD193E01}"/>
              </a:ext>
            </a:extLst>
          </p:cNvPr>
          <p:cNvGraphicFramePr>
            <a:graphicFrameLocks noGrp="1"/>
          </p:cNvGraphicFramePr>
          <p:nvPr>
            <p:extLst>
              <p:ext uri="{D42A27DB-BD31-4B8C-83A1-F6EECF244321}">
                <p14:modId xmlns:p14="http://schemas.microsoft.com/office/powerpoint/2010/main" val="491593408"/>
              </p:ext>
            </p:extLst>
          </p:nvPr>
        </p:nvGraphicFramePr>
        <p:xfrm>
          <a:off x="860553" y="509236"/>
          <a:ext cx="7675979" cy="4549139"/>
        </p:xfrm>
        <a:graphic>
          <a:graphicData uri="http://schemas.openxmlformats.org/drawingml/2006/table">
            <a:tbl>
              <a:tblPr/>
              <a:tblGrid>
                <a:gridCol w="1603375">
                  <a:extLst>
                    <a:ext uri="{9D8B030D-6E8A-4147-A177-3AD203B41FA5}">
                      <a16:colId xmlns:a16="http://schemas.microsoft.com/office/drawing/2014/main" val="1252203310"/>
                    </a:ext>
                  </a:extLst>
                </a:gridCol>
                <a:gridCol w="490537">
                  <a:extLst>
                    <a:ext uri="{9D8B030D-6E8A-4147-A177-3AD203B41FA5}">
                      <a16:colId xmlns:a16="http://schemas.microsoft.com/office/drawing/2014/main" val="1813948637"/>
                    </a:ext>
                  </a:extLst>
                </a:gridCol>
                <a:gridCol w="530225">
                  <a:extLst>
                    <a:ext uri="{9D8B030D-6E8A-4147-A177-3AD203B41FA5}">
                      <a16:colId xmlns:a16="http://schemas.microsoft.com/office/drawing/2014/main" val="2825320735"/>
                    </a:ext>
                  </a:extLst>
                </a:gridCol>
                <a:gridCol w="490537">
                  <a:extLst>
                    <a:ext uri="{9D8B030D-6E8A-4147-A177-3AD203B41FA5}">
                      <a16:colId xmlns:a16="http://schemas.microsoft.com/office/drawing/2014/main" val="1950740146"/>
                    </a:ext>
                  </a:extLst>
                </a:gridCol>
                <a:gridCol w="461963">
                  <a:extLst>
                    <a:ext uri="{9D8B030D-6E8A-4147-A177-3AD203B41FA5}">
                      <a16:colId xmlns:a16="http://schemas.microsoft.com/office/drawing/2014/main" val="866632251"/>
                    </a:ext>
                  </a:extLst>
                </a:gridCol>
                <a:gridCol w="2107608">
                  <a:extLst>
                    <a:ext uri="{9D8B030D-6E8A-4147-A177-3AD203B41FA5}">
                      <a16:colId xmlns:a16="http://schemas.microsoft.com/office/drawing/2014/main" val="2535086425"/>
                    </a:ext>
                  </a:extLst>
                </a:gridCol>
                <a:gridCol w="939800">
                  <a:extLst>
                    <a:ext uri="{9D8B030D-6E8A-4147-A177-3AD203B41FA5}">
                      <a16:colId xmlns:a16="http://schemas.microsoft.com/office/drawing/2014/main" val="1584758024"/>
                    </a:ext>
                  </a:extLst>
                </a:gridCol>
                <a:gridCol w="525462">
                  <a:extLst>
                    <a:ext uri="{9D8B030D-6E8A-4147-A177-3AD203B41FA5}">
                      <a16:colId xmlns:a16="http://schemas.microsoft.com/office/drawing/2014/main" val="266639423"/>
                    </a:ext>
                  </a:extLst>
                </a:gridCol>
                <a:gridCol w="526472">
                  <a:extLst>
                    <a:ext uri="{9D8B030D-6E8A-4147-A177-3AD203B41FA5}">
                      <a16:colId xmlns:a16="http://schemas.microsoft.com/office/drawing/2014/main" val="3567111484"/>
                    </a:ext>
                  </a:extLst>
                </a:gridCol>
              </a:tblGrid>
              <a:tr h="175963">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050" b="1" i="0" u="none" strike="noStrike" dirty="0">
                          <a:solidFill>
                            <a:srgbClr val="000000"/>
                          </a:solidFill>
                          <a:effectLst/>
                          <a:latin typeface="Calibri" panose="020F0502020204030204" pitchFamily="34" charset="0"/>
                          <a:ea typeface="游ゴシック" panose="020B0400000000000000" pitchFamily="50" charset="-128"/>
                        </a:rPr>
                        <a:t>1-month DAPT</a:t>
                      </a:r>
                      <a:br>
                        <a:rPr lang="en-US" sz="1050" b="1" i="0" u="none" strike="noStrike" dirty="0">
                          <a:solidFill>
                            <a:srgbClr val="000000"/>
                          </a:solidFill>
                          <a:effectLst/>
                          <a:latin typeface="Calibri" panose="020F0502020204030204" pitchFamily="34" charset="0"/>
                          <a:ea typeface="游ゴシック" panose="020B0400000000000000" pitchFamily="50" charset="-128"/>
                        </a:rPr>
                      </a:br>
                      <a:r>
                        <a:rPr lang="en-US" sz="1050" b="1" i="0" u="none" strike="noStrike" dirty="0">
                          <a:solidFill>
                            <a:srgbClr val="000000"/>
                          </a:solidFill>
                          <a:effectLst/>
                          <a:latin typeface="Calibri" panose="020F0502020204030204" pitchFamily="34" charset="0"/>
                          <a:ea typeface="游ゴシック" panose="020B0400000000000000" pitchFamily="50" charset="-128"/>
                        </a:rPr>
                        <a:t>(N=1500)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050" b="1" i="0" u="none" strike="noStrike" dirty="0">
                          <a:solidFill>
                            <a:srgbClr val="000000"/>
                          </a:solidFill>
                          <a:effectLst/>
                          <a:latin typeface="Calibri" panose="020F0502020204030204" pitchFamily="34" charset="0"/>
                          <a:ea typeface="游ゴシック" panose="020B0400000000000000" pitchFamily="50" charset="-128"/>
                        </a:rPr>
                        <a:t>12-month DAPT</a:t>
                      </a:r>
                      <a:br>
                        <a:rPr lang="en-US" sz="1050" b="1" i="0" u="none" strike="noStrike" dirty="0">
                          <a:solidFill>
                            <a:srgbClr val="000000"/>
                          </a:solidFill>
                          <a:effectLst/>
                          <a:latin typeface="Calibri" panose="020F0502020204030204" pitchFamily="34" charset="0"/>
                          <a:ea typeface="游ゴシック" panose="020B0400000000000000" pitchFamily="50" charset="-128"/>
                        </a:rPr>
                      </a:br>
                      <a:r>
                        <a:rPr lang="en-US" sz="1050" b="1" i="0" u="none" strike="noStrike" dirty="0">
                          <a:solidFill>
                            <a:srgbClr val="000000"/>
                          </a:solidFill>
                          <a:effectLst/>
                          <a:latin typeface="Calibri" panose="020F0502020204030204" pitchFamily="34" charset="0"/>
                          <a:ea typeface="游ゴシック" panose="020B0400000000000000" pitchFamily="50" charset="-128"/>
                        </a:rPr>
                        <a:t>(N=1509)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050" b="1" i="0" u="none" strike="noStrike" dirty="0">
                          <a:solidFill>
                            <a:srgbClr val="000000"/>
                          </a:solidFill>
                          <a:effectLst/>
                          <a:latin typeface="Calibri" panose="020F0502020204030204" pitchFamily="34" charset="0"/>
                          <a:ea typeface="游ゴシック" panose="020B0400000000000000" pitchFamily="50" charset="-128"/>
                        </a:rPr>
                        <a:t>HR (95%CI)</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050" b="1" i="0" u="none" strike="noStrike" dirty="0">
                          <a:solidFill>
                            <a:srgbClr val="000000"/>
                          </a:solidFill>
                          <a:effectLst/>
                          <a:latin typeface="Calibri" panose="020F0502020204030204" pitchFamily="34" charset="0"/>
                          <a:ea typeface="游ゴシック" panose="020B0400000000000000" pitchFamily="50" charset="-128"/>
                        </a:rPr>
                        <a:t>P </a:t>
                      </a:r>
                      <a:r>
                        <a:rPr lang="en-US" sz="1050" b="1" i="0" u="none" strike="noStrike" baseline="-25000" dirty="0">
                          <a:solidFill>
                            <a:srgbClr val="000000"/>
                          </a:solidFill>
                          <a:effectLst/>
                          <a:latin typeface="Calibri" panose="020F0502020204030204" pitchFamily="34" charset="0"/>
                          <a:ea typeface="游ゴシック" panose="020B0400000000000000" pitchFamily="50" charset="-128"/>
                        </a:rPr>
                        <a:t>superiority</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050" b="1" i="0" u="none" strike="noStrike" dirty="0">
                          <a:solidFill>
                            <a:srgbClr val="000000"/>
                          </a:solidFill>
                          <a:effectLst/>
                          <a:latin typeface="Calibri" panose="020F0502020204030204" pitchFamily="34" charset="0"/>
                          <a:ea typeface="游ゴシック" panose="020B0400000000000000" pitchFamily="50" charset="-128"/>
                        </a:rPr>
                        <a:t>P</a:t>
                      </a:r>
                      <a:r>
                        <a:rPr lang="en-US" sz="1050" b="1" i="0" u="none" strike="noStrike" baseline="-25000" dirty="0">
                          <a:solidFill>
                            <a:srgbClr val="000000"/>
                          </a:solidFill>
                          <a:effectLst/>
                          <a:latin typeface="Calibri" panose="020F0502020204030204" pitchFamily="34" charset="0"/>
                          <a:ea typeface="游ゴシック" panose="020B0400000000000000" pitchFamily="50" charset="-128"/>
                        </a:rPr>
                        <a:t>interaction</a:t>
                      </a: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1709119"/>
                  </a:ext>
                </a:extLst>
              </a:tr>
              <a:tr h="92369">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Age</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3679376"/>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&gt;=75 years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10/448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25/499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(5.08%)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0.44 (0.21-0.92)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0.20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78381"/>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&lt;75 years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25/1052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30/1010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(3.02%)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0.80 (0.47-1.36)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0.41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861064880"/>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ACS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5340293"/>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16/565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(2.88%)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23/583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(4.02%)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0.72 (0.38-1.36)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0.44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675604"/>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19/935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(2.05%)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32/926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(3.49%)</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0.59 (0.33-1.03)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4078782948"/>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STEMI</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7983047"/>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9/291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(3.15%)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14/270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0.60 (0.26-1.38)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0.87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7967610"/>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26/1209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(2.18%)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41/1239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(3.36%)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0.65 (0.40-1.06)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3436096528"/>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Severe CKD</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6400752"/>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9/82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(11.22%)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5/84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(5.97%)</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1.93 (0.65-5.75)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chemeClr val="tx1"/>
                          </a:solidFill>
                          <a:effectLst/>
                          <a:latin typeface="Calibri" panose="020F0502020204030204" pitchFamily="34" charset="0"/>
                          <a:ea typeface="游ゴシック" panose="020B0400000000000000" pitchFamily="50" charset="-128"/>
                        </a:rPr>
                        <a:t>0.03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2516638"/>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26/1418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(1.86%)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50/1425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(3.56%)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0.52 (0.32-0.84)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0.007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137584029"/>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Diabetes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06358"/>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18/585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25/574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(4.45%)</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0.70 (0.38-1.29)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749473"/>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17/915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(1.88%)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30/935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(3.24%)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0.58 (0.32-1.05)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275435117"/>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Total stent length &gt;=28mm</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696891"/>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19/742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(2.60%)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33/787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(4.23%)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0.61 (0.35-1.07)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0.76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851596"/>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16/758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22/722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(3.12%)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0.69 (0.36-1.32)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0.26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813647506"/>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Two or more target vessels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3435"/>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Yes</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4/100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(4.14%)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8/116</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(6.94%)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0.58 (0.17-1.92)</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0.37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0.85</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0854209"/>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0" i="0" u="none" strike="noStrike" dirty="0">
                          <a:solidFill>
                            <a:srgbClr val="000000"/>
                          </a:solidFill>
                          <a:effectLst/>
                          <a:latin typeface="Calibri" panose="020F0502020204030204" pitchFamily="34" charset="0"/>
                          <a:ea typeface="游ゴシック" panose="020B0400000000000000" pitchFamily="50" charset="-128"/>
                        </a:rPr>
                        <a:t>No</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31/1400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(2.24%)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47/1393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(3.43%)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0.66 (0.42-1.03)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2526808923"/>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w="12700" cmpd="sng">
                      <a:noFill/>
                      <a:prstDash val="soli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6741382"/>
                  </a:ext>
                </a:extLst>
              </a:tr>
              <a:tr h="94091">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lnSpc>
                          <a:spcPts val="1100"/>
                        </a:lnSpc>
                      </a:pPr>
                      <a:r>
                        <a:rPr lang="en-US" sz="1050" b="1" i="0" u="none" strike="noStrike" dirty="0">
                          <a:solidFill>
                            <a:srgbClr val="000000"/>
                          </a:solidFill>
                          <a:effectLst/>
                          <a:latin typeface="Calibri" panose="020F0502020204030204" pitchFamily="34" charset="0"/>
                          <a:ea typeface="游ゴシック" panose="020B0400000000000000" pitchFamily="50" charset="-128"/>
                        </a:rPr>
                        <a:t>Overall</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35/1500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(2.36%)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55/1509</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(3.70%)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0.64 (0.42-0.98)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050" b="0" i="0" u="none" strike="noStrike" dirty="0">
                          <a:solidFill>
                            <a:srgbClr val="000000"/>
                          </a:solidFill>
                          <a:effectLst/>
                          <a:latin typeface="Calibri" panose="020F0502020204030204" pitchFamily="34" charset="0"/>
                          <a:ea typeface="游ゴシック" panose="020B0400000000000000" pitchFamily="50" charset="-128"/>
                        </a:rPr>
                        <a:t>0.038</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210139"/>
                  </a:ext>
                </a:extLst>
              </a:tr>
              <a:tr h="94091">
                <a:tc>
                  <a:txBody>
                    <a:bodyPr/>
                    <a:lstStyle/>
                    <a:p>
                      <a:pPr algn="l" fontAlgn="ctr">
                        <a:lnSpc>
                          <a:spcPts val="1100"/>
                        </a:lnSpc>
                      </a:pP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255264"/>
                  </a:ext>
                </a:extLst>
              </a:tr>
              <a:tr h="94091">
                <a:tc>
                  <a:txBody>
                    <a:bodyPr/>
                    <a:lstStyle/>
                    <a:p>
                      <a:pPr algn="l" fontAlgn="ctr">
                        <a:lnSpc>
                          <a:spcPts val="1100"/>
                        </a:lnSpc>
                      </a:pP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en-US" altLang="ja-JP"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ctr"/>
                      <a:endParaRPr lang="ja-JP" altLang="en-US" sz="105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7301887"/>
                  </a:ext>
                </a:extLst>
              </a:tr>
            </a:tbl>
          </a:graphicData>
        </a:graphic>
      </p:graphicFrame>
      <p:sp>
        <p:nvSpPr>
          <p:cNvPr id="6" name="テキスト ボックス 5">
            <a:extLst>
              <a:ext uri="{FF2B5EF4-FFF2-40B4-BE49-F238E27FC236}">
                <a16:creationId xmlns:a16="http://schemas.microsoft.com/office/drawing/2014/main" id="{462AB525-C5AB-4737-89F2-3C4F55E3E88C}"/>
              </a:ext>
            </a:extLst>
          </p:cNvPr>
          <p:cNvSpPr txBox="1"/>
          <p:nvPr/>
        </p:nvSpPr>
        <p:spPr>
          <a:xfrm>
            <a:off x="2864710" y="4889473"/>
            <a:ext cx="1439818" cy="261610"/>
          </a:xfrm>
          <a:prstGeom prst="rect">
            <a:avLst/>
          </a:prstGeom>
          <a:noFill/>
        </p:spPr>
        <p:txBody>
          <a:bodyPr wrap="none" rtlCol="0">
            <a:spAutoFit/>
          </a:bodyPr>
          <a:lstStyle/>
          <a:p>
            <a:pPr defTabSz="914400"/>
            <a:r>
              <a:rPr kumimoji="1" lang="en-US" sz="1100" b="1" dirty="0">
                <a:solidFill>
                  <a:prstClr val="black"/>
                </a:solidFill>
                <a:cs typeface="Calibri" panose="020F0502020204030204" pitchFamily="34" charset="0"/>
              </a:rPr>
              <a:t>1-month DAPT better</a:t>
            </a:r>
          </a:p>
        </p:txBody>
      </p:sp>
      <p:sp>
        <p:nvSpPr>
          <p:cNvPr id="7" name="テキスト ボックス 6">
            <a:extLst>
              <a:ext uri="{FF2B5EF4-FFF2-40B4-BE49-F238E27FC236}">
                <a16:creationId xmlns:a16="http://schemas.microsoft.com/office/drawing/2014/main" id="{F6DB431F-F4F1-4D53-A444-E6BF642A2D3C}"/>
              </a:ext>
            </a:extLst>
          </p:cNvPr>
          <p:cNvSpPr txBox="1"/>
          <p:nvPr/>
        </p:nvSpPr>
        <p:spPr>
          <a:xfrm>
            <a:off x="6653642" y="4887359"/>
            <a:ext cx="1511952" cy="261610"/>
          </a:xfrm>
          <a:prstGeom prst="rect">
            <a:avLst/>
          </a:prstGeom>
          <a:noFill/>
        </p:spPr>
        <p:txBody>
          <a:bodyPr wrap="none" rtlCol="0">
            <a:spAutoFit/>
          </a:bodyPr>
          <a:lstStyle/>
          <a:p>
            <a:pPr defTabSz="914400"/>
            <a:r>
              <a:rPr kumimoji="1" lang="en-US" sz="1100" b="1" dirty="0">
                <a:solidFill>
                  <a:prstClr val="black"/>
                </a:solidFill>
                <a:cs typeface="Calibri" panose="020F0502020204030204" pitchFamily="34" charset="0"/>
              </a:rPr>
              <a:t>12-month DAPT better</a:t>
            </a:r>
          </a:p>
        </p:txBody>
      </p:sp>
      <p:cxnSp>
        <p:nvCxnSpPr>
          <p:cNvPr id="8" name="直線矢印コネクタ 7">
            <a:extLst>
              <a:ext uri="{FF2B5EF4-FFF2-40B4-BE49-F238E27FC236}">
                <a16:creationId xmlns:a16="http://schemas.microsoft.com/office/drawing/2014/main" id="{CAD311B1-A122-4DB2-BECB-B28374877053}"/>
              </a:ext>
            </a:extLst>
          </p:cNvPr>
          <p:cNvCxnSpPr/>
          <p:nvPr/>
        </p:nvCxnSpPr>
        <p:spPr>
          <a:xfrm>
            <a:off x="5607573" y="5026194"/>
            <a:ext cx="1080000" cy="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9" name="直線矢印コネクタ 8">
            <a:extLst>
              <a:ext uri="{FF2B5EF4-FFF2-40B4-BE49-F238E27FC236}">
                <a16:creationId xmlns:a16="http://schemas.microsoft.com/office/drawing/2014/main" id="{C3F5430A-589C-40B5-BFDF-0BE566E60379}"/>
              </a:ext>
            </a:extLst>
          </p:cNvPr>
          <p:cNvCxnSpPr/>
          <p:nvPr/>
        </p:nvCxnSpPr>
        <p:spPr>
          <a:xfrm>
            <a:off x="4288219" y="5027533"/>
            <a:ext cx="1080000" cy="0"/>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graphicFrame>
        <p:nvGraphicFramePr>
          <p:cNvPr id="4" name="グラフ 3">
            <a:extLst>
              <a:ext uri="{FF2B5EF4-FFF2-40B4-BE49-F238E27FC236}">
                <a16:creationId xmlns:a16="http://schemas.microsoft.com/office/drawing/2014/main" id="{62E8AB98-E904-4E48-A62E-DA321EE2A5A0}"/>
              </a:ext>
            </a:extLst>
          </p:cNvPr>
          <p:cNvGraphicFramePr>
            <a:graphicFrameLocks/>
          </p:cNvGraphicFramePr>
          <p:nvPr>
            <p:extLst>
              <p:ext uri="{D42A27DB-BD31-4B8C-83A1-F6EECF244321}">
                <p14:modId xmlns:p14="http://schemas.microsoft.com/office/powerpoint/2010/main" val="1669983495"/>
              </p:ext>
            </p:extLst>
          </p:nvPr>
        </p:nvGraphicFramePr>
        <p:xfrm>
          <a:off x="4132649" y="767301"/>
          <a:ext cx="2602523" cy="432917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コネクタ 10">
            <a:extLst>
              <a:ext uri="{FF2B5EF4-FFF2-40B4-BE49-F238E27FC236}">
                <a16:creationId xmlns:a16="http://schemas.microsoft.com/office/drawing/2014/main" id="{28C74774-F02A-4B83-9422-87ED94F3C8D2}"/>
              </a:ext>
            </a:extLst>
          </p:cNvPr>
          <p:cNvCxnSpPr/>
          <p:nvPr/>
        </p:nvCxnSpPr>
        <p:spPr>
          <a:xfrm>
            <a:off x="5700618" y="912228"/>
            <a:ext cx="0" cy="3888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テキスト ボックス 2">
            <a:extLst>
              <a:ext uri="{FF2B5EF4-FFF2-40B4-BE49-F238E27FC236}">
                <a16:creationId xmlns:a16="http://schemas.microsoft.com/office/drawing/2014/main" id="{3A8A3F0F-CC12-44BD-9286-8E24846B2EAD}"/>
              </a:ext>
            </a:extLst>
          </p:cNvPr>
          <p:cNvSpPr txBox="1"/>
          <p:nvPr/>
        </p:nvSpPr>
        <p:spPr>
          <a:xfrm>
            <a:off x="5391580" y="450563"/>
            <a:ext cx="633315" cy="461665"/>
          </a:xfrm>
          <a:prstGeom prst="rect">
            <a:avLst/>
          </a:prstGeom>
          <a:noFill/>
        </p:spPr>
        <p:txBody>
          <a:bodyPr wrap="none" rtlCol="0">
            <a:spAutoFit/>
          </a:bodyPr>
          <a:lstStyle/>
          <a:p>
            <a:pPr algn="ctr"/>
            <a:r>
              <a:rPr kumimoji="1" lang="en-US" altLang="ja-JP" sz="1200" b="1" dirty="0"/>
              <a:t>NI</a:t>
            </a:r>
          </a:p>
          <a:p>
            <a:pPr algn="ctr"/>
            <a:r>
              <a:rPr kumimoji="1" lang="en-US" altLang="ja-JP" sz="1200" b="1" dirty="0"/>
              <a:t>margin</a:t>
            </a:r>
            <a:endParaRPr kumimoji="1" lang="ja-JP" altLang="en-US" sz="1200" b="1" dirty="0"/>
          </a:p>
        </p:txBody>
      </p:sp>
    </p:spTree>
    <p:extLst>
      <p:ext uri="{BB962C8B-B14F-4D97-AF65-F5344CB8AC3E}">
        <p14:creationId xmlns:p14="http://schemas.microsoft.com/office/powerpoint/2010/main" val="327221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A269CE28-3E55-4BA2-B084-8580381CEE3E}"/>
              </a:ext>
            </a:extLst>
          </p:cNvPr>
          <p:cNvGraphicFramePr>
            <a:graphicFrameLocks/>
          </p:cNvGraphicFramePr>
          <p:nvPr>
            <p:extLst/>
          </p:nvPr>
        </p:nvGraphicFramePr>
        <p:xfrm>
          <a:off x="4257546" y="1801279"/>
          <a:ext cx="2868794" cy="2248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 4">
            <a:extLst>
              <a:ext uri="{FF2B5EF4-FFF2-40B4-BE49-F238E27FC236}">
                <a16:creationId xmlns:a16="http://schemas.microsoft.com/office/drawing/2014/main" id="{3B53033B-9C45-4D71-A514-1D3824134E5A}"/>
              </a:ext>
            </a:extLst>
          </p:cNvPr>
          <p:cNvGraphicFramePr>
            <a:graphicFrameLocks noGrp="1"/>
          </p:cNvGraphicFramePr>
          <p:nvPr>
            <p:extLst>
              <p:ext uri="{D42A27DB-BD31-4B8C-83A1-F6EECF244321}">
                <p14:modId xmlns:p14="http://schemas.microsoft.com/office/powerpoint/2010/main" val="341300335"/>
              </p:ext>
            </p:extLst>
          </p:nvPr>
        </p:nvGraphicFramePr>
        <p:xfrm>
          <a:off x="268112" y="1482555"/>
          <a:ext cx="8761589" cy="2097404"/>
        </p:xfrm>
        <a:graphic>
          <a:graphicData uri="http://schemas.openxmlformats.org/drawingml/2006/table">
            <a:tbl>
              <a:tblPr/>
              <a:tblGrid>
                <a:gridCol w="2316408">
                  <a:extLst>
                    <a:ext uri="{9D8B030D-6E8A-4147-A177-3AD203B41FA5}">
                      <a16:colId xmlns:a16="http://schemas.microsoft.com/office/drawing/2014/main" val="1252203310"/>
                    </a:ext>
                  </a:extLst>
                </a:gridCol>
                <a:gridCol w="569870">
                  <a:extLst>
                    <a:ext uri="{9D8B030D-6E8A-4147-A177-3AD203B41FA5}">
                      <a16:colId xmlns:a16="http://schemas.microsoft.com/office/drawing/2014/main" val="1813948637"/>
                    </a:ext>
                  </a:extLst>
                </a:gridCol>
                <a:gridCol w="539197">
                  <a:extLst>
                    <a:ext uri="{9D8B030D-6E8A-4147-A177-3AD203B41FA5}">
                      <a16:colId xmlns:a16="http://schemas.microsoft.com/office/drawing/2014/main" val="2825320735"/>
                    </a:ext>
                  </a:extLst>
                </a:gridCol>
                <a:gridCol w="569870">
                  <a:extLst>
                    <a:ext uri="{9D8B030D-6E8A-4147-A177-3AD203B41FA5}">
                      <a16:colId xmlns:a16="http://schemas.microsoft.com/office/drawing/2014/main" val="1950740146"/>
                    </a:ext>
                  </a:extLst>
                </a:gridCol>
                <a:gridCol w="554695">
                  <a:extLst>
                    <a:ext uri="{9D8B030D-6E8A-4147-A177-3AD203B41FA5}">
                      <a16:colId xmlns:a16="http://schemas.microsoft.com/office/drawing/2014/main" val="866632251"/>
                    </a:ext>
                  </a:extLst>
                </a:gridCol>
                <a:gridCol w="1849349">
                  <a:extLst>
                    <a:ext uri="{9D8B030D-6E8A-4147-A177-3AD203B41FA5}">
                      <a16:colId xmlns:a16="http://schemas.microsoft.com/office/drawing/2014/main" val="2535086425"/>
                    </a:ext>
                  </a:extLst>
                </a:gridCol>
                <a:gridCol w="1104900">
                  <a:extLst>
                    <a:ext uri="{9D8B030D-6E8A-4147-A177-3AD203B41FA5}">
                      <a16:colId xmlns:a16="http://schemas.microsoft.com/office/drawing/2014/main" val="1584758024"/>
                    </a:ext>
                  </a:extLst>
                </a:gridCol>
                <a:gridCol w="672579">
                  <a:extLst>
                    <a:ext uri="{9D8B030D-6E8A-4147-A177-3AD203B41FA5}">
                      <a16:colId xmlns:a16="http://schemas.microsoft.com/office/drawing/2014/main" val="266639423"/>
                    </a:ext>
                  </a:extLst>
                </a:gridCol>
                <a:gridCol w="584721">
                  <a:extLst>
                    <a:ext uri="{9D8B030D-6E8A-4147-A177-3AD203B41FA5}">
                      <a16:colId xmlns:a16="http://schemas.microsoft.com/office/drawing/2014/main" val="3567111484"/>
                    </a:ext>
                  </a:extLst>
                </a:gridCol>
              </a:tblGrid>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1-month DAPT</a:t>
                      </a:r>
                      <a:br>
                        <a:rPr lang="en-US" sz="1200" b="1" i="0" u="none" strike="noStrike" dirty="0">
                          <a:solidFill>
                            <a:srgbClr val="000000"/>
                          </a:solidFill>
                          <a:effectLst/>
                          <a:latin typeface="Calibri" panose="020F0502020204030204" pitchFamily="34" charset="0"/>
                          <a:ea typeface="游ゴシック" panose="020B0400000000000000" pitchFamily="50" charset="-128"/>
                        </a:rPr>
                      </a:br>
                      <a:r>
                        <a:rPr lang="en-US" sz="1200" b="1" i="0" u="none" strike="noStrike" dirty="0">
                          <a:solidFill>
                            <a:srgbClr val="000000"/>
                          </a:solidFill>
                          <a:effectLst/>
                          <a:latin typeface="Calibri" panose="020F0502020204030204" pitchFamily="34" charset="0"/>
                          <a:ea typeface="游ゴシック" panose="020B0400000000000000" pitchFamily="50" charset="-128"/>
                        </a:rPr>
                        <a:t>(N=1500)</a:t>
                      </a:r>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grid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12-month DAPT</a:t>
                      </a:r>
                      <a:br>
                        <a:rPr lang="en-US" sz="1200" b="1" i="0" u="none" strike="noStrike" dirty="0">
                          <a:solidFill>
                            <a:srgbClr val="000000"/>
                          </a:solidFill>
                          <a:effectLst/>
                          <a:latin typeface="Calibri" panose="020F0502020204030204" pitchFamily="34" charset="0"/>
                          <a:ea typeface="游ゴシック" panose="020B0400000000000000" pitchFamily="50" charset="-128"/>
                        </a:rPr>
                      </a:br>
                      <a:r>
                        <a:rPr lang="en-US" sz="1200" b="1" i="0" u="none" strike="noStrike" dirty="0">
                          <a:solidFill>
                            <a:srgbClr val="000000"/>
                          </a:solidFill>
                          <a:effectLst/>
                          <a:latin typeface="Calibri" panose="020F0502020204030204" pitchFamily="34" charset="0"/>
                          <a:ea typeface="游ゴシック" panose="020B0400000000000000" pitchFamily="50" charset="-128"/>
                        </a:rPr>
                        <a:t>(N=1509)</a:t>
                      </a:r>
                    </a:p>
                  </a:txBody>
                  <a:tcPr marL="0" marR="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ctr" fontAlgn="ctr"/>
                      <a:endParaRPr lang="en-US" sz="105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HR (95%CI)</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000000"/>
                          </a:solidFill>
                          <a:effectLst/>
                          <a:latin typeface="Calibri" panose="020F0502020204030204" pitchFamily="34" charset="0"/>
                          <a:ea typeface="游ゴシック" panose="020B0400000000000000" pitchFamily="50" charset="-128"/>
                        </a:rPr>
                        <a:t>P </a:t>
                      </a:r>
                      <a:r>
                        <a:rPr lang="en-US" altLang="ja-JP" sz="1200" b="1" i="0" u="none" strike="noStrike" baseline="-25000" dirty="0">
                          <a:solidFill>
                            <a:srgbClr val="000000"/>
                          </a:solidFill>
                          <a:effectLst/>
                          <a:latin typeface="Calibri" panose="020F0502020204030204" pitchFamily="34" charset="0"/>
                          <a:ea typeface="游ゴシック" panose="020B0400000000000000" pitchFamily="50" charset="-128"/>
                        </a:rPr>
                        <a:t>superiority</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P</a:t>
                      </a:r>
                      <a:r>
                        <a:rPr lang="en-US" sz="1200" b="1" i="0" u="none" strike="noStrike" baseline="-25000" dirty="0">
                          <a:solidFill>
                            <a:srgbClr val="000000"/>
                          </a:solidFill>
                          <a:effectLst/>
                          <a:latin typeface="Calibri" panose="020F0502020204030204" pitchFamily="34" charset="0"/>
                          <a:ea typeface="游ゴシック" panose="020B0400000000000000" pitchFamily="50" charset="-128"/>
                        </a:rPr>
                        <a:t>interaction</a:t>
                      </a:r>
                      <a:endParaRPr lang="en-US" sz="12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91709119"/>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PARIS thrombotic risk score</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09935457"/>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0" i="0" u="none" strike="noStrike" dirty="0">
                          <a:solidFill>
                            <a:srgbClr val="0000FF"/>
                          </a:solidFill>
                          <a:effectLst/>
                          <a:latin typeface="Calibri" panose="020F0502020204030204" pitchFamily="34" charset="0"/>
                          <a:ea typeface="游ゴシック" panose="020B0400000000000000" pitchFamily="50" charset="-128"/>
                        </a:rPr>
                        <a:t>Intermediate/High</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26/771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FF"/>
                          </a:solidFill>
                          <a:effectLst/>
                          <a:latin typeface="Calibri" panose="020F0502020204030204" pitchFamily="34" charset="0"/>
                          <a:ea typeface="游ゴシック" panose="020B0400000000000000" pitchFamily="50" charset="-128"/>
                        </a:rPr>
                        <a:t>(3.43%)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37/751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FF"/>
                          </a:solidFill>
                          <a:effectLst/>
                          <a:latin typeface="Calibri" panose="020F0502020204030204" pitchFamily="34" charset="0"/>
                          <a:ea typeface="游ゴシック" panose="020B0400000000000000" pitchFamily="50" charset="-128"/>
                        </a:rPr>
                        <a:t>(5.00%)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0.68 (0.41-1.13)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0.14</a:t>
                      </a:r>
                    </a:p>
                  </a:txBody>
                  <a:tcPr marL="0" marR="0" marT="0"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0.56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60519377"/>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0" i="0" u="none" strike="noStrike" dirty="0">
                          <a:solidFill>
                            <a:srgbClr val="000000"/>
                          </a:solidFill>
                          <a:effectLst/>
                          <a:latin typeface="Calibri" panose="020F0502020204030204" pitchFamily="34" charset="0"/>
                          <a:ea typeface="游ゴシック" panose="020B0400000000000000" pitchFamily="50" charset="-128"/>
                        </a:rPr>
                        <a:t>Low</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9/729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18/758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0.52 (0.23-1.15)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0.11</a:t>
                      </a:r>
                    </a:p>
                  </a:txBody>
                  <a:tcPr marL="0" marR="0" marT="0"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424359342"/>
                  </a:ext>
                </a:extLst>
              </a:tr>
              <a:tr h="0">
                <a:tc>
                  <a:txBody>
                    <a:bodyPr/>
                    <a:lstStyle/>
                    <a:p>
                      <a:pPr algn="l" fontAlgn="ctr"/>
                      <a:endParaRPr lang="en-US" sz="1200" b="1"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67207784"/>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CREDO-Kyoto thrombotic risk score</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68677351"/>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0" i="0" u="none" strike="noStrike" dirty="0">
                          <a:solidFill>
                            <a:srgbClr val="0000FF"/>
                          </a:solidFill>
                          <a:effectLst/>
                          <a:latin typeface="Calibri" panose="020F0502020204030204" pitchFamily="34" charset="0"/>
                          <a:ea typeface="游ゴシック" panose="020B0400000000000000" pitchFamily="50" charset="-128"/>
                        </a:rPr>
                        <a:t>Intermediate/High</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15/431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FF"/>
                          </a:solidFill>
                          <a:effectLst/>
                          <a:latin typeface="Calibri" panose="020F0502020204030204" pitchFamily="34" charset="0"/>
                          <a:ea typeface="游ゴシック" panose="020B0400000000000000" pitchFamily="50" charset="-128"/>
                        </a:rPr>
                        <a:t>(3.55%)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30/480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FF"/>
                          </a:solidFill>
                          <a:effectLst/>
                          <a:latin typeface="Calibri" panose="020F0502020204030204" pitchFamily="34" charset="0"/>
                          <a:ea typeface="游ゴシック" panose="020B0400000000000000" pitchFamily="50" charset="-128"/>
                        </a:rPr>
                        <a:t>(6.31%)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0.55 (0.30-1.03)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0.06</a:t>
                      </a:r>
                    </a:p>
                  </a:txBody>
                  <a:tcPr marL="0" marR="0" marT="0" marB="0" anchor="ctr">
                    <a:lnL>
                      <a:noFill/>
                    </a:lnL>
                    <a:lnR>
                      <a:noFill/>
                    </a:lnR>
                    <a:lnT>
                      <a:noFill/>
                    </a:lnT>
                    <a:lnB>
                      <a:noFill/>
                    </a:lnB>
                    <a:lnTlToBr w="12700" cmpd="sng">
                      <a:noFill/>
                      <a:prstDash val="solid"/>
                    </a:lnTlToBr>
                    <a:lnBlToTr w="12700" cmpd="sng">
                      <a:noFill/>
                      <a:prstDash val="solid"/>
                    </a:lnBlToTr>
                    <a:noFill/>
                  </a:tcPr>
                </a:tc>
                <a:tc rowSpan="2">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0.45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84893142"/>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0" i="0" u="none" strike="noStrike" dirty="0">
                          <a:solidFill>
                            <a:srgbClr val="000000"/>
                          </a:solidFill>
                          <a:effectLst/>
                          <a:latin typeface="Calibri" panose="020F0502020204030204" pitchFamily="34" charset="0"/>
                          <a:ea typeface="游ゴシック" panose="020B0400000000000000" pitchFamily="50" charset="-128"/>
                        </a:rPr>
                        <a:t>Low</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20/1069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(1.89%)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25/1029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0.77 (0.43-1.39)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0.38</a:t>
                      </a:r>
                    </a:p>
                  </a:txBody>
                  <a:tcPr marL="0" marR="0" marT="0" marB="0" anchor="ctr">
                    <a:lnL>
                      <a:noFill/>
                    </a:lnL>
                    <a:lnR>
                      <a:noFill/>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72547873"/>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46741382"/>
                  </a:ext>
                </a:extLst>
              </a:tr>
              <a:tr h="0">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sz="1200" b="1" i="0" u="none" strike="noStrike" dirty="0">
                          <a:solidFill>
                            <a:srgbClr val="000000"/>
                          </a:solidFill>
                          <a:effectLst/>
                          <a:latin typeface="Calibri" panose="020F0502020204030204" pitchFamily="34" charset="0"/>
                          <a:ea typeface="游ゴシック" panose="020B0400000000000000" pitchFamily="50" charset="-128"/>
                        </a:rPr>
                        <a:t>Overall</a:t>
                      </a: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35/1500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(2.36%)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55/1509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(3.70%)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l"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0.64 (0.42-0.98)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r>
                        <a:rPr lang="en-US" altLang="ja-JP" sz="1200" b="0" i="0" u="none" strike="noStrike" dirty="0">
                          <a:solidFill>
                            <a:srgbClr val="000000"/>
                          </a:solidFill>
                          <a:effectLst/>
                          <a:latin typeface="Calibri" panose="020F0502020204030204" pitchFamily="34" charset="0"/>
                          <a:ea typeface="游ゴシック" panose="020B0400000000000000" pitchFamily="50" charset="-128"/>
                        </a:rPr>
                        <a:t>0.038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游ゴシック" panose="020F0502020204030204"/>
                        </a:defRPr>
                      </a:lvl1pPr>
                      <a:lvl2pPr marL="457200" algn="l" defTabSz="457200" rtl="0" eaLnBrk="1" latinLnBrk="0" hangingPunct="1">
                        <a:defRPr sz="1800" kern="1200">
                          <a:solidFill>
                            <a:schemeClr val="tx1"/>
                          </a:solidFill>
                          <a:latin typeface="游ゴシック" panose="020F0502020204030204"/>
                        </a:defRPr>
                      </a:lvl2pPr>
                      <a:lvl3pPr marL="914400" algn="l" defTabSz="457200" rtl="0" eaLnBrk="1" latinLnBrk="0" hangingPunct="1">
                        <a:defRPr sz="1800" kern="1200">
                          <a:solidFill>
                            <a:schemeClr val="tx1"/>
                          </a:solidFill>
                          <a:latin typeface="游ゴシック" panose="020F0502020204030204"/>
                        </a:defRPr>
                      </a:lvl3pPr>
                      <a:lvl4pPr marL="1371600" algn="l" defTabSz="457200" rtl="0" eaLnBrk="1" latinLnBrk="0" hangingPunct="1">
                        <a:defRPr sz="1800" kern="1200">
                          <a:solidFill>
                            <a:schemeClr val="tx1"/>
                          </a:solidFill>
                          <a:latin typeface="游ゴシック" panose="020F0502020204030204"/>
                        </a:defRPr>
                      </a:lvl4pPr>
                      <a:lvl5pPr marL="1828800" algn="l" defTabSz="457200" rtl="0" eaLnBrk="1" latinLnBrk="0" hangingPunct="1">
                        <a:defRPr sz="1800" kern="1200">
                          <a:solidFill>
                            <a:schemeClr val="tx1"/>
                          </a:solidFill>
                          <a:latin typeface="游ゴシック" panose="020F0502020204030204"/>
                        </a:defRPr>
                      </a:lvl5pPr>
                      <a:lvl6pPr marL="2286000" algn="l" defTabSz="457200" rtl="0" eaLnBrk="1" latinLnBrk="0" hangingPunct="1">
                        <a:defRPr sz="1800" kern="1200">
                          <a:solidFill>
                            <a:schemeClr val="tx1"/>
                          </a:solidFill>
                          <a:latin typeface="游ゴシック" panose="020F0502020204030204"/>
                        </a:defRPr>
                      </a:lvl6pPr>
                      <a:lvl7pPr marL="2743200" algn="l" defTabSz="457200" rtl="0" eaLnBrk="1" latinLnBrk="0" hangingPunct="1">
                        <a:defRPr sz="1800" kern="1200">
                          <a:solidFill>
                            <a:schemeClr val="tx1"/>
                          </a:solidFill>
                          <a:latin typeface="游ゴシック" panose="020F0502020204030204"/>
                        </a:defRPr>
                      </a:lvl7pPr>
                      <a:lvl8pPr marL="3200400" algn="l" defTabSz="457200" rtl="0" eaLnBrk="1" latinLnBrk="0" hangingPunct="1">
                        <a:defRPr sz="1800" kern="1200">
                          <a:solidFill>
                            <a:schemeClr val="tx1"/>
                          </a:solidFill>
                          <a:latin typeface="游ゴシック" panose="020F0502020204030204"/>
                        </a:defRPr>
                      </a:lvl8pPr>
                      <a:lvl9pPr marL="3657600" algn="l" defTabSz="457200" rtl="0" eaLnBrk="1" latinLnBrk="0" hangingPunct="1">
                        <a:defRPr sz="1800" kern="1200">
                          <a:solidFill>
                            <a:schemeClr val="tx1"/>
                          </a:solidFill>
                          <a:latin typeface="游ゴシック" panose="020F0502020204030204"/>
                        </a:defRPr>
                      </a:lvl9pPr>
                    </a:lstStyle>
                    <a:p>
                      <a:pPr algn="ctr" fontAlgn="ctr"/>
                      <a:endParaRPr lang="ja-JP" altLang="en-US" sz="1200" b="0" i="0" u="none" strike="noStrike" dirty="0">
                        <a:solidFill>
                          <a:srgbClr val="000000"/>
                        </a:solidFill>
                        <a:effectLst/>
                        <a:latin typeface="Calibri" panose="020F0502020204030204" pitchFamily="34" charset="0"/>
                        <a:ea typeface="游ゴシック" panose="020B0400000000000000" pitchFamily="50" charset="-128"/>
                      </a:endParaRP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88210139"/>
                  </a:ext>
                </a:extLst>
              </a:tr>
            </a:tbl>
          </a:graphicData>
        </a:graphic>
      </p:graphicFrame>
      <p:sp>
        <p:nvSpPr>
          <p:cNvPr id="6" name="テキスト ボックス 5">
            <a:extLst>
              <a:ext uri="{FF2B5EF4-FFF2-40B4-BE49-F238E27FC236}">
                <a16:creationId xmlns:a16="http://schemas.microsoft.com/office/drawing/2014/main" id="{77AC32DD-7354-4E72-A0F6-3227FC16E8AB}"/>
              </a:ext>
            </a:extLst>
          </p:cNvPr>
          <p:cNvSpPr txBox="1"/>
          <p:nvPr/>
        </p:nvSpPr>
        <p:spPr>
          <a:xfrm>
            <a:off x="3120459" y="3982814"/>
            <a:ext cx="1439818" cy="261610"/>
          </a:xfrm>
          <a:prstGeom prst="rect">
            <a:avLst/>
          </a:prstGeom>
          <a:solidFill>
            <a:schemeClr val="bg1"/>
          </a:solidFill>
        </p:spPr>
        <p:txBody>
          <a:bodyPr wrap="none" rtlCol="0">
            <a:spAutoFit/>
          </a:bodyPr>
          <a:lstStyle/>
          <a:p>
            <a:pPr defTabSz="914400"/>
            <a:r>
              <a:rPr kumimoji="1" lang="en-US" sz="1100" b="1" dirty="0">
                <a:solidFill>
                  <a:prstClr val="black"/>
                </a:solidFill>
                <a:cs typeface="Calibri" panose="020F0502020204030204" pitchFamily="34" charset="0"/>
              </a:rPr>
              <a:t>1-month DAPT better</a:t>
            </a:r>
          </a:p>
        </p:txBody>
      </p:sp>
      <p:sp>
        <p:nvSpPr>
          <p:cNvPr id="7" name="テキスト ボックス 6">
            <a:extLst>
              <a:ext uri="{FF2B5EF4-FFF2-40B4-BE49-F238E27FC236}">
                <a16:creationId xmlns:a16="http://schemas.microsoft.com/office/drawing/2014/main" id="{59B88DAE-A520-4AE1-8DCC-A9C014E9E03B}"/>
              </a:ext>
            </a:extLst>
          </p:cNvPr>
          <p:cNvSpPr txBox="1"/>
          <p:nvPr/>
        </p:nvSpPr>
        <p:spPr>
          <a:xfrm>
            <a:off x="7029525" y="3982814"/>
            <a:ext cx="1511952" cy="261610"/>
          </a:xfrm>
          <a:prstGeom prst="rect">
            <a:avLst/>
          </a:prstGeom>
          <a:solidFill>
            <a:schemeClr val="bg1"/>
          </a:solidFill>
        </p:spPr>
        <p:txBody>
          <a:bodyPr wrap="none" rtlCol="0">
            <a:spAutoFit/>
          </a:bodyPr>
          <a:lstStyle/>
          <a:p>
            <a:pPr defTabSz="914400"/>
            <a:r>
              <a:rPr kumimoji="1" lang="en-US" sz="1100" b="1" dirty="0">
                <a:solidFill>
                  <a:prstClr val="black"/>
                </a:solidFill>
                <a:cs typeface="Calibri" panose="020F0502020204030204" pitchFamily="34" charset="0"/>
              </a:rPr>
              <a:t>12-month DAPT better</a:t>
            </a:r>
          </a:p>
        </p:txBody>
      </p:sp>
      <p:cxnSp>
        <p:nvCxnSpPr>
          <p:cNvPr id="8" name="直線矢印コネクタ 7">
            <a:extLst>
              <a:ext uri="{FF2B5EF4-FFF2-40B4-BE49-F238E27FC236}">
                <a16:creationId xmlns:a16="http://schemas.microsoft.com/office/drawing/2014/main" id="{F24BB8DB-3DB3-4DE7-8B25-62369D2C84C6}"/>
              </a:ext>
            </a:extLst>
          </p:cNvPr>
          <p:cNvCxnSpPr/>
          <p:nvPr/>
        </p:nvCxnSpPr>
        <p:spPr>
          <a:xfrm>
            <a:off x="5914356" y="4119973"/>
            <a:ext cx="1080000" cy="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9" name="直線矢印コネクタ 8">
            <a:extLst>
              <a:ext uri="{FF2B5EF4-FFF2-40B4-BE49-F238E27FC236}">
                <a16:creationId xmlns:a16="http://schemas.microsoft.com/office/drawing/2014/main" id="{2FACF46F-3DC2-412B-9415-DDAEEE47ED2D}"/>
              </a:ext>
            </a:extLst>
          </p:cNvPr>
          <p:cNvCxnSpPr/>
          <p:nvPr/>
        </p:nvCxnSpPr>
        <p:spPr>
          <a:xfrm>
            <a:off x="4534042" y="4109587"/>
            <a:ext cx="1080000" cy="0"/>
          </a:xfrm>
          <a:prstGeom prst="straightConnector1">
            <a:avLst/>
          </a:prstGeom>
          <a:noFill/>
          <a:ln w="19050" cap="flat" cmpd="sng" algn="ctr">
            <a:solidFill>
              <a:sysClr val="windowText" lastClr="000000"/>
            </a:solidFill>
            <a:prstDash val="solid"/>
            <a:miter lim="800000"/>
            <a:headEnd type="arrow" w="med" len="med"/>
            <a:tailEnd type="none" w="med" len="med"/>
          </a:ln>
          <a:effectLst/>
        </p:spPr>
      </p:cxnSp>
      <p:cxnSp>
        <p:nvCxnSpPr>
          <p:cNvPr id="13" name="直線コネクタ 12">
            <a:extLst>
              <a:ext uri="{FF2B5EF4-FFF2-40B4-BE49-F238E27FC236}">
                <a16:creationId xmlns:a16="http://schemas.microsoft.com/office/drawing/2014/main" id="{5581D6AF-B83B-4722-AE3A-96437E609E7A}"/>
              </a:ext>
            </a:extLst>
          </p:cNvPr>
          <p:cNvCxnSpPr>
            <a:cxnSpLocks/>
          </p:cNvCxnSpPr>
          <p:nvPr/>
        </p:nvCxnSpPr>
        <p:spPr>
          <a:xfrm>
            <a:off x="6007391" y="1917893"/>
            <a:ext cx="0" cy="18000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タイトル 1">
            <a:extLst>
              <a:ext uri="{FF2B5EF4-FFF2-40B4-BE49-F238E27FC236}">
                <a16:creationId xmlns:a16="http://schemas.microsoft.com/office/drawing/2014/main" id="{D7DFA26D-E9E9-D347-A233-CC8F28F2CE31}"/>
              </a:ext>
            </a:extLst>
          </p:cNvPr>
          <p:cNvSpPr txBox="1">
            <a:spLocks/>
          </p:cNvSpPr>
          <p:nvPr/>
        </p:nvSpPr>
        <p:spPr>
          <a:xfrm>
            <a:off x="1512280" y="-52722"/>
            <a:ext cx="7631719" cy="7819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i="0" kern="1200">
                <a:solidFill>
                  <a:srgbClr val="245C60"/>
                </a:solidFill>
                <a:latin typeface="Arial" panose="020B0604020202020204" pitchFamily="34" charset="0"/>
                <a:ea typeface="+mj-ea"/>
                <a:cs typeface="Arial" panose="020B0604020202020204" pitchFamily="34" charset="0"/>
              </a:defRPr>
            </a:lvl1pPr>
          </a:lstStyle>
          <a:p>
            <a:r>
              <a:rPr kumimoji="1" lang="en-US" altLang="ja-JP" sz="2500" dirty="0">
                <a:solidFill>
                  <a:schemeClr val="tx1"/>
                </a:solidFill>
              </a:rPr>
              <a:t>Subgroup analysis for the primary endpoint (2)</a:t>
            </a:r>
            <a:endParaRPr kumimoji="1" lang="ja-JP" altLang="en-US" sz="2500" dirty="0">
              <a:solidFill>
                <a:schemeClr val="tx1"/>
              </a:solidFill>
            </a:endParaRPr>
          </a:p>
        </p:txBody>
      </p:sp>
      <p:sp>
        <p:nvSpPr>
          <p:cNvPr id="11" name="テキスト ボックス 10">
            <a:extLst>
              <a:ext uri="{FF2B5EF4-FFF2-40B4-BE49-F238E27FC236}">
                <a16:creationId xmlns:a16="http://schemas.microsoft.com/office/drawing/2014/main" id="{CF955C5E-701A-4313-B674-15F6BF83565D}"/>
              </a:ext>
            </a:extLst>
          </p:cNvPr>
          <p:cNvSpPr txBox="1"/>
          <p:nvPr/>
        </p:nvSpPr>
        <p:spPr>
          <a:xfrm>
            <a:off x="5691943" y="1482555"/>
            <a:ext cx="633315" cy="461665"/>
          </a:xfrm>
          <a:prstGeom prst="rect">
            <a:avLst/>
          </a:prstGeom>
          <a:noFill/>
        </p:spPr>
        <p:txBody>
          <a:bodyPr wrap="none" rtlCol="0">
            <a:spAutoFit/>
          </a:bodyPr>
          <a:lstStyle/>
          <a:p>
            <a:pPr algn="ctr"/>
            <a:r>
              <a:rPr kumimoji="1" lang="en-US" altLang="ja-JP" sz="1200" b="1" dirty="0"/>
              <a:t>NI</a:t>
            </a:r>
          </a:p>
          <a:p>
            <a:pPr algn="ctr"/>
            <a:r>
              <a:rPr kumimoji="1" lang="en-US" altLang="ja-JP" sz="1200" b="1" dirty="0"/>
              <a:t>margin</a:t>
            </a:r>
            <a:endParaRPr kumimoji="1" lang="ja-JP" altLang="en-US" sz="1200" b="1" dirty="0"/>
          </a:p>
        </p:txBody>
      </p:sp>
    </p:spTree>
    <p:extLst>
      <p:ext uri="{BB962C8B-B14F-4D97-AF65-F5344CB8AC3E}">
        <p14:creationId xmlns:p14="http://schemas.microsoft.com/office/powerpoint/2010/main" val="366792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EC397-0697-4FF8-8606-424D1E663F2B}"/>
              </a:ext>
            </a:extLst>
          </p:cNvPr>
          <p:cNvSpPr>
            <a:spLocks noGrp="1"/>
          </p:cNvSpPr>
          <p:nvPr>
            <p:ph type="title"/>
          </p:nvPr>
        </p:nvSpPr>
        <p:spPr>
          <a:xfrm>
            <a:off x="374240" y="12616"/>
            <a:ext cx="8444162" cy="781923"/>
          </a:xfrm>
        </p:spPr>
        <p:txBody>
          <a:bodyPr/>
          <a:lstStyle/>
          <a:p>
            <a:r>
              <a:rPr kumimoji="1" lang="en-US" altLang="ja-JP" dirty="0"/>
              <a:t>Limitations</a:t>
            </a:r>
            <a:endParaRPr kumimoji="1" lang="ja-JP" altLang="en-US" dirty="0"/>
          </a:p>
        </p:txBody>
      </p:sp>
      <p:sp>
        <p:nvSpPr>
          <p:cNvPr id="3" name="コンテンツ プレースホルダー 2">
            <a:extLst>
              <a:ext uri="{FF2B5EF4-FFF2-40B4-BE49-F238E27FC236}">
                <a16:creationId xmlns:a16="http://schemas.microsoft.com/office/drawing/2014/main" id="{1E716CE0-4250-4029-A05F-9ABF8CE80DAC}"/>
              </a:ext>
            </a:extLst>
          </p:cNvPr>
          <p:cNvSpPr>
            <a:spLocks noGrp="1"/>
          </p:cNvSpPr>
          <p:nvPr>
            <p:ph idx="1"/>
          </p:nvPr>
        </p:nvSpPr>
        <p:spPr>
          <a:xfrm>
            <a:off x="374240" y="1060944"/>
            <a:ext cx="9144000" cy="3481755"/>
          </a:xfrm>
        </p:spPr>
        <p:txBody>
          <a:bodyPr>
            <a:normAutofit/>
          </a:bodyPr>
          <a:lstStyle/>
          <a:p>
            <a:pPr>
              <a:lnSpc>
                <a:spcPct val="150000"/>
              </a:lnSpc>
            </a:pPr>
            <a:r>
              <a:rPr lang="en-US" altLang="ja-JP" sz="2000" dirty="0"/>
              <a:t>Lack of consensus on the use of the NACE as primary endpoint </a:t>
            </a:r>
            <a:endParaRPr kumimoji="1" lang="en-US" altLang="ja-JP" sz="2000" dirty="0"/>
          </a:p>
          <a:p>
            <a:pPr>
              <a:lnSpc>
                <a:spcPct val="150000"/>
              </a:lnSpc>
            </a:pPr>
            <a:r>
              <a:rPr kumimoji="1" lang="en-US" altLang="ja-JP" sz="2000" dirty="0"/>
              <a:t>Open label design with its inherent limitations</a:t>
            </a:r>
          </a:p>
          <a:p>
            <a:pPr>
              <a:lnSpc>
                <a:spcPct val="150000"/>
              </a:lnSpc>
            </a:pPr>
            <a:r>
              <a:rPr kumimoji="1" lang="en-US" altLang="ja-JP" sz="2000" dirty="0"/>
              <a:t>Limited enrollment of high ischemic risk patients </a:t>
            </a:r>
          </a:p>
          <a:p>
            <a:pPr>
              <a:lnSpc>
                <a:spcPct val="150000"/>
              </a:lnSpc>
            </a:pPr>
            <a:r>
              <a:rPr kumimoji="1" lang="en-US" altLang="ja-JP" sz="2000" dirty="0"/>
              <a:t>Lower ischemic risk of Japanese versus US/European CAD patients</a:t>
            </a:r>
          </a:p>
          <a:p>
            <a:pPr>
              <a:lnSpc>
                <a:spcPct val="150000"/>
              </a:lnSpc>
            </a:pPr>
            <a:r>
              <a:rPr kumimoji="1" lang="en-US" altLang="ja-JP" sz="2000" dirty="0"/>
              <a:t>Ticagrelor / Prasugrel (standard dose) not available in Japan </a:t>
            </a:r>
          </a:p>
          <a:p>
            <a:pPr>
              <a:lnSpc>
                <a:spcPct val="150000"/>
              </a:lnSpc>
            </a:pPr>
            <a:r>
              <a:rPr kumimoji="1" lang="en-US" altLang="ja-JP" sz="2000" dirty="0"/>
              <a:t>No assessment of aspirin monotherapy after 1-month DAPT</a:t>
            </a:r>
          </a:p>
        </p:txBody>
      </p:sp>
    </p:spTree>
    <p:extLst>
      <p:ext uri="{BB962C8B-B14F-4D97-AF65-F5344CB8AC3E}">
        <p14:creationId xmlns:p14="http://schemas.microsoft.com/office/powerpoint/2010/main" val="2010958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F0499-1E03-4F0E-8961-0FC18CFA1E92}"/>
              </a:ext>
            </a:extLst>
          </p:cNvPr>
          <p:cNvSpPr>
            <a:spLocks noGrp="1"/>
          </p:cNvSpPr>
          <p:nvPr>
            <p:ph type="title"/>
          </p:nvPr>
        </p:nvSpPr>
        <p:spPr>
          <a:xfrm>
            <a:off x="0" y="-38"/>
            <a:ext cx="9144000" cy="781923"/>
          </a:xfrm>
        </p:spPr>
        <p:txBody>
          <a:bodyPr/>
          <a:lstStyle/>
          <a:p>
            <a:r>
              <a:rPr kumimoji="1" lang="en-US" altLang="ja-JP" dirty="0"/>
              <a:t>Conclusions</a:t>
            </a:r>
            <a:endParaRPr kumimoji="1" lang="ja-JP" altLang="en-US" dirty="0"/>
          </a:p>
        </p:txBody>
      </p:sp>
      <p:sp>
        <p:nvSpPr>
          <p:cNvPr id="3" name="コンテンツ プレースホルダー 2">
            <a:extLst>
              <a:ext uri="{FF2B5EF4-FFF2-40B4-BE49-F238E27FC236}">
                <a16:creationId xmlns:a16="http://schemas.microsoft.com/office/drawing/2014/main" id="{522B5E99-EAA8-4A71-9364-F4FE2DD38767}"/>
              </a:ext>
            </a:extLst>
          </p:cNvPr>
          <p:cNvSpPr>
            <a:spLocks noGrp="1"/>
          </p:cNvSpPr>
          <p:nvPr>
            <p:ph idx="1"/>
          </p:nvPr>
        </p:nvSpPr>
        <p:spPr>
          <a:xfrm>
            <a:off x="351693" y="1598244"/>
            <a:ext cx="8565775" cy="2602523"/>
          </a:xfrm>
        </p:spPr>
        <p:txBody>
          <a:bodyPr>
            <a:normAutofit fontScale="62500" lnSpcReduction="20000"/>
          </a:bodyPr>
          <a:lstStyle/>
          <a:p>
            <a:pPr marL="0" indent="0">
              <a:lnSpc>
                <a:spcPct val="140000"/>
              </a:lnSpc>
              <a:buNone/>
            </a:pPr>
            <a:r>
              <a:rPr kumimoji="1" lang="en-US" altLang="ja-JP" dirty="0"/>
              <a:t>One-month DAPT followed by clopidogrel monotherapy provided a net clinical benefit for ischemic and bleeding events over 12-month DAPT with aspirin and clopidogrel after CoCr-EES implantation.</a:t>
            </a:r>
          </a:p>
          <a:p>
            <a:pPr marL="0" indent="0">
              <a:lnSpc>
                <a:spcPct val="140000"/>
              </a:lnSpc>
              <a:buNone/>
            </a:pPr>
            <a:r>
              <a:rPr kumimoji="1" lang="en-US" altLang="ja-JP" dirty="0"/>
              <a:t> </a:t>
            </a:r>
          </a:p>
          <a:p>
            <a:pPr marL="0" indent="0">
              <a:lnSpc>
                <a:spcPct val="140000"/>
              </a:lnSpc>
              <a:buNone/>
            </a:pPr>
            <a:r>
              <a:rPr kumimoji="1" lang="en-US" altLang="ja-JP" dirty="0"/>
              <a:t>The benefit was driven by significant reduction in bleeding events without increase in ischemic events.</a:t>
            </a:r>
            <a:endParaRPr kumimoji="1" lang="ja-JP" altLang="en-US" dirty="0"/>
          </a:p>
        </p:txBody>
      </p:sp>
    </p:spTree>
    <p:extLst>
      <p:ext uri="{BB962C8B-B14F-4D97-AF65-F5344CB8AC3E}">
        <p14:creationId xmlns:p14="http://schemas.microsoft.com/office/powerpoint/2010/main" val="47446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9919" y="127641"/>
            <a:ext cx="8444162" cy="781923"/>
          </a:xfrm>
        </p:spPr>
        <p:txBody>
          <a:bodyPr>
            <a:normAutofit fontScale="90000"/>
          </a:bodyPr>
          <a:lstStyle/>
          <a:p>
            <a:r>
              <a:rPr lang="en-US" dirty="0"/>
              <a:t>STOPDAPT</a:t>
            </a:r>
            <a:br>
              <a:rPr lang="en-US" dirty="0"/>
            </a:br>
            <a:r>
              <a:rPr lang="en-US" sz="2000" dirty="0"/>
              <a:t>Prospective multicenter open-label single arm trial</a:t>
            </a:r>
            <a:br>
              <a:rPr lang="en-US" sz="2000" dirty="0"/>
            </a:br>
            <a:r>
              <a:rPr lang="en-US" sz="2000" dirty="0"/>
              <a:t>evaluating 3-month DAPT after CoCr-EES implantation</a:t>
            </a:r>
            <a:endParaRPr lang="en-US" sz="2200" dirty="0"/>
          </a:p>
        </p:txBody>
      </p:sp>
      <p:pic>
        <p:nvPicPr>
          <p:cNvPr id="58" name="Picture 3">
            <a:extLst>
              <a:ext uri="{FF2B5EF4-FFF2-40B4-BE49-F238E27FC236}">
                <a16:creationId xmlns:a16="http://schemas.microsoft.com/office/drawing/2014/main" id="{DD8D26C3-D3A4-484C-81D7-7741E8B17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327" y="1634181"/>
            <a:ext cx="4909548" cy="3314995"/>
          </a:xfrm>
          <a:prstGeom prst="rect">
            <a:avLst/>
          </a:prstGeom>
          <a:noFill/>
          <a:ln>
            <a:noFill/>
          </a:ln>
          <a:effectLst/>
          <a:extLst/>
        </p:spPr>
      </p:pic>
      <p:sp>
        <p:nvSpPr>
          <p:cNvPr id="44" name="テキスト ボックス 43">
            <a:extLst>
              <a:ext uri="{FF2B5EF4-FFF2-40B4-BE49-F238E27FC236}">
                <a16:creationId xmlns:a16="http://schemas.microsoft.com/office/drawing/2014/main" id="{5BE8A18E-EDBD-49C0-89D3-49FBF30CEA05}"/>
              </a:ext>
            </a:extLst>
          </p:cNvPr>
          <p:cNvSpPr txBox="1">
            <a:spLocks noChangeArrowheads="1"/>
          </p:cNvSpPr>
          <p:nvPr/>
        </p:nvSpPr>
        <p:spPr bwMode="auto">
          <a:xfrm>
            <a:off x="1529181" y="1127162"/>
            <a:ext cx="6216219" cy="523220"/>
          </a:xfrm>
          <a:prstGeom prst="rect">
            <a:avLst/>
          </a:prstGeom>
          <a:solidFill>
            <a:srgbClr val="FFFFFF"/>
          </a:solidFill>
          <a:ln>
            <a:noFill/>
          </a:ln>
          <a:extLst/>
        </p:spPr>
        <p:txBody>
          <a:bodyPr wrap="square">
            <a:spAutoFit/>
          </a:bodyPr>
          <a:lstStyle>
            <a:lvl1pPr eaLnBrk="0" hangingPunct="0">
              <a:defRPr kumimoji="1" sz="2400">
                <a:solidFill>
                  <a:schemeClr val="tx1"/>
                </a:solidFill>
                <a:latin typeface="Arial" charset="0"/>
                <a:ea typeface="ヒラギノ角ゴ Pro W3" charset="-128"/>
              </a:defRPr>
            </a:lvl1pPr>
            <a:lvl2pPr marL="742950" indent="-285750" eaLnBrk="0" hangingPunct="0">
              <a:defRPr kumimoji="1" sz="2400">
                <a:solidFill>
                  <a:schemeClr val="tx1"/>
                </a:solidFill>
                <a:latin typeface="Arial" charset="0"/>
                <a:ea typeface="ヒラギノ角ゴ Pro W3" charset="-128"/>
              </a:defRPr>
            </a:lvl2pPr>
            <a:lvl3pPr marL="1143000" indent="-228600" eaLnBrk="0" hangingPunct="0">
              <a:defRPr kumimoji="1" sz="2400">
                <a:solidFill>
                  <a:schemeClr val="tx1"/>
                </a:solidFill>
                <a:latin typeface="Arial" charset="0"/>
                <a:ea typeface="ヒラギノ角ゴ Pro W3" charset="-128"/>
              </a:defRPr>
            </a:lvl3pPr>
            <a:lvl4pPr marL="1600200" indent="-228600" eaLnBrk="0" hangingPunct="0">
              <a:defRPr kumimoji="1" sz="2400">
                <a:solidFill>
                  <a:schemeClr val="tx1"/>
                </a:solidFill>
                <a:latin typeface="Arial" charset="0"/>
                <a:ea typeface="ヒラギノ角ゴ Pro W3" charset="-128"/>
              </a:defRPr>
            </a:lvl4pPr>
            <a:lvl5pPr marL="2057400" indent="-228600" eaLnBrk="0" hangingPunct="0">
              <a:defRPr kumimoji="1"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kumimoji="1"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kumimoji="1"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kumimoji="1"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kumimoji="1" sz="2400">
                <a:solidFill>
                  <a:schemeClr val="tx1"/>
                </a:solidFill>
                <a:latin typeface="Arial" charset="0"/>
                <a:ea typeface="ヒラギノ角ゴ Pro W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1" i="1" u="none" strike="noStrike" kern="0" cap="none" spc="0" normalizeH="0" baseline="0" noProof="0" dirty="0">
                <a:ln>
                  <a:noFill/>
                </a:ln>
                <a:solidFill>
                  <a:srgbClr val="000099"/>
                </a:solidFill>
                <a:uLnTx/>
                <a:uFillTx/>
                <a:latin typeface="Arial" charset="0"/>
                <a:ea typeface="ヒラギノ角ゴ Pro W3" charset="-128"/>
              </a:rPr>
              <a:t>Primary Endpoint</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1" i="1" u="none" strike="noStrike" kern="0" cap="none" spc="0" normalizeH="0" baseline="0" noProof="0" dirty="0">
                <a:ln>
                  <a:noFill/>
                </a:ln>
                <a:solidFill>
                  <a:srgbClr val="000000"/>
                </a:solidFill>
                <a:effectLst/>
                <a:uLnTx/>
                <a:uFillTx/>
                <a:latin typeface="Arial" charset="0"/>
                <a:ea typeface="ヒラギノ角ゴ Pro W3" charset="-128"/>
              </a:rPr>
              <a:t>Cardiovascular death, MI, Stroke, Definite ST, and Bleeding </a:t>
            </a:r>
            <a:endParaRPr kumimoji="1" lang="ja-JP" altLang="en-US" sz="1400" b="1" i="1" u="none" strike="noStrike" kern="0" cap="none" spc="0" normalizeH="0" baseline="0" noProof="0" dirty="0">
              <a:ln>
                <a:noFill/>
              </a:ln>
              <a:solidFill>
                <a:srgbClr val="000000"/>
              </a:solidFill>
              <a:effectLst/>
              <a:uLnTx/>
              <a:uFillTx/>
              <a:latin typeface="Arial" charset="0"/>
              <a:ea typeface="ヒラギノ角ゴ Pro W3" charset="-128"/>
            </a:endParaRPr>
          </a:p>
        </p:txBody>
      </p:sp>
      <p:sp>
        <p:nvSpPr>
          <p:cNvPr id="11" name="テキスト ボックス 10">
            <a:extLst>
              <a:ext uri="{FF2B5EF4-FFF2-40B4-BE49-F238E27FC236}">
                <a16:creationId xmlns:a16="http://schemas.microsoft.com/office/drawing/2014/main" id="{8F34E6E9-90E8-44A5-9A8B-2EC80B5AB747}"/>
              </a:ext>
            </a:extLst>
          </p:cNvPr>
          <p:cNvSpPr txBox="1"/>
          <p:nvPr/>
        </p:nvSpPr>
        <p:spPr>
          <a:xfrm>
            <a:off x="6527663" y="3753527"/>
            <a:ext cx="647934" cy="369332"/>
          </a:xfrm>
          <a:prstGeom prst="rect">
            <a:avLst/>
          </a:prstGeom>
          <a:noFill/>
        </p:spPr>
        <p:txBody>
          <a:bodyPr wrap="square" rtlCol="0">
            <a:spAutoFit/>
          </a:bodyPr>
          <a:lstStyle/>
          <a:p>
            <a:r>
              <a:rPr kumimoji="1" lang="en-US" altLang="ja-JP" b="1" dirty="0">
                <a:solidFill>
                  <a:schemeClr val="tx2"/>
                </a:solidFill>
              </a:rPr>
              <a:t>2.8%</a:t>
            </a:r>
            <a:endParaRPr kumimoji="1" lang="ja-JP" altLang="en-US" b="1" dirty="0">
              <a:solidFill>
                <a:schemeClr val="tx2"/>
              </a:solidFill>
            </a:endParaRPr>
          </a:p>
        </p:txBody>
      </p:sp>
      <p:sp>
        <p:nvSpPr>
          <p:cNvPr id="13" name="テキスト ボックス 12">
            <a:extLst>
              <a:ext uri="{FF2B5EF4-FFF2-40B4-BE49-F238E27FC236}">
                <a16:creationId xmlns:a16="http://schemas.microsoft.com/office/drawing/2014/main" id="{00DB210B-5A7A-499D-B907-721A52F9AB83}"/>
              </a:ext>
            </a:extLst>
          </p:cNvPr>
          <p:cNvSpPr txBox="1"/>
          <p:nvPr/>
        </p:nvSpPr>
        <p:spPr>
          <a:xfrm>
            <a:off x="6527663" y="3554474"/>
            <a:ext cx="647934" cy="369332"/>
          </a:xfrm>
          <a:prstGeom prst="rect">
            <a:avLst/>
          </a:prstGeom>
          <a:noFill/>
        </p:spPr>
        <p:txBody>
          <a:bodyPr wrap="square" rtlCol="0">
            <a:spAutoFit/>
          </a:bodyPr>
          <a:lstStyle/>
          <a:p>
            <a:r>
              <a:rPr kumimoji="1" lang="en-US" altLang="ja-JP" b="1" dirty="0">
                <a:solidFill>
                  <a:schemeClr val="accent2"/>
                </a:solidFill>
              </a:rPr>
              <a:t>4.0%</a:t>
            </a:r>
            <a:endParaRPr kumimoji="1" lang="ja-JP" altLang="en-US" b="1" dirty="0">
              <a:solidFill>
                <a:schemeClr val="accent2"/>
              </a:solidFill>
            </a:endParaRPr>
          </a:p>
        </p:txBody>
      </p:sp>
      <p:sp>
        <p:nvSpPr>
          <p:cNvPr id="14" name="テキスト ボックス 13">
            <a:extLst>
              <a:ext uri="{FF2B5EF4-FFF2-40B4-BE49-F238E27FC236}">
                <a16:creationId xmlns:a16="http://schemas.microsoft.com/office/drawing/2014/main" id="{C757A290-A2D1-49CC-A861-8AB2270DD3DA}"/>
              </a:ext>
            </a:extLst>
          </p:cNvPr>
          <p:cNvSpPr txBox="1"/>
          <p:nvPr/>
        </p:nvSpPr>
        <p:spPr>
          <a:xfrm>
            <a:off x="2862213" y="2440089"/>
            <a:ext cx="2624187" cy="584775"/>
          </a:xfrm>
          <a:prstGeom prst="rect">
            <a:avLst/>
          </a:prstGeom>
          <a:solidFill>
            <a:schemeClr val="bg1"/>
          </a:solidFill>
        </p:spPr>
        <p:txBody>
          <a:bodyPr wrap="square" rtlCol="0">
            <a:spAutoFit/>
          </a:bodyPr>
          <a:lstStyle/>
          <a:p>
            <a:pPr algn="r"/>
            <a:r>
              <a:rPr kumimoji="1" lang="en-US" altLang="ja-JP" sz="1600" b="1" dirty="0">
                <a:solidFill>
                  <a:srgbClr val="0000FF"/>
                </a:solidFill>
              </a:rPr>
              <a:t>Adjusted HR 0.64 (0.42-0.95)</a:t>
            </a:r>
          </a:p>
          <a:p>
            <a:pPr algn="r"/>
            <a:r>
              <a:rPr kumimoji="1" lang="en-US" altLang="ja-JP" sz="1600" b="1" dirty="0">
                <a:solidFill>
                  <a:srgbClr val="0000FF"/>
                </a:solidFill>
              </a:rPr>
              <a:t>P=0.03</a:t>
            </a:r>
            <a:endParaRPr kumimoji="1" lang="ja-JP" altLang="en-US" sz="1600" b="1" dirty="0">
              <a:solidFill>
                <a:srgbClr val="0000FF"/>
              </a:solidFill>
            </a:endParaRPr>
          </a:p>
        </p:txBody>
      </p:sp>
      <p:grpSp>
        <p:nvGrpSpPr>
          <p:cNvPr id="48" name="Group 652">
            <a:extLst>
              <a:ext uri="{FF2B5EF4-FFF2-40B4-BE49-F238E27FC236}">
                <a16:creationId xmlns:a16="http://schemas.microsoft.com/office/drawing/2014/main" id="{E2FA3A53-0B41-4878-83B0-8BE0808075AF}"/>
              </a:ext>
            </a:extLst>
          </p:cNvPr>
          <p:cNvGrpSpPr>
            <a:grpSpLocks/>
          </p:cNvGrpSpPr>
          <p:nvPr/>
        </p:nvGrpSpPr>
        <p:grpSpPr bwMode="auto">
          <a:xfrm>
            <a:off x="5125590" y="1859965"/>
            <a:ext cx="1257303" cy="439738"/>
            <a:chOff x="388" y="1684"/>
            <a:chExt cx="792" cy="277"/>
          </a:xfrm>
        </p:grpSpPr>
        <p:sp>
          <p:nvSpPr>
            <p:cNvPr id="49" name="Line 653">
              <a:extLst>
                <a:ext uri="{FF2B5EF4-FFF2-40B4-BE49-F238E27FC236}">
                  <a16:creationId xmlns:a16="http://schemas.microsoft.com/office/drawing/2014/main" id="{B4C54803-EB09-4031-B96F-18970088DE82}"/>
                </a:ext>
              </a:extLst>
            </p:cNvPr>
            <p:cNvSpPr>
              <a:spLocks noChangeShapeType="1"/>
            </p:cNvSpPr>
            <p:nvPr/>
          </p:nvSpPr>
          <p:spPr bwMode="auto">
            <a:xfrm>
              <a:off x="999" y="1876"/>
              <a:ext cx="181" cy="0"/>
            </a:xfrm>
            <a:prstGeom prst="line">
              <a:avLst/>
            </a:prstGeom>
            <a:noFill/>
            <a:ln w="1905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defTabSz="914400" fontAlgn="base">
                <a:spcBef>
                  <a:spcPct val="0"/>
                </a:spcBef>
                <a:spcAft>
                  <a:spcPct val="0"/>
                </a:spcAft>
              </a:pPr>
              <a:endParaRPr kumimoji="1" lang="ja-JP" altLang="en-US" sz="1100" dirty="0">
                <a:solidFill>
                  <a:srgbClr val="000000"/>
                </a:solidFill>
                <a:latin typeface="Arial"/>
              </a:endParaRPr>
            </a:p>
          </p:txBody>
        </p:sp>
        <p:sp>
          <p:nvSpPr>
            <p:cNvPr id="50" name="Line 654">
              <a:extLst>
                <a:ext uri="{FF2B5EF4-FFF2-40B4-BE49-F238E27FC236}">
                  <a16:creationId xmlns:a16="http://schemas.microsoft.com/office/drawing/2014/main" id="{CA19D328-CEB7-4E30-A904-22E2475B9C8B}"/>
                </a:ext>
              </a:extLst>
            </p:cNvPr>
            <p:cNvSpPr>
              <a:spLocks noChangeShapeType="1"/>
            </p:cNvSpPr>
            <p:nvPr/>
          </p:nvSpPr>
          <p:spPr bwMode="auto">
            <a:xfrm>
              <a:off x="999" y="1767"/>
              <a:ext cx="181" cy="0"/>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defTabSz="914400" fontAlgn="base">
                <a:spcBef>
                  <a:spcPct val="0"/>
                </a:spcBef>
                <a:spcAft>
                  <a:spcPct val="0"/>
                </a:spcAft>
              </a:pPr>
              <a:endParaRPr kumimoji="1" lang="ja-JP" altLang="en-US" sz="1100" dirty="0">
                <a:solidFill>
                  <a:srgbClr val="000000"/>
                </a:solidFill>
                <a:latin typeface="Arial"/>
              </a:endParaRPr>
            </a:p>
          </p:txBody>
        </p:sp>
        <p:sp>
          <p:nvSpPr>
            <p:cNvPr id="51" name="Text Box 655">
              <a:extLst>
                <a:ext uri="{FF2B5EF4-FFF2-40B4-BE49-F238E27FC236}">
                  <a16:creationId xmlns:a16="http://schemas.microsoft.com/office/drawing/2014/main" id="{5713E82B-F9CE-42E2-943A-C1CEB113FEA4}"/>
                </a:ext>
              </a:extLst>
            </p:cNvPr>
            <p:cNvSpPr txBox="1">
              <a:spLocks noChangeArrowheads="1"/>
            </p:cNvSpPr>
            <p:nvPr/>
          </p:nvSpPr>
          <p:spPr bwMode="auto">
            <a:xfrm>
              <a:off x="388" y="1796"/>
              <a:ext cx="602" cy="16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4288"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pPr>
              <a:r>
                <a:rPr lang="en-US" altLang="ja-JP" sz="1100" b="1" dirty="0">
                  <a:solidFill>
                    <a:srgbClr val="000000"/>
                  </a:solidFill>
                  <a:ea typeface="ＭＳ 明朝" pitchFamily="17" charset="-128"/>
                  <a:cs typeface="Arial" panose="020B0604020202020204" pitchFamily="34" charset="0"/>
                </a:rPr>
                <a:t>STOPDAPT</a:t>
              </a:r>
            </a:p>
          </p:txBody>
        </p:sp>
        <p:sp>
          <p:nvSpPr>
            <p:cNvPr id="52" name="Text Box 656">
              <a:extLst>
                <a:ext uri="{FF2B5EF4-FFF2-40B4-BE49-F238E27FC236}">
                  <a16:creationId xmlns:a16="http://schemas.microsoft.com/office/drawing/2014/main" id="{9AE289B4-6152-4E39-B6C7-283989402F57}"/>
                </a:ext>
              </a:extLst>
            </p:cNvPr>
            <p:cNvSpPr txBox="1">
              <a:spLocks noChangeArrowheads="1"/>
            </p:cNvSpPr>
            <p:nvPr/>
          </p:nvSpPr>
          <p:spPr bwMode="auto">
            <a:xfrm>
              <a:off x="569" y="1684"/>
              <a:ext cx="414" cy="16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4288"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fontAlgn="base" hangingPunct="1">
                <a:spcBef>
                  <a:spcPct val="0"/>
                </a:spcBef>
                <a:spcAft>
                  <a:spcPct val="0"/>
                </a:spcAft>
              </a:pPr>
              <a:r>
                <a:rPr lang="en-US" altLang="ja-JP" sz="1100" b="1" dirty="0">
                  <a:solidFill>
                    <a:srgbClr val="000000"/>
                  </a:solidFill>
                  <a:ea typeface="ＭＳ 明朝" pitchFamily="17" charset="-128"/>
                  <a:cs typeface="Arial" panose="020B0604020202020204" pitchFamily="34" charset="0"/>
                </a:rPr>
                <a:t>RESET</a:t>
              </a:r>
            </a:p>
          </p:txBody>
        </p:sp>
      </p:grpSp>
      <p:sp>
        <p:nvSpPr>
          <p:cNvPr id="53" name="Text Box 454">
            <a:extLst>
              <a:ext uri="{FF2B5EF4-FFF2-40B4-BE49-F238E27FC236}">
                <a16:creationId xmlns:a16="http://schemas.microsoft.com/office/drawing/2014/main" id="{6D61871D-3F7F-41B4-868F-00F3F630CC7E}"/>
              </a:ext>
            </a:extLst>
          </p:cNvPr>
          <p:cNvSpPr txBox="1">
            <a:spLocks noChangeArrowheads="1"/>
          </p:cNvSpPr>
          <p:nvPr/>
        </p:nvSpPr>
        <p:spPr bwMode="auto">
          <a:xfrm>
            <a:off x="4020863" y="4531519"/>
            <a:ext cx="1206518" cy="295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5364" tIns="62682" rIns="125364" bIns="62682">
            <a:spAutoFit/>
          </a:bodyPr>
          <a:lstStyle>
            <a:lvl1pPr defTabSz="1254125" eaLnBrk="0" hangingPunct="0">
              <a:defRPr kumimoji="1">
                <a:solidFill>
                  <a:schemeClr val="tx1"/>
                </a:solidFill>
                <a:latin typeface="Arial" pitchFamily="34" charset="0"/>
                <a:ea typeface="ＭＳ Ｐゴシック" pitchFamily="50" charset="-128"/>
              </a:defRPr>
            </a:lvl1pPr>
            <a:lvl2pPr marL="742950" indent="-285750" defTabSz="1254125" eaLnBrk="0" hangingPunct="0">
              <a:defRPr kumimoji="1">
                <a:solidFill>
                  <a:schemeClr val="tx1"/>
                </a:solidFill>
                <a:latin typeface="Arial" pitchFamily="34" charset="0"/>
                <a:ea typeface="ＭＳ Ｐゴシック" pitchFamily="50" charset="-128"/>
              </a:defRPr>
            </a:lvl2pPr>
            <a:lvl3pPr marL="1143000" indent="-228600" defTabSz="1254125" eaLnBrk="0" hangingPunct="0">
              <a:defRPr kumimoji="1">
                <a:solidFill>
                  <a:schemeClr val="tx1"/>
                </a:solidFill>
                <a:latin typeface="Arial" pitchFamily="34" charset="0"/>
                <a:ea typeface="ＭＳ Ｐゴシック" pitchFamily="50" charset="-128"/>
              </a:defRPr>
            </a:lvl3pPr>
            <a:lvl4pPr marL="1600200" indent="-228600" defTabSz="1254125" eaLnBrk="0" hangingPunct="0">
              <a:defRPr kumimoji="1">
                <a:solidFill>
                  <a:schemeClr val="tx1"/>
                </a:solidFill>
                <a:latin typeface="Arial" pitchFamily="34" charset="0"/>
                <a:ea typeface="ＭＳ Ｐゴシック" pitchFamily="50" charset="-128"/>
              </a:defRPr>
            </a:lvl4pPr>
            <a:lvl5pPr marL="2057400" indent="-228600" defTabSz="1254125" eaLnBrk="0" hangingPunct="0">
              <a:defRPr kumimoji="1">
                <a:solidFill>
                  <a:schemeClr val="tx1"/>
                </a:solidFill>
                <a:latin typeface="Arial" pitchFamily="34" charset="0"/>
                <a:ea typeface="ＭＳ Ｐゴシック" pitchFamily="50" charset="-128"/>
              </a:defRPr>
            </a:lvl5pPr>
            <a:lvl6pPr marL="25146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100" b="1" dirty="0">
                <a:solidFill>
                  <a:srgbClr val="000000"/>
                </a:solidFill>
                <a:cs typeface="Arial" panose="020B0604020202020204" pitchFamily="34" charset="0"/>
              </a:rPr>
              <a:t>Days after PCI</a:t>
            </a:r>
          </a:p>
        </p:txBody>
      </p:sp>
      <p:sp>
        <p:nvSpPr>
          <p:cNvPr id="54" name="Text Box 456">
            <a:extLst>
              <a:ext uri="{FF2B5EF4-FFF2-40B4-BE49-F238E27FC236}">
                <a16:creationId xmlns:a16="http://schemas.microsoft.com/office/drawing/2014/main" id="{F1FE4CE4-B5E5-4060-B839-B5A447701B13}"/>
              </a:ext>
            </a:extLst>
          </p:cNvPr>
          <p:cNvSpPr txBox="1">
            <a:spLocks noChangeArrowheads="1"/>
          </p:cNvSpPr>
          <p:nvPr/>
        </p:nvSpPr>
        <p:spPr bwMode="auto">
          <a:xfrm rot="10800000">
            <a:off x="1860420" y="1753634"/>
            <a:ext cx="422454"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125364" tIns="62682" rIns="125364" bIns="62682">
            <a:spAutoFit/>
          </a:bodyPr>
          <a:lstStyle>
            <a:lvl1pPr defTabSz="1254125" eaLnBrk="0" hangingPunct="0">
              <a:defRPr kumimoji="1">
                <a:solidFill>
                  <a:schemeClr val="tx1"/>
                </a:solidFill>
                <a:latin typeface="Arial" pitchFamily="34" charset="0"/>
                <a:ea typeface="ＭＳ Ｐゴシック" pitchFamily="50" charset="-128"/>
              </a:defRPr>
            </a:lvl1pPr>
            <a:lvl2pPr marL="742950" indent="-285750" defTabSz="1254125" eaLnBrk="0" hangingPunct="0">
              <a:defRPr kumimoji="1">
                <a:solidFill>
                  <a:schemeClr val="tx1"/>
                </a:solidFill>
                <a:latin typeface="Arial" pitchFamily="34" charset="0"/>
                <a:ea typeface="ＭＳ Ｐゴシック" pitchFamily="50" charset="-128"/>
              </a:defRPr>
            </a:lvl2pPr>
            <a:lvl3pPr marL="1143000" indent="-228600" defTabSz="1254125" eaLnBrk="0" hangingPunct="0">
              <a:defRPr kumimoji="1">
                <a:solidFill>
                  <a:schemeClr val="tx1"/>
                </a:solidFill>
                <a:latin typeface="Arial" pitchFamily="34" charset="0"/>
                <a:ea typeface="ＭＳ Ｐゴシック" pitchFamily="50" charset="-128"/>
              </a:defRPr>
            </a:lvl3pPr>
            <a:lvl4pPr marL="1600200" indent="-228600" defTabSz="1254125" eaLnBrk="0" hangingPunct="0">
              <a:defRPr kumimoji="1">
                <a:solidFill>
                  <a:schemeClr val="tx1"/>
                </a:solidFill>
                <a:latin typeface="Arial" pitchFamily="34" charset="0"/>
                <a:ea typeface="ＭＳ Ｐゴシック" pitchFamily="50" charset="-128"/>
              </a:defRPr>
            </a:lvl4pPr>
            <a:lvl5pPr marL="2057400" indent="-228600" defTabSz="1254125" eaLnBrk="0" hangingPunct="0">
              <a:defRPr kumimoji="1">
                <a:solidFill>
                  <a:schemeClr val="tx1"/>
                </a:solidFill>
                <a:latin typeface="Arial" pitchFamily="34" charset="0"/>
                <a:ea typeface="ＭＳ Ｐゴシック" pitchFamily="50" charset="-128"/>
              </a:defRPr>
            </a:lvl5pPr>
            <a:lvl6pPr marL="25146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defTabSz="125412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fontAlgn="base" hangingPunct="1">
              <a:spcBef>
                <a:spcPct val="0"/>
              </a:spcBef>
              <a:spcAft>
                <a:spcPct val="0"/>
              </a:spcAft>
            </a:pPr>
            <a:r>
              <a:rPr lang="en-US" altLang="ja-JP" sz="1100" b="1" dirty="0">
                <a:solidFill>
                  <a:srgbClr val="000000"/>
                </a:solidFill>
                <a:cs typeface="Arial" panose="020B0604020202020204" pitchFamily="34" charset="0"/>
              </a:rPr>
              <a:t>Cumulative Incidence (%)</a:t>
            </a:r>
          </a:p>
        </p:txBody>
      </p:sp>
      <p:sp>
        <p:nvSpPr>
          <p:cNvPr id="8" name="テキスト ボックス 7">
            <a:extLst>
              <a:ext uri="{FF2B5EF4-FFF2-40B4-BE49-F238E27FC236}">
                <a16:creationId xmlns:a16="http://schemas.microsoft.com/office/drawing/2014/main" id="{A21B43E7-777E-468E-A024-03DEF06B821E}"/>
              </a:ext>
            </a:extLst>
          </p:cNvPr>
          <p:cNvSpPr txBox="1"/>
          <p:nvPr/>
        </p:nvSpPr>
        <p:spPr>
          <a:xfrm>
            <a:off x="5015264" y="4760457"/>
            <a:ext cx="4140429" cy="369332"/>
          </a:xfrm>
          <a:prstGeom prst="rect">
            <a:avLst/>
          </a:prstGeom>
          <a:noFill/>
        </p:spPr>
        <p:txBody>
          <a:bodyPr wrap="square" rtlCol="0">
            <a:spAutoFit/>
          </a:bodyPr>
          <a:lstStyle/>
          <a:p>
            <a:r>
              <a:rPr kumimoji="1" lang="en-US" altLang="ja-JP" dirty="0"/>
              <a:t>Cardiovasc Interv Ther 2016; 31: 196–209.</a:t>
            </a:r>
            <a:endParaRPr kumimoji="1" lang="ja-JP" altLang="en-US" dirty="0"/>
          </a:p>
        </p:txBody>
      </p:sp>
    </p:spTree>
    <p:extLst>
      <p:ext uri="{BB962C8B-B14F-4D97-AF65-F5344CB8AC3E}">
        <p14:creationId xmlns:p14="http://schemas.microsoft.com/office/powerpoint/2010/main" val="24179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275F61-ED24-41EF-94BF-F3482D2303AF}"/>
              </a:ext>
            </a:extLst>
          </p:cNvPr>
          <p:cNvSpPr>
            <a:spLocks noGrp="1"/>
          </p:cNvSpPr>
          <p:nvPr>
            <p:ph type="title"/>
          </p:nvPr>
        </p:nvSpPr>
        <p:spPr>
          <a:xfrm>
            <a:off x="221841" y="0"/>
            <a:ext cx="8444162" cy="781923"/>
          </a:xfrm>
        </p:spPr>
        <p:txBody>
          <a:bodyPr>
            <a:normAutofit/>
          </a:bodyPr>
          <a:lstStyle/>
          <a:p>
            <a:pPr algn="ctr"/>
            <a:r>
              <a:rPr kumimoji="1" lang="en-US" altLang="ja-JP" dirty="0"/>
              <a:t>Objective</a:t>
            </a:r>
            <a:endParaRPr kumimoji="1" lang="ja-JP" altLang="en-US" dirty="0"/>
          </a:p>
        </p:txBody>
      </p:sp>
      <p:sp>
        <p:nvSpPr>
          <p:cNvPr id="6" name="コンテンツ プレースホルダー 5">
            <a:extLst>
              <a:ext uri="{FF2B5EF4-FFF2-40B4-BE49-F238E27FC236}">
                <a16:creationId xmlns:a16="http://schemas.microsoft.com/office/drawing/2014/main" id="{3F6A4658-5DFB-4947-B910-A96C2EC035D5}"/>
              </a:ext>
            </a:extLst>
          </p:cNvPr>
          <p:cNvSpPr>
            <a:spLocks noGrp="1" noChangeAspect="1"/>
          </p:cNvSpPr>
          <p:nvPr>
            <p:ph idx="1"/>
          </p:nvPr>
        </p:nvSpPr>
        <p:spPr>
          <a:xfrm>
            <a:off x="685729" y="1020104"/>
            <a:ext cx="7980274" cy="2494521"/>
          </a:xfrm>
        </p:spPr>
        <p:txBody>
          <a:bodyPr>
            <a:noAutofit/>
          </a:bodyPr>
          <a:lstStyle/>
          <a:p>
            <a:pPr marL="0" indent="0">
              <a:lnSpc>
                <a:spcPct val="150000"/>
              </a:lnSpc>
              <a:buNone/>
            </a:pPr>
            <a:r>
              <a:rPr kumimoji="1" lang="en-US" altLang="ja-JP" sz="2400" dirty="0"/>
              <a:t>The objective of the STOPDAPT-2 trial is to explore the safety and efficacy of the experimental regimen of </a:t>
            </a:r>
          </a:p>
          <a:p>
            <a:pPr marL="0" indent="0">
              <a:lnSpc>
                <a:spcPct val="150000"/>
              </a:lnSpc>
              <a:buNone/>
            </a:pPr>
            <a:r>
              <a:rPr kumimoji="1" lang="en-US" altLang="ja-JP" sz="2400" dirty="0">
                <a:solidFill>
                  <a:srgbClr val="0000FF"/>
                </a:solidFill>
              </a:rPr>
              <a:t>1-month DAPT followed by clopidogrel monotherapy </a:t>
            </a:r>
            <a:r>
              <a:rPr kumimoji="1" lang="en-US" altLang="ja-JP" sz="2400" dirty="0"/>
              <a:t>as compared with the standard </a:t>
            </a:r>
            <a:r>
              <a:rPr kumimoji="1" lang="en-US" altLang="ja-JP" sz="2400" dirty="0">
                <a:solidFill>
                  <a:srgbClr val="0000FF"/>
                </a:solidFill>
              </a:rPr>
              <a:t>12-month DAPT with aspirin and clopidogrel </a:t>
            </a:r>
            <a:r>
              <a:rPr kumimoji="1" lang="en-US" altLang="ja-JP" sz="2400" dirty="0"/>
              <a:t>after implantation of cobalt-chromium everolimus-eluting stents (CoCr-EES).</a:t>
            </a:r>
            <a:endParaRPr kumimoji="1" lang="ja-JP" altLang="en-US" sz="2400" dirty="0"/>
          </a:p>
        </p:txBody>
      </p:sp>
    </p:spTree>
    <p:extLst>
      <p:ext uri="{BB962C8B-B14F-4D97-AF65-F5344CB8AC3E}">
        <p14:creationId xmlns:p14="http://schemas.microsoft.com/office/powerpoint/2010/main" val="374895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0A6559E5-45EE-4C26-8FC7-29BF88743564}"/>
              </a:ext>
            </a:extLst>
          </p:cNvPr>
          <p:cNvSpPr/>
          <p:nvPr/>
        </p:nvSpPr>
        <p:spPr>
          <a:xfrm>
            <a:off x="0" y="968903"/>
            <a:ext cx="9144000" cy="420936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矢印: 右 3">
            <a:extLst>
              <a:ext uri="{FF2B5EF4-FFF2-40B4-BE49-F238E27FC236}">
                <a16:creationId xmlns:a16="http://schemas.microsoft.com/office/drawing/2014/main" id="{D3B5001B-C450-4B40-811E-8D861538ED36}"/>
              </a:ext>
            </a:extLst>
          </p:cNvPr>
          <p:cNvSpPr/>
          <p:nvPr/>
        </p:nvSpPr>
        <p:spPr>
          <a:xfrm>
            <a:off x="534426" y="3223647"/>
            <a:ext cx="1389430" cy="2586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dirty="0"/>
          </a:p>
        </p:txBody>
      </p:sp>
      <p:sp>
        <p:nvSpPr>
          <p:cNvPr id="5" name="楕円 4">
            <a:extLst>
              <a:ext uri="{FF2B5EF4-FFF2-40B4-BE49-F238E27FC236}">
                <a16:creationId xmlns:a16="http://schemas.microsoft.com/office/drawing/2014/main" id="{2D350303-252F-43A7-B51B-CDF827A4F9EF}"/>
              </a:ext>
            </a:extLst>
          </p:cNvPr>
          <p:cNvSpPr/>
          <p:nvPr/>
        </p:nvSpPr>
        <p:spPr>
          <a:xfrm>
            <a:off x="1338639" y="3031249"/>
            <a:ext cx="592126" cy="59212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3600" dirty="0"/>
              <a:t>R</a:t>
            </a:r>
            <a:endParaRPr lang="ja-JP" altLang="en-US" dirty="0"/>
          </a:p>
        </p:txBody>
      </p:sp>
      <p:sp>
        <p:nvSpPr>
          <p:cNvPr id="6" name="矢印: 右 5">
            <a:extLst>
              <a:ext uri="{FF2B5EF4-FFF2-40B4-BE49-F238E27FC236}">
                <a16:creationId xmlns:a16="http://schemas.microsoft.com/office/drawing/2014/main" id="{BFB60D85-17A1-4C78-BE62-571514D023BE}"/>
              </a:ext>
            </a:extLst>
          </p:cNvPr>
          <p:cNvSpPr/>
          <p:nvPr/>
        </p:nvSpPr>
        <p:spPr>
          <a:xfrm>
            <a:off x="1789055" y="2074987"/>
            <a:ext cx="1838036"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7" name="テキスト ボックス 6">
            <a:extLst>
              <a:ext uri="{FF2B5EF4-FFF2-40B4-BE49-F238E27FC236}">
                <a16:creationId xmlns:a16="http://schemas.microsoft.com/office/drawing/2014/main" id="{C9F14539-B728-4C5A-8CAB-6D1DA13B6AD3}"/>
              </a:ext>
            </a:extLst>
          </p:cNvPr>
          <p:cNvSpPr txBox="1"/>
          <p:nvPr/>
        </p:nvSpPr>
        <p:spPr>
          <a:xfrm>
            <a:off x="453813" y="1682904"/>
            <a:ext cx="2334374" cy="369332"/>
          </a:xfrm>
          <a:prstGeom prst="rect">
            <a:avLst/>
          </a:prstGeom>
          <a:noFill/>
          <a:ln w="50800">
            <a:solidFill>
              <a:schemeClr val="tx2"/>
            </a:solidFill>
          </a:ln>
        </p:spPr>
        <p:txBody>
          <a:bodyPr wrap="square" rtlCol="0">
            <a:spAutoFit/>
          </a:bodyPr>
          <a:lstStyle/>
          <a:p>
            <a:r>
              <a:rPr lang="en-US" altLang="ja-JP" dirty="0"/>
              <a:t>1-month DAPT group</a:t>
            </a:r>
            <a:endParaRPr lang="ja-JP" altLang="en-US" dirty="0"/>
          </a:p>
        </p:txBody>
      </p:sp>
      <p:sp>
        <p:nvSpPr>
          <p:cNvPr id="8" name="矢印: 右 7">
            <a:extLst>
              <a:ext uri="{FF2B5EF4-FFF2-40B4-BE49-F238E27FC236}">
                <a16:creationId xmlns:a16="http://schemas.microsoft.com/office/drawing/2014/main" id="{83916A10-E27C-4F25-A547-7E2C3CD8DA43}"/>
              </a:ext>
            </a:extLst>
          </p:cNvPr>
          <p:cNvSpPr/>
          <p:nvPr/>
        </p:nvSpPr>
        <p:spPr>
          <a:xfrm>
            <a:off x="1789055" y="2521924"/>
            <a:ext cx="1838036"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P2Y12i</a:t>
            </a:r>
            <a:endParaRPr lang="ja-JP" altLang="en-US" dirty="0"/>
          </a:p>
        </p:txBody>
      </p:sp>
      <p:sp>
        <p:nvSpPr>
          <p:cNvPr id="9" name="テキスト ボックス 8">
            <a:extLst>
              <a:ext uri="{FF2B5EF4-FFF2-40B4-BE49-F238E27FC236}">
                <a16:creationId xmlns:a16="http://schemas.microsoft.com/office/drawing/2014/main" id="{F4CF9499-6DAA-4354-80ED-8F0B35C81001}"/>
              </a:ext>
            </a:extLst>
          </p:cNvPr>
          <p:cNvSpPr txBox="1"/>
          <p:nvPr/>
        </p:nvSpPr>
        <p:spPr>
          <a:xfrm>
            <a:off x="453813" y="4641824"/>
            <a:ext cx="2326812" cy="369332"/>
          </a:xfrm>
          <a:prstGeom prst="rect">
            <a:avLst/>
          </a:prstGeom>
          <a:noFill/>
          <a:ln w="50800">
            <a:solidFill>
              <a:schemeClr val="accent2"/>
            </a:solidFill>
          </a:ln>
        </p:spPr>
        <p:txBody>
          <a:bodyPr wrap="square" rtlCol="0">
            <a:spAutoFit/>
          </a:bodyPr>
          <a:lstStyle/>
          <a:p>
            <a:r>
              <a:rPr lang="en-US" altLang="ja-JP" dirty="0"/>
              <a:t>12-month DAPT group</a:t>
            </a:r>
            <a:endParaRPr lang="ja-JP" altLang="en-US" dirty="0"/>
          </a:p>
        </p:txBody>
      </p:sp>
      <p:cxnSp>
        <p:nvCxnSpPr>
          <p:cNvPr id="10" name="直線コネクタ 9">
            <a:extLst>
              <a:ext uri="{FF2B5EF4-FFF2-40B4-BE49-F238E27FC236}">
                <a16:creationId xmlns:a16="http://schemas.microsoft.com/office/drawing/2014/main" id="{34DFE8E4-E484-4DAC-B7D1-47301BD12528}"/>
              </a:ext>
            </a:extLst>
          </p:cNvPr>
          <p:cNvCxnSpPr>
            <a:cxnSpLocks/>
          </p:cNvCxnSpPr>
          <p:nvPr/>
        </p:nvCxnSpPr>
        <p:spPr>
          <a:xfrm>
            <a:off x="3627091" y="1982630"/>
            <a:ext cx="0" cy="282277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矢印: 右 10">
            <a:extLst>
              <a:ext uri="{FF2B5EF4-FFF2-40B4-BE49-F238E27FC236}">
                <a16:creationId xmlns:a16="http://schemas.microsoft.com/office/drawing/2014/main" id="{3DC1F8B9-00A0-4033-8094-D3FC10007246}"/>
              </a:ext>
            </a:extLst>
          </p:cNvPr>
          <p:cNvSpPr/>
          <p:nvPr/>
        </p:nvSpPr>
        <p:spPr>
          <a:xfrm>
            <a:off x="3627091" y="2523249"/>
            <a:ext cx="4949487" cy="508000"/>
          </a:xfrm>
          <a:prstGeom prst="rightArrow">
            <a:avLst>
              <a:gd name="adj1" fmla="val 68182"/>
              <a:gd name="adj2" fmla="val 5000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Clopidogrel 75mg/d</a:t>
            </a:r>
            <a:endParaRPr lang="ja-JP" altLang="en-US" dirty="0"/>
          </a:p>
        </p:txBody>
      </p:sp>
      <p:cxnSp>
        <p:nvCxnSpPr>
          <p:cNvPr id="12" name="直線コネクタ 11">
            <a:extLst>
              <a:ext uri="{FF2B5EF4-FFF2-40B4-BE49-F238E27FC236}">
                <a16:creationId xmlns:a16="http://schemas.microsoft.com/office/drawing/2014/main" id="{49E5D64C-7ADB-481F-A55A-1683C3469667}"/>
              </a:ext>
            </a:extLst>
          </p:cNvPr>
          <p:cNvCxnSpPr>
            <a:cxnSpLocks/>
          </p:cNvCxnSpPr>
          <p:nvPr/>
        </p:nvCxnSpPr>
        <p:spPr>
          <a:xfrm>
            <a:off x="7020579" y="1948966"/>
            <a:ext cx="0" cy="2856434"/>
          </a:xfrm>
          <a:prstGeom prst="line">
            <a:avLst/>
          </a:prstGeom>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矢印: 右 12">
            <a:extLst>
              <a:ext uri="{FF2B5EF4-FFF2-40B4-BE49-F238E27FC236}">
                <a16:creationId xmlns:a16="http://schemas.microsoft.com/office/drawing/2014/main" id="{37DD5E1F-BF20-48B2-BF32-1A7A2F1BA5A8}"/>
              </a:ext>
            </a:extLst>
          </p:cNvPr>
          <p:cNvSpPr/>
          <p:nvPr/>
        </p:nvSpPr>
        <p:spPr>
          <a:xfrm>
            <a:off x="1789055" y="4133824"/>
            <a:ext cx="1838036"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14" name="矢印: 右 13">
            <a:extLst>
              <a:ext uri="{FF2B5EF4-FFF2-40B4-BE49-F238E27FC236}">
                <a16:creationId xmlns:a16="http://schemas.microsoft.com/office/drawing/2014/main" id="{0A6DD1FB-4E71-4EC6-84CD-E081E36EEEB8}"/>
              </a:ext>
            </a:extLst>
          </p:cNvPr>
          <p:cNvSpPr/>
          <p:nvPr/>
        </p:nvSpPr>
        <p:spPr>
          <a:xfrm>
            <a:off x="1789055" y="3665483"/>
            <a:ext cx="1838036"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P2Y12i</a:t>
            </a:r>
            <a:endParaRPr lang="ja-JP" altLang="en-US" dirty="0"/>
          </a:p>
        </p:txBody>
      </p:sp>
      <p:sp>
        <p:nvSpPr>
          <p:cNvPr id="15" name="矢印: 右 14">
            <a:extLst>
              <a:ext uri="{FF2B5EF4-FFF2-40B4-BE49-F238E27FC236}">
                <a16:creationId xmlns:a16="http://schemas.microsoft.com/office/drawing/2014/main" id="{C1AEBAB9-253F-45C4-8778-A2E76D4B9E69}"/>
              </a:ext>
            </a:extLst>
          </p:cNvPr>
          <p:cNvSpPr/>
          <p:nvPr/>
        </p:nvSpPr>
        <p:spPr>
          <a:xfrm>
            <a:off x="3627091" y="4133824"/>
            <a:ext cx="3376730"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sp>
        <p:nvSpPr>
          <p:cNvPr id="16" name="矢印: 右 15">
            <a:extLst>
              <a:ext uri="{FF2B5EF4-FFF2-40B4-BE49-F238E27FC236}">
                <a16:creationId xmlns:a16="http://schemas.microsoft.com/office/drawing/2014/main" id="{92846B62-03ED-4FA3-AFBD-3D680CDD6A3C}"/>
              </a:ext>
            </a:extLst>
          </p:cNvPr>
          <p:cNvSpPr/>
          <p:nvPr/>
        </p:nvSpPr>
        <p:spPr>
          <a:xfrm>
            <a:off x="3627091" y="3665483"/>
            <a:ext cx="3376733"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Clopidogrel 75mg/d</a:t>
            </a:r>
            <a:endParaRPr lang="ja-JP" altLang="en-US" dirty="0"/>
          </a:p>
        </p:txBody>
      </p:sp>
      <p:sp>
        <p:nvSpPr>
          <p:cNvPr id="17" name="矢印: 右 16">
            <a:extLst>
              <a:ext uri="{FF2B5EF4-FFF2-40B4-BE49-F238E27FC236}">
                <a16:creationId xmlns:a16="http://schemas.microsoft.com/office/drawing/2014/main" id="{A47836DE-C4CA-429A-9A2C-6F65960F2868}"/>
              </a:ext>
            </a:extLst>
          </p:cNvPr>
          <p:cNvSpPr/>
          <p:nvPr/>
        </p:nvSpPr>
        <p:spPr>
          <a:xfrm>
            <a:off x="7021517" y="4133824"/>
            <a:ext cx="1555061" cy="508000"/>
          </a:xfrm>
          <a:prstGeom prst="rightArrow">
            <a:avLst>
              <a:gd name="adj1" fmla="val 68182"/>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dirty="0"/>
              <a:t>ASA</a:t>
            </a:r>
            <a:endParaRPr lang="ja-JP" altLang="en-US" dirty="0"/>
          </a:p>
        </p:txBody>
      </p:sp>
      <p:cxnSp>
        <p:nvCxnSpPr>
          <p:cNvPr id="18" name="直線矢印コネクタ 17">
            <a:extLst>
              <a:ext uri="{FF2B5EF4-FFF2-40B4-BE49-F238E27FC236}">
                <a16:creationId xmlns:a16="http://schemas.microsoft.com/office/drawing/2014/main" id="{37160655-EB23-4E7E-B57A-FA0E2D59C9DD}"/>
              </a:ext>
            </a:extLst>
          </p:cNvPr>
          <p:cNvCxnSpPr>
            <a:cxnSpLocks/>
          </p:cNvCxnSpPr>
          <p:nvPr/>
        </p:nvCxnSpPr>
        <p:spPr>
          <a:xfrm>
            <a:off x="875850" y="2886472"/>
            <a:ext cx="0" cy="3773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32B858EA-63C9-45E7-941B-5596630B7CD3}"/>
              </a:ext>
            </a:extLst>
          </p:cNvPr>
          <p:cNvCxnSpPr>
            <a:cxnSpLocks/>
          </p:cNvCxnSpPr>
          <p:nvPr/>
        </p:nvCxnSpPr>
        <p:spPr>
          <a:xfrm>
            <a:off x="875850" y="2182589"/>
            <a:ext cx="0" cy="243586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テキスト ボックス 19">
            <a:extLst>
              <a:ext uri="{FF2B5EF4-FFF2-40B4-BE49-F238E27FC236}">
                <a16:creationId xmlns:a16="http://schemas.microsoft.com/office/drawing/2014/main" id="{4EB1540B-C311-4908-8761-5D830F765893}"/>
              </a:ext>
            </a:extLst>
          </p:cNvPr>
          <p:cNvSpPr txBox="1"/>
          <p:nvPr/>
        </p:nvSpPr>
        <p:spPr>
          <a:xfrm>
            <a:off x="619090" y="2408668"/>
            <a:ext cx="484428" cy="288000"/>
          </a:xfrm>
          <a:prstGeom prst="rect">
            <a:avLst/>
          </a:prstGeom>
          <a:solidFill>
            <a:schemeClr val="bg1"/>
          </a:solidFill>
        </p:spPr>
        <p:txBody>
          <a:bodyPr wrap="square" rtlCol="0">
            <a:spAutoFit/>
          </a:bodyPr>
          <a:lstStyle/>
          <a:p>
            <a:r>
              <a:rPr lang="en-US" altLang="ja-JP" dirty="0"/>
              <a:t>PCI</a:t>
            </a:r>
            <a:endParaRPr lang="ja-JP" altLang="en-US" dirty="0"/>
          </a:p>
        </p:txBody>
      </p:sp>
      <p:sp>
        <p:nvSpPr>
          <p:cNvPr id="21" name="テキスト ボックス 20">
            <a:extLst>
              <a:ext uri="{FF2B5EF4-FFF2-40B4-BE49-F238E27FC236}">
                <a16:creationId xmlns:a16="http://schemas.microsoft.com/office/drawing/2014/main" id="{20B3DA5C-BAD2-4703-913D-84B2A9932C37}"/>
              </a:ext>
            </a:extLst>
          </p:cNvPr>
          <p:cNvSpPr txBox="1"/>
          <p:nvPr/>
        </p:nvSpPr>
        <p:spPr>
          <a:xfrm>
            <a:off x="3141232" y="1440783"/>
            <a:ext cx="986167" cy="584775"/>
          </a:xfrm>
          <a:prstGeom prst="rect">
            <a:avLst/>
          </a:prstGeom>
          <a:noFill/>
        </p:spPr>
        <p:txBody>
          <a:bodyPr wrap="square" rtlCol="0">
            <a:spAutoFit/>
          </a:bodyPr>
          <a:lstStyle/>
          <a:p>
            <a:pPr algn="ctr"/>
            <a:r>
              <a:rPr lang="en-US" altLang="ja-JP" sz="1600" dirty="0"/>
              <a:t>1M</a:t>
            </a:r>
          </a:p>
          <a:p>
            <a:pPr algn="ctr"/>
            <a:r>
              <a:rPr lang="en-US" altLang="ja-JP" sz="1600" dirty="0"/>
              <a:t>(30-59d)</a:t>
            </a:r>
            <a:endParaRPr lang="ja-JP" altLang="en-US" sz="1600" dirty="0"/>
          </a:p>
        </p:txBody>
      </p:sp>
      <p:sp>
        <p:nvSpPr>
          <p:cNvPr id="22" name="テキスト ボックス 21">
            <a:extLst>
              <a:ext uri="{FF2B5EF4-FFF2-40B4-BE49-F238E27FC236}">
                <a16:creationId xmlns:a16="http://schemas.microsoft.com/office/drawing/2014/main" id="{B7EC214C-83EF-4105-B5BB-586AF30B177E}"/>
              </a:ext>
            </a:extLst>
          </p:cNvPr>
          <p:cNvSpPr txBox="1"/>
          <p:nvPr/>
        </p:nvSpPr>
        <p:spPr>
          <a:xfrm>
            <a:off x="6389588" y="1416875"/>
            <a:ext cx="1220206" cy="584775"/>
          </a:xfrm>
          <a:prstGeom prst="rect">
            <a:avLst/>
          </a:prstGeom>
          <a:noFill/>
        </p:spPr>
        <p:txBody>
          <a:bodyPr wrap="square" rtlCol="0">
            <a:spAutoFit/>
          </a:bodyPr>
          <a:lstStyle/>
          <a:p>
            <a:pPr algn="ctr"/>
            <a:r>
              <a:rPr lang="en-US" altLang="ja-JP" sz="1600" dirty="0"/>
              <a:t>1Y</a:t>
            </a:r>
          </a:p>
          <a:p>
            <a:pPr algn="ctr"/>
            <a:r>
              <a:rPr lang="en-US" altLang="ja-JP" sz="1600" dirty="0"/>
              <a:t>(335-394d)</a:t>
            </a:r>
            <a:endParaRPr lang="ja-JP" altLang="en-US" sz="1600" dirty="0"/>
          </a:p>
        </p:txBody>
      </p:sp>
      <p:cxnSp>
        <p:nvCxnSpPr>
          <p:cNvPr id="23" name="直線コネクタ 22">
            <a:extLst>
              <a:ext uri="{FF2B5EF4-FFF2-40B4-BE49-F238E27FC236}">
                <a16:creationId xmlns:a16="http://schemas.microsoft.com/office/drawing/2014/main" id="{E435C20F-A99A-4846-BB85-7D630F00C60A}"/>
              </a:ext>
            </a:extLst>
          </p:cNvPr>
          <p:cNvCxnSpPr>
            <a:cxnSpLocks/>
          </p:cNvCxnSpPr>
          <p:nvPr/>
        </p:nvCxnSpPr>
        <p:spPr>
          <a:xfrm>
            <a:off x="8603474" y="1948966"/>
            <a:ext cx="0" cy="2880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テキスト ボックス 29">
            <a:extLst>
              <a:ext uri="{FF2B5EF4-FFF2-40B4-BE49-F238E27FC236}">
                <a16:creationId xmlns:a16="http://schemas.microsoft.com/office/drawing/2014/main" id="{572ABC48-DF99-4103-9A11-85614A8C6B7A}"/>
              </a:ext>
            </a:extLst>
          </p:cNvPr>
          <p:cNvSpPr txBox="1"/>
          <p:nvPr/>
        </p:nvSpPr>
        <p:spPr>
          <a:xfrm>
            <a:off x="8386173" y="1615677"/>
            <a:ext cx="413895" cy="338554"/>
          </a:xfrm>
          <a:prstGeom prst="rect">
            <a:avLst/>
          </a:prstGeom>
          <a:noFill/>
        </p:spPr>
        <p:txBody>
          <a:bodyPr wrap="square" rtlCol="0">
            <a:spAutoFit/>
          </a:bodyPr>
          <a:lstStyle/>
          <a:p>
            <a:pPr algn="ctr"/>
            <a:r>
              <a:rPr lang="en-US" altLang="ja-JP" sz="1600" dirty="0"/>
              <a:t>5Y</a:t>
            </a:r>
            <a:endParaRPr lang="ja-JP" altLang="en-US" sz="1600" dirty="0"/>
          </a:p>
        </p:txBody>
      </p:sp>
      <p:sp>
        <p:nvSpPr>
          <p:cNvPr id="3" name="テキスト ボックス 2">
            <a:extLst>
              <a:ext uri="{FF2B5EF4-FFF2-40B4-BE49-F238E27FC236}">
                <a16:creationId xmlns:a16="http://schemas.microsoft.com/office/drawing/2014/main" id="{4D086D12-C673-4149-A76E-897FBDFAF5E2}"/>
              </a:ext>
            </a:extLst>
          </p:cNvPr>
          <p:cNvSpPr txBox="1"/>
          <p:nvPr/>
        </p:nvSpPr>
        <p:spPr>
          <a:xfrm>
            <a:off x="6080450" y="3019152"/>
            <a:ext cx="1891095" cy="646331"/>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en-US" altLang="ja-JP" dirty="0"/>
              <a:t>Primary analysis </a:t>
            </a:r>
          </a:p>
          <a:p>
            <a:pPr algn="ctr"/>
            <a:r>
              <a:rPr kumimoji="1" lang="en-US" altLang="ja-JP" dirty="0"/>
              <a:t>for Non-inferiority</a:t>
            </a:r>
            <a:endParaRPr kumimoji="1" lang="ja-JP" altLang="en-US" dirty="0"/>
          </a:p>
        </p:txBody>
      </p:sp>
      <p:sp>
        <p:nvSpPr>
          <p:cNvPr id="27" name="タイトル 26">
            <a:extLst>
              <a:ext uri="{FF2B5EF4-FFF2-40B4-BE49-F238E27FC236}">
                <a16:creationId xmlns:a16="http://schemas.microsoft.com/office/drawing/2014/main" id="{79568475-2188-4A72-B611-7E14E72373C0}"/>
              </a:ext>
            </a:extLst>
          </p:cNvPr>
          <p:cNvSpPr>
            <a:spLocks noGrp="1"/>
          </p:cNvSpPr>
          <p:nvPr>
            <p:ph type="title"/>
          </p:nvPr>
        </p:nvSpPr>
        <p:spPr>
          <a:xfrm>
            <a:off x="265486" y="360722"/>
            <a:ext cx="8444162" cy="781923"/>
          </a:xfrm>
        </p:spPr>
        <p:txBody>
          <a:bodyPr>
            <a:noAutofit/>
          </a:bodyPr>
          <a:lstStyle/>
          <a:p>
            <a:r>
              <a:rPr kumimoji="1" lang="en-US" altLang="ja-JP" dirty="0"/>
              <a:t>STOPDAPT-2: </a:t>
            </a:r>
            <a:br>
              <a:rPr kumimoji="1" lang="en-US" altLang="ja-JP" dirty="0"/>
            </a:br>
            <a:r>
              <a:rPr kumimoji="1" lang="en-US" altLang="ja-JP" sz="1800" dirty="0"/>
              <a:t>Prospective multicenter open-label randomized trial</a:t>
            </a:r>
            <a:br>
              <a:rPr kumimoji="1" lang="en-US" altLang="ja-JP" sz="1800" dirty="0"/>
            </a:br>
            <a:r>
              <a:rPr kumimoji="1" lang="en-US" altLang="ja-JP" sz="1800" dirty="0"/>
              <a:t>comparing 1-month versus 12-month DAPT after CoCr-EES implantation</a:t>
            </a:r>
            <a:br>
              <a:rPr kumimoji="1" lang="en-US" altLang="ja-JP" sz="1800" dirty="0"/>
            </a:br>
            <a:r>
              <a:rPr kumimoji="1" lang="en-US" altLang="ja-JP" sz="1800" dirty="0"/>
              <a:t>with limited exclusion criteria. </a:t>
            </a:r>
            <a:endParaRPr lang="ja-JP" altLang="en-US" sz="1800" dirty="0"/>
          </a:p>
        </p:txBody>
      </p:sp>
      <p:sp>
        <p:nvSpPr>
          <p:cNvPr id="2" name="テキスト ボックス 1"/>
          <p:cNvSpPr txBox="1"/>
          <p:nvPr/>
        </p:nvSpPr>
        <p:spPr>
          <a:xfrm>
            <a:off x="1923856" y="3073586"/>
            <a:ext cx="1738727" cy="461665"/>
          </a:xfrm>
          <a:prstGeom prst="rect">
            <a:avLst/>
          </a:prstGeom>
          <a:noFill/>
        </p:spPr>
        <p:txBody>
          <a:bodyPr wrap="none" rtlCol="0">
            <a:spAutoFit/>
          </a:bodyPr>
          <a:lstStyle/>
          <a:p>
            <a:r>
              <a:rPr lang="en-US" altLang="ja-JP" sz="1200" dirty="0"/>
              <a:t>Clopidogrel 75mg/day or </a:t>
            </a:r>
          </a:p>
          <a:p>
            <a:r>
              <a:rPr lang="en-US" altLang="ja-JP" sz="1200" dirty="0"/>
              <a:t>Prasugrel 3.75 mg/day</a:t>
            </a:r>
            <a:endParaRPr kumimoji="1" lang="ja-JP" altLang="en-US" sz="1200" dirty="0"/>
          </a:p>
        </p:txBody>
      </p:sp>
    </p:spTree>
    <p:extLst>
      <p:ext uri="{BB962C8B-B14F-4D97-AF65-F5344CB8AC3E}">
        <p14:creationId xmlns:p14="http://schemas.microsoft.com/office/powerpoint/2010/main" val="56292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6343A9-B243-42CD-8B49-E231A8CDB0C4}"/>
              </a:ext>
            </a:extLst>
          </p:cNvPr>
          <p:cNvSpPr>
            <a:spLocks noGrp="1"/>
          </p:cNvSpPr>
          <p:nvPr>
            <p:ph type="title"/>
          </p:nvPr>
        </p:nvSpPr>
        <p:spPr>
          <a:xfrm>
            <a:off x="221841" y="11685"/>
            <a:ext cx="8444162" cy="781923"/>
          </a:xfrm>
        </p:spPr>
        <p:txBody>
          <a:bodyPr/>
          <a:lstStyle/>
          <a:p>
            <a:r>
              <a:rPr kumimoji="1" lang="en-US" altLang="ja-JP" dirty="0"/>
              <a:t>Study Organization</a:t>
            </a:r>
            <a:endParaRPr kumimoji="1" lang="ja-JP" altLang="en-US" dirty="0"/>
          </a:p>
        </p:txBody>
      </p:sp>
      <p:sp>
        <p:nvSpPr>
          <p:cNvPr id="4" name="コンテンツ プレースホルダー 2">
            <a:extLst>
              <a:ext uri="{FF2B5EF4-FFF2-40B4-BE49-F238E27FC236}">
                <a16:creationId xmlns:a16="http://schemas.microsoft.com/office/drawing/2014/main" id="{C7D5EDDB-1F50-43CE-B25C-B5DA00836C85}"/>
              </a:ext>
            </a:extLst>
          </p:cNvPr>
          <p:cNvSpPr txBox="1">
            <a:spLocks/>
          </p:cNvSpPr>
          <p:nvPr/>
        </p:nvSpPr>
        <p:spPr>
          <a:xfrm>
            <a:off x="919728" y="1381857"/>
            <a:ext cx="1986929" cy="3284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None/>
              <a:tabLst/>
              <a:defRPr/>
            </a:pPr>
            <a:r>
              <a:rPr kumimoji="1" lang="en-US" altLang="ja-JP" sz="1200" b="1"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rPr>
              <a:t>Steering Committee</a:t>
            </a:r>
          </a:p>
          <a:p>
            <a:pPr marL="0" indent="0" algn="ctr">
              <a:lnSpc>
                <a:spcPct val="100000"/>
              </a:lnSpc>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Takeshi Kimura (PI)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Kazushige Kadota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Ken Kozuma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Yoshihiro Morino</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Keiichi Igarashi-Hanaoka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Yuji Ikari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Kengo Tanabe </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Kenji Ando</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Koichi Nakao</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Kazuya Kawai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Mitsuru Abe</a:t>
            </a:r>
          </a:p>
          <a:p>
            <a:pPr marL="0" indent="0" algn="ctr" fontAlgn="auto">
              <a:lnSpc>
                <a:spcPct val="100000"/>
              </a:lnSpc>
              <a:spcAft>
                <a:spcPts val="0"/>
              </a:spcAft>
              <a:buNone/>
            </a:pPr>
            <a:r>
              <a:rPr lang="en-US" altLang="ja-JP" sz="1200" b="1" dirty="0">
                <a:latin typeface="Arial" panose="020B0604020202020204" pitchFamily="34" charset="0"/>
                <a:ea typeface="游ゴシック" panose="020B0400000000000000" pitchFamily="50" charset="-128"/>
                <a:cs typeface="Arial" panose="020B0604020202020204" pitchFamily="34" charset="0"/>
              </a:rPr>
              <a:t>Trial Statistician</a:t>
            </a:r>
          </a:p>
          <a:p>
            <a:pPr marL="0" indent="0" algn="ctr" fontAlgn="auto">
              <a:lnSpc>
                <a:spcPct val="100000"/>
              </a:lnSpc>
              <a:spcAft>
                <a:spcPts val="0"/>
              </a:spcAft>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Takeshi Morimoto</a:t>
            </a:r>
            <a:endParaRPr lang="ja-JP" altLang="ja-JP" sz="1200" dirty="0">
              <a:latin typeface="Arial" panose="020B0604020202020204" pitchFamily="34" charset="0"/>
              <a:ea typeface="游ゴシック" panose="020B0400000000000000" pitchFamily="50" charset="-128"/>
              <a:cs typeface="Arial" panose="020B0604020202020204" pitchFamily="34" charset="0"/>
            </a:endParaRPr>
          </a:p>
          <a:p>
            <a:pPr marL="0" indent="0" algn="ctr">
              <a:lnSpc>
                <a:spcPct val="100000"/>
              </a:lnSpc>
              <a:buNone/>
            </a:pPr>
            <a:endParaRPr kumimoji="1" lang="ja-JP" altLang="ja-JP" sz="12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ja-JP" altLang="en-US" sz="12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コンテンツ プレースホルダー 2">
            <a:extLst>
              <a:ext uri="{FF2B5EF4-FFF2-40B4-BE49-F238E27FC236}">
                <a16:creationId xmlns:a16="http://schemas.microsoft.com/office/drawing/2014/main" id="{C79D8B49-7858-485D-9D53-D692C4842726}"/>
              </a:ext>
            </a:extLst>
          </p:cNvPr>
          <p:cNvSpPr txBox="1">
            <a:spLocks/>
          </p:cNvSpPr>
          <p:nvPr/>
        </p:nvSpPr>
        <p:spPr>
          <a:xfrm>
            <a:off x="3225314" y="1381857"/>
            <a:ext cx="2693372" cy="3102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fontAlgn="auto">
              <a:lnSpc>
                <a:spcPct val="100000"/>
              </a:lnSpc>
              <a:spcAft>
                <a:spcPts val="0"/>
              </a:spcAft>
              <a:buNone/>
            </a:pPr>
            <a:r>
              <a:rPr lang="en-US" altLang="ja-JP" sz="1200" b="1" i="0" dirty="0">
                <a:latin typeface="Arial" panose="020B0604020202020204" pitchFamily="34" charset="0"/>
                <a:ea typeface="游ゴシック" panose="020B0400000000000000" pitchFamily="50" charset="-128"/>
                <a:cs typeface="Arial" panose="020B0604020202020204" pitchFamily="34" charset="0"/>
              </a:rPr>
              <a:t>Clinical</a:t>
            </a:r>
            <a:r>
              <a:rPr lang="ja-JP" altLang="en-US" sz="1200" b="1" i="0" dirty="0">
                <a:latin typeface="Arial" panose="020B0604020202020204" pitchFamily="34" charset="0"/>
                <a:ea typeface="游ゴシック" panose="020B0400000000000000" pitchFamily="50" charset="-128"/>
                <a:cs typeface="Arial" panose="020B0604020202020204" pitchFamily="34" charset="0"/>
              </a:rPr>
              <a:t> </a:t>
            </a:r>
            <a:r>
              <a:rPr lang="en-US" altLang="ja-JP" sz="1200" b="1" i="0" dirty="0">
                <a:latin typeface="Arial" panose="020B0604020202020204" pitchFamily="34" charset="0"/>
                <a:ea typeface="游ゴシック" panose="020B0400000000000000" pitchFamily="50" charset="-128"/>
                <a:cs typeface="Arial" panose="020B0604020202020204" pitchFamily="34" charset="0"/>
              </a:rPr>
              <a:t>Event</a:t>
            </a:r>
            <a:r>
              <a:rPr lang="ja-JP" altLang="en-US" sz="1200" b="1" i="0" dirty="0">
                <a:latin typeface="Arial" panose="020B0604020202020204" pitchFamily="34" charset="0"/>
                <a:ea typeface="游ゴシック" panose="020B0400000000000000" pitchFamily="50" charset="-128"/>
                <a:cs typeface="Arial" panose="020B0604020202020204" pitchFamily="34" charset="0"/>
              </a:rPr>
              <a:t> </a:t>
            </a:r>
            <a:r>
              <a:rPr lang="en-US" altLang="ja-JP" sz="1200" b="1" i="0" dirty="0">
                <a:latin typeface="Arial" panose="020B0604020202020204" pitchFamily="34" charset="0"/>
                <a:ea typeface="游ゴシック" panose="020B0400000000000000" pitchFamily="50" charset="-128"/>
                <a:cs typeface="Arial" panose="020B0604020202020204" pitchFamily="34" charset="0"/>
              </a:rPr>
              <a:t>Committee</a:t>
            </a:r>
          </a:p>
          <a:p>
            <a:pPr marL="0" indent="0" algn="ctr" fontAlgn="auto">
              <a:lnSpc>
                <a:spcPct val="100000"/>
              </a:lnSpc>
              <a:spcAft>
                <a:spcPts val="0"/>
              </a:spcAft>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Yoshihisa Nakagawa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Yutaka Furukawa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Masahiro Natsuaki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Hiroki Shiomi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Toshiaki Toyota</a:t>
            </a:r>
          </a:p>
          <a:p>
            <a:pPr marL="0" indent="0" algn="ctr">
              <a:lnSpc>
                <a:spcPct val="100000"/>
              </a:lnSpc>
              <a:buNone/>
            </a:pPr>
            <a:r>
              <a:rPr lang="en-US" altLang="ja-JP" sz="1200" b="1" dirty="0">
                <a:latin typeface="Arial" panose="020B0604020202020204" pitchFamily="34" charset="0"/>
                <a:ea typeface="游ゴシック" panose="020B0400000000000000" pitchFamily="50" charset="-128"/>
                <a:cs typeface="Arial" panose="020B0604020202020204" pitchFamily="34" charset="0"/>
              </a:rPr>
              <a:t>Safety Evaluation Committee</a:t>
            </a:r>
          </a:p>
          <a:p>
            <a:pPr marL="0" indent="0" algn="ctr">
              <a:lnSpc>
                <a:spcPct val="100000"/>
              </a:lnSpc>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Shunichi Miyazaki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Ryuji Nohara</a:t>
            </a:r>
          </a:p>
          <a:p>
            <a:pPr marL="0" indent="0" algn="ctr" fontAlgn="auto">
              <a:lnSpc>
                <a:spcPct val="100000"/>
              </a:lnSpc>
              <a:spcAft>
                <a:spcPts val="0"/>
              </a:spcAft>
              <a:buNone/>
            </a:pPr>
            <a:r>
              <a:rPr lang="en-US" altLang="ja-JP" sz="1200" b="1" dirty="0">
                <a:latin typeface="Arial" panose="020B0604020202020204" pitchFamily="34" charset="0"/>
                <a:ea typeface="游ゴシック" panose="020B0400000000000000" pitchFamily="50" charset="-128"/>
                <a:cs typeface="Arial" panose="020B0604020202020204" pitchFamily="34" charset="0"/>
              </a:rPr>
              <a:t>Coordinating</a:t>
            </a:r>
            <a:r>
              <a:rPr lang="ja-JP" altLang="en-US" sz="1200" b="1" dirty="0">
                <a:latin typeface="Arial" panose="020B0604020202020204" pitchFamily="34" charset="0"/>
                <a:ea typeface="游ゴシック" panose="020B0400000000000000" pitchFamily="50" charset="-128"/>
                <a:cs typeface="Arial" panose="020B0604020202020204" pitchFamily="34" charset="0"/>
              </a:rPr>
              <a:t> </a:t>
            </a:r>
            <a:r>
              <a:rPr lang="en-US" altLang="ja-JP" sz="1200" b="1" dirty="0">
                <a:latin typeface="Arial" panose="020B0604020202020204" pitchFamily="34" charset="0"/>
                <a:ea typeface="游ゴシック" panose="020B0400000000000000" pitchFamily="50" charset="-128"/>
                <a:cs typeface="Arial" panose="020B0604020202020204" pitchFamily="34" charset="0"/>
              </a:rPr>
              <a:t>Center</a:t>
            </a:r>
          </a:p>
          <a:p>
            <a:pPr marL="0" indent="0" algn="ctr" fontAlgn="auto">
              <a:lnSpc>
                <a:spcPct val="100000"/>
              </a:lnSpc>
              <a:spcAft>
                <a:spcPts val="0"/>
              </a:spcAft>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Research Institute for</a:t>
            </a:r>
            <a:r>
              <a:rPr lang="ja-JP" altLang="en-US" sz="1200" dirty="0">
                <a:latin typeface="Arial" panose="020B0604020202020204" pitchFamily="34" charset="0"/>
                <a:ea typeface="游ゴシック" panose="020B0400000000000000" pitchFamily="50" charset="-128"/>
                <a:cs typeface="Arial" panose="020B0604020202020204" pitchFamily="34" charset="0"/>
              </a:rPr>
              <a:t> </a:t>
            </a:r>
            <a:r>
              <a:rPr lang="en-US" altLang="ja-JP" sz="1200" dirty="0">
                <a:latin typeface="Arial" panose="020B0604020202020204" pitchFamily="34" charset="0"/>
                <a:ea typeface="游ゴシック" panose="020B0400000000000000" pitchFamily="50" charset="-128"/>
                <a:cs typeface="Arial" panose="020B0604020202020204" pitchFamily="34" charset="0"/>
              </a:rPr>
              <a:t>Production Development, Kyoto, Japan</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Saori Tezuka</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Yumika Fujino</a:t>
            </a:r>
          </a:p>
          <a:p>
            <a:pPr marL="0" indent="0" algn="ctr">
              <a:lnSpc>
                <a:spcPct val="100000"/>
              </a:lnSpc>
              <a:buNone/>
            </a:pPr>
            <a:endParaRPr lang="ja-JP" altLang="ja-JP" sz="1200" dirty="0">
              <a:latin typeface="Arial" panose="020B0604020202020204" pitchFamily="34" charset="0"/>
              <a:ea typeface="游ゴシック" panose="020B0400000000000000" pitchFamily="50" charset="-128"/>
              <a:cs typeface="Arial" panose="020B0604020202020204" pitchFamily="34" charset="0"/>
            </a:endParaRPr>
          </a:p>
          <a:p>
            <a:pPr marL="0" indent="0" algn="ctr">
              <a:lnSpc>
                <a:spcPct val="100000"/>
              </a:lnSpc>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 </a:t>
            </a:r>
            <a:endParaRPr lang="ja-JP" altLang="ja-JP" sz="1200" dirty="0">
              <a:latin typeface="Arial" panose="020B0604020202020204" pitchFamily="34" charset="0"/>
              <a:ea typeface="游ゴシック" panose="020B0400000000000000" pitchFamily="50" charset="-128"/>
              <a:cs typeface="Arial" panose="020B0604020202020204" pitchFamily="34" charset="0"/>
            </a:endParaRPr>
          </a:p>
          <a:p>
            <a:pPr marL="0" indent="0" algn="ctr" fontAlgn="auto">
              <a:lnSpc>
                <a:spcPct val="100000"/>
              </a:lnSpc>
              <a:spcAft>
                <a:spcPts val="0"/>
              </a:spcAft>
            </a:pPr>
            <a:endParaRPr lang="ja-JP" altLang="ja-JP" sz="1200" b="0" i="0" dirty="0">
              <a:latin typeface="Arial" panose="020B0604020202020204" pitchFamily="34" charset="0"/>
              <a:ea typeface="游ゴシック" panose="020B0400000000000000" pitchFamily="50" charset="-128"/>
              <a:cs typeface="Arial" panose="020B0604020202020204" pitchFamily="34" charset="0"/>
            </a:endParaRPr>
          </a:p>
          <a:p>
            <a:pPr marL="0" indent="0" algn="ctr" fontAlgn="auto">
              <a:lnSpc>
                <a:spcPct val="100000"/>
              </a:lnSpc>
              <a:spcAft>
                <a:spcPts val="0"/>
              </a:spcAft>
              <a:buFont typeface="Arial" panose="020B0604020202020204" pitchFamily="34" charset="0"/>
              <a:buNone/>
            </a:pPr>
            <a:endParaRPr lang="ja-JP" altLang="en-US" sz="1200" b="0" i="0" dirty="0">
              <a:latin typeface="Arial" panose="020B0604020202020204" pitchFamily="34" charset="0"/>
              <a:ea typeface="游ゴシック" panose="020B0400000000000000" pitchFamily="50" charset="-128"/>
              <a:cs typeface="Arial" panose="020B0604020202020204" pitchFamily="34" charset="0"/>
            </a:endParaRPr>
          </a:p>
        </p:txBody>
      </p:sp>
      <p:sp>
        <p:nvSpPr>
          <p:cNvPr id="13" name="コンテンツ プレースホルダー 2">
            <a:extLst>
              <a:ext uri="{FF2B5EF4-FFF2-40B4-BE49-F238E27FC236}">
                <a16:creationId xmlns:a16="http://schemas.microsoft.com/office/drawing/2014/main" id="{B7E327CF-C2C5-4CB7-946A-791F79342D96}"/>
              </a:ext>
            </a:extLst>
          </p:cNvPr>
          <p:cNvSpPr txBox="1">
            <a:spLocks/>
          </p:cNvSpPr>
          <p:nvPr/>
        </p:nvSpPr>
        <p:spPr>
          <a:xfrm>
            <a:off x="5971128" y="1381857"/>
            <a:ext cx="2765986" cy="3837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fontAlgn="auto">
              <a:lnSpc>
                <a:spcPct val="100000"/>
              </a:lnSpc>
              <a:spcAft>
                <a:spcPts val="0"/>
              </a:spcAft>
              <a:buFont typeface="Arial" panose="020B0604020202020204" pitchFamily="34" charset="0"/>
              <a:buNone/>
            </a:pPr>
            <a:r>
              <a:rPr lang="en-US" altLang="ja-JP" sz="1200" b="1" i="0" dirty="0">
                <a:latin typeface="Arial" panose="020B0604020202020204" pitchFamily="34" charset="0"/>
                <a:ea typeface="游ゴシック" panose="020B0400000000000000" pitchFamily="50" charset="-128"/>
                <a:cs typeface="Arial" panose="020B0604020202020204" pitchFamily="34" charset="0"/>
              </a:rPr>
              <a:t>Angiography Core Laboratory</a:t>
            </a:r>
          </a:p>
          <a:p>
            <a:pPr marL="0" indent="0" algn="ctr" fontAlgn="auto">
              <a:lnSpc>
                <a:spcPct val="100000"/>
              </a:lnSpc>
              <a:spcAft>
                <a:spcPts val="0"/>
              </a:spcAft>
              <a:buFont typeface="Arial" panose="020B0604020202020204" pitchFamily="34" charset="0"/>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Cardio Core Japan, Tokyo, Japan</a:t>
            </a:r>
          </a:p>
          <a:p>
            <a:pPr marL="0" indent="0" algn="ctr" fontAlgn="auto">
              <a:lnSpc>
                <a:spcPct val="100000"/>
              </a:lnSpc>
              <a:spcAft>
                <a:spcPts val="0"/>
              </a:spcAft>
              <a:buNone/>
            </a:pPr>
            <a:r>
              <a:rPr lang="en-US" altLang="ja-JP" sz="1200" b="1" dirty="0">
                <a:latin typeface="Arial" panose="020B0604020202020204" pitchFamily="34" charset="0"/>
                <a:ea typeface="游ゴシック" panose="020B0400000000000000" pitchFamily="50" charset="-128"/>
                <a:cs typeface="Arial" panose="020B0604020202020204" pitchFamily="34" charset="0"/>
              </a:rPr>
              <a:t>Study administrative staff</a:t>
            </a:r>
            <a:r>
              <a:rPr lang="en-US" altLang="ja-JP" sz="1200" dirty="0">
                <a:latin typeface="Arial" panose="020B0604020202020204" pitchFamily="34" charset="0"/>
                <a:ea typeface="游ゴシック" panose="020B0400000000000000" pitchFamily="50" charset="-128"/>
                <a:cs typeface="Arial" panose="020B0604020202020204" pitchFamily="34" charset="0"/>
              </a:rPr>
              <a:t> </a:t>
            </a:r>
          </a:p>
          <a:p>
            <a:pPr marL="0" indent="0" algn="ctr">
              <a:lnSpc>
                <a:spcPct val="100000"/>
              </a:lnSpc>
              <a:buNone/>
            </a:pPr>
            <a:r>
              <a:rPr lang="en-US" altLang="ja-JP" sz="1200" dirty="0">
                <a:latin typeface="Arial" panose="020B0604020202020204" pitchFamily="34" charset="0"/>
                <a:ea typeface="游ゴシック" panose="020B0400000000000000" pitchFamily="50" charset="-128"/>
                <a:cs typeface="Arial" panose="020B0604020202020204" pitchFamily="34" charset="0"/>
              </a:rPr>
              <a:t>Masahiro Natsuaki</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Hirotoshi Watanabe</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Toshiaki Toyota</a:t>
            </a:r>
            <a:r>
              <a:rPr lang="ja-JP" altLang="en-US" sz="1200" dirty="0">
                <a:latin typeface="Arial" panose="020B0604020202020204" pitchFamily="34" charset="0"/>
                <a:ea typeface="游ゴシック" panose="020B0400000000000000" pitchFamily="50" charset="-128"/>
                <a:cs typeface="Arial" panose="020B0604020202020204" pitchFamily="34" charset="0"/>
              </a:rPr>
              <a:t>　　</a:t>
            </a:r>
            <a:br>
              <a:rPr lang="en-US" altLang="ja-JP" sz="1200" dirty="0">
                <a:latin typeface="Arial" panose="020B0604020202020204" pitchFamily="34" charset="0"/>
                <a:ea typeface="游ゴシック" panose="020B0400000000000000" pitchFamily="50" charset="-128"/>
                <a:cs typeface="Arial" panose="020B0604020202020204" pitchFamily="34" charset="0"/>
              </a:rPr>
            </a:br>
            <a:r>
              <a:rPr lang="en-US" altLang="ja-JP" sz="1200" dirty="0">
                <a:latin typeface="Arial" panose="020B0604020202020204" pitchFamily="34" charset="0"/>
                <a:ea typeface="游ゴシック" panose="020B0400000000000000" pitchFamily="50" charset="-128"/>
                <a:cs typeface="Arial" panose="020B0604020202020204" pitchFamily="34" charset="0"/>
              </a:rPr>
              <a:t>Toshikazu Jinnai</a:t>
            </a:r>
          </a:p>
          <a:p>
            <a:pPr marL="0" indent="0" algn="ctr">
              <a:lnSpc>
                <a:spcPct val="100000"/>
              </a:lnSpc>
              <a:buNone/>
            </a:pPr>
            <a:endParaRPr lang="en-US" altLang="ja-JP" sz="1200" dirty="0">
              <a:latin typeface="Arial" panose="020B0604020202020204" pitchFamily="34" charset="0"/>
              <a:ea typeface="游ゴシック" panose="020B0400000000000000" pitchFamily="50" charset="-128"/>
              <a:cs typeface="Arial" panose="020B0604020202020204" pitchFamily="34" charset="0"/>
            </a:endParaRPr>
          </a:p>
          <a:p>
            <a:pPr marL="0" indent="0" algn="ctr">
              <a:lnSpc>
                <a:spcPct val="100000"/>
              </a:lnSpc>
              <a:buNone/>
            </a:pPr>
            <a:r>
              <a:rPr lang="en-US" altLang="ja-JP" sz="1200" b="1" dirty="0">
                <a:latin typeface="Arial" panose="020B0604020202020204" pitchFamily="34" charset="0"/>
                <a:ea typeface="游ゴシック" panose="020B0400000000000000" pitchFamily="50" charset="-128"/>
                <a:cs typeface="Arial" panose="020B0604020202020204" pitchFamily="34" charset="0"/>
              </a:rPr>
              <a:t>Funded</a:t>
            </a:r>
            <a:r>
              <a:rPr lang="ja-JP" altLang="en-US" sz="1200" b="1" dirty="0">
                <a:latin typeface="Arial" panose="020B0604020202020204" pitchFamily="34" charset="0"/>
                <a:ea typeface="游ゴシック" panose="020B0400000000000000" pitchFamily="50" charset="-128"/>
                <a:cs typeface="Arial" panose="020B0604020202020204" pitchFamily="34" charset="0"/>
              </a:rPr>
              <a:t> </a:t>
            </a:r>
            <a:r>
              <a:rPr lang="en-US" altLang="ja-JP" sz="1200" b="1" dirty="0">
                <a:latin typeface="Arial" panose="020B0604020202020204" pitchFamily="34" charset="0"/>
                <a:ea typeface="游ゴシック" panose="020B0400000000000000" pitchFamily="50" charset="-128"/>
                <a:cs typeface="Arial" panose="020B0604020202020204" pitchFamily="34" charset="0"/>
              </a:rPr>
              <a:t>by</a:t>
            </a:r>
          </a:p>
          <a:p>
            <a:pPr marL="0" indent="0" algn="ctr">
              <a:lnSpc>
                <a:spcPct val="100000"/>
              </a:lnSpc>
              <a:buNone/>
            </a:pPr>
            <a:r>
              <a:rPr lang="en-US" altLang="ja-JP" sz="1200" u="sng" dirty="0">
                <a:latin typeface="Arial" panose="020B0604020202020204" pitchFamily="34" charset="0"/>
                <a:ea typeface="游ゴシック" panose="020B0400000000000000" pitchFamily="50" charset="-128"/>
                <a:cs typeface="Arial" panose="020B0604020202020204" pitchFamily="34" charset="0"/>
              </a:rPr>
              <a:t>Abbott Vascular Japan, Co., Ltd.</a:t>
            </a:r>
          </a:p>
        </p:txBody>
      </p:sp>
    </p:spTree>
    <p:extLst>
      <p:ext uri="{BB962C8B-B14F-4D97-AF65-F5344CB8AC3E}">
        <p14:creationId xmlns:p14="http://schemas.microsoft.com/office/powerpoint/2010/main" val="31718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4E1A2-F554-4E82-8B74-ECC1CA87B274}"/>
              </a:ext>
            </a:extLst>
          </p:cNvPr>
          <p:cNvSpPr>
            <a:spLocks noGrp="1"/>
          </p:cNvSpPr>
          <p:nvPr>
            <p:ph type="title"/>
          </p:nvPr>
        </p:nvSpPr>
        <p:spPr>
          <a:xfrm>
            <a:off x="349919" y="-38"/>
            <a:ext cx="8444162" cy="853478"/>
          </a:xfrm>
        </p:spPr>
        <p:txBody>
          <a:bodyPr>
            <a:normAutofit/>
          </a:bodyPr>
          <a:lstStyle/>
          <a:p>
            <a:r>
              <a:rPr kumimoji="1" lang="en-US" altLang="ja-JP" dirty="0"/>
              <a:t>90 Participating Centers</a:t>
            </a:r>
            <a:endParaRPr kumimoji="1" lang="ja-JP" altLang="en-US" dirty="0"/>
          </a:p>
        </p:txBody>
      </p:sp>
      <p:sp>
        <p:nvSpPr>
          <p:cNvPr id="5" name="テキスト ボックス 4">
            <a:extLst>
              <a:ext uri="{FF2B5EF4-FFF2-40B4-BE49-F238E27FC236}">
                <a16:creationId xmlns:a16="http://schemas.microsoft.com/office/drawing/2014/main" id="{45653541-380F-4635-AB28-2863DBE81997}"/>
              </a:ext>
            </a:extLst>
          </p:cNvPr>
          <p:cNvSpPr txBox="1"/>
          <p:nvPr/>
        </p:nvSpPr>
        <p:spPr>
          <a:xfrm>
            <a:off x="743263" y="1148442"/>
            <a:ext cx="2518638" cy="3785652"/>
          </a:xfrm>
          <a:prstGeom prst="rect">
            <a:avLst/>
          </a:prstGeom>
          <a:noFill/>
        </p:spPr>
        <p:txBody>
          <a:bodyPr wrap="none" rtlCol="0">
            <a:spAutoFit/>
          </a:bodyPr>
          <a:lstStyle/>
          <a:p>
            <a:r>
              <a:rPr kumimoji="1" lang="en-US" altLang="ja-JP" sz="800" dirty="0"/>
              <a:t>Teine Keijinkai Hospital</a:t>
            </a:r>
          </a:p>
          <a:p>
            <a:r>
              <a:rPr kumimoji="1" lang="en-US" altLang="ja-JP" sz="800" dirty="0"/>
              <a:t>Hokko Memorial Hospital</a:t>
            </a:r>
          </a:p>
          <a:p>
            <a:r>
              <a:rPr kumimoji="1" lang="en-US" altLang="ja-JP" sz="800" dirty="0"/>
              <a:t>Hirosaki University Hospital</a:t>
            </a:r>
          </a:p>
          <a:p>
            <a:r>
              <a:rPr kumimoji="1" lang="en-US" altLang="ja-JP" sz="800" dirty="0"/>
              <a:t>Iwate Medical University Hospital</a:t>
            </a:r>
          </a:p>
          <a:p>
            <a:r>
              <a:rPr kumimoji="1" lang="en-US" altLang="ja-JP" sz="800" dirty="0"/>
              <a:t>Sendai Kousei Hospital</a:t>
            </a:r>
          </a:p>
          <a:p>
            <a:r>
              <a:rPr kumimoji="1" lang="en-US" altLang="ja-JP" sz="800" dirty="0"/>
              <a:t>Sendai Cardiovascular Center</a:t>
            </a:r>
          </a:p>
          <a:p>
            <a:r>
              <a:rPr kumimoji="1" lang="en-US" altLang="ja-JP" sz="800" dirty="0"/>
              <a:t>Tohoku Medical and Pharmaceutical University Hospital</a:t>
            </a:r>
          </a:p>
          <a:p>
            <a:r>
              <a:rPr kumimoji="1" lang="en-US" altLang="ja-JP" sz="800" dirty="0"/>
              <a:t>Nakadori General Hospital</a:t>
            </a:r>
          </a:p>
          <a:p>
            <a:r>
              <a:rPr kumimoji="1" lang="en-US" altLang="ja-JP" sz="800" dirty="0"/>
              <a:t>Nihonkai General Hospital</a:t>
            </a:r>
          </a:p>
          <a:p>
            <a:r>
              <a:rPr kumimoji="1" lang="en-US" altLang="ja-JP" sz="800" dirty="0"/>
              <a:t>Hoshi General Hospital</a:t>
            </a:r>
          </a:p>
          <a:p>
            <a:r>
              <a:rPr kumimoji="1" lang="en-US" altLang="ja-JP" sz="800" dirty="0"/>
              <a:t>Jichi Medical University Hospital</a:t>
            </a:r>
          </a:p>
          <a:p>
            <a:r>
              <a:rPr kumimoji="1" lang="en-US" altLang="ja-JP" sz="800" dirty="0"/>
              <a:t>Mashiko Hospital</a:t>
            </a:r>
          </a:p>
          <a:p>
            <a:r>
              <a:rPr kumimoji="1" lang="en-US" altLang="ja-JP" sz="800" dirty="0"/>
              <a:t>Mitsui Memorial Hospital</a:t>
            </a:r>
          </a:p>
          <a:p>
            <a:r>
              <a:rPr kumimoji="1" lang="en-US" altLang="ja-JP" sz="800" dirty="0"/>
              <a:t>Juntendo University Hospital</a:t>
            </a:r>
          </a:p>
          <a:p>
            <a:r>
              <a:rPr kumimoji="1" lang="en-US" altLang="ja-JP" sz="800" dirty="0"/>
              <a:t>The Fraternity Memorial Hospital</a:t>
            </a:r>
          </a:p>
          <a:p>
            <a:r>
              <a:rPr kumimoji="1" lang="en-US" altLang="ja-JP" sz="800" dirty="0"/>
              <a:t>Edogawa Hospital</a:t>
            </a:r>
          </a:p>
          <a:p>
            <a:r>
              <a:rPr kumimoji="1" lang="en-US" altLang="ja-JP" sz="800" dirty="0"/>
              <a:t>Showa University Koto Toyosu Hospital</a:t>
            </a:r>
          </a:p>
          <a:p>
            <a:r>
              <a:rPr kumimoji="1" lang="en-US" altLang="ja-JP" sz="800" dirty="0"/>
              <a:t>Tokyo Women's Medical University Hospital</a:t>
            </a:r>
          </a:p>
          <a:p>
            <a:r>
              <a:rPr kumimoji="1" lang="en-US" altLang="ja-JP" sz="800" dirty="0"/>
              <a:t>Tokyo General Hospital</a:t>
            </a:r>
          </a:p>
          <a:p>
            <a:r>
              <a:rPr kumimoji="1" lang="en-US" altLang="ja-JP" sz="800" dirty="0"/>
              <a:t>Juntendo University Nerima Hospital</a:t>
            </a:r>
          </a:p>
          <a:p>
            <a:r>
              <a:rPr kumimoji="1" lang="en-US" altLang="ja-JP" sz="800" dirty="0"/>
              <a:t>Kawakita General Hospital</a:t>
            </a:r>
          </a:p>
          <a:p>
            <a:r>
              <a:rPr kumimoji="1" lang="en-US" altLang="ja-JP" sz="800" dirty="0"/>
              <a:t>Sakakibara Heart Institute</a:t>
            </a:r>
          </a:p>
          <a:p>
            <a:r>
              <a:rPr kumimoji="1" lang="en-US" altLang="ja-JP" sz="800" dirty="0"/>
              <a:t>Tokyo Metropolitan Tama Medical Center</a:t>
            </a:r>
          </a:p>
          <a:p>
            <a:r>
              <a:rPr kumimoji="1" lang="en-US" altLang="ja-JP" sz="800" dirty="0"/>
              <a:t>Minamino Cardiovascular Hospital</a:t>
            </a:r>
          </a:p>
          <a:p>
            <a:r>
              <a:rPr kumimoji="1" lang="en-US" altLang="ja-JP" sz="800" dirty="0"/>
              <a:t>Higashiyamato Hospital</a:t>
            </a:r>
          </a:p>
          <a:p>
            <a:r>
              <a:rPr kumimoji="1" lang="en-US" altLang="ja-JP" sz="800" dirty="0"/>
              <a:t>St.Marianna University School of Medicine Hospital</a:t>
            </a:r>
          </a:p>
          <a:p>
            <a:r>
              <a:rPr kumimoji="1" lang="en-US" altLang="ja-JP" sz="800" dirty="0"/>
              <a:t>Yokohama Rosai Hospital</a:t>
            </a:r>
          </a:p>
          <a:p>
            <a:r>
              <a:rPr kumimoji="1" lang="en-US" altLang="ja-JP" sz="800" dirty="0"/>
              <a:t>Showa University Fujigaoka Hospital</a:t>
            </a:r>
          </a:p>
          <a:p>
            <a:r>
              <a:rPr kumimoji="1" lang="en-US" altLang="ja-JP" sz="800" dirty="0"/>
              <a:t>Saiseikai Yokohamashi Tobu Hospital</a:t>
            </a:r>
          </a:p>
          <a:p>
            <a:r>
              <a:rPr kumimoji="1" lang="en-US" altLang="ja-JP" sz="800" dirty="0"/>
              <a:t>Yokohama City University Medical Center</a:t>
            </a:r>
          </a:p>
        </p:txBody>
      </p:sp>
      <p:sp>
        <p:nvSpPr>
          <p:cNvPr id="6" name="テキスト ボックス 5">
            <a:extLst>
              <a:ext uri="{FF2B5EF4-FFF2-40B4-BE49-F238E27FC236}">
                <a16:creationId xmlns:a16="http://schemas.microsoft.com/office/drawing/2014/main" id="{A5BC0F44-9D72-41A7-9225-DDD87D9A5E65}"/>
              </a:ext>
            </a:extLst>
          </p:cNvPr>
          <p:cNvSpPr txBox="1"/>
          <p:nvPr/>
        </p:nvSpPr>
        <p:spPr>
          <a:xfrm>
            <a:off x="3411427" y="1148442"/>
            <a:ext cx="2040943" cy="3908762"/>
          </a:xfrm>
          <a:prstGeom prst="rect">
            <a:avLst/>
          </a:prstGeom>
          <a:noFill/>
        </p:spPr>
        <p:txBody>
          <a:bodyPr wrap="none" rtlCol="0">
            <a:spAutoFit/>
          </a:bodyPr>
          <a:lstStyle/>
          <a:p>
            <a:r>
              <a:rPr kumimoji="1" lang="en-US" altLang="ja-JP" sz="800" dirty="0"/>
              <a:t>Kitasato University Hospital</a:t>
            </a:r>
          </a:p>
          <a:p>
            <a:r>
              <a:rPr kumimoji="1" lang="en-US" altLang="ja-JP" sz="800" dirty="0"/>
              <a:t>Hiratsuka Kyosai Hospital</a:t>
            </a:r>
          </a:p>
          <a:p>
            <a:r>
              <a:rPr kumimoji="1" lang="en-US" altLang="ja-JP" sz="800" dirty="0"/>
              <a:t>Tokai University Hospital</a:t>
            </a:r>
          </a:p>
          <a:p>
            <a:r>
              <a:rPr kumimoji="1" lang="en-US" altLang="ja-JP" sz="800" dirty="0"/>
              <a:t>Kimitsu Chuo Hospital</a:t>
            </a:r>
          </a:p>
          <a:p>
            <a:r>
              <a:rPr kumimoji="1" lang="en-US" altLang="ja-JP" sz="800" dirty="0"/>
              <a:t>Kanazawa Cardiovascular Hospital</a:t>
            </a:r>
          </a:p>
          <a:p>
            <a:r>
              <a:rPr kumimoji="1" lang="en-US" altLang="ja-JP" sz="800" dirty="0"/>
              <a:t>University of Fukui Hospital</a:t>
            </a:r>
          </a:p>
          <a:p>
            <a:r>
              <a:rPr kumimoji="1" lang="en-US" altLang="ja-JP" sz="800" dirty="0"/>
              <a:t>Municipal Tsuruga Hospital</a:t>
            </a:r>
          </a:p>
          <a:p>
            <a:r>
              <a:rPr kumimoji="1" lang="en-US" altLang="ja-JP" sz="800" dirty="0"/>
              <a:t>University of Yamanashi Hospital</a:t>
            </a:r>
          </a:p>
          <a:p>
            <a:r>
              <a:rPr kumimoji="1" lang="en-US" altLang="ja-JP" sz="800" dirty="0"/>
              <a:t>Gifu Prefectural General Medical Center</a:t>
            </a:r>
          </a:p>
          <a:p>
            <a:r>
              <a:rPr kumimoji="1" lang="en-US" altLang="ja-JP" sz="800" dirty="0"/>
              <a:t>Ogaki Municipal Hospital</a:t>
            </a:r>
          </a:p>
          <a:p>
            <a:r>
              <a:rPr kumimoji="1" lang="en-US" altLang="ja-JP" sz="800" dirty="0"/>
              <a:t>Juntendo University Shizuoka Hospital</a:t>
            </a:r>
          </a:p>
          <a:p>
            <a:r>
              <a:rPr kumimoji="1" lang="en-US" altLang="ja-JP" sz="800" dirty="0"/>
              <a:t>Shizuoka General Hospital</a:t>
            </a:r>
          </a:p>
          <a:p>
            <a:r>
              <a:rPr kumimoji="1" lang="en-US" altLang="ja-JP" sz="800" dirty="0"/>
              <a:t>Japanese Red Cross Nagoya Daini Hospital</a:t>
            </a:r>
          </a:p>
          <a:p>
            <a:r>
              <a:rPr kumimoji="1" lang="en-US" altLang="ja-JP" sz="800" dirty="0"/>
              <a:t>Handa City Hospital</a:t>
            </a:r>
          </a:p>
          <a:p>
            <a:r>
              <a:rPr kumimoji="1" lang="en-US" altLang="ja-JP" sz="800" dirty="0"/>
              <a:t>Tosei General Hospital</a:t>
            </a:r>
          </a:p>
          <a:p>
            <a:r>
              <a:rPr kumimoji="1" lang="en-US" altLang="ja-JP" sz="800" dirty="0"/>
              <a:t>Ichinomiyanishi Hospital</a:t>
            </a:r>
          </a:p>
          <a:p>
            <a:r>
              <a:rPr kumimoji="1" lang="en-US" altLang="ja-JP" sz="800" dirty="0"/>
              <a:t>Yokkaichi Hazu Medical Center</a:t>
            </a:r>
          </a:p>
          <a:p>
            <a:r>
              <a:rPr kumimoji="1" lang="en-US" altLang="ja-JP" sz="800" dirty="0"/>
              <a:t>Matsusaka Central General Hospital</a:t>
            </a:r>
          </a:p>
          <a:p>
            <a:r>
              <a:rPr kumimoji="1" lang="en-US" altLang="ja-JP" sz="800" dirty="0"/>
              <a:t>Nabari City Hospital</a:t>
            </a:r>
          </a:p>
          <a:p>
            <a:r>
              <a:rPr kumimoji="1" lang="en-US" altLang="ja-JP" sz="800" dirty="0"/>
              <a:t>Otsu Red Cross Hospital</a:t>
            </a:r>
          </a:p>
          <a:p>
            <a:r>
              <a:rPr kumimoji="1" lang="en-US" altLang="ja-JP" sz="800" dirty="0"/>
              <a:t>Hikone Municipal Hospital</a:t>
            </a:r>
          </a:p>
          <a:p>
            <a:r>
              <a:rPr kumimoji="1" lang="en-US" altLang="ja-JP" sz="800" dirty="0"/>
              <a:t>Kyoto University Hospital</a:t>
            </a:r>
          </a:p>
          <a:p>
            <a:r>
              <a:rPr kumimoji="1" lang="en-US" altLang="ja-JP" sz="800" dirty="0"/>
              <a:t>Kyoto Medical Center</a:t>
            </a:r>
          </a:p>
          <a:p>
            <a:r>
              <a:rPr kumimoji="1" lang="en-US" altLang="ja-JP" sz="800" dirty="0"/>
              <a:t>Mitsubishi Kyoto Hospital</a:t>
            </a:r>
          </a:p>
          <a:p>
            <a:r>
              <a:rPr kumimoji="1" lang="en-US" altLang="ja-JP" sz="800" dirty="0"/>
              <a:t>Kitano Hospital</a:t>
            </a:r>
          </a:p>
          <a:p>
            <a:r>
              <a:rPr kumimoji="1" lang="en-US" altLang="ja-JP" sz="800" dirty="0"/>
              <a:t>Osaka Red Cross Hospital</a:t>
            </a:r>
          </a:p>
          <a:p>
            <a:r>
              <a:rPr kumimoji="1" lang="en-US" altLang="ja-JP" sz="800" dirty="0"/>
              <a:t>National Cerebral and Cardiovascular Center</a:t>
            </a:r>
          </a:p>
          <a:p>
            <a:r>
              <a:rPr kumimoji="1" lang="en-US" altLang="ja-JP" sz="800" dirty="0"/>
              <a:t>Kindai University Hospital</a:t>
            </a:r>
          </a:p>
          <a:p>
            <a:r>
              <a:rPr kumimoji="1" lang="en-US" altLang="ja-JP" sz="800" dirty="0"/>
              <a:t>Mimihara General Hospital</a:t>
            </a:r>
          </a:p>
          <a:p>
            <a:r>
              <a:rPr kumimoji="1" lang="en-US" altLang="ja-JP" sz="800" dirty="0"/>
              <a:t>Bell Land General Hospital</a:t>
            </a:r>
          </a:p>
        </p:txBody>
      </p:sp>
      <p:sp>
        <p:nvSpPr>
          <p:cNvPr id="7" name="テキスト ボックス 6">
            <a:extLst>
              <a:ext uri="{FF2B5EF4-FFF2-40B4-BE49-F238E27FC236}">
                <a16:creationId xmlns:a16="http://schemas.microsoft.com/office/drawing/2014/main" id="{EE71F647-3414-4C5B-926B-629C7CB959D8}"/>
              </a:ext>
            </a:extLst>
          </p:cNvPr>
          <p:cNvSpPr txBox="1"/>
          <p:nvPr/>
        </p:nvSpPr>
        <p:spPr>
          <a:xfrm>
            <a:off x="5890884" y="1148442"/>
            <a:ext cx="3147015" cy="3908762"/>
          </a:xfrm>
          <a:prstGeom prst="rect">
            <a:avLst/>
          </a:prstGeom>
          <a:noFill/>
        </p:spPr>
        <p:txBody>
          <a:bodyPr wrap="none" rtlCol="0">
            <a:spAutoFit/>
          </a:bodyPr>
          <a:lstStyle/>
          <a:p>
            <a:r>
              <a:rPr kumimoji="1" lang="en-US" altLang="ja-JP" sz="800" dirty="0"/>
              <a:t>Kobe City Medical Center General Hospital</a:t>
            </a:r>
          </a:p>
          <a:p>
            <a:r>
              <a:rPr kumimoji="1" lang="en-US" altLang="ja-JP" sz="800" dirty="0"/>
              <a:t>Kindai University Nara Hospital</a:t>
            </a:r>
          </a:p>
          <a:p>
            <a:r>
              <a:rPr kumimoji="1" lang="en-US" altLang="ja-JP" sz="800" dirty="0"/>
              <a:t>Tenri Hospital</a:t>
            </a:r>
          </a:p>
          <a:p>
            <a:r>
              <a:rPr kumimoji="1" lang="en-US" altLang="ja-JP" sz="800" dirty="0"/>
              <a:t>Japanese Red Cross Wakayama Medical Center</a:t>
            </a:r>
          </a:p>
          <a:p>
            <a:r>
              <a:rPr kumimoji="1" lang="en-US" altLang="ja-JP" sz="800" dirty="0"/>
              <a:t>Wakayama Medical University Hospital</a:t>
            </a:r>
          </a:p>
          <a:p>
            <a:r>
              <a:rPr kumimoji="1" lang="en-US" altLang="ja-JP" sz="800" dirty="0"/>
              <a:t>Shimane University Hospital</a:t>
            </a:r>
          </a:p>
          <a:p>
            <a:r>
              <a:rPr kumimoji="1" lang="en-US" altLang="ja-JP" sz="800" dirty="0"/>
              <a:t>Japanese Red Cross Okayama Hospital</a:t>
            </a:r>
          </a:p>
          <a:p>
            <a:r>
              <a:rPr kumimoji="1" lang="en-US" altLang="ja-JP" sz="800" dirty="0"/>
              <a:t>Kurashiki Central Hospital</a:t>
            </a:r>
          </a:p>
          <a:p>
            <a:r>
              <a:rPr kumimoji="1" lang="en-US" altLang="ja-JP" sz="800" dirty="0"/>
              <a:t>Hiroshima University Hospital</a:t>
            </a:r>
          </a:p>
          <a:p>
            <a:r>
              <a:rPr kumimoji="1" lang="en-US" altLang="ja-JP" sz="800" dirty="0"/>
              <a:t>Iwakuni Medical Center</a:t>
            </a:r>
          </a:p>
          <a:p>
            <a:r>
              <a:rPr kumimoji="1" lang="en-US" altLang="ja-JP" sz="800" dirty="0"/>
              <a:t>Tokuyama Central Hospital</a:t>
            </a:r>
          </a:p>
          <a:p>
            <a:r>
              <a:rPr kumimoji="1" lang="en-US" altLang="ja-JP" sz="800" dirty="0"/>
              <a:t>Shimonoseki City Hospital</a:t>
            </a:r>
          </a:p>
          <a:p>
            <a:r>
              <a:rPr kumimoji="1" lang="en-US" altLang="ja-JP" sz="800" dirty="0"/>
              <a:t>Tokushima University Hospital</a:t>
            </a:r>
          </a:p>
          <a:p>
            <a:r>
              <a:rPr kumimoji="1" lang="en-US" altLang="ja-JP" sz="800" dirty="0"/>
              <a:t>Tokushima Red Cross Hospital</a:t>
            </a:r>
          </a:p>
          <a:p>
            <a:r>
              <a:rPr kumimoji="1" lang="en-US" altLang="ja-JP" sz="800" dirty="0"/>
              <a:t>Kagawa Prefectural Central Hospital</a:t>
            </a:r>
          </a:p>
          <a:p>
            <a:r>
              <a:rPr kumimoji="1" lang="en-US" altLang="ja-JP" sz="800" dirty="0"/>
              <a:t>Ehime Prefectural Central Hospital</a:t>
            </a:r>
          </a:p>
          <a:p>
            <a:r>
              <a:rPr kumimoji="1" lang="en-US" altLang="ja-JP" sz="800" dirty="0"/>
              <a:t>Matsuyama Red Cross Hospital</a:t>
            </a:r>
          </a:p>
          <a:p>
            <a:r>
              <a:rPr kumimoji="1" lang="en-US" altLang="ja-JP" sz="800" dirty="0"/>
              <a:t>Chikamori Hospital</a:t>
            </a:r>
          </a:p>
          <a:p>
            <a:r>
              <a:rPr kumimoji="1" lang="en-US" altLang="ja-JP" sz="800" dirty="0"/>
              <a:t>Kokura Memorial Hospital</a:t>
            </a:r>
          </a:p>
          <a:p>
            <a:r>
              <a:rPr kumimoji="1" lang="en-US" altLang="ja-JP" sz="800" dirty="0"/>
              <a:t>Hospital of University of Occupational and Environmental Health Japan</a:t>
            </a:r>
          </a:p>
          <a:p>
            <a:r>
              <a:rPr kumimoji="1" lang="en-US" altLang="ja-JP" sz="800" dirty="0"/>
              <a:t>Saiseikai Fukuoka General Hospital</a:t>
            </a:r>
          </a:p>
          <a:p>
            <a:r>
              <a:rPr kumimoji="1" lang="en-US" altLang="ja-JP" sz="800" dirty="0"/>
              <a:t>Fukuoka Tokushukai Hospital</a:t>
            </a:r>
          </a:p>
          <a:p>
            <a:r>
              <a:rPr kumimoji="1" lang="en-US" altLang="ja-JP" sz="800" dirty="0"/>
              <a:t>Kumamoto University Hospital</a:t>
            </a:r>
          </a:p>
          <a:p>
            <a:r>
              <a:rPr kumimoji="1" lang="en-US" altLang="ja-JP" sz="800" dirty="0"/>
              <a:t>Saiseikai Kumamoto Hospital</a:t>
            </a:r>
          </a:p>
          <a:p>
            <a:r>
              <a:rPr kumimoji="1" lang="en-US" altLang="ja-JP" sz="800" dirty="0"/>
              <a:t>Japanese Red Cross Kumamoto Hospital</a:t>
            </a:r>
          </a:p>
          <a:p>
            <a:r>
              <a:rPr kumimoji="1" lang="en-US" altLang="ja-JP" sz="800" dirty="0"/>
              <a:t>Miyazaki Prefectural Nobeoka Hospital</a:t>
            </a:r>
          </a:p>
          <a:p>
            <a:r>
              <a:rPr kumimoji="1" lang="en-US" altLang="ja-JP" sz="800" dirty="0"/>
              <a:t>Ibusuki Medical Center</a:t>
            </a:r>
          </a:p>
          <a:p>
            <a:r>
              <a:rPr kumimoji="1" lang="en-US" altLang="ja-JP" sz="800" dirty="0"/>
              <a:t>Izumi Regional Medical Center</a:t>
            </a:r>
          </a:p>
          <a:p>
            <a:r>
              <a:rPr kumimoji="1" lang="en-US" altLang="ja-JP" sz="800" dirty="0"/>
              <a:t>Urasoe General Hospital</a:t>
            </a:r>
          </a:p>
          <a:p>
            <a:r>
              <a:rPr kumimoji="1" lang="en-US" altLang="ja-JP" sz="800" dirty="0"/>
              <a:t>Nakagami Hospital</a:t>
            </a:r>
          </a:p>
        </p:txBody>
      </p:sp>
    </p:spTree>
    <p:extLst>
      <p:ext uri="{BB962C8B-B14F-4D97-AF65-F5344CB8AC3E}">
        <p14:creationId xmlns:p14="http://schemas.microsoft.com/office/powerpoint/2010/main" val="152448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2850D-83F6-48CF-AFF0-1BCB11BF8749}"/>
              </a:ext>
            </a:extLst>
          </p:cNvPr>
          <p:cNvSpPr>
            <a:spLocks noGrp="1"/>
          </p:cNvSpPr>
          <p:nvPr>
            <p:ph type="title"/>
          </p:nvPr>
        </p:nvSpPr>
        <p:spPr>
          <a:xfrm>
            <a:off x="468024" y="836750"/>
            <a:ext cx="8444162" cy="781923"/>
          </a:xfrm>
        </p:spPr>
        <p:txBody>
          <a:bodyPr>
            <a:normAutofit/>
          </a:bodyPr>
          <a:lstStyle/>
          <a:p>
            <a:pPr algn="l"/>
            <a:r>
              <a:rPr kumimoji="1" lang="en-US" altLang="ja-JP" sz="2800" dirty="0"/>
              <a:t>Inclusion</a:t>
            </a:r>
            <a:r>
              <a:rPr kumimoji="1" lang="ja-JP" altLang="en-US" sz="2800" dirty="0"/>
              <a:t> </a:t>
            </a:r>
            <a:r>
              <a:rPr kumimoji="1" lang="en-US" altLang="ja-JP" sz="2800" dirty="0"/>
              <a:t>Criteria</a:t>
            </a:r>
            <a:endParaRPr kumimoji="1" lang="ja-JP" altLang="en-US" sz="2800" dirty="0"/>
          </a:p>
        </p:txBody>
      </p:sp>
      <p:sp>
        <p:nvSpPr>
          <p:cNvPr id="3" name="コンテンツ プレースホルダー 2">
            <a:extLst>
              <a:ext uri="{FF2B5EF4-FFF2-40B4-BE49-F238E27FC236}">
                <a16:creationId xmlns:a16="http://schemas.microsoft.com/office/drawing/2014/main" id="{F437E20D-4F81-406A-A0FD-13FD041EE751}"/>
              </a:ext>
            </a:extLst>
          </p:cNvPr>
          <p:cNvSpPr>
            <a:spLocks noGrp="1"/>
          </p:cNvSpPr>
          <p:nvPr>
            <p:ph idx="1"/>
          </p:nvPr>
        </p:nvSpPr>
        <p:spPr>
          <a:xfrm>
            <a:off x="468024" y="1478974"/>
            <a:ext cx="8922159" cy="1733150"/>
          </a:xfrm>
        </p:spPr>
        <p:txBody>
          <a:bodyPr>
            <a:normAutofit/>
          </a:bodyPr>
          <a:lstStyle/>
          <a:p>
            <a:pPr>
              <a:lnSpc>
                <a:spcPct val="120000"/>
              </a:lnSpc>
            </a:pPr>
            <a:r>
              <a:rPr kumimoji="1" lang="en-US" altLang="ja-JP" sz="2000" dirty="0"/>
              <a:t>PCI with exclusive use of CoCr-EES (Xience</a:t>
            </a:r>
            <a:r>
              <a:rPr kumimoji="1" lang="en-US" altLang="ja-JP" sz="2000" baseline="30000" dirty="0"/>
              <a:t>TM </a:t>
            </a:r>
            <a:r>
              <a:rPr kumimoji="1" lang="en-US" altLang="ja-JP" sz="2000" dirty="0"/>
              <a:t>series) </a:t>
            </a:r>
          </a:p>
          <a:p>
            <a:pPr>
              <a:lnSpc>
                <a:spcPct val="120000"/>
              </a:lnSpc>
            </a:pPr>
            <a:r>
              <a:rPr kumimoji="1" lang="en-US" altLang="ja-JP" sz="2000" dirty="0"/>
              <a:t>No major complications during hospitalization for index PCI </a:t>
            </a:r>
          </a:p>
          <a:p>
            <a:pPr>
              <a:lnSpc>
                <a:spcPct val="120000"/>
              </a:lnSpc>
            </a:pPr>
            <a:r>
              <a:rPr kumimoji="1" lang="en-US" altLang="ja-JP" sz="2000" dirty="0"/>
              <a:t>No plan for staged PCI</a:t>
            </a:r>
          </a:p>
          <a:p>
            <a:pPr>
              <a:lnSpc>
                <a:spcPct val="120000"/>
              </a:lnSpc>
            </a:pPr>
            <a:r>
              <a:rPr kumimoji="1" lang="en-US" altLang="ja-JP" sz="2000" dirty="0"/>
              <a:t>Patients who could take DAPT with aspirin and P2Y</a:t>
            </a:r>
            <a:r>
              <a:rPr kumimoji="1" lang="en-US" altLang="ja-JP" sz="2000" baseline="-25000" dirty="0"/>
              <a:t>12</a:t>
            </a:r>
            <a:r>
              <a:rPr kumimoji="1" lang="en-US" altLang="ja-JP" sz="2000" dirty="0"/>
              <a:t> inhibitors</a:t>
            </a:r>
          </a:p>
        </p:txBody>
      </p:sp>
      <p:sp>
        <p:nvSpPr>
          <p:cNvPr id="4" name="テキスト ボックス 3"/>
          <p:cNvSpPr txBox="1"/>
          <p:nvPr/>
        </p:nvSpPr>
        <p:spPr>
          <a:xfrm>
            <a:off x="468024" y="3370261"/>
            <a:ext cx="3996306" cy="523220"/>
          </a:xfrm>
          <a:prstGeom prst="rect">
            <a:avLst/>
          </a:prstGeom>
          <a:noFill/>
        </p:spPr>
        <p:txBody>
          <a:bodyPr wrap="none" rtlCol="0">
            <a:spAutoFit/>
          </a:bodyPr>
          <a:lstStyle/>
          <a:p>
            <a:r>
              <a:rPr kumimoji="1" lang="en-US" altLang="ja-JP" sz="2800" b="1" dirty="0">
                <a:latin typeface="Arial" panose="020B0604020202020204" pitchFamily="34" charset="0"/>
                <a:cs typeface="Arial" panose="020B0604020202020204" pitchFamily="34" charset="0"/>
              </a:rPr>
              <a:t>Key Exclusion Criteria</a:t>
            </a:r>
            <a:endParaRPr kumimoji="1" lang="ja-JP" altLang="en-US" sz="2800" dirty="0"/>
          </a:p>
        </p:txBody>
      </p:sp>
      <p:sp>
        <p:nvSpPr>
          <p:cNvPr id="5" name="テキスト ボックス 4"/>
          <p:cNvSpPr txBox="1"/>
          <p:nvPr/>
        </p:nvSpPr>
        <p:spPr>
          <a:xfrm>
            <a:off x="468024" y="3911512"/>
            <a:ext cx="4390946" cy="1169551"/>
          </a:xfrm>
          <a:prstGeom prst="rect">
            <a:avLst/>
          </a:prstGeom>
          <a:noFill/>
        </p:spPr>
        <p:txBody>
          <a:bodyPr wrap="none" rtlCol="0">
            <a:spAutoFit/>
          </a:bodyPr>
          <a:lstStyle/>
          <a:p>
            <a:pPr marL="342900" lvl="0" indent="-342900">
              <a:lnSpc>
                <a:spcPct val="120000"/>
              </a:lnSpc>
              <a:spcBef>
                <a:spcPct val="20000"/>
              </a:spcBef>
              <a:buFont typeface="Arial"/>
              <a:buChar char="•"/>
            </a:pPr>
            <a:r>
              <a:rPr kumimoji="1" lang="en-US" altLang="ja-JP" sz="2000" dirty="0">
                <a:solidFill>
                  <a:srgbClr val="000000"/>
                </a:solidFill>
                <a:latin typeface="Arial" panose="020B0604020202020204" pitchFamily="34" charset="0"/>
                <a:cs typeface="Arial" panose="020B0604020202020204" pitchFamily="34" charset="0"/>
              </a:rPr>
              <a:t>Needs for oral anticoagulants </a:t>
            </a:r>
          </a:p>
          <a:p>
            <a:pPr marL="342900" lvl="0" indent="-342900">
              <a:lnSpc>
                <a:spcPct val="120000"/>
              </a:lnSpc>
              <a:spcBef>
                <a:spcPct val="20000"/>
              </a:spcBef>
              <a:buFont typeface="Arial"/>
              <a:buChar char="•"/>
            </a:pPr>
            <a:r>
              <a:rPr kumimoji="1" lang="en-US" altLang="ja-JP" sz="2000" dirty="0">
                <a:solidFill>
                  <a:srgbClr val="000000"/>
                </a:solidFill>
                <a:latin typeface="Arial" panose="020B0604020202020204" pitchFamily="34" charset="0"/>
                <a:cs typeface="Arial" panose="020B0604020202020204" pitchFamily="34" charset="0"/>
              </a:rPr>
              <a:t>History of intracranial hemorrhage</a:t>
            </a:r>
          </a:p>
          <a:p>
            <a:endParaRPr kumimoji="1" lang="ja-JP" altLang="en-US" dirty="0"/>
          </a:p>
        </p:txBody>
      </p:sp>
    </p:spTree>
    <p:extLst>
      <p:ext uri="{BB962C8B-B14F-4D97-AF65-F5344CB8AC3E}">
        <p14:creationId xmlns:p14="http://schemas.microsoft.com/office/powerpoint/2010/main" val="237687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09DD6-C133-4FF9-B399-BC84AE99E12A}"/>
              </a:ext>
            </a:extLst>
          </p:cNvPr>
          <p:cNvSpPr>
            <a:spLocks noGrp="1"/>
          </p:cNvSpPr>
          <p:nvPr>
            <p:ph type="title"/>
          </p:nvPr>
        </p:nvSpPr>
        <p:spPr>
          <a:xfrm>
            <a:off x="221841" y="-97123"/>
            <a:ext cx="8444162" cy="781923"/>
          </a:xfrm>
        </p:spPr>
        <p:txBody>
          <a:bodyPr/>
          <a:lstStyle/>
          <a:p>
            <a:r>
              <a:rPr kumimoji="1" lang="en-US" altLang="ja-JP" dirty="0"/>
              <a:t>Endpoints</a:t>
            </a:r>
            <a:endParaRPr kumimoji="1" lang="ja-JP" altLang="en-US" dirty="0"/>
          </a:p>
        </p:txBody>
      </p:sp>
      <p:sp>
        <p:nvSpPr>
          <p:cNvPr id="5" name="テキスト ボックス 4"/>
          <p:cNvSpPr txBox="1"/>
          <p:nvPr/>
        </p:nvSpPr>
        <p:spPr>
          <a:xfrm>
            <a:off x="293075" y="471666"/>
            <a:ext cx="8053754" cy="4517775"/>
          </a:xfrm>
          <a:prstGeom prst="rect">
            <a:avLst/>
          </a:prstGeom>
          <a:noFill/>
        </p:spPr>
        <p:txBody>
          <a:bodyPr wrap="square" rtlCol="0">
            <a:spAutoFit/>
          </a:bodyPr>
          <a:lstStyle/>
          <a:p>
            <a:pPr>
              <a:lnSpc>
                <a:spcPct val="150000"/>
              </a:lnSpc>
            </a:pPr>
            <a:r>
              <a:rPr kumimoji="1" lang="en-US" altLang="ja-JP" sz="2000" dirty="0"/>
              <a:t>   </a:t>
            </a:r>
            <a:r>
              <a:rPr kumimoji="1" lang="ja-JP" altLang="en-US" sz="2000" dirty="0">
                <a:latin typeface="Arial"/>
                <a:cs typeface="Arial"/>
              </a:rPr>
              <a:t>・</a:t>
            </a:r>
            <a:r>
              <a:rPr kumimoji="1" lang="en-US" altLang="ja-JP" sz="2000" dirty="0">
                <a:latin typeface="Arial"/>
                <a:cs typeface="Arial"/>
              </a:rPr>
              <a:t>  </a:t>
            </a:r>
            <a:r>
              <a:rPr kumimoji="1" lang="en-US" altLang="ja-JP" sz="2800" b="1" dirty="0">
                <a:latin typeface="Arial"/>
                <a:cs typeface="Arial"/>
              </a:rPr>
              <a:t>Primary endpoint:</a:t>
            </a:r>
          </a:p>
          <a:p>
            <a:pPr>
              <a:lnSpc>
                <a:spcPct val="150000"/>
              </a:lnSpc>
            </a:pPr>
            <a:r>
              <a:rPr kumimoji="1" lang="en-US" altLang="ja-JP" sz="2000" dirty="0">
                <a:latin typeface="Arial"/>
                <a:cs typeface="Arial"/>
              </a:rPr>
              <a:t>       </a:t>
            </a:r>
            <a:r>
              <a:rPr kumimoji="1" lang="en-US" altLang="ja-JP" b="1" dirty="0">
                <a:latin typeface="Arial"/>
                <a:cs typeface="Arial"/>
              </a:rPr>
              <a:t>Net adverse cardiovascular events (NACE: Ischemia and Bleeding)</a:t>
            </a:r>
            <a:r>
              <a:rPr kumimoji="1" lang="ja-JP" altLang="en-US" b="1" dirty="0">
                <a:latin typeface="Arial"/>
                <a:cs typeface="Arial"/>
              </a:rPr>
              <a:t> </a:t>
            </a:r>
            <a:endParaRPr kumimoji="1" lang="en-US" altLang="ja-JP" b="1" dirty="0">
              <a:latin typeface="Arial"/>
              <a:cs typeface="Arial"/>
            </a:endParaRPr>
          </a:p>
          <a:p>
            <a:pPr>
              <a:lnSpc>
                <a:spcPct val="150000"/>
              </a:lnSpc>
            </a:pPr>
            <a:r>
              <a:rPr kumimoji="1" lang="en-US" altLang="ja-JP" sz="2000" dirty="0">
                <a:solidFill>
                  <a:srgbClr val="0000FF"/>
                </a:solidFill>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A composite of cardiovascular death, MI, Definite ST, Stroke,</a:t>
            </a:r>
          </a:p>
          <a:p>
            <a:pPr>
              <a:lnSpc>
                <a:spcPct val="150000"/>
              </a:lnSpc>
            </a:pPr>
            <a:r>
              <a:rPr kumimoji="1" lang="en-US" altLang="ja-JP" sz="2000" dirty="0">
                <a:solidFill>
                  <a:srgbClr val="0000FF"/>
                </a:solidFill>
                <a:latin typeface="Arial"/>
                <a:cs typeface="Arial"/>
              </a:rPr>
              <a:t>           or TIMI major/minor bleeding </a:t>
            </a:r>
            <a:endParaRPr kumimoji="1" lang="en-US" altLang="ja-JP" dirty="0">
              <a:latin typeface="Arial"/>
              <a:cs typeface="Arial"/>
            </a:endParaRPr>
          </a:p>
          <a:p>
            <a:pPr>
              <a:lnSpc>
                <a:spcPct val="150000"/>
              </a:lnSpc>
            </a:pPr>
            <a:r>
              <a:rPr kumimoji="1" lang="en-US" altLang="ja-JP" sz="2000" dirty="0">
                <a:latin typeface="Arial"/>
                <a:cs typeface="Arial"/>
              </a:rPr>
              <a:t>   </a:t>
            </a:r>
            <a:r>
              <a:rPr kumimoji="1" lang="ja-JP" altLang="en-US" sz="2000" dirty="0">
                <a:latin typeface="Arial"/>
                <a:cs typeface="Arial"/>
              </a:rPr>
              <a:t>・</a:t>
            </a:r>
            <a:r>
              <a:rPr kumimoji="1" lang="en-US" altLang="ja-JP" sz="2000" dirty="0">
                <a:latin typeface="Arial"/>
                <a:cs typeface="Arial"/>
              </a:rPr>
              <a:t>  </a:t>
            </a:r>
            <a:r>
              <a:rPr kumimoji="1" lang="en-US" altLang="ja-JP" sz="2800" b="1" dirty="0">
                <a:latin typeface="Arial"/>
                <a:cs typeface="Arial"/>
              </a:rPr>
              <a:t>Major secondary endpoints:</a:t>
            </a:r>
          </a:p>
          <a:p>
            <a:pPr>
              <a:lnSpc>
                <a:spcPct val="150000"/>
              </a:lnSpc>
            </a:pPr>
            <a:r>
              <a:rPr kumimoji="1" lang="en-US" altLang="ja-JP" sz="2000" dirty="0">
                <a:latin typeface="Arial"/>
                <a:cs typeface="Arial"/>
              </a:rPr>
              <a:t>        </a:t>
            </a:r>
            <a:r>
              <a:rPr kumimoji="1" lang="en-US" altLang="ja-JP" b="1" dirty="0">
                <a:latin typeface="Arial"/>
                <a:cs typeface="Arial"/>
              </a:rPr>
              <a:t>Ischemic composite endpoint </a:t>
            </a:r>
          </a:p>
          <a:p>
            <a:pPr>
              <a:lnSpc>
                <a:spcPct val="150000"/>
              </a:lnSpc>
            </a:pPr>
            <a:r>
              <a:rPr kumimoji="1" lang="en-US" altLang="ja-JP" sz="2000" b="1" dirty="0">
                <a:solidFill>
                  <a:srgbClr val="0000FF"/>
                </a:solidFill>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A composite of cardiovascular death, MI, Definite ST, or Stroke </a:t>
            </a:r>
          </a:p>
          <a:p>
            <a:pPr>
              <a:lnSpc>
                <a:spcPct val="150000"/>
              </a:lnSpc>
            </a:pPr>
            <a:r>
              <a:rPr kumimoji="1" lang="en-US" altLang="ja-JP" sz="1400" dirty="0">
                <a:solidFill>
                  <a:srgbClr val="000000"/>
                </a:solidFill>
                <a:latin typeface="Arial"/>
                <a:cs typeface="Arial"/>
              </a:rPr>
              <a:t>            </a:t>
            </a:r>
            <a:r>
              <a:rPr kumimoji="1" lang="en-US" altLang="ja-JP" b="1" dirty="0">
                <a:solidFill>
                  <a:srgbClr val="000000"/>
                </a:solidFill>
                <a:latin typeface="Arial"/>
                <a:cs typeface="Arial"/>
              </a:rPr>
              <a:t>Bleeding endpoint</a:t>
            </a:r>
          </a:p>
          <a:p>
            <a:pPr>
              <a:lnSpc>
                <a:spcPct val="150000"/>
              </a:lnSpc>
            </a:pPr>
            <a:r>
              <a:rPr kumimoji="1" lang="en-US" altLang="ja-JP" sz="2000" b="1" dirty="0">
                <a:solidFill>
                  <a:srgbClr val="000000"/>
                </a:solidFill>
                <a:latin typeface="Arial"/>
                <a:cs typeface="Arial"/>
              </a:rPr>
              <a:t>	</a:t>
            </a:r>
            <a:r>
              <a:rPr kumimoji="1" lang="ja-JP" altLang="en-US" sz="2000" dirty="0">
                <a:solidFill>
                  <a:srgbClr val="0000FF"/>
                </a:solidFill>
                <a:latin typeface="Arial"/>
                <a:cs typeface="Arial"/>
              </a:rPr>
              <a:t>・</a:t>
            </a:r>
            <a:r>
              <a:rPr kumimoji="1" lang="en-US" altLang="ja-JP" sz="2000" dirty="0">
                <a:solidFill>
                  <a:srgbClr val="0000FF"/>
                </a:solidFill>
                <a:latin typeface="Arial"/>
                <a:cs typeface="Arial"/>
              </a:rPr>
              <a:t> TIMI major/minor bleeding</a:t>
            </a:r>
            <a:r>
              <a:rPr kumimoji="1" lang="en-US" altLang="ja-JP" sz="2000" dirty="0">
                <a:solidFill>
                  <a:srgbClr val="0000FF"/>
                </a:solidFill>
              </a:rPr>
              <a:t>   </a:t>
            </a:r>
            <a:endParaRPr kumimoji="1" lang="ja-JP" altLang="en-US" sz="1600" dirty="0"/>
          </a:p>
        </p:txBody>
      </p:sp>
    </p:spTree>
    <p:extLst>
      <p:ext uri="{BB962C8B-B14F-4D97-AF65-F5344CB8AC3E}">
        <p14:creationId xmlns:p14="http://schemas.microsoft.com/office/powerpoint/2010/main" val="4098807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
</p:tagLst>
</file>

<file path=ppt/tags/tag2.xml><?xml version="1.0" encoding="utf-8"?>
<p:tagLst xmlns:a="http://schemas.openxmlformats.org/drawingml/2006/main" xmlns:r="http://schemas.openxmlformats.org/officeDocument/2006/relationships" xmlns:p="http://schemas.openxmlformats.org/presentationml/2006/main">
  <p:tag name="TIMING" val="|4.2"/>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008D8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12538</TotalTime>
  <Words>2954</Words>
  <Application>Microsoft Office PowerPoint</Application>
  <PresentationFormat>画面に合わせる (16:9)</PresentationFormat>
  <Paragraphs>817</Paragraphs>
  <Slides>24</Slides>
  <Notes>24</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24</vt:i4>
      </vt:variant>
    </vt:vector>
  </HeadingPairs>
  <TitlesOfParts>
    <vt:vector size="28" baseType="lpstr">
      <vt:lpstr>Arial</vt:lpstr>
      <vt:lpstr>Calibri</vt:lpstr>
      <vt:lpstr>Office Theme</vt:lpstr>
      <vt:lpstr>Custom Design</vt:lpstr>
      <vt:lpstr>One-Month Dual Antiplatelet Therapy  Followed by Clopidogrel Monotherapy  versus  Standard 12-Month Dual Antiplatelet Therapy with Clopidogrel  After Drug-Eluting Stent Implantation: </vt:lpstr>
      <vt:lpstr>Background</vt:lpstr>
      <vt:lpstr>STOPDAPT Prospective multicenter open-label single arm trial evaluating 3-month DAPT after CoCr-EES implantation</vt:lpstr>
      <vt:lpstr>Objective</vt:lpstr>
      <vt:lpstr>STOPDAPT-2:  Prospective multicenter open-label randomized trial comparing 1-month versus 12-month DAPT after CoCr-EES implantation with limited exclusion criteria. </vt:lpstr>
      <vt:lpstr>Study Organization</vt:lpstr>
      <vt:lpstr>90 Participating Centers</vt:lpstr>
      <vt:lpstr>Inclusion Criteria</vt:lpstr>
      <vt:lpstr>Endpoints</vt:lpstr>
      <vt:lpstr>    Sample Size Calculation</vt:lpstr>
      <vt:lpstr>Study Flow</vt:lpstr>
      <vt:lpstr>Participants vs Non-participants</vt:lpstr>
      <vt:lpstr>Study Flow</vt:lpstr>
      <vt:lpstr>Baseline Clinical Characteristics</vt:lpstr>
      <vt:lpstr>Procedural Characteristics and Medications</vt:lpstr>
      <vt:lpstr>Persistent DAPT discontinuation rate</vt:lpstr>
      <vt:lpstr>Primary Endpoint: Net clinical benefit CV death/MI/ST/Stroke/TIMI major/minor bleeding</vt:lpstr>
      <vt:lpstr>Major secondary ischemic endpoint CV death/MI/ST/Stroke</vt:lpstr>
      <vt:lpstr>Major secondary bleeding endpoint TIMI major/minor bleeding</vt:lpstr>
      <vt:lpstr>Clinical Outcomes at 1 year</vt:lpstr>
      <vt:lpstr>Subgroup analysis for the primary endpoint (1)</vt:lpstr>
      <vt:lpstr>PowerPoint プレゼンテーション</vt:lpstr>
      <vt:lpstr>Limitations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hwatanab@kuhp.kyoto-u.ac.jp</dc:creator>
  <cp:lastModifiedBy>Watanabe Hirotoshi</cp:lastModifiedBy>
  <cp:revision>429</cp:revision>
  <dcterms:created xsi:type="dcterms:W3CDTF">2010-04-12T23:12:02Z</dcterms:created>
  <dcterms:modified xsi:type="dcterms:W3CDTF">2019-03-17T13:56:28Z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