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0" r:id="rId2"/>
    <p:sldId id="3818" r:id="rId3"/>
    <p:sldId id="3843" r:id="rId4"/>
    <p:sldId id="344" r:id="rId5"/>
    <p:sldId id="3826" r:id="rId6"/>
    <p:sldId id="367" r:id="rId7"/>
    <p:sldId id="262" r:id="rId8"/>
    <p:sldId id="414" r:id="rId9"/>
    <p:sldId id="3819" r:id="rId10"/>
    <p:sldId id="3820" r:id="rId11"/>
    <p:sldId id="288" r:id="rId12"/>
    <p:sldId id="411" r:id="rId13"/>
    <p:sldId id="286" r:id="rId14"/>
    <p:sldId id="3829" r:id="rId15"/>
    <p:sldId id="3831" r:id="rId16"/>
    <p:sldId id="3832" r:id="rId17"/>
    <p:sldId id="3834" r:id="rId18"/>
    <p:sldId id="301" r:id="rId19"/>
    <p:sldId id="3835" r:id="rId20"/>
    <p:sldId id="3847" r:id="rId21"/>
    <p:sldId id="3836" r:id="rId22"/>
    <p:sldId id="3838" r:id="rId23"/>
    <p:sldId id="3839" r:id="rId24"/>
    <p:sldId id="313" r:id="rId25"/>
    <p:sldId id="308" r:id="rId26"/>
    <p:sldId id="3840" r:id="rId27"/>
    <p:sldId id="3841" r:id="rId28"/>
    <p:sldId id="3842" r:id="rId29"/>
    <p:sldId id="3822" r:id="rId30"/>
    <p:sldId id="4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6FF"/>
    <a:srgbClr val="22FAEE"/>
    <a:srgbClr val="F968FF"/>
    <a:srgbClr val="451D63"/>
    <a:srgbClr val="0432FF"/>
    <a:srgbClr val="62237C"/>
    <a:srgbClr val="B2C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6"/>
    <p:restoredTop sz="84096"/>
  </p:normalViewPr>
  <p:slideViewPr>
    <p:cSldViewPr snapToGrid="0" snapToObjects="1">
      <p:cViewPr varScale="1">
        <p:scale>
          <a:sx n="101" d="100"/>
          <a:sy n="101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26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9283-B09C-7544-8D66-ABE2CA165EC2}" type="datetimeFigureOut">
              <a:rPr lang="en-US" smtClean="0"/>
              <a:t>3/16/19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7D30-B8A7-5D48-AC7D-CD0B893B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F514-6A2D-FF45-AA4F-244FA9A80015}" type="datetimeFigureOut">
              <a:rPr lang="en-US" smtClean="0"/>
              <a:t>3/16/19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E0CC-C6B2-0A42-8E90-929E2B9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 for allowing me to present</a:t>
            </a:r>
            <a:r>
              <a:rPr lang="en-US" baseline="0" dirty="0"/>
              <a:t> the results of the PANACHE, a phase 2b randomized clinical trial of </a:t>
            </a:r>
            <a:r>
              <a:rPr lang="en-US" baseline="0" dirty="0" err="1"/>
              <a:t>neladenoson</a:t>
            </a:r>
            <a:r>
              <a:rPr lang="en-US" baseline="0" dirty="0"/>
              <a:t> </a:t>
            </a:r>
            <a:r>
              <a:rPr lang="en-US" baseline="0" dirty="0" err="1"/>
              <a:t>bialanate</a:t>
            </a:r>
            <a:r>
              <a:rPr lang="en-US" baseline="0" dirty="0"/>
              <a:t>, a partial A1 receptor agonist, in patients with HFpEF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study timeline. Importantly there was a run-in period which was mainly used to perform 2 6MWTs so that patients could get familiarized with the test.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sample size was based on a power of 80% and alpha of 0.05, with an assumed 6MWD difference of 40 m (SD 80 m) in any one of the </a:t>
            </a:r>
            <a:r>
              <a:rPr lang="en-US" dirty="0" err="1"/>
              <a:t>neladenoson</a:t>
            </a:r>
            <a:r>
              <a:rPr lang="en-US" dirty="0"/>
              <a:t> groups vs. placebo. Overall sample size was 216, with a final sample size of 288 to account for 25% dropout.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primary endpoint analysis was based on the MCP-Mod approach, which accounts for…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dose response curves showing the various model types tested using the MCP-Mod approach.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0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total of 339 patients with symptomatic chronic HFpEF were enrolled, of which there were 34 screen failures, thus, 305 patients were ultimately randomized and 274 completed treatment.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8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Across the dose groups, 76 were enrolled into the placebo arm, 27 in the </a:t>
            </a:r>
            <a:r>
              <a:rPr lang="en-US" dirty="0" err="1"/>
              <a:t>neladenoson</a:t>
            </a:r>
            <a:r>
              <a:rPr lang="en-US" dirty="0"/>
              <a:t> 5 mg group, and approximately 50 in the remaining </a:t>
            </a:r>
            <a:r>
              <a:rPr lang="en-US" dirty="0" err="1"/>
              <a:t>neladenoson</a:t>
            </a:r>
            <a:r>
              <a:rPr lang="en-US" dirty="0"/>
              <a:t>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randomized patients had characteristics similar to other HFpEF studies, and there were no significant differences among groups. </a:t>
            </a:r>
          </a:p>
          <a:p>
            <a:endParaRPr lang="en-US" dirty="0"/>
          </a:p>
          <a:p>
            <a:r>
              <a:rPr lang="en-US" dirty="0"/>
              <a:t>The patients were older, approximately 50% female, mostly NYHA class II, overweight or obese, and had reduced exercise capacity.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Comorbidities were common as shown here with a high prevalence of HTN, atrial fibrillation, diabetes, and obesity, but a relatively low level of CAD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1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study participants had objective evidence of HFpEF with elevated </a:t>
            </a:r>
            <a:r>
              <a:rPr lang="en-US" dirty="0" err="1"/>
              <a:t>NTproBNP</a:t>
            </a:r>
            <a:r>
              <a:rPr lang="en-US" dirty="0"/>
              <a:t>, preserved EF, enlarged left atrial volume, and high rates of loop diuretic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0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for the primary endpoint are as follows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no differences in change in 6MWD among the treatment groups for any of the dose-response relationships. While there were increases in 6MWD vs. placebo across the </a:t>
            </a:r>
            <a:r>
              <a:rPr lang="en-US" dirty="0" err="1"/>
              <a:t>neladenoson</a:t>
            </a:r>
            <a:r>
              <a:rPr lang="en-US" dirty="0"/>
              <a:t> groups, they were not statistically significant.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4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for the secondary endpoints were as follows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no </a:t>
            </a:r>
            <a:r>
              <a:rPr lang="en-US" dirty="0" err="1"/>
              <a:t>significan</a:t>
            </a:r>
            <a:r>
              <a:rPr lang="en-US" dirty="0"/>
              <a:t> </a:t>
            </a:r>
            <a:r>
              <a:rPr lang="en-US" dirty="0" err="1"/>
              <a:t>tdifferences</a:t>
            </a:r>
            <a:r>
              <a:rPr lang="en-US" dirty="0"/>
              <a:t> in any of the endpoints tested.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72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5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 slight decrease in GFR, which was greater with increasing doses of </a:t>
            </a:r>
            <a:r>
              <a:rPr lang="en-US" dirty="0" err="1"/>
              <a:t>neladenoson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1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also greater reduction in heart rate with </a:t>
            </a:r>
            <a:r>
              <a:rPr lang="en-US" dirty="0" err="1"/>
              <a:t>neladenoson</a:t>
            </a:r>
            <a:r>
              <a:rPr lang="en-US" dirty="0"/>
              <a:t> although the differences were slight. Importantly , there were no increases in AV block in </a:t>
            </a:r>
            <a:r>
              <a:rPr lang="en-US" dirty="0" err="1"/>
              <a:t>neladenoson</a:t>
            </a:r>
            <a:r>
              <a:rPr lang="en-US" dirty="0"/>
              <a:t> vs. placebo.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31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Whenever there is a neutral trial in HFpEF, we must perform a post-mortem to examine potential reasons.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2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there </a:t>
            </a:r>
            <a:r>
              <a:rPr lang="en-US" dirty="0" err="1"/>
              <a:t>eadequate</a:t>
            </a:r>
            <a:r>
              <a:rPr lang="en-US" dirty="0"/>
              <a:t> </a:t>
            </a:r>
            <a:r>
              <a:rPr lang="en-US" dirty="0" err="1"/>
              <a:t>preee</a:t>
            </a:r>
            <a:r>
              <a:rPr lang="en-US" dirty="0"/>
              <a:t>-clinical data? Maybe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thank the PAANCHE study leadership who were instrumental in the successful and efficient completion of this 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therapeutic landscape for HFpEF has been challenging. Drugs tested include neurohormonal antagonists, diuretics with pleiotropic effects, and both the nitric oxide and natriuretic peptide cyclic GMP-PKG pathways.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6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trials of these drugs have failed, though we are hopeful for ongoing trials of MRAs, SGLT2 </a:t>
            </a:r>
            <a:r>
              <a:rPr lang="en-US" dirty="0" err="1"/>
              <a:t>inhbitors</a:t>
            </a:r>
            <a:r>
              <a:rPr lang="en-US" dirty="0"/>
              <a:t>, nitrites, </a:t>
            </a:r>
            <a:r>
              <a:rPr lang="en-US" dirty="0" err="1"/>
              <a:t>sGC</a:t>
            </a:r>
            <a:r>
              <a:rPr lang="en-US" dirty="0"/>
              <a:t> stimulators, and </a:t>
            </a:r>
            <a:r>
              <a:rPr lang="en-US" dirty="0" err="1"/>
              <a:t>neprilysin</a:t>
            </a:r>
            <a:r>
              <a:rPr lang="en-US" dirty="0"/>
              <a:t> inhibitors. However, the general lack of benefit in these trials begs the question: Is there an alternate approach?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partial adenosine A1 receptor agonist may be one. We know that adenosine, a full A1 receptor agonist has multiple untoward effects such as… However, partial A1 receptor agonists have been shown in pre-clinical studies to…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therefore hypothesized that after 20 weeks of treatment..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Panache was 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5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inclusion criteria included…</a:t>
            </a:r>
          </a:p>
          <a:p>
            <a:r>
              <a:rPr lang="en-US" dirty="0"/>
              <a:t>Key exclusion criteria are shown here (pause)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4E0CC-C6B2-0A42-8E90-929E2B94A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76" y="215972"/>
            <a:ext cx="12192000" cy="986170"/>
          </a:xfrm>
          <a:prstGeom prst="rect">
            <a:avLst/>
          </a:prstGeom>
          <a:solidFill>
            <a:srgbClr val="62237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176" y="6592589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1203801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176" y="2201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6584940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176" y="215972"/>
            <a:ext cx="12192000" cy="986170"/>
          </a:xfrm>
          <a:prstGeom prst="rect">
            <a:avLst/>
          </a:prstGeom>
          <a:solidFill>
            <a:srgbClr val="62237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3176" y="6592589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1203801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176" y="2201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6584940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176" y="195186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456715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184134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176" y="6438420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87" y="66999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528" y="6439808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176" y="195186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965" y="456715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176" y="184134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176" y="6438420"/>
            <a:ext cx="12192000" cy="274320"/>
          </a:xfrm>
          <a:prstGeom prst="rect">
            <a:avLst/>
          </a:prstGeom>
          <a:solidFill>
            <a:srgbClr val="62237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87" y="6699949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528" y="6439808"/>
            <a:ext cx="121888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/>
          <a:lstStyle/>
          <a:p>
            <a:fld id="{732D9B72-DA1F-684C-B8ED-4208F9B4A5A4}" type="datetimeFigureOut">
              <a:rPr lang="en-US" smtClean="0"/>
              <a:t>3/16/19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/>
          <a:lstStyle/>
          <a:p>
            <a:fld id="{58C07BA4-178D-1E43-8AE4-30A6D722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alphaModFix amt="12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-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61" y="-311774"/>
            <a:ext cx="5528124" cy="7398374"/>
          </a:xfrm>
          <a:prstGeom prst="rect">
            <a:avLst/>
          </a:prstGeom>
        </p:spPr>
      </p:pic>
      <p:pic>
        <p:nvPicPr>
          <p:cNvPr id="8" name="Picture 7" descr="Celestia-R1---OverlayTitleHD.png"/>
          <p:cNvPicPr>
            <a:picLocks noChangeAspect="1"/>
          </p:cNvPicPr>
          <p:nvPr userDrawn="1"/>
        </p:nvPicPr>
        <p:blipFill>
          <a:blip r:embed="rId2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1301" y="1525106"/>
            <a:ext cx="9477523" cy="53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3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92" r:id="rId19"/>
    <p:sldLayoutId id="2147483693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674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 dirty="0">
                <a:latin typeface="Arial" charset="0"/>
                <a:ea typeface="Arial" charset="0"/>
                <a:cs typeface="Arial" charset="0"/>
              </a:rPr>
              <a:t>AMERICAN COLLEGE OF CARDIOLOGY SCIENTIFIC SESSIONS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34679" y="6461389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600">
                <a:latin typeface="Arial" charset="0"/>
                <a:ea typeface="Arial" charset="0"/>
                <a:cs typeface="Arial" charset="0"/>
              </a:rPr>
              <a:t>NORTHWESTERN UNIVERSITY FEINBERG SCHOOL OF MEDICINE</a:t>
            </a:r>
            <a:endParaRPr lang="en-US" sz="1100" spc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5107" y="828974"/>
            <a:ext cx="12402207" cy="5355312"/>
          </a:xfrm>
          <a:prstGeom prst="rect">
            <a:avLst/>
          </a:prstGeom>
          <a:solidFill>
            <a:srgbClr val="62237C">
              <a:alpha val="34000"/>
            </a:srgbClr>
          </a:solidFill>
          <a:ln>
            <a:solidFill>
              <a:srgbClr val="F968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Safety and Efficacy of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Neladenoson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Bialanate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</a:p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 Partial Adenosine A1 Receptor Agonist, </a:t>
            </a:r>
          </a:p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in Patients with HFpEF: </a:t>
            </a:r>
          </a:p>
          <a:p>
            <a:pPr algn="ctr"/>
            <a:r>
              <a:rPr lang="en-US" sz="5000" i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Results from the </a:t>
            </a:r>
            <a:r>
              <a:rPr lang="en-US" sz="5000" b="1" i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PANACHE </a:t>
            </a:r>
            <a:r>
              <a:rPr lang="en-US" sz="5000" i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Phase 2b RCT</a:t>
            </a:r>
            <a:endParaRPr lang="en-US" sz="5000" dirty="0">
              <a:ln w="0"/>
              <a:solidFill>
                <a:srgbClr val="22FAE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US" b="1" dirty="0">
              <a:ln w="0"/>
              <a:solidFill>
                <a:srgbClr val="B2C9F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lvl="0" algn="ctr">
              <a:defRPr/>
            </a:pPr>
            <a:r>
              <a:rPr lang="en-US" sz="2800" b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Sanjiv J. Shah, MD, FACC, FAHA, FASE</a:t>
            </a:r>
          </a:p>
          <a:p>
            <a:pPr lvl="0" algn="ctr">
              <a:defRPr/>
            </a:pPr>
            <a:r>
              <a:rPr lang="en-US" sz="2000" i="1" dirty="0">
                <a:ln w="0"/>
                <a:solidFill>
                  <a:srgbClr val="B2C9F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Stone Professor of Medicine</a:t>
            </a:r>
          </a:p>
          <a:p>
            <a:pPr lvl="0" algn="ctr">
              <a:defRPr/>
            </a:pPr>
            <a:r>
              <a:rPr lang="en-US" sz="2000" i="1" dirty="0">
                <a:ln w="0"/>
                <a:solidFill>
                  <a:srgbClr val="B2C9F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Director, T1 Center for Cardiovascular Therapeutics</a:t>
            </a:r>
          </a:p>
          <a:p>
            <a:pPr lvl="0" algn="ctr">
              <a:defRPr/>
            </a:pPr>
            <a:r>
              <a:rPr lang="en-US" sz="2000" i="1" dirty="0">
                <a:ln w="0"/>
                <a:solidFill>
                  <a:srgbClr val="B2C9F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Division of Cardiology, Department of Medicine</a:t>
            </a:r>
          </a:p>
          <a:p>
            <a:pPr lvl="0" algn="ctr">
              <a:defRPr/>
            </a:pPr>
            <a:r>
              <a:rPr lang="en-US" sz="2000" i="1" dirty="0">
                <a:ln w="0"/>
                <a:solidFill>
                  <a:srgbClr val="B2C9F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Northwestern University Feinberg School of Medicine</a:t>
            </a:r>
          </a:p>
          <a:p>
            <a:pPr lvl="0" algn="ctr">
              <a:defRPr/>
            </a:pPr>
            <a:r>
              <a:rPr lang="en-US" sz="2000" i="1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sanjiv.shah@northwestern.edu</a:t>
            </a:r>
            <a:r>
              <a:rPr lang="en-US" sz="20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http://</a:t>
            </a:r>
            <a:r>
              <a:rPr lang="en-US" sz="2000" i="1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www.hfpef.org</a:t>
            </a:r>
            <a:r>
              <a:rPr lang="en-US" sz="20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  <a:sym typeface="Wingdings"/>
              </a:rPr>
              <a:t> </a:t>
            </a:r>
            <a:r>
              <a:rPr lang="en-US" sz="20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Twitter: @HFpEF</a:t>
            </a:r>
            <a:endParaRPr lang="en-US" sz="1600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3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094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Study visit timeline</a:t>
            </a:r>
            <a:endParaRPr lang="en-US" sz="6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DB386-376C-1F41-A2AE-F5895474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44" y="1358865"/>
            <a:ext cx="9186041" cy="51229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F8E5F7-41D1-1142-97D7-1918C1C345DC}"/>
              </a:ext>
            </a:extLst>
          </p:cNvPr>
          <p:cNvSpPr/>
          <p:nvPr/>
        </p:nvSpPr>
        <p:spPr>
          <a:xfrm>
            <a:off x="1378633" y="177288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6MWT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72BC5-D91F-EB4B-A03B-0A0EF5B9909A}"/>
              </a:ext>
            </a:extLst>
          </p:cNvPr>
          <p:cNvSpPr/>
          <p:nvPr/>
        </p:nvSpPr>
        <p:spPr>
          <a:xfrm>
            <a:off x="2224717" y="177814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6MWT</a:t>
            </a:r>
          </a:p>
        </p:txBody>
      </p:sp>
    </p:spTree>
    <p:extLst>
      <p:ext uri="{BB962C8B-B14F-4D97-AF65-F5344CB8AC3E}">
        <p14:creationId xmlns:p14="http://schemas.microsoft.com/office/powerpoint/2010/main" val="412998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Statistical analysis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251" y="1306313"/>
            <a:ext cx="112086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Power calculation (80% power, alpha=0.05):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Assumptions based on 6MWD difference of 40 m (</a:t>
            </a:r>
            <a:r>
              <a:rPr lang="en-US" sz="32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neladenoson</a:t>
            </a: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 vs. placebo), standard deviation of 80 m  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Overall sample size of n=216 (1:2:2:2:2:3 allocation across    5 </a:t>
            </a:r>
            <a:r>
              <a:rPr lang="en-US" sz="32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neladenoson</a:t>
            </a: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 doses and placebo) 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Final sample size n=288 patients to account for 25% dropout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Primary endpoint analysis: 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MCP-Mod approach to dose finding</a:t>
            </a:r>
          </a:p>
          <a:p>
            <a:pPr marL="1028700" lvl="1" indent="-571500">
              <a:buFont typeface="AppleSymbols" charset="0"/>
              <a:buChar char="▻"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Accounts for multiple possible dose-response profiles, correcting for 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193535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/>
          <p:cNvSpPr/>
          <p:nvPr/>
        </p:nvSpPr>
        <p:spPr>
          <a:xfrm>
            <a:off x="0" y="1295399"/>
            <a:ext cx="12192000" cy="52294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MCP-Mod approach to dose finding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7925" y="5636603"/>
            <a:ext cx="8474075" cy="83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Franchetti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 Y, et al.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J </a:t>
            </a:r>
            <a:r>
              <a:rPr lang="en-US" sz="1600" i="1" dirty="0" err="1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Biopharm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 Stat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 2013</a:t>
            </a:r>
          </a:p>
          <a:p>
            <a:pPr lvl="0" algn="r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Pinheiro J, et al.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Stat Med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Wingdings" charset="0"/>
              </a:rPr>
              <a:t>2014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Voors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 AA, Shah SJ,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EJHF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2018</a:t>
            </a:r>
          </a:p>
        </p:txBody>
      </p:sp>
      <p:sp>
        <p:nvSpPr>
          <p:cNvPr id="232" name="Textfeld 178"/>
          <p:cNvSpPr txBox="1"/>
          <p:nvPr/>
        </p:nvSpPr>
        <p:spPr bwMode="gray">
          <a:xfrm>
            <a:off x="8321475" y="1517959"/>
            <a:ext cx="3407349" cy="111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54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Dose-response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curves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showing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various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types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tested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MCP-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approach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33" name="Gruppieren 179"/>
          <p:cNvGrpSpPr/>
          <p:nvPr/>
        </p:nvGrpSpPr>
        <p:grpSpPr>
          <a:xfrm>
            <a:off x="103442" y="1568076"/>
            <a:ext cx="8064880" cy="4668284"/>
            <a:chOff x="610015" y="1600960"/>
            <a:chExt cx="7184346" cy="4147795"/>
          </a:xfrm>
        </p:grpSpPr>
        <p:sp>
          <p:nvSpPr>
            <p:cNvPr id="234" name="Line 13"/>
            <p:cNvSpPr>
              <a:spLocks noChangeShapeType="1"/>
            </p:cNvSpPr>
            <p:nvPr/>
          </p:nvSpPr>
          <p:spPr bwMode="auto">
            <a:xfrm flipH="1">
              <a:off x="1088761" y="3464858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Line 14"/>
            <p:cNvSpPr>
              <a:spLocks noChangeShapeType="1"/>
            </p:cNvSpPr>
            <p:nvPr/>
          </p:nvSpPr>
          <p:spPr bwMode="auto">
            <a:xfrm flipH="1">
              <a:off x="1088761" y="3062522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Line 15"/>
            <p:cNvSpPr>
              <a:spLocks noChangeShapeType="1"/>
            </p:cNvSpPr>
            <p:nvPr/>
          </p:nvSpPr>
          <p:spPr bwMode="auto">
            <a:xfrm flipH="1">
              <a:off x="1088761" y="2660186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Line 16"/>
            <p:cNvSpPr>
              <a:spLocks noChangeShapeType="1"/>
            </p:cNvSpPr>
            <p:nvPr/>
          </p:nvSpPr>
          <p:spPr bwMode="auto">
            <a:xfrm flipH="1">
              <a:off x="1088761" y="2257850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Line 17"/>
            <p:cNvSpPr>
              <a:spLocks noChangeShapeType="1"/>
            </p:cNvSpPr>
            <p:nvPr/>
          </p:nvSpPr>
          <p:spPr bwMode="auto">
            <a:xfrm flipH="1">
              <a:off x="1088761" y="1855515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9" name="Gruppieren 194"/>
            <p:cNvGrpSpPr/>
            <p:nvPr/>
          </p:nvGrpSpPr>
          <p:grpSpPr>
            <a:xfrm>
              <a:off x="874691" y="1785044"/>
              <a:ext cx="169888" cy="1782424"/>
              <a:chOff x="884419" y="1785044"/>
              <a:chExt cx="169888" cy="1782424"/>
            </a:xfrm>
          </p:grpSpPr>
          <p:sp>
            <p:nvSpPr>
              <p:cNvPr id="403" name="Rectangle 18"/>
              <p:cNvSpPr>
                <a:spLocks noChangeArrowheads="1"/>
              </p:cNvSpPr>
              <p:nvPr/>
            </p:nvSpPr>
            <p:spPr bwMode="auto">
              <a:xfrm>
                <a:off x="959182" y="3383314"/>
                <a:ext cx="84945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4" name="Rectangle 19"/>
              <p:cNvSpPr>
                <a:spLocks noChangeArrowheads="1"/>
              </p:cNvSpPr>
              <p:nvPr/>
            </p:nvSpPr>
            <p:spPr bwMode="auto">
              <a:xfrm>
                <a:off x="884419" y="2980978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5" name="Rectangle 20"/>
              <p:cNvSpPr>
                <a:spLocks noChangeArrowheads="1"/>
              </p:cNvSpPr>
              <p:nvPr/>
            </p:nvSpPr>
            <p:spPr bwMode="auto">
              <a:xfrm>
                <a:off x="884419" y="2578642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6" name="Rectangle 21"/>
              <p:cNvSpPr>
                <a:spLocks noChangeArrowheads="1"/>
              </p:cNvSpPr>
              <p:nvPr/>
            </p:nvSpPr>
            <p:spPr bwMode="auto">
              <a:xfrm>
                <a:off x="884419" y="2176306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7" name="Rectangle 22"/>
              <p:cNvSpPr>
                <a:spLocks noChangeArrowheads="1"/>
              </p:cNvSpPr>
              <p:nvPr/>
            </p:nvSpPr>
            <p:spPr bwMode="auto">
              <a:xfrm>
                <a:off x="884419" y="1785044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240" name="Freeform 23"/>
            <p:cNvSpPr>
              <a:spLocks noEditPoints="1"/>
            </p:cNvSpPr>
            <p:nvPr/>
          </p:nvSpPr>
          <p:spPr bwMode="auto">
            <a:xfrm>
              <a:off x="1180963" y="3464858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24"/>
            <p:cNvSpPr>
              <a:spLocks noEditPoints="1"/>
            </p:cNvSpPr>
            <p:nvPr/>
          </p:nvSpPr>
          <p:spPr bwMode="auto">
            <a:xfrm>
              <a:off x="1180963" y="3062522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25"/>
            <p:cNvSpPr>
              <a:spLocks noEditPoints="1"/>
            </p:cNvSpPr>
            <p:nvPr/>
          </p:nvSpPr>
          <p:spPr bwMode="auto">
            <a:xfrm>
              <a:off x="1180963" y="2660186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6"/>
            <p:cNvSpPr>
              <a:spLocks noEditPoints="1"/>
            </p:cNvSpPr>
            <p:nvPr/>
          </p:nvSpPr>
          <p:spPr bwMode="auto">
            <a:xfrm>
              <a:off x="1180963" y="2257850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27"/>
            <p:cNvSpPr>
              <a:spLocks noEditPoints="1"/>
            </p:cNvSpPr>
            <p:nvPr/>
          </p:nvSpPr>
          <p:spPr bwMode="auto">
            <a:xfrm>
              <a:off x="1180963" y="1855515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28"/>
            <p:cNvSpPr>
              <a:spLocks noEditPoints="1"/>
            </p:cNvSpPr>
            <p:nvPr/>
          </p:nvSpPr>
          <p:spPr bwMode="auto">
            <a:xfrm>
              <a:off x="1281547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29"/>
            <p:cNvSpPr>
              <a:spLocks noEditPoints="1"/>
            </p:cNvSpPr>
            <p:nvPr/>
          </p:nvSpPr>
          <p:spPr bwMode="auto">
            <a:xfrm>
              <a:off x="1767703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30"/>
            <p:cNvSpPr>
              <a:spLocks noEditPoints="1"/>
            </p:cNvSpPr>
            <p:nvPr/>
          </p:nvSpPr>
          <p:spPr bwMode="auto">
            <a:xfrm>
              <a:off x="2253859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31"/>
            <p:cNvSpPr>
              <a:spLocks noEditPoints="1"/>
            </p:cNvSpPr>
            <p:nvPr/>
          </p:nvSpPr>
          <p:spPr bwMode="auto">
            <a:xfrm>
              <a:off x="2740015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32"/>
            <p:cNvSpPr>
              <a:spLocks noEditPoints="1"/>
            </p:cNvSpPr>
            <p:nvPr/>
          </p:nvSpPr>
          <p:spPr bwMode="auto">
            <a:xfrm>
              <a:off x="3226171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33"/>
            <p:cNvSpPr>
              <a:spLocks noEditPoints="1"/>
            </p:cNvSpPr>
            <p:nvPr/>
          </p:nvSpPr>
          <p:spPr bwMode="auto">
            <a:xfrm>
              <a:off x="1180963" y="3464858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34"/>
            <p:cNvSpPr>
              <a:spLocks noEditPoints="1"/>
            </p:cNvSpPr>
            <p:nvPr/>
          </p:nvSpPr>
          <p:spPr bwMode="auto">
            <a:xfrm>
              <a:off x="1180963" y="1855515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35"/>
            <p:cNvSpPr>
              <a:spLocks/>
            </p:cNvSpPr>
            <p:nvPr/>
          </p:nvSpPr>
          <p:spPr bwMode="auto">
            <a:xfrm>
              <a:off x="1281547" y="1855515"/>
              <a:ext cx="1944624" cy="1609344"/>
            </a:xfrm>
            <a:custGeom>
              <a:avLst/>
              <a:gdLst>
                <a:gd name="T0" fmla="*/ 4 w 232"/>
                <a:gd name="T1" fmla="*/ 189 h 192"/>
                <a:gd name="T2" fmla="*/ 9 w 232"/>
                <a:gd name="T3" fmla="*/ 186 h 192"/>
                <a:gd name="T4" fmla="*/ 13 w 232"/>
                <a:gd name="T5" fmla="*/ 182 h 192"/>
                <a:gd name="T6" fmla="*/ 18 w 232"/>
                <a:gd name="T7" fmla="*/ 178 h 192"/>
                <a:gd name="T8" fmla="*/ 23 w 232"/>
                <a:gd name="T9" fmla="*/ 174 h 192"/>
                <a:gd name="T10" fmla="*/ 27 w 232"/>
                <a:gd name="T11" fmla="*/ 170 h 192"/>
                <a:gd name="T12" fmla="*/ 31 w 232"/>
                <a:gd name="T13" fmla="*/ 167 h 192"/>
                <a:gd name="T14" fmla="*/ 35 w 232"/>
                <a:gd name="T15" fmla="*/ 163 h 192"/>
                <a:gd name="T16" fmla="*/ 40 w 232"/>
                <a:gd name="T17" fmla="*/ 160 h 192"/>
                <a:gd name="T18" fmla="*/ 45 w 232"/>
                <a:gd name="T19" fmla="*/ 156 h 192"/>
                <a:gd name="T20" fmla="*/ 49 w 232"/>
                <a:gd name="T21" fmla="*/ 152 h 192"/>
                <a:gd name="T22" fmla="*/ 54 w 232"/>
                <a:gd name="T23" fmla="*/ 148 h 192"/>
                <a:gd name="T24" fmla="*/ 58 w 232"/>
                <a:gd name="T25" fmla="*/ 144 h 192"/>
                <a:gd name="T26" fmla="*/ 62 w 232"/>
                <a:gd name="T27" fmla="*/ 141 h 192"/>
                <a:gd name="T28" fmla="*/ 67 w 232"/>
                <a:gd name="T29" fmla="*/ 137 h 192"/>
                <a:gd name="T30" fmla="*/ 71 w 232"/>
                <a:gd name="T31" fmla="*/ 133 h 192"/>
                <a:gd name="T32" fmla="*/ 76 w 232"/>
                <a:gd name="T33" fmla="*/ 130 h 192"/>
                <a:gd name="T34" fmla="*/ 81 w 232"/>
                <a:gd name="T35" fmla="*/ 126 h 192"/>
                <a:gd name="T36" fmla="*/ 85 w 232"/>
                <a:gd name="T37" fmla="*/ 122 h 192"/>
                <a:gd name="T38" fmla="*/ 90 w 232"/>
                <a:gd name="T39" fmla="*/ 118 h 192"/>
                <a:gd name="T40" fmla="*/ 95 w 232"/>
                <a:gd name="T41" fmla="*/ 114 h 192"/>
                <a:gd name="T42" fmla="*/ 99 w 232"/>
                <a:gd name="T43" fmla="*/ 110 h 192"/>
                <a:gd name="T44" fmla="*/ 104 w 232"/>
                <a:gd name="T45" fmla="*/ 106 h 192"/>
                <a:gd name="T46" fmla="*/ 109 w 232"/>
                <a:gd name="T47" fmla="*/ 102 h 192"/>
                <a:gd name="T48" fmla="*/ 113 w 232"/>
                <a:gd name="T49" fmla="*/ 99 h 192"/>
                <a:gd name="T50" fmla="*/ 117 w 232"/>
                <a:gd name="T51" fmla="*/ 96 h 192"/>
                <a:gd name="T52" fmla="*/ 122 w 232"/>
                <a:gd name="T53" fmla="*/ 92 h 192"/>
                <a:gd name="T54" fmla="*/ 126 w 232"/>
                <a:gd name="T55" fmla="*/ 88 h 192"/>
                <a:gd name="T56" fmla="*/ 131 w 232"/>
                <a:gd name="T57" fmla="*/ 84 h 192"/>
                <a:gd name="T58" fmla="*/ 136 w 232"/>
                <a:gd name="T59" fmla="*/ 80 h 192"/>
                <a:gd name="T60" fmla="*/ 140 w 232"/>
                <a:gd name="T61" fmla="*/ 76 h 192"/>
                <a:gd name="T62" fmla="*/ 145 w 232"/>
                <a:gd name="T63" fmla="*/ 73 h 192"/>
                <a:gd name="T64" fmla="*/ 149 w 232"/>
                <a:gd name="T65" fmla="*/ 69 h 192"/>
                <a:gd name="T66" fmla="*/ 154 w 232"/>
                <a:gd name="T67" fmla="*/ 65 h 192"/>
                <a:gd name="T68" fmla="*/ 159 w 232"/>
                <a:gd name="T69" fmla="*/ 61 h 192"/>
                <a:gd name="T70" fmla="*/ 163 w 232"/>
                <a:gd name="T71" fmla="*/ 57 h 192"/>
                <a:gd name="T72" fmla="*/ 168 w 232"/>
                <a:gd name="T73" fmla="*/ 53 h 192"/>
                <a:gd name="T74" fmla="*/ 173 w 232"/>
                <a:gd name="T75" fmla="*/ 49 h 192"/>
                <a:gd name="T76" fmla="*/ 176 w 232"/>
                <a:gd name="T77" fmla="*/ 46 h 192"/>
                <a:gd name="T78" fmla="*/ 181 w 232"/>
                <a:gd name="T79" fmla="*/ 43 h 192"/>
                <a:gd name="T80" fmla="*/ 186 w 232"/>
                <a:gd name="T81" fmla="*/ 39 h 192"/>
                <a:gd name="T82" fmla="*/ 190 w 232"/>
                <a:gd name="T83" fmla="*/ 35 h 192"/>
                <a:gd name="T84" fmla="*/ 195 w 232"/>
                <a:gd name="T85" fmla="*/ 31 h 192"/>
                <a:gd name="T86" fmla="*/ 200 w 232"/>
                <a:gd name="T87" fmla="*/ 27 h 192"/>
                <a:gd name="T88" fmla="*/ 204 w 232"/>
                <a:gd name="T89" fmla="*/ 23 h 192"/>
                <a:gd name="T90" fmla="*/ 209 w 232"/>
                <a:gd name="T91" fmla="*/ 19 h 192"/>
                <a:gd name="T92" fmla="*/ 214 w 232"/>
                <a:gd name="T93" fmla="*/ 15 h 192"/>
                <a:gd name="T94" fmla="*/ 218 w 232"/>
                <a:gd name="T95" fmla="*/ 12 h 192"/>
                <a:gd name="T96" fmla="*/ 223 w 232"/>
                <a:gd name="T97" fmla="*/ 8 h 192"/>
                <a:gd name="T98" fmla="*/ 228 w 232"/>
                <a:gd name="T99" fmla="*/ 4 h 192"/>
                <a:gd name="T100" fmla="*/ 232 w 232"/>
                <a:gd name="T10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" h="192">
                  <a:moveTo>
                    <a:pt x="0" y="192"/>
                  </a:moveTo>
                  <a:lnTo>
                    <a:pt x="2" y="191"/>
                  </a:lnTo>
                  <a:lnTo>
                    <a:pt x="3" y="190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6" y="188"/>
                  </a:lnTo>
                  <a:lnTo>
                    <a:pt x="7" y="187"/>
                  </a:lnTo>
                  <a:lnTo>
                    <a:pt x="9" y="186"/>
                  </a:lnTo>
                  <a:lnTo>
                    <a:pt x="10" y="185"/>
                  </a:lnTo>
                  <a:lnTo>
                    <a:pt x="11" y="184"/>
                  </a:lnTo>
                  <a:lnTo>
                    <a:pt x="12" y="183"/>
                  </a:lnTo>
                  <a:lnTo>
                    <a:pt x="13" y="182"/>
                  </a:lnTo>
                  <a:lnTo>
                    <a:pt x="14" y="181"/>
                  </a:lnTo>
                  <a:lnTo>
                    <a:pt x="16" y="180"/>
                  </a:lnTo>
                  <a:lnTo>
                    <a:pt x="17" y="179"/>
                  </a:lnTo>
                  <a:lnTo>
                    <a:pt x="18" y="178"/>
                  </a:lnTo>
                  <a:lnTo>
                    <a:pt x="19" y="177"/>
                  </a:lnTo>
                  <a:lnTo>
                    <a:pt x="20" y="176"/>
                  </a:lnTo>
                  <a:lnTo>
                    <a:pt x="21" y="175"/>
                  </a:lnTo>
                  <a:lnTo>
                    <a:pt x="23" y="174"/>
                  </a:lnTo>
                  <a:lnTo>
                    <a:pt x="24" y="173"/>
                  </a:lnTo>
                  <a:lnTo>
                    <a:pt x="25" y="172"/>
                  </a:lnTo>
                  <a:lnTo>
                    <a:pt x="26" y="171"/>
                  </a:lnTo>
                  <a:lnTo>
                    <a:pt x="27" y="170"/>
                  </a:lnTo>
                  <a:lnTo>
                    <a:pt x="28" y="169"/>
                  </a:lnTo>
                  <a:lnTo>
                    <a:pt x="29" y="168"/>
                  </a:lnTo>
                  <a:lnTo>
                    <a:pt x="30" y="168"/>
                  </a:lnTo>
                  <a:lnTo>
                    <a:pt x="31" y="167"/>
                  </a:lnTo>
                  <a:lnTo>
                    <a:pt x="32" y="166"/>
                  </a:lnTo>
                  <a:lnTo>
                    <a:pt x="33" y="165"/>
                  </a:lnTo>
                  <a:lnTo>
                    <a:pt x="34" y="164"/>
                  </a:lnTo>
                  <a:lnTo>
                    <a:pt x="35" y="163"/>
                  </a:lnTo>
                  <a:lnTo>
                    <a:pt x="37" y="162"/>
                  </a:lnTo>
                  <a:lnTo>
                    <a:pt x="38" y="161"/>
                  </a:lnTo>
                  <a:lnTo>
                    <a:pt x="39" y="160"/>
                  </a:lnTo>
                  <a:lnTo>
                    <a:pt x="40" y="160"/>
                  </a:lnTo>
                  <a:lnTo>
                    <a:pt x="41" y="159"/>
                  </a:lnTo>
                  <a:lnTo>
                    <a:pt x="42" y="158"/>
                  </a:lnTo>
                  <a:lnTo>
                    <a:pt x="43" y="157"/>
                  </a:lnTo>
                  <a:lnTo>
                    <a:pt x="45" y="156"/>
                  </a:lnTo>
                  <a:lnTo>
                    <a:pt x="46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9" y="152"/>
                  </a:lnTo>
                  <a:lnTo>
                    <a:pt x="50" y="151"/>
                  </a:lnTo>
                  <a:lnTo>
                    <a:pt x="52" y="150"/>
                  </a:lnTo>
                  <a:lnTo>
                    <a:pt x="53" y="149"/>
                  </a:lnTo>
                  <a:lnTo>
                    <a:pt x="54" y="148"/>
                  </a:lnTo>
                  <a:lnTo>
                    <a:pt x="55" y="147"/>
                  </a:lnTo>
                  <a:lnTo>
                    <a:pt x="56" y="146"/>
                  </a:lnTo>
                  <a:lnTo>
                    <a:pt x="57" y="145"/>
                  </a:lnTo>
                  <a:lnTo>
                    <a:pt x="58" y="144"/>
                  </a:lnTo>
                  <a:lnTo>
                    <a:pt x="59" y="144"/>
                  </a:lnTo>
                  <a:lnTo>
                    <a:pt x="60" y="143"/>
                  </a:lnTo>
                  <a:lnTo>
                    <a:pt x="61" y="142"/>
                  </a:lnTo>
                  <a:lnTo>
                    <a:pt x="62" y="141"/>
                  </a:lnTo>
                  <a:lnTo>
                    <a:pt x="63" y="140"/>
                  </a:lnTo>
                  <a:lnTo>
                    <a:pt x="64" y="139"/>
                  </a:lnTo>
                  <a:lnTo>
                    <a:pt x="66" y="138"/>
                  </a:lnTo>
                  <a:lnTo>
                    <a:pt x="67" y="137"/>
                  </a:lnTo>
                  <a:lnTo>
                    <a:pt x="68" y="136"/>
                  </a:lnTo>
                  <a:lnTo>
                    <a:pt x="69" y="135"/>
                  </a:lnTo>
                  <a:lnTo>
                    <a:pt x="70" y="134"/>
                  </a:lnTo>
                  <a:lnTo>
                    <a:pt x="71" y="133"/>
                  </a:lnTo>
                  <a:lnTo>
                    <a:pt x="73" y="132"/>
                  </a:lnTo>
                  <a:lnTo>
                    <a:pt x="74" y="131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7" y="129"/>
                  </a:lnTo>
                  <a:lnTo>
                    <a:pt x="78" y="128"/>
                  </a:lnTo>
                  <a:lnTo>
                    <a:pt x="80" y="127"/>
                  </a:lnTo>
                  <a:lnTo>
                    <a:pt x="81" y="126"/>
                  </a:lnTo>
                  <a:lnTo>
                    <a:pt x="82" y="125"/>
                  </a:lnTo>
                  <a:lnTo>
                    <a:pt x="83" y="124"/>
                  </a:lnTo>
                  <a:lnTo>
                    <a:pt x="84" y="123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8" y="120"/>
                  </a:lnTo>
                  <a:lnTo>
                    <a:pt x="89" y="119"/>
                  </a:lnTo>
                  <a:lnTo>
                    <a:pt x="90" y="118"/>
                  </a:lnTo>
                  <a:lnTo>
                    <a:pt x="91" y="117"/>
                  </a:lnTo>
                  <a:lnTo>
                    <a:pt x="92" y="116"/>
                  </a:lnTo>
                  <a:lnTo>
                    <a:pt x="94" y="115"/>
                  </a:lnTo>
                  <a:lnTo>
                    <a:pt x="95" y="114"/>
                  </a:lnTo>
                  <a:lnTo>
                    <a:pt x="96" y="113"/>
                  </a:lnTo>
                  <a:lnTo>
                    <a:pt x="97" y="112"/>
                  </a:lnTo>
                  <a:lnTo>
                    <a:pt x="98" y="111"/>
                  </a:lnTo>
                  <a:lnTo>
                    <a:pt x="99" y="110"/>
                  </a:lnTo>
                  <a:lnTo>
                    <a:pt x="101" y="109"/>
                  </a:lnTo>
                  <a:lnTo>
                    <a:pt x="102" y="108"/>
                  </a:lnTo>
                  <a:lnTo>
                    <a:pt x="103" y="107"/>
                  </a:lnTo>
                  <a:lnTo>
                    <a:pt x="104" y="106"/>
                  </a:lnTo>
                  <a:lnTo>
                    <a:pt x="105" y="105"/>
                  </a:lnTo>
                  <a:lnTo>
                    <a:pt x="106" y="104"/>
                  </a:lnTo>
                  <a:lnTo>
                    <a:pt x="108" y="103"/>
                  </a:lnTo>
                  <a:lnTo>
                    <a:pt x="109" y="102"/>
                  </a:lnTo>
                  <a:lnTo>
                    <a:pt x="110" y="102"/>
                  </a:lnTo>
                  <a:lnTo>
                    <a:pt x="111" y="101"/>
                  </a:lnTo>
                  <a:lnTo>
                    <a:pt x="112" y="100"/>
                  </a:lnTo>
                  <a:lnTo>
                    <a:pt x="113" y="99"/>
                  </a:lnTo>
                  <a:lnTo>
                    <a:pt x="115" y="98"/>
                  </a:lnTo>
                  <a:lnTo>
                    <a:pt x="116" y="97"/>
                  </a:lnTo>
                  <a:lnTo>
                    <a:pt x="116" y="96"/>
                  </a:lnTo>
                  <a:lnTo>
                    <a:pt x="117" y="96"/>
                  </a:lnTo>
                  <a:lnTo>
                    <a:pt x="118" y="95"/>
                  </a:lnTo>
                  <a:lnTo>
                    <a:pt x="119" y="94"/>
                  </a:lnTo>
                  <a:lnTo>
                    <a:pt x="120" y="93"/>
                  </a:lnTo>
                  <a:lnTo>
                    <a:pt x="122" y="92"/>
                  </a:lnTo>
                  <a:lnTo>
                    <a:pt x="123" y="91"/>
                  </a:lnTo>
                  <a:lnTo>
                    <a:pt x="124" y="90"/>
                  </a:lnTo>
                  <a:lnTo>
                    <a:pt x="125" y="89"/>
                  </a:lnTo>
                  <a:lnTo>
                    <a:pt x="126" y="88"/>
                  </a:lnTo>
                  <a:lnTo>
                    <a:pt x="127" y="87"/>
                  </a:lnTo>
                  <a:lnTo>
                    <a:pt x="129" y="86"/>
                  </a:lnTo>
                  <a:lnTo>
                    <a:pt x="130" y="85"/>
                  </a:lnTo>
                  <a:lnTo>
                    <a:pt x="131" y="84"/>
                  </a:lnTo>
                  <a:lnTo>
                    <a:pt x="132" y="83"/>
                  </a:lnTo>
                  <a:lnTo>
                    <a:pt x="133" y="82"/>
                  </a:lnTo>
                  <a:lnTo>
                    <a:pt x="134" y="81"/>
                  </a:lnTo>
                  <a:lnTo>
                    <a:pt x="136" y="80"/>
                  </a:lnTo>
                  <a:lnTo>
                    <a:pt x="137" y="79"/>
                  </a:lnTo>
                  <a:lnTo>
                    <a:pt x="138" y="78"/>
                  </a:lnTo>
                  <a:lnTo>
                    <a:pt x="139" y="77"/>
                  </a:lnTo>
                  <a:lnTo>
                    <a:pt x="140" y="76"/>
                  </a:lnTo>
                  <a:lnTo>
                    <a:pt x="141" y="75"/>
                  </a:lnTo>
                  <a:lnTo>
                    <a:pt x="142" y="74"/>
                  </a:lnTo>
                  <a:lnTo>
                    <a:pt x="144" y="73"/>
                  </a:lnTo>
                  <a:lnTo>
                    <a:pt x="145" y="73"/>
                  </a:lnTo>
                  <a:lnTo>
                    <a:pt x="146" y="72"/>
                  </a:lnTo>
                  <a:lnTo>
                    <a:pt x="147" y="71"/>
                  </a:lnTo>
                  <a:lnTo>
                    <a:pt x="148" y="70"/>
                  </a:lnTo>
                  <a:lnTo>
                    <a:pt x="149" y="69"/>
                  </a:lnTo>
                  <a:lnTo>
                    <a:pt x="151" y="68"/>
                  </a:lnTo>
                  <a:lnTo>
                    <a:pt x="152" y="67"/>
                  </a:lnTo>
                  <a:lnTo>
                    <a:pt x="153" y="66"/>
                  </a:lnTo>
                  <a:lnTo>
                    <a:pt x="154" y="65"/>
                  </a:lnTo>
                  <a:lnTo>
                    <a:pt x="155" y="64"/>
                  </a:lnTo>
                  <a:lnTo>
                    <a:pt x="156" y="63"/>
                  </a:lnTo>
                  <a:lnTo>
                    <a:pt x="158" y="62"/>
                  </a:lnTo>
                  <a:lnTo>
                    <a:pt x="159" y="61"/>
                  </a:lnTo>
                  <a:lnTo>
                    <a:pt x="160" y="60"/>
                  </a:lnTo>
                  <a:lnTo>
                    <a:pt x="161" y="59"/>
                  </a:lnTo>
                  <a:lnTo>
                    <a:pt x="162" y="58"/>
                  </a:lnTo>
                  <a:lnTo>
                    <a:pt x="163" y="57"/>
                  </a:lnTo>
                  <a:lnTo>
                    <a:pt x="165" y="56"/>
                  </a:lnTo>
                  <a:lnTo>
                    <a:pt x="166" y="55"/>
                  </a:lnTo>
                  <a:lnTo>
                    <a:pt x="167" y="54"/>
                  </a:lnTo>
                  <a:lnTo>
                    <a:pt x="168" y="53"/>
                  </a:lnTo>
                  <a:lnTo>
                    <a:pt x="169" y="52"/>
                  </a:lnTo>
                  <a:lnTo>
                    <a:pt x="170" y="51"/>
                  </a:lnTo>
                  <a:lnTo>
                    <a:pt x="172" y="50"/>
                  </a:lnTo>
                  <a:lnTo>
                    <a:pt x="173" y="49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5" y="47"/>
                  </a:lnTo>
                  <a:lnTo>
                    <a:pt x="176" y="46"/>
                  </a:lnTo>
                  <a:lnTo>
                    <a:pt x="177" y="45"/>
                  </a:lnTo>
                  <a:lnTo>
                    <a:pt x="179" y="44"/>
                  </a:lnTo>
                  <a:lnTo>
                    <a:pt x="180" y="44"/>
                  </a:lnTo>
                  <a:lnTo>
                    <a:pt x="181" y="43"/>
                  </a:lnTo>
                  <a:lnTo>
                    <a:pt x="182" y="42"/>
                  </a:lnTo>
                  <a:lnTo>
                    <a:pt x="183" y="41"/>
                  </a:lnTo>
                  <a:lnTo>
                    <a:pt x="184" y="40"/>
                  </a:lnTo>
                  <a:lnTo>
                    <a:pt x="186" y="39"/>
                  </a:lnTo>
                  <a:lnTo>
                    <a:pt x="187" y="38"/>
                  </a:lnTo>
                  <a:lnTo>
                    <a:pt x="188" y="37"/>
                  </a:lnTo>
                  <a:lnTo>
                    <a:pt x="189" y="36"/>
                  </a:lnTo>
                  <a:lnTo>
                    <a:pt x="190" y="35"/>
                  </a:lnTo>
                  <a:lnTo>
                    <a:pt x="191" y="34"/>
                  </a:lnTo>
                  <a:lnTo>
                    <a:pt x="193" y="33"/>
                  </a:lnTo>
                  <a:lnTo>
                    <a:pt x="194" y="32"/>
                  </a:lnTo>
                  <a:lnTo>
                    <a:pt x="195" y="31"/>
                  </a:lnTo>
                  <a:lnTo>
                    <a:pt x="196" y="30"/>
                  </a:lnTo>
                  <a:lnTo>
                    <a:pt x="197" y="29"/>
                  </a:lnTo>
                  <a:lnTo>
                    <a:pt x="198" y="28"/>
                  </a:lnTo>
                  <a:lnTo>
                    <a:pt x="200" y="27"/>
                  </a:lnTo>
                  <a:lnTo>
                    <a:pt x="201" y="26"/>
                  </a:lnTo>
                  <a:lnTo>
                    <a:pt x="202" y="25"/>
                  </a:lnTo>
                  <a:lnTo>
                    <a:pt x="203" y="24"/>
                  </a:lnTo>
                  <a:lnTo>
                    <a:pt x="204" y="23"/>
                  </a:lnTo>
                  <a:lnTo>
                    <a:pt x="205" y="22"/>
                  </a:lnTo>
                  <a:lnTo>
                    <a:pt x="207" y="21"/>
                  </a:lnTo>
                  <a:lnTo>
                    <a:pt x="208" y="20"/>
                  </a:lnTo>
                  <a:lnTo>
                    <a:pt x="209" y="19"/>
                  </a:lnTo>
                  <a:lnTo>
                    <a:pt x="210" y="18"/>
                  </a:lnTo>
                  <a:lnTo>
                    <a:pt x="211" y="17"/>
                  </a:lnTo>
                  <a:lnTo>
                    <a:pt x="212" y="16"/>
                  </a:lnTo>
                  <a:lnTo>
                    <a:pt x="214" y="15"/>
                  </a:lnTo>
                  <a:lnTo>
                    <a:pt x="215" y="14"/>
                  </a:lnTo>
                  <a:lnTo>
                    <a:pt x="216" y="14"/>
                  </a:lnTo>
                  <a:lnTo>
                    <a:pt x="217" y="13"/>
                  </a:lnTo>
                  <a:lnTo>
                    <a:pt x="218" y="12"/>
                  </a:lnTo>
                  <a:lnTo>
                    <a:pt x="219" y="11"/>
                  </a:lnTo>
                  <a:lnTo>
                    <a:pt x="221" y="10"/>
                  </a:lnTo>
                  <a:lnTo>
                    <a:pt x="222" y="9"/>
                  </a:lnTo>
                  <a:lnTo>
                    <a:pt x="223" y="8"/>
                  </a:lnTo>
                  <a:lnTo>
                    <a:pt x="224" y="7"/>
                  </a:lnTo>
                  <a:lnTo>
                    <a:pt x="225" y="6"/>
                  </a:lnTo>
                  <a:lnTo>
                    <a:pt x="226" y="5"/>
                  </a:lnTo>
                  <a:lnTo>
                    <a:pt x="228" y="4"/>
                  </a:lnTo>
                  <a:lnTo>
                    <a:pt x="229" y="3"/>
                  </a:lnTo>
                  <a:lnTo>
                    <a:pt x="230" y="2"/>
                  </a:lnTo>
                  <a:lnTo>
                    <a:pt x="231" y="1"/>
                  </a:lnTo>
                  <a:lnTo>
                    <a:pt x="232" y="0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l 36"/>
            <p:cNvSpPr>
              <a:spLocks noChangeArrowheads="1"/>
            </p:cNvSpPr>
            <p:nvPr/>
          </p:nvSpPr>
          <p:spPr bwMode="auto">
            <a:xfrm>
              <a:off x="1256400" y="3439711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l 37"/>
            <p:cNvSpPr>
              <a:spLocks noChangeAspect="1" noChangeArrowheads="1"/>
            </p:cNvSpPr>
            <p:nvPr/>
          </p:nvSpPr>
          <p:spPr bwMode="auto">
            <a:xfrm>
              <a:off x="1499478" y="3238543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val 38"/>
            <p:cNvSpPr>
              <a:spLocks noChangeArrowheads="1"/>
            </p:cNvSpPr>
            <p:nvPr/>
          </p:nvSpPr>
          <p:spPr bwMode="auto">
            <a:xfrm>
              <a:off x="1742556" y="3037375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val 39"/>
            <p:cNvSpPr>
              <a:spLocks noChangeArrowheads="1"/>
            </p:cNvSpPr>
            <p:nvPr/>
          </p:nvSpPr>
          <p:spPr bwMode="auto">
            <a:xfrm>
              <a:off x="2228712" y="2635040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val 40"/>
            <p:cNvSpPr>
              <a:spLocks noChangeArrowheads="1"/>
            </p:cNvSpPr>
            <p:nvPr/>
          </p:nvSpPr>
          <p:spPr bwMode="auto">
            <a:xfrm>
              <a:off x="2714868" y="2232704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val 41"/>
            <p:cNvSpPr>
              <a:spLocks noChangeArrowheads="1"/>
            </p:cNvSpPr>
            <p:nvPr/>
          </p:nvSpPr>
          <p:spPr bwMode="auto">
            <a:xfrm>
              <a:off x="3201024" y="1830368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Rectangle 42"/>
            <p:cNvSpPr>
              <a:spLocks noChangeArrowheads="1"/>
            </p:cNvSpPr>
            <p:nvPr/>
          </p:nvSpPr>
          <p:spPr bwMode="auto">
            <a:xfrm>
              <a:off x="1147435" y="1771695"/>
              <a:ext cx="2212848" cy="17769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Rectangle 44"/>
            <p:cNvSpPr>
              <a:spLocks noChangeArrowheads="1"/>
            </p:cNvSpPr>
            <p:nvPr/>
          </p:nvSpPr>
          <p:spPr bwMode="auto">
            <a:xfrm>
              <a:off x="1147435" y="1612437"/>
              <a:ext cx="2212848" cy="159258"/>
            </a:xfrm>
            <a:prstGeom prst="rect">
              <a:avLst/>
            </a:prstGeom>
            <a:noFill/>
            <a:ln w="9525" cap="rnd">
              <a:solidFill>
                <a:srgbClr val="FFE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Rectangle 45"/>
            <p:cNvSpPr>
              <a:spLocks noChangeArrowheads="1"/>
            </p:cNvSpPr>
            <p:nvPr/>
          </p:nvSpPr>
          <p:spPr bwMode="auto">
            <a:xfrm>
              <a:off x="2094601" y="1610688"/>
              <a:ext cx="410298" cy="18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54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linear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2" name="Rectangle 46"/>
            <p:cNvSpPr>
              <a:spLocks noChangeArrowheads="1"/>
            </p:cNvSpPr>
            <p:nvPr/>
          </p:nvSpPr>
          <p:spPr bwMode="auto">
            <a:xfrm>
              <a:off x="1147435" y="1612437"/>
              <a:ext cx="2212848" cy="1592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57"/>
            <p:cNvSpPr>
              <a:spLocks noEditPoints="1"/>
            </p:cNvSpPr>
            <p:nvPr/>
          </p:nvSpPr>
          <p:spPr bwMode="auto">
            <a:xfrm>
              <a:off x="3393811" y="3464858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58"/>
            <p:cNvSpPr>
              <a:spLocks noEditPoints="1"/>
            </p:cNvSpPr>
            <p:nvPr/>
          </p:nvSpPr>
          <p:spPr bwMode="auto">
            <a:xfrm>
              <a:off x="3393811" y="3062522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59"/>
            <p:cNvSpPr>
              <a:spLocks noEditPoints="1"/>
            </p:cNvSpPr>
            <p:nvPr/>
          </p:nvSpPr>
          <p:spPr bwMode="auto">
            <a:xfrm>
              <a:off x="3393811" y="2660186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60"/>
            <p:cNvSpPr>
              <a:spLocks noEditPoints="1"/>
            </p:cNvSpPr>
            <p:nvPr/>
          </p:nvSpPr>
          <p:spPr bwMode="auto">
            <a:xfrm>
              <a:off x="3393811" y="2257850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61"/>
            <p:cNvSpPr>
              <a:spLocks noEditPoints="1"/>
            </p:cNvSpPr>
            <p:nvPr/>
          </p:nvSpPr>
          <p:spPr bwMode="auto">
            <a:xfrm>
              <a:off x="3393811" y="1855515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62"/>
            <p:cNvSpPr>
              <a:spLocks noEditPoints="1"/>
            </p:cNvSpPr>
            <p:nvPr/>
          </p:nvSpPr>
          <p:spPr bwMode="auto">
            <a:xfrm>
              <a:off x="3502777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63"/>
            <p:cNvSpPr>
              <a:spLocks noEditPoints="1"/>
            </p:cNvSpPr>
            <p:nvPr/>
          </p:nvSpPr>
          <p:spPr bwMode="auto">
            <a:xfrm>
              <a:off x="3988933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64"/>
            <p:cNvSpPr>
              <a:spLocks noEditPoints="1"/>
            </p:cNvSpPr>
            <p:nvPr/>
          </p:nvSpPr>
          <p:spPr bwMode="auto">
            <a:xfrm>
              <a:off x="4475089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65"/>
            <p:cNvSpPr>
              <a:spLocks noEditPoints="1"/>
            </p:cNvSpPr>
            <p:nvPr/>
          </p:nvSpPr>
          <p:spPr bwMode="auto">
            <a:xfrm>
              <a:off x="4952863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66"/>
            <p:cNvSpPr>
              <a:spLocks noEditPoints="1"/>
            </p:cNvSpPr>
            <p:nvPr/>
          </p:nvSpPr>
          <p:spPr bwMode="auto">
            <a:xfrm>
              <a:off x="5439019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3393811" y="3464858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68"/>
            <p:cNvSpPr>
              <a:spLocks noEditPoints="1"/>
            </p:cNvSpPr>
            <p:nvPr/>
          </p:nvSpPr>
          <p:spPr bwMode="auto">
            <a:xfrm>
              <a:off x="3393811" y="1855515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69"/>
            <p:cNvSpPr>
              <a:spLocks/>
            </p:cNvSpPr>
            <p:nvPr/>
          </p:nvSpPr>
          <p:spPr bwMode="auto">
            <a:xfrm>
              <a:off x="3502777" y="1855515"/>
              <a:ext cx="1936242" cy="1609344"/>
            </a:xfrm>
            <a:custGeom>
              <a:avLst/>
              <a:gdLst>
                <a:gd name="T0" fmla="*/ 3 w 231"/>
                <a:gd name="T1" fmla="*/ 192 h 192"/>
                <a:gd name="T2" fmla="*/ 8 w 231"/>
                <a:gd name="T3" fmla="*/ 192 h 192"/>
                <a:gd name="T4" fmla="*/ 12 w 231"/>
                <a:gd name="T5" fmla="*/ 192 h 192"/>
                <a:gd name="T6" fmla="*/ 17 w 231"/>
                <a:gd name="T7" fmla="*/ 190 h 192"/>
                <a:gd name="T8" fmla="*/ 22 w 231"/>
                <a:gd name="T9" fmla="*/ 186 h 192"/>
                <a:gd name="T10" fmla="*/ 26 w 231"/>
                <a:gd name="T11" fmla="*/ 180 h 192"/>
                <a:gd name="T12" fmla="*/ 30 w 231"/>
                <a:gd name="T13" fmla="*/ 173 h 192"/>
                <a:gd name="T14" fmla="*/ 35 w 231"/>
                <a:gd name="T15" fmla="*/ 160 h 192"/>
                <a:gd name="T16" fmla="*/ 39 w 231"/>
                <a:gd name="T17" fmla="*/ 144 h 192"/>
                <a:gd name="T18" fmla="*/ 44 w 231"/>
                <a:gd name="T19" fmla="*/ 126 h 192"/>
                <a:gd name="T20" fmla="*/ 49 w 231"/>
                <a:gd name="T21" fmla="*/ 108 h 192"/>
                <a:gd name="T22" fmla="*/ 53 w 231"/>
                <a:gd name="T23" fmla="*/ 91 h 192"/>
                <a:gd name="T24" fmla="*/ 58 w 231"/>
                <a:gd name="T25" fmla="*/ 76 h 192"/>
                <a:gd name="T26" fmla="*/ 61 w 231"/>
                <a:gd name="T27" fmla="*/ 65 h 192"/>
                <a:gd name="T28" fmla="*/ 66 w 231"/>
                <a:gd name="T29" fmla="*/ 53 h 192"/>
                <a:gd name="T30" fmla="*/ 71 w 231"/>
                <a:gd name="T31" fmla="*/ 43 h 192"/>
                <a:gd name="T32" fmla="*/ 75 w 231"/>
                <a:gd name="T33" fmla="*/ 35 h 192"/>
                <a:gd name="T34" fmla="*/ 80 w 231"/>
                <a:gd name="T35" fmla="*/ 29 h 192"/>
                <a:gd name="T36" fmla="*/ 85 w 231"/>
                <a:gd name="T37" fmla="*/ 23 h 192"/>
                <a:gd name="T38" fmla="*/ 89 w 231"/>
                <a:gd name="T39" fmla="*/ 19 h 192"/>
                <a:gd name="T40" fmla="*/ 94 w 231"/>
                <a:gd name="T41" fmla="*/ 16 h 192"/>
                <a:gd name="T42" fmla="*/ 99 w 231"/>
                <a:gd name="T43" fmla="*/ 13 h 192"/>
                <a:gd name="T44" fmla="*/ 103 w 231"/>
                <a:gd name="T45" fmla="*/ 11 h 192"/>
                <a:gd name="T46" fmla="*/ 108 w 231"/>
                <a:gd name="T47" fmla="*/ 9 h 192"/>
                <a:gd name="T48" fmla="*/ 113 w 231"/>
                <a:gd name="T49" fmla="*/ 8 h 192"/>
                <a:gd name="T50" fmla="*/ 116 w 231"/>
                <a:gd name="T51" fmla="*/ 7 h 192"/>
                <a:gd name="T52" fmla="*/ 121 w 231"/>
                <a:gd name="T53" fmla="*/ 6 h 192"/>
                <a:gd name="T54" fmla="*/ 125 w 231"/>
                <a:gd name="T55" fmla="*/ 5 h 192"/>
                <a:gd name="T56" fmla="*/ 130 w 231"/>
                <a:gd name="T57" fmla="*/ 4 h 192"/>
                <a:gd name="T58" fmla="*/ 135 w 231"/>
                <a:gd name="T59" fmla="*/ 4 h 192"/>
                <a:gd name="T60" fmla="*/ 139 w 231"/>
                <a:gd name="T61" fmla="*/ 3 h 192"/>
                <a:gd name="T62" fmla="*/ 144 w 231"/>
                <a:gd name="T63" fmla="*/ 3 h 192"/>
                <a:gd name="T64" fmla="*/ 149 w 231"/>
                <a:gd name="T65" fmla="*/ 2 h 192"/>
                <a:gd name="T66" fmla="*/ 153 w 231"/>
                <a:gd name="T67" fmla="*/ 2 h 192"/>
                <a:gd name="T68" fmla="*/ 158 w 231"/>
                <a:gd name="T69" fmla="*/ 2 h 192"/>
                <a:gd name="T70" fmla="*/ 163 w 231"/>
                <a:gd name="T71" fmla="*/ 2 h 192"/>
                <a:gd name="T72" fmla="*/ 167 w 231"/>
                <a:gd name="T73" fmla="*/ 1 h 192"/>
                <a:gd name="T74" fmla="*/ 172 w 231"/>
                <a:gd name="T75" fmla="*/ 1 h 192"/>
                <a:gd name="T76" fmla="*/ 175 w 231"/>
                <a:gd name="T77" fmla="*/ 1 h 192"/>
                <a:gd name="T78" fmla="*/ 180 w 231"/>
                <a:gd name="T79" fmla="*/ 1 h 192"/>
                <a:gd name="T80" fmla="*/ 185 w 231"/>
                <a:gd name="T81" fmla="*/ 1 h 192"/>
                <a:gd name="T82" fmla="*/ 189 w 231"/>
                <a:gd name="T83" fmla="*/ 1 h 192"/>
                <a:gd name="T84" fmla="*/ 194 w 231"/>
                <a:gd name="T85" fmla="*/ 0 h 192"/>
                <a:gd name="T86" fmla="*/ 199 w 231"/>
                <a:gd name="T87" fmla="*/ 0 h 192"/>
                <a:gd name="T88" fmla="*/ 203 w 231"/>
                <a:gd name="T89" fmla="*/ 0 h 192"/>
                <a:gd name="T90" fmla="*/ 208 w 231"/>
                <a:gd name="T91" fmla="*/ 0 h 192"/>
                <a:gd name="T92" fmla="*/ 213 w 231"/>
                <a:gd name="T93" fmla="*/ 0 h 192"/>
                <a:gd name="T94" fmla="*/ 217 w 231"/>
                <a:gd name="T95" fmla="*/ 0 h 192"/>
                <a:gd name="T96" fmla="*/ 222 w 231"/>
                <a:gd name="T97" fmla="*/ 0 h 192"/>
                <a:gd name="T98" fmla="*/ 227 w 231"/>
                <a:gd name="T99" fmla="*/ 0 h 192"/>
                <a:gd name="T100" fmla="*/ 231 w 231"/>
                <a:gd name="T10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" h="192">
                  <a:moveTo>
                    <a:pt x="0" y="192"/>
                  </a:moveTo>
                  <a:lnTo>
                    <a:pt x="1" y="192"/>
                  </a:lnTo>
                  <a:lnTo>
                    <a:pt x="2" y="192"/>
                  </a:lnTo>
                  <a:lnTo>
                    <a:pt x="3" y="192"/>
                  </a:lnTo>
                  <a:lnTo>
                    <a:pt x="4" y="192"/>
                  </a:lnTo>
                  <a:lnTo>
                    <a:pt x="5" y="192"/>
                  </a:lnTo>
                  <a:lnTo>
                    <a:pt x="7" y="192"/>
                  </a:lnTo>
                  <a:lnTo>
                    <a:pt x="8" y="192"/>
                  </a:lnTo>
                  <a:lnTo>
                    <a:pt x="9" y="192"/>
                  </a:lnTo>
                  <a:lnTo>
                    <a:pt x="10" y="192"/>
                  </a:lnTo>
                  <a:lnTo>
                    <a:pt x="11" y="192"/>
                  </a:lnTo>
                  <a:lnTo>
                    <a:pt x="12" y="192"/>
                  </a:lnTo>
                  <a:lnTo>
                    <a:pt x="14" y="191"/>
                  </a:lnTo>
                  <a:lnTo>
                    <a:pt x="15" y="191"/>
                  </a:lnTo>
                  <a:lnTo>
                    <a:pt x="16" y="191"/>
                  </a:lnTo>
                  <a:lnTo>
                    <a:pt x="17" y="190"/>
                  </a:lnTo>
                  <a:lnTo>
                    <a:pt x="18" y="189"/>
                  </a:lnTo>
                  <a:lnTo>
                    <a:pt x="19" y="188"/>
                  </a:lnTo>
                  <a:lnTo>
                    <a:pt x="21" y="187"/>
                  </a:lnTo>
                  <a:lnTo>
                    <a:pt x="22" y="186"/>
                  </a:lnTo>
                  <a:lnTo>
                    <a:pt x="23" y="185"/>
                  </a:lnTo>
                  <a:lnTo>
                    <a:pt x="24" y="183"/>
                  </a:lnTo>
                  <a:lnTo>
                    <a:pt x="25" y="182"/>
                  </a:lnTo>
                  <a:lnTo>
                    <a:pt x="26" y="180"/>
                  </a:lnTo>
                  <a:lnTo>
                    <a:pt x="28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30" y="173"/>
                  </a:lnTo>
                  <a:lnTo>
                    <a:pt x="31" y="170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0"/>
                  </a:lnTo>
                  <a:lnTo>
                    <a:pt x="36" y="156"/>
                  </a:lnTo>
                  <a:lnTo>
                    <a:pt x="37" y="152"/>
                  </a:lnTo>
                  <a:lnTo>
                    <a:pt x="38" y="148"/>
                  </a:lnTo>
                  <a:lnTo>
                    <a:pt x="39" y="144"/>
                  </a:lnTo>
                  <a:lnTo>
                    <a:pt x="40" y="140"/>
                  </a:lnTo>
                  <a:lnTo>
                    <a:pt x="42" y="136"/>
                  </a:lnTo>
                  <a:lnTo>
                    <a:pt x="43" y="131"/>
                  </a:lnTo>
                  <a:lnTo>
                    <a:pt x="44" y="126"/>
                  </a:lnTo>
                  <a:lnTo>
                    <a:pt x="45" y="122"/>
                  </a:lnTo>
                  <a:lnTo>
                    <a:pt x="46" y="117"/>
                  </a:lnTo>
                  <a:lnTo>
                    <a:pt x="47" y="113"/>
                  </a:lnTo>
                  <a:lnTo>
                    <a:pt x="49" y="108"/>
                  </a:lnTo>
                  <a:lnTo>
                    <a:pt x="50" y="104"/>
                  </a:lnTo>
                  <a:lnTo>
                    <a:pt x="51" y="99"/>
                  </a:lnTo>
                  <a:lnTo>
                    <a:pt x="52" y="95"/>
                  </a:lnTo>
                  <a:lnTo>
                    <a:pt x="53" y="91"/>
                  </a:lnTo>
                  <a:lnTo>
                    <a:pt x="54" y="87"/>
                  </a:lnTo>
                  <a:lnTo>
                    <a:pt x="56" y="83"/>
                  </a:lnTo>
                  <a:lnTo>
                    <a:pt x="57" y="79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9" y="71"/>
                  </a:lnTo>
                  <a:lnTo>
                    <a:pt x="60" y="68"/>
                  </a:lnTo>
                  <a:lnTo>
                    <a:pt x="61" y="65"/>
                  </a:lnTo>
                  <a:lnTo>
                    <a:pt x="63" y="61"/>
                  </a:lnTo>
                  <a:lnTo>
                    <a:pt x="64" y="58"/>
                  </a:lnTo>
                  <a:lnTo>
                    <a:pt x="65" y="55"/>
                  </a:lnTo>
                  <a:lnTo>
                    <a:pt x="66" y="53"/>
                  </a:lnTo>
                  <a:lnTo>
                    <a:pt x="67" y="50"/>
                  </a:lnTo>
                  <a:lnTo>
                    <a:pt x="68" y="48"/>
                  </a:lnTo>
                  <a:lnTo>
                    <a:pt x="69" y="45"/>
                  </a:lnTo>
                  <a:lnTo>
                    <a:pt x="71" y="43"/>
                  </a:lnTo>
                  <a:lnTo>
                    <a:pt x="72" y="41"/>
                  </a:lnTo>
                  <a:lnTo>
                    <a:pt x="73" y="39"/>
                  </a:lnTo>
                  <a:lnTo>
                    <a:pt x="74" y="37"/>
                  </a:lnTo>
                  <a:lnTo>
                    <a:pt x="75" y="35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79" y="30"/>
                  </a:lnTo>
                  <a:lnTo>
                    <a:pt x="80" y="29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3" y="25"/>
                  </a:lnTo>
                  <a:lnTo>
                    <a:pt x="85" y="23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8" y="20"/>
                  </a:lnTo>
                  <a:lnTo>
                    <a:pt x="89" y="19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3" y="17"/>
                  </a:lnTo>
                  <a:lnTo>
                    <a:pt x="94" y="16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7" y="14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2" y="12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11" y="8"/>
                  </a:lnTo>
                  <a:lnTo>
                    <a:pt x="113" y="8"/>
                  </a:lnTo>
                  <a:lnTo>
                    <a:pt x="114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2" y="6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8" y="5"/>
                  </a:lnTo>
                  <a:lnTo>
                    <a:pt x="129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50" y="2"/>
                  </a:lnTo>
                  <a:lnTo>
                    <a:pt x="151" y="2"/>
                  </a:lnTo>
                  <a:lnTo>
                    <a:pt x="152" y="2"/>
                  </a:lnTo>
                  <a:lnTo>
                    <a:pt x="153" y="2"/>
                  </a:lnTo>
                  <a:lnTo>
                    <a:pt x="155" y="2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8" y="2"/>
                  </a:lnTo>
                  <a:lnTo>
                    <a:pt x="159" y="2"/>
                  </a:lnTo>
                  <a:lnTo>
                    <a:pt x="160" y="2"/>
                  </a:lnTo>
                  <a:lnTo>
                    <a:pt x="162" y="2"/>
                  </a:lnTo>
                  <a:lnTo>
                    <a:pt x="163" y="2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7" y="1"/>
                  </a:lnTo>
                  <a:lnTo>
                    <a:pt x="168" y="1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5" y="1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6" y="1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1" y="1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1" y="0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Oval 70"/>
            <p:cNvSpPr>
              <a:spLocks noChangeArrowheads="1"/>
            </p:cNvSpPr>
            <p:nvPr/>
          </p:nvSpPr>
          <p:spPr bwMode="auto">
            <a:xfrm>
              <a:off x="3477630" y="3439711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Oval 71"/>
            <p:cNvSpPr>
              <a:spLocks noChangeAspect="1" noChangeArrowheads="1"/>
            </p:cNvSpPr>
            <p:nvPr/>
          </p:nvSpPr>
          <p:spPr bwMode="auto">
            <a:xfrm>
              <a:off x="3720708" y="3305599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Oval 72"/>
            <p:cNvSpPr>
              <a:spLocks noChangeArrowheads="1"/>
            </p:cNvSpPr>
            <p:nvPr/>
          </p:nvSpPr>
          <p:spPr bwMode="auto">
            <a:xfrm>
              <a:off x="3963786" y="2467400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Oval 73"/>
            <p:cNvSpPr>
              <a:spLocks noChangeArrowheads="1"/>
            </p:cNvSpPr>
            <p:nvPr/>
          </p:nvSpPr>
          <p:spPr bwMode="auto">
            <a:xfrm>
              <a:off x="4449942" y="1889042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Oval 74"/>
            <p:cNvSpPr>
              <a:spLocks noChangeArrowheads="1"/>
            </p:cNvSpPr>
            <p:nvPr/>
          </p:nvSpPr>
          <p:spPr bwMode="auto">
            <a:xfrm>
              <a:off x="4927716" y="1838750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Oval 75"/>
            <p:cNvSpPr>
              <a:spLocks noChangeArrowheads="1"/>
            </p:cNvSpPr>
            <p:nvPr/>
          </p:nvSpPr>
          <p:spPr bwMode="auto">
            <a:xfrm>
              <a:off x="5413872" y="1830368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3360283" y="1771695"/>
              <a:ext cx="2221230" cy="17769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Rectangle 78"/>
            <p:cNvSpPr>
              <a:spLocks noChangeArrowheads="1"/>
            </p:cNvSpPr>
            <p:nvPr/>
          </p:nvSpPr>
          <p:spPr bwMode="auto">
            <a:xfrm>
              <a:off x="3360283" y="1612437"/>
              <a:ext cx="2221230" cy="159258"/>
            </a:xfrm>
            <a:prstGeom prst="rect">
              <a:avLst/>
            </a:prstGeom>
            <a:noFill/>
            <a:ln w="9525" cap="rnd">
              <a:solidFill>
                <a:srgbClr val="FFE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Rectangle 79"/>
            <p:cNvSpPr>
              <a:spLocks noChangeArrowheads="1"/>
            </p:cNvSpPr>
            <p:nvPr/>
          </p:nvSpPr>
          <p:spPr bwMode="auto">
            <a:xfrm>
              <a:off x="4173337" y="1600960"/>
              <a:ext cx="716419" cy="18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54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sigEmax1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5" name="Rectangle 80"/>
            <p:cNvSpPr>
              <a:spLocks noChangeArrowheads="1"/>
            </p:cNvSpPr>
            <p:nvPr/>
          </p:nvSpPr>
          <p:spPr bwMode="auto">
            <a:xfrm>
              <a:off x="3360283" y="1612437"/>
              <a:ext cx="2221230" cy="1592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91"/>
            <p:cNvSpPr>
              <a:spLocks noEditPoints="1"/>
            </p:cNvSpPr>
            <p:nvPr/>
          </p:nvSpPr>
          <p:spPr bwMode="auto">
            <a:xfrm>
              <a:off x="5615041" y="3464858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92"/>
            <p:cNvSpPr>
              <a:spLocks noEditPoints="1"/>
            </p:cNvSpPr>
            <p:nvPr/>
          </p:nvSpPr>
          <p:spPr bwMode="auto">
            <a:xfrm>
              <a:off x="5615041" y="3062522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93"/>
            <p:cNvSpPr>
              <a:spLocks noEditPoints="1"/>
            </p:cNvSpPr>
            <p:nvPr/>
          </p:nvSpPr>
          <p:spPr bwMode="auto">
            <a:xfrm>
              <a:off x="5615041" y="2660186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94"/>
            <p:cNvSpPr>
              <a:spLocks noEditPoints="1"/>
            </p:cNvSpPr>
            <p:nvPr/>
          </p:nvSpPr>
          <p:spPr bwMode="auto">
            <a:xfrm>
              <a:off x="5615041" y="2257850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95"/>
            <p:cNvSpPr>
              <a:spLocks noEditPoints="1"/>
            </p:cNvSpPr>
            <p:nvPr/>
          </p:nvSpPr>
          <p:spPr bwMode="auto">
            <a:xfrm>
              <a:off x="5615041" y="1855515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96"/>
            <p:cNvSpPr>
              <a:spLocks noEditPoints="1"/>
            </p:cNvSpPr>
            <p:nvPr/>
          </p:nvSpPr>
          <p:spPr bwMode="auto">
            <a:xfrm>
              <a:off x="5715625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97"/>
            <p:cNvSpPr>
              <a:spLocks noEditPoints="1"/>
            </p:cNvSpPr>
            <p:nvPr/>
          </p:nvSpPr>
          <p:spPr bwMode="auto">
            <a:xfrm>
              <a:off x="6201781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98"/>
            <p:cNvSpPr>
              <a:spLocks noEditPoints="1"/>
            </p:cNvSpPr>
            <p:nvPr/>
          </p:nvSpPr>
          <p:spPr bwMode="auto">
            <a:xfrm>
              <a:off x="6687937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99"/>
            <p:cNvSpPr>
              <a:spLocks noEditPoints="1"/>
            </p:cNvSpPr>
            <p:nvPr/>
          </p:nvSpPr>
          <p:spPr bwMode="auto">
            <a:xfrm>
              <a:off x="7174093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100"/>
            <p:cNvSpPr>
              <a:spLocks noEditPoints="1"/>
            </p:cNvSpPr>
            <p:nvPr/>
          </p:nvSpPr>
          <p:spPr bwMode="auto">
            <a:xfrm>
              <a:off x="7660249" y="1771695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101"/>
            <p:cNvSpPr>
              <a:spLocks noEditPoints="1"/>
            </p:cNvSpPr>
            <p:nvPr/>
          </p:nvSpPr>
          <p:spPr bwMode="auto">
            <a:xfrm>
              <a:off x="5615041" y="3464858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102"/>
            <p:cNvSpPr>
              <a:spLocks noEditPoints="1"/>
            </p:cNvSpPr>
            <p:nvPr/>
          </p:nvSpPr>
          <p:spPr bwMode="auto">
            <a:xfrm>
              <a:off x="5615041" y="1855515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103"/>
            <p:cNvSpPr>
              <a:spLocks/>
            </p:cNvSpPr>
            <p:nvPr/>
          </p:nvSpPr>
          <p:spPr bwMode="auto">
            <a:xfrm>
              <a:off x="5715625" y="1855515"/>
              <a:ext cx="1944624" cy="1609344"/>
            </a:xfrm>
            <a:custGeom>
              <a:avLst/>
              <a:gdLst>
                <a:gd name="T0" fmla="*/ 3 w 232"/>
                <a:gd name="T1" fmla="*/ 192 h 192"/>
                <a:gd name="T2" fmla="*/ 8 w 232"/>
                <a:gd name="T3" fmla="*/ 192 h 192"/>
                <a:gd name="T4" fmla="*/ 13 w 232"/>
                <a:gd name="T5" fmla="*/ 192 h 192"/>
                <a:gd name="T6" fmla="*/ 17 w 232"/>
                <a:gd name="T7" fmla="*/ 192 h 192"/>
                <a:gd name="T8" fmla="*/ 22 w 232"/>
                <a:gd name="T9" fmla="*/ 191 h 192"/>
                <a:gd name="T10" fmla="*/ 27 w 232"/>
                <a:gd name="T11" fmla="*/ 190 h 192"/>
                <a:gd name="T12" fmla="*/ 30 w 232"/>
                <a:gd name="T13" fmla="*/ 189 h 192"/>
                <a:gd name="T14" fmla="*/ 35 w 232"/>
                <a:gd name="T15" fmla="*/ 187 h 192"/>
                <a:gd name="T16" fmla="*/ 39 w 232"/>
                <a:gd name="T17" fmla="*/ 184 h 192"/>
                <a:gd name="T18" fmla="*/ 44 w 232"/>
                <a:gd name="T19" fmla="*/ 181 h 192"/>
                <a:gd name="T20" fmla="*/ 49 w 232"/>
                <a:gd name="T21" fmla="*/ 177 h 192"/>
                <a:gd name="T22" fmla="*/ 53 w 232"/>
                <a:gd name="T23" fmla="*/ 173 h 192"/>
                <a:gd name="T24" fmla="*/ 58 w 232"/>
                <a:gd name="T25" fmla="*/ 168 h 192"/>
                <a:gd name="T26" fmla="*/ 62 w 232"/>
                <a:gd name="T27" fmla="*/ 164 h 192"/>
                <a:gd name="T28" fmla="*/ 66 w 232"/>
                <a:gd name="T29" fmla="*/ 158 h 192"/>
                <a:gd name="T30" fmla="*/ 71 w 232"/>
                <a:gd name="T31" fmla="*/ 152 h 192"/>
                <a:gd name="T32" fmla="*/ 76 w 232"/>
                <a:gd name="T33" fmla="*/ 145 h 192"/>
                <a:gd name="T34" fmla="*/ 80 w 232"/>
                <a:gd name="T35" fmla="*/ 138 h 192"/>
                <a:gd name="T36" fmla="*/ 85 w 232"/>
                <a:gd name="T37" fmla="*/ 131 h 192"/>
                <a:gd name="T38" fmla="*/ 90 w 232"/>
                <a:gd name="T39" fmla="*/ 124 h 192"/>
                <a:gd name="T40" fmla="*/ 94 w 232"/>
                <a:gd name="T41" fmla="*/ 117 h 192"/>
                <a:gd name="T42" fmla="*/ 99 w 232"/>
                <a:gd name="T43" fmla="*/ 109 h 192"/>
                <a:gd name="T44" fmla="*/ 103 w 232"/>
                <a:gd name="T45" fmla="*/ 102 h 192"/>
                <a:gd name="T46" fmla="*/ 108 w 232"/>
                <a:gd name="T47" fmla="*/ 95 h 192"/>
                <a:gd name="T48" fmla="*/ 113 w 232"/>
                <a:gd name="T49" fmla="*/ 88 h 192"/>
                <a:gd name="T50" fmla="*/ 116 w 232"/>
                <a:gd name="T51" fmla="*/ 83 h 192"/>
                <a:gd name="T52" fmla="*/ 121 w 232"/>
                <a:gd name="T53" fmla="*/ 77 h 192"/>
                <a:gd name="T54" fmla="*/ 126 w 232"/>
                <a:gd name="T55" fmla="*/ 71 h 192"/>
                <a:gd name="T56" fmla="*/ 130 w 232"/>
                <a:gd name="T57" fmla="*/ 65 h 192"/>
                <a:gd name="T58" fmla="*/ 135 w 232"/>
                <a:gd name="T59" fmla="*/ 60 h 192"/>
                <a:gd name="T60" fmla="*/ 140 w 232"/>
                <a:gd name="T61" fmla="*/ 55 h 192"/>
                <a:gd name="T62" fmla="*/ 144 w 232"/>
                <a:gd name="T63" fmla="*/ 50 h 192"/>
                <a:gd name="T64" fmla="*/ 149 w 232"/>
                <a:gd name="T65" fmla="*/ 45 h 192"/>
                <a:gd name="T66" fmla="*/ 154 w 232"/>
                <a:gd name="T67" fmla="*/ 41 h 192"/>
                <a:gd name="T68" fmla="*/ 158 w 232"/>
                <a:gd name="T69" fmla="*/ 37 h 192"/>
                <a:gd name="T70" fmla="*/ 163 w 232"/>
                <a:gd name="T71" fmla="*/ 33 h 192"/>
                <a:gd name="T72" fmla="*/ 168 w 232"/>
                <a:gd name="T73" fmla="*/ 30 h 192"/>
                <a:gd name="T74" fmla="*/ 172 w 232"/>
                <a:gd name="T75" fmla="*/ 26 h 192"/>
                <a:gd name="T76" fmla="*/ 176 w 232"/>
                <a:gd name="T77" fmla="*/ 24 h 192"/>
                <a:gd name="T78" fmla="*/ 180 w 232"/>
                <a:gd name="T79" fmla="*/ 21 h 192"/>
                <a:gd name="T80" fmla="*/ 185 w 232"/>
                <a:gd name="T81" fmla="*/ 19 h 192"/>
                <a:gd name="T82" fmla="*/ 190 w 232"/>
                <a:gd name="T83" fmla="*/ 16 h 192"/>
                <a:gd name="T84" fmla="*/ 194 w 232"/>
                <a:gd name="T85" fmla="*/ 14 h 192"/>
                <a:gd name="T86" fmla="*/ 199 w 232"/>
                <a:gd name="T87" fmla="*/ 12 h 192"/>
                <a:gd name="T88" fmla="*/ 204 w 232"/>
                <a:gd name="T89" fmla="*/ 10 h 192"/>
                <a:gd name="T90" fmla="*/ 208 w 232"/>
                <a:gd name="T91" fmla="*/ 8 h 192"/>
                <a:gd name="T92" fmla="*/ 213 w 232"/>
                <a:gd name="T93" fmla="*/ 6 h 192"/>
                <a:gd name="T94" fmla="*/ 218 w 232"/>
                <a:gd name="T95" fmla="*/ 4 h 192"/>
                <a:gd name="T96" fmla="*/ 222 w 232"/>
                <a:gd name="T97" fmla="*/ 3 h 192"/>
                <a:gd name="T98" fmla="*/ 227 w 232"/>
                <a:gd name="T99" fmla="*/ 1 h 192"/>
                <a:gd name="T100" fmla="*/ 232 w 232"/>
                <a:gd name="T10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" h="192">
                  <a:moveTo>
                    <a:pt x="0" y="192"/>
                  </a:moveTo>
                  <a:lnTo>
                    <a:pt x="1" y="192"/>
                  </a:lnTo>
                  <a:lnTo>
                    <a:pt x="2" y="192"/>
                  </a:lnTo>
                  <a:lnTo>
                    <a:pt x="3" y="192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7" y="192"/>
                  </a:lnTo>
                  <a:lnTo>
                    <a:pt x="8" y="192"/>
                  </a:lnTo>
                  <a:lnTo>
                    <a:pt x="9" y="192"/>
                  </a:lnTo>
                  <a:lnTo>
                    <a:pt x="10" y="192"/>
                  </a:lnTo>
                  <a:lnTo>
                    <a:pt x="11" y="192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5" y="192"/>
                  </a:lnTo>
                  <a:lnTo>
                    <a:pt x="16" y="192"/>
                  </a:lnTo>
                  <a:lnTo>
                    <a:pt x="17" y="192"/>
                  </a:lnTo>
                  <a:lnTo>
                    <a:pt x="18" y="191"/>
                  </a:lnTo>
                  <a:lnTo>
                    <a:pt x="20" y="191"/>
                  </a:lnTo>
                  <a:lnTo>
                    <a:pt x="21" y="191"/>
                  </a:lnTo>
                  <a:lnTo>
                    <a:pt x="22" y="191"/>
                  </a:lnTo>
                  <a:lnTo>
                    <a:pt x="23" y="191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7" y="190"/>
                  </a:lnTo>
                  <a:lnTo>
                    <a:pt x="28" y="189"/>
                  </a:lnTo>
                  <a:lnTo>
                    <a:pt x="29" y="189"/>
                  </a:lnTo>
                  <a:lnTo>
                    <a:pt x="29" y="189"/>
                  </a:lnTo>
                  <a:lnTo>
                    <a:pt x="30" y="189"/>
                  </a:lnTo>
                  <a:lnTo>
                    <a:pt x="31" y="188"/>
                  </a:lnTo>
                  <a:lnTo>
                    <a:pt x="32" y="188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6" y="186"/>
                  </a:lnTo>
                  <a:lnTo>
                    <a:pt x="37" y="185"/>
                  </a:lnTo>
                  <a:lnTo>
                    <a:pt x="38" y="185"/>
                  </a:lnTo>
                  <a:lnTo>
                    <a:pt x="39" y="184"/>
                  </a:lnTo>
                  <a:lnTo>
                    <a:pt x="41" y="183"/>
                  </a:lnTo>
                  <a:lnTo>
                    <a:pt x="42" y="183"/>
                  </a:lnTo>
                  <a:lnTo>
                    <a:pt x="43" y="182"/>
                  </a:lnTo>
                  <a:lnTo>
                    <a:pt x="44" y="181"/>
                  </a:lnTo>
                  <a:lnTo>
                    <a:pt x="45" y="180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9" y="177"/>
                  </a:lnTo>
                  <a:lnTo>
                    <a:pt x="50" y="176"/>
                  </a:lnTo>
                  <a:lnTo>
                    <a:pt x="51" y="175"/>
                  </a:lnTo>
                  <a:lnTo>
                    <a:pt x="52" y="174"/>
                  </a:lnTo>
                  <a:lnTo>
                    <a:pt x="53" y="173"/>
                  </a:lnTo>
                  <a:lnTo>
                    <a:pt x="55" y="172"/>
                  </a:lnTo>
                  <a:lnTo>
                    <a:pt x="56" y="171"/>
                  </a:lnTo>
                  <a:lnTo>
                    <a:pt x="57" y="169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9" y="167"/>
                  </a:lnTo>
                  <a:lnTo>
                    <a:pt x="60" y="165"/>
                  </a:lnTo>
                  <a:lnTo>
                    <a:pt x="62" y="164"/>
                  </a:lnTo>
                  <a:lnTo>
                    <a:pt x="63" y="163"/>
                  </a:lnTo>
                  <a:lnTo>
                    <a:pt x="64" y="161"/>
                  </a:lnTo>
                  <a:lnTo>
                    <a:pt x="65" y="160"/>
                  </a:lnTo>
                  <a:lnTo>
                    <a:pt x="66" y="158"/>
                  </a:lnTo>
                  <a:lnTo>
                    <a:pt x="67" y="157"/>
                  </a:lnTo>
                  <a:lnTo>
                    <a:pt x="69" y="155"/>
                  </a:lnTo>
                  <a:lnTo>
                    <a:pt x="70" y="153"/>
                  </a:lnTo>
                  <a:lnTo>
                    <a:pt x="71" y="152"/>
                  </a:lnTo>
                  <a:lnTo>
                    <a:pt x="72" y="150"/>
                  </a:lnTo>
                  <a:lnTo>
                    <a:pt x="73" y="149"/>
                  </a:lnTo>
                  <a:lnTo>
                    <a:pt x="74" y="147"/>
                  </a:lnTo>
                  <a:lnTo>
                    <a:pt x="76" y="145"/>
                  </a:lnTo>
                  <a:lnTo>
                    <a:pt x="77" y="143"/>
                  </a:lnTo>
                  <a:lnTo>
                    <a:pt x="78" y="142"/>
                  </a:lnTo>
                  <a:lnTo>
                    <a:pt x="79" y="140"/>
                  </a:lnTo>
                  <a:lnTo>
                    <a:pt x="80" y="138"/>
                  </a:lnTo>
                  <a:lnTo>
                    <a:pt x="81" y="136"/>
                  </a:lnTo>
                  <a:lnTo>
                    <a:pt x="83" y="135"/>
                  </a:lnTo>
                  <a:lnTo>
                    <a:pt x="84" y="133"/>
                  </a:lnTo>
                  <a:lnTo>
                    <a:pt x="85" y="131"/>
                  </a:lnTo>
                  <a:lnTo>
                    <a:pt x="86" y="129"/>
                  </a:lnTo>
                  <a:lnTo>
                    <a:pt x="87" y="127"/>
                  </a:lnTo>
                  <a:lnTo>
                    <a:pt x="88" y="126"/>
                  </a:lnTo>
                  <a:lnTo>
                    <a:pt x="90" y="124"/>
                  </a:lnTo>
                  <a:lnTo>
                    <a:pt x="91" y="122"/>
                  </a:lnTo>
                  <a:lnTo>
                    <a:pt x="92" y="120"/>
                  </a:lnTo>
                  <a:lnTo>
                    <a:pt x="93" y="118"/>
                  </a:lnTo>
                  <a:lnTo>
                    <a:pt x="94" y="117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8" y="111"/>
                  </a:lnTo>
                  <a:lnTo>
                    <a:pt x="99" y="109"/>
                  </a:lnTo>
                  <a:lnTo>
                    <a:pt x="100" y="107"/>
                  </a:lnTo>
                  <a:lnTo>
                    <a:pt x="101" y="106"/>
                  </a:lnTo>
                  <a:lnTo>
                    <a:pt x="102" y="104"/>
                  </a:lnTo>
                  <a:lnTo>
                    <a:pt x="103" y="102"/>
                  </a:lnTo>
                  <a:lnTo>
                    <a:pt x="105" y="100"/>
                  </a:lnTo>
                  <a:lnTo>
                    <a:pt x="106" y="99"/>
                  </a:lnTo>
                  <a:lnTo>
                    <a:pt x="107" y="97"/>
                  </a:lnTo>
                  <a:lnTo>
                    <a:pt x="108" y="95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8"/>
                  </a:lnTo>
                  <a:lnTo>
                    <a:pt x="114" y="87"/>
                  </a:lnTo>
                  <a:lnTo>
                    <a:pt x="115" y="85"/>
                  </a:lnTo>
                  <a:lnTo>
                    <a:pt x="116" y="84"/>
                  </a:lnTo>
                  <a:lnTo>
                    <a:pt x="116" y="83"/>
                  </a:lnTo>
                  <a:lnTo>
                    <a:pt x="117" y="82"/>
                  </a:lnTo>
                  <a:lnTo>
                    <a:pt x="119" y="80"/>
                  </a:lnTo>
                  <a:lnTo>
                    <a:pt x="120" y="79"/>
                  </a:lnTo>
                  <a:lnTo>
                    <a:pt x="121" y="77"/>
                  </a:lnTo>
                  <a:lnTo>
                    <a:pt x="122" y="75"/>
                  </a:lnTo>
                  <a:lnTo>
                    <a:pt x="123" y="74"/>
                  </a:lnTo>
                  <a:lnTo>
                    <a:pt x="124" y="72"/>
                  </a:lnTo>
                  <a:lnTo>
                    <a:pt x="126" y="71"/>
                  </a:lnTo>
                  <a:lnTo>
                    <a:pt x="127" y="69"/>
                  </a:lnTo>
                  <a:lnTo>
                    <a:pt x="128" y="68"/>
                  </a:lnTo>
                  <a:lnTo>
                    <a:pt x="129" y="67"/>
                  </a:lnTo>
                  <a:lnTo>
                    <a:pt x="130" y="65"/>
                  </a:lnTo>
                  <a:lnTo>
                    <a:pt x="131" y="64"/>
                  </a:lnTo>
                  <a:lnTo>
                    <a:pt x="133" y="62"/>
                  </a:lnTo>
                  <a:lnTo>
                    <a:pt x="134" y="61"/>
                  </a:lnTo>
                  <a:lnTo>
                    <a:pt x="135" y="60"/>
                  </a:lnTo>
                  <a:lnTo>
                    <a:pt x="136" y="58"/>
                  </a:lnTo>
                  <a:lnTo>
                    <a:pt x="137" y="57"/>
                  </a:lnTo>
                  <a:lnTo>
                    <a:pt x="138" y="56"/>
                  </a:lnTo>
                  <a:lnTo>
                    <a:pt x="140" y="55"/>
                  </a:lnTo>
                  <a:lnTo>
                    <a:pt x="141" y="53"/>
                  </a:lnTo>
                  <a:lnTo>
                    <a:pt x="142" y="52"/>
                  </a:lnTo>
                  <a:lnTo>
                    <a:pt x="143" y="51"/>
                  </a:lnTo>
                  <a:lnTo>
                    <a:pt x="144" y="50"/>
                  </a:lnTo>
                  <a:lnTo>
                    <a:pt x="145" y="49"/>
                  </a:lnTo>
                  <a:lnTo>
                    <a:pt x="147" y="47"/>
                  </a:lnTo>
                  <a:lnTo>
                    <a:pt x="148" y="46"/>
                  </a:lnTo>
                  <a:lnTo>
                    <a:pt x="149" y="45"/>
                  </a:lnTo>
                  <a:lnTo>
                    <a:pt x="150" y="44"/>
                  </a:lnTo>
                  <a:lnTo>
                    <a:pt x="151" y="43"/>
                  </a:lnTo>
                  <a:lnTo>
                    <a:pt x="152" y="42"/>
                  </a:lnTo>
                  <a:lnTo>
                    <a:pt x="154" y="41"/>
                  </a:lnTo>
                  <a:lnTo>
                    <a:pt x="155" y="40"/>
                  </a:lnTo>
                  <a:lnTo>
                    <a:pt x="156" y="39"/>
                  </a:lnTo>
                  <a:lnTo>
                    <a:pt x="157" y="38"/>
                  </a:lnTo>
                  <a:lnTo>
                    <a:pt x="158" y="37"/>
                  </a:lnTo>
                  <a:lnTo>
                    <a:pt x="159" y="36"/>
                  </a:lnTo>
                  <a:lnTo>
                    <a:pt x="161" y="35"/>
                  </a:lnTo>
                  <a:lnTo>
                    <a:pt x="162" y="34"/>
                  </a:lnTo>
                  <a:lnTo>
                    <a:pt x="163" y="33"/>
                  </a:lnTo>
                  <a:lnTo>
                    <a:pt x="164" y="32"/>
                  </a:lnTo>
                  <a:lnTo>
                    <a:pt x="165" y="31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69" y="29"/>
                  </a:lnTo>
                  <a:lnTo>
                    <a:pt x="170" y="28"/>
                  </a:lnTo>
                  <a:lnTo>
                    <a:pt x="171" y="27"/>
                  </a:lnTo>
                  <a:lnTo>
                    <a:pt x="172" y="26"/>
                  </a:lnTo>
                  <a:lnTo>
                    <a:pt x="173" y="26"/>
                  </a:lnTo>
                  <a:lnTo>
                    <a:pt x="174" y="25"/>
                  </a:lnTo>
                  <a:lnTo>
                    <a:pt x="175" y="25"/>
                  </a:lnTo>
                  <a:lnTo>
                    <a:pt x="176" y="24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79" y="22"/>
                  </a:lnTo>
                  <a:lnTo>
                    <a:pt x="180" y="21"/>
                  </a:lnTo>
                  <a:lnTo>
                    <a:pt x="182" y="21"/>
                  </a:lnTo>
                  <a:lnTo>
                    <a:pt x="183" y="20"/>
                  </a:lnTo>
                  <a:lnTo>
                    <a:pt x="184" y="19"/>
                  </a:lnTo>
                  <a:lnTo>
                    <a:pt x="185" y="19"/>
                  </a:lnTo>
                  <a:lnTo>
                    <a:pt x="186" y="18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90" y="16"/>
                  </a:lnTo>
                  <a:lnTo>
                    <a:pt x="191" y="15"/>
                  </a:lnTo>
                  <a:lnTo>
                    <a:pt x="192" y="15"/>
                  </a:lnTo>
                  <a:lnTo>
                    <a:pt x="193" y="14"/>
                  </a:lnTo>
                  <a:lnTo>
                    <a:pt x="194" y="14"/>
                  </a:lnTo>
                  <a:lnTo>
                    <a:pt x="195" y="13"/>
                  </a:lnTo>
                  <a:lnTo>
                    <a:pt x="197" y="13"/>
                  </a:lnTo>
                  <a:lnTo>
                    <a:pt x="198" y="12"/>
                  </a:lnTo>
                  <a:lnTo>
                    <a:pt x="199" y="12"/>
                  </a:lnTo>
                  <a:lnTo>
                    <a:pt x="200" y="11"/>
                  </a:lnTo>
                  <a:lnTo>
                    <a:pt x="201" y="11"/>
                  </a:lnTo>
                  <a:lnTo>
                    <a:pt x="202" y="10"/>
                  </a:lnTo>
                  <a:lnTo>
                    <a:pt x="204" y="10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7" y="8"/>
                  </a:lnTo>
                  <a:lnTo>
                    <a:pt x="208" y="8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2" y="6"/>
                  </a:lnTo>
                  <a:lnTo>
                    <a:pt x="213" y="6"/>
                  </a:lnTo>
                  <a:lnTo>
                    <a:pt x="214" y="5"/>
                  </a:lnTo>
                  <a:lnTo>
                    <a:pt x="215" y="5"/>
                  </a:lnTo>
                  <a:lnTo>
                    <a:pt x="216" y="5"/>
                  </a:lnTo>
                  <a:lnTo>
                    <a:pt x="218" y="4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1" y="3"/>
                  </a:lnTo>
                  <a:lnTo>
                    <a:pt x="222" y="3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30" y="0"/>
                  </a:lnTo>
                  <a:lnTo>
                    <a:pt x="232" y="0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Oval 104"/>
            <p:cNvSpPr>
              <a:spLocks noChangeArrowheads="1"/>
            </p:cNvSpPr>
            <p:nvPr/>
          </p:nvSpPr>
          <p:spPr bwMode="auto">
            <a:xfrm>
              <a:off x="5690478" y="3439711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Oval 105"/>
            <p:cNvSpPr>
              <a:spLocks noChangeAspect="1" noChangeArrowheads="1"/>
            </p:cNvSpPr>
            <p:nvPr/>
          </p:nvSpPr>
          <p:spPr bwMode="auto">
            <a:xfrm>
              <a:off x="5933556" y="3414565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Oval 106"/>
            <p:cNvSpPr>
              <a:spLocks noChangeArrowheads="1"/>
            </p:cNvSpPr>
            <p:nvPr/>
          </p:nvSpPr>
          <p:spPr bwMode="auto">
            <a:xfrm>
              <a:off x="6176634" y="3238543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Oval 107"/>
            <p:cNvSpPr>
              <a:spLocks noChangeArrowheads="1"/>
            </p:cNvSpPr>
            <p:nvPr/>
          </p:nvSpPr>
          <p:spPr bwMode="auto">
            <a:xfrm>
              <a:off x="6662790" y="2534456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Oval 108"/>
            <p:cNvSpPr>
              <a:spLocks noChangeArrowheads="1"/>
            </p:cNvSpPr>
            <p:nvPr/>
          </p:nvSpPr>
          <p:spPr bwMode="auto">
            <a:xfrm>
              <a:off x="7148946" y="2039918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Oval 109"/>
            <p:cNvSpPr>
              <a:spLocks noChangeArrowheads="1"/>
            </p:cNvSpPr>
            <p:nvPr/>
          </p:nvSpPr>
          <p:spPr bwMode="auto">
            <a:xfrm>
              <a:off x="7635102" y="1830368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Rectangle 110"/>
            <p:cNvSpPr>
              <a:spLocks noChangeArrowheads="1"/>
            </p:cNvSpPr>
            <p:nvPr/>
          </p:nvSpPr>
          <p:spPr bwMode="auto">
            <a:xfrm>
              <a:off x="5581513" y="1771695"/>
              <a:ext cx="2212848" cy="17769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Rectangle 112"/>
            <p:cNvSpPr>
              <a:spLocks noChangeArrowheads="1"/>
            </p:cNvSpPr>
            <p:nvPr/>
          </p:nvSpPr>
          <p:spPr bwMode="auto">
            <a:xfrm>
              <a:off x="5581513" y="1612437"/>
              <a:ext cx="2212848" cy="159258"/>
            </a:xfrm>
            <a:prstGeom prst="rect">
              <a:avLst/>
            </a:prstGeom>
            <a:noFill/>
            <a:ln w="9525" cap="rnd">
              <a:solidFill>
                <a:srgbClr val="FFE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Rectangle 113"/>
            <p:cNvSpPr>
              <a:spLocks noChangeArrowheads="1"/>
            </p:cNvSpPr>
            <p:nvPr/>
          </p:nvSpPr>
          <p:spPr bwMode="auto">
            <a:xfrm>
              <a:off x="6394567" y="1600960"/>
              <a:ext cx="716419" cy="18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54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sigEmax2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8" name="Rectangle 114"/>
            <p:cNvSpPr>
              <a:spLocks noChangeArrowheads="1"/>
            </p:cNvSpPr>
            <p:nvPr/>
          </p:nvSpPr>
          <p:spPr bwMode="auto">
            <a:xfrm>
              <a:off x="5581513" y="1612437"/>
              <a:ext cx="2212848" cy="1592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Line 115"/>
            <p:cNvSpPr>
              <a:spLocks noChangeShapeType="1"/>
            </p:cNvSpPr>
            <p:nvPr/>
          </p:nvSpPr>
          <p:spPr bwMode="auto">
            <a:xfrm flipH="1">
              <a:off x="1088761" y="5401100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Line 116"/>
            <p:cNvSpPr>
              <a:spLocks noChangeShapeType="1"/>
            </p:cNvSpPr>
            <p:nvPr/>
          </p:nvSpPr>
          <p:spPr bwMode="auto">
            <a:xfrm flipH="1">
              <a:off x="1088761" y="4998764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Line 117"/>
            <p:cNvSpPr>
              <a:spLocks noChangeShapeType="1"/>
            </p:cNvSpPr>
            <p:nvPr/>
          </p:nvSpPr>
          <p:spPr bwMode="auto">
            <a:xfrm flipH="1">
              <a:off x="1088761" y="4596428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Line 118"/>
            <p:cNvSpPr>
              <a:spLocks noChangeShapeType="1"/>
            </p:cNvSpPr>
            <p:nvPr/>
          </p:nvSpPr>
          <p:spPr bwMode="auto">
            <a:xfrm flipH="1">
              <a:off x="1088761" y="4194092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Line 119"/>
            <p:cNvSpPr>
              <a:spLocks noChangeShapeType="1"/>
            </p:cNvSpPr>
            <p:nvPr/>
          </p:nvSpPr>
          <p:spPr bwMode="auto">
            <a:xfrm flipH="1">
              <a:off x="1088761" y="3791756"/>
              <a:ext cx="5867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ine 120"/>
            <p:cNvSpPr>
              <a:spLocks noChangeShapeType="1"/>
            </p:cNvSpPr>
            <p:nvPr/>
          </p:nvSpPr>
          <p:spPr bwMode="auto">
            <a:xfrm>
              <a:off x="1281547" y="5484920"/>
              <a:ext cx="0" cy="5867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Line 121"/>
            <p:cNvSpPr>
              <a:spLocks noChangeShapeType="1"/>
            </p:cNvSpPr>
            <p:nvPr/>
          </p:nvSpPr>
          <p:spPr bwMode="auto">
            <a:xfrm>
              <a:off x="1767703" y="5484920"/>
              <a:ext cx="0" cy="5867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Line 122"/>
            <p:cNvSpPr>
              <a:spLocks noChangeShapeType="1"/>
            </p:cNvSpPr>
            <p:nvPr/>
          </p:nvSpPr>
          <p:spPr bwMode="auto">
            <a:xfrm>
              <a:off x="2253859" y="5484920"/>
              <a:ext cx="0" cy="5867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Line 123"/>
            <p:cNvSpPr>
              <a:spLocks noChangeShapeType="1"/>
            </p:cNvSpPr>
            <p:nvPr/>
          </p:nvSpPr>
          <p:spPr bwMode="auto">
            <a:xfrm>
              <a:off x="2740015" y="5484920"/>
              <a:ext cx="0" cy="5867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Line 124"/>
            <p:cNvSpPr>
              <a:spLocks noChangeShapeType="1"/>
            </p:cNvSpPr>
            <p:nvPr/>
          </p:nvSpPr>
          <p:spPr bwMode="auto">
            <a:xfrm>
              <a:off x="3226171" y="5484920"/>
              <a:ext cx="0" cy="5867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9" name="Gruppieren 274"/>
            <p:cNvGrpSpPr/>
            <p:nvPr/>
          </p:nvGrpSpPr>
          <p:grpSpPr>
            <a:xfrm>
              <a:off x="1231554" y="5564600"/>
              <a:ext cx="2080085" cy="184155"/>
              <a:chOff x="1192559" y="6103763"/>
              <a:chExt cx="2363732" cy="209267"/>
            </a:xfrm>
          </p:grpSpPr>
          <p:sp>
            <p:nvSpPr>
              <p:cNvPr id="398" name="Rectangle 125"/>
              <p:cNvSpPr>
                <a:spLocks noChangeArrowheads="1"/>
              </p:cNvSpPr>
              <p:nvPr/>
            </p:nvSpPr>
            <p:spPr bwMode="auto">
              <a:xfrm>
                <a:off x="1192559" y="6103763"/>
                <a:ext cx="96529" cy="209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0</a:t>
                </a: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9" name="Rectangle 126"/>
              <p:cNvSpPr>
                <a:spLocks noChangeArrowheads="1"/>
              </p:cNvSpPr>
              <p:nvPr/>
            </p:nvSpPr>
            <p:spPr bwMode="auto">
              <a:xfrm>
                <a:off x="1705887" y="6103763"/>
                <a:ext cx="193055" cy="209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10</a:t>
                </a: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0" name="Rectangle 127"/>
              <p:cNvSpPr>
                <a:spLocks noChangeArrowheads="1"/>
              </p:cNvSpPr>
              <p:nvPr/>
            </p:nvSpPr>
            <p:spPr bwMode="auto">
              <a:xfrm>
                <a:off x="2258337" y="6103763"/>
                <a:ext cx="193055" cy="209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</a:t>
                </a: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1" name="Rectangle 128"/>
              <p:cNvSpPr>
                <a:spLocks noChangeArrowheads="1"/>
              </p:cNvSpPr>
              <p:nvPr/>
            </p:nvSpPr>
            <p:spPr bwMode="auto">
              <a:xfrm>
                <a:off x="2810786" y="6103763"/>
                <a:ext cx="193055" cy="209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30</a:t>
                </a: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2" name="Rectangle 129"/>
              <p:cNvSpPr>
                <a:spLocks noChangeArrowheads="1"/>
              </p:cNvSpPr>
              <p:nvPr/>
            </p:nvSpPr>
            <p:spPr bwMode="auto">
              <a:xfrm>
                <a:off x="3363236" y="6103763"/>
                <a:ext cx="193055" cy="209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40</a:t>
                </a:r>
                <a:endPara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20" name="Freeform 130"/>
            <p:cNvSpPr>
              <a:spLocks noEditPoints="1"/>
            </p:cNvSpPr>
            <p:nvPr/>
          </p:nvSpPr>
          <p:spPr bwMode="auto">
            <a:xfrm>
              <a:off x="1180963" y="5401100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131"/>
            <p:cNvSpPr>
              <a:spLocks noEditPoints="1"/>
            </p:cNvSpPr>
            <p:nvPr/>
          </p:nvSpPr>
          <p:spPr bwMode="auto">
            <a:xfrm>
              <a:off x="1180963" y="4998764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132"/>
            <p:cNvSpPr>
              <a:spLocks noEditPoints="1"/>
            </p:cNvSpPr>
            <p:nvPr/>
          </p:nvSpPr>
          <p:spPr bwMode="auto">
            <a:xfrm>
              <a:off x="1180963" y="4596428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133"/>
            <p:cNvSpPr>
              <a:spLocks noEditPoints="1"/>
            </p:cNvSpPr>
            <p:nvPr/>
          </p:nvSpPr>
          <p:spPr bwMode="auto">
            <a:xfrm>
              <a:off x="1180963" y="4194092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134"/>
            <p:cNvSpPr>
              <a:spLocks noEditPoints="1"/>
            </p:cNvSpPr>
            <p:nvPr/>
          </p:nvSpPr>
          <p:spPr bwMode="auto">
            <a:xfrm>
              <a:off x="1180963" y="3791756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135"/>
            <p:cNvSpPr>
              <a:spLocks noEditPoints="1"/>
            </p:cNvSpPr>
            <p:nvPr/>
          </p:nvSpPr>
          <p:spPr bwMode="auto">
            <a:xfrm>
              <a:off x="1281547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136"/>
            <p:cNvSpPr>
              <a:spLocks noEditPoints="1"/>
            </p:cNvSpPr>
            <p:nvPr/>
          </p:nvSpPr>
          <p:spPr bwMode="auto">
            <a:xfrm>
              <a:off x="1767703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137"/>
            <p:cNvSpPr>
              <a:spLocks noEditPoints="1"/>
            </p:cNvSpPr>
            <p:nvPr/>
          </p:nvSpPr>
          <p:spPr bwMode="auto">
            <a:xfrm>
              <a:off x="2253859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138"/>
            <p:cNvSpPr>
              <a:spLocks noEditPoints="1"/>
            </p:cNvSpPr>
            <p:nvPr/>
          </p:nvSpPr>
          <p:spPr bwMode="auto">
            <a:xfrm>
              <a:off x="2740015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139"/>
            <p:cNvSpPr>
              <a:spLocks noEditPoints="1"/>
            </p:cNvSpPr>
            <p:nvPr/>
          </p:nvSpPr>
          <p:spPr bwMode="auto">
            <a:xfrm>
              <a:off x="3226171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140"/>
            <p:cNvSpPr>
              <a:spLocks noEditPoints="1"/>
            </p:cNvSpPr>
            <p:nvPr/>
          </p:nvSpPr>
          <p:spPr bwMode="auto">
            <a:xfrm>
              <a:off x="1180963" y="5401100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141"/>
            <p:cNvSpPr>
              <a:spLocks noEditPoints="1"/>
            </p:cNvSpPr>
            <p:nvPr/>
          </p:nvSpPr>
          <p:spPr bwMode="auto">
            <a:xfrm>
              <a:off x="1180963" y="3791756"/>
              <a:ext cx="2179320" cy="0"/>
            </a:xfrm>
            <a:custGeom>
              <a:avLst/>
              <a:gdLst>
                <a:gd name="T0" fmla="*/ 4 w 260"/>
                <a:gd name="T1" fmla="*/ 12 w 260"/>
                <a:gd name="T2" fmla="*/ 20 w 260"/>
                <a:gd name="T3" fmla="*/ 28 w 260"/>
                <a:gd name="T4" fmla="*/ 36 w 260"/>
                <a:gd name="T5" fmla="*/ 44 w 260"/>
                <a:gd name="T6" fmla="*/ 52 w 260"/>
                <a:gd name="T7" fmla="*/ 60 w 260"/>
                <a:gd name="T8" fmla="*/ 68 w 260"/>
                <a:gd name="T9" fmla="*/ 76 w 260"/>
                <a:gd name="T10" fmla="*/ 84 w 260"/>
                <a:gd name="T11" fmla="*/ 92 w 260"/>
                <a:gd name="T12" fmla="*/ 100 w 260"/>
                <a:gd name="T13" fmla="*/ 108 w 260"/>
                <a:gd name="T14" fmla="*/ 116 w 260"/>
                <a:gd name="T15" fmla="*/ 124 w 260"/>
                <a:gd name="T16" fmla="*/ 132 w 260"/>
                <a:gd name="T17" fmla="*/ 140 w 260"/>
                <a:gd name="T18" fmla="*/ 148 w 260"/>
                <a:gd name="T19" fmla="*/ 156 w 260"/>
                <a:gd name="T20" fmla="*/ 164 w 260"/>
                <a:gd name="T21" fmla="*/ 172 w 260"/>
                <a:gd name="T22" fmla="*/ 180 w 260"/>
                <a:gd name="T23" fmla="*/ 188 w 260"/>
                <a:gd name="T24" fmla="*/ 196 w 260"/>
                <a:gd name="T25" fmla="*/ 204 w 260"/>
                <a:gd name="T26" fmla="*/ 212 w 260"/>
                <a:gd name="T27" fmla="*/ 220 w 260"/>
                <a:gd name="T28" fmla="*/ 228 w 260"/>
                <a:gd name="T29" fmla="*/ 236 w 260"/>
                <a:gd name="T30" fmla="*/ 244 w 260"/>
                <a:gd name="T31" fmla="*/ 252 w 2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</a:cxnLst>
              <a:rect l="0" t="0" r="r" b="b"/>
              <a:pathLst>
                <a:path w="260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142"/>
            <p:cNvSpPr>
              <a:spLocks/>
            </p:cNvSpPr>
            <p:nvPr/>
          </p:nvSpPr>
          <p:spPr bwMode="auto">
            <a:xfrm>
              <a:off x="1281547" y="3791756"/>
              <a:ext cx="1944624" cy="1609344"/>
            </a:xfrm>
            <a:custGeom>
              <a:avLst/>
              <a:gdLst>
                <a:gd name="T0" fmla="*/ 4 w 232"/>
                <a:gd name="T1" fmla="*/ 128 h 192"/>
                <a:gd name="T2" fmla="*/ 9 w 232"/>
                <a:gd name="T3" fmla="*/ 87 h 192"/>
                <a:gd name="T4" fmla="*/ 13 w 232"/>
                <a:gd name="T5" fmla="*/ 65 h 192"/>
                <a:gd name="T6" fmla="*/ 18 w 232"/>
                <a:gd name="T7" fmla="*/ 52 h 192"/>
                <a:gd name="T8" fmla="*/ 23 w 232"/>
                <a:gd name="T9" fmla="*/ 43 h 192"/>
                <a:gd name="T10" fmla="*/ 27 w 232"/>
                <a:gd name="T11" fmla="*/ 36 h 192"/>
                <a:gd name="T12" fmla="*/ 31 w 232"/>
                <a:gd name="T13" fmla="*/ 32 h 192"/>
                <a:gd name="T14" fmla="*/ 35 w 232"/>
                <a:gd name="T15" fmla="*/ 28 h 192"/>
                <a:gd name="T16" fmla="*/ 40 w 232"/>
                <a:gd name="T17" fmla="*/ 24 h 192"/>
                <a:gd name="T18" fmla="*/ 45 w 232"/>
                <a:gd name="T19" fmla="*/ 22 h 192"/>
                <a:gd name="T20" fmla="*/ 49 w 232"/>
                <a:gd name="T21" fmla="*/ 19 h 192"/>
                <a:gd name="T22" fmla="*/ 54 w 232"/>
                <a:gd name="T23" fmla="*/ 17 h 192"/>
                <a:gd name="T24" fmla="*/ 58 w 232"/>
                <a:gd name="T25" fmla="*/ 16 h 192"/>
                <a:gd name="T26" fmla="*/ 62 w 232"/>
                <a:gd name="T27" fmla="*/ 15 h 192"/>
                <a:gd name="T28" fmla="*/ 67 w 232"/>
                <a:gd name="T29" fmla="*/ 13 h 192"/>
                <a:gd name="T30" fmla="*/ 71 w 232"/>
                <a:gd name="T31" fmla="*/ 12 h 192"/>
                <a:gd name="T32" fmla="*/ 76 w 232"/>
                <a:gd name="T33" fmla="*/ 11 h 192"/>
                <a:gd name="T34" fmla="*/ 81 w 232"/>
                <a:gd name="T35" fmla="*/ 10 h 192"/>
                <a:gd name="T36" fmla="*/ 85 w 232"/>
                <a:gd name="T37" fmla="*/ 9 h 192"/>
                <a:gd name="T38" fmla="*/ 90 w 232"/>
                <a:gd name="T39" fmla="*/ 9 h 192"/>
                <a:gd name="T40" fmla="*/ 95 w 232"/>
                <a:gd name="T41" fmla="*/ 8 h 192"/>
                <a:gd name="T42" fmla="*/ 99 w 232"/>
                <a:gd name="T43" fmla="*/ 7 h 192"/>
                <a:gd name="T44" fmla="*/ 104 w 232"/>
                <a:gd name="T45" fmla="*/ 7 h 192"/>
                <a:gd name="T46" fmla="*/ 109 w 232"/>
                <a:gd name="T47" fmla="*/ 6 h 192"/>
                <a:gd name="T48" fmla="*/ 113 w 232"/>
                <a:gd name="T49" fmla="*/ 6 h 192"/>
                <a:gd name="T50" fmla="*/ 117 w 232"/>
                <a:gd name="T51" fmla="*/ 5 h 192"/>
                <a:gd name="T52" fmla="*/ 122 w 232"/>
                <a:gd name="T53" fmla="*/ 5 h 192"/>
                <a:gd name="T54" fmla="*/ 126 w 232"/>
                <a:gd name="T55" fmla="*/ 5 h 192"/>
                <a:gd name="T56" fmla="*/ 131 w 232"/>
                <a:gd name="T57" fmla="*/ 4 h 192"/>
                <a:gd name="T58" fmla="*/ 136 w 232"/>
                <a:gd name="T59" fmla="*/ 4 h 192"/>
                <a:gd name="T60" fmla="*/ 140 w 232"/>
                <a:gd name="T61" fmla="*/ 4 h 192"/>
                <a:gd name="T62" fmla="*/ 145 w 232"/>
                <a:gd name="T63" fmla="*/ 3 h 192"/>
                <a:gd name="T64" fmla="*/ 149 w 232"/>
                <a:gd name="T65" fmla="*/ 3 h 192"/>
                <a:gd name="T66" fmla="*/ 154 w 232"/>
                <a:gd name="T67" fmla="*/ 3 h 192"/>
                <a:gd name="T68" fmla="*/ 159 w 232"/>
                <a:gd name="T69" fmla="*/ 2 h 192"/>
                <a:gd name="T70" fmla="*/ 163 w 232"/>
                <a:gd name="T71" fmla="*/ 2 h 192"/>
                <a:gd name="T72" fmla="*/ 168 w 232"/>
                <a:gd name="T73" fmla="*/ 2 h 192"/>
                <a:gd name="T74" fmla="*/ 173 w 232"/>
                <a:gd name="T75" fmla="*/ 2 h 192"/>
                <a:gd name="T76" fmla="*/ 176 w 232"/>
                <a:gd name="T77" fmla="*/ 2 h 192"/>
                <a:gd name="T78" fmla="*/ 181 w 232"/>
                <a:gd name="T79" fmla="*/ 1 h 192"/>
                <a:gd name="T80" fmla="*/ 186 w 232"/>
                <a:gd name="T81" fmla="*/ 1 h 192"/>
                <a:gd name="T82" fmla="*/ 190 w 232"/>
                <a:gd name="T83" fmla="*/ 1 h 192"/>
                <a:gd name="T84" fmla="*/ 195 w 232"/>
                <a:gd name="T85" fmla="*/ 1 h 192"/>
                <a:gd name="T86" fmla="*/ 200 w 232"/>
                <a:gd name="T87" fmla="*/ 1 h 192"/>
                <a:gd name="T88" fmla="*/ 204 w 232"/>
                <a:gd name="T89" fmla="*/ 1 h 192"/>
                <a:gd name="T90" fmla="*/ 209 w 232"/>
                <a:gd name="T91" fmla="*/ 0 h 192"/>
                <a:gd name="T92" fmla="*/ 214 w 232"/>
                <a:gd name="T93" fmla="*/ 0 h 192"/>
                <a:gd name="T94" fmla="*/ 218 w 232"/>
                <a:gd name="T95" fmla="*/ 0 h 192"/>
                <a:gd name="T96" fmla="*/ 223 w 232"/>
                <a:gd name="T97" fmla="*/ 0 h 192"/>
                <a:gd name="T98" fmla="*/ 228 w 232"/>
                <a:gd name="T99" fmla="*/ 0 h 192"/>
                <a:gd name="T100" fmla="*/ 232 w 232"/>
                <a:gd name="T10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" h="192">
                  <a:moveTo>
                    <a:pt x="0" y="192"/>
                  </a:moveTo>
                  <a:lnTo>
                    <a:pt x="2" y="165"/>
                  </a:lnTo>
                  <a:lnTo>
                    <a:pt x="3" y="144"/>
                  </a:lnTo>
                  <a:lnTo>
                    <a:pt x="4" y="128"/>
                  </a:lnTo>
                  <a:lnTo>
                    <a:pt x="5" y="115"/>
                  </a:lnTo>
                  <a:lnTo>
                    <a:pt x="6" y="104"/>
                  </a:lnTo>
                  <a:lnTo>
                    <a:pt x="7" y="95"/>
                  </a:lnTo>
                  <a:lnTo>
                    <a:pt x="9" y="87"/>
                  </a:lnTo>
                  <a:lnTo>
                    <a:pt x="10" y="81"/>
                  </a:lnTo>
                  <a:lnTo>
                    <a:pt x="11" y="75"/>
                  </a:lnTo>
                  <a:lnTo>
                    <a:pt x="12" y="70"/>
                  </a:lnTo>
                  <a:lnTo>
                    <a:pt x="13" y="65"/>
                  </a:lnTo>
                  <a:lnTo>
                    <a:pt x="14" y="62"/>
                  </a:lnTo>
                  <a:lnTo>
                    <a:pt x="16" y="58"/>
                  </a:lnTo>
                  <a:lnTo>
                    <a:pt x="17" y="55"/>
                  </a:lnTo>
                  <a:lnTo>
                    <a:pt x="18" y="52"/>
                  </a:lnTo>
                  <a:lnTo>
                    <a:pt x="19" y="49"/>
                  </a:lnTo>
                  <a:lnTo>
                    <a:pt x="20" y="47"/>
                  </a:lnTo>
                  <a:lnTo>
                    <a:pt x="21" y="45"/>
                  </a:lnTo>
                  <a:lnTo>
                    <a:pt x="23" y="43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2" y="23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8" y="20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4" y="12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3" y="10"/>
                  </a:lnTo>
                  <a:lnTo>
                    <a:pt x="84" y="10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1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7"/>
                  </a:lnTo>
                  <a:lnTo>
                    <a:pt x="103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9" y="6"/>
                  </a:lnTo>
                  <a:lnTo>
                    <a:pt x="110" y="6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7" y="5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4"/>
                  </a:lnTo>
                  <a:lnTo>
                    <a:pt x="130" y="4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3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56" y="3"/>
                  </a:lnTo>
                  <a:lnTo>
                    <a:pt x="158" y="3"/>
                  </a:lnTo>
                  <a:lnTo>
                    <a:pt x="159" y="2"/>
                  </a:lnTo>
                  <a:lnTo>
                    <a:pt x="160" y="2"/>
                  </a:lnTo>
                  <a:lnTo>
                    <a:pt x="161" y="2"/>
                  </a:lnTo>
                  <a:lnTo>
                    <a:pt x="162" y="2"/>
                  </a:lnTo>
                  <a:lnTo>
                    <a:pt x="163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2" y="2"/>
                  </a:lnTo>
                  <a:lnTo>
                    <a:pt x="173" y="2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5" y="2"/>
                  </a:lnTo>
                  <a:lnTo>
                    <a:pt x="176" y="2"/>
                  </a:lnTo>
                  <a:lnTo>
                    <a:pt x="177" y="2"/>
                  </a:lnTo>
                  <a:lnTo>
                    <a:pt x="179" y="2"/>
                  </a:lnTo>
                  <a:lnTo>
                    <a:pt x="180" y="2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6" y="1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2" y="0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Oval 143"/>
            <p:cNvSpPr>
              <a:spLocks noChangeArrowheads="1"/>
            </p:cNvSpPr>
            <p:nvPr/>
          </p:nvSpPr>
          <p:spPr bwMode="auto">
            <a:xfrm>
              <a:off x="1256400" y="5375953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Oval 144"/>
            <p:cNvSpPr>
              <a:spLocks noChangeAspect="1" noChangeArrowheads="1"/>
            </p:cNvSpPr>
            <p:nvPr/>
          </p:nvSpPr>
          <p:spPr bwMode="auto">
            <a:xfrm>
              <a:off x="1499478" y="4043215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Oval 145"/>
            <p:cNvSpPr>
              <a:spLocks noChangeArrowheads="1"/>
            </p:cNvSpPr>
            <p:nvPr/>
          </p:nvSpPr>
          <p:spPr bwMode="auto">
            <a:xfrm>
              <a:off x="1742556" y="3900721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Oval 146"/>
            <p:cNvSpPr>
              <a:spLocks noChangeArrowheads="1"/>
            </p:cNvSpPr>
            <p:nvPr/>
          </p:nvSpPr>
          <p:spPr bwMode="auto">
            <a:xfrm>
              <a:off x="2228712" y="3808519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Oval 147"/>
            <p:cNvSpPr>
              <a:spLocks noChangeArrowheads="1"/>
            </p:cNvSpPr>
            <p:nvPr/>
          </p:nvSpPr>
          <p:spPr bwMode="auto">
            <a:xfrm>
              <a:off x="2714868" y="3783373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Oval 148"/>
            <p:cNvSpPr>
              <a:spLocks noChangeArrowheads="1"/>
            </p:cNvSpPr>
            <p:nvPr/>
          </p:nvSpPr>
          <p:spPr bwMode="auto">
            <a:xfrm>
              <a:off x="3201024" y="3766609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Rectangle 149"/>
            <p:cNvSpPr>
              <a:spLocks noChangeArrowheads="1"/>
            </p:cNvSpPr>
            <p:nvPr/>
          </p:nvSpPr>
          <p:spPr bwMode="auto">
            <a:xfrm>
              <a:off x="1147435" y="3707936"/>
              <a:ext cx="2212848" cy="17769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Rectangle 151"/>
            <p:cNvSpPr>
              <a:spLocks noChangeArrowheads="1"/>
            </p:cNvSpPr>
            <p:nvPr/>
          </p:nvSpPr>
          <p:spPr bwMode="auto">
            <a:xfrm>
              <a:off x="1147435" y="3548678"/>
              <a:ext cx="2212848" cy="159258"/>
            </a:xfrm>
            <a:prstGeom prst="rect">
              <a:avLst/>
            </a:prstGeom>
            <a:noFill/>
            <a:ln w="9525" cap="rnd">
              <a:solidFill>
                <a:srgbClr val="FFE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Rectangle 152"/>
            <p:cNvSpPr>
              <a:spLocks noChangeArrowheads="1"/>
            </p:cNvSpPr>
            <p:nvPr/>
          </p:nvSpPr>
          <p:spPr bwMode="auto">
            <a:xfrm>
              <a:off x="2094601" y="3546930"/>
              <a:ext cx="391065" cy="18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54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emax</a:t>
              </a:r>
              <a:endPara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2" name="Rectangle 153"/>
            <p:cNvSpPr>
              <a:spLocks noChangeArrowheads="1"/>
            </p:cNvSpPr>
            <p:nvPr/>
          </p:nvSpPr>
          <p:spPr bwMode="auto">
            <a:xfrm>
              <a:off x="1147435" y="3548678"/>
              <a:ext cx="2212848" cy="1592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Freeform 169"/>
            <p:cNvSpPr>
              <a:spLocks noEditPoints="1"/>
            </p:cNvSpPr>
            <p:nvPr/>
          </p:nvSpPr>
          <p:spPr bwMode="auto">
            <a:xfrm>
              <a:off x="3393811" y="5401100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Freeform 170"/>
            <p:cNvSpPr>
              <a:spLocks noEditPoints="1"/>
            </p:cNvSpPr>
            <p:nvPr/>
          </p:nvSpPr>
          <p:spPr bwMode="auto">
            <a:xfrm>
              <a:off x="3393811" y="4998764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Freeform 171"/>
            <p:cNvSpPr>
              <a:spLocks noEditPoints="1"/>
            </p:cNvSpPr>
            <p:nvPr/>
          </p:nvSpPr>
          <p:spPr bwMode="auto">
            <a:xfrm>
              <a:off x="3393811" y="4596428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Freeform 172"/>
            <p:cNvSpPr>
              <a:spLocks noEditPoints="1"/>
            </p:cNvSpPr>
            <p:nvPr/>
          </p:nvSpPr>
          <p:spPr bwMode="auto">
            <a:xfrm>
              <a:off x="3393811" y="4194092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Freeform 173"/>
            <p:cNvSpPr>
              <a:spLocks noEditPoints="1"/>
            </p:cNvSpPr>
            <p:nvPr/>
          </p:nvSpPr>
          <p:spPr bwMode="auto">
            <a:xfrm>
              <a:off x="3393811" y="3791756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Freeform 174"/>
            <p:cNvSpPr>
              <a:spLocks noEditPoints="1"/>
            </p:cNvSpPr>
            <p:nvPr/>
          </p:nvSpPr>
          <p:spPr bwMode="auto">
            <a:xfrm>
              <a:off x="3502777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Freeform 175"/>
            <p:cNvSpPr>
              <a:spLocks noEditPoints="1"/>
            </p:cNvSpPr>
            <p:nvPr/>
          </p:nvSpPr>
          <p:spPr bwMode="auto">
            <a:xfrm>
              <a:off x="3988933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Freeform 176"/>
            <p:cNvSpPr>
              <a:spLocks noEditPoints="1"/>
            </p:cNvSpPr>
            <p:nvPr/>
          </p:nvSpPr>
          <p:spPr bwMode="auto">
            <a:xfrm>
              <a:off x="4475089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Freeform 177"/>
            <p:cNvSpPr>
              <a:spLocks noEditPoints="1"/>
            </p:cNvSpPr>
            <p:nvPr/>
          </p:nvSpPr>
          <p:spPr bwMode="auto">
            <a:xfrm>
              <a:off x="4952863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Freeform 178"/>
            <p:cNvSpPr>
              <a:spLocks noEditPoints="1"/>
            </p:cNvSpPr>
            <p:nvPr/>
          </p:nvSpPr>
          <p:spPr bwMode="auto">
            <a:xfrm>
              <a:off x="5439019" y="3707936"/>
              <a:ext cx="0" cy="1743456"/>
            </a:xfrm>
            <a:custGeom>
              <a:avLst/>
              <a:gdLst>
                <a:gd name="T0" fmla="*/ 208 h 208"/>
                <a:gd name="T1" fmla="*/ 204 h 208"/>
                <a:gd name="T2" fmla="*/ 200 h 208"/>
                <a:gd name="T3" fmla="*/ 196 h 208"/>
                <a:gd name="T4" fmla="*/ 192 h 208"/>
                <a:gd name="T5" fmla="*/ 188 h 208"/>
                <a:gd name="T6" fmla="*/ 184 h 208"/>
                <a:gd name="T7" fmla="*/ 180 h 208"/>
                <a:gd name="T8" fmla="*/ 176 h 208"/>
                <a:gd name="T9" fmla="*/ 172 h 208"/>
                <a:gd name="T10" fmla="*/ 168 h 208"/>
                <a:gd name="T11" fmla="*/ 164 h 208"/>
                <a:gd name="T12" fmla="*/ 160 h 208"/>
                <a:gd name="T13" fmla="*/ 156 h 208"/>
                <a:gd name="T14" fmla="*/ 152 h 208"/>
                <a:gd name="T15" fmla="*/ 148 h 208"/>
                <a:gd name="T16" fmla="*/ 144 h 208"/>
                <a:gd name="T17" fmla="*/ 140 h 208"/>
                <a:gd name="T18" fmla="*/ 136 h 208"/>
                <a:gd name="T19" fmla="*/ 132 h 208"/>
                <a:gd name="T20" fmla="*/ 128 h 208"/>
                <a:gd name="T21" fmla="*/ 124 h 208"/>
                <a:gd name="T22" fmla="*/ 120 h 208"/>
                <a:gd name="T23" fmla="*/ 116 h 208"/>
                <a:gd name="T24" fmla="*/ 112 h 208"/>
                <a:gd name="T25" fmla="*/ 108 h 208"/>
                <a:gd name="T26" fmla="*/ 104 h 208"/>
                <a:gd name="T27" fmla="*/ 100 h 208"/>
                <a:gd name="T28" fmla="*/ 96 h 208"/>
                <a:gd name="T29" fmla="*/ 92 h 208"/>
                <a:gd name="T30" fmla="*/ 88 h 208"/>
                <a:gd name="T31" fmla="*/ 84 h 208"/>
                <a:gd name="T32" fmla="*/ 80 h 208"/>
                <a:gd name="T33" fmla="*/ 76 h 208"/>
                <a:gd name="T34" fmla="*/ 72 h 208"/>
                <a:gd name="T35" fmla="*/ 68 h 208"/>
                <a:gd name="T36" fmla="*/ 64 h 208"/>
                <a:gd name="T37" fmla="*/ 60 h 208"/>
                <a:gd name="T38" fmla="*/ 56 h 208"/>
                <a:gd name="T39" fmla="*/ 52 h 208"/>
                <a:gd name="T40" fmla="*/ 48 h 208"/>
                <a:gd name="T41" fmla="*/ 44 h 208"/>
                <a:gd name="T42" fmla="*/ 40 h 208"/>
                <a:gd name="T43" fmla="*/ 36 h 208"/>
                <a:gd name="T44" fmla="*/ 32 h 208"/>
                <a:gd name="T45" fmla="*/ 28 h 208"/>
                <a:gd name="T46" fmla="*/ 24 h 208"/>
                <a:gd name="T47" fmla="*/ 20 h 208"/>
                <a:gd name="T48" fmla="*/ 16 h 208"/>
                <a:gd name="T49" fmla="*/ 12 h 208"/>
                <a:gd name="T50" fmla="*/ 8 h 208"/>
                <a:gd name="T51" fmla="*/ 4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</a:cxnLst>
              <a:rect l="0" t="0" r="r" b="b"/>
              <a:pathLst>
                <a:path h="208">
                  <a:moveTo>
                    <a:pt x="0" y="204"/>
                  </a:moveTo>
                  <a:lnTo>
                    <a:pt x="0" y="200"/>
                  </a:lnTo>
                  <a:moveTo>
                    <a:pt x="0" y="196"/>
                  </a:moveTo>
                  <a:lnTo>
                    <a:pt x="0" y="192"/>
                  </a:lnTo>
                  <a:moveTo>
                    <a:pt x="0" y="188"/>
                  </a:moveTo>
                  <a:lnTo>
                    <a:pt x="0" y="184"/>
                  </a:lnTo>
                  <a:moveTo>
                    <a:pt x="0" y="180"/>
                  </a:moveTo>
                  <a:lnTo>
                    <a:pt x="0" y="176"/>
                  </a:lnTo>
                  <a:moveTo>
                    <a:pt x="0" y="172"/>
                  </a:moveTo>
                  <a:lnTo>
                    <a:pt x="0" y="168"/>
                  </a:lnTo>
                  <a:moveTo>
                    <a:pt x="0" y="164"/>
                  </a:moveTo>
                  <a:lnTo>
                    <a:pt x="0" y="160"/>
                  </a:lnTo>
                  <a:moveTo>
                    <a:pt x="0" y="156"/>
                  </a:moveTo>
                  <a:lnTo>
                    <a:pt x="0" y="152"/>
                  </a:lnTo>
                  <a:moveTo>
                    <a:pt x="0" y="148"/>
                  </a:moveTo>
                  <a:lnTo>
                    <a:pt x="0" y="144"/>
                  </a:lnTo>
                  <a:moveTo>
                    <a:pt x="0" y="140"/>
                  </a:moveTo>
                  <a:lnTo>
                    <a:pt x="0" y="136"/>
                  </a:lnTo>
                  <a:moveTo>
                    <a:pt x="0" y="132"/>
                  </a:moveTo>
                  <a:lnTo>
                    <a:pt x="0" y="128"/>
                  </a:lnTo>
                  <a:moveTo>
                    <a:pt x="0" y="124"/>
                  </a:moveTo>
                  <a:lnTo>
                    <a:pt x="0" y="120"/>
                  </a:lnTo>
                  <a:moveTo>
                    <a:pt x="0" y="116"/>
                  </a:moveTo>
                  <a:lnTo>
                    <a:pt x="0" y="112"/>
                  </a:lnTo>
                  <a:moveTo>
                    <a:pt x="0" y="108"/>
                  </a:moveTo>
                  <a:lnTo>
                    <a:pt x="0" y="104"/>
                  </a:lnTo>
                  <a:moveTo>
                    <a:pt x="0" y="100"/>
                  </a:moveTo>
                  <a:lnTo>
                    <a:pt x="0" y="96"/>
                  </a:lnTo>
                  <a:moveTo>
                    <a:pt x="0" y="92"/>
                  </a:moveTo>
                  <a:lnTo>
                    <a:pt x="0" y="88"/>
                  </a:lnTo>
                  <a:moveTo>
                    <a:pt x="0" y="84"/>
                  </a:moveTo>
                  <a:lnTo>
                    <a:pt x="0" y="80"/>
                  </a:lnTo>
                  <a:moveTo>
                    <a:pt x="0" y="76"/>
                  </a:moveTo>
                  <a:lnTo>
                    <a:pt x="0" y="72"/>
                  </a:lnTo>
                  <a:moveTo>
                    <a:pt x="0" y="68"/>
                  </a:moveTo>
                  <a:lnTo>
                    <a:pt x="0" y="64"/>
                  </a:lnTo>
                  <a:moveTo>
                    <a:pt x="0" y="60"/>
                  </a:moveTo>
                  <a:lnTo>
                    <a:pt x="0" y="56"/>
                  </a:lnTo>
                  <a:moveTo>
                    <a:pt x="0" y="52"/>
                  </a:moveTo>
                  <a:lnTo>
                    <a:pt x="0" y="48"/>
                  </a:lnTo>
                  <a:moveTo>
                    <a:pt x="0" y="44"/>
                  </a:moveTo>
                  <a:lnTo>
                    <a:pt x="0" y="40"/>
                  </a:lnTo>
                  <a:moveTo>
                    <a:pt x="0" y="36"/>
                  </a:moveTo>
                  <a:lnTo>
                    <a:pt x="0" y="32"/>
                  </a:lnTo>
                  <a:moveTo>
                    <a:pt x="0" y="28"/>
                  </a:moveTo>
                  <a:lnTo>
                    <a:pt x="0" y="24"/>
                  </a:lnTo>
                  <a:moveTo>
                    <a:pt x="0" y="20"/>
                  </a:moveTo>
                  <a:lnTo>
                    <a:pt x="0" y="16"/>
                  </a:lnTo>
                  <a:moveTo>
                    <a:pt x="0" y="12"/>
                  </a:moveTo>
                  <a:lnTo>
                    <a:pt x="0" y="8"/>
                  </a:lnTo>
                  <a:moveTo>
                    <a:pt x="0" y="4"/>
                  </a:moveTo>
                </a:path>
              </a:pathLst>
            </a:custGeom>
            <a:noFill/>
            <a:ln w="9525" cap="rnd">
              <a:solidFill>
                <a:srgbClr val="D3D3D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Freeform 179"/>
            <p:cNvSpPr>
              <a:spLocks noEditPoints="1"/>
            </p:cNvSpPr>
            <p:nvPr/>
          </p:nvSpPr>
          <p:spPr bwMode="auto">
            <a:xfrm>
              <a:off x="3393811" y="5401100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Freeform 180"/>
            <p:cNvSpPr>
              <a:spLocks noEditPoints="1"/>
            </p:cNvSpPr>
            <p:nvPr/>
          </p:nvSpPr>
          <p:spPr bwMode="auto">
            <a:xfrm>
              <a:off x="3393811" y="3791756"/>
              <a:ext cx="2187702" cy="0"/>
            </a:xfrm>
            <a:custGeom>
              <a:avLst/>
              <a:gdLst>
                <a:gd name="T0" fmla="*/ 4 w 261"/>
                <a:gd name="T1" fmla="*/ 12 w 261"/>
                <a:gd name="T2" fmla="*/ 20 w 261"/>
                <a:gd name="T3" fmla="*/ 28 w 261"/>
                <a:gd name="T4" fmla="*/ 36 w 261"/>
                <a:gd name="T5" fmla="*/ 44 w 261"/>
                <a:gd name="T6" fmla="*/ 52 w 261"/>
                <a:gd name="T7" fmla="*/ 60 w 261"/>
                <a:gd name="T8" fmla="*/ 68 w 261"/>
                <a:gd name="T9" fmla="*/ 76 w 261"/>
                <a:gd name="T10" fmla="*/ 84 w 261"/>
                <a:gd name="T11" fmla="*/ 92 w 261"/>
                <a:gd name="T12" fmla="*/ 100 w 261"/>
                <a:gd name="T13" fmla="*/ 108 w 261"/>
                <a:gd name="T14" fmla="*/ 116 w 261"/>
                <a:gd name="T15" fmla="*/ 124 w 261"/>
                <a:gd name="T16" fmla="*/ 132 w 261"/>
                <a:gd name="T17" fmla="*/ 140 w 261"/>
                <a:gd name="T18" fmla="*/ 148 w 261"/>
                <a:gd name="T19" fmla="*/ 156 w 261"/>
                <a:gd name="T20" fmla="*/ 164 w 261"/>
                <a:gd name="T21" fmla="*/ 172 w 261"/>
                <a:gd name="T22" fmla="*/ 180 w 261"/>
                <a:gd name="T23" fmla="*/ 188 w 261"/>
                <a:gd name="T24" fmla="*/ 196 w 261"/>
                <a:gd name="T25" fmla="*/ 204 w 261"/>
                <a:gd name="T26" fmla="*/ 212 w 261"/>
                <a:gd name="T27" fmla="*/ 220 w 261"/>
                <a:gd name="T28" fmla="*/ 228 w 261"/>
                <a:gd name="T29" fmla="*/ 236 w 261"/>
                <a:gd name="T30" fmla="*/ 244 w 261"/>
                <a:gd name="T31" fmla="*/ 252 w 261"/>
                <a:gd name="T32" fmla="*/ 260 w 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1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Freeform 181"/>
            <p:cNvSpPr>
              <a:spLocks/>
            </p:cNvSpPr>
            <p:nvPr/>
          </p:nvSpPr>
          <p:spPr bwMode="auto">
            <a:xfrm>
              <a:off x="3502777" y="3791756"/>
              <a:ext cx="1936242" cy="1609344"/>
            </a:xfrm>
            <a:custGeom>
              <a:avLst/>
              <a:gdLst>
                <a:gd name="T0" fmla="*/ 3 w 231"/>
                <a:gd name="T1" fmla="*/ 185 h 192"/>
                <a:gd name="T2" fmla="*/ 8 w 231"/>
                <a:gd name="T3" fmla="*/ 175 h 192"/>
                <a:gd name="T4" fmla="*/ 12 w 231"/>
                <a:gd name="T5" fmla="*/ 165 h 192"/>
                <a:gd name="T6" fmla="*/ 17 w 231"/>
                <a:gd name="T7" fmla="*/ 155 h 192"/>
                <a:gd name="T8" fmla="*/ 22 w 231"/>
                <a:gd name="T9" fmla="*/ 146 h 192"/>
                <a:gd name="T10" fmla="*/ 26 w 231"/>
                <a:gd name="T11" fmla="*/ 137 h 192"/>
                <a:gd name="T12" fmla="*/ 30 w 231"/>
                <a:gd name="T13" fmla="*/ 131 h 192"/>
                <a:gd name="T14" fmla="*/ 35 w 231"/>
                <a:gd name="T15" fmla="*/ 123 h 192"/>
                <a:gd name="T16" fmla="*/ 39 w 231"/>
                <a:gd name="T17" fmla="*/ 115 h 192"/>
                <a:gd name="T18" fmla="*/ 44 w 231"/>
                <a:gd name="T19" fmla="*/ 107 h 192"/>
                <a:gd name="T20" fmla="*/ 49 w 231"/>
                <a:gd name="T21" fmla="*/ 99 h 192"/>
                <a:gd name="T22" fmla="*/ 53 w 231"/>
                <a:gd name="T23" fmla="*/ 92 h 192"/>
                <a:gd name="T24" fmla="*/ 58 w 231"/>
                <a:gd name="T25" fmla="*/ 85 h 192"/>
                <a:gd name="T26" fmla="*/ 61 w 231"/>
                <a:gd name="T27" fmla="*/ 80 h 192"/>
                <a:gd name="T28" fmla="*/ 66 w 231"/>
                <a:gd name="T29" fmla="*/ 73 h 192"/>
                <a:gd name="T30" fmla="*/ 71 w 231"/>
                <a:gd name="T31" fmla="*/ 67 h 192"/>
                <a:gd name="T32" fmla="*/ 75 w 231"/>
                <a:gd name="T33" fmla="*/ 61 h 192"/>
                <a:gd name="T34" fmla="*/ 80 w 231"/>
                <a:gd name="T35" fmla="*/ 55 h 192"/>
                <a:gd name="T36" fmla="*/ 85 w 231"/>
                <a:gd name="T37" fmla="*/ 50 h 192"/>
                <a:gd name="T38" fmla="*/ 89 w 231"/>
                <a:gd name="T39" fmla="*/ 45 h 192"/>
                <a:gd name="T40" fmla="*/ 94 w 231"/>
                <a:gd name="T41" fmla="*/ 40 h 192"/>
                <a:gd name="T42" fmla="*/ 99 w 231"/>
                <a:gd name="T43" fmla="*/ 35 h 192"/>
                <a:gd name="T44" fmla="*/ 103 w 231"/>
                <a:gd name="T45" fmla="*/ 31 h 192"/>
                <a:gd name="T46" fmla="*/ 108 w 231"/>
                <a:gd name="T47" fmla="*/ 27 h 192"/>
                <a:gd name="T48" fmla="*/ 113 w 231"/>
                <a:gd name="T49" fmla="*/ 23 h 192"/>
                <a:gd name="T50" fmla="*/ 116 w 231"/>
                <a:gd name="T51" fmla="*/ 21 h 192"/>
                <a:gd name="T52" fmla="*/ 121 w 231"/>
                <a:gd name="T53" fmla="*/ 18 h 192"/>
                <a:gd name="T54" fmla="*/ 125 w 231"/>
                <a:gd name="T55" fmla="*/ 15 h 192"/>
                <a:gd name="T56" fmla="*/ 130 w 231"/>
                <a:gd name="T57" fmla="*/ 12 h 192"/>
                <a:gd name="T58" fmla="*/ 135 w 231"/>
                <a:gd name="T59" fmla="*/ 9 h 192"/>
                <a:gd name="T60" fmla="*/ 139 w 231"/>
                <a:gd name="T61" fmla="*/ 7 h 192"/>
                <a:gd name="T62" fmla="*/ 144 w 231"/>
                <a:gd name="T63" fmla="*/ 5 h 192"/>
                <a:gd name="T64" fmla="*/ 149 w 231"/>
                <a:gd name="T65" fmla="*/ 4 h 192"/>
                <a:gd name="T66" fmla="*/ 153 w 231"/>
                <a:gd name="T67" fmla="*/ 2 h 192"/>
                <a:gd name="T68" fmla="*/ 158 w 231"/>
                <a:gd name="T69" fmla="*/ 1 h 192"/>
                <a:gd name="T70" fmla="*/ 163 w 231"/>
                <a:gd name="T71" fmla="*/ 1 h 192"/>
                <a:gd name="T72" fmla="*/ 167 w 231"/>
                <a:gd name="T73" fmla="*/ 0 h 192"/>
                <a:gd name="T74" fmla="*/ 172 w 231"/>
                <a:gd name="T75" fmla="*/ 0 h 192"/>
                <a:gd name="T76" fmla="*/ 175 w 231"/>
                <a:gd name="T77" fmla="*/ 0 h 192"/>
                <a:gd name="T78" fmla="*/ 180 w 231"/>
                <a:gd name="T79" fmla="*/ 0 h 192"/>
                <a:gd name="T80" fmla="*/ 185 w 231"/>
                <a:gd name="T81" fmla="*/ 1 h 192"/>
                <a:gd name="T82" fmla="*/ 189 w 231"/>
                <a:gd name="T83" fmla="*/ 1 h 192"/>
                <a:gd name="T84" fmla="*/ 194 w 231"/>
                <a:gd name="T85" fmla="*/ 3 h 192"/>
                <a:gd name="T86" fmla="*/ 199 w 231"/>
                <a:gd name="T87" fmla="*/ 4 h 192"/>
                <a:gd name="T88" fmla="*/ 203 w 231"/>
                <a:gd name="T89" fmla="*/ 6 h 192"/>
                <a:gd name="T90" fmla="*/ 208 w 231"/>
                <a:gd name="T91" fmla="*/ 7 h 192"/>
                <a:gd name="T92" fmla="*/ 213 w 231"/>
                <a:gd name="T93" fmla="*/ 10 h 192"/>
                <a:gd name="T94" fmla="*/ 217 w 231"/>
                <a:gd name="T95" fmla="*/ 12 h 192"/>
                <a:gd name="T96" fmla="*/ 222 w 231"/>
                <a:gd name="T97" fmla="*/ 15 h 192"/>
                <a:gd name="T98" fmla="*/ 227 w 231"/>
                <a:gd name="T99" fmla="*/ 18 h 192"/>
                <a:gd name="T100" fmla="*/ 231 w 231"/>
                <a:gd name="T101" fmla="*/ 2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" h="192">
                  <a:moveTo>
                    <a:pt x="0" y="192"/>
                  </a:moveTo>
                  <a:lnTo>
                    <a:pt x="1" y="190"/>
                  </a:lnTo>
                  <a:lnTo>
                    <a:pt x="2" y="187"/>
                  </a:lnTo>
                  <a:lnTo>
                    <a:pt x="3" y="185"/>
                  </a:lnTo>
                  <a:lnTo>
                    <a:pt x="4" y="182"/>
                  </a:lnTo>
                  <a:lnTo>
                    <a:pt x="5" y="180"/>
                  </a:lnTo>
                  <a:lnTo>
                    <a:pt x="7" y="177"/>
                  </a:lnTo>
                  <a:lnTo>
                    <a:pt x="8" y="175"/>
                  </a:lnTo>
                  <a:lnTo>
                    <a:pt x="9" y="172"/>
                  </a:lnTo>
                  <a:lnTo>
                    <a:pt x="10" y="170"/>
                  </a:lnTo>
                  <a:lnTo>
                    <a:pt x="11" y="167"/>
                  </a:lnTo>
                  <a:lnTo>
                    <a:pt x="12" y="165"/>
                  </a:lnTo>
                  <a:lnTo>
                    <a:pt x="14" y="163"/>
                  </a:lnTo>
                  <a:lnTo>
                    <a:pt x="15" y="160"/>
                  </a:lnTo>
                  <a:lnTo>
                    <a:pt x="16" y="158"/>
                  </a:lnTo>
                  <a:lnTo>
                    <a:pt x="17" y="155"/>
                  </a:lnTo>
                  <a:lnTo>
                    <a:pt x="18" y="153"/>
                  </a:lnTo>
                  <a:lnTo>
                    <a:pt x="19" y="151"/>
                  </a:lnTo>
                  <a:lnTo>
                    <a:pt x="21" y="149"/>
                  </a:lnTo>
                  <a:lnTo>
                    <a:pt x="22" y="146"/>
                  </a:lnTo>
                  <a:lnTo>
                    <a:pt x="23" y="144"/>
                  </a:lnTo>
                  <a:lnTo>
                    <a:pt x="24" y="142"/>
                  </a:lnTo>
                  <a:lnTo>
                    <a:pt x="25" y="140"/>
                  </a:lnTo>
                  <a:lnTo>
                    <a:pt x="26" y="137"/>
                  </a:lnTo>
                  <a:lnTo>
                    <a:pt x="28" y="135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30" y="131"/>
                  </a:lnTo>
                  <a:lnTo>
                    <a:pt x="31" y="129"/>
                  </a:lnTo>
                  <a:lnTo>
                    <a:pt x="32" y="127"/>
                  </a:lnTo>
                  <a:lnTo>
                    <a:pt x="33" y="125"/>
                  </a:lnTo>
                  <a:lnTo>
                    <a:pt x="35" y="123"/>
                  </a:lnTo>
                  <a:lnTo>
                    <a:pt x="36" y="121"/>
                  </a:lnTo>
                  <a:lnTo>
                    <a:pt x="37" y="119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40" y="113"/>
                  </a:lnTo>
                  <a:lnTo>
                    <a:pt x="42" y="111"/>
                  </a:lnTo>
                  <a:lnTo>
                    <a:pt x="43" y="109"/>
                  </a:lnTo>
                  <a:lnTo>
                    <a:pt x="44" y="107"/>
                  </a:lnTo>
                  <a:lnTo>
                    <a:pt x="45" y="105"/>
                  </a:lnTo>
                  <a:lnTo>
                    <a:pt x="46" y="103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50" y="97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3" y="92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7" y="87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9" y="83"/>
                  </a:lnTo>
                  <a:lnTo>
                    <a:pt x="60" y="81"/>
                  </a:lnTo>
                  <a:lnTo>
                    <a:pt x="61" y="80"/>
                  </a:lnTo>
                  <a:lnTo>
                    <a:pt x="63" y="78"/>
                  </a:lnTo>
                  <a:lnTo>
                    <a:pt x="64" y="77"/>
                  </a:lnTo>
                  <a:lnTo>
                    <a:pt x="65" y="75"/>
                  </a:lnTo>
                  <a:lnTo>
                    <a:pt x="66" y="73"/>
                  </a:lnTo>
                  <a:lnTo>
                    <a:pt x="67" y="72"/>
                  </a:lnTo>
                  <a:lnTo>
                    <a:pt x="68" y="70"/>
                  </a:lnTo>
                  <a:lnTo>
                    <a:pt x="69" y="69"/>
                  </a:lnTo>
                  <a:lnTo>
                    <a:pt x="71" y="67"/>
                  </a:lnTo>
                  <a:lnTo>
                    <a:pt x="72" y="66"/>
                  </a:lnTo>
                  <a:lnTo>
                    <a:pt x="73" y="64"/>
                  </a:lnTo>
                  <a:lnTo>
                    <a:pt x="74" y="63"/>
                  </a:lnTo>
                  <a:lnTo>
                    <a:pt x="75" y="61"/>
                  </a:lnTo>
                  <a:lnTo>
                    <a:pt x="76" y="60"/>
                  </a:lnTo>
                  <a:lnTo>
                    <a:pt x="78" y="58"/>
                  </a:lnTo>
                  <a:lnTo>
                    <a:pt x="79" y="57"/>
                  </a:lnTo>
                  <a:lnTo>
                    <a:pt x="80" y="55"/>
                  </a:lnTo>
                  <a:lnTo>
                    <a:pt x="81" y="54"/>
                  </a:lnTo>
                  <a:lnTo>
                    <a:pt x="82" y="53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6" y="49"/>
                  </a:lnTo>
                  <a:lnTo>
                    <a:pt x="87" y="47"/>
                  </a:lnTo>
                  <a:lnTo>
                    <a:pt x="88" y="46"/>
                  </a:lnTo>
                  <a:lnTo>
                    <a:pt x="89" y="45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3" y="41"/>
                  </a:lnTo>
                  <a:lnTo>
                    <a:pt x="94" y="40"/>
                  </a:lnTo>
                  <a:lnTo>
                    <a:pt x="95" y="39"/>
                  </a:lnTo>
                  <a:lnTo>
                    <a:pt x="96" y="38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0" y="34"/>
                  </a:lnTo>
                  <a:lnTo>
                    <a:pt x="101" y="33"/>
                  </a:lnTo>
                  <a:lnTo>
                    <a:pt x="102" y="32"/>
                  </a:lnTo>
                  <a:lnTo>
                    <a:pt x="103" y="31"/>
                  </a:lnTo>
                  <a:lnTo>
                    <a:pt x="104" y="30"/>
                  </a:lnTo>
                  <a:lnTo>
                    <a:pt x="106" y="29"/>
                  </a:lnTo>
                  <a:lnTo>
                    <a:pt x="107" y="28"/>
                  </a:lnTo>
                  <a:lnTo>
                    <a:pt x="108" y="27"/>
                  </a:lnTo>
                  <a:lnTo>
                    <a:pt x="109" y="26"/>
                  </a:lnTo>
                  <a:lnTo>
                    <a:pt x="110" y="25"/>
                  </a:lnTo>
                  <a:lnTo>
                    <a:pt x="111" y="24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5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7" y="20"/>
                  </a:lnTo>
                  <a:lnTo>
                    <a:pt x="118" y="19"/>
                  </a:lnTo>
                  <a:lnTo>
                    <a:pt x="120" y="18"/>
                  </a:lnTo>
                  <a:lnTo>
                    <a:pt x="121" y="18"/>
                  </a:lnTo>
                  <a:lnTo>
                    <a:pt x="122" y="17"/>
                  </a:lnTo>
                  <a:lnTo>
                    <a:pt x="123" y="16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7" y="14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30" y="12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4" y="10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9" y="7"/>
                  </a:lnTo>
                  <a:lnTo>
                    <a:pt x="141" y="7"/>
                  </a:lnTo>
                  <a:lnTo>
                    <a:pt x="142" y="6"/>
                  </a:lnTo>
                  <a:lnTo>
                    <a:pt x="143" y="6"/>
                  </a:lnTo>
                  <a:lnTo>
                    <a:pt x="144" y="5"/>
                  </a:lnTo>
                  <a:lnTo>
                    <a:pt x="145" y="5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3"/>
                  </a:lnTo>
                  <a:lnTo>
                    <a:pt x="151" y="3"/>
                  </a:lnTo>
                  <a:lnTo>
                    <a:pt x="152" y="3"/>
                  </a:lnTo>
                  <a:lnTo>
                    <a:pt x="153" y="2"/>
                  </a:lnTo>
                  <a:lnTo>
                    <a:pt x="155" y="2"/>
                  </a:lnTo>
                  <a:lnTo>
                    <a:pt x="156" y="2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9" y="1"/>
                  </a:lnTo>
                  <a:lnTo>
                    <a:pt x="160" y="1"/>
                  </a:lnTo>
                  <a:lnTo>
                    <a:pt x="162" y="1"/>
                  </a:lnTo>
                  <a:lnTo>
                    <a:pt x="163" y="1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5" y="1"/>
                  </a:lnTo>
                  <a:lnTo>
                    <a:pt x="186" y="1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3" y="2"/>
                  </a:lnTo>
                  <a:lnTo>
                    <a:pt x="194" y="3"/>
                  </a:lnTo>
                  <a:lnTo>
                    <a:pt x="195" y="3"/>
                  </a:lnTo>
                  <a:lnTo>
                    <a:pt x="196" y="3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201" y="5"/>
                  </a:lnTo>
                  <a:lnTo>
                    <a:pt x="202" y="5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6" y="6"/>
                  </a:lnTo>
                  <a:lnTo>
                    <a:pt x="207" y="7"/>
                  </a:lnTo>
                  <a:lnTo>
                    <a:pt x="208" y="7"/>
                  </a:lnTo>
                  <a:lnTo>
                    <a:pt x="209" y="8"/>
                  </a:lnTo>
                  <a:lnTo>
                    <a:pt x="210" y="9"/>
                  </a:lnTo>
                  <a:lnTo>
                    <a:pt x="212" y="9"/>
                  </a:lnTo>
                  <a:lnTo>
                    <a:pt x="213" y="10"/>
                  </a:lnTo>
                  <a:lnTo>
                    <a:pt x="214" y="10"/>
                  </a:lnTo>
                  <a:lnTo>
                    <a:pt x="215" y="11"/>
                  </a:lnTo>
                  <a:lnTo>
                    <a:pt x="216" y="11"/>
                  </a:lnTo>
                  <a:lnTo>
                    <a:pt x="217" y="12"/>
                  </a:lnTo>
                  <a:lnTo>
                    <a:pt x="219" y="13"/>
                  </a:lnTo>
                  <a:lnTo>
                    <a:pt x="220" y="13"/>
                  </a:lnTo>
                  <a:lnTo>
                    <a:pt x="221" y="14"/>
                  </a:lnTo>
                  <a:lnTo>
                    <a:pt x="222" y="15"/>
                  </a:lnTo>
                  <a:lnTo>
                    <a:pt x="223" y="16"/>
                  </a:lnTo>
                  <a:lnTo>
                    <a:pt x="224" y="16"/>
                  </a:lnTo>
                  <a:lnTo>
                    <a:pt x="226" y="17"/>
                  </a:lnTo>
                  <a:lnTo>
                    <a:pt x="227" y="18"/>
                  </a:lnTo>
                  <a:lnTo>
                    <a:pt x="228" y="19"/>
                  </a:lnTo>
                  <a:lnTo>
                    <a:pt x="229" y="20"/>
                  </a:lnTo>
                  <a:lnTo>
                    <a:pt x="230" y="20"/>
                  </a:lnTo>
                  <a:lnTo>
                    <a:pt x="231" y="21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Oval 182"/>
            <p:cNvSpPr>
              <a:spLocks noChangeArrowheads="1"/>
            </p:cNvSpPr>
            <p:nvPr/>
          </p:nvSpPr>
          <p:spPr bwMode="auto">
            <a:xfrm>
              <a:off x="3477630" y="5375953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Oval 183"/>
            <p:cNvSpPr>
              <a:spLocks noChangeAspect="1" noChangeArrowheads="1"/>
            </p:cNvSpPr>
            <p:nvPr/>
          </p:nvSpPr>
          <p:spPr bwMode="auto">
            <a:xfrm>
              <a:off x="3720708" y="4881415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Oval 184"/>
            <p:cNvSpPr>
              <a:spLocks noChangeArrowheads="1"/>
            </p:cNvSpPr>
            <p:nvPr/>
          </p:nvSpPr>
          <p:spPr bwMode="auto">
            <a:xfrm>
              <a:off x="3963786" y="4479079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Oval 185"/>
            <p:cNvSpPr>
              <a:spLocks noChangeArrowheads="1"/>
            </p:cNvSpPr>
            <p:nvPr/>
          </p:nvSpPr>
          <p:spPr bwMode="auto">
            <a:xfrm>
              <a:off x="4449942" y="3942631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Oval 186"/>
            <p:cNvSpPr>
              <a:spLocks noChangeArrowheads="1"/>
            </p:cNvSpPr>
            <p:nvPr/>
          </p:nvSpPr>
          <p:spPr bwMode="auto">
            <a:xfrm>
              <a:off x="4927716" y="3766609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Oval 187"/>
            <p:cNvSpPr>
              <a:spLocks noChangeArrowheads="1"/>
            </p:cNvSpPr>
            <p:nvPr/>
          </p:nvSpPr>
          <p:spPr bwMode="auto">
            <a:xfrm>
              <a:off x="5413872" y="3942631"/>
              <a:ext cx="54000" cy="54000"/>
            </a:xfrm>
            <a:prstGeom prst="ellipse">
              <a:avLst/>
            </a:prstGeom>
            <a:solidFill>
              <a:srgbClr val="000000"/>
            </a:solidFill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Rectangle 188"/>
            <p:cNvSpPr>
              <a:spLocks noChangeArrowheads="1"/>
            </p:cNvSpPr>
            <p:nvPr/>
          </p:nvSpPr>
          <p:spPr bwMode="auto">
            <a:xfrm>
              <a:off x="3360283" y="3707936"/>
              <a:ext cx="2221230" cy="17769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Rectangle 190"/>
            <p:cNvSpPr>
              <a:spLocks noChangeArrowheads="1"/>
            </p:cNvSpPr>
            <p:nvPr/>
          </p:nvSpPr>
          <p:spPr bwMode="auto">
            <a:xfrm>
              <a:off x="3360283" y="3548678"/>
              <a:ext cx="2221230" cy="159258"/>
            </a:xfrm>
            <a:prstGeom prst="rect">
              <a:avLst/>
            </a:prstGeom>
            <a:noFill/>
            <a:ln w="9525" cap="rnd">
              <a:solidFill>
                <a:srgbClr val="FFE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191"/>
            <p:cNvSpPr>
              <a:spLocks noChangeArrowheads="1"/>
            </p:cNvSpPr>
            <p:nvPr/>
          </p:nvSpPr>
          <p:spPr bwMode="auto">
            <a:xfrm>
              <a:off x="4198483" y="3537202"/>
              <a:ext cx="692377" cy="18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54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quadratic</a:t>
              </a:r>
              <a:endPara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5" name="Rectangle 192"/>
            <p:cNvSpPr>
              <a:spLocks noChangeArrowheads="1"/>
            </p:cNvSpPr>
            <p:nvPr/>
          </p:nvSpPr>
          <p:spPr bwMode="auto">
            <a:xfrm>
              <a:off x="3360283" y="3548678"/>
              <a:ext cx="2221230" cy="1592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54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6" name="Gruppieren 321"/>
            <p:cNvGrpSpPr/>
            <p:nvPr/>
          </p:nvGrpSpPr>
          <p:grpSpPr>
            <a:xfrm>
              <a:off x="3454036" y="5484919"/>
              <a:ext cx="2080085" cy="263827"/>
              <a:chOff x="3718107" y="6013222"/>
              <a:chExt cx="2363732" cy="299803"/>
            </a:xfrm>
          </p:grpSpPr>
          <p:sp>
            <p:nvSpPr>
              <p:cNvPr id="387" name="Line 154"/>
              <p:cNvSpPr>
                <a:spLocks noChangeShapeType="1"/>
              </p:cNvSpPr>
              <p:nvPr/>
            </p:nvSpPr>
            <p:spPr bwMode="auto">
              <a:xfrm>
                <a:off x="3773494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Line 155"/>
              <p:cNvSpPr>
                <a:spLocks noChangeShapeType="1"/>
              </p:cNvSpPr>
              <p:nvPr/>
            </p:nvSpPr>
            <p:spPr bwMode="auto">
              <a:xfrm>
                <a:off x="4325944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Line 156"/>
              <p:cNvSpPr>
                <a:spLocks noChangeShapeType="1"/>
              </p:cNvSpPr>
              <p:nvPr/>
            </p:nvSpPr>
            <p:spPr bwMode="auto">
              <a:xfrm>
                <a:off x="4878394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Line 157"/>
              <p:cNvSpPr>
                <a:spLocks noChangeShapeType="1"/>
              </p:cNvSpPr>
              <p:nvPr/>
            </p:nvSpPr>
            <p:spPr bwMode="auto">
              <a:xfrm>
                <a:off x="5421319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Line 158"/>
              <p:cNvSpPr>
                <a:spLocks noChangeShapeType="1"/>
              </p:cNvSpPr>
              <p:nvPr/>
            </p:nvSpPr>
            <p:spPr bwMode="auto">
              <a:xfrm>
                <a:off x="5973769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2" name="Gruppieren 347"/>
              <p:cNvGrpSpPr/>
              <p:nvPr/>
            </p:nvGrpSpPr>
            <p:grpSpPr>
              <a:xfrm>
                <a:off x="3718107" y="6103759"/>
                <a:ext cx="2363732" cy="209266"/>
                <a:chOff x="1192559" y="6103763"/>
                <a:chExt cx="2363732" cy="209266"/>
              </a:xfrm>
            </p:grpSpPr>
            <p:sp>
              <p:nvSpPr>
                <p:cNvPr id="393" name="Rectangle 125"/>
                <p:cNvSpPr>
                  <a:spLocks noChangeArrowheads="1"/>
                </p:cNvSpPr>
                <p:nvPr/>
              </p:nvSpPr>
              <p:spPr bwMode="auto">
                <a:xfrm>
                  <a:off x="1192559" y="6103763"/>
                  <a:ext cx="96529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94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05887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95" name="Rectangle 127"/>
                <p:cNvSpPr>
                  <a:spLocks noChangeArrowheads="1"/>
                </p:cNvSpPr>
                <p:nvPr/>
              </p:nvSpPr>
              <p:spPr bwMode="auto">
                <a:xfrm>
                  <a:off x="2258337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96" name="Rectangle 128"/>
                <p:cNvSpPr>
                  <a:spLocks noChangeArrowheads="1"/>
                </p:cNvSpPr>
                <p:nvPr/>
              </p:nvSpPr>
              <p:spPr bwMode="auto">
                <a:xfrm>
                  <a:off x="2810786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9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363236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67" name="Gruppieren 322"/>
            <p:cNvGrpSpPr/>
            <p:nvPr/>
          </p:nvGrpSpPr>
          <p:grpSpPr>
            <a:xfrm>
              <a:off x="5676518" y="3559400"/>
              <a:ext cx="2080085" cy="263827"/>
              <a:chOff x="3718107" y="6013222"/>
              <a:chExt cx="2363732" cy="299803"/>
            </a:xfrm>
          </p:grpSpPr>
          <p:sp>
            <p:nvSpPr>
              <p:cNvPr id="376" name="Line 154"/>
              <p:cNvSpPr>
                <a:spLocks noChangeShapeType="1"/>
              </p:cNvSpPr>
              <p:nvPr/>
            </p:nvSpPr>
            <p:spPr bwMode="auto">
              <a:xfrm>
                <a:off x="3773494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Line 155"/>
              <p:cNvSpPr>
                <a:spLocks noChangeShapeType="1"/>
              </p:cNvSpPr>
              <p:nvPr/>
            </p:nvSpPr>
            <p:spPr bwMode="auto">
              <a:xfrm>
                <a:off x="4325944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Line 156"/>
              <p:cNvSpPr>
                <a:spLocks noChangeShapeType="1"/>
              </p:cNvSpPr>
              <p:nvPr/>
            </p:nvSpPr>
            <p:spPr bwMode="auto">
              <a:xfrm>
                <a:off x="4878394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Line 157"/>
              <p:cNvSpPr>
                <a:spLocks noChangeShapeType="1"/>
              </p:cNvSpPr>
              <p:nvPr/>
            </p:nvSpPr>
            <p:spPr bwMode="auto">
              <a:xfrm>
                <a:off x="5421319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Line 158"/>
              <p:cNvSpPr>
                <a:spLocks noChangeShapeType="1"/>
              </p:cNvSpPr>
              <p:nvPr/>
            </p:nvSpPr>
            <p:spPr bwMode="auto">
              <a:xfrm>
                <a:off x="5973769" y="6013222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54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1" name="Gruppieren 336"/>
              <p:cNvGrpSpPr/>
              <p:nvPr/>
            </p:nvGrpSpPr>
            <p:grpSpPr>
              <a:xfrm>
                <a:off x="3718107" y="6103759"/>
                <a:ext cx="2363732" cy="209266"/>
                <a:chOff x="1192559" y="6103763"/>
                <a:chExt cx="2363732" cy="209266"/>
              </a:xfrm>
            </p:grpSpPr>
            <p:sp>
              <p:nvSpPr>
                <p:cNvPr id="382" name="Rectangle 125"/>
                <p:cNvSpPr>
                  <a:spLocks noChangeArrowheads="1"/>
                </p:cNvSpPr>
                <p:nvPr/>
              </p:nvSpPr>
              <p:spPr bwMode="auto">
                <a:xfrm>
                  <a:off x="1192559" y="6103763"/>
                  <a:ext cx="96529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8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05887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10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84" name="Rectangle 127"/>
                <p:cNvSpPr>
                  <a:spLocks noChangeArrowheads="1"/>
                </p:cNvSpPr>
                <p:nvPr/>
              </p:nvSpPr>
              <p:spPr bwMode="auto">
                <a:xfrm>
                  <a:off x="2258337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20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85" name="Rectangle 128"/>
                <p:cNvSpPr>
                  <a:spLocks noChangeArrowheads="1"/>
                </p:cNvSpPr>
                <p:nvPr/>
              </p:nvSpPr>
              <p:spPr bwMode="auto">
                <a:xfrm>
                  <a:off x="2810786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30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86" name="Rectangle 129"/>
                <p:cNvSpPr>
                  <a:spLocks noChangeArrowheads="1"/>
                </p:cNvSpPr>
                <p:nvPr/>
              </p:nvSpPr>
              <p:spPr bwMode="auto">
                <a:xfrm>
                  <a:off x="3363236" y="6103763"/>
                  <a:ext cx="193055" cy="209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540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40</a:t>
                  </a:r>
                  <a:endPara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68" name="Gruppieren 323"/>
            <p:cNvGrpSpPr/>
            <p:nvPr/>
          </p:nvGrpSpPr>
          <p:grpSpPr>
            <a:xfrm>
              <a:off x="874691" y="3719800"/>
              <a:ext cx="169888" cy="1782424"/>
              <a:chOff x="884419" y="1785044"/>
              <a:chExt cx="169888" cy="1782424"/>
            </a:xfrm>
          </p:grpSpPr>
          <p:sp>
            <p:nvSpPr>
              <p:cNvPr id="371" name="Rectangle 18"/>
              <p:cNvSpPr>
                <a:spLocks noChangeArrowheads="1"/>
              </p:cNvSpPr>
              <p:nvPr/>
            </p:nvSpPr>
            <p:spPr bwMode="auto">
              <a:xfrm>
                <a:off x="959182" y="3383314"/>
                <a:ext cx="84945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2" name="Rectangle 19"/>
              <p:cNvSpPr>
                <a:spLocks noChangeArrowheads="1"/>
              </p:cNvSpPr>
              <p:nvPr/>
            </p:nvSpPr>
            <p:spPr bwMode="auto">
              <a:xfrm>
                <a:off x="884419" y="2980978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3" name="Rectangle 20"/>
              <p:cNvSpPr>
                <a:spLocks noChangeArrowheads="1"/>
              </p:cNvSpPr>
              <p:nvPr/>
            </p:nvSpPr>
            <p:spPr bwMode="auto">
              <a:xfrm>
                <a:off x="884419" y="2578642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4" name="Rectangle 21"/>
              <p:cNvSpPr>
                <a:spLocks noChangeArrowheads="1"/>
              </p:cNvSpPr>
              <p:nvPr/>
            </p:nvSpPr>
            <p:spPr bwMode="auto">
              <a:xfrm>
                <a:off x="884419" y="2176306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5" name="Rectangle 22"/>
              <p:cNvSpPr>
                <a:spLocks noChangeArrowheads="1"/>
              </p:cNvSpPr>
              <p:nvPr/>
            </p:nvSpPr>
            <p:spPr bwMode="auto">
              <a:xfrm>
                <a:off x="884419" y="1785044"/>
                <a:ext cx="169888" cy="184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540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40</a:t>
                </a:r>
                <a:endPara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69" name="Rectangle 7"/>
            <p:cNvSpPr>
              <a:spLocks noChangeArrowheads="1"/>
            </p:cNvSpPr>
            <p:nvPr/>
          </p:nvSpPr>
          <p:spPr bwMode="auto">
            <a:xfrm>
              <a:off x="6185905" y="3976109"/>
              <a:ext cx="10547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54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Dose </a:t>
              </a: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 mg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0" name="Rectangle 8"/>
            <p:cNvSpPr>
              <a:spLocks noChangeArrowheads="1"/>
            </p:cNvSpPr>
            <p:nvPr/>
          </p:nvSpPr>
          <p:spPr bwMode="auto">
            <a:xfrm rot="16200000">
              <a:off x="-1319039" y="3544428"/>
              <a:ext cx="40427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54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Model means (6MWD, absolute change from baseline in m)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3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Patient disposition flow chart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9620" y="1422829"/>
            <a:ext cx="3130658" cy="156966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N=339 </a:t>
            </a:r>
          </a:p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enrolled patients with symptomatic chronic HFpEF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9620" y="3699343"/>
            <a:ext cx="3130658" cy="120032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2FAEE"/>
                </a:solidFill>
                <a:latin typeface="Arial" charset="0"/>
                <a:ea typeface="Arial" charset="0"/>
                <a:cs typeface="Arial" charset="0"/>
              </a:rPr>
              <a:t>N=305 </a:t>
            </a:r>
          </a:p>
          <a:p>
            <a:pPr algn="ctr"/>
            <a:r>
              <a:rPr lang="en-US" sz="2400" b="1" dirty="0">
                <a:solidFill>
                  <a:srgbClr val="22FAEE"/>
                </a:solidFill>
                <a:latin typeface="Arial" charset="0"/>
                <a:ea typeface="Arial" charset="0"/>
                <a:cs typeface="Arial" charset="0"/>
              </a:rPr>
              <a:t>randomized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758" y="5459960"/>
            <a:ext cx="3494741" cy="83099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1218074"/>
            <a:r>
              <a:rPr lang="en-GB" sz="2400" b="1" dirty="0">
                <a:solidFill>
                  <a:srgbClr val="22FAEE"/>
                </a:solidFill>
                <a:latin typeface="Arial"/>
                <a:ea typeface="Arial Unicode MS"/>
                <a:cs typeface="Arial"/>
              </a:rPr>
              <a:t>N=275 </a:t>
            </a:r>
          </a:p>
          <a:p>
            <a:pPr algn="ctr" defTabSz="1218074"/>
            <a:r>
              <a:rPr lang="en-GB" sz="2400" b="1" dirty="0">
                <a:solidFill>
                  <a:srgbClr val="22FAEE"/>
                </a:solidFill>
                <a:latin typeface="Arial"/>
                <a:ea typeface="Arial Unicode MS"/>
                <a:cs typeface="Arial"/>
              </a:rPr>
              <a:t>completed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8749" y="5473452"/>
            <a:ext cx="3631770" cy="83099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N=30 </a:t>
            </a:r>
          </a:p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discontinuations</a:t>
            </a:r>
          </a:p>
        </p:txBody>
      </p:sp>
      <p:cxnSp>
        <p:nvCxnSpPr>
          <p:cNvPr id="14" name="Straight Connector 13"/>
          <p:cNvCxnSpPr>
            <a:stCxn id="6" idx="2"/>
            <a:endCxn id="8" idx="0"/>
          </p:cNvCxnSpPr>
          <p:nvPr/>
        </p:nvCxnSpPr>
        <p:spPr>
          <a:xfrm>
            <a:off x="4484949" y="2992489"/>
            <a:ext cx="0" cy="70685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  <a:stCxn id="8" idx="1"/>
            <a:endCxn id="9" idx="0"/>
          </p:cNvCxnSpPr>
          <p:nvPr/>
        </p:nvCxnSpPr>
        <p:spPr>
          <a:xfrm rot="10800000" flipV="1">
            <a:off x="2634130" y="4299508"/>
            <a:ext cx="285491" cy="1160452"/>
          </a:xfrm>
          <a:prstGeom prst="bentConnector2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cxnSp>
      <p:cxnSp>
        <p:nvCxnSpPr>
          <p:cNvPr id="20" name="Elbow Connector 19"/>
          <p:cNvCxnSpPr>
            <a:stCxn id="8" idx="3"/>
            <a:endCxn id="10" idx="0"/>
          </p:cNvCxnSpPr>
          <p:nvPr/>
        </p:nvCxnSpPr>
        <p:spPr>
          <a:xfrm>
            <a:off x="6050278" y="4299508"/>
            <a:ext cx="524356" cy="1173944"/>
          </a:xfrm>
          <a:prstGeom prst="bentConnector2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cxnSp>
      <p:sp>
        <p:nvSpPr>
          <p:cNvPr id="44" name="TextBox 43"/>
          <p:cNvSpPr txBox="1"/>
          <p:nvPr/>
        </p:nvSpPr>
        <p:spPr>
          <a:xfrm>
            <a:off x="7692581" y="1892729"/>
            <a:ext cx="3483420" cy="24314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N=34 screen failures:</a:t>
            </a:r>
          </a:p>
          <a:p>
            <a:pPr algn="ctr"/>
            <a:endParaRPr lang="en-US" sz="8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N=15 inclusion/exclusion criteria not met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N=14 withdrawal by subject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N=4 adverse event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N=1 physician decision</a:t>
            </a:r>
          </a:p>
        </p:txBody>
      </p:sp>
      <p:cxnSp>
        <p:nvCxnSpPr>
          <p:cNvPr id="45" name="Elbow Connector 44"/>
          <p:cNvCxnSpPr>
            <a:cxnSpLocks/>
            <a:endCxn id="44" idx="1"/>
          </p:cNvCxnSpPr>
          <p:nvPr/>
        </p:nvCxnSpPr>
        <p:spPr>
          <a:xfrm flipV="1">
            <a:off x="4495800" y="3108447"/>
            <a:ext cx="3196781" cy="307854"/>
          </a:xfrm>
          <a:prstGeom prst="bentConnector3">
            <a:avLst>
              <a:gd name="adj1" fmla="val 8496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546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Patient disposition flow chart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1936D9-F9F5-B942-9398-680FEAF04A93}"/>
              </a:ext>
            </a:extLst>
          </p:cNvPr>
          <p:cNvSpPr/>
          <p:nvPr/>
        </p:nvSpPr>
        <p:spPr bwMode="gray">
          <a:xfrm>
            <a:off x="4351845" y="1326436"/>
            <a:ext cx="3382455" cy="5760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968FF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rPr>
              <a:t>305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rPr>
              <a:t>Randomized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491734B-080A-E740-A9EE-7D36EAF19E70}"/>
              </a:ext>
            </a:extLst>
          </p:cNvPr>
          <p:cNvCxnSpPr>
            <a:cxnSpLocks/>
            <a:stCxn id="81" idx="2"/>
            <a:endCxn id="102" idx="0"/>
          </p:cNvCxnSpPr>
          <p:nvPr/>
        </p:nvCxnSpPr>
        <p:spPr bwMode="gray">
          <a:xfrm flipH="1">
            <a:off x="1446361" y="1614468"/>
            <a:ext cx="2905484" cy="904349"/>
          </a:xfrm>
          <a:prstGeom prst="line">
            <a:avLst/>
          </a:prstGeom>
          <a:noFill/>
          <a:ln w="6350" cap="flat" cmpd="sng" algn="ctr">
            <a:solidFill>
              <a:srgbClr val="F968FF"/>
            </a:solidFill>
            <a:prstDash val="soli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34AB4E-C679-8F4C-BFD5-D7D5F1BC1824}"/>
              </a:ext>
            </a:extLst>
          </p:cNvPr>
          <p:cNvCxnSpPr>
            <a:cxnSpLocks/>
            <a:stCxn id="81" idx="3"/>
            <a:endCxn id="103" idx="0"/>
          </p:cNvCxnSpPr>
          <p:nvPr/>
        </p:nvCxnSpPr>
        <p:spPr bwMode="gray">
          <a:xfrm flipH="1">
            <a:off x="3281975" y="1818137"/>
            <a:ext cx="1565219" cy="700680"/>
          </a:xfrm>
          <a:prstGeom prst="line">
            <a:avLst/>
          </a:prstGeom>
          <a:noFill/>
          <a:ln w="6350" cap="flat" cmpd="sng" algn="ctr">
            <a:solidFill>
              <a:srgbClr val="F968FF"/>
            </a:solidFill>
            <a:prstDash val="soli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57A54C0-9B18-864C-96FE-719CCE903A34}"/>
              </a:ext>
            </a:extLst>
          </p:cNvPr>
          <p:cNvCxnSpPr>
            <a:cxnSpLocks/>
            <a:endCxn id="104" idx="0"/>
          </p:cNvCxnSpPr>
          <p:nvPr/>
        </p:nvCxnSpPr>
        <p:spPr bwMode="gray">
          <a:xfrm flipH="1">
            <a:off x="5121241" y="1900657"/>
            <a:ext cx="693531" cy="618161"/>
          </a:xfrm>
          <a:prstGeom prst="line">
            <a:avLst/>
          </a:prstGeom>
          <a:noFill/>
          <a:ln w="6350" cap="flat" cmpd="sng" algn="ctr">
            <a:solidFill>
              <a:srgbClr val="F968FF"/>
            </a:solidFill>
            <a:prstDash val="soli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B17E884-7532-1243-82E8-201CBAC58AFF}"/>
              </a:ext>
            </a:extLst>
          </p:cNvPr>
          <p:cNvCxnSpPr>
            <a:cxnSpLocks/>
            <a:endCxn id="105" idx="0"/>
          </p:cNvCxnSpPr>
          <p:nvPr/>
        </p:nvCxnSpPr>
        <p:spPr bwMode="gray">
          <a:xfrm>
            <a:off x="6240619" y="1900657"/>
            <a:ext cx="720663" cy="618161"/>
          </a:xfrm>
          <a:prstGeom prst="line">
            <a:avLst/>
          </a:prstGeom>
          <a:noFill/>
          <a:ln w="6350" cap="flat" cmpd="sng" algn="ctr">
            <a:solidFill>
              <a:srgbClr val="F968FF"/>
            </a:solidFill>
            <a:prstDash val="soli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E2D98C2-5254-F14D-839E-0705ABB60766}"/>
              </a:ext>
            </a:extLst>
          </p:cNvPr>
          <p:cNvCxnSpPr>
            <a:cxnSpLocks/>
            <a:stCxn id="81" idx="5"/>
            <a:endCxn id="106" idx="0"/>
          </p:cNvCxnSpPr>
          <p:nvPr/>
        </p:nvCxnSpPr>
        <p:spPr bwMode="gray">
          <a:xfrm>
            <a:off x="7238951" y="1818137"/>
            <a:ext cx="1562370" cy="696992"/>
          </a:xfrm>
          <a:prstGeom prst="line">
            <a:avLst/>
          </a:prstGeom>
          <a:noFill/>
          <a:ln w="6350" cap="flat" cmpd="sng" algn="ctr">
            <a:solidFill>
              <a:srgbClr val="F968FF"/>
            </a:solidFill>
            <a:prstDash val="soli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D8F118-CD29-5D41-A856-DAFB3E7A190B}"/>
              </a:ext>
            </a:extLst>
          </p:cNvPr>
          <p:cNvCxnSpPr>
            <a:cxnSpLocks/>
            <a:stCxn id="81" idx="6"/>
            <a:endCxn id="107" idx="0"/>
          </p:cNvCxnSpPr>
          <p:nvPr/>
        </p:nvCxnSpPr>
        <p:spPr bwMode="gray">
          <a:xfrm>
            <a:off x="7734300" y="1614468"/>
            <a:ext cx="2905516" cy="900661"/>
          </a:xfrm>
          <a:prstGeom prst="line">
            <a:avLst/>
          </a:prstGeom>
          <a:noFill/>
          <a:ln w="6350" cap="flat" cmpd="sng" algn="ctr">
            <a:solidFill>
              <a:srgbClr val="F968FF"/>
            </a:solidFill>
            <a:prstDash val="solid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338750-3CF4-0A4C-BE64-197D36FC5EE1}"/>
              </a:ext>
            </a:extLst>
          </p:cNvPr>
          <p:cNvGrpSpPr/>
          <p:nvPr/>
        </p:nvGrpSpPr>
        <p:grpSpPr>
          <a:xfrm>
            <a:off x="1440499" y="3256145"/>
            <a:ext cx="9220468" cy="258605"/>
            <a:chOff x="1446361" y="3133826"/>
            <a:chExt cx="9220468" cy="30262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591EE8A-CD04-D844-8E90-E37CB633CF8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446361" y="3137515"/>
              <a:ext cx="0" cy="29893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C99F7B0-30D9-5947-9E86-160C7C8744C3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81975" y="3133827"/>
              <a:ext cx="772" cy="302625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29C1C91-113B-C84B-A106-443AA10623F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123351" y="3137514"/>
              <a:ext cx="0" cy="298939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03E48FD-E939-E447-A36E-2D2550C7814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958965" y="3133826"/>
              <a:ext cx="772" cy="30262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9F94172-9E18-D84F-886A-BAD981980F6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830443" y="3137514"/>
              <a:ext cx="0" cy="298939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8F559E-0E99-0442-A359-1FD4F7F62E6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0666057" y="3133826"/>
              <a:ext cx="772" cy="30262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FF7F8C-283A-6640-96FB-8249B27D52E5}"/>
              </a:ext>
            </a:extLst>
          </p:cNvPr>
          <p:cNvGrpSpPr/>
          <p:nvPr/>
        </p:nvGrpSpPr>
        <p:grpSpPr>
          <a:xfrm>
            <a:off x="627180" y="3508491"/>
            <a:ext cx="10846568" cy="531406"/>
            <a:chOff x="627180" y="3430194"/>
            <a:chExt cx="10846568" cy="53140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2FA3DB-9BFC-734C-9D85-4452BB7D9725}"/>
                </a:ext>
              </a:extLst>
            </p:cNvPr>
            <p:cNvSpPr txBox="1"/>
            <p:nvPr/>
          </p:nvSpPr>
          <p:spPr bwMode="gray">
            <a:xfrm>
              <a:off x="627180" y="3437574"/>
              <a:ext cx="1633728" cy="52118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70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Completed treatment</a:t>
              </a:r>
              <a:endParaRPr kumimoji="0" lang="en-US" sz="1333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6BEABF-EA23-A84B-904C-0FF6BA6E01EE}"/>
                </a:ext>
              </a:extLst>
            </p:cNvPr>
            <p:cNvSpPr txBox="1"/>
            <p:nvPr/>
          </p:nvSpPr>
          <p:spPr bwMode="gray">
            <a:xfrm>
              <a:off x="2482743" y="3437574"/>
              <a:ext cx="1633728" cy="52118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25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Completed treatment</a:t>
              </a:r>
              <a:endParaRPr kumimoji="0" lang="en-US" sz="1333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86F3938-1344-3E4A-AB33-DDD185CEA097}"/>
                </a:ext>
              </a:extLst>
            </p:cNvPr>
            <p:cNvSpPr txBox="1"/>
            <p:nvPr/>
          </p:nvSpPr>
          <p:spPr bwMode="gray">
            <a:xfrm>
              <a:off x="4315321" y="3430194"/>
              <a:ext cx="1633728" cy="52118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46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Completed treatment</a:t>
              </a:r>
              <a:endParaRPr kumimoji="0" lang="en-US" sz="1333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A86D5CA-9A4D-DC48-9F2F-333C275AFC7A}"/>
                </a:ext>
              </a:extLst>
            </p:cNvPr>
            <p:cNvSpPr txBox="1"/>
            <p:nvPr/>
          </p:nvSpPr>
          <p:spPr bwMode="gray">
            <a:xfrm>
              <a:off x="6170884" y="3430194"/>
              <a:ext cx="1633728" cy="52118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46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Completed treatment</a:t>
              </a:r>
              <a:endParaRPr kumimoji="0" lang="en-US" sz="1333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E7F18C9-279A-6441-802F-8F32A3FE10C2}"/>
                </a:ext>
              </a:extLst>
            </p:cNvPr>
            <p:cNvSpPr txBox="1"/>
            <p:nvPr/>
          </p:nvSpPr>
          <p:spPr bwMode="gray">
            <a:xfrm>
              <a:off x="7984457" y="3440420"/>
              <a:ext cx="1633728" cy="52118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41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Completed treatment</a:t>
              </a:r>
              <a:endParaRPr kumimoji="0" lang="en-US" sz="1333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E20BD8-556B-8448-B3F8-571D5372BB6E}"/>
                </a:ext>
              </a:extLst>
            </p:cNvPr>
            <p:cNvSpPr txBox="1"/>
            <p:nvPr/>
          </p:nvSpPr>
          <p:spPr bwMode="gray">
            <a:xfrm>
              <a:off x="9840020" y="3440420"/>
              <a:ext cx="1633728" cy="52118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47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Completed treatment</a:t>
              </a:r>
              <a:endParaRPr kumimoji="0" lang="en-US" sz="1333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1263CD-BA4C-414D-B697-281E87DFA774}"/>
              </a:ext>
            </a:extLst>
          </p:cNvPr>
          <p:cNvGrpSpPr/>
          <p:nvPr/>
        </p:nvGrpSpPr>
        <p:grpSpPr>
          <a:xfrm>
            <a:off x="629497" y="2515129"/>
            <a:ext cx="10827183" cy="735208"/>
            <a:chOff x="629497" y="2436832"/>
            <a:chExt cx="10827183" cy="735208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646CCB5-4F3F-B742-8BFB-941049556A5F}"/>
                </a:ext>
              </a:extLst>
            </p:cNvPr>
            <p:cNvSpPr txBox="1"/>
            <p:nvPr/>
          </p:nvSpPr>
          <p:spPr bwMode="gray">
            <a:xfrm>
              <a:off x="629497" y="2440520"/>
              <a:ext cx="1633728" cy="73152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N=76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placebo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497803D-F3EB-574A-AB29-0C2772E38970}"/>
                </a:ext>
              </a:extLst>
            </p:cNvPr>
            <p:cNvSpPr txBox="1"/>
            <p:nvPr/>
          </p:nvSpPr>
          <p:spPr bwMode="gray">
            <a:xfrm>
              <a:off x="2465883" y="2440520"/>
              <a:ext cx="1632183" cy="727832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N=27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nela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5 mg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FAEE"/>
                </a:solidFill>
                <a:effectLst/>
                <a:uLnTx/>
                <a:uFillTx/>
                <a:latin typeface="Arial"/>
                <a:ea typeface="Arial Unicode MS"/>
                <a:cs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2C04640-2445-D54A-A826-83113349D0EF}"/>
                </a:ext>
              </a:extLst>
            </p:cNvPr>
            <p:cNvSpPr txBox="1"/>
            <p:nvPr/>
          </p:nvSpPr>
          <p:spPr bwMode="gray">
            <a:xfrm>
              <a:off x="4304377" y="2440520"/>
              <a:ext cx="1633728" cy="73152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N=50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nela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10 mg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E8F058D-619A-CE4A-BA5F-478B53D92DBC}"/>
                </a:ext>
              </a:extLst>
            </p:cNvPr>
            <p:cNvSpPr txBox="1"/>
            <p:nvPr/>
          </p:nvSpPr>
          <p:spPr bwMode="gray">
            <a:xfrm>
              <a:off x="6144417" y="2440520"/>
              <a:ext cx="1633728" cy="73152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N=51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nela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20 mg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1E6AD73-AEBF-CA4C-AE9F-913CBDBBAF1C}"/>
                </a:ext>
              </a:extLst>
            </p:cNvPr>
            <p:cNvSpPr txBox="1"/>
            <p:nvPr/>
          </p:nvSpPr>
          <p:spPr bwMode="gray">
            <a:xfrm>
              <a:off x="7984457" y="2436832"/>
              <a:ext cx="1633728" cy="73152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N=50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err="1">
                  <a:solidFill>
                    <a:srgbClr val="22FAEE"/>
                  </a:solidFill>
                  <a:latin typeface="Arial"/>
                  <a:ea typeface="Arial Unicode MS"/>
                  <a:cs typeface="Arial"/>
                </a:rPr>
                <a:t>nela</a:t>
              </a:r>
              <a:r>
                <a:rPr lang="en-US" sz="2000" b="1" kern="0" dirty="0">
                  <a:solidFill>
                    <a:srgbClr val="22FAEE"/>
                  </a:solidFill>
                  <a:latin typeface="Arial"/>
                  <a:ea typeface="Arial Unicode MS"/>
                  <a:cs typeface="Arial"/>
                </a:rPr>
                <a:t> 30 mg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F563C13-109B-8F42-959B-011A5141501D}"/>
                </a:ext>
              </a:extLst>
            </p:cNvPr>
            <p:cNvSpPr txBox="1"/>
            <p:nvPr/>
          </p:nvSpPr>
          <p:spPr bwMode="gray">
            <a:xfrm>
              <a:off x="9822952" y="2436832"/>
              <a:ext cx="1633728" cy="731520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N=51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err="1">
                  <a:solidFill>
                    <a:srgbClr val="22FAEE"/>
                  </a:solidFill>
                  <a:latin typeface="Arial"/>
                  <a:ea typeface="Arial Unicode MS"/>
                  <a:cs typeface="Arial"/>
                </a:rPr>
                <a:t>nela</a:t>
              </a:r>
              <a:r>
                <a:rPr lang="en-US" sz="2000" b="1" kern="0" dirty="0">
                  <a:solidFill>
                    <a:srgbClr val="22FAEE"/>
                  </a:solidFill>
                  <a:latin typeface="Arial"/>
                  <a:ea typeface="Arial Unicode MS"/>
                  <a:cs typeface="Arial"/>
                </a:rPr>
                <a:t> 40 mg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56854A-C5DC-7A4B-A97B-6DC88D715122}"/>
              </a:ext>
            </a:extLst>
          </p:cNvPr>
          <p:cNvGrpSpPr/>
          <p:nvPr/>
        </p:nvGrpSpPr>
        <p:grpSpPr>
          <a:xfrm>
            <a:off x="627180" y="4281021"/>
            <a:ext cx="10846568" cy="764726"/>
            <a:chOff x="627180" y="4278138"/>
            <a:chExt cx="10846568" cy="76472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2660F17-F0BD-4F48-8E74-FDD19D630BF4}"/>
                </a:ext>
              </a:extLst>
            </p:cNvPr>
            <p:cNvSpPr txBox="1"/>
            <p:nvPr/>
          </p:nvSpPr>
          <p:spPr bwMode="gray">
            <a:xfrm>
              <a:off x="627180" y="4285518"/>
              <a:ext cx="1633728" cy="754501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3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Missing baseline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or end-of-treatment 6MWT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B7BCB65-457B-4548-A119-50BD9CB71ECD}"/>
                </a:ext>
              </a:extLst>
            </p:cNvPr>
            <p:cNvSpPr txBox="1"/>
            <p:nvPr/>
          </p:nvSpPr>
          <p:spPr bwMode="gray">
            <a:xfrm>
              <a:off x="2482743" y="4285518"/>
              <a:ext cx="1633728" cy="754501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1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Missing baseline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or end-of-treatment 6MWT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6D00530-A708-854A-8ADE-F700AEAF4ECA}"/>
                </a:ext>
              </a:extLst>
            </p:cNvPr>
            <p:cNvSpPr txBox="1"/>
            <p:nvPr/>
          </p:nvSpPr>
          <p:spPr bwMode="gray">
            <a:xfrm>
              <a:off x="4315321" y="4278138"/>
              <a:ext cx="1633728" cy="754501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0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Missing baseline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or end-of-treatment 6MWT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230825C-C2F2-7E42-933D-5376096C9F1E}"/>
                </a:ext>
              </a:extLst>
            </p:cNvPr>
            <p:cNvSpPr txBox="1"/>
            <p:nvPr/>
          </p:nvSpPr>
          <p:spPr bwMode="gray">
            <a:xfrm>
              <a:off x="6170884" y="4278138"/>
              <a:ext cx="1633728" cy="754501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2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Missing baseline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or end-of-treatment 6MWT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19F90EB-A108-AD45-8450-FEEB2C080F89}"/>
                </a:ext>
              </a:extLst>
            </p:cNvPr>
            <p:cNvSpPr txBox="1"/>
            <p:nvPr/>
          </p:nvSpPr>
          <p:spPr bwMode="gray">
            <a:xfrm>
              <a:off x="7984457" y="4288363"/>
              <a:ext cx="1633728" cy="754501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3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Missing baseline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or end-of-treatment 6MWT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6A91D4B-FD65-4B49-9EAC-7CB67CB4BBC7}"/>
                </a:ext>
              </a:extLst>
            </p:cNvPr>
            <p:cNvSpPr txBox="1"/>
            <p:nvPr/>
          </p:nvSpPr>
          <p:spPr bwMode="gray">
            <a:xfrm>
              <a:off x="9840020" y="4288363"/>
              <a:ext cx="1633728" cy="754501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5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Missing baseline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or end-of-treatment 6MWT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D4E4-5676-F04A-A844-BFB6CDEAA9BC}"/>
              </a:ext>
            </a:extLst>
          </p:cNvPr>
          <p:cNvGrpSpPr/>
          <p:nvPr/>
        </p:nvGrpSpPr>
        <p:grpSpPr>
          <a:xfrm>
            <a:off x="627180" y="5312007"/>
            <a:ext cx="10846568" cy="1155699"/>
            <a:chOff x="627180" y="5365685"/>
            <a:chExt cx="10846568" cy="115569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C6FB7EA-5C53-7D4F-9747-DB6CE40DED84}"/>
                </a:ext>
              </a:extLst>
            </p:cNvPr>
            <p:cNvSpPr txBox="1"/>
            <p:nvPr/>
          </p:nvSpPr>
          <p:spPr bwMode="gray">
            <a:xfrm>
              <a:off x="627180" y="5373065"/>
              <a:ext cx="1633728" cy="1145473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67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Analyzed for primary outcome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(6MWT distance)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</a:t>
              </a: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65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valid 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per-protocol set)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5447E43-2168-BA49-B004-D05DE3D1E273}"/>
                </a:ext>
              </a:extLst>
            </p:cNvPr>
            <p:cNvSpPr txBox="1"/>
            <p:nvPr/>
          </p:nvSpPr>
          <p:spPr bwMode="gray">
            <a:xfrm>
              <a:off x="2482743" y="5373065"/>
              <a:ext cx="1633728" cy="1145473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24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Analyzed for primary outcome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(6MWT distance)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</a:t>
              </a: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22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valid</a:t>
              </a: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per-protocol set)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0F1EB4B-D65B-1F49-AD33-59FA143D1C08}"/>
                </a:ext>
              </a:extLst>
            </p:cNvPr>
            <p:cNvSpPr txBox="1"/>
            <p:nvPr/>
          </p:nvSpPr>
          <p:spPr bwMode="gray">
            <a:xfrm>
              <a:off x="4315321" y="5365685"/>
              <a:ext cx="1633728" cy="1145473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46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Analyzed for primary outcome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(6MWT distance)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</a:t>
              </a: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44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valid 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per-protocol set)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FF62405-2108-1945-BCE2-8322534E5770}"/>
                </a:ext>
              </a:extLst>
            </p:cNvPr>
            <p:cNvSpPr txBox="1"/>
            <p:nvPr/>
          </p:nvSpPr>
          <p:spPr bwMode="gray">
            <a:xfrm>
              <a:off x="6170884" y="5365685"/>
              <a:ext cx="1633728" cy="1145473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44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Analyzed for primary outcome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(6MWT distance)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</a:t>
              </a: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41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valid 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per-protocol set)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AA4CB00-C70E-684D-B831-218EF120DDC8}"/>
                </a:ext>
              </a:extLst>
            </p:cNvPr>
            <p:cNvSpPr txBox="1"/>
            <p:nvPr/>
          </p:nvSpPr>
          <p:spPr bwMode="gray">
            <a:xfrm>
              <a:off x="7984457" y="5375911"/>
              <a:ext cx="1633728" cy="1145473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38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Analyzed for primary outcome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(6MWT distance)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</a:t>
              </a: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34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valid 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per-protocol set)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3FE8C1A-777F-C047-95DA-5E186EE87B1B}"/>
                </a:ext>
              </a:extLst>
            </p:cNvPr>
            <p:cNvSpPr txBox="1"/>
            <p:nvPr/>
          </p:nvSpPr>
          <p:spPr bwMode="gray">
            <a:xfrm>
              <a:off x="9840020" y="5375911"/>
              <a:ext cx="1633728" cy="1145473"/>
            </a:xfrm>
            <a:prstGeom prst="rect">
              <a:avLst/>
            </a:prstGeom>
            <a:noFill/>
            <a:ln>
              <a:solidFill>
                <a:srgbClr val="F968FF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42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22FAEE"/>
                  </a:solidFill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Analyzed for primary outcome 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(6MWT distance)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(</a:t>
              </a:r>
              <a:r>
                <a:rPr kumimoji="0" lang="en-US" sz="1333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37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 valid for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 Unicode MS"/>
                  <a:cs typeface="Arial"/>
                </a:rPr>
                <a:t>per-protocol set)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84B845-2EEA-8B44-8EA2-24A3F036A4AD}"/>
              </a:ext>
            </a:extLst>
          </p:cNvPr>
          <p:cNvGrpSpPr/>
          <p:nvPr/>
        </p:nvGrpSpPr>
        <p:grpSpPr>
          <a:xfrm>
            <a:off x="1440499" y="4030896"/>
            <a:ext cx="9220468" cy="258605"/>
            <a:chOff x="1446361" y="3133826"/>
            <a:chExt cx="9220468" cy="30262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99A679-BC43-5A4C-B526-F3B18C4A469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446361" y="3137515"/>
              <a:ext cx="0" cy="29893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E8F941D-DE15-3146-9099-184F17BF684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81975" y="3133827"/>
              <a:ext cx="772" cy="302625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85CCC06-6626-154A-935A-469F94F9095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123351" y="3137514"/>
              <a:ext cx="0" cy="298939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4469A38-F6FB-2F4C-B7D5-658624FC24D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958965" y="3133826"/>
              <a:ext cx="772" cy="30262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6F33C3E-C007-2445-82CE-814A5432C9B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830443" y="3137514"/>
              <a:ext cx="0" cy="298939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7D24511-9765-D040-97B3-AF09AEE1C3D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0666057" y="3133826"/>
              <a:ext cx="772" cy="30262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5EEB5AE-1D37-674B-B894-1FB9640E4CA1}"/>
              </a:ext>
            </a:extLst>
          </p:cNvPr>
          <p:cNvGrpSpPr/>
          <p:nvPr/>
        </p:nvGrpSpPr>
        <p:grpSpPr>
          <a:xfrm>
            <a:off x="1440499" y="5039865"/>
            <a:ext cx="9220468" cy="258605"/>
            <a:chOff x="1446361" y="3133826"/>
            <a:chExt cx="9220468" cy="302627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6148BE-7679-9143-B18B-FAA3018BE6E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446361" y="3137515"/>
              <a:ext cx="0" cy="29893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3443C53-EE21-CE4D-BEB5-81105A9D45B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281975" y="3133827"/>
              <a:ext cx="772" cy="302625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72BEC41-21EB-D548-9337-24D785D422C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123351" y="3137514"/>
              <a:ext cx="0" cy="298939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09D7E42-DCDC-D640-9BA9-AB864CBE242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958965" y="3133826"/>
              <a:ext cx="772" cy="30262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9C044EE-3B97-DA4E-9C92-0AB861E6F2F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830443" y="3137514"/>
              <a:ext cx="0" cy="298939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AD91F3-A30F-8D4A-96AB-6E17195C7CA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0666057" y="3133826"/>
              <a:ext cx="772" cy="302627"/>
            </a:xfrm>
            <a:prstGeom prst="line">
              <a:avLst/>
            </a:prstGeom>
            <a:noFill/>
            <a:ln w="6350" cap="flat" cmpd="sng" algn="ctr">
              <a:solidFill>
                <a:srgbClr val="F968FF"/>
              </a:solidFill>
              <a:prstDash val="soli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2320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(1)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852784"/>
              </p:ext>
            </p:extLst>
          </p:nvPr>
        </p:nvGraphicFramePr>
        <p:xfrm>
          <a:off x="232294" y="1326821"/>
          <a:ext cx="11743807" cy="5056254"/>
        </p:xfrm>
        <a:graphic>
          <a:graphicData uri="http://schemas.openxmlformats.org/drawingml/2006/table">
            <a:tbl>
              <a:tblPr/>
              <a:tblGrid>
                <a:gridCol w="278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715175806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664451137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250198534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2662786179"/>
                    </a:ext>
                  </a:extLst>
                </a:gridCol>
              </a:tblGrid>
              <a:tr h="457656">
                <a:tc rowSpan="2">
                  <a:txBody>
                    <a:bodyPr/>
                    <a:lstStyle/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(N=76)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Neladenoson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33313"/>
                  </a:ext>
                </a:extLst>
              </a:tr>
              <a:tr h="681229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MS PGothic" pitchFamily="34" charset="-128"/>
                        <a:cs typeface="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(N=27)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10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30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40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Age (years)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74±9</a:t>
                      </a:r>
                      <a:endParaRPr lang="en-US" sz="2000" b="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74±10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72±11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74±8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73±10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73±10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Female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47%</a:t>
                      </a:r>
                      <a:endParaRPr lang="en-US" sz="2000" b="0" dirty="0">
                        <a:solidFill>
                          <a:srgbClr val="22FAEE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59%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52%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41%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64%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FAEE"/>
                          </a:solidFill>
                          <a:effectLst/>
                          <a:uLnTx/>
                          <a:uFillTx/>
                          <a:latin typeface="Arial" charset="0"/>
                          <a:ea typeface="ＭＳ 明朝" charset="-128"/>
                          <a:cs typeface="Times New Roman" charset="0"/>
                        </a:rPr>
                        <a:t>54%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FAEE"/>
                        </a:solidFill>
                        <a:effectLst/>
                        <a:uLnTx/>
                        <a:uFillTx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079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Race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White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Asian</a:t>
                      </a:r>
                    </a:p>
                    <a:p>
                      <a:pPr marL="43434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Other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MT" charset="0"/>
                        </a:rPr>
                        <a:t>84%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MT" charset="0"/>
                        </a:rPr>
                        <a:t>12%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MT" charset="0"/>
                        </a:rPr>
                        <a:t>4%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MT" charset="0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89%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11%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88%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12%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88%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2%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88%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10%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MT" charset="0"/>
                          <a:ea typeface="+mn-ea"/>
                          <a:cs typeface="+mn-cs"/>
                        </a:rPr>
                        <a:t>2%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MT" charset="0"/>
                        <a:ea typeface="+mn-ea"/>
                        <a:cs typeface="+mn-cs"/>
                      </a:endParaRPr>
                    </a:p>
                  </a:txBody>
                  <a:tcPr marL="12065" marR="1206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NYHA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class II/III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80/20%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85/15%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74/26%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80/20%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60/40%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77/23%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BMI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(kg/m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29±5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28±6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29±5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31±5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30±5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29±6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SBP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(mmHg)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±14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6MWD (meters)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          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        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          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  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 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charset="0"/>
                          <a:ea typeface="ＭＳ 明朝" charset="-128"/>
                          <a:cs typeface="Times New Roman" charset="0"/>
                        </a:rPr>
                        <a:t>±</a:t>
                      </a: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  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18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characteristics (2)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476795"/>
              </p:ext>
            </p:extLst>
          </p:nvPr>
        </p:nvGraphicFramePr>
        <p:xfrm>
          <a:off x="219594" y="1618921"/>
          <a:ext cx="11743807" cy="3915794"/>
        </p:xfrm>
        <a:graphic>
          <a:graphicData uri="http://schemas.openxmlformats.org/drawingml/2006/table">
            <a:tbl>
              <a:tblPr/>
              <a:tblGrid>
                <a:gridCol w="278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715175806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664451137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250198534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2662786179"/>
                    </a:ext>
                  </a:extLst>
                </a:gridCol>
              </a:tblGrid>
              <a:tr h="457656">
                <a:tc rowSpan="2">
                  <a:txBody>
                    <a:bodyPr/>
                    <a:lstStyle/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(N=76)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Neladenoson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33313"/>
                  </a:ext>
                </a:extLst>
              </a:tr>
              <a:tr h="681229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MS PGothic" pitchFamily="34" charset="-128"/>
                        <a:cs typeface="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(N=27)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10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30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40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Hypertension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Atrial fibrillation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CAD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Diabetes mellitus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038247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Obesity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CKD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Baseline evidence of HFpEF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5" name="Group 61">
            <a:extLst>
              <a:ext uri="{FF2B5EF4-FFF2-40B4-BE49-F238E27FC236}">
                <a16:creationId xmlns:a16="http://schemas.microsoft.com/office/drawing/2014/main" id="{C6A43A9D-045E-FD45-AC62-2CCA01EE8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280512"/>
              </p:ext>
            </p:extLst>
          </p:nvPr>
        </p:nvGraphicFramePr>
        <p:xfrm>
          <a:off x="219594" y="1491921"/>
          <a:ext cx="11743807" cy="4013805"/>
        </p:xfrm>
        <a:graphic>
          <a:graphicData uri="http://schemas.openxmlformats.org/drawingml/2006/table">
            <a:tbl>
              <a:tblPr/>
              <a:tblGrid>
                <a:gridCol w="278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715175806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664451137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250198534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2662786179"/>
                    </a:ext>
                  </a:extLst>
                </a:gridCol>
              </a:tblGrid>
              <a:tr h="457656">
                <a:tc rowSpan="2">
                  <a:txBody>
                    <a:bodyPr/>
                    <a:lstStyle/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(N=76)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Neladenoson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33313"/>
                  </a:ext>
                </a:extLst>
              </a:tr>
              <a:tr h="681229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MS PGothic" pitchFamily="34" charset="-128"/>
                        <a:cs typeface="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(N=27)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10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30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40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kern="1200" dirty="0" err="1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Times New Roman" panose="02020603050405020304" pitchFamily="18" charset="0"/>
                        </a:rPr>
                        <a:t>NTproBNP</a:t>
                      </a:r>
                      <a:r>
                        <a:rPr lang="en-US" sz="2000" b="1" kern="12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2000" b="1" kern="12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ＭＳ 明朝" charset="-128"/>
                          <a:cs typeface="Times New Roman" panose="02020603050405020304" pitchFamily="18" charset="0"/>
                        </a:rPr>
                        <a:t>/ml)</a:t>
                      </a:r>
                    </a:p>
                  </a:txBody>
                  <a:tcPr marL="12065" marR="1206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(531-2576)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(401-2568)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1140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(393-2271)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1343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(358-3399)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1458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(470-2653)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1174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(433-2576)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LVEF (%)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57±9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57±10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54±12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57±10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59±9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52±13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LA volume (ml)</a:t>
                      </a:r>
                      <a:endParaRPr lang="en-US" sz="2000" b="1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88±47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88±44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87±31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84±30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85±26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86±36</a:t>
                      </a:r>
                      <a:endParaRPr lang="en-US" sz="2000" dirty="0">
                        <a:solidFill>
                          <a:srgbClr val="22FAE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Loop diuretics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038247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MRAs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Thiazide diuretics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28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61" y="-311774"/>
            <a:ext cx="5528124" cy="7398374"/>
          </a:xfrm>
          <a:prstGeom prst="rect">
            <a:avLst/>
          </a:prstGeom>
        </p:spPr>
      </p:pic>
      <p:pic>
        <p:nvPicPr>
          <p:cNvPr id="6" name="Picture 5" descr="Celestia-R1---OverlayTitleHD.png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1301" y="1525106"/>
            <a:ext cx="9477523" cy="533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1337" y="1863919"/>
            <a:ext cx="12344400" cy="3046988"/>
          </a:xfrm>
          <a:prstGeom prst="rect">
            <a:avLst/>
          </a:prstGeom>
          <a:solidFill>
            <a:srgbClr val="62237C">
              <a:alpha val="34000"/>
            </a:srgbClr>
          </a:soli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RESULTS:</a:t>
            </a:r>
          </a:p>
          <a:p>
            <a:pPr algn="ctr"/>
            <a:r>
              <a:rPr lang="en-US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PRIMARY ENDPOINT</a:t>
            </a:r>
            <a:endParaRPr lang="en-US" sz="4800" b="1" i="1" dirty="0">
              <a:ln w="0"/>
              <a:solidFill>
                <a:srgbClr val="B2C9F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9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Primary endpoint (6MWD)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7D2AB0-4586-0B46-8AA9-CBF337E4A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60927"/>
              </p:ext>
            </p:extLst>
          </p:nvPr>
        </p:nvGraphicFramePr>
        <p:xfrm>
          <a:off x="9080500" y="1461294"/>
          <a:ext cx="29591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90700">
                  <a:extLst>
                    <a:ext uri="{9D8B030D-6E8A-4147-A177-3AD203B41FA5}">
                      <a16:colId xmlns:a16="http://schemas.microsoft.com/office/drawing/2014/main" val="20589063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36787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shape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0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3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21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8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308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2BD9ED-07F7-D443-938D-76607B14E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61704"/>
              </p:ext>
            </p:extLst>
          </p:nvPr>
        </p:nvGraphicFramePr>
        <p:xfrm>
          <a:off x="1481958" y="6150397"/>
          <a:ext cx="7283668" cy="25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410">
                  <a:extLst>
                    <a:ext uri="{9D8B030D-6E8A-4147-A177-3AD203B41FA5}">
                      <a16:colId xmlns:a16="http://schemas.microsoft.com/office/drawing/2014/main" val="1168007067"/>
                    </a:ext>
                  </a:extLst>
                </a:gridCol>
                <a:gridCol w="1133014">
                  <a:extLst>
                    <a:ext uri="{9D8B030D-6E8A-4147-A177-3AD203B41FA5}">
                      <a16:colId xmlns:a16="http://schemas.microsoft.com/office/drawing/2014/main" val="4293606472"/>
                    </a:ext>
                  </a:extLst>
                </a:gridCol>
                <a:gridCol w="1217624">
                  <a:extLst>
                    <a:ext uri="{9D8B030D-6E8A-4147-A177-3AD203B41FA5}">
                      <a16:colId xmlns:a16="http://schemas.microsoft.com/office/drawing/2014/main" val="1635608090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3169194657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2960275588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266817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72.4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60.2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78850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838526A-601E-6146-B0BD-A1CE9FFD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9" y="1387147"/>
            <a:ext cx="8460828" cy="47988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F0FDA9-5E94-874A-A9B8-CFBF9F6FE7E9}"/>
              </a:ext>
            </a:extLst>
          </p:cNvPr>
          <p:cNvSpPr/>
          <p:nvPr/>
        </p:nvSpPr>
        <p:spPr>
          <a:xfrm>
            <a:off x="277919" y="5956002"/>
            <a:ext cx="1104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endParaRPr lang="en-US" sz="1600" b="1" dirty="0">
              <a:solidFill>
                <a:srgbClr val="22F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62556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1676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Disclosures</a:t>
            </a:r>
            <a:endParaRPr lang="en-US" sz="6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8" y="1325456"/>
            <a:ext cx="107422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Research funding: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NIH R01 HL107577, R01 HL127028, R01 HL140731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AHA #16SFRN28780016, #15CVGPSD27260148 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Actelion, AstraZeneca, Corvia, Novartis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Consulting / advisory board / steering committee: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Actelion, AstraZeneca, Amgen, Bayer, Boehringer-Ingelheim, </a:t>
            </a:r>
            <a:r>
              <a:rPr lang="en-US" sz="34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Cardiora</a:t>
            </a: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34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Coridea</a:t>
            </a: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34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CVRx</a:t>
            </a: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Eisai, Ionis, Ironwood, Merck, </a:t>
            </a:r>
            <a:r>
              <a:rPr lang="en-US" sz="34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MyoKardia</a:t>
            </a: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Novartis, Pfizer, Sanofi, </a:t>
            </a:r>
            <a:r>
              <a:rPr lang="en-US" sz="34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Tenax</a:t>
            </a: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United Therapeutics </a:t>
            </a:r>
          </a:p>
        </p:txBody>
      </p:sp>
    </p:spTree>
    <p:extLst>
      <p:ext uri="{BB962C8B-B14F-4D97-AF65-F5344CB8AC3E}">
        <p14:creationId xmlns:p14="http://schemas.microsoft.com/office/powerpoint/2010/main" val="140394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61" y="-311774"/>
            <a:ext cx="5528124" cy="7398374"/>
          </a:xfrm>
          <a:prstGeom prst="rect">
            <a:avLst/>
          </a:prstGeom>
        </p:spPr>
      </p:pic>
      <p:pic>
        <p:nvPicPr>
          <p:cNvPr id="6" name="Picture 5" descr="Celestia-R1---OverlayTitleHD.png"/>
          <p:cNvPicPr>
            <a:picLocks noChangeAspect="1"/>
          </p:cNvPicPr>
          <p:nvPr/>
        </p:nvPicPr>
        <p:blipFill>
          <a:blip r:embed="rId5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1301" y="1525106"/>
            <a:ext cx="9477523" cy="533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1337" y="1096664"/>
            <a:ext cx="12344400" cy="4524315"/>
          </a:xfrm>
          <a:prstGeom prst="rect">
            <a:avLst/>
          </a:prstGeom>
          <a:solidFill>
            <a:srgbClr val="62237C">
              <a:alpha val="34000"/>
            </a:srgbClr>
          </a:soli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RESULTS: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SECONDARY ENDPOINTS</a:t>
            </a:r>
            <a:endParaRPr kumimoji="0" lang="en-US" sz="4800" b="1" i="1" u="none" strike="noStrike" kern="1200" cap="none" spc="0" normalizeH="0" baseline="0" noProof="0" dirty="0">
              <a:ln w="0"/>
              <a:solidFill>
                <a:srgbClr val="B2C9F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1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Activity intensity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04213B9-1E52-7246-80E7-5D39586BA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89350"/>
              </p:ext>
            </p:extLst>
          </p:nvPr>
        </p:nvGraphicFramePr>
        <p:xfrm>
          <a:off x="9080500" y="1461294"/>
          <a:ext cx="29591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90700">
                  <a:extLst>
                    <a:ext uri="{9D8B030D-6E8A-4147-A177-3AD203B41FA5}">
                      <a16:colId xmlns:a16="http://schemas.microsoft.com/office/drawing/2014/main" val="20589063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36787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shape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0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3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21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8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3087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6123E9C-1E52-0F40-9910-CA5C37B53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2" y="1235402"/>
            <a:ext cx="8423603" cy="4912770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0F5E997-05F3-554B-8B9E-CAC4B0394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7260"/>
              </p:ext>
            </p:extLst>
          </p:nvPr>
        </p:nvGraphicFramePr>
        <p:xfrm>
          <a:off x="1481958" y="6150397"/>
          <a:ext cx="7283668" cy="25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410">
                  <a:extLst>
                    <a:ext uri="{9D8B030D-6E8A-4147-A177-3AD203B41FA5}">
                      <a16:colId xmlns:a16="http://schemas.microsoft.com/office/drawing/2014/main" val="1168007067"/>
                    </a:ext>
                  </a:extLst>
                </a:gridCol>
                <a:gridCol w="1133014">
                  <a:extLst>
                    <a:ext uri="{9D8B030D-6E8A-4147-A177-3AD203B41FA5}">
                      <a16:colId xmlns:a16="http://schemas.microsoft.com/office/drawing/2014/main" val="4293606472"/>
                    </a:ext>
                  </a:extLst>
                </a:gridCol>
                <a:gridCol w="1217624">
                  <a:extLst>
                    <a:ext uri="{9D8B030D-6E8A-4147-A177-3AD203B41FA5}">
                      <a16:colId xmlns:a16="http://schemas.microsoft.com/office/drawing/2014/main" val="1635608090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3169194657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2960275588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266817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788503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0B837513-36B5-8648-A416-2DCF4EC66111}"/>
              </a:ext>
            </a:extLst>
          </p:cNvPr>
          <p:cNvSpPr/>
          <p:nvPr/>
        </p:nvSpPr>
        <p:spPr>
          <a:xfrm>
            <a:off x="277919" y="5956002"/>
            <a:ext cx="1104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endParaRPr lang="en-US" sz="1600" b="1" dirty="0">
              <a:solidFill>
                <a:srgbClr val="22F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365867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KCCQ overall summary score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04213B9-1E52-7246-80E7-5D39586BA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42867"/>
              </p:ext>
            </p:extLst>
          </p:nvPr>
        </p:nvGraphicFramePr>
        <p:xfrm>
          <a:off x="9080500" y="1461294"/>
          <a:ext cx="29591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90700">
                  <a:extLst>
                    <a:ext uri="{9D8B030D-6E8A-4147-A177-3AD203B41FA5}">
                      <a16:colId xmlns:a16="http://schemas.microsoft.com/office/drawing/2014/main" val="20589063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36787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shape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0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3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21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8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3087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5668837-EF83-9E42-A584-9E32C39C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6" y="1452617"/>
            <a:ext cx="8411050" cy="4727466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67FA2B9-833A-1644-A5E0-550421CD0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87917"/>
              </p:ext>
            </p:extLst>
          </p:nvPr>
        </p:nvGraphicFramePr>
        <p:xfrm>
          <a:off x="1481958" y="6150397"/>
          <a:ext cx="7283668" cy="25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410">
                  <a:extLst>
                    <a:ext uri="{9D8B030D-6E8A-4147-A177-3AD203B41FA5}">
                      <a16:colId xmlns:a16="http://schemas.microsoft.com/office/drawing/2014/main" val="1168007067"/>
                    </a:ext>
                  </a:extLst>
                </a:gridCol>
                <a:gridCol w="1133014">
                  <a:extLst>
                    <a:ext uri="{9D8B030D-6E8A-4147-A177-3AD203B41FA5}">
                      <a16:colId xmlns:a16="http://schemas.microsoft.com/office/drawing/2014/main" val="4293606472"/>
                    </a:ext>
                  </a:extLst>
                </a:gridCol>
                <a:gridCol w="1217624">
                  <a:extLst>
                    <a:ext uri="{9D8B030D-6E8A-4147-A177-3AD203B41FA5}">
                      <a16:colId xmlns:a16="http://schemas.microsoft.com/office/drawing/2014/main" val="1635608090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3169194657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2960275588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266817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7.0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700" dirty="0">
                          <a:solidFill>
                            <a:srgbClr val="22FAE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 </a:t>
                      </a:r>
                      <a:endParaRPr lang="en-US" sz="1700" dirty="0">
                        <a:solidFill>
                          <a:srgbClr val="22FAEE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78850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6E1BB755-C9FE-B543-A93D-77C291BD2CEC}"/>
              </a:ext>
            </a:extLst>
          </p:cNvPr>
          <p:cNvSpPr/>
          <p:nvPr/>
        </p:nvSpPr>
        <p:spPr>
          <a:xfrm>
            <a:off x="277919" y="5956002"/>
            <a:ext cx="1104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600" b="1" dirty="0" err="1">
                <a:solidFill>
                  <a:srgbClr val="22F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endParaRPr lang="en-US" sz="1600" b="1" dirty="0">
              <a:solidFill>
                <a:srgbClr val="22FA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69970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ox_223_ltntpbnp1">
            <a:extLst>
              <a:ext uri="{FF2B5EF4-FFF2-40B4-BE49-F238E27FC236}">
                <a16:creationId xmlns:a16="http://schemas.microsoft.com/office/drawing/2014/main" id="{557F9BB1-2338-674A-BF5F-028939CBE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9338" r="1034" b="21001"/>
          <a:stretch/>
        </p:blipFill>
        <p:spPr bwMode="auto">
          <a:xfrm>
            <a:off x="1117600" y="1498600"/>
            <a:ext cx="78359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</a:t>
            </a:r>
            <a:r>
              <a:rPr lang="en-US" sz="60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NTproBNP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C356A-4FF9-3F49-AE81-C0DFF3EE4397}"/>
              </a:ext>
            </a:extLst>
          </p:cNvPr>
          <p:cNvSpPr/>
          <p:nvPr/>
        </p:nvSpPr>
        <p:spPr>
          <a:xfrm>
            <a:off x="1535338" y="6000234"/>
            <a:ext cx="106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Placebo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B8638-A70C-DB40-8CA4-0A8020F37894}"/>
              </a:ext>
            </a:extLst>
          </p:cNvPr>
          <p:cNvSpPr/>
          <p:nvPr/>
        </p:nvSpPr>
        <p:spPr>
          <a:xfrm>
            <a:off x="2889564" y="600023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mg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D539CD-A724-2443-B2FA-E762AE54A62D}"/>
              </a:ext>
            </a:extLst>
          </p:cNvPr>
          <p:cNvSpPr/>
          <p:nvPr/>
        </p:nvSpPr>
        <p:spPr>
          <a:xfrm>
            <a:off x="4031944" y="600023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mg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5AFC2-A876-6F47-A97C-7ECD37CD84CD}"/>
              </a:ext>
            </a:extLst>
          </p:cNvPr>
          <p:cNvSpPr/>
          <p:nvPr/>
        </p:nvSpPr>
        <p:spPr>
          <a:xfrm>
            <a:off x="5289244" y="601293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mg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C4CDA-1996-8844-9D9C-17A02F7C22CB}"/>
              </a:ext>
            </a:extLst>
          </p:cNvPr>
          <p:cNvSpPr/>
          <p:nvPr/>
        </p:nvSpPr>
        <p:spPr>
          <a:xfrm>
            <a:off x="6457644" y="601293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mg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4A764-D85B-BF41-B028-9325D53A47BE}"/>
              </a:ext>
            </a:extLst>
          </p:cNvPr>
          <p:cNvSpPr/>
          <p:nvPr/>
        </p:nvSpPr>
        <p:spPr>
          <a:xfrm>
            <a:off x="7664144" y="600023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mg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D4B14-2428-7D49-8863-037027EEEAF5}"/>
              </a:ext>
            </a:extLst>
          </p:cNvPr>
          <p:cNvSpPr/>
          <p:nvPr/>
        </p:nvSpPr>
        <p:spPr>
          <a:xfrm>
            <a:off x="606732" y="1542534"/>
            <a:ext cx="538994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3.0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</a:p>
          <a:p>
            <a:pPr algn="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0B55E-D34B-2748-BBB9-BDFC44FF9BF7}"/>
              </a:ext>
            </a:extLst>
          </p:cNvPr>
          <p:cNvSpPr/>
          <p:nvPr/>
        </p:nvSpPr>
        <p:spPr>
          <a:xfrm rot="16200000">
            <a:off x="-2115742" y="3477568"/>
            <a:ext cx="4891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in Log </a:t>
            </a:r>
            <a:r>
              <a:rPr lang="en-US" sz="2400" b="1" dirty="0" err="1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NTproBNP</a:t>
            </a:r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pg</a:t>
            </a:r>
            <a:r>
              <a:rPr lang="en-US" sz="20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/ml)</a:t>
            </a:r>
            <a:endParaRPr lang="en-US" sz="2400" b="1" dirty="0">
              <a:solidFill>
                <a:srgbClr val="22FAEE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04213B9-1E52-7246-80E7-5D39586BA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41133"/>
              </p:ext>
            </p:extLst>
          </p:nvPr>
        </p:nvGraphicFramePr>
        <p:xfrm>
          <a:off x="9080500" y="1461294"/>
          <a:ext cx="29591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90700">
                  <a:extLst>
                    <a:ext uri="{9D8B030D-6E8A-4147-A177-3AD203B41FA5}">
                      <a16:colId xmlns:a16="http://schemas.microsoft.com/office/drawing/2014/main" val="20589063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36787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shape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0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0.99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0.99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3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0.99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21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0.99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8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0.99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3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16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Adverse events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5" name="Group 61">
            <a:extLst>
              <a:ext uri="{FF2B5EF4-FFF2-40B4-BE49-F238E27FC236}">
                <a16:creationId xmlns:a16="http://schemas.microsoft.com/office/drawing/2014/main" id="{8A7C67C9-C187-FE48-9C83-331E87FDF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889816"/>
              </p:ext>
            </p:extLst>
          </p:nvPr>
        </p:nvGraphicFramePr>
        <p:xfrm>
          <a:off x="232294" y="1587500"/>
          <a:ext cx="11743807" cy="3316766"/>
        </p:xfrm>
        <a:graphic>
          <a:graphicData uri="http://schemas.openxmlformats.org/drawingml/2006/table">
            <a:tbl>
              <a:tblPr/>
              <a:tblGrid>
                <a:gridCol w="278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715175806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664451137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1250198534"/>
                    </a:ext>
                  </a:extLst>
                </a:gridCol>
                <a:gridCol w="1512801">
                  <a:extLst>
                    <a:ext uri="{9D8B030D-6E8A-4147-A177-3AD203B41FA5}">
                      <a16:colId xmlns:a16="http://schemas.microsoft.com/office/drawing/2014/main" val="2662786179"/>
                    </a:ext>
                  </a:extLst>
                </a:gridCol>
              </a:tblGrid>
              <a:tr h="120777">
                <a:tc rowSpan="2">
                  <a:txBody>
                    <a:bodyPr/>
                    <a:lstStyle/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"/>
                        </a:rPr>
                        <a:t>Characteristic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(N=76)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Neladenoson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33313"/>
                  </a:ext>
                </a:extLst>
              </a:tr>
              <a:tr h="681229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charset="0"/>
                        <a:ea typeface="MS PGothic" pitchFamily="34" charset="-128"/>
                        <a:cs typeface="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(N=27)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10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20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30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40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+mn-cs"/>
                        </a:rPr>
                        <a:t>(N=51)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Symptomatic bradycardia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(1.3%)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(1.3%)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Death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(1.3%)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(4.0%)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(2.0%)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(2.0%)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(2.0%)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Heart failure hospitalization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(2.6%)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(7.4%)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 (6.0%)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(7.8%)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(4.0%)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 (13.7%)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3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Acute kidney injury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(1.3%)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(3.9%)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(2.0%)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(2.0%)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02B47E-AE0B-A846-A1A8-BC0F190DE486}"/>
              </a:ext>
            </a:extLst>
          </p:cNvPr>
          <p:cNvSpPr/>
          <p:nvPr/>
        </p:nvSpPr>
        <p:spPr>
          <a:xfrm>
            <a:off x="268307" y="5127437"/>
            <a:ext cx="11497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A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No differences in major adverse events (</a:t>
            </a:r>
            <a:r>
              <a:rPr lang="en-US" sz="2800" b="1" dirty="0" err="1">
                <a:ln w="0"/>
                <a:solidFill>
                  <a:srgbClr val="FFA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neladenoson</a:t>
            </a:r>
            <a:r>
              <a:rPr lang="en-US" sz="2800" b="1" dirty="0">
                <a:ln w="0"/>
                <a:solidFill>
                  <a:srgbClr val="FFA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vs. placebo)</a:t>
            </a:r>
            <a:endParaRPr lang="en-US" sz="2800" b="1" dirty="0">
              <a:solidFill>
                <a:srgbClr val="FFA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Safety – Renal function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Picture 4" descr="SGPlot_Linear_egfr_mdrd_fas_locf">
            <a:extLst>
              <a:ext uri="{FF2B5EF4-FFF2-40B4-BE49-F238E27FC236}">
                <a16:creationId xmlns:a16="http://schemas.microsoft.com/office/drawing/2014/main" id="{E788F250-FD86-7B4C-9A21-6FFD04591E6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12517" b="26754"/>
          <a:stretch/>
        </p:blipFill>
        <p:spPr bwMode="auto">
          <a:xfrm>
            <a:off x="977900" y="1455103"/>
            <a:ext cx="7950200" cy="3828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9F920E-CA31-5142-88F7-A050E4DA2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10183"/>
              </p:ext>
            </p:extLst>
          </p:nvPr>
        </p:nvGraphicFramePr>
        <p:xfrm>
          <a:off x="9080500" y="1461294"/>
          <a:ext cx="29591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90700">
                  <a:extLst>
                    <a:ext uri="{9D8B030D-6E8A-4147-A177-3AD203B41FA5}">
                      <a16:colId xmlns:a16="http://schemas.microsoft.com/office/drawing/2014/main" val="20589063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36787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shape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0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3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21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8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308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4C574B1-3E3F-F847-9155-E42FF71EA0B3}"/>
              </a:ext>
            </a:extLst>
          </p:cNvPr>
          <p:cNvSpPr/>
          <p:nvPr/>
        </p:nvSpPr>
        <p:spPr>
          <a:xfrm rot="16200000">
            <a:off x="-813554" y="2759502"/>
            <a:ext cx="2661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in eGFR </a:t>
            </a:r>
          </a:p>
          <a:p>
            <a:pPr algn="ctr"/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(ml/min/1.73 m</a:t>
            </a:r>
            <a:r>
              <a:rPr lang="en-US" sz="2400" b="1" baseline="30000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22FAE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3DD81-6483-9E4F-8532-F3E902BB501D}"/>
              </a:ext>
            </a:extLst>
          </p:cNvPr>
          <p:cNvSpPr/>
          <p:nvPr/>
        </p:nvSpPr>
        <p:spPr>
          <a:xfrm>
            <a:off x="3101104" y="5401102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Neladenoson</a:t>
            </a:r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dose (mg)</a:t>
            </a:r>
            <a:endParaRPr lang="en-US" sz="2400" b="1" dirty="0">
              <a:solidFill>
                <a:srgbClr val="22FAE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2FCA7E-6BC0-7449-9A74-AB22F5E33C6D}"/>
              </a:ext>
            </a:extLst>
          </p:cNvPr>
          <p:cNvSpPr/>
          <p:nvPr/>
        </p:nvSpPr>
        <p:spPr>
          <a:xfrm>
            <a:off x="4626318" y="1756202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Placebo effect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72F52E-EEEE-AB42-8993-43A58A615676}"/>
              </a:ext>
            </a:extLst>
          </p:cNvPr>
          <p:cNvSpPr/>
          <p:nvPr/>
        </p:nvSpPr>
        <p:spPr>
          <a:xfrm rot="900000">
            <a:off x="1987500" y="3458002"/>
            <a:ext cx="4323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Neladenoson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effect (95% CI)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DC3045-D510-AE47-BAA7-69F1966CDC4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12404" b="32950"/>
          <a:stretch/>
        </p:blipFill>
        <p:spPr bwMode="auto">
          <a:xfrm>
            <a:off x="977900" y="1463675"/>
            <a:ext cx="7952826" cy="3438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70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Results: Safety – Heart rate</a:t>
            </a:r>
            <a:endParaRPr lang="en-US" sz="56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E78BDF-B39E-E145-ACB7-2B0973D23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38259"/>
              </p:ext>
            </p:extLst>
          </p:nvPr>
        </p:nvGraphicFramePr>
        <p:xfrm>
          <a:off x="9080500" y="1461294"/>
          <a:ext cx="295910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790700">
                  <a:extLst>
                    <a:ext uri="{9D8B030D-6E8A-4147-A177-3AD203B41FA5}">
                      <a16:colId xmlns:a16="http://schemas.microsoft.com/office/drawing/2014/main" val="205890631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36787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shape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0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3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SigEmax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21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8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Quadratic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6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93087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742D79C-8FBB-7D42-8EB0-2B721C8B81F2}"/>
              </a:ext>
            </a:extLst>
          </p:cNvPr>
          <p:cNvSpPr/>
          <p:nvPr/>
        </p:nvSpPr>
        <p:spPr>
          <a:xfrm rot="16200000">
            <a:off x="-1053202" y="2944168"/>
            <a:ext cx="3140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in HR (bpm)</a:t>
            </a:r>
            <a:endParaRPr lang="en-US" sz="2400" b="1" dirty="0">
              <a:solidFill>
                <a:srgbClr val="22FAE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59C56F-D5AA-C040-B43A-91A470CFB850}"/>
              </a:ext>
            </a:extLst>
          </p:cNvPr>
          <p:cNvSpPr/>
          <p:nvPr/>
        </p:nvSpPr>
        <p:spPr>
          <a:xfrm>
            <a:off x="3101104" y="4918502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Neladenoson</a:t>
            </a:r>
            <a:r>
              <a:rPr lang="en-US" sz="2400" b="1" dirty="0">
                <a:solidFill>
                  <a:srgbClr val="22FAE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dose (mg)</a:t>
            </a:r>
            <a:endParaRPr lang="en-US" sz="2400" b="1" dirty="0">
              <a:solidFill>
                <a:srgbClr val="22FAE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84F194-0B42-744A-95CC-6832C759B3B2}"/>
              </a:ext>
            </a:extLst>
          </p:cNvPr>
          <p:cNvSpPr/>
          <p:nvPr/>
        </p:nvSpPr>
        <p:spPr>
          <a:xfrm>
            <a:off x="4626318" y="1857802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Placebo effect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28DA00-D3A4-5644-AA22-8AF07CE16ED9}"/>
              </a:ext>
            </a:extLst>
          </p:cNvPr>
          <p:cNvSpPr/>
          <p:nvPr/>
        </p:nvSpPr>
        <p:spPr>
          <a:xfrm rot="540136">
            <a:off x="1593799" y="3635802"/>
            <a:ext cx="4323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Neladenoson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effect (95% CI)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57D54-36BF-5E47-A58F-C978075500D2}"/>
              </a:ext>
            </a:extLst>
          </p:cNvPr>
          <p:cNvSpPr/>
          <p:nvPr/>
        </p:nvSpPr>
        <p:spPr>
          <a:xfrm>
            <a:off x="1187713" y="5787837"/>
            <a:ext cx="9632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A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No increase in AV blocks with </a:t>
            </a:r>
            <a:r>
              <a:rPr lang="en-US" sz="2800" b="1" dirty="0" err="1">
                <a:ln w="0"/>
                <a:solidFill>
                  <a:srgbClr val="FFA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neladenoson</a:t>
            </a:r>
            <a:r>
              <a:rPr lang="en-US" sz="2800" b="1" dirty="0">
                <a:ln w="0"/>
                <a:solidFill>
                  <a:srgbClr val="FFA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vs. placebo</a:t>
            </a:r>
            <a:endParaRPr lang="en-US" sz="2800" b="1" dirty="0">
              <a:solidFill>
                <a:srgbClr val="FFA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49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PANACHE neutral results: post-mortem</a:t>
            </a:r>
            <a:endParaRPr lang="en-US" sz="5600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8" y="1293238"/>
            <a:ext cx="111587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Evidence of HFpEF?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YES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LVEF preserved (56±11%)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LA volume index enlarged (39±15 mL/m</a:t>
            </a:r>
            <a:r>
              <a:rPr lang="en-US" sz="3600" baseline="300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LV global longitudinal strain abnormal (-15.1±3.8%)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NTproBNP</a:t>
            </a: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elevated (median 869 </a:t>
            </a:r>
            <a:r>
              <a:rPr lang="en-US" sz="36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pg</a:t>
            </a: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/ml)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Exercise capacity impaired (6MWD 322±101 meters)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Was the study drug taken? </a:t>
            </a:r>
            <a:r>
              <a:rPr lang="en-US" sz="4000" b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YES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98% of enrolled patients had a treatment adherence of &gt; 80% (range 96-100% among Rx groups)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endParaRPr lang="en-US" sz="36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1028700" lvl="1" indent="-571500">
              <a:buFont typeface="Wingdings" pitchFamily="2" charset="2"/>
              <a:buChar char="ü"/>
              <a:defRPr/>
            </a:pPr>
            <a:endParaRPr lang="en-US" sz="36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3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4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PANACHE neutral results: post-mortem</a:t>
            </a:r>
            <a:endParaRPr lang="en-US" sz="5600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8" y="1293238"/>
            <a:ext cx="111587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Did the drug have a pharmacological effect?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YES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Progressively lower GFR and HR with increasing doses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Progressively lower GFR and HR with increasing exposure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Was there adequate pre-clinical data? </a:t>
            </a:r>
            <a:r>
              <a:rPr lang="en-US" sz="4000" b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MAYBE NOT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Preclinical data in cellular models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Small animal models and large animal model of </a:t>
            </a:r>
            <a:r>
              <a:rPr lang="en-US" sz="3200" b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HFrEF</a:t>
            </a:r>
          </a:p>
          <a:p>
            <a:pPr marL="285750" lvl="0" indent="-285750">
              <a:buFont typeface="Arial" charset="0"/>
              <a:buChar char="•"/>
              <a:defRPr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Were the correct endpoints measured? </a:t>
            </a:r>
            <a:r>
              <a:rPr lang="en-US" sz="4000" b="1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YES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Multi-domain endpoint evaluation</a:t>
            </a:r>
          </a:p>
        </p:txBody>
      </p:sp>
    </p:spTree>
    <p:extLst>
      <p:ext uri="{BB962C8B-B14F-4D97-AF65-F5344CB8AC3E}">
        <p14:creationId xmlns:p14="http://schemas.microsoft.com/office/powerpoint/2010/main" val="379452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Multi-domain endpoint evaluation</a:t>
            </a: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3" y="1485692"/>
            <a:ext cx="9999179" cy="4052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D271BC-34A4-674D-8B04-786329379352}"/>
              </a:ext>
            </a:extLst>
          </p:cNvPr>
          <p:cNvSpPr/>
          <p:nvPr/>
        </p:nvSpPr>
        <p:spPr>
          <a:xfrm>
            <a:off x="2825967" y="5787837"/>
            <a:ext cx="635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Safety: AVIVO patch for arrhythmias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8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PANACHE study leadership</a:t>
            </a:r>
            <a:endParaRPr lang="en-US" sz="6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66856"/>
            <a:ext cx="11074400" cy="37240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Steering committee: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Sanjiv Shah (Chair)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Scott Solomon (Chair)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Dalane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Kitzman</a:t>
            </a:r>
            <a:endParaRPr lang="en-US" sz="28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John McMurray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Adriaan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Voors</a:t>
            </a:r>
            <a:endParaRPr lang="en-US" sz="28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endParaRPr lang="en-US" sz="28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Data monitoring committee: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Henry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Dargie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(Chair)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John Cleland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Martin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Borggrefe</a:t>
            </a:r>
            <a:endParaRPr lang="en-US" sz="28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Jan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Tijssen</a:t>
            </a:r>
            <a:endParaRPr lang="en-US" sz="28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8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FF6C66-A258-0545-B7F4-08D351E56C67}"/>
              </a:ext>
            </a:extLst>
          </p:cNvPr>
          <p:cNvSpPr/>
          <p:nvPr/>
        </p:nvSpPr>
        <p:spPr>
          <a:xfrm>
            <a:off x="825500" y="5035947"/>
            <a:ext cx="9334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Bayer (sponsor):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Antonieta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Bomfim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Wirtz, Thomas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Viethen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Erya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Huang, </a:t>
            </a:r>
            <a:r>
              <a:rPr lang="en-US" sz="2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Akos</a:t>
            </a:r>
            <a:r>
              <a:rPr lang="en-US" sz="2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Ferenc Pap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70C4DA-8CB9-094E-AE69-49E67F0D1AC5}"/>
              </a:ext>
            </a:extLst>
          </p:cNvPr>
          <p:cNvSpPr/>
          <p:nvPr/>
        </p:nvSpPr>
        <p:spPr>
          <a:xfrm>
            <a:off x="228600" y="1251635"/>
            <a:ext cx="1174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2FAEE"/>
                </a:solidFill>
                <a:latin typeface="Calibri" panose="020F0502020204030204" pitchFamily="34" charset="0"/>
              </a:rPr>
              <a:t>PANACHE: P</a:t>
            </a:r>
            <a:r>
              <a:rPr lang="en-US" sz="3600" dirty="0">
                <a:latin typeface="Calibri" panose="020F0502020204030204" pitchFamily="34" charset="0"/>
              </a:rPr>
              <a:t>artial </a:t>
            </a:r>
            <a:r>
              <a:rPr lang="en-US" sz="3600" b="1" dirty="0" err="1">
                <a:solidFill>
                  <a:srgbClr val="22FAEE"/>
                </a:solidFill>
                <a:latin typeface="Calibri" panose="020F0502020204030204" pitchFamily="34" charset="0"/>
              </a:rPr>
              <a:t>A</a:t>
            </a:r>
            <a:r>
              <a:rPr lang="en-US" sz="3600" dirty="0" err="1">
                <a:latin typeface="Calibri" panose="020F0502020204030204" pitchFamily="34" charset="0"/>
              </a:rPr>
              <a:t>de</a:t>
            </a:r>
            <a:r>
              <a:rPr lang="en-US" sz="3600" b="1" dirty="0" err="1">
                <a:solidFill>
                  <a:srgbClr val="22FAEE"/>
                </a:solidFill>
                <a:latin typeface="Calibri" panose="020F0502020204030204" pitchFamily="34" charset="0"/>
              </a:rPr>
              <a:t>N</a:t>
            </a:r>
            <a:r>
              <a:rPr lang="en-US" sz="3600" dirty="0" err="1">
                <a:latin typeface="Calibri" panose="020F0502020204030204" pitchFamily="34" charset="0"/>
              </a:rPr>
              <a:t>osine</a:t>
            </a:r>
            <a:r>
              <a:rPr lang="en-US" sz="3600" dirty="0">
                <a:latin typeface="Calibri" panose="020F0502020204030204" pitchFamily="34" charset="0"/>
              </a:rPr>
              <a:t> </a:t>
            </a:r>
            <a:r>
              <a:rPr lang="en-US" sz="3600" b="1" dirty="0">
                <a:latin typeface="Calibri" panose="020F0502020204030204" pitchFamily="34" charset="0"/>
              </a:rPr>
              <a:t>A</a:t>
            </a:r>
            <a:r>
              <a:rPr lang="en-US" sz="3600" dirty="0">
                <a:latin typeface="Calibri" panose="020F0502020204030204" pitchFamily="34" charset="0"/>
              </a:rPr>
              <a:t>1 receptor Agonist in patients with </a:t>
            </a:r>
            <a:r>
              <a:rPr lang="en-US" sz="3600" b="1" dirty="0">
                <a:solidFill>
                  <a:srgbClr val="22FAEE"/>
                </a:solidFill>
                <a:latin typeface="Calibri" panose="020F0502020204030204" pitchFamily="34" charset="0"/>
              </a:rPr>
              <a:t>C</a:t>
            </a:r>
            <a:r>
              <a:rPr lang="en-US" sz="3600" dirty="0">
                <a:latin typeface="Calibri" panose="020F0502020204030204" pitchFamily="34" charset="0"/>
              </a:rPr>
              <a:t>hronic </a:t>
            </a:r>
            <a:r>
              <a:rPr lang="en-US" sz="3600" b="1" dirty="0">
                <a:solidFill>
                  <a:srgbClr val="22FAEE"/>
                </a:solidFill>
                <a:latin typeface="Calibri" panose="020F0502020204030204" pitchFamily="34" charset="0"/>
              </a:rPr>
              <a:t>H</a:t>
            </a:r>
            <a:r>
              <a:rPr lang="en-US" sz="3600" dirty="0">
                <a:latin typeface="Calibri" panose="020F0502020204030204" pitchFamily="34" charset="0"/>
              </a:rPr>
              <a:t>eart failure and preserved </a:t>
            </a:r>
            <a:r>
              <a:rPr lang="en-US" sz="3600" b="1" dirty="0">
                <a:solidFill>
                  <a:srgbClr val="22FAEE"/>
                </a:solidFill>
                <a:latin typeface="Calibri" panose="020F0502020204030204" pitchFamily="34" charset="0"/>
              </a:rPr>
              <a:t>E</a:t>
            </a:r>
            <a:r>
              <a:rPr lang="en-US" sz="3600" dirty="0">
                <a:latin typeface="Calibri" panose="020F0502020204030204" pitchFamily="34" charset="0"/>
              </a:rPr>
              <a:t>jection fraction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7538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Conclusions</a:t>
            </a:r>
            <a:endParaRPr lang="en-US" sz="6000" dirty="0">
              <a:solidFill>
                <a:prstClr val="white"/>
              </a:solidFill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44" y="1175200"/>
            <a:ext cx="111587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First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Calibri" charset="0"/>
                <a:cs typeface="Calibri" charset="0"/>
              </a:rPr>
              <a:t>RCT of a partial adenosine A1-receptor agonist in HFpEF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Rapid enrollment (300+ patients in 6 months) with evidence of true HFpEF</a:t>
            </a:r>
          </a:p>
          <a:p>
            <a:pPr marL="1028700" lvl="1" indent="-571500">
              <a:buFont typeface="Wingdings" pitchFamily="2" charset="2"/>
              <a:buChar char="ü"/>
              <a:defRPr/>
            </a:pPr>
            <a:r>
              <a:rPr lang="en-US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Multi-domain endpoint evaluation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neladenoson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dose-response effect for any of the studied endpoints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Good safety profile at 20 weeks, though there were slight decreases in renal function and heart rate</a:t>
            </a:r>
          </a:p>
        </p:txBody>
      </p:sp>
    </p:spTree>
    <p:extLst>
      <p:ext uri="{BB962C8B-B14F-4D97-AF65-F5344CB8AC3E}">
        <p14:creationId xmlns:p14="http://schemas.microsoft.com/office/powerpoint/2010/main" val="65447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Therapeutic landscape for HFpEF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905EA-0784-0F4E-A5B1-BCE2529B281D}"/>
              </a:ext>
            </a:extLst>
          </p:cNvPr>
          <p:cNvSpPr txBox="1"/>
          <p:nvPr/>
        </p:nvSpPr>
        <p:spPr>
          <a:xfrm>
            <a:off x="5391369" y="1350141"/>
            <a:ext cx="6533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A6FF"/>
                </a:solidFill>
              </a:rPr>
              <a:t>Neurohormonal antagonists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A6FF"/>
                </a:solidFill>
              </a:rPr>
              <a:t>Diuretics (MRA, SGLT-2i)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A6FF"/>
                </a:solidFill>
              </a:rPr>
              <a:t>NO-cGMP-PKG pathway (nitrates, nitrites, </a:t>
            </a:r>
            <a:r>
              <a:rPr lang="en-US" sz="3600" dirty="0" err="1">
                <a:solidFill>
                  <a:srgbClr val="FFA6FF"/>
                </a:solidFill>
              </a:rPr>
              <a:t>sGC</a:t>
            </a:r>
            <a:r>
              <a:rPr lang="en-US" sz="3600" dirty="0">
                <a:solidFill>
                  <a:srgbClr val="FFA6FF"/>
                </a:solidFill>
              </a:rPr>
              <a:t> stimulators, PDE5 inhibitors)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A6FF"/>
                </a:solidFill>
              </a:rPr>
              <a:t>NP-cGMP-PKG pathway (ARNI [i.e., LCZ696])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4820BB-45EB-3C4F-BDEB-71E1D620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65" b="7209"/>
          <a:stretch/>
        </p:blipFill>
        <p:spPr>
          <a:xfrm>
            <a:off x="-52761" y="1231900"/>
            <a:ext cx="5528124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Therapeutic landscape for HFpEF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905EA-0784-0F4E-A5B1-BCE2529B281D}"/>
              </a:ext>
            </a:extLst>
          </p:cNvPr>
          <p:cNvSpPr txBox="1"/>
          <p:nvPr/>
        </p:nvSpPr>
        <p:spPr>
          <a:xfrm>
            <a:off x="5391369" y="1350141"/>
            <a:ext cx="65339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srgbClr val="FFA6FF"/>
                </a:solidFill>
              </a:rPr>
              <a:t>Neurohormonal antagonists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Diuretics (MRA, SGLT-2i)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strike="sngStrike" dirty="0">
                <a:solidFill>
                  <a:srgbClr val="FFA6FF"/>
                </a:solidFill>
              </a:rPr>
              <a:t>NO-cGMP-PKG pathway </a:t>
            </a:r>
            <a:r>
              <a:rPr lang="en-US" sz="3600" dirty="0">
                <a:solidFill>
                  <a:srgbClr val="FFA6FF"/>
                </a:solidFill>
              </a:rPr>
              <a:t>(</a:t>
            </a:r>
            <a:r>
              <a:rPr lang="en-US" sz="3600" strike="sngStrike" dirty="0">
                <a:solidFill>
                  <a:srgbClr val="FFA6FF"/>
                </a:solidFill>
              </a:rPr>
              <a:t>nitrates, </a:t>
            </a:r>
            <a:r>
              <a:rPr lang="en-US" sz="3600" dirty="0"/>
              <a:t>nitrites, </a:t>
            </a:r>
            <a:r>
              <a:rPr lang="en-US" sz="3600" dirty="0" err="1"/>
              <a:t>sGC</a:t>
            </a:r>
            <a:r>
              <a:rPr lang="en-US" sz="3600" dirty="0"/>
              <a:t> stimulators</a:t>
            </a:r>
            <a:r>
              <a:rPr lang="en-US" sz="3600" strike="sngStrike" dirty="0">
                <a:solidFill>
                  <a:srgbClr val="FFA6FF"/>
                </a:solidFill>
              </a:rPr>
              <a:t>, PDE5 inhibitors</a:t>
            </a:r>
            <a:r>
              <a:rPr lang="en-US" sz="3600" dirty="0">
                <a:solidFill>
                  <a:srgbClr val="FFA6FF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NP-cGMP-PKG pathway (ARNI [i.e., LCZ696])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22FAEE"/>
                </a:solidFill>
              </a:rPr>
              <a:t>Alternate approach?</a:t>
            </a:r>
            <a:endParaRPr lang="en-US" sz="4400" dirty="0">
              <a:solidFill>
                <a:srgbClr val="FFA6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4820BB-45EB-3C4F-BDEB-71E1D620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65" b="7209"/>
          <a:stretch/>
        </p:blipFill>
        <p:spPr>
          <a:xfrm>
            <a:off x="-52761" y="1231900"/>
            <a:ext cx="5528124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12192000" cy="52294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5844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Advantages of a partial A1-receptor agonist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717925" y="6185690"/>
            <a:ext cx="847407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Voors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 AA, Shah SJ,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EJHF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 2018</a:t>
            </a:r>
          </a:p>
        </p:txBody>
      </p:sp>
      <p:sp>
        <p:nvSpPr>
          <p:cNvPr id="52" name="Up Arrow 51"/>
          <p:cNvSpPr/>
          <p:nvPr/>
        </p:nvSpPr>
        <p:spPr>
          <a:xfrm rot="3600000">
            <a:off x="10235822" y="4473388"/>
            <a:ext cx="714323" cy="666750"/>
          </a:xfrm>
          <a:prstGeom prst="upArrow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Up Arrow 52"/>
          <p:cNvSpPr/>
          <p:nvPr/>
        </p:nvSpPr>
        <p:spPr>
          <a:xfrm rot="8100000">
            <a:off x="10283634" y="2519083"/>
            <a:ext cx="714323" cy="666750"/>
          </a:xfrm>
          <a:prstGeom prst="upArrow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80762" y="3176618"/>
            <a:ext cx="2569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CAPACITY,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ACTIVITY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113EE-4EE2-0D49-B87D-92B35B044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473638"/>
            <a:ext cx="10426700" cy="49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3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1676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Hypothesis</a:t>
            </a:r>
            <a:endParaRPr lang="en-US" sz="6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8" y="1441342"/>
            <a:ext cx="111587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After 20 weeks of treatment, there will be a positive dose-response relationship of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neladenoson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vs. placebo: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Efficacy: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Improvement in 6MWT, QOL, physical activity, and cardiac structure/function</a:t>
            </a:r>
          </a:p>
          <a:p>
            <a:pPr marL="1028700" lvl="1" indent="-571500">
              <a:buFont typeface="LucidaGrande" charset="0"/>
              <a:buChar char="-"/>
            </a:pPr>
            <a:r>
              <a:rPr lang="en-US" sz="3600" dirty="0">
                <a:ln w="0"/>
                <a:solidFill>
                  <a:srgbClr val="22FAE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Safety: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 significant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bradyarrhythmias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or renal dysfunction</a:t>
            </a:r>
            <a:endParaRPr lang="en-US" sz="36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97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PANACHE trial design: overview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38" y="1379350"/>
            <a:ext cx="11158780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Phase 2b, parallel group, dose-finding, RCT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Randomized 3:1:2:2:2:2 (placebo, 5 mg, 10 mg, 20 mg, 30 mg, 40 mg neladenoson)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Primary endpoint: change in 6MWD at 20 weeks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</a:rPr>
              <a:t>Secondary endpoints: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pleSymbols" charset="0"/>
              <a:buChar char="▻"/>
              <a:tabLst/>
              <a:defRPr/>
            </a:pP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Medtronic AVIVO patch: continuous ECG, activity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pleSymbols" charset="0"/>
              <a:buChar char="▻"/>
              <a:tabLst/>
              <a:defRPr/>
            </a:pP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Biomarkers (</a:t>
            </a:r>
            <a:r>
              <a:rPr lang="en-US" sz="34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NTproBNP</a:t>
            </a: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, high-sensitivity troponin T)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pleSymbols" charset="0"/>
              <a:buChar char="▻"/>
              <a:tabLst/>
              <a:defRPr/>
            </a:pPr>
            <a:r>
              <a:rPr lang="en-US" sz="34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Echocardiography (multiple domains)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7925" y="6160290"/>
            <a:ext cx="847407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Voors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 AA, Shah SJ,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EJHF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0"/>
              </a:rPr>
              <a:t>  2018</a:t>
            </a:r>
          </a:p>
        </p:txBody>
      </p:sp>
    </p:spTree>
    <p:extLst>
      <p:ext uri="{BB962C8B-B14F-4D97-AF65-F5344CB8AC3E}">
        <p14:creationId xmlns:p14="http://schemas.microsoft.com/office/powerpoint/2010/main" val="25658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707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charset="0"/>
                <a:ea typeface="Calibri" charset="0"/>
                <a:cs typeface="Calibri" charset="0"/>
              </a:rPr>
              <a:t>Key inclusion/exclusion criteria</a:t>
            </a:r>
            <a:endParaRPr lang="en-US" sz="60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8373" y="1167802"/>
                <a:ext cx="11309130" cy="9818072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285750" lvl="0" indent="-285750">
                  <a:buFont typeface="Arial" charset="0"/>
                  <a:buChar char="•"/>
                  <a:defRPr/>
                </a:pPr>
                <a:r>
                  <a:rPr lang="en-US" sz="36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Inclusion criteria: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History of chronic HFpEF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Age ≥ 45 years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NYHA II-IV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LVEF ≥ 45%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6MWD 100-550 meters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Within last 6 months:</a:t>
                </a:r>
              </a:p>
              <a:p>
                <a:pPr marL="1600200" lvl="2" indent="-571500">
                  <a:buFont typeface=".Lucida Grande UI Regular"/>
                  <a:buChar char="⇢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Rx with diuretic</a:t>
                </a:r>
                <a:endParaRPr lang="en-US" sz="2800" i="1" dirty="0">
                  <a:ln w="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1600200" lvl="2" indent="-571500">
                  <a:buFont typeface=".Lucida Grande UI Regular"/>
                  <a:buChar char="⇢"/>
                  <a:defRPr/>
                </a:pPr>
                <a14:m>
                  <m:oMath xmlns:m="http://schemas.openxmlformats.org/officeDocument/2006/math">
                    <m:r>
                      <a:rPr lang="en-US" sz="2800" i="1" smtClean="0">
                        <a:ln w="0"/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↑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BNP </a:t>
                </a:r>
                <a:r>
                  <a:rPr lang="en-US" sz="20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(&gt;75 NSR, &gt; 200 AF) </a:t>
                </a: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↑</m:t>
                    </m:r>
                  </m:oMath>
                </a14:m>
                <a:r>
                  <a:rPr lang="en-US" sz="2800" dirty="0" err="1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NTproBNP</a:t>
                </a: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(&gt;200 NSR, &gt; 900 AF)</a:t>
                </a:r>
                <a:endParaRPr lang="en-US" sz="2800" i="1" dirty="0">
                  <a:ln w="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1600200" lvl="2" indent="-571500">
                  <a:buFont typeface=".Lucida Grande UI Regular"/>
                  <a:buChar char="⇢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LA enlargement, LVH, or        </a:t>
                </a:r>
                <a14:m>
                  <m:oMath xmlns:m="http://schemas.openxmlformats.org/officeDocument/2006/math">
                    <m:r>
                      <a:rPr lang="en-US" sz="2800" i="1">
                        <a:ln w="0"/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charset="0"/>
                      </a:rPr>
                      <m:t>↑</m:t>
                    </m:r>
                  </m:oMath>
                </a14:m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LV filling pressures</a:t>
                </a: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endParaRPr lang="en-US" sz="36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lvl="0" indent="-285750">
                  <a:buFont typeface="Arial" charset="0"/>
                  <a:buChar char="•"/>
                  <a:defRPr/>
                </a:pPr>
                <a:r>
                  <a:rPr lang="en-US" sz="36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Exclusion criteria: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Inability to exercise, or non-HF related reason for limitation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Prior LVEF &lt; 40%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Recent ischemia, MI, PCI, CABG 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SBP ≤ 90 or ≥ 160 mmHg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HR &lt; 50 or &gt; 100 bpm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High-grade AV block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Severe valve disease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Severe pulmonary disease</a:t>
                </a:r>
              </a:p>
              <a:p>
                <a:pPr marL="1028700" lvl="1" indent="-571500">
                  <a:buFont typeface="Wingdings" pitchFamily="2" charset="2"/>
                  <a:buChar char="ü"/>
                  <a:defRPr/>
                </a:pP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Hgb &lt; 10 g/</a:t>
                </a:r>
                <a:r>
                  <a:rPr lang="en-US" sz="2800" dirty="0" err="1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dL</a:t>
                </a: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, BMI &gt; 45 kg/m</a:t>
                </a:r>
                <a:r>
                  <a:rPr lang="en-US" sz="2800" baseline="300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2</a:t>
                </a:r>
                <a:r>
                  <a:rPr lang="en-US" sz="28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, or eGFR &lt; 30 ml/min/1.73 m</a:t>
                </a:r>
                <a:r>
                  <a:rPr lang="en-US" sz="2800" baseline="300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charset="0"/>
                    <a:ea typeface="Calibri" charset="0"/>
                    <a:cs typeface="Calibri" charset="0"/>
                  </a:rPr>
                  <a:t>2</a:t>
                </a:r>
                <a:endParaRPr lang="en-US" sz="3400" baseline="30000" dirty="0">
                  <a:ln w="0"/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3" y="1167802"/>
                <a:ext cx="11309130" cy="9818072"/>
              </a:xfrm>
              <a:prstGeom prst="rect">
                <a:avLst/>
              </a:prstGeom>
              <a:blipFill>
                <a:blip r:embed="rId3"/>
                <a:stretch>
                  <a:fillRect l="-1571" t="-1034" r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966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7025</TotalTime>
  <Words>2693</Words>
  <Application>Microsoft Macintosh PowerPoint</Application>
  <PresentationFormat>Widescreen</PresentationFormat>
  <Paragraphs>673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 Unicode MS</vt:lpstr>
      <vt:lpstr>ＭＳ 明朝</vt:lpstr>
      <vt:lpstr>ＭＳ Ｐゴシック</vt:lpstr>
      <vt:lpstr>ＭＳ Ｐゴシック</vt:lpstr>
      <vt:lpstr>.Lucida Grande UI Regular</vt:lpstr>
      <vt:lpstr>AppleSymbols</vt:lpstr>
      <vt:lpstr>Arial</vt:lpstr>
      <vt:lpstr>ArialMT</vt:lpstr>
      <vt:lpstr>Calibri</vt:lpstr>
      <vt:lpstr>Calibri Light</vt:lpstr>
      <vt:lpstr>Cambria Math</vt:lpstr>
      <vt:lpstr>LucidaGrande</vt:lpstr>
      <vt:lpstr>Times New Roman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Sanjiv J. Shah</cp:lastModifiedBy>
  <cp:revision>541</cp:revision>
  <cp:lastPrinted>2017-10-28T03:06:17Z</cp:lastPrinted>
  <dcterms:created xsi:type="dcterms:W3CDTF">2017-10-27T09:49:33Z</dcterms:created>
  <dcterms:modified xsi:type="dcterms:W3CDTF">2019-03-16T15:48:44Z</dcterms:modified>
</cp:coreProperties>
</file>