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Ex2.xml" ContentType="application/vnd.ms-office.chartex+xml"/>
  <Override PartName="/ppt/charts/style9.xml" ContentType="application/vnd.ms-office.chartstyle+xml"/>
  <Override PartName="/ppt/charts/colors9.xml" ContentType="application/vnd.ms-office.chartcolorstyle+xml"/>
  <Override PartName="/ppt/charts/chart9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0.xml" ContentType="application/vnd.openxmlformats-officedocument.presentationml.notesSlide+xml"/>
  <Override PartName="/ppt/charts/chart10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4"/>
  </p:notesMasterIdLst>
  <p:handoutMasterIdLst>
    <p:handoutMasterId r:id="rId25"/>
  </p:handoutMasterIdLst>
  <p:sldIdLst>
    <p:sldId id="478" r:id="rId2"/>
    <p:sldId id="871" r:id="rId3"/>
    <p:sldId id="829" r:id="rId4"/>
    <p:sldId id="480" r:id="rId5"/>
    <p:sldId id="329" r:id="rId6"/>
    <p:sldId id="264" r:id="rId7"/>
    <p:sldId id="260" r:id="rId8"/>
    <p:sldId id="870" r:id="rId9"/>
    <p:sldId id="533" r:id="rId10"/>
    <p:sldId id="530" r:id="rId11"/>
    <p:sldId id="866" r:id="rId12"/>
    <p:sldId id="268" r:id="rId13"/>
    <p:sldId id="890" r:id="rId14"/>
    <p:sldId id="891" r:id="rId15"/>
    <p:sldId id="842" r:id="rId16"/>
    <p:sldId id="493" r:id="rId17"/>
    <p:sldId id="882" r:id="rId18"/>
    <p:sldId id="883" r:id="rId19"/>
    <p:sldId id="270" r:id="rId20"/>
    <p:sldId id="886" r:id="rId21"/>
    <p:sldId id="884" r:id="rId22"/>
    <p:sldId id="434" r:id="rId23"/>
  </p:sldIdLst>
  <p:sldSz cx="9144000" cy="6858000" type="screen4x3"/>
  <p:notesSz cx="6858000" cy="9144000"/>
  <p:defaultTextStyle>
    <a:defPPr>
      <a:defRPr lang="pt-BR"/>
    </a:defPPr>
    <a:lvl1pPr algn="ctr" rtl="0" fontAlgn="base">
      <a:spcBef>
        <a:spcPct val="0"/>
      </a:spcBef>
      <a:spcAft>
        <a:spcPct val="0"/>
      </a:spcAft>
      <a:defRPr sz="14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ctr" rtl="0" fontAlgn="base">
      <a:spcBef>
        <a:spcPct val="0"/>
      </a:spcBef>
      <a:spcAft>
        <a:spcPct val="0"/>
      </a:spcAft>
      <a:defRPr sz="14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ctr" rtl="0" fontAlgn="base">
      <a:spcBef>
        <a:spcPct val="0"/>
      </a:spcBef>
      <a:spcAft>
        <a:spcPct val="0"/>
      </a:spcAft>
      <a:defRPr sz="14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ctr" rtl="0" fontAlgn="base">
      <a:spcBef>
        <a:spcPct val="0"/>
      </a:spcBef>
      <a:spcAft>
        <a:spcPct val="0"/>
      </a:spcAft>
      <a:defRPr sz="14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ctr" rtl="0" fontAlgn="base">
      <a:spcBef>
        <a:spcPct val="0"/>
      </a:spcBef>
      <a:spcAft>
        <a:spcPct val="0"/>
      </a:spcAft>
      <a:defRPr sz="14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4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4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4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4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8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00"/>
    <a:srgbClr val="B51B01"/>
    <a:srgbClr val="941100"/>
    <a:srgbClr val="FF7E79"/>
    <a:srgbClr val="CCFF33"/>
    <a:srgbClr val="73FDD6"/>
    <a:srgbClr val="5E5E5E"/>
    <a:srgbClr val="0096FF"/>
    <a:srgbClr val="941651"/>
    <a:srgbClr val="6D24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5"/>
    <p:restoredTop sz="86304"/>
  </p:normalViewPr>
  <p:slideViewPr>
    <p:cSldViewPr>
      <p:cViewPr varScale="1">
        <p:scale>
          <a:sx n="56" d="100"/>
          <a:sy n="56" d="100"/>
        </p:scale>
        <p:origin x="1552" y="12"/>
      </p:cViewPr>
      <p:guideLst>
        <p:guide orient="horz" pos="1680"/>
        <p:guide pos="2880"/>
      </p:guideLst>
    </p:cSldViewPr>
  </p:slideViewPr>
  <p:outlineViewPr>
    <p:cViewPr>
      <p:scale>
        <a:sx n="33" d="100"/>
        <a:sy n="33" d="100"/>
      </p:scale>
      <p:origin x="0" y="-20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0112"/>
    </p:cViewPr>
  </p:sorterViewPr>
  <p:notesViewPr>
    <p:cSldViewPr>
      <p:cViewPr varScale="1">
        <p:scale>
          <a:sx n="55" d="100"/>
          <a:sy n="55" d="100"/>
        </p:scale>
        <p:origin x="-1794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D64FD6E9-CEFB-4675-84AB-C85F586B8F18}"/>
    <pc:docChg chg="modSld">
      <pc:chgData name="" userId="" providerId="" clId="Web-{D64FD6E9-CEFB-4675-84AB-C85F586B8F18}" dt="2019-03-18T15:12:58.995" v="2" actId="1076"/>
      <pc:docMkLst>
        <pc:docMk/>
      </pc:docMkLst>
      <pc:sldChg chg="modSp">
        <pc:chgData name="" userId="" providerId="" clId="Web-{D64FD6E9-CEFB-4675-84AB-C85F586B8F18}" dt="2019-03-18T15:12:58.995" v="2" actId="1076"/>
        <pc:sldMkLst>
          <pc:docMk/>
          <pc:sldMk cId="937125522" sldId="434"/>
        </pc:sldMkLst>
        <pc:picChg chg="mod">
          <ac:chgData name="" userId="" providerId="" clId="Web-{D64FD6E9-CEFB-4675-84AB-C85F586B8F18}" dt="2019-03-18T15:12:58.995" v="2" actId="1076"/>
          <ac:picMkLst>
            <pc:docMk/>
            <pc:sldMk cId="937125522" sldId="434"/>
            <ac:picMk id="3" creationId="{C9A2F726-AAC3-6E43-B5B4-674BFE0AD8D5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wmathias:Desktop:Planilhas%20e%20graficos:Graficos%20Young%20Investigator%2006062015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Gr&#225;fico%20no%20Microsoft%20PowerPoint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wilsonmathiasjr\Desktop\16_ACC%20Late-Breaking%20CT_2019\Demographics%20sono%202019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wilsonmathiasjr\Desktop\16_ACC%20Late-Breaking%20CT_2019\Demographics%20sono%202019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wilsonmathiasjr\Desktop\16_ACC%20Late-Breaking%20CT_2019\Demographics%20sono%202019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wilsonmathiasjr\Desktop\16_ACC%20Late-Breaking%20CT_2019\Demographics%20sono%202019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eane.tsutsui\Desktop\Sonotromb&#243;lise\JACC%20review\grafico%20LVEF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jeane.tsutsui\Desktop\Sonotromb&#243;lise\JACC%20review\grafico%20door%20to%20balloon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microsoft.com/office/2011/relationships/chartStyle" Target="style9.xml"/><Relationship Id="rId1" Type="http://schemas.openxmlformats.org/officeDocument/2006/relationships/oleObject" Target="file:///C:\Users\jeane.tsutsui\Desktop\Sonotromb&#243;lise\JACC%20review\grafico%20LVEF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DF5A-F44B-B39D-5754AC268EC5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3-DF5A-F44B-B39D-5754AC268EC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7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Angios!$A$2:$A$5</c:f>
              <c:strCache>
                <c:ptCount val="4"/>
                <c:pt idx="0">
                  <c:v>Controls         (n = 10)</c:v>
                </c:pt>
                <c:pt idx="1">
                  <c:v>Non Standard High MI           (n = 10)</c:v>
                </c:pt>
                <c:pt idx="2">
                  <c:v>Standard MI         (n = 10)</c:v>
                </c:pt>
                <c:pt idx="3">
                  <c:v>Non Randomized (n = 71)</c:v>
                </c:pt>
              </c:strCache>
            </c:strRef>
          </c:cat>
          <c:val>
            <c:numRef>
              <c:f>Angios!$B$2:$B$5</c:f>
              <c:numCache>
                <c:formatCode>0%</c:formatCode>
                <c:ptCount val="4"/>
                <c:pt idx="0">
                  <c:v>0.1</c:v>
                </c:pt>
                <c:pt idx="1">
                  <c:v>0.4</c:v>
                </c:pt>
                <c:pt idx="2">
                  <c:v>0.8</c:v>
                </c:pt>
                <c:pt idx="3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F5A-F44B-B39D-5754AC268E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92920200"/>
        <c:axId val="-2092065768"/>
      </c:barChart>
      <c:catAx>
        <c:axId val="-20929202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400"/>
            </a:pPr>
            <a:endParaRPr lang="en-US"/>
          </a:p>
        </c:txPr>
        <c:crossAx val="-2092065768"/>
        <c:crosses val="autoZero"/>
        <c:auto val="1"/>
        <c:lblAlgn val="ctr"/>
        <c:lblOffset val="100"/>
        <c:noMultiLvlLbl val="0"/>
      </c:catAx>
      <c:valAx>
        <c:axId val="-209206576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500" b="1"/>
            </a:pPr>
            <a:endParaRPr lang="en-US"/>
          </a:p>
        </c:txPr>
        <c:crossAx val="-2092920200"/>
        <c:crosses val="autoZero"/>
        <c:crossBetween val="between"/>
        <c:majorUnit val="0.2"/>
      </c:valAx>
    </c:plotArea>
    <c:plotVisOnly val="1"/>
    <c:dispBlanksAs val="gap"/>
    <c:showDLblsOverMax val="0"/>
  </c:chart>
  <c:txPr>
    <a:bodyPr/>
    <a:lstStyle/>
    <a:p>
      <a:pPr>
        <a:defRPr sz="2000">
          <a:solidFill>
            <a:srgbClr val="FFFFFF"/>
          </a:solidFill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123359580052488E-2"/>
          <c:y val="0.24499437570303711"/>
          <c:w val="0.87678140232470936"/>
          <c:h val="0.663612767154105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Coluna2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B51B01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5C83-457C-8E2D-73CF7E58D353}"/>
              </c:ext>
            </c:extLst>
          </c:dPt>
          <c:dPt>
            <c:idx val="1"/>
            <c:invertIfNegative val="0"/>
            <c:bubble3D val="0"/>
            <c:spPr>
              <a:solidFill>
                <a:srgbClr val="6699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4-5C83-457C-8E2D-73CF7E58D35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Planilha1!$A$2:$A$3</c:f>
              <c:strCache>
                <c:ptCount val="2"/>
                <c:pt idx="0">
                  <c:v>Control Group</c:v>
                </c:pt>
                <c:pt idx="1">
                  <c:v>Therapy Group</c:v>
                </c:pt>
              </c:strCache>
            </c:strRef>
          </c:cat>
          <c:val>
            <c:numRef>
              <c:f>Planilha1!$B$2:$B$3</c:f>
              <c:numCache>
                <c:formatCode>0%</c:formatCode>
                <c:ptCount val="2"/>
                <c:pt idx="0">
                  <c:v>0.18</c:v>
                </c:pt>
                <c:pt idx="1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83-457C-8E2D-73CF7E58D3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42389936"/>
        <c:axId val="742390264"/>
      </c:barChart>
      <c:catAx>
        <c:axId val="742389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390264"/>
        <c:crosses val="autoZero"/>
        <c:auto val="1"/>
        <c:lblAlgn val="ctr"/>
        <c:lblOffset val="100"/>
        <c:noMultiLvlLbl val="0"/>
      </c:catAx>
      <c:valAx>
        <c:axId val="742390264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389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TIMI 0</c:v>
                </c:pt>
              </c:strCache>
            </c:strRef>
          </c:tx>
          <c:spPr>
            <a:solidFill>
              <a:srgbClr val="73FDD6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Planilha1!$A$2:$A$4</c:f>
              <c:strCache>
                <c:ptCount val="3"/>
                <c:pt idx="0">
                  <c:v>Therapy</c:v>
                </c:pt>
                <c:pt idx="1">
                  <c:v>Control</c:v>
                </c:pt>
                <c:pt idx="2">
                  <c:v>Reference</c:v>
                </c:pt>
              </c:strCache>
            </c:strRef>
          </c:cat>
          <c:val>
            <c:numRef>
              <c:f>Planilha1!$B$2:$B$4</c:f>
              <c:numCache>
                <c:formatCode>0%</c:formatCode>
                <c:ptCount val="3"/>
                <c:pt idx="0">
                  <c:v>0.44</c:v>
                </c:pt>
                <c:pt idx="1">
                  <c:v>0.7</c:v>
                </c:pt>
                <c:pt idx="2">
                  <c:v>0.69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2A-46B7-AEB0-903A619AE1DC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TIMI 1</c:v>
                </c:pt>
              </c:strCache>
            </c:strRef>
          </c:tx>
          <c:spPr>
            <a:solidFill>
              <a:srgbClr val="0096FF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Planilha1!$A$2:$A$4</c:f>
              <c:strCache>
                <c:ptCount val="3"/>
                <c:pt idx="0">
                  <c:v>Therapy</c:v>
                </c:pt>
                <c:pt idx="1">
                  <c:v>Control</c:v>
                </c:pt>
                <c:pt idx="2">
                  <c:v>Reference</c:v>
                </c:pt>
              </c:strCache>
            </c:strRef>
          </c:cat>
          <c:val>
            <c:numRef>
              <c:f>Planilha1!$C$2:$C$4</c:f>
              <c:numCache>
                <c:formatCode>0%</c:formatCode>
                <c:ptCount val="3"/>
                <c:pt idx="0">
                  <c:v>0.08</c:v>
                </c:pt>
                <c:pt idx="1">
                  <c:v>0.1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2A-46B7-AEB0-903A619AE1DC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TIMI 2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Planilha1!$A$2:$A$4</c:f>
              <c:strCache>
                <c:ptCount val="3"/>
                <c:pt idx="0">
                  <c:v>Therapy</c:v>
                </c:pt>
                <c:pt idx="1">
                  <c:v>Control</c:v>
                </c:pt>
                <c:pt idx="2">
                  <c:v>Reference</c:v>
                </c:pt>
              </c:strCache>
            </c:strRef>
          </c:cat>
          <c:val>
            <c:numRef>
              <c:f>Planilha1!$D$2:$D$4</c:f>
              <c:numCache>
                <c:formatCode>0%</c:formatCode>
                <c:ptCount val="3"/>
                <c:pt idx="0">
                  <c:v>0.16</c:v>
                </c:pt>
                <c:pt idx="1">
                  <c:v>0.06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2A-46B7-AEB0-903A619AE1DC}"/>
            </c:ext>
          </c:extLst>
        </c:ser>
        <c:ser>
          <c:idx val="3"/>
          <c:order val="3"/>
          <c:tx>
            <c:strRef>
              <c:f>Planilha1!$E$1</c:f>
              <c:strCache>
                <c:ptCount val="1"/>
                <c:pt idx="0">
                  <c:v>TIMI 3</c:v>
                </c:pt>
              </c:strCache>
            </c:strRef>
          </c:tx>
          <c:spPr>
            <a:solidFill>
              <a:srgbClr val="94110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Planilha1!$A$2:$A$4</c:f>
              <c:strCache>
                <c:ptCount val="3"/>
                <c:pt idx="0">
                  <c:v>Therapy</c:v>
                </c:pt>
                <c:pt idx="1">
                  <c:v>Control</c:v>
                </c:pt>
                <c:pt idx="2">
                  <c:v>Reference</c:v>
                </c:pt>
              </c:strCache>
            </c:strRef>
          </c:cat>
          <c:val>
            <c:numRef>
              <c:f>Planilha1!$E$2:$E$4</c:f>
              <c:numCache>
                <c:formatCode>0%</c:formatCode>
                <c:ptCount val="3"/>
                <c:pt idx="0">
                  <c:v>0.32</c:v>
                </c:pt>
                <c:pt idx="1">
                  <c:v>0.14000000000000001</c:v>
                </c:pt>
                <c:pt idx="2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12A-46B7-AEB0-903A619AE1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07052640"/>
        <c:axId val="407056576"/>
      </c:barChart>
      <c:catAx>
        <c:axId val="407052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7056576"/>
        <c:crosses val="autoZero"/>
        <c:auto val="1"/>
        <c:lblAlgn val="ctr"/>
        <c:lblOffset val="100"/>
        <c:noMultiLvlLbl val="0"/>
      </c:catAx>
      <c:valAx>
        <c:axId val="407056576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7052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98955691959147"/>
          <c:y val="6.8877440736634321E-2"/>
          <c:w val="0.85883328896992162"/>
          <c:h val="0.839918946301924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699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6F7E-4F06-876A-FF3E2FACF2A4}"/>
              </c:ext>
            </c:extLst>
          </c:dPt>
          <c:dPt>
            <c:idx val="1"/>
            <c:invertIfNegative val="0"/>
            <c:bubble3D val="0"/>
            <c:spPr>
              <a:solidFill>
                <a:srgbClr val="6699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6-6F7E-4F06-876A-FF3E2FACF2A4}"/>
              </c:ext>
            </c:extLst>
          </c:dPt>
          <c:dPt>
            <c:idx val="3"/>
            <c:invertIfNegative val="0"/>
            <c:bubble3D val="0"/>
            <c:spPr>
              <a:solidFill>
                <a:srgbClr val="B51B01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0-E564-433A-A65E-02E8DF167CC6}"/>
              </c:ext>
            </c:extLst>
          </c:dPt>
          <c:dPt>
            <c:idx val="4"/>
            <c:invertIfNegative val="0"/>
            <c:bubble3D val="0"/>
            <c:spPr>
              <a:solidFill>
                <a:srgbClr val="B51B01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E564-433A-A65E-02E8DF167CC6}"/>
              </c:ext>
            </c:extLst>
          </c:dPt>
          <c:errBars>
            <c:errBarType val="plus"/>
            <c:errValType val="cust"/>
            <c:noEndCap val="0"/>
            <c:plus>
              <c:numRef>
                <c:f>Planilha1!$D$2:$D$6</c:f>
                <c:numCache>
                  <c:formatCode>General</c:formatCode>
                  <c:ptCount val="5"/>
                  <c:pt idx="0">
                    <c:v>0.35</c:v>
                  </c:pt>
                  <c:pt idx="1">
                    <c:v>0.34</c:v>
                  </c:pt>
                  <c:pt idx="3">
                    <c:v>0.39</c:v>
                  </c:pt>
                  <c:pt idx="4">
                    <c:v>0.35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Planilha1!$A$2:$A$6</c:f>
              <c:strCache>
                <c:ptCount val="5"/>
                <c:pt idx="0">
                  <c:v>Control Group</c:v>
                </c:pt>
                <c:pt idx="1">
                  <c:v>Control Group</c:v>
                </c:pt>
                <c:pt idx="3">
                  <c:v>Therapy Group</c:v>
                </c:pt>
                <c:pt idx="4">
                  <c:v>Therapy Group</c:v>
                </c:pt>
              </c:strCache>
            </c:strRef>
          </c:cat>
          <c:val>
            <c:numRef>
              <c:f>Planilha1!$B$2:$B$6</c:f>
              <c:numCache>
                <c:formatCode>General</c:formatCode>
                <c:ptCount val="5"/>
                <c:pt idx="0">
                  <c:v>1.76</c:v>
                </c:pt>
                <c:pt idx="1">
                  <c:v>1.72</c:v>
                </c:pt>
                <c:pt idx="3">
                  <c:v>1.74</c:v>
                </c:pt>
                <c:pt idx="4">
                  <c:v>1.57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7E-4F06-876A-FF3E2FACF2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overlap val="-27"/>
        <c:axId val="383667888"/>
        <c:axId val="383663952"/>
      </c:barChart>
      <c:catAx>
        <c:axId val="3836678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83663952"/>
        <c:crosses val="autoZero"/>
        <c:auto val="1"/>
        <c:lblAlgn val="ctr"/>
        <c:lblOffset val="100"/>
        <c:noMultiLvlLbl val="0"/>
      </c:catAx>
      <c:valAx>
        <c:axId val="383663952"/>
        <c:scaling>
          <c:orientation val="minMax"/>
          <c:max val="2.2000000000000002"/>
          <c:min val="1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3667888"/>
        <c:crosses val="autoZero"/>
        <c:crossBetween val="between"/>
        <c:majorUnit val="0.4"/>
        <c:minorUnit val="0.2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6699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3"/>
            <c:invertIfNegative val="0"/>
            <c:bubble3D val="0"/>
            <c:spPr>
              <a:solidFill>
                <a:srgbClr val="B51B01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B335-1143-A2D0-6CFC33712E70}"/>
              </c:ext>
            </c:extLst>
          </c:dPt>
          <c:dPt>
            <c:idx val="4"/>
            <c:invertIfNegative val="0"/>
            <c:bubble3D val="0"/>
            <c:spPr>
              <a:solidFill>
                <a:srgbClr val="B51B01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2-B335-1143-A2D0-6CFC33712E70}"/>
              </c:ext>
            </c:extLst>
          </c:dPt>
          <c:dLbls>
            <c:dLbl>
              <c:idx val="0"/>
              <c:layout>
                <c:manualLayout>
                  <c:x val="-2.5462668816039986E-17"/>
                  <c:y val="0.1409090909090909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335-1143-A2D0-6CFC33712E70}"/>
                </c:ext>
              </c:extLst>
            </c:dLbl>
            <c:dLbl>
              <c:idx val="1"/>
              <c:layout>
                <c:manualLayout>
                  <c:x val="-2.7777777777777779E-3"/>
                  <c:y val="0.118181818181818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335-1143-A2D0-6CFC33712E70}"/>
                </c:ext>
              </c:extLst>
            </c:dLbl>
            <c:dLbl>
              <c:idx val="3"/>
              <c:layout>
                <c:manualLayout>
                  <c:x val="2.7777777777777779E-3"/>
                  <c:y val="0.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335-1143-A2D0-6CFC33712E70}"/>
                </c:ext>
              </c:extLst>
            </c:dLbl>
            <c:dLbl>
              <c:idx val="4"/>
              <c:layout>
                <c:manualLayout>
                  <c:x val="-1.0185067526415994E-16"/>
                  <c:y val="0.1045454545454544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335-1143-A2D0-6CFC33712E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'[Gráfico no Microsoft PowerPoint]Planilha1'!$A$12:$A$16</c:f>
              <c:strCache>
                <c:ptCount val="5"/>
                <c:pt idx="0">
                  <c:v>Control Group</c:v>
                </c:pt>
                <c:pt idx="1">
                  <c:v>Control Group</c:v>
                </c:pt>
                <c:pt idx="3">
                  <c:v>Therapy Group</c:v>
                </c:pt>
                <c:pt idx="4">
                  <c:v>Therapy Group</c:v>
                </c:pt>
              </c:strCache>
            </c:strRef>
          </c:cat>
          <c:val>
            <c:numRef>
              <c:f>'[Gráfico no Microsoft PowerPoint]Planilha1'!$B$12:$B$16</c:f>
              <c:numCache>
                <c:formatCode>General</c:formatCode>
                <c:ptCount val="5"/>
                <c:pt idx="0">
                  <c:v>242</c:v>
                </c:pt>
                <c:pt idx="1">
                  <c:v>219</c:v>
                </c:pt>
                <c:pt idx="3">
                  <c:v>229</c:v>
                </c:pt>
                <c:pt idx="4">
                  <c:v>141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35-1143-A2D0-6CFC33712E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27"/>
        <c:axId val="1977367392"/>
        <c:axId val="1977369072"/>
      </c:barChart>
      <c:catAx>
        <c:axId val="1977367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77369072"/>
        <c:crosses val="autoZero"/>
        <c:auto val="1"/>
        <c:lblAlgn val="ctr"/>
        <c:lblOffset val="100"/>
        <c:noMultiLvlLbl val="0"/>
      </c:catAx>
      <c:valAx>
        <c:axId val="19773690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73673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Planilha2!$G$12</c:f>
              <c:strCache>
                <c:ptCount val="1"/>
                <c:pt idx="0">
                  <c:v>Peak MB-CK (ng/mL)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699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2-294D-AE40-8208-E96EB48C9AFC}"/>
              </c:ext>
            </c:extLst>
          </c:dPt>
          <c:dPt>
            <c:idx val="1"/>
            <c:invertIfNegative val="0"/>
            <c:bubble3D val="0"/>
            <c:spPr>
              <a:solidFill>
                <a:srgbClr val="B51B01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294D-AE40-8208-E96EB48C9AFC}"/>
              </c:ext>
            </c:extLst>
          </c:dPt>
          <c:dLbls>
            <c:dLbl>
              <c:idx val="0"/>
              <c:layout>
                <c:manualLayout>
                  <c:x val="-5.5555555555555558E-3"/>
                  <c:y val="0.134259259259259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94D-AE40-8208-E96EB48C9AFC}"/>
                </c:ext>
              </c:extLst>
            </c:dLbl>
            <c:dLbl>
              <c:idx val="1"/>
              <c:layout>
                <c:manualLayout>
                  <c:x val="-2.7777777777778798E-3"/>
                  <c:y val="0.111111111111111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94D-AE40-8208-E96EB48C9A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Planilha2!$H$10:$I$11</c:f>
              <c:multiLvlStrCache>
                <c:ptCount val="2"/>
                <c:lvl>
                  <c:pt idx="0">
                    <c:v>n = 50</c:v>
                  </c:pt>
                  <c:pt idx="1">
                    <c:v>n = 50</c:v>
                  </c:pt>
                </c:lvl>
                <c:lvl>
                  <c:pt idx="0">
                    <c:v>Control</c:v>
                  </c:pt>
                  <c:pt idx="1">
                    <c:v>Therapy</c:v>
                  </c:pt>
                </c:lvl>
              </c:multiLvlStrCache>
            </c:multiLvlStrRef>
          </c:cat>
          <c:val>
            <c:numRef>
              <c:f>Planilha2!$H$12:$I$12</c:f>
              <c:numCache>
                <c:formatCode>0</c:formatCode>
                <c:ptCount val="2"/>
                <c:pt idx="0">
                  <c:v>204</c:v>
                </c:pt>
                <c:pt idx="1">
                  <c:v>165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4D-AE40-8208-E96EB48C9A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5327280"/>
        <c:axId val="138933952"/>
      </c:barChart>
      <c:catAx>
        <c:axId val="105327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933952"/>
        <c:crosses val="autoZero"/>
        <c:auto val="1"/>
        <c:lblAlgn val="ctr"/>
        <c:lblOffset val="100"/>
        <c:noMultiLvlLbl val="0"/>
      </c:catAx>
      <c:valAx>
        <c:axId val="138933952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327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Planilha2!$G$17</c:f>
              <c:strCache>
                <c:ptCount val="1"/>
                <c:pt idx="0">
                  <c:v>Peak troponin (ng/mL)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699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2-F231-1845-AAEF-6AC13AC10DDF}"/>
              </c:ext>
            </c:extLst>
          </c:dPt>
          <c:dPt>
            <c:idx val="1"/>
            <c:invertIfNegative val="0"/>
            <c:bubble3D val="0"/>
            <c:spPr>
              <a:solidFill>
                <a:srgbClr val="B51B01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F231-1845-AAEF-6AC13AC10DDF}"/>
              </c:ext>
            </c:extLst>
          </c:dPt>
          <c:dLbls>
            <c:dLbl>
              <c:idx val="0"/>
              <c:layout>
                <c:manualLayout>
                  <c:x val="0"/>
                  <c:y val="0.11574074074074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231-1845-AAEF-6AC13AC10DDF}"/>
                </c:ext>
              </c:extLst>
            </c:dLbl>
            <c:dLbl>
              <c:idx val="1"/>
              <c:layout>
                <c:manualLayout>
                  <c:x val="-8.3333333333333332E-3"/>
                  <c:y val="0.115740740740740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31-1845-AAEF-6AC13AC10D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Planilha2!$H$15:$I$16</c:f>
              <c:multiLvlStrCache>
                <c:ptCount val="2"/>
                <c:lvl>
                  <c:pt idx="0">
                    <c:v>n = 50</c:v>
                  </c:pt>
                  <c:pt idx="1">
                    <c:v>n = 50</c:v>
                  </c:pt>
                </c:lvl>
                <c:lvl>
                  <c:pt idx="0">
                    <c:v>Control</c:v>
                  </c:pt>
                  <c:pt idx="1">
                    <c:v>Therapy</c:v>
                  </c:pt>
                </c:lvl>
              </c:multiLvlStrCache>
            </c:multiLvlStrRef>
          </c:cat>
          <c:val>
            <c:numRef>
              <c:f>Planilha2!$H$17:$I$17</c:f>
              <c:numCache>
                <c:formatCode>0</c:formatCode>
                <c:ptCount val="2"/>
                <c:pt idx="0">
                  <c:v>47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31-1845-AAEF-6AC13AC10D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9635920"/>
        <c:axId val="139854320"/>
      </c:barChart>
      <c:catAx>
        <c:axId val="139635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854320"/>
        <c:crosses val="autoZero"/>
        <c:auto val="1"/>
        <c:lblAlgn val="ctr"/>
        <c:lblOffset val="100"/>
        <c:noMultiLvlLbl val="0"/>
      </c:catAx>
      <c:valAx>
        <c:axId val="139854320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635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# with&gt; 50% ST Resolution prior to PCI</a:t>
            </a:r>
          </a:p>
        </c:rich>
      </c:tx>
      <c:overlay val="0"/>
      <c:spPr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Planilha2!$G$3</c:f>
              <c:strCache>
                <c:ptCount val="1"/>
                <c:pt idx="0">
                  <c:v># with&gt; 50% ST Resolution Prior to PCI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699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B425-F849-85F3-6BB0AC9DC48C}"/>
              </c:ext>
            </c:extLst>
          </c:dPt>
          <c:dPt>
            <c:idx val="1"/>
            <c:invertIfNegative val="0"/>
            <c:bubble3D val="0"/>
            <c:spPr>
              <a:solidFill>
                <a:srgbClr val="B51B01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2-B425-F849-85F3-6BB0AC9DC48C}"/>
              </c:ext>
            </c:extLst>
          </c:dPt>
          <c:dLbls>
            <c:dLbl>
              <c:idx val="0"/>
              <c:layout>
                <c:manualLayout>
                  <c:x val="-1.388888888888894E-2"/>
                  <c:y val="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425-F849-85F3-6BB0AC9DC48C}"/>
                </c:ext>
              </c:extLst>
            </c:dLbl>
            <c:dLbl>
              <c:idx val="1"/>
              <c:layout>
                <c:manualLayout>
                  <c:x val="-2.7777777777778798E-3"/>
                  <c:y val="0.11574074074074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425-F849-85F3-6BB0AC9DC4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Planilha2!$H$1:$I$2</c:f>
              <c:multiLvlStrCache>
                <c:ptCount val="2"/>
                <c:lvl>
                  <c:pt idx="0">
                    <c:v>n = 50</c:v>
                  </c:pt>
                  <c:pt idx="1">
                    <c:v>n = 50</c:v>
                  </c:pt>
                </c:lvl>
                <c:lvl>
                  <c:pt idx="0">
                    <c:v>Control</c:v>
                  </c:pt>
                  <c:pt idx="1">
                    <c:v>Therapy</c:v>
                  </c:pt>
                </c:lvl>
              </c:multiLvlStrCache>
            </c:multiLvlStrRef>
          </c:cat>
          <c:val>
            <c:numRef>
              <c:f>Planilha2!$H$3:$I$3</c:f>
              <c:numCache>
                <c:formatCode>0%</c:formatCode>
                <c:ptCount val="2"/>
                <c:pt idx="0">
                  <c:v>0.04</c:v>
                </c:pt>
                <c:pt idx="1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25-F849-85F3-6BB0AC9DC4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5234656"/>
        <c:axId val="135236336"/>
      </c:barChart>
      <c:catAx>
        <c:axId val="135234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236336"/>
        <c:crosses val="autoZero"/>
        <c:auto val="1"/>
        <c:lblAlgn val="ctr"/>
        <c:lblOffset val="100"/>
        <c:noMultiLvlLbl val="0"/>
      </c:catAx>
      <c:valAx>
        <c:axId val="135236336"/>
        <c:scaling>
          <c:orientation val="minMax"/>
          <c:max val="0.70000000000000007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234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#</a:t>
            </a:r>
            <a:r>
              <a:rPr lang="en-US" baseline="0" dirty="0"/>
              <a:t> with &gt;50% </a:t>
            </a:r>
            <a:r>
              <a:rPr lang="en-US" dirty="0"/>
              <a:t>ST resolution post PCI</a:t>
            </a:r>
          </a:p>
        </c:rich>
      </c:tx>
      <c:overlay val="0"/>
      <c:spPr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Planilha2!$G$7</c:f>
              <c:strCache>
                <c:ptCount val="1"/>
                <c:pt idx="0">
                  <c:v>% ST resolution post PCI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6699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2-E734-EB44-8164-B2A3C0AFAC02}"/>
              </c:ext>
            </c:extLst>
          </c:dPt>
          <c:dPt>
            <c:idx val="1"/>
            <c:invertIfNegative val="0"/>
            <c:bubble3D val="0"/>
            <c:spPr>
              <a:solidFill>
                <a:srgbClr val="B51B01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E734-EB44-8164-B2A3C0AFAC02}"/>
              </c:ext>
            </c:extLst>
          </c:dPt>
          <c:dLbls>
            <c:dLbl>
              <c:idx val="0"/>
              <c:layout>
                <c:manualLayout>
                  <c:x val="1.1111111111111112E-2"/>
                  <c:y val="0.104347826086956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734-EB44-8164-B2A3C0AFAC02}"/>
                </c:ext>
              </c:extLst>
            </c:dLbl>
            <c:dLbl>
              <c:idx val="1"/>
              <c:layout>
                <c:manualLayout>
                  <c:x val="2.7777777777777779E-3"/>
                  <c:y val="0.108695652173913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34-EB44-8164-B2A3C0AFAC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Planilha2!$H$5:$I$6</c:f>
              <c:multiLvlStrCache>
                <c:ptCount val="2"/>
                <c:lvl>
                  <c:pt idx="0">
                    <c:v>n = 50</c:v>
                  </c:pt>
                  <c:pt idx="1">
                    <c:v>n = 50</c:v>
                  </c:pt>
                </c:lvl>
                <c:lvl>
                  <c:pt idx="0">
                    <c:v>Control</c:v>
                  </c:pt>
                  <c:pt idx="1">
                    <c:v>Therapy</c:v>
                  </c:pt>
                </c:lvl>
              </c:multiLvlStrCache>
            </c:multiLvlStrRef>
          </c:cat>
          <c:val>
            <c:numRef>
              <c:f>Planilha2!$H$7:$I$7</c:f>
              <c:numCache>
                <c:formatCode>0%</c:formatCode>
                <c:ptCount val="2"/>
                <c:pt idx="0">
                  <c:v>0.33</c:v>
                </c:pt>
                <c:pt idx="1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34-EB44-8164-B2A3C0AFAC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8124560"/>
        <c:axId val="138126240"/>
      </c:barChart>
      <c:catAx>
        <c:axId val="13812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126240"/>
        <c:crosses val="autoZero"/>
        <c:auto val="1"/>
        <c:lblAlgn val="ctr"/>
        <c:lblOffset val="100"/>
        <c:noMultiLvlLbl val="0"/>
      </c:catAx>
      <c:valAx>
        <c:axId val="138126240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12456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78507399352888"/>
          <c:y val="5.9187459563316495E-2"/>
          <c:w val="0.84926961226330022"/>
          <c:h val="0.706298156413993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'grafico LVEF'!$B$3</c:f>
              <c:strCache>
                <c:ptCount val="1"/>
                <c:pt idx="0">
                  <c:v>PCI only</c:v>
                </c:pt>
              </c:strCache>
            </c:strRef>
          </c:tx>
          <c:spPr>
            <a:solidFill>
              <a:srgbClr val="6699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1.8518518518518857E-3"/>
                  <c:y val="7.478613604683338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 dirty="0"/>
                      <a:t>42.6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445-C74A-891A-DFDFF06EB2FE}"/>
                </c:ext>
              </c:extLst>
            </c:dLbl>
            <c:dLbl>
              <c:idx val="1"/>
              <c:layout>
                <c:manualLayout>
                  <c:x val="-1.8518518518519198E-3"/>
                  <c:y val="6.766364689951598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/>
                      <a:t>42.7</a:t>
                    </a:r>
                    <a:endParaRPr lang="en-US" b="1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445-C74A-891A-DFDFF06EB2FE}"/>
                </c:ext>
              </c:extLst>
            </c:dLbl>
            <c:dLbl>
              <c:idx val="2"/>
              <c:layout>
                <c:manualLayout>
                  <c:x val="-3.7037037037037038E-3"/>
                  <c:y val="8.190862519415091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/>
                      <a:t>46.7</a:t>
                    </a:r>
                    <a:endParaRPr lang="en-US" b="1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445-C74A-891A-DFDFF06EB2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plus"/>
            <c:errValType val="cust"/>
            <c:noEndCap val="0"/>
            <c:plus>
              <c:numRef>
                <c:f>'grafico LVEF'!$H$3:$K$3</c:f>
                <c:numCache>
                  <c:formatCode>General</c:formatCode>
                  <c:ptCount val="4"/>
                  <c:pt idx="0">
                    <c:v>10.154660720759772</c:v>
                  </c:pt>
                  <c:pt idx="1">
                    <c:v>10.070936345010246</c:v>
                  </c:pt>
                  <c:pt idx="2">
                    <c:v>11.26065152321449</c:v>
                  </c:pt>
                  <c:pt idx="3">
                    <c:v>12.424374827411178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19050" cap="flat" cmpd="sng" algn="ctr">
                <a:solidFill>
                  <a:srgbClr val="669900"/>
                </a:solidFill>
                <a:round/>
              </a:ln>
              <a:effectLst/>
            </c:spPr>
          </c:errBars>
          <c:cat>
            <c:strRef>
              <c:f>'grafico LVEF'!$C$2:$E$2</c:f>
              <c:strCache>
                <c:ptCount val="3"/>
                <c:pt idx="0">
                  <c:v>Prior to therapy</c:v>
                </c:pt>
                <c:pt idx="1">
                  <c:v>Post PCI</c:v>
                </c:pt>
                <c:pt idx="2">
                  <c:v>6 months</c:v>
                </c:pt>
              </c:strCache>
            </c:strRef>
          </c:cat>
          <c:val>
            <c:numRef>
              <c:f>'grafico LVEF'!$C$3:$E$3</c:f>
              <c:numCache>
                <c:formatCode>General</c:formatCode>
                <c:ptCount val="3"/>
                <c:pt idx="0">
                  <c:v>42.551020408163268</c:v>
                </c:pt>
                <c:pt idx="1">
                  <c:v>42.708333333333336</c:v>
                </c:pt>
                <c:pt idx="2">
                  <c:v>46.715909090909093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F4-4EDE-9356-01DB276197AE}"/>
            </c:ext>
          </c:extLst>
        </c:ser>
        <c:ser>
          <c:idx val="1"/>
          <c:order val="1"/>
          <c:tx>
            <c:strRef>
              <c:f>'grafico LVEF'!$B$4</c:f>
              <c:strCache>
                <c:ptCount val="1"/>
                <c:pt idx="0">
                  <c:v>High MI+PCI</c:v>
                </c:pt>
              </c:strCache>
            </c:strRef>
          </c:tx>
          <c:spPr>
            <a:solidFill>
              <a:srgbClr val="B51B0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1.8518518518518857E-3"/>
                  <c:y val="7.834738062049212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/>
                      <a:t>44.4</a:t>
                    </a:r>
                    <a:endParaRPr lang="en-US" b="1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445-C74A-891A-DFDFF06EB2FE}"/>
                </c:ext>
              </c:extLst>
            </c:dLbl>
            <c:dLbl>
              <c:idx val="1"/>
              <c:layout>
                <c:manualLayout>
                  <c:x val="-3.7037037037037715E-3"/>
                  <c:y val="7.12248914731747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 dirty="0"/>
                      <a:t>47.4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445-C74A-891A-DFDFF06EB2FE}"/>
                </c:ext>
              </c:extLst>
            </c:dLbl>
            <c:dLbl>
              <c:idx val="2"/>
              <c:layout>
                <c:manualLayout>
                  <c:x val="-3.7037037037038396E-3"/>
                  <c:y val="7.83473806204921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 dirty="0"/>
                      <a:t>52.8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445-C74A-891A-DFDFF06EB2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plus"/>
            <c:errValType val="cust"/>
            <c:noEndCap val="0"/>
            <c:plus>
              <c:numRef>
                <c:f>'grafico LVEF'!$H$4:$K$4</c:f>
                <c:numCache>
                  <c:formatCode>General</c:formatCode>
                  <c:ptCount val="4"/>
                  <c:pt idx="0">
                    <c:v>11.398335001934553</c:v>
                  </c:pt>
                  <c:pt idx="1">
                    <c:v>11.362469550485676</c:v>
                  </c:pt>
                  <c:pt idx="2">
                    <c:v>10.447663536002786</c:v>
                  </c:pt>
                  <c:pt idx="3">
                    <c:v>10.339295462234903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19050" cap="flat" cmpd="sng" algn="ctr">
                <a:solidFill>
                  <a:srgbClr val="C00000"/>
                </a:solidFill>
                <a:round/>
              </a:ln>
              <a:effectLst/>
            </c:spPr>
          </c:errBars>
          <c:cat>
            <c:strRef>
              <c:f>'grafico LVEF'!$C$2:$E$2</c:f>
              <c:strCache>
                <c:ptCount val="3"/>
                <c:pt idx="0">
                  <c:v>Prior to therapy</c:v>
                </c:pt>
                <c:pt idx="1">
                  <c:v>Post PCI</c:v>
                </c:pt>
                <c:pt idx="2">
                  <c:v>6 months</c:v>
                </c:pt>
              </c:strCache>
            </c:strRef>
          </c:cat>
          <c:val>
            <c:numRef>
              <c:f>'grafico LVEF'!$C$4:$E$4</c:f>
              <c:numCache>
                <c:formatCode>General</c:formatCode>
                <c:ptCount val="3"/>
                <c:pt idx="0">
                  <c:v>44.42</c:v>
                </c:pt>
                <c:pt idx="1">
                  <c:v>47.42</c:v>
                </c:pt>
                <c:pt idx="2">
                  <c:v>52.761363636363633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F4-4EDE-9356-01DB276197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7052128"/>
        <c:axId val="607052456"/>
      </c:barChart>
      <c:catAx>
        <c:axId val="607052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rgbClr val="FFC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7052456"/>
        <c:crosses val="autoZero"/>
        <c:auto val="1"/>
        <c:lblAlgn val="ctr"/>
        <c:lblOffset val="100"/>
        <c:noMultiLvlLbl val="0"/>
      </c:catAx>
      <c:valAx>
        <c:axId val="607052456"/>
        <c:scaling>
          <c:orientation val="minMax"/>
          <c:max val="60"/>
          <c:min val="2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600" b="1"/>
                  <a:t>LVEF (%)</a:t>
                </a:r>
              </a:p>
            </c:rich>
          </c:tx>
          <c:layout>
            <c:manualLayout>
              <c:xMode val="edge"/>
              <c:yMode val="edge"/>
              <c:x val="1.8440496392322439E-3"/>
              <c:y val="0.280294480196044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7052128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'Dor to Balloon Time'!$B$2:$B$51</cx:f>
        <cx:lvl ptCount="50" formatCode="Geral">
          <cx:pt idx="0">90</cx:pt>
          <cx:pt idx="1">80</cx:pt>
          <cx:pt idx="2">75</cx:pt>
          <cx:pt idx="3">100</cx:pt>
          <cx:pt idx="4">75</cx:pt>
          <cx:pt idx="5">75</cx:pt>
          <cx:pt idx="6">95</cx:pt>
          <cx:pt idx="7">55</cx:pt>
          <cx:pt idx="8">99</cx:pt>
          <cx:pt idx="9">145</cx:pt>
          <cx:pt idx="10">90</cx:pt>
          <cx:pt idx="11">90</cx:pt>
          <cx:pt idx="12">78</cx:pt>
          <cx:pt idx="13">123</cx:pt>
          <cx:pt idx="14">84</cx:pt>
          <cx:pt idx="15">42</cx:pt>
          <cx:pt idx="16">66</cx:pt>
          <cx:pt idx="17">67</cx:pt>
          <cx:pt idx="18">112</cx:pt>
          <cx:pt idx="19">59</cx:pt>
          <cx:pt idx="20">66</cx:pt>
          <cx:pt idx="21">81</cx:pt>
          <cx:pt idx="22">164</cx:pt>
          <cx:pt idx="23">61</cx:pt>
          <cx:pt idx="24">50</cx:pt>
          <cx:pt idx="25">70</cx:pt>
          <cx:pt idx="26">131</cx:pt>
          <cx:pt idx="27">82</cx:pt>
          <cx:pt idx="28">75</cx:pt>
          <cx:pt idx="29">64</cx:pt>
          <cx:pt idx="30">67</cx:pt>
          <cx:pt idx="31">77</cx:pt>
          <cx:pt idx="32">68</cx:pt>
          <cx:pt idx="33">68</cx:pt>
          <cx:pt idx="34">65</cx:pt>
          <cx:pt idx="35">29</cx:pt>
          <cx:pt idx="36">202</cx:pt>
          <cx:pt idx="37">84</cx:pt>
          <cx:pt idx="38">65</cx:pt>
          <cx:pt idx="39">55</cx:pt>
          <cx:pt idx="40">55</cx:pt>
          <cx:pt idx="41">96</cx:pt>
          <cx:pt idx="42">43</cx:pt>
          <cx:pt idx="43">62</cx:pt>
          <cx:pt idx="44">94</cx:pt>
          <cx:pt idx="45">56</cx:pt>
          <cx:pt idx="46">60</cx:pt>
          <cx:pt idx="47">26</cx:pt>
          <cx:pt idx="48">59</cx:pt>
          <cx:pt idx="49">34</cx:pt>
        </cx:lvl>
      </cx:numDim>
    </cx:data>
    <cx:data id="1">
      <cx:numDim type="val">
        <cx:f>'Dor to Balloon Time'!$C$2:$C$51</cx:f>
        <cx:lvl ptCount="50" formatCode="Geral">
          <cx:pt idx="0">85</cx:pt>
          <cx:pt idx="1">60</cx:pt>
          <cx:pt idx="2">55</cx:pt>
          <cx:pt idx="3">70</cx:pt>
          <cx:pt idx="4">70</cx:pt>
          <cx:pt idx="5">85</cx:pt>
          <cx:pt idx="6">60</cx:pt>
          <cx:pt idx="7">60</cx:pt>
          <cx:pt idx="8">80</cx:pt>
          <cx:pt idx="9">30</cx:pt>
          <cx:pt idx="10">55</cx:pt>
          <cx:pt idx="11">85</cx:pt>
          <cx:pt idx="12">101</cx:pt>
          <cx:pt idx="13">49</cx:pt>
          <cx:pt idx="14">72</cx:pt>
          <cx:pt idx="15">105</cx:pt>
          <cx:pt idx="16">61</cx:pt>
          <cx:pt idx="17">78</cx:pt>
          <cx:pt idx="18">57</cx:pt>
          <cx:pt idx="19">71</cx:pt>
          <cx:pt idx="20">50</cx:pt>
          <cx:pt idx="21">48</cx:pt>
          <cx:pt idx="22">108</cx:pt>
          <cx:pt idx="23">56</cx:pt>
          <cx:pt idx="24">69</cx:pt>
          <cx:pt idx="25">83</cx:pt>
          <cx:pt idx="26">57</cx:pt>
          <cx:pt idx="27">110</cx:pt>
          <cx:pt idx="28">65</cx:pt>
          <cx:pt idx="29">69</cx:pt>
          <cx:pt idx="30">71</cx:pt>
          <cx:pt idx="31">105</cx:pt>
          <cx:pt idx="32">90</cx:pt>
          <cx:pt idx="33">133</cx:pt>
          <cx:pt idx="34">89</cx:pt>
          <cx:pt idx="35">93</cx:pt>
          <cx:pt idx="36">152</cx:pt>
          <cx:pt idx="37">130</cx:pt>
          <cx:pt idx="38">91</cx:pt>
          <cx:pt idx="39">128</cx:pt>
          <cx:pt idx="40">68</cx:pt>
          <cx:pt idx="41">38</cx:pt>
          <cx:pt idx="42">65</cx:pt>
          <cx:pt idx="43">56</cx:pt>
          <cx:pt idx="44">72</cx:pt>
          <cx:pt idx="45">71</cx:pt>
          <cx:pt idx="46">110</cx:pt>
          <cx:pt idx="47">103</cx:pt>
          <cx:pt idx="48">44</cx:pt>
          <cx:pt idx="49">38</cx:pt>
        </cx:lvl>
      </cx:numDim>
    </cx:data>
  </cx:chartData>
  <cx:chart>
    <cx:plotArea>
      <cx:plotAreaRegion>
        <cx:series layoutId="boxWhisker" uniqueId="{4DB4F96A-F59A-4B6D-8E43-D664B4ABCDD2}">
          <cx:tx>
            <cx:txData>
              <cx:f>'Dor to Balloon Time'!$B$1</cx:f>
              <cx:v>Control</cx:v>
            </cx:txData>
          </cx:tx>
          <cx:spPr>
            <a:solidFill>
              <a:srgbClr val="669900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x:spPr>
          <cx:dataId val="0"/>
          <cx:layoutPr>
            <cx:visibility meanLine="0" meanMarker="1" nonoutliers="1" outliers="1"/>
            <cx:statistics quartileMethod="exclusive"/>
          </cx:layoutPr>
        </cx:series>
        <cx:series layoutId="boxWhisker" uniqueId="{D26A807E-1BE6-46A1-944B-4581EC636731}">
          <cx:tx>
            <cx:txData>
              <cx:f>'Dor to Balloon Time'!$C$1</cx:f>
              <cx:v>Therapy</cx:v>
            </cx:txData>
          </cx:tx>
          <cx:spPr>
            <a:solidFill>
              <a:srgbClr val="B51B0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x:spPr>
          <cx:dataId val="1"/>
          <cx:layoutPr>
            <cx:visibility meanLine="0" meanMarker="1" nonoutliers="1" outliers="1"/>
            <cx:statistics quartileMethod="exclusive"/>
          </cx:layoutPr>
        </cx:series>
      </cx:plotAreaRegion>
      <cx:axis id="0">
        <cx:catScaling gapWidth="1"/>
        <cx:tickLabels/>
        <cx:spPr>
          <a:ln w="28575">
            <a:solidFill>
              <a:srgbClr val="FFC000"/>
            </a:solidFill>
          </a:ln>
        </cx:spPr>
      </cx:axis>
      <cx:axis id="1">
        <cx:valScaling max="220"/>
        <cx:tickLabels/>
        <cx:spPr>
          <a:ln w="28575">
            <a:solidFill>
              <a:srgbClr val="FFC000"/>
            </a:solidFill>
          </a:ln>
        </cx:spPr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600" b="1">
                <a:solidFill>
                  <a:schemeClr val="tx1">
                    <a:lumMod val="95000"/>
                    <a:lumOff val="5000"/>
                  </a:schemeClr>
                </a:solidFill>
              </a:defRPr>
            </a:pPr>
            <a:endParaRPr lang="pt-BR" sz="1600" b="1" i="0" u="none" strike="noStrike" baseline="0">
              <a:solidFill>
                <a:schemeClr val="tx1">
                  <a:lumMod val="95000"/>
                  <a:lumOff val="5000"/>
                </a:schemeClr>
              </a:solidFill>
              <a:latin typeface="Calibri"/>
            </a:endParaRPr>
          </a:p>
        </cx:txPr>
      </cx:axis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'Grafico IS'!$B$2:$B$51</cx:f>
        <cx:lvl ptCount="50" formatCode="0,000">
          <cx:pt idx="0">39.939999999999998</cx:pt>
          <cx:pt idx="3">38.390000000000001</cx:pt>
          <cx:pt idx="4">57.960000000000001</cx:pt>
          <cx:pt idx="5">30.23</cx:pt>
          <cx:pt idx="6">73.420000000000002</cx:pt>
          <cx:pt idx="8">19.469999999999999</cx:pt>
          <cx:pt idx="9">51.219999999999999</cx:pt>
          <cx:pt idx="10">85</cx:pt>
          <cx:pt idx="11">51.649999999999999</cx:pt>
          <cx:pt idx="12">30.199999999999999</cx:pt>
          <cx:pt idx="13">21.66</cx:pt>
          <cx:pt idx="14">11.33</cx:pt>
          <cx:pt idx="16">37.759999999999998</cx:pt>
          <cx:pt idx="17">30.989999999999998</cx:pt>
          <cx:pt idx="18">51.049999999999997</cx:pt>
          <cx:pt idx="19">16.859999999999999</cx:pt>
          <cx:pt idx="21">44.859999999999999</cx:pt>
          <cx:pt idx="22">24.289999999999999</cx:pt>
          <cx:pt idx="23">46.109999999999999</cx:pt>
          <cx:pt idx="24">17.41</cx:pt>
          <cx:pt idx="26">8.0299999999999994</cx:pt>
          <cx:pt idx="27">37.32</cx:pt>
          <cx:pt idx="31">22.800000000000001</cx:pt>
          <cx:pt idx="32">30.18</cx:pt>
          <cx:pt idx="34">43.270000000000003</cx:pt>
          <cx:pt idx="37">66.099999999999994</cx:pt>
          <cx:pt idx="38">74.680000000000007</cx:pt>
          <cx:pt idx="39">44.890000000000001</cx:pt>
          <cx:pt idx="40">30.460000000000001</cx:pt>
          <cx:pt idx="43">14.720000000000001</cx:pt>
          <cx:pt idx="44">38.659999999999997</cx:pt>
          <cx:pt idx="45">54.32</cx:pt>
          <cx:pt idx="48">85.420000000000002</cx:pt>
          <cx:pt idx="49">26.100000000000001</cx:pt>
        </cx:lvl>
      </cx:numDim>
    </cx:data>
    <cx:data id="1">
      <cx:numDim type="val">
        <cx:f>'Grafico IS'!$C$2:$C$51</cx:f>
        <cx:lvl ptCount="50" formatCode="0,000">
          <cx:pt idx="0">33.659999999999997</cx:pt>
          <cx:pt idx="1">98</cx:pt>
          <cx:pt idx="2">36.899999999999999</cx:pt>
          <cx:pt idx="4">42.850000000000001</cx:pt>
          <cx:pt idx="5">106</cx:pt>
          <cx:pt idx="6">46.659999999999997</cx:pt>
          <cx:pt idx="7">20.120000000000001</cx:pt>
          <cx:pt idx="8">21.66</cx:pt>
          <cx:pt idx="9">11.720000000000001</cx:pt>
          <cx:pt idx="10">24.960000000000001</cx:pt>
          <cx:pt idx="11">27.629999999999999</cx:pt>
          <cx:pt idx="12">5.7400000000000002</cx:pt>
          <cx:pt idx="13">38.420000000000002</cx:pt>
          <cx:pt idx="14">13.02</cx:pt>
          <cx:pt idx="15">25.16</cx:pt>
          <cx:pt idx="16">35.920000000000002</cx:pt>
          <cx:pt idx="17">12.19</cx:pt>
          <cx:pt idx="18">33.659999999999997</cx:pt>
          <cx:pt idx="19">25.079999999999998</cx:pt>
          <cx:pt idx="20">43.710000000000001</cx:pt>
          <cx:pt idx="22">0</cx:pt>
          <cx:pt idx="23">7.5099999999999998</cx:pt>
          <cx:pt idx="24">4.1500000000000004</cx:pt>
          <cx:pt idx="27">16.899999999999999</cx:pt>
          <cx:pt idx="28">32.530000000000001</cx:pt>
          <cx:pt idx="29">41.579999999999998</cx:pt>
          <cx:pt idx="30">28.690000000000001</cx:pt>
          <cx:pt idx="31">6.7000000000000002</cx:pt>
          <cx:pt idx="32">7.29</cx:pt>
          <cx:pt idx="33">42.630000000000003</cx:pt>
          <cx:pt idx="34">37.579999999999998</cx:pt>
          <cx:pt idx="35">53.539999999999999</cx:pt>
          <cx:pt idx="37">7.2300000000000004</cx:pt>
          <cx:pt idx="38">44.289999999999999</cx:pt>
          <cx:pt idx="39">49.140000000000001</cx:pt>
          <cx:pt idx="40">15.210000000000001</cx:pt>
          <cx:pt idx="41">44.200000000000003</cx:pt>
          <cx:pt idx="42">16.129999999999999</cx:pt>
          <cx:pt idx="43">6.5999999999999996</cx:pt>
          <cx:pt idx="45">12.19</cx:pt>
          <cx:pt idx="46">5.4299999999999997</cx:pt>
          <cx:pt idx="47">27.899999999999999</cx:pt>
          <cx:pt idx="48">27.170000000000002</cx:pt>
          <cx:pt idx="49">35.530000000000001</cx:pt>
        </cx:lvl>
      </cx:numDim>
    </cx:data>
  </cx:chartData>
  <cx:chart>
    <cx:plotArea>
      <cx:plotAreaRegion>
        <cx:plotSurface>
          <cx:spPr>
            <a:ln>
              <a:noFill/>
            </a:ln>
          </cx:spPr>
        </cx:plotSurface>
        <cx:series layoutId="boxWhisker" uniqueId="{1D190418-4B15-4EA8-AB8E-6B05C4D5F151}">
          <cx:tx>
            <cx:txData>
              <cx:f>'Grafico IS'!$B$1</cx:f>
              <cx:v>PCI only</cx:v>
            </cx:txData>
          </cx:tx>
          <cx:spPr>
            <a:solidFill>
              <a:srgbClr val="669900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x:spPr>
          <cx:dataId val="0"/>
          <cx:layoutPr>
            <cx:visibility meanLine="0" meanMarker="1" nonoutliers="0" outliers="1"/>
            <cx:statistics quartileMethod="exclusive"/>
          </cx:layoutPr>
        </cx:series>
        <cx:series layoutId="boxWhisker" uniqueId="{BBF37B7D-86FB-4154-BA4C-E13DED5D7B1A}">
          <cx:tx>
            <cx:txData>
              <cx:f>'Grafico IS'!$C$1</cx:f>
              <cx:v>High MI + PCI</cx:v>
            </cx:txData>
          </cx:tx>
          <cx:spPr>
            <a:solidFill>
              <a:srgbClr val="B51B0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x:spPr>
          <cx:dataId val="1"/>
          <cx:layoutPr>
            <cx:visibility meanLine="0" meanMarker="1" nonoutliers="0" outliers="1"/>
            <cx:statistics quartileMethod="exclusive"/>
          </cx:layoutPr>
        </cx:series>
      </cx:plotAreaRegion>
      <cx:axis id="0" hidden="1">
        <cx:catScaling gapWidth="1"/>
        <cx:tickLabels/>
        <cx:spPr>
          <a:ln w="28575">
            <a:solidFill>
              <a:srgbClr val="FFC000"/>
            </a:solidFill>
          </a:ln>
        </cx:spPr>
        <cx:txPr>
          <a:bodyPr vertOverflow="overflow" horzOverflow="overflow" wrap="square" lIns="0" tIns="0" rIns="0" bIns="0"/>
          <a:lstStyle/>
          <a:p>
            <a:pPr algn="ctr" rtl="0">
              <a:defRPr sz="2000" b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pPr>
            <a:endParaRPr lang="en-US" sz="2000"/>
          </a:p>
        </cx:txPr>
      </cx:axis>
      <cx:axis id="1">
        <cx:valScaling/>
        <cx:tickLabels/>
        <cx:numFmt formatCode="0" sourceLinked="0"/>
        <cx:spPr>
          <a:ln w="28575">
            <a:solidFill>
              <a:srgbClr val="FFC000"/>
            </a:solidFill>
          </a:ln>
        </cx:spPr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200" b="1">
                <a:solidFill>
                  <a:schemeClr val="tx1">
                    <a:lumMod val="95000"/>
                    <a:lumOff val="5000"/>
                  </a:schemeClr>
                </a:solidFill>
              </a:defRPr>
            </a:pPr>
            <a:endParaRPr lang="pt-BR" sz="1200" b="1" i="0" u="none" strike="noStrike" baseline="0">
              <a:solidFill>
                <a:schemeClr val="tx1">
                  <a:lumMod val="95000"/>
                  <a:lumOff val="5000"/>
                </a:schemeClr>
              </a:solidFill>
              <a:latin typeface="Calibri"/>
            </a:endParaRPr>
          </a:p>
        </cx:txPr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0.1364</cdr:x>
      <cdr:y>0.91221</cdr:y>
    </cdr:from>
    <cdr:to>
      <cdr:x>0.97562</cdr:x>
      <cdr:y>0.91221</cdr:y>
    </cdr:to>
    <cdr:cxnSp macro="">
      <cdr:nvCxnSpPr>
        <cdr:cNvPr id="3" name="Conector reto 2">
          <a:extLst xmlns:a="http://schemas.openxmlformats.org/drawingml/2006/main">
            <a:ext uri="{FF2B5EF4-FFF2-40B4-BE49-F238E27FC236}">
              <a16:creationId xmlns:a16="http://schemas.microsoft.com/office/drawing/2014/main" id="{4202ED84-DD36-4F65-93DF-01ED041BB29B}"/>
            </a:ext>
          </a:extLst>
        </cdr:cNvPr>
        <cdr:cNvCxnSpPr/>
      </cdr:nvCxnSpPr>
      <cdr:spPr bwMode="auto">
        <a:xfrm xmlns:a="http://schemas.openxmlformats.org/drawingml/2006/main">
          <a:off x="959115" y="3422231"/>
          <a:ext cx="5900823" cy="0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0.13755</cdr:x>
      <cdr:y>0.0749</cdr:y>
    </cdr:from>
    <cdr:to>
      <cdr:x>0.13755</cdr:x>
      <cdr:y>1</cdr:y>
    </cdr:to>
    <cdr:cxnSp macro="">
      <cdr:nvCxnSpPr>
        <cdr:cNvPr id="4" name="Conector reto 3">
          <a:extLst xmlns:a="http://schemas.openxmlformats.org/drawingml/2006/main">
            <a:ext uri="{FF2B5EF4-FFF2-40B4-BE49-F238E27FC236}">
              <a16:creationId xmlns:a16="http://schemas.microsoft.com/office/drawing/2014/main" id="{3F8698B9-B060-44A5-8D93-97E78082F850}"/>
            </a:ext>
          </a:extLst>
        </cdr:cNvPr>
        <cdr:cNvCxnSpPr/>
      </cdr:nvCxnSpPr>
      <cdr:spPr bwMode="auto">
        <a:xfrm xmlns:a="http://schemas.openxmlformats.org/drawingml/2006/main" flipV="1">
          <a:off x="670804" y="235487"/>
          <a:ext cx="0" cy="2660113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E1D6CFD-14ED-744A-9D0D-CAAA62AF9A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382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9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9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7EE439B-EBD6-664E-9B49-6857C714B5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0774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.</a:t>
            </a:r>
            <a:endParaRPr lang="en-US" dirty="0"/>
          </a:p>
          <a:p>
            <a:r>
              <a:rPr lang="en-US" sz="1200" b="1" dirty="0"/>
              <a:t>Mr. Chairman and selected board, dear Colleagues, it is my privilege to present you in the name of all co-authors our study entitled “ Sonothrombolysis in ST Segment Elevation Myocardial Infarction Treated with Primary Percutaneous Coronary Intervention: Final Results from the First Randomized Study in Humans”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4E3BE-58E5-D24E-8F4A-E875828337F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6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25450" marR="90170" indent="-285750" algn="just">
              <a:spcBef>
                <a:spcPts val="875"/>
              </a:spcBef>
              <a:spcAft>
                <a:spcPts val="0"/>
              </a:spcAft>
              <a:buClr>
                <a:srgbClr val="FFC000"/>
              </a:buClr>
              <a:buFont typeface="Wingdings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Based on pilot data (*), we anticipated randomizing 100 patients to achieve statistical significance (p&lt;0.05 using unpaired one-tailed t testing for continuous variables.</a:t>
            </a:r>
          </a:p>
          <a:p>
            <a:pPr marL="425450" marR="90170" indent="-285750" algn="just">
              <a:spcBef>
                <a:spcPts val="875"/>
              </a:spcBef>
              <a:spcAft>
                <a:spcPts val="0"/>
              </a:spcAft>
              <a:buClr>
                <a:srgbClr val="FFC000"/>
              </a:buClr>
              <a:buFont typeface="Wingdings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Data were analyzed for possible confounders, including demographics, patient medications, and disease characteristics. We expected the High MI/PCI group to have </a:t>
            </a:r>
            <a:r>
              <a:rPr lang="en-US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&gt;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50% ST segment resolution in 80% of cases versus 50% of cases in the PCI only group after all interventions were completed. </a:t>
            </a:r>
          </a:p>
          <a:p>
            <a:pPr marL="425450" marR="90170" indent="-285750" algn="just">
              <a:spcBef>
                <a:spcPts val="875"/>
              </a:spcBef>
              <a:spcAft>
                <a:spcPts val="0"/>
              </a:spcAft>
              <a:buClr>
                <a:srgbClr val="FFC000"/>
              </a:buClr>
              <a:buFont typeface="Wingdings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We also projected an expected early angiographic patency rate of at least 50% in the High MI/PCI group versus 20% in the PCI only group.</a:t>
            </a:r>
          </a:p>
          <a:p>
            <a:pPr marL="425450" marR="90170" indent="-285750" algn="just">
              <a:spcBef>
                <a:spcPts val="875"/>
              </a:spcBef>
              <a:spcAft>
                <a:spcPts val="0"/>
              </a:spcAft>
              <a:buClr>
                <a:srgbClr val="FFC000"/>
              </a:buClr>
              <a:buFont typeface="Wingdings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Primary outcomes: rate of ST segment resolution and angiographic patency prior to PCI as continuous and dichotomous variable.</a:t>
            </a:r>
          </a:p>
          <a:p>
            <a:pPr marL="425450" marR="90170" indent="-285750" algn="just">
              <a:spcBef>
                <a:spcPts val="875"/>
              </a:spcBef>
              <a:spcAft>
                <a:spcPts val="0"/>
              </a:spcAft>
              <a:buClr>
                <a:srgbClr val="FFC000"/>
              </a:buClr>
              <a:buFont typeface="Wingdings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Secondary outcomes: Infarct size by CMRI and microvascular flow, LVEF and Myocardial Perfusion at baseline, post PCI, one week and six months. Di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fferences were compared between groups at specific time points, and no adjustments were made for multiple comparisons over time. </a:t>
            </a:r>
          </a:p>
          <a:p>
            <a:pPr marL="425450" marR="90170" indent="-285750" algn="just">
              <a:spcBef>
                <a:spcPts val="875"/>
              </a:spcBef>
              <a:spcAft>
                <a:spcPts val="0"/>
              </a:spcAft>
              <a:buClr>
                <a:srgbClr val="FFC000"/>
              </a:buClr>
              <a:buFont typeface="Wingdings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Proportional differences were compared using contingency tables with Chi Square X</a:t>
            </a:r>
            <a:r>
              <a:rPr lang="en-US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testing 2x2 contingency tables or Fisher’s Exact test if &lt;5 in any sample size. </a:t>
            </a:r>
          </a:p>
          <a:p>
            <a:pPr marL="425450" marR="90170" indent="-285750" algn="just">
              <a:spcBef>
                <a:spcPts val="875"/>
              </a:spcBef>
              <a:spcAft>
                <a:spcPts val="0"/>
              </a:spcAft>
              <a:buClr>
                <a:srgbClr val="FFC000"/>
              </a:buClr>
              <a:buFont typeface="Wingdings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Analysis of Variance was used for comparisons of continuous variables in the high MI/PCI versus PCI only and Reference groups.</a:t>
            </a:r>
            <a:endParaRPr lang="pt-B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25450" marR="90170" indent="-285750" algn="just">
              <a:spcBef>
                <a:spcPts val="875"/>
              </a:spcBef>
              <a:spcAft>
                <a:spcPts val="0"/>
              </a:spcAft>
              <a:buClr>
                <a:srgbClr val="FFC000"/>
              </a:buClr>
              <a:buFont typeface="Wingdings" pitchFamily="2" charset="2"/>
              <a:buChar char="ü"/>
            </a:pP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4E3BE-58E5-D24E-8F4A-E875828337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441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E439B-EBD6-664E-9B49-6857C714B5D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57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E439B-EBD6-664E-9B49-6857C714B5D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067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E439B-EBD6-664E-9B49-6857C714B5D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205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E439B-EBD6-664E-9B49-6857C714B5D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52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There were no changes in blood pressure, heart rate or oxygen saturation before or after contrast administration.</a:t>
            </a:r>
            <a:endParaRPr lang="pt-BR" dirty="0">
              <a:solidFill>
                <a:srgbClr val="000000"/>
              </a:solidFill>
            </a:endParaRPr>
          </a:p>
          <a:p>
            <a:r>
              <a:rPr lang="en-US" dirty="0"/>
              <a:t>There were 2 cases of </a:t>
            </a:r>
            <a:r>
              <a:rPr lang="en-US" dirty="0" err="1"/>
              <a:t>backpain</a:t>
            </a:r>
            <a:r>
              <a:rPr lang="en-US" dirty="0"/>
              <a:t>, no </a:t>
            </a:r>
            <a:r>
              <a:rPr lang="en-US" dirty="0" err="1"/>
              <a:t>alergic</a:t>
            </a:r>
            <a:r>
              <a:rPr lang="en-US" dirty="0"/>
              <a:t> reaction, one acute stent thrombosis in the Non- Standard high MI group and one self limited </a:t>
            </a:r>
            <a:r>
              <a:rPr lang="en-US" dirty="0" err="1"/>
              <a:t>unsustained</a:t>
            </a:r>
            <a:r>
              <a:rPr lang="en-US" dirty="0"/>
              <a:t> ventricular tachycardia in the Standard high MI group. There were no deaths.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4E3BE-58E5-D24E-8F4A-E875828337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91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This is an</a:t>
            </a:r>
            <a:r>
              <a:rPr lang="pt-BR" dirty="0"/>
              <a:t> </a:t>
            </a:r>
            <a:r>
              <a:rPr lang="pt-BR" dirty="0" err="1"/>
              <a:t>example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a </a:t>
            </a:r>
            <a:r>
              <a:rPr lang="pt-BR" dirty="0" err="1"/>
              <a:t>patient</a:t>
            </a:r>
            <a:r>
              <a:rPr lang="pt-BR" dirty="0"/>
              <a:t> </a:t>
            </a:r>
            <a:r>
              <a:rPr lang="pt-BR" dirty="0" err="1"/>
              <a:t>randomized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Therapy</a:t>
            </a:r>
            <a:r>
              <a:rPr lang="pt-BR" dirty="0"/>
              <a:t> </a:t>
            </a:r>
            <a:r>
              <a:rPr lang="pt-BR" dirty="0" err="1"/>
              <a:t>group</a:t>
            </a:r>
            <a:r>
              <a:rPr lang="pt-BR" dirty="0"/>
              <a:t>. It </a:t>
            </a:r>
            <a:r>
              <a:rPr lang="pt-BR" dirty="0" err="1"/>
              <a:t>was</a:t>
            </a:r>
            <a:r>
              <a:rPr lang="pt-BR" dirty="0"/>
              <a:t> a 52  </a:t>
            </a:r>
            <a:r>
              <a:rPr lang="pt-BR" dirty="0" err="1"/>
              <a:t>year</a:t>
            </a:r>
            <a:r>
              <a:rPr lang="pt-BR" dirty="0"/>
              <a:t> </a:t>
            </a:r>
            <a:r>
              <a:rPr lang="pt-BR" dirty="0" err="1"/>
              <a:t>old</a:t>
            </a:r>
            <a:r>
              <a:rPr lang="pt-BR" dirty="0"/>
              <a:t> </a:t>
            </a:r>
            <a:r>
              <a:rPr lang="pt-BR" dirty="0" err="1"/>
              <a:t>man</a:t>
            </a:r>
            <a:r>
              <a:rPr lang="pt-BR" dirty="0"/>
              <a:t>, </a:t>
            </a:r>
            <a:r>
              <a:rPr lang="pt-BR" dirty="0" err="1"/>
              <a:t>hypertensive</a:t>
            </a:r>
            <a:r>
              <a:rPr lang="pt-BR" dirty="0"/>
              <a:t>, </a:t>
            </a:r>
            <a:r>
              <a:rPr lang="pt-BR" dirty="0" err="1"/>
              <a:t>smoker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dyslipidemia</a:t>
            </a:r>
            <a:r>
              <a:rPr lang="pt-BR" dirty="0"/>
              <a:t>  </a:t>
            </a:r>
            <a:r>
              <a:rPr lang="pt-BR" dirty="0" err="1"/>
              <a:t>that</a:t>
            </a:r>
            <a:r>
              <a:rPr lang="pt-BR" dirty="0"/>
              <a:t> </a:t>
            </a:r>
            <a:r>
              <a:rPr lang="pt-BR" dirty="0" err="1"/>
              <a:t>arrived</a:t>
            </a:r>
            <a:r>
              <a:rPr lang="pt-BR" dirty="0"/>
              <a:t> in </a:t>
            </a:r>
            <a:r>
              <a:rPr lang="pt-BR" dirty="0" err="1"/>
              <a:t>our</a:t>
            </a:r>
            <a:r>
              <a:rPr lang="pt-BR" dirty="0"/>
              <a:t> ER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continuous</a:t>
            </a:r>
            <a:r>
              <a:rPr lang="pt-BR" dirty="0"/>
              <a:t> </a:t>
            </a:r>
            <a:r>
              <a:rPr lang="pt-BR" dirty="0" err="1"/>
              <a:t>chest</a:t>
            </a:r>
            <a:r>
              <a:rPr lang="pt-BR" dirty="0"/>
              <a:t> </a:t>
            </a:r>
            <a:r>
              <a:rPr lang="pt-BR" dirty="0" err="1"/>
              <a:t>pain</a:t>
            </a:r>
            <a:r>
              <a:rPr lang="pt-BR" dirty="0"/>
              <a:t> for </a:t>
            </a:r>
            <a:r>
              <a:rPr lang="pt-BR" dirty="0" err="1"/>
              <a:t>approximately</a:t>
            </a:r>
            <a:r>
              <a:rPr lang="pt-BR" dirty="0"/>
              <a:t> 1:45h.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4E3BE-58E5-D24E-8F4A-E875828337F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226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dirty="0"/>
              <a:t>His EKG </a:t>
            </a:r>
            <a:r>
              <a:rPr lang="pt-BR" dirty="0" err="1"/>
              <a:t>on</a:t>
            </a:r>
            <a:r>
              <a:rPr lang="pt-BR" dirty="0"/>
              <a:t> </a:t>
            </a:r>
            <a:r>
              <a:rPr lang="pt-BR" dirty="0" err="1"/>
              <a:t>admission</a:t>
            </a:r>
            <a:r>
              <a:rPr lang="pt-BR" dirty="0"/>
              <a:t> </a:t>
            </a:r>
            <a:r>
              <a:rPr lang="pt-BR" dirty="0" err="1"/>
              <a:t>showed</a:t>
            </a:r>
            <a:r>
              <a:rPr lang="pt-BR" dirty="0"/>
              <a:t> ST </a:t>
            </a:r>
            <a:r>
              <a:rPr lang="pt-BR" dirty="0" err="1"/>
              <a:t>elevation</a:t>
            </a:r>
            <a:r>
              <a:rPr lang="pt-BR" dirty="0"/>
              <a:t> </a:t>
            </a:r>
            <a:r>
              <a:rPr lang="pt-BR" dirty="0" err="1"/>
              <a:t>from</a:t>
            </a:r>
            <a:r>
              <a:rPr lang="pt-BR" dirty="0"/>
              <a:t> leads V1 </a:t>
            </a:r>
            <a:r>
              <a:rPr lang="pt-BR" dirty="0" err="1"/>
              <a:t>to</a:t>
            </a:r>
            <a:r>
              <a:rPr lang="pt-BR" dirty="0"/>
              <a:t> V4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maximum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3 mm ST </a:t>
            </a:r>
            <a:r>
              <a:rPr lang="pt-BR" dirty="0" err="1"/>
              <a:t>elevation</a:t>
            </a:r>
            <a:r>
              <a:rPr lang="pt-BR" dirty="0"/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After the first </a:t>
            </a:r>
            <a:r>
              <a:rPr lang="en-US" dirty="0" err="1"/>
              <a:t>Sonolysis</a:t>
            </a:r>
            <a:r>
              <a:rPr lang="en-US" dirty="0"/>
              <a:t> </a:t>
            </a:r>
            <a:r>
              <a:rPr lang="pt-BR" dirty="0" err="1"/>
              <a:t>there</a:t>
            </a:r>
            <a:r>
              <a:rPr lang="pt-BR" dirty="0"/>
              <a:t> </a:t>
            </a:r>
            <a:r>
              <a:rPr lang="pt-BR" dirty="0" err="1"/>
              <a:t>was</a:t>
            </a:r>
            <a:r>
              <a:rPr lang="pt-BR" dirty="0"/>
              <a:t> a 1.5mm </a:t>
            </a:r>
            <a:r>
              <a:rPr lang="pt-BR" dirty="0" err="1"/>
              <a:t>improvement</a:t>
            </a:r>
            <a:r>
              <a:rPr lang="pt-BR" dirty="0"/>
              <a:t> in ST </a:t>
            </a:r>
            <a:r>
              <a:rPr lang="pt-BR" dirty="0" err="1"/>
              <a:t>elevation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4E3BE-58E5-D24E-8F4A-E875828337F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319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dirty="0"/>
              <a:t>The </a:t>
            </a:r>
            <a:r>
              <a:rPr lang="pt-BR" dirty="0" err="1"/>
              <a:t>initial</a:t>
            </a:r>
            <a:r>
              <a:rPr lang="pt-BR" dirty="0"/>
              <a:t> </a:t>
            </a:r>
            <a:r>
              <a:rPr lang="pt-BR" dirty="0" err="1"/>
              <a:t>angiogram</a:t>
            </a:r>
            <a:r>
              <a:rPr lang="pt-BR" dirty="0"/>
              <a:t> </a:t>
            </a:r>
            <a:r>
              <a:rPr lang="pt-BR" dirty="0" err="1"/>
              <a:t>image</a:t>
            </a:r>
            <a:r>
              <a:rPr lang="pt-BR" dirty="0"/>
              <a:t> shows </a:t>
            </a:r>
            <a:r>
              <a:rPr lang="pt-BR" dirty="0" err="1"/>
              <a:t>that</a:t>
            </a:r>
            <a:r>
              <a:rPr lang="pt-BR" dirty="0"/>
              <a:t>  </a:t>
            </a:r>
            <a:r>
              <a:rPr lang="pt-BR" dirty="0" err="1"/>
              <a:t>there</a:t>
            </a:r>
            <a:r>
              <a:rPr lang="pt-BR" dirty="0"/>
              <a:t> </a:t>
            </a:r>
            <a:r>
              <a:rPr lang="pt-BR" dirty="0" err="1"/>
              <a:t>was</a:t>
            </a:r>
            <a:r>
              <a:rPr lang="pt-BR" dirty="0"/>
              <a:t> na </a:t>
            </a:r>
            <a:r>
              <a:rPr lang="pt-BR" dirty="0" err="1"/>
              <a:t>obstructed</a:t>
            </a:r>
            <a:r>
              <a:rPr lang="pt-BR" dirty="0"/>
              <a:t> proximal LAD </a:t>
            </a:r>
            <a:r>
              <a:rPr lang="pt-BR" dirty="0" err="1"/>
              <a:t>coronary</a:t>
            </a:r>
            <a:r>
              <a:rPr lang="pt-BR" dirty="0"/>
              <a:t> </a:t>
            </a:r>
            <a:r>
              <a:rPr lang="pt-BR" dirty="0" err="1"/>
              <a:t>lesion</a:t>
            </a:r>
            <a:r>
              <a:rPr lang="pt-BR" dirty="0"/>
              <a:t>.</a:t>
            </a:r>
          </a:p>
          <a:p>
            <a:pPr lvl="0"/>
            <a:r>
              <a:rPr lang="pt-BR" dirty="0" err="1"/>
              <a:t>After</a:t>
            </a:r>
            <a:r>
              <a:rPr lang="pt-BR" dirty="0"/>
              <a:t> PCI </a:t>
            </a:r>
            <a:r>
              <a:rPr lang="pt-BR" dirty="0" err="1"/>
              <a:t>we</a:t>
            </a:r>
            <a:r>
              <a:rPr lang="pt-BR" dirty="0"/>
              <a:t> </a:t>
            </a:r>
            <a:r>
              <a:rPr lang="pt-BR" dirty="0" err="1"/>
              <a:t>can</a:t>
            </a:r>
            <a:r>
              <a:rPr lang="pt-BR" dirty="0"/>
              <a:t> observe TIMI 3 </a:t>
            </a:r>
            <a:r>
              <a:rPr lang="pt-BR" dirty="0" err="1"/>
              <a:t>flow</a:t>
            </a:r>
            <a:r>
              <a:rPr lang="pt-BR" dirty="0"/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</a:rPr>
              <a:t>72 h  MRI demonstrated a focal scar in the mid to distal anterior segment but no microvascular obstruction.</a:t>
            </a:r>
            <a:endParaRPr lang="en-US" sz="1200" dirty="0">
              <a:solidFill>
                <a:srgbClr val="FFFFFF"/>
              </a:solidFill>
              <a:cs typeface="Calibri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4E3BE-58E5-D24E-8F4A-E875828337F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801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E439B-EBD6-664E-9B49-6857C714B5D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90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In </a:t>
            </a:r>
            <a:r>
              <a:rPr lang="pt-BR" dirty="0" err="1"/>
              <a:t>this</a:t>
            </a:r>
            <a:r>
              <a:rPr lang="pt-BR" dirty="0"/>
              <a:t> </a:t>
            </a:r>
            <a:r>
              <a:rPr lang="pt-BR" dirty="0" err="1"/>
              <a:t>canine</a:t>
            </a:r>
            <a:r>
              <a:rPr lang="pt-BR" dirty="0"/>
              <a:t> </a:t>
            </a:r>
            <a:r>
              <a:rPr lang="pt-BR" dirty="0" err="1"/>
              <a:t>arteriovenious</a:t>
            </a:r>
            <a:r>
              <a:rPr lang="pt-BR" dirty="0"/>
              <a:t> </a:t>
            </a:r>
            <a:r>
              <a:rPr lang="pt-BR" dirty="0" err="1"/>
              <a:t>graft</a:t>
            </a:r>
            <a:r>
              <a:rPr lang="pt-BR" dirty="0"/>
              <a:t> </a:t>
            </a:r>
            <a:r>
              <a:rPr lang="pt-BR" dirty="0" err="1"/>
              <a:t>thrombosis</a:t>
            </a:r>
            <a:r>
              <a:rPr lang="pt-BR" dirty="0"/>
              <a:t> </a:t>
            </a:r>
            <a:r>
              <a:rPr lang="pt-BR" dirty="0" err="1"/>
              <a:t>that</a:t>
            </a:r>
            <a:r>
              <a:rPr lang="pt-BR" dirty="0"/>
              <a:t> </a:t>
            </a:r>
            <a:r>
              <a:rPr lang="pt-BR" dirty="0" err="1"/>
              <a:t>appeared</a:t>
            </a:r>
            <a:r>
              <a:rPr lang="pt-BR" dirty="0"/>
              <a:t> </a:t>
            </a:r>
            <a:r>
              <a:rPr lang="pt-BR" dirty="0" err="1"/>
              <a:t>angiographically</a:t>
            </a:r>
            <a:r>
              <a:rPr lang="pt-BR" dirty="0"/>
              <a:t> </a:t>
            </a:r>
            <a:r>
              <a:rPr lang="pt-BR" dirty="0" err="1"/>
              <a:t>ocluded</a:t>
            </a:r>
            <a:r>
              <a:rPr lang="pt-BR" dirty="0"/>
              <a:t> </a:t>
            </a:r>
            <a:r>
              <a:rPr lang="pt-BR" dirty="0" err="1"/>
              <a:t>they</a:t>
            </a:r>
            <a:r>
              <a:rPr lang="pt-BR" dirty="0"/>
              <a:t> </a:t>
            </a:r>
            <a:r>
              <a:rPr lang="pt-BR" dirty="0" err="1"/>
              <a:t>showed</a:t>
            </a:r>
            <a:r>
              <a:rPr lang="pt-BR" dirty="0"/>
              <a:t> </a:t>
            </a:r>
            <a:r>
              <a:rPr lang="pt-BR" dirty="0" err="1"/>
              <a:t>that</a:t>
            </a:r>
            <a:r>
              <a:rPr lang="pt-BR" dirty="0"/>
              <a:t> </a:t>
            </a:r>
            <a:r>
              <a:rPr lang="pt-BR" dirty="0" err="1"/>
              <a:t>using</a:t>
            </a:r>
            <a:r>
              <a:rPr lang="pt-BR" dirty="0"/>
              <a:t> </a:t>
            </a:r>
            <a:r>
              <a:rPr lang="pt-BR" dirty="0" err="1"/>
              <a:t>low</a:t>
            </a:r>
            <a:r>
              <a:rPr lang="pt-BR" dirty="0"/>
              <a:t> MI </a:t>
            </a:r>
            <a:r>
              <a:rPr lang="pt-BR" dirty="0" err="1"/>
              <a:t>imaging</a:t>
            </a:r>
            <a:r>
              <a:rPr lang="pt-BR" dirty="0"/>
              <a:t> </a:t>
            </a:r>
            <a:r>
              <a:rPr lang="pt-BR" dirty="0" err="1"/>
              <a:t>guidance</a:t>
            </a:r>
            <a:r>
              <a:rPr lang="pt-BR" dirty="0"/>
              <a:t> </a:t>
            </a:r>
            <a:r>
              <a:rPr lang="pt-BR" dirty="0" err="1"/>
              <a:t>they</a:t>
            </a:r>
            <a:r>
              <a:rPr lang="pt-BR" dirty="0"/>
              <a:t> </a:t>
            </a:r>
            <a:r>
              <a:rPr lang="pt-BR" dirty="0" err="1"/>
              <a:t>could</a:t>
            </a:r>
            <a:r>
              <a:rPr lang="pt-BR" dirty="0"/>
              <a:t> </a:t>
            </a:r>
            <a:r>
              <a:rPr lang="pt-BR" dirty="0" err="1"/>
              <a:t>detect</a:t>
            </a:r>
            <a:r>
              <a:rPr lang="pt-BR" dirty="0"/>
              <a:t> </a:t>
            </a:r>
            <a:r>
              <a:rPr lang="pt-BR" dirty="0" err="1"/>
              <a:t>small</a:t>
            </a:r>
            <a:r>
              <a:rPr lang="pt-BR" dirty="0"/>
              <a:t> </a:t>
            </a:r>
            <a:r>
              <a:rPr lang="pt-BR" dirty="0" err="1"/>
              <a:t>channels</a:t>
            </a:r>
            <a:r>
              <a:rPr lang="pt-BR" dirty="0"/>
              <a:t> </a:t>
            </a:r>
            <a:r>
              <a:rPr lang="pt-BR" dirty="0" err="1"/>
              <a:t>where</a:t>
            </a:r>
            <a:r>
              <a:rPr lang="pt-BR" dirty="0"/>
              <a:t> </a:t>
            </a:r>
            <a:r>
              <a:rPr lang="pt-BR" dirty="0" err="1"/>
              <a:t>microbubbles</a:t>
            </a:r>
            <a:r>
              <a:rPr lang="pt-BR" dirty="0"/>
              <a:t> </a:t>
            </a:r>
            <a:r>
              <a:rPr lang="pt-BR" dirty="0" err="1"/>
              <a:t>were</a:t>
            </a:r>
            <a:r>
              <a:rPr lang="pt-BR" dirty="0"/>
              <a:t> </a:t>
            </a:r>
            <a:r>
              <a:rPr lang="pt-BR" dirty="0" err="1"/>
              <a:t>penetrating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thrombus</a:t>
            </a:r>
            <a:r>
              <a:rPr lang="pt-BR" dirty="0"/>
              <a:t> </a:t>
            </a:r>
            <a:r>
              <a:rPr lang="pt-BR" dirty="0" err="1"/>
              <a:t>that</a:t>
            </a:r>
            <a:r>
              <a:rPr lang="pt-BR" dirty="0"/>
              <a:t> </a:t>
            </a:r>
            <a:r>
              <a:rPr lang="pt-BR" dirty="0" err="1"/>
              <a:t>they</a:t>
            </a:r>
            <a:r>
              <a:rPr lang="pt-BR" dirty="0"/>
              <a:t> </a:t>
            </a:r>
            <a:r>
              <a:rPr lang="pt-BR" dirty="0" err="1"/>
              <a:t>used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guide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application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high MI impulses. </a:t>
            </a:r>
            <a:r>
              <a:rPr lang="pt-BR" dirty="0" err="1"/>
              <a:t>This</a:t>
            </a:r>
            <a:r>
              <a:rPr lang="pt-BR" dirty="0"/>
              <a:t> lead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restoration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flow</a:t>
            </a:r>
            <a:r>
              <a:rPr lang="pt-BR" dirty="0"/>
              <a:t> </a:t>
            </a:r>
            <a:r>
              <a:rPr lang="pt-BR" dirty="0" err="1"/>
              <a:t>overtime</a:t>
            </a:r>
            <a:r>
              <a:rPr lang="pt-BR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4E3BE-58E5-D24E-8F4A-E875828337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924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E439B-EBD6-664E-9B49-6857C714B5D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531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FFFFFF"/>
                </a:solidFill>
                <a:cs typeface="Arial" charset="0"/>
              </a:rPr>
              <a:t>1 – Sonothrombolysis  in </a:t>
            </a:r>
            <a:r>
              <a:rPr lang="pt-BR" sz="1200" b="1" i="0" dirty="0" err="1">
                <a:solidFill>
                  <a:srgbClr val="FFFFFF"/>
                </a:solidFill>
                <a:cs typeface="Arial" charset="0"/>
              </a:rPr>
              <a:t>humans</a:t>
            </a:r>
            <a:r>
              <a:rPr lang="pt-BR" sz="1200" b="1" i="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pt-BR" sz="1200" b="1" i="0" dirty="0" err="1">
                <a:solidFill>
                  <a:srgbClr val="FFFFFF"/>
                </a:solidFill>
                <a:cs typeface="Arial" charset="0"/>
              </a:rPr>
              <a:t>is</a:t>
            </a:r>
            <a:r>
              <a:rPr lang="pt-BR" sz="1200" b="1" i="0" dirty="0">
                <a:solidFill>
                  <a:srgbClr val="FFFFFF"/>
                </a:solidFill>
                <a:cs typeface="Arial" charset="0"/>
              </a:rPr>
              <a:t> safe </a:t>
            </a:r>
            <a:r>
              <a:rPr lang="pt-BR" sz="1200" b="1" i="0" dirty="0" err="1">
                <a:solidFill>
                  <a:srgbClr val="FFFFFF"/>
                </a:solidFill>
                <a:cs typeface="Arial" charset="0"/>
              </a:rPr>
              <a:t>and</a:t>
            </a:r>
            <a:r>
              <a:rPr lang="pt-BR" sz="1200" b="1" i="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pt-BR" sz="1200" b="1" i="0" dirty="0" err="1">
                <a:solidFill>
                  <a:srgbClr val="FFFFFF"/>
                </a:solidFill>
                <a:cs typeface="Arial" charset="0"/>
              </a:rPr>
              <a:t>feasible</a:t>
            </a:r>
            <a:r>
              <a:rPr lang="pt-BR" sz="1200" b="1" i="0" dirty="0">
                <a:solidFill>
                  <a:srgbClr val="FFFFFF"/>
                </a:solidFill>
                <a:cs typeface="Arial" charset="0"/>
              </a:rPr>
              <a:t> in </a:t>
            </a:r>
            <a:r>
              <a:rPr lang="pt-BR" sz="1200" b="1" i="0" dirty="0" err="1">
                <a:solidFill>
                  <a:srgbClr val="FFFFFF"/>
                </a:solidFill>
                <a:cs typeface="Arial" charset="0"/>
              </a:rPr>
              <a:t>patients</a:t>
            </a:r>
            <a:r>
              <a:rPr lang="pt-BR" sz="1200" b="1" i="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pt-BR" sz="1200" b="1" i="0" dirty="0" err="1">
                <a:solidFill>
                  <a:srgbClr val="FFFFFF"/>
                </a:solidFill>
                <a:cs typeface="Arial" charset="0"/>
              </a:rPr>
              <a:t>with</a:t>
            </a:r>
            <a:r>
              <a:rPr lang="pt-BR" sz="1200" b="1" i="0" dirty="0">
                <a:solidFill>
                  <a:srgbClr val="FFFFFF"/>
                </a:solidFill>
                <a:cs typeface="Arial" charset="0"/>
              </a:rPr>
              <a:t> STEMI.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solidFill>
                  <a:srgbClr val="FFFFFF"/>
                </a:solidFill>
                <a:cs typeface="Arial" charset="0"/>
              </a:rPr>
              <a:t>2</a:t>
            </a:r>
            <a:r>
              <a:rPr lang="pt-BR" sz="1200" dirty="0">
                <a:solidFill>
                  <a:srgbClr val="FFFFFF"/>
                </a:solidFill>
                <a:cs typeface="Arial" charset="0"/>
              </a:rPr>
              <a:t> –Sonothrombolysis </a:t>
            </a:r>
            <a:r>
              <a:rPr lang="pt-BR" sz="1200" dirty="0" err="1">
                <a:solidFill>
                  <a:srgbClr val="FFFFFF"/>
                </a:solidFill>
                <a:cs typeface="Arial" charset="0"/>
              </a:rPr>
              <a:t>is</a:t>
            </a:r>
            <a:r>
              <a:rPr lang="pt-BR" sz="12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pt-BR" sz="1200" dirty="0" err="1">
                <a:solidFill>
                  <a:srgbClr val="FFFFFF"/>
                </a:solidFill>
                <a:cs typeface="Arial" charset="0"/>
              </a:rPr>
              <a:t>efficatious</a:t>
            </a:r>
            <a:r>
              <a:rPr lang="pt-BR" sz="1200" dirty="0">
                <a:solidFill>
                  <a:srgbClr val="FFFFFF"/>
                </a:solidFill>
                <a:cs typeface="Arial" charset="0"/>
              </a:rPr>
              <a:t> in </a:t>
            </a:r>
            <a:r>
              <a:rPr lang="pt-BR" sz="1200" dirty="0" err="1">
                <a:solidFill>
                  <a:srgbClr val="FFFFFF"/>
                </a:solidFill>
                <a:cs typeface="Arial" charset="0"/>
              </a:rPr>
              <a:t>achieving</a:t>
            </a:r>
            <a:r>
              <a:rPr lang="pt-BR" sz="12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pt-BR" sz="1200" dirty="0" err="1">
                <a:solidFill>
                  <a:srgbClr val="FFFFFF"/>
                </a:solidFill>
                <a:cs typeface="Arial" charset="0"/>
              </a:rPr>
              <a:t>early</a:t>
            </a:r>
            <a:r>
              <a:rPr lang="pt-BR" sz="12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pt-BR" sz="1200" dirty="0" err="1">
                <a:solidFill>
                  <a:srgbClr val="FFFFFF"/>
                </a:solidFill>
                <a:cs typeface="Arial" charset="0"/>
              </a:rPr>
              <a:t>infarct</a:t>
            </a:r>
            <a:r>
              <a:rPr lang="pt-BR" sz="12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pt-BR" sz="1200" dirty="0" err="1">
                <a:solidFill>
                  <a:srgbClr val="FFFFFF"/>
                </a:solidFill>
                <a:cs typeface="Arial" charset="0"/>
              </a:rPr>
              <a:t>vessel</a:t>
            </a:r>
            <a:r>
              <a:rPr lang="pt-BR" sz="12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pt-BR" sz="1200" dirty="0" err="1">
                <a:solidFill>
                  <a:srgbClr val="FFFFFF"/>
                </a:solidFill>
                <a:cs typeface="Arial" charset="0"/>
              </a:rPr>
              <a:t>patency</a:t>
            </a:r>
            <a:r>
              <a:rPr lang="pt-BR" sz="12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pt-BR" sz="1200" dirty="0" err="1">
                <a:solidFill>
                  <a:srgbClr val="FFFFFF"/>
                </a:solidFill>
                <a:cs typeface="Arial" charset="0"/>
              </a:rPr>
              <a:t>and</a:t>
            </a:r>
            <a:r>
              <a:rPr lang="pt-BR" sz="12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pt-BR" sz="1200" dirty="0" err="1">
                <a:solidFill>
                  <a:srgbClr val="FFFFFF"/>
                </a:solidFill>
                <a:cs typeface="Arial" charset="0"/>
              </a:rPr>
              <a:t>restoring</a:t>
            </a:r>
            <a:r>
              <a:rPr lang="pt-BR" sz="12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pt-BR" sz="1200" dirty="0" err="1">
                <a:solidFill>
                  <a:srgbClr val="FFFFFF"/>
                </a:solidFill>
                <a:cs typeface="Arial" charset="0"/>
              </a:rPr>
              <a:t>left</a:t>
            </a:r>
            <a:r>
              <a:rPr lang="pt-BR" sz="1200" dirty="0">
                <a:solidFill>
                  <a:srgbClr val="FFFFFF"/>
                </a:solidFill>
                <a:cs typeface="Arial" charset="0"/>
              </a:rPr>
              <a:t> ventricular </a:t>
            </a:r>
            <a:r>
              <a:rPr lang="pt-BR" sz="1200" dirty="0" err="1">
                <a:solidFill>
                  <a:srgbClr val="FFFFFF"/>
                </a:solidFill>
                <a:cs typeface="Arial" charset="0"/>
              </a:rPr>
              <a:t>systolic</a:t>
            </a:r>
            <a:r>
              <a:rPr lang="pt-BR" sz="12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pt-BR" sz="1200" dirty="0" err="1">
                <a:solidFill>
                  <a:srgbClr val="FFFFFF"/>
                </a:solidFill>
                <a:cs typeface="Arial" charset="0"/>
              </a:rPr>
              <a:t>function</a:t>
            </a:r>
            <a:r>
              <a:rPr lang="pt-BR" sz="12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pt-BR" sz="1200" dirty="0" err="1">
                <a:solidFill>
                  <a:srgbClr val="FFFFFF"/>
                </a:solidFill>
                <a:cs typeface="Arial" charset="0"/>
              </a:rPr>
              <a:t>and</a:t>
            </a:r>
            <a:r>
              <a:rPr lang="pt-BR" sz="12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pt-BR" sz="1200" dirty="0" err="1">
                <a:solidFill>
                  <a:srgbClr val="FFFFFF"/>
                </a:solidFill>
                <a:cs typeface="Arial" charset="0"/>
              </a:rPr>
              <a:t>reducing</a:t>
            </a:r>
            <a:r>
              <a:rPr lang="pt-BR" sz="1200" dirty="0">
                <a:solidFill>
                  <a:srgbClr val="FFFFFF"/>
                </a:solidFill>
                <a:cs typeface="Arial" charset="0"/>
              </a:rPr>
              <a:t> MI </a:t>
            </a:r>
            <a:r>
              <a:rPr lang="pt-BR" sz="1200" dirty="0" err="1">
                <a:solidFill>
                  <a:srgbClr val="FFFFFF"/>
                </a:solidFill>
                <a:cs typeface="Arial" charset="0"/>
              </a:rPr>
              <a:t>size</a:t>
            </a:r>
            <a:r>
              <a:rPr lang="pt-BR" sz="1200" dirty="0">
                <a:solidFill>
                  <a:srgbClr val="FFFFFF"/>
                </a:solidFill>
                <a:cs typeface="Arial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sz="1200" b="1" i="0" dirty="0">
              <a:solidFill>
                <a:srgbClr val="FFFFFF"/>
              </a:solidFill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FF99"/>
                </a:solidFill>
                <a:cs typeface="Arial" charset="0"/>
              </a:rPr>
              <a:t>Thank you</a:t>
            </a:r>
          </a:p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E439B-EBD6-664E-9B49-6857C714B5D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760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FFFFFF"/>
                </a:solidFill>
                <a:cs typeface="Arial" charset="0"/>
              </a:rPr>
              <a:t>1 – Sonothrombolysis  in </a:t>
            </a:r>
            <a:r>
              <a:rPr lang="pt-BR" sz="1200" b="1" i="0" dirty="0" err="1">
                <a:solidFill>
                  <a:srgbClr val="FFFFFF"/>
                </a:solidFill>
                <a:cs typeface="Arial" charset="0"/>
              </a:rPr>
              <a:t>humans</a:t>
            </a:r>
            <a:r>
              <a:rPr lang="pt-BR" sz="1200" b="1" i="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pt-BR" sz="1200" b="1" i="0" dirty="0" err="1">
                <a:solidFill>
                  <a:srgbClr val="FFFFFF"/>
                </a:solidFill>
                <a:cs typeface="Arial" charset="0"/>
              </a:rPr>
              <a:t>is</a:t>
            </a:r>
            <a:r>
              <a:rPr lang="pt-BR" sz="1200" b="1" i="0" dirty="0">
                <a:solidFill>
                  <a:srgbClr val="FFFFFF"/>
                </a:solidFill>
                <a:cs typeface="Arial" charset="0"/>
              </a:rPr>
              <a:t> safe </a:t>
            </a:r>
            <a:r>
              <a:rPr lang="pt-BR" sz="1200" b="1" i="0" dirty="0" err="1">
                <a:solidFill>
                  <a:srgbClr val="FFFFFF"/>
                </a:solidFill>
                <a:cs typeface="Arial" charset="0"/>
              </a:rPr>
              <a:t>and</a:t>
            </a:r>
            <a:r>
              <a:rPr lang="pt-BR" sz="1200" b="1" i="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pt-BR" sz="1200" b="1" i="0" dirty="0" err="1">
                <a:solidFill>
                  <a:srgbClr val="FFFFFF"/>
                </a:solidFill>
                <a:cs typeface="Arial" charset="0"/>
              </a:rPr>
              <a:t>feasible</a:t>
            </a:r>
            <a:r>
              <a:rPr lang="pt-BR" sz="1200" b="1" i="0" dirty="0">
                <a:solidFill>
                  <a:srgbClr val="FFFFFF"/>
                </a:solidFill>
                <a:cs typeface="Arial" charset="0"/>
              </a:rPr>
              <a:t> in </a:t>
            </a:r>
            <a:r>
              <a:rPr lang="pt-BR" sz="1200" b="1" i="0" dirty="0" err="1">
                <a:solidFill>
                  <a:srgbClr val="FFFFFF"/>
                </a:solidFill>
                <a:cs typeface="Arial" charset="0"/>
              </a:rPr>
              <a:t>patients</a:t>
            </a:r>
            <a:r>
              <a:rPr lang="pt-BR" sz="1200" b="1" i="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pt-BR" sz="1200" b="1" i="0" dirty="0" err="1">
                <a:solidFill>
                  <a:srgbClr val="FFFFFF"/>
                </a:solidFill>
                <a:cs typeface="Arial" charset="0"/>
              </a:rPr>
              <a:t>with</a:t>
            </a:r>
            <a:r>
              <a:rPr lang="pt-BR" sz="1200" b="1" i="0" dirty="0">
                <a:solidFill>
                  <a:srgbClr val="FFFFFF"/>
                </a:solidFill>
                <a:cs typeface="Arial" charset="0"/>
              </a:rPr>
              <a:t> STEMI.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solidFill>
                  <a:srgbClr val="FFFFFF"/>
                </a:solidFill>
                <a:cs typeface="Arial" charset="0"/>
              </a:rPr>
              <a:t>2</a:t>
            </a:r>
            <a:r>
              <a:rPr lang="pt-BR" sz="1200" dirty="0">
                <a:solidFill>
                  <a:srgbClr val="FFFFFF"/>
                </a:solidFill>
                <a:cs typeface="Arial" charset="0"/>
              </a:rPr>
              <a:t> –Sonothrombolysis </a:t>
            </a:r>
            <a:r>
              <a:rPr lang="pt-BR" sz="1200" dirty="0" err="1">
                <a:solidFill>
                  <a:srgbClr val="FFFFFF"/>
                </a:solidFill>
                <a:cs typeface="Arial" charset="0"/>
              </a:rPr>
              <a:t>is</a:t>
            </a:r>
            <a:r>
              <a:rPr lang="pt-BR" sz="12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pt-BR" sz="1200" dirty="0" err="1">
                <a:solidFill>
                  <a:srgbClr val="FFFFFF"/>
                </a:solidFill>
                <a:cs typeface="Arial" charset="0"/>
              </a:rPr>
              <a:t>efficatious</a:t>
            </a:r>
            <a:r>
              <a:rPr lang="pt-BR" sz="1200" dirty="0">
                <a:solidFill>
                  <a:srgbClr val="FFFFFF"/>
                </a:solidFill>
                <a:cs typeface="Arial" charset="0"/>
              </a:rPr>
              <a:t> in </a:t>
            </a:r>
            <a:r>
              <a:rPr lang="pt-BR" sz="1200" dirty="0" err="1">
                <a:solidFill>
                  <a:srgbClr val="FFFFFF"/>
                </a:solidFill>
                <a:cs typeface="Arial" charset="0"/>
              </a:rPr>
              <a:t>achieving</a:t>
            </a:r>
            <a:r>
              <a:rPr lang="pt-BR" sz="12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pt-BR" sz="1200" dirty="0" err="1">
                <a:solidFill>
                  <a:srgbClr val="FFFFFF"/>
                </a:solidFill>
                <a:cs typeface="Arial" charset="0"/>
              </a:rPr>
              <a:t>early</a:t>
            </a:r>
            <a:r>
              <a:rPr lang="pt-BR" sz="12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pt-BR" sz="1200" dirty="0" err="1">
                <a:solidFill>
                  <a:srgbClr val="FFFFFF"/>
                </a:solidFill>
                <a:cs typeface="Arial" charset="0"/>
              </a:rPr>
              <a:t>infarct</a:t>
            </a:r>
            <a:r>
              <a:rPr lang="pt-BR" sz="12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pt-BR" sz="1200" dirty="0" err="1">
                <a:solidFill>
                  <a:srgbClr val="FFFFFF"/>
                </a:solidFill>
                <a:cs typeface="Arial" charset="0"/>
              </a:rPr>
              <a:t>vessel</a:t>
            </a:r>
            <a:r>
              <a:rPr lang="pt-BR" sz="12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pt-BR" sz="1200" dirty="0" err="1">
                <a:solidFill>
                  <a:srgbClr val="FFFFFF"/>
                </a:solidFill>
                <a:cs typeface="Arial" charset="0"/>
              </a:rPr>
              <a:t>patency</a:t>
            </a:r>
            <a:r>
              <a:rPr lang="pt-BR" sz="12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pt-BR" sz="1200" dirty="0" err="1">
                <a:solidFill>
                  <a:srgbClr val="FFFFFF"/>
                </a:solidFill>
                <a:cs typeface="Arial" charset="0"/>
              </a:rPr>
              <a:t>and</a:t>
            </a:r>
            <a:r>
              <a:rPr lang="pt-BR" sz="12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pt-BR" sz="1200" dirty="0" err="1">
                <a:solidFill>
                  <a:srgbClr val="FFFFFF"/>
                </a:solidFill>
                <a:cs typeface="Arial" charset="0"/>
              </a:rPr>
              <a:t>restoring</a:t>
            </a:r>
            <a:r>
              <a:rPr lang="pt-BR" sz="12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pt-BR" sz="1200" dirty="0" err="1">
                <a:solidFill>
                  <a:srgbClr val="FFFFFF"/>
                </a:solidFill>
                <a:cs typeface="Arial" charset="0"/>
              </a:rPr>
              <a:t>left</a:t>
            </a:r>
            <a:r>
              <a:rPr lang="pt-BR" sz="1200" dirty="0">
                <a:solidFill>
                  <a:srgbClr val="FFFFFF"/>
                </a:solidFill>
                <a:cs typeface="Arial" charset="0"/>
              </a:rPr>
              <a:t> ventricular </a:t>
            </a:r>
            <a:r>
              <a:rPr lang="pt-BR" sz="1200" dirty="0" err="1">
                <a:solidFill>
                  <a:srgbClr val="FFFFFF"/>
                </a:solidFill>
                <a:cs typeface="Arial" charset="0"/>
              </a:rPr>
              <a:t>systolic</a:t>
            </a:r>
            <a:r>
              <a:rPr lang="pt-BR" sz="12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pt-BR" sz="1200" dirty="0" err="1">
                <a:solidFill>
                  <a:srgbClr val="FFFFFF"/>
                </a:solidFill>
                <a:cs typeface="Arial" charset="0"/>
              </a:rPr>
              <a:t>function</a:t>
            </a:r>
            <a:r>
              <a:rPr lang="pt-BR" sz="12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pt-BR" sz="1200" dirty="0" err="1">
                <a:solidFill>
                  <a:srgbClr val="FFFFFF"/>
                </a:solidFill>
                <a:cs typeface="Arial" charset="0"/>
              </a:rPr>
              <a:t>and</a:t>
            </a:r>
            <a:r>
              <a:rPr lang="pt-BR" sz="12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pt-BR" sz="1200" dirty="0" err="1">
                <a:solidFill>
                  <a:srgbClr val="FFFFFF"/>
                </a:solidFill>
                <a:cs typeface="Arial" charset="0"/>
              </a:rPr>
              <a:t>reducing</a:t>
            </a:r>
            <a:r>
              <a:rPr lang="pt-BR" sz="1200" dirty="0">
                <a:solidFill>
                  <a:srgbClr val="FFFFFF"/>
                </a:solidFill>
                <a:cs typeface="Arial" charset="0"/>
              </a:rPr>
              <a:t> MI </a:t>
            </a:r>
            <a:r>
              <a:rPr lang="pt-BR" sz="1200" dirty="0" err="1">
                <a:solidFill>
                  <a:srgbClr val="FFFFFF"/>
                </a:solidFill>
                <a:cs typeface="Arial" charset="0"/>
              </a:rPr>
              <a:t>size</a:t>
            </a:r>
            <a:r>
              <a:rPr lang="pt-BR" sz="1200" dirty="0">
                <a:solidFill>
                  <a:srgbClr val="FFFFFF"/>
                </a:solidFill>
                <a:cs typeface="Arial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sz="1200" b="1" i="0" dirty="0">
              <a:solidFill>
                <a:srgbClr val="FFFFFF"/>
              </a:solidFill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FF99"/>
                </a:solidFill>
                <a:cs typeface="Arial" charset="0"/>
              </a:rPr>
              <a:t>Thank you</a:t>
            </a:r>
          </a:p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E439B-EBD6-664E-9B49-6857C714B5D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287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err="1"/>
              <a:t>Fibrinolysis</a:t>
            </a:r>
            <a:r>
              <a:rPr lang="pt-BR" sz="1200" dirty="0"/>
              <a:t>: Major </a:t>
            </a:r>
            <a:r>
              <a:rPr lang="pt-BR" sz="1200" dirty="0" err="1"/>
              <a:t>Haemorragic</a:t>
            </a:r>
            <a:r>
              <a:rPr lang="pt-BR" sz="1200" dirty="0"/>
              <a:t> </a:t>
            </a:r>
            <a:r>
              <a:rPr lang="pt-BR" sz="1200" dirty="0" err="1"/>
              <a:t>Complications</a:t>
            </a:r>
            <a:r>
              <a:rPr lang="pt-BR" sz="1200" dirty="0"/>
              <a:t> </a:t>
            </a:r>
            <a:r>
              <a:rPr lang="pt-BR" sz="1200" dirty="0" err="1"/>
              <a:t>can</a:t>
            </a:r>
            <a:r>
              <a:rPr lang="pt-BR" sz="1200" dirty="0"/>
              <a:t> </a:t>
            </a:r>
            <a:r>
              <a:rPr lang="pt-BR" sz="1200" dirty="0" err="1"/>
              <a:t>Occurs</a:t>
            </a:r>
            <a:r>
              <a:rPr lang="pt-BR" sz="1200" dirty="0"/>
              <a:t> in ~ 17%</a:t>
            </a:r>
            <a:endParaRPr lang="en-US" sz="12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err="1"/>
              <a:t>Fibrinolysis</a:t>
            </a:r>
            <a:r>
              <a:rPr lang="pt-BR" sz="1200" dirty="0"/>
              <a:t>: </a:t>
            </a:r>
            <a:r>
              <a:rPr lang="pt-BR" sz="1200" dirty="0" err="1"/>
              <a:t>recanalization</a:t>
            </a:r>
            <a:r>
              <a:rPr lang="pt-BR" sz="1200" dirty="0"/>
              <a:t> rate </a:t>
            </a:r>
            <a:r>
              <a:rPr lang="pt-BR" sz="1200" dirty="0" err="1"/>
              <a:t>occurs</a:t>
            </a:r>
            <a:r>
              <a:rPr lang="pt-BR" sz="1200" dirty="0"/>
              <a:t> in ~ 60% cases </a:t>
            </a:r>
            <a:r>
              <a:rPr lang="pt-BR" sz="1200" dirty="0" err="1"/>
              <a:t>when</a:t>
            </a:r>
            <a:r>
              <a:rPr lang="pt-BR" sz="1200" dirty="0"/>
              <a:t> </a:t>
            </a:r>
            <a:r>
              <a:rPr lang="pt-BR" sz="1200" dirty="0" err="1"/>
              <a:t>patients</a:t>
            </a:r>
            <a:r>
              <a:rPr lang="pt-BR" sz="1200" dirty="0"/>
              <a:t> presente in </a:t>
            </a:r>
            <a:r>
              <a:rPr lang="pt-BR" sz="1200" dirty="0" err="1"/>
              <a:t>less</a:t>
            </a:r>
            <a:r>
              <a:rPr lang="pt-BR" sz="1200" dirty="0"/>
              <a:t> </a:t>
            </a:r>
            <a:r>
              <a:rPr lang="pt-BR" sz="1200" dirty="0" err="1"/>
              <a:t>than</a:t>
            </a:r>
            <a:r>
              <a:rPr lang="pt-BR" sz="1200" dirty="0"/>
              <a:t> 4h </a:t>
            </a:r>
            <a:r>
              <a:rPr lang="pt-BR" sz="1200" dirty="0" err="1"/>
              <a:t>of</a:t>
            </a:r>
            <a:r>
              <a:rPr lang="pt-BR" sz="1200" dirty="0"/>
              <a:t> </a:t>
            </a:r>
            <a:r>
              <a:rPr lang="pt-BR" sz="1200" dirty="0" err="1"/>
              <a:t>chest</a:t>
            </a:r>
            <a:r>
              <a:rPr lang="pt-BR" sz="1200" dirty="0"/>
              <a:t> </a:t>
            </a:r>
            <a:r>
              <a:rPr lang="pt-BR" sz="1200" dirty="0" err="1"/>
              <a:t>pain</a:t>
            </a:r>
            <a:r>
              <a:rPr lang="pt-BR" sz="1200" dirty="0"/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err="1"/>
              <a:t>Fibrinolysis</a:t>
            </a:r>
            <a:r>
              <a:rPr lang="pt-BR" sz="1200" dirty="0"/>
              <a:t> </a:t>
            </a:r>
            <a:r>
              <a:rPr lang="pt-BR" sz="1200" dirty="0" err="1"/>
              <a:t>and</a:t>
            </a:r>
            <a:r>
              <a:rPr lang="pt-BR" sz="1200" dirty="0"/>
              <a:t> PCI are </a:t>
            </a:r>
            <a:r>
              <a:rPr lang="en-US" sz="1200" dirty="0"/>
              <a:t>Available in Brazil to only ~40% of patients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No reflow phenomena occurs in ~35 % of Cases</a:t>
            </a:r>
          </a:p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E439B-EBD6-664E-9B49-6857C714B5D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00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50000"/>
              </a:lnSpc>
            </a:pPr>
            <a:r>
              <a:rPr lang="en-US" sz="1200" dirty="0"/>
              <a:t>Prospective, single-center, two arm randomized study</a:t>
            </a:r>
          </a:p>
          <a:p>
            <a:pPr algn="l">
              <a:lnSpc>
                <a:spcPct val="150000"/>
              </a:lnSpc>
            </a:pPr>
            <a:endParaRPr lang="en-US" sz="1200" dirty="0"/>
          </a:p>
          <a:p>
            <a:pPr algn="l">
              <a:lnSpc>
                <a:spcPct val="150000"/>
              </a:lnSpc>
            </a:pPr>
            <a:r>
              <a:rPr lang="en-US" sz="1200" dirty="0"/>
              <a:t>Patients with 1</a:t>
            </a:r>
            <a:r>
              <a:rPr lang="en-US" sz="1200" baseline="30000" dirty="0"/>
              <a:t>st</a:t>
            </a:r>
            <a:r>
              <a:rPr lang="en-US" sz="1200" dirty="0"/>
              <a:t> ST elevation AMI</a:t>
            </a:r>
          </a:p>
          <a:p>
            <a:pPr algn="l">
              <a:lnSpc>
                <a:spcPct val="150000"/>
              </a:lnSpc>
            </a:pPr>
            <a:endParaRPr lang="en-US" sz="1200" dirty="0"/>
          </a:p>
          <a:p>
            <a:pPr algn="l">
              <a:lnSpc>
                <a:spcPct val="150000"/>
              </a:lnSpc>
            </a:pPr>
            <a:r>
              <a:rPr lang="en-US" sz="1200" dirty="0"/>
              <a:t>May 2014 – July 2018</a:t>
            </a:r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4E3BE-58E5-D24E-8F4A-E875828337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47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701675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pt-BR" dirty="0"/>
          </a:p>
          <a:p>
            <a:r>
              <a:rPr lang="pt-BR" dirty="0"/>
              <a:t> </a:t>
            </a:r>
          </a:p>
          <a:p>
            <a:pPr lvl="0"/>
            <a:r>
              <a:rPr lang="pt-BR" dirty="0" err="1"/>
              <a:t>Our</a:t>
            </a:r>
            <a:r>
              <a:rPr lang="pt-BR" dirty="0"/>
              <a:t> </a:t>
            </a:r>
            <a:r>
              <a:rPr lang="pt-BR" dirty="0" err="1"/>
              <a:t>primary</a:t>
            </a:r>
            <a:r>
              <a:rPr lang="pt-BR" dirty="0"/>
              <a:t> </a:t>
            </a:r>
            <a:r>
              <a:rPr lang="pt-BR" dirty="0" err="1"/>
              <a:t>endpoints</a:t>
            </a:r>
            <a:r>
              <a:rPr lang="pt-BR" dirty="0"/>
              <a:t> </a:t>
            </a:r>
            <a:r>
              <a:rPr lang="pt-BR" dirty="0" err="1"/>
              <a:t>were</a:t>
            </a:r>
            <a:r>
              <a:rPr lang="pt-BR" dirty="0"/>
              <a:t>:</a:t>
            </a:r>
          </a:p>
          <a:p>
            <a:r>
              <a:rPr lang="pt-BR" sz="1600" b="1" dirty="0">
                <a:solidFill>
                  <a:srgbClr val="000000"/>
                </a:solidFill>
                <a:cs typeface="Arial" charset="0"/>
              </a:rPr>
              <a:t>1</a:t>
            </a:r>
            <a:r>
              <a:rPr lang="pt-BR" dirty="0">
                <a:solidFill>
                  <a:srgbClr val="000000"/>
                </a:solidFill>
                <a:cs typeface="Arial" charset="0"/>
              </a:rPr>
              <a:t> – </a:t>
            </a:r>
            <a:r>
              <a:rPr lang="pt-BR" dirty="0" err="1">
                <a:solidFill>
                  <a:srgbClr val="000000"/>
                </a:solidFill>
                <a:cs typeface="Arial" charset="0"/>
              </a:rPr>
              <a:t>To</a:t>
            </a:r>
            <a:r>
              <a:rPr lang="pt-BR" dirty="0">
                <a:solidFill>
                  <a:srgbClr val="000000"/>
                </a:solidFill>
                <a:cs typeface="Arial" charset="0"/>
              </a:rPr>
              <a:t> determine </a:t>
            </a:r>
            <a:r>
              <a:rPr lang="pt-BR" dirty="0" err="1">
                <a:solidFill>
                  <a:srgbClr val="000000"/>
                </a:solidFill>
                <a:cs typeface="Arial" charset="0"/>
              </a:rPr>
              <a:t>the</a:t>
            </a:r>
            <a:r>
              <a:rPr lang="pt-BR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cs typeface="Arial" charset="0"/>
              </a:rPr>
              <a:t>safety</a:t>
            </a:r>
            <a:r>
              <a:rPr lang="pt-BR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cs typeface="Arial" charset="0"/>
              </a:rPr>
              <a:t>and</a:t>
            </a:r>
            <a:r>
              <a:rPr lang="pt-BR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cs typeface="Arial" charset="0"/>
              </a:rPr>
              <a:t>feasibility</a:t>
            </a:r>
            <a:r>
              <a:rPr lang="pt-BR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cs typeface="Arial" charset="0"/>
              </a:rPr>
              <a:t>of</a:t>
            </a:r>
            <a:r>
              <a:rPr lang="pt-BR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cs typeface="Arial" charset="0"/>
              </a:rPr>
              <a:t>guided</a:t>
            </a:r>
            <a:r>
              <a:rPr lang="pt-BR" dirty="0">
                <a:solidFill>
                  <a:srgbClr val="000000"/>
                </a:solidFill>
                <a:cs typeface="Arial" charset="0"/>
              </a:rPr>
              <a:t> high MI impulses </a:t>
            </a:r>
            <a:r>
              <a:rPr lang="pt-BR" dirty="0" err="1">
                <a:solidFill>
                  <a:srgbClr val="000000"/>
                </a:solidFill>
                <a:cs typeface="Arial" charset="0"/>
              </a:rPr>
              <a:t>during</a:t>
            </a:r>
            <a:r>
              <a:rPr lang="pt-BR" dirty="0">
                <a:solidFill>
                  <a:srgbClr val="000000"/>
                </a:solidFill>
                <a:cs typeface="Arial" charset="0"/>
              </a:rPr>
              <a:t> a </a:t>
            </a:r>
            <a:r>
              <a:rPr lang="pt-BR" dirty="0" err="1">
                <a:solidFill>
                  <a:srgbClr val="000000"/>
                </a:solidFill>
                <a:cs typeface="Arial" charset="0"/>
              </a:rPr>
              <a:t>comercially</a:t>
            </a:r>
            <a:r>
              <a:rPr lang="pt-BR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cs typeface="Arial" charset="0"/>
              </a:rPr>
              <a:t>available</a:t>
            </a:r>
            <a:r>
              <a:rPr lang="pt-BR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cs typeface="Arial" charset="0"/>
              </a:rPr>
              <a:t>microbubble</a:t>
            </a:r>
            <a:r>
              <a:rPr lang="pt-BR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cs typeface="Arial" charset="0"/>
              </a:rPr>
              <a:t>infusion</a:t>
            </a:r>
            <a:r>
              <a:rPr lang="pt-BR" dirty="0">
                <a:solidFill>
                  <a:srgbClr val="000000"/>
                </a:solidFill>
                <a:cs typeface="Arial" charset="0"/>
              </a:rPr>
              <a:t> in </a:t>
            </a:r>
            <a:r>
              <a:rPr lang="pt-BR" dirty="0" err="1">
                <a:solidFill>
                  <a:srgbClr val="000000"/>
                </a:solidFill>
                <a:cs typeface="Arial" charset="0"/>
              </a:rPr>
              <a:t>acute</a:t>
            </a:r>
            <a:r>
              <a:rPr lang="pt-BR" dirty="0">
                <a:solidFill>
                  <a:srgbClr val="000000"/>
                </a:solidFill>
                <a:cs typeface="Arial" charset="0"/>
              </a:rPr>
              <a:t> ST </a:t>
            </a:r>
            <a:r>
              <a:rPr lang="pt-BR" dirty="0" err="1">
                <a:solidFill>
                  <a:srgbClr val="000000"/>
                </a:solidFill>
                <a:cs typeface="Arial" charset="0"/>
              </a:rPr>
              <a:t>elevation</a:t>
            </a:r>
            <a:r>
              <a:rPr lang="pt-BR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cs typeface="Arial" charset="0"/>
              </a:rPr>
              <a:t>myocardial</a:t>
            </a:r>
            <a:r>
              <a:rPr lang="pt-BR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cs typeface="Arial" charset="0"/>
              </a:rPr>
              <a:t>infarction</a:t>
            </a:r>
            <a:endParaRPr lang="pt-BR" dirty="0">
              <a:solidFill>
                <a:srgbClr val="000000"/>
              </a:solidFill>
              <a:cs typeface="Arial" charset="0"/>
            </a:endParaRPr>
          </a:p>
          <a:p>
            <a:r>
              <a:rPr lang="pt-BR" sz="1600" b="1" dirty="0">
                <a:cs typeface="Arial" charset="0"/>
              </a:rPr>
              <a:t>2</a:t>
            </a:r>
            <a:r>
              <a:rPr lang="pt-BR" dirty="0">
                <a:cs typeface="Arial" charset="0"/>
              </a:rPr>
              <a:t> – </a:t>
            </a:r>
            <a:r>
              <a:rPr lang="pt-BR" dirty="0" err="1">
                <a:cs typeface="Arial" charset="0"/>
              </a:rPr>
              <a:t>To</a:t>
            </a:r>
            <a:r>
              <a:rPr lang="pt-BR" dirty="0">
                <a:cs typeface="Arial" charset="0"/>
              </a:rPr>
              <a:t> determine </a:t>
            </a:r>
            <a:r>
              <a:rPr lang="pt-BR" dirty="0" err="1">
                <a:cs typeface="Arial" charset="0"/>
              </a:rPr>
              <a:t>the</a:t>
            </a:r>
            <a:r>
              <a:rPr lang="pt-BR" dirty="0">
                <a:cs typeface="Arial" charset="0"/>
              </a:rPr>
              <a:t> potencial </a:t>
            </a:r>
            <a:r>
              <a:rPr lang="pt-BR" dirty="0" err="1">
                <a:cs typeface="Arial" charset="0"/>
              </a:rPr>
              <a:t>efficacy</a:t>
            </a:r>
            <a:r>
              <a:rPr lang="pt-BR" dirty="0">
                <a:cs typeface="Arial" charset="0"/>
              </a:rPr>
              <a:t> </a:t>
            </a:r>
            <a:r>
              <a:rPr lang="pt-BR" dirty="0" err="1">
                <a:cs typeface="Arial" charset="0"/>
              </a:rPr>
              <a:t>of</a:t>
            </a:r>
            <a:r>
              <a:rPr lang="pt-BR" dirty="0">
                <a:cs typeface="Arial" charset="0"/>
              </a:rPr>
              <a:t> </a:t>
            </a:r>
            <a:r>
              <a:rPr lang="pt-BR" dirty="0" err="1">
                <a:cs typeface="Arial" charset="0"/>
              </a:rPr>
              <a:t>these</a:t>
            </a:r>
            <a:r>
              <a:rPr lang="pt-BR" dirty="0">
                <a:cs typeface="Arial" charset="0"/>
              </a:rPr>
              <a:t> </a:t>
            </a:r>
            <a:r>
              <a:rPr lang="pt-BR" dirty="0" err="1">
                <a:cs typeface="Arial" charset="0"/>
              </a:rPr>
              <a:t>guided</a:t>
            </a:r>
            <a:r>
              <a:rPr lang="pt-BR" dirty="0">
                <a:cs typeface="Arial" charset="0"/>
              </a:rPr>
              <a:t> high MI impulses in </a:t>
            </a:r>
            <a:r>
              <a:rPr lang="pt-BR" dirty="0" err="1">
                <a:cs typeface="Arial" charset="0"/>
              </a:rPr>
              <a:t>achieving</a:t>
            </a:r>
            <a:r>
              <a:rPr lang="pt-BR" dirty="0">
                <a:cs typeface="Arial" charset="0"/>
              </a:rPr>
              <a:t> </a:t>
            </a:r>
            <a:r>
              <a:rPr lang="pt-BR" dirty="0" err="1">
                <a:cs typeface="Arial" charset="0"/>
              </a:rPr>
              <a:t>early</a:t>
            </a:r>
            <a:r>
              <a:rPr lang="pt-BR" dirty="0">
                <a:cs typeface="Arial" charset="0"/>
              </a:rPr>
              <a:t> </a:t>
            </a:r>
            <a:r>
              <a:rPr lang="pt-BR" dirty="0" err="1">
                <a:cs typeface="Arial" charset="0"/>
              </a:rPr>
              <a:t>infarcted</a:t>
            </a:r>
            <a:r>
              <a:rPr lang="pt-BR" dirty="0">
                <a:cs typeface="Arial" charset="0"/>
              </a:rPr>
              <a:t> </a:t>
            </a:r>
            <a:r>
              <a:rPr lang="pt-BR" dirty="0" err="1">
                <a:cs typeface="Arial" charset="0"/>
              </a:rPr>
              <a:t>vessel</a:t>
            </a:r>
            <a:r>
              <a:rPr lang="pt-BR" dirty="0">
                <a:cs typeface="Arial" charset="0"/>
              </a:rPr>
              <a:t> </a:t>
            </a:r>
            <a:r>
              <a:rPr lang="pt-BR" dirty="0" err="1">
                <a:cs typeface="Arial" charset="0"/>
              </a:rPr>
              <a:t>patency</a:t>
            </a:r>
            <a:r>
              <a:rPr lang="pt-BR" dirty="0">
                <a:cs typeface="Arial" charset="0"/>
              </a:rPr>
              <a:t> </a:t>
            </a:r>
            <a:r>
              <a:rPr lang="pt-BR" dirty="0" err="1">
                <a:cs typeface="Arial" charset="0"/>
              </a:rPr>
              <a:t>and</a:t>
            </a:r>
            <a:r>
              <a:rPr lang="pt-BR" dirty="0">
                <a:cs typeface="Arial" charset="0"/>
              </a:rPr>
              <a:t> </a:t>
            </a:r>
            <a:r>
              <a:rPr lang="pt-BR" dirty="0" err="1">
                <a:cs typeface="Arial" charset="0"/>
              </a:rPr>
              <a:t>restoring</a:t>
            </a:r>
            <a:r>
              <a:rPr lang="pt-BR" dirty="0">
                <a:cs typeface="Arial" charset="0"/>
              </a:rPr>
              <a:t> </a:t>
            </a:r>
            <a:r>
              <a:rPr lang="pt-BR" dirty="0" err="1">
                <a:cs typeface="Arial" charset="0"/>
              </a:rPr>
              <a:t>left</a:t>
            </a:r>
            <a:r>
              <a:rPr lang="pt-BR" dirty="0">
                <a:cs typeface="Arial" charset="0"/>
              </a:rPr>
              <a:t> ventricular </a:t>
            </a:r>
            <a:r>
              <a:rPr lang="pt-BR" dirty="0" err="1">
                <a:cs typeface="Arial" charset="0"/>
              </a:rPr>
              <a:t>systolic</a:t>
            </a:r>
            <a:r>
              <a:rPr lang="pt-BR" dirty="0">
                <a:cs typeface="Arial" charset="0"/>
              </a:rPr>
              <a:t> </a:t>
            </a:r>
            <a:r>
              <a:rPr lang="pt-BR" dirty="0" err="1">
                <a:cs typeface="Arial" charset="0"/>
              </a:rPr>
              <a:t>function</a:t>
            </a:r>
            <a:endParaRPr lang="pt-BR" dirty="0">
              <a:cs typeface="Arial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4E3BE-58E5-D24E-8F4A-E875828337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900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E439B-EBD6-664E-9B49-6857C714B5D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6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E439B-EBD6-664E-9B49-6857C714B5D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19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ST segment resolution in the lead with maximum ST deviation as an % or  </a:t>
            </a:r>
            <a:r>
              <a:rPr lang="en-US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&gt;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50% ST deviation resolution from baseline to Post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sonolysis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pre PCI and at the and of the second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sonolysis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(*).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Cardiac specific troponin and creatinine kinase MB fraction (CPK MB) every 3 hours for 18 hours following randomization. Peak values were compared between groups.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</a:rPr>
              <a:t>Interpretation: experienced interventional cardiologist blinded to treatment assignment and outside of the recruitment center (UNMC, USA)</a:t>
            </a:r>
            <a:endParaRPr lang="pt-BR" sz="120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E439B-EBD6-664E-9B49-6857C714B5D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59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CCFFCC"/>
                </a:solidFill>
              </a:rPr>
              <a:t>MRI by </a:t>
            </a:r>
            <a:r>
              <a:rPr lang="en-US" sz="1200" dirty="0" err="1">
                <a:solidFill>
                  <a:srgbClr val="CCFFCC"/>
                </a:solidFill>
              </a:rPr>
              <a:t>Achieva</a:t>
            </a:r>
            <a:r>
              <a:rPr lang="en-US" sz="1200" dirty="0">
                <a:solidFill>
                  <a:srgbClr val="CCFFCC"/>
                </a:solidFill>
              </a:rPr>
              <a:t> de 1,5T, Philips Medical Systems.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Early (EGE) and Late gadolinium enhancement (LGE) images were obtained in the same short axis planes at 2 and 10 minutes following injection of 0.2 mmol/Kg Gadolinium Chelate (</a:t>
            </a:r>
            <a:r>
              <a:rPr lang="en-US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Dotarem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® - </a:t>
            </a:r>
            <a:r>
              <a:rPr lang="en-US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Guerbet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Paris, France).</a:t>
            </a:r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Interpretation: experienced interventional cardiologist blinded to treatment assignment and outside of the recruitment center (UNMC, USA)</a:t>
            </a:r>
            <a:endParaRPr lang="pt-BR" sz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CCFFCC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CCFFCC"/>
                </a:solidFill>
              </a:rPr>
              <a:t>Echocardiography by IE33 – Philips Medical Systems</a:t>
            </a:r>
          </a:p>
          <a:p>
            <a:pPr marL="285750" indent="-285750" algn="just"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By Contrast Echocardiography, a perfusion defect score using a 17 segment model was computed. Myocardial infarction area was computed as segments exhibiting perfusion defects with a delay in replenishment at &gt;4 seconds after the high MI impulse (A and B).</a:t>
            </a:r>
          </a:p>
          <a:p>
            <a:pPr marL="285750" indent="-285750" algn="just"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score of 1 was given to normal perfusion, 2 for a &gt;4 second delay in replenishment, and 3 absent replenishment at 10 seconds post high MI impulse consistent with microvascular obstruction (MVO).</a:t>
            </a:r>
          </a:p>
          <a:p>
            <a:pPr marL="285750" indent="-285750" algn="just"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1200" dirty="0">
                <a:latin typeface="Times New Roman" panose="02020603050405020304" pitchFamily="18" charset="0"/>
              </a:rPr>
              <a:t>EDV, ESV and Ejection Fraction were computed by contrast images Simpson’s Rule.</a:t>
            </a:r>
          </a:p>
          <a:p>
            <a:pPr marL="285750" indent="-285750" algn="just"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Interpretation: experienced interventional cardiologist blinded to treatment assignment and in the recruitment center (</a:t>
            </a:r>
            <a:r>
              <a:rPr lang="en-US" sz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InCor</a:t>
            </a:r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Brasil</a:t>
            </a:r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pt-BR" sz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E439B-EBD6-664E-9B49-6857C714B5D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82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83344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68751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58000" y="304800"/>
            <a:ext cx="2286000" cy="56388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0" y="304800"/>
            <a:ext cx="6705600" cy="56388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15960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26368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396505654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0" y="1828800"/>
            <a:ext cx="402748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179888" y="1828800"/>
            <a:ext cx="40290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18771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10123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59855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304195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122027663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141049435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15" descr="FUNDO_AZUL.jp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3048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828800"/>
            <a:ext cx="820896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99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99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99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99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99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FFFF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FFFF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FFFF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FFFF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55000"/>
        <a:buFont typeface="Wingdings" charset="0"/>
        <a:buChar char="§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CC"/>
        </a:buClr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chart" Target="../charts/chart1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hart" Target="../charts/chart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13" Type="http://schemas.openxmlformats.org/officeDocument/2006/relationships/image" Target="../media/image50.tif"/><Relationship Id="rId3" Type="http://schemas.microsoft.com/office/2007/relationships/media" Target="../media/media9.mov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9.png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6" Type="http://schemas.openxmlformats.org/officeDocument/2006/relationships/video" Target="../media/media10.mov"/><Relationship Id="rId11" Type="http://schemas.openxmlformats.org/officeDocument/2006/relationships/image" Target="../media/image48.png"/><Relationship Id="rId5" Type="http://schemas.microsoft.com/office/2007/relationships/media" Target="../media/media10.mov"/><Relationship Id="rId10" Type="http://schemas.openxmlformats.org/officeDocument/2006/relationships/image" Target="../media/image47.png"/><Relationship Id="rId4" Type="http://schemas.openxmlformats.org/officeDocument/2006/relationships/video" Target="../media/media9.mov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video" Target="../media/media14.mov"/><Relationship Id="rId13" Type="http://schemas.openxmlformats.org/officeDocument/2006/relationships/image" Target="../media/image52.png"/><Relationship Id="rId3" Type="http://schemas.microsoft.com/office/2007/relationships/media" Target="../media/media12.mov"/><Relationship Id="rId7" Type="http://schemas.microsoft.com/office/2007/relationships/media" Target="../media/media14.mov"/><Relationship Id="rId12" Type="http://schemas.openxmlformats.org/officeDocument/2006/relationships/image" Target="../media/image51.png"/><Relationship Id="rId2" Type="http://schemas.openxmlformats.org/officeDocument/2006/relationships/video" Target="../media/media11.mov"/><Relationship Id="rId1" Type="http://schemas.microsoft.com/office/2007/relationships/media" Target="../media/media11.mov"/><Relationship Id="rId6" Type="http://schemas.openxmlformats.org/officeDocument/2006/relationships/video" Target="../media/media13.mov"/><Relationship Id="rId11" Type="http://schemas.openxmlformats.org/officeDocument/2006/relationships/image" Target="../media/image3.png"/><Relationship Id="rId5" Type="http://schemas.microsoft.com/office/2007/relationships/media" Target="../media/media13.mov"/><Relationship Id="rId15" Type="http://schemas.openxmlformats.org/officeDocument/2006/relationships/image" Target="../media/image54.png"/><Relationship Id="rId10" Type="http://schemas.openxmlformats.org/officeDocument/2006/relationships/notesSlide" Target="../notesSlides/notesSlide18.xml"/><Relationship Id="rId4" Type="http://schemas.openxmlformats.org/officeDocument/2006/relationships/video" Target="../media/media12.mov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5" Type="http://schemas.openxmlformats.org/officeDocument/2006/relationships/image" Target="../media/image64.png"/><Relationship Id="rId4" Type="http://schemas.microsoft.com/office/2014/relationships/chartEx" Target="../charts/chartEx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microsoft.com/office/2007/relationships/media" Target="../media/media2.mov"/><Relationship Id="rId21" Type="http://schemas.openxmlformats.org/officeDocument/2006/relationships/image" Target="../media/image18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video" Target="../media/media1.mo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ov"/><Relationship Id="rId6" Type="http://schemas.openxmlformats.org/officeDocument/2006/relationships/video" Target="../media/media3.mov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microsoft.com/office/2007/relationships/media" Target="../media/media3.mov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video" Target="../media/media2.mov"/><Relationship Id="rId9" Type="http://schemas.openxmlformats.org/officeDocument/2006/relationships/image" Target="../media/image3.png"/><Relationship Id="rId14" Type="http://schemas.openxmlformats.org/officeDocument/2006/relationships/image" Target="../media/image11.jpeg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5.mp4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.png"/><Relationship Id="rId4" Type="http://schemas.openxmlformats.org/officeDocument/2006/relationships/video" Target="../media/media5.mp4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microsoft.com/office/2007/relationships/media" Target="../media/media7.mov"/><Relationship Id="rId7" Type="http://schemas.openxmlformats.org/officeDocument/2006/relationships/image" Target="../media/image3.png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3.png"/><Relationship Id="rId4" Type="http://schemas.openxmlformats.org/officeDocument/2006/relationships/video" Target="../media/media7.mov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>
            <a:extLst>
              <a:ext uri="{FF2B5EF4-FFF2-40B4-BE49-F238E27FC236}">
                <a16:creationId xmlns:a16="http://schemas.microsoft.com/office/drawing/2014/main" id="{7A476F81-0059-734A-A76D-F90B2CC75A18}"/>
              </a:ext>
            </a:extLst>
          </p:cNvPr>
          <p:cNvSpPr/>
          <p:nvPr/>
        </p:nvSpPr>
        <p:spPr bwMode="auto">
          <a:xfrm>
            <a:off x="0" y="6396226"/>
            <a:ext cx="9144000" cy="461774"/>
          </a:xfrm>
          <a:prstGeom prst="rect">
            <a:avLst/>
          </a:prstGeom>
          <a:gradFill flip="none" rotWithShape="1">
            <a:gsLst>
              <a:gs pos="0">
                <a:srgbClr val="D0F2FF"/>
              </a:gs>
              <a:gs pos="77000">
                <a:srgbClr val="FFFFFF">
                  <a:alpha val="39000"/>
                </a:srgbClr>
              </a:gs>
            </a:gsLst>
            <a:lin ang="16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ヒラギノ角ゴ ProN W3" charset="-128"/>
              <a:cs typeface="ヒラギノ角ゴ ProN W3" charset="-128"/>
              <a:sym typeface="Arial" charset="0"/>
            </a:endParaRPr>
          </a:p>
        </p:txBody>
      </p:sp>
      <p:pic>
        <p:nvPicPr>
          <p:cNvPr id="7" name="Picture 6" descr="cardiopneumo_26_incor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" t="4131" r="10792" b="3035"/>
          <a:stretch/>
        </p:blipFill>
        <p:spPr>
          <a:xfrm>
            <a:off x="165180" y="3429000"/>
            <a:ext cx="3981692" cy="2878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9" descr="asdads.png"/>
          <p:cNvPicPr>
            <a:picLocks noChangeAspect="1"/>
          </p:cNvPicPr>
          <p:nvPr/>
        </p:nvPicPr>
        <p:blipFill>
          <a:blip r:embed="rId4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59"/>
            <a:ext cx="9144000" cy="166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859"/>
            <a:ext cx="9144000" cy="2711628"/>
          </a:xfrm>
        </p:spPr>
        <p:txBody>
          <a:bodyPr rtlCol="0">
            <a:noAutofit/>
          </a:bodyPr>
          <a:lstStyle/>
          <a:p>
            <a:r>
              <a:rPr lang="en-US" sz="2400" b="1" dirty="0"/>
              <a:t>Sonothrombolysis in ST Segment Elevation Myocardial Infarction Treated with Primary Percutaneous Coronary Intervention: Final Results from the First Randomized Study in Humans</a:t>
            </a:r>
            <a:r>
              <a:rPr lang="pt-BR" dirty="0"/>
              <a:t/>
            </a:r>
            <a:br>
              <a:rPr lang="pt-BR" dirty="0"/>
            </a:br>
            <a:r>
              <a:rPr lang="en-US" sz="1600" b="1" u="sng" dirty="0">
                <a:solidFill>
                  <a:schemeClr val="tx1"/>
                </a:solidFill>
              </a:rPr>
              <a:t>Wilson Mathias, Jr</a:t>
            </a:r>
            <a:r>
              <a:rPr lang="en-US" sz="1600" baseline="30000" dirty="0">
                <a:solidFill>
                  <a:schemeClr val="tx1"/>
                </a:solidFill>
              </a:rPr>
              <a:t>1</a:t>
            </a:r>
            <a:r>
              <a:rPr lang="en-US" sz="1600" i="1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Jeane</a:t>
            </a:r>
            <a:r>
              <a:rPr lang="en-US" sz="1600" dirty="0">
                <a:solidFill>
                  <a:schemeClr val="tx1"/>
                </a:solidFill>
              </a:rPr>
              <a:t> M Tsutsui</a:t>
            </a:r>
            <a:r>
              <a:rPr lang="en-US" sz="1600" baseline="30000" dirty="0">
                <a:solidFill>
                  <a:schemeClr val="tx1"/>
                </a:solidFill>
              </a:rPr>
              <a:t>1</a:t>
            </a:r>
            <a:r>
              <a:rPr lang="en-US" sz="1600" dirty="0">
                <a:solidFill>
                  <a:schemeClr val="tx1"/>
                </a:solidFill>
              </a:rPr>
              <a:t>, Bruno G Tavares</a:t>
            </a:r>
            <a:r>
              <a:rPr lang="en-US" sz="1600" baseline="30000" dirty="0">
                <a:solidFill>
                  <a:schemeClr val="tx1"/>
                </a:solidFill>
              </a:rPr>
              <a:t>1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Agostina</a:t>
            </a:r>
            <a:r>
              <a:rPr lang="en-US" sz="1600" dirty="0">
                <a:solidFill>
                  <a:schemeClr val="tx1"/>
                </a:solidFill>
              </a:rPr>
              <a:t> Fava</a:t>
            </a:r>
            <a:r>
              <a:rPr lang="en-US" sz="1600" baseline="30000" dirty="0">
                <a:solidFill>
                  <a:schemeClr val="tx1"/>
                </a:solidFill>
              </a:rPr>
              <a:t>2</a:t>
            </a:r>
            <a:r>
              <a:rPr lang="en-US" sz="1600" dirty="0">
                <a:solidFill>
                  <a:schemeClr val="tx1"/>
                </a:solidFill>
              </a:rPr>
              <a:t>, Miguel O D Aguiar</a:t>
            </a:r>
            <a:r>
              <a:rPr lang="en-US" sz="1600" baseline="30000" dirty="0">
                <a:solidFill>
                  <a:schemeClr val="tx1"/>
                </a:solidFill>
              </a:rPr>
              <a:t>1</a:t>
            </a:r>
            <a:r>
              <a:rPr lang="en-US" sz="1600" dirty="0">
                <a:solidFill>
                  <a:schemeClr val="tx1"/>
                </a:solidFill>
              </a:rPr>
              <a:t>, Bruno C Borges</a:t>
            </a:r>
            <a:r>
              <a:rPr lang="en-US" sz="1600" baseline="30000" dirty="0">
                <a:solidFill>
                  <a:schemeClr val="tx1"/>
                </a:solidFill>
              </a:rPr>
              <a:t>1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Mucio</a:t>
            </a:r>
            <a:r>
              <a:rPr lang="en-US" sz="1600" dirty="0">
                <a:solidFill>
                  <a:schemeClr val="tx1"/>
                </a:solidFill>
              </a:rPr>
              <a:t> T Oliveira Jr</a:t>
            </a:r>
            <a:r>
              <a:rPr lang="en-US" sz="1600" baseline="30000" dirty="0">
                <a:solidFill>
                  <a:schemeClr val="tx1"/>
                </a:solidFill>
              </a:rPr>
              <a:t>1</a:t>
            </a:r>
            <a:r>
              <a:rPr lang="en-US" sz="1600" dirty="0">
                <a:solidFill>
                  <a:schemeClr val="tx1"/>
                </a:solidFill>
              </a:rPr>
              <a:t>, Alexandre Soeiro</a:t>
            </a:r>
            <a:r>
              <a:rPr lang="en-US" sz="1600" baseline="30000" dirty="0">
                <a:solidFill>
                  <a:schemeClr val="tx1"/>
                </a:solidFill>
              </a:rPr>
              <a:t>1</a:t>
            </a:r>
            <a:r>
              <a:rPr lang="en-US" sz="1600" dirty="0">
                <a:solidFill>
                  <a:schemeClr val="tx1"/>
                </a:solidFill>
              </a:rPr>
              <a:t>, Jose C Nicolau</a:t>
            </a:r>
            <a:r>
              <a:rPr lang="en-US" sz="1600" baseline="30000" dirty="0">
                <a:solidFill>
                  <a:schemeClr val="tx1"/>
                </a:solidFill>
              </a:rPr>
              <a:t>1</a:t>
            </a:r>
            <a:r>
              <a:rPr lang="en-US" sz="1600" dirty="0">
                <a:solidFill>
                  <a:schemeClr val="tx1"/>
                </a:solidFill>
              </a:rPr>
              <a:t>, Henrique B Ribeiro</a:t>
            </a:r>
            <a:r>
              <a:rPr lang="en-US" sz="1600" baseline="30000" dirty="0">
                <a:solidFill>
                  <a:schemeClr val="tx1"/>
                </a:solidFill>
              </a:rPr>
              <a:t>1</a:t>
            </a:r>
            <a:r>
              <a:rPr lang="en-US" sz="1600" dirty="0">
                <a:solidFill>
                  <a:schemeClr val="tx1"/>
                </a:solidFill>
              </a:rPr>
              <a:t>, Hsu Pochiang</a:t>
            </a:r>
            <a:r>
              <a:rPr lang="en-US" sz="1600" baseline="30000" dirty="0">
                <a:solidFill>
                  <a:schemeClr val="tx1"/>
                </a:solidFill>
              </a:rPr>
              <a:t>1</a:t>
            </a:r>
            <a:r>
              <a:rPr lang="en-US" sz="1600" dirty="0">
                <a:solidFill>
                  <a:schemeClr val="tx1"/>
                </a:solidFill>
              </a:rPr>
              <a:t>, João C N Sbano</a:t>
            </a:r>
            <a:r>
              <a:rPr lang="en-US" sz="1600" baseline="30000" dirty="0">
                <a:solidFill>
                  <a:schemeClr val="tx1"/>
                </a:solidFill>
              </a:rPr>
              <a:t>1</a:t>
            </a:r>
            <a:r>
              <a:rPr lang="en-US" sz="1600" dirty="0">
                <a:solidFill>
                  <a:schemeClr val="tx1"/>
                </a:solidFill>
              </a:rPr>
              <a:t>, Abdul </a:t>
            </a:r>
            <a:r>
              <a:rPr lang="en-US" sz="1600" dirty="0" err="1">
                <a:solidFill>
                  <a:schemeClr val="tx1"/>
                </a:solidFill>
              </a:rPr>
              <a:t>Morad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baseline="30000" dirty="0">
                <a:solidFill>
                  <a:schemeClr val="tx1"/>
                </a:solidFill>
              </a:rPr>
              <a:t>2</a:t>
            </a:r>
            <a:r>
              <a:rPr lang="en-US" sz="1600" dirty="0">
                <a:solidFill>
                  <a:schemeClr val="tx1"/>
                </a:solidFill>
              </a:rPr>
              <a:t>, Andrew Goldsweig</a:t>
            </a:r>
            <a:r>
              <a:rPr lang="en-US" sz="1600" baseline="30000" dirty="0">
                <a:solidFill>
                  <a:schemeClr val="tx1"/>
                </a:solidFill>
              </a:rPr>
              <a:t>2</a:t>
            </a:r>
            <a:r>
              <a:rPr lang="en-US" sz="1600" dirty="0">
                <a:solidFill>
                  <a:schemeClr val="tx1"/>
                </a:solidFill>
              </a:rPr>
              <a:t>, Carlos E Rochitte</a:t>
            </a:r>
            <a:r>
              <a:rPr lang="en-US" sz="1600" baseline="30000" dirty="0">
                <a:solidFill>
                  <a:schemeClr val="tx1"/>
                </a:solidFill>
              </a:rPr>
              <a:t>1</a:t>
            </a:r>
            <a:r>
              <a:rPr lang="en-US" sz="1600" dirty="0">
                <a:solidFill>
                  <a:schemeClr val="tx1"/>
                </a:solidFill>
              </a:rPr>
              <a:t>, Bernardo B C Lopes</a:t>
            </a:r>
            <a:r>
              <a:rPr lang="en-US" sz="1600" baseline="30000" dirty="0">
                <a:solidFill>
                  <a:schemeClr val="tx1"/>
                </a:solidFill>
              </a:rPr>
              <a:t>1</a:t>
            </a:r>
            <a:r>
              <a:rPr lang="en-US" sz="1600" dirty="0">
                <a:solidFill>
                  <a:schemeClr val="tx1"/>
                </a:solidFill>
              </a:rPr>
              <a:t>, José A F Ramirez</a:t>
            </a:r>
            <a:r>
              <a:rPr lang="en-US" sz="1600" baseline="30000" dirty="0">
                <a:solidFill>
                  <a:schemeClr val="tx1"/>
                </a:solidFill>
              </a:rPr>
              <a:t>1</a:t>
            </a:r>
            <a:r>
              <a:rPr lang="en-US" sz="1600" dirty="0">
                <a:solidFill>
                  <a:schemeClr val="tx1"/>
                </a:solidFill>
              </a:rPr>
              <a:t>, Roberto </a:t>
            </a:r>
            <a:r>
              <a:rPr lang="en-US" sz="1600" dirty="0" err="1">
                <a:solidFill>
                  <a:schemeClr val="tx1"/>
                </a:solidFill>
              </a:rPr>
              <a:t>Kalil</a:t>
            </a:r>
            <a:r>
              <a:rPr lang="en-US" sz="1600" dirty="0">
                <a:solidFill>
                  <a:schemeClr val="tx1"/>
                </a:solidFill>
              </a:rPr>
              <a:t> Filho</a:t>
            </a:r>
            <a:r>
              <a:rPr lang="en-US" sz="1600" baseline="30000" dirty="0">
                <a:solidFill>
                  <a:schemeClr val="tx1"/>
                </a:solidFill>
              </a:rPr>
              <a:t>1</a:t>
            </a:r>
            <a:r>
              <a:rPr lang="en-US" sz="1600" dirty="0">
                <a:solidFill>
                  <a:schemeClr val="tx1"/>
                </a:solidFill>
              </a:rPr>
              <a:t>, Thomas R Porter</a:t>
            </a:r>
            <a:r>
              <a:rPr lang="en-US" sz="1600" baseline="30000" dirty="0">
                <a:solidFill>
                  <a:schemeClr val="tx1"/>
                </a:solidFill>
              </a:rPr>
              <a:t>2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  <a:endParaRPr lang="pt-BR" sz="1600" dirty="0">
              <a:solidFill>
                <a:schemeClr val="tx1"/>
              </a:solidFill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BE232D18-A913-0B46-BCC3-95B7CB97BEA7}"/>
              </a:ext>
            </a:extLst>
          </p:cNvPr>
          <p:cNvGrpSpPr/>
          <p:nvPr/>
        </p:nvGrpSpPr>
        <p:grpSpPr>
          <a:xfrm>
            <a:off x="6121400" y="3048000"/>
            <a:ext cx="2946400" cy="3259245"/>
            <a:chOff x="5664200" y="3048000"/>
            <a:chExt cx="2946400" cy="3259245"/>
          </a:xfrm>
        </p:grpSpPr>
        <p:sp>
          <p:nvSpPr>
            <p:cNvPr id="12" name="Rounded Rectangle 11"/>
            <p:cNvSpPr/>
            <p:nvPr/>
          </p:nvSpPr>
          <p:spPr>
            <a:xfrm>
              <a:off x="5759450" y="3048000"/>
              <a:ext cx="2755900" cy="3259245"/>
            </a:xfrm>
            <a:prstGeom prst="roundRect">
              <a:avLst>
                <a:gd name="adj" fmla="val 8087"/>
              </a:avLst>
            </a:prstGeom>
            <a:ln w="57150" cmpd="sng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363636"/>
                </a:solidFill>
              </a:endParaRPr>
            </a:p>
          </p:txBody>
        </p:sp>
        <p:pic>
          <p:nvPicPr>
            <p:cNvPr id="4102" name="Picture 8" descr="Fapesp.gif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6162" y="3097212"/>
              <a:ext cx="1905000" cy="407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3" name="Picture 10" descr="2015032413075173499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55" b="32021"/>
            <a:stretch>
              <a:fillRect/>
            </a:stretch>
          </p:blipFill>
          <p:spPr bwMode="auto">
            <a:xfrm>
              <a:off x="6373812" y="5104056"/>
              <a:ext cx="1409700" cy="592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4" name="Picture 12" descr="logo-incor.pn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9393" y="3693938"/>
              <a:ext cx="1520825" cy="868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5664200" y="3455313"/>
              <a:ext cx="2946399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rgbClr val="363636"/>
                  </a:solidFill>
                  <a:latin typeface="+mn-lt"/>
                  <a:ea typeface="+mn-ea"/>
                  <a:cs typeface="+mn-cs"/>
                </a:rPr>
                <a:t>State of São Paulo, Government Agency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rgbClr val="363636"/>
                  </a:solidFill>
                  <a:latin typeface="+mn-lt"/>
                  <a:ea typeface="+mn-ea"/>
                  <a:cs typeface="+mn-cs"/>
                </a:rPr>
                <a:t>“BRAZILIAN NIH”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014146" y="5740400"/>
              <a:ext cx="2247900" cy="43180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rgbClr val="363636"/>
                  </a:solidFill>
                  <a:latin typeface="+mn-lt"/>
                  <a:ea typeface="+mn-ea"/>
                  <a:cs typeface="+mn-cs"/>
                </a:rPr>
                <a:t> Theodore F. and Claire M. Hubbard Family Foundation 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664200" y="4452119"/>
              <a:ext cx="2946400" cy="5770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050" b="1" dirty="0">
                  <a:solidFill>
                    <a:srgbClr val="363636"/>
                  </a:solidFill>
                  <a:latin typeface="+mn-lt"/>
                  <a:ea typeface="+mn-ea"/>
                  <a:cs typeface="+mn-cs"/>
                </a:rPr>
                <a:t>Heart </a:t>
              </a:r>
              <a:r>
                <a:rPr lang="pt-BR" sz="1050" b="1" dirty="0" err="1">
                  <a:solidFill>
                    <a:srgbClr val="363636"/>
                  </a:solidFill>
                  <a:latin typeface="+mn-lt"/>
                  <a:ea typeface="+mn-ea"/>
                  <a:cs typeface="+mn-cs"/>
                </a:rPr>
                <a:t>Institute</a:t>
              </a:r>
              <a:r>
                <a:rPr lang="pt-BR" sz="1050" b="1" dirty="0">
                  <a:solidFill>
                    <a:srgbClr val="363636"/>
                  </a:solidFill>
                  <a:latin typeface="+mn-lt"/>
                  <a:ea typeface="+mn-ea"/>
                  <a:cs typeface="+mn-cs"/>
                </a:rPr>
                <a:t> (InCor)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050" b="1" dirty="0" err="1">
                  <a:solidFill>
                    <a:srgbClr val="363636"/>
                  </a:solidFill>
                  <a:latin typeface="+mn-lt"/>
                  <a:ea typeface="+mn-ea"/>
                  <a:cs typeface="+mn-cs"/>
                </a:rPr>
                <a:t>University</a:t>
              </a:r>
              <a:r>
                <a:rPr lang="pt-BR" sz="1050" b="1" dirty="0">
                  <a:solidFill>
                    <a:srgbClr val="363636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pt-BR" sz="1050" b="1" dirty="0" err="1">
                  <a:solidFill>
                    <a:srgbClr val="363636"/>
                  </a:solidFill>
                  <a:latin typeface="+mn-lt"/>
                  <a:ea typeface="+mn-ea"/>
                  <a:cs typeface="+mn-cs"/>
                </a:rPr>
                <a:t>of</a:t>
              </a:r>
              <a:r>
                <a:rPr lang="pt-BR" sz="1050" b="1" dirty="0">
                  <a:solidFill>
                    <a:srgbClr val="363636"/>
                  </a:solidFill>
                  <a:latin typeface="+mn-lt"/>
                  <a:ea typeface="+mn-ea"/>
                  <a:cs typeface="+mn-cs"/>
                </a:rPr>
                <a:t> São Paulo Medical </a:t>
              </a:r>
              <a:r>
                <a:rPr lang="pt-BR" sz="1050" b="1" dirty="0" err="1">
                  <a:solidFill>
                    <a:srgbClr val="363636"/>
                  </a:solidFill>
                  <a:latin typeface="+mn-lt"/>
                  <a:ea typeface="+mn-ea"/>
                  <a:cs typeface="+mn-cs"/>
                </a:rPr>
                <a:t>School</a:t>
              </a:r>
              <a:endParaRPr lang="pt-BR" sz="1050" b="1" dirty="0">
                <a:solidFill>
                  <a:srgbClr val="363636"/>
                </a:solidFill>
                <a:latin typeface="+mn-lt"/>
                <a:ea typeface="+mn-ea"/>
                <a:cs typeface="+mn-cs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050" b="1" dirty="0">
                  <a:solidFill>
                    <a:srgbClr val="363636"/>
                  </a:solidFill>
                  <a:latin typeface="+mn-lt"/>
                  <a:ea typeface="+mn-ea"/>
                  <a:cs typeface="+mn-cs"/>
                </a:rPr>
                <a:t>São Paulo, </a:t>
              </a:r>
              <a:r>
                <a:rPr lang="pt-BR" sz="1050" b="1" dirty="0" err="1">
                  <a:solidFill>
                    <a:srgbClr val="363636"/>
                  </a:solidFill>
                  <a:latin typeface="+mn-lt"/>
                  <a:ea typeface="+mn-ea"/>
                  <a:cs typeface="+mn-cs"/>
                </a:rPr>
                <a:t>Brazil</a:t>
              </a:r>
              <a:endParaRPr lang="pt-BR" sz="1050" b="1" dirty="0">
                <a:solidFill>
                  <a:srgbClr val="363636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H="1">
              <a:off x="5909468" y="3814713"/>
              <a:ext cx="2455862" cy="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909468" y="5034656"/>
              <a:ext cx="2455862" cy="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5909468" y="6158111"/>
              <a:ext cx="2455862" cy="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0116A9EB-18BF-6644-B1D5-DBD85769D562}"/>
              </a:ext>
            </a:extLst>
          </p:cNvPr>
          <p:cNvSpPr txBox="1">
            <a:spLocks/>
          </p:cNvSpPr>
          <p:nvPr/>
        </p:nvSpPr>
        <p:spPr bwMode="auto">
          <a:xfrm>
            <a:off x="0" y="6324600"/>
            <a:ext cx="9144000" cy="516788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99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99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99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99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99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99"/>
                </a:solidFill>
                <a:latin typeface="Arial" charset="0"/>
              </a:defRPr>
            </a:lvl9pPr>
          </a:lstStyle>
          <a:p>
            <a:pPr fontAlgn="auto" hangingPunct="1">
              <a:spcAft>
                <a:spcPts val="0"/>
              </a:spcAft>
              <a:tabLst>
                <a:tab pos="6300788" algn="r"/>
                <a:tab pos="6391275" algn="l"/>
                <a:tab pos="6686550" algn="dec"/>
              </a:tabLst>
            </a:pPr>
            <a:r>
              <a:rPr lang="en-US" sz="2000" b="1" i="0" kern="0" dirty="0">
                <a:latin typeface="Arial Narrow" panose="020B0604020202020204" pitchFamily="34" charset="0"/>
                <a:ea typeface="Times New Roman" panose="02020603050405020304" pitchFamily="18" charset="0"/>
              </a:rPr>
              <a:t>Late Breaking Clinical Trials Session, ACC19, March 17, 2019</a:t>
            </a:r>
            <a:endParaRPr lang="pt-BR" sz="1200" b="1" i="0" kern="0" dirty="0">
              <a:solidFill>
                <a:schemeClr val="tx1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B1D189E-C32E-3748-AF26-DE2339D6FF34}"/>
              </a:ext>
            </a:extLst>
          </p:cNvPr>
          <p:cNvSpPr/>
          <p:nvPr/>
        </p:nvSpPr>
        <p:spPr>
          <a:xfrm>
            <a:off x="29369" y="2768446"/>
            <a:ext cx="5761831" cy="612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b="1" i="0" baseline="30000" dirty="0"/>
              <a:t>1 </a:t>
            </a:r>
            <a:r>
              <a:rPr lang="pt-BR" sz="1200" b="1" i="0" dirty="0"/>
              <a:t>Heart </a:t>
            </a:r>
            <a:r>
              <a:rPr lang="pt-BR" sz="1200" b="1" i="0" dirty="0" err="1"/>
              <a:t>Institute</a:t>
            </a:r>
            <a:r>
              <a:rPr lang="pt-BR" sz="1200" b="1" i="0" dirty="0"/>
              <a:t> (InCor), The </a:t>
            </a:r>
            <a:r>
              <a:rPr lang="pt-BR" sz="1200" b="1" i="0" dirty="0" err="1"/>
              <a:t>University</a:t>
            </a:r>
            <a:r>
              <a:rPr lang="pt-BR" sz="1200" b="1" i="0" dirty="0"/>
              <a:t> </a:t>
            </a:r>
            <a:r>
              <a:rPr lang="pt-BR" sz="1200" b="1" i="0" dirty="0" err="1"/>
              <a:t>of</a:t>
            </a:r>
            <a:r>
              <a:rPr lang="pt-BR" sz="1200" b="1" i="0" dirty="0"/>
              <a:t> São Paulo Medical </a:t>
            </a:r>
            <a:r>
              <a:rPr lang="pt-BR" sz="1200" b="1" i="0" dirty="0" err="1"/>
              <a:t>School</a:t>
            </a:r>
            <a:r>
              <a:rPr lang="pt-BR" sz="1200" b="1" i="0" dirty="0"/>
              <a:t>, </a:t>
            </a:r>
            <a:r>
              <a:rPr lang="pt-BR" sz="1200" b="1" i="0" dirty="0" err="1"/>
              <a:t>Brazil</a:t>
            </a:r>
            <a:endParaRPr lang="pt-BR" sz="1200" b="1" i="0" dirty="0"/>
          </a:p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b="1" i="0" baseline="30000" dirty="0"/>
              <a:t>2 </a:t>
            </a:r>
            <a:r>
              <a:rPr lang="pt-BR" sz="1200" b="1" i="0" dirty="0" err="1"/>
              <a:t>Cardiology</a:t>
            </a:r>
            <a:r>
              <a:rPr lang="pt-BR" sz="1200" b="1" i="0" dirty="0"/>
              <a:t> </a:t>
            </a:r>
            <a:r>
              <a:rPr lang="pt-BR" sz="1200" b="1" i="0" dirty="0" err="1"/>
              <a:t>Department</a:t>
            </a:r>
            <a:r>
              <a:rPr lang="pt-BR" sz="1200" b="1" i="0" dirty="0"/>
              <a:t> </a:t>
            </a:r>
            <a:r>
              <a:rPr lang="pt-BR" sz="1200" b="1" i="0" dirty="0" err="1"/>
              <a:t>of</a:t>
            </a:r>
            <a:r>
              <a:rPr lang="pt-BR" sz="1200" b="1" i="0" dirty="0"/>
              <a:t> The </a:t>
            </a:r>
            <a:r>
              <a:rPr lang="pt-BR" sz="1200" b="1" i="0" dirty="0" err="1"/>
              <a:t>University</a:t>
            </a:r>
            <a:r>
              <a:rPr lang="pt-BR" sz="1200" b="1" i="0" dirty="0"/>
              <a:t> </a:t>
            </a:r>
            <a:r>
              <a:rPr lang="pt-BR" sz="1200" b="1" i="0" dirty="0" err="1"/>
              <a:t>of</a:t>
            </a:r>
            <a:r>
              <a:rPr lang="pt-BR" sz="1200" b="1" i="0" dirty="0"/>
              <a:t> Nebraska Medical Center, USA</a:t>
            </a:r>
          </a:p>
        </p:txBody>
      </p:sp>
    </p:spTree>
    <p:extLst>
      <p:ext uri="{BB962C8B-B14F-4D97-AF65-F5344CB8AC3E}">
        <p14:creationId xmlns:p14="http://schemas.microsoft.com/office/powerpoint/2010/main" val="4200067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9" descr="asdads.png"/>
          <p:cNvPicPr>
            <a:picLocks noChangeAspect="1"/>
          </p:cNvPicPr>
          <p:nvPr/>
        </p:nvPicPr>
        <p:blipFill>
          <a:blip r:embed="rId3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27000" y="168275"/>
            <a:ext cx="83275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800" b="1" dirty="0" err="1">
                <a:solidFill>
                  <a:schemeClr val="tx2"/>
                </a:solidFill>
              </a:rPr>
              <a:t>Statistics</a:t>
            </a:r>
            <a:endParaRPr lang="pt-BR" sz="2800" b="1" dirty="0">
              <a:solidFill>
                <a:schemeClr val="tx2"/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A4204295-A99C-384B-8D44-B7356A9696F4}"/>
              </a:ext>
            </a:extLst>
          </p:cNvPr>
          <p:cNvGrpSpPr/>
          <p:nvPr/>
        </p:nvGrpSpPr>
        <p:grpSpPr>
          <a:xfrm>
            <a:off x="346863" y="2303770"/>
            <a:ext cx="2929737" cy="4020830"/>
            <a:chOff x="694537" y="2865518"/>
            <a:chExt cx="2362200" cy="3184658"/>
          </a:xfrm>
        </p:grpSpPr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06760459-B34E-264A-9FCB-0FFBE797DE8A}"/>
                </a:ext>
              </a:extLst>
            </p:cNvPr>
            <p:cNvGrpSpPr/>
            <p:nvPr/>
          </p:nvGrpSpPr>
          <p:grpSpPr>
            <a:xfrm>
              <a:off x="694537" y="4373776"/>
              <a:ext cx="2362200" cy="1676400"/>
              <a:chOff x="535904" y="762000"/>
              <a:chExt cx="8455213" cy="5607351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535904" y="1298575"/>
                <a:ext cx="8072191" cy="5070776"/>
              </a:xfrm>
              <a:prstGeom prst="roundRect">
                <a:avLst>
                  <a:gd name="adj" fmla="val 8087"/>
                </a:avLst>
              </a:prstGeom>
              <a:solidFill>
                <a:schemeClr val="accent6">
                  <a:lumMod val="40000"/>
                  <a:lumOff val="60000"/>
                  <a:alpha val="6000"/>
                </a:schemeClr>
              </a:solidFill>
              <a:ln w="38100" cmpd="sng">
                <a:solidFill>
                  <a:srgbClr val="F79646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/>
              </a:p>
            </p:txBody>
          </p:sp>
          <p:pic>
            <p:nvPicPr>
              <p:cNvPr id="16" name="Picture 15" descr="cardiology5.png"/>
              <p:cNvPicPr>
                <a:picLocks noChangeAspect="1"/>
              </p:cNvPicPr>
              <p:nvPr/>
            </p:nvPicPr>
            <p:blipFill>
              <a:blip r:embed="rId4" cstate="email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7967" y="762000"/>
                <a:ext cx="1073150" cy="1073150"/>
              </a:xfrm>
              <a:prstGeom prst="rect">
                <a:avLst/>
              </a:prstGeom>
            </p:spPr>
          </p:pic>
          <p:graphicFrame>
            <p:nvGraphicFramePr>
              <p:cNvPr id="29" name="Chart 28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030299272"/>
                  </p:ext>
                </p:extLst>
              </p:nvPr>
            </p:nvGraphicFramePr>
            <p:xfrm>
              <a:off x="942974" y="2111374"/>
              <a:ext cx="6867525" cy="40259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2" name="Right Brace 1"/>
              <p:cNvSpPr/>
              <p:nvPr/>
            </p:nvSpPr>
            <p:spPr>
              <a:xfrm rot="16200000">
                <a:off x="4068955" y="1085582"/>
                <a:ext cx="378155" cy="2216041"/>
              </a:xfrm>
              <a:prstGeom prst="rightBrac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3228955" y="1562486"/>
                <a:ext cx="1916672" cy="720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" dirty="0">
                    <a:solidFill>
                      <a:srgbClr val="FFFFFF"/>
                    </a:solidFill>
                  </a:rPr>
                  <a:t>p = </a:t>
                </a:r>
                <a:r>
                  <a:rPr lang="pt-BR" sz="400" dirty="0">
                    <a:solidFill>
                      <a:srgbClr val="FFFFFF"/>
                    </a:solidFill>
                  </a:rPr>
                  <a:t>0.0078</a:t>
                </a:r>
              </a:p>
              <a:p>
                <a:endParaRPr lang="en-US" sz="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240603" y="1562486"/>
                <a:ext cx="2689224" cy="514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" dirty="0">
                    <a:solidFill>
                      <a:srgbClr val="FFFFFF"/>
                    </a:solidFill>
                  </a:rPr>
                  <a:t>ANOVA p = </a:t>
                </a:r>
                <a:r>
                  <a:rPr lang="pt-BR" sz="400" dirty="0">
                    <a:solidFill>
                      <a:srgbClr val="FFFFFF"/>
                    </a:solidFill>
                  </a:rPr>
                  <a:t>0.0011</a:t>
                </a:r>
              </a:p>
            </p:txBody>
          </p:sp>
          <p:sp>
            <p:nvSpPr>
              <p:cNvPr id="14" name="Right Brace 13"/>
              <p:cNvSpPr/>
              <p:nvPr/>
            </p:nvSpPr>
            <p:spPr>
              <a:xfrm rot="16200000">
                <a:off x="6423639" y="1402217"/>
                <a:ext cx="378155" cy="1582766"/>
              </a:xfrm>
              <a:prstGeom prst="rightBrace">
                <a:avLst/>
              </a:prstGeom>
              <a:ln w="190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CDE60C20-6529-B147-965E-A33C03DC10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1959" t="16230" r="13583" b="33643"/>
            <a:stretch/>
          </p:blipFill>
          <p:spPr>
            <a:xfrm>
              <a:off x="694537" y="3394568"/>
              <a:ext cx="2238492" cy="979208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9340F984-57DE-AB43-BB81-CDE3D680F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537" y="2865518"/>
              <a:ext cx="2238492" cy="529050"/>
            </a:xfrm>
            <a:prstGeom prst="rect">
              <a:avLst/>
            </a:prstGeom>
          </p:spPr>
        </p:pic>
      </p:grpSp>
      <p:sp>
        <p:nvSpPr>
          <p:cNvPr id="21" name="Retângulo 20">
            <a:extLst>
              <a:ext uri="{FF2B5EF4-FFF2-40B4-BE49-F238E27FC236}">
                <a16:creationId xmlns:a16="http://schemas.microsoft.com/office/drawing/2014/main" id="{94C6EB8E-29B9-6748-9E34-C95E4CA0C937}"/>
              </a:ext>
            </a:extLst>
          </p:cNvPr>
          <p:cNvSpPr/>
          <p:nvPr/>
        </p:nvSpPr>
        <p:spPr>
          <a:xfrm>
            <a:off x="304800" y="990600"/>
            <a:ext cx="8610600" cy="1038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5450" marR="90170" indent="-285750" algn="just">
              <a:spcBef>
                <a:spcPts val="875"/>
              </a:spcBef>
              <a:spcAft>
                <a:spcPts val="0"/>
              </a:spcAft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Based on pilot data (*), we anticipated randomizing 100 patients to achieve statistical significance (p&lt;0.05 using unpaired one-tailed t testing for continuous variables.</a:t>
            </a:r>
          </a:p>
          <a:p>
            <a:pPr marL="425450" marR="90170" indent="-285750" algn="just">
              <a:spcBef>
                <a:spcPts val="875"/>
              </a:spcBef>
              <a:spcAft>
                <a:spcPts val="0"/>
              </a:spcAft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Data were analyzed for possible confounders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4D111054-A8BD-BB45-B1B4-EB6252BBCF98}"/>
              </a:ext>
            </a:extLst>
          </p:cNvPr>
          <p:cNvSpPr/>
          <p:nvPr/>
        </p:nvSpPr>
        <p:spPr>
          <a:xfrm>
            <a:off x="3020725" y="2826079"/>
            <a:ext cx="5833932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5450" marR="90170" indent="-285750" algn="just">
              <a:spcBef>
                <a:spcPts val="875"/>
              </a:spcBef>
              <a:spcAft>
                <a:spcPts val="0"/>
              </a:spcAft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Primary outcomes: rate of ST segment resolution and angiographic patency prior to PCI as continuous and dichotomous variable.</a:t>
            </a:r>
          </a:p>
          <a:p>
            <a:pPr marL="425450" marR="90170" indent="-285750" algn="just">
              <a:spcBef>
                <a:spcPts val="875"/>
              </a:spcBef>
              <a:spcAft>
                <a:spcPts val="0"/>
              </a:spcAft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Secondary outcomes: Infarct size by CMRI and microvascular flow, LVEF and Myocardial Perfusion post PCI, one week and six months. </a:t>
            </a:r>
          </a:p>
          <a:p>
            <a:pPr marL="425450" marR="90170" indent="-285750" algn="just">
              <a:spcBef>
                <a:spcPts val="875"/>
              </a:spcBef>
              <a:spcAft>
                <a:spcPts val="0"/>
              </a:spcAft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fferences were compared between groups at specific time points, and no adjustments were made for multiple comparisons over time. </a:t>
            </a:r>
          </a:p>
        </p:txBody>
      </p:sp>
    </p:spTree>
    <p:extLst>
      <p:ext uri="{BB962C8B-B14F-4D97-AF65-F5344CB8AC3E}">
        <p14:creationId xmlns:p14="http://schemas.microsoft.com/office/powerpoint/2010/main" val="1234881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asdads.png">
            <a:extLst>
              <a:ext uri="{FF2B5EF4-FFF2-40B4-BE49-F238E27FC236}">
                <a16:creationId xmlns:a16="http://schemas.microsoft.com/office/drawing/2014/main" id="{6C57500B-D4F3-4E4D-992A-10C394998E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24467"/>
            <a:ext cx="914400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362B1E07-3C3A-634D-88BB-23DB1DD9E03B}"/>
              </a:ext>
            </a:extLst>
          </p:cNvPr>
          <p:cNvSpPr/>
          <p:nvPr/>
        </p:nvSpPr>
        <p:spPr>
          <a:xfrm>
            <a:off x="1" y="76200"/>
            <a:ext cx="9143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tx2"/>
                </a:solidFill>
              </a:rPr>
              <a:t>Demographic Variables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1341C4B8-0FE0-2648-9E88-9E994C7C6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156410"/>
              </p:ext>
            </p:extLst>
          </p:nvPr>
        </p:nvGraphicFramePr>
        <p:xfrm>
          <a:off x="990600" y="838200"/>
          <a:ext cx="7010400" cy="5105396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2554225">
                  <a:extLst>
                    <a:ext uri="{9D8B030D-6E8A-4147-A177-3AD203B41FA5}">
                      <a16:colId xmlns:a16="http://schemas.microsoft.com/office/drawing/2014/main" val="2663500845"/>
                    </a:ext>
                  </a:extLst>
                </a:gridCol>
                <a:gridCol w="1184095">
                  <a:extLst>
                    <a:ext uri="{9D8B030D-6E8A-4147-A177-3AD203B41FA5}">
                      <a16:colId xmlns:a16="http://schemas.microsoft.com/office/drawing/2014/main" val="1888708927"/>
                    </a:ext>
                  </a:extLst>
                </a:gridCol>
                <a:gridCol w="1184095">
                  <a:extLst>
                    <a:ext uri="{9D8B030D-6E8A-4147-A177-3AD203B41FA5}">
                      <a16:colId xmlns:a16="http://schemas.microsoft.com/office/drawing/2014/main" val="1603817200"/>
                    </a:ext>
                  </a:extLst>
                </a:gridCol>
                <a:gridCol w="1301601">
                  <a:extLst>
                    <a:ext uri="{9D8B030D-6E8A-4147-A177-3AD203B41FA5}">
                      <a16:colId xmlns:a16="http://schemas.microsoft.com/office/drawing/2014/main" val="1373603133"/>
                    </a:ext>
                  </a:extLst>
                </a:gridCol>
                <a:gridCol w="786384">
                  <a:extLst>
                    <a:ext uri="{9D8B030D-6E8A-4147-A177-3AD203B41FA5}">
                      <a16:colId xmlns:a16="http://schemas.microsoft.com/office/drawing/2014/main" val="3471162992"/>
                    </a:ext>
                  </a:extLst>
                </a:gridCol>
              </a:tblGrid>
              <a:tr h="533394"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u="none" strike="noStrike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Control</a:t>
                      </a:r>
                      <a:r>
                        <a:rPr lang="pt-BR" sz="1600" b="0" u="none" strike="noStrike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pt-BR" sz="1600" b="0" u="none" strike="noStrike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Group</a:t>
                      </a:r>
                      <a:endParaRPr lang="pt-BR" sz="16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6D2415">
                            <a:shade val="30000"/>
                            <a:satMod val="115000"/>
                          </a:srgbClr>
                        </a:gs>
                        <a:gs pos="50000">
                          <a:srgbClr val="6D2415">
                            <a:shade val="67500"/>
                            <a:satMod val="115000"/>
                          </a:srgbClr>
                        </a:gs>
                        <a:gs pos="100000">
                          <a:srgbClr val="6D2415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u="none" strike="noStrike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Therapy</a:t>
                      </a:r>
                      <a:r>
                        <a:rPr lang="pt-BR" sz="1600" b="0" u="none" strike="noStrike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pt-BR" sz="1600" b="0" u="none" strike="noStrike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Group</a:t>
                      </a:r>
                      <a:endParaRPr lang="pt-BR" sz="16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6D2415">
                            <a:shade val="30000"/>
                            <a:satMod val="115000"/>
                          </a:srgbClr>
                        </a:gs>
                        <a:gs pos="50000">
                          <a:srgbClr val="6D2415">
                            <a:shade val="67500"/>
                            <a:satMod val="115000"/>
                          </a:srgbClr>
                        </a:gs>
                        <a:gs pos="100000">
                          <a:srgbClr val="6D2415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u="none" strike="noStrike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Reference Group</a:t>
                      </a:r>
                      <a:endParaRPr lang="pt-BR" sz="1600" b="0" i="0" u="none" strike="noStrike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6D2415">
                            <a:shade val="30000"/>
                            <a:satMod val="115000"/>
                          </a:srgbClr>
                        </a:gs>
                        <a:gs pos="50000">
                          <a:srgbClr val="6D2415">
                            <a:shade val="67500"/>
                            <a:satMod val="115000"/>
                          </a:srgbClr>
                        </a:gs>
                        <a:gs pos="100000">
                          <a:srgbClr val="6D2415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0" i="0" u="none" strike="noStrike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440183"/>
                  </a:ext>
                </a:extLst>
              </a:tr>
              <a:tr h="27095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u="none" strike="noStrike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Variable</a:t>
                      </a:r>
                      <a:endParaRPr lang="pt-BR" sz="16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66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u="none" strike="noStrike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n</a:t>
                      </a:r>
                      <a:r>
                        <a:rPr lang="pt-BR" sz="1600" b="0" u="none" strike="noStrike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= 50</a:t>
                      </a:r>
                      <a:endParaRPr lang="pt-BR" sz="16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66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u="none" strike="noStrike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n</a:t>
                      </a:r>
                      <a:r>
                        <a:rPr lang="pt-BR" sz="1600" b="0" u="none" strike="noStrike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= 50</a:t>
                      </a:r>
                      <a:endParaRPr lang="pt-BR" sz="16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66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u="none" strike="noStrike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n</a:t>
                      </a:r>
                      <a:r>
                        <a:rPr lang="pt-BR" sz="1600" b="0" u="none" strike="noStrike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= 203</a:t>
                      </a:r>
                      <a:endParaRPr lang="pt-BR" sz="16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66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u="none" strike="noStrike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p</a:t>
                      </a:r>
                      <a:r>
                        <a:rPr lang="pt-BR" sz="1600" b="0" u="none" strike="noStrike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pt-BR" sz="1600" b="0" u="none" strike="noStrike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Value</a:t>
                      </a:r>
                      <a:endParaRPr lang="pt-BR" sz="16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256066"/>
                  </a:ext>
                </a:extLst>
              </a:tr>
              <a:tr h="24211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u="none" strike="noStrike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Age (</a:t>
                      </a:r>
                      <a:r>
                        <a:rPr lang="pt-BR" sz="1100" b="0" u="none" strike="noStrike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years</a:t>
                      </a:r>
                      <a:r>
                        <a:rPr lang="pt-BR" sz="1100" b="0" u="none" strike="noStrike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)</a:t>
                      </a:r>
                      <a:endParaRPr lang="pt-BR" sz="11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6D2415">
                            <a:shade val="30000"/>
                            <a:satMod val="115000"/>
                          </a:srgbClr>
                        </a:gs>
                        <a:gs pos="50000">
                          <a:srgbClr val="6D2415">
                            <a:shade val="67500"/>
                            <a:satMod val="115000"/>
                          </a:srgbClr>
                        </a:gs>
                        <a:gs pos="100000">
                          <a:srgbClr val="6D2415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 dirty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59±11</a:t>
                      </a:r>
                      <a:endParaRPr lang="pt-BR" sz="1100" b="0" i="0" u="none" strike="noStrike" cap="none" spc="0" dirty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59±10</a:t>
                      </a:r>
                      <a:endParaRPr lang="pt-BR" sz="1100" b="0" i="0" u="none" strike="noStrike" cap="none" spc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 dirty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59+11</a:t>
                      </a:r>
                      <a:endParaRPr lang="pt-BR" sz="1100" b="0" i="0" u="none" strike="noStrike" cap="none" spc="0" dirty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0.96</a:t>
                      </a:r>
                      <a:r>
                        <a:rPr lang="pt-BR" sz="1100" b="0" u="none" strike="noStrike" cap="none" spc="0" baseline="3000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(1)</a:t>
                      </a:r>
                      <a:endParaRPr lang="pt-BR" sz="11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6D2415">
                            <a:shade val="30000"/>
                            <a:satMod val="115000"/>
                          </a:srgbClr>
                        </a:gs>
                        <a:gs pos="50000">
                          <a:srgbClr val="6D2415">
                            <a:shade val="67500"/>
                            <a:satMod val="115000"/>
                          </a:srgbClr>
                        </a:gs>
                        <a:gs pos="100000">
                          <a:srgbClr val="6D2415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90948925"/>
                  </a:ext>
                </a:extLst>
              </a:tr>
              <a:tr h="24211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u="none" strike="noStrike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Gender (male)</a:t>
                      </a:r>
                      <a:endParaRPr lang="pt-BR" sz="1100" b="0" i="0" u="none" strike="noStrike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6D2415">
                            <a:shade val="30000"/>
                            <a:satMod val="115000"/>
                          </a:srgbClr>
                        </a:gs>
                        <a:gs pos="50000">
                          <a:srgbClr val="6D2415">
                            <a:shade val="67500"/>
                            <a:satMod val="115000"/>
                          </a:srgbClr>
                        </a:gs>
                        <a:gs pos="100000">
                          <a:srgbClr val="6D2415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 dirty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40 (80%)</a:t>
                      </a:r>
                      <a:endParaRPr lang="pt-BR" sz="1100" b="0" i="0" u="none" strike="noStrike" cap="none" spc="0" dirty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32 (64%)</a:t>
                      </a:r>
                      <a:endParaRPr lang="pt-BR" sz="1100" b="0" i="0" u="none" strike="noStrike" cap="none" spc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148 (73%)</a:t>
                      </a:r>
                      <a:endParaRPr lang="pt-BR" sz="1100" b="0" i="0" u="none" strike="noStrike" cap="none" spc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0.20</a:t>
                      </a:r>
                      <a:r>
                        <a:rPr lang="pt-BR" sz="1100" b="0" u="none" strike="noStrike" cap="none" spc="0" baseline="3000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(2)</a:t>
                      </a:r>
                      <a:endParaRPr lang="pt-BR" sz="11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6D2415">
                            <a:shade val="30000"/>
                            <a:satMod val="115000"/>
                          </a:srgbClr>
                        </a:gs>
                        <a:gs pos="50000">
                          <a:srgbClr val="6D2415">
                            <a:shade val="67500"/>
                            <a:satMod val="115000"/>
                          </a:srgbClr>
                        </a:gs>
                        <a:gs pos="100000">
                          <a:srgbClr val="6D2415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76351978"/>
                  </a:ext>
                </a:extLst>
              </a:tr>
              <a:tr h="24211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u="none" strike="noStrike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Weight</a:t>
                      </a:r>
                      <a:r>
                        <a:rPr lang="pt-BR" sz="1100" b="0" u="none" strike="noStrike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(kg)</a:t>
                      </a:r>
                      <a:endParaRPr lang="pt-BR" sz="11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6D2415">
                            <a:shade val="30000"/>
                            <a:satMod val="115000"/>
                          </a:srgbClr>
                        </a:gs>
                        <a:gs pos="50000">
                          <a:srgbClr val="6D2415">
                            <a:shade val="67500"/>
                            <a:satMod val="115000"/>
                          </a:srgbClr>
                        </a:gs>
                        <a:gs pos="100000">
                          <a:srgbClr val="6D2415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77±16</a:t>
                      </a:r>
                      <a:endParaRPr lang="pt-BR" sz="1100" b="0" i="0" u="none" strike="noStrike" cap="none" spc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74±16</a:t>
                      </a:r>
                      <a:endParaRPr lang="pt-BR" sz="1100" b="0" i="0" u="none" strike="noStrike" cap="none" spc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76+13</a:t>
                      </a:r>
                      <a:endParaRPr lang="pt-BR" sz="1100" b="0" i="0" u="none" strike="noStrike" cap="none" spc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0.65</a:t>
                      </a:r>
                      <a:r>
                        <a:rPr lang="pt-BR" sz="1100" b="0" u="none" strike="noStrike" cap="none" spc="0" baseline="3000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(1)</a:t>
                      </a:r>
                      <a:endParaRPr lang="pt-BR" sz="1100" b="0" i="0" u="none" strike="noStrike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6D2415">
                            <a:shade val="30000"/>
                            <a:satMod val="115000"/>
                          </a:srgbClr>
                        </a:gs>
                        <a:gs pos="50000">
                          <a:srgbClr val="6D2415">
                            <a:shade val="67500"/>
                            <a:satMod val="115000"/>
                          </a:srgbClr>
                        </a:gs>
                        <a:gs pos="100000">
                          <a:srgbClr val="6D2415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27598169"/>
                  </a:ext>
                </a:extLst>
              </a:tr>
              <a:tr h="24211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u="none" strike="noStrike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BSA (m</a:t>
                      </a:r>
                      <a:r>
                        <a:rPr lang="pt-BR" sz="1100" b="0" u="none" strike="noStrike" cap="none" spc="0" baseline="3000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2</a:t>
                      </a:r>
                      <a:r>
                        <a:rPr lang="pt-BR" sz="1100" b="0" u="none" strike="noStrike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)</a:t>
                      </a:r>
                      <a:endParaRPr lang="pt-BR" sz="11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6D2415">
                            <a:shade val="30000"/>
                            <a:satMod val="115000"/>
                          </a:srgbClr>
                        </a:gs>
                        <a:gs pos="50000">
                          <a:srgbClr val="6D2415">
                            <a:shade val="67500"/>
                            <a:satMod val="115000"/>
                          </a:srgbClr>
                        </a:gs>
                        <a:gs pos="100000">
                          <a:srgbClr val="6D2415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1.86 + 0.22</a:t>
                      </a:r>
                      <a:endParaRPr lang="pt-BR" sz="1100" b="0" i="0" u="none" strike="noStrike" cap="none" spc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1.82 + 0.22</a:t>
                      </a:r>
                      <a:endParaRPr lang="pt-BR" sz="1100" b="0" i="0" u="none" strike="noStrike" cap="none" spc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1.82 + 0.19</a:t>
                      </a:r>
                      <a:endParaRPr lang="pt-BR" sz="1100" b="0" i="0" u="none" strike="noStrike" cap="none" spc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0.41</a:t>
                      </a:r>
                      <a:r>
                        <a:rPr lang="pt-BR" sz="1100" b="0" u="none" strike="noStrike" cap="none" spc="0" baseline="3000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(1)</a:t>
                      </a:r>
                      <a:endParaRPr lang="pt-BR" sz="1100" b="0" i="0" u="none" strike="noStrike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6D2415">
                            <a:shade val="30000"/>
                            <a:satMod val="115000"/>
                          </a:srgbClr>
                        </a:gs>
                        <a:gs pos="50000">
                          <a:srgbClr val="6D2415">
                            <a:shade val="67500"/>
                            <a:satMod val="115000"/>
                          </a:srgbClr>
                        </a:gs>
                        <a:gs pos="100000">
                          <a:srgbClr val="6D2415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03261798"/>
                  </a:ext>
                </a:extLst>
              </a:tr>
              <a:tr h="24211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u="none" strike="noStrike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Diabetes</a:t>
                      </a:r>
                      <a:endParaRPr lang="pt-BR" sz="11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6D2415">
                            <a:shade val="30000"/>
                            <a:satMod val="115000"/>
                          </a:srgbClr>
                        </a:gs>
                        <a:gs pos="50000">
                          <a:srgbClr val="6D2415">
                            <a:shade val="67500"/>
                            <a:satMod val="115000"/>
                          </a:srgbClr>
                        </a:gs>
                        <a:gs pos="100000">
                          <a:srgbClr val="6D2415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11 (22%)</a:t>
                      </a:r>
                      <a:endParaRPr lang="pt-BR" sz="1100" b="0" i="0" u="none" strike="noStrike" cap="none" spc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21 (42%)</a:t>
                      </a:r>
                      <a:endParaRPr lang="pt-BR" sz="1100" b="0" i="0" u="none" strike="noStrike" cap="none" spc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67 (33%)</a:t>
                      </a:r>
                      <a:endParaRPr lang="pt-BR" sz="1100" b="0" i="0" u="none" strike="noStrike" cap="none" spc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0.10</a:t>
                      </a:r>
                      <a:r>
                        <a:rPr lang="pt-BR" sz="1100" b="0" u="none" strike="noStrike" cap="none" spc="0" baseline="3000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(2)</a:t>
                      </a:r>
                      <a:endParaRPr lang="pt-BR" sz="1100" b="0" i="0" u="none" strike="noStrike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6D2415">
                            <a:shade val="30000"/>
                            <a:satMod val="115000"/>
                          </a:srgbClr>
                        </a:gs>
                        <a:gs pos="50000">
                          <a:srgbClr val="6D2415">
                            <a:shade val="67500"/>
                            <a:satMod val="115000"/>
                          </a:srgbClr>
                        </a:gs>
                        <a:gs pos="100000">
                          <a:srgbClr val="6D2415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57362820"/>
                  </a:ext>
                </a:extLst>
              </a:tr>
              <a:tr h="24211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u="none" strike="noStrike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Hypertension</a:t>
                      </a:r>
                      <a:endParaRPr lang="pt-BR" sz="11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6D2415">
                            <a:shade val="30000"/>
                            <a:satMod val="115000"/>
                          </a:srgbClr>
                        </a:gs>
                        <a:gs pos="50000">
                          <a:srgbClr val="6D2415">
                            <a:shade val="67500"/>
                            <a:satMod val="115000"/>
                          </a:srgbClr>
                        </a:gs>
                        <a:gs pos="100000">
                          <a:srgbClr val="6D2415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 dirty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28 (56%)</a:t>
                      </a:r>
                      <a:endParaRPr lang="pt-BR" sz="1100" b="0" i="0" u="none" strike="noStrike" cap="none" spc="0" dirty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28 (56%)</a:t>
                      </a:r>
                      <a:endParaRPr lang="pt-BR" sz="1100" b="0" i="0" u="none" strike="noStrike" cap="none" spc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118 (58%)</a:t>
                      </a:r>
                      <a:endParaRPr lang="pt-BR" sz="1100" b="0" i="0" u="none" strike="noStrike" cap="none" spc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0.95</a:t>
                      </a:r>
                      <a:r>
                        <a:rPr lang="pt-BR" sz="1100" b="0" u="none" strike="noStrike" cap="none" spc="0" baseline="3000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(2)</a:t>
                      </a:r>
                      <a:endParaRPr lang="pt-BR" sz="1100" b="0" i="0" u="none" strike="noStrike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6D2415">
                            <a:shade val="30000"/>
                            <a:satMod val="115000"/>
                          </a:srgbClr>
                        </a:gs>
                        <a:gs pos="50000">
                          <a:srgbClr val="6D2415">
                            <a:shade val="67500"/>
                            <a:satMod val="115000"/>
                          </a:srgbClr>
                        </a:gs>
                        <a:gs pos="100000">
                          <a:srgbClr val="6D2415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0653476"/>
                  </a:ext>
                </a:extLst>
              </a:tr>
              <a:tr h="24211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u="none" strike="noStrike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Hyperlipidemia</a:t>
                      </a:r>
                      <a:endParaRPr lang="pt-BR" sz="11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6D2415">
                            <a:shade val="30000"/>
                            <a:satMod val="115000"/>
                          </a:srgbClr>
                        </a:gs>
                        <a:gs pos="50000">
                          <a:srgbClr val="6D2415">
                            <a:shade val="67500"/>
                            <a:satMod val="115000"/>
                          </a:srgbClr>
                        </a:gs>
                        <a:gs pos="100000">
                          <a:srgbClr val="6D2415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15 (30%)</a:t>
                      </a:r>
                      <a:endParaRPr lang="pt-BR" sz="1100" b="0" i="0" u="none" strike="noStrike" cap="none" spc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20 (40%)</a:t>
                      </a:r>
                      <a:endParaRPr lang="pt-BR" sz="1100" b="0" i="0" u="none" strike="noStrike" cap="none" spc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55 (27%)</a:t>
                      </a:r>
                      <a:endParaRPr lang="pt-BR" sz="1100" b="0" i="0" u="none" strike="noStrike" cap="none" spc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0.20</a:t>
                      </a:r>
                      <a:r>
                        <a:rPr lang="pt-BR" sz="1100" b="0" u="none" strike="noStrike" cap="none" spc="0" baseline="3000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(2)</a:t>
                      </a:r>
                      <a:endParaRPr lang="pt-BR" sz="1100" b="0" i="0" u="none" strike="noStrike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6D2415">
                            <a:shade val="30000"/>
                            <a:satMod val="115000"/>
                          </a:srgbClr>
                        </a:gs>
                        <a:gs pos="50000">
                          <a:srgbClr val="6D2415">
                            <a:shade val="67500"/>
                            <a:satMod val="115000"/>
                          </a:srgbClr>
                        </a:gs>
                        <a:gs pos="100000">
                          <a:srgbClr val="6D2415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66088008"/>
                  </a:ext>
                </a:extLst>
              </a:tr>
              <a:tr h="24211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u="none" strike="noStrike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Smoking</a:t>
                      </a:r>
                      <a:endParaRPr lang="pt-BR" sz="11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6D2415">
                            <a:shade val="30000"/>
                            <a:satMod val="115000"/>
                          </a:srgbClr>
                        </a:gs>
                        <a:gs pos="50000">
                          <a:srgbClr val="6D2415">
                            <a:shade val="67500"/>
                            <a:satMod val="115000"/>
                          </a:srgbClr>
                        </a:gs>
                        <a:gs pos="100000">
                          <a:srgbClr val="6D2415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20 (40%)</a:t>
                      </a:r>
                      <a:endParaRPr lang="pt-BR" sz="1100" b="0" i="0" u="none" strike="noStrike" cap="none" spc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24 (48%)</a:t>
                      </a:r>
                      <a:endParaRPr lang="pt-BR" sz="1100" b="0" i="0" u="none" strike="noStrike" cap="none" spc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70 (34%)</a:t>
                      </a:r>
                      <a:endParaRPr lang="pt-BR" sz="1100" b="0" i="0" u="none" strike="noStrike" cap="none" spc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0.20</a:t>
                      </a:r>
                      <a:r>
                        <a:rPr lang="pt-BR" sz="1100" b="0" u="none" strike="noStrike" cap="none" spc="0" baseline="3000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(2)</a:t>
                      </a:r>
                      <a:endParaRPr lang="pt-BR" sz="1100" b="0" i="0" u="none" strike="noStrike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6D2415">
                            <a:shade val="30000"/>
                            <a:satMod val="115000"/>
                          </a:srgbClr>
                        </a:gs>
                        <a:gs pos="50000">
                          <a:srgbClr val="6D2415">
                            <a:shade val="67500"/>
                            <a:satMod val="115000"/>
                          </a:srgbClr>
                        </a:gs>
                        <a:gs pos="100000">
                          <a:srgbClr val="6D2415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46245324"/>
                  </a:ext>
                </a:extLst>
              </a:tr>
              <a:tr h="27095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u="none" strike="noStrike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Medication</a:t>
                      </a:r>
                      <a:r>
                        <a:rPr lang="pt-BR" sz="1600" b="0" u="none" strike="noStrike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in use</a:t>
                      </a:r>
                      <a:endParaRPr lang="pt-BR" sz="16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66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 </a:t>
                      </a:r>
                      <a:endParaRPr lang="pt-BR" sz="1100" b="0" i="0" u="none" strike="noStrike" cap="none" spc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 </a:t>
                      </a:r>
                      <a:endParaRPr lang="pt-BR" sz="1100" b="0" i="0" u="none" strike="noStrike" cap="none" spc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 </a:t>
                      </a:r>
                      <a:endParaRPr lang="pt-BR" sz="1100" b="0" i="0" u="none" strike="noStrike" cap="none" spc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 </a:t>
                      </a:r>
                      <a:endParaRPr lang="pt-BR" sz="1100" b="0" i="0" u="none" strike="noStrike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6D2415">
                            <a:shade val="30000"/>
                            <a:satMod val="115000"/>
                          </a:srgbClr>
                        </a:gs>
                        <a:gs pos="50000">
                          <a:srgbClr val="6D2415">
                            <a:shade val="67500"/>
                            <a:satMod val="115000"/>
                          </a:srgbClr>
                        </a:gs>
                        <a:gs pos="100000">
                          <a:srgbClr val="6D2415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9552566"/>
                  </a:ext>
                </a:extLst>
              </a:tr>
              <a:tr h="24211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u="none" strike="noStrike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Statin</a:t>
                      </a:r>
                      <a:endParaRPr lang="pt-BR" sz="11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6D2415">
                            <a:shade val="30000"/>
                            <a:satMod val="115000"/>
                          </a:srgbClr>
                        </a:gs>
                        <a:gs pos="50000">
                          <a:srgbClr val="6D2415">
                            <a:shade val="67500"/>
                            <a:satMod val="115000"/>
                          </a:srgbClr>
                        </a:gs>
                        <a:gs pos="100000">
                          <a:srgbClr val="6D2415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14 (28%)</a:t>
                      </a:r>
                      <a:endParaRPr lang="pt-BR" sz="1100" b="0" i="0" u="none" strike="noStrike" cap="none" spc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 dirty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19 (38%)</a:t>
                      </a:r>
                      <a:endParaRPr lang="pt-BR" sz="1100" b="0" i="0" u="none" strike="noStrike" cap="none" spc="0" dirty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21 (10%)</a:t>
                      </a:r>
                      <a:endParaRPr lang="pt-BR" sz="1100" b="0" i="0" u="none" strike="noStrike" cap="none" spc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&lt;0.001</a:t>
                      </a:r>
                      <a:r>
                        <a:rPr lang="pt-BR" sz="1100" b="0" u="none" strike="noStrike" cap="none" spc="0" baseline="3000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(2)</a:t>
                      </a:r>
                      <a:endParaRPr lang="pt-BR" sz="1100" b="0" i="0" u="none" strike="noStrike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6D2415">
                            <a:shade val="30000"/>
                            <a:satMod val="115000"/>
                          </a:srgbClr>
                        </a:gs>
                        <a:gs pos="50000">
                          <a:srgbClr val="6D2415">
                            <a:shade val="67500"/>
                            <a:satMod val="115000"/>
                          </a:srgbClr>
                        </a:gs>
                        <a:gs pos="100000">
                          <a:srgbClr val="6D2415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31968670"/>
                  </a:ext>
                </a:extLst>
              </a:tr>
              <a:tr h="24211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u="none" strike="noStrike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Beta </a:t>
                      </a:r>
                      <a:r>
                        <a:rPr lang="pt-BR" sz="1100" b="0" u="none" strike="noStrike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blocker</a:t>
                      </a:r>
                      <a:endParaRPr lang="pt-BR" sz="11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6D2415">
                            <a:shade val="30000"/>
                            <a:satMod val="115000"/>
                          </a:srgbClr>
                        </a:gs>
                        <a:gs pos="50000">
                          <a:srgbClr val="6D2415">
                            <a:shade val="67500"/>
                            <a:satMod val="115000"/>
                          </a:srgbClr>
                        </a:gs>
                        <a:gs pos="100000">
                          <a:srgbClr val="6D2415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5 (10%)</a:t>
                      </a:r>
                      <a:endParaRPr lang="pt-BR" sz="1100" b="0" i="0" u="none" strike="noStrike" cap="none" spc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 dirty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14 (28%)</a:t>
                      </a:r>
                      <a:endParaRPr lang="pt-BR" sz="1100" b="0" i="0" u="none" strike="noStrike" cap="none" spc="0" dirty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27 (13%)</a:t>
                      </a:r>
                      <a:endParaRPr lang="pt-BR" sz="1100" b="0" i="0" u="none" strike="noStrike" cap="none" spc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0.019</a:t>
                      </a:r>
                      <a:r>
                        <a:rPr lang="pt-BR" sz="1100" b="0" u="none" strike="noStrike" cap="none" spc="0" baseline="3000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(2)</a:t>
                      </a:r>
                      <a:endParaRPr lang="pt-BR" sz="1100" b="0" i="0" u="none" strike="noStrike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6D2415">
                            <a:shade val="30000"/>
                            <a:satMod val="115000"/>
                          </a:srgbClr>
                        </a:gs>
                        <a:gs pos="50000">
                          <a:srgbClr val="6D2415">
                            <a:shade val="67500"/>
                            <a:satMod val="115000"/>
                          </a:srgbClr>
                        </a:gs>
                        <a:gs pos="100000">
                          <a:srgbClr val="6D2415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01466329"/>
                  </a:ext>
                </a:extLst>
              </a:tr>
              <a:tr h="24211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u="none" strike="noStrike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Aspirin</a:t>
                      </a:r>
                      <a:endParaRPr lang="pt-BR" sz="11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6D2415">
                            <a:shade val="30000"/>
                            <a:satMod val="115000"/>
                          </a:srgbClr>
                        </a:gs>
                        <a:gs pos="50000">
                          <a:srgbClr val="6D2415">
                            <a:shade val="67500"/>
                            <a:satMod val="115000"/>
                          </a:srgbClr>
                        </a:gs>
                        <a:gs pos="100000">
                          <a:srgbClr val="6D2415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50 (100%)</a:t>
                      </a:r>
                      <a:endParaRPr lang="pt-BR" sz="1100" b="0" i="0" u="none" strike="noStrike" cap="none" spc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 dirty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48 (96%)</a:t>
                      </a:r>
                      <a:endParaRPr lang="pt-BR" sz="1100" b="0" i="0" u="none" strike="noStrike" cap="none" spc="0" dirty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202 (99%)</a:t>
                      </a:r>
                      <a:endParaRPr lang="pt-BR" sz="1100" b="0" i="0" u="none" strike="noStrike" cap="none" spc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0.14</a:t>
                      </a:r>
                      <a:r>
                        <a:rPr lang="pt-BR" sz="1100" b="0" u="none" strike="noStrike" cap="none" spc="0" baseline="3000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(3)</a:t>
                      </a:r>
                      <a:endParaRPr lang="pt-BR" sz="1100" b="0" i="0" u="none" strike="noStrike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6D2415">
                            <a:shade val="30000"/>
                            <a:satMod val="115000"/>
                          </a:srgbClr>
                        </a:gs>
                        <a:gs pos="50000">
                          <a:srgbClr val="6D2415">
                            <a:shade val="67500"/>
                            <a:satMod val="115000"/>
                          </a:srgbClr>
                        </a:gs>
                        <a:gs pos="100000">
                          <a:srgbClr val="6D2415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03832344"/>
                  </a:ext>
                </a:extLst>
              </a:tr>
              <a:tr h="24211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u="none" strike="noStrike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Nitrate</a:t>
                      </a:r>
                      <a:endParaRPr lang="pt-BR" sz="11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6D2415">
                            <a:shade val="30000"/>
                            <a:satMod val="115000"/>
                          </a:srgbClr>
                        </a:gs>
                        <a:gs pos="50000">
                          <a:srgbClr val="6D2415">
                            <a:shade val="67500"/>
                            <a:satMod val="115000"/>
                          </a:srgbClr>
                        </a:gs>
                        <a:gs pos="100000">
                          <a:srgbClr val="6D2415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25 (50%)</a:t>
                      </a:r>
                      <a:endParaRPr lang="pt-BR" sz="1100" b="0" i="0" u="none" strike="noStrike" cap="none" spc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 dirty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27 (54%)</a:t>
                      </a:r>
                      <a:endParaRPr lang="pt-BR" sz="1100" b="0" i="0" u="none" strike="noStrike" cap="none" spc="0" dirty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95 (47%)</a:t>
                      </a:r>
                      <a:endParaRPr lang="pt-BR" sz="1100" b="0" i="0" u="none" strike="noStrike" cap="none" spc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0.64</a:t>
                      </a:r>
                      <a:r>
                        <a:rPr lang="pt-BR" sz="1100" b="0" u="none" strike="noStrike" cap="none" spc="0" baseline="3000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(2)</a:t>
                      </a:r>
                      <a:endParaRPr lang="pt-BR" sz="1100" b="0" i="0" u="none" strike="noStrike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6D2415">
                            <a:shade val="30000"/>
                            <a:satMod val="115000"/>
                          </a:srgbClr>
                        </a:gs>
                        <a:gs pos="50000">
                          <a:srgbClr val="6D2415">
                            <a:shade val="67500"/>
                            <a:satMod val="115000"/>
                          </a:srgbClr>
                        </a:gs>
                        <a:gs pos="100000">
                          <a:srgbClr val="6D2415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26464307"/>
                  </a:ext>
                </a:extLst>
              </a:tr>
              <a:tr h="20388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u="none" strike="noStrike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Calcium</a:t>
                      </a:r>
                      <a:r>
                        <a:rPr lang="pt-BR" sz="1100" b="0" u="none" strike="noStrike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pt-BR" sz="1100" b="0" u="none" strike="noStrike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channel</a:t>
                      </a:r>
                      <a:r>
                        <a:rPr lang="pt-BR" sz="1100" b="0" u="none" strike="noStrike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pt-BR" sz="1100" b="0" u="none" strike="noStrike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Blocker</a:t>
                      </a:r>
                      <a:endParaRPr lang="pt-BR" sz="11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6D2415">
                            <a:shade val="30000"/>
                            <a:satMod val="115000"/>
                          </a:srgbClr>
                        </a:gs>
                        <a:gs pos="50000">
                          <a:srgbClr val="6D2415">
                            <a:shade val="67500"/>
                            <a:satMod val="115000"/>
                          </a:srgbClr>
                        </a:gs>
                        <a:gs pos="100000">
                          <a:srgbClr val="6D2415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4 (8%)</a:t>
                      </a:r>
                      <a:endParaRPr lang="pt-BR" sz="1100" b="0" i="0" u="none" strike="noStrike" cap="none" spc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5 (10%)</a:t>
                      </a:r>
                      <a:endParaRPr lang="pt-BR" sz="1100" b="0" i="0" u="none" strike="noStrike" cap="none" spc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 dirty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14 (7%)</a:t>
                      </a:r>
                      <a:endParaRPr lang="pt-BR" sz="1100" b="0" i="0" u="none" strike="noStrike" cap="none" spc="0" dirty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0.72</a:t>
                      </a:r>
                      <a:r>
                        <a:rPr lang="pt-BR" sz="1100" b="0" u="none" strike="noStrike" cap="none" spc="0" baseline="3000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(3)</a:t>
                      </a:r>
                      <a:endParaRPr lang="pt-BR" sz="11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6D2415">
                            <a:shade val="30000"/>
                            <a:satMod val="115000"/>
                          </a:srgbClr>
                        </a:gs>
                        <a:gs pos="50000">
                          <a:srgbClr val="6D2415">
                            <a:shade val="67500"/>
                            <a:satMod val="115000"/>
                          </a:srgbClr>
                        </a:gs>
                        <a:gs pos="100000">
                          <a:srgbClr val="6D2415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73032589"/>
                  </a:ext>
                </a:extLst>
              </a:tr>
              <a:tr h="27095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u="none" strike="noStrike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STEMI arterial </a:t>
                      </a:r>
                      <a:r>
                        <a:rPr lang="pt-BR" sz="1600" b="0" u="none" strike="noStrike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territory</a:t>
                      </a:r>
                      <a:endParaRPr lang="pt-BR" sz="16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66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 dirty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 </a:t>
                      </a:r>
                      <a:endParaRPr lang="pt-BR" sz="1100" b="0" i="0" u="none" strike="noStrike" cap="none" spc="0" dirty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 dirty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 </a:t>
                      </a:r>
                      <a:endParaRPr lang="pt-BR" sz="1100" b="0" i="0" u="none" strike="noStrike" cap="none" spc="0" dirty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 </a:t>
                      </a:r>
                      <a:endParaRPr lang="pt-BR" sz="1100" b="0" i="0" u="none" strike="noStrike" cap="none" spc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 </a:t>
                      </a:r>
                      <a:endParaRPr lang="pt-BR" sz="11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6D2415">
                            <a:shade val="30000"/>
                            <a:satMod val="115000"/>
                          </a:srgbClr>
                        </a:gs>
                        <a:gs pos="50000">
                          <a:srgbClr val="6D2415">
                            <a:shade val="67500"/>
                            <a:satMod val="115000"/>
                          </a:srgbClr>
                        </a:gs>
                        <a:gs pos="100000">
                          <a:srgbClr val="6D2415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3675396"/>
                  </a:ext>
                </a:extLst>
              </a:tr>
              <a:tr h="24211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u="none" strike="noStrike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LAD</a:t>
                      </a:r>
                      <a:endParaRPr lang="pt-BR" sz="11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6D2415">
                            <a:shade val="30000"/>
                            <a:satMod val="115000"/>
                          </a:srgbClr>
                        </a:gs>
                        <a:gs pos="50000">
                          <a:srgbClr val="6D2415">
                            <a:shade val="67500"/>
                            <a:satMod val="115000"/>
                          </a:srgbClr>
                        </a:gs>
                        <a:gs pos="100000">
                          <a:srgbClr val="6D2415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26 (52%)</a:t>
                      </a:r>
                      <a:endParaRPr lang="pt-BR" sz="1100" b="0" i="0" u="none" strike="noStrike" cap="none" spc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 dirty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26 (52%)</a:t>
                      </a:r>
                      <a:endParaRPr lang="pt-BR" sz="1100" b="0" i="0" u="none" strike="noStrike" cap="none" spc="0" dirty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 dirty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90 (44%)</a:t>
                      </a:r>
                      <a:endParaRPr lang="pt-BR" sz="1100" b="0" i="0" u="none" strike="noStrike" cap="none" spc="0" dirty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0.83</a:t>
                      </a:r>
                      <a:r>
                        <a:rPr lang="pt-BR" sz="1100" b="0" u="none" strike="noStrike" cap="none" spc="0" baseline="3000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(2)</a:t>
                      </a:r>
                      <a:endParaRPr lang="pt-BR" sz="11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6D2415">
                            <a:shade val="30000"/>
                            <a:satMod val="115000"/>
                          </a:srgbClr>
                        </a:gs>
                        <a:gs pos="50000">
                          <a:srgbClr val="6D2415">
                            <a:shade val="67500"/>
                            <a:satMod val="115000"/>
                          </a:srgbClr>
                        </a:gs>
                        <a:gs pos="100000">
                          <a:srgbClr val="6D2415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51779313"/>
                  </a:ext>
                </a:extLst>
              </a:tr>
              <a:tr h="20388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u="none" strike="noStrike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RCA</a:t>
                      </a:r>
                      <a:endParaRPr lang="pt-BR" sz="11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6D2415">
                            <a:shade val="30000"/>
                            <a:satMod val="115000"/>
                          </a:srgbClr>
                        </a:gs>
                        <a:gs pos="50000">
                          <a:srgbClr val="6D2415">
                            <a:shade val="67500"/>
                            <a:satMod val="115000"/>
                          </a:srgbClr>
                        </a:gs>
                        <a:gs pos="100000">
                          <a:srgbClr val="6D2415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14 (28%)</a:t>
                      </a:r>
                      <a:endParaRPr lang="pt-BR" sz="1100" b="0" i="0" u="none" strike="noStrike" cap="none" spc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17 (34%)</a:t>
                      </a:r>
                      <a:endParaRPr lang="pt-BR" sz="1100" b="0" i="0" u="none" strike="noStrike" cap="none" spc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 dirty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84 (41%)</a:t>
                      </a:r>
                      <a:endParaRPr lang="pt-BR" sz="1100" b="0" i="0" u="none" strike="noStrike" cap="none" spc="0" dirty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 </a:t>
                      </a:r>
                      <a:endParaRPr lang="pt-BR" sz="11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6D2415">
                            <a:shade val="30000"/>
                            <a:satMod val="115000"/>
                          </a:srgbClr>
                        </a:gs>
                        <a:gs pos="50000">
                          <a:srgbClr val="6D2415">
                            <a:shade val="67500"/>
                            <a:satMod val="115000"/>
                          </a:srgbClr>
                        </a:gs>
                        <a:gs pos="100000">
                          <a:srgbClr val="6D2415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69410060"/>
                  </a:ext>
                </a:extLst>
              </a:tr>
              <a:tr h="20388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u="none" strike="noStrike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LCX</a:t>
                      </a:r>
                      <a:endParaRPr lang="pt-BR" sz="11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6D2415">
                            <a:shade val="30000"/>
                            <a:satMod val="115000"/>
                          </a:srgbClr>
                        </a:gs>
                        <a:gs pos="50000">
                          <a:srgbClr val="6D2415">
                            <a:shade val="67500"/>
                            <a:satMod val="115000"/>
                          </a:srgbClr>
                        </a:gs>
                        <a:gs pos="100000">
                          <a:srgbClr val="6D2415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10 (20%)</a:t>
                      </a:r>
                      <a:endParaRPr lang="pt-BR" sz="1100" b="0" i="0" u="none" strike="noStrike" cap="none" spc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 dirty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7 (14%)</a:t>
                      </a:r>
                      <a:endParaRPr lang="pt-BR" sz="1100" b="0" i="0" u="none" strike="noStrike" cap="none" spc="0" dirty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 dirty="0">
                          <a:ln w="0"/>
                          <a:solidFill>
                            <a:schemeClr val="bg2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29 (14%)</a:t>
                      </a:r>
                      <a:endParaRPr lang="pt-BR" sz="1100" b="0" i="0" u="none" strike="noStrike" cap="none" spc="0" dirty="0">
                        <a:ln w="0"/>
                        <a:solidFill>
                          <a:schemeClr val="bg2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u="none" strike="noStrike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 </a:t>
                      </a:r>
                      <a:endParaRPr lang="pt-BR" sz="11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6D2415">
                            <a:shade val="30000"/>
                            <a:satMod val="115000"/>
                          </a:srgbClr>
                        </a:gs>
                        <a:gs pos="50000">
                          <a:srgbClr val="6D2415">
                            <a:shade val="67500"/>
                            <a:satMod val="115000"/>
                          </a:srgbClr>
                        </a:gs>
                        <a:gs pos="100000">
                          <a:srgbClr val="6D2415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93415133"/>
                  </a:ext>
                </a:extLst>
              </a:tr>
            </a:tbl>
          </a:graphicData>
        </a:graphic>
      </p:graphicFrame>
      <p:sp>
        <p:nvSpPr>
          <p:cNvPr id="4" name="Retângulo 3">
            <a:extLst>
              <a:ext uri="{FF2B5EF4-FFF2-40B4-BE49-F238E27FC236}">
                <a16:creationId xmlns:a16="http://schemas.microsoft.com/office/drawing/2014/main" id="{0EFD3C3C-AFEA-9340-956E-EBD415CE53C5}"/>
              </a:ext>
            </a:extLst>
          </p:cNvPr>
          <p:cNvSpPr/>
          <p:nvPr/>
        </p:nvSpPr>
        <p:spPr bwMode="auto">
          <a:xfrm>
            <a:off x="990600" y="3886200"/>
            <a:ext cx="7010400" cy="4572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519EE97-002F-AA48-805A-EDE65FC1602A}"/>
              </a:ext>
            </a:extLst>
          </p:cNvPr>
          <p:cNvSpPr/>
          <p:nvPr/>
        </p:nvSpPr>
        <p:spPr bwMode="auto">
          <a:xfrm>
            <a:off x="990600" y="5290931"/>
            <a:ext cx="7007087" cy="64935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6098E08-7361-D54A-B12B-EF2A452A8CAB}"/>
              </a:ext>
            </a:extLst>
          </p:cNvPr>
          <p:cNvSpPr/>
          <p:nvPr/>
        </p:nvSpPr>
        <p:spPr>
          <a:xfrm>
            <a:off x="169793" y="6400800"/>
            <a:ext cx="86487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200" i="0" dirty="0" err="1">
                <a:latin typeface="Times New Roman" panose="02020603050405020304" pitchFamily="18" charset="0"/>
              </a:rPr>
              <a:t>Variables</a:t>
            </a:r>
            <a:r>
              <a:rPr lang="pt-BR" sz="1200" i="0" dirty="0">
                <a:latin typeface="Times New Roman" panose="02020603050405020304" pitchFamily="18" charset="0"/>
              </a:rPr>
              <a:t> </a:t>
            </a:r>
            <a:r>
              <a:rPr lang="pt-BR" sz="1200" i="0" dirty="0" err="1">
                <a:latin typeface="Times New Roman" panose="02020603050405020304" pitchFamily="18" charset="0"/>
              </a:rPr>
              <a:t>expressed</a:t>
            </a:r>
            <a:r>
              <a:rPr lang="pt-BR" sz="1200" i="0" dirty="0">
                <a:latin typeface="Times New Roman" panose="02020603050405020304" pitchFamily="18" charset="0"/>
              </a:rPr>
              <a:t> as </a:t>
            </a:r>
            <a:r>
              <a:rPr lang="pt-BR" sz="1200" i="0" dirty="0" err="1">
                <a:latin typeface="Times New Roman" panose="02020603050405020304" pitchFamily="18" charset="0"/>
              </a:rPr>
              <a:t>mean</a:t>
            </a:r>
            <a:r>
              <a:rPr lang="pt-BR" sz="1200" i="0" dirty="0">
                <a:latin typeface="Times New Roman" panose="02020603050405020304" pitchFamily="18" charset="0"/>
              </a:rPr>
              <a:t> ± standard </a:t>
            </a:r>
            <a:r>
              <a:rPr lang="pt-BR" sz="1200" i="0" dirty="0" err="1">
                <a:latin typeface="Times New Roman" panose="02020603050405020304" pitchFamily="18" charset="0"/>
              </a:rPr>
              <a:t>deviation</a:t>
            </a:r>
            <a:r>
              <a:rPr lang="pt-BR" sz="1200" i="0" dirty="0">
                <a:latin typeface="Times New Roman" panose="02020603050405020304" pitchFamily="18" charset="0"/>
              </a:rPr>
              <a:t> </a:t>
            </a:r>
            <a:r>
              <a:rPr lang="pt-BR" sz="1200" i="0" dirty="0" err="1">
                <a:latin typeface="Times New Roman" panose="02020603050405020304" pitchFamily="18" charset="0"/>
              </a:rPr>
              <a:t>or</a:t>
            </a:r>
            <a:r>
              <a:rPr lang="pt-BR" sz="1200" i="0" dirty="0">
                <a:latin typeface="Times New Roman" panose="02020603050405020304" pitchFamily="18" charset="0"/>
              </a:rPr>
              <a:t> </a:t>
            </a:r>
            <a:r>
              <a:rPr lang="pt-BR" sz="1200" i="0" dirty="0" err="1">
                <a:latin typeface="Times New Roman" panose="02020603050405020304" pitchFamily="18" charset="0"/>
              </a:rPr>
              <a:t>number</a:t>
            </a:r>
            <a:r>
              <a:rPr lang="pt-BR" sz="1200" i="0" dirty="0">
                <a:latin typeface="Times New Roman" panose="02020603050405020304" pitchFamily="18" charset="0"/>
              </a:rPr>
              <a:t> (%). (1) </a:t>
            </a:r>
            <a:r>
              <a:rPr lang="pt-BR" sz="1200" i="0" dirty="0" err="1">
                <a:latin typeface="Times New Roman" panose="02020603050405020304" pitchFamily="18" charset="0"/>
              </a:rPr>
              <a:t>Analysis</a:t>
            </a:r>
            <a:r>
              <a:rPr lang="pt-BR" sz="1200" i="0" dirty="0">
                <a:latin typeface="Times New Roman" panose="02020603050405020304" pitchFamily="18" charset="0"/>
              </a:rPr>
              <a:t> </a:t>
            </a:r>
            <a:r>
              <a:rPr lang="pt-BR" sz="1200" i="0" dirty="0" err="1">
                <a:latin typeface="Times New Roman" panose="02020603050405020304" pitchFamily="18" charset="0"/>
              </a:rPr>
              <a:t>of</a:t>
            </a:r>
            <a:r>
              <a:rPr lang="pt-BR" sz="1200" i="0" dirty="0">
                <a:latin typeface="Times New Roman" panose="02020603050405020304" pitchFamily="18" charset="0"/>
              </a:rPr>
              <a:t> </a:t>
            </a:r>
            <a:r>
              <a:rPr lang="pt-BR" sz="1200" i="0" dirty="0" err="1">
                <a:latin typeface="Times New Roman" panose="02020603050405020304" pitchFamily="18" charset="0"/>
              </a:rPr>
              <a:t>variance</a:t>
            </a:r>
            <a:r>
              <a:rPr lang="pt-BR" sz="1200" i="0" dirty="0">
                <a:latin typeface="Times New Roman" panose="02020603050405020304" pitchFamily="18" charset="0"/>
              </a:rPr>
              <a:t>; (2) Chi- </a:t>
            </a:r>
            <a:r>
              <a:rPr lang="pt-BR" sz="1200" i="0" dirty="0" err="1">
                <a:latin typeface="Times New Roman" panose="02020603050405020304" pitchFamily="18" charset="0"/>
              </a:rPr>
              <a:t>square</a:t>
            </a:r>
            <a:r>
              <a:rPr lang="pt-BR" sz="1200" i="0" dirty="0">
                <a:latin typeface="Times New Roman" panose="02020603050405020304" pitchFamily="18" charset="0"/>
              </a:rPr>
              <a:t> </a:t>
            </a:r>
            <a:r>
              <a:rPr lang="pt-BR" sz="1200" i="0" dirty="0" err="1">
                <a:latin typeface="Times New Roman" panose="02020603050405020304" pitchFamily="18" charset="0"/>
              </a:rPr>
              <a:t>test</a:t>
            </a:r>
            <a:r>
              <a:rPr lang="pt-BR" sz="1200" i="0" dirty="0">
                <a:latin typeface="Times New Roman" panose="02020603050405020304" pitchFamily="18" charset="0"/>
              </a:rPr>
              <a:t>; (3) Fisher </a:t>
            </a:r>
            <a:r>
              <a:rPr lang="pt-BR" sz="1200" i="0" dirty="0" err="1">
                <a:latin typeface="Times New Roman" panose="02020603050405020304" pitchFamily="18" charset="0"/>
              </a:rPr>
              <a:t>Exact</a:t>
            </a:r>
            <a:r>
              <a:rPr lang="pt-BR" sz="1200" i="0" dirty="0">
                <a:latin typeface="Times New Roman" panose="02020603050405020304" pitchFamily="18" charset="0"/>
              </a:rPr>
              <a:t> test. </a:t>
            </a:r>
            <a:endParaRPr lang="pt-BR" sz="1200" i="0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410391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5" name="Gráfico 4">
                <a:extLst>
                  <a:ext uri="{FF2B5EF4-FFF2-40B4-BE49-F238E27FC236}">
                    <a16:creationId xmlns:a16="http://schemas.microsoft.com/office/drawing/2014/main" id="{5980F861-A614-43AA-B88D-99CC5B797F7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733696539"/>
                  </p:ext>
                </p:extLst>
              </p:nvPr>
            </p:nvGraphicFramePr>
            <p:xfrm>
              <a:off x="2193359" y="965405"/>
              <a:ext cx="4269457" cy="513870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5" name="Gráfico 4">
                <a:extLst>
                  <a:ext uri="{FF2B5EF4-FFF2-40B4-BE49-F238E27FC236}">
                    <a16:creationId xmlns:a16="http://schemas.microsoft.com/office/drawing/2014/main" id="{5980F861-A614-43AA-B88D-99CC5B797F7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93359" y="965405"/>
                <a:ext cx="4269457" cy="5138709"/>
              </a:xfrm>
              <a:prstGeom prst="rect">
                <a:avLst/>
              </a:prstGeom>
            </p:spPr>
          </p:pic>
        </mc:Fallback>
      </mc:AlternateContent>
      <p:sp>
        <p:nvSpPr>
          <p:cNvPr id="7" name="CaixaDeTexto 6">
            <a:extLst>
              <a:ext uri="{FF2B5EF4-FFF2-40B4-BE49-F238E27FC236}">
                <a16:creationId xmlns:a16="http://schemas.microsoft.com/office/drawing/2014/main" id="{2CEEA81B-21FA-406B-90AB-DA00544D2791}"/>
              </a:ext>
            </a:extLst>
          </p:cNvPr>
          <p:cNvSpPr txBox="1"/>
          <p:nvPr/>
        </p:nvSpPr>
        <p:spPr>
          <a:xfrm rot="16200000">
            <a:off x="1009347" y="3198168"/>
            <a:ext cx="1734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Time (min)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210938D-E3DD-4E27-9843-5A63E49964F7}"/>
              </a:ext>
            </a:extLst>
          </p:cNvPr>
          <p:cNvSpPr txBox="1"/>
          <p:nvPr/>
        </p:nvSpPr>
        <p:spPr>
          <a:xfrm>
            <a:off x="3258566" y="5893713"/>
            <a:ext cx="1219200" cy="430887"/>
          </a:xfrm>
          <a:prstGeom prst="rect">
            <a:avLst/>
          </a:prstGeom>
          <a:solidFill>
            <a:srgbClr val="6699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200" b="1" dirty="0" err="1"/>
              <a:t>Controls</a:t>
            </a:r>
            <a:endParaRPr lang="pt-BR" sz="1200" b="1" dirty="0"/>
          </a:p>
          <a:p>
            <a:pPr algn="ctr"/>
            <a:r>
              <a:rPr lang="pt-BR" sz="1000" b="1" dirty="0"/>
              <a:t>(PCI </a:t>
            </a:r>
            <a:r>
              <a:rPr lang="pt-BR" sz="1000" b="1" dirty="0" err="1"/>
              <a:t>only</a:t>
            </a:r>
            <a:r>
              <a:rPr lang="pt-BR" sz="1000" b="1" dirty="0"/>
              <a:t> </a:t>
            </a:r>
            <a:r>
              <a:rPr lang="pt-BR" sz="1000" b="1" dirty="0" err="1"/>
              <a:t>Group</a:t>
            </a:r>
            <a:r>
              <a:rPr lang="pt-BR" sz="1000" b="1" dirty="0"/>
              <a:t>)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545E7A9-1DF4-4772-AABC-E41B453553DC}"/>
              </a:ext>
            </a:extLst>
          </p:cNvPr>
          <p:cNvSpPr txBox="1"/>
          <p:nvPr/>
        </p:nvSpPr>
        <p:spPr>
          <a:xfrm>
            <a:off x="4495800" y="5893440"/>
            <a:ext cx="1486553" cy="43088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200" b="1" dirty="0" err="1"/>
              <a:t>Therapy</a:t>
            </a:r>
            <a:endParaRPr lang="pt-BR" sz="1200" b="1" dirty="0"/>
          </a:p>
          <a:p>
            <a:pPr algn="ctr"/>
            <a:r>
              <a:rPr lang="pt-BR" sz="1000" b="1" dirty="0"/>
              <a:t>(High MI+PCI </a:t>
            </a:r>
            <a:r>
              <a:rPr lang="pt-BR" sz="1000" b="1" dirty="0" err="1"/>
              <a:t>Group</a:t>
            </a:r>
            <a:r>
              <a:rPr lang="pt-BR" sz="1000" b="1" dirty="0"/>
              <a:t>)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B2C8EC5-B80C-4423-8AEF-B03548541F21}"/>
              </a:ext>
            </a:extLst>
          </p:cNvPr>
          <p:cNvSpPr txBox="1"/>
          <p:nvPr/>
        </p:nvSpPr>
        <p:spPr>
          <a:xfrm>
            <a:off x="4036821" y="955467"/>
            <a:ext cx="851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p = 0.42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16299E78-AC1A-42A2-ACFA-F4ABCC6715B7}"/>
              </a:ext>
            </a:extLst>
          </p:cNvPr>
          <p:cNvCxnSpPr/>
          <p:nvPr/>
        </p:nvCxnSpPr>
        <p:spPr>
          <a:xfrm>
            <a:off x="3923928" y="1294021"/>
            <a:ext cx="964408" cy="0"/>
          </a:xfrm>
          <a:prstGeom prst="line">
            <a:avLst/>
          </a:prstGeom>
          <a:ln w="28575">
            <a:solidFill>
              <a:srgbClr val="6699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A0E3F355-F376-42EC-9B89-9F521CF16559}"/>
              </a:ext>
            </a:extLst>
          </p:cNvPr>
          <p:cNvCxnSpPr>
            <a:cxnSpLocks/>
          </p:cNvCxnSpPr>
          <p:nvPr/>
        </p:nvCxnSpPr>
        <p:spPr>
          <a:xfrm>
            <a:off x="3923928" y="1294021"/>
            <a:ext cx="0" cy="169277"/>
          </a:xfrm>
          <a:prstGeom prst="line">
            <a:avLst/>
          </a:prstGeom>
          <a:ln w="28575">
            <a:solidFill>
              <a:srgbClr val="6699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547EDFBF-936E-4EF1-BC1E-FFE91F5BDE25}"/>
              </a:ext>
            </a:extLst>
          </p:cNvPr>
          <p:cNvCxnSpPr>
            <a:cxnSpLocks/>
          </p:cNvCxnSpPr>
          <p:nvPr/>
        </p:nvCxnSpPr>
        <p:spPr>
          <a:xfrm>
            <a:off x="4888336" y="1294021"/>
            <a:ext cx="0" cy="169277"/>
          </a:xfrm>
          <a:prstGeom prst="line">
            <a:avLst/>
          </a:prstGeom>
          <a:ln w="28575">
            <a:solidFill>
              <a:srgbClr val="6699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9" descr="asdads.png">
            <a:extLst>
              <a:ext uri="{FF2B5EF4-FFF2-40B4-BE49-F238E27FC236}">
                <a16:creationId xmlns:a16="http://schemas.microsoft.com/office/drawing/2014/main" id="{7FF11D85-F6C9-2A42-8FDC-E156361EFBC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66"/>
            <a:ext cx="914400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4">
            <a:extLst>
              <a:ext uri="{FF2B5EF4-FFF2-40B4-BE49-F238E27FC236}">
                <a16:creationId xmlns:a16="http://schemas.microsoft.com/office/drawing/2014/main" id="{C16979A2-1869-2540-88DC-3796584F6764}"/>
              </a:ext>
            </a:extLst>
          </p:cNvPr>
          <p:cNvSpPr/>
          <p:nvPr/>
        </p:nvSpPr>
        <p:spPr>
          <a:xfrm>
            <a:off x="1" y="76200"/>
            <a:ext cx="9143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tx2"/>
                </a:solidFill>
              </a:rPr>
              <a:t>Door to Balloon Time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36B4C67-9FB8-B34A-ACE7-4B6B62EF1065}"/>
              </a:ext>
            </a:extLst>
          </p:cNvPr>
          <p:cNvSpPr/>
          <p:nvPr/>
        </p:nvSpPr>
        <p:spPr>
          <a:xfrm>
            <a:off x="1671803" y="6438444"/>
            <a:ext cx="59201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</a:rPr>
              <a:t>Fisher </a:t>
            </a:r>
            <a:r>
              <a:rPr lang="pt-BR" dirty="0" err="1">
                <a:latin typeface="Times New Roman" panose="02020603050405020304" pitchFamily="18" charset="0"/>
              </a:rPr>
              <a:t>Exact</a:t>
            </a:r>
            <a:r>
              <a:rPr lang="pt-BR" dirty="0">
                <a:latin typeface="Times New Roman" panose="02020603050405020304" pitchFamily="18" charset="0"/>
              </a:rPr>
              <a:t> </a:t>
            </a:r>
            <a:r>
              <a:rPr lang="pt-BR" dirty="0" err="1">
                <a:latin typeface="Times New Roman" panose="02020603050405020304" pitchFamily="18" charset="0"/>
              </a:rPr>
              <a:t>test</a:t>
            </a:r>
            <a:r>
              <a:rPr lang="pt-BR" dirty="0">
                <a:latin typeface="Times New Roman" panose="02020603050405020304" pitchFamily="18" charset="0"/>
              </a:rPr>
              <a:t> </a:t>
            </a:r>
            <a:endParaRPr lang="pt-BR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86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EBF91087-5145-4958-931C-8438BF51D4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2445063"/>
              </p:ext>
            </p:extLst>
          </p:nvPr>
        </p:nvGraphicFramePr>
        <p:xfrm>
          <a:off x="1" y="1868488"/>
          <a:ext cx="8625558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id="{5C62244C-6F65-49D4-8FEA-0E76BA7DB497}"/>
              </a:ext>
            </a:extLst>
          </p:cNvPr>
          <p:cNvSpPr txBox="1"/>
          <p:nvPr/>
        </p:nvSpPr>
        <p:spPr>
          <a:xfrm>
            <a:off x="5119792" y="1094961"/>
            <a:ext cx="2803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p &lt; 0.001 </a:t>
            </a:r>
            <a:r>
              <a:rPr lang="pt-BR" sz="1600" b="1" dirty="0" err="1"/>
              <a:t>between</a:t>
            </a:r>
            <a:r>
              <a:rPr lang="pt-BR" sz="1600" b="1" dirty="0"/>
              <a:t> </a:t>
            </a:r>
            <a:r>
              <a:rPr lang="pt-BR" sz="1600" b="1" dirty="0" err="1"/>
              <a:t>groups</a:t>
            </a:r>
            <a:r>
              <a:rPr lang="pt-BR" sz="1600" b="1" dirty="0"/>
              <a:t> </a:t>
            </a:r>
          </a:p>
        </p:txBody>
      </p:sp>
      <p:pic>
        <p:nvPicPr>
          <p:cNvPr id="11" name="Picture 9" descr="asdads.png">
            <a:extLst>
              <a:ext uri="{FF2B5EF4-FFF2-40B4-BE49-F238E27FC236}">
                <a16:creationId xmlns:a16="http://schemas.microsoft.com/office/drawing/2014/main" id="{E662C60D-D15A-9E41-97F1-7161B396FEC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07"/>
            <a:ext cx="9143999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6A29E25F-64B4-4846-BC6F-37DA6EDDF9F4}"/>
              </a:ext>
            </a:extLst>
          </p:cNvPr>
          <p:cNvSpPr/>
          <p:nvPr/>
        </p:nvSpPr>
        <p:spPr>
          <a:xfrm>
            <a:off x="1" y="76200"/>
            <a:ext cx="9143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tx2"/>
                </a:solidFill>
              </a:rPr>
              <a:t>Angiographic Recanalization Rate Pre PCI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A2F1A8E5-47FF-8E41-83C1-BABBBA330B32}"/>
              </a:ext>
            </a:extLst>
          </p:cNvPr>
          <p:cNvSpPr/>
          <p:nvPr/>
        </p:nvSpPr>
        <p:spPr>
          <a:xfrm>
            <a:off x="0" y="6477000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</a:rPr>
              <a:t>Chi Square X2 </a:t>
            </a:r>
            <a:r>
              <a:rPr lang="pt-BR" dirty="0" err="1">
                <a:latin typeface="Times New Roman" panose="02020603050405020304" pitchFamily="18" charset="0"/>
              </a:rPr>
              <a:t>test</a:t>
            </a:r>
            <a:endParaRPr lang="pt-BR" dirty="0">
              <a:effectLst/>
              <a:latin typeface="Times New Roman" panose="02020603050405020304" pitchFamily="18" charset="0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D102C665-7DE8-DD4E-8C05-C989BB9F65F6}"/>
              </a:ext>
            </a:extLst>
          </p:cNvPr>
          <p:cNvGrpSpPr/>
          <p:nvPr/>
        </p:nvGrpSpPr>
        <p:grpSpPr>
          <a:xfrm>
            <a:off x="2407582" y="1643026"/>
            <a:ext cx="595035" cy="2090774"/>
            <a:chOff x="2407582" y="1643026"/>
            <a:chExt cx="595035" cy="2090774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DE0A8233-A68F-4BA1-B47A-8852C3363DA4}"/>
                </a:ext>
              </a:extLst>
            </p:cNvPr>
            <p:cNvSpPr txBox="1"/>
            <p:nvPr/>
          </p:nvSpPr>
          <p:spPr>
            <a:xfrm>
              <a:off x="2407582" y="1643026"/>
              <a:ext cx="595035" cy="338554"/>
            </a:xfrm>
            <a:prstGeom prst="rect">
              <a:avLst/>
            </a:prstGeom>
            <a:no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pt-BR" sz="1600" b="1" dirty="0"/>
                <a:t>48%</a:t>
              </a:r>
            </a:p>
          </p:txBody>
        </p:sp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3C260FFB-EC1C-AB4E-B33B-2D42DFB8D05B}"/>
                </a:ext>
              </a:extLst>
            </p:cNvPr>
            <p:cNvSpPr/>
            <p:nvPr/>
          </p:nvSpPr>
          <p:spPr bwMode="auto">
            <a:xfrm>
              <a:off x="2590800" y="2057400"/>
              <a:ext cx="228600" cy="1676400"/>
            </a:xfrm>
            <a:prstGeom prst="rect">
              <a:avLst/>
            </a:prstGeom>
            <a:gradFill flip="none" rotWithShape="1">
              <a:gsLst>
                <a:gs pos="0">
                  <a:srgbClr val="941100">
                    <a:shade val="30000"/>
                    <a:satMod val="115000"/>
                  </a:srgbClr>
                </a:gs>
                <a:gs pos="50000">
                  <a:srgbClr val="941100">
                    <a:shade val="67500"/>
                    <a:satMod val="115000"/>
                  </a:srgbClr>
                </a:gs>
                <a:gs pos="100000">
                  <a:srgbClr val="9411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rgbClr val="941100"/>
              </a:solidFill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48C9B822-0037-6242-9727-C2AE8326DA6B}"/>
              </a:ext>
            </a:extLst>
          </p:cNvPr>
          <p:cNvGrpSpPr/>
          <p:nvPr/>
        </p:nvGrpSpPr>
        <p:grpSpPr>
          <a:xfrm>
            <a:off x="4991689" y="1643026"/>
            <a:ext cx="595035" cy="1084587"/>
            <a:chOff x="4991689" y="1643026"/>
            <a:chExt cx="595035" cy="1084587"/>
          </a:xfrm>
        </p:grpSpPr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310E4A4B-5C55-43E4-AFD9-2E1A8BAC30C1}"/>
                </a:ext>
              </a:extLst>
            </p:cNvPr>
            <p:cNvSpPr txBox="1"/>
            <p:nvPr/>
          </p:nvSpPr>
          <p:spPr>
            <a:xfrm>
              <a:off x="4991689" y="1643026"/>
              <a:ext cx="595035" cy="338554"/>
            </a:xfrm>
            <a:prstGeom prst="rect">
              <a:avLst/>
            </a:prstGeom>
            <a:no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pt-BR" sz="1600" b="1" dirty="0"/>
                <a:t>20%</a:t>
              </a:r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6E5BB4E-72E9-564A-87E9-31D6CBA84D19}"/>
                </a:ext>
              </a:extLst>
            </p:cNvPr>
            <p:cNvSpPr/>
            <p:nvPr/>
          </p:nvSpPr>
          <p:spPr bwMode="auto">
            <a:xfrm>
              <a:off x="5168215" y="2015435"/>
              <a:ext cx="241984" cy="712178"/>
            </a:xfrm>
            <a:prstGeom prst="rect">
              <a:avLst/>
            </a:prstGeom>
            <a:gradFill flip="none" rotWithShape="1">
              <a:gsLst>
                <a:gs pos="0">
                  <a:srgbClr val="941100">
                    <a:shade val="30000"/>
                    <a:satMod val="115000"/>
                  </a:srgbClr>
                </a:gs>
                <a:gs pos="50000">
                  <a:srgbClr val="941100">
                    <a:shade val="67500"/>
                    <a:satMod val="115000"/>
                  </a:srgbClr>
                </a:gs>
                <a:gs pos="100000">
                  <a:srgbClr val="9411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rgbClr val="941100"/>
              </a:solidFill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71808C8E-E8FF-1049-9702-4B21147DA873}"/>
              </a:ext>
            </a:extLst>
          </p:cNvPr>
          <p:cNvGrpSpPr/>
          <p:nvPr/>
        </p:nvGrpSpPr>
        <p:grpSpPr>
          <a:xfrm>
            <a:off x="7549710" y="1643026"/>
            <a:ext cx="595035" cy="1084587"/>
            <a:chOff x="7549710" y="1643026"/>
            <a:chExt cx="595035" cy="1084587"/>
          </a:xfrm>
        </p:grpSpPr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AA3FDE09-099C-414D-8DB8-E157C77D5F28}"/>
                </a:ext>
              </a:extLst>
            </p:cNvPr>
            <p:cNvSpPr txBox="1"/>
            <p:nvPr/>
          </p:nvSpPr>
          <p:spPr>
            <a:xfrm>
              <a:off x="7549710" y="1643026"/>
              <a:ext cx="595035" cy="338554"/>
            </a:xfrm>
            <a:prstGeom prst="rect">
              <a:avLst/>
            </a:prstGeom>
            <a:no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pt-BR" sz="1600" b="1" dirty="0"/>
                <a:t>21%</a:t>
              </a:r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C75B6232-3BEC-0241-8899-407F19FA77F2}"/>
                </a:ext>
              </a:extLst>
            </p:cNvPr>
            <p:cNvSpPr/>
            <p:nvPr/>
          </p:nvSpPr>
          <p:spPr bwMode="auto">
            <a:xfrm>
              <a:off x="7759014" y="2057400"/>
              <a:ext cx="228600" cy="670213"/>
            </a:xfrm>
            <a:prstGeom prst="rect">
              <a:avLst/>
            </a:prstGeom>
            <a:gradFill flip="none" rotWithShape="1">
              <a:gsLst>
                <a:gs pos="0">
                  <a:srgbClr val="941100">
                    <a:shade val="30000"/>
                    <a:satMod val="115000"/>
                  </a:srgbClr>
                </a:gs>
                <a:gs pos="50000">
                  <a:srgbClr val="941100">
                    <a:shade val="67500"/>
                    <a:satMod val="115000"/>
                  </a:srgbClr>
                </a:gs>
                <a:gs pos="100000">
                  <a:srgbClr val="9411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rgbClr val="941100"/>
              </a:solidFill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5A085D5D-13FE-F947-84C6-805D3C11A0B3}"/>
              </a:ext>
            </a:extLst>
          </p:cNvPr>
          <p:cNvSpPr txBox="1"/>
          <p:nvPr/>
        </p:nvSpPr>
        <p:spPr>
          <a:xfrm>
            <a:off x="8873835" y="12319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27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9" descr="asdads.png">
            <a:extLst>
              <a:ext uri="{FF2B5EF4-FFF2-40B4-BE49-F238E27FC236}">
                <a16:creationId xmlns:a16="http://schemas.microsoft.com/office/drawing/2014/main" id="{E3A856B6-C132-0748-A956-0A294BA6F8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07"/>
            <a:ext cx="9143999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59999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4">
            <a:extLst>
              <a:ext uri="{FF2B5EF4-FFF2-40B4-BE49-F238E27FC236}">
                <a16:creationId xmlns:a16="http://schemas.microsoft.com/office/drawing/2014/main" id="{F0CC66CE-4EC6-4348-8D63-059875E17EEF}"/>
              </a:ext>
            </a:extLst>
          </p:cNvPr>
          <p:cNvSpPr/>
          <p:nvPr/>
        </p:nvSpPr>
        <p:spPr>
          <a:xfrm>
            <a:off x="1" y="76200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tx2"/>
                </a:solidFill>
              </a:rPr>
              <a:t>Change in Perfusion Score  # </a:t>
            </a:r>
            <a:r>
              <a:rPr lang="en-US" sz="2400" b="1" dirty="0" err="1">
                <a:solidFill>
                  <a:schemeClr val="tx2"/>
                </a:solidFill>
              </a:rPr>
              <a:t>Segs</a:t>
            </a:r>
            <a:r>
              <a:rPr lang="en-US" sz="2400" b="1" dirty="0">
                <a:solidFill>
                  <a:schemeClr val="tx2"/>
                </a:solidFill>
              </a:rPr>
              <a:t> MVO (Baseline - Post PCI)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C56F8FE-18D6-F941-B5BE-2A7BEC6835CF}"/>
              </a:ext>
            </a:extLst>
          </p:cNvPr>
          <p:cNvSpPr/>
          <p:nvPr/>
        </p:nvSpPr>
        <p:spPr>
          <a:xfrm>
            <a:off x="2073913" y="6438833"/>
            <a:ext cx="18658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</a:rPr>
              <a:t>*  </a:t>
            </a:r>
            <a:r>
              <a:rPr lang="pt-BR" dirty="0" err="1">
                <a:latin typeface="Times New Roman" panose="02020603050405020304" pitchFamily="18" charset="0"/>
              </a:rPr>
              <a:t>Paired</a:t>
            </a:r>
            <a:r>
              <a:rPr lang="pt-BR" dirty="0">
                <a:latin typeface="Times New Roman" panose="02020603050405020304" pitchFamily="18" charset="0"/>
              </a:rPr>
              <a:t> </a:t>
            </a:r>
            <a:r>
              <a:rPr lang="pt-BR" dirty="0" err="1">
                <a:latin typeface="Times New Roman" panose="02020603050405020304" pitchFamily="18" charset="0"/>
              </a:rPr>
              <a:t>Student</a:t>
            </a:r>
            <a:r>
              <a:rPr lang="pt-BR" dirty="0">
                <a:latin typeface="Times New Roman" panose="02020603050405020304" pitchFamily="18" charset="0"/>
              </a:rPr>
              <a:t> T </a:t>
            </a:r>
            <a:r>
              <a:rPr lang="pt-BR" dirty="0" err="1">
                <a:latin typeface="Times New Roman" panose="02020603050405020304" pitchFamily="18" charset="0"/>
              </a:rPr>
              <a:t>test</a:t>
            </a:r>
            <a:endParaRPr lang="pt-BR" dirty="0">
              <a:effectLst/>
              <a:latin typeface="Times New Roman" panose="02020603050405020304" pitchFamily="18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51C30872-4643-40F4-B101-0B1B56C758EA}"/>
              </a:ext>
            </a:extLst>
          </p:cNvPr>
          <p:cNvSpPr/>
          <p:nvPr/>
        </p:nvSpPr>
        <p:spPr>
          <a:xfrm>
            <a:off x="3994946" y="6438833"/>
            <a:ext cx="21111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</a:rPr>
              <a:t>** </a:t>
            </a:r>
            <a:r>
              <a:rPr lang="pt-BR" dirty="0" err="1">
                <a:latin typeface="Times New Roman" panose="02020603050405020304" pitchFamily="18" charset="0"/>
              </a:rPr>
              <a:t>Unpaired</a:t>
            </a:r>
            <a:r>
              <a:rPr lang="pt-BR" dirty="0">
                <a:latin typeface="Times New Roman" panose="02020603050405020304" pitchFamily="18" charset="0"/>
              </a:rPr>
              <a:t> </a:t>
            </a:r>
            <a:r>
              <a:rPr lang="pt-BR" dirty="0" err="1">
                <a:latin typeface="Times New Roman" panose="02020603050405020304" pitchFamily="18" charset="0"/>
              </a:rPr>
              <a:t>Student</a:t>
            </a:r>
            <a:r>
              <a:rPr lang="pt-BR" dirty="0">
                <a:latin typeface="Times New Roman" panose="02020603050405020304" pitchFamily="18" charset="0"/>
              </a:rPr>
              <a:t> T </a:t>
            </a:r>
            <a:r>
              <a:rPr lang="pt-BR" dirty="0" err="1">
                <a:latin typeface="Times New Roman" panose="02020603050405020304" pitchFamily="18" charset="0"/>
              </a:rPr>
              <a:t>test</a:t>
            </a:r>
            <a:endParaRPr lang="pt-BR" dirty="0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E03EC826-B20A-E74E-8517-7A8FB145F72D}"/>
              </a:ext>
            </a:extLst>
          </p:cNvPr>
          <p:cNvGrpSpPr/>
          <p:nvPr/>
        </p:nvGrpSpPr>
        <p:grpSpPr>
          <a:xfrm>
            <a:off x="-76200" y="1447800"/>
            <a:ext cx="4879408" cy="4100289"/>
            <a:chOff x="914400" y="895052"/>
            <a:chExt cx="7035149" cy="5349574"/>
          </a:xfrm>
        </p:grpSpPr>
        <p:graphicFrame>
          <p:nvGraphicFramePr>
            <p:cNvPr id="52" name="Gráfico 51">
              <a:extLst>
                <a:ext uri="{FF2B5EF4-FFF2-40B4-BE49-F238E27FC236}">
                  <a16:creationId xmlns:a16="http://schemas.microsoft.com/office/drawing/2014/main" id="{F878E162-B201-4AF8-9738-79A1E6FFA5F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492893971"/>
                </p:ext>
              </p:extLst>
            </p:nvPr>
          </p:nvGraphicFramePr>
          <p:xfrm>
            <a:off x="914400" y="1728089"/>
            <a:ext cx="7031388" cy="37515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ABA1EE27-C161-451D-BFCA-CC4A37F24733}"/>
                </a:ext>
              </a:extLst>
            </p:cNvPr>
            <p:cNvSpPr/>
            <p:nvPr/>
          </p:nvSpPr>
          <p:spPr bwMode="auto">
            <a:xfrm>
              <a:off x="6404941" y="5759920"/>
              <a:ext cx="217980" cy="484706"/>
            </a:xfrm>
            <a:prstGeom prst="rect">
              <a:avLst/>
            </a:prstGeom>
            <a:solidFill>
              <a:srgbClr val="060D1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3" name="CaixaDeTexto 72">
              <a:extLst>
                <a:ext uri="{FF2B5EF4-FFF2-40B4-BE49-F238E27FC236}">
                  <a16:creationId xmlns:a16="http://schemas.microsoft.com/office/drawing/2014/main" id="{B81A2FE0-3918-4A57-AC6E-FB2FCE8C99ED}"/>
                </a:ext>
              </a:extLst>
            </p:cNvPr>
            <p:cNvSpPr txBox="1"/>
            <p:nvPr/>
          </p:nvSpPr>
          <p:spPr>
            <a:xfrm>
              <a:off x="2148091" y="3246209"/>
              <a:ext cx="696137" cy="3613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i="0" dirty="0"/>
                <a:t>1.76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3532BA22-ECF6-491C-858C-709A41357B08}"/>
                </a:ext>
              </a:extLst>
            </p:cNvPr>
            <p:cNvSpPr txBox="1"/>
            <p:nvPr/>
          </p:nvSpPr>
          <p:spPr>
            <a:xfrm>
              <a:off x="3341411" y="3346620"/>
              <a:ext cx="696137" cy="3613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i="0" dirty="0"/>
                <a:t>1.72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0342B531-5DD8-4A69-BE57-53ED3C220E7F}"/>
                </a:ext>
              </a:extLst>
            </p:cNvPr>
            <p:cNvSpPr txBox="1"/>
            <p:nvPr/>
          </p:nvSpPr>
          <p:spPr>
            <a:xfrm>
              <a:off x="5826247" y="3216525"/>
              <a:ext cx="578843" cy="3613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i="0" dirty="0"/>
                <a:t>1.74</a:t>
              </a: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6D66A183-FE4D-442D-B9C7-1BEDB0943429}"/>
                </a:ext>
              </a:extLst>
            </p:cNvPr>
            <p:cNvSpPr txBox="1"/>
            <p:nvPr/>
          </p:nvSpPr>
          <p:spPr>
            <a:xfrm>
              <a:off x="7019775" y="3645245"/>
              <a:ext cx="578843" cy="3613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i="0" dirty="0"/>
                <a:t>1.57</a:t>
              </a:r>
            </a:p>
          </p:txBody>
        </p:sp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6E644E8E-4C5D-425E-A51F-E2172B88F60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486442" y="1301231"/>
              <a:ext cx="3614755" cy="251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0976ED48-A666-4CF4-9B0C-C6C964B4FA8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09198" y="1484731"/>
              <a:ext cx="0" cy="421977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2F186E68-247D-4AA6-983C-0AF4A4424337}"/>
                </a:ext>
              </a:extLst>
            </p:cNvPr>
            <p:cNvSpPr txBox="1"/>
            <p:nvPr/>
          </p:nvSpPr>
          <p:spPr>
            <a:xfrm>
              <a:off x="5478985" y="2710464"/>
              <a:ext cx="2470564" cy="341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/>
                <a:t>p= &lt; 0.001*</a:t>
              </a:r>
            </a:p>
          </p:txBody>
        </p: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569A4A68-895E-4122-AFB7-1326849BCD7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83922" y="1472700"/>
              <a:ext cx="3625276" cy="1203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52F4FB2D-FC9B-4C4F-A636-510B99A3DFFA}"/>
                </a:ext>
              </a:extLst>
            </p:cNvPr>
            <p:cNvCxnSpPr/>
            <p:nvPr/>
          </p:nvCxnSpPr>
          <p:spPr bwMode="auto">
            <a:xfrm>
              <a:off x="3683922" y="1472700"/>
              <a:ext cx="0" cy="25431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45B37765-8AF3-400A-9C3F-706E2EF756B3}"/>
                </a:ext>
              </a:extLst>
            </p:cNvPr>
            <p:cNvSpPr txBox="1"/>
            <p:nvPr/>
          </p:nvSpPr>
          <p:spPr>
            <a:xfrm>
              <a:off x="2255152" y="2518265"/>
              <a:ext cx="1541391" cy="361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/>
                <a:t>p= 0.86*</a:t>
              </a: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46E61C3C-9F11-47BD-A541-549E28A71DBB}"/>
                </a:ext>
              </a:extLst>
            </p:cNvPr>
            <p:cNvSpPr txBox="1"/>
            <p:nvPr/>
          </p:nvSpPr>
          <p:spPr>
            <a:xfrm>
              <a:off x="1843288" y="5226136"/>
              <a:ext cx="2692401" cy="481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800" dirty="0" err="1"/>
                <a:t>Pre</a:t>
              </a:r>
              <a:r>
                <a:rPr lang="pt-BR" sz="1800" dirty="0"/>
                <a:t> </a:t>
              </a:r>
              <a:r>
                <a:rPr lang="pt-BR" sz="1800" dirty="0" err="1"/>
                <a:t>Treatment</a:t>
              </a:r>
              <a:endParaRPr lang="pt-BR" sz="1800" dirty="0"/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264C58A4-A589-409E-A819-11A518B9C2AC}"/>
                </a:ext>
              </a:extLst>
            </p:cNvPr>
            <p:cNvSpPr txBox="1"/>
            <p:nvPr/>
          </p:nvSpPr>
          <p:spPr>
            <a:xfrm>
              <a:off x="6219822" y="5230787"/>
              <a:ext cx="1328342" cy="4818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800" dirty="0"/>
                <a:t>Post-PCI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46E8830B-9359-439B-91A8-A4F07774A4C2}"/>
                </a:ext>
              </a:extLst>
            </p:cNvPr>
            <p:cNvSpPr txBox="1"/>
            <p:nvPr/>
          </p:nvSpPr>
          <p:spPr>
            <a:xfrm>
              <a:off x="4624813" y="1465343"/>
              <a:ext cx="1289906" cy="401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p = 0.032**</a:t>
              </a:r>
            </a:p>
          </p:txBody>
        </p:sp>
        <p:cxnSp>
          <p:nvCxnSpPr>
            <p:cNvPr id="31" name="Conector reto 30">
              <a:extLst>
                <a:ext uri="{FF2B5EF4-FFF2-40B4-BE49-F238E27FC236}">
                  <a16:creationId xmlns:a16="http://schemas.microsoft.com/office/drawing/2014/main" id="{BBD20EE5-03BB-44AD-900C-BF9E57FDB348}"/>
                </a:ext>
              </a:extLst>
            </p:cNvPr>
            <p:cNvCxnSpPr/>
            <p:nvPr/>
          </p:nvCxnSpPr>
          <p:spPr bwMode="auto">
            <a:xfrm>
              <a:off x="2486442" y="1326407"/>
              <a:ext cx="0" cy="5971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Conector reto 52">
              <a:extLst>
                <a:ext uri="{FF2B5EF4-FFF2-40B4-BE49-F238E27FC236}">
                  <a16:creationId xmlns:a16="http://schemas.microsoft.com/office/drawing/2014/main" id="{4AC9D255-424B-4E69-AE52-B15D4C613B61}"/>
                </a:ext>
              </a:extLst>
            </p:cNvPr>
            <p:cNvCxnSpPr/>
            <p:nvPr/>
          </p:nvCxnSpPr>
          <p:spPr bwMode="auto">
            <a:xfrm>
              <a:off x="6101197" y="1326407"/>
              <a:ext cx="0" cy="5971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5" name="CaixaDeTexto 54">
              <a:extLst>
                <a:ext uri="{FF2B5EF4-FFF2-40B4-BE49-F238E27FC236}">
                  <a16:creationId xmlns:a16="http://schemas.microsoft.com/office/drawing/2014/main" id="{F28355A0-F63E-4581-AC76-456B5538EC6B}"/>
                </a:ext>
              </a:extLst>
            </p:cNvPr>
            <p:cNvSpPr txBox="1"/>
            <p:nvPr/>
          </p:nvSpPr>
          <p:spPr>
            <a:xfrm>
              <a:off x="4069663" y="895052"/>
              <a:ext cx="1289906" cy="401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p = 0.083**</a:t>
              </a: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3469326D-8B62-48FC-92C1-93CF0BA9470F}"/>
                </a:ext>
              </a:extLst>
            </p:cNvPr>
            <p:cNvSpPr txBox="1"/>
            <p:nvPr/>
          </p:nvSpPr>
          <p:spPr>
            <a:xfrm>
              <a:off x="1413144" y="4929998"/>
              <a:ext cx="375133" cy="481861"/>
            </a:xfrm>
            <a:prstGeom prst="rect">
              <a:avLst/>
            </a:prstGeom>
            <a:solidFill>
              <a:srgbClr val="08121C"/>
            </a:solidFill>
          </p:spPr>
          <p:txBody>
            <a:bodyPr wrap="none" rtlCol="0">
              <a:spAutoFit/>
            </a:bodyPr>
            <a:lstStyle/>
            <a:p>
              <a:r>
                <a:rPr lang="pt-BR" sz="1800" i="0" dirty="0"/>
                <a:t>0</a:t>
              </a:r>
            </a:p>
          </p:txBody>
        </p:sp>
        <p:cxnSp>
          <p:nvCxnSpPr>
            <p:cNvPr id="40" name="Conector reto 39">
              <a:extLst>
                <a:ext uri="{FF2B5EF4-FFF2-40B4-BE49-F238E27FC236}">
                  <a16:creationId xmlns:a16="http://schemas.microsoft.com/office/drawing/2014/main" id="{C4F82AD6-B36F-4CB5-8BA4-C201BF38F8A7}"/>
                </a:ext>
              </a:extLst>
            </p:cNvPr>
            <p:cNvCxnSpPr/>
            <p:nvPr/>
          </p:nvCxnSpPr>
          <p:spPr bwMode="auto">
            <a:xfrm flipV="1">
              <a:off x="1769342" y="4632758"/>
              <a:ext cx="170477" cy="13648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Conector reto 69">
              <a:extLst>
                <a:ext uri="{FF2B5EF4-FFF2-40B4-BE49-F238E27FC236}">
                  <a16:creationId xmlns:a16="http://schemas.microsoft.com/office/drawing/2014/main" id="{9593B518-046C-4F30-8794-77F63E09D92D}"/>
                </a:ext>
              </a:extLst>
            </p:cNvPr>
            <p:cNvCxnSpPr/>
            <p:nvPr/>
          </p:nvCxnSpPr>
          <p:spPr bwMode="auto">
            <a:xfrm flipV="1">
              <a:off x="1788277" y="4745190"/>
              <a:ext cx="170477" cy="13648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aphicFrame>
        <p:nvGraphicFramePr>
          <p:cNvPr id="35" name="Gráfico 34">
            <a:extLst>
              <a:ext uri="{FF2B5EF4-FFF2-40B4-BE49-F238E27FC236}">
                <a16:creationId xmlns:a16="http://schemas.microsoft.com/office/drawing/2014/main" id="{06A56F45-2BF1-E54B-80CE-CD5EDAC825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7031490"/>
              </p:ext>
            </p:extLst>
          </p:nvPr>
        </p:nvGraphicFramePr>
        <p:xfrm>
          <a:off x="4610259" y="1958652"/>
          <a:ext cx="4572000" cy="279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9" name="CaixaDeTexto 38">
            <a:extLst>
              <a:ext uri="{FF2B5EF4-FFF2-40B4-BE49-F238E27FC236}">
                <a16:creationId xmlns:a16="http://schemas.microsoft.com/office/drawing/2014/main" id="{66CCE2DE-74A9-534F-A4C6-C77E2F1B9D31}"/>
              </a:ext>
            </a:extLst>
          </p:cNvPr>
          <p:cNvSpPr txBox="1"/>
          <p:nvPr/>
        </p:nvSpPr>
        <p:spPr>
          <a:xfrm>
            <a:off x="2200791" y="5831655"/>
            <a:ext cx="15872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err="1"/>
              <a:t>Control</a:t>
            </a:r>
            <a:r>
              <a:rPr lang="pt-BR" sz="1600" b="1" dirty="0"/>
              <a:t> </a:t>
            </a:r>
            <a:r>
              <a:rPr lang="pt-BR" sz="1600" b="1" dirty="0" err="1"/>
              <a:t>Group</a:t>
            </a:r>
            <a:endParaRPr lang="pt-BR" sz="1600" b="1" dirty="0"/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8A04EA88-64E3-284C-B6A1-1BFA7361E037}"/>
              </a:ext>
            </a:extLst>
          </p:cNvPr>
          <p:cNvSpPr txBox="1"/>
          <p:nvPr/>
        </p:nvSpPr>
        <p:spPr>
          <a:xfrm>
            <a:off x="5577939" y="5862432"/>
            <a:ext cx="1219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/>
              <a:t>Therapy</a:t>
            </a:r>
            <a:r>
              <a:rPr lang="pt-BR" b="1" dirty="0"/>
              <a:t> </a:t>
            </a:r>
            <a:r>
              <a:rPr lang="pt-BR" b="1" dirty="0" err="1"/>
              <a:t>Group</a:t>
            </a:r>
            <a:endParaRPr lang="pt-BR" b="1" dirty="0"/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51B676A8-7C66-334B-9A56-A0D5AEADA771}"/>
              </a:ext>
            </a:extLst>
          </p:cNvPr>
          <p:cNvSpPr/>
          <p:nvPr/>
        </p:nvSpPr>
        <p:spPr bwMode="auto">
          <a:xfrm>
            <a:off x="5168642" y="5812518"/>
            <a:ext cx="304194" cy="371513"/>
          </a:xfrm>
          <a:prstGeom prst="rect">
            <a:avLst/>
          </a:prstGeom>
          <a:solidFill>
            <a:srgbClr val="B51B01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E779B155-D20D-3742-825B-66454AD51656}"/>
              </a:ext>
            </a:extLst>
          </p:cNvPr>
          <p:cNvSpPr txBox="1"/>
          <p:nvPr/>
        </p:nvSpPr>
        <p:spPr>
          <a:xfrm>
            <a:off x="5060554" y="4807244"/>
            <a:ext cx="1737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 err="1"/>
              <a:t>Pre</a:t>
            </a:r>
            <a:r>
              <a:rPr lang="pt-BR" sz="1800" dirty="0"/>
              <a:t> </a:t>
            </a:r>
            <a:r>
              <a:rPr lang="pt-BR" sz="1800" dirty="0" err="1"/>
              <a:t>Treatment</a:t>
            </a:r>
            <a:endParaRPr lang="pt-BR" sz="1800" dirty="0"/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DF02F0A3-6A0F-6C40-B813-BAC097928DAC}"/>
              </a:ext>
            </a:extLst>
          </p:cNvPr>
          <p:cNvSpPr txBox="1"/>
          <p:nvPr/>
        </p:nvSpPr>
        <p:spPr>
          <a:xfrm>
            <a:off x="7831852" y="4800300"/>
            <a:ext cx="92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/>
              <a:t>Post-PCI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B4AFBEE3-5AB7-9E4B-AF5F-88EDD7DC0873}"/>
              </a:ext>
            </a:extLst>
          </p:cNvPr>
          <p:cNvSpPr txBox="1"/>
          <p:nvPr/>
        </p:nvSpPr>
        <p:spPr>
          <a:xfrm>
            <a:off x="5184618" y="2236115"/>
            <a:ext cx="1069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***</a:t>
            </a:r>
            <a:r>
              <a:rPr lang="pt-BR" sz="1200" dirty="0" err="1"/>
              <a:t>p</a:t>
            </a:r>
            <a:r>
              <a:rPr lang="pt-BR" sz="1200" dirty="0"/>
              <a:t>=  0.56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D9B59A98-D789-1E4E-851B-1D3780F68031}"/>
              </a:ext>
            </a:extLst>
          </p:cNvPr>
          <p:cNvSpPr txBox="1"/>
          <p:nvPr/>
        </p:nvSpPr>
        <p:spPr>
          <a:xfrm>
            <a:off x="7704937" y="2339857"/>
            <a:ext cx="1069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***</a:t>
            </a:r>
            <a:r>
              <a:rPr lang="pt-BR" sz="1200" dirty="0" err="1"/>
              <a:t>p</a:t>
            </a:r>
            <a:r>
              <a:rPr lang="pt-BR" sz="1200" dirty="0"/>
              <a:t> = 0.005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146670A-A248-3B4E-84A4-A34690935BEB}"/>
              </a:ext>
            </a:extLst>
          </p:cNvPr>
          <p:cNvSpPr txBox="1"/>
          <p:nvPr/>
        </p:nvSpPr>
        <p:spPr>
          <a:xfrm>
            <a:off x="5294903" y="1021950"/>
            <a:ext cx="3278462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b="1" dirty="0"/>
              <a:t># </a:t>
            </a:r>
            <a:r>
              <a:rPr lang="pt-BR" sz="1600" b="1" dirty="0" err="1">
                <a:solidFill>
                  <a:schemeClr val="lt1"/>
                </a:solidFill>
              </a:rPr>
              <a:t>of</a:t>
            </a:r>
            <a:r>
              <a:rPr lang="pt-BR" sz="1600" b="1" dirty="0">
                <a:solidFill>
                  <a:schemeClr val="lt1"/>
                </a:solidFill>
              </a:rPr>
              <a:t> </a:t>
            </a:r>
            <a:r>
              <a:rPr lang="pt-BR" sz="1600" b="1" dirty="0" err="1">
                <a:solidFill>
                  <a:schemeClr val="lt1"/>
                </a:solidFill>
              </a:rPr>
              <a:t>Segments</a:t>
            </a:r>
            <a:r>
              <a:rPr lang="pt-BR" sz="1600" b="1" dirty="0">
                <a:solidFill>
                  <a:schemeClr val="lt1"/>
                </a:solidFill>
              </a:rPr>
              <a:t> </a:t>
            </a:r>
            <a:r>
              <a:rPr lang="pt-BR" sz="1600" b="1" dirty="0" err="1">
                <a:solidFill>
                  <a:schemeClr val="lt1"/>
                </a:solidFill>
              </a:rPr>
              <a:t>with</a:t>
            </a:r>
            <a:r>
              <a:rPr lang="pt-BR" sz="1600" b="1" dirty="0">
                <a:solidFill>
                  <a:schemeClr val="lt1"/>
                </a:solidFill>
              </a:rPr>
              <a:t> MVO (</a:t>
            </a:r>
            <a:r>
              <a:rPr lang="pt-BR" sz="1600" b="1" dirty="0" err="1">
                <a:solidFill>
                  <a:schemeClr val="lt1"/>
                </a:solidFill>
              </a:rPr>
              <a:t>Echo</a:t>
            </a:r>
            <a:r>
              <a:rPr lang="pt-BR" sz="1600" b="1" dirty="0">
                <a:solidFill>
                  <a:schemeClr val="lt1"/>
                </a:solidFill>
              </a:rPr>
              <a:t>)</a:t>
            </a:r>
            <a:endParaRPr lang="en-US" sz="1600" b="1" dirty="0"/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EDCBD0AE-2204-0F43-8C9B-5B1EE44AF603}"/>
              </a:ext>
            </a:extLst>
          </p:cNvPr>
          <p:cNvSpPr txBox="1"/>
          <p:nvPr/>
        </p:nvSpPr>
        <p:spPr>
          <a:xfrm>
            <a:off x="1331539" y="1081956"/>
            <a:ext cx="2452916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b="1" dirty="0"/>
              <a:t>Perfusion Score (Echo)</a:t>
            </a: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FF737BF6-094C-864B-B7A4-0C84D3D401A0}"/>
              </a:ext>
            </a:extLst>
          </p:cNvPr>
          <p:cNvSpPr/>
          <p:nvPr/>
        </p:nvSpPr>
        <p:spPr bwMode="auto">
          <a:xfrm>
            <a:off x="1922784" y="5773205"/>
            <a:ext cx="304194" cy="455453"/>
          </a:xfrm>
          <a:prstGeom prst="rect">
            <a:avLst/>
          </a:prstGeom>
          <a:solidFill>
            <a:srgbClr val="669900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32CB80D-EE66-C14D-86A6-029532732B0E}"/>
              </a:ext>
            </a:extLst>
          </p:cNvPr>
          <p:cNvCxnSpPr/>
          <p:nvPr/>
        </p:nvCxnSpPr>
        <p:spPr bwMode="auto">
          <a:xfrm>
            <a:off x="5050523" y="2038799"/>
            <a:ext cx="0" cy="273221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5B092452-0001-5B4A-8923-78BC16A7588A}"/>
              </a:ext>
            </a:extLst>
          </p:cNvPr>
          <p:cNvCxnSpPr/>
          <p:nvPr/>
        </p:nvCxnSpPr>
        <p:spPr bwMode="auto">
          <a:xfrm flipV="1">
            <a:off x="5050523" y="4572000"/>
            <a:ext cx="3941077" cy="2752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Retângulo 53">
            <a:extLst>
              <a:ext uri="{FF2B5EF4-FFF2-40B4-BE49-F238E27FC236}">
                <a16:creationId xmlns:a16="http://schemas.microsoft.com/office/drawing/2014/main" id="{B585757C-0A0F-8043-9F72-3919F033D534}"/>
              </a:ext>
            </a:extLst>
          </p:cNvPr>
          <p:cNvSpPr/>
          <p:nvPr/>
        </p:nvSpPr>
        <p:spPr>
          <a:xfrm>
            <a:off x="6360945" y="6474075"/>
            <a:ext cx="16014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</a:rPr>
              <a:t>*** Chi Square </a:t>
            </a:r>
            <a:r>
              <a:rPr lang="pt-BR" dirty="0" err="1">
                <a:latin typeface="Times New Roman" panose="02020603050405020304" pitchFamily="18" charset="0"/>
              </a:rPr>
              <a:t>test</a:t>
            </a:r>
            <a:endParaRPr lang="pt-BR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6C0CD96-601D-2440-A4D6-624FF7631F73}"/>
              </a:ext>
            </a:extLst>
          </p:cNvPr>
          <p:cNvSpPr/>
          <p:nvPr/>
        </p:nvSpPr>
        <p:spPr bwMode="auto">
          <a:xfrm>
            <a:off x="6986752" y="1835364"/>
            <a:ext cx="2057400" cy="4034097"/>
          </a:xfrm>
          <a:prstGeom prst="ellipse">
            <a:avLst/>
          </a:prstGeom>
          <a:noFill/>
          <a:ln w="9525" cap="flat" cmpd="sng" algn="ctr">
            <a:solidFill>
              <a:schemeClr val="tx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653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9" descr="asdads.png"/>
          <p:cNvPicPr>
            <a:picLocks noChangeAspect="1"/>
          </p:cNvPicPr>
          <p:nvPr/>
        </p:nvPicPr>
        <p:blipFill>
          <a:blip r:embed="rId3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7" y="24182"/>
            <a:ext cx="914400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0" y="136070"/>
            <a:ext cx="80177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2000" b="1" dirty="0">
                <a:solidFill>
                  <a:schemeClr val="tx2"/>
                </a:solidFill>
              </a:rPr>
              <a:t>ST </a:t>
            </a:r>
            <a:r>
              <a:rPr lang="pt-BR" sz="2000" b="1" dirty="0" err="1">
                <a:solidFill>
                  <a:schemeClr val="tx2"/>
                </a:solidFill>
              </a:rPr>
              <a:t>Segment</a:t>
            </a:r>
            <a:r>
              <a:rPr lang="pt-BR" sz="2000" b="1" dirty="0">
                <a:solidFill>
                  <a:schemeClr val="tx2"/>
                </a:solidFill>
              </a:rPr>
              <a:t> </a:t>
            </a:r>
            <a:r>
              <a:rPr lang="pt-BR" sz="2000" b="1" dirty="0" err="1">
                <a:solidFill>
                  <a:schemeClr val="tx2"/>
                </a:solidFill>
              </a:rPr>
              <a:t>Resolution</a:t>
            </a:r>
            <a:r>
              <a:rPr lang="pt-BR" sz="2000" b="1" dirty="0">
                <a:solidFill>
                  <a:schemeClr val="tx2"/>
                </a:solidFill>
              </a:rPr>
              <a:t> </a:t>
            </a:r>
            <a:r>
              <a:rPr lang="pt-BR" sz="2000" b="1" dirty="0" err="1">
                <a:solidFill>
                  <a:schemeClr val="tx2"/>
                </a:solidFill>
              </a:rPr>
              <a:t>and</a:t>
            </a:r>
            <a:r>
              <a:rPr lang="pt-BR" sz="2000" b="1" dirty="0">
                <a:solidFill>
                  <a:schemeClr val="tx2"/>
                </a:solidFill>
              </a:rPr>
              <a:t> </a:t>
            </a:r>
            <a:r>
              <a:rPr lang="pt-BR" sz="2000" b="1" dirty="0" err="1">
                <a:solidFill>
                  <a:schemeClr val="tx2"/>
                </a:solidFill>
              </a:rPr>
              <a:t>Peak</a:t>
            </a:r>
            <a:r>
              <a:rPr lang="pt-BR" sz="2000" b="1" dirty="0">
                <a:solidFill>
                  <a:schemeClr val="tx2"/>
                </a:solidFill>
              </a:rPr>
              <a:t> </a:t>
            </a:r>
            <a:r>
              <a:rPr lang="pt-BR" sz="2000" b="1" dirty="0" err="1">
                <a:solidFill>
                  <a:schemeClr val="tx2"/>
                </a:solidFill>
              </a:rPr>
              <a:t>Troponin</a:t>
            </a:r>
            <a:r>
              <a:rPr lang="pt-BR" sz="2000" b="1" dirty="0">
                <a:solidFill>
                  <a:schemeClr val="tx2"/>
                </a:solidFill>
              </a:rPr>
              <a:t>/MB-CK </a:t>
            </a:r>
            <a:r>
              <a:rPr lang="pt-BR" sz="2000" b="1" dirty="0" err="1">
                <a:solidFill>
                  <a:schemeClr val="tx2"/>
                </a:solidFill>
              </a:rPr>
              <a:t>Values</a:t>
            </a:r>
            <a:endParaRPr lang="pt-BR" sz="2000" b="1" dirty="0">
              <a:solidFill>
                <a:schemeClr val="tx2"/>
              </a:solidFill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1370056-5EE2-1B42-AEB1-1FC664DC2BC9}"/>
              </a:ext>
            </a:extLst>
          </p:cNvPr>
          <p:cNvSpPr/>
          <p:nvPr/>
        </p:nvSpPr>
        <p:spPr>
          <a:xfrm>
            <a:off x="141634" y="6527884"/>
            <a:ext cx="87108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latin typeface="Times New Roman" panose="02020603050405020304" pitchFamily="18" charset="0"/>
              </a:rPr>
              <a:t>(*) Mann- Whitney </a:t>
            </a:r>
            <a:r>
              <a:rPr lang="pt-BR" sz="1200" dirty="0" err="1">
                <a:latin typeface="Times New Roman" panose="02020603050405020304" pitchFamily="18" charset="0"/>
              </a:rPr>
              <a:t>test</a:t>
            </a:r>
            <a:r>
              <a:rPr lang="pt-BR" sz="1200" dirty="0">
                <a:latin typeface="Times New Roman" panose="02020603050405020304" pitchFamily="18" charset="0"/>
              </a:rPr>
              <a:t>; (**) </a:t>
            </a:r>
            <a:r>
              <a:rPr lang="pt-BR" sz="1200" dirty="0" err="1">
                <a:latin typeface="Times New Roman" panose="02020603050405020304" pitchFamily="18" charset="0"/>
              </a:rPr>
              <a:t>Student</a:t>
            </a:r>
            <a:r>
              <a:rPr lang="pt-BR" sz="1200" dirty="0">
                <a:latin typeface="Times New Roman" panose="02020603050405020304" pitchFamily="18" charset="0"/>
              </a:rPr>
              <a:t> </a:t>
            </a:r>
            <a:r>
              <a:rPr lang="pt-BR" sz="1200" dirty="0" err="1">
                <a:latin typeface="Times New Roman" panose="02020603050405020304" pitchFamily="18" charset="0"/>
              </a:rPr>
              <a:t>T</a:t>
            </a:r>
            <a:r>
              <a:rPr lang="pt-BR" sz="1200" dirty="0">
                <a:latin typeface="Times New Roman" panose="02020603050405020304" pitchFamily="18" charset="0"/>
              </a:rPr>
              <a:t> test. </a:t>
            </a:r>
            <a:endParaRPr lang="pt-BR" sz="1200" dirty="0">
              <a:effectLst/>
              <a:latin typeface="Times New Roman" panose="02020603050405020304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56EBC52-B07C-614F-ABFE-3B2A9700D2D8}"/>
              </a:ext>
            </a:extLst>
          </p:cNvPr>
          <p:cNvSpPr txBox="1"/>
          <p:nvPr/>
        </p:nvSpPr>
        <p:spPr>
          <a:xfrm>
            <a:off x="170761" y="3575998"/>
            <a:ext cx="235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F83B62E-5F0D-EE47-A252-8C4B84322C22}"/>
              </a:ext>
            </a:extLst>
          </p:cNvPr>
          <p:cNvSpPr txBox="1"/>
          <p:nvPr/>
        </p:nvSpPr>
        <p:spPr>
          <a:xfrm>
            <a:off x="3929099" y="3826907"/>
            <a:ext cx="921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 = 0.011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FD091D38-BADE-024E-B5C2-E0CB745E0761}"/>
              </a:ext>
            </a:extLst>
          </p:cNvPr>
          <p:cNvSpPr txBox="1"/>
          <p:nvPr/>
        </p:nvSpPr>
        <p:spPr>
          <a:xfrm>
            <a:off x="3682006" y="881869"/>
            <a:ext cx="934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 = 0.093</a:t>
            </a:r>
          </a:p>
        </p:txBody>
      </p:sp>
      <p:graphicFrame>
        <p:nvGraphicFramePr>
          <p:cNvPr id="33" name="Gráfico 32">
            <a:extLst>
              <a:ext uri="{FF2B5EF4-FFF2-40B4-BE49-F238E27FC236}">
                <a16:creationId xmlns:a16="http://schemas.microsoft.com/office/drawing/2014/main" id="{6C023137-B362-F948-8DC4-2C61406BC0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8753321"/>
              </p:ext>
            </p:extLst>
          </p:nvPr>
        </p:nvGraphicFramePr>
        <p:xfrm>
          <a:off x="205102" y="83531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Gráfico 33">
            <a:extLst>
              <a:ext uri="{FF2B5EF4-FFF2-40B4-BE49-F238E27FC236}">
                <a16:creationId xmlns:a16="http://schemas.microsoft.com/office/drawing/2014/main" id="{D928D007-F88C-9045-8DB0-FD670E9C68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1190547"/>
              </p:ext>
            </p:extLst>
          </p:nvPr>
        </p:nvGraphicFramePr>
        <p:xfrm>
          <a:off x="4623962" y="80933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5" name="CaixaDeTexto 34">
            <a:extLst>
              <a:ext uri="{FF2B5EF4-FFF2-40B4-BE49-F238E27FC236}">
                <a16:creationId xmlns:a16="http://schemas.microsoft.com/office/drawing/2014/main" id="{7D4BA32F-A03D-9040-8675-11AB76CAAB7E}"/>
              </a:ext>
            </a:extLst>
          </p:cNvPr>
          <p:cNvSpPr txBox="1"/>
          <p:nvPr/>
        </p:nvSpPr>
        <p:spPr>
          <a:xfrm>
            <a:off x="8215380" y="770309"/>
            <a:ext cx="921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 = 0.011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32D9AD5D-6087-FB4A-9907-F9B7A8D19196}"/>
              </a:ext>
            </a:extLst>
          </p:cNvPr>
          <p:cNvSpPr txBox="1"/>
          <p:nvPr/>
        </p:nvSpPr>
        <p:spPr>
          <a:xfrm>
            <a:off x="295462" y="685800"/>
            <a:ext cx="390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**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8FA183F3-3922-7446-B51F-8182A6B25447}"/>
              </a:ext>
            </a:extLst>
          </p:cNvPr>
          <p:cNvSpPr txBox="1"/>
          <p:nvPr/>
        </p:nvSpPr>
        <p:spPr>
          <a:xfrm>
            <a:off x="8103928" y="3892800"/>
            <a:ext cx="949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 &lt; 0.001</a:t>
            </a:r>
          </a:p>
        </p:txBody>
      </p:sp>
      <p:graphicFrame>
        <p:nvGraphicFramePr>
          <p:cNvPr id="40" name="Gráfico 39">
            <a:extLst>
              <a:ext uri="{FF2B5EF4-FFF2-40B4-BE49-F238E27FC236}">
                <a16:creationId xmlns:a16="http://schemas.microsoft.com/office/drawing/2014/main" id="{6918750A-AF8E-9047-A27F-8380820A4A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6376561"/>
              </p:ext>
            </p:extLst>
          </p:nvPr>
        </p:nvGraphicFramePr>
        <p:xfrm>
          <a:off x="55127" y="362341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1" name="Gráfico 40">
            <a:extLst>
              <a:ext uri="{FF2B5EF4-FFF2-40B4-BE49-F238E27FC236}">
                <a16:creationId xmlns:a16="http://schemas.microsoft.com/office/drawing/2014/main" id="{F0293118-C0B7-6A4D-A142-C7250535FB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0038930"/>
              </p:ext>
            </p:extLst>
          </p:nvPr>
        </p:nvGraphicFramePr>
        <p:xfrm>
          <a:off x="4834925" y="3623418"/>
          <a:ext cx="4572000" cy="292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43" name="Agrupar 42">
            <a:extLst>
              <a:ext uri="{FF2B5EF4-FFF2-40B4-BE49-F238E27FC236}">
                <a16:creationId xmlns:a16="http://schemas.microsoft.com/office/drawing/2014/main" id="{E6F5961D-15A5-5143-8E8D-E03290F99877}"/>
              </a:ext>
            </a:extLst>
          </p:cNvPr>
          <p:cNvGrpSpPr/>
          <p:nvPr/>
        </p:nvGrpSpPr>
        <p:grpSpPr>
          <a:xfrm>
            <a:off x="685800" y="1024354"/>
            <a:ext cx="3581400" cy="1795046"/>
            <a:chOff x="685800" y="1189646"/>
            <a:chExt cx="3581400" cy="1629754"/>
          </a:xfrm>
        </p:grpSpPr>
        <p:cxnSp>
          <p:nvCxnSpPr>
            <p:cNvPr id="16" name="Conector Reto 15">
              <a:extLst>
                <a:ext uri="{FF2B5EF4-FFF2-40B4-BE49-F238E27FC236}">
                  <a16:creationId xmlns:a16="http://schemas.microsoft.com/office/drawing/2014/main" id="{92744396-27CC-A840-A073-519966D19933}"/>
                </a:ext>
              </a:extLst>
            </p:cNvPr>
            <p:cNvCxnSpPr/>
            <p:nvPr/>
          </p:nvCxnSpPr>
          <p:spPr bwMode="auto">
            <a:xfrm>
              <a:off x="698500" y="1189646"/>
              <a:ext cx="0" cy="162975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Conector Reto 41">
              <a:extLst>
                <a:ext uri="{FF2B5EF4-FFF2-40B4-BE49-F238E27FC236}">
                  <a16:creationId xmlns:a16="http://schemas.microsoft.com/office/drawing/2014/main" id="{FB988358-D40F-344D-9FD3-CECBC5F162B8}"/>
                </a:ext>
              </a:extLst>
            </p:cNvPr>
            <p:cNvCxnSpPr/>
            <p:nvPr/>
          </p:nvCxnSpPr>
          <p:spPr bwMode="auto">
            <a:xfrm>
              <a:off x="685800" y="2819400"/>
              <a:ext cx="35814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293A306D-C7B6-0F41-8691-C69A7CEED9EA}"/>
              </a:ext>
            </a:extLst>
          </p:cNvPr>
          <p:cNvGrpSpPr/>
          <p:nvPr/>
        </p:nvGrpSpPr>
        <p:grpSpPr>
          <a:xfrm>
            <a:off x="5037401" y="1117112"/>
            <a:ext cx="3581400" cy="1751994"/>
            <a:chOff x="685800" y="1189646"/>
            <a:chExt cx="3581400" cy="1629754"/>
          </a:xfrm>
        </p:grpSpPr>
        <p:cxnSp>
          <p:nvCxnSpPr>
            <p:cNvPr id="51" name="Conector Reto 50">
              <a:extLst>
                <a:ext uri="{FF2B5EF4-FFF2-40B4-BE49-F238E27FC236}">
                  <a16:creationId xmlns:a16="http://schemas.microsoft.com/office/drawing/2014/main" id="{F787214A-48AA-5A4E-BE5D-408D5EA1DD4F}"/>
                </a:ext>
              </a:extLst>
            </p:cNvPr>
            <p:cNvCxnSpPr/>
            <p:nvPr/>
          </p:nvCxnSpPr>
          <p:spPr bwMode="auto">
            <a:xfrm>
              <a:off x="698500" y="1189646"/>
              <a:ext cx="0" cy="162975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Conector Reto 51">
              <a:extLst>
                <a:ext uri="{FF2B5EF4-FFF2-40B4-BE49-F238E27FC236}">
                  <a16:creationId xmlns:a16="http://schemas.microsoft.com/office/drawing/2014/main" id="{B633E087-2A5D-954B-8BD7-6718A215C384}"/>
                </a:ext>
              </a:extLst>
            </p:cNvPr>
            <p:cNvCxnSpPr/>
            <p:nvPr/>
          </p:nvCxnSpPr>
          <p:spPr bwMode="auto">
            <a:xfrm>
              <a:off x="685800" y="2819400"/>
              <a:ext cx="35814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3" name="Agrupar 52">
            <a:extLst>
              <a:ext uri="{FF2B5EF4-FFF2-40B4-BE49-F238E27FC236}">
                <a16:creationId xmlns:a16="http://schemas.microsoft.com/office/drawing/2014/main" id="{61720F10-F99F-5945-9819-561232135E18}"/>
              </a:ext>
            </a:extLst>
          </p:cNvPr>
          <p:cNvGrpSpPr/>
          <p:nvPr/>
        </p:nvGrpSpPr>
        <p:grpSpPr>
          <a:xfrm>
            <a:off x="609600" y="3894554"/>
            <a:ext cx="3581400" cy="1795046"/>
            <a:chOff x="685800" y="1189646"/>
            <a:chExt cx="3581400" cy="1629754"/>
          </a:xfrm>
        </p:grpSpPr>
        <p:cxnSp>
          <p:nvCxnSpPr>
            <p:cNvPr id="54" name="Conector Reto 53">
              <a:extLst>
                <a:ext uri="{FF2B5EF4-FFF2-40B4-BE49-F238E27FC236}">
                  <a16:creationId xmlns:a16="http://schemas.microsoft.com/office/drawing/2014/main" id="{8E42BFCF-3759-A145-9DD3-7D27A3AC3604}"/>
                </a:ext>
              </a:extLst>
            </p:cNvPr>
            <p:cNvCxnSpPr/>
            <p:nvPr/>
          </p:nvCxnSpPr>
          <p:spPr bwMode="auto">
            <a:xfrm>
              <a:off x="698500" y="1189646"/>
              <a:ext cx="0" cy="162975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Conector Reto 54">
              <a:extLst>
                <a:ext uri="{FF2B5EF4-FFF2-40B4-BE49-F238E27FC236}">
                  <a16:creationId xmlns:a16="http://schemas.microsoft.com/office/drawing/2014/main" id="{63224054-DAC8-8947-8E95-5EB3842A3833}"/>
                </a:ext>
              </a:extLst>
            </p:cNvPr>
            <p:cNvCxnSpPr/>
            <p:nvPr/>
          </p:nvCxnSpPr>
          <p:spPr bwMode="auto">
            <a:xfrm>
              <a:off x="685800" y="2819400"/>
              <a:ext cx="35814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2FA41406-196C-9243-8536-28707A7B5785}"/>
              </a:ext>
            </a:extLst>
          </p:cNvPr>
          <p:cNvGrpSpPr/>
          <p:nvPr/>
        </p:nvGrpSpPr>
        <p:grpSpPr>
          <a:xfrm>
            <a:off x="5314590" y="3894554"/>
            <a:ext cx="3581400" cy="1985287"/>
            <a:chOff x="685800" y="1189646"/>
            <a:chExt cx="3581400" cy="1629754"/>
          </a:xfrm>
        </p:grpSpPr>
        <p:cxnSp>
          <p:nvCxnSpPr>
            <p:cNvPr id="57" name="Conector Reto 56">
              <a:extLst>
                <a:ext uri="{FF2B5EF4-FFF2-40B4-BE49-F238E27FC236}">
                  <a16:creationId xmlns:a16="http://schemas.microsoft.com/office/drawing/2014/main" id="{257BAC14-924A-CE4D-8EB6-58AE12A5E6DB}"/>
                </a:ext>
              </a:extLst>
            </p:cNvPr>
            <p:cNvCxnSpPr/>
            <p:nvPr/>
          </p:nvCxnSpPr>
          <p:spPr bwMode="auto">
            <a:xfrm>
              <a:off x="698500" y="1189646"/>
              <a:ext cx="0" cy="162975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Conector Reto 57">
              <a:extLst>
                <a:ext uri="{FF2B5EF4-FFF2-40B4-BE49-F238E27FC236}">
                  <a16:creationId xmlns:a16="http://schemas.microsoft.com/office/drawing/2014/main" id="{873BF6E9-6EAC-5942-B8AF-EF0FDB6B1FDE}"/>
                </a:ext>
              </a:extLst>
            </p:cNvPr>
            <p:cNvCxnSpPr/>
            <p:nvPr/>
          </p:nvCxnSpPr>
          <p:spPr bwMode="auto">
            <a:xfrm>
              <a:off x="685800" y="2819400"/>
              <a:ext cx="35814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87512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 dir="r"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9" descr="asdads.png"/>
          <p:cNvPicPr>
            <a:picLocks noChangeAspect="1"/>
          </p:cNvPicPr>
          <p:nvPr/>
        </p:nvPicPr>
        <p:blipFill>
          <a:blip r:embed="rId3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438"/>
            <a:ext cx="914400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6-00180-sl13-bluebar"/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/>
          <a:stretch>
            <a:fillRect/>
          </a:stretch>
        </p:blipFill>
        <p:spPr bwMode="auto">
          <a:xfrm>
            <a:off x="1143000" y="5263617"/>
            <a:ext cx="8265552" cy="55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fsdsdf.png"/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89" y="3070737"/>
            <a:ext cx="8394847" cy="976145"/>
          </a:xfrm>
          <a:prstGeom prst="rect">
            <a:avLst/>
          </a:prstGeom>
        </p:spPr>
      </p:pic>
      <p:pic>
        <p:nvPicPr>
          <p:cNvPr id="24" name="Picture 23" descr="sfsdsdf.png"/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5" y="4004547"/>
            <a:ext cx="8398810" cy="976606"/>
          </a:xfrm>
          <a:prstGeom prst="rect">
            <a:avLst/>
          </a:prstGeom>
        </p:spPr>
      </p:pic>
      <p:pic>
        <p:nvPicPr>
          <p:cNvPr id="30724" name="Picture 28" descr="sfsdsdf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2162175"/>
            <a:ext cx="818515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890" y="273282"/>
            <a:ext cx="4207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2800" b="1" dirty="0" err="1">
                <a:solidFill>
                  <a:schemeClr val="tx2">
                    <a:lumMod val="75000"/>
                  </a:schemeClr>
                </a:solidFill>
              </a:rPr>
              <a:t>Clinical</a:t>
            </a:r>
            <a:r>
              <a:rPr lang="pt-BR" sz="2800" b="1" dirty="0">
                <a:solidFill>
                  <a:schemeClr val="tx2">
                    <a:lumMod val="75000"/>
                  </a:schemeClr>
                </a:solidFill>
              </a:rPr>
              <a:t> Case # 76</a:t>
            </a:r>
          </a:p>
        </p:txBody>
      </p:sp>
      <p:sp>
        <p:nvSpPr>
          <p:cNvPr id="30727" name="Rectangle 1"/>
          <p:cNvSpPr>
            <a:spLocks noChangeArrowheads="1"/>
          </p:cNvSpPr>
          <p:nvPr/>
        </p:nvSpPr>
        <p:spPr bwMode="auto">
          <a:xfrm>
            <a:off x="609317" y="1271045"/>
            <a:ext cx="51251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2800" dirty="0" err="1">
                <a:solidFill>
                  <a:srgbClr val="CCFFCC"/>
                </a:solidFill>
              </a:rPr>
              <a:t>Randomized</a:t>
            </a:r>
            <a:r>
              <a:rPr lang="pt-BR" sz="2800" dirty="0">
                <a:solidFill>
                  <a:srgbClr val="CCFFCC"/>
                </a:solidFill>
              </a:rPr>
              <a:t> </a:t>
            </a:r>
            <a:r>
              <a:rPr lang="pt-BR" sz="2800" dirty="0" err="1">
                <a:solidFill>
                  <a:srgbClr val="CCFFCC"/>
                </a:solidFill>
              </a:rPr>
              <a:t>to</a:t>
            </a:r>
            <a:r>
              <a:rPr lang="pt-BR" sz="2800" dirty="0">
                <a:solidFill>
                  <a:srgbClr val="CCFFCC"/>
                </a:solidFill>
              </a:rPr>
              <a:t> </a:t>
            </a:r>
            <a:r>
              <a:rPr lang="pt-BR" sz="2800" dirty="0" err="1">
                <a:solidFill>
                  <a:srgbClr val="CCFFCC"/>
                </a:solidFill>
              </a:rPr>
              <a:t>Therapy</a:t>
            </a:r>
            <a:r>
              <a:rPr lang="pt-BR" sz="2800" dirty="0">
                <a:solidFill>
                  <a:srgbClr val="CCFFCC"/>
                </a:solidFill>
              </a:rPr>
              <a:t> </a:t>
            </a:r>
            <a:r>
              <a:rPr lang="pt-BR" sz="2800" dirty="0" err="1">
                <a:solidFill>
                  <a:srgbClr val="CCFFCC"/>
                </a:solidFill>
              </a:rPr>
              <a:t>Group</a:t>
            </a:r>
            <a:endParaRPr lang="pt-BR" sz="2800" dirty="0">
              <a:solidFill>
                <a:srgbClr val="CCFFCC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71638" y="2022046"/>
            <a:ext cx="5156200" cy="27015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250000"/>
              </a:lnSpc>
              <a:buClr>
                <a:schemeClr val="tx2">
                  <a:lumMod val="90000"/>
                </a:schemeClr>
              </a:buClr>
              <a:defRPr/>
            </a:pPr>
            <a:r>
              <a:rPr lang="en-US" sz="2400" dirty="0"/>
              <a:t>CAF, 52y/o Male</a:t>
            </a:r>
          </a:p>
          <a:p>
            <a:pPr algn="l">
              <a:lnSpc>
                <a:spcPct val="250000"/>
              </a:lnSpc>
              <a:buClr>
                <a:schemeClr val="tx2">
                  <a:lumMod val="90000"/>
                </a:schemeClr>
              </a:buClr>
              <a:defRPr/>
            </a:pPr>
            <a:r>
              <a:rPr lang="en-US" sz="2400" dirty="0"/>
              <a:t>Hypertensive</a:t>
            </a:r>
          </a:p>
          <a:p>
            <a:pPr algn="l">
              <a:lnSpc>
                <a:spcPct val="250000"/>
              </a:lnSpc>
              <a:buClr>
                <a:schemeClr val="tx2">
                  <a:lumMod val="90000"/>
                </a:schemeClr>
              </a:buClr>
              <a:defRPr/>
            </a:pPr>
            <a:r>
              <a:rPr lang="en-US" sz="2400" dirty="0"/>
              <a:t>Dyslipidemia</a:t>
            </a:r>
          </a:p>
        </p:txBody>
      </p:sp>
      <p:sp>
        <p:nvSpPr>
          <p:cNvPr id="3" name="Rectangle 2"/>
          <p:cNvSpPr/>
          <p:nvPr/>
        </p:nvSpPr>
        <p:spPr>
          <a:xfrm>
            <a:off x="1479162" y="5270186"/>
            <a:ext cx="72203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>
                <a:schemeClr val="tx2">
                  <a:lumMod val="90000"/>
                </a:schemeClr>
              </a:buClr>
              <a:defRPr/>
            </a:pPr>
            <a:r>
              <a:rPr lang="en-US" sz="2400" dirty="0"/>
              <a:t>Continuous chest pain  (9/10 Scale) for ~1:45h</a:t>
            </a:r>
          </a:p>
        </p:txBody>
      </p:sp>
      <p:pic>
        <p:nvPicPr>
          <p:cNvPr id="22" name="Picture 21" descr="sfsdsdf.png"/>
          <p:cNvPicPr>
            <a:picLocks noChangeAspect="1"/>
          </p:cNvPicPr>
          <p:nvPr/>
        </p:nvPicPr>
        <p:blipFill rotWithShape="1">
          <a:blip r:embed="rId7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" t="5815" r="89241" b="5469"/>
          <a:stretch/>
        </p:blipFill>
        <p:spPr>
          <a:xfrm>
            <a:off x="592752" y="5122331"/>
            <a:ext cx="869845" cy="88999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9174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 dir="r"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9" descr="asdads.png"/>
          <p:cNvPicPr>
            <a:picLocks noChangeAspect="1"/>
          </p:cNvPicPr>
          <p:nvPr/>
        </p:nvPicPr>
        <p:blipFill>
          <a:blip r:embed="rId9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283"/>
            <a:ext cx="914400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1"/>
          <p:cNvSpPr>
            <a:spLocks noChangeArrowheads="1"/>
          </p:cNvSpPr>
          <p:nvPr/>
        </p:nvSpPr>
        <p:spPr bwMode="auto">
          <a:xfrm>
            <a:off x="84437" y="738026"/>
            <a:ext cx="15440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CCFFCC"/>
                </a:solidFill>
              </a:rPr>
              <a:t>EKG </a:t>
            </a:r>
            <a:r>
              <a:rPr lang="pt-BR" sz="1600" b="1" dirty="0" err="1">
                <a:solidFill>
                  <a:srgbClr val="CCFFCC"/>
                </a:solidFill>
              </a:rPr>
              <a:t>at</a:t>
            </a:r>
            <a:r>
              <a:rPr lang="pt-BR" sz="1600" b="1" dirty="0">
                <a:solidFill>
                  <a:srgbClr val="CCFFCC"/>
                </a:solidFill>
              </a:rPr>
              <a:t> </a:t>
            </a:r>
            <a:r>
              <a:rPr lang="pt-BR" sz="1600" b="1" dirty="0" err="1">
                <a:solidFill>
                  <a:srgbClr val="CCFFCC"/>
                </a:solidFill>
              </a:rPr>
              <a:t>arrival</a:t>
            </a:r>
            <a:endParaRPr lang="pt-BR" sz="1600" b="1" dirty="0">
              <a:solidFill>
                <a:srgbClr val="CCFF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037" y="80800"/>
            <a:ext cx="3886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2800" b="1" dirty="0" err="1">
                <a:solidFill>
                  <a:schemeClr val="tx2">
                    <a:lumMod val="75000"/>
                  </a:schemeClr>
                </a:solidFill>
              </a:rPr>
              <a:t>Clinical</a:t>
            </a:r>
            <a:r>
              <a:rPr lang="pt-BR" sz="2800" b="1" dirty="0">
                <a:solidFill>
                  <a:schemeClr val="tx2">
                    <a:lumMod val="75000"/>
                  </a:schemeClr>
                </a:solidFill>
              </a:rPr>
              <a:t> Case # 76</a:t>
            </a: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CF0A064F-A9FC-439D-8D44-3568DE155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0999" y="739452"/>
            <a:ext cx="1828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pt-BR" sz="1600" b="1" dirty="0">
                <a:solidFill>
                  <a:srgbClr val="CCFFCC"/>
                </a:solidFill>
              </a:rPr>
              <a:t>EKG post PCI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ABA5BE55-2B8F-2243-8019-6B5E1B2F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3656082"/>
            <a:ext cx="28969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b="1" dirty="0" err="1">
                <a:solidFill>
                  <a:srgbClr val="CCFFCC"/>
                </a:solidFill>
              </a:rPr>
              <a:t>Beginning</a:t>
            </a:r>
            <a:r>
              <a:rPr lang="pt-BR" b="1" dirty="0">
                <a:solidFill>
                  <a:srgbClr val="CCFFCC"/>
                </a:solidFill>
              </a:rPr>
              <a:t> </a:t>
            </a:r>
            <a:r>
              <a:rPr lang="pt-BR" b="1" dirty="0" err="1">
                <a:solidFill>
                  <a:srgbClr val="CCFFCC"/>
                </a:solidFill>
              </a:rPr>
              <a:t>of</a:t>
            </a:r>
            <a:r>
              <a:rPr lang="pt-BR" b="1" dirty="0">
                <a:solidFill>
                  <a:srgbClr val="CCFFCC"/>
                </a:solidFill>
              </a:rPr>
              <a:t> Sonothrombolysis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265B3FD5-D876-564F-A618-58B36F091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3620543"/>
            <a:ext cx="1828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pt-BR" b="1" dirty="0" err="1">
                <a:solidFill>
                  <a:srgbClr val="CCFFCC"/>
                </a:solidFill>
              </a:rPr>
              <a:t>Echo</a:t>
            </a:r>
            <a:r>
              <a:rPr lang="pt-BR" b="1" dirty="0">
                <a:solidFill>
                  <a:srgbClr val="CCFFCC"/>
                </a:solidFill>
              </a:rPr>
              <a:t> post PCI</a:t>
            </a:r>
          </a:p>
        </p:txBody>
      </p:sp>
      <p:pic>
        <p:nvPicPr>
          <p:cNvPr id="20" name="C.A.F PRE CATH">
            <a:hlinkClick r:id="" action="ppaction://media"/>
            <a:extLst>
              <a:ext uri="{FF2B5EF4-FFF2-40B4-BE49-F238E27FC236}">
                <a16:creationId xmlns:a16="http://schemas.microsoft.com/office/drawing/2014/main" id="{4ADDDB16-7C70-964E-A654-F79EA7AD1F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t="11661"/>
          <a:stretch/>
        </p:blipFill>
        <p:spPr>
          <a:xfrm>
            <a:off x="0" y="3997088"/>
            <a:ext cx="3335315" cy="2209800"/>
          </a:xfrm>
          <a:prstGeom prst="rect">
            <a:avLst/>
          </a:prstGeom>
        </p:spPr>
      </p:pic>
      <p:pic>
        <p:nvPicPr>
          <p:cNvPr id="21" name="CAF Pos PCI2">
            <a:hlinkClick r:id="" action="ppaction://media"/>
            <a:extLst>
              <a:ext uri="{FF2B5EF4-FFF2-40B4-BE49-F238E27FC236}">
                <a16:creationId xmlns:a16="http://schemas.microsoft.com/office/drawing/2014/main" id="{E90EF664-3279-9442-B081-4A5B25D57BB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t="8676"/>
          <a:stretch/>
        </p:blipFill>
        <p:spPr>
          <a:xfrm>
            <a:off x="5953540" y="3997088"/>
            <a:ext cx="3200400" cy="2192065"/>
          </a:xfrm>
          <a:prstGeom prst="rect">
            <a:avLst/>
          </a:prstGeom>
        </p:spPr>
      </p:pic>
      <p:sp>
        <p:nvSpPr>
          <p:cNvPr id="22" name="TextBox 7">
            <a:extLst>
              <a:ext uri="{FF2B5EF4-FFF2-40B4-BE49-F238E27FC236}">
                <a16:creationId xmlns:a16="http://schemas.microsoft.com/office/drawing/2014/main" id="{7A2F7CF6-25FD-8E47-926B-7DF5B751D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807" y="6224728"/>
            <a:ext cx="21491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>
                <a:cs typeface="Calibri" charset="0"/>
              </a:rPr>
              <a:t>LVEF 29%</a:t>
            </a:r>
          </a:p>
        </p:txBody>
      </p:sp>
      <p:pic>
        <p:nvPicPr>
          <p:cNvPr id="23" name="CAF PreCath 10h51min_12min post start">
            <a:hlinkClick r:id="" action="ppaction://media"/>
            <a:extLst>
              <a:ext uri="{FF2B5EF4-FFF2-40B4-BE49-F238E27FC236}">
                <a16:creationId xmlns:a16="http://schemas.microsoft.com/office/drawing/2014/main" id="{9BAD3F08-5EDB-754F-935B-9A5BF65543C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t="9598"/>
          <a:stretch/>
        </p:blipFill>
        <p:spPr>
          <a:xfrm>
            <a:off x="3293840" y="3997088"/>
            <a:ext cx="3259362" cy="2209905"/>
          </a:xfrm>
          <a:prstGeom prst="rect">
            <a:avLst/>
          </a:prstGeom>
        </p:spPr>
      </p:pic>
      <p:sp>
        <p:nvSpPr>
          <p:cNvPr id="27" name="Retângulo 26">
            <a:extLst>
              <a:ext uri="{FF2B5EF4-FFF2-40B4-BE49-F238E27FC236}">
                <a16:creationId xmlns:a16="http://schemas.microsoft.com/office/drawing/2014/main" id="{9E9407D5-686F-E845-A580-2648F2EB9071}"/>
              </a:ext>
            </a:extLst>
          </p:cNvPr>
          <p:cNvSpPr/>
          <p:nvPr/>
        </p:nvSpPr>
        <p:spPr bwMode="auto">
          <a:xfrm>
            <a:off x="1" y="3979248"/>
            <a:ext cx="9153939" cy="9404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Rectangle 1">
            <a:extLst>
              <a:ext uri="{FF2B5EF4-FFF2-40B4-BE49-F238E27FC236}">
                <a16:creationId xmlns:a16="http://schemas.microsoft.com/office/drawing/2014/main" id="{3409B072-2C55-0848-A651-C97FA68EF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0271" y="3632452"/>
            <a:ext cx="35293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pt-BR" b="1" dirty="0">
                <a:solidFill>
                  <a:srgbClr val="CCFFCC"/>
                </a:solidFill>
              </a:rPr>
              <a:t>At 12 minutes </a:t>
            </a:r>
            <a:r>
              <a:rPr lang="pt-BR" b="1" dirty="0" err="1">
                <a:solidFill>
                  <a:srgbClr val="CCFFCC"/>
                </a:solidFill>
              </a:rPr>
              <a:t>of</a:t>
            </a:r>
            <a:r>
              <a:rPr lang="pt-BR" b="1" dirty="0">
                <a:solidFill>
                  <a:srgbClr val="CCFFCC"/>
                </a:solidFill>
              </a:rPr>
              <a:t> Sonothrombolysis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75C2D44-FAF0-BE49-B0FF-70DF738E052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3" t="22063" r="68271" b="59994"/>
          <a:stretch/>
        </p:blipFill>
        <p:spPr>
          <a:xfrm>
            <a:off x="4126679" y="1142654"/>
            <a:ext cx="4835391" cy="2210145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4A00DA26-A371-0F49-B041-57B88291A99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7" t="1876" r="69022" b="77937"/>
          <a:stretch/>
        </p:blipFill>
        <p:spPr>
          <a:xfrm>
            <a:off x="153072" y="1142654"/>
            <a:ext cx="3929142" cy="221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5178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40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0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9" descr="asdads.png"/>
          <p:cNvPicPr>
            <a:picLocks noChangeAspect="1"/>
          </p:cNvPicPr>
          <p:nvPr/>
        </p:nvPicPr>
        <p:blipFill>
          <a:blip r:embed="rId11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34" y="109084"/>
            <a:ext cx="914400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1"/>
          <p:cNvSpPr>
            <a:spLocks noChangeArrowheads="1"/>
          </p:cNvSpPr>
          <p:nvPr/>
        </p:nvSpPr>
        <p:spPr bwMode="auto">
          <a:xfrm>
            <a:off x="1054944" y="776255"/>
            <a:ext cx="2743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pt-BR" sz="1600" b="1" dirty="0" err="1">
                <a:solidFill>
                  <a:srgbClr val="CCFFCC"/>
                </a:solidFill>
              </a:rPr>
              <a:t>Coronary</a:t>
            </a:r>
            <a:r>
              <a:rPr lang="pt-BR" sz="1600" b="1" dirty="0">
                <a:solidFill>
                  <a:srgbClr val="CCFFCC"/>
                </a:solidFill>
              </a:rPr>
              <a:t> </a:t>
            </a:r>
            <a:r>
              <a:rPr lang="pt-BR" sz="1600" b="1" dirty="0" err="1">
                <a:solidFill>
                  <a:srgbClr val="CCFFCC"/>
                </a:solidFill>
              </a:rPr>
              <a:t>Angiography</a:t>
            </a:r>
            <a:endParaRPr lang="pt-BR" sz="1600" b="1" dirty="0">
              <a:solidFill>
                <a:srgbClr val="CCFFCC"/>
              </a:solidFill>
            </a:endParaRPr>
          </a:p>
        </p:txBody>
      </p:sp>
      <p:sp>
        <p:nvSpPr>
          <p:cNvPr id="35846" name="TextBox 1"/>
          <p:cNvSpPr txBox="1">
            <a:spLocks noChangeArrowheads="1"/>
          </p:cNvSpPr>
          <p:nvPr/>
        </p:nvSpPr>
        <p:spPr bwMode="auto">
          <a:xfrm>
            <a:off x="1024013" y="1076547"/>
            <a:ext cx="12755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dirty="0">
                <a:solidFill>
                  <a:srgbClr val="FFFFFF"/>
                </a:solidFill>
                <a:cs typeface="Calibri" charset="0"/>
              </a:rPr>
              <a:t>Before PCI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5B660F73-9A7E-0E4B-80FC-DC32664FD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952" y="3880104"/>
            <a:ext cx="1066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dirty="0">
                <a:solidFill>
                  <a:srgbClr val="FFFFFF"/>
                </a:solidFill>
                <a:cs typeface="Calibri" charset="0"/>
              </a:rPr>
              <a:t>Post PCI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D78B3981-B2DE-0243-B864-272EF8975C74}"/>
              </a:ext>
            </a:extLst>
          </p:cNvPr>
          <p:cNvSpPr/>
          <p:nvPr/>
        </p:nvSpPr>
        <p:spPr>
          <a:xfrm>
            <a:off x="152400" y="209751"/>
            <a:ext cx="3522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2800" b="1" dirty="0" err="1">
                <a:solidFill>
                  <a:schemeClr val="tx2">
                    <a:lumMod val="75000"/>
                  </a:schemeClr>
                </a:solidFill>
              </a:rPr>
              <a:t>Clinical</a:t>
            </a:r>
            <a:r>
              <a:rPr lang="pt-BR" sz="2800" b="1" dirty="0">
                <a:solidFill>
                  <a:schemeClr val="tx2">
                    <a:lumMod val="75000"/>
                  </a:schemeClr>
                </a:solidFill>
              </a:rPr>
              <a:t> Case # 76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E6A61C46-D3F9-E94C-A640-7316E7533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6266" y="971616"/>
            <a:ext cx="2743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pt-BR" sz="1600" b="1" dirty="0">
                <a:solidFill>
                  <a:srgbClr val="CCFFCC"/>
                </a:solidFill>
              </a:rPr>
              <a:t>72h </a:t>
            </a:r>
            <a:r>
              <a:rPr lang="pt-BR" sz="1600" b="1" dirty="0" err="1">
                <a:solidFill>
                  <a:srgbClr val="CCFFCC"/>
                </a:solidFill>
              </a:rPr>
              <a:t>cMRI</a:t>
            </a:r>
            <a:endParaRPr lang="pt-BR" sz="1600" b="1" dirty="0">
              <a:solidFill>
                <a:srgbClr val="CCFFCC"/>
              </a:solidFill>
            </a:endParaRPr>
          </a:p>
        </p:txBody>
      </p:sp>
      <p:pic>
        <p:nvPicPr>
          <p:cNvPr id="14" name="Angio Pre PCI case 76">
            <a:hlinkClick r:id="" action="ppaction://media"/>
            <a:extLst>
              <a:ext uri="{FF2B5EF4-FFF2-40B4-BE49-F238E27FC236}">
                <a16:creationId xmlns:a16="http://schemas.microsoft.com/office/drawing/2014/main" id="{6C86F91C-7086-6248-876A-6F7F726DFD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4013" y="1388597"/>
            <a:ext cx="2487558" cy="2487558"/>
          </a:xfrm>
          <a:prstGeom prst="rect">
            <a:avLst/>
          </a:prstGeom>
        </p:spPr>
      </p:pic>
      <p:pic>
        <p:nvPicPr>
          <p:cNvPr id="15" name="Case 76 Post PCI_5">
            <a:hlinkClick r:id="" action="ppaction://media"/>
            <a:extLst>
              <a:ext uri="{FF2B5EF4-FFF2-40B4-BE49-F238E27FC236}">
                <a16:creationId xmlns:a16="http://schemas.microsoft.com/office/drawing/2014/main" id="{D02A2E17-C102-C74C-871C-ADAA13F0ABA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6971" y="4149943"/>
            <a:ext cx="2514600" cy="2514600"/>
          </a:xfrm>
          <a:prstGeom prst="rect">
            <a:avLst/>
          </a:prstGeom>
        </p:spPr>
      </p:pic>
      <p:pic>
        <p:nvPicPr>
          <p:cNvPr id="16" name="cine_4c">
            <a:hlinkClick r:id="" action="ppaction://media"/>
            <a:extLst>
              <a:ext uri="{FF2B5EF4-FFF2-40B4-BE49-F238E27FC236}">
                <a16:creationId xmlns:a16="http://schemas.microsoft.com/office/drawing/2014/main" id="{5D9745B2-B02B-D842-A654-31A1B218748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91000" y="1388596"/>
            <a:ext cx="4422327" cy="2487559"/>
          </a:xfrm>
          <a:prstGeom prst="rect">
            <a:avLst/>
          </a:prstGeom>
        </p:spPr>
      </p:pic>
      <p:pic>
        <p:nvPicPr>
          <p:cNvPr id="17" name="Perfusao CAF no MVO">
            <a:hlinkClick r:id="" action="ppaction://media"/>
            <a:extLst>
              <a:ext uri="{FF2B5EF4-FFF2-40B4-BE49-F238E27FC236}">
                <a16:creationId xmlns:a16="http://schemas.microsoft.com/office/drawing/2014/main" id="{21153747-F4D4-E54C-A835-B444D418C6F1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5"/>
          <a:srcRect t="3474"/>
          <a:stretch/>
        </p:blipFill>
        <p:spPr>
          <a:xfrm>
            <a:off x="4186266" y="4114800"/>
            <a:ext cx="4500534" cy="2557242"/>
          </a:xfrm>
          <a:prstGeom prst="rect">
            <a:avLst/>
          </a:prstGeom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D8CD0FE9-3BA7-104B-BA22-524D74735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1" y="6281455"/>
            <a:ext cx="4571999" cy="43088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dirty="0">
                <a:latin typeface="Arial" panose="020B0604020202020204" pitchFamily="34" charset="0"/>
                <a:ea typeface="Times New Roman" panose="02020603050405020304" pitchFamily="18" charset="0"/>
              </a:rPr>
              <a:t>72h  MRI demonstrating 4 Chamber View and a focal perfusion defect on first pass in mid anterior wall segment</a:t>
            </a:r>
            <a:endParaRPr lang="en-US" sz="1100" dirty="0">
              <a:solidFill>
                <a:srgbClr val="FFFFFF"/>
              </a:solidFill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05086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9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9" descr="asdads.png">
            <a:extLst>
              <a:ext uri="{FF2B5EF4-FFF2-40B4-BE49-F238E27FC236}">
                <a16:creationId xmlns:a16="http://schemas.microsoft.com/office/drawing/2014/main" id="{E3A856B6-C132-0748-A956-0A294BA6F8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07"/>
            <a:ext cx="9143999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4">
            <a:extLst>
              <a:ext uri="{FF2B5EF4-FFF2-40B4-BE49-F238E27FC236}">
                <a16:creationId xmlns:a16="http://schemas.microsoft.com/office/drawing/2014/main" id="{F0CC66CE-4EC6-4348-8D63-059875E17EEF}"/>
              </a:ext>
            </a:extLst>
          </p:cNvPr>
          <p:cNvSpPr/>
          <p:nvPr/>
        </p:nvSpPr>
        <p:spPr>
          <a:xfrm>
            <a:off x="1" y="76200"/>
            <a:ext cx="9143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tx2"/>
                </a:solidFill>
              </a:rPr>
              <a:t>Infarct Size by MRI and LVEF by Echo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8C761586-DC86-CA4E-A382-782A68D70346}"/>
              </a:ext>
            </a:extLst>
          </p:cNvPr>
          <p:cNvSpPr txBox="1"/>
          <p:nvPr/>
        </p:nvSpPr>
        <p:spPr>
          <a:xfrm>
            <a:off x="2201796" y="5468926"/>
            <a:ext cx="2199893" cy="507831"/>
          </a:xfrm>
          <a:prstGeom prst="rect">
            <a:avLst/>
          </a:prstGeom>
          <a:solidFill>
            <a:srgbClr val="6699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b="1" dirty="0" err="1"/>
              <a:t>Controls</a:t>
            </a:r>
            <a:endParaRPr lang="pt-BR" sz="1600" b="1" dirty="0"/>
          </a:p>
          <a:p>
            <a:pPr algn="ctr"/>
            <a:r>
              <a:rPr lang="pt-BR" sz="1100" b="1" dirty="0"/>
              <a:t>(PCI </a:t>
            </a:r>
            <a:r>
              <a:rPr lang="pt-BR" sz="1100" b="1" dirty="0" err="1"/>
              <a:t>only</a:t>
            </a:r>
            <a:r>
              <a:rPr lang="pt-BR" sz="1100" b="1" dirty="0"/>
              <a:t> </a:t>
            </a:r>
            <a:r>
              <a:rPr lang="pt-BR" sz="1100" b="1" dirty="0" err="1"/>
              <a:t>Group</a:t>
            </a:r>
            <a:r>
              <a:rPr lang="pt-BR" sz="1100" b="1" dirty="0"/>
              <a:t>)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42616B58-3540-1D43-A2B8-E0D61533A9A0}"/>
              </a:ext>
            </a:extLst>
          </p:cNvPr>
          <p:cNvSpPr txBox="1"/>
          <p:nvPr/>
        </p:nvSpPr>
        <p:spPr>
          <a:xfrm>
            <a:off x="5178094" y="5458613"/>
            <a:ext cx="2374434" cy="507831"/>
          </a:xfrm>
          <a:prstGeom prst="rect">
            <a:avLst/>
          </a:prstGeom>
          <a:solidFill>
            <a:srgbClr val="B51B0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b="1" dirty="0" err="1"/>
              <a:t>Therapy</a:t>
            </a:r>
            <a:endParaRPr lang="pt-BR" sz="1600" b="1" dirty="0"/>
          </a:p>
          <a:p>
            <a:pPr algn="ctr"/>
            <a:r>
              <a:rPr lang="pt-BR" sz="1100" b="1" dirty="0"/>
              <a:t>(High MI+PCI </a:t>
            </a:r>
            <a:r>
              <a:rPr lang="pt-BR" sz="1100" b="1" dirty="0" err="1"/>
              <a:t>Group</a:t>
            </a:r>
            <a:r>
              <a:rPr lang="pt-BR" sz="1100" b="1" dirty="0"/>
              <a:t>)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C56F8FE-18D6-F941-B5BE-2A7BEC6835CF}"/>
              </a:ext>
            </a:extLst>
          </p:cNvPr>
          <p:cNvSpPr/>
          <p:nvPr/>
        </p:nvSpPr>
        <p:spPr>
          <a:xfrm>
            <a:off x="4136614" y="6482530"/>
            <a:ext cx="15311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</a:rPr>
              <a:t>Mann Whitney </a:t>
            </a:r>
            <a:r>
              <a:rPr lang="pt-BR" dirty="0" err="1">
                <a:latin typeface="Times New Roman" panose="02020603050405020304" pitchFamily="18" charset="0"/>
              </a:rPr>
              <a:t>test</a:t>
            </a:r>
            <a:endParaRPr lang="pt-BR" dirty="0">
              <a:effectLst/>
              <a:latin typeface="Times New Roman" panose="02020603050405020304" pitchFamily="18" charset="0"/>
            </a:endParaRP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C63AB49F-9930-744C-8687-906FFA98656D}"/>
              </a:ext>
            </a:extLst>
          </p:cNvPr>
          <p:cNvGrpSpPr/>
          <p:nvPr/>
        </p:nvGrpSpPr>
        <p:grpSpPr>
          <a:xfrm>
            <a:off x="139667" y="1905000"/>
            <a:ext cx="4098467" cy="2819344"/>
            <a:chOff x="139667" y="1905000"/>
            <a:chExt cx="4098467" cy="2819344"/>
          </a:xfrm>
        </p:grpSpPr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4BFBFFEA-3B34-A54E-B03F-125E1D32BF61}"/>
                </a:ext>
              </a:extLst>
            </p:cNvPr>
            <p:cNvGrpSpPr/>
            <p:nvPr/>
          </p:nvGrpSpPr>
          <p:grpSpPr>
            <a:xfrm>
              <a:off x="139667" y="1905000"/>
              <a:ext cx="4098467" cy="2819344"/>
              <a:chOff x="1482765" y="1710469"/>
              <a:chExt cx="5832435" cy="3852131"/>
            </a:xfrm>
          </p:grpSpPr>
          <mc:AlternateContent xmlns:mc="http://schemas.openxmlformats.org/markup-compatibility/2006" xmlns:cx1="http://schemas.microsoft.com/office/drawing/2015/9/8/chartex">
            <mc:Choice Requires="cx1">
              <p:graphicFrame>
                <p:nvGraphicFramePr>
                  <p:cNvPr id="36" name="Gráfico 35">
                    <a:extLst>
                      <a:ext uri="{FF2B5EF4-FFF2-40B4-BE49-F238E27FC236}">
                        <a16:creationId xmlns:a16="http://schemas.microsoft.com/office/drawing/2014/main" id="{5DF8C6DB-28B5-6040-80DC-C8051ABEDAA4}"/>
                      </a:ext>
                    </a:extLst>
                  </p:cNvPr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3693008599"/>
                      </p:ext>
                    </p:extLst>
                  </p:nvPr>
                </p:nvGraphicFramePr>
                <p:xfrm>
                  <a:off x="1981200" y="1752600"/>
                  <a:ext cx="5334000" cy="3810000"/>
                </p:xfrm>
                <a:graphic>
                  <a:graphicData uri="http://schemas.microsoft.com/office/drawing/2014/chartex">
                    <cx:chart xmlns:cx="http://schemas.microsoft.com/office/drawing/2014/chartex" xmlns:r="http://schemas.openxmlformats.org/officeDocument/2006/relationships" r:id="rId4"/>
                  </a:graphicData>
                </a:graphic>
              </p:graphicFrame>
            </mc:Choice>
            <mc:Fallback xmlns="">
              <p:pic>
                <p:nvPicPr>
                  <p:cNvPr id="36" name="Gráfico 35">
                    <a:extLst>
                      <a:ext uri="{FF2B5EF4-FFF2-40B4-BE49-F238E27FC236}">
                        <a16:creationId xmlns:a16="http://schemas.microsoft.com/office/drawing/2014/main" id="{5DF8C6DB-28B5-6040-80DC-C8051ABEDAA4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489919" y="1935835"/>
                    <a:ext cx="3748215" cy="2788509"/>
                  </a:xfrm>
                  <a:prstGeom prst="rect">
                    <a:avLst/>
                  </a:prstGeom>
                </p:spPr>
              </p:pic>
            </mc:Fallback>
          </mc:AlternateContent>
          <p:sp>
            <p:nvSpPr>
              <p:cNvPr id="37" name="CaixaDeTexto 36">
                <a:extLst>
                  <a:ext uri="{FF2B5EF4-FFF2-40B4-BE49-F238E27FC236}">
                    <a16:creationId xmlns:a16="http://schemas.microsoft.com/office/drawing/2014/main" id="{1F225734-01A1-674C-B535-B18BB6F19392}"/>
                  </a:ext>
                </a:extLst>
              </p:cNvPr>
              <p:cNvSpPr txBox="1"/>
              <p:nvPr/>
            </p:nvSpPr>
            <p:spPr>
              <a:xfrm rot="16200000">
                <a:off x="100719" y="3168660"/>
                <a:ext cx="3202081" cy="437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b="1" dirty="0" err="1"/>
                  <a:t>Infarct</a:t>
                </a:r>
                <a:r>
                  <a:rPr lang="pt-BR" b="1" dirty="0"/>
                  <a:t> </a:t>
                </a:r>
                <a:r>
                  <a:rPr lang="pt-BR" b="1" dirty="0" err="1"/>
                  <a:t>size</a:t>
                </a:r>
                <a:r>
                  <a:rPr lang="pt-BR" b="1" dirty="0"/>
                  <a:t> </a:t>
                </a:r>
                <a:r>
                  <a:rPr lang="pt-BR" b="1" dirty="0" err="1"/>
                  <a:t>by</a:t>
                </a:r>
                <a:r>
                  <a:rPr lang="pt-BR" b="1" dirty="0"/>
                  <a:t> </a:t>
                </a:r>
                <a:r>
                  <a:rPr lang="pt-BR" b="1" dirty="0" err="1"/>
                  <a:t>cMRI</a:t>
                </a:r>
                <a:r>
                  <a:rPr lang="pt-BR" b="1" dirty="0"/>
                  <a:t> (g)</a:t>
                </a:r>
              </a:p>
            </p:txBody>
          </p:sp>
          <p:grpSp>
            <p:nvGrpSpPr>
              <p:cNvPr id="38" name="Agrupar 37">
                <a:extLst>
                  <a:ext uri="{FF2B5EF4-FFF2-40B4-BE49-F238E27FC236}">
                    <a16:creationId xmlns:a16="http://schemas.microsoft.com/office/drawing/2014/main" id="{9D7E9747-85F9-A449-94D3-5D83ADD20C75}"/>
                  </a:ext>
                </a:extLst>
              </p:cNvPr>
              <p:cNvGrpSpPr/>
              <p:nvPr/>
            </p:nvGrpSpPr>
            <p:grpSpPr>
              <a:xfrm>
                <a:off x="4267200" y="2057400"/>
                <a:ext cx="1173191" cy="531437"/>
                <a:chOff x="4267200" y="2057400"/>
                <a:chExt cx="1173191" cy="531437"/>
              </a:xfrm>
            </p:grpSpPr>
            <p:cxnSp>
              <p:nvCxnSpPr>
                <p:cNvPr id="42" name="Conector reto 10">
                  <a:extLst>
                    <a:ext uri="{FF2B5EF4-FFF2-40B4-BE49-F238E27FC236}">
                      <a16:creationId xmlns:a16="http://schemas.microsoft.com/office/drawing/2014/main" id="{4DE23455-974D-AC41-9B86-9E15895D54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67200" y="2057400"/>
                  <a:ext cx="1173098" cy="0"/>
                </a:xfrm>
                <a:prstGeom prst="line">
                  <a:avLst/>
                </a:prstGeom>
                <a:ln w="12700">
                  <a:solidFill>
                    <a:srgbClr val="FFC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ector reto 11">
                  <a:extLst>
                    <a:ext uri="{FF2B5EF4-FFF2-40B4-BE49-F238E27FC236}">
                      <a16:creationId xmlns:a16="http://schemas.microsoft.com/office/drawing/2014/main" id="{F9140BE1-5197-644E-9CF5-3BB36C6765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67200" y="2057400"/>
                  <a:ext cx="0" cy="531437"/>
                </a:xfrm>
                <a:prstGeom prst="line">
                  <a:avLst/>
                </a:prstGeom>
                <a:ln w="12700">
                  <a:solidFill>
                    <a:srgbClr val="FFC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ector reto 12">
                  <a:extLst>
                    <a:ext uri="{FF2B5EF4-FFF2-40B4-BE49-F238E27FC236}">
                      <a16:creationId xmlns:a16="http://schemas.microsoft.com/office/drawing/2014/main" id="{AB9FF802-B5B8-AF49-A8CC-62EF544D7E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40391" y="2057400"/>
                  <a:ext cx="0" cy="111933"/>
                </a:xfrm>
                <a:prstGeom prst="line">
                  <a:avLst/>
                </a:prstGeom>
                <a:ln w="12700">
                  <a:solidFill>
                    <a:srgbClr val="FFC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9" name="CaixaDeTexto 38">
                <a:extLst>
                  <a:ext uri="{FF2B5EF4-FFF2-40B4-BE49-F238E27FC236}">
                    <a16:creationId xmlns:a16="http://schemas.microsoft.com/office/drawing/2014/main" id="{BE9D4B4E-3C8E-6746-8FFA-5A3E4D6236F3}"/>
                  </a:ext>
                </a:extLst>
              </p:cNvPr>
              <p:cNvSpPr txBox="1"/>
              <p:nvPr/>
            </p:nvSpPr>
            <p:spPr>
              <a:xfrm>
                <a:off x="4065859" y="1710469"/>
                <a:ext cx="1393296" cy="4205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b="1" dirty="0"/>
                  <a:t>p = 0.026</a:t>
                </a:r>
              </a:p>
            </p:txBody>
          </p:sp>
        </p:grp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F03F8BE7-2A50-A34C-A678-BD30FF639D83}"/>
                </a:ext>
              </a:extLst>
            </p:cNvPr>
            <p:cNvCxnSpPr/>
            <p:nvPr/>
          </p:nvCxnSpPr>
          <p:spPr bwMode="auto">
            <a:xfrm>
              <a:off x="863600" y="4546600"/>
              <a:ext cx="2676392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6B68BF3B-A6EE-2541-A40D-F8F95766B88D}"/>
              </a:ext>
            </a:extLst>
          </p:cNvPr>
          <p:cNvGrpSpPr/>
          <p:nvPr/>
        </p:nvGrpSpPr>
        <p:grpSpPr>
          <a:xfrm>
            <a:off x="3913673" y="1676400"/>
            <a:ext cx="5309510" cy="3688436"/>
            <a:chOff x="3913673" y="1676400"/>
            <a:chExt cx="5309510" cy="3688436"/>
          </a:xfrm>
        </p:grpSpPr>
        <p:graphicFrame>
          <p:nvGraphicFramePr>
            <p:cNvPr id="4" name="Gráfico 3">
              <a:extLst>
                <a:ext uri="{FF2B5EF4-FFF2-40B4-BE49-F238E27FC236}">
                  <a16:creationId xmlns:a16="http://schemas.microsoft.com/office/drawing/2014/main" id="{1ACD9C91-E36B-4319-989A-D6A55DA559B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519388843"/>
                </p:ext>
              </p:extLst>
            </p:nvPr>
          </p:nvGraphicFramePr>
          <p:xfrm>
            <a:off x="3913673" y="1981925"/>
            <a:ext cx="5309510" cy="338291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2F753462-A358-4ACE-9E9E-F803BCE01BDE}"/>
                </a:ext>
              </a:extLst>
            </p:cNvPr>
            <p:cNvSpPr txBox="1"/>
            <p:nvPr/>
          </p:nvSpPr>
          <p:spPr>
            <a:xfrm>
              <a:off x="4850154" y="1676400"/>
              <a:ext cx="909976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p = 0.39</a:t>
              </a:r>
            </a:p>
          </p:txBody>
        </p:sp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EA567FFF-0959-584D-9D74-C742E737A92F}"/>
                </a:ext>
              </a:extLst>
            </p:cNvPr>
            <p:cNvGrpSpPr/>
            <p:nvPr/>
          </p:nvGrpSpPr>
          <p:grpSpPr>
            <a:xfrm>
              <a:off x="5029200" y="2228859"/>
              <a:ext cx="522171" cy="119258"/>
              <a:chOff x="5029200" y="2209800"/>
              <a:chExt cx="522171" cy="119258"/>
            </a:xfrm>
          </p:grpSpPr>
          <p:cxnSp>
            <p:nvCxnSpPr>
              <p:cNvPr id="7" name="Conector reto 6">
                <a:extLst>
                  <a:ext uri="{FF2B5EF4-FFF2-40B4-BE49-F238E27FC236}">
                    <a16:creationId xmlns:a16="http://schemas.microsoft.com/office/drawing/2014/main" id="{77403E81-1F56-4A6D-A260-EA403447CE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29200" y="2209800"/>
                <a:ext cx="522171" cy="0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ector reto 7">
                <a:extLst>
                  <a:ext uri="{FF2B5EF4-FFF2-40B4-BE49-F238E27FC236}">
                    <a16:creationId xmlns:a16="http://schemas.microsoft.com/office/drawing/2014/main" id="{9EACCFEF-7257-4C58-BB04-5CFF447833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29200" y="2209800"/>
                <a:ext cx="0" cy="119258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ector reto 11">
                <a:extLst>
                  <a:ext uri="{FF2B5EF4-FFF2-40B4-BE49-F238E27FC236}">
                    <a16:creationId xmlns:a16="http://schemas.microsoft.com/office/drawing/2014/main" id="{A60EDC14-C18B-4D13-8096-14E73AC92B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45402" y="2209800"/>
                <a:ext cx="0" cy="119258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881655AD-FA4F-410E-A3C1-6FE2C796573E}"/>
                </a:ext>
              </a:extLst>
            </p:cNvPr>
            <p:cNvSpPr txBox="1"/>
            <p:nvPr/>
          </p:nvSpPr>
          <p:spPr>
            <a:xfrm>
              <a:off x="6118297" y="1676400"/>
              <a:ext cx="120929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p = 0.032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BCD6B606-54F5-4048-B9E1-7730A2326618}"/>
                </a:ext>
              </a:extLst>
            </p:cNvPr>
            <p:cNvSpPr txBox="1"/>
            <p:nvPr/>
          </p:nvSpPr>
          <p:spPr>
            <a:xfrm>
              <a:off x="7837153" y="1676400"/>
              <a:ext cx="104340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p = 0.015</a:t>
              </a:r>
            </a:p>
          </p:txBody>
        </p:sp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C6EA7867-9D8C-44A4-8C77-B75661286295}"/>
                </a:ext>
              </a:extLst>
            </p:cNvPr>
            <p:cNvCxnSpPr>
              <a:cxnSpLocks/>
            </p:cNvCxnSpPr>
            <p:nvPr/>
          </p:nvCxnSpPr>
          <p:spPr>
            <a:xfrm>
              <a:off x="4615999" y="2057194"/>
              <a:ext cx="0" cy="2511664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28">
              <a:extLst>
                <a:ext uri="{FF2B5EF4-FFF2-40B4-BE49-F238E27FC236}">
                  <a16:creationId xmlns:a16="http://schemas.microsoft.com/office/drawing/2014/main" id="{55AA67B5-4249-46DE-8E36-26B884BDF6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52541" y="4384853"/>
              <a:ext cx="99964" cy="636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>
              <a:extLst>
                <a:ext uri="{FF2B5EF4-FFF2-40B4-BE49-F238E27FC236}">
                  <a16:creationId xmlns:a16="http://schemas.microsoft.com/office/drawing/2014/main" id="{89A2BDE3-3E45-4A91-ABFC-3F09257299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51128" y="4444092"/>
              <a:ext cx="99964" cy="636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Agrupar 52">
              <a:extLst>
                <a:ext uri="{FF2B5EF4-FFF2-40B4-BE49-F238E27FC236}">
                  <a16:creationId xmlns:a16="http://schemas.microsoft.com/office/drawing/2014/main" id="{B928DD3A-64FB-E747-8CAF-CDDC16983D56}"/>
                </a:ext>
              </a:extLst>
            </p:cNvPr>
            <p:cNvGrpSpPr/>
            <p:nvPr/>
          </p:nvGrpSpPr>
          <p:grpSpPr>
            <a:xfrm>
              <a:off x="6516061" y="2067519"/>
              <a:ext cx="522171" cy="224822"/>
              <a:chOff x="6564429" y="2057400"/>
              <a:chExt cx="522171" cy="224822"/>
            </a:xfrm>
          </p:grpSpPr>
          <p:cxnSp>
            <p:nvCxnSpPr>
              <p:cNvPr id="54" name="Conector reto 15">
                <a:extLst>
                  <a:ext uri="{FF2B5EF4-FFF2-40B4-BE49-F238E27FC236}">
                    <a16:creationId xmlns:a16="http://schemas.microsoft.com/office/drawing/2014/main" id="{25752257-2C3D-E84A-8908-9A70CB660E5D}"/>
                  </a:ext>
                </a:extLst>
              </p:cNvPr>
              <p:cNvCxnSpPr/>
              <p:nvPr/>
            </p:nvCxnSpPr>
            <p:spPr>
              <a:xfrm>
                <a:off x="6564429" y="2057400"/>
                <a:ext cx="522171" cy="0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ector reto 16">
                <a:extLst>
                  <a:ext uri="{FF2B5EF4-FFF2-40B4-BE49-F238E27FC236}">
                    <a16:creationId xmlns:a16="http://schemas.microsoft.com/office/drawing/2014/main" id="{EB4A0D73-6A86-C34D-B728-DE414B4099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64429" y="2057400"/>
                <a:ext cx="0" cy="224822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ector reto 17">
                <a:extLst>
                  <a:ext uri="{FF2B5EF4-FFF2-40B4-BE49-F238E27FC236}">
                    <a16:creationId xmlns:a16="http://schemas.microsoft.com/office/drawing/2014/main" id="{5A5845C7-4949-934B-ACDC-D6B33F927A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0631" y="2057400"/>
                <a:ext cx="0" cy="127168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Agrupar 56">
              <a:extLst>
                <a:ext uri="{FF2B5EF4-FFF2-40B4-BE49-F238E27FC236}">
                  <a16:creationId xmlns:a16="http://schemas.microsoft.com/office/drawing/2014/main" id="{59E3E61C-F05E-AD4C-B788-A649254DC95E}"/>
                </a:ext>
              </a:extLst>
            </p:cNvPr>
            <p:cNvGrpSpPr/>
            <p:nvPr/>
          </p:nvGrpSpPr>
          <p:grpSpPr>
            <a:xfrm>
              <a:off x="8072351" y="1994141"/>
              <a:ext cx="452741" cy="224822"/>
              <a:chOff x="8001000" y="1981200"/>
              <a:chExt cx="522171" cy="224822"/>
            </a:xfrm>
          </p:grpSpPr>
          <p:cxnSp>
            <p:nvCxnSpPr>
              <p:cNvPr id="58" name="Conector reto 24">
                <a:extLst>
                  <a:ext uri="{FF2B5EF4-FFF2-40B4-BE49-F238E27FC236}">
                    <a16:creationId xmlns:a16="http://schemas.microsoft.com/office/drawing/2014/main" id="{E788329C-310E-FC43-BF6E-6424D6D06A34}"/>
                  </a:ext>
                </a:extLst>
              </p:cNvPr>
              <p:cNvCxnSpPr/>
              <p:nvPr/>
            </p:nvCxnSpPr>
            <p:spPr>
              <a:xfrm>
                <a:off x="8001000" y="1981200"/>
                <a:ext cx="522171" cy="0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ector reto 25">
                <a:extLst>
                  <a:ext uri="{FF2B5EF4-FFF2-40B4-BE49-F238E27FC236}">
                    <a16:creationId xmlns:a16="http://schemas.microsoft.com/office/drawing/2014/main" id="{12776EBA-12CC-394F-8F80-84E55910DA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01000" y="1981200"/>
                <a:ext cx="0" cy="224822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ector reto 26">
                <a:extLst>
                  <a:ext uri="{FF2B5EF4-FFF2-40B4-BE49-F238E27FC236}">
                    <a16:creationId xmlns:a16="http://schemas.microsoft.com/office/drawing/2014/main" id="{6B556199-F76B-C245-B7B3-D0B9A02A79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17203" y="1981200"/>
                <a:ext cx="0" cy="127168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99155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9" descr="asdads.png"/>
          <p:cNvPicPr>
            <a:picLocks noChangeAspect="1"/>
          </p:cNvPicPr>
          <p:nvPr/>
        </p:nvPicPr>
        <p:blipFill>
          <a:blip r:embed="rId9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438"/>
            <a:ext cx="914400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86593" y="228600"/>
            <a:ext cx="28200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BACKGROUND</a:t>
            </a:r>
            <a:endParaRPr lang="pt-BR" sz="2800" b="1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147" name="Rectangle 9"/>
          <p:cNvSpPr>
            <a:spLocks noChangeArrowheads="1"/>
          </p:cNvSpPr>
          <p:nvPr/>
        </p:nvSpPr>
        <p:spPr bwMode="auto">
          <a:xfrm>
            <a:off x="185738" y="6311900"/>
            <a:ext cx="87677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Tsutsui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JM et al.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 of Deeply Located Acute Intravascular Thrombi With Therapeutic Ultrasound Guided by Diagnostic Ultrasound and Intravenous Microbubbles</a:t>
            </a:r>
            <a:r>
              <a:rPr lang="pt-P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J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Ultrasound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Med. 2006 Sep;25(9):1161-8.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1" name="Rectangle 5"/>
          <p:cNvSpPr>
            <a:spLocks noChangeArrowheads="1"/>
          </p:cNvSpPr>
          <p:nvPr/>
        </p:nvSpPr>
        <p:spPr bwMode="auto">
          <a:xfrm>
            <a:off x="5218858" y="3925796"/>
            <a:ext cx="37083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BR" sz="1200" b="1" dirty="0" err="1">
                <a:solidFill>
                  <a:srgbClr val="CCFFCC"/>
                </a:solidFill>
              </a:rPr>
              <a:t>Increase</a:t>
            </a:r>
            <a:r>
              <a:rPr lang="pt-BR" sz="1200" b="1" dirty="0">
                <a:solidFill>
                  <a:srgbClr val="CCFFCC"/>
                </a:solidFill>
              </a:rPr>
              <a:t> in </a:t>
            </a:r>
            <a:r>
              <a:rPr lang="pt-BR" sz="1200" b="1" dirty="0" err="1">
                <a:solidFill>
                  <a:srgbClr val="CCFFCC"/>
                </a:solidFill>
              </a:rPr>
              <a:t>Channels</a:t>
            </a:r>
            <a:r>
              <a:rPr lang="pt-BR" sz="1200" b="1" dirty="0">
                <a:solidFill>
                  <a:srgbClr val="CCFFCC"/>
                </a:solidFill>
              </a:rPr>
              <a:t> </a:t>
            </a:r>
            <a:r>
              <a:rPr lang="pt-BR" sz="1200" b="1" dirty="0" err="1">
                <a:solidFill>
                  <a:srgbClr val="CCFFCC"/>
                </a:solidFill>
              </a:rPr>
              <a:t>size</a:t>
            </a:r>
            <a:endParaRPr lang="pt-BR" sz="1200" b="1" dirty="0">
              <a:solidFill>
                <a:srgbClr val="CCFFCC"/>
              </a:solidFill>
            </a:endParaRPr>
          </a:p>
          <a:p>
            <a:pPr algn="ctr"/>
            <a:r>
              <a:rPr lang="pt-BR" sz="1200" b="1" dirty="0" err="1">
                <a:solidFill>
                  <a:srgbClr val="CCFFCC"/>
                </a:solidFill>
              </a:rPr>
              <a:t>After</a:t>
            </a:r>
            <a:r>
              <a:rPr lang="pt-BR" sz="1200" b="1" dirty="0">
                <a:solidFill>
                  <a:srgbClr val="CCFFCC"/>
                </a:solidFill>
              </a:rPr>
              <a:t> </a:t>
            </a:r>
            <a:r>
              <a:rPr lang="pt-BR" sz="1200" b="1" dirty="0" err="1">
                <a:solidFill>
                  <a:srgbClr val="CCFFCC"/>
                </a:solidFill>
              </a:rPr>
              <a:t>Intermitent</a:t>
            </a:r>
            <a:r>
              <a:rPr lang="pt-BR" sz="1200" b="1" dirty="0">
                <a:solidFill>
                  <a:srgbClr val="CCFFCC"/>
                </a:solidFill>
              </a:rPr>
              <a:t> </a:t>
            </a:r>
          </a:p>
          <a:p>
            <a:pPr algn="ctr"/>
            <a:r>
              <a:rPr lang="pt-BR" sz="1200" b="1" dirty="0">
                <a:solidFill>
                  <a:srgbClr val="CCFFCC"/>
                </a:solidFill>
              </a:rPr>
              <a:t>High MI US</a:t>
            </a:r>
          </a:p>
        </p:txBody>
      </p:sp>
      <p:sp>
        <p:nvSpPr>
          <p:cNvPr id="6152" name="Rectangle 6"/>
          <p:cNvSpPr>
            <a:spLocks noChangeArrowheads="1"/>
          </p:cNvSpPr>
          <p:nvPr/>
        </p:nvSpPr>
        <p:spPr bwMode="auto">
          <a:xfrm>
            <a:off x="407192" y="4241369"/>
            <a:ext cx="1297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sz="1200" b="1" dirty="0" err="1">
                <a:solidFill>
                  <a:srgbClr val="CCFFCC"/>
                </a:solidFill>
              </a:rPr>
              <a:t>Occluded</a:t>
            </a:r>
            <a:r>
              <a:rPr lang="pt-BR" sz="1200" b="1" dirty="0">
                <a:solidFill>
                  <a:srgbClr val="CCFFCC"/>
                </a:solidFill>
              </a:rPr>
              <a:t> </a:t>
            </a:r>
            <a:r>
              <a:rPr lang="pt-BR" sz="1200" b="1" dirty="0" err="1">
                <a:solidFill>
                  <a:srgbClr val="CCFFCC"/>
                </a:solidFill>
              </a:rPr>
              <a:t>Graft</a:t>
            </a:r>
            <a:endParaRPr lang="en-US" sz="1200" dirty="0">
              <a:solidFill>
                <a:srgbClr val="CCFFCC"/>
              </a:solidFill>
            </a:endParaRPr>
          </a:p>
        </p:txBody>
      </p:sp>
      <p:pic>
        <p:nvPicPr>
          <p:cNvPr id="7" name="MRX815 Declot #2- 12 minutes angi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4702" t="3603" r="4684" b="3765"/>
          <a:stretch/>
        </p:blipFill>
        <p:spPr>
          <a:xfrm>
            <a:off x="331866" y="4572127"/>
            <a:ext cx="1303523" cy="1340415"/>
          </a:xfrm>
          <a:prstGeom prst="ellipse">
            <a:avLst/>
          </a:prstGeom>
          <a:ln w="28575" cmpd="sng">
            <a:solidFill>
              <a:schemeClr val="accent6"/>
            </a:solidFill>
          </a:ln>
        </p:spPr>
      </p:pic>
      <p:pic>
        <p:nvPicPr>
          <p:cNvPr id="8" name="clip 6-12 minutes chanels in the thrombus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t="10728"/>
          <a:stretch/>
        </p:blipFill>
        <p:spPr>
          <a:xfrm>
            <a:off x="2522571" y="4549207"/>
            <a:ext cx="2504123" cy="1575001"/>
          </a:xfrm>
          <a:prstGeom prst="rect">
            <a:avLst/>
          </a:prstGeom>
          <a:ln>
            <a:solidFill>
              <a:srgbClr val="F79646"/>
            </a:solidFill>
          </a:ln>
        </p:spPr>
      </p:pic>
      <p:pic>
        <p:nvPicPr>
          <p:cNvPr id="11" name="declot clip III.mo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43563" y="4547453"/>
            <a:ext cx="2504599" cy="1631602"/>
          </a:xfrm>
          <a:prstGeom prst="rect">
            <a:avLst/>
          </a:prstGeom>
          <a:ln>
            <a:solidFill>
              <a:srgbClr val="F79646"/>
            </a:solidFill>
          </a:ln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260342" y="3901122"/>
            <a:ext cx="3108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1200" b="1" dirty="0" err="1">
                <a:solidFill>
                  <a:srgbClr val="CCFFCC"/>
                </a:solidFill>
              </a:rPr>
              <a:t>Low</a:t>
            </a:r>
            <a:r>
              <a:rPr lang="pt-BR" sz="1200" b="1" dirty="0">
                <a:solidFill>
                  <a:srgbClr val="CCFFCC"/>
                </a:solidFill>
              </a:rPr>
              <a:t> MI </a:t>
            </a:r>
            <a:r>
              <a:rPr lang="pt-BR" sz="1200" b="1" dirty="0" err="1">
                <a:solidFill>
                  <a:srgbClr val="CCFFCC"/>
                </a:solidFill>
              </a:rPr>
              <a:t>Imaging</a:t>
            </a:r>
            <a:endParaRPr lang="pt-BR" sz="1200" b="1" dirty="0">
              <a:solidFill>
                <a:srgbClr val="CCFFCC"/>
              </a:solidFill>
            </a:endParaRPr>
          </a:p>
          <a:p>
            <a:pPr algn="ctr"/>
            <a:r>
              <a:rPr lang="pt-BR" sz="1200" b="1" dirty="0" err="1">
                <a:solidFill>
                  <a:srgbClr val="CCFFCC"/>
                </a:solidFill>
              </a:rPr>
              <a:t>Small</a:t>
            </a:r>
            <a:r>
              <a:rPr lang="pt-BR" sz="1200" b="1" dirty="0">
                <a:solidFill>
                  <a:srgbClr val="CCFFCC"/>
                </a:solidFill>
              </a:rPr>
              <a:t> </a:t>
            </a:r>
            <a:r>
              <a:rPr lang="pt-BR" sz="1200" b="1" dirty="0" err="1">
                <a:solidFill>
                  <a:srgbClr val="CCFFCC"/>
                </a:solidFill>
              </a:rPr>
              <a:t>channels</a:t>
            </a:r>
            <a:r>
              <a:rPr lang="pt-BR" sz="1200" b="1" dirty="0">
                <a:solidFill>
                  <a:srgbClr val="CCFFCC"/>
                </a:solidFill>
              </a:rPr>
              <a:t> </a:t>
            </a:r>
            <a:r>
              <a:rPr lang="pt-BR" sz="1200" b="1" dirty="0" err="1">
                <a:solidFill>
                  <a:srgbClr val="CCFFCC"/>
                </a:solidFill>
              </a:rPr>
              <a:t>despite</a:t>
            </a:r>
            <a:endParaRPr lang="pt-BR" sz="1200" b="1" dirty="0">
              <a:solidFill>
                <a:srgbClr val="CCFFCC"/>
              </a:solidFill>
            </a:endParaRPr>
          </a:p>
          <a:p>
            <a:pPr algn="ctr"/>
            <a:r>
              <a:rPr lang="pt-BR" sz="1200" b="1" dirty="0" err="1">
                <a:solidFill>
                  <a:srgbClr val="CCFFCC"/>
                </a:solidFill>
              </a:rPr>
              <a:t>Graft</a:t>
            </a:r>
            <a:r>
              <a:rPr lang="pt-BR" sz="1200" b="1" dirty="0">
                <a:solidFill>
                  <a:srgbClr val="CCFFCC"/>
                </a:solidFill>
              </a:rPr>
              <a:t> </a:t>
            </a:r>
            <a:r>
              <a:rPr lang="pt-BR" sz="1200" b="1" dirty="0" err="1">
                <a:solidFill>
                  <a:srgbClr val="CCFFCC"/>
                </a:solidFill>
              </a:rPr>
              <a:t>Occlusion</a:t>
            </a:r>
            <a:endParaRPr lang="pt-BR" sz="1200" b="1" dirty="0">
              <a:solidFill>
                <a:srgbClr val="CCFFCC"/>
              </a:solidFill>
            </a:endParaRP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A88C43D6-3A2C-624E-8071-B9C8F88DB688}"/>
              </a:ext>
            </a:extLst>
          </p:cNvPr>
          <p:cNvGrpSpPr/>
          <p:nvPr/>
        </p:nvGrpSpPr>
        <p:grpSpPr>
          <a:xfrm>
            <a:off x="5883045" y="1028641"/>
            <a:ext cx="2974446" cy="2509912"/>
            <a:chOff x="545016" y="1282184"/>
            <a:chExt cx="4633410" cy="4978916"/>
          </a:xfrm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D7D1BD64-2EF7-1444-8E4B-61835F0A9C7E}"/>
                </a:ext>
              </a:extLst>
            </p:cNvPr>
            <p:cNvSpPr/>
            <p:nvPr/>
          </p:nvSpPr>
          <p:spPr>
            <a:xfrm>
              <a:off x="2203450" y="2155825"/>
              <a:ext cx="2336800" cy="1822450"/>
            </a:xfrm>
            <a:custGeom>
              <a:avLst/>
              <a:gdLst>
                <a:gd name="connsiteX0" fmla="*/ 0 w 2337682"/>
                <a:gd name="connsiteY0" fmla="*/ 1821356 h 1821356"/>
                <a:gd name="connsiteX1" fmla="*/ 1193265 w 2337682"/>
                <a:gd name="connsiteY1" fmla="*/ 1039778 h 1821356"/>
                <a:gd name="connsiteX2" fmla="*/ 2337682 w 2337682"/>
                <a:gd name="connsiteY2" fmla="*/ 0 h 182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7682" h="1821356">
                  <a:moveTo>
                    <a:pt x="0" y="1821356"/>
                  </a:moveTo>
                  <a:lnTo>
                    <a:pt x="1193265" y="1039778"/>
                  </a:lnTo>
                  <a:lnTo>
                    <a:pt x="2337682" y="0"/>
                  </a:lnTo>
                </a:path>
              </a:pathLst>
            </a:custGeom>
            <a:ln>
              <a:solidFill>
                <a:srgbClr val="C3D69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00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0098AAB2-8E14-434D-8252-9A5FD5072E04}"/>
                </a:ext>
              </a:extLst>
            </p:cNvPr>
            <p:cNvSpPr/>
            <p:nvPr/>
          </p:nvSpPr>
          <p:spPr>
            <a:xfrm>
              <a:off x="2216150" y="4005263"/>
              <a:ext cx="2268538" cy="990600"/>
            </a:xfrm>
            <a:custGeom>
              <a:avLst/>
              <a:gdLst>
                <a:gd name="connsiteX0" fmla="*/ 0 w 2267900"/>
                <a:gd name="connsiteY0" fmla="*/ 990929 h 990929"/>
                <a:gd name="connsiteX1" fmla="*/ 1186286 w 2267900"/>
                <a:gd name="connsiteY1" fmla="*/ 983951 h 990929"/>
                <a:gd name="connsiteX2" fmla="*/ 2267900 w 2267900"/>
                <a:gd name="connsiteY2" fmla="*/ 0 h 990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67900" h="990929">
                  <a:moveTo>
                    <a:pt x="0" y="990929"/>
                  </a:moveTo>
                  <a:lnTo>
                    <a:pt x="1186286" y="983951"/>
                  </a:lnTo>
                  <a:lnTo>
                    <a:pt x="2267900" y="0"/>
                  </a:lnTo>
                </a:path>
              </a:pathLst>
            </a:custGeom>
            <a:ln>
              <a:solidFill>
                <a:srgbClr val="C3D69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0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40B2B02E-0FB2-334B-8B73-F21690226307}"/>
                </a:ext>
              </a:extLst>
            </p:cNvPr>
            <p:cNvSpPr/>
            <p:nvPr/>
          </p:nvSpPr>
          <p:spPr>
            <a:xfrm>
              <a:off x="3403600" y="4465638"/>
              <a:ext cx="1109663" cy="523875"/>
            </a:xfrm>
            <a:custGeom>
              <a:avLst/>
              <a:gdLst>
                <a:gd name="connsiteX0" fmla="*/ 1109527 w 1109527"/>
                <a:gd name="connsiteY0" fmla="*/ 0 h 523379"/>
                <a:gd name="connsiteX1" fmla="*/ 0 w 1109527"/>
                <a:gd name="connsiteY1" fmla="*/ 523379 h 523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9527" h="523379">
                  <a:moveTo>
                    <a:pt x="1109527" y="0"/>
                  </a:moveTo>
                  <a:lnTo>
                    <a:pt x="0" y="523379"/>
                  </a:lnTo>
                </a:path>
              </a:pathLst>
            </a:custGeom>
            <a:ln>
              <a:solidFill>
                <a:srgbClr val="C3D69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0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B8C424F-5D52-D54B-86B5-2C87D60C21D5}"/>
                </a:ext>
              </a:extLst>
            </p:cNvPr>
            <p:cNvSpPr/>
            <p:nvPr/>
          </p:nvSpPr>
          <p:spPr>
            <a:xfrm>
              <a:off x="3298825" y="4891088"/>
              <a:ext cx="209550" cy="209550"/>
            </a:xfrm>
            <a:prstGeom prst="ellipse">
              <a:avLst/>
            </a:prstGeom>
            <a:ln w="19050" cmpd="sng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0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C2EDE48-3348-2241-83FD-21A47DAFFFBD}"/>
                </a:ext>
              </a:extLst>
            </p:cNvPr>
            <p:cNvSpPr/>
            <p:nvPr/>
          </p:nvSpPr>
          <p:spPr>
            <a:xfrm>
              <a:off x="4387850" y="2085975"/>
              <a:ext cx="207963" cy="209550"/>
            </a:xfrm>
            <a:prstGeom prst="ellipse">
              <a:avLst/>
            </a:prstGeom>
            <a:solidFill>
              <a:srgbClr val="FFFF00"/>
            </a:solidFill>
            <a:ln w="19050" cmpd="sng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0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345A839-56F5-0043-82CB-52F48EC45583}"/>
                </a:ext>
              </a:extLst>
            </p:cNvPr>
            <p:cNvSpPr/>
            <p:nvPr/>
          </p:nvSpPr>
          <p:spPr>
            <a:xfrm>
              <a:off x="2139950" y="3865563"/>
              <a:ext cx="209550" cy="209550"/>
            </a:xfrm>
            <a:prstGeom prst="ellipse">
              <a:avLst/>
            </a:prstGeom>
            <a:solidFill>
              <a:srgbClr val="FFFF00"/>
            </a:solidFill>
            <a:ln w="19050" cmpd="sng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0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5233EA4-F1D8-6543-94A7-9D654A5B4B6F}"/>
                </a:ext>
              </a:extLst>
            </p:cNvPr>
            <p:cNvSpPr/>
            <p:nvPr/>
          </p:nvSpPr>
          <p:spPr>
            <a:xfrm>
              <a:off x="4408488" y="4360863"/>
              <a:ext cx="209550" cy="209550"/>
            </a:xfrm>
            <a:prstGeom prst="ellipse">
              <a:avLst/>
            </a:prstGeom>
            <a:solidFill>
              <a:srgbClr val="FF0000"/>
            </a:solidFill>
            <a:ln w="19050" cmpd="sng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9E9B829-E397-AB47-8A73-4822D07F2487}"/>
                </a:ext>
              </a:extLst>
            </p:cNvPr>
            <p:cNvSpPr/>
            <p:nvPr/>
          </p:nvSpPr>
          <p:spPr>
            <a:xfrm>
              <a:off x="4408488" y="3873500"/>
              <a:ext cx="209550" cy="209550"/>
            </a:xfrm>
            <a:prstGeom prst="ellipse">
              <a:avLst/>
            </a:prstGeom>
            <a:ln w="19050" cmpd="sng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0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FB6B25F-8EED-F645-81F7-EC6E537112FB}"/>
                </a:ext>
              </a:extLst>
            </p:cNvPr>
            <p:cNvSpPr/>
            <p:nvPr/>
          </p:nvSpPr>
          <p:spPr>
            <a:xfrm>
              <a:off x="2139950" y="4891088"/>
              <a:ext cx="209550" cy="209550"/>
            </a:xfrm>
            <a:prstGeom prst="ellipse">
              <a:avLst/>
            </a:prstGeom>
            <a:ln w="19050" cmpd="sng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00"/>
            </a:p>
          </p:txBody>
        </p:sp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id="{DB3765DC-6A9D-794C-94E9-DED768C46E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55562" y="3204074"/>
              <a:ext cx="1646239" cy="667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900" dirty="0">
                  <a:solidFill>
                    <a:srgbClr val="CCFFCC"/>
                  </a:solidFill>
                </a:rPr>
                <a:t>% flow score TIMI 3</a:t>
              </a:r>
            </a:p>
          </p:txBody>
        </p:sp>
        <p:sp>
          <p:nvSpPr>
            <p:cNvPr id="24" name="TextBox 32">
              <a:extLst>
                <a:ext uri="{FF2B5EF4-FFF2-40B4-BE49-F238E27FC236}">
                  <a16:creationId xmlns:a16="http://schemas.microsoft.com/office/drawing/2014/main" id="{62F12518-46D5-CD41-9AE1-B00272AE46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0952" y="1927224"/>
              <a:ext cx="693738" cy="386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00">
                  <a:solidFill>
                    <a:srgbClr val="FFFFFF"/>
                  </a:solidFill>
                </a:rPr>
                <a:t>92%</a:t>
              </a:r>
            </a:p>
          </p:txBody>
        </p:sp>
        <p:sp>
          <p:nvSpPr>
            <p:cNvPr id="25" name="TextBox 33">
              <a:extLst>
                <a:ext uri="{FF2B5EF4-FFF2-40B4-BE49-F238E27FC236}">
                  <a16:creationId xmlns:a16="http://schemas.microsoft.com/office/drawing/2014/main" id="{ACEC7CE7-1782-7E45-B52B-AB889A263A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9564" y="2749550"/>
              <a:ext cx="693738" cy="386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00">
                  <a:solidFill>
                    <a:srgbClr val="FFFFFF"/>
                  </a:solidFill>
                </a:rPr>
                <a:t>58%</a:t>
              </a:r>
            </a:p>
          </p:txBody>
        </p:sp>
        <p:sp>
          <p:nvSpPr>
            <p:cNvPr id="26" name="TextBox 34">
              <a:extLst>
                <a:ext uri="{FF2B5EF4-FFF2-40B4-BE49-F238E27FC236}">
                  <a16:creationId xmlns:a16="http://schemas.microsoft.com/office/drawing/2014/main" id="{C841ED2C-1403-624A-A2E4-9F8CA75FD3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5787" y="3398838"/>
              <a:ext cx="693738" cy="386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00">
                  <a:solidFill>
                    <a:srgbClr val="FFFFFF"/>
                  </a:solidFill>
                </a:rPr>
                <a:t>33%</a:t>
              </a:r>
            </a:p>
          </p:txBody>
        </p:sp>
        <p:sp>
          <p:nvSpPr>
            <p:cNvPr id="27" name="TextBox 35">
              <a:extLst>
                <a:ext uri="{FF2B5EF4-FFF2-40B4-BE49-F238E27FC236}">
                  <a16:creationId xmlns:a16="http://schemas.microsoft.com/office/drawing/2014/main" id="{691849DE-D1EA-AF4A-ADCB-FD80C18C87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6688" y="3509964"/>
              <a:ext cx="695326" cy="386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00" dirty="0">
                  <a:solidFill>
                    <a:srgbClr val="FFFFFF"/>
                  </a:solidFill>
                </a:rPr>
                <a:t>33%</a:t>
              </a:r>
            </a:p>
          </p:txBody>
        </p:sp>
        <p:sp>
          <p:nvSpPr>
            <p:cNvPr id="28" name="TextBox 36">
              <a:extLst>
                <a:ext uri="{FF2B5EF4-FFF2-40B4-BE49-F238E27FC236}">
                  <a16:creationId xmlns:a16="http://schemas.microsoft.com/office/drawing/2014/main" id="{7246471C-3FAF-DB4D-AA47-E79357DC43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1163" y="4522788"/>
              <a:ext cx="693738" cy="386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00">
                  <a:solidFill>
                    <a:srgbClr val="FFFFFF"/>
                  </a:solidFill>
                </a:rPr>
                <a:t>0%</a:t>
              </a:r>
            </a:p>
          </p:txBody>
        </p:sp>
        <p:sp>
          <p:nvSpPr>
            <p:cNvPr id="29" name="TextBox 37">
              <a:extLst>
                <a:ext uri="{FF2B5EF4-FFF2-40B4-BE49-F238E27FC236}">
                  <a16:creationId xmlns:a16="http://schemas.microsoft.com/office/drawing/2014/main" id="{F13CFDC7-4A2A-6649-A05F-9EDCD7B6B1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3751" y="4926011"/>
              <a:ext cx="693738" cy="386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00">
                  <a:solidFill>
                    <a:srgbClr val="FFFFFF"/>
                  </a:solidFill>
                </a:rPr>
                <a:t>0%</a:t>
              </a:r>
            </a:p>
          </p:txBody>
        </p:sp>
        <p:sp>
          <p:nvSpPr>
            <p:cNvPr id="30" name="TextBox 38">
              <a:extLst>
                <a:ext uri="{FF2B5EF4-FFF2-40B4-BE49-F238E27FC236}">
                  <a16:creationId xmlns:a16="http://schemas.microsoft.com/office/drawing/2014/main" id="{1F112D01-7E59-8943-9466-9763D1EB7A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2338" y="4926011"/>
              <a:ext cx="693738" cy="386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00">
                  <a:solidFill>
                    <a:srgbClr val="FFFFFF"/>
                  </a:solidFill>
                </a:rPr>
                <a:t>0%</a:t>
              </a:r>
            </a:p>
          </p:txBody>
        </p:sp>
        <p:sp>
          <p:nvSpPr>
            <p:cNvPr id="31" name="TextBox 39">
              <a:extLst>
                <a:ext uri="{FF2B5EF4-FFF2-40B4-BE49-F238E27FC236}">
                  <a16:creationId xmlns:a16="http://schemas.microsoft.com/office/drawing/2014/main" id="{DD1A2D13-17C0-AD44-86B4-6B84E07996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4237" y="4619626"/>
              <a:ext cx="695326" cy="386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00">
                  <a:solidFill>
                    <a:srgbClr val="FFFFFF"/>
                  </a:solidFill>
                </a:rPr>
                <a:t>0%</a:t>
              </a:r>
            </a:p>
          </p:txBody>
        </p:sp>
        <p:sp>
          <p:nvSpPr>
            <p:cNvPr id="32" name="TextBox 40">
              <a:extLst>
                <a:ext uri="{FF2B5EF4-FFF2-40B4-BE49-F238E27FC236}">
                  <a16:creationId xmlns:a16="http://schemas.microsoft.com/office/drawing/2014/main" id="{D00E11EC-847E-CA47-BCD4-CBB67B688B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4688" y="4421188"/>
              <a:ext cx="693738" cy="386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00">
                  <a:solidFill>
                    <a:srgbClr val="FFFFFF"/>
                  </a:solidFill>
                </a:rPr>
                <a:t>17%</a:t>
              </a:r>
            </a:p>
          </p:txBody>
        </p:sp>
        <p:sp>
          <p:nvSpPr>
            <p:cNvPr id="33" name="TextBox 41">
              <a:extLst>
                <a:ext uri="{FF2B5EF4-FFF2-40B4-BE49-F238E27FC236}">
                  <a16:creationId xmlns:a16="http://schemas.microsoft.com/office/drawing/2014/main" id="{46CEC220-32E9-1A4C-920C-7BBB57E53B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2200" y="4805362"/>
              <a:ext cx="693738" cy="386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0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34" name="TextBox 42">
              <a:extLst>
                <a:ext uri="{FF2B5EF4-FFF2-40B4-BE49-F238E27FC236}">
                  <a16:creationId xmlns:a16="http://schemas.microsoft.com/office/drawing/2014/main" id="{C9BE6099-4829-9E41-8489-0F2BA1C4FC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2200" y="4465638"/>
              <a:ext cx="693738" cy="386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00">
                  <a:solidFill>
                    <a:srgbClr val="FFFFFF"/>
                  </a:solidFill>
                </a:rPr>
                <a:t>10</a:t>
              </a:r>
            </a:p>
          </p:txBody>
        </p:sp>
        <p:sp>
          <p:nvSpPr>
            <p:cNvPr id="35" name="TextBox 43">
              <a:extLst>
                <a:ext uri="{FF2B5EF4-FFF2-40B4-BE49-F238E27FC236}">
                  <a16:creationId xmlns:a16="http://schemas.microsoft.com/office/drawing/2014/main" id="{090D9124-D6FC-1344-90A3-35809C5364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2200" y="4194175"/>
              <a:ext cx="693738" cy="386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00">
                  <a:solidFill>
                    <a:srgbClr val="FFFFFF"/>
                  </a:solidFill>
                </a:rPr>
                <a:t>20</a:t>
              </a:r>
            </a:p>
          </p:txBody>
        </p:sp>
        <p:sp>
          <p:nvSpPr>
            <p:cNvPr id="36" name="TextBox 44">
              <a:extLst>
                <a:ext uri="{FF2B5EF4-FFF2-40B4-BE49-F238E27FC236}">
                  <a16:creationId xmlns:a16="http://schemas.microsoft.com/office/drawing/2014/main" id="{B6668E14-FE01-424E-BE86-48165228A0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2200" y="3876675"/>
              <a:ext cx="693738" cy="386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00">
                  <a:solidFill>
                    <a:srgbClr val="FFFFFF"/>
                  </a:solidFill>
                </a:rPr>
                <a:t>30</a:t>
              </a:r>
            </a:p>
          </p:txBody>
        </p:sp>
        <p:sp>
          <p:nvSpPr>
            <p:cNvPr id="37" name="TextBox 45">
              <a:extLst>
                <a:ext uri="{FF2B5EF4-FFF2-40B4-BE49-F238E27FC236}">
                  <a16:creationId xmlns:a16="http://schemas.microsoft.com/office/drawing/2014/main" id="{C88D71B8-728E-4F42-95E8-68AB529D1D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2200" y="3567114"/>
              <a:ext cx="693738" cy="386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00">
                  <a:solidFill>
                    <a:srgbClr val="FFFFFF"/>
                  </a:solidFill>
                </a:rPr>
                <a:t>40</a:t>
              </a:r>
            </a:p>
          </p:txBody>
        </p:sp>
        <p:sp>
          <p:nvSpPr>
            <p:cNvPr id="38" name="TextBox 46">
              <a:extLst>
                <a:ext uri="{FF2B5EF4-FFF2-40B4-BE49-F238E27FC236}">
                  <a16:creationId xmlns:a16="http://schemas.microsoft.com/office/drawing/2014/main" id="{F046FAC4-B5B5-E348-A317-EE6AEC894C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2200" y="3267074"/>
              <a:ext cx="693738" cy="386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00">
                  <a:solidFill>
                    <a:srgbClr val="FFFFFF"/>
                  </a:solidFill>
                </a:rPr>
                <a:t>50</a:t>
              </a:r>
            </a:p>
          </p:txBody>
        </p:sp>
        <p:sp>
          <p:nvSpPr>
            <p:cNvPr id="39" name="TextBox 47">
              <a:extLst>
                <a:ext uri="{FF2B5EF4-FFF2-40B4-BE49-F238E27FC236}">
                  <a16:creationId xmlns:a16="http://schemas.microsoft.com/office/drawing/2014/main" id="{E36749B5-2B09-3E4B-BF96-4C0153C6D3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2200" y="2944813"/>
              <a:ext cx="693738" cy="386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00" dirty="0">
                  <a:solidFill>
                    <a:srgbClr val="FFFFFF"/>
                  </a:solidFill>
                </a:rPr>
                <a:t>60</a:t>
              </a:r>
            </a:p>
          </p:txBody>
        </p:sp>
        <p:sp>
          <p:nvSpPr>
            <p:cNvPr id="40" name="TextBox 48">
              <a:extLst>
                <a:ext uri="{FF2B5EF4-FFF2-40B4-BE49-F238E27FC236}">
                  <a16:creationId xmlns:a16="http://schemas.microsoft.com/office/drawing/2014/main" id="{BFB86957-BD7E-034E-B69B-A9CD1A7BEB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2200" y="2673349"/>
              <a:ext cx="693738" cy="386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00">
                  <a:solidFill>
                    <a:srgbClr val="FFFFFF"/>
                  </a:solidFill>
                </a:rPr>
                <a:t>70</a:t>
              </a:r>
            </a:p>
          </p:txBody>
        </p:sp>
        <p:sp>
          <p:nvSpPr>
            <p:cNvPr id="41" name="TextBox 49">
              <a:extLst>
                <a:ext uri="{FF2B5EF4-FFF2-40B4-BE49-F238E27FC236}">
                  <a16:creationId xmlns:a16="http://schemas.microsoft.com/office/drawing/2014/main" id="{893D026E-9D34-4440-813E-F993F611CD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2200" y="2373312"/>
              <a:ext cx="693738" cy="386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00">
                  <a:solidFill>
                    <a:srgbClr val="FFFFFF"/>
                  </a:solidFill>
                </a:rPr>
                <a:t>80</a:t>
              </a:r>
            </a:p>
          </p:txBody>
        </p:sp>
        <p:sp>
          <p:nvSpPr>
            <p:cNvPr id="42" name="TextBox 50">
              <a:extLst>
                <a:ext uri="{FF2B5EF4-FFF2-40B4-BE49-F238E27FC236}">
                  <a16:creationId xmlns:a16="http://schemas.microsoft.com/office/drawing/2014/main" id="{4731E928-28EE-2E43-836A-DC51DA0A7E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2200" y="2028824"/>
              <a:ext cx="693738" cy="386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00">
                  <a:solidFill>
                    <a:srgbClr val="FFFFFF"/>
                  </a:solidFill>
                </a:rPr>
                <a:t>90</a:t>
              </a:r>
            </a:p>
          </p:txBody>
        </p:sp>
        <p:sp>
          <p:nvSpPr>
            <p:cNvPr id="43" name="TextBox 51">
              <a:extLst>
                <a:ext uri="{FF2B5EF4-FFF2-40B4-BE49-F238E27FC236}">
                  <a16:creationId xmlns:a16="http://schemas.microsoft.com/office/drawing/2014/main" id="{B8301644-5B0F-5247-A3D7-AE3AAD1DF3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3624" y="1717676"/>
              <a:ext cx="693738" cy="386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00">
                  <a:solidFill>
                    <a:srgbClr val="FFFFFF"/>
                  </a:solidFill>
                </a:rPr>
                <a:t>100</a:t>
              </a:r>
            </a:p>
          </p:txBody>
        </p:sp>
        <p:sp>
          <p:nvSpPr>
            <p:cNvPr id="44" name="TextBox 52">
              <a:extLst>
                <a:ext uri="{FF2B5EF4-FFF2-40B4-BE49-F238E27FC236}">
                  <a16:creationId xmlns:a16="http://schemas.microsoft.com/office/drawing/2014/main" id="{E7B71A94-5799-2B4D-B6C2-FE8F9CE848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5938" y="5295900"/>
              <a:ext cx="879474" cy="618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00" b="1">
                  <a:solidFill>
                    <a:srgbClr val="CCFFCC"/>
                  </a:solidFill>
                </a:rPr>
                <a:t>20 min</a:t>
              </a:r>
            </a:p>
          </p:txBody>
        </p:sp>
        <p:sp>
          <p:nvSpPr>
            <p:cNvPr id="45" name="TextBox 53">
              <a:extLst>
                <a:ext uri="{FF2B5EF4-FFF2-40B4-BE49-F238E27FC236}">
                  <a16:creationId xmlns:a16="http://schemas.microsoft.com/office/drawing/2014/main" id="{C30D0083-255C-3941-8B35-E39358EFEA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3700" y="5295900"/>
              <a:ext cx="881064" cy="618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00" b="1">
                  <a:solidFill>
                    <a:srgbClr val="CCFFCC"/>
                  </a:solidFill>
                </a:rPr>
                <a:t>30 min</a:t>
              </a:r>
            </a:p>
          </p:txBody>
        </p:sp>
        <p:sp>
          <p:nvSpPr>
            <p:cNvPr id="46" name="TextBox 54">
              <a:extLst>
                <a:ext uri="{FF2B5EF4-FFF2-40B4-BE49-F238E27FC236}">
                  <a16:creationId xmlns:a16="http://schemas.microsoft.com/office/drawing/2014/main" id="{70791C02-BA1E-284E-AF92-7A44EC8E32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1938" y="5295900"/>
              <a:ext cx="881062" cy="618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00" b="1">
                  <a:solidFill>
                    <a:srgbClr val="CCFFCC"/>
                  </a:solidFill>
                </a:rPr>
                <a:t>45 min</a:t>
              </a:r>
            </a:p>
          </p:txBody>
        </p:sp>
        <p:sp>
          <p:nvSpPr>
            <p:cNvPr id="47" name="TextBox 55">
              <a:extLst>
                <a:ext uri="{FF2B5EF4-FFF2-40B4-BE49-F238E27FC236}">
                  <a16:creationId xmlns:a16="http://schemas.microsoft.com/office/drawing/2014/main" id="{8CDEE153-6C1C-F84B-A500-E19DFF6E48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9337" y="5773739"/>
              <a:ext cx="2311399" cy="386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00" dirty="0">
                  <a:solidFill>
                    <a:srgbClr val="FFFFFF"/>
                  </a:solidFill>
                </a:rPr>
                <a:t>Treatment time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E2642F7-5044-8743-979C-C255CE26C8DE}"/>
                </a:ext>
              </a:extLst>
            </p:cNvPr>
            <p:cNvSpPr/>
            <p:nvPr/>
          </p:nvSpPr>
          <p:spPr>
            <a:xfrm>
              <a:off x="3305175" y="3079750"/>
              <a:ext cx="209550" cy="209550"/>
            </a:xfrm>
            <a:prstGeom prst="ellipse">
              <a:avLst/>
            </a:prstGeom>
            <a:solidFill>
              <a:srgbClr val="FFFF00"/>
            </a:solidFill>
            <a:ln w="19050" cmpd="sng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00"/>
            </a:p>
          </p:txBody>
        </p:sp>
        <p:pic>
          <p:nvPicPr>
            <p:cNvPr id="49" name="Picture 58" descr="Time-Machine-icon.png">
              <a:extLst>
                <a:ext uri="{FF2B5EF4-FFF2-40B4-BE49-F238E27FC236}">
                  <a16:creationId xmlns:a16="http://schemas.microsoft.com/office/drawing/2014/main" id="{C6DCC33B-21A7-FA4D-A8AC-8B8CBFD8D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5788" y="5695950"/>
              <a:ext cx="563562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Rectangle 60">
              <a:extLst>
                <a:ext uri="{FF2B5EF4-FFF2-40B4-BE49-F238E27FC236}">
                  <a16:creationId xmlns:a16="http://schemas.microsoft.com/office/drawing/2014/main" id="{378C87F4-D3AC-9B44-BC9A-76C621BF6BA6}"/>
                </a:ext>
              </a:extLst>
            </p:cNvPr>
            <p:cNvSpPr/>
            <p:nvPr/>
          </p:nvSpPr>
          <p:spPr>
            <a:xfrm>
              <a:off x="1551196" y="1282184"/>
              <a:ext cx="3256133" cy="3868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00113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"/>
                  <a:ea typeface="+mn-ea"/>
                  <a:cs typeface="Calibri"/>
                </a:rPr>
                <a:t>% Angiographic recanalization</a:t>
              </a:r>
            </a:p>
          </p:txBody>
        </p:sp>
      </p:grp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1E424FEA-0AF8-7142-A591-00765CB9A3D1}"/>
              </a:ext>
            </a:extLst>
          </p:cNvPr>
          <p:cNvGrpSpPr/>
          <p:nvPr/>
        </p:nvGrpSpPr>
        <p:grpSpPr>
          <a:xfrm>
            <a:off x="257395" y="623517"/>
            <a:ext cx="5722668" cy="2944152"/>
            <a:chOff x="525732" y="1857349"/>
            <a:chExt cx="8215486" cy="4122561"/>
          </a:xfrm>
        </p:grpSpPr>
        <p:sp>
          <p:nvSpPr>
            <p:cNvPr id="52" name="Rounded Rectangle 43">
              <a:extLst>
                <a:ext uri="{FF2B5EF4-FFF2-40B4-BE49-F238E27FC236}">
                  <a16:creationId xmlns:a16="http://schemas.microsoft.com/office/drawing/2014/main" id="{0653E1FB-AA5E-8443-B42B-9CFB4C139D56}"/>
                </a:ext>
              </a:extLst>
            </p:cNvPr>
            <p:cNvSpPr/>
            <p:nvPr/>
          </p:nvSpPr>
          <p:spPr>
            <a:xfrm>
              <a:off x="5181600" y="3174798"/>
              <a:ext cx="3482975" cy="2805112"/>
            </a:xfrm>
            <a:prstGeom prst="roundRect">
              <a:avLst>
                <a:gd name="adj" fmla="val 8087"/>
              </a:avLst>
            </a:prstGeom>
            <a:solidFill>
              <a:schemeClr val="lt1">
                <a:alpha val="17000"/>
              </a:schemeClr>
            </a:solidFill>
            <a:ln w="57150" cmpd="sng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/>
            </a:p>
          </p:txBody>
        </p:sp>
        <p:grpSp>
          <p:nvGrpSpPr>
            <p:cNvPr id="53" name="Group 41">
              <a:extLst>
                <a:ext uri="{FF2B5EF4-FFF2-40B4-BE49-F238E27FC236}">
                  <a16:creationId xmlns:a16="http://schemas.microsoft.com/office/drawing/2014/main" id="{65388997-69B7-574B-ABC9-A473B69282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5732" y="2877733"/>
              <a:ext cx="4259262" cy="2997200"/>
              <a:chOff x="626064" y="1982569"/>
              <a:chExt cx="4259240" cy="2997200"/>
            </a:xfrm>
          </p:grpSpPr>
          <p:pic>
            <p:nvPicPr>
              <p:cNvPr id="70" name="Picture 2" descr="DSCF0236">
                <a:extLst>
                  <a:ext uri="{FF2B5EF4-FFF2-40B4-BE49-F238E27FC236}">
                    <a16:creationId xmlns:a16="http://schemas.microsoft.com/office/drawing/2014/main" id="{3D0D6820-B1DF-0C40-9AE6-20A7F8D13A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98" t="18265" r="13699" b="8676"/>
              <a:stretch>
                <a:fillRect/>
              </a:stretch>
            </p:blipFill>
            <p:spPr bwMode="auto">
              <a:xfrm>
                <a:off x="626064" y="1982569"/>
                <a:ext cx="4259240" cy="2997200"/>
              </a:xfrm>
              <a:prstGeom prst="roundRect">
                <a:avLst>
                  <a:gd name="adj" fmla="val 4327"/>
                </a:avLst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1" name="Text Box 4">
                <a:extLst>
                  <a:ext uri="{FF2B5EF4-FFF2-40B4-BE49-F238E27FC236}">
                    <a16:creationId xmlns:a16="http://schemas.microsoft.com/office/drawing/2014/main" id="{FC0C68BF-2AED-A441-B85A-A92BDFA709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1992" y="3465294"/>
                <a:ext cx="1114273" cy="56025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00" b="1" i="0" dirty="0">
                    <a:latin typeface="Calibri"/>
                    <a:cs typeface="Calibri"/>
                  </a:rPr>
                  <a:t>Diagnostic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00" b="1" i="0" dirty="0">
                    <a:latin typeface="Calibri"/>
                    <a:cs typeface="Calibri"/>
                  </a:rPr>
                  <a:t>Transducer</a:t>
                </a:r>
              </a:p>
            </p:txBody>
          </p:sp>
          <p:sp>
            <p:nvSpPr>
              <p:cNvPr id="72" name="Text Box 5">
                <a:extLst>
                  <a:ext uri="{FF2B5EF4-FFF2-40B4-BE49-F238E27FC236}">
                    <a16:creationId xmlns:a16="http://schemas.microsoft.com/office/drawing/2014/main" id="{F557BFE2-5839-3444-A563-4D8AFC76B9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88756" y="2257206"/>
                <a:ext cx="1427246" cy="34477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00" b="1" i="0" dirty="0">
                    <a:latin typeface="Calibri"/>
                    <a:cs typeface="Calibri"/>
                  </a:rPr>
                  <a:t>Therapeutic US</a:t>
                </a:r>
              </a:p>
            </p:txBody>
          </p:sp>
          <p:sp>
            <p:nvSpPr>
              <p:cNvPr id="73" name="Text Box 9">
                <a:extLst>
                  <a:ext uri="{FF2B5EF4-FFF2-40B4-BE49-F238E27FC236}">
                    <a16:creationId xmlns:a16="http://schemas.microsoft.com/office/drawing/2014/main" id="{9A421230-66CD-3147-BB69-1DC779AA7C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7133" y="4451131"/>
                <a:ext cx="1482476" cy="34477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00" b="1" i="0" dirty="0">
                    <a:latin typeface="Calibri"/>
                    <a:cs typeface="Calibri"/>
                  </a:rPr>
                  <a:t>Occluded vessel</a:t>
                </a:r>
              </a:p>
            </p:txBody>
          </p:sp>
          <p:pic>
            <p:nvPicPr>
              <p:cNvPr id="74" name="Picture 19" descr="Nuvola_arrow_right_pink.png">
                <a:extLst>
                  <a:ext uri="{FF2B5EF4-FFF2-40B4-BE49-F238E27FC236}">
                    <a16:creationId xmlns:a16="http://schemas.microsoft.com/office/drawing/2014/main" id="{F542C1E2-6891-E240-9B3A-678A003F25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915755" y="4490055"/>
                <a:ext cx="435830" cy="321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5" name="Picture 39" descr="Nuvola_arrow_right_pink.png">
                <a:extLst>
                  <a:ext uri="{FF2B5EF4-FFF2-40B4-BE49-F238E27FC236}">
                    <a16:creationId xmlns:a16="http://schemas.microsoft.com/office/drawing/2014/main" id="{B57387E6-941D-EA48-B57A-F177D7CCF9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41434">
                <a:off x="1613858" y="3993591"/>
                <a:ext cx="447289" cy="321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" name="Picture 40" descr="Nuvola_arrow_right_pink.png">
                <a:extLst>
                  <a:ext uri="{FF2B5EF4-FFF2-40B4-BE49-F238E27FC236}">
                    <a16:creationId xmlns:a16="http://schemas.microsoft.com/office/drawing/2014/main" id="{3158548D-9BD6-2844-8450-9BDE9442E8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918937" flipH="1">
                <a:off x="3101163" y="2339938"/>
                <a:ext cx="401773" cy="321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4" name="Picture 9" descr="asdads.png">
              <a:extLst>
                <a:ext uri="{FF2B5EF4-FFF2-40B4-BE49-F238E27FC236}">
                  <a16:creationId xmlns:a16="http://schemas.microsoft.com/office/drawing/2014/main" id="{E2C2F7F9-813E-C743-B980-65268D76C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8737" y="3519142"/>
              <a:ext cx="3567113" cy="623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59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Rectangle 42">
              <a:extLst>
                <a:ext uri="{FF2B5EF4-FFF2-40B4-BE49-F238E27FC236}">
                  <a16:creationId xmlns:a16="http://schemas.microsoft.com/office/drawing/2014/main" id="{EBD013E3-D43C-8D4F-9931-F5C93D5E4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6375" y="3578532"/>
              <a:ext cx="3230562" cy="603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FFFFFF"/>
                  </a:solidFill>
                </a:rPr>
                <a:t>12 Dogs – Thrombotic Occlusions </a:t>
              </a:r>
            </a:p>
          </p:txBody>
        </p:sp>
        <p:sp>
          <p:nvSpPr>
            <p:cNvPr id="56" name="Rectangle 51">
              <a:extLst>
                <a:ext uri="{FF2B5EF4-FFF2-40B4-BE49-F238E27FC236}">
                  <a16:creationId xmlns:a16="http://schemas.microsoft.com/office/drawing/2014/main" id="{8903E9A4-0446-DB4A-A589-1C9BD6DB27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6194" y="5232198"/>
              <a:ext cx="2347764" cy="355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just"/>
              <a:r>
                <a:rPr lang="en-US" sz="1050" b="1" dirty="0">
                  <a:solidFill>
                    <a:srgbClr val="FFFFFF"/>
                  </a:solidFill>
                </a:rPr>
                <a:t> Therapeutic US1 MHz </a:t>
              </a:r>
            </a:p>
          </p:txBody>
        </p:sp>
        <p:pic>
          <p:nvPicPr>
            <p:cNvPr id="57" name="Picture 9" descr="asdads.png">
              <a:extLst>
                <a:ext uri="{FF2B5EF4-FFF2-40B4-BE49-F238E27FC236}">
                  <a16:creationId xmlns:a16="http://schemas.microsoft.com/office/drawing/2014/main" id="{0CAAA109-7F78-C54D-9B89-E7C803F4C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8737" y="4265410"/>
              <a:ext cx="3567113" cy="62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59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9" descr="asdads.png">
              <a:extLst>
                <a:ext uri="{FF2B5EF4-FFF2-40B4-BE49-F238E27FC236}">
                  <a16:creationId xmlns:a16="http://schemas.microsoft.com/office/drawing/2014/main" id="{953E3E68-9DF9-F445-A52B-B2D2658E7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4105" y="5112323"/>
              <a:ext cx="3567113" cy="62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59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Rectangle 50">
              <a:extLst>
                <a:ext uri="{FF2B5EF4-FFF2-40B4-BE49-F238E27FC236}">
                  <a16:creationId xmlns:a16="http://schemas.microsoft.com/office/drawing/2014/main" id="{6417A6EB-EFF0-DB43-8A7A-19186BA1AE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63" y="4377834"/>
              <a:ext cx="3484563" cy="366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FFFFFF"/>
                  </a:solidFill>
                </a:rPr>
                <a:t>Tissue 6 cm</a:t>
              </a:r>
            </a:p>
          </p:txBody>
        </p:sp>
        <p:pic>
          <p:nvPicPr>
            <p:cNvPr id="60" name="Picture 54" descr="right-arrow.png">
              <a:extLst>
                <a:ext uri="{FF2B5EF4-FFF2-40B4-BE49-F238E27FC236}">
                  <a16:creationId xmlns:a16="http://schemas.microsoft.com/office/drawing/2014/main" id="{1DE9D4C8-C502-8244-B75A-840AAD50D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1902" y="2139748"/>
              <a:ext cx="3689350" cy="124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Rectangle 55">
              <a:extLst>
                <a:ext uri="{FF2B5EF4-FFF2-40B4-BE49-F238E27FC236}">
                  <a16:creationId xmlns:a16="http://schemas.microsoft.com/office/drawing/2014/main" id="{283CE27E-13F2-294C-AC75-2AC921234BB3}"/>
                </a:ext>
              </a:extLst>
            </p:cNvPr>
            <p:cNvSpPr/>
            <p:nvPr/>
          </p:nvSpPr>
          <p:spPr>
            <a:xfrm>
              <a:off x="5016501" y="2507026"/>
              <a:ext cx="3585436" cy="344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4288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rPr>
                <a:t>High Energy – IM &gt; 1.0</a:t>
              </a:r>
            </a:p>
          </p:txBody>
        </p:sp>
        <p:grpSp>
          <p:nvGrpSpPr>
            <p:cNvPr id="62" name="Agrupar 61">
              <a:extLst>
                <a:ext uri="{FF2B5EF4-FFF2-40B4-BE49-F238E27FC236}">
                  <a16:creationId xmlns:a16="http://schemas.microsoft.com/office/drawing/2014/main" id="{6A7A5455-0ABE-634B-B85A-2AE4ED05A7ED}"/>
                </a:ext>
              </a:extLst>
            </p:cNvPr>
            <p:cNvGrpSpPr/>
            <p:nvPr/>
          </p:nvGrpSpPr>
          <p:grpSpPr>
            <a:xfrm>
              <a:off x="1677767" y="1857349"/>
              <a:ext cx="2327612" cy="1104703"/>
              <a:chOff x="4325937" y="1187445"/>
              <a:chExt cx="2327612" cy="1104703"/>
            </a:xfrm>
          </p:grpSpPr>
          <p:pic>
            <p:nvPicPr>
              <p:cNvPr id="63" name="Picture 58" descr="26677.png">
                <a:extLst>
                  <a:ext uri="{FF2B5EF4-FFF2-40B4-BE49-F238E27FC236}">
                    <a16:creationId xmlns:a16="http://schemas.microsoft.com/office/drawing/2014/main" id="{A8E0EDC0-CFE7-3541-A18E-2EF0E0F1F4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62986" y="1249954"/>
                <a:ext cx="690563" cy="690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4" name="Picture 60" descr="26677.png">
                <a:extLst>
                  <a:ext uri="{FF2B5EF4-FFF2-40B4-BE49-F238E27FC236}">
                    <a16:creationId xmlns:a16="http://schemas.microsoft.com/office/drawing/2014/main" id="{0B1E6A47-36B3-ED42-AF60-F866663026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269" y="1187445"/>
                <a:ext cx="369888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" name="Picture 61" descr="26677.png">
                <a:extLst>
                  <a:ext uri="{FF2B5EF4-FFF2-40B4-BE49-F238E27FC236}">
                    <a16:creationId xmlns:a16="http://schemas.microsoft.com/office/drawing/2014/main" id="{1ABE1DF2-B617-E641-AF71-626AE9212D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4782" y="1744460"/>
                <a:ext cx="547687" cy="547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6" name="Picture 62" descr="26677.png">
                <a:extLst>
                  <a:ext uri="{FF2B5EF4-FFF2-40B4-BE49-F238E27FC236}">
                    <a16:creationId xmlns:a16="http://schemas.microsoft.com/office/drawing/2014/main" id="{C3C2D876-0938-6B45-9E7E-11875A22D6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4994" y="1595235"/>
                <a:ext cx="358775" cy="360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" name="Picture 63" descr="26677.png">
                <a:extLst>
                  <a:ext uri="{FF2B5EF4-FFF2-40B4-BE49-F238E27FC236}">
                    <a16:creationId xmlns:a16="http://schemas.microsoft.com/office/drawing/2014/main" id="{C317842B-DE2D-6B4D-92F8-1D224B85CC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0132" y="1392573"/>
                <a:ext cx="465137" cy="465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" name="Picture 64" descr="26677.png">
                <a:extLst>
                  <a:ext uri="{FF2B5EF4-FFF2-40B4-BE49-F238E27FC236}">
                    <a16:creationId xmlns:a16="http://schemas.microsoft.com/office/drawing/2014/main" id="{5D485D2D-DCC4-BB4F-8A8A-9F52687D57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16694" y="1744460"/>
                <a:ext cx="273050" cy="271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9" name="Picture 65" descr="26677.png">
                <a:extLst>
                  <a:ext uri="{FF2B5EF4-FFF2-40B4-BE49-F238E27FC236}">
                    <a16:creationId xmlns:a16="http://schemas.microsoft.com/office/drawing/2014/main" id="{9ED6F646-3F74-7842-9751-D317D4B404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5937" y="1499191"/>
                <a:ext cx="190500" cy="19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88075604-6D65-D44F-982E-B4DDA82301EC}"/>
              </a:ext>
            </a:extLst>
          </p:cNvPr>
          <p:cNvSpPr/>
          <p:nvPr/>
        </p:nvSpPr>
        <p:spPr bwMode="auto">
          <a:xfrm>
            <a:off x="7315200" y="1469051"/>
            <a:ext cx="730699" cy="2069502"/>
          </a:xfrm>
          <a:prstGeom prst="ellipse">
            <a:avLst/>
          </a:prstGeom>
          <a:noFill/>
          <a:ln w="28575" cap="flat" cmpd="sng" algn="ctr">
            <a:solidFill>
              <a:srgbClr val="FF7E79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3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1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9" descr="asdads.png">
            <a:extLst>
              <a:ext uri="{FF2B5EF4-FFF2-40B4-BE49-F238E27FC236}">
                <a16:creationId xmlns:a16="http://schemas.microsoft.com/office/drawing/2014/main" id="{E3A856B6-C132-0748-A956-0A294BA6F8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07"/>
            <a:ext cx="9143999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59999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4">
            <a:extLst>
              <a:ext uri="{FF2B5EF4-FFF2-40B4-BE49-F238E27FC236}">
                <a16:creationId xmlns:a16="http://schemas.microsoft.com/office/drawing/2014/main" id="{F0CC66CE-4EC6-4348-8D63-059875E17EEF}"/>
              </a:ext>
            </a:extLst>
          </p:cNvPr>
          <p:cNvSpPr/>
          <p:nvPr/>
        </p:nvSpPr>
        <p:spPr>
          <a:xfrm>
            <a:off x="1" y="76200"/>
            <a:ext cx="9143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tx2"/>
                </a:solidFill>
              </a:rPr>
              <a:t>Follow-up – EF &lt; 30%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C56F8FE-18D6-F941-B5BE-2A7BEC6835CF}"/>
              </a:ext>
            </a:extLst>
          </p:cNvPr>
          <p:cNvSpPr/>
          <p:nvPr/>
        </p:nvSpPr>
        <p:spPr>
          <a:xfrm>
            <a:off x="4045402" y="6370741"/>
            <a:ext cx="15824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</a:rPr>
              <a:t>*  Fisher </a:t>
            </a:r>
            <a:r>
              <a:rPr lang="pt-BR" dirty="0" err="1">
                <a:latin typeface="Times New Roman" panose="02020603050405020304" pitchFamily="18" charset="0"/>
              </a:rPr>
              <a:t>Exact</a:t>
            </a:r>
            <a:r>
              <a:rPr lang="pt-BR" dirty="0">
                <a:latin typeface="Times New Roman" panose="02020603050405020304" pitchFamily="18" charset="0"/>
              </a:rPr>
              <a:t> </a:t>
            </a:r>
            <a:r>
              <a:rPr lang="pt-BR" dirty="0" err="1">
                <a:latin typeface="Times New Roman" panose="02020603050405020304" pitchFamily="18" charset="0"/>
              </a:rPr>
              <a:t>test</a:t>
            </a:r>
            <a:endParaRPr lang="pt-BR" dirty="0">
              <a:effectLst/>
              <a:latin typeface="Times New Roman" panose="02020603050405020304" pitchFamily="18" charset="0"/>
            </a:endParaRP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43FD9C7B-1E51-466C-B784-33A733DFC6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5658929"/>
              </p:ext>
            </p:extLst>
          </p:nvPr>
        </p:nvGraphicFramePr>
        <p:xfrm>
          <a:off x="2057400" y="1828800"/>
          <a:ext cx="5334000" cy="355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4582D983-C0F8-41B7-8411-B5ECB0175223}"/>
              </a:ext>
            </a:extLst>
          </p:cNvPr>
          <p:cNvCxnSpPr>
            <a:cxnSpLocks/>
          </p:cNvCxnSpPr>
          <p:nvPr/>
        </p:nvCxnSpPr>
        <p:spPr bwMode="auto">
          <a:xfrm>
            <a:off x="3810000" y="2333317"/>
            <a:ext cx="205329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829A723-F4A9-4FC7-8D81-176788F768EB}"/>
              </a:ext>
            </a:extLst>
          </p:cNvPr>
          <p:cNvSpPr txBox="1"/>
          <p:nvPr/>
        </p:nvSpPr>
        <p:spPr>
          <a:xfrm>
            <a:off x="1186902" y="1139726"/>
            <a:ext cx="6343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/>
              <a:t>Qualified for  Automatic Implantable Cardioverter Defibrillator</a:t>
            </a:r>
          </a:p>
        </p:txBody>
      </p: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AB05D60B-94C4-4B8C-9D86-51603FBE7E96}"/>
              </a:ext>
            </a:extLst>
          </p:cNvPr>
          <p:cNvCxnSpPr/>
          <p:nvPr/>
        </p:nvCxnSpPr>
        <p:spPr bwMode="auto">
          <a:xfrm>
            <a:off x="3810000" y="2333317"/>
            <a:ext cx="0" cy="228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DA5212E5-8729-465D-A8F3-3756FFFDA8ED}"/>
              </a:ext>
            </a:extLst>
          </p:cNvPr>
          <p:cNvCxnSpPr>
            <a:cxnSpLocks/>
          </p:cNvCxnSpPr>
          <p:nvPr/>
        </p:nvCxnSpPr>
        <p:spPr bwMode="auto">
          <a:xfrm>
            <a:off x="5863292" y="2333317"/>
            <a:ext cx="0" cy="87925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E3B4397B-67B1-45C1-8D02-BA5BFDB542BD}"/>
              </a:ext>
            </a:extLst>
          </p:cNvPr>
          <p:cNvSpPr txBox="1"/>
          <p:nvPr/>
        </p:nvSpPr>
        <p:spPr>
          <a:xfrm>
            <a:off x="4358790" y="2018980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p= 0.045*</a:t>
            </a:r>
          </a:p>
        </p:txBody>
      </p:sp>
    </p:spTree>
    <p:extLst>
      <p:ext uri="{BB962C8B-B14F-4D97-AF65-F5344CB8AC3E}">
        <p14:creationId xmlns:p14="http://schemas.microsoft.com/office/powerpoint/2010/main" val="3425715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52">
            <a:extLst>
              <a:ext uri="{FF2B5EF4-FFF2-40B4-BE49-F238E27FC236}">
                <a16:creationId xmlns:a16="http://schemas.microsoft.com/office/drawing/2014/main" id="{F534AD88-DD31-4F90-AAAF-56A6D23A47C3}"/>
              </a:ext>
            </a:extLst>
          </p:cNvPr>
          <p:cNvSpPr/>
          <p:nvPr/>
        </p:nvSpPr>
        <p:spPr>
          <a:xfrm>
            <a:off x="1066800" y="1636871"/>
            <a:ext cx="7372278" cy="1253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D46AFE">
                  <a:alpha val="50000"/>
                </a:srgbClr>
              </a:gs>
              <a:gs pos="100000">
                <a:srgbClr val="623176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 lang="en-US" sz="2400" i="0"/>
          </a:p>
        </p:txBody>
      </p:sp>
      <p:sp>
        <p:nvSpPr>
          <p:cNvPr id="15" name="Shape 152">
            <a:extLst>
              <a:ext uri="{FF2B5EF4-FFF2-40B4-BE49-F238E27FC236}">
                <a16:creationId xmlns:a16="http://schemas.microsoft.com/office/drawing/2014/main" id="{A83D784F-9B62-44A8-AC8C-CE038354C68B}"/>
              </a:ext>
            </a:extLst>
          </p:cNvPr>
          <p:cNvSpPr/>
          <p:nvPr/>
        </p:nvSpPr>
        <p:spPr>
          <a:xfrm>
            <a:off x="1031280" y="386194"/>
            <a:ext cx="7407798" cy="133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D46AFE">
                  <a:alpha val="50000"/>
                </a:srgbClr>
              </a:gs>
              <a:gs pos="100000">
                <a:srgbClr val="623176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 lang="en-US" sz="1000"/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C41AE8FD-3BCC-1C48-98FD-5C5CCDE35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379" y="2362200"/>
            <a:ext cx="88499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400" i="0">
                <a:solidFill>
                  <a:srgbClr val="FFFFFF"/>
                </a:solidFill>
                <a:cs typeface="Arial" charset="0"/>
              </a:rPr>
              <a:t>1 – Sonothrombolysis  in humans is safe and feasible in patients with STEMI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0E5FBCC8-98AF-C24A-99A3-F3C0AFFDB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143" y="3429000"/>
            <a:ext cx="89916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solidFill>
                  <a:schemeClr val="tx2">
                    <a:lumMod val="90000"/>
                  </a:schemeClr>
                </a:solidFill>
                <a:cs typeface="Arial" charset="0"/>
              </a:rPr>
              <a:t>2 – Sonothrombolysis is efficacious in achieving early infarct vessel patency, microvascular flow, reducing infarct size and consequently restoring left ventricular systolic function</a:t>
            </a:r>
          </a:p>
          <a:p>
            <a:pPr algn="l"/>
            <a:endParaRPr lang="en-US" sz="2400" i="0" dirty="0">
              <a:cs typeface="Arial" charset="0"/>
            </a:endParaRPr>
          </a:p>
          <a:p>
            <a:pPr algn="l"/>
            <a:r>
              <a:rPr lang="en-US" sz="2400" i="0" dirty="0">
                <a:cs typeface="Arial" charset="0"/>
              </a:rPr>
              <a:t>3- A Phase III multicenter clinical trial is warranted with focus on earlier sonothrombolysis at point of patients care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8354E02-0BF2-DB4A-989D-2D9B7906A887}"/>
              </a:ext>
            </a:extLst>
          </p:cNvPr>
          <p:cNvSpPr txBox="1">
            <a:spLocks/>
          </p:cNvSpPr>
          <p:nvPr/>
        </p:nvSpPr>
        <p:spPr bwMode="auto">
          <a:xfrm>
            <a:off x="0" y="579574"/>
            <a:ext cx="9144000" cy="99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99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99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99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99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99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99"/>
                </a:solidFill>
                <a:latin typeface="Arial" charset="0"/>
              </a:defRPr>
            </a:lvl9pPr>
          </a:lstStyle>
          <a:p>
            <a:r>
              <a:rPr lang="en-US" sz="1800" b="1" i="0" kern="0" dirty="0"/>
              <a:t>Sonothrombolysis in ST Segment Elevation Myocardial Infarction Treated with Primary Percutaneous Coronary Intervention: Final Results from the First Randomized Study in Humans</a:t>
            </a:r>
            <a:endParaRPr lang="en-US" sz="1200" i="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320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 advAuto="0"/>
      <p:bldP spid="15" grpId="0" animBg="1" advAuto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7E15504B-3833-CF4F-B16B-DB1E1ECEE4B3}"/>
              </a:ext>
            </a:extLst>
          </p:cNvPr>
          <p:cNvGrpSpPr/>
          <p:nvPr/>
        </p:nvGrpSpPr>
        <p:grpSpPr>
          <a:xfrm>
            <a:off x="5372928" y="228600"/>
            <a:ext cx="3887972" cy="5948357"/>
            <a:chOff x="5372928" y="228600"/>
            <a:chExt cx="3887972" cy="594835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4549" y="228600"/>
              <a:ext cx="2971800" cy="3659028"/>
            </a:xfrm>
            <a:prstGeom prst="rect">
              <a:avLst/>
            </a:prstGeom>
          </p:spPr>
        </p:pic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86ABBF08-B8DF-CD4F-81DF-3697E68FFE1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72928" y="4419600"/>
              <a:ext cx="3887972" cy="175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  <a:noAutofit/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99"/>
                  </a:solidFill>
                  <a:latin typeface="+mj-lt"/>
                  <a:ea typeface="ＭＳ Ｐゴシック" charset="-128"/>
                  <a:cs typeface="ＭＳ Ｐゴシック" charset="-128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99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99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99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99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99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99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99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99"/>
                  </a:solidFill>
                  <a:latin typeface="Arial" charset="0"/>
                </a:defRPr>
              </a:lvl9pPr>
            </a:lstStyle>
            <a:p>
              <a:r>
                <a:rPr lang="en-US" sz="1800" b="1" i="0" kern="0" dirty="0">
                  <a:solidFill>
                    <a:schemeClr val="tx1"/>
                  </a:solidFill>
                </a:rPr>
                <a:t>“This is not the end.  This is not even the beginning of the end, but perhaps, it is the end of the beginning”</a:t>
              </a:r>
            </a:p>
            <a:p>
              <a:endParaRPr lang="en-US" sz="1800" b="1" i="0" kern="0" dirty="0">
                <a:solidFill>
                  <a:schemeClr val="tx1"/>
                </a:solidFill>
              </a:endParaRPr>
            </a:p>
            <a:p>
              <a:r>
                <a:rPr lang="en-US" sz="1800" b="1" i="0" kern="0" dirty="0">
                  <a:solidFill>
                    <a:schemeClr val="tx2">
                      <a:lumMod val="90000"/>
                    </a:schemeClr>
                  </a:solidFill>
                </a:rPr>
                <a:t>Winston </a:t>
              </a:r>
              <a:r>
                <a:rPr lang="en-US" sz="1800" b="1" i="0" kern="0" dirty="0" err="1">
                  <a:solidFill>
                    <a:schemeClr val="tx2">
                      <a:lumMod val="90000"/>
                    </a:schemeClr>
                  </a:solidFill>
                </a:rPr>
                <a:t>Churchil</a:t>
              </a:r>
              <a:endParaRPr lang="en-US" sz="1800" b="1" i="0" kern="0" dirty="0">
                <a:solidFill>
                  <a:schemeClr val="tx2">
                    <a:lumMod val="90000"/>
                  </a:schemeClr>
                </a:solidFill>
              </a:endParaRPr>
            </a:p>
            <a:p>
              <a:r>
                <a:rPr lang="en-US" sz="1400" i="0" kern="0" dirty="0">
                  <a:solidFill>
                    <a:schemeClr val="tx1"/>
                  </a:solidFill>
                </a:rPr>
                <a:t>2</a:t>
              </a:r>
              <a:r>
                <a:rPr lang="en-US" sz="1400" i="0" kern="0" baseline="30000" dirty="0">
                  <a:solidFill>
                    <a:schemeClr val="tx1"/>
                  </a:solidFill>
                </a:rPr>
                <a:t>nd</a:t>
              </a:r>
              <a:r>
                <a:rPr lang="en-US" sz="1400" i="0" kern="0" dirty="0">
                  <a:solidFill>
                    <a:schemeClr val="tx1"/>
                  </a:solidFill>
                </a:rPr>
                <a:t> Battle of El </a:t>
              </a:r>
              <a:r>
                <a:rPr lang="en-US" sz="1400" i="0" kern="0" dirty="0" err="1">
                  <a:solidFill>
                    <a:schemeClr val="tx1"/>
                  </a:solidFill>
                </a:rPr>
                <a:t>Alamain</a:t>
              </a:r>
              <a:endParaRPr lang="pt-BR" sz="1050" i="0" kern="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C9A2F726-AAC3-6E43-B5B4-674BFE0AD8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6" y="64394"/>
            <a:ext cx="5103628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6D8A457-5DFE-E54A-85A0-1FF7BFC060E3}"/>
              </a:ext>
            </a:extLst>
          </p:cNvPr>
          <p:cNvSpPr txBox="1"/>
          <p:nvPr/>
        </p:nvSpPr>
        <p:spPr>
          <a:xfrm>
            <a:off x="-26233" y="5486400"/>
            <a:ext cx="5105400" cy="3048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bg2"/>
                </a:solidFill>
              </a:rPr>
              <a:t>Email for correspondence: </a:t>
            </a:r>
            <a:r>
              <a:rPr lang="en-US" b="1" i="0" dirty="0" err="1">
                <a:solidFill>
                  <a:schemeClr val="bg2"/>
                </a:solidFill>
              </a:rPr>
              <a:t>wmathias@incor.usp.br</a:t>
            </a:r>
            <a:endParaRPr lang="en-US" b="1" i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125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sfsdsdf.png"/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37" y="3412675"/>
            <a:ext cx="9489161" cy="1103391"/>
          </a:xfrm>
          <a:prstGeom prst="rect">
            <a:avLst/>
          </a:prstGeom>
        </p:spPr>
      </p:pic>
      <p:pic>
        <p:nvPicPr>
          <p:cNvPr id="8" name="Picture 12" descr="sfsdsdf.png"/>
          <p:cNvPicPr>
            <a:picLocks noChangeAspect="1"/>
          </p:cNvPicPr>
          <p:nvPr/>
        </p:nvPicPr>
        <p:blipFill>
          <a:blip r:embed="rId8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98" y="2364824"/>
            <a:ext cx="9011519" cy="1047851"/>
          </a:xfrm>
          <a:prstGeom prst="rect">
            <a:avLst/>
          </a:prstGeom>
        </p:spPr>
      </p:pic>
      <p:pic>
        <p:nvPicPr>
          <p:cNvPr id="9" name="Picture 14" descr="sfsdsdf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1" y="1347652"/>
            <a:ext cx="9242425" cy="988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953145" y="2730163"/>
            <a:ext cx="8114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800" dirty="0" err="1"/>
              <a:t>Recanalization</a:t>
            </a:r>
            <a:r>
              <a:rPr lang="pt-BR" sz="1800" dirty="0"/>
              <a:t> rates  ~ 60% cases </a:t>
            </a:r>
            <a:r>
              <a:rPr lang="pt-BR" sz="1800" dirty="0" err="1"/>
              <a:t>when</a:t>
            </a:r>
            <a:r>
              <a:rPr lang="pt-BR" sz="1800" dirty="0"/>
              <a:t> </a:t>
            </a:r>
            <a:r>
              <a:rPr lang="pt-BR" sz="1800" dirty="0" err="1"/>
              <a:t>patients</a:t>
            </a:r>
            <a:r>
              <a:rPr lang="pt-BR" sz="1800" dirty="0"/>
              <a:t> </a:t>
            </a:r>
            <a:r>
              <a:rPr lang="pt-BR" sz="1800" dirty="0" err="1"/>
              <a:t>present</a:t>
            </a:r>
            <a:r>
              <a:rPr lang="pt-BR" sz="1800" dirty="0"/>
              <a:t> </a:t>
            </a:r>
            <a:r>
              <a:rPr lang="pt-BR" sz="1800" dirty="0" err="1"/>
              <a:t>within</a:t>
            </a:r>
            <a:r>
              <a:rPr lang="pt-BR" sz="1800" dirty="0"/>
              <a:t> 4h </a:t>
            </a:r>
            <a:r>
              <a:rPr lang="pt-BR" sz="1800" dirty="0" err="1"/>
              <a:t>of</a:t>
            </a:r>
            <a:r>
              <a:rPr lang="pt-BR" sz="1800" dirty="0"/>
              <a:t> </a:t>
            </a:r>
            <a:r>
              <a:rPr lang="pt-BR" sz="1800" dirty="0" err="1"/>
              <a:t>pain</a:t>
            </a:r>
            <a:endParaRPr lang="en-US" sz="18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981267" y="1561661"/>
            <a:ext cx="81535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pt-BR" sz="1800" dirty="0" err="1"/>
              <a:t>Fibrinolysis</a:t>
            </a:r>
            <a:r>
              <a:rPr lang="pt-BR" sz="1800" dirty="0"/>
              <a:t>: Major </a:t>
            </a:r>
            <a:r>
              <a:rPr lang="pt-BR" sz="1800" dirty="0" err="1"/>
              <a:t>Haemorragic</a:t>
            </a:r>
            <a:r>
              <a:rPr lang="pt-BR" sz="1800" dirty="0"/>
              <a:t> </a:t>
            </a:r>
            <a:r>
              <a:rPr lang="pt-BR" sz="1800" dirty="0" err="1"/>
              <a:t>Complications</a:t>
            </a:r>
            <a:r>
              <a:rPr lang="pt-BR" sz="1800" dirty="0"/>
              <a:t>  in ~ 17%</a:t>
            </a:r>
            <a:endParaRPr lang="en-US" sz="18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035489" y="3731323"/>
            <a:ext cx="811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800" dirty="0" err="1"/>
              <a:t>Fibrinolysis</a:t>
            </a:r>
            <a:r>
              <a:rPr lang="pt-BR" sz="1800" dirty="0"/>
              <a:t> </a:t>
            </a:r>
            <a:r>
              <a:rPr lang="pt-BR" sz="1800" dirty="0" err="1"/>
              <a:t>and</a:t>
            </a:r>
            <a:r>
              <a:rPr lang="pt-BR" sz="1800" dirty="0"/>
              <a:t> PCI are </a:t>
            </a:r>
            <a:r>
              <a:rPr lang="en-US" sz="1800" dirty="0"/>
              <a:t>Available in Brazil to only ~40% of patients</a:t>
            </a:r>
          </a:p>
        </p:txBody>
      </p:sp>
      <p:pic>
        <p:nvPicPr>
          <p:cNvPr id="15" name="Picture 9" descr="asdads.png"/>
          <p:cNvPicPr>
            <a:picLocks noChangeAspect="1"/>
          </p:cNvPicPr>
          <p:nvPr/>
        </p:nvPicPr>
        <p:blipFill>
          <a:blip r:embed="rId10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114" y="162800"/>
            <a:ext cx="9844755" cy="120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59999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 bwMode="auto">
          <a:xfrm>
            <a:off x="113967" y="380423"/>
            <a:ext cx="9144000" cy="60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FFFFCC"/>
                </a:solidFill>
                <a:ea typeface="+mj-ea"/>
                <a:cs typeface="+mj-cs"/>
              </a:rPr>
              <a:t>Coronary Reper</a:t>
            </a:r>
            <a:r>
              <a:rPr lang="en-US" sz="2800" b="1" i="1" dirty="0">
                <a:solidFill>
                  <a:schemeClr val="tx2"/>
                </a:solidFill>
                <a:ea typeface="+mj-ea"/>
                <a:cs typeface="+mj-cs"/>
              </a:rPr>
              <a:t>fusion</a:t>
            </a:r>
            <a:r>
              <a:rPr lang="en-US" sz="2800" b="1" i="1" dirty="0">
                <a:solidFill>
                  <a:srgbClr val="FFFFCC"/>
                </a:solidFill>
                <a:ea typeface="+mj-ea"/>
                <a:cs typeface="+mj-cs"/>
              </a:rPr>
              <a:t> Therapies in 2019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ea typeface="+mj-ea"/>
                <a:cs typeface="+mj-cs"/>
              </a:rPr>
              <a:t>Drawbacks</a:t>
            </a:r>
            <a:endParaRPr lang="pt-BR" sz="2400" b="1" dirty="0">
              <a:solidFill>
                <a:schemeClr val="accent5">
                  <a:lumMod val="20000"/>
                  <a:lumOff val="80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17" name="Youngs 1355905 A4C post UEA">
            <a:hlinkClick r:id="" action="ppaction://media"/>
            <a:extLst>
              <a:ext uri="{FF2B5EF4-FFF2-40B4-BE49-F238E27FC236}">
                <a16:creationId xmlns:a16="http://schemas.microsoft.com/office/drawing/2014/main" id="{505269D8-98B9-F342-8DA8-7339FE64FD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12454" t="19568" r="18912"/>
          <a:stretch/>
        </p:blipFill>
        <p:spPr>
          <a:xfrm>
            <a:off x="0" y="4721507"/>
            <a:ext cx="1791033" cy="1689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CaixaDeTexto 19">
            <a:extLst>
              <a:ext uri="{FF2B5EF4-FFF2-40B4-BE49-F238E27FC236}">
                <a16:creationId xmlns:a16="http://schemas.microsoft.com/office/drawing/2014/main" id="{4F7DB437-011A-8A43-8563-39014C04C845}"/>
              </a:ext>
            </a:extLst>
          </p:cNvPr>
          <p:cNvSpPr txBox="1"/>
          <p:nvPr/>
        </p:nvSpPr>
        <p:spPr>
          <a:xfrm>
            <a:off x="3733800" y="4728629"/>
            <a:ext cx="4723293" cy="78534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600" dirty="0"/>
              <a:t>Even with PCI, microvascular occurs in ~35 % of Cases</a:t>
            </a:r>
          </a:p>
        </p:txBody>
      </p:sp>
      <p:pic>
        <p:nvPicPr>
          <p:cNvPr id="22" name="post stemi">
            <a:hlinkClick r:id="" action="ppaction://media"/>
            <a:extLst>
              <a:ext uri="{FF2B5EF4-FFF2-40B4-BE49-F238E27FC236}">
                <a16:creationId xmlns:a16="http://schemas.microsoft.com/office/drawing/2014/main" id="{C4A27920-AD62-014B-B85C-EB85BA56ED9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t="4224"/>
          <a:stretch/>
        </p:blipFill>
        <p:spPr>
          <a:xfrm>
            <a:off x="1822289" y="4724371"/>
            <a:ext cx="1759111" cy="1684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22B52D05-A0E9-154E-BAD3-EC4A82058A45}"/>
              </a:ext>
            </a:extLst>
          </p:cNvPr>
          <p:cNvSpPr/>
          <p:nvPr/>
        </p:nvSpPr>
        <p:spPr>
          <a:xfrm>
            <a:off x="2438400" y="6096000"/>
            <a:ext cx="6705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Aggarwal S et.al. J Am Soc Echocardiogr 2018;31:674-82</a:t>
            </a:r>
          </a:p>
          <a:p>
            <a:pPr algn="ctr"/>
            <a:r>
              <a:rPr lang="pt-B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Nicoli</a:t>
            </a:r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et al. </a:t>
            </a:r>
            <a:r>
              <a:rPr lang="pt-B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</a:t>
            </a:r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Coll </a:t>
            </a:r>
            <a:r>
              <a:rPr lang="pt-B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Cardiol</a:t>
            </a:r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54:281-92, 2009</a:t>
            </a:r>
          </a:p>
          <a:p>
            <a:pPr algn="ctr"/>
            <a:r>
              <a:rPr lang="is-I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Nicolau JC et al. Arq Bras Cardiol. 105(2):1-105, 2015</a:t>
            </a:r>
          </a:p>
          <a:p>
            <a:pPr algn="ctr"/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348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0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fsdsdf.png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2595"/>
            <a:ext cx="9489161" cy="1103391"/>
          </a:xfrm>
          <a:prstGeom prst="rect">
            <a:avLst/>
          </a:prstGeom>
        </p:spPr>
      </p:pic>
      <p:pic>
        <p:nvPicPr>
          <p:cNvPr id="13" name="Picture 12" descr="sfsdsdf.png"/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" y="2851091"/>
            <a:ext cx="9011519" cy="1047851"/>
          </a:xfrm>
          <a:prstGeom prst="rect">
            <a:avLst/>
          </a:prstGeom>
        </p:spPr>
      </p:pic>
      <p:pic>
        <p:nvPicPr>
          <p:cNvPr id="15363" name="Picture 14" descr="sfsdsdf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2" y="1776572"/>
            <a:ext cx="924242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9" descr="asdads.png"/>
          <p:cNvPicPr>
            <a:picLocks noChangeAspect="1"/>
          </p:cNvPicPr>
          <p:nvPr/>
        </p:nvPicPr>
        <p:blipFill>
          <a:blip r:embed="rId5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578"/>
            <a:ext cx="9135533" cy="9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37762" y="408206"/>
            <a:ext cx="50234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en-US" sz="2800" b="1" dirty="0">
                <a:solidFill>
                  <a:schemeClr val="tx2"/>
                </a:solidFill>
              </a:rPr>
              <a:t>Study Design</a:t>
            </a:r>
          </a:p>
        </p:txBody>
      </p:sp>
      <p:sp>
        <p:nvSpPr>
          <p:cNvPr id="8" name="Rounded Rectangle 18"/>
          <p:cNvSpPr/>
          <p:nvPr/>
        </p:nvSpPr>
        <p:spPr>
          <a:xfrm>
            <a:off x="4672840" y="5316483"/>
            <a:ext cx="4229100" cy="1293812"/>
          </a:xfrm>
          <a:prstGeom prst="roundRect">
            <a:avLst>
              <a:gd name="adj" fmla="val 8087"/>
            </a:avLst>
          </a:prstGeom>
          <a:solidFill>
            <a:schemeClr val="lt1"/>
          </a:solidFill>
          <a:ln w="57150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4742690" y="5597503"/>
            <a:ext cx="4325937" cy="80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</a:pPr>
            <a:r>
              <a:rPr lang="en-US" b="1" dirty="0">
                <a:solidFill>
                  <a:srgbClr val="17375E"/>
                </a:solidFill>
                <a:cs typeface="Arial" charset="0"/>
              </a:rPr>
              <a:t>Research Project </a:t>
            </a:r>
            <a:r>
              <a:rPr lang="pt-BR" dirty="0">
                <a:solidFill>
                  <a:srgbClr val="17375E"/>
                </a:solidFill>
              </a:rPr>
              <a:t># </a:t>
            </a:r>
            <a:r>
              <a:rPr lang="pt-BR" dirty="0">
                <a:solidFill>
                  <a:srgbClr val="17375E"/>
                </a:solidFill>
                <a:cs typeface="Arial" charset="0"/>
              </a:rPr>
              <a:t>2010/52114-1</a:t>
            </a:r>
          </a:p>
          <a:p>
            <a:pPr lvl="1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</a:pPr>
            <a:r>
              <a:rPr lang="pt-BR" b="1" dirty="0">
                <a:solidFill>
                  <a:srgbClr val="17375E"/>
                </a:solidFill>
                <a:cs typeface="Arial" charset="0"/>
              </a:rPr>
              <a:t>Final IRB </a:t>
            </a:r>
            <a:r>
              <a:rPr lang="pt-BR" b="1" dirty="0" err="1">
                <a:solidFill>
                  <a:srgbClr val="17375E"/>
                </a:solidFill>
                <a:cs typeface="Arial" charset="0"/>
              </a:rPr>
              <a:t>Approval</a:t>
            </a:r>
            <a:r>
              <a:rPr lang="pt-BR" b="1" dirty="0">
                <a:solidFill>
                  <a:srgbClr val="17375E"/>
                </a:solidFill>
                <a:cs typeface="Arial" charset="0"/>
              </a:rPr>
              <a:t> </a:t>
            </a:r>
            <a:r>
              <a:rPr lang="pt-BR" dirty="0">
                <a:solidFill>
                  <a:srgbClr val="17375E"/>
                </a:solidFill>
                <a:cs typeface="Arial" charset="0"/>
              </a:rPr>
              <a:t># </a:t>
            </a:r>
            <a:r>
              <a:rPr lang="en-US" dirty="0">
                <a:solidFill>
                  <a:srgbClr val="17375E"/>
                </a:solidFill>
                <a:cs typeface="Arial" charset="0"/>
              </a:rPr>
              <a:t>342.799 (07/08/2013)</a:t>
            </a:r>
          </a:p>
          <a:p>
            <a:pPr lvl="1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</a:pPr>
            <a:r>
              <a:rPr lang="en-US" b="1" dirty="0">
                <a:solidFill>
                  <a:srgbClr val="17375E"/>
                </a:solidFill>
                <a:cs typeface="Arial" charset="0"/>
              </a:rPr>
              <a:t>Clinical </a:t>
            </a:r>
            <a:r>
              <a:rPr lang="en-US" b="1" dirty="0" err="1">
                <a:solidFill>
                  <a:srgbClr val="17375E"/>
                </a:solidFill>
                <a:cs typeface="Arial" charset="0"/>
              </a:rPr>
              <a:t>Trials.gov</a:t>
            </a:r>
            <a:r>
              <a:rPr lang="en-US" b="1" dirty="0">
                <a:solidFill>
                  <a:srgbClr val="17375E"/>
                </a:solidFill>
                <a:cs typeface="Arial" charset="0"/>
              </a:rPr>
              <a:t> </a:t>
            </a:r>
            <a:r>
              <a:rPr lang="en-US" dirty="0">
                <a:solidFill>
                  <a:srgbClr val="17375E"/>
                </a:solidFill>
                <a:cs typeface="Arial" charset="0"/>
              </a:rPr>
              <a:t># </a:t>
            </a:r>
            <a:r>
              <a:rPr lang="en-US" dirty="0">
                <a:solidFill>
                  <a:srgbClr val="17375E"/>
                </a:solidFill>
              </a:rPr>
              <a:t>NCT02410330</a:t>
            </a:r>
            <a:endParaRPr lang="pt-BR" dirty="0">
              <a:solidFill>
                <a:srgbClr val="17375E"/>
              </a:solidFill>
              <a:cs typeface="Arial" charset="0"/>
            </a:endParaRPr>
          </a:p>
        </p:txBody>
      </p:sp>
      <p:pic>
        <p:nvPicPr>
          <p:cNvPr id="10" name="Picture 17" descr="master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665" y="5559370"/>
            <a:ext cx="812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">
            <a:extLst>
              <a:ext uri="{FF2B5EF4-FFF2-40B4-BE49-F238E27FC236}">
                <a16:creationId xmlns:a16="http://schemas.microsoft.com/office/drawing/2014/main" id="{5EFF6B28-0B3F-4635-A9D2-FBB551EFA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4624" y="1943965"/>
            <a:ext cx="7602537" cy="279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dirty="0"/>
              <a:t>Prospective, single-center, two arm randomized study</a:t>
            </a:r>
          </a:p>
          <a:p>
            <a:pPr algn="l">
              <a:lnSpc>
                <a:spcPct val="150000"/>
              </a:lnSpc>
            </a:pPr>
            <a:endParaRPr lang="en-US" sz="2400" dirty="0"/>
          </a:p>
          <a:p>
            <a:pPr algn="l">
              <a:lnSpc>
                <a:spcPct val="150000"/>
              </a:lnSpc>
            </a:pPr>
            <a:r>
              <a:rPr lang="en-US" sz="2400" dirty="0"/>
              <a:t>Patients with 1</a:t>
            </a:r>
            <a:r>
              <a:rPr lang="en-US" sz="2400" baseline="30000" dirty="0"/>
              <a:t>st</a:t>
            </a:r>
            <a:r>
              <a:rPr lang="en-US" sz="2400" dirty="0"/>
              <a:t> ST elevation AMI</a:t>
            </a:r>
          </a:p>
          <a:p>
            <a:pPr algn="l">
              <a:lnSpc>
                <a:spcPct val="150000"/>
              </a:lnSpc>
            </a:pPr>
            <a:endParaRPr lang="en-US" sz="2400" dirty="0"/>
          </a:p>
          <a:p>
            <a:pPr algn="l">
              <a:lnSpc>
                <a:spcPct val="150000"/>
              </a:lnSpc>
            </a:pPr>
            <a:r>
              <a:rPr lang="en-US" sz="2400" dirty="0"/>
              <a:t>May 2014 – July 2018</a:t>
            </a:r>
          </a:p>
        </p:txBody>
      </p:sp>
    </p:spTree>
    <p:extLst>
      <p:ext uri="{BB962C8B-B14F-4D97-AF65-F5344CB8AC3E}">
        <p14:creationId xmlns:p14="http://schemas.microsoft.com/office/powerpoint/2010/main" val="2421930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restige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561974" y="1714500"/>
            <a:ext cx="8201025" cy="1644650"/>
          </a:xfrm>
          <a:prstGeom prst="roundRect">
            <a:avLst>
              <a:gd name="adj" fmla="val 8087"/>
            </a:avLst>
          </a:prstGeom>
          <a:solidFill>
            <a:schemeClr val="accent6">
              <a:lumMod val="40000"/>
              <a:lumOff val="60000"/>
              <a:alpha val="9000"/>
            </a:schemeClr>
          </a:solidFill>
          <a:ln w="5715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61975" y="4246563"/>
            <a:ext cx="8201024" cy="1644650"/>
          </a:xfrm>
          <a:prstGeom prst="roundRect">
            <a:avLst>
              <a:gd name="adj" fmla="val 8087"/>
            </a:avLst>
          </a:prstGeom>
          <a:solidFill>
            <a:schemeClr val="accent6">
              <a:lumMod val="40000"/>
              <a:lumOff val="60000"/>
              <a:alpha val="9000"/>
            </a:schemeClr>
          </a:solidFill>
          <a:ln w="57150" cmpd="sng">
            <a:solidFill>
              <a:srgbClr val="558ED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387" name="Picture 9" descr="asdads.png"/>
          <p:cNvPicPr>
            <a:picLocks noChangeAspect="1"/>
          </p:cNvPicPr>
          <p:nvPr/>
        </p:nvPicPr>
        <p:blipFill>
          <a:blip r:embed="rId3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438"/>
            <a:ext cx="914400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400" y="228600"/>
            <a:ext cx="5364163" cy="523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2"/>
                </a:solidFill>
              </a:rPr>
              <a:t>OBJECTIVES</a:t>
            </a: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957263" y="2293203"/>
            <a:ext cx="80343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pt-BR" sz="2800" b="1" dirty="0">
                <a:solidFill>
                  <a:srgbClr val="FFFFFF"/>
                </a:solidFill>
                <a:cs typeface="Arial" charset="0"/>
              </a:rPr>
              <a:t>1</a:t>
            </a:r>
            <a:r>
              <a:rPr lang="pt-BR" sz="2000" dirty="0">
                <a:solidFill>
                  <a:srgbClr val="FFFFFF"/>
                </a:solidFill>
                <a:cs typeface="Arial" charset="0"/>
              </a:rPr>
              <a:t> – </a:t>
            </a:r>
            <a:r>
              <a:rPr lang="pt-BR" sz="2000" b="1" dirty="0">
                <a:solidFill>
                  <a:srgbClr val="FFFFFF"/>
                </a:solidFill>
                <a:cs typeface="Arial" charset="0"/>
              </a:rPr>
              <a:t>To determine the safety and </a:t>
            </a:r>
            <a:r>
              <a:rPr lang="pt-BR" sz="2000" b="1" dirty="0" err="1">
                <a:solidFill>
                  <a:srgbClr val="FFFFFF"/>
                </a:solidFill>
                <a:cs typeface="Arial" charset="0"/>
              </a:rPr>
              <a:t>feasibility</a:t>
            </a:r>
            <a:r>
              <a:rPr lang="pt-BR" sz="2000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pt-BR" sz="2000" b="1" dirty="0" err="1">
                <a:solidFill>
                  <a:srgbClr val="FFFFFF"/>
                </a:solidFill>
                <a:cs typeface="Arial" charset="0"/>
              </a:rPr>
              <a:t>of</a:t>
            </a:r>
            <a:r>
              <a:rPr lang="pt-BR" sz="2000" b="1" dirty="0">
                <a:solidFill>
                  <a:srgbClr val="FFFFFF"/>
                </a:solidFill>
                <a:cs typeface="Arial" charset="0"/>
              </a:rPr>
              <a:t> sonothrombolysis  	in humans during  </a:t>
            </a:r>
            <a:r>
              <a:rPr lang="pt-BR" sz="2000" b="1" dirty="0" err="1">
                <a:solidFill>
                  <a:srgbClr val="FFFFFF"/>
                </a:solidFill>
                <a:cs typeface="Arial" charset="0"/>
              </a:rPr>
              <a:t>acute</a:t>
            </a:r>
            <a:r>
              <a:rPr lang="pt-BR" sz="2000" b="1" dirty="0">
                <a:solidFill>
                  <a:srgbClr val="FFFFFF"/>
                </a:solidFill>
                <a:cs typeface="Arial" charset="0"/>
              </a:rPr>
              <a:t> STEMI in </a:t>
            </a:r>
            <a:r>
              <a:rPr lang="pt-BR" sz="2000" b="1" dirty="0">
                <a:solidFill>
                  <a:schemeClr val="tx2"/>
                </a:solidFill>
                <a:cs typeface="Arial" charset="0"/>
              </a:rPr>
              <a:t>100 </a:t>
            </a:r>
            <a:r>
              <a:rPr lang="pt-BR" sz="2000" b="1" dirty="0" err="1">
                <a:solidFill>
                  <a:schemeClr val="tx2"/>
                </a:solidFill>
                <a:cs typeface="Arial" charset="0"/>
              </a:rPr>
              <a:t>patients</a:t>
            </a:r>
            <a:r>
              <a:rPr lang="pt-BR" sz="2000" b="1" dirty="0">
                <a:solidFill>
                  <a:schemeClr val="tx2"/>
                </a:solidFill>
                <a:cs typeface="Arial" charset="0"/>
              </a:rPr>
              <a:t> </a:t>
            </a: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1100137" y="4500027"/>
            <a:ext cx="7464425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pt-BR" sz="2800" b="1" dirty="0">
                <a:solidFill>
                  <a:srgbClr val="FFFFFF"/>
                </a:solidFill>
                <a:cs typeface="Arial" charset="0"/>
              </a:rPr>
              <a:t>2</a:t>
            </a:r>
            <a:r>
              <a:rPr lang="pt-BR" sz="2000" dirty="0">
                <a:solidFill>
                  <a:srgbClr val="FFFFFF"/>
                </a:solidFill>
                <a:cs typeface="Arial" charset="0"/>
              </a:rPr>
              <a:t> – To determine the potential efficacy </a:t>
            </a:r>
            <a:r>
              <a:rPr lang="pt-BR" sz="2000" dirty="0" err="1">
                <a:solidFill>
                  <a:srgbClr val="FFFFFF"/>
                </a:solidFill>
                <a:cs typeface="Arial" charset="0"/>
              </a:rPr>
              <a:t>of</a:t>
            </a:r>
            <a:r>
              <a:rPr lang="pt-BR" sz="2000" dirty="0">
                <a:solidFill>
                  <a:srgbClr val="FFFFFF"/>
                </a:solidFill>
                <a:cs typeface="Arial" charset="0"/>
              </a:rPr>
              <a:t>  sonothrombolysis in 	</a:t>
            </a:r>
            <a:r>
              <a:rPr lang="pt-BR" sz="2000" dirty="0" err="1">
                <a:solidFill>
                  <a:srgbClr val="FFFFFF"/>
                </a:solidFill>
                <a:cs typeface="Arial" charset="0"/>
              </a:rPr>
              <a:t>achieving</a:t>
            </a:r>
            <a:r>
              <a:rPr lang="pt-BR" sz="2000" dirty="0">
                <a:solidFill>
                  <a:srgbClr val="FFFFFF"/>
                </a:solidFill>
                <a:cs typeface="Arial" charset="0"/>
              </a:rPr>
              <a:t> early infarct vessel patency and restoring </a:t>
            </a:r>
            <a:r>
              <a:rPr lang="pt-BR" sz="2000" dirty="0" err="1">
                <a:solidFill>
                  <a:srgbClr val="FFFFFF"/>
                </a:solidFill>
                <a:cs typeface="Arial" charset="0"/>
              </a:rPr>
              <a:t>left</a:t>
            </a:r>
            <a:r>
              <a:rPr lang="pt-BR" sz="2000" dirty="0">
                <a:solidFill>
                  <a:srgbClr val="FFFFFF"/>
                </a:solidFill>
                <a:cs typeface="Arial" charset="0"/>
              </a:rPr>
              <a:t> 	ventricular </a:t>
            </a:r>
            <a:r>
              <a:rPr lang="pt-BR" sz="2000" dirty="0" err="1">
                <a:solidFill>
                  <a:srgbClr val="FFFFFF"/>
                </a:solidFill>
                <a:cs typeface="Arial" charset="0"/>
              </a:rPr>
              <a:t>systolic</a:t>
            </a:r>
            <a:r>
              <a:rPr lang="pt-BR" sz="20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pt-BR" sz="2000" dirty="0" err="1">
                <a:solidFill>
                  <a:srgbClr val="FFFFFF"/>
                </a:solidFill>
                <a:cs typeface="Arial" charset="0"/>
              </a:rPr>
              <a:t>function</a:t>
            </a:r>
            <a:r>
              <a:rPr lang="pt-BR" sz="20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pt-BR" sz="2000" dirty="0" err="1">
                <a:solidFill>
                  <a:srgbClr val="FFFFFF"/>
                </a:solidFill>
                <a:cs typeface="Arial" charset="0"/>
              </a:rPr>
              <a:t>by</a:t>
            </a:r>
            <a:r>
              <a:rPr lang="pt-BR" sz="20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pt-BR" sz="2000" dirty="0" err="1">
                <a:solidFill>
                  <a:srgbClr val="FFFFFF"/>
                </a:solidFill>
                <a:cs typeface="Arial" charset="0"/>
              </a:rPr>
              <a:t>reducing</a:t>
            </a:r>
            <a:r>
              <a:rPr lang="pt-BR" sz="2000" dirty="0">
                <a:solidFill>
                  <a:srgbClr val="FFFFFF"/>
                </a:solidFill>
                <a:cs typeface="Arial" charset="0"/>
              </a:rPr>
              <a:t> MI </a:t>
            </a:r>
            <a:r>
              <a:rPr lang="pt-BR" sz="2000" dirty="0" err="1">
                <a:solidFill>
                  <a:srgbClr val="FFFFFF"/>
                </a:solidFill>
                <a:cs typeface="Arial" charset="0"/>
              </a:rPr>
              <a:t>size</a:t>
            </a:r>
            <a:endParaRPr lang="pt-BR" sz="2000" dirty="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16391" name="Group 15"/>
          <p:cNvGrpSpPr>
            <a:grpSpLocks/>
          </p:cNvGrpSpPr>
          <p:nvPr/>
        </p:nvGrpSpPr>
        <p:grpSpPr bwMode="auto">
          <a:xfrm>
            <a:off x="25400" y="1987550"/>
            <a:ext cx="1074738" cy="1090613"/>
            <a:chOff x="57084" y="969242"/>
            <a:chExt cx="1152144" cy="1170432"/>
          </a:xfrm>
        </p:grpSpPr>
        <p:pic>
          <p:nvPicPr>
            <p:cNvPr id="16395" name="Picture 13" descr="2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84" y="969242"/>
              <a:ext cx="1152144" cy="1170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6" name="Picture 14" descr="2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84" y="969242"/>
              <a:ext cx="1152144" cy="1170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392" name="Group 16"/>
          <p:cNvGrpSpPr>
            <a:grpSpLocks/>
          </p:cNvGrpSpPr>
          <p:nvPr/>
        </p:nvGrpSpPr>
        <p:grpSpPr bwMode="auto">
          <a:xfrm>
            <a:off x="25400" y="4524375"/>
            <a:ext cx="1074738" cy="1092200"/>
            <a:chOff x="57084" y="969242"/>
            <a:chExt cx="1152144" cy="1170432"/>
          </a:xfrm>
        </p:grpSpPr>
        <p:pic>
          <p:nvPicPr>
            <p:cNvPr id="16393" name="Picture 17" descr="2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84" y="969242"/>
              <a:ext cx="1152144" cy="1170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4" name="Picture 18" descr="2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84" y="969242"/>
              <a:ext cx="1152144" cy="1170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85596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restig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eta para a direita 65"/>
          <p:cNvSpPr/>
          <p:nvPr/>
        </p:nvSpPr>
        <p:spPr>
          <a:xfrm rot="5400000">
            <a:off x="8033751" y="3338066"/>
            <a:ext cx="288032" cy="146791"/>
          </a:xfrm>
          <a:prstGeom prst="rightArrow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/>
          </a:p>
        </p:txBody>
      </p:sp>
      <p:sp>
        <p:nvSpPr>
          <p:cNvPr id="67" name="Seta para a direita 66"/>
          <p:cNvSpPr/>
          <p:nvPr/>
        </p:nvSpPr>
        <p:spPr>
          <a:xfrm rot="16200000">
            <a:off x="8037475" y="2618039"/>
            <a:ext cx="288032" cy="146791"/>
          </a:xfrm>
          <a:prstGeom prst="rightArrow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/>
          </a:p>
        </p:txBody>
      </p:sp>
      <p:sp>
        <p:nvSpPr>
          <p:cNvPr id="64" name="Seta para a direita 63"/>
          <p:cNvSpPr/>
          <p:nvPr/>
        </p:nvSpPr>
        <p:spPr>
          <a:xfrm rot="5400000">
            <a:off x="6443075" y="3338066"/>
            <a:ext cx="288032" cy="146791"/>
          </a:xfrm>
          <a:prstGeom prst="rightArrow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/>
          </a:p>
        </p:txBody>
      </p:sp>
      <p:sp>
        <p:nvSpPr>
          <p:cNvPr id="65" name="Seta para a direita 64"/>
          <p:cNvSpPr/>
          <p:nvPr/>
        </p:nvSpPr>
        <p:spPr>
          <a:xfrm rot="16200000">
            <a:off x="6446799" y="2618039"/>
            <a:ext cx="288032" cy="146791"/>
          </a:xfrm>
          <a:prstGeom prst="rightArrow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/>
          </a:p>
        </p:txBody>
      </p:sp>
      <p:sp>
        <p:nvSpPr>
          <p:cNvPr id="62" name="Seta para a direita 61"/>
          <p:cNvSpPr/>
          <p:nvPr/>
        </p:nvSpPr>
        <p:spPr>
          <a:xfrm rot="5400000">
            <a:off x="5074923" y="3338066"/>
            <a:ext cx="288032" cy="146791"/>
          </a:xfrm>
          <a:prstGeom prst="rightArrow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/>
          </a:p>
        </p:txBody>
      </p:sp>
      <p:sp>
        <p:nvSpPr>
          <p:cNvPr id="63" name="Seta para a direita 62"/>
          <p:cNvSpPr/>
          <p:nvPr/>
        </p:nvSpPr>
        <p:spPr>
          <a:xfrm rot="16200000">
            <a:off x="5078647" y="2618039"/>
            <a:ext cx="288032" cy="146791"/>
          </a:xfrm>
          <a:prstGeom prst="rightArrow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/>
          </a:p>
        </p:txBody>
      </p:sp>
      <p:sp>
        <p:nvSpPr>
          <p:cNvPr id="60" name="Seta para a direita 59"/>
          <p:cNvSpPr/>
          <p:nvPr/>
        </p:nvSpPr>
        <p:spPr>
          <a:xfrm rot="16200000">
            <a:off x="1217460" y="6046748"/>
            <a:ext cx="288032" cy="146791"/>
          </a:xfrm>
          <a:prstGeom prst="rightArrow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Seta para a direita 60"/>
          <p:cNvSpPr/>
          <p:nvPr/>
        </p:nvSpPr>
        <p:spPr>
          <a:xfrm rot="16200000">
            <a:off x="3503648" y="6059384"/>
            <a:ext cx="288032" cy="146791"/>
          </a:xfrm>
          <a:prstGeom prst="rightArrow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Seta para a direita 56"/>
          <p:cNvSpPr/>
          <p:nvPr/>
        </p:nvSpPr>
        <p:spPr>
          <a:xfrm rot="5400000">
            <a:off x="3368848" y="3338066"/>
            <a:ext cx="288032" cy="146791"/>
          </a:xfrm>
          <a:prstGeom prst="rightArrow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/>
          </a:p>
        </p:txBody>
      </p:sp>
      <p:sp>
        <p:nvSpPr>
          <p:cNvPr id="58" name="Seta para a direita 57"/>
          <p:cNvSpPr/>
          <p:nvPr/>
        </p:nvSpPr>
        <p:spPr>
          <a:xfrm rot="16200000">
            <a:off x="3372572" y="2618039"/>
            <a:ext cx="288032" cy="146791"/>
          </a:xfrm>
          <a:prstGeom prst="rightArrow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/>
          </a:p>
        </p:txBody>
      </p:sp>
      <p:sp>
        <p:nvSpPr>
          <p:cNvPr id="56" name="Seta para a direita 55"/>
          <p:cNvSpPr/>
          <p:nvPr/>
        </p:nvSpPr>
        <p:spPr>
          <a:xfrm rot="5400000">
            <a:off x="982900" y="3338066"/>
            <a:ext cx="288032" cy="146791"/>
          </a:xfrm>
          <a:prstGeom prst="rightArrow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Seta para a direita 1"/>
          <p:cNvSpPr/>
          <p:nvPr/>
        </p:nvSpPr>
        <p:spPr>
          <a:xfrm rot="16200000">
            <a:off x="986624" y="2618039"/>
            <a:ext cx="288032" cy="146791"/>
          </a:xfrm>
          <a:prstGeom prst="rightArrow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8" name="Straight Connector 147"/>
          <p:cNvCxnSpPr/>
          <p:nvPr/>
        </p:nvCxnSpPr>
        <p:spPr>
          <a:xfrm>
            <a:off x="2393504" y="5157192"/>
            <a:ext cx="0" cy="1390145"/>
          </a:xfrm>
          <a:prstGeom prst="line">
            <a:avLst/>
          </a:prstGeom>
          <a:ln>
            <a:solidFill>
              <a:srgbClr val="FFC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" name="Group 1"/>
          <p:cNvGrpSpPr>
            <a:grpSpLocks/>
          </p:cNvGrpSpPr>
          <p:nvPr/>
        </p:nvGrpSpPr>
        <p:grpSpPr bwMode="auto">
          <a:xfrm>
            <a:off x="2497138" y="2302850"/>
            <a:ext cx="1181100" cy="1911350"/>
            <a:chOff x="2385200" y="2245885"/>
            <a:chExt cx="1308471" cy="1910298"/>
          </a:xfrm>
        </p:grpSpPr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385200" y="3688129"/>
              <a:ext cx="1296160" cy="468054"/>
            </a:xfrm>
            <a:custGeom>
              <a:avLst/>
              <a:gdLst>
                <a:gd name="T0" fmla="*/ 0 w 1497"/>
                <a:gd name="T1" fmla="*/ 2147483647 h 181"/>
                <a:gd name="T2" fmla="*/ 2147483647 w 1497"/>
                <a:gd name="T3" fmla="*/ 2147483647 h 181"/>
                <a:gd name="T4" fmla="*/ 2147483647 w 1497"/>
                <a:gd name="T5" fmla="*/ 0 h 1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97" h="181">
                  <a:moveTo>
                    <a:pt x="0" y="181"/>
                  </a:moveTo>
                  <a:lnTo>
                    <a:pt x="998" y="181"/>
                  </a:lnTo>
                  <a:lnTo>
                    <a:pt x="1497" y="0"/>
                  </a:lnTo>
                </a:path>
              </a:pathLst>
            </a:custGeom>
            <a:noFill/>
            <a:ln w="38100" cap="flat" cmpd="sng">
              <a:noFill/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 flipV="1">
              <a:off x="2397510" y="2245885"/>
              <a:ext cx="1296161" cy="468055"/>
            </a:xfrm>
            <a:custGeom>
              <a:avLst/>
              <a:gdLst>
                <a:gd name="T0" fmla="*/ 0 w 1497"/>
                <a:gd name="T1" fmla="*/ 2147483647 h 181"/>
                <a:gd name="T2" fmla="*/ 2147483647 w 1497"/>
                <a:gd name="T3" fmla="*/ 2147483647 h 181"/>
                <a:gd name="T4" fmla="*/ 2147483647 w 1497"/>
                <a:gd name="T5" fmla="*/ 0 h 1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97" h="181">
                  <a:moveTo>
                    <a:pt x="0" y="181"/>
                  </a:moveTo>
                  <a:lnTo>
                    <a:pt x="998" y="181"/>
                  </a:lnTo>
                  <a:lnTo>
                    <a:pt x="1497" y="0"/>
                  </a:lnTo>
                </a:path>
              </a:pathLst>
            </a:custGeom>
            <a:noFill/>
            <a:ln w="38100" cap="flat" cmpd="sng">
              <a:noFill/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7" name="TextBox 3"/>
          <p:cNvSpPr txBox="1">
            <a:spLocks noChangeArrowheads="1"/>
          </p:cNvSpPr>
          <p:nvPr/>
        </p:nvSpPr>
        <p:spPr bwMode="auto">
          <a:xfrm>
            <a:off x="786263" y="548891"/>
            <a:ext cx="1294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>
                <a:cs typeface="Calibri" charset="0"/>
              </a:rPr>
              <a:t>Emergency Room</a:t>
            </a:r>
          </a:p>
        </p:txBody>
      </p:sp>
      <p:cxnSp>
        <p:nvCxnSpPr>
          <p:cNvPr id="39" name="Straight Arrow Connector 7"/>
          <p:cNvCxnSpPr>
            <a:cxnSpLocks noChangeShapeType="1"/>
          </p:cNvCxnSpPr>
          <p:nvPr/>
        </p:nvCxnSpPr>
        <p:spPr bwMode="auto">
          <a:xfrm>
            <a:off x="4402942" y="3539603"/>
            <a:ext cx="493712" cy="15875"/>
          </a:xfrm>
          <a:prstGeom prst="straightConnector1">
            <a:avLst/>
          </a:prstGeom>
          <a:noFill/>
          <a:ln w="38100">
            <a:noFill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TextBox 92"/>
          <p:cNvSpPr txBox="1">
            <a:spLocks noChangeArrowheads="1"/>
          </p:cNvSpPr>
          <p:nvPr/>
        </p:nvSpPr>
        <p:spPr bwMode="auto">
          <a:xfrm>
            <a:off x="2719294" y="546326"/>
            <a:ext cx="13722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>
                <a:cs typeface="Calibri" charset="0"/>
              </a:rPr>
              <a:t>Interventional Lab</a:t>
            </a:r>
          </a:p>
        </p:txBody>
      </p:sp>
      <p:sp>
        <p:nvSpPr>
          <p:cNvPr id="41" name="TextBox 93"/>
          <p:cNvSpPr txBox="1">
            <a:spLocks noChangeArrowheads="1"/>
          </p:cNvSpPr>
          <p:nvPr/>
        </p:nvSpPr>
        <p:spPr bwMode="auto">
          <a:xfrm>
            <a:off x="5334684" y="548892"/>
            <a:ext cx="9557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1" dirty="0">
                <a:cs typeface="Calibri" charset="0"/>
              </a:rPr>
              <a:t>Imaging Lab</a:t>
            </a:r>
          </a:p>
        </p:txBody>
      </p:sp>
      <p:cxnSp>
        <p:nvCxnSpPr>
          <p:cNvPr id="42" name="Straight Arrow Connector 7"/>
          <p:cNvCxnSpPr>
            <a:cxnSpLocks noChangeShapeType="1"/>
          </p:cNvCxnSpPr>
          <p:nvPr/>
        </p:nvCxnSpPr>
        <p:spPr bwMode="auto">
          <a:xfrm flipV="1">
            <a:off x="2871491" y="5325768"/>
            <a:ext cx="1114425" cy="204014"/>
          </a:xfrm>
          <a:prstGeom prst="straightConnector1">
            <a:avLst/>
          </a:prstGeom>
          <a:noFill/>
          <a:ln w="38100">
            <a:noFill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Straight Arrow Connector 7"/>
          <p:cNvCxnSpPr>
            <a:cxnSpLocks noChangeShapeType="1"/>
          </p:cNvCxnSpPr>
          <p:nvPr/>
        </p:nvCxnSpPr>
        <p:spPr bwMode="auto">
          <a:xfrm flipV="1">
            <a:off x="3933477" y="5500980"/>
            <a:ext cx="2274887" cy="33730"/>
          </a:xfrm>
          <a:prstGeom prst="straightConnector1">
            <a:avLst/>
          </a:prstGeom>
          <a:noFill/>
          <a:ln w="38100">
            <a:noFill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2" name="TextBox 92"/>
          <p:cNvSpPr txBox="1">
            <a:spLocks noChangeArrowheads="1"/>
          </p:cNvSpPr>
          <p:nvPr/>
        </p:nvSpPr>
        <p:spPr bwMode="auto">
          <a:xfrm rot="-5400000">
            <a:off x="-444265" y="2382226"/>
            <a:ext cx="12813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cs typeface="Calibri" charset="0"/>
              </a:rPr>
              <a:t>Randomization</a:t>
            </a:r>
          </a:p>
        </p:txBody>
      </p:sp>
      <p:cxnSp>
        <p:nvCxnSpPr>
          <p:cNvPr id="73" name="Straight Connector 147"/>
          <p:cNvCxnSpPr/>
          <p:nvPr/>
        </p:nvCxnSpPr>
        <p:spPr>
          <a:xfrm>
            <a:off x="2393504" y="856278"/>
            <a:ext cx="0" cy="4114368"/>
          </a:xfrm>
          <a:prstGeom prst="line">
            <a:avLst/>
          </a:prstGeom>
          <a:ln>
            <a:solidFill>
              <a:srgbClr val="FFC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148"/>
          <p:cNvCxnSpPr/>
          <p:nvPr/>
        </p:nvCxnSpPr>
        <p:spPr>
          <a:xfrm flipH="1">
            <a:off x="4545384" y="856278"/>
            <a:ext cx="26616" cy="4114368"/>
          </a:xfrm>
          <a:prstGeom prst="line">
            <a:avLst/>
          </a:prstGeom>
          <a:ln>
            <a:solidFill>
              <a:srgbClr val="FFC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ounded Rectangle 156"/>
          <p:cNvSpPr/>
          <p:nvPr/>
        </p:nvSpPr>
        <p:spPr>
          <a:xfrm>
            <a:off x="518822" y="1103370"/>
            <a:ext cx="1647327" cy="62123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92" name="Rectangle 149"/>
          <p:cNvSpPr>
            <a:spLocks noChangeArrowheads="1"/>
          </p:cNvSpPr>
          <p:nvPr/>
        </p:nvSpPr>
        <p:spPr bwMode="auto">
          <a:xfrm>
            <a:off x="542607" y="1148376"/>
            <a:ext cx="1565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Therapy Group</a:t>
            </a:r>
          </a:p>
          <a:p>
            <a:pPr algn="ctr"/>
            <a:r>
              <a:rPr lang="en-US" sz="1200" b="1" dirty="0"/>
              <a:t>(n =  50)</a:t>
            </a:r>
          </a:p>
        </p:txBody>
      </p:sp>
      <p:sp>
        <p:nvSpPr>
          <p:cNvPr id="94" name="Rounded Rectangle 156"/>
          <p:cNvSpPr/>
          <p:nvPr/>
        </p:nvSpPr>
        <p:spPr>
          <a:xfrm>
            <a:off x="492284" y="3717032"/>
            <a:ext cx="1590675" cy="6713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95" name="Rectangle 149"/>
          <p:cNvSpPr>
            <a:spLocks noChangeArrowheads="1"/>
          </p:cNvSpPr>
          <p:nvPr/>
        </p:nvSpPr>
        <p:spPr bwMode="auto">
          <a:xfrm>
            <a:off x="554646" y="3785464"/>
            <a:ext cx="1511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200" b="1" dirty="0"/>
              <a:t>Control Group</a:t>
            </a:r>
          </a:p>
          <a:p>
            <a:pPr algn="ctr"/>
            <a:r>
              <a:rPr lang="en-US" sz="1200" b="1" dirty="0"/>
              <a:t>(n =  50)</a:t>
            </a:r>
          </a:p>
        </p:txBody>
      </p:sp>
      <p:cxnSp>
        <p:nvCxnSpPr>
          <p:cNvPr id="97" name="Straight Arrow Connector 7"/>
          <p:cNvCxnSpPr>
            <a:cxnSpLocks noChangeShapeType="1"/>
          </p:cNvCxnSpPr>
          <p:nvPr/>
        </p:nvCxnSpPr>
        <p:spPr bwMode="auto">
          <a:xfrm flipV="1">
            <a:off x="1927976" y="1530143"/>
            <a:ext cx="1114425" cy="204014"/>
          </a:xfrm>
          <a:prstGeom prst="straightConnector1">
            <a:avLst/>
          </a:prstGeom>
          <a:noFill/>
          <a:ln w="38100">
            <a:noFill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9" name="Text Box 24"/>
          <p:cNvSpPr txBox="1">
            <a:spLocks noChangeArrowheads="1"/>
          </p:cNvSpPr>
          <p:nvPr/>
        </p:nvSpPr>
        <p:spPr bwMode="auto">
          <a:xfrm>
            <a:off x="2987824" y="1239910"/>
            <a:ext cx="887413" cy="435760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FFFFFF"/>
              </a:buClr>
            </a:pPr>
            <a:r>
              <a:rPr lang="pt-BR" sz="1200" b="1" dirty="0" err="1">
                <a:latin typeface="Arial" charset="0"/>
              </a:rPr>
              <a:t>Primary</a:t>
            </a:r>
            <a:endParaRPr lang="pt-BR" sz="1200" b="1" dirty="0">
              <a:latin typeface="Arial" charset="0"/>
            </a:endParaRPr>
          </a:p>
          <a:p>
            <a:pPr algn="ctr">
              <a:lnSpc>
                <a:spcPct val="93000"/>
              </a:lnSpc>
              <a:buClr>
                <a:srgbClr val="FFFFFF"/>
              </a:buClr>
            </a:pPr>
            <a:r>
              <a:rPr lang="pt-BR" sz="1200" b="1" dirty="0">
                <a:latin typeface="Arial" charset="0"/>
              </a:rPr>
              <a:t>PCI</a:t>
            </a:r>
          </a:p>
        </p:txBody>
      </p:sp>
      <p:cxnSp>
        <p:nvCxnSpPr>
          <p:cNvPr id="100" name="Straight Arrow Connector 7"/>
          <p:cNvCxnSpPr>
            <a:cxnSpLocks noChangeShapeType="1"/>
          </p:cNvCxnSpPr>
          <p:nvPr/>
        </p:nvCxnSpPr>
        <p:spPr bwMode="auto">
          <a:xfrm flipV="1">
            <a:off x="1911033" y="4077056"/>
            <a:ext cx="1114425" cy="204014"/>
          </a:xfrm>
          <a:prstGeom prst="straightConnector1">
            <a:avLst/>
          </a:prstGeom>
          <a:noFill/>
          <a:ln w="38100">
            <a:noFill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" name="Text Box 24"/>
          <p:cNvSpPr txBox="1">
            <a:spLocks noChangeArrowheads="1"/>
          </p:cNvSpPr>
          <p:nvPr/>
        </p:nvSpPr>
        <p:spPr bwMode="auto">
          <a:xfrm>
            <a:off x="2999315" y="3720703"/>
            <a:ext cx="887413" cy="435760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FFFFFF"/>
              </a:buClr>
            </a:pPr>
            <a:r>
              <a:rPr lang="pt-BR" sz="1200" b="1" dirty="0" err="1">
                <a:latin typeface="Arial" charset="0"/>
              </a:rPr>
              <a:t>Primary</a:t>
            </a:r>
            <a:endParaRPr lang="pt-BR" sz="1200" b="1" dirty="0">
              <a:latin typeface="Arial" charset="0"/>
            </a:endParaRPr>
          </a:p>
          <a:p>
            <a:pPr algn="ctr">
              <a:lnSpc>
                <a:spcPct val="93000"/>
              </a:lnSpc>
              <a:buClr>
                <a:srgbClr val="FFFFFF"/>
              </a:buClr>
            </a:pPr>
            <a:r>
              <a:rPr lang="pt-BR" sz="1200" b="1" dirty="0">
                <a:latin typeface="Arial" charset="0"/>
              </a:rPr>
              <a:t>PCI</a:t>
            </a:r>
          </a:p>
        </p:txBody>
      </p:sp>
      <p:cxnSp>
        <p:nvCxnSpPr>
          <p:cNvPr id="103" name="Straight Connector 148"/>
          <p:cNvCxnSpPr/>
          <p:nvPr/>
        </p:nvCxnSpPr>
        <p:spPr>
          <a:xfrm>
            <a:off x="7308304" y="856278"/>
            <a:ext cx="0" cy="4114368"/>
          </a:xfrm>
          <a:prstGeom prst="line">
            <a:avLst/>
          </a:prstGeom>
          <a:ln>
            <a:solidFill>
              <a:srgbClr val="FFC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TextBox 93"/>
          <p:cNvSpPr txBox="1">
            <a:spLocks noChangeArrowheads="1"/>
          </p:cNvSpPr>
          <p:nvPr/>
        </p:nvSpPr>
        <p:spPr bwMode="auto">
          <a:xfrm>
            <a:off x="7661548" y="550972"/>
            <a:ext cx="8252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1" dirty="0">
                <a:cs typeface="Calibri" charset="0"/>
              </a:rPr>
              <a:t>Follow-up</a:t>
            </a:r>
          </a:p>
        </p:txBody>
      </p:sp>
      <p:sp>
        <p:nvSpPr>
          <p:cNvPr id="9" name="Retângulo 8"/>
          <p:cNvSpPr/>
          <p:nvPr/>
        </p:nvSpPr>
        <p:spPr>
          <a:xfrm>
            <a:off x="492285" y="1790515"/>
            <a:ext cx="3831116" cy="512334"/>
          </a:xfrm>
          <a:prstGeom prst="rect">
            <a:avLst/>
          </a:prstGeom>
          <a:gradFill flip="none" rotWithShape="1">
            <a:gsLst>
              <a:gs pos="0">
                <a:srgbClr val="6D2415">
                  <a:shade val="30000"/>
                  <a:satMod val="115000"/>
                </a:srgbClr>
              </a:gs>
              <a:gs pos="50000">
                <a:srgbClr val="6D2415">
                  <a:shade val="67500"/>
                  <a:satMod val="115000"/>
                </a:srgbClr>
              </a:gs>
              <a:gs pos="100000">
                <a:srgbClr val="6D2415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3000"/>
              </a:lnSpc>
              <a:buClr>
                <a:srgbClr val="FFFFFF"/>
              </a:buClr>
            </a:pPr>
            <a:r>
              <a:rPr lang="pt-BR" sz="1100" b="1" dirty="0" err="1">
                <a:cs typeface="Calibri" charset="0"/>
              </a:rPr>
              <a:t>Sonothrombolysis</a:t>
            </a:r>
            <a:r>
              <a:rPr lang="pt-BR" sz="1100" b="1" dirty="0">
                <a:cs typeface="Calibri" charset="0"/>
              </a:rPr>
              <a:t>: </a:t>
            </a:r>
            <a:r>
              <a:rPr lang="pt-BR" sz="1100" b="1" dirty="0" err="1">
                <a:cs typeface="Calibri" charset="0"/>
              </a:rPr>
              <a:t>intravenous</a:t>
            </a:r>
            <a:r>
              <a:rPr lang="pt-BR" sz="1100" b="1" dirty="0">
                <a:cs typeface="Calibri" charset="0"/>
              </a:rPr>
              <a:t> </a:t>
            </a:r>
            <a:r>
              <a:rPr lang="pt-BR" sz="1100" b="1" dirty="0" err="1">
                <a:cs typeface="Calibri" charset="0"/>
              </a:rPr>
              <a:t>microbubbles</a:t>
            </a:r>
            <a:r>
              <a:rPr lang="pt-BR" sz="1100" b="1" dirty="0">
                <a:cs typeface="Calibri" charset="0"/>
              </a:rPr>
              <a:t> + </a:t>
            </a:r>
          </a:p>
          <a:p>
            <a:pPr algn="ctr">
              <a:lnSpc>
                <a:spcPct val="93000"/>
              </a:lnSpc>
              <a:buClr>
                <a:srgbClr val="FFFFFF"/>
              </a:buClr>
            </a:pPr>
            <a:r>
              <a:rPr lang="pt-BR" sz="1100" b="1" dirty="0">
                <a:cs typeface="Calibri" charset="0"/>
              </a:rPr>
              <a:t>intermittent High MI impulses pre/post PCI</a:t>
            </a:r>
          </a:p>
          <a:p>
            <a:pPr algn="ctr">
              <a:lnSpc>
                <a:spcPct val="93000"/>
              </a:lnSpc>
              <a:buClr>
                <a:srgbClr val="FFFFFF"/>
              </a:buClr>
            </a:pPr>
            <a:r>
              <a:rPr lang="pt-BR" sz="1100" b="1" dirty="0" err="1">
                <a:solidFill>
                  <a:srgbClr val="FFFF00"/>
                </a:solidFill>
                <a:cs typeface="Calibri" charset="0"/>
              </a:rPr>
              <a:t>Median</a:t>
            </a:r>
            <a:r>
              <a:rPr lang="pt-BR" sz="1100" b="1" dirty="0">
                <a:solidFill>
                  <a:srgbClr val="FFFF00"/>
                </a:solidFill>
                <a:cs typeface="Calibri" charset="0"/>
              </a:rPr>
              <a:t> Time: 50 minutes</a:t>
            </a:r>
          </a:p>
        </p:txBody>
      </p:sp>
      <p:sp>
        <p:nvSpPr>
          <p:cNvPr id="10" name="Triângulo isósceles 9"/>
          <p:cNvSpPr/>
          <p:nvPr/>
        </p:nvSpPr>
        <p:spPr>
          <a:xfrm rot="5400000">
            <a:off x="4135934" y="1914970"/>
            <a:ext cx="608707" cy="263424"/>
          </a:xfrm>
          <a:prstGeom prst="triangle">
            <a:avLst/>
          </a:prstGeom>
          <a:gradFill flip="none" rotWithShape="1">
            <a:gsLst>
              <a:gs pos="0">
                <a:srgbClr val="6D2415">
                  <a:shade val="30000"/>
                  <a:satMod val="115000"/>
                </a:srgbClr>
              </a:gs>
              <a:gs pos="50000">
                <a:srgbClr val="6D2415">
                  <a:shade val="67500"/>
                  <a:satMod val="115000"/>
                </a:srgbClr>
              </a:gs>
              <a:gs pos="100000">
                <a:srgbClr val="6D2415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6" name="Retângulo 105"/>
          <p:cNvSpPr/>
          <p:nvPr/>
        </p:nvSpPr>
        <p:spPr>
          <a:xfrm>
            <a:off x="461584" y="4433830"/>
            <a:ext cx="2142360" cy="384696"/>
          </a:xfrm>
          <a:prstGeom prst="rect">
            <a:avLst/>
          </a:prstGeom>
          <a:gradFill flip="none" rotWithShape="1">
            <a:gsLst>
              <a:gs pos="0">
                <a:srgbClr val="6D2415">
                  <a:shade val="30000"/>
                  <a:satMod val="115000"/>
                </a:srgbClr>
              </a:gs>
              <a:gs pos="50000">
                <a:srgbClr val="6D2415">
                  <a:shade val="67500"/>
                  <a:satMod val="115000"/>
                </a:srgbClr>
              </a:gs>
              <a:gs pos="100000">
                <a:srgbClr val="6D2415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3000"/>
              </a:lnSpc>
              <a:buClr>
                <a:srgbClr val="FFFFFF"/>
              </a:buClr>
            </a:pPr>
            <a:r>
              <a:rPr lang="pt-BR" sz="1100" b="1" dirty="0" err="1">
                <a:cs typeface="Calibri" charset="0"/>
              </a:rPr>
              <a:t>Intravenous</a:t>
            </a:r>
            <a:r>
              <a:rPr lang="pt-BR" sz="1100" b="1" dirty="0">
                <a:cs typeface="Calibri" charset="0"/>
              </a:rPr>
              <a:t> </a:t>
            </a:r>
            <a:r>
              <a:rPr lang="pt-BR" sz="1100" b="1" dirty="0" err="1">
                <a:cs typeface="Calibri" charset="0"/>
              </a:rPr>
              <a:t>microbubbles</a:t>
            </a:r>
            <a:r>
              <a:rPr lang="pt-BR" sz="1100" b="1" dirty="0">
                <a:cs typeface="Calibri" charset="0"/>
              </a:rPr>
              <a:t> + 3 sets </a:t>
            </a:r>
            <a:r>
              <a:rPr lang="pt-BR" sz="1100" b="1" dirty="0" err="1">
                <a:cs typeface="Calibri" charset="0"/>
              </a:rPr>
              <a:t>of</a:t>
            </a:r>
            <a:r>
              <a:rPr lang="pt-BR" sz="1100" b="1" dirty="0">
                <a:cs typeface="Calibri" charset="0"/>
              </a:rPr>
              <a:t> </a:t>
            </a:r>
            <a:r>
              <a:rPr lang="pt-BR" sz="1100" b="1" dirty="0" err="1">
                <a:cs typeface="Calibri" charset="0"/>
              </a:rPr>
              <a:t>Low</a:t>
            </a:r>
            <a:r>
              <a:rPr lang="pt-BR" sz="1100" b="1" dirty="0">
                <a:cs typeface="Calibri" charset="0"/>
              </a:rPr>
              <a:t> MI </a:t>
            </a:r>
            <a:r>
              <a:rPr lang="pt-BR" sz="1100" b="1" dirty="0" err="1">
                <a:cs typeface="Calibri" charset="0"/>
              </a:rPr>
              <a:t>images</a:t>
            </a:r>
            <a:endParaRPr lang="pt-BR" sz="1100" b="1" dirty="0">
              <a:cs typeface="Calibri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42503" y="856278"/>
            <a:ext cx="8949097" cy="411436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8" name="Retângulo 107"/>
          <p:cNvSpPr/>
          <p:nvPr/>
        </p:nvSpPr>
        <p:spPr>
          <a:xfrm>
            <a:off x="38153" y="5157192"/>
            <a:ext cx="8953448" cy="162514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1" name="Retângulo de cantos arredondados 110"/>
          <p:cNvSpPr/>
          <p:nvPr/>
        </p:nvSpPr>
        <p:spPr>
          <a:xfrm>
            <a:off x="716414" y="6145150"/>
            <a:ext cx="1256712" cy="360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chemeClr val="tx1"/>
                </a:solidFill>
              </a:rPr>
              <a:t>Clinical data</a:t>
            </a:r>
          </a:p>
        </p:txBody>
      </p:sp>
      <p:sp>
        <p:nvSpPr>
          <p:cNvPr id="112" name="Retângulo de cantos arredondados 111"/>
          <p:cNvSpPr/>
          <p:nvPr/>
        </p:nvSpPr>
        <p:spPr>
          <a:xfrm>
            <a:off x="3010488" y="6169358"/>
            <a:ext cx="1256712" cy="3059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chemeClr val="tx1"/>
                </a:solidFill>
              </a:rPr>
              <a:t>ARR </a:t>
            </a:r>
            <a:r>
              <a:rPr lang="pt-BR" sz="1050" dirty="0" err="1">
                <a:solidFill>
                  <a:schemeClr val="tx1"/>
                </a:solidFill>
              </a:rPr>
              <a:t>pre</a:t>
            </a:r>
            <a:r>
              <a:rPr lang="pt-BR" sz="1050" dirty="0">
                <a:solidFill>
                  <a:schemeClr val="tx1"/>
                </a:solidFill>
              </a:rPr>
              <a:t>-PCI</a:t>
            </a:r>
          </a:p>
        </p:txBody>
      </p:sp>
      <p:sp>
        <p:nvSpPr>
          <p:cNvPr id="46" name="Retângulo de cantos arredondados 45"/>
          <p:cNvSpPr/>
          <p:nvPr/>
        </p:nvSpPr>
        <p:spPr>
          <a:xfrm>
            <a:off x="471523" y="2685841"/>
            <a:ext cx="1256712" cy="720080"/>
          </a:xfrm>
          <a:prstGeom prst="roundRect">
            <a:avLst/>
          </a:prstGeom>
          <a:solidFill>
            <a:srgbClr val="6699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200"/>
              </a:spcAft>
            </a:pPr>
            <a:r>
              <a:rPr lang="pt-BR" sz="1050" dirty="0">
                <a:solidFill>
                  <a:schemeClr val="tx1"/>
                </a:solidFill>
              </a:rPr>
              <a:t>Clinical data</a:t>
            </a:r>
          </a:p>
          <a:p>
            <a:pPr>
              <a:spcAft>
                <a:spcPts val="200"/>
              </a:spcAft>
            </a:pPr>
            <a:r>
              <a:rPr lang="pt-BR" sz="1050" dirty="0" err="1">
                <a:solidFill>
                  <a:schemeClr val="tx1"/>
                </a:solidFill>
              </a:rPr>
              <a:t>Pre-angio</a:t>
            </a:r>
            <a:r>
              <a:rPr lang="pt-BR" sz="1050" dirty="0">
                <a:solidFill>
                  <a:schemeClr val="tx1"/>
                </a:solidFill>
              </a:rPr>
              <a:t> </a:t>
            </a:r>
            <a:r>
              <a:rPr lang="pt-BR" sz="1050" dirty="0" err="1">
                <a:solidFill>
                  <a:schemeClr val="tx1"/>
                </a:solidFill>
              </a:rPr>
              <a:t>Echo</a:t>
            </a:r>
            <a:endParaRPr lang="pt-BR" sz="1050" dirty="0">
              <a:solidFill>
                <a:schemeClr val="tx1"/>
              </a:solidFill>
            </a:endParaRPr>
          </a:p>
          <a:p>
            <a:pPr>
              <a:spcAft>
                <a:spcPts val="200"/>
              </a:spcAft>
            </a:pPr>
            <a:r>
              <a:rPr lang="pt-BR" sz="1050" dirty="0" err="1">
                <a:solidFill>
                  <a:schemeClr val="tx1"/>
                </a:solidFill>
              </a:rPr>
              <a:t>Biomarkers</a:t>
            </a:r>
            <a:endParaRPr lang="pt-BR" sz="1050" dirty="0">
              <a:solidFill>
                <a:schemeClr val="tx1"/>
              </a:solidFill>
            </a:endParaRPr>
          </a:p>
          <a:p>
            <a:pPr>
              <a:spcAft>
                <a:spcPts val="200"/>
              </a:spcAft>
            </a:pPr>
            <a:r>
              <a:rPr lang="pt-BR" sz="1050" dirty="0">
                <a:solidFill>
                  <a:schemeClr val="tx1"/>
                </a:solidFill>
              </a:rPr>
              <a:t>EKG</a:t>
            </a:r>
          </a:p>
        </p:txBody>
      </p:sp>
      <p:sp>
        <p:nvSpPr>
          <p:cNvPr id="47" name="Retângulo de cantos arredondados 46"/>
          <p:cNvSpPr/>
          <p:nvPr/>
        </p:nvSpPr>
        <p:spPr>
          <a:xfrm>
            <a:off x="2703771" y="2685841"/>
            <a:ext cx="1638869" cy="720080"/>
          </a:xfrm>
          <a:prstGeom prst="roundRect">
            <a:avLst/>
          </a:prstGeom>
          <a:solidFill>
            <a:srgbClr val="6699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200"/>
              </a:spcBef>
            </a:pPr>
            <a:r>
              <a:rPr lang="pt-BR" sz="1050" b="1" dirty="0">
                <a:solidFill>
                  <a:schemeClr val="tx1"/>
                </a:solidFill>
              </a:rPr>
              <a:t>ARR </a:t>
            </a:r>
            <a:r>
              <a:rPr lang="pt-BR" sz="1050" b="1" dirty="0" err="1">
                <a:solidFill>
                  <a:schemeClr val="tx1"/>
                </a:solidFill>
              </a:rPr>
              <a:t>pre</a:t>
            </a:r>
            <a:r>
              <a:rPr lang="pt-BR" sz="1050" b="1" dirty="0">
                <a:solidFill>
                  <a:schemeClr val="tx1"/>
                </a:solidFill>
              </a:rPr>
              <a:t>-PCI</a:t>
            </a:r>
          </a:p>
          <a:p>
            <a:pPr>
              <a:spcBef>
                <a:spcPts val="200"/>
              </a:spcBef>
            </a:pPr>
            <a:r>
              <a:rPr lang="pt-BR" sz="1050" b="1" dirty="0">
                <a:solidFill>
                  <a:schemeClr val="tx1"/>
                </a:solidFill>
              </a:rPr>
              <a:t>Post-treatment Echo</a:t>
            </a:r>
          </a:p>
          <a:p>
            <a:pPr>
              <a:spcBef>
                <a:spcPts val="200"/>
              </a:spcBef>
            </a:pPr>
            <a:r>
              <a:rPr lang="pt-BR" sz="1050" b="1" dirty="0" err="1">
                <a:solidFill>
                  <a:schemeClr val="tx1"/>
                </a:solidFill>
              </a:rPr>
              <a:t>Biomarkers</a:t>
            </a:r>
            <a:endParaRPr lang="pt-BR" sz="1050" b="1" dirty="0">
              <a:solidFill>
                <a:schemeClr val="tx1"/>
              </a:solidFill>
            </a:endParaRPr>
          </a:p>
          <a:p>
            <a:pPr>
              <a:spcBef>
                <a:spcPts val="200"/>
              </a:spcBef>
            </a:pPr>
            <a:r>
              <a:rPr lang="pt-BR" sz="1050" b="1" dirty="0">
                <a:solidFill>
                  <a:schemeClr val="tx1"/>
                </a:solidFill>
              </a:rPr>
              <a:t>EKG</a:t>
            </a:r>
          </a:p>
        </p:txBody>
      </p:sp>
      <p:sp>
        <p:nvSpPr>
          <p:cNvPr id="49" name="Retângulo de cantos arredondados 48"/>
          <p:cNvSpPr/>
          <p:nvPr/>
        </p:nvSpPr>
        <p:spPr>
          <a:xfrm>
            <a:off x="4603190" y="2685840"/>
            <a:ext cx="1256712" cy="720080"/>
          </a:xfrm>
          <a:prstGeom prst="roundRect">
            <a:avLst/>
          </a:prstGeom>
          <a:solidFill>
            <a:srgbClr val="6699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050" b="1" dirty="0">
                <a:solidFill>
                  <a:schemeClr val="tx1"/>
                </a:solidFill>
              </a:rPr>
              <a:t>48-72h MRI </a:t>
            </a:r>
            <a:r>
              <a:rPr lang="pt-BR" sz="1050" b="1" dirty="0" err="1">
                <a:solidFill>
                  <a:schemeClr val="tx1"/>
                </a:solidFill>
              </a:rPr>
              <a:t>and</a:t>
            </a:r>
            <a:r>
              <a:rPr lang="pt-BR" sz="1050" b="1" dirty="0">
                <a:solidFill>
                  <a:schemeClr val="tx1"/>
                </a:solidFill>
              </a:rPr>
              <a:t> </a:t>
            </a:r>
            <a:r>
              <a:rPr lang="pt-BR" sz="1050" b="1" dirty="0" err="1">
                <a:solidFill>
                  <a:schemeClr val="tx1"/>
                </a:solidFill>
              </a:rPr>
              <a:t>Echo</a:t>
            </a:r>
            <a:endParaRPr lang="pt-BR" sz="1050" b="1" dirty="0">
              <a:solidFill>
                <a:schemeClr val="tx1"/>
              </a:solidFill>
            </a:endParaRPr>
          </a:p>
        </p:txBody>
      </p:sp>
      <p:sp>
        <p:nvSpPr>
          <p:cNvPr id="50" name="Retângulo de cantos arredondados 49"/>
          <p:cNvSpPr/>
          <p:nvPr/>
        </p:nvSpPr>
        <p:spPr>
          <a:xfrm>
            <a:off x="5950091" y="2685841"/>
            <a:ext cx="1256712" cy="720080"/>
          </a:xfrm>
          <a:prstGeom prst="roundRect">
            <a:avLst/>
          </a:prstGeom>
          <a:solidFill>
            <a:srgbClr val="6699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050" b="1" dirty="0">
                <a:solidFill>
                  <a:schemeClr val="tx1"/>
                </a:solidFill>
              </a:rPr>
              <a:t>1-month </a:t>
            </a:r>
            <a:r>
              <a:rPr lang="pt-BR" sz="1050" b="1" dirty="0" err="1">
                <a:solidFill>
                  <a:schemeClr val="tx1"/>
                </a:solidFill>
              </a:rPr>
              <a:t>Echo</a:t>
            </a:r>
            <a:endParaRPr lang="pt-BR" sz="1050" b="1" dirty="0">
              <a:solidFill>
                <a:schemeClr val="tx1"/>
              </a:solidFill>
            </a:endParaRPr>
          </a:p>
          <a:p>
            <a:r>
              <a:rPr lang="pt-BR" sz="1050" b="1" dirty="0">
                <a:solidFill>
                  <a:schemeClr val="tx1"/>
                </a:solidFill>
              </a:rPr>
              <a:t>Follow-up data</a:t>
            </a:r>
          </a:p>
        </p:txBody>
      </p:sp>
      <p:sp>
        <p:nvSpPr>
          <p:cNvPr id="51" name="Retângulo de cantos arredondados 50"/>
          <p:cNvSpPr/>
          <p:nvPr/>
        </p:nvSpPr>
        <p:spPr>
          <a:xfrm>
            <a:off x="7534267" y="2685840"/>
            <a:ext cx="1256712" cy="720080"/>
          </a:xfrm>
          <a:prstGeom prst="roundRect">
            <a:avLst/>
          </a:prstGeom>
          <a:solidFill>
            <a:srgbClr val="6699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050" b="1" dirty="0">
                <a:solidFill>
                  <a:schemeClr val="tx1"/>
                </a:solidFill>
              </a:rPr>
              <a:t>6-month </a:t>
            </a:r>
            <a:r>
              <a:rPr lang="pt-BR" sz="1050" b="1" dirty="0" err="1">
                <a:solidFill>
                  <a:schemeClr val="tx1"/>
                </a:solidFill>
              </a:rPr>
              <a:t>Echo</a:t>
            </a:r>
            <a:endParaRPr lang="pt-BR" sz="1050" b="1" dirty="0">
              <a:solidFill>
                <a:schemeClr val="tx1"/>
              </a:solidFill>
            </a:endParaRPr>
          </a:p>
          <a:p>
            <a:r>
              <a:rPr lang="pt-BR" sz="1050" b="1" dirty="0">
                <a:solidFill>
                  <a:schemeClr val="tx1"/>
                </a:solidFill>
              </a:rPr>
              <a:t>Follow-up data</a:t>
            </a:r>
          </a:p>
        </p:txBody>
      </p:sp>
      <p:cxnSp>
        <p:nvCxnSpPr>
          <p:cNvPr id="8" name="Conector angulado 7"/>
          <p:cNvCxnSpPr>
            <a:stCxn id="72" idx="3"/>
            <a:endCxn id="90" idx="1"/>
          </p:cNvCxnSpPr>
          <p:nvPr/>
        </p:nvCxnSpPr>
        <p:spPr>
          <a:xfrm rot="5400000" flipH="1" flipV="1">
            <a:off x="116873" y="1493509"/>
            <a:ext cx="481468" cy="322430"/>
          </a:xfrm>
          <a:prstGeom prst="bentConnector2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angulado 58"/>
          <p:cNvCxnSpPr>
            <a:stCxn id="72" idx="1"/>
            <a:endCxn id="94" idx="1"/>
          </p:cNvCxnSpPr>
          <p:nvPr/>
        </p:nvCxnSpPr>
        <p:spPr>
          <a:xfrm rot="16200000" flipH="1">
            <a:off x="-93624" y="3466787"/>
            <a:ext cx="875925" cy="295892"/>
          </a:xfrm>
          <a:prstGeom prst="bentConnector2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9" descr="asdads.png">
            <a:extLst>
              <a:ext uri="{FF2B5EF4-FFF2-40B4-BE49-F238E27FC236}">
                <a16:creationId xmlns:a16="http://schemas.microsoft.com/office/drawing/2014/main" id="{45146468-618F-CA4F-95DF-5C744B4DD7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994" y="-203158"/>
            <a:ext cx="9844755" cy="58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59999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Title 1">
            <a:extLst>
              <a:ext uri="{FF2B5EF4-FFF2-40B4-BE49-F238E27FC236}">
                <a16:creationId xmlns:a16="http://schemas.microsoft.com/office/drawing/2014/main" id="{06FACB0E-3AD0-E64C-8A17-377E7E999C6C}"/>
              </a:ext>
            </a:extLst>
          </p:cNvPr>
          <p:cNvSpPr txBox="1">
            <a:spLocks/>
          </p:cNvSpPr>
          <p:nvPr/>
        </p:nvSpPr>
        <p:spPr bwMode="auto">
          <a:xfrm>
            <a:off x="38153" y="-48319"/>
            <a:ext cx="9144000" cy="477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1800" b="1" i="1" dirty="0">
                <a:solidFill>
                  <a:schemeClr val="tx2"/>
                </a:solidFill>
                <a:ea typeface="+mj-ea"/>
                <a:cs typeface="+mj-cs"/>
              </a:rPr>
              <a:t>Study Workflow</a:t>
            </a:r>
          </a:p>
        </p:txBody>
      </p:sp>
      <p:sp>
        <p:nvSpPr>
          <p:cNvPr id="48" name="CaixaDeTexto 47"/>
          <p:cNvSpPr txBox="1"/>
          <p:nvPr/>
        </p:nvSpPr>
        <p:spPr>
          <a:xfrm>
            <a:off x="1874674" y="2747597"/>
            <a:ext cx="720105" cy="608978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1100" b="1" dirty="0" err="1"/>
              <a:t>Door</a:t>
            </a:r>
            <a:r>
              <a:rPr lang="pt-BR" sz="1100" b="1" dirty="0"/>
              <a:t> </a:t>
            </a:r>
            <a:r>
              <a:rPr lang="pt-BR" sz="1100" b="1" dirty="0" err="1"/>
              <a:t>to</a:t>
            </a:r>
            <a:endParaRPr lang="pt-BR" sz="1100" b="1" dirty="0"/>
          </a:p>
          <a:p>
            <a:r>
              <a:rPr lang="pt-BR" sz="1100" b="1" dirty="0" err="1"/>
              <a:t>balloon</a:t>
            </a:r>
            <a:r>
              <a:rPr lang="pt-BR" sz="1100" b="1" dirty="0"/>
              <a:t>  time</a:t>
            </a:r>
          </a:p>
        </p:txBody>
      </p:sp>
      <p:sp>
        <p:nvSpPr>
          <p:cNvPr id="70" name="TextBox 92">
            <a:extLst>
              <a:ext uri="{FF2B5EF4-FFF2-40B4-BE49-F238E27FC236}">
                <a16:creationId xmlns:a16="http://schemas.microsoft.com/office/drawing/2014/main" id="{0E949827-6C64-244A-8D66-6FE74580CC9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597839" y="5726760"/>
            <a:ext cx="17392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cs typeface="Calibri" charset="0"/>
              </a:rPr>
              <a:t>Arrival at night</a:t>
            </a:r>
          </a:p>
          <a:p>
            <a:pPr eaLnBrk="1" hangingPunct="1"/>
            <a:r>
              <a:rPr lang="en-US" sz="1400" dirty="0">
                <a:cs typeface="Calibri" charset="0"/>
              </a:rPr>
              <a:t>Weekends / Holidays</a:t>
            </a:r>
          </a:p>
        </p:txBody>
      </p:sp>
      <p:sp>
        <p:nvSpPr>
          <p:cNvPr id="71" name="Text Box 24">
            <a:extLst>
              <a:ext uri="{FF2B5EF4-FFF2-40B4-BE49-F238E27FC236}">
                <a16:creationId xmlns:a16="http://schemas.microsoft.com/office/drawing/2014/main" id="{31EE3A07-1A2E-214A-8003-C24EDF4F7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3481" y="5387414"/>
            <a:ext cx="887413" cy="435760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FFFFFF"/>
              </a:buClr>
            </a:pPr>
            <a:r>
              <a:rPr lang="pt-BR" sz="1200" b="1" dirty="0" err="1">
                <a:latin typeface="Arial" charset="0"/>
              </a:rPr>
              <a:t>Primary</a:t>
            </a:r>
            <a:endParaRPr lang="pt-BR" sz="1200" b="1" dirty="0">
              <a:latin typeface="Arial" charset="0"/>
            </a:endParaRPr>
          </a:p>
          <a:p>
            <a:pPr algn="ctr">
              <a:lnSpc>
                <a:spcPct val="93000"/>
              </a:lnSpc>
              <a:buClr>
                <a:srgbClr val="FFFFFF"/>
              </a:buClr>
            </a:pPr>
            <a:r>
              <a:rPr lang="pt-BR" sz="1200" b="1" dirty="0">
                <a:latin typeface="Arial" charset="0"/>
              </a:rPr>
              <a:t>PCI</a:t>
            </a:r>
          </a:p>
        </p:txBody>
      </p:sp>
      <p:sp>
        <p:nvSpPr>
          <p:cNvPr id="74" name="Rounded Rectangle 156">
            <a:extLst>
              <a:ext uri="{FF2B5EF4-FFF2-40B4-BE49-F238E27FC236}">
                <a16:creationId xmlns:a16="http://schemas.microsoft.com/office/drawing/2014/main" id="{D314668E-505F-0F46-A002-6617FBC37EC0}"/>
              </a:ext>
            </a:extLst>
          </p:cNvPr>
          <p:cNvSpPr/>
          <p:nvPr/>
        </p:nvSpPr>
        <p:spPr>
          <a:xfrm>
            <a:off x="565678" y="5233555"/>
            <a:ext cx="1590675" cy="6713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83" name="Rectangle 149"/>
          <p:cNvSpPr>
            <a:spLocks noChangeArrowheads="1"/>
          </p:cNvSpPr>
          <p:nvPr/>
        </p:nvSpPr>
        <p:spPr bwMode="auto">
          <a:xfrm>
            <a:off x="596432" y="5332901"/>
            <a:ext cx="1511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200" b="1" dirty="0"/>
              <a:t>Reference Group</a:t>
            </a:r>
          </a:p>
          <a:p>
            <a:pPr algn="ctr"/>
            <a:r>
              <a:rPr lang="en-US" sz="1200" b="1" dirty="0"/>
              <a:t>(n =  203)</a:t>
            </a: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DDF7411C-CF10-D94D-A535-78ED3057802F}"/>
              </a:ext>
            </a:extLst>
          </p:cNvPr>
          <p:cNvSpPr txBox="1"/>
          <p:nvPr/>
        </p:nvSpPr>
        <p:spPr>
          <a:xfrm>
            <a:off x="2251695" y="5258422"/>
            <a:ext cx="720105" cy="608978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1100" b="1" dirty="0" err="1"/>
              <a:t>Door</a:t>
            </a:r>
            <a:r>
              <a:rPr lang="pt-BR" sz="1100" b="1" dirty="0"/>
              <a:t> </a:t>
            </a:r>
            <a:r>
              <a:rPr lang="pt-BR" sz="1100" b="1" dirty="0" err="1"/>
              <a:t>to</a:t>
            </a:r>
            <a:endParaRPr lang="pt-BR" sz="1100" b="1" dirty="0"/>
          </a:p>
          <a:p>
            <a:r>
              <a:rPr lang="pt-BR" sz="1100" b="1" dirty="0" err="1"/>
              <a:t>balloon</a:t>
            </a:r>
            <a:r>
              <a:rPr lang="pt-BR" sz="1100" b="1" dirty="0"/>
              <a:t>  time</a:t>
            </a:r>
          </a:p>
        </p:txBody>
      </p:sp>
    </p:spTree>
    <p:extLst>
      <p:ext uri="{BB962C8B-B14F-4D97-AF65-F5344CB8AC3E}">
        <p14:creationId xmlns:p14="http://schemas.microsoft.com/office/powerpoint/2010/main" val="4144354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Conector angulado 70"/>
          <p:cNvCxnSpPr>
            <a:cxnSpLocks/>
            <a:endCxn id="74" idx="0"/>
          </p:cNvCxnSpPr>
          <p:nvPr/>
        </p:nvCxnSpPr>
        <p:spPr>
          <a:xfrm rot="5400000">
            <a:off x="3953233" y="3774766"/>
            <a:ext cx="574547" cy="1501191"/>
          </a:xfrm>
          <a:prstGeom prst="bentConnector3">
            <a:avLst>
              <a:gd name="adj1" fmla="val 50000"/>
            </a:avLst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tângulo 34">
            <a:extLst>
              <a:ext uri="{FF2B5EF4-FFF2-40B4-BE49-F238E27FC236}">
                <a16:creationId xmlns:a16="http://schemas.microsoft.com/office/drawing/2014/main" id="{0FDAD285-7C94-0848-A457-F308C942E35E}"/>
              </a:ext>
            </a:extLst>
          </p:cNvPr>
          <p:cNvSpPr/>
          <p:nvPr/>
        </p:nvSpPr>
        <p:spPr>
          <a:xfrm>
            <a:off x="3232646" y="3890726"/>
            <a:ext cx="3713647" cy="390265"/>
          </a:xfrm>
          <a:prstGeom prst="rect">
            <a:avLst/>
          </a:prstGeom>
          <a:gradFill flip="none" rotWithShape="1">
            <a:gsLst>
              <a:gs pos="0">
                <a:srgbClr val="6D2415">
                  <a:shade val="30000"/>
                  <a:satMod val="115000"/>
                </a:srgbClr>
              </a:gs>
              <a:gs pos="50000">
                <a:srgbClr val="6D2415">
                  <a:shade val="67500"/>
                  <a:satMod val="115000"/>
                </a:srgbClr>
              </a:gs>
              <a:gs pos="100000">
                <a:srgbClr val="6D2415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6D2415"/>
              </a:solidFill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3510300" y="675162"/>
            <a:ext cx="2925199" cy="718408"/>
          </a:xfrm>
          <a:prstGeom prst="rect">
            <a:avLst/>
          </a:prstGeom>
          <a:gradFill flip="none" rotWithShape="1">
            <a:gsLst>
              <a:gs pos="0">
                <a:srgbClr val="6D2415">
                  <a:shade val="30000"/>
                  <a:satMod val="115000"/>
                </a:srgbClr>
              </a:gs>
              <a:gs pos="50000">
                <a:srgbClr val="6D2415">
                  <a:shade val="67500"/>
                  <a:satMod val="115000"/>
                </a:srgbClr>
              </a:gs>
              <a:gs pos="100000">
                <a:srgbClr val="6D2415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6D2415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510300" y="681836"/>
            <a:ext cx="280831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/>
              <a:t>3479 patients with AMI </a:t>
            </a:r>
            <a:r>
              <a:rPr lang="pt-BR" sz="1200" b="1" dirty="0" err="1"/>
              <a:t>at</a:t>
            </a:r>
            <a:r>
              <a:rPr lang="pt-BR" sz="1200" b="1" dirty="0"/>
              <a:t> </a:t>
            </a:r>
            <a:r>
              <a:rPr lang="pt-BR" sz="1200" b="1" dirty="0" err="1"/>
              <a:t>Emergency</a:t>
            </a:r>
            <a:r>
              <a:rPr lang="pt-BR" sz="1200" b="1" dirty="0"/>
              <a:t> </a:t>
            </a:r>
            <a:r>
              <a:rPr lang="pt-BR" sz="1200" b="1" dirty="0" err="1"/>
              <a:t>Department</a:t>
            </a:r>
            <a:endParaRPr lang="pt-BR" sz="1200" b="1" dirty="0"/>
          </a:p>
          <a:p>
            <a:pPr algn="ctr"/>
            <a:r>
              <a:rPr lang="pt-BR" sz="1200" b="1" dirty="0"/>
              <a:t>from May 2014 </a:t>
            </a:r>
            <a:r>
              <a:rPr lang="pt-BR" sz="1200" b="1" dirty="0" err="1"/>
              <a:t>to</a:t>
            </a:r>
            <a:r>
              <a:rPr lang="pt-BR" sz="1200" b="1" dirty="0"/>
              <a:t> July 2018</a:t>
            </a:r>
          </a:p>
        </p:txBody>
      </p:sp>
      <p:sp>
        <p:nvSpPr>
          <p:cNvPr id="51" name="Retângulo 50"/>
          <p:cNvSpPr/>
          <p:nvPr/>
        </p:nvSpPr>
        <p:spPr>
          <a:xfrm>
            <a:off x="5938182" y="4811166"/>
            <a:ext cx="2016224" cy="5906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CaixaDeTexto 51"/>
          <p:cNvSpPr txBox="1"/>
          <p:nvPr/>
        </p:nvSpPr>
        <p:spPr>
          <a:xfrm>
            <a:off x="5701177" y="4877150"/>
            <a:ext cx="245222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/>
              <a:t>203 STEMI patients </a:t>
            </a:r>
            <a:r>
              <a:rPr lang="pt-BR" sz="1200" b="1" dirty="0" err="1"/>
              <a:t>arrived</a:t>
            </a:r>
            <a:r>
              <a:rPr lang="pt-BR" sz="1200" b="1" dirty="0"/>
              <a:t> </a:t>
            </a:r>
          </a:p>
          <a:p>
            <a:pPr algn="ctr"/>
            <a:r>
              <a:rPr lang="pt-BR" sz="1200" b="1" dirty="0" err="1"/>
              <a:t>at</a:t>
            </a:r>
            <a:r>
              <a:rPr lang="pt-BR" sz="1200" b="1" dirty="0"/>
              <a:t> </a:t>
            </a:r>
            <a:r>
              <a:rPr lang="pt-BR" sz="1200" b="1" dirty="0" err="1"/>
              <a:t>night</a:t>
            </a:r>
            <a:r>
              <a:rPr lang="pt-BR" sz="1200" b="1" dirty="0"/>
              <a:t> or weekends</a:t>
            </a:r>
          </a:p>
        </p:txBody>
      </p:sp>
      <p:cxnSp>
        <p:nvCxnSpPr>
          <p:cNvPr id="53" name="Conector de seta reta 52"/>
          <p:cNvCxnSpPr>
            <a:stCxn id="51" idx="2"/>
            <a:endCxn id="56" idx="0"/>
          </p:cNvCxnSpPr>
          <p:nvPr/>
        </p:nvCxnSpPr>
        <p:spPr>
          <a:xfrm>
            <a:off x="6946294" y="5401859"/>
            <a:ext cx="1740" cy="529096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tângulo 55"/>
          <p:cNvSpPr/>
          <p:nvPr/>
        </p:nvSpPr>
        <p:spPr>
          <a:xfrm>
            <a:off x="6237308" y="5930955"/>
            <a:ext cx="1421451" cy="642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CaixaDeTexto 56"/>
          <p:cNvSpPr txBox="1"/>
          <p:nvPr/>
        </p:nvSpPr>
        <p:spPr>
          <a:xfrm>
            <a:off x="6245135" y="5997002"/>
            <a:ext cx="14136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err="1"/>
              <a:t>Reference</a:t>
            </a:r>
            <a:r>
              <a:rPr lang="pt-BR" sz="1200" b="1" dirty="0"/>
              <a:t> </a:t>
            </a:r>
            <a:r>
              <a:rPr lang="pt-BR" sz="1200" b="1" dirty="0" err="1"/>
              <a:t>group</a:t>
            </a:r>
            <a:r>
              <a:rPr lang="pt-BR" sz="1200" b="1" dirty="0"/>
              <a:t> </a:t>
            </a:r>
          </a:p>
          <a:p>
            <a:pPr algn="ctr"/>
            <a:r>
              <a:rPr lang="pt-BR" sz="1200" b="1" dirty="0"/>
              <a:t>(n = 203)</a:t>
            </a:r>
          </a:p>
        </p:txBody>
      </p:sp>
      <p:cxnSp>
        <p:nvCxnSpPr>
          <p:cNvPr id="44" name="Conector de seta reta 43"/>
          <p:cNvCxnSpPr>
            <a:cxnSpLocks/>
            <a:stCxn id="25" idx="2"/>
          </p:cNvCxnSpPr>
          <p:nvPr/>
        </p:nvCxnSpPr>
        <p:spPr>
          <a:xfrm flipH="1">
            <a:off x="4968044" y="1393570"/>
            <a:ext cx="4856" cy="59527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ângulo 44"/>
          <p:cNvSpPr/>
          <p:nvPr/>
        </p:nvSpPr>
        <p:spPr>
          <a:xfrm>
            <a:off x="5458891" y="1517088"/>
            <a:ext cx="1841257" cy="368112"/>
          </a:xfrm>
          <a:prstGeom prst="rect">
            <a:avLst/>
          </a:pr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CaixaDeTexto 45"/>
          <p:cNvSpPr txBox="1"/>
          <p:nvPr/>
        </p:nvSpPr>
        <p:spPr>
          <a:xfrm>
            <a:off x="5410200" y="1570339"/>
            <a:ext cx="1934861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1100" b="1" dirty="0"/>
              <a:t>1622 Non-STEMI </a:t>
            </a:r>
            <a:r>
              <a:rPr lang="pt-BR" sz="1100" b="1" dirty="0" err="1"/>
              <a:t>excluded</a:t>
            </a:r>
            <a:endParaRPr lang="pt-BR" sz="1100" b="1" dirty="0"/>
          </a:p>
        </p:txBody>
      </p:sp>
      <p:cxnSp>
        <p:nvCxnSpPr>
          <p:cNvPr id="49" name="Conector reto 48"/>
          <p:cNvCxnSpPr/>
          <p:nvPr/>
        </p:nvCxnSpPr>
        <p:spPr>
          <a:xfrm flipV="1">
            <a:off x="4997704" y="1701144"/>
            <a:ext cx="461187" cy="1"/>
          </a:xfrm>
          <a:prstGeom prst="line">
            <a:avLst/>
          </a:prstGeom>
          <a:ln w="28575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de seta reta 49"/>
          <p:cNvCxnSpPr>
            <a:cxnSpLocks/>
          </p:cNvCxnSpPr>
          <p:nvPr/>
        </p:nvCxnSpPr>
        <p:spPr>
          <a:xfrm>
            <a:off x="4968044" y="2397809"/>
            <a:ext cx="23057" cy="143131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tângulo 53"/>
          <p:cNvSpPr/>
          <p:nvPr/>
        </p:nvSpPr>
        <p:spPr>
          <a:xfrm>
            <a:off x="5510048" y="2550122"/>
            <a:ext cx="2734360" cy="1158869"/>
          </a:xfrm>
          <a:prstGeom prst="rect">
            <a:avLst/>
          </a:pr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CaixaDeTexto 57"/>
          <p:cNvSpPr txBox="1"/>
          <p:nvPr/>
        </p:nvSpPr>
        <p:spPr>
          <a:xfrm>
            <a:off x="5538470" y="2603374"/>
            <a:ext cx="2847734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pt-BR" sz="1100" b="1" dirty="0"/>
              <a:t> 1554 </a:t>
            </a:r>
            <a:r>
              <a:rPr lang="pt-BR" sz="1100" b="1" dirty="0" err="1"/>
              <a:t>exclusion</a:t>
            </a:r>
            <a:r>
              <a:rPr lang="pt-BR" sz="1100" b="1" dirty="0"/>
              <a:t> </a:t>
            </a:r>
            <a:r>
              <a:rPr lang="pt-BR" sz="1100" b="1" dirty="0" err="1"/>
              <a:t>criteria</a:t>
            </a:r>
            <a:r>
              <a:rPr lang="pt-BR" sz="1100" b="1" dirty="0"/>
              <a:t>:</a:t>
            </a:r>
          </a:p>
          <a:p>
            <a:pPr marL="171450" indent="-171450" algn="l">
              <a:buFontTx/>
              <a:buChar char="-"/>
            </a:pPr>
            <a:r>
              <a:rPr lang="pt-BR" sz="1100" b="1" dirty="0" err="1"/>
              <a:t>Pharmacological</a:t>
            </a:r>
            <a:r>
              <a:rPr lang="pt-BR" sz="1100" b="1" dirty="0"/>
              <a:t> </a:t>
            </a:r>
            <a:r>
              <a:rPr lang="pt-BR" sz="1100" b="1" dirty="0" err="1"/>
              <a:t>fibrinolysis</a:t>
            </a:r>
            <a:r>
              <a:rPr lang="pt-BR" sz="1100" b="1" dirty="0"/>
              <a:t>: 728</a:t>
            </a:r>
          </a:p>
          <a:p>
            <a:pPr marL="171450" indent="-171450" algn="l">
              <a:buFontTx/>
              <a:buChar char="-"/>
            </a:pPr>
            <a:r>
              <a:rPr lang="pt-BR" sz="1100" b="1" dirty="0"/>
              <a:t>&gt; 12 h </a:t>
            </a:r>
            <a:r>
              <a:rPr lang="pt-BR" sz="1100" b="1" dirty="0" err="1"/>
              <a:t>chest</a:t>
            </a:r>
            <a:r>
              <a:rPr lang="pt-BR" sz="1100" b="1" dirty="0"/>
              <a:t> </a:t>
            </a:r>
            <a:r>
              <a:rPr lang="pt-BR" sz="1100" b="1" dirty="0" err="1"/>
              <a:t>pain</a:t>
            </a:r>
            <a:r>
              <a:rPr lang="pt-BR" sz="1100" b="1" dirty="0"/>
              <a:t>: 501</a:t>
            </a:r>
          </a:p>
          <a:p>
            <a:pPr marL="171450" indent="-171450" algn="l">
              <a:buFontTx/>
              <a:buChar char="-"/>
            </a:pPr>
            <a:r>
              <a:rPr lang="pt-BR" sz="1100" b="1" dirty="0" err="1"/>
              <a:t>Hemodynamic</a:t>
            </a:r>
            <a:r>
              <a:rPr lang="pt-BR" sz="1100" b="1" dirty="0"/>
              <a:t> </a:t>
            </a:r>
            <a:r>
              <a:rPr lang="pt-BR" sz="1100" b="1" dirty="0" err="1"/>
              <a:t>instability</a:t>
            </a:r>
            <a:r>
              <a:rPr lang="pt-BR" sz="1100" b="1" dirty="0"/>
              <a:t>: 161</a:t>
            </a:r>
          </a:p>
          <a:p>
            <a:pPr marL="171450" indent="-171450" algn="l">
              <a:buFontTx/>
              <a:buChar char="-"/>
            </a:pPr>
            <a:r>
              <a:rPr lang="pt-BR" sz="1100" b="1" dirty="0" err="1"/>
              <a:t>Previous</a:t>
            </a:r>
            <a:r>
              <a:rPr lang="pt-BR" sz="1100" b="1" dirty="0"/>
              <a:t> </a:t>
            </a:r>
            <a:r>
              <a:rPr lang="pt-BR" sz="1100" b="1" dirty="0" err="1"/>
              <a:t>myocardial</a:t>
            </a:r>
            <a:r>
              <a:rPr lang="pt-BR" sz="1100" b="1" dirty="0"/>
              <a:t> </a:t>
            </a:r>
            <a:r>
              <a:rPr lang="pt-BR" sz="1100" b="1" dirty="0" err="1"/>
              <a:t>infarction</a:t>
            </a:r>
            <a:r>
              <a:rPr lang="pt-BR" sz="1100" b="1" dirty="0"/>
              <a:t>: 114</a:t>
            </a:r>
          </a:p>
          <a:p>
            <a:pPr marL="171450" indent="-171450" algn="l">
              <a:buFontTx/>
              <a:buChar char="-"/>
            </a:pPr>
            <a:r>
              <a:rPr lang="pt-BR" sz="1100" b="1" dirty="0" err="1"/>
              <a:t>Others</a:t>
            </a:r>
            <a:r>
              <a:rPr lang="pt-BR" sz="1100" b="1" dirty="0"/>
              <a:t>: 50</a:t>
            </a:r>
          </a:p>
          <a:p>
            <a:pPr marL="171450" indent="-171450" algn="l">
              <a:buFontTx/>
              <a:buChar char="-"/>
            </a:pPr>
            <a:endParaRPr lang="pt-BR" sz="1100" b="1" dirty="0"/>
          </a:p>
          <a:p>
            <a:pPr marL="171450" indent="-171450" algn="l">
              <a:buFontTx/>
              <a:buChar char="-"/>
            </a:pPr>
            <a:endParaRPr lang="pt-BR" sz="1100" b="1" dirty="0"/>
          </a:p>
        </p:txBody>
      </p:sp>
      <p:cxnSp>
        <p:nvCxnSpPr>
          <p:cNvPr id="59" name="Conector reto 58"/>
          <p:cNvCxnSpPr/>
          <p:nvPr/>
        </p:nvCxnSpPr>
        <p:spPr>
          <a:xfrm>
            <a:off x="4966834" y="3028038"/>
            <a:ext cx="543214" cy="0"/>
          </a:xfrm>
          <a:prstGeom prst="line">
            <a:avLst/>
          </a:prstGeom>
          <a:ln w="28575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CaixaDeTexto 60"/>
          <p:cNvSpPr txBox="1"/>
          <p:nvPr/>
        </p:nvSpPr>
        <p:spPr>
          <a:xfrm>
            <a:off x="3198576" y="3934962"/>
            <a:ext cx="365614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/>
              <a:t>303 patients with STEMI and </a:t>
            </a:r>
            <a:r>
              <a:rPr lang="pt-BR" sz="1200" b="1" dirty="0" err="1"/>
              <a:t>inclusion</a:t>
            </a:r>
            <a:r>
              <a:rPr lang="pt-BR" sz="1200" b="1" dirty="0"/>
              <a:t> </a:t>
            </a:r>
            <a:r>
              <a:rPr lang="pt-BR" sz="1200" b="1" dirty="0" err="1"/>
              <a:t>criteria</a:t>
            </a:r>
            <a:endParaRPr lang="pt-BR" sz="1200" b="1" dirty="0"/>
          </a:p>
        </p:txBody>
      </p:sp>
      <p:cxnSp>
        <p:nvCxnSpPr>
          <p:cNvPr id="11" name="Conector angulado 10"/>
          <p:cNvCxnSpPr>
            <a:cxnSpLocks/>
            <a:endCxn id="51" idx="0"/>
          </p:cNvCxnSpPr>
          <p:nvPr/>
        </p:nvCxnSpPr>
        <p:spPr>
          <a:xfrm rot="16200000" flipH="1">
            <a:off x="5682158" y="3547030"/>
            <a:ext cx="573078" cy="1955193"/>
          </a:xfrm>
          <a:prstGeom prst="bentConnector3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tângulo 73"/>
          <p:cNvSpPr/>
          <p:nvPr/>
        </p:nvSpPr>
        <p:spPr>
          <a:xfrm>
            <a:off x="2481798" y="4812635"/>
            <a:ext cx="2016224" cy="59069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5" name="CaixaDeTexto 74"/>
          <p:cNvSpPr txBox="1"/>
          <p:nvPr/>
        </p:nvSpPr>
        <p:spPr>
          <a:xfrm>
            <a:off x="2265774" y="4859709"/>
            <a:ext cx="245222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/>
              <a:t>100 STEMI patients </a:t>
            </a:r>
          </a:p>
          <a:p>
            <a:pPr algn="ctr"/>
            <a:r>
              <a:rPr lang="pt-BR" sz="1200" b="1" dirty="0" err="1"/>
              <a:t>randomized</a:t>
            </a:r>
            <a:r>
              <a:rPr lang="pt-BR" sz="1200" b="1" dirty="0"/>
              <a:t> into 2 </a:t>
            </a:r>
            <a:r>
              <a:rPr lang="pt-BR" sz="1200" b="1" dirty="0" err="1"/>
              <a:t>groups</a:t>
            </a:r>
            <a:endParaRPr lang="pt-BR" sz="1200" b="1" dirty="0"/>
          </a:p>
        </p:txBody>
      </p:sp>
      <p:cxnSp>
        <p:nvCxnSpPr>
          <p:cNvPr id="79" name="Conector angulado 78"/>
          <p:cNvCxnSpPr>
            <a:stCxn id="74" idx="2"/>
            <a:endCxn id="86" idx="0"/>
          </p:cNvCxnSpPr>
          <p:nvPr/>
        </p:nvCxnSpPr>
        <p:spPr>
          <a:xfrm rot="5400000">
            <a:off x="2743914" y="5209172"/>
            <a:ext cx="551841" cy="940152"/>
          </a:xfrm>
          <a:prstGeom prst="bentConnector3">
            <a:avLst>
              <a:gd name="adj1" fmla="val 50000"/>
            </a:avLst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tângulo 83"/>
          <p:cNvSpPr/>
          <p:nvPr/>
        </p:nvSpPr>
        <p:spPr>
          <a:xfrm>
            <a:off x="3858003" y="5955168"/>
            <a:ext cx="1421451" cy="64218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5" name="CaixaDeTexto 84"/>
          <p:cNvSpPr txBox="1"/>
          <p:nvPr/>
        </p:nvSpPr>
        <p:spPr>
          <a:xfrm>
            <a:off x="3865830" y="5943600"/>
            <a:ext cx="141362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err="1"/>
              <a:t>Control</a:t>
            </a:r>
            <a:r>
              <a:rPr lang="pt-BR" sz="1200" b="1" dirty="0"/>
              <a:t> </a:t>
            </a:r>
            <a:r>
              <a:rPr lang="pt-BR" sz="1200" b="1" dirty="0" err="1"/>
              <a:t>group</a:t>
            </a:r>
            <a:endParaRPr lang="pt-BR" sz="1200" b="1" dirty="0"/>
          </a:p>
          <a:p>
            <a:pPr algn="ctr"/>
            <a:r>
              <a:rPr lang="pt-BR" sz="1200" b="1" dirty="0"/>
              <a:t> (PCI </a:t>
            </a:r>
            <a:r>
              <a:rPr lang="pt-BR" sz="1200" b="1" dirty="0" err="1"/>
              <a:t>only</a:t>
            </a:r>
            <a:r>
              <a:rPr lang="pt-BR" sz="1200" b="1" dirty="0"/>
              <a:t>) </a:t>
            </a:r>
          </a:p>
          <a:p>
            <a:pPr algn="ctr"/>
            <a:r>
              <a:rPr lang="pt-BR" sz="1200" b="1" dirty="0"/>
              <a:t>(n = 50)</a:t>
            </a:r>
          </a:p>
        </p:txBody>
      </p:sp>
      <p:sp>
        <p:nvSpPr>
          <p:cNvPr id="86" name="Retângulo 85"/>
          <p:cNvSpPr/>
          <p:nvPr/>
        </p:nvSpPr>
        <p:spPr>
          <a:xfrm>
            <a:off x="1839032" y="5955169"/>
            <a:ext cx="1421451" cy="64218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7" name="CaixaDeTexto 86"/>
          <p:cNvSpPr txBox="1"/>
          <p:nvPr/>
        </p:nvSpPr>
        <p:spPr>
          <a:xfrm>
            <a:off x="1846859" y="6021216"/>
            <a:ext cx="14136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/>
              <a:t>Therapy </a:t>
            </a:r>
            <a:r>
              <a:rPr lang="pt-BR" sz="1200" b="1" dirty="0" err="1"/>
              <a:t>group</a:t>
            </a:r>
            <a:r>
              <a:rPr lang="pt-BR" sz="1200" b="1" dirty="0"/>
              <a:t> </a:t>
            </a:r>
          </a:p>
          <a:p>
            <a:pPr algn="ctr"/>
            <a:r>
              <a:rPr lang="pt-BR" sz="1200" b="1" dirty="0"/>
              <a:t>(n = 50)</a:t>
            </a:r>
          </a:p>
        </p:txBody>
      </p:sp>
      <p:cxnSp>
        <p:nvCxnSpPr>
          <p:cNvPr id="91" name="Conector angulado 90"/>
          <p:cNvCxnSpPr>
            <a:stCxn id="74" idx="2"/>
            <a:endCxn id="84" idx="0"/>
          </p:cNvCxnSpPr>
          <p:nvPr/>
        </p:nvCxnSpPr>
        <p:spPr>
          <a:xfrm rot="16200000" flipH="1">
            <a:off x="3753399" y="5139838"/>
            <a:ext cx="551840" cy="1078819"/>
          </a:xfrm>
          <a:prstGeom prst="bentConnector3">
            <a:avLst>
              <a:gd name="adj1" fmla="val 50000"/>
            </a:avLst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9" descr="asdads.png">
            <a:extLst>
              <a:ext uri="{FF2B5EF4-FFF2-40B4-BE49-F238E27FC236}">
                <a16:creationId xmlns:a16="http://schemas.microsoft.com/office/drawing/2014/main" id="{A9B37569-A693-ED41-80C8-EB1E7DEB03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6" y="6912"/>
            <a:ext cx="914400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59999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4">
            <a:extLst>
              <a:ext uri="{FF2B5EF4-FFF2-40B4-BE49-F238E27FC236}">
                <a16:creationId xmlns:a16="http://schemas.microsoft.com/office/drawing/2014/main" id="{85BA1308-E318-6740-8264-2A4224918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56" y="92213"/>
            <a:ext cx="91113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BR" sz="2800" b="1" dirty="0" err="1">
                <a:solidFill>
                  <a:schemeClr val="tx2"/>
                </a:solidFill>
              </a:rPr>
              <a:t>Patient</a:t>
            </a:r>
            <a:r>
              <a:rPr lang="pt-BR" sz="2800" b="1" dirty="0">
                <a:solidFill>
                  <a:schemeClr val="tx2"/>
                </a:solidFill>
              </a:rPr>
              <a:t> </a:t>
            </a:r>
            <a:r>
              <a:rPr lang="pt-BR" sz="2800" b="1" dirty="0" err="1">
                <a:solidFill>
                  <a:schemeClr val="tx2"/>
                </a:solidFill>
              </a:rPr>
              <a:t>Selection</a:t>
            </a:r>
            <a:endParaRPr lang="pt-BR" sz="2800" b="1" dirty="0">
              <a:solidFill>
                <a:schemeClr val="tx2"/>
              </a:solidFill>
            </a:endParaRP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8B25FA89-BD64-9F43-B156-B32EB9C2FAB9}"/>
              </a:ext>
            </a:extLst>
          </p:cNvPr>
          <p:cNvSpPr/>
          <p:nvPr/>
        </p:nvSpPr>
        <p:spPr>
          <a:xfrm>
            <a:off x="3776715" y="1996743"/>
            <a:ext cx="2275482" cy="390265"/>
          </a:xfrm>
          <a:prstGeom prst="rect">
            <a:avLst/>
          </a:prstGeom>
          <a:gradFill flip="none" rotWithShape="1">
            <a:gsLst>
              <a:gs pos="0">
                <a:srgbClr val="6D2415">
                  <a:shade val="30000"/>
                  <a:satMod val="115000"/>
                </a:srgbClr>
              </a:gs>
              <a:gs pos="50000">
                <a:srgbClr val="6D2415">
                  <a:shade val="67500"/>
                  <a:satMod val="115000"/>
                </a:srgbClr>
              </a:gs>
              <a:gs pos="100000">
                <a:srgbClr val="6D2415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6D2415"/>
              </a:solidFill>
            </a:endParaRPr>
          </a:p>
        </p:txBody>
      </p:sp>
      <p:sp>
        <p:nvSpPr>
          <p:cNvPr id="48" name="CaixaDeTexto 47"/>
          <p:cNvSpPr txBox="1"/>
          <p:nvPr/>
        </p:nvSpPr>
        <p:spPr>
          <a:xfrm>
            <a:off x="3858003" y="2070087"/>
            <a:ext cx="204856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/>
              <a:t>1857 patients with STEMI</a:t>
            </a:r>
          </a:p>
        </p:txBody>
      </p:sp>
    </p:spTree>
    <p:extLst>
      <p:ext uri="{BB962C8B-B14F-4D97-AF65-F5344CB8AC3E}">
        <p14:creationId xmlns:p14="http://schemas.microsoft.com/office/powerpoint/2010/main" val="2780668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9" descr="asdads.png"/>
          <p:cNvPicPr>
            <a:picLocks noChangeAspect="1"/>
          </p:cNvPicPr>
          <p:nvPr/>
        </p:nvPicPr>
        <p:blipFill>
          <a:blip r:embed="rId7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" y="228600"/>
            <a:ext cx="9143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 err="1">
                <a:solidFill>
                  <a:schemeClr val="tx2"/>
                </a:solidFill>
              </a:rPr>
              <a:t>Elektrocardiogram</a:t>
            </a:r>
            <a:r>
              <a:rPr lang="pt-BR" sz="2800" b="1" dirty="0">
                <a:solidFill>
                  <a:schemeClr val="tx2"/>
                </a:solidFill>
              </a:rPr>
              <a:t>, </a:t>
            </a:r>
            <a:r>
              <a:rPr lang="pt-BR" sz="2800" b="1" dirty="0" err="1">
                <a:solidFill>
                  <a:schemeClr val="tx2"/>
                </a:solidFill>
              </a:rPr>
              <a:t>Biomarkers</a:t>
            </a:r>
            <a:r>
              <a:rPr lang="pt-BR" sz="2800" b="1" dirty="0">
                <a:solidFill>
                  <a:schemeClr val="tx2"/>
                </a:solidFill>
              </a:rPr>
              <a:t> </a:t>
            </a:r>
            <a:r>
              <a:rPr lang="pt-BR" sz="2800" b="1" dirty="0" err="1">
                <a:solidFill>
                  <a:schemeClr val="tx2"/>
                </a:solidFill>
              </a:rPr>
              <a:t>and</a:t>
            </a:r>
            <a:r>
              <a:rPr lang="pt-BR" sz="2800" b="1" dirty="0">
                <a:solidFill>
                  <a:schemeClr val="tx2"/>
                </a:solidFill>
              </a:rPr>
              <a:t> </a:t>
            </a:r>
            <a:r>
              <a:rPr lang="pt-BR" sz="2800" b="1" dirty="0" err="1">
                <a:solidFill>
                  <a:schemeClr val="tx2"/>
                </a:solidFill>
              </a:rPr>
              <a:t>Angiography</a:t>
            </a:r>
            <a:endParaRPr lang="pt-BR" sz="2800" b="1" dirty="0">
              <a:solidFill>
                <a:schemeClr val="tx2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724BECB-590C-BC48-B153-ABC8B9F690B4}"/>
              </a:ext>
            </a:extLst>
          </p:cNvPr>
          <p:cNvSpPr/>
          <p:nvPr/>
        </p:nvSpPr>
        <p:spPr>
          <a:xfrm>
            <a:off x="228600" y="914400"/>
            <a:ext cx="8305800" cy="2505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5450" marR="138430" indent="-28575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Font typeface="Wingdings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ST segment resolution as a % or  </a:t>
            </a:r>
            <a:r>
              <a:rPr lang="en-US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&gt;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50% ST resolution from baseline to Post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sonolysis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pre PCI and at the and of the second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sonolysis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(*).</a:t>
            </a:r>
          </a:p>
          <a:p>
            <a:pPr marL="425450" marR="138430" indent="-28575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Font typeface="Wingdings" pitchFamily="2" charset="2"/>
              <a:buChar char="ü"/>
            </a:pPr>
            <a:endParaRPr lang="pt-B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25450" marR="138430" indent="-28575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Font typeface="Wingdings" pitchFamily="2" charset="2"/>
              <a:buChar char="ü"/>
            </a:pPr>
            <a:endParaRPr lang="pt-B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39700" marR="13843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</a:pPr>
            <a:endParaRPr lang="pt-B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25450" marR="81915" indent="-28575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Font typeface="Wingdings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Cardiac specific troponin and creatinine kinase MB fraction (MB-CK) every 3 hours for 18 hours.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040F0CC-3C57-4D46-8A8C-B65478C1C9E2}"/>
              </a:ext>
            </a:extLst>
          </p:cNvPr>
          <p:cNvSpPr/>
          <p:nvPr/>
        </p:nvSpPr>
        <p:spPr>
          <a:xfrm>
            <a:off x="0" y="6550223"/>
            <a:ext cx="9143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</a:rPr>
              <a:t>* </a:t>
            </a:r>
            <a:r>
              <a:rPr lang="pt-BR" dirty="0" err="1">
                <a:latin typeface="Times New Roman" panose="02020603050405020304" pitchFamily="18" charset="0"/>
              </a:rPr>
              <a:t>Spitaleri</a:t>
            </a:r>
            <a:r>
              <a:rPr lang="pt-BR" dirty="0">
                <a:latin typeface="Times New Roman" panose="02020603050405020304" pitchFamily="18" charset="0"/>
              </a:rPr>
              <a:t> </a:t>
            </a:r>
            <a:r>
              <a:rPr lang="pt-BR" dirty="0" err="1">
                <a:latin typeface="Times New Roman" panose="02020603050405020304" pitchFamily="18" charset="0"/>
              </a:rPr>
              <a:t>G</a:t>
            </a:r>
            <a:r>
              <a:rPr lang="pt-BR" dirty="0">
                <a:latin typeface="Times New Roman" panose="02020603050405020304" pitchFamily="18" charset="0"/>
              </a:rPr>
              <a:t> </a:t>
            </a:r>
            <a:r>
              <a:rPr lang="pt-BR" dirty="0" err="1">
                <a:latin typeface="Times New Roman" panose="02020603050405020304" pitchFamily="18" charset="0"/>
              </a:rPr>
              <a:t>at</a:t>
            </a:r>
            <a:r>
              <a:rPr lang="pt-BR" dirty="0">
                <a:latin typeface="Times New Roman" panose="02020603050405020304" pitchFamily="18" charset="0"/>
              </a:rPr>
              <a:t> al. . </a:t>
            </a:r>
            <a:r>
              <a:rPr lang="pt-BR" dirty="0" err="1">
                <a:latin typeface="Times New Roman" panose="02020603050405020304" pitchFamily="18" charset="0"/>
              </a:rPr>
              <a:t>Am</a:t>
            </a:r>
            <a:r>
              <a:rPr lang="pt-BR" dirty="0">
                <a:latin typeface="Times New Roman" panose="02020603050405020304" pitchFamily="18" charset="0"/>
              </a:rPr>
              <a:t> J </a:t>
            </a:r>
            <a:r>
              <a:rPr lang="pt-BR" dirty="0" err="1">
                <a:latin typeface="Times New Roman" panose="02020603050405020304" pitchFamily="18" charset="0"/>
              </a:rPr>
              <a:t>Cardiol</a:t>
            </a:r>
            <a:r>
              <a:rPr lang="pt-BR" dirty="0">
                <a:latin typeface="Times New Roman" panose="02020603050405020304" pitchFamily="18" charset="0"/>
              </a:rPr>
              <a:t> 121:1039-1045, 2018. </a:t>
            </a:r>
            <a:endParaRPr lang="pt-BR" dirty="0">
              <a:effectLst/>
              <a:latin typeface="Times New Roman" panose="02020603050405020304" pitchFamily="18" charset="0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39387610-944C-CE47-B032-8A55ED0915BB}"/>
              </a:ext>
            </a:extLst>
          </p:cNvPr>
          <p:cNvGrpSpPr/>
          <p:nvPr/>
        </p:nvGrpSpPr>
        <p:grpSpPr>
          <a:xfrm>
            <a:off x="914400" y="1676400"/>
            <a:ext cx="7193744" cy="1406936"/>
            <a:chOff x="861879" y="2306652"/>
            <a:chExt cx="7193744" cy="1406936"/>
          </a:xfrm>
        </p:grpSpPr>
        <p:pic>
          <p:nvPicPr>
            <p:cNvPr id="7" name="Picture 3" descr="MAS ECG pos CATE.jpg">
              <a:extLst>
                <a:ext uri="{FF2B5EF4-FFF2-40B4-BE49-F238E27FC236}">
                  <a16:creationId xmlns:a16="http://schemas.microsoft.com/office/drawing/2014/main" id="{9480CDD7-C61F-8546-BB80-5349C65EC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" t="32811" r="1250" b="9643"/>
            <a:stretch/>
          </p:blipFill>
          <p:spPr bwMode="auto">
            <a:xfrm>
              <a:off x="4876800" y="2306652"/>
              <a:ext cx="3178823" cy="1406935"/>
            </a:xfrm>
            <a:prstGeom prst="rect">
              <a:avLst/>
            </a:prstGeom>
            <a:noFill/>
            <a:ln w="28575" cmpd="sng">
              <a:solidFill>
                <a:srgbClr val="F79646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MAS ECG pre CATE.jpg">
              <a:extLst>
                <a:ext uri="{FF2B5EF4-FFF2-40B4-BE49-F238E27FC236}">
                  <a16:creationId xmlns:a16="http://schemas.microsoft.com/office/drawing/2014/main" id="{08FA3EF0-3368-8847-B569-CC0E268649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6" t="29630" r="1460" b="10995"/>
            <a:stretch/>
          </p:blipFill>
          <p:spPr bwMode="auto">
            <a:xfrm>
              <a:off x="861879" y="2306653"/>
              <a:ext cx="3070983" cy="1406935"/>
            </a:xfrm>
            <a:prstGeom prst="rect">
              <a:avLst/>
            </a:prstGeom>
            <a:noFill/>
            <a:ln w="28575" cmpd="sng">
              <a:solidFill>
                <a:schemeClr val="accent6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ounded Rectangle 11">
              <a:extLst>
                <a:ext uri="{FF2B5EF4-FFF2-40B4-BE49-F238E27FC236}">
                  <a16:creationId xmlns:a16="http://schemas.microsoft.com/office/drawing/2014/main" id="{46E53DF8-8C8C-C449-86C1-39645C6ACAD7}"/>
                </a:ext>
              </a:extLst>
            </p:cNvPr>
            <p:cNvSpPr/>
            <p:nvPr/>
          </p:nvSpPr>
          <p:spPr>
            <a:xfrm>
              <a:off x="2958218" y="2306653"/>
              <a:ext cx="858000" cy="357454"/>
            </a:xfrm>
            <a:prstGeom prst="roundRect">
              <a:avLst>
                <a:gd name="adj" fmla="val 8087"/>
              </a:avLst>
            </a:prstGeom>
            <a:solidFill>
              <a:schemeClr val="accent6">
                <a:lumMod val="40000"/>
                <a:lumOff val="60000"/>
                <a:alpha val="6000"/>
              </a:schemeClr>
            </a:solidFill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1" name="Rounded Rectangle 11">
              <a:extLst>
                <a:ext uri="{FF2B5EF4-FFF2-40B4-BE49-F238E27FC236}">
                  <a16:creationId xmlns:a16="http://schemas.microsoft.com/office/drawing/2014/main" id="{2B05D7CE-5898-D34F-AC05-3F0EE386E1E3}"/>
                </a:ext>
              </a:extLst>
            </p:cNvPr>
            <p:cNvSpPr/>
            <p:nvPr/>
          </p:nvSpPr>
          <p:spPr>
            <a:xfrm>
              <a:off x="7169017" y="2325302"/>
              <a:ext cx="858000" cy="357454"/>
            </a:xfrm>
            <a:prstGeom prst="roundRect">
              <a:avLst>
                <a:gd name="adj" fmla="val 8087"/>
              </a:avLst>
            </a:prstGeom>
            <a:solidFill>
              <a:schemeClr val="accent6">
                <a:lumMod val="40000"/>
                <a:lumOff val="60000"/>
                <a:alpha val="6000"/>
              </a:schemeClr>
            </a:solidFill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D52F626D-8F9D-294A-9750-905AACA3D04F}"/>
              </a:ext>
            </a:extLst>
          </p:cNvPr>
          <p:cNvSpPr/>
          <p:nvPr/>
        </p:nvSpPr>
        <p:spPr>
          <a:xfrm>
            <a:off x="278848" y="3946523"/>
            <a:ext cx="8242300" cy="2300256"/>
          </a:xfrm>
          <a:prstGeom prst="roundRect">
            <a:avLst>
              <a:gd name="adj" fmla="val 8087"/>
            </a:avLst>
          </a:prstGeom>
          <a:solidFill>
            <a:schemeClr val="accent6">
              <a:lumMod val="40000"/>
              <a:lumOff val="60000"/>
              <a:alpha val="9000"/>
            </a:schemeClr>
          </a:solidFill>
          <a:ln w="38100" cmpd="sng">
            <a:solidFill>
              <a:srgbClr val="E4138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0DF1D4C6-CAFE-D648-BE09-71FB817D8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530" y="3946523"/>
            <a:ext cx="31110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lvl="2" eaLnBrk="1" hangingPunct="1"/>
            <a:r>
              <a:rPr lang="en-US" sz="2000" dirty="0">
                <a:solidFill>
                  <a:srgbClr val="EBBCEF"/>
                </a:solidFill>
              </a:rPr>
              <a:t>Closed artery – TIMI 0 and 1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C18598A-3A49-E145-B313-4B665B741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8273" y="3922679"/>
            <a:ext cx="32464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lvl="2" eaLnBrk="1" hangingPunct="1"/>
            <a:r>
              <a:rPr lang="en-US" sz="2000" dirty="0">
                <a:solidFill>
                  <a:srgbClr val="EBBCEF"/>
                </a:solidFill>
              </a:rPr>
              <a:t>Opened artery – TIMI 2 and 3</a:t>
            </a:r>
          </a:p>
        </p:txBody>
      </p:sp>
      <p:pic>
        <p:nvPicPr>
          <p:cNvPr id="15" name="MAS_pre_ATC_2 certo.mov">
            <a:hlinkClick r:id="" action="ppaction://media"/>
            <a:extLst>
              <a:ext uri="{FF2B5EF4-FFF2-40B4-BE49-F238E27FC236}">
                <a16:creationId xmlns:a16="http://schemas.microsoft.com/office/drawing/2014/main" id="{2F50E811-62C8-0849-945E-C1155FA1CA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16161" y="4330068"/>
            <a:ext cx="1804988" cy="1804988"/>
          </a:xfrm>
          <a:prstGeom prst="rect">
            <a:avLst/>
          </a:prstGeom>
          <a:ln>
            <a:solidFill>
              <a:srgbClr val="E4138F"/>
            </a:solidFill>
          </a:ln>
        </p:spPr>
      </p:pic>
      <p:pic>
        <p:nvPicPr>
          <p:cNvPr id="16" name="XA000008.mov">
            <a:hlinkClick r:id="" action="ppaction://media"/>
            <a:extLst>
              <a:ext uri="{FF2B5EF4-FFF2-40B4-BE49-F238E27FC236}">
                <a16:creationId xmlns:a16="http://schemas.microsoft.com/office/drawing/2014/main" id="{15253FB0-C8FF-764D-90C3-3C4BBDA9581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18824" y="4356903"/>
            <a:ext cx="1806666" cy="1806666"/>
          </a:xfrm>
          <a:prstGeom prst="rect">
            <a:avLst/>
          </a:prstGeom>
          <a:ln>
            <a:solidFill>
              <a:srgbClr val="E4138F"/>
            </a:solidFill>
          </a:ln>
        </p:spPr>
      </p:pic>
      <p:sp>
        <p:nvSpPr>
          <p:cNvPr id="19" name="Rectangle 11">
            <a:extLst>
              <a:ext uri="{FF2B5EF4-FFF2-40B4-BE49-F238E27FC236}">
                <a16:creationId xmlns:a16="http://schemas.microsoft.com/office/drawing/2014/main" id="{617A0E4F-8001-2349-ABBE-B8D48FA09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0508" y="5595887"/>
            <a:ext cx="22389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Interpretation: UNMC, Nebraska</a:t>
            </a:r>
            <a:endParaRPr lang="pt-BR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79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2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9" descr="asdads.png"/>
          <p:cNvPicPr>
            <a:picLocks noChangeAspect="1"/>
          </p:cNvPicPr>
          <p:nvPr/>
        </p:nvPicPr>
        <p:blipFill>
          <a:blip r:embed="rId3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438"/>
            <a:ext cx="914400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" y="228600"/>
            <a:ext cx="9143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 err="1">
                <a:solidFill>
                  <a:schemeClr val="tx2"/>
                </a:solidFill>
              </a:rPr>
              <a:t>Echocardiography</a:t>
            </a:r>
            <a:r>
              <a:rPr lang="pt-BR" sz="2800" b="1" dirty="0">
                <a:solidFill>
                  <a:schemeClr val="tx2"/>
                </a:solidFill>
              </a:rPr>
              <a:t> </a:t>
            </a:r>
            <a:r>
              <a:rPr lang="pt-BR" sz="2800" b="1" dirty="0" err="1">
                <a:solidFill>
                  <a:schemeClr val="tx2"/>
                </a:solidFill>
              </a:rPr>
              <a:t>and</a:t>
            </a:r>
            <a:r>
              <a:rPr lang="pt-BR" sz="2800" b="1" dirty="0">
                <a:solidFill>
                  <a:schemeClr val="tx2"/>
                </a:solidFill>
              </a:rPr>
              <a:t> </a:t>
            </a:r>
            <a:r>
              <a:rPr lang="pt-BR" sz="2800" b="1" dirty="0" err="1">
                <a:solidFill>
                  <a:schemeClr val="tx2"/>
                </a:solidFill>
              </a:rPr>
              <a:t>cMRI</a:t>
            </a:r>
            <a:endParaRPr lang="pt-BR" sz="2800" b="1" dirty="0">
              <a:solidFill>
                <a:schemeClr val="tx2"/>
              </a:solidFill>
            </a:endParaRPr>
          </a:p>
        </p:txBody>
      </p:sp>
      <p:sp>
        <p:nvSpPr>
          <p:cNvPr id="21507" name="Rectangle 1"/>
          <p:cNvSpPr>
            <a:spLocks noChangeArrowheads="1"/>
          </p:cNvSpPr>
          <p:nvPr/>
        </p:nvSpPr>
        <p:spPr bwMode="auto">
          <a:xfrm>
            <a:off x="-55361" y="6305459"/>
            <a:ext cx="91440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1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Botker HE et al. </a:t>
            </a:r>
            <a:r>
              <a:rPr lang="pt-BR" sz="11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  </a:t>
            </a:r>
            <a:r>
              <a:rPr lang="en-US" sz="11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Cardiovas</a:t>
            </a:r>
            <a:r>
              <a:rPr lang="en-US" sz="11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</a:t>
            </a:r>
            <a:r>
              <a:rPr lang="en-US" sz="11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Reson</a:t>
            </a:r>
            <a:r>
              <a:rPr lang="en-US" sz="11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14;68, 2012.</a:t>
            </a:r>
          </a:p>
          <a:p>
            <a:r>
              <a:rPr lang="pt-BR" sz="11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 RM et al. J </a:t>
            </a:r>
            <a:r>
              <a:rPr lang="pt-BR" sz="11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pt-BR" sz="11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1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Soc</a:t>
            </a:r>
            <a:r>
              <a:rPr lang="pt-BR" sz="11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1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Echocardiogr</a:t>
            </a:r>
            <a:r>
              <a:rPr lang="pt-BR" sz="11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28:1–39, 2015.</a:t>
            </a:r>
          </a:p>
          <a:p>
            <a:r>
              <a:rPr lang="en-US" altLang="pt-BR" sz="11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Porter TR et al. 31, 241-274, 2018. </a:t>
            </a:r>
            <a:endParaRPr lang="pt-BR" sz="11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173D0DA-0423-AC47-B830-0A6F5EB799A8}"/>
              </a:ext>
            </a:extLst>
          </p:cNvPr>
          <p:cNvGrpSpPr/>
          <p:nvPr/>
        </p:nvGrpSpPr>
        <p:grpSpPr>
          <a:xfrm>
            <a:off x="1475658" y="1775106"/>
            <a:ext cx="6302787" cy="1344234"/>
            <a:chOff x="623709" y="2141920"/>
            <a:chExt cx="8257778" cy="2169712"/>
          </a:xfrm>
        </p:grpSpPr>
        <p:grpSp>
          <p:nvGrpSpPr>
            <p:cNvPr id="8" name="Grupo 6"/>
            <p:cNvGrpSpPr>
              <a:grpSpLocks/>
            </p:cNvGrpSpPr>
            <p:nvPr/>
          </p:nvGrpSpPr>
          <p:grpSpPr bwMode="auto">
            <a:xfrm>
              <a:off x="623709" y="2141920"/>
              <a:ext cx="2169712" cy="2169712"/>
              <a:chOff x="4950914" y="485607"/>
              <a:chExt cx="2641782" cy="2641781"/>
            </a:xfrm>
          </p:grpSpPr>
          <p:pic>
            <p:nvPicPr>
              <p:cNvPr id="9" name="Imagem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50914" y="485607"/>
                <a:ext cx="2641782" cy="2641781"/>
              </a:xfrm>
              <a:prstGeom prst="rect">
                <a:avLst/>
              </a:prstGeom>
              <a:ln w="19050" cap="sq" cmpd="sng">
                <a:solidFill>
                  <a:schemeClr val="accent6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cxnSp>
            <p:nvCxnSpPr>
              <p:cNvPr id="10" name="Conector reto 5"/>
              <p:cNvCxnSpPr>
                <a:cxnSpLocks/>
              </p:cNvCxnSpPr>
              <p:nvPr/>
            </p:nvCxnSpPr>
            <p:spPr>
              <a:xfrm>
                <a:off x="6243602" y="778859"/>
                <a:ext cx="1069856" cy="1591374"/>
              </a:xfrm>
              <a:prstGeom prst="line">
                <a:avLst/>
              </a:prstGeom>
              <a:ln w="19050" cmpd="sng">
                <a:solidFill>
                  <a:srgbClr val="FFFF00"/>
                </a:solidFill>
                <a:prstDash val="dash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12" name="Imagem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20550" y="2179637"/>
              <a:ext cx="2114550" cy="2116137"/>
            </a:xfrm>
            <a:prstGeom prst="rect">
              <a:avLst/>
            </a:prstGeom>
            <a:ln w="19050" cap="sq" cmpd="sng">
              <a:solidFill>
                <a:schemeClr val="accent6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Imagem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36775" y="2151062"/>
              <a:ext cx="2144712" cy="2144712"/>
            </a:xfrm>
            <a:prstGeom prst="rect">
              <a:avLst/>
            </a:prstGeom>
            <a:ln w="19050" cap="sq" cmpd="sng">
              <a:solidFill>
                <a:schemeClr val="accent6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18" name="Conector de seta reta 10"/>
            <p:cNvCxnSpPr/>
            <p:nvPr/>
          </p:nvCxnSpPr>
          <p:spPr>
            <a:xfrm>
              <a:off x="6171625" y="3249612"/>
              <a:ext cx="449262" cy="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Conector de seta reta 10"/>
            <p:cNvCxnSpPr/>
            <p:nvPr/>
          </p:nvCxnSpPr>
          <p:spPr>
            <a:xfrm>
              <a:off x="3212525" y="3249612"/>
              <a:ext cx="449262" cy="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" name="Freeform 1"/>
            <p:cNvSpPr/>
            <p:nvPr/>
          </p:nvSpPr>
          <p:spPr>
            <a:xfrm>
              <a:off x="7595518" y="2785186"/>
              <a:ext cx="460150" cy="857741"/>
            </a:xfrm>
            <a:custGeom>
              <a:avLst/>
              <a:gdLst>
                <a:gd name="connsiteX0" fmla="*/ 460132 w 460150"/>
                <a:gd name="connsiteY0" fmla="*/ 180408 h 861981"/>
                <a:gd name="connsiteX1" fmla="*/ 354298 w 460150"/>
                <a:gd name="connsiteY1" fmla="*/ 6841 h 861981"/>
                <a:gd name="connsiteX2" fmla="*/ 303498 w 460150"/>
                <a:gd name="connsiteY2" fmla="*/ 32241 h 861981"/>
                <a:gd name="connsiteX3" fmla="*/ 206132 w 460150"/>
                <a:gd name="connsiteY3" fmla="*/ 78808 h 861981"/>
                <a:gd name="connsiteX4" fmla="*/ 91832 w 460150"/>
                <a:gd name="connsiteY4" fmla="*/ 184641 h 861981"/>
                <a:gd name="connsiteX5" fmla="*/ 57965 w 460150"/>
                <a:gd name="connsiteY5" fmla="*/ 265075 h 861981"/>
                <a:gd name="connsiteX6" fmla="*/ 7165 w 460150"/>
                <a:gd name="connsiteY6" fmla="*/ 404775 h 861981"/>
                <a:gd name="connsiteX7" fmla="*/ 7165 w 460150"/>
                <a:gd name="connsiteY7" fmla="*/ 616441 h 861981"/>
                <a:gd name="connsiteX8" fmla="*/ 70665 w 460150"/>
                <a:gd name="connsiteY8" fmla="*/ 768841 h 861981"/>
                <a:gd name="connsiteX9" fmla="*/ 112998 w 460150"/>
                <a:gd name="connsiteY9" fmla="*/ 861975 h 861981"/>
                <a:gd name="connsiteX10" fmla="*/ 290798 w 460150"/>
                <a:gd name="connsiteY10" fmla="*/ 764608 h 861981"/>
                <a:gd name="connsiteX11" fmla="*/ 248465 w 460150"/>
                <a:gd name="connsiteY11" fmla="*/ 591041 h 861981"/>
                <a:gd name="connsiteX12" fmla="*/ 239998 w 460150"/>
                <a:gd name="connsiteY12" fmla="*/ 510608 h 861981"/>
                <a:gd name="connsiteX13" fmla="*/ 290798 w 460150"/>
                <a:gd name="connsiteY13" fmla="*/ 396308 h 861981"/>
                <a:gd name="connsiteX14" fmla="*/ 345832 w 460150"/>
                <a:gd name="connsiteY14" fmla="*/ 282008 h 861981"/>
                <a:gd name="connsiteX15" fmla="*/ 460132 w 460150"/>
                <a:gd name="connsiteY15" fmla="*/ 180408 h 861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0150" h="861981">
                  <a:moveTo>
                    <a:pt x="460132" y="180408"/>
                  </a:moveTo>
                  <a:cubicBezTo>
                    <a:pt x="461543" y="134547"/>
                    <a:pt x="380404" y="31535"/>
                    <a:pt x="354298" y="6841"/>
                  </a:cubicBezTo>
                  <a:cubicBezTo>
                    <a:pt x="328192" y="-17853"/>
                    <a:pt x="303498" y="32241"/>
                    <a:pt x="303498" y="32241"/>
                  </a:cubicBezTo>
                  <a:cubicBezTo>
                    <a:pt x="278804" y="44235"/>
                    <a:pt x="241410" y="53408"/>
                    <a:pt x="206132" y="78808"/>
                  </a:cubicBezTo>
                  <a:cubicBezTo>
                    <a:pt x="170854" y="104208"/>
                    <a:pt x="116526" y="153597"/>
                    <a:pt x="91832" y="184641"/>
                  </a:cubicBezTo>
                  <a:cubicBezTo>
                    <a:pt x="67138" y="215685"/>
                    <a:pt x="72076" y="228386"/>
                    <a:pt x="57965" y="265075"/>
                  </a:cubicBezTo>
                  <a:cubicBezTo>
                    <a:pt x="43854" y="301764"/>
                    <a:pt x="15632" y="346214"/>
                    <a:pt x="7165" y="404775"/>
                  </a:cubicBezTo>
                  <a:cubicBezTo>
                    <a:pt x="-1302" y="463336"/>
                    <a:pt x="-3418" y="555763"/>
                    <a:pt x="7165" y="616441"/>
                  </a:cubicBezTo>
                  <a:cubicBezTo>
                    <a:pt x="17748" y="677119"/>
                    <a:pt x="53026" y="727919"/>
                    <a:pt x="70665" y="768841"/>
                  </a:cubicBezTo>
                  <a:cubicBezTo>
                    <a:pt x="88304" y="809763"/>
                    <a:pt x="76309" y="862680"/>
                    <a:pt x="112998" y="861975"/>
                  </a:cubicBezTo>
                  <a:cubicBezTo>
                    <a:pt x="149687" y="861270"/>
                    <a:pt x="268220" y="809764"/>
                    <a:pt x="290798" y="764608"/>
                  </a:cubicBezTo>
                  <a:cubicBezTo>
                    <a:pt x="313376" y="719452"/>
                    <a:pt x="256932" y="633374"/>
                    <a:pt x="248465" y="591041"/>
                  </a:cubicBezTo>
                  <a:cubicBezTo>
                    <a:pt x="239998" y="548708"/>
                    <a:pt x="232943" y="543063"/>
                    <a:pt x="239998" y="510608"/>
                  </a:cubicBezTo>
                  <a:cubicBezTo>
                    <a:pt x="247053" y="478153"/>
                    <a:pt x="273159" y="434408"/>
                    <a:pt x="290798" y="396308"/>
                  </a:cubicBezTo>
                  <a:cubicBezTo>
                    <a:pt x="308437" y="358208"/>
                    <a:pt x="320432" y="315169"/>
                    <a:pt x="345832" y="282008"/>
                  </a:cubicBezTo>
                  <a:cubicBezTo>
                    <a:pt x="371232" y="248847"/>
                    <a:pt x="458721" y="226269"/>
                    <a:pt x="460132" y="180408"/>
                  </a:cubicBezTo>
                  <a:close/>
                </a:path>
              </a:pathLst>
            </a:cu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270761" y="813024"/>
            <a:ext cx="8491756" cy="40011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en-US" sz="2000" dirty="0" err="1">
                <a:solidFill>
                  <a:srgbClr val="CCFFCC"/>
                </a:solidFill>
              </a:rPr>
              <a:t>cMRI</a:t>
            </a:r>
            <a:r>
              <a:rPr lang="en-US" sz="2000" dirty="0">
                <a:solidFill>
                  <a:srgbClr val="CCFFCC"/>
                </a:solidFill>
              </a:rPr>
              <a:t> by </a:t>
            </a:r>
            <a:r>
              <a:rPr lang="en-US" sz="2000" dirty="0" err="1">
                <a:solidFill>
                  <a:srgbClr val="CCFFCC"/>
                </a:solidFill>
              </a:rPr>
              <a:t>Achieva</a:t>
            </a:r>
            <a:r>
              <a:rPr lang="en-US" sz="2000" dirty="0">
                <a:solidFill>
                  <a:srgbClr val="CCFFCC"/>
                </a:solidFill>
              </a:rPr>
              <a:t> 1.5T Scanner</a:t>
            </a:r>
          </a:p>
        </p:txBody>
      </p:sp>
      <p:sp>
        <p:nvSpPr>
          <p:cNvPr id="32" name="Rectangle 7">
            <a:extLst>
              <a:ext uri="{FF2B5EF4-FFF2-40B4-BE49-F238E27FC236}">
                <a16:creationId xmlns:a16="http://schemas.microsoft.com/office/drawing/2014/main" id="{8FEC2A93-0483-4D49-8C90-954EB53FB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191686"/>
            <a:ext cx="8491756" cy="40011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en-US" sz="2000" dirty="0">
                <a:solidFill>
                  <a:srgbClr val="CCFFCC"/>
                </a:solidFill>
              </a:rPr>
              <a:t>Echocardiography by IE33 – Philips Medical Systems</a:t>
            </a: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11BEE0A8-CA46-AA4A-AB57-7F844971EBC3}"/>
              </a:ext>
            </a:extLst>
          </p:cNvPr>
          <p:cNvGrpSpPr/>
          <p:nvPr/>
        </p:nvGrpSpPr>
        <p:grpSpPr>
          <a:xfrm>
            <a:off x="665868" y="4492755"/>
            <a:ext cx="3240264" cy="1777451"/>
            <a:chOff x="5257800" y="4645968"/>
            <a:chExt cx="2819400" cy="1726668"/>
          </a:xfrm>
        </p:grpSpPr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54622740-B4E8-4A4F-A770-18951C4931B6}"/>
                </a:ext>
              </a:extLst>
            </p:cNvPr>
            <p:cNvSpPr/>
            <p:nvPr/>
          </p:nvSpPr>
          <p:spPr bwMode="auto">
            <a:xfrm>
              <a:off x="5257800" y="4648200"/>
              <a:ext cx="2819400" cy="172443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E3175BC2-2D81-5B40-BE1D-8C3959CDDFA6}"/>
                </a:ext>
              </a:extLst>
            </p:cNvPr>
            <p:cNvSpPr txBox="1"/>
            <p:nvPr/>
          </p:nvSpPr>
          <p:spPr>
            <a:xfrm>
              <a:off x="5724556" y="4648200"/>
              <a:ext cx="447642" cy="27127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</a:rPr>
                <a:t>1sec</a:t>
              </a:r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C2CF61A6-18B9-9B42-94DC-A6D134CDC59D}"/>
                </a:ext>
              </a:extLst>
            </p:cNvPr>
            <p:cNvSpPr txBox="1"/>
            <p:nvPr/>
          </p:nvSpPr>
          <p:spPr>
            <a:xfrm>
              <a:off x="6410357" y="4648200"/>
              <a:ext cx="447642" cy="27127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</a:rPr>
                <a:t>2sec</a:t>
              </a:r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BFB4F4B1-20D3-CC4B-B9CF-0EA4A6A232D0}"/>
                </a:ext>
              </a:extLst>
            </p:cNvPr>
            <p:cNvSpPr txBox="1"/>
            <p:nvPr/>
          </p:nvSpPr>
          <p:spPr>
            <a:xfrm>
              <a:off x="5257800" y="5054034"/>
              <a:ext cx="542956" cy="20005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700" b="1" dirty="0">
                  <a:solidFill>
                    <a:srgbClr val="FF0000"/>
                  </a:solidFill>
                </a:rPr>
                <a:t>Score 1</a:t>
              </a: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48248048-F237-1C4E-A253-EAB5EA13B57F}"/>
                </a:ext>
              </a:extLst>
            </p:cNvPr>
            <p:cNvSpPr txBox="1"/>
            <p:nvPr/>
          </p:nvSpPr>
          <p:spPr>
            <a:xfrm>
              <a:off x="6943757" y="4645968"/>
              <a:ext cx="447642" cy="27127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</a:rPr>
                <a:t>3sec</a:t>
              </a: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8D999638-76BA-5E47-A97A-2086AE344176}"/>
                </a:ext>
              </a:extLst>
            </p:cNvPr>
            <p:cNvSpPr txBox="1"/>
            <p:nvPr/>
          </p:nvSpPr>
          <p:spPr>
            <a:xfrm>
              <a:off x="7620000" y="4648200"/>
              <a:ext cx="447642" cy="27127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</a:rPr>
                <a:t>4sec</a:t>
              </a:r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99D5FFAD-AE7A-294F-89E6-FE531CC3912B}"/>
                </a:ext>
              </a:extLst>
            </p:cNvPr>
            <p:cNvSpPr txBox="1"/>
            <p:nvPr/>
          </p:nvSpPr>
          <p:spPr>
            <a:xfrm>
              <a:off x="5257800" y="5895945"/>
              <a:ext cx="542956" cy="20005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700" b="1" dirty="0">
                  <a:solidFill>
                    <a:srgbClr val="FF0000"/>
                  </a:solidFill>
                </a:rPr>
                <a:t>Score 3</a:t>
              </a:r>
            </a:p>
          </p:txBody>
        </p:sp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610840EF-E14D-354F-A735-3074824D0F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9" t="9157" b="2510"/>
            <a:stretch/>
          </p:blipFill>
          <p:spPr>
            <a:xfrm>
              <a:off x="5714999" y="4876800"/>
              <a:ext cx="2362199" cy="1471136"/>
            </a:xfrm>
            <a:prstGeom prst="rect">
              <a:avLst/>
            </a:prstGeom>
          </p:spPr>
        </p:pic>
      </p:grpSp>
      <p:pic>
        <p:nvPicPr>
          <p:cNvPr id="42" name="Picture 2">
            <a:extLst>
              <a:ext uri="{FF2B5EF4-FFF2-40B4-BE49-F238E27FC236}">
                <a16:creationId xmlns:a16="http://schemas.microsoft.com/office/drawing/2014/main" id="{CC87AA08-E427-FF4A-86FA-19FF3C78BA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" t="50191" r="3600"/>
          <a:stretch/>
        </p:blipFill>
        <p:spPr bwMode="auto">
          <a:xfrm>
            <a:off x="4168856" y="4457830"/>
            <a:ext cx="4752950" cy="1714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Retângulo 26">
            <a:extLst>
              <a:ext uri="{FF2B5EF4-FFF2-40B4-BE49-F238E27FC236}">
                <a16:creationId xmlns:a16="http://schemas.microsoft.com/office/drawing/2014/main" id="{87660BC1-2788-8345-A072-8B91BDB67088}"/>
              </a:ext>
            </a:extLst>
          </p:cNvPr>
          <p:cNvSpPr/>
          <p:nvPr/>
        </p:nvSpPr>
        <p:spPr>
          <a:xfrm>
            <a:off x="0" y="1219200"/>
            <a:ext cx="908863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Early (EGE) and Late gadolinium enhancement (LGE) images were obtained at 2 and 10 minutes following injection of 0.2 mmol/Kg Gadolinium. </a:t>
            </a:r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Interpretation: UNMC - Nebraska</a:t>
            </a:r>
            <a:endParaRPr lang="pt-BR" sz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Clr>
                <a:srgbClr val="FFC000"/>
              </a:buClr>
              <a:buFont typeface="Wingdings" pitchFamily="2" charset="2"/>
              <a:buChar char="ü"/>
            </a:pP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Clr>
                <a:srgbClr val="FFC000"/>
              </a:buClr>
              <a:buFont typeface="Wingdings" pitchFamily="2" charset="2"/>
              <a:buChar char="ü"/>
            </a:pP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Clr>
                <a:srgbClr val="FFC000"/>
              </a:buClr>
              <a:buFont typeface="Wingdings" pitchFamily="2" charset="2"/>
              <a:buChar char="ü"/>
            </a:pP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Clr>
                <a:srgbClr val="FFC000"/>
              </a:buClr>
              <a:buFont typeface="Wingdings" pitchFamily="2" charset="2"/>
              <a:buChar char="ü"/>
            </a:pP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Clr>
                <a:srgbClr val="FFC000"/>
              </a:buClr>
              <a:buFont typeface="Wingdings" pitchFamily="2" charset="2"/>
              <a:buChar char="ü"/>
            </a:pP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Clr>
                <a:srgbClr val="FFC000"/>
              </a:buClr>
              <a:buFont typeface="Wingdings" pitchFamily="2" charset="2"/>
              <a:buChar char="ü"/>
            </a:pP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Clr>
                <a:srgbClr val="FFC000"/>
              </a:buClr>
            </a:pP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Clr>
                <a:srgbClr val="FFC000"/>
              </a:buClr>
              <a:buFont typeface="Wingdings" pitchFamily="2" charset="2"/>
              <a:buChar char="ü"/>
            </a:pP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Clr>
                <a:srgbClr val="FFC000"/>
              </a:buClr>
              <a:buFont typeface="Wingdings" pitchFamily="2" charset="2"/>
              <a:buChar char="ü"/>
            </a:pP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Clr>
                <a:srgbClr val="FFC000"/>
              </a:buClr>
              <a:buFont typeface="Wingdings" pitchFamily="2" charset="2"/>
              <a:buChar char="ü"/>
            </a:pP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Clr>
                <a:srgbClr val="FFC000"/>
              </a:buClr>
            </a:pP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score of 1: normal perfusion; 2: &gt;4 second delay; 3: absent replenishment at 10 seconds post high MI impulse (MVO).</a:t>
            </a:r>
          </a:p>
          <a:p>
            <a:pPr marL="285750" indent="-285750" algn="just">
              <a:lnSpc>
                <a:spcPct val="150000"/>
              </a:lnSpc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1200" dirty="0">
                <a:latin typeface="Times New Roman" panose="02020603050405020304" pitchFamily="18" charset="0"/>
              </a:rPr>
              <a:t>EDV, ESV and Ejection Fraction were computed by contrast images using Simpson’s Rule.</a:t>
            </a:r>
          </a:p>
          <a:p>
            <a:pPr marL="285750" indent="-285750" algn="just">
              <a:lnSpc>
                <a:spcPct val="150000"/>
              </a:lnSpc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Interpretation: two experienced cardiologists blinded to treatment assignment (</a:t>
            </a:r>
            <a:r>
              <a:rPr lang="en-US" sz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InCor</a:t>
            </a:r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Brazil)</a:t>
            </a:r>
            <a:endParaRPr lang="pt-BR" sz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767298"/>
      </p:ext>
    </p:extLst>
  </p:cSld>
  <p:clrMapOvr>
    <a:masterClrMapping/>
  </p:clrMapOvr>
</p:sld>
</file>

<file path=ppt/theme/theme1.xml><?xml version="1.0" encoding="utf-8"?>
<a:theme xmlns:a="http://schemas.openxmlformats.org/drawingml/2006/main" name="aula de infarto no cao">
  <a:themeElements>
    <a:clrScheme name="aula de infarto no cao 7">
      <a:dk1>
        <a:srgbClr val="000000"/>
      </a:dk1>
      <a:lt1>
        <a:srgbClr val="FFFFFF"/>
      </a:lt1>
      <a:dk2>
        <a:srgbClr val="40458C"/>
      </a:dk2>
      <a:lt2>
        <a:srgbClr val="FFFFCC"/>
      </a:lt2>
      <a:accent1>
        <a:srgbClr val="8D8DB3"/>
      </a:accent1>
      <a:accent2>
        <a:srgbClr val="B2B2B2"/>
      </a:accent2>
      <a:accent3>
        <a:srgbClr val="AFB0C5"/>
      </a:accent3>
      <a:accent4>
        <a:srgbClr val="DADADA"/>
      </a:accent4>
      <a:accent5>
        <a:srgbClr val="C5C5D6"/>
      </a:accent5>
      <a:accent6>
        <a:srgbClr val="A1A1A1"/>
      </a:accent6>
      <a:hlink>
        <a:srgbClr val="6F89F7"/>
      </a:hlink>
      <a:folHlink>
        <a:srgbClr val="4F56AD"/>
      </a:folHlink>
    </a:clrScheme>
    <a:fontScheme name="aula de infarto no ca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ula de infarto no cao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la de infarto no cao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la de infarto no cao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la de infarto no cao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la de infarto no cao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la de infarto no cao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la de infarto no cao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C:\C BRAS ECO\Infarto no cao\aula de infarto no cao.ppt</Template>
  <TotalTime>1746</TotalTime>
  <Words>2585</Words>
  <Application>Microsoft Office PowerPoint</Application>
  <PresentationFormat>On-screen Show (4:3)</PresentationFormat>
  <Paragraphs>460</Paragraphs>
  <Slides>22</Slides>
  <Notes>22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ＭＳ Ｐゴシック</vt:lpstr>
      <vt:lpstr>Arial</vt:lpstr>
      <vt:lpstr>Arial Narrow</vt:lpstr>
      <vt:lpstr>Calibri</vt:lpstr>
      <vt:lpstr>Times New Roman</vt:lpstr>
      <vt:lpstr>Wingdings</vt:lpstr>
      <vt:lpstr>ヒラギノ角ゴ ProN W3</vt:lpstr>
      <vt:lpstr>aula de infarto no cao</vt:lpstr>
      <vt:lpstr>Sonothrombolysis in ST Segment Elevation Myocardial Infarction Treated with Primary Percutaneous Coronary Intervention: Final Results from the First Randomized Study in Humans Wilson Mathias, Jr1, Jeane M Tsutsui1, Bruno G Tavares1, Agostina Fava2, Miguel O D Aguiar1, Bruno C Borges1, Mucio T Oliveira Jr1, Alexandre Soeiro1, Jose C Nicolau1, Henrique B Ribeiro1, Hsu Pochiang1, João C N Sbano1, Abdul Morad 2, Andrew Goldsweig2, Carlos E Rochitte1, Bernardo B C Lopes1, José A F Ramirez1, Roberto Kalil Filho1, Thomas R Porter2.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ECOCARDIOGRAFIA SOB ESTRESSE</dc:title>
  <dc:creator>Wilson</dc:creator>
  <cp:lastModifiedBy>Norris,Samuel (BIDMC - Cardiology)</cp:lastModifiedBy>
  <cp:revision>1072</cp:revision>
  <cp:lastPrinted>2013-04-02T01:46:02Z</cp:lastPrinted>
  <dcterms:created xsi:type="dcterms:W3CDTF">2013-04-02T01:45:17Z</dcterms:created>
  <dcterms:modified xsi:type="dcterms:W3CDTF">2019-03-18T16:05:56Z</dcterms:modified>
</cp:coreProperties>
</file>