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7" r:id="rId5"/>
  </p:sldMasterIdLst>
  <p:notesMasterIdLst>
    <p:notesMasterId r:id="rId30"/>
  </p:notesMasterIdLst>
  <p:sldIdLst>
    <p:sldId id="312" r:id="rId6"/>
    <p:sldId id="304" r:id="rId7"/>
    <p:sldId id="285" r:id="rId8"/>
    <p:sldId id="302" r:id="rId9"/>
    <p:sldId id="287" r:id="rId10"/>
    <p:sldId id="290" r:id="rId11"/>
    <p:sldId id="296" r:id="rId12"/>
    <p:sldId id="292" r:id="rId13"/>
    <p:sldId id="261" r:id="rId14"/>
    <p:sldId id="305" r:id="rId15"/>
    <p:sldId id="278" r:id="rId16"/>
    <p:sldId id="279" r:id="rId17"/>
    <p:sldId id="281" r:id="rId18"/>
    <p:sldId id="280" r:id="rId19"/>
    <p:sldId id="295" r:id="rId20"/>
    <p:sldId id="275" r:id="rId21"/>
    <p:sldId id="268" r:id="rId22"/>
    <p:sldId id="269" r:id="rId23"/>
    <p:sldId id="266" r:id="rId24"/>
    <p:sldId id="270" r:id="rId25"/>
    <p:sldId id="314" r:id="rId26"/>
    <p:sldId id="315" r:id="rId27"/>
    <p:sldId id="297" r:id="rId28"/>
    <p:sldId id="313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1EEE"/>
    <a:srgbClr val="36BDDB"/>
    <a:srgbClr val="DDDDDD"/>
    <a:srgbClr val="EAEAEA"/>
    <a:srgbClr val="B87011"/>
    <a:srgbClr val="FFFF99"/>
    <a:srgbClr val="A6B923"/>
    <a:srgbClr val="FEE8F8"/>
    <a:srgbClr val="6A3D9C"/>
    <a:srgbClr val="0B5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63" autoAdjust="0"/>
    <p:restoredTop sz="94665"/>
  </p:normalViewPr>
  <p:slideViewPr>
    <p:cSldViewPr snapToGrid="0" snapToObjects="1">
      <p:cViewPr>
        <p:scale>
          <a:sx n="150" d="100"/>
          <a:sy n="150" d="100"/>
        </p:scale>
        <p:origin x="-504" y="-3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34863566582491"/>
          <c:y val="6.4693911429297035E-2"/>
          <c:w val="0.86880032684593667"/>
          <c:h val="0.68491983557682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Radial Access</c:v>
                </c:pt>
              </c:strCache>
            </c:strRef>
          </c:tx>
          <c:spPr>
            <a:gradFill flip="none" rotWithShape="1">
              <a:gsLst>
                <a:gs pos="0">
                  <a:srgbClr val="36BDDB">
                    <a:shade val="30000"/>
                    <a:satMod val="115000"/>
                  </a:srgbClr>
                </a:gs>
                <a:gs pos="50000">
                  <a:srgbClr val="36BDDB">
                    <a:shade val="67500"/>
                    <a:satMod val="115000"/>
                  </a:srgbClr>
                </a:gs>
                <a:gs pos="100000">
                  <a:srgbClr val="36BDDB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TIMI 0</c:v>
                </c:pt>
                <c:pt idx="1">
                  <c:v>TIMI 1</c:v>
                </c:pt>
                <c:pt idx="2">
                  <c:v>TIMI 2</c:v>
                </c:pt>
                <c:pt idx="3">
                  <c:v>TIMI 3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58.8</c:v>
                </c:pt>
                <c:pt idx="1">
                  <c:v>7.6</c:v>
                </c:pt>
                <c:pt idx="2">
                  <c:v>13.1</c:v>
                </c:pt>
                <c:pt idx="3">
                  <c:v>18.2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Femoral Access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TIMI 0</c:v>
                </c:pt>
                <c:pt idx="1">
                  <c:v>TIMI 1</c:v>
                </c:pt>
                <c:pt idx="2">
                  <c:v>TIMI 2</c:v>
                </c:pt>
                <c:pt idx="3">
                  <c:v>TIMI 3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55.4</c:v>
                </c:pt>
                <c:pt idx="1">
                  <c:v>8.7000000000000011</c:v>
                </c:pt>
                <c:pt idx="2">
                  <c:v>13.5</c:v>
                </c:pt>
                <c:pt idx="3">
                  <c:v>22.3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633280"/>
        <c:axId val="337634816"/>
      </c:barChart>
      <c:catAx>
        <c:axId val="337633280"/>
        <c:scaling>
          <c:orientation val="minMax"/>
        </c:scaling>
        <c:delete val="0"/>
        <c:axPos val="b"/>
        <c:majorTickMark val="out"/>
        <c:minorTickMark val="none"/>
        <c:tickLblPos val="nextTo"/>
        <c:crossAx val="337634816"/>
        <c:crosses val="autoZero"/>
        <c:auto val="1"/>
        <c:lblAlgn val="ctr"/>
        <c:lblOffset val="100"/>
        <c:noMultiLvlLbl val="0"/>
      </c:catAx>
      <c:valAx>
        <c:axId val="337634816"/>
        <c:scaling>
          <c:orientation val="minMax"/>
          <c:max val="10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1"/>
        <c:majorTickMark val="out"/>
        <c:minorTickMark val="none"/>
        <c:tickLblPos val="nextTo"/>
        <c:crossAx val="337633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1856245303436401"/>
          <c:y val="0.10589089505516788"/>
          <c:w val="0.45879735551923911"/>
          <c:h val="0.20241090691151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91879186743488"/>
          <c:y val="6.8505551203126194E-2"/>
          <c:w val="0.84108120813256571"/>
          <c:h val="0.711392181609301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Radial Access</c:v>
                </c:pt>
              </c:strCache>
            </c:strRef>
          </c:tx>
          <c:spPr>
            <a:gradFill flip="none" rotWithShape="1">
              <a:gsLst>
                <a:gs pos="0">
                  <a:srgbClr val="36BDDB">
                    <a:shade val="30000"/>
                    <a:satMod val="115000"/>
                  </a:srgbClr>
                </a:gs>
                <a:gs pos="50000">
                  <a:srgbClr val="36BDDB">
                    <a:shade val="67500"/>
                    <a:satMod val="115000"/>
                  </a:srgbClr>
                </a:gs>
                <a:gs pos="100000">
                  <a:srgbClr val="36BDDB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TIMI 0</c:v>
                </c:pt>
                <c:pt idx="1">
                  <c:v>TIMI 1</c:v>
                </c:pt>
                <c:pt idx="2">
                  <c:v>TIMI 2</c:v>
                </c:pt>
                <c:pt idx="3">
                  <c:v>TIMI 3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5</c:v>
                </c:pt>
                <c:pt idx="1">
                  <c:v>1.1000000000000001</c:v>
                </c:pt>
                <c:pt idx="2">
                  <c:v>3.8</c:v>
                </c:pt>
                <c:pt idx="3">
                  <c:v>90.1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Femoral Access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TIMI 0</c:v>
                </c:pt>
                <c:pt idx="1">
                  <c:v>TIMI 1</c:v>
                </c:pt>
                <c:pt idx="2">
                  <c:v>TIMI 2</c:v>
                </c:pt>
                <c:pt idx="3">
                  <c:v>TIMI 3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3.3</c:v>
                </c:pt>
                <c:pt idx="1">
                  <c:v>0.7000000000000004</c:v>
                </c:pt>
                <c:pt idx="2">
                  <c:v>3</c:v>
                </c:pt>
                <c:pt idx="3">
                  <c:v>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767040"/>
        <c:axId val="338035072"/>
      </c:barChart>
      <c:catAx>
        <c:axId val="337767040"/>
        <c:scaling>
          <c:orientation val="minMax"/>
        </c:scaling>
        <c:delete val="0"/>
        <c:axPos val="b"/>
        <c:majorTickMark val="out"/>
        <c:minorTickMark val="none"/>
        <c:tickLblPos val="nextTo"/>
        <c:crossAx val="338035072"/>
        <c:crosses val="autoZero"/>
        <c:auto val="1"/>
        <c:lblAlgn val="ctr"/>
        <c:lblOffset val="100"/>
        <c:noMultiLvlLbl val="0"/>
      </c:catAx>
      <c:valAx>
        <c:axId val="33803507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1"/>
        <c:majorTickMark val="out"/>
        <c:minorTickMark val="none"/>
        <c:tickLblPos val="nextTo"/>
        <c:crossAx val="337767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2420248529420872"/>
          <c:y val="0.11216750307537941"/>
          <c:w val="0.4301572947529243"/>
          <c:h val="0.235761314123262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31128132880297E-2"/>
          <c:y val="7.2318344995150677E-2"/>
          <c:w val="0.88584780150828191"/>
          <c:h val="0.82037315857153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0B5569"/>
              </a:solidFill>
            </a:ln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solidFill>
                  <a:srgbClr val="0B5569"/>
                </a:solidFill>
              </a:ln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solidFill>
                  <a:srgbClr val="0B5569"/>
                </a:solidFill>
              </a:ln>
            </c:spPr>
          </c:dPt>
          <c:dLbls>
            <c:dLbl>
              <c:idx val="0"/>
              <c:layout>
                <c:manualLayout>
                  <c:x val="0"/>
                  <c:y val="-0.21323737178218158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latin typeface="Arial Narrow" panose="020B0606020202030204" pitchFamily="34" charset="0"/>
                      </a:rPr>
                      <a:t>1.5%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3166266134169914E-3"/>
                  <c:y val="-0.18475085458964124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latin typeface="Arial Narrow" panose="020B0606020202030204" pitchFamily="34" charset="0"/>
                      </a:rPr>
                      <a:t>1.3%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Sheet1!$A$2:$A$3</c:f>
              <c:strCache>
                <c:ptCount val="2"/>
                <c:pt idx="0">
                  <c:v>Radial Access (n=1136)</c:v>
                </c:pt>
                <c:pt idx="1">
                  <c:v>Femoral Access (n=1156)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1.5</c:v>
                </c:pt>
                <c:pt idx="1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6"/>
        <c:overlap val="100"/>
        <c:axId val="338094336"/>
        <c:axId val="338096128"/>
      </c:barChart>
      <c:catAx>
        <c:axId val="33809433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25400"/>
        </c:spPr>
        <c:crossAx val="338096128"/>
        <c:crosses val="autoZero"/>
        <c:auto val="1"/>
        <c:lblAlgn val="ctr"/>
        <c:lblOffset val="100"/>
        <c:noMultiLvlLbl val="0"/>
      </c:catAx>
      <c:valAx>
        <c:axId val="338096128"/>
        <c:scaling>
          <c:orientation val="minMax"/>
          <c:max val="8"/>
        </c:scaling>
        <c:delete val="0"/>
        <c:axPos val="l"/>
        <c:majorGridlines>
          <c:spPr>
            <a:ln>
              <a:noFill/>
            </a:ln>
          </c:spPr>
        </c:majorGridlines>
        <c:numFmt formatCode="#,##0.0" sourceLinked="0"/>
        <c:majorTickMark val="out"/>
        <c:minorTickMark val="none"/>
        <c:tickLblPos val="nextTo"/>
        <c:spPr>
          <a:ln w="25400"/>
        </c:spPr>
        <c:crossAx val="338094336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306973275185991E-2"/>
          <c:y val="2.2779954902355778E-2"/>
          <c:w val="0.9009292936703539"/>
          <c:h val="0.81160832302732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Radial Access (n=1136)</c:v>
                </c:pt>
              </c:strCache>
            </c:strRef>
          </c:tx>
          <c:spPr>
            <a:gradFill flip="none" rotWithShape="1">
              <a:gsLst>
                <a:gs pos="0">
                  <a:srgbClr val="36BDDB">
                    <a:shade val="30000"/>
                    <a:satMod val="115000"/>
                  </a:srgbClr>
                </a:gs>
                <a:gs pos="50000">
                  <a:srgbClr val="36BDDB">
                    <a:shade val="67500"/>
                    <a:satMod val="115000"/>
                  </a:srgbClr>
                </a:gs>
                <a:gs pos="100000">
                  <a:srgbClr val="36BDD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7030A0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1.8%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1.0%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4.0%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Reinfarction</c:v>
                </c:pt>
                <c:pt idx="1">
                  <c:v>Stroke</c:v>
                </c:pt>
                <c:pt idx="2">
                  <c:v>Death, reinfarction, or stroke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1.8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Femoral Access (n=1156)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1.6%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0.4%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3.4%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Reinfarction</c:v>
                </c:pt>
                <c:pt idx="1">
                  <c:v>Stroke</c:v>
                </c:pt>
                <c:pt idx="2">
                  <c:v>Death, reinfarction, or stroke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1.6</c:v>
                </c:pt>
                <c:pt idx="1">
                  <c:v>0.4</c:v>
                </c:pt>
                <c:pt idx="2">
                  <c:v>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949056"/>
        <c:axId val="337950592"/>
      </c:barChart>
      <c:catAx>
        <c:axId val="337949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37950592"/>
        <c:crosses val="autoZero"/>
        <c:auto val="1"/>
        <c:lblAlgn val="ctr"/>
        <c:lblOffset val="100"/>
        <c:noMultiLvlLbl val="0"/>
      </c:catAx>
      <c:valAx>
        <c:axId val="337950592"/>
        <c:scaling>
          <c:orientation val="minMax"/>
          <c:max val="8"/>
        </c:scaling>
        <c:delete val="0"/>
        <c:axPos val="l"/>
        <c:majorGridlines>
          <c:spPr>
            <a:ln>
              <a:noFill/>
            </a:ln>
          </c:spPr>
        </c:majorGridlines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37949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953413835515023"/>
          <c:y val="7.7073420238189833E-2"/>
          <c:w val="0.35879689537523163"/>
          <c:h val="0.1864171502665385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26335880009396"/>
          <c:y val="2.2779954902355778E-2"/>
          <c:w val="0.76973251105387375"/>
          <c:h val="0.81160832302732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Radial Access (n=1136)</c:v>
                </c:pt>
              </c:strCache>
            </c:strRef>
          </c:tx>
          <c:spPr>
            <a:gradFill flip="none" rotWithShape="1">
              <a:gsLst>
                <a:gs pos="0">
                  <a:srgbClr val="36BDDB">
                    <a:shade val="30000"/>
                    <a:satMod val="115000"/>
                  </a:srgbClr>
                </a:gs>
                <a:gs pos="50000">
                  <a:srgbClr val="36BDDB">
                    <a:shade val="67500"/>
                    <a:satMod val="115000"/>
                  </a:srgbClr>
                </a:gs>
                <a:gs pos="100000">
                  <a:srgbClr val="36BDD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7030A0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1.5%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0.9%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0.6%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Stent Thrombosis (def./prob.)</c:v>
                </c:pt>
                <c:pt idx="1">
                  <c:v>Acute</c:v>
                </c:pt>
                <c:pt idx="2">
                  <c:v>Subacute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1.5</c:v>
                </c:pt>
                <c:pt idx="1">
                  <c:v>0.9</c:v>
                </c:pt>
                <c:pt idx="2">
                  <c:v>0.60000000000000042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Femoral Access (n=1156)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1.1%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0.5%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0.6%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Stent Thrombosis (def./prob.)</c:v>
                </c:pt>
                <c:pt idx="1">
                  <c:v>Acute</c:v>
                </c:pt>
                <c:pt idx="2">
                  <c:v>Subacute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1.1000000000000001</c:v>
                </c:pt>
                <c:pt idx="1">
                  <c:v>0.5</c:v>
                </c:pt>
                <c:pt idx="2">
                  <c:v>0.60000000000000042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876480"/>
        <c:axId val="337878016"/>
      </c:barChart>
      <c:catAx>
        <c:axId val="337876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37878016"/>
        <c:crosses val="autoZero"/>
        <c:auto val="1"/>
        <c:lblAlgn val="ctr"/>
        <c:lblOffset val="100"/>
        <c:noMultiLvlLbl val="0"/>
      </c:catAx>
      <c:valAx>
        <c:axId val="337878016"/>
        <c:scaling>
          <c:orientation val="minMax"/>
          <c:max val="8"/>
        </c:scaling>
        <c:delete val="0"/>
        <c:axPos val="l"/>
        <c:majorGridlines>
          <c:spPr>
            <a:ln>
              <a:noFill/>
            </a:ln>
          </c:spPr>
        </c:majorGridlines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37876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827277605372963"/>
          <c:y val="4.3099041200221191E-2"/>
          <c:w val="0.31696022592300938"/>
          <c:h val="0.204992524124310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306973275185991E-2"/>
          <c:y val="2.2779954902355778E-2"/>
          <c:w val="0.9009292936703539"/>
          <c:h val="0.81160832302732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Radial Access (n=1136)</c:v>
                </c:pt>
              </c:strCache>
            </c:strRef>
          </c:tx>
          <c:spPr>
            <a:gradFill flip="none" rotWithShape="1">
              <a:gsLst>
                <a:gs pos="0">
                  <a:srgbClr val="36BDDB">
                    <a:shade val="30000"/>
                    <a:satMod val="115000"/>
                  </a:srgbClr>
                </a:gs>
                <a:gs pos="50000">
                  <a:srgbClr val="36BDDB">
                    <a:shade val="67500"/>
                    <a:satMod val="115000"/>
                  </a:srgbClr>
                </a:gs>
                <a:gs pos="100000">
                  <a:srgbClr val="36BDD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7030A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Non-CABG TIMI Major</c:v>
                </c:pt>
                <c:pt idx="1">
                  <c:v>Non-CABG TIMI Minor</c:v>
                </c:pt>
                <c:pt idx="2">
                  <c:v>Non-CABG TIMI Major or Minor</c:v>
                </c:pt>
                <c:pt idx="3">
                  <c:v>CABG* TIMI Major</c:v>
                </c:pt>
                <c:pt idx="4">
                  <c:v>Any TIMI Major or Minor</c:v>
                </c:pt>
                <c:pt idx="5">
                  <c:v>BARC 3-5</c:v>
                </c:pt>
                <c:pt idx="6">
                  <c:v>Transfusion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1.1000000000000001</c:v>
                </c:pt>
                <c:pt idx="1">
                  <c:v>0.7000000000000004</c:v>
                </c:pt>
                <c:pt idx="2">
                  <c:v>1.8</c:v>
                </c:pt>
                <c:pt idx="3">
                  <c:v>0.4</c:v>
                </c:pt>
                <c:pt idx="4">
                  <c:v>2.2000000000000002</c:v>
                </c:pt>
                <c:pt idx="5">
                  <c:v>2.2999999999999998</c:v>
                </c:pt>
                <c:pt idx="6">
                  <c:v>3.2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Femoral Access (n=1156)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solidFill>
                  <a:srgbClr val="FF0000"/>
                </a:solidFill>
              </a:ln>
            </c:spPr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solidFill>
                  <a:srgbClr val="FF0000"/>
                </a:solidFill>
              </a:ln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Non-CABG TIMI Major</c:v>
                </c:pt>
                <c:pt idx="1">
                  <c:v>Non-CABG TIMI Minor</c:v>
                </c:pt>
                <c:pt idx="2">
                  <c:v>Non-CABG TIMI Major or Minor</c:v>
                </c:pt>
                <c:pt idx="3">
                  <c:v>CABG* TIMI Major</c:v>
                </c:pt>
                <c:pt idx="4">
                  <c:v>Any TIMI Major or Minor</c:v>
                </c:pt>
                <c:pt idx="5">
                  <c:v>BARC 3-5</c:v>
                </c:pt>
                <c:pt idx="6">
                  <c:v>Transfusion</c:v>
                </c:pt>
              </c:strCache>
            </c:strRef>
          </c:cat>
          <c:val>
            <c:numRef>
              <c:f>Sheet1!$C$2:$C$8</c:f>
              <c:numCache>
                <c:formatCode>0.0</c:formatCode>
                <c:ptCount val="7"/>
                <c:pt idx="0">
                  <c:v>1.3</c:v>
                </c:pt>
                <c:pt idx="1">
                  <c:v>0.8</c:v>
                </c:pt>
                <c:pt idx="2">
                  <c:v>2.1</c:v>
                </c:pt>
                <c:pt idx="3">
                  <c:v>0.4</c:v>
                </c:pt>
                <c:pt idx="4">
                  <c:v>2.5</c:v>
                </c:pt>
                <c:pt idx="5">
                  <c:v>2.4</c:v>
                </c:pt>
                <c:pt idx="6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111872"/>
        <c:axId val="338130048"/>
      </c:barChart>
      <c:catAx>
        <c:axId val="338111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38130048"/>
        <c:crosses val="autoZero"/>
        <c:auto val="1"/>
        <c:lblAlgn val="ctr"/>
        <c:lblOffset val="100"/>
        <c:noMultiLvlLbl val="0"/>
      </c:catAx>
      <c:valAx>
        <c:axId val="338130048"/>
        <c:scaling>
          <c:orientation val="minMax"/>
          <c:max val="8"/>
        </c:scaling>
        <c:delete val="0"/>
        <c:axPos val="l"/>
        <c:majorGridlines>
          <c:spPr>
            <a:ln>
              <a:noFill/>
            </a:ln>
          </c:spPr>
        </c:majorGridlines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38111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684578122206769"/>
          <c:y val="4.3099150160772752E-2"/>
          <c:w val="0.31544057633429323"/>
          <c:h val="0.198358283034390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0.34558</cdr:x>
      <cdr:y>0.27615</cdr:y>
    </cdr:from>
    <cdr:to>
      <cdr:x>0.72005</cdr:x>
      <cdr:y>0.46653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48273" y="870336"/>
          <a:ext cx="2002808" cy="600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RR: 1.15 (CI:0.58-2.30) </a:t>
          </a:r>
        </a:p>
        <a:p xmlns:a="http://schemas.openxmlformats.org/drawingml/2006/main">
          <a:pPr algn="ctr"/>
          <a:r>
            <a:rPr lang="en-US" sz="1400" dirty="0" smtClean="0"/>
            <a:t>P=0.69</a:t>
          </a:r>
          <a:endParaRPr lang="en-US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0.13044</cdr:x>
      <cdr:y>0.39901</cdr:y>
    </cdr:from>
    <cdr:to>
      <cdr:x>0.30342</cdr:x>
      <cdr:y>0.55144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95188" y="1491552"/>
          <a:ext cx="1452479" cy="5698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200" dirty="0" smtClean="0"/>
            <a:t>RR:</a:t>
          </a:r>
          <a:r>
            <a:rPr lang="en-US" sz="1200" dirty="0" smtClean="0">
              <a:latin typeface="+mn-lt"/>
              <a:ea typeface="+mn-ea"/>
              <a:cs typeface="+mn-cs"/>
            </a:rPr>
            <a:t>1.07 (CI:0.57-2.00)</a:t>
          </a:r>
          <a:r>
            <a:rPr lang="en-US" sz="1200" dirty="0" smtClean="0"/>
            <a:t> </a:t>
          </a:r>
        </a:p>
        <a:p xmlns:a="http://schemas.openxmlformats.org/drawingml/2006/main">
          <a:pPr algn="ctr"/>
          <a:r>
            <a:rPr lang="en-US" sz="1200" dirty="0" smtClean="0"/>
            <a:t>P=0.83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0.72704</cdr:x>
      <cdr:y>0.21262</cdr:y>
    </cdr:from>
    <cdr:to>
      <cdr:x>0.91164</cdr:x>
      <cdr:y>0.34327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104522" y="794797"/>
          <a:ext cx="1549984" cy="488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RR: </a:t>
          </a:r>
          <a:r>
            <a:rPr lang="en-US" sz="1200" dirty="0"/>
            <a:t>1.17 </a:t>
          </a:r>
          <a:r>
            <a:rPr lang="en-US" sz="1200" dirty="0" smtClean="0"/>
            <a:t>(CI:0.77-1.79) </a:t>
          </a:r>
        </a:p>
        <a:p xmlns:a="http://schemas.openxmlformats.org/drawingml/2006/main">
          <a:pPr algn="ctr"/>
          <a:r>
            <a:rPr lang="en-US" sz="1200" dirty="0" smtClean="0"/>
            <a:t>P=0.45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0.42172</cdr:x>
      <cdr:y>0.39874</cdr:y>
    </cdr:from>
    <cdr:to>
      <cdr:x>0.59452</cdr:x>
      <cdr:y>0.52939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540941" y="1490519"/>
          <a:ext cx="1450877" cy="488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RR: </a:t>
          </a:r>
          <a:r>
            <a:rPr lang="en-US" sz="1200" dirty="0"/>
            <a:t>2.24 </a:t>
          </a:r>
          <a:r>
            <a:rPr lang="en-US" sz="1200" dirty="0" smtClean="0"/>
            <a:t>(CI: 0.78-6.42)</a:t>
          </a:r>
        </a:p>
        <a:p xmlns:a="http://schemas.openxmlformats.org/drawingml/2006/main">
          <a:pPr algn="ctr"/>
          <a:r>
            <a:rPr lang="en-US" sz="1200" dirty="0" smtClean="0"/>
            <a:t>P=0.12</a:t>
          </a:r>
          <a:endParaRPr lang="en-US" sz="12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0.15792</cdr:x>
      <cdr:y>0.4148</cdr:y>
    </cdr:from>
    <cdr:to>
      <cdr:x>0.3159</cdr:x>
      <cdr:y>0.56723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19564" y="1426518"/>
          <a:ext cx="1320119" cy="5242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200" dirty="0" smtClean="0"/>
            <a:t>RR:</a:t>
          </a:r>
          <a:r>
            <a:rPr lang="en-US" sz="1200" dirty="0" smtClean="0">
              <a:latin typeface="+mn-lt"/>
              <a:ea typeface="+mn-ea"/>
              <a:cs typeface="+mn-cs"/>
            </a:rPr>
            <a:t>1.07 (CI:0.57-2.00)</a:t>
          </a:r>
          <a:r>
            <a:rPr lang="en-US" sz="1200" dirty="0" smtClean="0"/>
            <a:t> </a:t>
          </a:r>
        </a:p>
        <a:p xmlns:a="http://schemas.openxmlformats.org/drawingml/2006/main">
          <a:pPr algn="ctr"/>
          <a:r>
            <a:rPr lang="en-US" sz="1200" dirty="0" smtClean="0"/>
            <a:t>P=0.83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0.66341</cdr:x>
      <cdr:y>0.42506</cdr:y>
    </cdr:from>
    <cdr:to>
      <cdr:x>0.81005</cdr:x>
      <cdr:y>0.55571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543505" y="1461813"/>
          <a:ext cx="1225356" cy="449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RR: </a:t>
          </a:r>
          <a:r>
            <a:rPr lang="en-US" sz="1200" dirty="0"/>
            <a:t>1.17 </a:t>
          </a:r>
          <a:r>
            <a:rPr lang="en-US" sz="1200" dirty="0" smtClean="0"/>
            <a:t>(CI:0.77-1.79) </a:t>
          </a:r>
        </a:p>
        <a:p xmlns:a="http://schemas.openxmlformats.org/drawingml/2006/main">
          <a:pPr algn="ctr"/>
          <a:r>
            <a:rPr lang="en-US" sz="1200" dirty="0" smtClean="0"/>
            <a:t>P=0.45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0.40946</cdr:x>
      <cdr:y>0.42676</cdr:y>
    </cdr:from>
    <cdr:to>
      <cdr:x>0.55953</cdr:x>
      <cdr:y>0.55741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421467" y="1467663"/>
          <a:ext cx="1254050" cy="449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RR: </a:t>
          </a:r>
          <a:r>
            <a:rPr lang="en-US" sz="1200" dirty="0"/>
            <a:t>2.24 </a:t>
          </a:r>
          <a:r>
            <a:rPr lang="en-US" sz="1200" dirty="0" smtClean="0"/>
            <a:t>(CI: 0.78-6.42)</a:t>
          </a:r>
        </a:p>
        <a:p xmlns:a="http://schemas.openxmlformats.org/drawingml/2006/main">
          <a:pPr algn="ctr"/>
          <a:r>
            <a:rPr lang="en-US" sz="1200" dirty="0" smtClean="0"/>
            <a:t>P=0.12</a:t>
          </a:r>
          <a:endParaRPr lang="en-US" sz="12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0.09863</cdr:x>
      <cdr:y>0.38945</cdr:y>
    </cdr:from>
    <cdr:to>
      <cdr:x>0.17465</cdr:x>
      <cdr:y>0.47168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8135" y="1384137"/>
          <a:ext cx="638269" cy="2922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200" dirty="0" smtClean="0"/>
            <a:t> P=0.74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0.21693</cdr:x>
      <cdr:y>0.39036</cdr:y>
    </cdr:from>
    <cdr:to>
      <cdr:x>0.29256</cdr:x>
      <cdr:y>0.47259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821411" y="1387366"/>
          <a:ext cx="635040" cy="2922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 P=0.83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0.34598</cdr:x>
      <cdr:y>0.3859</cdr:y>
    </cdr:from>
    <cdr:to>
      <cdr:x>0.42035</cdr:x>
      <cdr:y>0.46813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904948" y="1371511"/>
          <a:ext cx="624469" cy="2922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 P=0.70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0.86335</cdr:x>
      <cdr:y>0.24058</cdr:y>
    </cdr:from>
    <cdr:to>
      <cdr:x>0.93709</cdr:x>
      <cdr:y>0.32281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7249036" y="855025"/>
          <a:ext cx="619148" cy="2922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 P=0.62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0.73131</cdr:x>
      <cdr:y>0.24653</cdr:y>
    </cdr:from>
    <cdr:to>
      <cdr:x>0.80632</cdr:x>
      <cdr:y>0.32876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140330" y="876172"/>
          <a:ext cx="629812" cy="2922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 P=0.83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0.47188</cdr:x>
      <cdr:y>0.38441</cdr:y>
    </cdr:from>
    <cdr:to>
      <cdr:x>0.54814</cdr:x>
      <cdr:y>0.46664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962060" y="1366226"/>
          <a:ext cx="640323" cy="2922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 P=1.00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0.60164</cdr:x>
      <cdr:y>0.24616</cdr:y>
    </cdr:from>
    <cdr:to>
      <cdr:x>0.67601</cdr:x>
      <cdr:y>0.32838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5051573" y="874888"/>
          <a:ext cx="624438" cy="2922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 P=0.63</a:t>
          </a:r>
          <a:endParaRPr lang="en-US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2AA3B-F16E-8042-9BD6-5BB808E29AB5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813A8-A861-8645-B07E-D6680F483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4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ACDB3CC-F982-40F9-8DD6-BCC9AFBF44BD}" type="datetime1">
              <a:rPr lang="en-US" smtClean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F88E988-FB04-AB4E-BE5A-59F242AF7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70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41" y="138641"/>
            <a:ext cx="8444162" cy="781923"/>
          </a:xfrm>
        </p:spPr>
        <p:txBody>
          <a:bodyPr/>
          <a:lstStyle>
            <a:lvl1pPr algn="l">
              <a:defRPr>
                <a:solidFill>
                  <a:srgbClr val="245C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843" y="1338831"/>
            <a:ext cx="8679521" cy="24965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5555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3041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A9E7B99-7C3F-4BC3-B7B8-7E1F8C620B24}" type="datetime1">
              <a:rPr lang="en-US" smtClean="0"/>
              <a:pPr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5557"/>
            <a:ext cx="4038600" cy="31390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5557"/>
            <a:ext cx="4038600" cy="31390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pPr/>
              <a:t>3/14/2019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pPr/>
              <a:t>3/14/2019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8641"/>
            <a:ext cx="8444162" cy="7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843" y="1059202"/>
            <a:ext cx="8679521" cy="33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</p:sldLayoutIdLst>
  <p:txStyles>
    <p:titleStyle>
      <a:lvl1pPr algn="r" defTabSz="457200" rtl="0" eaLnBrk="1" latinLnBrk="0" hangingPunct="1">
        <a:spcBef>
          <a:spcPct val="0"/>
        </a:spcBef>
        <a:buNone/>
        <a:defRPr sz="3600" b="1" i="0" kern="1200">
          <a:solidFill>
            <a:srgbClr val="0B5569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45"/>
            <a:ext cx="9143999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9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21757" y="3643330"/>
            <a:ext cx="4260501" cy="1019731"/>
          </a:xfrm>
          <a:prstGeom prst="rect">
            <a:avLst/>
          </a:prstGeom>
        </p:spPr>
        <p:txBody>
          <a:bodyPr/>
          <a:lstStyle/>
          <a:p>
            <a:pPr marL="0" indent="0" algn="r">
              <a:lnSpc>
                <a:spcPct val="80000"/>
              </a:lnSpc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Arial Narrow" charset="0"/>
                <a:cs typeface="Arial Narrow" charset="0"/>
              </a:rPr>
              <a:t>Michel R Le May MD, FRCP, FACC</a:t>
            </a:r>
            <a:endParaRPr lang="en-US" sz="1600" b="1" dirty="0">
              <a:solidFill>
                <a:schemeClr val="bg1"/>
              </a:solidFill>
              <a:latin typeface="Arial Narrow" charset="0"/>
              <a:cs typeface="Arial Narrow" charset="0"/>
            </a:endParaRPr>
          </a:p>
          <a:p>
            <a:pPr marL="0" indent="0" algn="r">
              <a:lnSpc>
                <a:spcPct val="80000"/>
              </a:lnSpc>
              <a:buNone/>
            </a:pPr>
            <a:r>
              <a:rPr lang="en-US" sz="1600" dirty="0" smtClean="0">
                <a:solidFill>
                  <a:schemeClr val="bg1"/>
                </a:solidFill>
                <a:latin typeface="Arial Narrow" charset="0"/>
                <a:cs typeface="Arial Narrow" charset="0"/>
              </a:rPr>
              <a:t>University of Ottawa Heart Institute, 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sz="1600" dirty="0" smtClean="0">
                <a:solidFill>
                  <a:schemeClr val="bg1"/>
                </a:solidFill>
                <a:latin typeface="Arial Narrow" charset="0"/>
                <a:cs typeface="Arial Narrow" charset="0"/>
              </a:rPr>
              <a:t>Ottawa, Ontario,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sz="1600" dirty="0" smtClean="0">
                <a:solidFill>
                  <a:schemeClr val="bg1"/>
                </a:solidFill>
                <a:latin typeface="Arial Narrow" charset="0"/>
                <a:cs typeface="Arial Narrow" charset="0"/>
              </a:rPr>
              <a:t>Canada</a:t>
            </a:r>
            <a:endParaRPr lang="en-US" sz="1600" dirty="0">
              <a:solidFill>
                <a:schemeClr val="bg1"/>
              </a:solidFill>
              <a:latin typeface="Arial Narrow" charset="0"/>
              <a:cs typeface="Arial Narrow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86554" y="1477670"/>
            <a:ext cx="4257446" cy="2089494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  <a:t>The </a:t>
            </a:r>
            <a:r>
              <a:rPr lang="en-US" sz="2400" b="1" u="sng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  <a:t>SA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  <a:t>fety</a:t>
            </a: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  <a:t> and Efficacy of </a:t>
            </a:r>
            <a:r>
              <a:rPr lang="en-US" sz="2400" b="1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  <a:t>F</a:t>
            </a: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  <a:t>emoral </a:t>
            </a:r>
            <a:r>
              <a:rPr lang="en-US" sz="2400" b="1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  <a:t>A</a:t>
            </a: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  <a:t>ccess vs </a:t>
            </a:r>
            <a:r>
              <a:rPr lang="en-US" sz="2400" b="1" u="sng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  <a:t>R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  <a:t>ad</a:t>
            </a:r>
            <a:r>
              <a:rPr lang="en-US" sz="2400" b="1" u="sng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  <a:t>I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  <a:t>al</a:t>
            </a: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  <a:t> Access in STEMI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  <a:t>:</a:t>
            </a: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  <a:t>The SAFARI-STEMI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  <a:t>Trial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ClinicalTrials.gov identifier: </a:t>
            </a:r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NCT01398254</a:t>
            </a:r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32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/>
              <a:cs typeface="Arial Narrow"/>
            </a:endParaRPr>
          </a:p>
          <a:p>
            <a:pPr algn="r">
              <a:lnSpc>
                <a:spcPct val="100000"/>
              </a:lnSpc>
            </a:pPr>
            <a:endParaRPr lang="en-US" sz="33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1779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641"/>
            <a:ext cx="9144000" cy="781923"/>
          </a:xfrm>
        </p:spPr>
        <p:txBody>
          <a:bodyPr/>
          <a:lstStyle/>
          <a:p>
            <a:pPr algn="ctr"/>
            <a:r>
              <a:rPr lang="en-US" dirty="0" smtClean="0"/>
              <a:t>Medications for the Procedure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72"/>
            <a:ext cx="4040188" cy="479822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0B5569"/>
                </a:solidFill>
                <a:ea typeface="+mj-ea"/>
              </a:rPr>
              <a:t>Before Procedure</a:t>
            </a:r>
            <a:endParaRPr lang="en-US" dirty="0">
              <a:solidFill>
                <a:srgbClr val="0B5569"/>
              </a:solidFill>
              <a:ea typeface="+mj-e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863066"/>
            <a:ext cx="4041775" cy="47982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B5569"/>
                </a:solidFill>
                <a:ea typeface="+mj-ea"/>
              </a:rPr>
              <a:t>During Procedure</a:t>
            </a:r>
            <a:endParaRPr lang="en-US" dirty="0">
              <a:solidFill>
                <a:srgbClr val="0B5569"/>
              </a:solidFill>
              <a:ea typeface="+mj-ea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16028352"/>
              </p:ext>
            </p:extLst>
          </p:nvPr>
        </p:nvGraphicFramePr>
        <p:xfrm>
          <a:off x="4645031" y="1378535"/>
          <a:ext cx="4041774" cy="2128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7258"/>
                <a:gridCol w="1347258"/>
                <a:gridCol w="1347258"/>
              </a:tblGrid>
              <a:tr h="374004">
                <a:tc>
                  <a:txBody>
                    <a:bodyPr/>
                    <a:lstStyle/>
                    <a:p>
                      <a:r>
                        <a:rPr lang="en-US" sz="1050" b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/>
                      </a:r>
                      <a:br>
                        <a:rPr lang="en-US" sz="1050" b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</a:br>
                      <a:endParaRPr lang="en-US" sz="105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Radial </a:t>
                      </a: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Access</a:t>
                      </a:r>
                    </a:p>
                    <a:p>
                      <a:pPr marL="0" algn="ctr" defTabSz="4572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(n=</a:t>
                      </a:r>
                      <a:r>
                        <a:rPr lang="en-CA" sz="14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1136)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Femoral </a:t>
                      </a: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Access</a:t>
                      </a:r>
                    </a:p>
                    <a:p>
                      <a:pPr marL="0" algn="ctr" defTabSz="4572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(n=</a:t>
                      </a:r>
                      <a:r>
                        <a:rPr lang="en-CA" sz="14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1156)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2497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</a:rPr>
                        <a:t>Antithrombin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24973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Arial Narrow" panose="020B0606020202030204" pitchFamily="34" charset="0"/>
                        </a:rPr>
                        <a:t>    </a:t>
                      </a:r>
                      <a:r>
                        <a:rPr lang="en-US" sz="1400" b="1" dirty="0" smtClean="0">
                          <a:effectLst/>
                          <a:latin typeface="Arial Narrow" panose="020B0606020202030204" pitchFamily="34" charset="0"/>
                        </a:rPr>
                        <a:t>Bivalirudin </a:t>
                      </a:r>
                      <a:endParaRPr lang="en-US" sz="14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>
                          <a:effectLst/>
                          <a:latin typeface="Arial Narrow" panose="020B0606020202030204" pitchFamily="34" charset="0"/>
                        </a:rPr>
                        <a:t>88.1</a:t>
                      </a:r>
                      <a:r>
                        <a:rPr lang="en-US" sz="1400" b="1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4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>
                          <a:effectLst/>
                          <a:latin typeface="Arial Narrow" panose="020B0606020202030204" pitchFamily="34" charset="0"/>
                        </a:rPr>
                        <a:t>92.4</a:t>
                      </a:r>
                      <a:r>
                        <a:rPr lang="en-US" sz="1400" b="1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4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24973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</a:rPr>
                        <a:t>    </a:t>
                      </a: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</a:rPr>
                        <a:t>UFH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effectLst/>
                          <a:latin typeface="Arial Narrow" panose="020B0606020202030204" pitchFamily="34" charset="0"/>
                        </a:rPr>
                        <a:t>11.9</a:t>
                      </a:r>
                      <a:r>
                        <a:rPr lang="en-US" sz="1400" b="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effectLst/>
                          <a:latin typeface="Arial Narrow" panose="020B0606020202030204" pitchFamily="34" charset="0"/>
                        </a:rPr>
                        <a:t>7.6</a:t>
                      </a:r>
                      <a:r>
                        <a:rPr lang="en-US" sz="1400" b="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24973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Arial Narrow" panose="020B0606020202030204" pitchFamily="34" charset="0"/>
                        </a:rPr>
                        <a:t>Glycoprotein </a:t>
                      </a:r>
                      <a:r>
                        <a:rPr lang="en-US" sz="1400" b="1" dirty="0" err="1">
                          <a:effectLst/>
                          <a:latin typeface="Arial Narrow" panose="020B0606020202030204" pitchFamily="34" charset="0"/>
                        </a:rPr>
                        <a:t>IIb</a:t>
                      </a:r>
                      <a:r>
                        <a:rPr lang="en-US" sz="1400" b="1" dirty="0">
                          <a:effectLst/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lang="en-US" sz="1400" b="1" dirty="0" err="1">
                          <a:effectLst/>
                          <a:latin typeface="Arial Narrow" panose="020B0606020202030204" pitchFamily="34" charset="0"/>
                        </a:rPr>
                        <a:t>IIIa</a:t>
                      </a:r>
                      <a:r>
                        <a:rPr lang="en-US" sz="1400" b="1" dirty="0">
                          <a:effectLst/>
                          <a:latin typeface="Arial Narrow" panose="020B0606020202030204" pitchFamily="34" charset="0"/>
                        </a:rPr>
                        <a:t> inhibitor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>
                          <a:effectLst/>
                          <a:latin typeface="Arial Narrow" panose="020B0606020202030204" pitchFamily="34" charset="0"/>
                        </a:rPr>
                        <a:t>6.1</a:t>
                      </a:r>
                      <a:r>
                        <a:rPr lang="en-US" sz="1400" b="1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4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>
                          <a:effectLst/>
                          <a:latin typeface="Arial Narrow" panose="020B0606020202030204" pitchFamily="34" charset="0"/>
                        </a:rPr>
                        <a:t>5.9</a:t>
                      </a:r>
                      <a:r>
                        <a:rPr lang="en-US" sz="1400" b="1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4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24896660"/>
              </p:ext>
            </p:extLst>
          </p:nvPr>
        </p:nvGraphicFramePr>
        <p:xfrm>
          <a:off x="457201" y="1378537"/>
          <a:ext cx="4040187" cy="2686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729"/>
                <a:gridCol w="1346729"/>
                <a:gridCol w="13467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50" b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/>
                      </a:r>
                      <a:br>
                        <a:rPr lang="en-US" sz="1050" b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</a:br>
                      <a:endParaRPr lang="en-US" sz="105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Radial </a:t>
                      </a: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Access</a:t>
                      </a:r>
                    </a:p>
                    <a:p>
                      <a:pPr marL="0" algn="ctr" defTabSz="4572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(n=</a:t>
                      </a:r>
                      <a:r>
                        <a:rPr lang="en-CA" sz="14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1136)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Femoral Access </a:t>
                      </a:r>
                      <a:endParaRPr lang="en-US" sz="1400" b="1" kern="1200" dirty="0" smtClean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n=</a:t>
                      </a:r>
                      <a:r>
                        <a:rPr lang="en-CA" sz="14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1156)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Aspirin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effectLst/>
                          <a:latin typeface="Arial Narrow" panose="020B0606020202030204" pitchFamily="34" charset="0"/>
                        </a:rPr>
                        <a:t>99.9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effectLst/>
                          <a:latin typeface="Arial Narrow" panose="020B0606020202030204" pitchFamily="34" charset="0"/>
                        </a:rPr>
                        <a:t>99.6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9211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</a:rPr>
                        <a:t>P2Y12 </a:t>
                      </a: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</a:rPr>
                        <a:t>inhibitor 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</a:rPr>
                        <a:t>    </a:t>
                      </a: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</a:rPr>
                        <a:t>Clopidogrel*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effectLst/>
                          <a:latin typeface="Arial Narrow" panose="020B0606020202030204" pitchFamily="34" charset="0"/>
                        </a:rPr>
                        <a:t>18.6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effectLst/>
                          <a:latin typeface="Arial Narrow" panose="020B0606020202030204" pitchFamily="34" charset="0"/>
                        </a:rPr>
                        <a:t>20.4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</a:rPr>
                        <a:t>    Prasugrel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effectLst/>
                          <a:latin typeface="Arial Narrow" panose="020B0606020202030204" pitchFamily="34" charset="0"/>
                        </a:rPr>
                        <a:t>0.1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effectLst/>
                          <a:latin typeface="Arial Narrow" panose="020B0606020202030204" pitchFamily="34" charset="0"/>
                        </a:rPr>
                        <a:t>0.1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</a:rPr>
                        <a:t>    </a:t>
                      </a:r>
                      <a:r>
                        <a:rPr lang="en-US" sz="1400" b="1" dirty="0">
                          <a:effectLst/>
                          <a:latin typeface="Arial Narrow" panose="020B0606020202030204" pitchFamily="34" charset="0"/>
                        </a:rPr>
                        <a:t>Ticagrelor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>
                          <a:effectLst/>
                          <a:latin typeface="Arial Narrow" panose="020B0606020202030204" pitchFamily="34" charset="0"/>
                        </a:rPr>
                        <a:t>91.5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en-US" sz="14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>
                          <a:effectLst/>
                          <a:latin typeface="Arial Narrow" panose="020B0606020202030204" pitchFamily="34" charset="0"/>
                        </a:rPr>
                        <a:t>91.5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en-US" sz="14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effectLst/>
                          <a:latin typeface="Arial Narrow" panose="020B0606020202030204" pitchFamily="34" charset="0"/>
                        </a:rPr>
                        <a:t>UFH, 60 units/kg (max 4000 u)</a:t>
                      </a:r>
                      <a:endParaRPr lang="en-US" sz="14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>
                          <a:effectLst/>
                          <a:latin typeface="Arial Narrow" panose="020B0606020202030204" pitchFamily="34" charset="0"/>
                        </a:rPr>
                        <a:t>98.2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en-US" sz="14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>
                          <a:effectLst/>
                          <a:latin typeface="Arial Narrow" panose="020B0606020202030204" pitchFamily="34" charset="0"/>
                        </a:rPr>
                        <a:t>97.5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en-US" sz="14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996282" y="3833715"/>
            <a:ext cx="2361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Narrow" panose="020B0606020202030204" pitchFamily="34" charset="0"/>
              </a:rPr>
              <a:t>*Pts already given </a:t>
            </a:r>
            <a:r>
              <a:rPr lang="en-US" sz="1200" dirty="0">
                <a:latin typeface="Arial Narrow" panose="020B0606020202030204" pitchFamily="34" charset="0"/>
              </a:rPr>
              <a:t>a LD of </a:t>
            </a:r>
            <a:r>
              <a:rPr lang="en-US" sz="1200" dirty="0" smtClean="0">
                <a:latin typeface="Arial Narrow" panose="020B0606020202030204" pitchFamily="34" charset="0"/>
              </a:rPr>
              <a:t>clopidogrel, </a:t>
            </a:r>
          </a:p>
          <a:p>
            <a:r>
              <a:rPr lang="en-US" sz="1200" dirty="0" smtClean="0">
                <a:latin typeface="Arial Narrow" panose="020B0606020202030204" pitchFamily="34" charset="0"/>
              </a:rPr>
              <a:t>additional LD </a:t>
            </a:r>
            <a:r>
              <a:rPr lang="en-US" sz="1200" dirty="0">
                <a:latin typeface="Arial Narrow" panose="020B0606020202030204" pitchFamily="34" charset="0"/>
              </a:rPr>
              <a:t>of ticagrelor </a:t>
            </a:r>
            <a:r>
              <a:rPr lang="en-US" sz="1200" dirty="0" smtClean="0">
                <a:latin typeface="Arial Narrow" panose="020B0606020202030204" pitchFamily="34" charset="0"/>
              </a:rPr>
              <a:t>allowed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98"/>
            <a:ext cx="12017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32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41" y="28913"/>
            <a:ext cx="8444162" cy="781923"/>
          </a:xfrm>
        </p:spPr>
        <p:txBody>
          <a:bodyPr/>
          <a:lstStyle/>
          <a:p>
            <a:pPr algn="ctr"/>
            <a:r>
              <a:rPr lang="en-US" dirty="0"/>
              <a:t>Cardiac </a:t>
            </a:r>
            <a:r>
              <a:rPr lang="en-US" dirty="0" smtClean="0"/>
              <a:t>Catheterization/PCI 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090397"/>
              </p:ext>
            </p:extLst>
          </p:nvPr>
        </p:nvGraphicFramePr>
        <p:xfrm>
          <a:off x="1068018" y="847735"/>
          <a:ext cx="6990824" cy="3512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0564"/>
                <a:gridCol w="1599066"/>
                <a:gridCol w="1731194"/>
              </a:tblGrid>
              <a:tr h="43738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Variable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Radial 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Access</a:t>
                      </a:r>
                    </a:p>
                    <a:p>
                      <a:pPr marL="0" algn="ctr" defTabSz="457200" rtl="0" eaLnBrk="1" latinLnBrk="0" hangingPunct="1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(n=</a:t>
                      </a:r>
                      <a:r>
                        <a:rPr lang="en-CA" sz="12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1136)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Femoral 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Access</a:t>
                      </a:r>
                    </a:p>
                    <a:p>
                      <a:pPr marL="0" algn="ctr" defTabSz="457200" rtl="0" eaLnBrk="1" latinLnBrk="0" hangingPunct="1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(n=</a:t>
                      </a:r>
                      <a:r>
                        <a:rPr lang="en-CA" sz="12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1156)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624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effectLst/>
                          <a:latin typeface="Arial Narrow" panose="020B0606020202030204" pitchFamily="34" charset="0"/>
                        </a:rPr>
                        <a:t>Coronary angiography 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  <a:r>
                        <a:rPr lang="en-US" sz="12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  <a:r>
                        <a:rPr lang="en-US" sz="12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624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effectLst/>
                          <a:latin typeface="Arial Narrow" panose="020B0606020202030204" pitchFamily="34" charset="0"/>
                        </a:rPr>
                        <a:t>PCI performed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>
                          <a:effectLst/>
                          <a:latin typeface="Arial Narrow" panose="020B0606020202030204" pitchFamily="34" charset="0"/>
                        </a:rPr>
                        <a:t>95.2</a:t>
                      </a:r>
                      <a:r>
                        <a:rPr lang="en-US" sz="12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>
                          <a:effectLst/>
                          <a:latin typeface="Arial Narrow" panose="020B0606020202030204" pitchFamily="34" charset="0"/>
                        </a:rPr>
                        <a:t>95.9</a:t>
                      </a:r>
                      <a:r>
                        <a:rPr lang="en-US" sz="12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624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effectLst/>
                          <a:latin typeface="Arial Narrow" panose="020B0606020202030204" pitchFamily="34" charset="0"/>
                        </a:rPr>
                        <a:t>    Stent insertion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>
                          <a:effectLst/>
                          <a:latin typeface="Arial Narrow" panose="020B0606020202030204" pitchFamily="34" charset="0"/>
                        </a:rPr>
                        <a:t>91.3</a:t>
                      </a:r>
                      <a:r>
                        <a:rPr lang="en-US" sz="12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>
                          <a:effectLst/>
                          <a:latin typeface="Arial Narrow" panose="020B0606020202030204" pitchFamily="34" charset="0"/>
                        </a:rPr>
                        <a:t>92.6</a:t>
                      </a:r>
                      <a:r>
                        <a:rPr lang="en-US" sz="12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624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effectLst/>
                          <a:latin typeface="Arial Narrow" panose="020B0606020202030204" pitchFamily="34" charset="0"/>
                        </a:rPr>
                        <a:t>    Stents 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per patient, mean </a:t>
                      </a:r>
                      <a:r>
                        <a:rPr lang="en-CA" sz="1200" dirty="0" smtClean="0">
                          <a:effectLst/>
                          <a:latin typeface="Arial Narrow" panose="020B0606020202030204" pitchFamily="34" charset="0"/>
                        </a:rPr>
                        <a:t>± </a:t>
                      </a:r>
                      <a:r>
                        <a:rPr lang="en-US" sz="1200" dirty="0" smtClean="0">
                          <a:effectLst/>
                          <a:latin typeface="Arial Narrow" panose="020B0606020202030204" pitchFamily="34" charset="0"/>
                        </a:rPr>
                        <a:t>SD 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effectLst/>
                          <a:latin typeface="Arial Narrow" panose="020B0606020202030204" pitchFamily="34" charset="0"/>
                        </a:rPr>
                        <a:t>1.5 </a:t>
                      </a:r>
                      <a:r>
                        <a:rPr lang="en-CA" sz="1200" dirty="0" smtClean="0">
                          <a:effectLst/>
                          <a:latin typeface="Arial Narrow" panose="020B0606020202030204" pitchFamily="34" charset="0"/>
                        </a:rPr>
                        <a:t>±1.2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>
                          <a:effectLst/>
                          <a:latin typeface="Arial Narrow" panose="020B0606020202030204" pitchFamily="34" charset="0"/>
                        </a:rPr>
                        <a:t>1.5 ±1.0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6246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    </a:t>
                      </a:r>
                      <a:r>
                        <a:rPr lang="en-US" sz="1200" dirty="0" smtClean="0">
                          <a:effectLst/>
                          <a:latin typeface="Arial Narrow" panose="020B0606020202030204" pitchFamily="34" charset="0"/>
                        </a:rPr>
                        <a:t>Drug-eluting, % of pts</a:t>
                      </a:r>
                      <a:r>
                        <a:rPr lang="en-US" sz="1200" baseline="0" dirty="0" smtClean="0">
                          <a:effectLst/>
                          <a:latin typeface="Arial Narrow" panose="020B0606020202030204" pitchFamily="34" charset="0"/>
                        </a:rPr>
                        <a:t> stented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>
                          <a:effectLst/>
                          <a:latin typeface="Arial Narrow" panose="020B0606020202030204" pitchFamily="34" charset="0"/>
                        </a:rPr>
                        <a:t>87.3</a:t>
                      </a:r>
                      <a:r>
                        <a:rPr lang="en-US" sz="12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>
                          <a:effectLst/>
                          <a:latin typeface="Arial Narrow" panose="020B0606020202030204" pitchFamily="34" charset="0"/>
                        </a:rPr>
                        <a:t>88.4</a:t>
                      </a:r>
                      <a:r>
                        <a:rPr lang="en-US" sz="12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62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Arial Narrow" panose="020B0606020202030204" pitchFamily="34" charset="0"/>
                        </a:rPr>
                        <a:t>Manual 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aspiration thrombectomy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Arial Narrow" panose="020B0606020202030204" pitchFamily="34" charset="0"/>
                        </a:rPr>
                        <a:t>%  of  PCI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>
                          <a:effectLst/>
                          <a:latin typeface="Arial Narrow" panose="020B0606020202030204" pitchFamily="34" charset="0"/>
                        </a:rPr>
                        <a:t>38.8</a:t>
                      </a:r>
                      <a:r>
                        <a:rPr lang="en-US" sz="12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>
                          <a:effectLst/>
                          <a:latin typeface="Arial Narrow" panose="020B0606020202030204" pitchFamily="34" charset="0"/>
                        </a:rPr>
                        <a:t>42.9</a:t>
                      </a:r>
                      <a:r>
                        <a:rPr lang="en-US" sz="12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624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r>
                        <a:rPr lang="en-US" sz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Arial Narrow" panose="020B0606020202030204" pitchFamily="34" charset="0"/>
                        </a:rPr>
                        <a:t>of diagnostic</a:t>
                      </a:r>
                      <a:r>
                        <a:rPr lang="en-US" sz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Arial Narrow" panose="020B0606020202030204" pitchFamily="34" charset="0"/>
                        </a:rPr>
                        <a:t>&amp; guiding catheters/</a:t>
                      </a:r>
                      <a:r>
                        <a:rPr lang="en-US" sz="1200" dirty="0" err="1" smtClean="0">
                          <a:effectLst/>
                          <a:latin typeface="Arial Narrow" panose="020B0606020202030204" pitchFamily="34" charset="0"/>
                        </a:rPr>
                        <a:t>pt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, mean </a:t>
                      </a:r>
                      <a:r>
                        <a:rPr lang="en-CA" sz="1200" dirty="0" smtClean="0">
                          <a:effectLst/>
                          <a:latin typeface="Arial Narrow" panose="020B0606020202030204" pitchFamily="34" charset="0"/>
                        </a:rPr>
                        <a:t>± </a:t>
                      </a:r>
                      <a:r>
                        <a:rPr lang="en-US" sz="1200" dirty="0" smtClean="0">
                          <a:effectLst/>
                          <a:latin typeface="Arial Narrow" panose="020B0606020202030204" pitchFamily="34" charset="0"/>
                        </a:rPr>
                        <a:t>SD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effectLst/>
                          <a:latin typeface="Arial Narrow" panose="020B0606020202030204" pitchFamily="34" charset="0"/>
                        </a:rPr>
                        <a:t>3.2 </a:t>
                      </a:r>
                      <a:r>
                        <a:rPr lang="en-CA" sz="1200" dirty="0" smtClean="0">
                          <a:effectLst/>
                          <a:latin typeface="Arial Narrow" panose="020B0606020202030204" pitchFamily="34" charset="0"/>
                        </a:rPr>
                        <a:t>±1.4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effectLst/>
                          <a:latin typeface="Arial Narrow" panose="020B0606020202030204" pitchFamily="34" charset="0"/>
                        </a:rPr>
                        <a:t>3.1 </a:t>
                      </a:r>
                      <a:r>
                        <a:rPr lang="en-CA" sz="1200" dirty="0" smtClean="0">
                          <a:effectLst/>
                          <a:latin typeface="Arial Narrow" panose="020B0606020202030204" pitchFamily="34" charset="0"/>
                        </a:rPr>
                        <a:t>±1.0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6246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effectLst/>
                          <a:latin typeface="Arial Narrow" panose="020B0606020202030204" pitchFamily="34" charset="0"/>
                        </a:rPr>
                        <a:t>Intraaortic</a:t>
                      </a:r>
                      <a:r>
                        <a:rPr lang="en-US" sz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balloon pump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>
                          <a:effectLst/>
                          <a:latin typeface="Arial Narrow" panose="020B0606020202030204" pitchFamily="34" charset="0"/>
                        </a:rPr>
                        <a:t>1.8</a:t>
                      </a:r>
                      <a:r>
                        <a:rPr lang="en-US" sz="12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>
                          <a:effectLst/>
                          <a:latin typeface="Arial Narrow" panose="020B0606020202030204" pitchFamily="34" charset="0"/>
                        </a:rPr>
                        <a:t>2.5</a:t>
                      </a:r>
                      <a:r>
                        <a:rPr lang="en-US" sz="12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6246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effectLst/>
                          <a:latin typeface="Arial Narrow" panose="020B0606020202030204" pitchFamily="34" charset="0"/>
                        </a:rPr>
                        <a:t>Impella</a:t>
                      </a:r>
                      <a:r>
                        <a:rPr lang="en-US" sz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device or </a:t>
                      </a:r>
                      <a:r>
                        <a:rPr lang="en-US" sz="1200" dirty="0" smtClean="0">
                          <a:effectLst/>
                          <a:latin typeface="Arial Narrow" panose="020B0606020202030204" pitchFamily="34" charset="0"/>
                        </a:rPr>
                        <a:t>ECMO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>
                          <a:effectLst/>
                          <a:latin typeface="Arial Narrow" panose="020B0606020202030204" pitchFamily="34" charset="0"/>
                        </a:rPr>
                        <a:t>0.26</a:t>
                      </a:r>
                      <a:r>
                        <a:rPr lang="en-US" sz="12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>
                          <a:effectLst/>
                          <a:latin typeface="Arial Narrow" panose="020B0606020202030204" pitchFamily="34" charset="0"/>
                        </a:rPr>
                        <a:t>0.35</a:t>
                      </a:r>
                      <a:r>
                        <a:rPr lang="en-US" sz="12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6246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Peak activated clotting time, mean </a:t>
                      </a:r>
                      <a:r>
                        <a:rPr lang="en-CA" sz="1200" dirty="0" smtClean="0">
                          <a:effectLst/>
                          <a:latin typeface="Arial Narrow" panose="020B0606020202030204" pitchFamily="34" charset="0"/>
                        </a:rPr>
                        <a:t>± SD</a:t>
                      </a:r>
                      <a:r>
                        <a:rPr lang="en-US" sz="1200" dirty="0" smtClean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sec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effectLst/>
                          <a:latin typeface="Arial Narrow" panose="020B0606020202030204" pitchFamily="34" charset="0"/>
                        </a:rPr>
                        <a:t>395 </a:t>
                      </a:r>
                      <a:r>
                        <a:rPr lang="en-CA" sz="1200" dirty="0" smtClean="0">
                          <a:effectLst/>
                          <a:latin typeface="Arial Narrow" panose="020B0606020202030204" pitchFamily="34" charset="0"/>
                        </a:rPr>
                        <a:t>±130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effectLst/>
                          <a:latin typeface="Arial Narrow" panose="020B0606020202030204" pitchFamily="34" charset="0"/>
                        </a:rPr>
                        <a:t>389 </a:t>
                      </a:r>
                      <a:r>
                        <a:rPr lang="en-CA" sz="1200" dirty="0" smtClean="0">
                          <a:effectLst/>
                          <a:latin typeface="Arial Narrow" panose="020B0606020202030204" pitchFamily="34" charset="0"/>
                        </a:rPr>
                        <a:t>±116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6246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effectLst/>
                          <a:latin typeface="Arial Narrow" panose="020B0606020202030204" pitchFamily="34" charset="0"/>
                        </a:rPr>
                        <a:t>Crossover</a:t>
                      </a:r>
                      <a:endParaRPr lang="en-US" sz="1200" b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dirty="0" smtClean="0">
                          <a:effectLst/>
                          <a:latin typeface="Arial Narrow" panose="020B0606020202030204" pitchFamily="34" charset="0"/>
                        </a:rPr>
                        <a:t>8.1</a:t>
                      </a:r>
                      <a:r>
                        <a:rPr lang="en-US" sz="1200" b="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200" b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dirty="0" smtClean="0">
                          <a:effectLst/>
                          <a:latin typeface="Arial Narrow" panose="020B0606020202030204" pitchFamily="34" charset="0"/>
                        </a:rPr>
                        <a:t>2.3</a:t>
                      </a:r>
                      <a:r>
                        <a:rPr lang="en-US" sz="1200" b="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200" b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62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effectLst/>
                          <a:latin typeface="Arial Narrow" panose="020B0606020202030204" pitchFamily="34" charset="0"/>
                        </a:rPr>
                        <a:t>Use of vascular closing device </a:t>
                      </a:r>
                      <a:endParaRPr lang="en-US" sz="1200" b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effectLst/>
                          <a:latin typeface="Arial Narrow" panose="020B0606020202030204" pitchFamily="34" charset="0"/>
                        </a:rPr>
                        <a:t>5.5%</a:t>
                      </a:r>
                      <a:endParaRPr lang="en-US" sz="1200" b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effectLst/>
                          <a:latin typeface="Arial Narrow" panose="020B0606020202030204" pitchFamily="34" charset="0"/>
                        </a:rPr>
                        <a:t>68.2%</a:t>
                      </a:r>
                      <a:endParaRPr lang="en-US" sz="1200" b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13"/>
            <a:ext cx="12017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75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41" y="226423"/>
            <a:ext cx="8444162" cy="781923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Key Time Intervals: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nl-NL" dirty="0" smtClean="0"/>
              <a:t>median (q1,q3) -</a:t>
            </a:r>
            <a:r>
              <a:rPr lang="en-US" dirty="0" smtClean="0"/>
              <a:t> </a:t>
            </a:r>
            <a:r>
              <a:rPr lang="en-US" dirty="0"/>
              <a:t>min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33131"/>
              </p:ext>
            </p:extLst>
          </p:nvPr>
        </p:nvGraphicFramePr>
        <p:xfrm>
          <a:off x="534010" y="1338263"/>
          <a:ext cx="8024775" cy="2771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8749"/>
                <a:gridCol w="1217094"/>
                <a:gridCol w="1131235"/>
                <a:gridCol w="1207697"/>
              </a:tblGrid>
              <a:tr h="79078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050" b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/>
                      </a:r>
                      <a:br>
                        <a:rPr lang="en-US" sz="1050" b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</a:b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Interval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Radial </a:t>
                      </a: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Access</a:t>
                      </a:r>
                    </a:p>
                    <a:p>
                      <a:pPr marL="0" algn="ctr" defTabSz="4572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(n=</a:t>
                      </a:r>
                      <a:r>
                        <a:rPr lang="en-CA" sz="14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1136)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Femoral </a:t>
                      </a: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Access</a:t>
                      </a:r>
                    </a:p>
                    <a:p>
                      <a:pPr marL="0" algn="ctr" defTabSz="4572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(n=</a:t>
                      </a:r>
                      <a:r>
                        <a:rPr lang="en-CA" sz="14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1156)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400" b="1" kern="1200" dirty="0" smtClean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P Value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</a:rPr>
                        <a:t>Symptom </a:t>
                      </a:r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</a:rPr>
                        <a:t>onset to first balloon inflation/device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effectLst/>
                          <a:latin typeface="Arial Narrow" panose="020B0606020202030204" pitchFamily="34" charset="0"/>
                        </a:rPr>
                        <a:t>166 (111-247)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effectLst/>
                          <a:latin typeface="Arial Narrow" panose="020B0606020202030204" pitchFamily="34" charset="0"/>
                        </a:rPr>
                        <a:t>161 (109-239)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0.42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</a:rPr>
                        <a:t>Arrival </a:t>
                      </a:r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</a:rPr>
                        <a:t>at PCI center to first balloon inflation/device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effectLst/>
                          <a:latin typeface="Arial Narrow" panose="020B0606020202030204" pitchFamily="34" charset="0"/>
                        </a:rPr>
                        <a:t>47 (35-63)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effectLst/>
                          <a:latin typeface="Arial Narrow" panose="020B0606020202030204" pitchFamily="34" charset="0"/>
                        </a:rPr>
                        <a:t>44 (33-60)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CA" sz="14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0.007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Arrival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at catheterization laboratory to first balloon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inflation/device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 (16-25)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 (14-22)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CA" sz="2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4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&lt;0.0001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</a:rPr>
                        <a:t>Lidocaine </a:t>
                      </a:r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</a:rPr>
                        <a:t>administration to first balloon </a:t>
                      </a: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</a:rPr>
                        <a:t>inflation/device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effectLst/>
                          <a:latin typeface="Arial Narrow" panose="020B0606020202030204" pitchFamily="34" charset="0"/>
                        </a:rPr>
                        <a:t>13 (10-17)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effectLst/>
                          <a:latin typeface="Arial Narrow" panose="020B0606020202030204" pitchFamily="34" charset="0"/>
                        </a:rPr>
                        <a:t>11 (9-14)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CA" sz="14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&lt;0.0001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Fluoroscopy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time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9.4 (6.5-13.5)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8.2 (6.0-12.5)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&lt;0.0001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" y="27247"/>
            <a:ext cx="117281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SAFARI-STEMI</a:t>
            </a:r>
            <a:endParaRPr lang="en-US" sz="1600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1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Angiographic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979543"/>
              </p:ext>
            </p:extLst>
          </p:nvPr>
        </p:nvGraphicFramePr>
        <p:xfrm>
          <a:off x="1331367" y="1160842"/>
          <a:ext cx="6495896" cy="3177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125"/>
                <a:gridCol w="1905531"/>
                <a:gridCol w="2132240"/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Radial Access</a:t>
                      </a:r>
                    </a:p>
                    <a:p>
                      <a:pPr marL="0" algn="ctr" defTabSz="457200" rtl="0" eaLnBrk="1" latinLnBrk="0" hangingPunct="1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(n=</a:t>
                      </a:r>
                      <a:r>
                        <a:rPr lang="en-CA" sz="12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1136)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Femoral 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Access</a:t>
                      </a:r>
                    </a:p>
                    <a:p>
                      <a:pPr marL="0" algn="ctr" defTabSz="457200" rtl="0" eaLnBrk="1" latinLnBrk="0" hangingPunct="1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(n=</a:t>
                      </a:r>
                      <a:r>
                        <a:rPr lang="en-CA" sz="12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1156)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8857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Multivessel </a:t>
                      </a:r>
                      <a:r>
                        <a:rPr lang="en-US" sz="1600" dirty="0" smtClean="0">
                          <a:effectLst/>
                          <a:latin typeface="Arial Narrow" panose="020B0606020202030204" pitchFamily="34" charset="0"/>
                        </a:rPr>
                        <a:t>disease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effectLst/>
                          <a:latin typeface="Arial Narrow" panose="020B0606020202030204" pitchFamily="34" charset="0"/>
                        </a:rPr>
                        <a:t>57.0</a:t>
                      </a:r>
                      <a:r>
                        <a:rPr lang="en-US" sz="16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effectLst/>
                          <a:latin typeface="Arial Narrow" panose="020B0606020202030204" pitchFamily="34" charset="0"/>
                        </a:rPr>
                        <a:t>58.3</a:t>
                      </a:r>
                      <a:r>
                        <a:rPr lang="en-US" sz="16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857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Infarct-related coronary </a:t>
                      </a:r>
                      <a:r>
                        <a:rPr lang="en-US" sz="1600" dirty="0" smtClean="0">
                          <a:effectLst/>
                          <a:latin typeface="Arial Narrow" panose="020B0606020202030204" pitchFamily="34" charset="0"/>
                        </a:rPr>
                        <a:t>artery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388579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    Left main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effectLst/>
                          <a:latin typeface="Arial Narrow" panose="020B0606020202030204" pitchFamily="34" charset="0"/>
                        </a:rPr>
                        <a:t>0.53</a:t>
                      </a:r>
                      <a:r>
                        <a:rPr lang="en-US" sz="16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effectLst/>
                          <a:latin typeface="Arial Narrow" panose="020B0606020202030204" pitchFamily="34" charset="0"/>
                        </a:rPr>
                        <a:t>0.9</a:t>
                      </a:r>
                      <a:r>
                        <a:rPr lang="en-US" sz="16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8579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    Left anterior descending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effectLst/>
                          <a:latin typeface="Arial Narrow" panose="020B0606020202030204" pitchFamily="34" charset="0"/>
                        </a:rPr>
                        <a:t>40.1</a:t>
                      </a:r>
                      <a:r>
                        <a:rPr lang="en-US" sz="16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effectLst/>
                          <a:latin typeface="Arial Narrow" panose="020B0606020202030204" pitchFamily="34" charset="0"/>
                        </a:rPr>
                        <a:t>36.9</a:t>
                      </a:r>
                      <a:r>
                        <a:rPr lang="en-US" sz="16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8579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    Left circumflex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effectLst/>
                          <a:latin typeface="Arial Narrow" panose="020B0606020202030204" pitchFamily="34" charset="0"/>
                        </a:rPr>
                        <a:t>13.9</a:t>
                      </a:r>
                      <a:r>
                        <a:rPr lang="en-US" sz="16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effectLst/>
                          <a:latin typeface="Arial Narrow" panose="020B0606020202030204" pitchFamily="34" charset="0"/>
                        </a:rPr>
                        <a:t>15.2</a:t>
                      </a:r>
                      <a:r>
                        <a:rPr lang="en-US" sz="16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8579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    Right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effectLst/>
                          <a:latin typeface="Arial Narrow" panose="020B0606020202030204" pitchFamily="34" charset="0"/>
                        </a:rPr>
                        <a:t>44.0</a:t>
                      </a:r>
                      <a:r>
                        <a:rPr lang="en-US" sz="16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effectLst/>
                          <a:latin typeface="Arial Narrow" panose="020B0606020202030204" pitchFamily="34" charset="0"/>
                        </a:rPr>
                        <a:t>45.3</a:t>
                      </a:r>
                      <a:r>
                        <a:rPr lang="en-US" sz="16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8579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    Unknown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CA" sz="1600" dirty="0">
                          <a:effectLst/>
                          <a:latin typeface="Arial Narrow" panose="020B0606020202030204" pitchFamily="34" charset="0"/>
                        </a:rPr>
                        <a:t>. </a:t>
                      </a:r>
                      <a:r>
                        <a:rPr lang="en-CA" sz="1600" dirty="0" smtClean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en-US" sz="16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effectLst/>
                          <a:latin typeface="Arial Narrow" panose="020B0606020202030204" pitchFamily="34" charset="0"/>
                        </a:rPr>
                        <a:t>1.6</a:t>
                      </a:r>
                      <a:r>
                        <a:rPr lang="en-US" sz="16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" y="27247"/>
            <a:ext cx="117281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SAFARI-STEMI</a:t>
            </a:r>
            <a:endParaRPr lang="en-US" sz="1600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1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648" y="87435"/>
            <a:ext cx="8444162" cy="78192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TIMI </a:t>
            </a:r>
            <a:r>
              <a:rPr lang="en-US" dirty="0" smtClean="0"/>
              <a:t>Flow Grade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119069"/>
            <a:ext cx="4040188" cy="479822"/>
          </a:xfrm>
        </p:spPr>
        <p:txBody>
          <a:bodyPr/>
          <a:lstStyle/>
          <a:p>
            <a:pPr algn="ctr"/>
            <a:r>
              <a:rPr lang="en-US" dirty="0" smtClean="0"/>
              <a:t>Baseline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26288578"/>
              </p:ext>
            </p:extLst>
          </p:nvPr>
        </p:nvGraphicFramePr>
        <p:xfrm>
          <a:off x="457200" y="1630363"/>
          <a:ext cx="4040188" cy="2963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30" y="1119069"/>
            <a:ext cx="4041775" cy="479822"/>
          </a:xfrm>
        </p:spPr>
        <p:txBody>
          <a:bodyPr/>
          <a:lstStyle/>
          <a:p>
            <a:pPr algn="ctr"/>
            <a:r>
              <a:rPr lang="en-US" dirty="0" smtClean="0"/>
              <a:t>End of Procedure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75512957"/>
              </p:ext>
            </p:extLst>
          </p:nvPr>
        </p:nvGraphicFramePr>
        <p:xfrm>
          <a:off x="4645030" y="1630363"/>
          <a:ext cx="4041775" cy="2843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29301" y="2856145"/>
            <a:ext cx="777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P=0.004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607792" y="2846961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P=0.08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48017" y="1250280"/>
            <a:ext cx="690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 pts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87922" y="1229559"/>
            <a:ext cx="690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 pts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" y="27247"/>
            <a:ext cx="117281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SAFARI-STEMI</a:t>
            </a:r>
            <a:endParaRPr lang="en-US" sz="1600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55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DSMB’s Recommendation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966" y="1089965"/>
            <a:ext cx="7073798" cy="3357677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>
                <a:latin typeface="Arial Narrow" panose="020B0606020202030204" pitchFamily="34" charset="0"/>
              </a:rPr>
              <a:t>As a result of a </a:t>
            </a:r>
            <a:r>
              <a:rPr lang="en-US" sz="2200" dirty="0">
                <a:latin typeface="Arial Narrow" panose="020B0606020202030204" pitchFamily="34" charset="0"/>
              </a:rPr>
              <a:t>continual lower than expected rate of the primary </a:t>
            </a:r>
            <a:r>
              <a:rPr lang="en-US" sz="2200" dirty="0" smtClean="0">
                <a:latin typeface="Arial Narrow" panose="020B0606020202030204" pitchFamily="34" charset="0"/>
              </a:rPr>
              <a:t>outcome, the </a:t>
            </a:r>
            <a:r>
              <a:rPr lang="en-US" sz="2200" dirty="0">
                <a:latin typeface="Arial Narrow" panose="020B0606020202030204" pitchFamily="34" charset="0"/>
              </a:rPr>
              <a:t>DSMB requested a </a:t>
            </a:r>
            <a:r>
              <a:rPr lang="en-US" sz="2200" b="1" dirty="0">
                <a:latin typeface="Arial Narrow" panose="020B0606020202030204" pitchFamily="34" charset="0"/>
              </a:rPr>
              <a:t>futility </a:t>
            </a:r>
            <a:r>
              <a:rPr lang="en-US" sz="2200" b="1" dirty="0" smtClean="0">
                <a:latin typeface="Arial Narrow" panose="020B0606020202030204" pitchFamily="34" charset="0"/>
              </a:rPr>
              <a:t>analysis </a:t>
            </a:r>
          </a:p>
          <a:p>
            <a:r>
              <a:rPr lang="en-US" sz="2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</a:t>
            </a:r>
            <a:r>
              <a:rPr lang="en-US" sz="2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futility index of 0.83 for the primary outcome was </a:t>
            </a:r>
            <a:r>
              <a:rPr lang="en-US" sz="2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calculated</a:t>
            </a:r>
            <a:endParaRPr lang="en-US" sz="2200" b="1" dirty="0" smtClean="0">
              <a:latin typeface="Arial Narrow" panose="020B0606020202030204" pitchFamily="34" charset="0"/>
            </a:endParaRPr>
          </a:p>
          <a:p>
            <a:r>
              <a:rPr lang="en-US" sz="2200" dirty="0" smtClean="0">
                <a:latin typeface="Arial Narrow" panose="020B0606020202030204" pitchFamily="34" charset="0"/>
              </a:rPr>
              <a:t>Based </a:t>
            </a:r>
            <a:r>
              <a:rPr lang="en-US" sz="2200" dirty="0">
                <a:latin typeface="Arial Narrow" panose="020B0606020202030204" pitchFamily="34" charset="0"/>
              </a:rPr>
              <a:t>on this analysis, the DSMB recommended terminating the trial because it was </a:t>
            </a:r>
            <a:r>
              <a:rPr lang="en-US" sz="2200" dirty="0" smtClean="0">
                <a:latin typeface="Arial Narrow" panose="020B0606020202030204" pitchFamily="34" charset="0"/>
              </a:rPr>
              <a:t>highly unlikely </a:t>
            </a:r>
            <a:r>
              <a:rPr lang="en-US" sz="2200" dirty="0">
                <a:latin typeface="Arial Narrow" panose="020B0606020202030204" pitchFamily="34" charset="0"/>
              </a:rPr>
              <a:t>that the trial would show a </a:t>
            </a:r>
            <a:r>
              <a:rPr lang="en-US" sz="2200" dirty="0" smtClean="0">
                <a:latin typeface="Arial Narrow" panose="020B0606020202030204" pitchFamily="34" charset="0"/>
              </a:rPr>
              <a:t>clinically </a:t>
            </a:r>
            <a:r>
              <a:rPr lang="en-US" sz="2200" dirty="0">
                <a:latin typeface="Arial Narrow" panose="020B0606020202030204" pitchFamily="34" charset="0"/>
              </a:rPr>
              <a:t>important </a:t>
            </a:r>
            <a:r>
              <a:rPr lang="en-US" sz="2200" dirty="0" smtClean="0">
                <a:latin typeface="Arial Narrow" panose="020B0606020202030204" pitchFamily="34" charset="0"/>
              </a:rPr>
              <a:t>difference in 30-day all-cause mortality </a:t>
            </a:r>
            <a:r>
              <a:rPr lang="en-US" sz="2200" dirty="0">
                <a:latin typeface="Arial Narrow" panose="020B0606020202030204" pitchFamily="34" charset="0"/>
              </a:rPr>
              <a:t>between the access site strategies </a:t>
            </a:r>
            <a:endParaRPr lang="en-US" sz="2200" dirty="0" smtClean="0">
              <a:latin typeface="Arial Narrow" panose="020B0606020202030204" pitchFamily="34" charset="0"/>
            </a:endParaRPr>
          </a:p>
          <a:p>
            <a:r>
              <a:rPr lang="en-US" sz="2200" dirty="0" smtClean="0">
                <a:latin typeface="Arial Narrow" panose="020B0606020202030204" pitchFamily="34" charset="0"/>
              </a:rPr>
              <a:t>The </a:t>
            </a:r>
            <a:r>
              <a:rPr lang="en-US" sz="2200" dirty="0">
                <a:latin typeface="Arial Narrow" panose="020B0606020202030204" pitchFamily="34" charset="0"/>
              </a:rPr>
              <a:t>steering committee met to discuss the recommendation and enrollment was </a:t>
            </a:r>
            <a:r>
              <a:rPr lang="en-US" sz="2200" dirty="0" smtClean="0">
                <a:latin typeface="Arial Narrow" panose="020B0606020202030204" pitchFamily="34" charset="0"/>
              </a:rPr>
              <a:t>terminated </a:t>
            </a:r>
            <a:r>
              <a:rPr lang="en-US" sz="2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on </a:t>
            </a:r>
            <a:r>
              <a:rPr lang="en-US" sz="2200" dirty="0">
                <a:latin typeface="Arial Narrow" panose="020B0606020202030204" pitchFamily="34" charset="0"/>
                <a:cs typeface="Times New Roman" panose="02020603050405020304" pitchFamily="18" charset="0"/>
              </a:rPr>
              <a:t>Dec 7 </a:t>
            </a:r>
            <a:r>
              <a:rPr lang="en-US" sz="2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2018 </a:t>
            </a:r>
          </a:p>
          <a:p>
            <a:r>
              <a:rPr lang="en-US" sz="2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2292 pts enrolled and 30-day follow-up available on 2283 (99.6%)</a:t>
            </a:r>
          </a:p>
          <a:p>
            <a:endParaRPr lang="en-US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" y="27247"/>
            <a:ext cx="117281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SAFARI-STEMI</a:t>
            </a:r>
            <a:endParaRPr lang="en-US" sz="1600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62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1841" y="138641"/>
            <a:ext cx="8444162" cy="84477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Primary Outcome: </a:t>
            </a:r>
            <a:br>
              <a:rPr lang="en-US" dirty="0" smtClean="0"/>
            </a:br>
            <a:r>
              <a:rPr lang="en-US" dirty="0" smtClean="0"/>
              <a:t>30-day Mortality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817713"/>
              </p:ext>
            </p:extLst>
          </p:nvPr>
        </p:nvGraphicFramePr>
        <p:xfrm>
          <a:off x="1828800" y="1236269"/>
          <a:ext cx="5348379" cy="315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94637" y="1005356"/>
            <a:ext cx="736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Narrow" panose="020B0606020202030204" pitchFamily="34" charset="0"/>
              </a:rPr>
              <a:t>% of Pts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27247"/>
            <a:ext cx="117281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SAFARI-STEMI</a:t>
            </a:r>
            <a:endParaRPr lang="en-US" sz="1600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35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7285938" y="1547813"/>
            <a:ext cx="1792225" cy="156846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Subgroup Analysis of the Primary Outcome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" t="5452" r="5211" b="1965"/>
          <a:stretch/>
        </p:blipFill>
        <p:spPr bwMode="auto">
          <a:xfrm>
            <a:off x="1287475" y="0"/>
            <a:ext cx="5917997" cy="447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27247"/>
            <a:ext cx="117281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SAFARI-STEMI</a:t>
            </a:r>
            <a:endParaRPr lang="en-US" sz="1600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03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1841" y="30500"/>
            <a:ext cx="8444162" cy="781923"/>
          </a:xfrm>
        </p:spPr>
        <p:txBody>
          <a:bodyPr/>
          <a:lstStyle/>
          <a:p>
            <a:pPr algn="ctr"/>
            <a:r>
              <a:rPr lang="en-US" dirty="0" smtClean="0"/>
              <a:t>Secondary Outcomes at 30 days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083883"/>
              </p:ext>
            </p:extLst>
          </p:nvPr>
        </p:nvGraphicFramePr>
        <p:xfrm>
          <a:off x="408317" y="1046674"/>
          <a:ext cx="8396377" cy="3738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28" y="623511"/>
            <a:ext cx="9144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" y="27247"/>
            <a:ext cx="117281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SAFARI-STEMI</a:t>
            </a:r>
            <a:endParaRPr lang="en-US" sz="1600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9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Stent Thrombosis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767515"/>
              </p:ext>
            </p:extLst>
          </p:nvPr>
        </p:nvGraphicFramePr>
        <p:xfrm>
          <a:off x="506083" y="1046675"/>
          <a:ext cx="8356121" cy="3439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35" y="668849"/>
            <a:ext cx="9144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" y="27247"/>
            <a:ext cx="117281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SAFARI-STEMI</a:t>
            </a:r>
            <a:endParaRPr lang="en-US" sz="1600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00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279"/>
            <a:ext cx="9143999" cy="13313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>
                <a:latin typeface="Arial Narrow" panose="020B0606020202030204" pitchFamily="34" charset="0"/>
                <a:cs typeface="Times New Roman" panose="02020603050405020304" pitchFamily="18" charset="0"/>
              </a:rPr>
              <a:t>The </a:t>
            </a:r>
            <a:r>
              <a:rPr lang="en-US" sz="3100" dirty="0" err="1" smtClean="0">
                <a:solidFill>
                  <a:schemeClr val="accent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</a:t>
            </a:r>
            <a:r>
              <a:rPr lang="en-US" sz="3100" dirty="0" err="1" smtClean="0">
                <a:solidFill>
                  <a:schemeClr val="accent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</a:t>
            </a:r>
            <a:r>
              <a:rPr lang="en-US" sz="31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fety</a:t>
            </a:r>
            <a:r>
              <a:rPr lang="en-US" sz="31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latin typeface="Arial Narrow" panose="020B0606020202030204" pitchFamily="34" charset="0"/>
                <a:cs typeface="Times New Roman" panose="02020603050405020304" pitchFamily="18" charset="0"/>
              </a:rPr>
              <a:t>a</a:t>
            </a:r>
            <a:r>
              <a:rPr lang="en-US" sz="3100" dirty="0">
                <a:latin typeface="Arial Narrow" panose="020B0606020202030204" pitchFamily="34" charset="0"/>
                <a:cs typeface="Times New Roman" panose="02020603050405020304" pitchFamily="18" charset="0"/>
              </a:rPr>
              <a:t>n</a:t>
            </a:r>
            <a:r>
              <a:rPr lang="en-US" sz="31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 </a:t>
            </a:r>
            <a:r>
              <a:rPr lang="en-US" sz="3100" dirty="0">
                <a:latin typeface="Arial Narrow" panose="020B0606020202030204" pitchFamily="34" charset="0"/>
                <a:cs typeface="Times New Roman" panose="02020603050405020304" pitchFamily="18" charset="0"/>
              </a:rPr>
              <a:t>Efficacy of </a:t>
            </a:r>
            <a:r>
              <a:rPr lang="en-US" sz="3100" dirty="0">
                <a:solidFill>
                  <a:schemeClr val="accent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</a:t>
            </a:r>
            <a:r>
              <a:rPr lang="en-US" sz="3100" dirty="0">
                <a:latin typeface="Arial Narrow" panose="020B0606020202030204" pitchFamily="34" charset="0"/>
                <a:cs typeface="Times New Roman" panose="02020603050405020304" pitchFamily="18" charset="0"/>
              </a:rPr>
              <a:t>emoral </a:t>
            </a:r>
            <a:r>
              <a:rPr lang="en-US" sz="3100" dirty="0">
                <a:solidFill>
                  <a:schemeClr val="accent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</a:t>
            </a:r>
            <a:r>
              <a:rPr lang="en-US" sz="3100" dirty="0">
                <a:latin typeface="Arial Narrow" panose="020B0606020202030204" pitchFamily="34" charset="0"/>
                <a:cs typeface="Times New Roman" panose="02020603050405020304" pitchFamily="18" charset="0"/>
              </a:rPr>
              <a:t>ccess vs. </a:t>
            </a:r>
            <a:r>
              <a:rPr lang="en-US" sz="3100" dirty="0" err="1" smtClean="0">
                <a:solidFill>
                  <a:schemeClr val="accent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</a:t>
            </a:r>
            <a:r>
              <a:rPr lang="en-US" sz="31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ad</a:t>
            </a:r>
            <a:r>
              <a:rPr lang="en-US" sz="3100" dirty="0" err="1" smtClean="0">
                <a:solidFill>
                  <a:schemeClr val="accent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</a:t>
            </a:r>
            <a:r>
              <a:rPr lang="en-US" sz="31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al</a:t>
            </a:r>
            <a:r>
              <a:rPr lang="en-US" sz="31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Access</a:t>
            </a:r>
            <a:br>
              <a:rPr lang="en-US" sz="31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en-US" sz="31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latin typeface="Arial Narrow" panose="020B0606020202030204" pitchFamily="34" charset="0"/>
                <a:cs typeface="Times New Roman" panose="02020603050405020304" pitchFamily="18" charset="0"/>
              </a:rPr>
              <a:t>in ST-Elevation Myocardial Infarction </a:t>
            </a:r>
            <a:r>
              <a:rPr lang="en-US" sz="31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en-US" sz="3100" dirty="0" smtClean="0">
                <a:solidFill>
                  <a:schemeClr val="accent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en-US" sz="3100" dirty="0">
                <a:solidFill>
                  <a:schemeClr val="accent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SAFARI-STEMI)</a:t>
            </a:r>
            <a:r>
              <a:rPr lang="en-US" sz="3100" dirty="0">
                <a:latin typeface="Arial Narrow" panose="020B0606020202030204" pitchFamily="34" charset="0"/>
                <a:cs typeface="Times New Roman" panose="02020603050405020304" pitchFamily="18" charset="0"/>
              </a:rPr>
              <a:t> trial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465" y="1521711"/>
            <a:ext cx="7856525" cy="2925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Investigators:</a:t>
            </a:r>
            <a:r>
              <a:rPr lang="en-US" sz="1600" dirty="0" smtClean="0"/>
              <a:t> Michel R. Le May,  George A. Wells, Derek Y. So, </a:t>
            </a:r>
            <a:r>
              <a:rPr lang="en-US" sz="1600" dirty="0" err="1" smtClean="0"/>
              <a:t>Aun</a:t>
            </a:r>
            <a:r>
              <a:rPr lang="en-US" sz="1600" dirty="0" smtClean="0"/>
              <a:t> </a:t>
            </a:r>
            <a:r>
              <a:rPr lang="en-US" sz="1600" dirty="0" err="1" smtClean="0"/>
              <a:t>Yeong</a:t>
            </a:r>
            <a:r>
              <a:rPr lang="en-US" sz="1600" dirty="0" smtClean="0"/>
              <a:t> Chong,  Michael </a:t>
            </a:r>
            <a:r>
              <a:rPr lang="en-US" sz="1600" dirty="0" err="1" smtClean="0"/>
              <a:t>Froeschl</a:t>
            </a:r>
            <a:r>
              <a:rPr lang="en-US" sz="1600" dirty="0" smtClean="0"/>
              <a:t>, Alexander Dick, Christopher Glover, Benjamin </a:t>
            </a:r>
            <a:r>
              <a:rPr lang="en-US" sz="1600" dirty="0" err="1" smtClean="0"/>
              <a:t>Hibbert</a:t>
            </a:r>
            <a:r>
              <a:rPr lang="en-US" sz="1600" dirty="0" smtClean="0"/>
              <a:t>, Jean-François Marquis, Melissa </a:t>
            </a:r>
            <a:r>
              <a:rPr lang="en-US" sz="1600" dirty="0" err="1" smtClean="0"/>
              <a:t>Blondeau</a:t>
            </a:r>
            <a:r>
              <a:rPr lang="en-US" sz="1600" dirty="0" smtClean="0"/>
              <a:t>, Christina Osborne, Andrea MacDougall, </a:t>
            </a:r>
            <a:r>
              <a:rPr lang="en-US" sz="1600" dirty="0" err="1" smtClean="0"/>
              <a:t>Malek</a:t>
            </a:r>
            <a:r>
              <a:rPr lang="en-US" sz="1600" dirty="0" smtClean="0"/>
              <a:t> </a:t>
            </a:r>
            <a:r>
              <a:rPr lang="en-US" sz="1600" dirty="0" err="1" smtClean="0"/>
              <a:t>Kass</a:t>
            </a:r>
            <a:r>
              <a:rPr lang="en-US" sz="1600" dirty="0" smtClean="0"/>
              <a:t>, Vernon </a:t>
            </a:r>
            <a:r>
              <a:rPr lang="en-US" sz="1600" dirty="0" err="1" smtClean="0"/>
              <a:t>Paddok</a:t>
            </a:r>
            <a:r>
              <a:rPr lang="en-US" sz="1600" dirty="0" smtClean="0"/>
              <a:t>,  Ata </a:t>
            </a:r>
            <a:r>
              <a:rPr lang="en-US" sz="1600" dirty="0" err="1" smtClean="0"/>
              <a:t>Quraishi</a:t>
            </a:r>
            <a:r>
              <a:rPr lang="en-US" sz="1600" dirty="0" smtClean="0"/>
              <a:t>, Marino </a:t>
            </a:r>
            <a:r>
              <a:rPr lang="en-US" sz="1600" dirty="0" err="1" smtClean="0"/>
              <a:t>Labinaz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Participating Centers: </a:t>
            </a:r>
          </a:p>
          <a:p>
            <a:pPr marL="0" indent="0">
              <a:buNone/>
            </a:pPr>
            <a:r>
              <a:rPr lang="en-US" sz="1600" dirty="0" smtClean="0"/>
              <a:t>University of Ottawa Heart Institute, Ottawa, Ontario</a:t>
            </a:r>
          </a:p>
          <a:p>
            <a:pPr marL="0" indent="0">
              <a:buNone/>
            </a:pPr>
            <a:r>
              <a:rPr lang="en-US" sz="1600" dirty="0" smtClean="0"/>
              <a:t>New Brunswick Heart Centre, Saint </a:t>
            </a:r>
            <a:r>
              <a:rPr lang="en-US" sz="1600" dirty="0"/>
              <a:t>John Regional </a:t>
            </a:r>
            <a:r>
              <a:rPr lang="en-US" sz="1600" dirty="0" smtClean="0"/>
              <a:t>Hospital, New Brunswick</a:t>
            </a:r>
          </a:p>
          <a:p>
            <a:pPr marL="0" indent="0">
              <a:buNone/>
            </a:pPr>
            <a:r>
              <a:rPr lang="en-US" sz="1600" dirty="0"/>
              <a:t>Thunder Bay Regional Heath Sciences </a:t>
            </a:r>
            <a:r>
              <a:rPr lang="en-US" sz="1600" dirty="0" smtClean="0"/>
              <a:t>Centre, Thunder Bay, Ontario</a:t>
            </a:r>
          </a:p>
          <a:p>
            <a:pPr marL="0" indent="0">
              <a:buNone/>
            </a:pPr>
            <a:r>
              <a:rPr lang="en-US" sz="1600" dirty="0"/>
              <a:t>St. Boniface General Hospital, </a:t>
            </a:r>
            <a:r>
              <a:rPr lang="en-US" sz="1600" dirty="0" smtClean="0"/>
              <a:t>Winnipeg, Manitoba</a:t>
            </a:r>
          </a:p>
          <a:p>
            <a:pPr marL="0" indent="0">
              <a:buNone/>
            </a:pPr>
            <a:r>
              <a:rPr lang="en-US" sz="1600" dirty="0"/>
              <a:t>Queen Elizabeth II Health Science Centre </a:t>
            </a:r>
            <a:r>
              <a:rPr lang="en-US" sz="1600" dirty="0" smtClean="0"/>
              <a:t>, Halifax, Nova Scotia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61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1841" y="138641"/>
            <a:ext cx="8444162" cy="668641"/>
          </a:xfrm>
        </p:spPr>
        <p:txBody>
          <a:bodyPr/>
          <a:lstStyle/>
          <a:p>
            <a:pPr algn="ctr"/>
            <a:r>
              <a:rPr lang="en-US" dirty="0" smtClean="0"/>
              <a:t>Bleeding at 30 days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8739894"/>
              </p:ext>
            </p:extLst>
          </p:nvPr>
        </p:nvGraphicFramePr>
        <p:xfrm>
          <a:off x="466838" y="996195"/>
          <a:ext cx="8396377" cy="3554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52" y="618370"/>
            <a:ext cx="9144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" y="27247"/>
            <a:ext cx="117281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SAFARI-STEMI</a:t>
            </a:r>
            <a:endParaRPr lang="en-US" sz="1600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4173322" y="4285552"/>
            <a:ext cx="2432304" cy="37514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 smtClean="0"/>
              <a:t>*</a:t>
            </a:r>
            <a:r>
              <a:rPr lang="en-US" sz="900" dirty="0" smtClean="0">
                <a:latin typeface="Arial Narrow" panose="020B0606020202030204" pitchFamily="34" charset="0"/>
              </a:rPr>
              <a:t>CABG done in 3.8% radial and 3.5% femoral</a:t>
            </a:r>
            <a:endParaRPr lang="en-US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47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27247"/>
            <a:ext cx="117281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SAFARI-STEMI</a:t>
            </a:r>
            <a:endParaRPr lang="en-US" sz="1600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51641" y="404649"/>
            <a:ext cx="6865883" cy="2908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9302" y="3383240"/>
            <a:ext cx="7410298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SAFARI-STEMI is largest study after MATRIX and the largest dedicated PPCI study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Precision similar to RIVAL and RIFLE-STEACS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consistent with other studies than RIVAL and RIFLE-STEACS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analysis – RIVAL corresponds to most significant interaction p-value (P=0.06)</a:t>
            </a:r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7029907" y="1272845"/>
            <a:ext cx="1880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Mortality in STEMI pts in randomized trials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94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27247"/>
            <a:ext cx="117281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SAFARI-STEMI</a:t>
            </a:r>
            <a:endParaRPr lang="en-US" sz="1600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83476" y="365802"/>
            <a:ext cx="7060324" cy="38572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29907" y="1272845"/>
            <a:ext cx="1880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Mortality in STEMI pts in randomized trials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40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998" y="1338831"/>
            <a:ext cx="7673645" cy="249656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In </a:t>
            </a:r>
            <a:r>
              <a:rPr lang="en-US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pts </a:t>
            </a:r>
            <a:r>
              <a:rPr 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with STEMI referred for primary PCI, we did not find a difference in survival at 30 days between the use of radial access and femoral </a:t>
            </a:r>
            <a:r>
              <a:rPr lang="en-US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access</a:t>
            </a:r>
          </a:p>
          <a:p>
            <a:r>
              <a:rPr lang="en-US" sz="240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Our findings </a:t>
            </a:r>
            <a:r>
              <a:rPr 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suggest that adequately trained operators should be able to achieve similar results using either radial or femoral access for primary </a:t>
            </a:r>
            <a:r>
              <a:rPr lang="en-US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PCI</a:t>
            </a:r>
            <a:endParaRPr lang="en-US" sz="2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en-US" sz="30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" y="27247"/>
            <a:ext cx="117281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SAFARI-STEMI</a:t>
            </a:r>
            <a:endParaRPr lang="en-US" sz="1600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0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38" y="1099671"/>
            <a:ext cx="1939290" cy="114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755" y="1099671"/>
            <a:ext cx="1908531" cy="120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Image result for st john new brunswick regional hosp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363" y="1134249"/>
            <a:ext cx="1908531" cy="113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38" y="2941626"/>
            <a:ext cx="2075817" cy="102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141" y="2861068"/>
            <a:ext cx="1906083" cy="113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9955" y="2273028"/>
            <a:ext cx="1917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University of Ottawa Heart </a:t>
            </a:r>
            <a:r>
              <a:rPr lang="en-US" sz="900" dirty="0" smtClean="0"/>
              <a:t>Institute, </a:t>
            </a:r>
          </a:p>
          <a:p>
            <a:r>
              <a:rPr lang="en-US" sz="900" dirty="0" smtClean="0"/>
              <a:t>Ottawa, Ontario</a:t>
            </a:r>
            <a:endParaRPr lang="en-US" sz="900" dirty="0"/>
          </a:p>
          <a:p>
            <a:r>
              <a:rPr lang="en-US" dirty="0" smtClean="0"/>
              <a:t>,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46492" y="4069096"/>
            <a:ext cx="217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Queen </a:t>
            </a:r>
            <a:r>
              <a:rPr lang="en-US" sz="900" dirty="0"/>
              <a:t>Elizabeth II Health Science Centre , </a:t>
            </a:r>
            <a:endParaRPr lang="en-US" sz="900" dirty="0" smtClean="0"/>
          </a:p>
          <a:p>
            <a:r>
              <a:rPr lang="en-US" sz="900" dirty="0" smtClean="0"/>
              <a:t>Halifax, Nova Scotia</a:t>
            </a:r>
            <a:endParaRPr lang="en-US" sz="900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84755" y="2363614"/>
            <a:ext cx="1574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St. Boniface General Hospital</a:t>
            </a:r>
            <a:r>
              <a:rPr lang="en-US" sz="900" dirty="0" smtClean="0"/>
              <a:t>,</a:t>
            </a:r>
          </a:p>
          <a:p>
            <a:r>
              <a:rPr lang="en-US" sz="900" dirty="0" smtClean="0"/>
              <a:t> Winnipeg, Manitoba</a:t>
            </a:r>
            <a:endParaRPr lang="en-US" sz="900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03363" y="2372427"/>
            <a:ext cx="19385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New </a:t>
            </a:r>
            <a:r>
              <a:rPr lang="en-US" sz="1000" dirty="0"/>
              <a:t>Brunswick Heart Centre, Saint John Regional Hospital, </a:t>
            </a:r>
            <a:r>
              <a:rPr lang="en-US" sz="1000" dirty="0" smtClean="0"/>
              <a:t>NB</a:t>
            </a:r>
            <a:endParaRPr lang="en-US" sz="1000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1841" y="3999847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Thunder </a:t>
            </a:r>
            <a:r>
              <a:rPr lang="en-US" sz="900" dirty="0"/>
              <a:t>Bay Regional Heath Sciences Centre, </a:t>
            </a:r>
            <a:endParaRPr lang="en-US" sz="900" dirty="0" smtClean="0"/>
          </a:p>
          <a:p>
            <a:r>
              <a:rPr lang="en-US" sz="900" dirty="0" smtClean="0"/>
              <a:t>Thunder </a:t>
            </a:r>
            <a:r>
              <a:rPr lang="en-US" sz="900" dirty="0"/>
              <a:t>Bay, Ontario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66636" y="1572768"/>
            <a:ext cx="2340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Narrow" pitchFamily="34" charset="0"/>
              </a:rPr>
              <a:t>1)</a:t>
            </a:r>
            <a:r>
              <a:rPr lang="en-US" sz="1200" dirty="0">
                <a:latin typeface="Arial Narrow" pitchFamily="34" charset="0"/>
              </a:rPr>
              <a:t> Cath lab nurses/staff</a:t>
            </a:r>
            <a:endParaRPr lang="en-US" sz="1200" dirty="0" smtClean="0">
              <a:latin typeface="Arial Narrow" pitchFamily="34" charset="0"/>
            </a:endParaRPr>
          </a:p>
          <a:p>
            <a:r>
              <a:rPr lang="en-US" sz="1200" dirty="0" smtClean="0">
                <a:latin typeface="Arial Narrow" pitchFamily="34" charset="0"/>
              </a:rPr>
              <a:t>2)</a:t>
            </a:r>
            <a:r>
              <a:rPr lang="en-US" sz="1200" dirty="0">
                <a:latin typeface="Arial Narrow" pitchFamily="34" charset="0"/>
              </a:rPr>
              <a:t> CCU nurses /staff</a:t>
            </a:r>
            <a:endParaRPr lang="en-US" sz="1200" dirty="0" smtClean="0">
              <a:latin typeface="Arial Narrow" pitchFamily="34" charset="0"/>
            </a:endParaRPr>
          </a:p>
          <a:p>
            <a:r>
              <a:rPr lang="en-US" sz="1200" dirty="0" smtClean="0">
                <a:latin typeface="Arial Narrow" pitchFamily="34" charset="0"/>
              </a:rPr>
              <a:t>3)</a:t>
            </a:r>
            <a:r>
              <a:rPr lang="en-US" sz="1200" dirty="0">
                <a:latin typeface="Arial Narrow" pitchFamily="34" charset="0"/>
              </a:rPr>
              <a:t> Coordinators</a:t>
            </a:r>
          </a:p>
          <a:p>
            <a:r>
              <a:rPr lang="en-US" sz="1200" dirty="0" smtClean="0">
                <a:latin typeface="Arial Narrow" pitchFamily="34" charset="0"/>
              </a:rPr>
              <a:t>4) Cardiology residents</a:t>
            </a:r>
          </a:p>
          <a:p>
            <a:r>
              <a:rPr lang="en-US" sz="1200" dirty="0" smtClean="0">
                <a:latin typeface="Arial Narrow" pitchFamily="34" charset="0"/>
              </a:rPr>
              <a:t>5) Members of adjudication committee</a:t>
            </a:r>
          </a:p>
          <a:p>
            <a:r>
              <a:rPr lang="en-US" sz="1200" dirty="0" smtClean="0">
                <a:latin typeface="Arial Narrow" pitchFamily="34" charset="0"/>
              </a:rPr>
              <a:t>6) Members of DSMB</a:t>
            </a:r>
            <a:endParaRPr lang="en-US" sz="1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37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Background: Radial vs Femoral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207008"/>
            <a:ext cx="7468820" cy="3123590"/>
          </a:xfrm>
        </p:spPr>
        <p:txBody>
          <a:bodyPr>
            <a:normAutofit fontScale="92500" lnSpcReduction="10000"/>
          </a:bodyPr>
          <a:lstStyle/>
          <a:p>
            <a:r>
              <a:rPr lang="en-CA" sz="1900" dirty="0">
                <a:latin typeface="Arial Narrow" panose="020B0606020202030204" pitchFamily="34" charset="0"/>
                <a:cs typeface="Times New Roman" panose="02020603050405020304" pitchFamily="18" charset="0"/>
              </a:rPr>
              <a:t>Radial access has been </a:t>
            </a:r>
            <a:r>
              <a:rPr lang="en-CA" sz="19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endorsed because </a:t>
            </a:r>
          </a:p>
          <a:p>
            <a:pPr lvl="1"/>
            <a:r>
              <a:rPr lang="en-CA" sz="19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bleeding </a:t>
            </a:r>
            <a:r>
              <a:rPr lang="en-CA" sz="1900" dirty="0">
                <a:latin typeface="Arial Narrow" panose="020B0606020202030204" pitchFamily="34" charset="0"/>
                <a:cs typeface="Times New Roman" panose="02020603050405020304" pitchFamily="18" charset="0"/>
              </a:rPr>
              <a:t>is reported to be less </a:t>
            </a:r>
            <a:r>
              <a:rPr lang="en-CA" sz="19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frequent than with femoral access, </a:t>
            </a:r>
            <a:r>
              <a:rPr lang="en-CA" sz="1900" dirty="0">
                <a:latin typeface="Arial Narrow" panose="020B0606020202030204" pitchFamily="34" charset="0"/>
                <a:cs typeface="Times New Roman" panose="02020603050405020304" pitchFamily="18" charset="0"/>
              </a:rPr>
              <a:t>and </a:t>
            </a:r>
            <a:endParaRPr lang="en-CA" sz="19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CA" sz="19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bleeding </a:t>
            </a:r>
            <a:r>
              <a:rPr lang="en-CA" sz="1900" dirty="0">
                <a:latin typeface="Arial Narrow" panose="020B0606020202030204" pitchFamily="34" charset="0"/>
                <a:cs typeface="Times New Roman" panose="02020603050405020304" pitchFamily="18" charset="0"/>
              </a:rPr>
              <a:t>associated with PCI is linked to </a:t>
            </a:r>
            <a:r>
              <a:rPr lang="en-CA" sz="19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mortality  </a:t>
            </a:r>
            <a:endParaRPr lang="en-US" sz="19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en-US" sz="19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Previous </a:t>
            </a:r>
            <a:r>
              <a:rPr lang="en-US" sz="1900" dirty="0">
                <a:latin typeface="Arial Narrow" panose="020B0606020202030204" pitchFamily="34" charset="0"/>
                <a:cs typeface="Times New Roman" panose="02020603050405020304" pitchFamily="18" charset="0"/>
              </a:rPr>
              <a:t>trials suggest that </a:t>
            </a:r>
            <a:r>
              <a:rPr lang="en-US" sz="19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radial </a:t>
            </a:r>
            <a:r>
              <a:rPr lang="en-US" sz="1900" dirty="0">
                <a:latin typeface="Arial Narrow" panose="020B0606020202030204" pitchFamily="34" charset="0"/>
                <a:cs typeface="Times New Roman" panose="02020603050405020304" pitchFamily="18" charset="0"/>
              </a:rPr>
              <a:t>access is associated with </a:t>
            </a:r>
            <a:r>
              <a:rPr lang="en-US" sz="19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lower mortality in STEMI pts</a:t>
            </a:r>
          </a:p>
          <a:p>
            <a:r>
              <a:rPr lang="en-US" sz="19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M</a:t>
            </a:r>
            <a:r>
              <a:rPr lang="en-CA" sz="19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ortality</a:t>
            </a:r>
            <a:r>
              <a:rPr lang="en-CA" sz="19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CA" sz="1900" dirty="0">
                <a:latin typeface="Arial Narrow" panose="020B0606020202030204" pitchFamily="34" charset="0"/>
                <a:cs typeface="Times New Roman" panose="02020603050405020304" pitchFamily="18" charset="0"/>
              </a:rPr>
              <a:t>advantage for radial access over femoral access in </a:t>
            </a:r>
            <a:r>
              <a:rPr lang="en-CA" sz="19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pts </a:t>
            </a:r>
            <a:r>
              <a:rPr lang="en-CA" sz="1900" dirty="0">
                <a:latin typeface="Arial Narrow" panose="020B0606020202030204" pitchFamily="34" charset="0"/>
                <a:cs typeface="Times New Roman" panose="02020603050405020304" pitchFamily="18" charset="0"/>
              </a:rPr>
              <a:t>undergoing primary PCI </a:t>
            </a:r>
            <a:r>
              <a:rPr lang="en-CA" sz="19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is controversial.</a:t>
            </a:r>
          </a:p>
          <a:p>
            <a:r>
              <a:rPr lang="en-US" sz="19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Objective:</a:t>
            </a:r>
            <a:r>
              <a:rPr lang="en-US" sz="19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r>
              <a:rPr lang="en-US" sz="19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Determine </a:t>
            </a:r>
            <a:r>
              <a:rPr lang="en-US" sz="19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if radial access improves survival when compared to </a:t>
            </a:r>
            <a:r>
              <a:rPr lang="en-US" sz="19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femoral 	access </a:t>
            </a:r>
            <a:r>
              <a:rPr lang="en-US" sz="19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in </a:t>
            </a:r>
            <a:r>
              <a:rPr lang="en-US" sz="19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	pts referred for </a:t>
            </a:r>
            <a:r>
              <a:rPr lang="en-US" sz="19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primary PCI</a:t>
            </a:r>
            <a:endParaRPr lang="en-US" sz="19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27247"/>
            <a:ext cx="117281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SAFARI-STEMI</a:t>
            </a:r>
            <a:endParaRPr lang="en-US" sz="1600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18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STUDY DESIGN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99923" y="1060535"/>
            <a:ext cx="4447642" cy="3139067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Investigator-driven, multi-center, prospective, randomized open-label trial with blinded evaluation of outcomes</a:t>
            </a:r>
          </a:p>
          <a:p>
            <a:r>
              <a:rPr lang="en-US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Inclusion:</a:t>
            </a:r>
            <a:r>
              <a:rPr lang="en-US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STEMI pts referred for primary PCI with	symptom onset ≤12 hrs</a:t>
            </a:r>
          </a:p>
          <a:p>
            <a:r>
              <a:rPr lang="en-US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Main exclusion criteria:</a:t>
            </a:r>
          </a:p>
          <a:p>
            <a:pPr lvl="1"/>
            <a:r>
              <a:rPr lang="en-US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Fibrinolytic therapy</a:t>
            </a:r>
          </a:p>
          <a:p>
            <a:pPr lvl="1"/>
            <a:r>
              <a:rPr lang="en-US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Oral anticoagulants</a:t>
            </a:r>
          </a:p>
          <a:p>
            <a:pPr lvl="1"/>
            <a:r>
              <a:rPr lang="en-US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Prior CABG</a:t>
            </a:r>
          </a:p>
          <a:p>
            <a:pPr lvl="1"/>
            <a:endParaRPr lang="en-US" sz="1400" dirty="0"/>
          </a:p>
        </p:txBody>
      </p:sp>
      <p:pic>
        <p:nvPicPr>
          <p:cNvPr id="4102" name="Picture 6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" t="9504" r="9463" b="4526"/>
          <a:stretch/>
        </p:blipFill>
        <p:spPr bwMode="auto">
          <a:xfrm>
            <a:off x="4683569" y="920564"/>
            <a:ext cx="4221102" cy="349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" y="27247"/>
            <a:ext cx="117281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SAFARI-STEMI</a:t>
            </a:r>
            <a:endParaRPr lang="en-US" sz="1600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10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641"/>
            <a:ext cx="9143999" cy="781923"/>
          </a:xfrm>
        </p:spPr>
        <p:txBody>
          <a:bodyPr/>
          <a:lstStyle/>
          <a:p>
            <a:pPr algn="ctr"/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8061" y="1141321"/>
            <a:ext cx="5325464" cy="2991767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utcome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all-cause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mortality measured at 30 days</a:t>
            </a:r>
          </a:p>
          <a:p>
            <a:pPr marL="0" indent="0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outcomes at 30 days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stroke 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reinfarction 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stent thrombosis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bleeding (TIMI definition)</a:t>
            </a:r>
          </a:p>
          <a:p>
            <a:endParaRPr 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27247"/>
            <a:ext cx="117281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SAFARI-STEMI</a:t>
            </a:r>
            <a:endParaRPr lang="en-US" sz="1600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00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41" y="130978"/>
            <a:ext cx="8444162" cy="781923"/>
          </a:xfrm>
        </p:spPr>
        <p:txBody>
          <a:bodyPr/>
          <a:lstStyle/>
          <a:p>
            <a:pPr algn="ctr"/>
            <a:r>
              <a:rPr lang="en-US" dirty="0" smtClean="0"/>
              <a:t>Sample size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110636"/>
            <a:ext cx="8499026" cy="3080974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Expected 30-day mortality of </a:t>
            </a:r>
            <a:r>
              <a:rPr lang="en-US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4.0% </a:t>
            </a:r>
            <a:r>
              <a:rPr lang="en-US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in femoral </a:t>
            </a:r>
            <a:r>
              <a:rPr lang="en-US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access </a:t>
            </a:r>
            <a:r>
              <a:rPr lang="en-US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group</a:t>
            </a:r>
            <a:endParaRPr lang="en-US" sz="2000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Minimal clinically important difference of </a:t>
            </a:r>
            <a:r>
              <a:rPr lang="en-US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1.5% between femoral </a:t>
            </a:r>
            <a:r>
              <a:rPr lang="en-US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and </a:t>
            </a:r>
            <a:r>
              <a:rPr lang="en-US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radial </a:t>
            </a:r>
            <a:r>
              <a:rPr lang="en-US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access</a:t>
            </a:r>
          </a:p>
          <a:p>
            <a:r>
              <a:rPr lang="en-US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Crossover rate: </a:t>
            </a:r>
            <a:r>
              <a:rPr lang="en-US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radial access </a:t>
            </a:r>
            <a:r>
              <a:rPr lang="en-US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5</a:t>
            </a:r>
            <a:r>
              <a:rPr lang="en-US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% </a:t>
            </a:r>
            <a:r>
              <a:rPr lang="en-US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vs.1</a:t>
            </a:r>
            <a:r>
              <a:rPr lang="en-US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% </a:t>
            </a:r>
            <a:r>
              <a:rPr lang="en-US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femoral access</a:t>
            </a:r>
          </a:p>
          <a:p>
            <a:r>
              <a:rPr lang="en-US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Loss to follow-up of 0.5%</a:t>
            </a:r>
          </a:p>
          <a:p>
            <a:r>
              <a:rPr lang="en-US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Sample </a:t>
            </a:r>
            <a:r>
              <a:rPr lang="en-US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size of 2442 </a:t>
            </a:r>
            <a:r>
              <a:rPr lang="en-US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pts </a:t>
            </a:r>
            <a:r>
              <a:rPr lang="en-US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per group </a:t>
            </a:r>
            <a:r>
              <a:rPr lang="en-US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(total </a:t>
            </a:r>
            <a:r>
              <a:rPr lang="en-US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of 4884 </a:t>
            </a:r>
            <a:r>
              <a:rPr lang="en-US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pts</a:t>
            </a:r>
            <a:r>
              <a:rPr lang="en-US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required with </a:t>
            </a:r>
            <a:r>
              <a:rPr lang="en-US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a level of significance of 0.05 and 80% </a:t>
            </a:r>
            <a:r>
              <a:rPr lang="en-US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power </a:t>
            </a:r>
            <a:endParaRPr lang="en-US" sz="2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27247"/>
            <a:ext cx="117281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SAFARI-STEMI</a:t>
            </a:r>
            <a:endParaRPr lang="en-US" sz="1600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30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Role of DSMB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139" y="1441244"/>
            <a:ext cx="7410298" cy="2496569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An independent </a:t>
            </a:r>
            <a:r>
              <a:rPr lang="en-US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DSMB </a:t>
            </a:r>
            <a:r>
              <a:rPr lang="en-US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oversaw the safety and scientific validity of the </a:t>
            </a:r>
            <a:r>
              <a:rPr lang="en-US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trial</a:t>
            </a:r>
            <a:endParaRPr lang="en-US" sz="2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On </a:t>
            </a:r>
            <a:r>
              <a:rPr lang="en-US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December </a:t>
            </a:r>
            <a:r>
              <a:rPr lang="en-US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7, </a:t>
            </a:r>
            <a:r>
              <a:rPr lang="en-US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2018, recruitment </a:t>
            </a:r>
            <a:r>
              <a:rPr lang="en-US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was stopped </a:t>
            </a:r>
            <a:r>
              <a:rPr lang="en-US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early as recommended by the </a:t>
            </a:r>
            <a:r>
              <a:rPr lang="en-US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DSMB</a:t>
            </a:r>
            <a:endParaRPr lang="en-US" sz="2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27247"/>
            <a:ext cx="117281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SAFARI-STEMI</a:t>
            </a:r>
            <a:endParaRPr lang="en-US" sz="1600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95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41" y="2779"/>
            <a:ext cx="8444162" cy="781923"/>
          </a:xfrm>
        </p:spPr>
        <p:txBody>
          <a:bodyPr/>
          <a:lstStyle/>
          <a:p>
            <a:pPr algn="ctr"/>
            <a:r>
              <a:rPr lang="en-US" dirty="0" smtClean="0"/>
              <a:t>Patient Flow Diagram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779"/>
            <a:ext cx="117281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SAFARI-STEMI</a:t>
            </a:r>
            <a:endParaRPr lang="en-US" sz="1600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8015" b="4198"/>
          <a:stretch/>
        </p:blipFill>
        <p:spPr bwMode="auto">
          <a:xfrm>
            <a:off x="1022814" y="863195"/>
            <a:ext cx="6928943" cy="356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378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" y="14283"/>
            <a:ext cx="9143999" cy="78192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Baseline </a:t>
            </a:r>
            <a:r>
              <a:rPr lang="en-US" dirty="0" smtClean="0"/>
              <a:t>Characteristics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500733"/>
              </p:ext>
            </p:extLst>
          </p:nvPr>
        </p:nvGraphicFramePr>
        <p:xfrm>
          <a:off x="1141171" y="824316"/>
          <a:ext cx="6795821" cy="3530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4525"/>
                <a:gridCol w="1777594"/>
                <a:gridCol w="1733702"/>
              </a:tblGrid>
              <a:tr h="351130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 smtClean="0">
                          <a:effectLst/>
                          <a:latin typeface="Arial Narrow" panose="020B0606020202030204" pitchFamily="34" charset="0"/>
                        </a:rPr>
                        <a:t>Characteristic 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effectLst/>
                          <a:latin typeface="Arial Narrow" panose="020B0606020202030204" pitchFamily="34" charset="0"/>
                        </a:rPr>
                        <a:t>Radial Access</a:t>
                      </a:r>
                      <a:endParaRPr lang="en-US" sz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en-US" sz="1200" kern="1200" dirty="0" smtClean="0">
                          <a:effectLst/>
                          <a:latin typeface="Arial Narrow" panose="020B0606020202030204" pitchFamily="34" charset="0"/>
                        </a:rPr>
                        <a:t> (n=</a:t>
                      </a:r>
                      <a:r>
                        <a:rPr lang="en-CA" sz="1200" kern="1200" dirty="0" smtClean="0">
                          <a:effectLst/>
                          <a:latin typeface="Arial Narrow" panose="020B0606020202030204" pitchFamily="34" charset="0"/>
                        </a:rPr>
                        <a:t>1136)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Femoral Access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 (n= 1156)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195004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</a:rPr>
                        <a:t>Age, mean </a:t>
                      </a:r>
                      <a:r>
                        <a:rPr lang="en-CA" sz="1400" dirty="0" smtClean="0">
                          <a:effectLst/>
                          <a:latin typeface="Arial Narrow" panose="020B0606020202030204" pitchFamily="34" charset="0"/>
                        </a:rPr>
                        <a:t>± </a:t>
                      </a: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</a:rPr>
                        <a:t>SD, </a:t>
                      </a:r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</a:rPr>
                        <a:t>y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effectLst/>
                          <a:latin typeface="Arial Narrow" panose="020B0606020202030204" pitchFamily="34" charset="0"/>
                        </a:rPr>
                        <a:t>61.6 </a:t>
                      </a:r>
                      <a:r>
                        <a:rPr lang="en-CA" sz="1400" dirty="0" smtClean="0">
                          <a:effectLst/>
                          <a:latin typeface="Arial Narrow" panose="020B0606020202030204" pitchFamily="34" charset="0"/>
                        </a:rPr>
                        <a:t>± 12.3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effectLst/>
                          <a:latin typeface="Arial Narrow" panose="020B0606020202030204" pitchFamily="34" charset="0"/>
                        </a:rPr>
                        <a:t>62.0 </a:t>
                      </a:r>
                      <a:r>
                        <a:rPr lang="en-CA" sz="1400" dirty="0" smtClean="0">
                          <a:effectLst/>
                          <a:latin typeface="Arial Narrow" panose="020B0606020202030204" pitchFamily="34" charset="0"/>
                        </a:rPr>
                        <a:t>± 12.1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16825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</a:rPr>
                        <a:t>Male </a:t>
                      </a: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</a:rPr>
                        <a:t>sex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effectLst/>
                          <a:latin typeface="Arial Narrow" panose="020B0606020202030204" pitchFamily="34" charset="0"/>
                        </a:rPr>
                        <a:t>77.7</a:t>
                      </a: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effectLst/>
                          <a:latin typeface="Arial Narrow" panose="020B0606020202030204" pitchFamily="34" charset="0"/>
                        </a:rPr>
                        <a:t>77.9</a:t>
                      </a: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131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</a:rPr>
                        <a:t>Hypertension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effectLst/>
                          <a:latin typeface="Arial Narrow" panose="020B0606020202030204" pitchFamily="34" charset="0"/>
                        </a:rPr>
                        <a:t>49.1</a:t>
                      </a: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effectLst/>
                          <a:latin typeface="Arial Narrow" panose="020B0606020202030204" pitchFamily="34" charset="0"/>
                        </a:rPr>
                        <a:t>46.8</a:t>
                      </a: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19648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</a:rPr>
                        <a:t>Diabetes </a:t>
                      </a:r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</a:rPr>
                        <a:t>mellitus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effectLst/>
                          <a:latin typeface="Arial Narrow" panose="020B0606020202030204" pitchFamily="34" charset="0"/>
                        </a:rPr>
                        <a:t>16.7</a:t>
                      </a: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effectLst/>
                          <a:latin typeface="Arial Narrow" panose="020B0606020202030204" pitchFamily="34" charset="0"/>
                        </a:rPr>
                        <a:t>18.3</a:t>
                      </a: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2791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</a:rPr>
                        <a:t>Current </a:t>
                      </a:r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</a:rPr>
                        <a:t>smoker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effectLst/>
                          <a:latin typeface="Arial Narrow" panose="020B0606020202030204" pitchFamily="34" charset="0"/>
                        </a:rPr>
                        <a:t>39.6</a:t>
                      </a: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effectLst/>
                          <a:latin typeface="Arial Narrow" panose="020B0606020202030204" pitchFamily="34" charset="0"/>
                        </a:rPr>
                        <a:t>38.2</a:t>
                      </a: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1997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</a:rPr>
                        <a:t>Dyslipidemia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effectLst/>
                          <a:latin typeface="Arial Narrow" panose="020B0606020202030204" pitchFamily="34" charset="0"/>
                        </a:rPr>
                        <a:t>37.2</a:t>
                      </a: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effectLst/>
                          <a:latin typeface="Arial Narrow" panose="020B0606020202030204" pitchFamily="34" charset="0"/>
                        </a:rPr>
                        <a:t>37.3</a:t>
                      </a: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1945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</a:rPr>
                        <a:t>Previous MI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effectLst/>
                          <a:latin typeface="Arial Narrow" panose="020B0606020202030204" pitchFamily="34" charset="0"/>
                        </a:rPr>
                        <a:t>11.0</a:t>
                      </a: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effectLst/>
                          <a:latin typeface="Arial Narrow" panose="020B0606020202030204" pitchFamily="34" charset="0"/>
                        </a:rPr>
                        <a:t>10.0</a:t>
                      </a: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18356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</a:rPr>
                        <a:t>Previous PCI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effectLst/>
                          <a:latin typeface="Arial Narrow" panose="020B0606020202030204" pitchFamily="34" charset="0"/>
                        </a:rPr>
                        <a:t>9.2</a:t>
                      </a: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effectLst/>
                          <a:latin typeface="Arial Narrow" panose="020B0606020202030204" pitchFamily="34" charset="0"/>
                        </a:rPr>
                        <a:t>9.0% 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2510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 smtClean="0">
                          <a:effectLst/>
                          <a:latin typeface="Arial Narrow" panose="020B0606020202030204" pitchFamily="34" charset="0"/>
                        </a:rPr>
                        <a:t>Previous </a:t>
                      </a:r>
                      <a:r>
                        <a:rPr lang="en-US" sz="1400" kern="1200" dirty="0">
                          <a:effectLst/>
                          <a:latin typeface="Arial Narrow" panose="020B0606020202030204" pitchFamily="34" charset="0"/>
                        </a:rPr>
                        <a:t>stroke or TIA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kern="1200" dirty="0" smtClean="0">
                          <a:effectLst/>
                          <a:latin typeface="Arial Narrow" panose="020B0606020202030204" pitchFamily="34" charset="0"/>
                        </a:rPr>
                        <a:t>3.6</a:t>
                      </a: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kern="1200" dirty="0" smtClean="0">
                          <a:effectLst/>
                          <a:latin typeface="Arial Narrow" panose="020B0606020202030204" pitchFamily="34" charset="0"/>
                        </a:rPr>
                        <a:t>3.5</a:t>
                      </a: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</a:tr>
              <a:tr h="225108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</a:rPr>
                        <a:t>Anterior myocardial </a:t>
                      </a: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</a:rPr>
                        <a:t>infarction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effectLst/>
                          <a:latin typeface="Arial Narrow" panose="020B0606020202030204" pitchFamily="34" charset="0"/>
                        </a:rPr>
                        <a:t>37.7</a:t>
                      </a: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effectLst/>
                          <a:latin typeface="Arial Narrow" panose="020B0606020202030204" pitchFamily="34" charset="0"/>
                        </a:rPr>
                        <a:t>34.3</a:t>
                      </a: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5108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</a:rPr>
                        <a:t>Heart rate, mean </a:t>
                      </a:r>
                      <a:r>
                        <a:rPr lang="en-CA" sz="1400" dirty="0" smtClean="0">
                          <a:effectLst/>
                          <a:latin typeface="Arial Narrow" panose="020B0606020202030204" pitchFamily="34" charset="0"/>
                        </a:rPr>
                        <a:t>± </a:t>
                      </a: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</a:rPr>
                        <a:t>SD, </a:t>
                      </a:r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</a:rPr>
                        <a:t>beats per minute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effectLst/>
                          <a:latin typeface="Arial Narrow" panose="020B0606020202030204" pitchFamily="34" charset="0"/>
                        </a:rPr>
                        <a:t>76.7 </a:t>
                      </a:r>
                      <a:r>
                        <a:rPr lang="en-CA" sz="1400" dirty="0" smtClean="0">
                          <a:effectLst/>
                          <a:latin typeface="Arial Narrow" panose="020B0606020202030204" pitchFamily="34" charset="0"/>
                        </a:rPr>
                        <a:t>± 30.3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>
                          <a:effectLst/>
                          <a:latin typeface="Arial Narrow" panose="020B0606020202030204" pitchFamily="34" charset="0"/>
                        </a:rPr>
                        <a:t>77.5 ± 25.5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09127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</a:rPr>
                        <a:t>Systolic blood pressure, mean </a:t>
                      </a:r>
                      <a:r>
                        <a:rPr lang="en-CA" sz="1400" dirty="0" smtClean="0">
                          <a:effectLst/>
                          <a:latin typeface="Arial Narrow" panose="020B0606020202030204" pitchFamily="34" charset="0"/>
                        </a:rPr>
                        <a:t>± </a:t>
                      </a: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</a:rPr>
                        <a:t>SD, </a:t>
                      </a:r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</a:rPr>
                        <a:t>mm Hg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effectLst/>
                          <a:latin typeface="Arial Narrow" panose="020B0606020202030204" pitchFamily="34" charset="0"/>
                        </a:rPr>
                        <a:t>141.0 </a:t>
                      </a:r>
                      <a:r>
                        <a:rPr lang="en-CA" sz="1400" dirty="0" smtClean="0">
                          <a:effectLst/>
                          <a:latin typeface="Arial Narrow" panose="020B0606020202030204" pitchFamily="34" charset="0"/>
                        </a:rPr>
                        <a:t>± 28.5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effectLst/>
                          <a:latin typeface="Arial Narrow" panose="020B0606020202030204" pitchFamily="34" charset="0"/>
                        </a:rPr>
                        <a:t>142.4 </a:t>
                      </a:r>
                      <a:r>
                        <a:rPr lang="en-CA" sz="1400" dirty="0" smtClean="0">
                          <a:effectLst/>
                          <a:latin typeface="Arial Narrow" panose="020B0606020202030204" pitchFamily="34" charset="0"/>
                        </a:rPr>
                        <a:t>± 27.7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5108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</a:rPr>
                        <a:t>Killip class II, III, or </a:t>
                      </a: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</a:rPr>
                        <a:t>IV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</a:rPr>
                        <a:t>7.0%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</a:rPr>
                        <a:t>6.7%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5108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</a:rPr>
                        <a:t>Body-mass index</a:t>
                      </a: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</a:rPr>
                        <a:t>mean </a:t>
                      </a:r>
                      <a:r>
                        <a:rPr lang="en-CA" sz="1400" dirty="0" smtClean="0">
                          <a:effectLst/>
                          <a:latin typeface="Arial Narrow" panose="020B0606020202030204" pitchFamily="34" charset="0"/>
                        </a:rPr>
                        <a:t>± </a:t>
                      </a: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</a:rPr>
                        <a:t>SD </a:t>
                      </a:r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</a:rPr>
                        <a:t>kg/m</a:t>
                      </a:r>
                      <a:r>
                        <a:rPr lang="en-US" sz="1400" baseline="3000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effectLst/>
                          <a:latin typeface="Arial Narrow" panose="020B0606020202030204" pitchFamily="34" charset="0"/>
                        </a:rPr>
                        <a:t>28.2 </a:t>
                      </a:r>
                      <a:r>
                        <a:rPr lang="en-CA" sz="1400" dirty="0" smtClean="0">
                          <a:effectLst/>
                          <a:latin typeface="Arial Narrow" panose="020B0606020202030204" pitchFamily="34" charset="0"/>
                        </a:rPr>
                        <a:t>± 4.9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effectLst/>
                          <a:latin typeface="Arial Narrow" panose="020B0606020202030204" pitchFamily="34" charset="0"/>
                        </a:rPr>
                        <a:t>28.2 </a:t>
                      </a:r>
                      <a:r>
                        <a:rPr lang="en-CA" sz="1400" dirty="0" smtClean="0">
                          <a:effectLst/>
                          <a:latin typeface="Arial Narrow" panose="020B0606020202030204" pitchFamily="34" charset="0"/>
                        </a:rPr>
                        <a:t>± 4.9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" y="27247"/>
            <a:ext cx="117281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SAFARI-STEMI</a:t>
            </a:r>
            <a:endParaRPr lang="en-US" sz="1600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48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8D8B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10194</TotalTime>
  <Words>1367</Words>
  <Application>Microsoft Office PowerPoint</Application>
  <PresentationFormat>On-screen Show (16:9)</PresentationFormat>
  <Paragraphs>352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Custom Design</vt:lpstr>
      <vt:lpstr>PowerPoint Presentation</vt:lpstr>
      <vt:lpstr>The SAfety and Efficacy of Femoral Access vs. RadIal Access  in ST-Elevation Myocardial Infarction  (SAFARI-STEMI) trial </vt:lpstr>
      <vt:lpstr>Background: Radial vs Femoral Access</vt:lpstr>
      <vt:lpstr>STUDY DESIGN</vt:lpstr>
      <vt:lpstr>Outcomes</vt:lpstr>
      <vt:lpstr>Sample size </vt:lpstr>
      <vt:lpstr>Role of DSMB</vt:lpstr>
      <vt:lpstr>Patient Flow Diagram</vt:lpstr>
      <vt:lpstr>Baseline Characteristics</vt:lpstr>
      <vt:lpstr>Medications for the Procedure</vt:lpstr>
      <vt:lpstr>Cardiac Catheterization/PCI Results</vt:lpstr>
      <vt:lpstr>Key Time Intervals:   median (q1,q3) - min </vt:lpstr>
      <vt:lpstr>Angiographic results</vt:lpstr>
      <vt:lpstr>TIMI Flow Grade</vt:lpstr>
      <vt:lpstr>DSMB’s Recommendation </vt:lpstr>
      <vt:lpstr>Primary Outcome:  30-day Mortality</vt:lpstr>
      <vt:lpstr>Subgroup Analysis of the Primary Outcome</vt:lpstr>
      <vt:lpstr>Secondary Outcomes at 30 days</vt:lpstr>
      <vt:lpstr>Stent Thrombosis</vt:lpstr>
      <vt:lpstr>Bleeding at 30 days</vt:lpstr>
      <vt:lpstr>PowerPoint Presentation</vt:lpstr>
      <vt:lpstr>PowerPoint Presentation</vt:lpstr>
      <vt:lpstr>CONCLUSIONS</vt:lpstr>
      <vt:lpstr>Acknowledgment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Windows User</cp:lastModifiedBy>
  <cp:revision>289</cp:revision>
  <dcterms:created xsi:type="dcterms:W3CDTF">2010-04-12T23:12:02Z</dcterms:created>
  <dcterms:modified xsi:type="dcterms:W3CDTF">2019-03-15T01:04:36Z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