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1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8" r:id="rId1"/>
  </p:sldMasterIdLst>
  <p:notesMasterIdLst>
    <p:notesMasterId r:id="rId29"/>
  </p:notesMasterIdLst>
  <p:handoutMasterIdLst>
    <p:handoutMasterId r:id="rId30"/>
  </p:handoutMasterIdLst>
  <p:sldIdLst>
    <p:sldId id="416" r:id="rId2"/>
    <p:sldId id="425" r:id="rId3"/>
    <p:sldId id="417" r:id="rId4"/>
    <p:sldId id="1014" r:id="rId5"/>
    <p:sldId id="430" r:id="rId6"/>
    <p:sldId id="1958" r:id="rId7"/>
    <p:sldId id="1961" r:id="rId8"/>
    <p:sldId id="434" r:id="rId9"/>
    <p:sldId id="444" r:id="rId10"/>
    <p:sldId id="1956" r:id="rId11"/>
    <p:sldId id="1962" r:id="rId12"/>
    <p:sldId id="1963" r:id="rId13"/>
    <p:sldId id="1987" r:id="rId14"/>
    <p:sldId id="1977" r:id="rId15"/>
    <p:sldId id="1978" r:id="rId16"/>
    <p:sldId id="1979" r:id="rId17"/>
    <p:sldId id="1940" r:id="rId18"/>
    <p:sldId id="1970" r:id="rId19"/>
    <p:sldId id="1976" r:id="rId20"/>
    <p:sldId id="1947" r:id="rId21"/>
    <p:sldId id="1948" r:id="rId22"/>
    <p:sldId id="1954" r:id="rId23"/>
    <p:sldId id="1965" r:id="rId24"/>
    <p:sldId id="1968" r:id="rId25"/>
    <p:sldId id="1966" r:id="rId26"/>
    <p:sldId id="1974" r:id="rId27"/>
    <p:sldId id="443" r:id="rId28"/>
  </p:sldIdLst>
  <p:sldSz cx="9144000" cy="5143500" type="screen16x9"/>
  <p:notesSz cx="7086600" cy="9372600"/>
  <p:custDataLst>
    <p:tags r:id="rId3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5pPr>
    <a:lvl6pPr marL="22860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6pPr>
    <a:lvl7pPr marL="27432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7pPr>
    <a:lvl8pPr marL="32004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8pPr>
    <a:lvl9pPr marL="36576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52" userDrawn="1">
          <p15:clr>
            <a:srgbClr val="A4A3A4"/>
          </p15:clr>
        </p15:guide>
        <p15:guide id="2" orient="horz" pos="492" userDrawn="1">
          <p15:clr>
            <a:srgbClr val="A4A3A4"/>
          </p15:clr>
        </p15:guide>
        <p15:guide id="3" pos="336" userDrawn="1">
          <p15:clr>
            <a:srgbClr val="A4A3A4"/>
          </p15:clr>
        </p15:guide>
        <p15:guide id="4" pos="56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25E"/>
    <a:srgbClr val="00FA00"/>
    <a:srgbClr val="005528"/>
    <a:srgbClr val="660066"/>
    <a:srgbClr val="7B0001"/>
    <a:srgbClr val="FEEE9E"/>
    <a:srgbClr val="520001"/>
    <a:srgbClr val="0A2D74"/>
    <a:srgbClr val="461D66"/>
    <a:srgbClr val="760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20" autoAdjust="0"/>
    <p:restoredTop sz="95707"/>
  </p:normalViewPr>
  <p:slideViewPr>
    <p:cSldViewPr snapToGrid="0">
      <p:cViewPr varScale="1">
        <p:scale>
          <a:sx n="138" d="100"/>
          <a:sy n="138" d="100"/>
        </p:scale>
        <p:origin x="256" y="184"/>
      </p:cViewPr>
      <p:guideLst>
        <p:guide orient="horz" pos="252"/>
        <p:guide orient="horz" pos="492"/>
        <p:guide pos="336"/>
        <p:guide pos="56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728"/>
    </p:cViewPr>
  </p:sorterViewPr>
  <p:notesViewPr>
    <p:cSldViewPr snapToGrid="0">
      <p:cViewPr varScale="1">
        <p:scale>
          <a:sx n="66" d="100"/>
          <a:sy n="66" d="100"/>
        </p:scale>
        <p:origin x="0" y="29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avdumpsfsb01\Data\Publications%20Abstracts%20Presentations%20&amp;%20Corporate%20PR\Abstracts%20INCLUDING%20presentations\2019\ACC\COAPT_LBCT_EchoMethods\Presentation\LV_Plo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avdumpsfsb01\Data\Publications%20Abstracts%20Presentations%20&amp;%20Corporate%20PR\Abstracts%20INCLUDING%20presentations\2019\ACC\COAPT_LBCT_EchoMethods\Presentation\LV_Plo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avdumpsfsb01\Data\Publications%20Abstracts%20Presentations%20&amp;%20Corporate%20PR\Abstracts%20INCLUDING%20presentations\2019\ACC\COAPT_LBCT_EchoMethods\Presentation\LV_Plo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LVEDV_hybrid!$K$2</c:f>
              <c:strCache>
                <c:ptCount val="1"/>
                <c:pt idx="0">
                  <c:v>y (Device)</c:v>
                </c:pt>
              </c:strCache>
            </c:strRef>
          </c:tx>
          <c:spPr>
            <a:ln w="25400" cap="rnd">
              <a:solidFill>
                <a:srgbClr val="92D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92D050"/>
              </a:solidFill>
              <a:ln w="15875">
                <a:solidFill>
                  <a:srgbClr val="92D050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LVEDV_hybrid!$M$3:$M$7</c:f>
                <c:numCache>
                  <c:formatCode>General</c:formatCode>
                  <c:ptCount val="5"/>
                  <c:pt idx="0">
                    <c:v>3.02</c:v>
                  </c:pt>
                  <c:pt idx="1">
                    <c:v>4.2862858919430824</c:v>
                  </c:pt>
                  <c:pt idx="2">
                    <c:v>4.4466257038346599</c:v>
                  </c:pt>
                  <c:pt idx="3">
                    <c:v>8.3798193934316654</c:v>
                  </c:pt>
                  <c:pt idx="4">
                    <c:v>6.9624430872218364</c:v>
                  </c:pt>
                </c:numCache>
              </c:numRef>
            </c:plus>
            <c:minus>
              <c:numRef>
                <c:f>LVEDV_hybrid!$M$3:$M$7</c:f>
                <c:numCache>
                  <c:formatCode>General</c:formatCode>
                  <c:ptCount val="5"/>
                  <c:pt idx="0">
                    <c:v>3.02</c:v>
                  </c:pt>
                  <c:pt idx="1">
                    <c:v>4.2862858919430824</c:v>
                  </c:pt>
                  <c:pt idx="2">
                    <c:v>4.4466257038346599</c:v>
                  </c:pt>
                  <c:pt idx="3">
                    <c:v>8.3798193934316654</c:v>
                  </c:pt>
                  <c:pt idx="4">
                    <c:v>6.9624430872218364</c:v>
                  </c:pt>
                </c:numCache>
              </c:numRef>
            </c:minus>
            <c:spPr>
              <a:noFill/>
              <a:ln w="9525" cap="flat" cmpd="sng" algn="ctr">
                <a:solidFill>
                  <a:srgbClr val="92D050"/>
                </a:solidFill>
                <a:round/>
              </a:ln>
              <a:effectLst/>
            </c:spPr>
          </c:errBars>
          <c:errBars>
            <c:errDir val="x"/>
            <c:errBarType val="both"/>
            <c:errValType val="fixedVal"/>
            <c:noEndCap val="0"/>
            <c:val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LVEDV_hybrid!$J$3:$J$9</c:f>
              <c:numCache>
                <c:formatCode>General</c:formatCode>
                <c:ptCount val="7"/>
                <c:pt idx="0">
                  <c:v>1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</c:numCache>
            </c:numRef>
          </c:xVal>
          <c:yVal>
            <c:numRef>
              <c:f>LVEDV_hybrid!$K$3:$K$9</c:f>
              <c:numCache>
                <c:formatCode>0.00</c:formatCode>
                <c:ptCount val="7"/>
                <c:pt idx="0" formatCode="General">
                  <c:v>-17.559999999999999</c:v>
                </c:pt>
                <c:pt idx="1">
                  <c:v>-10.447786299294831</c:v>
                </c:pt>
                <c:pt idx="2">
                  <c:v>-2.8057766336086174</c:v>
                </c:pt>
                <c:pt idx="3">
                  <c:v>4.0545065114350702</c:v>
                </c:pt>
                <c:pt idx="4">
                  <c:v>13.8004994141716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44D-4C88-9D27-A353B9A8F3AB}"/>
            </c:ext>
          </c:extLst>
        </c:ser>
        <c:ser>
          <c:idx val="1"/>
          <c:order val="1"/>
          <c:tx>
            <c:strRef>
              <c:f>LVEDV_hybrid!$L$2</c:f>
              <c:strCache>
                <c:ptCount val="1"/>
                <c:pt idx="0">
                  <c:v>y (Control)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F0"/>
              </a:solidFill>
              <a:ln w="15875">
                <a:solidFill>
                  <a:srgbClr val="00B0F0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LVEDV_hybrid!$N$3:$N$7</c:f>
                <c:numCache>
                  <c:formatCode>General</c:formatCode>
                  <c:ptCount val="5"/>
                  <c:pt idx="0">
                    <c:v>3.7480928025908433</c:v>
                  </c:pt>
                  <c:pt idx="1">
                    <c:v>4.6725163243841905</c:v>
                  </c:pt>
                  <c:pt idx="2">
                    <c:v>5.5808830584625371</c:v>
                  </c:pt>
                  <c:pt idx="3">
                    <c:v>6.9272058948268258</c:v>
                  </c:pt>
                  <c:pt idx="4">
                    <c:v>8.7298814853530828</c:v>
                  </c:pt>
                </c:numCache>
              </c:numRef>
            </c:plus>
            <c:minus>
              <c:numRef>
                <c:f>LVEDV_hybrid!$N$3:$N$7</c:f>
                <c:numCache>
                  <c:formatCode>General</c:formatCode>
                  <c:ptCount val="5"/>
                  <c:pt idx="0">
                    <c:v>3.7480928025908433</c:v>
                  </c:pt>
                  <c:pt idx="1">
                    <c:v>4.6725163243841905</c:v>
                  </c:pt>
                  <c:pt idx="2">
                    <c:v>5.5808830584625371</c:v>
                  </c:pt>
                  <c:pt idx="3">
                    <c:v>6.9272058948268258</c:v>
                  </c:pt>
                  <c:pt idx="4">
                    <c:v>8.7298814853530828</c:v>
                  </c:pt>
                </c:numCache>
              </c:numRef>
            </c:minus>
            <c:spPr>
              <a:noFill/>
              <a:ln w="9525" cap="flat" cmpd="sng" algn="ctr">
                <a:solidFill>
                  <a:srgbClr val="00B0F0"/>
                </a:solidFill>
                <a:round/>
              </a:ln>
              <a:effectLst/>
            </c:spPr>
          </c:errBars>
          <c:errBars>
            <c:errDir val="x"/>
            <c:errBarType val="both"/>
            <c:errValType val="fixedVal"/>
            <c:noEndCap val="0"/>
            <c:val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LVEDV_hybrid!$J$3:$J$9</c:f>
              <c:numCache>
                <c:formatCode>General</c:formatCode>
                <c:ptCount val="7"/>
                <c:pt idx="0">
                  <c:v>1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</c:numCache>
            </c:numRef>
          </c:xVal>
          <c:yVal>
            <c:numRef>
              <c:f>LVEDV_hybrid!$L$3:$L$9</c:f>
              <c:numCache>
                <c:formatCode>0.00</c:formatCode>
                <c:ptCount val="7"/>
                <c:pt idx="0">
                  <c:v>-11.601315467104959</c:v>
                </c:pt>
                <c:pt idx="1">
                  <c:v>2.9076685644927251</c:v>
                </c:pt>
                <c:pt idx="2">
                  <c:v>20.091855291368553</c:v>
                </c:pt>
                <c:pt idx="3">
                  <c:v>50.262227015704582</c:v>
                </c:pt>
                <c:pt idx="4">
                  <c:v>54.896360522200084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44D-4C88-9D27-A353B9A8F3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8432216"/>
        <c:axId val="458431888"/>
      </c:scatterChart>
      <c:valAx>
        <c:axId val="458432216"/>
        <c:scaling>
          <c:orientation val="minMax"/>
          <c:max val="25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8431888"/>
        <c:crosses val="autoZero"/>
        <c:crossBetween val="midCat"/>
      </c:valAx>
      <c:valAx>
        <c:axId val="458431888"/>
        <c:scaling>
          <c:orientation val="minMax"/>
          <c:max val="75"/>
          <c:min val="-25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58432216"/>
        <c:crosses val="autoZero"/>
        <c:crossBetween val="midCat"/>
        <c:majorUnit val="25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002060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LVESV_hybrid!$K$2</c:f>
              <c:strCache>
                <c:ptCount val="1"/>
                <c:pt idx="0">
                  <c:v>y (Device)</c:v>
                </c:pt>
              </c:strCache>
            </c:strRef>
          </c:tx>
          <c:spPr>
            <a:ln w="25400" cap="rnd">
              <a:solidFill>
                <a:srgbClr val="92D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92D050"/>
              </a:solidFill>
              <a:ln w="15875">
                <a:solidFill>
                  <a:srgbClr val="92D050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LVESV_hybrid!$M$3:$M$7</c:f>
                <c:numCache>
                  <c:formatCode>General</c:formatCode>
                  <c:ptCount val="5"/>
                  <c:pt idx="0">
                    <c:v>2.4746088247483815</c:v>
                  </c:pt>
                  <c:pt idx="1">
                    <c:v>3.8264098878263515</c:v>
                  </c:pt>
                  <c:pt idx="2">
                    <c:v>4.7194603940326241</c:v>
                  </c:pt>
                  <c:pt idx="3">
                    <c:v>7.1959770520022692</c:v>
                  </c:pt>
                  <c:pt idx="4">
                    <c:v>9.1563388017336287</c:v>
                  </c:pt>
                </c:numCache>
              </c:numRef>
            </c:plus>
            <c:minus>
              <c:numRef>
                <c:f>LVESV_hybrid!$M$3:$M$7</c:f>
                <c:numCache>
                  <c:formatCode>General</c:formatCode>
                  <c:ptCount val="5"/>
                  <c:pt idx="0">
                    <c:v>2.4746088247483815</c:v>
                  </c:pt>
                  <c:pt idx="1">
                    <c:v>3.8264098878263515</c:v>
                  </c:pt>
                  <c:pt idx="2">
                    <c:v>4.7194603940326241</c:v>
                  </c:pt>
                  <c:pt idx="3">
                    <c:v>7.1959770520022692</c:v>
                  </c:pt>
                  <c:pt idx="4">
                    <c:v>9.1563388017336287</c:v>
                  </c:pt>
                </c:numCache>
              </c:numRef>
            </c:minus>
            <c:spPr>
              <a:noFill/>
              <a:ln w="9525" cap="flat" cmpd="sng" algn="ctr">
                <a:solidFill>
                  <a:srgbClr val="92D050"/>
                </a:solidFill>
                <a:round/>
              </a:ln>
              <a:effectLst/>
            </c:spPr>
          </c:errBars>
          <c:errBars>
            <c:errDir val="x"/>
            <c:errBarType val="both"/>
            <c:errValType val="fixedVal"/>
            <c:noEndCap val="0"/>
            <c:val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LVESV_hybrid!$J$3:$J$9</c:f>
              <c:numCache>
                <c:formatCode>General</c:formatCode>
                <c:ptCount val="7"/>
                <c:pt idx="0">
                  <c:v>1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</c:numCache>
            </c:numRef>
          </c:xVal>
          <c:yVal>
            <c:numRef>
              <c:f>LVESV_hybrid!$K$3:$K$9</c:f>
              <c:numCache>
                <c:formatCode>0.00</c:formatCode>
                <c:ptCount val="7"/>
                <c:pt idx="0">
                  <c:v>-6.8515588197806068</c:v>
                </c:pt>
                <c:pt idx="1">
                  <c:v>-0.76679566190005066</c:v>
                </c:pt>
                <c:pt idx="2">
                  <c:v>12.154200289695641</c:v>
                </c:pt>
                <c:pt idx="3">
                  <c:v>29.466766459163146</c:v>
                </c:pt>
                <c:pt idx="4">
                  <c:v>37.045865014248726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5BA-49F4-8132-A5ED8CA7EF11}"/>
            </c:ext>
          </c:extLst>
        </c:ser>
        <c:ser>
          <c:idx val="1"/>
          <c:order val="1"/>
          <c:tx>
            <c:strRef>
              <c:f>LVESV_hybrid!$L$2</c:f>
              <c:strCache>
                <c:ptCount val="1"/>
                <c:pt idx="0">
                  <c:v>y (Control)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F0"/>
              </a:solidFill>
              <a:ln w="15875">
                <a:solidFill>
                  <a:srgbClr val="00B0F0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LVESV_hybrid!$N$3:$N$7</c:f>
                <c:numCache>
                  <c:formatCode>General</c:formatCode>
                  <c:ptCount val="5"/>
                  <c:pt idx="0">
                    <c:v>3.0213363193707701</c:v>
                  </c:pt>
                  <c:pt idx="1">
                    <c:v>3.7436031147280917</c:v>
                  </c:pt>
                  <c:pt idx="2">
                    <c:v>7.3302862709296832</c:v>
                  </c:pt>
                  <c:pt idx="3">
                    <c:v>14.425013207297889</c:v>
                  </c:pt>
                  <c:pt idx="4">
                    <c:v>9.1211388188541562</c:v>
                  </c:pt>
                </c:numCache>
              </c:numRef>
            </c:plus>
            <c:minus>
              <c:numRef>
                <c:f>LVESV_hybrid!$N$3:$N$7</c:f>
                <c:numCache>
                  <c:formatCode>General</c:formatCode>
                  <c:ptCount val="5"/>
                  <c:pt idx="0">
                    <c:v>3.0213363193707701</c:v>
                  </c:pt>
                  <c:pt idx="1">
                    <c:v>3.7436031147280917</c:v>
                  </c:pt>
                  <c:pt idx="2">
                    <c:v>7.3302862709296832</c:v>
                  </c:pt>
                  <c:pt idx="3">
                    <c:v>14.425013207297889</c:v>
                  </c:pt>
                  <c:pt idx="4">
                    <c:v>9.1211388188541562</c:v>
                  </c:pt>
                </c:numCache>
              </c:numRef>
            </c:minus>
            <c:spPr>
              <a:noFill/>
              <a:ln w="9525" cap="flat" cmpd="sng" algn="ctr">
                <a:solidFill>
                  <a:srgbClr val="00B0F0"/>
                </a:solidFill>
                <a:round/>
              </a:ln>
              <a:effectLst/>
            </c:spPr>
          </c:errBars>
          <c:errBars>
            <c:errDir val="x"/>
            <c:errBarType val="both"/>
            <c:errValType val="fixedVal"/>
            <c:noEndCap val="0"/>
            <c:val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LVESV_hybrid!$J$3:$J$9</c:f>
              <c:numCache>
                <c:formatCode>General</c:formatCode>
                <c:ptCount val="7"/>
                <c:pt idx="0">
                  <c:v>1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</c:numCache>
            </c:numRef>
          </c:xVal>
          <c:yVal>
            <c:numRef>
              <c:f>LVESV_hybrid!$L$3:$L$9</c:f>
              <c:numCache>
                <c:formatCode>0.00</c:formatCode>
                <c:ptCount val="7"/>
                <c:pt idx="0">
                  <c:v>-7.4873184258644105</c:v>
                </c:pt>
                <c:pt idx="1">
                  <c:v>7.4748373418377936</c:v>
                </c:pt>
                <c:pt idx="2">
                  <c:v>27.925676595030517</c:v>
                </c:pt>
                <c:pt idx="3">
                  <c:v>86.760036989186034</c:v>
                </c:pt>
                <c:pt idx="4">
                  <c:v>82.052499208771508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5BA-49F4-8132-A5ED8CA7EF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8432216"/>
        <c:axId val="458431888"/>
      </c:scatterChart>
      <c:valAx>
        <c:axId val="458432216"/>
        <c:scaling>
          <c:orientation val="minMax"/>
          <c:max val="25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8431888"/>
        <c:crosses val="autoZero"/>
        <c:crossBetween val="midCat"/>
      </c:valAx>
      <c:valAx>
        <c:axId val="458431888"/>
        <c:scaling>
          <c:orientation val="minMax"/>
          <c:max val="125"/>
          <c:min val="-25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58432216"/>
        <c:crosses val="autoZero"/>
        <c:crossBetween val="midCat"/>
        <c:majorUnit val="25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002060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LVEF_hybrid!$K$2</c:f>
              <c:strCache>
                <c:ptCount val="1"/>
                <c:pt idx="0">
                  <c:v>y (Device)</c:v>
                </c:pt>
              </c:strCache>
            </c:strRef>
          </c:tx>
          <c:spPr>
            <a:ln w="25400" cap="rnd">
              <a:solidFill>
                <a:srgbClr val="92D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92D050"/>
              </a:solidFill>
              <a:ln w="15875">
                <a:solidFill>
                  <a:srgbClr val="92D050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LVEF_hybrid!$M$3:$M$7</c:f>
                <c:numCache>
                  <c:formatCode>General</c:formatCode>
                  <c:ptCount val="5"/>
                  <c:pt idx="0">
                    <c:v>0.52686156826080399</c:v>
                  </c:pt>
                  <c:pt idx="1">
                    <c:v>0.64108087023642701</c:v>
                  </c:pt>
                  <c:pt idx="2">
                    <c:v>0.72939926778198416</c:v>
                  </c:pt>
                  <c:pt idx="3">
                    <c:v>0.97314158327725708</c:v>
                  </c:pt>
                  <c:pt idx="4">
                    <c:v>1.0920735516230866</c:v>
                  </c:pt>
                </c:numCache>
              </c:numRef>
            </c:plus>
            <c:minus>
              <c:numRef>
                <c:f>LVEF_hybrid!$M$3:$M$7</c:f>
                <c:numCache>
                  <c:formatCode>General</c:formatCode>
                  <c:ptCount val="5"/>
                  <c:pt idx="0">
                    <c:v>0.52686156826080399</c:v>
                  </c:pt>
                  <c:pt idx="1">
                    <c:v>0.64108087023642701</c:v>
                  </c:pt>
                  <c:pt idx="2">
                    <c:v>0.72939926778198416</c:v>
                  </c:pt>
                  <c:pt idx="3">
                    <c:v>0.97314158327725708</c:v>
                  </c:pt>
                  <c:pt idx="4">
                    <c:v>1.0920735516230866</c:v>
                  </c:pt>
                </c:numCache>
              </c:numRef>
            </c:minus>
            <c:spPr>
              <a:noFill/>
              <a:ln w="9525" cap="flat" cmpd="sng" algn="ctr">
                <a:solidFill>
                  <a:srgbClr val="92D050"/>
                </a:solidFill>
                <a:round/>
              </a:ln>
              <a:effectLst/>
            </c:spPr>
          </c:errBars>
          <c:errBars>
            <c:errDir val="x"/>
            <c:errBarType val="both"/>
            <c:errValType val="fixedVal"/>
            <c:noEndCap val="0"/>
            <c:val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LVEF_hybrid!$J$3:$J$9</c:f>
              <c:numCache>
                <c:formatCode>General</c:formatCode>
                <c:ptCount val="7"/>
                <c:pt idx="0">
                  <c:v>1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</c:numCache>
            </c:numRef>
          </c:xVal>
          <c:yVal>
            <c:numRef>
              <c:f>LVEF_hybrid!$K$3:$K$9</c:f>
              <c:numCache>
                <c:formatCode>0.00</c:formatCode>
                <c:ptCount val="7"/>
                <c:pt idx="0">
                  <c:v>-3.3691579171593249</c:v>
                </c:pt>
                <c:pt idx="1">
                  <c:v>-3.1674064733163156</c:v>
                </c:pt>
                <c:pt idx="2">
                  <c:v>-4.6683421415237589</c:v>
                </c:pt>
                <c:pt idx="3">
                  <c:v>-5.6880399199618141</c:v>
                </c:pt>
                <c:pt idx="4">
                  <c:v>-7.5321885906917672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982-4028-B22E-6006F7BFB6CF}"/>
            </c:ext>
          </c:extLst>
        </c:ser>
        <c:ser>
          <c:idx val="1"/>
          <c:order val="1"/>
          <c:tx>
            <c:strRef>
              <c:f>LVEF_hybrid!$L$2</c:f>
              <c:strCache>
                <c:ptCount val="1"/>
                <c:pt idx="0">
                  <c:v>y (Control)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F0"/>
              </a:solidFill>
              <a:ln w="15875">
                <a:solidFill>
                  <a:srgbClr val="00B0F0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LVEF_hybrid!$N$3:$N$7</c:f>
                <c:numCache>
                  <c:formatCode>General</c:formatCode>
                  <c:ptCount val="5"/>
                  <c:pt idx="0">
                    <c:v>0.53102099744818465</c:v>
                  </c:pt>
                  <c:pt idx="1">
                    <c:v>0.63777182161210333</c:v>
                  </c:pt>
                  <c:pt idx="2">
                    <c:v>0.85514595077809219</c:v>
                  </c:pt>
                  <c:pt idx="3">
                    <c:v>1.1649044235561528</c:v>
                  </c:pt>
                  <c:pt idx="4">
                    <c:v>1.1513931884640849</c:v>
                  </c:pt>
                </c:numCache>
              </c:numRef>
            </c:plus>
            <c:minus>
              <c:numRef>
                <c:f>LVEF_hybrid!$N$3:$N$7</c:f>
                <c:numCache>
                  <c:formatCode>General</c:formatCode>
                  <c:ptCount val="5"/>
                  <c:pt idx="0">
                    <c:v>0.53102099744818465</c:v>
                  </c:pt>
                  <c:pt idx="1">
                    <c:v>0.63777182161210333</c:v>
                  </c:pt>
                  <c:pt idx="2">
                    <c:v>0.85514595077809219</c:v>
                  </c:pt>
                  <c:pt idx="3">
                    <c:v>1.1649044235561528</c:v>
                  </c:pt>
                  <c:pt idx="4">
                    <c:v>1.1513931884640849</c:v>
                  </c:pt>
                </c:numCache>
              </c:numRef>
            </c:minus>
            <c:spPr>
              <a:noFill/>
              <a:ln w="9525" cap="flat" cmpd="sng" algn="ctr">
                <a:solidFill>
                  <a:srgbClr val="00B0F0"/>
                </a:solidFill>
                <a:round/>
              </a:ln>
              <a:effectLst/>
            </c:spPr>
          </c:errBars>
          <c:errBars>
            <c:errDir val="x"/>
            <c:errBarType val="both"/>
            <c:errValType val="fixedVal"/>
            <c:noEndCap val="0"/>
            <c:val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LVEF_hybrid!$J$3:$J$9</c:f>
              <c:numCache>
                <c:formatCode>General</c:formatCode>
                <c:ptCount val="7"/>
                <c:pt idx="0">
                  <c:v>1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</c:numCache>
            </c:numRef>
          </c:xVal>
          <c:yVal>
            <c:numRef>
              <c:f>LVEF_hybrid!$L$3:$L$9</c:f>
              <c:numCache>
                <c:formatCode>0.00</c:formatCode>
                <c:ptCount val="7"/>
                <c:pt idx="0">
                  <c:v>4.3025523795836663E-2</c:v>
                </c:pt>
                <c:pt idx="1">
                  <c:v>-2.4229589100640547</c:v>
                </c:pt>
                <c:pt idx="2">
                  <c:v>-5.6836294805864211</c:v>
                </c:pt>
                <c:pt idx="3">
                  <c:v>-6.4802114136432296</c:v>
                </c:pt>
                <c:pt idx="4">
                  <c:v>-8.2454186750509955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982-4028-B22E-6006F7BFB6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8432216"/>
        <c:axId val="458431888"/>
      </c:scatterChart>
      <c:valAx>
        <c:axId val="458432216"/>
        <c:scaling>
          <c:orientation val="minMax"/>
          <c:max val="25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8431888"/>
        <c:crosses val="autoZero"/>
        <c:crossBetween val="midCat"/>
      </c:valAx>
      <c:valAx>
        <c:axId val="458431888"/>
        <c:scaling>
          <c:orientation val="minMax"/>
          <c:max val="5"/>
          <c:min val="-15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58432216"/>
        <c:crosses val="autoZero"/>
        <c:crossBetween val="midCat"/>
        <c:majorUnit val="5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002060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49777521913753"/>
          <c:y val="3.3388981636060099E-2"/>
          <c:w val="0.87857552805802153"/>
          <c:h val="0.9341750200877700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&lt;=1+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31E-4EE5-99C4-7996BD55F0A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31E-4EE5-99C4-7996BD55F0AA}"/>
                </c:ext>
              </c:extLst>
            </c:dLbl>
            <c:dLbl>
              <c:idx val="2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sz="800" b="0" i="0" u="none" strike="noStrike" kern="1200" baseline="0">
                      <a:solidFill>
                        <a:schemeClr val="tx1"/>
                      </a:solidFill>
                      <a:latin typeface="Arial   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231E-4EE5-99C4-7996BD55F0AA}"/>
                </c:ext>
              </c:extLst>
            </c:dLbl>
            <c:dLbl>
              <c:idx val="3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sz="800" b="0" i="0" u="none" strike="noStrike" kern="1200" baseline="0">
                      <a:solidFill>
                        <a:schemeClr val="tx1"/>
                      </a:solidFill>
                      <a:latin typeface="Arial   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231E-4EE5-99C4-7996BD55F0AA}"/>
                </c:ext>
              </c:extLst>
            </c:dLbl>
            <c:dLbl>
              <c:idx val="4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sz="800" b="0" i="0" u="none" strike="noStrike" kern="1200" baseline="0">
                      <a:solidFill>
                        <a:schemeClr val="tx1"/>
                      </a:solidFill>
                      <a:latin typeface="Arial   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231E-4EE5-99C4-7996BD55F0AA}"/>
                </c:ext>
              </c:extLst>
            </c:dLbl>
            <c:dLbl>
              <c:idx val="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sz="800" b="0" i="0" u="none" strike="noStrike" kern="1200" baseline="0">
                      <a:solidFill>
                        <a:schemeClr val="tx1"/>
                      </a:solidFill>
                      <a:latin typeface="Arial   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231E-4EE5-99C4-7996BD55F0AA}"/>
                </c:ext>
              </c:extLst>
            </c:dLbl>
            <c:dLbl>
              <c:idx val="8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sz="800" b="0" i="0" u="none" strike="noStrike" kern="1200" baseline="0">
                      <a:solidFill>
                        <a:schemeClr val="tx1"/>
                      </a:solidFill>
                      <a:latin typeface="Arial   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231E-4EE5-99C4-7996BD55F0AA}"/>
                </c:ext>
              </c:extLst>
            </c:dLbl>
            <c:dLbl>
              <c:idx val="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sz="800" b="0" i="0" u="none" strike="noStrike" kern="1200" baseline="0">
                      <a:solidFill>
                        <a:schemeClr val="tx1"/>
                      </a:solidFill>
                      <a:latin typeface="Arial   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231E-4EE5-99C4-7996BD55F0A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Arial   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Sheet1!$B$2:$M$2</c:f>
              <c:strCache>
                <c:ptCount val="12"/>
                <c:pt idx="0">
                  <c:v>BL D</c:v>
                </c:pt>
                <c:pt idx="1">
                  <c:v>BL C</c:v>
                </c:pt>
                <c:pt idx="2">
                  <c:v>30d D</c:v>
                </c:pt>
                <c:pt idx="3">
                  <c:v>30d C</c:v>
                </c:pt>
                <c:pt idx="4">
                  <c:v>6m D</c:v>
                </c:pt>
                <c:pt idx="5">
                  <c:v>6m C</c:v>
                </c:pt>
                <c:pt idx="6">
                  <c:v>12m D</c:v>
                </c:pt>
                <c:pt idx="7">
                  <c:v>12m C</c:v>
                </c:pt>
                <c:pt idx="8">
                  <c:v>18m D</c:v>
                </c:pt>
                <c:pt idx="9">
                  <c:v>18m C</c:v>
                </c:pt>
                <c:pt idx="10">
                  <c:v>24m D</c:v>
                </c:pt>
                <c:pt idx="11">
                  <c:v>24m C</c:v>
                </c:pt>
              </c:strCache>
            </c:strRef>
          </c:cat>
          <c:val>
            <c:numRef>
              <c:f>Sheet1!$B$3:$M$3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0.72899999999999998</c:v>
                </c:pt>
                <c:pt idx="3">
                  <c:v>8.2000000000000003E-2</c:v>
                </c:pt>
                <c:pt idx="4">
                  <c:v>0.66700000000000004</c:v>
                </c:pt>
                <c:pt idx="5">
                  <c:v>9.1999999999999998E-2</c:v>
                </c:pt>
                <c:pt idx="6">
                  <c:v>0.69</c:v>
                </c:pt>
                <c:pt idx="7">
                  <c:v>0.114</c:v>
                </c:pt>
                <c:pt idx="8">
                  <c:v>0.752</c:v>
                </c:pt>
                <c:pt idx="9">
                  <c:v>0.123</c:v>
                </c:pt>
                <c:pt idx="10">
                  <c:v>0.77200000000000002</c:v>
                </c:pt>
                <c:pt idx="11">
                  <c:v>0.158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31E-4EE5-99C4-7996BD55F0AA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2+</c:v>
                </c:pt>
              </c:strCache>
            </c:strRef>
          </c:tx>
          <c:spPr>
            <a:solidFill>
              <a:srgbClr val="002E4B">
                <a:lumMod val="50000"/>
                <a:lumOff val="50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31E-4EE5-99C4-7996BD55F0A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31E-4EE5-99C4-7996BD55F0A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Arial   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Sheet1!$B$2:$M$2</c:f>
              <c:strCache>
                <c:ptCount val="12"/>
                <c:pt idx="0">
                  <c:v>BL D</c:v>
                </c:pt>
                <c:pt idx="1">
                  <c:v>BL C</c:v>
                </c:pt>
                <c:pt idx="2">
                  <c:v>30d D</c:v>
                </c:pt>
                <c:pt idx="3">
                  <c:v>30d C</c:v>
                </c:pt>
                <c:pt idx="4">
                  <c:v>6m D</c:v>
                </c:pt>
                <c:pt idx="5">
                  <c:v>6m C</c:v>
                </c:pt>
                <c:pt idx="6">
                  <c:v>12m D</c:v>
                </c:pt>
                <c:pt idx="7">
                  <c:v>12m C</c:v>
                </c:pt>
                <c:pt idx="8">
                  <c:v>18m D</c:v>
                </c:pt>
                <c:pt idx="9">
                  <c:v>18m C</c:v>
                </c:pt>
                <c:pt idx="10">
                  <c:v>24m D</c:v>
                </c:pt>
                <c:pt idx="11">
                  <c:v>24m C</c:v>
                </c:pt>
              </c:strCache>
            </c:strRef>
          </c:cat>
          <c:val>
            <c:numRef>
              <c:f>Sheet1!$B$4:$M$4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0.19800000000000001</c:v>
                </c:pt>
                <c:pt idx="3">
                  <c:v>0.26100000000000001</c:v>
                </c:pt>
                <c:pt idx="4">
                  <c:v>0.27100000000000002</c:v>
                </c:pt>
                <c:pt idx="5">
                  <c:v>0.28899999999999998</c:v>
                </c:pt>
                <c:pt idx="6">
                  <c:v>0.25700000000000001</c:v>
                </c:pt>
                <c:pt idx="7">
                  <c:v>0.35399999999999998</c:v>
                </c:pt>
                <c:pt idx="8">
                  <c:v>0.19900000000000001</c:v>
                </c:pt>
                <c:pt idx="9">
                  <c:v>0.28100000000000003</c:v>
                </c:pt>
                <c:pt idx="10">
                  <c:v>0.219</c:v>
                </c:pt>
                <c:pt idx="11">
                  <c:v>0.27600000000000002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31E-4EE5-99C4-7996BD55F0AA}"/>
            </c:ext>
          </c:extLst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3+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31E-4EE5-99C4-7996BD55F0A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/>
                    </a:solidFill>
                    <a:latin typeface="Arial   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Sheet1!$B$2:$M$2</c:f>
              <c:strCache>
                <c:ptCount val="12"/>
                <c:pt idx="0">
                  <c:v>BL D</c:v>
                </c:pt>
                <c:pt idx="1">
                  <c:v>BL C</c:v>
                </c:pt>
                <c:pt idx="2">
                  <c:v>30d D</c:v>
                </c:pt>
                <c:pt idx="3">
                  <c:v>30d C</c:v>
                </c:pt>
                <c:pt idx="4">
                  <c:v>6m D</c:v>
                </c:pt>
                <c:pt idx="5">
                  <c:v>6m C</c:v>
                </c:pt>
                <c:pt idx="6">
                  <c:v>12m D</c:v>
                </c:pt>
                <c:pt idx="7">
                  <c:v>12m C</c:v>
                </c:pt>
                <c:pt idx="8">
                  <c:v>18m D</c:v>
                </c:pt>
                <c:pt idx="9">
                  <c:v>18m C</c:v>
                </c:pt>
                <c:pt idx="10">
                  <c:v>24m D</c:v>
                </c:pt>
                <c:pt idx="11">
                  <c:v>24m C</c:v>
                </c:pt>
              </c:strCache>
            </c:strRef>
          </c:cat>
          <c:val>
            <c:numRef>
              <c:f>Sheet1!$B$5:$M$5</c:f>
              <c:numCache>
                <c:formatCode>General</c:formatCode>
                <c:ptCount val="12"/>
                <c:pt idx="0">
                  <c:v>0.49</c:v>
                </c:pt>
                <c:pt idx="1">
                  <c:v>0.55300000000000005</c:v>
                </c:pt>
                <c:pt idx="2">
                  <c:v>5.8999999999999997E-2</c:v>
                </c:pt>
                <c:pt idx="3">
                  <c:v>0.374</c:v>
                </c:pt>
                <c:pt idx="4">
                  <c:v>4.5999999999999999E-2</c:v>
                </c:pt>
                <c:pt idx="5">
                  <c:v>0.42199999999999999</c:v>
                </c:pt>
                <c:pt idx="6">
                  <c:v>4.2999999999999997E-2</c:v>
                </c:pt>
                <c:pt idx="7">
                  <c:v>0.34300000000000003</c:v>
                </c:pt>
                <c:pt idx="8">
                  <c:v>4.2999999999999997E-2</c:v>
                </c:pt>
                <c:pt idx="9">
                  <c:v>0.41199999999999998</c:v>
                </c:pt>
                <c:pt idx="10">
                  <c:v>0</c:v>
                </c:pt>
                <c:pt idx="11">
                  <c:v>0.40799999999999997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231E-4EE5-99C4-7996BD55F0AA}"/>
            </c:ext>
          </c:extLst>
        </c:ser>
        <c:ser>
          <c:idx val="3"/>
          <c:order val="3"/>
          <c:tx>
            <c:strRef>
              <c:f>Sheet1!$A$6</c:f>
              <c:strCache>
                <c:ptCount val="1"/>
                <c:pt idx="0">
                  <c:v>4+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31E-4EE5-99C4-7996BD55F0A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/>
                    </a:solidFill>
                    <a:latin typeface="Arial   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Sheet1!$B$2:$M$2</c:f>
              <c:strCache>
                <c:ptCount val="12"/>
                <c:pt idx="0">
                  <c:v>BL D</c:v>
                </c:pt>
                <c:pt idx="1">
                  <c:v>BL C</c:v>
                </c:pt>
                <c:pt idx="2">
                  <c:v>30d D</c:v>
                </c:pt>
                <c:pt idx="3">
                  <c:v>30d C</c:v>
                </c:pt>
                <c:pt idx="4">
                  <c:v>6m D</c:v>
                </c:pt>
                <c:pt idx="5">
                  <c:v>6m C</c:v>
                </c:pt>
                <c:pt idx="6">
                  <c:v>12m D</c:v>
                </c:pt>
                <c:pt idx="7">
                  <c:v>12m C</c:v>
                </c:pt>
                <c:pt idx="8">
                  <c:v>18m D</c:v>
                </c:pt>
                <c:pt idx="9">
                  <c:v>18m C</c:v>
                </c:pt>
                <c:pt idx="10">
                  <c:v>24m D</c:v>
                </c:pt>
                <c:pt idx="11">
                  <c:v>24m C</c:v>
                </c:pt>
              </c:strCache>
            </c:strRef>
          </c:cat>
          <c:val>
            <c:numRef>
              <c:f>Sheet1!$B$6:$M$6</c:f>
              <c:numCache>
                <c:formatCode>General</c:formatCode>
                <c:ptCount val="12"/>
                <c:pt idx="0">
                  <c:v>0.51</c:v>
                </c:pt>
                <c:pt idx="1">
                  <c:v>0.44700000000000001</c:v>
                </c:pt>
                <c:pt idx="2">
                  <c:v>1.4999999999999999E-2</c:v>
                </c:pt>
                <c:pt idx="3">
                  <c:v>0.28399999999999997</c:v>
                </c:pt>
                <c:pt idx="4">
                  <c:v>1.7000000000000001E-2</c:v>
                </c:pt>
                <c:pt idx="5">
                  <c:v>0.19700000000000001</c:v>
                </c:pt>
                <c:pt idx="6">
                  <c:v>1E-3</c:v>
                </c:pt>
                <c:pt idx="7">
                  <c:v>0.189</c:v>
                </c:pt>
                <c:pt idx="8">
                  <c:v>7.0000000000000001E-3</c:v>
                </c:pt>
                <c:pt idx="9">
                  <c:v>0.184</c:v>
                </c:pt>
                <c:pt idx="10">
                  <c:v>8.9999999999999993E-3</c:v>
                </c:pt>
                <c:pt idx="11">
                  <c:v>0.158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231E-4EE5-99C4-7996BD55F0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overlap val="100"/>
        <c:axId val="308095008"/>
        <c:axId val="308089104"/>
      </c:barChart>
      <c:catAx>
        <c:axId val="308095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one"/>
        <c:spPr>
          <a:noFill/>
          <a:ln w="9525" cap="flat" cmpd="sng" algn="ctr">
            <a:solidFill>
              <a:schemeClr val="bg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8089104"/>
        <c:crosses val="autoZero"/>
        <c:auto val="1"/>
        <c:lblAlgn val="ctr"/>
        <c:lblOffset val="100"/>
        <c:noMultiLvlLbl val="0"/>
      </c:catAx>
      <c:valAx>
        <c:axId val="308089104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bg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0809500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6375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fld id="{120BD924-28BB-4ACF-9591-266011CB86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96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6375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248400" cy="3516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452938"/>
            <a:ext cx="5197475" cy="4216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fld id="{FAE678BB-763C-40DF-B781-F9D40CCA7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626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742A8D0-09EC-42FB-90C5-B1D1E1AB5C3A}" type="slidenum">
              <a:rPr lang="en-US" smtClean="0">
                <a:ea typeface="ヒラギノ角ゴ Pro W3"/>
                <a:cs typeface="ヒラギノ角ゴ Pro W3"/>
              </a:rPr>
              <a:pPr/>
              <a:t>0</a:t>
            </a:fld>
            <a:endParaRPr lang="en-US">
              <a:ea typeface="ヒラギノ角ゴ Pro W3"/>
              <a:cs typeface="ヒラギノ角ゴ Pro W3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150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56B38F-EC4A-4B53-8EF7-317A2392EFA8}" type="slidenum">
              <a:rPr lang="en-US" smtClean="0">
                <a:ea typeface="ヒラギノ角ゴ Pro W3"/>
                <a:cs typeface="ヒラギノ角ゴ Pro W3"/>
              </a:rPr>
              <a:pPr/>
              <a:t>9</a:t>
            </a:fld>
            <a:endParaRPr lang="en-US"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algn="r" defTabSz="939800"/>
            <a:fld id="{1503E6FF-46BE-4FDC-873A-65694A840145}" type="slidenum">
              <a:rPr lang="en-US" sz="1200" b="0" i="0">
                <a:solidFill>
                  <a:schemeClr val="tx1"/>
                </a:solidFill>
                <a:cs typeface="ヒラギノ角ゴ Pro W3"/>
              </a:rPr>
              <a:pPr algn="r" defTabSz="939800"/>
              <a:t>9</a:t>
            </a:fld>
            <a:endParaRPr lang="en-US" sz="1200" b="0" i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r>
              <a:rPr lang="en-US" dirty="0"/>
              <a:t>MULTIPARAMETRIC ALGORITHM</a:t>
            </a:r>
          </a:p>
          <a:p>
            <a:pPr marL="228600" indent="-228600" eaLnBrk="1" hangingPunct="1"/>
            <a:r>
              <a:rPr lang="en-US" dirty="0"/>
              <a:t>This is the </a:t>
            </a:r>
            <a:r>
              <a:rPr lang="en-US" b="1" dirty="0"/>
              <a:t>Bulleted List</a:t>
            </a:r>
            <a:r>
              <a:rPr lang="en-US" dirty="0"/>
              <a:t> slide.</a:t>
            </a:r>
          </a:p>
          <a:p>
            <a:pPr marL="228600" indent="-228600" eaLnBrk="1" hangingPunct="1"/>
            <a:r>
              <a:rPr lang="en-US" dirty="0"/>
              <a:t>To create this particular slide, click the </a:t>
            </a:r>
            <a:r>
              <a:rPr lang="en-US" b="1" i="1" dirty="0"/>
              <a:t>NEW SLIDE</a:t>
            </a:r>
            <a:r>
              <a:rPr lang="en-US" dirty="0"/>
              <a:t> button on your toolbar and choose the </a:t>
            </a:r>
            <a:r>
              <a:rPr lang="en-US" b="1" i="1" dirty="0"/>
              <a:t>BULLETED LIST</a:t>
            </a:r>
            <a:r>
              <a:rPr lang="en-US" dirty="0"/>
              <a:t> format. (Top row, second from left)</a:t>
            </a:r>
          </a:p>
          <a:p>
            <a:pPr marL="228600" indent="-228600" eaLnBrk="1" hangingPunct="1"/>
            <a:r>
              <a:rPr lang="en-US" dirty="0"/>
              <a:t>The </a:t>
            </a:r>
            <a:r>
              <a:rPr lang="en-US" b="1" dirty="0"/>
              <a:t>Sub-Heading</a:t>
            </a:r>
            <a:r>
              <a:rPr lang="en-US" dirty="0"/>
              <a:t> and </a:t>
            </a:r>
            <a:r>
              <a:rPr lang="en-US" b="1" dirty="0"/>
              <a:t>footnote</a:t>
            </a:r>
            <a:r>
              <a:rPr lang="en-US" dirty="0"/>
              <a:t> will not appear when you insert a new slide. If you need either one, copy and paste it from the sample slide.</a:t>
            </a:r>
          </a:p>
          <a:p>
            <a:pPr marL="228600" indent="-228600" eaLnBrk="1" hangingPunct="1"/>
            <a:r>
              <a:rPr lang="en-US" dirty="0"/>
              <a:t>If you choose not to use a </a:t>
            </a:r>
            <a:r>
              <a:rPr lang="en-US" b="1" dirty="0"/>
              <a:t>Sub-Heading</a:t>
            </a:r>
            <a:r>
              <a:rPr lang="en-US" dirty="0"/>
              <a:t>, let us know when you hand in your presentation for clean-up and we’ll adjust where the bullets begin on your master page.</a:t>
            </a:r>
          </a:p>
          <a:p>
            <a:pPr marL="228600" indent="-228600" eaLnBrk="1" hangingPunct="1"/>
            <a:r>
              <a:rPr lang="en-US" dirty="0"/>
              <a:t>Also, be sure to insert the presentation title onto the </a:t>
            </a:r>
            <a:r>
              <a:rPr lang="en-US" b="1" i="1" dirty="0"/>
              <a:t>BULLETED LIST</a:t>
            </a:r>
            <a:r>
              <a:rPr lang="en-US" dirty="0"/>
              <a:t> </a:t>
            </a:r>
            <a:r>
              <a:rPr lang="en-US" b="1" i="1" dirty="0"/>
              <a:t>MASTER</a:t>
            </a:r>
            <a:r>
              <a:rPr lang="en-US" dirty="0"/>
              <a:t> as follows: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Choose </a:t>
            </a:r>
            <a:r>
              <a:rPr lang="en-US" b="1" i="1" dirty="0"/>
              <a:t>View / Master / Slide Master</a:t>
            </a:r>
            <a:r>
              <a:rPr lang="en-US" dirty="0"/>
              <a:t> from your menu.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Select the text at the bottom of the slide and type in a short version of your presentation title.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Click the </a:t>
            </a:r>
            <a:r>
              <a:rPr lang="en-US" b="1" i="1" dirty="0"/>
              <a:t>SLIDE VIEW</a:t>
            </a:r>
            <a:r>
              <a:rPr lang="en-US" dirty="0"/>
              <a:t> button in the lower left hand part of your screen to return to the slide show. (Small white rectangle)</a:t>
            </a:r>
          </a:p>
        </p:txBody>
      </p:sp>
    </p:spTree>
    <p:extLst>
      <p:ext uri="{BB962C8B-B14F-4D97-AF65-F5344CB8AC3E}">
        <p14:creationId xmlns:p14="http://schemas.microsoft.com/office/powerpoint/2010/main" val="25600096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EF5A78E-7A75-41F7-A7EA-2038E6AD6DC3}" type="slidenum">
              <a:rPr lang="en-US" smtClean="0">
                <a:ea typeface="ヒラギノ角ゴ Pro W3"/>
                <a:cs typeface="ヒラギノ角ゴ Pro W3"/>
              </a:rPr>
              <a:pPr/>
              <a:t>13</a:t>
            </a:fld>
            <a:endParaRPr lang="en-US">
              <a:ea typeface="ヒラギノ角ゴ Pro W3"/>
              <a:cs typeface="ヒラギノ角ゴ Pro W3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4725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5" y="4451350"/>
            <a:ext cx="5670550" cy="4217988"/>
          </a:xfrm>
          <a:noFill/>
        </p:spPr>
        <p:txBody>
          <a:bodyPr/>
          <a:lstStyle/>
          <a:p>
            <a:pPr eaLnBrk="1" hangingPunct="1"/>
            <a:r>
              <a:rPr lang="en-US" dirty="0"/>
              <a:t>VOLUMES INCREASED IN BOTH GROUPS BUT SIGNIFICANTLY LESS IN THE MC GROUP</a:t>
            </a:r>
            <a:r>
              <a:rPr lang="en-US"/>
              <a:t>. </a:t>
            </a:r>
          </a:p>
          <a:p>
            <a:pPr eaLnBrk="1" hangingPunct="1"/>
            <a:r>
              <a:rPr lang="en-US"/>
              <a:t>ASTERISKS </a:t>
            </a:r>
            <a:r>
              <a:rPr lang="en-US" dirty="0"/>
              <a:t>DENOTE SIGNIFICANT CHANGE FROM BASELINE IN EACH GROUP, NOT A COMPARISON AMONG GROUPS.</a:t>
            </a:r>
          </a:p>
        </p:txBody>
      </p:sp>
    </p:spTree>
    <p:extLst>
      <p:ext uri="{BB962C8B-B14F-4D97-AF65-F5344CB8AC3E}">
        <p14:creationId xmlns:p14="http://schemas.microsoft.com/office/powerpoint/2010/main" val="32267484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EF5A78E-7A75-41F7-A7EA-2038E6AD6DC3}" type="slidenum">
              <a:rPr lang="en-US" smtClean="0">
                <a:ea typeface="ヒラギノ角ゴ Pro W3"/>
                <a:cs typeface="ヒラギノ角ゴ Pro W3"/>
              </a:rPr>
              <a:pPr/>
              <a:t>14</a:t>
            </a:fld>
            <a:endParaRPr lang="en-US">
              <a:ea typeface="ヒラギノ角ゴ Pro W3"/>
              <a:cs typeface="ヒラギノ角ゴ Pro W3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4725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5" y="4451350"/>
            <a:ext cx="5670550" cy="4217988"/>
          </a:xfrm>
          <a:noFill/>
        </p:spPr>
        <p:txBody>
          <a:bodyPr/>
          <a:lstStyle/>
          <a:p>
            <a:pPr eaLnBrk="1" hangingPunct="1"/>
            <a:r>
              <a:rPr lang="en-US" dirty="0"/>
              <a:t>MC DOES NOT CAUSE REVERSE REMODELING BUT SEMI-STABILIZE THE PROGRESSION OF THE NATURAL HISTORY IN ADVANCED CARDIOMYOPATHY</a:t>
            </a:r>
          </a:p>
        </p:txBody>
      </p:sp>
    </p:spTree>
    <p:extLst>
      <p:ext uri="{BB962C8B-B14F-4D97-AF65-F5344CB8AC3E}">
        <p14:creationId xmlns:p14="http://schemas.microsoft.com/office/powerpoint/2010/main" val="6498873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EF5A78E-7A75-41F7-A7EA-2038E6AD6DC3}" type="slidenum">
              <a:rPr lang="en-US" smtClean="0">
                <a:ea typeface="ヒラギノ角ゴ Pro W3"/>
                <a:cs typeface="ヒラギノ角ゴ Pro W3"/>
              </a:rPr>
              <a:pPr/>
              <a:t>15</a:t>
            </a:fld>
            <a:endParaRPr lang="en-US">
              <a:ea typeface="ヒラギノ角ゴ Pro W3"/>
              <a:cs typeface="ヒラギノ角ゴ Pro W3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4725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5" y="4451350"/>
            <a:ext cx="5670550" cy="4217988"/>
          </a:xfrm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169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39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F5A78E-7A75-41F7-A7EA-2038E6AD6DC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ヒラギノ角ゴ Pro W3"/>
                <a:cs typeface="ヒラギノ角ゴ Pro W3"/>
              </a:rPr>
              <a:pPr marL="0" marR="0" lvl="0" indent="0" algn="r" defTabSz="939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ヒラギノ角ゴ Pro W3"/>
              <a:cs typeface="ヒラギノ角ゴ Pro W3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4725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5" y="4451350"/>
            <a:ext cx="5670550" cy="4217988"/>
          </a:xfrm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3946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39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F5A78E-7A75-41F7-A7EA-2038E6AD6DC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ヒラギノ角ゴ Pro W3"/>
                <a:cs typeface="ヒラギノ角ゴ Pro W3"/>
              </a:rPr>
              <a:pPr marL="0" marR="0" lvl="0" indent="0" algn="r" defTabSz="939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ヒラギノ角ゴ Pro W3"/>
              <a:cs typeface="ヒラギノ角ゴ Pro W3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4725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5" y="4451350"/>
            <a:ext cx="5670550" cy="4217988"/>
          </a:xfrm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08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39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F5A78E-7A75-41F7-A7EA-2038E6AD6DC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ヒラギノ角ゴ Pro W3"/>
                <a:cs typeface="ヒラギノ角ゴ Pro W3"/>
              </a:rPr>
              <a:pPr marL="0" marR="0" lvl="0" indent="0" algn="r" defTabSz="939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ヒラギノ角ゴ Pro W3"/>
              <a:cs typeface="ヒラギノ角ゴ Pro W3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4725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5" y="4451350"/>
            <a:ext cx="5670550" cy="4217988"/>
          </a:xfrm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550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39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F5A78E-7A75-41F7-A7EA-2038E6AD6DC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ヒラギノ角ゴ Pro W3"/>
                <a:cs typeface="ヒラギノ角ゴ Pro W3"/>
              </a:rPr>
              <a:pPr marL="0" marR="0" lvl="0" indent="0" algn="r" defTabSz="939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ヒラギノ角ゴ Pro W3"/>
              <a:cs typeface="ヒラギノ角ゴ Pro W3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4725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5" y="4451350"/>
            <a:ext cx="5670550" cy="4217988"/>
          </a:xfrm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091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56B38F-EC4A-4B53-8EF7-317A2392EFA8}" type="slidenum">
              <a:rPr lang="en-US" smtClean="0">
                <a:ea typeface="ヒラギノ角ゴ Pro W3"/>
                <a:cs typeface="ヒラギノ角ゴ Pro W3"/>
              </a:rPr>
              <a:pPr/>
              <a:t>24</a:t>
            </a:fld>
            <a:endParaRPr lang="en-US"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algn="r" defTabSz="939800"/>
            <a:fld id="{1503E6FF-46BE-4FDC-873A-65694A840145}" type="slidenum">
              <a:rPr lang="en-US" sz="1200" b="0" i="0">
                <a:solidFill>
                  <a:schemeClr val="tx1"/>
                </a:solidFill>
                <a:cs typeface="ヒラギノ角ゴ Pro W3"/>
              </a:rPr>
              <a:pPr algn="r" defTabSz="939800"/>
              <a:t>24</a:t>
            </a:fld>
            <a:endParaRPr lang="en-US" sz="1200" b="0" i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r>
              <a:rPr lang="en-US" dirty="0"/>
              <a:t>This is the </a:t>
            </a:r>
            <a:r>
              <a:rPr lang="en-US" b="1" dirty="0"/>
              <a:t>Bulleted List</a:t>
            </a:r>
            <a:r>
              <a:rPr lang="en-US" dirty="0"/>
              <a:t> slide.</a:t>
            </a:r>
          </a:p>
          <a:p>
            <a:pPr marL="228600" indent="-228600" eaLnBrk="1" hangingPunct="1"/>
            <a:r>
              <a:rPr lang="en-US" dirty="0"/>
              <a:t>To create this particular slide, click the </a:t>
            </a:r>
            <a:r>
              <a:rPr lang="en-US" b="1" i="1" dirty="0"/>
              <a:t>NEW SLIDE</a:t>
            </a:r>
            <a:r>
              <a:rPr lang="en-US" dirty="0"/>
              <a:t> button on your toolbar and choose the </a:t>
            </a:r>
            <a:r>
              <a:rPr lang="en-US" b="1" i="1" dirty="0"/>
              <a:t>BULLETED LIST</a:t>
            </a:r>
            <a:r>
              <a:rPr lang="en-US" dirty="0"/>
              <a:t> format. (Top row, second from left)</a:t>
            </a:r>
          </a:p>
          <a:p>
            <a:pPr marL="228600" indent="-228600" eaLnBrk="1" hangingPunct="1"/>
            <a:r>
              <a:rPr lang="en-US" dirty="0"/>
              <a:t>The </a:t>
            </a:r>
            <a:r>
              <a:rPr lang="en-US" b="1" dirty="0"/>
              <a:t>Sub-Heading</a:t>
            </a:r>
            <a:r>
              <a:rPr lang="en-US" dirty="0"/>
              <a:t> and </a:t>
            </a:r>
            <a:r>
              <a:rPr lang="en-US" b="1" dirty="0"/>
              <a:t>footnote</a:t>
            </a:r>
            <a:r>
              <a:rPr lang="en-US" dirty="0"/>
              <a:t> will not appear when you insert a new slide. If you need either one, copy and paste it from the sample slide.</a:t>
            </a:r>
          </a:p>
          <a:p>
            <a:pPr marL="228600" indent="-228600" eaLnBrk="1" hangingPunct="1"/>
            <a:r>
              <a:rPr lang="en-US" dirty="0"/>
              <a:t>If you choose not to use a </a:t>
            </a:r>
            <a:r>
              <a:rPr lang="en-US" b="1" dirty="0"/>
              <a:t>Sub-Heading</a:t>
            </a:r>
            <a:r>
              <a:rPr lang="en-US" dirty="0"/>
              <a:t>, let us know when you hand in your presentation for clean-up and we’ll adjust where the bullets begin on your master page.</a:t>
            </a:r>
          </a:p>
          <a:p>
            <a:pPr marL="228600" indent="-228600" eaLnBrk="1" hangingPunct="1"/>
            <a:r>
              <a:rPr lang="en-US" dirty="0"/>
              <a:t>Also, be sure to insert the presentation title onto the </a:t>
            </a:r>
            <a:r>
              <a:rPr lang="en-US" b="1" i="1" dirty="0"/>
              <a:t>BULLETED LIST</a:t>
            </a:r>
            <a:r>
              <a:rPr lang="en-US" dirty="0"/>
              <a:t> </a:t>
            </a:r>
            <a:r>
              <a:rPr lang="en-US" b="1" i="1" dirty="0"/>
              <a:t>MASTER</a:t>
            </a:r>
            <a:r>
              <a:rPr lang="en-US" dirty="0"/>
              <a:t> as follows: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Choose </a:t>
            </a:r>
            <a:r>
              <a:rPr lang="en-US" b="1" i="1" dirty="0"/>
              <a:t>View / Master / Slide Master</a:t>
            </a:r>
            <a:r>
              <a:rPr lang="en-US" dirty="0"/>
              <a:t> from your menu.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Select the text at the bottom of the slide and type in a short version of your presentation title.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Click the </a:t>
            </a:r>
            <a:r>
              <a:rPr lang="en-US" b="1" i="1" dirty="0"/>
              <a:t>SLIDE VIEW</a:t>
            </a:r>
            <a:r>
              <a:rPr lang="en-US" dirty="0"/>
              <a:t> button in the lower left hand part of your screen to return to the slide show. (Small white rectangle)</a:t>
            </a:r>
          </a:p>
        </p:txBody>
      </p:sp>
    </p:spTree>
    <p:extLst>
      <p:ext uri="{BB962C8B-B14F-4D97-AF65-F5344CB8AC3E}">
        <p14:creationId xmlns:p14="http://schemas.microsoft.com/office/powerpoint/2010/main" val="34372278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56B38F-EC4A-4B53-8EF7-317A2392EFA8}" type="slidenum">
              <a:rPr lang="en-US" smtClean="0">
                <a:ea typeface="ヒラギノ角ゴ Pro W3"/>
                <a:cs typeface="ヒラギノ角ゴ Pro W3"/>
              </a:rPr>
              <a:pPr/>
              <a:t>25</a:t>
            </a:fld>
            <a:endParaRPr lang="en-US"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algn="r" defTabSz="939800"/>
            <a:fld id="{1503E6FF-46BE-4FDC-873A-65694A840145}" type="slidenum">
              <a:rPr lang="en-US" sz="1200" b="0" i="0">
                <a:solidFill>
                  <a:schemeClr val="tx1"/>
                </a:solidFill>
                <a:cs typeface="ヒラギノ角ゴ Pro W3"/>
              </a:rPr>
              <a:pPr algn="r" defTabSz="939800"/>
              <a:t>25</a:t>
            </a:fld>
            <a:endParaRPr lang="en-US" sz="1200" b="0" i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r>
              <a:rPr lang="en-US" dirty="0"/>
              <a:t>This is the </a:t>
            </a:r>
            <a:r>
              <a:rPr lang="en-US" b="1" dirty="0"/>
              <a:t>Bulleted List</a:t>
            </a:r>
            <a:r>
              <a:rPr lang="en-US" dirty="0"/>
              <a:t> slide.</a:t>
            </a:r>
          </a:p>
          <a:p>
            <a:pPr marL="228600" indent="-228600" eaLnBrk="1" hangingPunct="1"/>
            <a:r>
              <a:rPr lang="en-US" dirty="0"/>
              <a:t>To create this particular slide, click the </a:t>
            </a:r>
            <a:r>
              <a:rPr lang="en-US" b="1" i="1" dirty="0"/>
              <a:t>NEW SLIDE</a:t>
            </a:r>
            <a:r>
              <a:rPr lang="en-US" dirty="0"/>
              <a:t> button on your toolbar and choose the </a:t>
            </a:r>
            <a:r>
              <a:rPr lang="en-US" b="1" i="1" dirty="0"/>
              <a:t>BULLETED LIST</a:t>
            </a:r>
            <a:r>
              <a:rPr lang="en-US" dirty="0"/>
              <a:t> format. (Top row, second from left)</a:t>
            </a:r>
          </a:p>
          <a:p>
            <a:pPr marL="228600" indent="-228600" eaLnBrk="1" hangingPunct="1"/>
            <a:r>
              <a:rPr lang="en-US" dirty="0"/>
              <a:t>The </a:t>
            </a:r>
            <a:r>
              <a:rPr lang="en-US" b="1" dirty="0"/>
              <a:t>Sub-Heading</a:t>
            </a:r>
            <a:r>
              <a:rPr lang="en-US" dirty="0"/>
              <a:t> and </a:t>
            </a:r>
            <a:r>
              <a:rPr lang="en-US" b="1" dirty="0"/>
              <a:t>footnote</a:t>
            </a:r>
            <a:r>
              <a:rPr lang="en-US" dirty="0"/>
              <a:t> will not appear when you insert a new slide. If you need either one, copy and paste it from the sample slide.</a:t>
            </a:r>
          </a:p>
          <a:p>
            <a:pPr marL="228600" indent="-228600" eaLnBrk="1" hangingPunct="1"/>
            <a:r>
              <a:rPr lang="en-US" dirty="0"/>
              <a:t>If you choose not to use a </a:t>
            </a:r>
            <a:r>
              <a:rPr lang="en-US" b="1" dirty="0"/>
              <a:t>Sub-Heading</a:t>
            </a:r>
            <a:r>
              <a:rPr lang="en-US" dirty="0"/>
              <a:t>, let us know when you hand in your presentation for clean-up and we’ll adjust where the bullets begin on your master page.</a:t>
            </a:r>
          </a:p>
          <a:p>
            <a:pPr marL="228600" indent="-228600" eaLnBrk="1" hangingPunct="1"/>
            <a:r>
              <a:rPr lang="en-US" dirty="0"/>
              <a:t>Also, be sure to insert the presentation title onto the </a:t>
            </a:r>
            <a:r>
              <a:rPr lang="en-US" b="1" i="1" dirty="0"/>
              <a:t>BULLETED LIST</a:t>
            </a:r>
            <a:r>
              <a:rPr lang="en-US" dirty="0"/>
              <a:t> </a:t>
            </a:r>
            <a:r>
              <a:rPr lang="en-US" b="1" i="1" dirty="0"/>
              <a:t>MASTER</a:t>
            </a:r>
            <a:r>
              <a:rPr lang="en-US" dirty="0"/>
              <a:t> as follows: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Choose </a:t>
            </a:r>
            <a:r>
              <a:rPr lang="en-US" b="1" i="1" dirty="0"/>
              <a:t>View / Master / Slide Master</a:t>
            </a:r>
            <a:r>
              <a:rPr lang="en-US" dirty="0"/>
              <a:t> from your menu.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Select the text at the bottom of the slide and type in a short version of your presentation title.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Click the </a:t>
            </a:r>
            <a:r>
              <a:rPr lang="en-US" b="1" i="1" dirty="0"/>
              <a:t>SLIDE VIEW</a:t>
            </a:r>
            <a:r>
              <a:rPr lang="en-US" dirty="0"/>
              <a:t> button in the lower left hand part of your screen to return to the slide show. (Small white rectangle)</a:t>
            </a:r>
          </a:p>
        </p:txBody>
      </p:sp>
    </p:spTree>
    <p:extLst>
      <p:ext uri="{BB962C8B-B14F-4D97-AF65-F5344CB8AC3E}">
        <p14:creationId xmlns:p14="http://schemas.microsoft.com/office/powerpoint/2010/main" val="875869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EF5A78E-7A75-41F7-A7EA-2038E6AD6DC3}" type="slidenum">
              <a:rPr lang="en-US" smtClean="0">
                <a:ea typeface="ヒラギノ角ゴ Pro W3"/>
                <a:cs typeface="ヒラギノ角ゴ Pro W3"/>
              </a:rPr>
              <a:pPr/>
              <a:t>1</a:t>
            </a:fld>
            <a:endParaRPr lang="en-US">
              <a:ea typeface="ヒラギノ角ゴ Pro W3"/>
              <a:cs typeface="ヒラギノ角ゴ Pro W3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4725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5" y="4451350"/>
            <a:ext cx="5670550" cy="4217988"/>
          </a:xfrm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7430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56B38F-EC4A-4B53-8EF7-317A2392EFA8}" type="slidenum">
              <a:rPr lang="en-US" smtClean="0">
                <a:ea typeface="ヒラギノ角ゴ Pro W3"/>
                <a:cs typeface="ヒラギノ角ゴ Pro W3"/>
              </a:rPr>
              <a:pPr/>
              <a:t>26</a:t>
            </a:fld>
            <a:endParaRPr lang="en-US"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algn="r" defTabSz="939800"/>
            <a:fld id="{1503E6FF-46BE-4FDC-873A-65694A840145}" type="slidenum">
              <a:rPr lang="en-US" sz="1200" b="0" i="0">
                <a:solidFill>
                  <a:schemeClr val="tx1"/>
                </a:solidFill>
                <a:cs typeface="ヒラギノ角ゴ Pro W3"/>
              </a:rPr>
              <a:pPr algn="r" defTabSz="939800"/>
              <a:t>26</a:t>
            </a:fld>
            <a:endParaRPr lang="en-US" sz="1200" b="0" i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r>
              <a:rPr lang="en-US"/>
              <a:t>This is the </a:t>
            </a:r>
            <a:r>
              <a:rPr lang="en-US" b="1"/>
              <a:t>Bulleted List</a:t>
            </a:r>
            <a:r>
              <a:rPr lang="en-US"/>
              <a:t> slide.</a:t>
            </a:r>
          </a:p>
          <a:p>
            <a:pPr marL="228600" indent="-228600" eaLnBrk="1" hangingPunct="1"/>
            <a:r>
              <a:rPr lang="en-US"/>
              <a:t>To create this particular slide, click the </a:t>
            </a:r>
            <a:r>
              <a:rPr lang="en-US" b="1" i="1"/>
              <a:t>NEW SLIDE</a:t>
            </a:r>
            <a:r>
              <a:rPr lang="en-US"/>
              <a:t> button on your toolbar and choose the </a:t>
            </a:r>
            <a:r>
              <a:rPr lang="en-US" b="1" i="1"/>
              <a:t>BULLETED LIST</a:t>
            </a:r>
            <a:r>
              <a:rPr lang="en-US"/>
              <a:t> format. (Top row, second from left)</a:t>
            </a:r>
          </a:p>
          <a:p>
            <a:pPr marL="228600" indent="-228600" eaLnBrk="1" hangingPunct="1"/>
            <a:r>
              <a:rPr lang="en-US"/>
              <a:t>The </a:t>
            </a:r>
            <a:r>
              <a:rPr lang="en-US" b="1"/>
              <a:t>Sub-Heading</a:t>
            </a:r>
            <a:r>
              <a:rPr lang="en-US"/>
              <a:t> and </a:t>
            </a:r>
            <a:r>
              <a:rPr lang="en-US" b="1"/>
              <a:t>footnote</a:t>
            </a:r>
            <a:r>
              <a:rPr lang="en-US"/>
              <a:t> will not appear when you insert a new slide. If you need either one, copy and paste it from the sample slide.</a:t>
            </a:r>
          </a:p>
          <a:p>
            <a:pPr marL="228600" indent="-228600" eaLnBrk="1" hangingPunct="1"/>
            <a:r>
              <a:rPr lang="en-US"/>
              <a:t>If you choose not to use a </a:t>
            </a:r>
            <a:r>
              <a:rPr lang="en-US" b="1"/>
              <a:t>Sub-Heading</a:t>
            </a:r>
            <a:r>
              <a:rPr lang="en-US"/>
              <a:t>, let us know when you hand in your presentation for clean-up and we’ll adjust where the bullets begin on your master page.</a:t>
            </a:r>
          </a:p>
          <a:p>
            <a:pPr marL="228600" indent="-228600" eaLnBrk="1" hangingPunct="1"/>
            <a:r>
              <a:rPr lang="en-US"/>
              <a:t>Also, be sure to insert the presentation title onto the </a:t>
            </a:r>
            <a:r>
              <a:rPr lang="en-US" b="1" i="1"/>
              <a:t>BULLETED LIST</a:t>
            </a:r>
            <a:r>
              <a:rPr lang="en-US"/>
              <a:t> </a:t>
            </a:r>
            <a:r>
              <a:rPr lang="en-US" b="1" i="1"/>
              <a:t>MASTER</a:t>
            </a:r>
            <a:r>
              <a:rPr lang="en-US"/>
              <a:t> as follows: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/>
              <a:t>Choose </a:t>
            </a:r>
            <a:r>
              <a:rPr lang="en-US" b="1" i="1"/>
              <a:t>View / Master / Slide Master</a:t>
            </a:r>
            <a:r>
              <a:rPr lang="en-US"/>
              <a:t> from your menu.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/>
              <a:t>Select the text at the bottom of the slide and type in a short version of your presentation title.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/>
              <a:t>Click the </a:t>
            </a:r>
            <a:r>
              <a:rPr lang="en-US" b="1" i="1"/>
              <a:t>SLIDE VIEW</a:t>
            </a:r>
            <a:r>
              <a:rPr lang="en-US"/>
              <a:t> button in the lower left hand part of your screen to return to the slide show. (Small white rectangle)</a:t>
            </a:r>
          </a:p>
        </p:txBody>
      </p:sp>
    </p:spTree>
    <p:extLst>
      <p:ext uri="{BB962C8B-B14F-4D97-AF65-F5344CB8AC3E}">
        <p14:creationId xmlns:p14="http://schemas.microsoft.com/office/powerpoint/2010/main" val="2334612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56B38F-EC4A-4B53-8EF7-317A2392EFA8}" type="slidenum">
              <a:rPr lang="en-US" smtClean="0">
                <a:ea typeface="ヒラギノ角ゴ Pro W3"/>
                <a:cs typeface="ヒラギノ角ゴ Pro W3"/>
              </a:rPr>
              <a:pPr/>
              <a:t>2</a:t>
            </a:fld>
            <a:endParaRPr lang="en-US"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algn="r" defTabSz="939800"/>
            <a:fld id="{1503E6FF-46BE-4FDC-873A-65694A840145}" type="slidenum">
              <a:rPr lang="en-US" sz="1200" b="0" i="0">
                <a:solidFill>
                  <a:schemeClr val="tx1"/>
                </a:solidFill>
                <a:cs typeface="ヒラギノ角ゴ Pro W3"/>
              </a:rPr>
              <a:pPr algn="r" defTabSz="939800"/>
              <a:t>2</a:t>
            </a:fld>
            <a:endParaRPr lang="en-US" sz="1200" b="0" i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r>
              <a:rPr lang="en-US"/>
              <a:t>This is the </a:t>
            </a:r>
            <a:r>
              <a:rPr lang="en-US" b="1"/>
              <a:t>Bulleted List</a:t>
            </a:r>
            <a:r>
              <a:rPr lang="en-US"/>
              <a:t> slide.</a:t>
            </a:r>
          </a:p>
          <a:p>
            <a:pPr marL="228600" indent="-228600" eaLnBrk="1" hangingPunct="1"/>
            <a:r>
              <a:rPr lang="en-US"/>
              <a:t>To create this particular slide, click the </a:t>
            </a:r>
            <a:r>
              <a:rPr lang="en-US" b="1" i="1"/>
              <a:t>NEW SLIDE</a:t>
            </a:r>
            <a:r>
              <a:rPr lang="en-US"/>
              <a:t> button on your toolbar and choose the </a:t>
            </a:r>
            <a:r>
              <a:rPr lang="en-US" b="1" i="1"/>
              <a:t>BULLETED LIST</a:t>
            </a:r>
            <a:r>
              <a:rPr lang="en-US"/>
              <a:t> format. (Top row, second from left)</a:t>
            </a:r>
          </a:p>
          <a:p>
            <a:pPr marL="228600" indent="-228600" eaLnBrk="1" hangingPunct="1"/>
            <a:r>
              <a:rPr lang="en-US"/>
              <a:t>The </a:t>
            </a:r>
            <a:r>
              <a:rPr lang="en-US" b="1"/>
              <a:t>Sub-Heading</a:t>
            </a:r>
            <a:r>
              <a:rPr lang="en-US"/>
              <a:t> and </a:t>
            </a:r>
            <a:r>
              <a:rPr lang="en-US" b="1"/>
              <a:t>footnote</a:t>
            </a:r>
            <a:r>
              <a:rPr lang="en-US"/>
              <a:t> will not appear when you insert a new slide. If you need either one, copy and paste it from the sample slide.</a:t>
            </a:r>
          </a:p>
          <a:p>
            <a:pPr marL="228600" indent="-228600" eaLnBrk="1" hangingPunct="1"/>
            <a:r>
              <a:rPr lang="en-US"/>
              <a:t>If you choose not to use a </a:t>
            </a:r>
            <a:r>
              <a:rPr lang="en-US" b="1"/>
              <a:t>Sub-Heading</a:t>
            </a:r>
            <a:r>
              <a:rPr lang="en-US"/>
              <a:t>, let us know when you hand in your presentation for clean-up and we’ll adjust where the bullets begin on your master page.</a:t>
            </a:r>
          </a:p>
          <a:p>
            <a:pPr marL="228600" indent="-228600" eaLnBrk="1" hangingPunct="1"/>
            <a:r>
              <a:rPr lang="en-US"/>
              <a:t>Also, be sure to insert the presentation title onto the </a:t>
            </a:r>
            <a:r>
              <a:rPr lang="en-US" b="1" i="1"/>
              <a:t>BULLETED LIST</a:t>
            </a:r>
            <a:r>
              <a:rPr lang="en-US"/>
              <a:t> </a:t>
            </a:r>
            <a:r>
              <a:rPr lang="en-US" b="1" i="1"/>
              <a:t>MASTER</a:t>
            </a:r>
            <a:r>
              <a:rPr lang="en-US"/>
              <a:t> as follows: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/>
              <a:t>Choose </a:t>
            </a:r>
            <a:r>
              <a:rPr lang="en-US" b="1" i="1"/>
              <a:t>View / Master / Slide Master</a:t>
            </a:r>
            <a:r>
              <a:rPr lang="en-US"/>
              <a:t> from your menu.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/>
              <a:t>Select the text at the bottom of the slide and type in a short version of your presentation title.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/>
              <a:t>Click the </a:t>
            </a:r>
            <a:r>
              <a:rPr lang="en-US" b="1" i="1"/>
              <a:t>SLIDE VIEW</a:t>
            </a:r>
            <a:r>
              <a:rPr lang="en-US"/>
              <a:t> button in the lower left hand part of your screen to return to the slide show. (Small white rectangle)</a:t>
            </a:r>
          </a:p>
        </p:txBody>
      </p:sp>
    </p:spTree>
    <p:extLst>
      <p:ext uri="{BB962C8B-B14F-4D97-AF65-F5344CB8AC3E}">
        <p14:creationId xmlns:p14="http://schemas.microsoft.com/office/powerpoint/2010/main" val="3764179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39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C56B38F-EC4A-4B53-8EF7-317A2392EF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ヒラギノ角ゴ Pro W3"/>
                <a:cs typeface="ヒラギノ角ゴ Pro W3"/>
              </a:rPr>
              <a:pPr marL="0" marR="0" lvl="0" indent="0" algn="r" defTabSz="939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marL="0" marR="0" lvl="0" indent="0" algn="r" defTabSz="939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03E6FF-46BE-4FDC-873A-65694A840145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ヒラギノ角ゴ Pro W3"/>
                <a:cs typeface="ヒラギノ角ゴ Pro W3"/>
              </a:rPr>
              <a:pPr marL="0" marR="0" lvl="0" indent="0" algn="r" defTabSz="939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ヒラギノ角ゴ Pro W3"/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r>
              <a:rPr lang="en-US"/>
              <a:t>This is the </a:t>
            </a:r>
            <a:r>
              <a:rPr lang="en-US" b="1"/>
              <a:t>Bulleted List</a:t>
            </a:r>
            <a:r>
              <a:rPr lang="en-US"/>
              <a:t> slide.</a:t>
            </a:r>
          </a:p>
          <a:p>
            <a:pPr marL="228600" indent="-228600" eaLnBrk="1" hangingPunct="1"/>
            <a:r>
              <a:rPr lang="en-US"/>
              <a:t>To create this particular slide, click the </a:t>
            </a:r>
            <a:r>
              <a:rPr lang="en-US" b="1" i="1"/>
              <a:t>NEW SLIDE</a:t>
            </a:r>
            <a:r>
              <a:rPr lang="en-US"/>
              <a:t> button on your toolbar and choose the </a:t>
            </a:r>
            <a:r>
              <a:rPr lang="en-US" b="1" i="1"/>
              <a:t>BULLETED LIST</a:t>
            </a:r>
            <a:r>
              <a:rPr lang="en-US"/>
              <a:t> format. (Top row, second from left)</a:t>
            </a:r>
          </a:p>
          <a:p>
            <a:pPr marL="228600" indent="-228600" eaLnBrk="1" hangingPunct="1"/>
            <a:r>
              <a:rPr lang="en-US"/>
              <a:t>The </a:t>
            </a:r>
            <a:r>
              <a:rPr lang="en-US" b="1"/>
              <a:t>Sub-Heading</a:t>
            </a:r>
            <a:r>
              <a:rPr lang="en-US"/>
              <a:t> and </a:t>
            </a:r>
            <a:r>
              <a:rPr lang="en-US" b="1"/>
              <a:t>footnote</a:t>
            </a:r>
            <a:r>
              <a:rPr lang="en-US"/>
              <a:t> will not appear when you insert a new slide. If you need either one, copy and paste it from the sample slide.</a:t>
            </a:r>
          </a:p>
          <a:p>
            <a:pPr marL="228600" indent="-228600" eaLnBrk="1" hangingPunct="1"/>
            <a:r>
              <a:rPr lang="en-US"/>
              <a:t>If you choose not to use a </a:t>
            </a:r>
            <a:r>
              <a:rPr lang="en-US" b="1"/>
              <a:t>Sub-Heading</a:t>
            </a:r>
            <a:r>
              <a:rPr lang="en-US"/>
              <a:t>, let us know when you hand in your presentation for clean-up and we’ll adjust where the bullets begin on your master page.</a:t>
            </a:r>
          </a:p>
          <a:p>
            <a:pPr marL="228600" indent="-228600" eaLnBrk="1" hangingPunct="1"/>
            <a:r>
              <a:rPr lang="en-US"/>
              <a:t>Also, be sure to insert the presentation title onto the </a:t>
            </a:r>
            <a:r>
              <a:rPr lang="en-US" b="1" i="1"/>
              <a:t>BULLETED LIST</a:t>
            </a:r>
            <a:r>
              <a:rPr lang="en-US"/>
              <a:t> </a:t>
            </a:r>
            <a:r>
              <a:rPr lang="en-US" b="1" i="1"/>
              <a:t>MASTER</a:t>
            </a:r>
            <a:r>
              <a:rPr lang="en-US"/>
              <a:t> as follows: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/>
              <a:t>Choose </a:t>
            </a:r>
            <a:r>
              <a:rPr lang="en-US" b="1" i="1"/>
              <a:t>View / Master / Slide Master</a:t>
            </a:r>
            <a:r>
              <a:rPr lang="en-US"/>
              <a:t> from your menu.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/>
              <a:t>Select the text at the bottom of the slide and type in a short version of your presentation title.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/>
              <a:t>Click the </a:t>
            </a:r>
            <a:r>
              <a:rPr lang="en-US" b="1" i="1"/>
              <a:t>SLIDE VIEW</a:t>
            </a:r>
            <a:r>
              <a:rPr lang="en-US"/>
              <a:t> button in the lower left hand part of your screen to return to the slide show. (Small white rectangle)</a:t>
            </a:r>
          </a:p>
        </p:txBody>
      </p:sp>
    </p:spTree>
    <p:extLst>
      <p:ext uri="{BB962C8B-B14F-4D97-AF65-F5344CB8AC3E}">
        <p14:creationId xmlns:p14="http://schemas.microsoft.com/office/powerpoint/2010/main" val="4102473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56B38F-EC4A-4B53-8EF7-317A2392EFA8}" type="slidenum">
              <a:rPr lang="en-US" smtClean="0">
                <a:ea typeface="ヒラギノ角ゴ Pro W3"/>
                <a:cs typeface="ヒラギノ角ゴ Pro W3"/>
              </a:rPr>
              <a:pPr/>
              <a:t>4</a:t>
            </a:fld>
            <a:endParaRPr lang="en-US"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algn="r" defTabSz="939800"/>
            <a:fld id="{1503E6FF-46BE-4FDC-873A-65694A840145}" type="slidenum">
              <a:rPr lang="en-US" sz="1200" b="0" i="0">
                <a:solidFill>
                  <a:schemeClr val="tx1"/>
                </a:solidFill>
                <a:cs typeface="ヒラギノ角ゴ Pro W3"/>
              </a:rPr>
              <a:pPr algn="r" defTabSz="939800"/>
              <a:t>4</a:t>
            </a:fld>
            <a:endParaRPr lang="en-US" sz="1200" b="0" i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r>
              <a:rPr lang="en-US" dirty="0"/>
              <a:t>This is the </a:t>
            </a:r>
            <a:r>
              <a:rPr lang="en-US" b="1" dirty="0"/>
              <a:t>Bulleted List</a:t>
            </a:r>
            <a:r>
              <a:rPr lang="en-US" dirty="0"/>
              <a:t> slide.</a:t>
            </a:r>
          </a:p>
          <a:p>
            <a:pPr marL="228600" indent="-228600" eaLnBrk="1" hangingPunct="1"/>
            <a:r>
              <a:rPr lang="en-US" dirty="0"/>
              <a:t>To create this particular slide, click the </a:t>
            </a:r>
            <a:r>
              <a:rPr lang="en-US" b="1" i="1" dirty="0"/>
              <a:t>NEW SLIDE</a:t>
            </a:r>
            <a:r>
              <a:rPr lang="en-US" dirty="0"/>
              <a:t> button on your toolbar and choose the </a:t>
            </a:r>
            <a:r>
              <a:rPr lang="en-US" b="1" i="1" dirty="0"/>
              <a:t>BULLETED LIST</a:t>
            </a:r>
            <a:r>
              <a:rPr lang="en-US" dirty="0"/>
              <a:t> format. (Top row, second from left)</a:t>
            </a:r>
          </a:p>
          <a:p>
            <a:pPr marL="228600" indent="-228600" eaLnBrk="1" hangingPunct="1"/>
            <a:r>
              <a:rPr lang="en-US" dirty="0"/>
              <a:t>The </a:t>
            </a:r>
            <a:r>
              <a:rPr lang="en-US" b="1" dirty="0"/>
              <a:t>Sub-Heading</a:t>
            </a:r>
            <a:r>
              <a:rPr lang="en-US" dirty="0"/>
              <a:t> and </a:t>
            </a:r>
            <a:r>
              <a:rPr lang="en-US" b="1" dirty="0"/>
              <a:t>footnote</a:t>
            </a:r>
            <a:r>
              <a:rPr lang="en-US" dirty="0"/>
              <a:t> will not appear when you insert a new slide. If you need either one, copy and paste it from the sample slide.</a:t>
            </a:r>
          </a:p>
          <a:p>
            <a:pPr marL="228600" indent="-228600" eaLnBrk="1" hangingPunct="1"/>
            <a:r>
              <a:rPr lang="en-US" dirty="0"/>
              <a:t>If you choose not to use a </a:t>
            </a:r>
            <a:r>
              <a:rPr lang="en-US" b="1" dirty="0"/>
              <a:t>Sub-Heading</a:t>
            </a:r>
            <a:r>
              <a:rPr lang="en-US" dirty="0"/>
              <a:t>, let us know when you hand in your presentation for clean-up and we’ll adjust where the bullets begin on your master page.</a:t>
            </a:r>
          </a:p>
          <a:p>
            <a:pPr marL="228600" indent="-228600" eaLnBrk="1" hangingPunct="1"/>
            <a:r>
              <a:rPr lang="en-US" dirty="0"/>
              <a:t>Also, be sure to insert the presentation title onto the </a:t>
            </a:r>
            <a:r>
              <a:rPr lang="en-US" b="1" i="1" dirty="0"/>
              <a:t>BULLETED LIST</a:t>
            </a:r>
            <a:r>
              <a:rPr lang="en-US" dirty="0"/>
              <a:t> </a:t>
            </a:r>
            <a:r>
              <a:rPr lang="en-US" b="1" i="1" dirty="0"/>
              <a:t>MASTER</a:t>
            </a:r>
            <a:r>
              <a:rPr lang="en-US" dirty="0"/>
              <a:t> as follows: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Choose </a:t>
            </a:r>
            <a:r>
              <a:rPr lang="en-US" b="1" i="1" dirty="0"/>
              <a:t>View / Master / Slide Master</a:t>
            </a:r>
            <a:r>
              <a:rPr lang="en-US" dirty="0"/>
              <a:t> from your menu.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Select the text at the bottom of the slide and type in a short version of your presentation title.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Click the </a:t>
            </a:r>
            <a:r>
              <a:rPr lang="en-US" b="1" i="1" dirty="0"/>
              <a:t>SLIDE VIEW</a:t>
            </a:r>
            <a:r>
              <a:rPr lang="en-US" dirty="0"/>
              <a:t> button in the lower left hand part of your screen to return to the slide show. (Small white rectangle)</a:t>
            </a:r>
          </a:p>
        </p:txBody>
      </p:sp>
    </p:spTree>
    <p:extLst>
      <p:ext uri="{BB962C8B-B14F-4D97-AF65-F5344CB8AC3E}">
        <p14:creationId xmlns:p14="http://schemas.microsoft.com/office/powerpoint/2010/main" val="957926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56B38F-EC4A-4B53-8EF7-317A2392EFA8}" type="slidenum">
              <a:rPr lang="en-US" smtClean="0">
                <a:ea typeface="ヒラギノ角ゴ Pro W3"/>
                <a:cs typeface="ヒラギノ角ゴ Pro W3"/>
              </a:rPr>
              <a:pPr/>
              <a:t>5</a:t>
            </a:fld>
            <a:endParaRPr lang="en-US"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algn="r" defTabSz="939800"/>
            <a:fld id="{1503E6FF-46BE-4FDC-873A-65694A840145}" type="slidenum">
              <a:rPr lang="en-US" sz="1200" b="0" i="0">
                <a:solidFill>
                  <a:schemeClr val="tx1"/>
                </a:solidFill>
                <a:cs typeface="ヒラギノ角ゴ Pro W3"/>
              </a:rPr>
              <a:pPr algn="r" defTabSz="939800"/>
              <a:t>5</a:t>
            </a:fld>
            <a:endParaRPr lang="en-US" sz="1200" b="0" i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r>
              <a:rPr lang="en-US" dirty="0"/>
              <a:t>This is the </a:t>
            </a:r>
            <a:r>
              <a:rPr lang="en-US" b="1" dirty="0"/>
              <a:t>Bulleted List</a:t>
            </a:r>
            <a:r>
              <a:rPr lang="en-US" dirty="0"/>
              <a:t> slide.</a:t>
            </a:r>
          </a:p>
          <a:p>
            <a:pPr marL="228600" indent="-228600" eaLnBrk="1" hangingPunct="1"/>
            <a:r>
              <a:rPr lang="en-US" dirty="0"/>
              <a:t>To create this particular slide, click the </a:t>
            </a:r>
            <a:r>
              <a:rPr lang="en-US" b="1" i="1" dirty="0"/>
              <a:t>NEW SLIDE</a:t>
            </a:r>
            <a:r>
              <a:rPr lang="en-US" dirty="0"/>
              <a:t> button on your toolbar and choose the </a:t>
            </a:r>
            <a:r>
              <a:rPr lang="en-US" b="1" i="1" dirty="0"/>
              <a:t>BULLETED LIST</a:t>
            </a:r>
            <a:r>
              <a:rPr lang="en-US" dirty="0"/>
              <a:t> format. (Top row, second from left)</a:t>
            </a:r>
          </a:p>
          <a:p>
            <a:pPr marL="228600" indent="-228600" eaLnBrk="1" hangingPunct="1"/>
            <a:r>
              <a:rPr lang="en-US" dirty="0"/>
              <a:t>The </a:t>
            </a:r>
            <a:r>
              <a:rPr lang="en-US" b="1" dirty="0"/>
              <a:t>Sub-Heading</a:t>
            </a:r>
            <a:r>
              <a:rPr lang="en-US" dirty="0"/>
              <a:t> and </a:t>
            </a:r>
            <a:r>
              <a:rPr lang="en-US" b="1" dirty="0"/>
              <a:t>footnote</a:t>
            </a:r>
            <a:r>
              <a:rPr lang="en-US" dirty="0"/>
              <a:t> will not appear when you insert a new slide. If you need either one, copy and paste it from the sample slide.</a:t>
            </a:r>
          </a:p>
          <a:p>
            <a:pPr marL="228600" indent="-228600" eaLnBrk="1" hangingPunct="1"/>
            <a:r>
              <a:rPr lang="en-US" dirty="0"/>
              <a:t>If you choose not to use a </a:t>
            </a:r>
            <a:r>
              <a:rPr lang="en-US" b="1" dirty="0"/>
              <a:t>Sub-Heading</a:t>
            </a:r>
            <a:r>
              <a:rPr lang="en-US" dirty="0"/>
              <a:t>, let us know when you hand in your presentation for clean-up and we’ll adjust where the bullets begin on your master page.</a:t>
            </a:r>
          </a:p>
          <a:p>
            <a:pPr marL="228600" indent="-228600" eaLnBrk="1" hangingPunct="1"/>
            <a:r>
              <a:rPr lang="en-US" dirty="0"/>
              <a:t>Also, be sure to insert the presentation title onto the </a:t>
            </a:r>
            <a:r>
              <a:rPr lang="en-US" b="1" i="1" dirty="0"/>
              <a:t>BULLETED LIST</a:t>
            </a:r>
            <a:r>
              <a:rPr lang="en-US" dirty="0"/>
              <a:t> </a:t>
            </a:r>
            <a:r>
              <a:rPr lang="en-US" b="1" i="1" dirty="0"/>
              <a:t>MASTER</a:t>
            </a:r>
            <a:r>
              <a:rPr lang="en-US" dirty="0"/>
              <a:t> as follows: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Choose </a:t>
            </a:r>
            <a:r>
              <a:rPr lang="en-US" b="1" i="1" dirty="0"/>
              <a:t>View / Master / Slide Master</a:t>
            </a:r>
            <a:r>
              <a:rPr lang="en-US" dirty="0"/>
              <a:t> from your menu.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Select the text at the bottom of the slide and type in a short version of your presentation title.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Click the </a:t>
            </a:r>
            <a:r>
              <a:rPr lang="en-US" b="1" i="1" dirty="0"/>
              <a:t>SLIDE VIEW</a:t>
            </a:r>
            <a:r>
              <a:rPr lang="en-US" dirty="0"/>
              <a:t> button in the lower left hand part of your screen to return to the slide show. (Small white rectangle)</a:t>
            </a:r>
          </a:p>
        </p:txBody>
      </p:sp>
    </p:spTree>
    <p:extLst>
      <p:ext uri="{BB962C8B-B14F-4D97-AF65-F5344CB8AC3E}">
        <p14:creationId xmlns:p14="http://schemas.microsoft.com/office/powerpoint/2010/main" val="418931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56B38F-EC4A-4B53-8EF7-317A2392EFA8}" type="slidenum">
              <a:rPr lang="en-US" smtClean="0">
                <a:ea typeface="ヒラギノ角ゴ Pro W3"/>
                <a:cs typeface="ヒラギノ角ゴ Pro W3"/>
              </a:rPr>
              <a:pPr/>
              <a:t>6</a:t>
            </a:fld>
            <a:endParaRPr lang="en-US"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algn="r" defTabSz="939800"/>
            <a:fld id="{1503E6FF-46BE-4FDC-873A-65694A840145}" type="slidenum">
              <a:rPr lang="en-US" sz="1200" b="0" i="0">
                <a:solidFill>
                  <a:schemeClr val="tx1"/>
                </a:solidFill>
                <a:cs typeface="ヒラギノ角ゴ Pro W3"/>
              </a:rPr>
              <a:pPr algn="r" defTabSz="939800"/>
              <a:t>6</a:t>
            </a:fld>
            <a:endParaRPr lang="en-US" sz="1200" b="0" i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r>
              <a:rPr lang="en-US"/>
              <a:t>This is the </a:t>
            </a:r>
            <a:r>
              <a:rPr lang="en-US" b="1"/>
              <a:t>Bulleted List</a:t>
            </a:r>
            <a:r>
              <a:rPr lang="en-US"/>
              <a:t> slide.</a:t>
            </a:r>
          </a:p>
          <a:p>
            <a:pPr marL="228600" indent="-228600" eaLnBrk="1" hangingPunct="1"/>
            <a:r>
              <a:rPr lang="en-US"/>
              <a:t>To create this particular slide, click the </a:t>
            </a:r>
            <a:r>
              <a:rPr lang="en-US" b="1" i="1"/>
              <a:t>NEW SLIDE</a:t>
            </a:r>
            <a:r>
              <a:rPr lang="en-US"/>
              <a:t> button on your toolbar and choose the </a:t>
            </a:r>
            <a:r>
              <a:rPr lang="en-US" b="1" i="1"/>
              <a:t>BULLETED LIST</a:t>
            </a:r>
            <a:r>
              <a:rPr lang="en-US"/>
              <a:t> format. (Top row, second from left)</a:t>
            </a:r>
          </a:p>
          <a:p>
            <a:pPr marL="228600" indent="-228600" eaLnBrk="1" hangingPunct="1"/>
            <a:r>
              <a:rPr lang="en-US"/>
              <a:t>The </a:t>
            </a:r>
            <a:r>
              <a:rPr lang="en-US" b="1"/>
              <a:t>Sub-Heading</a:t>
            </a:r>
            <a:r>
              <a:rPr lang="en-US"/>
              <a:t> and </a:t>
            </a:r>
            <a:r>
              <a:rPr lang="en-US" b="1"/>
              <a:t>footnote</a:t>
            </a:r>
            <a:r>
              <a:rPr lang="en-US"/>
              <a:t> will not appear when you insert a new slide. If you need either one, copy and paste it from the sample slide.</a:t>
            </a:r>
          </a:p>
          <a:p>
            <a:pPr marL="228600" indent="-228600" eaLnBrk="1" hangingPunct="1"/>
            <a:r>
              <a:rPr lang="en-US"/>
              <a:t>If you choose not to use a </a:t>
            </a:r>
            <a:r>
              <a:rPr lang="en-US" b="1"/>
              <a:t>Sub-Heading</a:t>
            </a:r>
            <a:r>
              <a:rPr lang="en-US"/>
              <a:t>, let us know when you hand in your presentation for clean-up and we’ll adjust where the bullets begin on your master page.</a:t>
            </a:r>
          </a:p>
          <a:p>
            <a:pPr marL="228600" indent="-228600" eaLnBrk="1" hangingPunct="1"/>
            <a:r>
              <a:rPr lang="en-US"/>
              <a:t>Also, be sure to insert the presentation title onto the </a:t>
            </a:r>
            <a:r>
              <a:rPr lang="en-US" b="1" i="1"/>
              <a:t>BULLETED LIST</a:t>
            </a:r>
            <a:r>
              <a:rPr lang="en-US"/>
              <a:t> </a:t>
            </a:r>
            <a:r>
              <a:rPr lang="en-US" b="1" i="1"/>
              <a:t>MASTER</a:t>
            </a:r>
            <a:r>
              <a:rPr lang="en-US"/>
              <a:t> as follows: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/>
              <a:t>Choose </a:t>
            </a:r>
            <a:r>
              <a:rPr lang="en-US" b="1" i="1"/>
              <a:t>View / Master / Slide Master</a:t>
            </a:r>
            <a:r>
              <a:rPr lang="en-US"/>
              <a:t> from your menu.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/>
              <a:t>Select the text at the bottom of the slide and type in a short version of your presentation title.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/>
              <a:t>Click the </a:t>
            </a:r>
            <a:r>
              <a:rPr lang="en-US" b="1" i="1"/>
              <a:t>SLIDE VIEW</a:t>
            </a:r>
            <a:r>
              <a:rPr lang="en-US"/>
              <a:t> button in the lower left hand part of your screen to return to the slide show. (Small white rectangle)</a:t>
            </a:r>
          </a:p>
        </p:txBody>
      </p:sp>
    </p:spTree>
    <p:extLst>
      <p:ext uri="{BB962C8B-B14F-4D97-AF65-F5344CB8AC3E}">
        <p14:creationId xmlns:p14="http://schemas.microsoft.com/office/powerpoint/2010/main" val="2702762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56B38F-EC4A-4B53-8EF7-317A2392EFA8}" type="slidenum">
              <a:rPr lang="en-US" smtClean="0">
                <a:ea typeface="ヒラギノ角ゴ Pro W3"/>
                <a:cs typeface="ヒラギノ角ゴ Pro W3"/>
              </a:rPr>
              <a:pPr/>
              <a:t>7</a:t>
            </a:fld>
            <a:endParaRPr lang="en-US"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algn="r" defTabSz="939800"/>
            <a:fld id="{1503E6FF-46BE-4FDC-873A-65694A840145}" type="slidenum">
              <a:rPr lang="en-US" sz="1200" b="0" i="0">
                <a:solidFill>
                  <a:schemeClr val="tx1"/>
                </a:solidFill>
                <a:cs typeface="ヒラギノ角ゴ Pro W3"/>
              </a:rPr>
              <a:pPr algn="r" defTabSz="939800"/>
              <a:t>7</a:t>
            </a:fld>
            <a:endParaRPr lang="en-US" sz="1200" b="0" i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r>
              <a:rPr lang="en-US"/>
              <a:t>This is the </a:t>
            </a:r>
            <a:r>
              <a:rPr lang="en-US" b="1"/>
              <a:t>Bulleted List</a:t>
            </a:r>
            <a:r>
              <a:rPr lang="en-US"/>
              <a:t> slide.</a:t>
            </a:r>
          </a:p>
          <a:p>
            <a:pPr marL="228600" indent="-228600" eaLnBrk="1" hangingPunct="1"/>
            <a:r>
              <a:rPr lang="en-US"/>
              <a:t>To create this particular slide, click the </a:t>
            </a:r>
            <a:r>
              <a:rPr lang="en-US" b="1" i="1"/>
              <a:t>NEW SLIDE</a:t>
            </a:r>
            <a:r>
              <a:rPr lang="en-US"/>
              <a:t> button on your toolbar and choose the </a:t>
            </a:r>
            <a:r>
              <a:rPr lang="en-US" b="1" i="1"/>
              <a:t>BULLETED LIST</a:t>
            </a:r>
            <a:r>
              <a:rPr lang="en-US"/>
              <a:t> format. (Top row, second from left)</a:t>
            </a:r>
          </a:p>
          <a:p>
            <a:pPr marL="228600" indent="-228600" eaLnBrk="1" hangingPunct="1"/>
            <a:r>
              <a:rPr lang="en-US"/>
              <a:t>The </a:t>
            </a:r>
            <a:r>
              <a:rPr lang="en-US" b="1"/>
              <a:t>Sub-Heading</a:t>
            </a:r>
            <a:r>
              <a:rPr lang="en-US"/>
              <a:t> and </a:t>
            </a:r>
            <a:r>
              <a:rPr lang="en-US" b="1"/>
              <a:t>footnote</a:t>
            </a:r>
            <a:r>
              <a:rPr lang="en-US"/>
              <a:t> will not appear when you insert a new slide. If you need either one, copy and paste it from the sample slide.</a:t>
            </a:r>
          </a:p>
          <a:p>
            <a:pPr marL="228600" indent="-228600" eaLnBrk="1" hangingPunct="1"/>
            <a:r>
              <a:rPr lang="en-US"/>
              <a:t>If you choose not to use a </a:t>
            </a:r>
            <a:r>
              <a:rPr lang="en-US" b="1"/>
              <a:t>Sub-Heading</a:t>
            </a:r>
            <a:r>
              <a:rPr lang="en-US"/>
              <a:t>, let us know when you hand in your presentation for clean-up and we’ll adjust where the bullets begin on your master page.</a:t>
            </a:r>
          </a:p>
          <a:p>
            <a:pPr marL="228600" indent="-228600" eaLnBrk="1" hangingPunct="1"/>
            <a:r>
              <a:rPr lang="en-US"/>
              <a:t>Also, be sure to insert the presentation title onto the </a:t>
            </a:r>
            <a:r>
              <a:rPr lang="en-US" b="1" i="1"/>
              <a:t>BULLETED LIST</a:t>
            </a:r>
            <a:r>
              <a:rPr lang="en-US"/>
              <a:t> </a:t>
            </a:r>
            <a:r>
              <a:rPr lang="en-US" b="1" i="1"/>
              <a:t>MASTER</a:t>
            </a:r>
            <a:r>
              <a:rPr lang="en-US"/>
              <a:t> as follows: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/>
              <a:t>Choose </a:t>
            </a:r>
            <a:r>
              <a:rPr lang="en-US" b="1" i="1"/>
              <a:t>View / Master / Slide Master</a:t>
            </a:r>
            <a:r>
              <a:rPr lang="en-US"/>
              <a:t> from your menu.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/>
              <a:t>Select the text at the bottom of the slide and type in a short version of your presentation title.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/>
              <a:t>Click the </a:t>
            </a:r>
            <a:r>
              <a:rPr lang="en-US" b="1" i="1"/>
              <a:t>SLIDE VIEW</a:t>
            </a:r>
            <a:r>
              <a:rPr lang="en-US"/>
              <a:t> button in the lower left hand part of your screen to return to the slide show. (Small white rectangle)</a:t>
            </a:r>
          </a:p>
        </p:txBody>
      </p:sp>
    </p:spTree>
    <p:extLst>
      <p:ext uri="{BB962C8B-B14F-4D97-AF65-F5344CB8AC3E}">
        <p14:creationId xmlns:p14="http://schemas.microsoft.com/office/powerpoint/2010/main" val="31363712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56B38F-EC4A-4B53-8EF7-317A2392EFA8}" type="slidenum">
              <a:rPr lang="en-US" smtClean="0">
                <a:ea typeface="ヒラギノ角ゴ Pro W3"/>
                <a:cs typeface="ヒラギノ角ゴ Pro W3"/>
              </a:rPr>
              <a:pPr/>
              <a:t>8</a:t>
            </a:fld>
            <a:endParaRPr lang="en-US"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algn="r" defTabSz="939800"/>
            <a:fld id="{1503E6FF-46BE-4FDC-873A-65694A840145}" type="slidenum">
              <a:rPr lang="en-US" sz="1200" b="0" i="0">
                <a:solidFill>
                  <a:schemeClr val="tx1"/>
                </a:solidFill>
                <a:cs typeface="ヒラギノ角ゴ Pro W3"/>
              </a:rPr>
              <a:pPr algn="r" defTabSz="939800"/>
              <a:t>8</a:t>
            </a:fld>
            <a:endParaRPr lang="en-US" sz="1200" b="0" i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r>
              <a:rPr lang="en-US"/>
              <a:t>This is the </a:t>
            </a:r>
            <a:r>
              <a:rPr lang="en-US" b="1"/>
              <a:t>Bulleted List</a:t>
            </a:r>
            <a:r>
              <a:rPr lang="en-US"/>
              <a:t> slide.</a:t>
            </a:r>
          </a:p>
          <a:p>
            <a:pPr marL="228600" indent="-228600" eaLnBrk="1" hangingPunct="1"/>
            <a:r>
              <a:rPr lang="en-US"/>
              <a:t>To create this particular slide, click the </a:t>
            </a:r>
            <a:r>
              <a:rPr lang="en-US" b="1" i="1"/>
              <a:t>NEW SLIDE</a:t>
            </a:r>
            <a:r>
              <a:rPr lang="en-US"/>
              <a:t> button on your toolbar and choose the </a:t>
            </a:r>
            <a:r>
              <a:rPr lang="en-US" b="1" i="1"/>
              <a:t>BULLETED LIST</a:t>
            </a:r>
            <a:r>
              <a:rPr lang="en-US"/>
              <a:t> format. (Top row, second from left)</a:t>
            </a:r>
          </a:p>
          <a:p>
            <a:pPr marL="228600" indent="-228600" eaLnBrk="1" hangingPunct="1"/>
            <a:r>
              <a:rPr lang="en-US"/>
              <a:t>The </a:t>
            </a:r>
            <a:r>
              <a:rPr lang="en-US" b="1"/>
              <a:t>Sub-Heading</a:t>
            </a:r>
            <a:r>
              <a:rPr lang="en-US"/>
              <a:t> and </a:t>
            </a:r>
            <a:r>
              <a:rPr lang="en-US" b="1"/>
              <a:t>footnote</a:t>
            </a:r>
            <a:r>
              <a:rPr lang="en-US"/>
              <a:t> will not appear when you insert a new slide. If you need either one, copy and paste it from the sample slide.</a:t>
            </a:r>
          </a:p>
          <a:p>
            <a:pPr marL="228600" indent="-228600" eaLnBrk="1" hangingPunct="1"/>
            <a:r>
              <a:rPr lang="en-US"/>
              <a:t>If you choose not to use a </a:t>
            </a:r>
            <a:r>
              <a:rPr lang="en-US" b="1"/>
              <a:t>Sub-Heading</a:t>
            </a:r>
            <a:r>
              <a:rPr lang="en-US"/>
              <a:t>, let us know when you hand in your presentation for clean-up and we’ll adjust where the bullets begin on your master page.</a:t>
            </a:r>
          </a:p>
          <a:p>
            <a:pPr marL="228600" indent="-228600" eaLnBrk="1" hangingPunct="1"/>
            <a:r>
              <a:rPr lang="en-US"/>
              <a:t>Also, be sure to insert the presentation title onto the </a:t>
            </a:r>
            <a:r>
              <a:rPr lang="en-US" b="1" i="1"/>
              <a:t>BULLETED LIST</a:t>
            </a:r>
            <a:r>
              <a:rPr lang="en-US"/>
              <a:t> </a:t>
            </a:r>
            <a:r>
              <a:rPr lang="en-US" b="1" i="1"/>
              <a:t>MASTER</a:t>
            </a:r>
            <a:r>
              <a:rPr lang="en-US"/>
              <a:t> as follows: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/>
              <a:t>Choose </a:t>
            </a:r>
            <a:r>
              <a:rPr lang="en-US" b="1" i="1"/>
              <a:t>View / Master / Slide Master</a:t>
            </a:r>
            <a:r>
              <a:rPr lang="en-US"/>
              <a:t> from your menu.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/>
              <a:t>Select the text at the bottom of the slide and type in a short version of your presentation title.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/>
              <a:t>Click the </a:t>
            </a:r>
            <a:r>
              <a:rPr lang="en-US" b="1" i="1"/>
              <a:t>SLIDE VIEW</a:t>
            </a:r>
            <a:r>
              <a:rPr lang="en-US"/>
              <a:t> button in the lower left hand part of your screen to return to the slide show. (Small white rectangle)</a:t>
            </a:r>
          </a:p>
        </p:txBody>
      </p:sp>
    </p:spTree>
    <p:extLst>
      <p:ext uri="{BB962C8B-B14F-4D97-AF65-F5344CB8AC3E}">
        <p14:creationId xmlns:p14="http://schemas.microsoft.com/office/powerpoint/2010/main" val="2731879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2"/>
          <p:cNvSpPr>
            <a:spLocks noChangeArrowheads="1"/>
          </p:cNvSpPr>
          <p:nvPr/>
        </p:nvSpPr>
        <p:spPr bwMode="auto">
          <a:xfrm>
            <a:off x="561975" y="2959894"/>
            <a:ext cx="8185150" cy="709613"/>
          </a:xfrm>
          <a:prstGeom prst="rect">
            <a:avLst/>
          </a:prstGeom>
          <a:noFill/>
          <a:ln>
            <a:noFill/>
          </a:ln>
          <a:effectLst>
            <a:outerShdw dist="45791" dir="8778596" algn="ctr" rotWithShape="0">
              <a:schemeClr val="bg2"/>
            </a:outerShdw>
          </a:effectLst>
          <a:extLst/>
        </p:spPr>
        <p:txBody>
          <a:bodyPr anchor="ctr" anchorCtr="1"/>
          <a:lstStyle/>
          <a:p>
            <a:pPr algn="ctr">
              <a:lnSpc>
                <a:spcPct val="95000"/>
              </a:lnSpc>
              <a:buClr>
                <a:schemeClr val="tx2"/>
              </a:buClr>
              <a:defRPr/>
            </a:pPr>
            <a:endParaRPr lang="en-US" sz="1950">
              <a:solidFill>
                <a:srgbClr val="DDDDDD"/>
              </a:solidFill>
              <a:ea typeface="ヒラギノ角ゴ Pro W3" pitchFamily="-111" charset="-128"/>
              <a:cs typeface="+mn-cs"/>
            </a:endParaRPr>
          </a:p>
          <a:p>
            <a:pPr algn="ctr">
              <a:lnSpc>
                <a:spcPct val="95000"/>
              </a:lnSpc>
              <a:buClr>
                <a:schemeClr val="tx2"/>
              </a:buClr>
              <a:defRPr/>
            </a:pPr>
            <a:endParaRPr lang="en-US" sz="1950">
              <a:solidFill>
                <a:srgbClr val="DDDDDD"/>
              </a:solidFill>
              <a:ea typeface="ヒラギノ角ゴ Pro W3" pitchFamily="-111" charset="-128"/>
              <a:cs typeface="+mn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92164" y="1056598"/>
            <a:ext cx="7589837" cy="484748"/>
          </a:xfrm>
          <a:extLst/>
        </p:spPr>
        <p:txBody>
          <a:bodyPr lIns="0" rIns="0" anchor="ctr">
            <a:spAutoFit/>
          </a:bodyPr>
          <a:lstStyle>
            <a:lvl1pPr>
              <a:lnSpc>
                <a:spcPct val="85000"/>
              </a:lnSpc>
              <a:defRPr sz="3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418160"/>
            <a:ext cx="8185150" cy="666750"/>
          </a:xfrm>
          <a:extLst/>
        </p:spPr>
        <p:txBody>
          <a:bodyPr anchorCtr="1"/>
          <a:lstStyle>
            <a:lvl1pPr marL="0" indent="0" algn="ctr">
              <a:buSzTx/>
              <a:buFontTx/>
              <a:buNone/>
              <a:defRPr sz="2500" i="1" baseline="0"/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pic>
        <p:nvPicPr>
          <p:cNvPr id="5" name="Picture 4" descr="TCT18_CRF_pres_slide_16-9_blue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pic>
        <p:nvPicPr>
          <p:cNvPr id="6" name="Picture 5" descr="TCT18-ppt-slide-no-logos-16-9_01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pic>
        <p:nvPicPr>
          <p:cNvPr id="7" name="Picture 6" descr="TCT18-ppt-slide-no-logos-no-bar-16-9_01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17093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5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100" baseline="0"/>
            </a:lvl1pPr>
            <a:lvl2pPr>
              <a:defRPr sz="1800" baseline="0"/>
            </a:lvl2pPr>
            <a:lvl3pPr>
              <a:defRPr sz="1600" baseline="0"/>
            </a:lvl3pPr>
            <a:lvl4pPr>
              <a:defRPr sz="1400" baseline="0"/>
            </a:lvl4pPr>
            <a:lvl5pPr>
              <a:defRPr sz="1200" baseline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 descr="TCT18_CRF_pres_slide_16-9_blu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pic>
        <p:nvPicPr>
          <p:cNvPr id="5" name="Picture 4" descr="TCT18-ppt-slide-no-logos-16-9_0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pic>
        <p:nvPicPr>
          <p:cNvPr id="6" name="Picture 5" descr="TCT18-ppt-slide-no-logos-no-bar-16-9_01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709" y="0"/>
            <a:ext cx="9141291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58043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09663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09663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 descr="TCT18-ppt-slide-no-logos-no-bar-16-9_0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362442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 descr="TCT18-ppt-slide-no-logos-no-bar-16-9_0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14886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 descr="TCT18_CRF_pres_slide_16-9_blu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pic>
        <p:nvPicPr>
          <p:cNvPr id="4" name="Picture 3" descr="TCT18-ppt-slide-no-logos-16-9_0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709" y="0"/>
            <a:ext cx="9141291" cy="5143500"/>
          </a:xfrm>
          <a:prstGeom prst="rect">
            <a:avLst/>
          </a:prstGeom>
        </p:spPr>
      </p:pic>
      <p:pic>
        <p:nvPicPr>
          <p:cNvPr id="5" name="Picture 4" descr="TCT18-ppt-slide-no-logos-no-bar-16-9_01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709" y="0"/>
            <a:ext cx="9141291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674944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CT18-ppt-slide-no-logos-16-9_0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pic>
        <p:nvPicPr>
          <p:cNvPr id="3" name="Picture 2" descr="TCT18-ppt-slide-no-logos-no-bar-16-9_0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709" y="0"/>
            <a:ext cx="9141291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413259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 descr="TCT18-ppt-slide-no-logos-no-bar-16-9_0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890480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 descr="TCT18-ppt-slide-no-logos-16-9_0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132807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4" y="116681"/>
            <a:ext cx="7769225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09663"/>
            <a:ext cx="77724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 descr="TCT18-ppt-slide-no-logos-no-bar-16-9_01.jp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68537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2500" b="1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110000"/>
        <a:buChar char="•"/>
        <a:defRPr sz="2100" b="1" baseline="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70000"/>
        <a:buFont typeface="Wingdings 2" pitchFamily="18" charset="2"/>
        <a:buChar char="¡"/>
        <a:defRPr sz="1800" b="1" baseline="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30000"/>
        </a:spcBef>
        <a:spcAft>
          <a:spcPct val="0"/>
        </a:spcAft>
        <a:buChar char="•"/>
        <a:defRPr sz="1600" b="1" baseline="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30000"/>
        </a:spcBef>
        <a:spcAft>
          <a:spcPct val="0"/>
        </a:spcAft>
        <a:buChar char="–"/>
        <a:defRPr sz="1400" b="1" baseline="0">
          <a:solidFill>
            <a:schemeClr val="tx1"/>
          </a:solidFill>
          <a:latin typeface="+mj-lt"/>
        </a:defRPr>
      </a:lvl4pPr>
      <a:lvl5pPr marL="1543050" indent="-171450" algn="l" rtl="0" eaLnBrk="0" fontAlgn="base" hangingPunct="0">
        <a:spcBef>
          <a:spcPct val="30000"/>
        </a:spcBef>
        <a:spcAft>
          <a:spcPct val="0"/>
        </a:spcAft>
        <a:buChar char="»"/>
        <a:defRPr sz="1200" b="1" baseline="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30000"/>
        </a:spcBef>
        <a:spcAft>
          <a:spcPct val="0"/>
        </a:spcAft>
        <a:buChar char="»"/>
        <a:defRPr sz="1500" b="1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30000"/>
        </a:spcBef>
        <a:spcAft>
          <a:spcPct val="0"/>
        </a:spcAft>
        <a:buChar char="»"/>
        <a:defRPr sz="1500" b="1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30000"/>
        </a:spcBef>
        <a:spcAft>
          <a:spcPct val="0"/>
        </a:spcAft>
        <a:buChar char="»"/>
        <a:defRPr sz="1500" b="1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30000"/>
        </a:spcBef>
        <a:spcAft>
          <a:spcPct val="0"/>
        </a:spcAft>
        <a:buChar char="»"/>
        <a:defRPr sz="15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" y="777708"/>
            <a:ext cx="8595360" cy="1477328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b="0" dirty="0"/>
              <a:t>Heart Failure and Secondary Mitral Regurgitation:</a:t>
            </a:r>
            <a:br>
              <a:rPr lang="en-US" b="0" dirty="0"/>
            </a:br>
            <a:r>
              <a:rPr lang="en-US" dirty="0"/>
              <a:t>Echocardiographic Outcomes </a:t>
            </a:r>
            <a:br>
              <a:rPr lang="en-US" dirty="0"/>
            </a:br>
            <a:r>
              <a:rPr lang="en-US" dirty="0"/>
              <a:t>from the COAPT trial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9425" y="2385565"/>
            <a:ext cx="8185150" cy="666750"/>
          </a:xfrm>
        </p:spPr>
        <p:txBody>
          <a:bodyPr/>
          <a:lstStyle/>
          <a:p>
            <a:pPr eaLnBrk="1" hangingPunct="1"/>
            <a:r>
              <a:rPr lang="en-US" sz="3200" i="0" dirty="0"/>
              <a:t>Federico M. Asch, MD</a:t>
            </a:r>
          </a:p>
          <a:p>
            <a:pPr eaLnBrk="1" hangingPunct="1"/>
            <a:endParaRPr lang="en-US" sz="1000" b="0" i="0" dirty="0">
              <a:solidFill>
                <a:srgbClr val="00B0F0"/>
              </a:solidFill>
            </a:endParaRPr>
          </a:p>
          <a:p>
            <a:pPr eaLnBrk="1" hangingPunct="1"/>
            <a:r>
              <a:rPr lang="en-US" sz="2200" b="0" i="0" dirty="0">
                <a:solidFill>
                  <a:srgbClr val="00B0F0"/>
                </a:solidFill>
              </a:rPr>
              <a:t>Director, Echocardiographic Core Lab</a:t>
            </a:r>
          </a:p>
          <a:p>
            <a:pPr eaLnBrk="1" hangingPunct="1"/>
            <a:r>
              <a:rPr lang="en-US" sz="2200" b="0" i="0" dirty="0">
                <a:solidFill>
                  <a:srgbClr val="00B0F0"/>
                </a:solidFill>
              </a:rPr>
              <a:t>MedStar Health Research Institute</a:t>
            </a:r>
            <a:endParaRPr lang="en-US" sz="2200" b="0" i="0" dirty="0"/>
          </a:p>
          <a:p>
            <a:pPr eaLnBrk="1" hangingPunct="1"/>
            <a:r>
              <a:rPr lang="en-US" sz="2000" b="0" i="0" dirty="0"/>
              <a:t>On behalf of Gregg W. Stone, Michael Mack, Neil J Weissman and the COAPT Investigators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663273-70A1-8A46-800E-6491C6F3283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104" b="14030"/>
          <a:stretch/>
        </p:blipFill>
        <p:spPr bwMode="auto">
          <a:xfrm>
            <a:off x="-1" y="0"/>
            <a:ext cx="1992313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74800" y="4804159"/>
            <a:ext cx="59944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5pPr>
            <a:lvl6pPr marL="22860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6pPr>
            <a:lvl7pPr marL="27432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7pPr>
            <a:lvl8pPr marL="32004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8pPr>
            <a:lvl9pPr marL="36576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9pPr>
          </a:lstStyle>
          <a:p>
            <a:pPr algn="ctr"/>
            <a:r>
              <a:rPr lang="en-US" sz="1200" i="0" dirty="0">
                <a:solidFill>
                  <a:schemeClr val="tx1"/>
                </a:solidFill>
              </a:rPr>
              <a:t>COAPT (</a:t>
            </a:r>
            <a:r>
              <a:rPr lang="en-US" sz="1200" i="0">
                <a:solidFill>
                  <a:schemeClr val="tx1"/>
                </a:solidFill>
              </a:rPr>
              <a:t>NCT01626079)</a:t>
            </a:r>
            <a:endParaRPr lang="en-US" sz="1200" i="0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19E780C-1890-654B-B842-3E17C681854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570"/>
                    </a14:imgEffect>
                    <a14:imgEffect>
                      <a14:saturation sat="9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201" y="104994"/>
            <a:ext cx="1447478" cy="660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370868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887695" y="56124"/>
            <a:ext cx="7769225" cy="566738"/>
          </a:xfrm>
        </p:spPr>
        <p:txBody>
          <a:bodyPr anchor="ctr" anchorCtr="0"/>
          <a:lstStyle/>
          <a:p>
            <a:pPr eaLnBrk="1" hangingPunct="1">
              <a:buClr>
                <a:srgbClr val="FDE25E"/>
              </a:buClr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Inclusion Flowchart (ii)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79234C-3726-F745-BE0B-4C28A346BFE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104" b="14030"/>
          <a:stretch/>
        </p:blipFill>
        <p:spPr bwMode="auto">
          <a:xfrm>
            <a:off x="0" y="0"/>
            <a:ext cx="1166926" cy="41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7E9AD40-3025-4509-A094-6DB8A1612C68}"/>
              </a:ext>
            </a:extLst>
          </p:cNvPr>
          <p:cNvCxnSpPr>
            <a:cxnSpLocks/>
          </p:cNvCxnSpPr>
          <p:nvPr/>
        </p:nvCxnSpPr>
        <p:spPr>
          <a:xfrm>
            <a:off x="1611922" y="1550331"/>
            <a:ext cx="0" cy="27432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375B4D51-A637-4984-AB09-C634BB5EEFFC}"/>
              </a:ext>
            </a:extLst>
          </p:cNvPr>
          <p:cNvSpPr txBox="1"/>
          <p:nvPr/>
        </p:nvSpPr>
        <p:spPr>
          <a:xfrm>
            <a:off x="2302348" y="622862"/>
            <a:ext cx="4539304" cy="64633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b="0" i="0" dirty="0">
                <a:solidFill>
                  <a:schemeClr val="tx1"/>
                </a:solidFill>
              </a:rPr>
              <a:t>Secondary MR, Severity 3+ or 4+</a:t>
            </a:r>
          </a:p>
          <a:p>
            <a:pPr algn="ctr"/>
            <a:r>
              <a:rPr lang="en-US" b="0" i="0" dirty="0">
                <a:solidFill>
                  <a:schemeClr val="tx1"/>
                </a:solidFill>
              </a:rPr>
              <a:t>(graded by 1 of 3 criteria)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B4383C7-4371-49F8-88F8-C9F05E843E60}"/>
              </a:ext>
            </a:extLst>
          </p:cNvPr>
          <p:cNvSpPr/>
          <p:nvPr/>
        </p:nvSpPr>
        <p:spPr bwMode="auto">
          <a:xfrm>
            <a:off x="259397" y="1824651"/>
            <a:ext cx="2702963" cy="2128138"/>
          </a:xfrm>
          <a:prstGeom prst="rect">
            <a:avLst/>
          </a:prstGeom>
          <a:solidFill>
            <a:srgbClr val="7B000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25B6EF8-F8F8-457D-806F-F56D96157FD3}"/>
              </a:ext>
            </a:extLst>
          </p:cNvPr>
          <p:cNvSpPr txBox="1"/>
          <p:nvPr/>
        </p:nvSpPr>
        <p:spPr>
          <a:xfrm>
            <a:off x="274615" y="1886012"/>
            <a:ext cx="2672527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spcAft>
                <a:spcPts val="200"/>
              </a:spcAft>
            </a:pPr>
            <a:r>
              <a:rPr lang="en-US" b="0" i="0" dirty="0">
                <a:solidFill>
                  <a:srgbClr val="FFFF00"/>
                </a:solidFill>
              </a:rPr>
              <a:t>EROA ≥ 0.3 cm</a:t>
            </a:r>
            <a:r>
              <a:rPr lang="en-US" b="0" i="0" baseline="30000" dirty="0">
                <a:solidFill>
                  <a:srgbClr val="FFFF00"/>
                </a:solidFill>
              </a:rPr>
              <a:t>2</a:t>
            </a:r>
          </a:p>
          <a:p>
            <a:pPr lvl="0" algn="ctr">
              <a:spcBef>
                <a:spcPts val="200"/>
              </a:spcBef>
              <a:spcAft>
                <a:spcPts val="200"/>
              </a:spcAft>
            </a:pPr>
            <a:r>
              <a:rPr lang="en-US" b="0" i="0" u="sng" dirty="0">
                <a:solidFill>
                  <a:srgbClr val="FFFF00"/>
                </a:solidFill>
              </a:rPr>
              <a:t>or</a:t>
            </a:r>
            <a:r>
              <a:rPr lang="en-US" b="0" i="0" dirty="0">
                <a:solidFill>
                  <a:srgbClr val="FFFF00"/>
                </a:solidFill>
              </a:rPr>
              <a:t> </a:t>
            </a:r>
          </a:p>
          <a:p>
            <a:pPr lvl="0" algn="ctr">
              <a:spcBef>
                <a:spcPts val="200"/>
              </a:spcBef>
              <a:spcAft>
                <a:spcPts val="200"/>
              </a:spcAft>
            </a:pPr>
            <a:r>
              <a:rPr lang="en-US" b="0" i="0" dirty="0">
                <a:solidFill>
                  <a:srgbClr val="FFFF00"/>
                </a:solidFill>
              </a:rPr>
              <a:t>PV systolic flow reversal</a:t>
            </a:r>
          </a:p>
          <a:p>
            <a:pPr lvl="0" algn="ctr">
              <a:spcBef>
                <a:spcPts val="200"/>
              </a:spcBef>
              <a:spcAft>
                <a:spcPts val="200"/>
              </a:spcAft>
            </a:pPr>
            <a:endParaRPr lang="en-US" b="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spcBef>
                <a:spcPts val="200"/>
              </a:spcBef>
              <a:spcAft>
                <a:spcPts val="200"/>
              </a:spcAft>
            </a:pPr>
            <a:endParaRPr lang="en-US" b="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spcBef>
                <a:spcPts val="200"/>
              </a:spcBef>
              <a:spcAft>
                <a:spcPts val="200"/>
              </a:spcAft>
            </a:pPr>
            <a:endParaRPr lang="en-US" b="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spcBef>
                <a:spcPts val="200"/>
              </a:spcBef>
              <a:spcAft>
                <a:spcPts val="200"/>
              </a:spcAft>
            </a:pPr>
            <a:endParaRPr lang="en-US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9675817-36D0-4F48-AF18-881848D0B846}"/>
              </a:ext>
            </a:extLst>
          </p:cNvPr>
          <p:cNvCxnSpPr>
            <a:cxnSpLocks/>
            <a:stCxn id="26" idx="2"/>
          </p:cNvCxnSpPr>
          <p:nvPr/>
        </p:nvCxnSpPr>
        <p:spPr>
          <a:xfrm>
            <a:off x="4572000" y="1269193"/>
            <a:ext cx="5195" cy="55545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8D0F13D-B54B-4400-855E-9F5A87B8F87A}"/>
              </a:ext>
            </a:extLst>
          </p:cNvPr>
          <p:cNvCxnSpPr>
            <a:cxnSpLocks/>
          </p:cNvCxnSpPr>
          <p:nvPr/>
        </p:nvCxnSpPr>
        <p:spPr>
          <a:xfrm>
            <a:off x="7570769" y="1556862"/>
            <a:ext cx="0" cy="27432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44CEC993-8A18-463E-A349-5898C7DD019E}"/>
              </a:ext>
            </a:extLst>
          </p:cNvPr>
          <p:cNvSpPr txBox="1"/>
          <p:nvPr/>
        </p:nvSpPr>
        <p:spPr>
          <a:xfrm>
            <a:off x="706062" y="3319454"/>
            <a:ext cx="1914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spcAft>
                <a:spcPts val="200"/>
              </a:spcAft>
            </a:pPr>
            <a:r>
              <a:rPr lang="en-US" sz="2000" i="0" dirty="0">
                <a:solidFill>
                  <a:srgbClr val="FFFF00"/>
                </a:solidFill>
              </a:rPr>
              <a:t>N=570 (85.7%)</a:t>
            </a:r>
            <a:endParaRPr lang="en-US" sz="2000" i="0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749B32D-CB6D-4641-981B-B8A0EDE2F00C}"/>
              </a:ext>
            </a:extLst>
          </p:cNvPr>
          <p:cNvCxnSpPr/>
          <p:nvPr/>
        </p:nvCxnSpPr>
        <p:spPr bwMode="auto">
          <a:xfrm>
            <a:off x="1606312" y="1550331"/>
            <a:ext cx="597109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8FD5F553-2A0F-431B-B9F8-D3FE6BF820D9}"/>
              </a:ext>
            </a:extLst>
          </p:cNvPr>
          <p:cNvSpPr txBox="1"/>
          <p:nvPr/>
        </p:nvSpPr>
        <p:spPr>
          <a:xfrm>
            <a:off x="158771" y="1566415"/>
            <a:ext cx="6590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i="0" dirty="0">
                <a:solidFill>
                  <a:srgbClr val="FFFF00"/>
                </a:solidFill>
              </a:rPr>
              <a:t>Tier 1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84FE2ED-F14E-4547-8FD2-DD903953DA60}"/>
              </a:ext>
            </a:extLst>
          </p:cNvPr>
          <p:cNvGrpSpPr/>
          <p:nvPr/>
        </p:nvGrpSpPr>
        <p:grpSpPr>
          <a:xfrm>
            <a:off x="6115950" y="1566415"/>
            <a:ext cx="2872620" cy="3462783"/>
            <a:chOff x="6115950" y="1566415"/>
            <a:chExt cx="2872620" cy="3462783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A0DB267-8C16-4B92-9849-9C11211985EF}"/>
                </a:ext>
              </a:extLst>
            </p:cNvPr>
            <p:cNvSpPr/>
            <p:nvPr/>
          </p:nvSpPr>
          <p:spPr bwMode="auto">
            <a:xfrm>
              <a:off x="6215149" y="1828789"/>
              <a:ext cx="2705934" cy="3200409"/>
            </a:xfrm>
            <a:prstGeom prst="rect">
              <a:avLst/>
            </a:prstGeom>
            <a:solidFill>
              <a:srgbClr val="6600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1" u="none" strike="noStrike" cap="none" normalizeH="0" baseline="0">
                <a:ln>
                  <a:noFill/>
                </a:ln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ヒラギノ角ゴ Pro W3" pitchFamily="-111" charset="-128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2BB2BD1-FC41-4AAC-BDD5-33AA6393BC55}"/>
                </a:ext>
              </a:extLst>
            </p:cNvPr>
            <p:cNvSpPr txBox="1"/>
            <p:nvPr/>
          </p:nvSpPr>
          <p:spPr>
            <a:xfrm>
              <a:off x="6162411" y="1884125"/>
              <a:ext cx="28261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spcAft>
                  <a:spcPts val="200"/>
                </a:spcAft>
              </a:pPr>
              <a:r>
                <a:rPr lang="en-US" sz="1400" b="0" i="0" dirty="0">
                  <a:solidFill>
                    <a:srgbClr val="FFFF00"/>
                  </a:solidFill>
                </a:rPr>
                <a:t>EROA not measured or &lt;0.2 cm</a:t>
              </a:r>
              <a:r>
                <a:rPr lang="en-US" sz="1400" b="0" i="0" baseline="30000" dirty="0">
                  <a:solidFill>
                    <a:srgbClr val="FFFF00"/>
                  </a:solidFill>
                </a:rPr>
                <a:t>2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9A296F11-A6BE-473F-ADF6-1D08E4A4C449}"/>
                </a:ext>
              </a:extLst>
            </p:cNvPr>
            <p:cNvSpPr txBox="1"/>
            <p:nvPr/>
          </p:nvSpPr>
          <p:spPr>
            <a:xfrm>
              <a:off x="6268882" y="2159707"/>
              <a:ext cx="2613216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200"/>
                </a:spcAft>
              </a:pPr>
              <a:r>
                <a:rPr lang="en-US" sz="1400" b="0" i="0" u="sng" dirty="0">
                  <a:solidFill>
                    <a:schemeClr val="tx1"/>
                  </a:solidFill>
                </a:rPr>
                <a:t>With at least 2 of the following:</a:t>
              </a:r>
            </a:p>
            <a:p>
              <a:pPr marL="6350" indent="-201613"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US" sz="1400" b="0" i="0" dirty="0">
                  <a:solidFill>
                    <a:schemeClr val="tx1"/>
                  </a:solidFill>
                </a:rPr>
                <a:t>RV ≥ 45 ml/beat</a:t>
              </a:r>
            </a:p>
            <a:p>
              <a:pPr marL="6350" indent="-201613"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US" sz="1400" b="0" i="0" dirty="0">
                  <a:solidFill>
                    <a:schemeClr val="tx1"/>
                  </a:solidFill>
                </a:rPr>
                <a:t>RF ≥ 40%</a:t>
              </a:r>
            </a:p>
            <a:p>
              <a:pPr marL="6350" indent="-201613"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US" sz="1400" b="0" i="0" dirty="0">
                  <a:solidFill>
                    <a:schemeClr val="tx1"/>
                  </a:solidFill>
                </a:rPr>
                <a:t>VC width ≥ 0.5 cm</a:t>
              </a:r>
            </a:p>
            <a:p>
              <a:pPr marL="6350" indent="-201613"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US" sz="1400" b="0" i="0" dirty="0">
                  <a:solidFill>
                    <a:schemeClr val="tx1"/>
                  </a:solidFill>
                </a:rPr>
                <a:t>PISA radius &gt; 0.9 cm, </a:t>
              </a:r>
              <a:br>
                <a:rPr lang="en-US" sz="1400" b="0" i="0" dirty="0">
                  <a:solidFill>
                    <a:schemeClr val="tx1"/>
                  </a:solidFill>
                </a:rPr>
              </a:br>
              <a:r>
                <a:rPr lang="en-US" sz="1400" b="0" i="0" dirty="0">
                  <a:solidFill>
                    <a:schemeClr val="tx1"/>
                  </a:solidFill>
                </a:rPr>
                <a:t>    but CW of MR jet not done</a:t>
              </a:r>
            </a:p>
            <a:p>
              <a:pPr marL="6350" indent="-201613"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US" sz="1400" b="0" i="0" dirty="0">
                  <a:solidFill>
                    <a:schemeClr val="tx1"/>
                  </a:solidFill>
                </a:rPr>
                <a:t>Large (≥ 6.0 cm) </a:t>
              </a:r>
              <a:br>
                <a:rPr lang="en-US" sz="1400" b="0" i="0" dirty="0">
                  <a:solidFill>
                    <a:schemeClr val="tx1"/>
                  </a:solidFill>
                </a:rPr>
              </a:br>
              <a:r>
                <a:rPr lang="en-US" sz="1400" b="0" i="0" dirty="0">
                  <a:solidFill>
                    <a:schemeClr val="tx1"/>
                  </a:solidFill>
                </a:rPr>
                <a:t>    holosystolic jet wrapping </a:t>
              </a:r>
              <a:br>
                <a:rPr lang="en-US" sz="1400" b="0" i="0" dirty="0">
                  <a:solidFill>
                    <a:schemeClr val="tx1"/>
                  </a:solidFill>
                </a:rPr>
              </a:br>
              <a:r>
                <a:rPr lang="en-US" sz="1400" b="0" i="0" dirty="0">
                  <a:solidFill>
                    <a:schemeClr val="tx1"/>
                  </a:solidFill>
                </a:rPr>
                <a:t>    around LA</a:t>
              </a:r>
            </a:p>
            <a:p>
              <a:pPr marL="6350" indent="-201613"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US" sz="1400" b="0" i="0" dirty="0">
                  <a:solidFill>
                    <a:schemeClr val="tx1"/>
                  </a:solidFill>
                </a:rPr>
                <a:t>Peak E velocity ≥ 150 cm/s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406B3B8-419D-49B4-B9FD-B33F1D094A21}"/>
                </a:ext>
              </a:extLst>
            </p:cNvPr>
            <p:cNvSpPr txBox="1"/>
            <p:nvPr/>
          </p:nvSpPr>
          <p:spPr>
            <a:xfrm>
              <a:off x="6866507" y="4550404"/>
              <a:ext cx="162897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>
                <a:spcAft>
                  <a:spcPts val="200"/>
                </a:spcAft>
              </a:pPr>
              <a:r>
                <a:rPr lang="en-US" sz="2000" i="0" dirty="0">
                  <a:solidFill>
                    <a:srgbClr val="FFFF00"/>
                  </a:solidFill>
                </a:rPr>
                <a:t>N=25 (3.8%)</a:t>
              </a:r>
              <a:endParaRPr lang="en-US" sz="2000" i="0" dirty="0">
                <a:solidFill>
                  <a:schemeClr val="tx1"/>
                </a:solidFill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AF987CF-77A7-450D-9B5C-BF8E90A42C9D}"/>
                </a:ext>
              </a:extLst>
            </p:cNvPr>
            <p:cNvSpPr txBox="1"/>
            <p:nvPr/>
          </p:nvSpPr>
          <p:spPr>
            <a:xfrm>
              <a:off x="6115950" y="1566415"/>
              <a:ext cx="63485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i="0" dirty="0">
                  <a:solidFill>
                    <a:srgbClr val="FFFF00"/>
                  </a:solidFill>
                </a:rPr>
                <a:t>Tier 3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4E18A413-60B6-9640-90DC-D5D798FB248A}"/>
              </a:ext>
            </a:extLst>
          </p:cNvPr>
          <p:cNvGrpSpPr/>
          <p:nvPr/>
        </p:nvGrpSpPr>
        <p:grpSpPr>
          <a:xfrm>
            <a:off x="3121566" y="1595911"/>
            <a:ext cx="2910449" cy="2386375"/>
            <a:chOff x="3121566" y="1566415"/>
            <a:chExt cx="2910449" cy="2386375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8ED57E5-A578-4444-90CE-58327D022B91}"/>
                </a:ext>
              </a:extLst>
            </p:cNvPr>
            <p:cNvSpPr/>
            <p:nvPr/>
          </p:nvSpPr>
          <p:spPr bwMode="auto">
            <a:xfrm>
              <a:off x="3231437" y="1824652"/>
              <a:ext cx="2705934" cy="2128138"/>
            </a:xfrm>
            <a:prstGeom prst="rect">
              <a:avLst/>
            </a:prstGeom>
            <a:solidFill>
              <a:srgbClr val="005528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1" u="none" strike="noStrike" cap="none" normalizeH="0" baseline="0">
                <a:ln>
                  <a:noFill/>
                </a:ln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ヒラギノ角ゴ Pro W3" pitchFamily="-111" charset="-128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5639A23-A571-4845-81AD-9357B1EE9C08}"/>
                </a:ext>
              </a:extLst>
            </p:cNvPr>
            <p:cNvSpPr txBox="1"/>
            <p:nvPr/>
          </p:nvSpPr>
          <p:spPr>
            <a:xfrm>
              <a:off x="3183094" y="1883785"/>
              <a:ext cx="28489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spcAft>
                  <a:spcPts val="200"/>
                </a:spcAft>
              </a:pPr>
              <a:r>
                <a:rPr lang="en-US" b="0" i="0" dirty="0">
                  <a:solidFill>
                    <a:srgbClr val="FFFF00"/>
                  </a:solidFill>
                </a:rPr>
                <a:t>EROA 0.2 cm</a:t>
              </a:r>
              <a:r>
                <a:rPr lang="en-US" b="0" i="0" baseline="30000" dirty="0">
                  <a:solidFill>
                    <a:srgbClr val="FFFF00"/>
                  </a:solidFill>
                </a:rPr>
                <a:t>2</a:t>
              </a:r>
              <a:r>
                <a:rPr lang="en-US" b="0" i="0" dirty="0">
                  <a:solidFill>
                    <a:srgbClr val="FFFF00"/>
                  </a:solidFill>
                </a:rPr>
                <a:t> - &lt;0.3 cm</a:t>
              </a:r>
              <a:r>
                <a:rPr lang="en-US" b="0" i="0" baseline="30000" dirty="0">
                  <a:solidFill>
                    <a:srgbClr val="FFFF00"/>
                  </a:solidFill>
                </a:rPr>
                <a:t>2</a:t>
              </a:r>
              <a:r>
                <a:rPr lang="en-US" b="0" i="0" dirty="0">
                  <a:solidFill>
                    <a:srgbClr val="FFFF00"/>
                  </a:solidFill>
                </a:rPr>
                <a:t> 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B5228B1-A5FF-47FB-B3CF-71678B86A5BE}"/>
                </a:ext>
              </a:extLst>
            </p:cNvPr>
            <p:cNvSpPr txBox="1"/>
            <p:nvPr/>
          </p:nvSpPr>
          <p:spPr>
            <a:xfrm>
              <a:off x="3506976" y="2228849"/>
              <a:ext cx="2324674" cy="15132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lvl="0" algn="ctr">
                <a:spcAft>
                  <a:spcPts val="200"/>
                </a:spcAft>
                <a:defRPr sz="1400" b="0" i="0">
                  <a:solidFill>
                    <a:schemeClr val="tx1"/>
                  </a:solidFill>
                </a:defRPr>
              </a:lvl1pPr>
            </a:lstStyle>
            <a:p>
              <a:r>
                <a:rPr lang="en-US" u="sng" dirty="0"/>
                <a:t>With any 1 of the following:</a:t>
              </a:r>
            </a:p>
            <a:p>
              <a:pPr marL="6350" indent="-201613" algn="l">
                <a:buFont typeface="Arial" panose="020B0604020202020204" pitchFamily="34" charset="0"/>
                <a:buChar char="•"/>
              </a:pPr>
              <a:r>
                <a:rPr lang="en-US" dirty="0"/>
                <a:t>RV ≥ 45 ml/beat</a:t>
              </a:r>
            </a:p>
            <a:p>
              <a:pPr marL="6350" indent="-201613" algn="l">
                <a:buFont typeface="Arial" panose="020B0604020202020204" pitchFamily="34" charset="0"/>
                <a:buChar char="•"/>
              </a:pPr>
              <a:r>
                <a:rPr lang="en-US" dirty="0"/>
                <a:t>RF ≥ 40%</a:t>
              </a:r>
            </a:p>
            <a:p>
              <a:pPr marL="6350" indent="-201613" algn="l">
                <a:buFont typeface="Arial" panose="020B0604020202020204" pitchFamily="34" charset="0"/>
                <a:buChar char="•"/>
              </a:pPr>
              <a:r>
                <a:rPr lang="en-US" dirty="0"/>
                <a:t>VC width ≥ 0.5 cm</a:t>
              </a:r>
            </a:p>
            <a:p>
              <a:endParaRPr lang="en-US" dirty="0"/>
            </a:p>
            <a:p>
              <a:endParaRPr lang="en-US" dirty="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6A59AFB-D801-406E-B8F8-053AD03A7DC7}"/>
                </a:ext>
              </a:extLst>
            </p:cNvPr>
            <p:cNvSpPr txBox="1"/>
            <p:nvPr/>
          </p:nvSpPr>
          <p:spPr>
            <a:xfrm>
              <a:off x="3698584" y="3312080"/>
              <a:ext cx="17716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>
                <a:spcAft>
                  <a:spcPts val="200"/>
                </a:spcAft>
              </a:pPr>
              <a:r>
                <a:rPr lang="en-US" sz="2000" i="0" dirty="0">
                  <a:solidFill>
                    <a:srgbClr val="FFFF00"/>
                  </a:solidFill>
                </a:rPr>
                <a:t>N=70 (10.5%)</a:t>
              </a:r>
              <a:endParaRPr lang="en-US" sz="2000" i="0" dirty="0">
                <a:solidFill>
                  <a:schemeClr val="tx1"/>
                </a:solidFill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6DFCC23-1C7A-44B8-90BE-65967394406E}"/>
                </a:ext>
              </a:extLst>
            </p:cNvPr>
            <p:cNvSpPr txBox="1"/>
            <p:nvPr/>
          </p:nvSpPr>
          <p:spPr>
            <a:xfrm>
              <a:off x="3121566" y="1566415"/>
              <a:ext cx="63485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i="0" dirty="0">
                  <a:solidFill>
                    <a:srgbClr val="FFFF00"/>
                  </a:solidFill>
                </a:rPr>
                <a:t>Tier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783111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F835D-7712-B843-B008-79E270B1C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4" y="111452"/>
            <a:ext cx="7769225" cy="566738"/>
          </a:xfrm>
        </p:spPr>
        <p:txBody>
          <a:bodyPr/>
          <a:lstStyle/>
          <a:p>
            <a:r>
              <a:rPr lang="en-US" sz="2800" dirty="0"/>
              <a:t>Baseline Echo Characteristics (</a:t>
            </a:r>
            <a:r>
              <a:rPr lang="en-US" sz="2800" dirty="0" err="1"/>
              <a:t>i</a:t>
            </a:r>
            <a:r>
              <a:rPr lang="en-US" sz="2800" dirty="0"/>
              <a:t>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143D7AF-D254-9B4E-97AE-1346A5BE55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615478"/>
              </p:ext>
            </p:extLst>
          </p:nvPr>
        </p:nvGraphicFramePr>
        <p:xfrm>
          <a:off x="447362" y="704087"/>
          <a:ext cx="8249277" cy="4330720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2317604">
                  <a:extLst>
                    <a:ext uri="{9D8B030D-6E8A-4147-A177-3AD203B41FA5}">
                      <a16:colId xmlns:a16="http://schemas.microsoft.com/office/drawing/2014/main" val="1889345855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3251642658"/>
                    </a:ext>
                  </a:extLst>
                </a:gridCol>
                <a:gridCol w="1963737">
                  <a:extLst>
                    <a:ext uri="{9D8B030D-6E8A-4147-A177-3AD203B41FA5}">
                      <a16:colId xmlns:a16="http://schemas.microsoft.com/office/drawing/2014/main" val="381001294"/>
                    </a:ext>
                  </a:extLst>
                </a:gridCol>
                <a:gridCol w="1407616">
                  <a:extLst>
                    <a:ext uri="{9D8B030D-6E8A-4147-A177-3AD203B41FA5}">
                      <a16:colId xmlns:a16="http://schemas.microsoft.com/office/drawing/2014/main" val="664628551"/>
                    </a:ext>
                  </a:extLst>
                </a:gridCol>
              </a:tblGrid>
              <a:tr h="4649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18026" marR="18026" marT="18026" marB="180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FDE25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Device Group </a:t>
                      </a:r>
                      <a:br>
                        <a:rPr lang="en-US" sz="1600" b="1" kern="1200" dirty="0">
                          <a:solidFill>
                            <a:srgbClr val="FDE25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600" b="1" kern="1200" dirty="0">
                          <a:solidFill>
                            <a:srgbClr val="FDE25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(N=302) </a:t>
                      </a:r>
                    </a:p>
                  </a:txBody>
                  <a:tcPr marL="18026" marR="18026" marT="18026" marB="1802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FDE25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Control Group </a:t>
                      </a:r>
                      <a:br>
                        <a:rPr lang="en-US" sz="1600" b="1" kern="1200" dirty="0">
                          <a:solidFill>
                            <a:srgbClr val="FDE25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600" b="1" kern="1200" dirty="0">
                          <a:solidFill>
                            <a:srgbClr val="FDE25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(N=312) </a:t>
                      </a:r>
                    </a:p>
                  </a:txBody>
                  <a:tcPr marL="18026" marR="18026" marT="18026" marB="1802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FDE25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P-value </a:t>
                      </a:r>
                    </a:p>
                  </a:txBody>
                  <a:tcPr marL="18026" marR="18026" marT="18026" marB="1802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451568"/>
                  </a:ext>
                </a:extLst>
              </a:tr>
              <a:tr h="4260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C000"/>
                          </a:solidFill>
                          <a:effectLst/>
                          <a:latin typeface="+mj-lt"/>
                        </a:rPr>
                        <a:t>  LVEF, % </a:t>
                      </a:r>
                      <a:endParaRPr lang="en-US" sz="1600" b="0" dirty="0">
                        <a:solidFill>
                          <a:srgbClr val="FFC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18026" marR="18026" marT="18026" marB="180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C000"/>
                          </a:solidFill>
                          <a:effectLst/>
                          <a:latin typeface="+mj-lt"/>
                        </a:rPr>
                        <a:t>31.3 ± 9.1 (281) </a:t>
                      </a:r>
                      <a:endParaRPr lang="en-US" sz="1600" b="0" dirty="0">
                        <a:solidFill>
                          <a:srgbClr val="FFC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18026" marR="18026" marT="18026" marB="18026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C000"/>
                          </a:solidFill>
                          <a:effectLst/>
                          <a:latin typeface="+mj-lt"/>
                        </a:rPr>
                        <a:t>31.3 ± 9.6 (295) </a:t>
                      </a:r>
                      <a:endParaRPr lang="en-US" sz="1600" b="0" dirty="0">
                        <a:solidFill>
                          <a:srgbClr val="FFC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18026" marR="18026" marT="18026" marB="18026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C000"/>
                          </a:solidFill>
                          <a:effectLst/>
                          <a:latin typeface="+mj-lt"/>
                        </a:rPr>
                        <a:t>0.96 </a:t>
                      </a:r>
                      <a:endParaRPr lang="en-US" sz="1600" b="0" dirty="0">
                        <a:solidFill>
                          <a:srgbClr val="FFC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18026" marR="18026" marT="18026" marB="1802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933342"/>
                  </a:ext>
                </a:extLst>
              </a:tr>
              <a:tr h="4226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C000"/>
                          </a:solidFill>
                          <a:effectLst/>
                          <a:latin typeface="+mj-lt"/>
                        </a:rPr>
                        <a:t>  LVEDV, ml </a:t>
                      </a:r>
                      <a:endParaRPr lang="en-US" sz="1600" b="0" dirty="0">
                        <a:solidFill>
                          <a:srgbClr val="FFC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18026" marR="18026" marT="18026" marB="180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C000"/>
                          </a:solidFill>
                          <a:effectLst/>
                          <a:latin typeface="+mj-lt"/>
                        </a:rPr>
                        <a:t>194.4 ± 69.2 (281) </a:t>
                      </a:r>
                      <a:endParaRPr lang="en-US" sz="1600" b="0" dirty="0">
                        <a:solidFill>
                          <a:srgbClr val="FFC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18026" marR="18026" marT="18026" marB="18026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C000"/>
                          </a:solidFill>
                          <a:effectLst/>
                          <a:latin typeface="+mj-lt"/>
                        </a:rPr>
                        <a:t>191.4 ± 73.0 (295) </a:t>
                      </a:r>
                      <a:endParaRPr lang="en-US" sz="1600" b="0" dirty="0">
                        <a:solidFill>
                          <a:srgbClr val="FFC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18026" marR="18026" marT="18026" marB="18026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C000"/>
                          </a:solidFill>
                          <a:effectLst/>
                          <a:latin typeface="+mj-lt"/>
                        </a:rPr>
                        <a:t>0.61 </a:t>
                      </a:r>
                      <a:endParaRPr lang="en-US" sz="1600" b="0" dirty="0">
                        <a:solidFill>
                          <a:srgbClr val="FFC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18026" marR="18026" marT="18026" marB="1802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824582"/>
                  </a:ext>
                </a:extLst>
              </a:tr>
              <a:tr h="4226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  LVESV, ml 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18026" marR="18026" marT="18026" marB="180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135.5 ± 56.1 (281) 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18026" marR="18026" marT="18026" marB="18026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134.6 ± 60.4 (295) 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18026" marR="18026" marT="18026" marB="18026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0.85 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18026" marR="18026" marT="18026" marB="1802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355681"/>
                  </a:ext>
                </a:extLst>
              </a:tr>
              <a:tr h="4226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  Stroke volume, ml 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18026" marR="18026" marT="18026" marB="180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50.5 ± 16.5 (283) 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18026" marR="18026" marT="18026" marB="18026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50.7 ± 16.9 (292) 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18026" marR="18026" marT="18026" marB="18026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0.85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18026" marR="18026" marT="18026" marB="1802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442360"/>
                  </a:ext>
                </a:extLst>
              </a:tr>
              <a:tr h="4226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  LA volume, ml 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18026" marR="18026" marT="18026" marB="180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91.7 ± 36.3 (292) 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18026" marR="18026" marT="18026" marB="18026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91.0 ± 44.8 (303) 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18026" marR="18026" marT="18026" marB="18026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0.84 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18026" marR="18026" marT="18026" marB="1802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674124"/>
                  </a:ext>
                </a:extLst>
              </a:tr>
              <a:tr h="4226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C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RVSP, mmHg </a:t>
                      </a:r>
                      <a:endParaRPr lang="en-US" sz="1600" b="0" dirty="0">
                        <a:solidFill>
                          <a:srgbClr val="FFC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C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44.0 ± 13.4 (253) </a:t>
                      </a:r>
                      <a:endParaRPr lang="en-US" sz="1600" b="0" dirty="0">
                        <a:solidFill>
                          <a:srgbClr val="FFC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C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44.6 ± 14.0 (275) </a:t>
                      </a:r>
                      <a:endParaRPr lang="en-US" sz="1600" b="0" dirty="0">
                        <a:solidFill>
                          <a:srgbClr val="FFC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C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0.60 </a:t>
                      </a:r>
                      <a:endParaRPr lang="en-US" sz="1600" b="0" dirty="0">
                        <a:solidFill>
                          <a:srgbClr val="FFC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936246"/>
                  </a:ext>
                </a:extLst>
              </a:tr>
              <a:tr h="422620">
                <a:tc>
                  <a:txBody>
                    <a:bodyPr/>
                    <a:lstStyle/>
                    <a:p>
                      <a:pPr marL="0" marR="0">
                        <a:lnSpc>
                          <a:spcPts val="27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  TR severity </a:t>
                      </a:r>
                      <a:endParaRPr lang="en-US" sz="1600" b="0" dirty="0">
                        <a:effectLst/>
                        <a:latin typeface="+mj-lt"/>
                        <a:ea typeface="+mn-ea"/>
                      </a:endParaRPr>
                    </a:p>
                  </a:txBody>
                  <a:tcPr marL="25213" marR="25213" marT="25213" marB="252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7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n-US" sz="1600" b="0">
                        <a:effectLst/>
                        <a:latin typeface="+mj-lt"/>
                      </a:endParaRPr>
                    </a:p>
                  </a:txBody>
                  <a:tcPr marL="25213" marR="25213" marT="25213" marB="25213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7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n-US" sz="1600" b="0">
                        <a:effectLst/>
                        <a:latin typeface="+mj-lt"/>
                      </a:endParaRPr>
                    </a:p>
                  </a:txBody>
                  <a:tcPr marL="25213" marR="25213" marT="25213" marB="25213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7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0.16</a:t>
                      </a:r>
                      <a:endParaRPr lang="en-US" sz="1600" b="0" dirty="0">
                        <a:effectLst/>
                        <a:latin typeface="+mj-lt"/>
                        <a:ea typeface="+mn-ea"/>
                      </a:endParaRPr>
                    </a:p>
                  </a:txBody>
                  <a:tcPr marL="25213" marR="25213" marT="25213" marB="25213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741743"/>
                  </a:ext>
                </a:extLst>
              </a:tr>
              <a:tr h="422620">
                <a:tc>
                  <a:txBody>
                    <a:bodyPr/>
                    <a:lstStyle/>
                    <a:p>
                      <a:pPr marL="0" marR="0">
                        <a:lnSpc>
                          <a:spcPts val="27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      - Mild (1+) </a:t>
                      </a:r>
                      <a:endParaRPr lang="en-US" sz="1600" b="0" dirty="0">
                        <a:effectLst/>
                        <a:latin typeface="+mj-lt"/>
                        <a:ea typeface="+mn-ea"/>
                      </a:endParaRPr>
                    </a:p>
                  </a:txBody>
                  <a:tcPr marL="25213" marR="25213" marT="25213" marB="252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7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82.6% (247/299) </a:t>
                      </a:r>
                      <a:endParaRPr lang="en-US" sz="1600" b="0" dirty="0">
                        <a:effectLst/>
                        <a:latin typeface="+mj-lt"/>
                        <a:ea typeface="+mn-ea"/>
                      </a:endParaRPr>
                    </a:p>
                  </a:txBody>
                  <a:tcPr marL="25213" marR="25213" marT="25213" marB="25213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7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600" b="0">
                          <a:effectLst/>
                          <a:latin typeface="+mj-lt"/>
                        </a:rPr>
                        <a:t>80.7% (242/300) </a:t>
                      </a:r>
                      <a:endParaRPr lang="en-US" sz="1600" b="0">
                        <a:effectLst/>
                        <a:latin typeface="+mj-lt"/>
                        <a:ea typeface="+mn-ea"/>
                      </a:endParaRPr>
                    </a:p>
                  </a:txBody>
                  <a:tcPr marL="25213" marR="25213" marT="25213" marB="25213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7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25213" marR="25213" marT="25213" marB="25213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644120"/>
                  </a:ext>
                </a:extLst>
              </a:tr>
              <a:tr h="422620">
                <a:tc>
                  <a:txBody>
                    <a:bodyPr/>
                    <a:lstStyle/>
                    <a:p>
                      <a:pPr marL="0" marR="0">
                        <a:lnSpc>
                          <a:spcPts val="27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      - Moderate (2+) </a:t>
                      </a:r>
                      <a:endParaRPr lang="en-US" sz="1600" b="0" dirty="0">
                        <a:effectLst/>
                        <a:latin typeface="+mj-lt"/>
                        <a:ea typeface="+mn-ea"/>
                      </a:endParaRPr>
                    </a:p>
                  </a:txBody>
                  <a:tcPr marL="25213" marR="25213" marT="25213" marB="252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7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14.0% (42/299) </a:t>
                      </a:r>
                      <a:endParaRPr lang="en-US" sz="1600" b="0" dirty="0">
                        <a:effectLst/>
                        <a:latin typeface="+mj-lt"/>
                        <a:ea typeface="+mn-ea"/>
                      </a:endParaRPr>
                    </a:p>
                  </a:txBody>
                  <a:tcPr marL="25213" marR="25213" marT="25213" marB="2521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7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16.7% (50/300) </a:t>
                      </a:r>
                      <a:endParaRPr lang="en-US" sz="1600" b="0" dirty="0">
                        <a:effectLst/>
                        <a:latin typeface="+mj-lt"/>
                        <a:ea typeface="+mn-ea"/>
                      </a:endParaRPr>
                    </a:p>
                  </a:txBody>
                  <a:tcPr marL="25213" marR="25213" marT="25213" marB="2521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7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25213" marR="25213" marT="25213" marB="25213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554507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088758FB-F9B7-442C-9456-E37DF4EFF1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104" b="14030"/>
          <a:stretch/>
        </p:blipFill>
        <p:spPr bwMode="auto">
          <a:xfrm>
            <a:off x="0" y="0"/>
            <a:ext cx="1166926" cy="41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0145851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143D7AF-D254-9B4E-97AE-1346A5BE55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769462"/>
              </p:ext>
            </p:extLst>
          </p:nvPr>
        </p:nvGraphicFramePr>
        <p:xfrm>
          <a:off x="341906" y="737182"/>
          <a:ext cx="8460188" cy="4129785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2711395">
                  <a:extLst>
                    <a:ext uri="{9D8B030D-6E8A-4147-A177-3AD203B41FA5}">
                      <a16:colId xmlns:a16="http://schemas.microsoft.com/office/drawing/2014/main" val="1889345855"/>
                    </a:ext>
                  </a:extLst>
                </a:gridCol>
                <a:gridCol w="2417196">
                  <a:extLst>
                    <a:ext uri="{9D8B030D-6E8A-4147-A177-3AD203B41FA5}">
                      <a16:colId xmlns:a16="http://schemas.microsoft.com/office/drawing/2014/main" val="3251642658"/>
                    </a:ext>
                  </a:extLst>
                </a:gridCol>
                <a:gridCol w="2146852">
                  <a:extLst>
                    <a:ext uri="{9D8B030D-6E8A-4147-A177-3AD203B41FA5}">
                      <a16:colId xmlns:a16="http://schemas.microsoft.com/office/drawing/2014/main" val="381001294"/>
                    </a:ext>
                  </a:extLst>
                </a:gridCol>
                <a:gridCol w="1184745">
                  <a:extLst>
                    <a:ext uri="{9D8B030D-6E8A-4147-A177-3AD203B41FA5}">
                      <a16:colId xmlns:a16="http://schemas.microsoft.com/office/drawing/2014/main" val="664628551"/>
                    </a:ext>
                  </a:extLst>
                </a:gridCol>
              </a:tblGrid>
              <a:tr h="6501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026" marR="18026" marT="18026" marB="180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FDE25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Device Group </a:t>
                      </a:r>
                      <a:br>
                        <a:rPr lang="en-US" sz="1600" b="1" kern="1200" dirty="0">
                          <a:solidFill>
                            <a:srgbClr val="FDE25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600" b="1" kern="1200" dirty="0">
                          <a:solidFill>
                            <a:srgbClr val="FDE25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(N=302) </a:t>
                      </a:r>
                    </a:p>
                  </a:txBody>
                  <a:tcPr marL="18026" marR="18026" marT="18026" marB="1802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FDE25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Control Group </a:t>
                      </a:r>
                      <a:br>
                        <a:rPr lang="en-US" sz="1600" b="1" kern="1200" dirty="0">
                          <a:solidFill>
                            <a:srgbClr val="FDE25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600" b="1" kern="1200" dirty="0">
                          <a:solidFill>
                            <a:srgbClr val="FDE25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(N=312) </a:t>
                      </a:r>
                    </a:p>
                  </a:txBody>
                  <a:tcPr marL="18026" marR="18026" marT="18026" marB="1802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FDE25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P-value</a:t>
                      </a:r>
                    </a:p>
                  </a:txBody>
                  <a:tcPr marL="18026" marR="18026" marT="18026" marB="1802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451568"/>
                  </a:ext>
                </a:extLst>
              </a:tr>
              <a:tr h="3474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C000"/>
                          </a:solidFill>
                          <a:effectLst/>
                          <a:latin typeface="+mj-lt"/>
                        </a:rPr>
                        <a:t>  MR severity, n (%) </a:t>
                      </a:r>
                      <a:endParaRPr lang="en-US" sz="1600" b="0" dirty="0">
                        <a:solidFill>
                          <a:srgbClr val="FFC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18026" marR="18026" marT="18026" marB="180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rgbClr val="FFC000"/>
                        </a:solidFill>
                        <a:effectLst/>
                        <a:latin typeface="+mj-lt"/>
                      </a:endParaRPr>
                    </a:p>
                  </a:txBody>
                  <a:tcPr marL="18026" marR="18026" marT="18026" marB="18026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rgbClr val="FFC000"/>
                        </a:solidFill>
                        <a:effectLst/>
                        <a:latin typeface="+mj-lt"/>
                      </a:endParaRPr>
                    </a:p>
                  </a:txBody>
                  <a:tcPr marL="18026" marR="18026" marT="18026" marB="18026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C000"/>
                          </a:solidFill>
                          <a:effectLst/>
                          <a:latin typeface="+mj-lt"/>
                        </a:rPr>
                        <a:t>0.13 </a:t>
                      </a:r>
                      <a:endParaRPr lang="en-US" sz="1600" b="0" dirty="0">
                        <a:solidFill>
                          <a:srgbClr val="FFC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18026" marR="18026" marT="18026" marB="1802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371772"/>
                  </a:ext>
                </a:extLst>
              </a:tr>
              <a:tr h="3474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C000"/>
                          </a:solidFill>
                          <a:effectLst/>
                          <a:latin typeface="+mj-lt"/>
                        </a:rPr>
                        <a:t>    - Moderate to severe (3+) </a:t>
                      </a:r>
                      <a:endParaRPr lang="en-US" sz="1600" b="0" dirty="0">
                        <a:solidFill>
                          <a:srgbClr val="FFC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18026" marR="18026" marT="18026" marB="180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C000"/>
                          </a:solidFill>
                          <a:effectLst/>
                          <a:latin typeface="+mj-lt"/>
                        </a:rPr>
                        <a:t>49.0% (148/302) </a:t>
                      </a:r>
                      <a:endParaRPr lang="en-US" sz="1600" b="0" dirty="0">
                        <a:solidFill>
                          <a:srgbClr val="FFC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18026" marR="18026" marT="18026" marB="18026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C000"/>
                          </a:solidFill>
                          <a:effectLst/>
                          <a:latin typeface="+mj-lt"/>
                        </a:rPr>
                        <a:t>55.1% (172/312) </a:t>
                      </a:r>
                      <a:endParaRPr lang="en-US" sz="1600" b="0" dirty="0">
                        <a:solidFill>
                          <a:srgbClr val="FFC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18026" marR="18026" marT="18026" marB="18026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rgbClr val="FFC000"/>
                        </a:solidFill>
                        <a:effectLst/>
                        <a:latin typeface="+mj-lt"/>
                      </a:endParaRPr>
                    </a:p>
                  </a:txBody>
                  <a:tcPr marL="18026" marR="18026" marT="18026" marB="1802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828304"/>
                  </a:ext>
                </a:extLst>
              </a:tr>
              <a:tr h="3474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C000"/>
                          </a:solidFill>
                          <a:effectLst/>
                          <a:latin typeface="+mj-lt"/>
                        </a:rPr>
                        <a:t>    - Severe (4+) </a:t>
                      </a:r>
                      <a:endParaRPr lang="en-US" sz="1600" b="0" dirty="0">
                        <a:solidFill>
                          <a:srgbClr val="FFC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18026" marR="18026" marT="18026" marB="180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C000"/>
                          </a:solidFill>
                          <a:effectLst/>
                          <a:latin typeface="+mj-lt"/>
                        </a:rPr>
                        <a:t>51.0% (154/302) </a:t>
                      </a:r>
                      <a:endParaRPr lang="en-US" sz="1600" b="0" dirty="0">
                        <a:solidFill>
                          <a:srgbClr val="FFC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18026" marR="18026" marT="18026" marB="18026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C000"/>
                          </a:solidFill>
                          <a:effectLst/>
                          <a:latin typeface="+mj-lt"/>
                        </a:rPr>
                        <a:t>44.9% (140/312) </a:t>
                      </a:r>
                      <a:endParaRPr lang="en-US" sz="1600" b="0" dirty="0">
                        <a:solidFill>
                          <a:srgbClr val="FFC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18026" marR="18026" marT="18026" marB="18026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rgbClr val="FFC000"/>
                        </a:solidFill>
                        <a:effectLst/>
                        <a:latin typeface="+mj-lt"/>
                      </a:endParaRPr>
                    </a:p>
                  </a:txBody>
                  <a:tcPr marL="18026" marR="18026" marT="18026" marB="1802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011020"/>
                  </a:ext>
                </a:extLst>
              </a:tr>
              <a:tr h="4874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  PISA radius, cm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18026" marR="18026" marT="18026" marB="180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0.89 ± 0.17 (293) 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18026" marR="18026" marT="18026" marB="18026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0.88 ± 0.18 (308) 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18026" marR="18026" marT="18026" marB="18026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0.62 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18026" marR="18026" marT="18026" marB="1802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762466"/>
                  </a:ext>
                </a:extLst>
              </a:tr>
              <a:tr h="4874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C000"/>
                          </a:solidFill>
                          <a:effectLst/>
                          <a:latin typeface="+mj-lt"/>
                        </a:rPr>
                        <a:t>  EROA, PISA cm</a:t>
                      </a:r>
                      <a:r>
                        <a:rPr lang="en-US" sz="1600" b="0" baseline="30000" dirty="0">
                          <a:solidFill>
                            <a:srgbClr val="FFC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0" baseline="30000" dirty="0">
                        <a:solidFill>
                          <a:srgbClr val="FFC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18026" marR="18026" marT="18026" marB="180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C000"/>
                          </a:solidFill>
                          <a:effectLst/>
                          <a:latin typeface="+mj-lt"/>
                        </a:rPr>
                        <a:t>0.41 ± 0.15 (289) </a:t>
                      </a:r>
                      <a:endParaRPr lang="en-US" sz="1600" b="0" dirty="0">
                        <a:solidFill>
                          <a:srgbClr val="FFC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18026" marR="18026" marT="18026" marB="18026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C000"/>
                          </a:solidFill>
                          <a:effectLst/>
                          <a:latin typeface="+mj-lt"/>
                        </a:rPr>
                        <a:t>0.40 ± 0.15 (303) </a:t>
                      </a:r>
                      <a:endParaRPr lang="en-US" sz="1600" b="0" dirty="0">
                        <a:solidFill>
                          <a:srgbClr val="FFC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18026" marR="18026" marT="18026" marB="18026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C000"/>
                          </a:solidFill>
                          <a:effectLst/>
                          <a:latin typeface="+mj-lt"/>
                        </a:rPr>
                        <a:t>0.41</a:t>
                      </a:r>
                      <a:endParaRPr lang="en-US" sz="1600" b="0" dirty="0">
                        <a:solidFill>
                          <a:srgbClr val="FFC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18026" marR="18026" marT="18026" marB="1802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26501"/>
                  </a:ext>
                </a:extLst>
              </a:tr>
              <a:tr h="4874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Reg. volume, PISA ml 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59.7 ± 21.0 (288) 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59.9 ± 23.5 (302) 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0.91 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157078"/>
                  </a:ext>
                </a:extLst>
              </a:tr>
              <a:tr h="4874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  Vena </a:t>
                      </a:r>
                      <a:r>
                        <a:rPr lang="en-US" sz="1600" b="0" dirty="0" err="1">
                          <a:effectLst/>
                          <a:latin typeface="+mj-lt"/>
                        </a:rPr>
                        <a:t>contracta</a:t>
                      </a:r>
                      <a:r>
                        <a:rPr lang="en-US" sz="1600" b="0" dirty="0">
                          <a:effectLst/>
                          <a:latin typeface="+mj-lt"/>
                        </a:rPr>
                        <a:t>, cm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18026" marR="18026" marT="18026" marB="180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0.58 ± 0.12 (277) 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18026" marR="18026" marT="18026" marB="18026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0.58 ± 0.12 (293) 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18026" marR="18026" marT="18026" marB="18026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0.88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18026" marR="18026" marT="18026" marB="1802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849510"/>
                  </a:ext>
                </a:extLst>
              </a:tr>
              <a:tr h="4874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Peak E, cm/sec 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110.6 ± 28.7 (280) 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109.4 ± 24.9 (286) 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0.60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910660"/>
                  </a:ext>
                </a:extLst>
              </a:tr>
            </a:tbl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C0C28625-D115-6A4C-B308-9D8425688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4" y="140948"/>
            <a:ext cx="7769225" cy="566738"/>
          </a:xfrm>
        </p:spPr>
        <p:txBody>
          <a:bodyPr/>
          <a:lstStyle/>
          <a:p>
            <a:r>
              <a:rPr lang="en-US" sz="2800" dirty="0"/>
              <a:t>Baseline Echo Characteristics (ii)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CACAD30-7C18-4817-87D3-284F7E52BA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104" b="14030"/>
          <a:stretch/>
        </p:blipFill>
        <p:spPr bwMode="auto">
          <a:xfrm>
            <a:off x="0" y="0"/>
            <a:ext cx="1166926" cy="41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81417865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95FB062-8024-9943-B552-A1903FC2D9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985148"/>
              </p:ext>
            </p:extLst>
          </p:nvPr>
        </p:nvGraphicFramePr>
        <p:xfrm>
          <a:off x="304294" y="702338"/>
          <a:ext cx="8529064" cy="4352266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2796715">
                  <a:extLst>
                    <a:ext uri="{9D8B030D-6E8A-4147-A177-3AD203B41FA5}">
                      <a16:colId xmlns:a16="http://schemas.microsoft.com/office/drawing/2014/main" val="4008696599"/>
                    </a:ext>
                  </a:extLst>
                </a:gridCol>
                <a:gridCol w="2375922">
                  <a:extLst>
                    <a:ext uri="{9D8B030D-6E8A-4147-A177-3AD203B41FA5}">
                      <a16:colId xmlns:a16="http://schemas.microsoft.com/office/drawing/2014/main" val="583532496"/>
                    </a:ext>
                  </a:extLst>
                </a:gridCol>
                <a:gridCol w="1956020">
                  <a:extLst>
                    <a:ext uri="{9D8B030D-6E8A-4147-A177-3AD203B41FA5}">
                      <a16:colId xmlns:a16="http://schemas.microsoft.com/office/drawing/2014/main" val="3854075452"/>
                    </a:ext>
                  </a:extLst>
                </a:gridCol>
                <a:gridCol w="1400407">
                  <a:extLst>
                    <a:ext uri="{9D8B030D-6E8A-4147-A177-3AD203B41FA5}">
                      <a16:colId xmlns:a16="http://schemas.microsoft.com/office/drawing/2014/main" val="1729683114"/>
                    </a:ext>
                  </a:extLst>
                </a:gridCol>
              </a:tblGrid>
              <a:tr h="5553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026" marR="18026" marT="18026" marB="180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FDE25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Device Group </a:t>
                      </a:r>
                      <a:br>
                        <a:rPr lang="en-US" sz="1600" b="1" kern="1200" dirty="0">
                          <a:solidFill>
                            <a:srgbClr val="FDE25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600" b="1" kern="1200" dirty="0">
                          <a:solidFill>
                            <a:srgbClr val="FDE25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(N=302) </a:t>
                      </a:r>
                    </a:p>
                  </a:txBody>
                  <a:tcPr marL="18026" marR="18026" marT="18026" marB="1802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FDE25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Control Group </a:t>
                      </a:r>
                      <a:br>
                        <a:rPr lang="en-US" sz="1600" b="1" kern="1200" dirty="0">
                          <a:solidFill>
                            <a:srgbClr val="FDE25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600" b="1" kern="1200" dirty="0">
                          <a:solidFill>
                            <a:srgbClr val="FDE25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(N=312) </a:t>
                      </a:r>
                    </a:p>
                  </a:txBody>
                  <a:tcPr marL="18026" marR="18026" marT="18026" marB="1802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FDE25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P-value</a:t>
                      </a:r>
                    </a:p>
                  </a:txBody>
                  <a:tcPr marL="18026" marR="18026" marT="18026" marB="1802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469799"/>
                  </a:ext>
                </a:extLst>
              </a:tr>
              <a:tr h="3120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C000"/>
                          </a:solidFill>
                          <a:effectLst/>
                          <a:latin typeface="+mj-lt"/>
                        </a:rPr>
                        <a:t>  Pulmonary Vein Flow </a:t>
                      </a:r>
                      <a:endParaRPr lang="en-US" sz="1600" b="0" dirty="0">
                        <a:solidFill>
                          <a:srgbClr val="FFC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5213" marR="25213" marT="25213" marB="252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C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600" b="0" dirty="0">
                        <a:solidFill>
                          <a:srgbClr val="FFC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5213" marR="25213" marT="25213" marB="25213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C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600" b="0" dirty="0">
                        <a:solidFill>
                          <a:srgbClr val="FFC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5213" marR="25213" marT="25213" marB="25213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C000"/>
                          </a:solidFill>
                          <a:effectLst/>
                          <a:latin typeface="+mj-lt"/>
                        </a:rPr>
                        <a:t>0.02 </a:t>
                      </a:r>
                      <a:endParaRPr lang="en-US" sz="1600" b="0" dirty="0">
                        <a:solidFill>
                          <a:srgbClr val="FFC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5213" marR="25213" marT="25213" marB="2521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753020"/>
                  </a:ext>
                </a:extLst>
              </a:tr>
              <a:tr h="3120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      - None (0) 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5213" marR="25213" marT="25213" marB="252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0.0% (0/240) 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5213" marR="25213" marT="25213" marB="25213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0.0% (0/234) 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5213" marR="25213" marT="25213" marB="25213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 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5213" marR="25213" marT="25213" marB="2521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486284"/>
                  </a:ext>
                </a:extLst>
              </a:tr>
              <a:tr h="3120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      - Mild (1+) 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5213" marR="25213" marT="25213" marB="252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+mj-lt"/>
                        </a:rPr>
                        <a:t>0.4% (1/240) </a:t>
                      </a:r>
                      <a:endParaRPr lang="en-US" sz="1600" b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5213" marR="25213" marT="25213" marB="25213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+mj-lt"/>
                        </a:rPr>
                        <a:t>0.9% (2/234) </a:t>
                      </a:r>
                      <a:endParaRPr lang="en-US" sz="1600" b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5213" marR="25213" marT="25213" marB="25213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+mj-lt"/>
                        </a:rPr>
                        <a:t> </a:t>
                      </a:r>
                      <a:endParaRPr lang="en-US" sz="1600" b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5213" marR="25213" marT="25213" marB="2521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132402"/>
                  </a:ext>
                </a:extLst>
              </a:tr>
              <a:tr h="3120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      - Moderate (2+) 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5213" marR="25213" marT="25213" marB="252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12.9% (31/240) 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5213" marR="25213" marT="25213" marB="25213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+mj-lt"/>
                        </a:rPr>
                        <a:t>12.4% (29/234) </a:t>
                      </a:r>
                      <a:endParaRPr lang="en-US" sz="1600" b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5213" marR="25213" marT="25213" marB="25213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+mj-lt"/>
                        </a:rPr>
                        <a:t> </a:t>
                      </a:r>
                      <a:endParaRPr lang="en-US" sz="1600" b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5213" marR="25213" marT="25213" marB="2521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038505"/>
                  </a:ext>
                </a:extLst>
              </a:tr>
              <a:tr h="3120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      - Moderate to severe (3+) 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5213" marR="25213" marT="25213" marB="252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30.0% (72/240) 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5213" marR="25213" marT="25213" marB="25213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+mj-lt"/>
                        </a:rPr>
                        <a:t>42.7% (100/234) </a:t>
                      </a:r>
                      <a:endParaRPr lang="en-US" sz="1600" b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5213" marR="25213" marT="25213" marB="25213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+mj-lt"/>
                        </a:rPr>
                        <a:t> </a:t>
                      </a:r>
                      <a:endParaRPr lang="en-US" sz="1600" b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5213" marR="25213" marT="25213" marB="2521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102256"/>
                  </a:ext>
                </a:extLst>
              </a:tr>
              <a:tr h="3120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C000"/>
                          </a:solidFill>
                          <a:effectLst/>
                          <a:latin typeface="+mj-lt"/>
                        </a:rPr>
                        <a:t>      - Severe (4+) </a:t>
                      </a:r>
                      <a:endParaRPr lang="en-US" sz="1600" b="0" dirty="0">
                        <a:solidFill>
                          <a:srgbClr val="FFC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5213" marR="25213" marT="25213" marB="252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C000"/>
                          </a:solidFill>
                          <a:effectLst/>
                          <a:latin typeface="+mj-lt"/>
                        </a:rPr>
                        <a:t>56.7% (136/240) </a:t>
                      </a:r>
                      <a:endParaRPr lang="en-US" sz="1600" b="0" dirty="0">
                        <a:solidFill>
                          <a:srgbClr val="FFC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5213" marR="25213" marT="25213" marB="25213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C000"/>
                          </a:solidFill>
                          <a:effectLst/>
                          <a:latin typeface="+mj-lt"/>
                        </a:rPr>
                        <a:t>44.0% (103/234) </a:t>
                      </a:r>
                      <a:endParaRPr lang="en-US" sz="1600" b="0" dirty="0">
                        <a:solidFill>
                          <a:srgbClr val="FFC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5213" marR="25213" marT="25213" marB="25213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C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600" b="0" dirty="0">
                        <a:solidFill>
                          <a:srgbClr val="FFC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5213" marR="25213" marT="25213" marB="2521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706822"/>
                  </a:ext>
                </a:extLst>
              </a:tr>
              <a:tr h="3120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  MR Color Flow Jet 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5213" marR="25213" marT="25213" marB="252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25213" marR="25213" marT="25213" marB="25213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25213" marR="25213" marT="25213" marB="25213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0.18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5213" marR="25213" marT="25213" marB="2521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918691"/>
                  </a:ext>
                </a:extLst>
              </a:tr>
              <a:tr h="3120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      - None (0) 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5213" marR="25213" marT="25213" marB="252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0.0% (0/302) 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5213" marR="25213" marT="25213" marB="25213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0.0% (0/312) 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5213" marR="25213" marT="25213" marB="25213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25213" marR="25213" marT="25213" marB="2521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364650"/>
                  </a:ext>
                </a:extLst>
              </a:tr>
              <a:tr h="3120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      - Mild (1+) 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5213" marR="25213" marT="25213" marB="252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0.0% (0/302) 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5213" marR="25213" marT="25213" marB="25213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+mj-lt"/>
                        </a:rPr>
                        <a:t>0.0% (0/312) </a:t>
                      </a:r>
                      <a:endParaRPr lang="en-US" sz="1600" b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5213" marR="25213" marT="25213" marB="25213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25213" marR="25213" marT="25213" marB="2521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559051"/>
                  </a:ext>
                </a:extLst>
              </a:tr>
              <a:tr h="3120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      - Moderate (2+) 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5213" marR="25213" marT="25213" marB="252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6.0% (18/302) 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5213" marR="25213" marT="25213" marB="25213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6.7% (21/312) 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5213" marR="25213" marT="25213" marB="25213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25213" marR="25213" marT="25213" marB="2521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099111"/>
                  </a:ext>
                </a:extLst>
              </a:tr>
              <a:tr h="3120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      - Moderate to severe (3+) 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5213" marR="25213" marT="25213" marB="252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+mj-lt"/>
                        </a:rPr>
                        <a:t>43.0% (130/302) </a:t>
                      </a:r>
                      <a:endParaRPr lang="en-US" sz="1600" b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5213" marR="25213" marT="25213" marB="25213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47.8% (149/312) 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5213" marR="25213" marT="25213" marB="25213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25213" marR="25213" marT="25213" marB="2521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262471"/>
                  </a:ext>
                </a:extLst>
              </a:tr>
              <a:tr h="3648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      - Severe (4+) 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5213" marR="25213" marT="25213" marB="252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51.0% (154/302) 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5213" marR="25213" marT="25213" marB="2521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45.5% (142/312) 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5213" marR="25213" marT="25213" marB="2521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25213" marR="25213" marT="25213" marB="2521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081150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448BC627-CF39-4E54-8B48-7BBCF0CAE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4" y="132756"/>
            <a:ext cx="7769225" cy="566738"/>
          </a:xfrm>
        </p:spPr>
        <p:txBody>
          <a:bodyPr/>
          <a:lstStyle/>
          <a:p>
            <a:r>
              <a:rPr lang="en-US" sz="2800" dirty="0"/>
              <a:t>Baseline Echo Characteristics (iii)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4A0112-F153-4C6E-A345-E2E10EB5E1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104" b="14030"/>
          <a:stretch/>
        </p:blipFill>
        <p:spPr bwMode="auto">
          <a:xfrm>
            <a:off x="0" y="0"/>
            <a:ext cx="1166926" cy="41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74300051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11" name="Rectangle 16410">
            <a:extLst>
              <a:ext uri="{FF2B5EF4-FFF2-40B4-BE49-F238E27FC236}">
                <a16:creationId xmlns:a16="http://schemas.microsoft.com/office/drawing/2014/main" id="{282347F1-73C2-4B52-B9CE-468EF6BC6CA4}"/>
              </a:ext>
            </a:extLst>
          </p:cNvPr>
          <p:cNvSpPr/>
          <p:nvPr/>
        </p:nvSpPr>
        <p:spPr bwMode="auto">
          <a:xfrm>
            <a:off x="1146175" y="749152"/>
            <a:ext cx="6851650" cy="3806011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684214" y="137617"/>
            <a:ext cx="7769225" cy="42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i="0" kern="0" dirty="0"/>
              <a:t>Change in LV Volumes Over Time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422DC4-114F-BE4E-A9E5-CC5AE025565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104" b="14030"/>
          <a:stretch/>
        </p:blipFill>
        <p:spPr bwMode="auto">
          <a:xfrm>
            <a:off x="0" y="0"/>
            <a:ext cx="1166926" cy="41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3">
            <a:extLst>
              <a:ext uri="{FF2B5EF4-FFF2-40B4-BE49-F238E27FC236}">
                <a16:creationId xmlns:a16="http://schemas.microsoft.com/office/drawing/2014/main" id="{2769E5D5-2B2B-4EEC-B34B-119443FB1ADF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204913" y="0"/>
            <a:ext cx="673417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" name="Rectangle 174">
            <a:extLst>
              <a:ext uri="{FF2B5EF4-FFF2-40B4-BE49-F238E27FC236}">
                <a16:creationId xmlns:a16="http://schemas.microsoft.com/office/drawing/2014/main" id="{F92DCDEC-924C-4158-B194-9B797B38B63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90246" y="2369435"/>
            <a:ext cx="213789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Adjusted Change in 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LVEDV (mL) from Baseline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0" name="Chart 209">
            <a:extLst>
              <a:ext uri="{FF2B5EF4-FFF2-40B4-BE49-F238E27FC236}">
                <a16:creationId xmlns:a16="http://schemas.microsoft.com/office/drawing/2014/main" id="{8802CFD6-97AE-43C6-88BA-B27A83C6E6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2683177"/>
              </p:ext>
            </p:extLst>
          </p:nvPr>
        </p:nvGraphicFramePr>
        <p:xfrm>
          <a:off x="2162175" y="1221414"/>
          <a:ext cx="48196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6414" name="Straight Connector 16413">
            <a:extLst>
              <a:ext uri="{FF2B5EF4-FFF2-40B4-BE49-F238E27FC236}">
                <a16:creationId xmlns:a16="http://schemas.microsoft.com/office/drawing/2014/main" id="{F827E4D4-8AB8-4501-A1AE-7D2346EB9232}"/>
              </a:ext>
            </a:extLst>
          </p:cNvPr>
          <p:cNvCxnSpPr/>
          <p:nvPr/>
        </p:nvCxnSpPr>
        <p:spPr bwMode="auto">
          <a:xfrm>
            <a:off x="2647950" y="3798607"/>
            <a:ext cx="315595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2" name="Rectangle 168">
            <a:extLst>
              <a:ext uri="{FF2B5EF4-FFF2-40B4-BE49-F238E27FC236}">
                <a16:creationId xmlns:a16="http://schemas.microsoft.com/office/drawing/2014/main" id="{48A05CF0-426E-4A49-9D66-6C8117FD2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9527" y="3895061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83" name="Rectangle 169">
            <a:extLst>
              <a:ext uri="{FF2B5EF4-FFF2-40B4-BE49-F238E27FC236}">
                <a16:creationId xmlns:a16="http://schemas.microsoft.com/office/drawing/2014/main" id="{1086204E-3687-4FF9-9ECA-67DD28B03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1361" y="3895061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184" name="Rectangle 170">
            <a:extLst>
              <a:ext uri="{FF2B5EF4-FFF2-40B4-BE49-F238E27FC236}">
                <a16:creationId xmlns:a16="http://schemas.microsoft.com/office/drawing/2014/main" id="{A20A4D5E-8EDF-47A0-AA1F-B191761DA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8508" y="3895061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12</a:t>
            </a:r>
          </a:p>
        </p:txBody>
      </p:sp>
      <p:sp>
        <p:nvSpPr>
          <p:cNvPr id="185" name="Rectangle 171">
            <a:extLst>
              <a:ext uri="{FF2B5EF4-FFF2-40B4-BE49-F238E27FC236}">
                <a16:creationId xmlns:a16="http://schemas.microsoft.com/office/drawing/2014/main" id="{834EC13F-6ADB-4C6C-AD33-C9A5D0D87A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5743" y="3895061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18</a:t>
            </a:r>
          </a:p>
        </p:txBody>
      </p:sp>
      <p:sp>
        <p:nvSpPr>
          <p:cNvPr id="192" name="Rectangle 172">
            <a:extLst>
              <a:ext uri="{FF2B5EF4-FFF2-40B4-BE49-F238E27FC236}">
                <a16:creationId xmlns:a16="http://schemas.microsoft.com/office/drawing/2014/main" id="{71B16E53-5276-4703-8E86-29ABA286F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0253" y="3895061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24</a:t>
            </a:r>
          </a:p>
        </p:txBody>
      </p:sp>
      <p:sp>
        <p:nvSpPr>
          <p:cNvPr id="193" name="Rectangle 173">
            <a:extLst>
              <a:ext uri="{FF2B5EF4-FFF2-40B4-BE49-F238E27FC236}">
                <a16:creationId xmlns:a16="http://schemas.microsoft.com/office/drawing/2014/main" id="{F99BF729-7478-4F3F-8EF0-F2F84DC98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7193" y="4178903"/>
            <a:ext cx="187070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Months Post Procedure</a:t>
            </a:r>
          </a:p>
        </p:txBody>
      </p:sp>
      <p:sp>
        <p:nvSpPr>
          <p:cNvPr id="16421" name="TextBox 16420">
            <a:extLst>
              <a:ext uri="{FF2B5EF4-FFF2-40B4-BE49-F238E27FC236}">
                <a16:creationId xmlns:a16="http://schemas.microsoft.com/office/drawing/2014/main" id="{C363236F-3DE1-4920-8F7F-E047AAF1867A}"/>
              </a:ext>
            </a:extLst>
          </p:cNvPr>
          <p:cNvSpPr txBox="1"/>
          <p:nvPr/>
        </p:nvSpPr>
        <p:spPr>
          <a:xfrm>
            <a:off x="6296060" y="2353837"/>
            <a:ext cx="678391" cy="461665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n-US" sz="1200" b="0" i="0" dirty="0">
                <a:solidFill>
                  <a:schemeClr val="tx1"/>
                </a:solidFill>
              </a:rPr>
              <a:t>Device</a:t>
            </a:r>
          </a:p>
          <a:p>
            <a:r>
              <a:rPr lang="en-US" sz="1200" b="0" i="0" dirty="0">
                <a:solidFill>
                  <a:schemeClr val="tx1"/>
                </a:solidFill>
              </a:rPr>
              <a:t>Control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F1E53563-F91F-4D7A-B086-AC0352B9177B}"/>
              </a:ext>
            </a:extLst>
          </p:cNvPr>
          <p:cNvSpPr txBox="1"/>
          <p:nvPr/>
        </p:nvSpPr>
        <p:spPr>
          <a:xfrm>
            <a:off x="6438548" y="4234583"/>
            <a:ext cx="15005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i="0" dirty="0">
                <a:solidFill>
                  <a:srgbClr val="FDE25E"/>
                </a:solidFill>
              </a:rPr>
              <a:t>*p&lt;0.05 (ANCOVA)</a:t>
            </a:r>
          </a:p>
        </p:txBody>
      </p:sp>
      <p:sp>
        <p:nvSpPr>
          <p:cNvPr id="204" name="Rectangle 154">
            <a:extLst>
              <a:ext uri="{FF2B5EF4-FFF2-40B4-BE49-F238E27FC236}">
                <a16:creationId xmlns:a16="http://schemas.microsoft.com/office/drawing/2014/main" id="{3991C348-8DB9-4BA3-BDF3-62EEDF1B5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0912" y="3265350"/>
            <a:ext cx="5931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DE25E"/>
                </a:solidFill>
                <a:effectLst/>
                <a:latin typeface="Arial" panose="020B0604020202020204" pitchFamily="34" charset="0"/>
              </a:rPr>
              <a:t>*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FDE25E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5" name="Rectangle 155">
            <a:extLst>
              <a:ext uri="{FF2B5EF4-FFF2-40B4-BE49-F238E27FC236}">
                <a16:creationId xmlns:a16="http://schemas.microsoft.com/office/drawing/2014/main" id="{2FEB262C-1657-42BA-916D-7DFA995FE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7257" y="3487197"/>
            <a:ext cx="5931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DE25E"/>
                </a:solidFill>
                <a:effectLst/>
                <a:latin typeface="Arial" panose="020B0604020202020204" pitchFamily="34" charset="0"/>
              </a:rPr>
              <a:t>*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FDE25E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6" name="Rectangle 156">
            <a:extLst>
              <a:ext uri="{FF2B5EF4-FFF2-40B4-BE49-F238E27FC236}">
                <a16:creationId xmlns:a16="http://schemas.microsoft.com/office/drawing/2014/main" id="{E6452F53-0C48-4904-98EC-4B2F63726D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1650" y="3236150"/>
            <a:ext cx="5931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DE25E"/>
                </a:solidFill>
                <a:effectLst/>
                <a:latin typeface="Arial" panose="020B0604020202020204" pitchFamily="34" charset="0"/>
              </a:rPr>
              <a:t>*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FDE25E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7" name="Rectangle 154">
            <a:extLst>
              <a:ext uri="{FF2B5EF4-FFF2-40B4-BE49-F238E27FC236}">
                <a16:creationId xmlns:a16="http://schemas.microsoft.com/office/drawing/2014/main" id="{F5679A96-4BCB-4FCD-9839-C22DB9A88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6211" y="1674789"/>
            <a:ext cx="5931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DE25E"/>
                </a:solidFill>
                <a:effectLst/>
                <a:latin typeface="Arial" panose="020B0604020202020204" pitchFamily="34" charset="0"/>
              </a:rPr>
              <a:t>*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FDE25E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8" name="Rectangle 155">
            <a:extLst>
              <a:ext uri="{FF2B5EF4-FFF2-40B4-BE49-F238E27FC236}">
                <a16:creationId xmlns:a16="http://schemas.microsoft.com/office/drawing/2014/main" id="{AF2502DF-5BA4-43D3-B900-45C29E333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7106" y="2439016"/>
            <a:ext cx="5931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DE25E"/>
                </a:solidFill>
                <a:effectLst/>
                <a:latin typeface="Arial" panose="020B0604020202020204" pitchFamily="34" charset="0"/>
              </a:rPr>
              <a:t>*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FDE25E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9" name="Rectangle 156">
            <a:extLst>
              <a:ext uri="{FF2B5EF4-FFF2-40B4-BE49-F238E27FC236}">
                <a16:creationId xmlns:a16="http://schemas.microsoft.com/office/drawing/2014/main" id="{8BE97276-BCA5-4C69-AF6C-6175F8C20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0418" y="1519147"/>
            <a:ext cx="5931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DE25E"/>
                </a:solidFill>
                <a:effectLst/>
                <a:latin typeface="Arial" panose="020B0604020202020204" pitchFamily="34" charset="0"/>
              </a:rPr>
              <a:t>*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FDE25E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9C5457DB-8584-43AE-B161-1CFD02940DC6}"/>
              </a:ext>
            </a:extLst>
          </p:cNvPr>
          <p:cNvSpPr txBox="1"/>
          <p:nvPr/>
        </p:nvSpPr>
        <p:spPr>
          <a:xfrm>
            <a:off x="2331514" y="778240"/>
            <a:ext cx="448097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0" i="0" dirty="0">
                <a:solidFill>
                  <a:srgbClr val="FDE25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Left Ventricular End Diastolic Volume (</a:t>
            </a:r>
            <a:r>
              <a:rPr lang="en-US" i="0" dirty="0">
                <a:solidFill>
                  <a:srgbClr val="FDE25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LVEDV</a:t>
            </a:r>
            <a:r>
              <a:rPr lang="en-US" sz="1600" b="0" i="0" dirty="0">
                <a:solidFill>
                  <a:srgbClr val="FDE25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en-US" sz="1200" b="0" i="0" dirty="0">
                <a:solidFill>
                  <a:schemeClr val="tx1"/>
                </a:solidFill>
              </a:rPr>
              <a:t>Paired measures, follow-up minus baseline</a:t>
            </a:r>
          </a:p>
          <a:p>
            <a:pPr algn="ctr"/>
            <a:r>
              <a:rPr lang="en-US" sz="1200" b="0" i="0" dirty="0">
                <a:solidFill>
                  <a:schemeClr val="tx1"/>
                </a:solidFill>
              </a:rPr>
              <a:t>Mean ± SE</a:t>
            </a:r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62BF1373-1CC8-4D15-90A6-395D35CFA832}"/>
              </a:ext>
            </a:extLst>
          </p:cNvPr>
          <p:cNvSpPr/>
          <p:nvPr/>
        </p:nvSpPr>
        <p:spPr>
          <a:xfrm>
            <a:off x="946782" y="4728260"/>
            <a:ext cx="7250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Subjects with HF death prior to a follow-up visit were assigned the worst observed change from baseline at that visit. </a:t>
            </a:r>
          </a:p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all other subjects who had missing echo values, multiple imputation was used. 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FAC1D25-C7FD-C048-BFD0-36AFF52DCDA4}"/>
              </a:ext>
            </a:extLst>
          </p:cNvPr>
          <p:cNvCxnSpPr/>
          <p:nvPr/>
        </p:nvCxnSpPr>
        <p:spPr bwMode="auto">
          <a:xfrm>
            <a:off x="5719639" y="3798607"/>
            <a:ext cx="0" cy="640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DF660BF-47BC-4142-95DC-6FC53077D0AB}"/>
              </a:ext>
            </a:extLst>
          </p:cNvPr>
          <p:cNvCxnSpPr/>
          <p:nvPr/>
        </p:nvCxnSpPr>
        <p:spPr bwMode="auto">
          <a:xfrm>
            <a:off x="4965129" y="3798607"/>
            <a:ext cx="0" cy="640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2DF3EBF-A842-9A44-9687-036B26DAC9A5}"/>
              </a:ext>
            </a:extLst>
          </p:cNvPr>
          <p:cNvCxnSpPr/>
          <p:nvPr/>
        </p:nvCxnSpPr>
        <p:spPr bwMode="auto">
          <a:xfrm>
            <a:off x="4187894" y="3798607"/>
            <a:ext cx="0" cy="640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7047892-22A0-FD48-8EAC-2937696338E5}"/>
              </a:ext>
            </a:extLst>
          </p:cNvPr>
          <p:cNvCxnSpPr/>
          <p:nvPr/>
        </p:nvCxnSpPr>
        <p:spPr bwMode="auto">
          <a:xfrm>
            <a:off x="3421054" y="3798607"/>
            <a:ext cx="0" cy="640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C4A11BB-EA45-0C4B-8A87-9A58F327FE2C}"/>
              </a:ext>
            </a:extLst>
          </p:cNvPr>
          <p:cNvCxnSpPr/>
          <p:nvPr/>
        </p:nvCxnSpPr>
        <p:spPr bwMode="auto">
          <a:xfrm>
            <a:off x="2779220" y="3798607"/>
            <a:ext cx="0" cy="640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88179208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684214" y="137617"/>
            <a:ext cx="7769225" cy="42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i="0" kern="0" dirty="0"/>
              <a:t>Change in LV Volumes Over Time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422DC4-114F-BE4E-A9E5-CC5AE025565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104" b="14030"/>
          <a:stretch/>
        </p:blipFill>
        <p:spPr bwMode="auto">
          <a:xfrm>
            <a:off x="0" y="0"/>
            <a:ext cx="1166926" cy="41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3">
            <a:extLst>
              <a:ext uri="{FF2B5EF4-FFF2-40B4-BE49-F238E27FC236}">
                <a16:creationId xmlns:a16="http://schemas.microsoft.com/office/drawing/2014/main" id="{2769E5D5-2B2B-4EEC-B34B-119443FB1ADF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204913" y="0"/>
            <a:ext cx="673417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04D3350-87C1-4EF3-A7A3-5D3AA90DD693}"/>
              </a:ext>
            </a:extLst>
          </p:cNvPr>
          <p:cNvSpPr/>
          <p:nvPr/>
        </p:nvSpPr>
        <p:spPr bwMode="auto">
          <a:xfrm>
            <a:off x="1166926" y="739945"/>
            <a:ext cx="6851650" cy="3788172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40" name="Rectangle 174">
            <a:extLst>
              <a:ext uri="{FF2B5EF4-FFF2-40B4-BE49-F238E27FC236}">
                <a16:creationId xmlns:a16="http://schemas.microsoft.com/office/drawing/2014/main" id="{EBFEF293-4C49-44A3-87BE-6D994ED57D9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95055" y="2369435"/>
            <a:ext cx="21282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Adjusted Change in 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LVESV (mL) from Baseline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5D2850D-F293-4F3C-AE05-6B7B5A33001F}"/>
              </a:ext>
            </a:extLst>
          </p:cNvPr>
          <p:cNvSpPr txBox="1"/>
          <p:nvPr/>
        </p:nvSpPr>
        <p:spPr>
          <a:xfrm>
            <a:off x="6296060" y="2353837"/>
            <a:ext cx="678391" cy="461665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n-US" sz="1200" b="0" i="0" dirty="0">
                <a:solidFill>
                  <a:schemeClr val="tx1"/>
                </a:solidFill>
              </a:rPr>
              <a:t>Device</a:t>
            </a:r>
          </a:p>
          <a:p>
            <a:r>
              <a:rPr lang="en-US" sz="1200" b="0" i="0" dirty="0">
                <a:solidFill>
                  <a:schemeClr val="tx1"/>
                </a:solidFill>
              </a:rPr>
              <a:t>Control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DE2E7F31-F468-4235-A486-E41DC0C881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266091"/>
              </p:ext>
            </p:extLst>
          </p:nvPr>
        </p:nvGraphicFramePr>
        <p:xfrm>
          <a:off x="2162175" y="1221414"/>
          <a:ext cx="48196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3" name="TextBox 42">
            <a:extLst>
              <a:ext uri="{FF2B5EF4-FFF2-40B4-BE49-F238E27FC236}">
                <a16:creationId xmlns:a16="http://schemas.microsoft.com/office/drawing/2014/main" id="{64748853-DA72-408B-956C-587D78D99287}"/>
              </a:ext>
            </a:extLst>
          </p:cNvPr>
          <p:cNvSpPr txBox="1"/>
          <p:nvPr/>
        </p:nvSpPr>
        <p:spPr>
          <a:xfrm>
            <a:off x="2365175" y="778240"/>
            <a:ext cx="441364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0" i="0" dirty="0">
                <a:solidFill>
                  <a:srgbClr val="FDE25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Left Ventricular End Systolic Volume (</a:t>
            </a:r>
            <a:r>
              <a:rPr lang="en-US" i="0" dirty="0">
                <a:solidFill>
                  <a:srgbClr val="FDE25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LVESV</a:t>
            </a:r>
            <a:r>
              <a:rPr lang="en-US" sz="1600" b="0" i="0" dirty="0">
                <a:solidFill>
                  <a:srgbClr val="FDE25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en-US" sz="1200" b="0" i="0" dirty="0">
                <a:solidFill>
                  <a:schemeClr val="tx1"/>
                </a:solidFill>
              </a:rPr>
              <a:t>Paired measures, follow-up minus baseline</a:t>
            </a:r>
          </a:p>
          <a:p>
            <a:pPr algn="ctr"/>
            <a:r>
              <a:rPr lang="en-US" sz="1200" b="0" i="0" dirty="0">
                <a:solidFill>
                  <a:schemeClr val="tx1"/>
                </a:solidFill>
              </a:rPr>
              <a:t>Mean ± SE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46532FC-F104-412B-BC2A-A50054065A13}"/>
              </a:ext>
            </a:extLst>
          </p:cNvPr>
          <p:cNvCxnSpPr/>
          <p:nvPr/>
        </p:nvCxnSpPr>
        <p:spPr bwMode="auto">
          <a:xfrm>
            <a:off x="2691492" y="3798607"/>
            <a:ext cx="315595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E458CA01-6C18-4013-8552-0719DCA5D2A5}"/>
              </a:ext>
            </a:extLst>
          </p:cNvPr>
          <p:cNvSpPr txBox="1"/>
          <p:nvPr/>
        </p:nvSpPr>
        <p:spPr>
          <a:xfrm>
            <a:off x="6296060" y="2353837"/>
            <a:ext cx="678391" cy="461665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n-US" sz="1200" b="0" i="0" dirty="0">
                <a:solidFill>
                  <a:schemeClr val="tx1"/>
                </a:solidFill>
              </a:rPr>
              <a:t>Device</a:t>
            </a:r>
          </a:p>
          <a:p>
            <a:r>
              <a:rPr lang="en-US" sz="1200" b="0" i="0" dirty="0">
                <a:solidFill>
                  <a:schemeClr val="tx1"/>
                </a:solidFill>
              </a:rPr>
              <a:t>Control</a:t>
            </a:r>
          </a:p>
        </p:txBody>
      </p:sp>
      <p:sp>
        <p:nvSpPr>
          <p:cNvPr id="54" name="Rectangle 154">
            <a:extLst>
              <a:ext uri="{FF2B5EF4-FFF2-40B4-BE49-F238E27FC236}">
                <a16:creationId xmlns:a16="http://schemas.microsoft.com/office/drawing/2014/main" id="{1ACF9B2B-79C1-417A-8276-3F5D8F8495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7197" y="3374206"/>
            <a:ext cx="5931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DE25E"/>
                </a:solidFill>
                <a:effectLst/>
                <a:latin typeface="Arial" panose="020B0604020202020204" pitchFamily="34" charset="0"/>
              </a:rPr>
              <a:t>*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FDE25E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154">
            <a:extLst>
              <a:ext uri="{FF2B5EF4-FFF2-40B4-BE49-F238E27FC236}">
                <a16:creationId xmlns:a16="http://schemas.microsoft.com/office/drawing/2014/main" id="{F864E5E4-E65D-4EEE-8778-E137BAEA3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0725" y="1653018"/>
            <a:ext cx="5931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DE25E"/>
                </a:solidFill>
                <a:effectLst/>
                <a:latin typeface="Arial" panose="020B0604020202020204" pitchFamily="34" charset="0"/>
              </a:rPr>
              <a:t>*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FDE25E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Rectangle 155">
            <a:extLst>
              <a:ext uri="{FF2B5EF4-FFF2-40B4-BE49-F238E27FC236}">
                <a16:creationId xmlns:a16="http://schemas.microsoft.com/office/drawing/2014/main" id="{6DD09743-3F37-4730-8EA5-4EB3AD703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6448" y="2707531"/>
            <a:ext cx="5931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DE25E"/>
                </a:solidFill>
                <a:effectLst/>
                <a:latin typeface="Arial" panose="020B0604020202020204" pitchFamily="34" charset="0"/>
              </a:rPr>
              <a:t>*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FDE25E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156">
            <a:extLst>
              <a:ext uri="{FF2B5EF4-FFF2-40B4-BE49-F238E27FC236}">
                <a16:creationId xmlns:a16="http://schemas.microsoft.com/office/drawing/2014/main" id="{B2B0D8B6-3785-4FF0-8BC2-D29D89705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7675" y="1823947"/>
            <a:ext cx="5931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DE25E"/>
                </a:solidFill>
                <a:effectLst/>
                <a:latin typeface="Arial" panose="020B0604020202020204" pitchFamily="34" charset="0"/>
              </a:rPr>
              <a:t>*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FDE25E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156">
            <a:extLst>
              <a:ext uri="{FF2B5EF4-FFF2-40B4-BE49-F238E27FC236}">
                <a16:creationId xmlns:a16="http://schemas.microsoft.com/office/drawing/2014/main" id="{0EE76D6D-E344-43B5-8BE9-53C48C831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7197" y="3535615"/>
            <a:ext cx="5931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DE25E"/>
                </a:solidFill>
                <a:effectLst/>
                <a:latin typeface="Arial" panose="020B0604020202020204" pitchFamily="34" charset="0"/>
              </a:rPr>
              <a:t>*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FDE25E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156">
            <a:extLst>
              <a:ext uri="{FF2B5EF4-FFF2-40B4-BE49-F238E27FC236}">
                <a16:creationId xmlns:a16="http://schemas.microsoft.com/office/drawing/2014/main" id="{3267B5D2-0150-44CB-8584-4426E7191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6448" y="3041819"/>
            <a:ext cx="5931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DE25E"/>
                </a:solidFill>
                <a:effectLst/>
                <a:latin typeface="Arial" panose="020B0604020202020204" pitchFamily="34" charset="0"/>
              </a:rPr>
              <a:t>*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FDE25E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Rectangle 154">
            <a:extLst>
              <a:ext uri="{FF2B5EF4-FFF2-40B4-BE49-F238E27FC236}">
                <a16:creationId xmlns:a16="http://schemas.microsoft.com/office/drawing/2014/main" id="{4EFD0721-7FC8-4872-B42E-A5D5289D3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0727" y="2683535"/>
            <a:ext cx="5931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DE25E"/>
                </a:solidFill>
                <a:effectLst/>
                <a:latin typeface="Arial" panose="020B0604020202020204" pitchFamily="34" charset="0"/>
              </a:rPr>
              <a:t>*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FDE25E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Rectangle 156">
            <a:extLst>
              <a:ext uri="{FF2B5EF4-FFF2-40B4-BE49-F238E27FC236}">
                <a16:creationId xmlns:a16="http://schemas.microsoft.com/office/drawing/2014/main" id="{0A556C62-970B-4C51-9C4F-F01D09718D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7677" y="2542411"/>
            <a:ext cx="5931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DE25E"/>
                </a:solidFill>
                <a:effectLst/>
                <a:latin typeface="Arial" panose="020B0604020202020204" pitchFamily="34" charset="0"/>
              </a:rPr>
              <a:t>*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FDE25E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6065C10-96C8-A843-9D2A-5689EBBEE917}"/>
              </a:ext>
            </a:extLst>
          </p:cNvPr>
          <p:cNvCxnSpPr/>
          <p:nvPr/>
        </p:nvCxnSpPr>
        <p:spPr bwMode="auto">
          <a:xfrm>
            <a:off x="2683390" y="3798607"/>
            <a:ext cx="315595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Rectangle 168">
            <a:extLst>
              <a:ext uri="{FF2B5EF4-FFF2-40B4-BE49-F238E27FC236}">
                <a16:creationId xmlns:a16="http://schemas.microsoft.com/office/drawing/2014/main" id="{84834555-131F-0048-B543-52CB8D76F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4967" y="3895061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1" name="Rectangle 169">
            <a:extLst>
              <a:ext uri="{FF2B5EF4-FFF2-40B4-BE49-F238E27FC236}">
                <a16:creationId xmlns:a16="http://schemas.microsoft.com/office/drawing/2014/main" id="{BD23863B-C04F-E147-A29C-585C6398A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6801" y="3895061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32" name="Rectangle 170">
            <a:extLst>
              <a:ext uri="{FF2B5EF4-FFF2-40B4-BE49-F238E27FC236}">
                <a16:creationId xmlns:a16="http://schemas.microsoft.com/office/drawing/2014/main" id="{291152A5-BF5A-BE41-B516-82774687F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3948" y="3895061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12</a:t>
            </a:r>
          </a:p>
        </p:txBody>
      </p:sp>
      <p:sp>
        <p:nvSpPr>
          <p:cNvPr id="33" name="Rectangle 171">
            <a:extLst>
              <a:ext uri="{FF2B5EF4-FFF2-40B4-BE49-F238E27FC236}">
                <a16:creationId xmlns:a16="http://schemas.microsoft.com/office/drawing/2014/main" id="{A4119BA4-84D9-1949-8430-26848F33E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1183" y="3895061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18</a:t>
            </a:r>
          </a:p>
        </p:txBody>
      </p:sp>
      <p:sp>
        <p:nvSpPr>
          <p:cNvPr id="34" name="Rectangle 172">
            <a:extLst>
              <a:ext uri="{FF2B5EF4-FFF2-40B4-BE49-F238E27FC236}">
                <a16:creationId xmlns:a16="http://schemas.microsoft.com/office/drawing/2014/main" id="{1A4026C5-299F-F74C-9037-BF578C8CDD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5693" y="3895061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24</a:t>
            </a:r>
          </a:p>
        </p:txBody>
      </p:sp>
      <p:sp>
        <p:nvSpPr>
          <p:cNvPr id="35" name="Rectangle 173">
            <a:extLst>
              <a:ext uri="{FF2B5EF4-FFF2-40B4-BE49-F238E27FC236}">
                <a16:creationId xmlns:a16="http://schemas.microsoft.com/office/drawing/2014/main" id="{920C3554-3B73-E24D-A8A1-3B5F614D1D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2633" y="4178903"/>
            <a:ext cx="187070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Months Post Procedure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2505851-9001-D841-A0E8-0DFE449CD47A}"/>
              </a:ext>
            </a:extLst>
          </p:cNvPr>
          <p:cNvCxnSpPr/>
          <p:nvPr/>
        </p:nvCxnSpPr>
        <p:spPr bwMode="auto">
          <a:xfrm>
            <a:off x="5755079" y="3798607"/>
            <a:ext cx="0" cy="640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294EEDDF-1B22-AE45-A9CF-B75A8DC25543}"/>
              </a:ext>
            </a:extLst>
          </p:cNvPr>
          <p:cNvCxnSpPr/>
          <p:nvPr/>
        </p:nvCxnSpPr>
        <p:spPr bwMode="auto">
          <a:xfrm>
            <a:off x="5000569" y="3798607"/>
            <a:ext cx="0" cy="640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159670A-CEB0-FC47-837E-E1F7C2E0A085}"/>
              </a:ext>
            </a:extLst>
          </p:cNvPr>
          <p:cNvCxnSpPr/>
          <p:nvPr/>
        </p:nvCxnSpPr>
        <p:spPr bwMode="auto">
          <a:xfrm>
            <a:off x="4223334" y="3798607"/>
            <a:ext cx="0" cy="640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B9CED83-6794-A24F-8524-F160182BA0FE}"/>
              </a:ext>
            </a:extLst>
          </p:cNvPr>
          <p:cNvCxnSpPr/>
          <p:nvPr/>
        </p:nvCxnSpPr>
        <p:spPr bwMode="auto">
          <a:xfrm>
            <a:off x="3456494" y="3798607"/>
            <a:ext cx="0" cy="640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65F8CEC5-0B3A-0148-8FD0-3A6A8C1EEFB2}"/>
              </a:ext>
            </a:extLst>
          </p:cNvPr>
          <p:cNvCxnSpPr/>
          <p:nvPr/>
        </p:nvCxnSpPr>
        <p:spPr bwMode="auto">
          <a:xfrm>
            <a:off x="2814660" y="3798607"/>
            <a:ext cx="0" cy="640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872EAFFC-CB6F-D145-868F-D9FBF5BDD3FB}"/>
              </a:ext>
            </a:extLst>
          </p:cNvPr>
          <p:cNvSpPr txBox="1"/>
          <p:nvPr/>
        </p:nvSpPr>
        <p:spPr>
          <a:xfrm>
            <a:off x="6438548" y="4234583"/>
            <a:ext cx="15005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i="0" dirty="0">
                <a:solidFill>
                  <a:srgbClr val="FDE25E"/>
                </a:solidFill>
              </a:rPr>
              <a:t>*p&lt;0.05 (ANCOVA)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1C4DBD5-976D-EE47-9AE6-2409ED563BC2}"/>
              </a:ext>
            </a:extLst>
          </p:cNvPr>
          <p:cNvSpPr/>
          <p:nvPr/>
        </p:nvSpPr>
        <p:spPr>
          <a:xfrm>
            <a:off x="946782" y="4728260"/>
            <a:ext cx="7250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Subjects with HF death prior to a follow-up visit were assigned the worst observed change from baseline at that visit. </a:t>
            </a:r>
          </a:p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all other subjects who had missing echo values, multiple imputation was used.  </a:t>
            </a:r>
          </a:p>
        </p:txBody>
      </p:sp>
    </p:spTree>
    <p:extLst>
      <p:ext uri="{BB962C8B-B14F-4D97-AF65-F5344CB8AC3E}">
        <p14:creationId xmlns:p14="http://schemas.microsoft.com/office/powerpoint/2010/main" val="999796704"/>
      </p:ext>
    </p:extLst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AAB7760-AAC0-4E92-A2F5-D5A984F4CE9D}"/>
              </a:ext>
            </a:extLst>
          </p:cNvPr>
          <p:cNvSpPr/>
          <p:nvPr/>
        </p:nvSpPr>
        <p:spPr bwMode="auto">
          <a:xfrm>
            <a:off x="1166926" y="739945"/>
            <a:ext cx="6851650" cy="3788172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684214" y="137617"/>
            <a:ext cx="7769225" cy="42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i="0" kern="0" dirty="0"/>
              <a:t>Change in Ejection Fraction Over Time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422DC4-114F-BE4E-A9E5-CC5AE025565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104" b="14030"/>
          <a:stretch/>
        </p:blipFill>
        <p:spPr bwMode="auto">
          <a:xfrm>
            <a:off x="0" y="0"/>
            <a:ext cx="1166926" cy="41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3">
            <a:extLst>
              <a:ext uri="{FF2B5EF4-FFF2-40B4-BE49-F238E27FC236}">
                <a16:creationId xmlns:a16="http://schemas.microsoft.com/office/drawing/2014/main" id="{2769E5D5-2B2B-4EEC-B34B-119443FB1ADF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204913" y="0"/>
            <a:ext cx="673417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73D78208-350B-4D36-9372-B9E6132322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0083633"/>
              </p:ext>
            </p:extLst>
          </p:nvPr>
        </p:nvGraphicFramePr>
        <p:xfrm>
          <a:off x="2162175" y="1221414"/>
          <a:ext cx="48196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Rectangle 174">
            <a:extLst>
              <a:ext uri="{FF2B5EF4-FFF2-40B4-BE49-F238E27FC236}">
                <a16:creationId xmlns:a16="http://schemas.microsoft.com/office/drawing/2014/main" id="{264BE7C6-84F6-42CA-AA2E-695C9B6512D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04860" y="2369435"/>
            <a:ext cx="190866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Adjusted Change in 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LVEF (</a:t>
            </a:r>
            <a:r>
              <a:rPr lang="en-US" altLang="en-US" sz="1400" b="0" i="0" dirty="0"/>
              <a:t>%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) from Baseline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AB6669-00A2-41FC-B0E7-EF90D159678C}"/>
              </a:ext>
            </a:extLst>
          </p:cNvPr>
          <p:cNvSpPr txBox="1"/>
          <p:nvPr/>
        </p:nvSpPr>
        <p:spPr>
          <a:xfrm>
            <a:off x="2619189" y="778240"/>
            <a:ext cx="390562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0" i="0" dirty="0">
                <a:solidFill>
                  <a:srgbClr val="FDE25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Left Ventricular Ejection Fraction (</a:t>
            </a:r>
            <a:r>
              <a:rPr lang="en-US" i="0" dirty="0">
                <a:solidFill>
                  <a:srgbClr val="FDE25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LVEF</a:t>
            </a:r>
            <a:r>
              <a:rPr lang="en-US" sz="1600" b="0" i="0" dirty="0">
                <a:solidFill>
                  <a:srgbClr val="FDE25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en-US" sz="1200" b="0" i="0" dirty="0">
                <a:solidFill>
                  <a:schemeClr val="tx1"/>
                </a:solidFill>
              </a:rPr>
              <a:t>Paired measures, follow-up minus baseline</a:t>
            </a:r>
          </a:p>
          <a:p>
            <a:pPr algn="ctr"/>
            <a:r>
              <a:rPr lang="en-US" sz="1200" b="0" i="0" dirty="0">
                <a:solidFill>
                  <a:schemeClr val="tx1"/>
                </a:solidFill>
              </a:rPr>
              <a:t>Mean ± SE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F95EFDE-C3FE-4140-82C9-F293DDA2730C}"/>
              </a:ext>
            </a:extLst>
          </p:cNvPr>
          <p:cNvSpPr txBox="1"/>
          <p:nvPr/>
        </p:nvSpPr>
        <p:spPr>
          <a:xfrm>
            <a:off x="6296060" y="2353837"/>
            <a:ext cx="678391" cy="461665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n-US" sz="1200" b="0" i="0" dirty="0">
                <a:solidFill>
                  <a:schemeClr val="tx1"/>
                </a:solidFill>
              </a:rPr>
              <a:t>Device</a:t>
            </a:r>
          </a:p>
          <a:p>
            <a:r>
              <a:rPr lang="en-US" sz="1200" b="0" i="0" dirty="0">
                <a:solidFill>
                  <a:schemeClr val="tx1"/>
                </a:solidFill>
              </a:rPr>
              <a:t>Control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AC6D555-03A0-45A0-8439-BD50B92EF11D}"/>
              </a:ext>
            </a:extLst>
          </p:cNvPr>
          <p:cNvCxnSpPr/>
          <p:nvPr/>
        </p:nvCxnSpPr>
        <p:spPr bwMode="auto">
          <a:xfrm>
            <a:off x="2647950" y="3798607"/>
            <a:ext cx="315595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Rectangle 154">
            <a:extLst>
              <a:ext uri="{FF2B5EF4-FFF2-40B4-BE49-F238E27FC236}">
                <a16:creationId xmlns:a16="http://schemas.microsoft.com/office/drawing/2014/main" id="{9BDBA047-A4E2-4585-9470-9A03312EC1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5447" y="2211836"/>
            <a:ext cx="5931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DE25E"/>
                </a:solidFill>
                <a:effectLst/>
                <a:latin typeface="Arial" panose="020B0604020202020204" pitchFamily="34" charset="0"/>
              </a:rPr>
              <a:t>*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FDE25E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154">
            <a:extLst>
              <a:ext uri="{FF2B5EF4-FFF2-40B4-BE49-F238E27FC236}">
                <a16:creationId xmlns:a16="http://schemas.microsoft.com/office/drawing/2014/main" id="{4679B7BE-6942-40A9-8F6B-4406B5A43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8025" y="2548368"/>
            <a:ext cx="5931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DE25E"/>
                </a:solidFill>
                <a:effectLst/>
                <a:latin typeface="Arial" panose="020B0604020202020204" pitchFamily="34" charset="0"/>
              </a:rPr>
              <a:t>*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FDE25E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155">
            <a:extLst>
              <a:ext uri="{FF2B5EF4-FFF2-40B4-BE49-F238E27FC236}">
                <a16:creationId xmlns:a16="http://schemas.microsoft.com/office/drawing/2014/main" id="{C7F7F609-DF78-4D74-862F-1C3A42F4E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4698" y="2529731"/>
            <a:ext cx="5931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DE25E"/>
                </a:solidFill>
                <a:effectLst/>
                <a:latin typeface="Arial" panose="020B0604020202020204" pitchFamily="34" charset="0"/>
              </a:rPr>
              <a:t>*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FDE25E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156">
            <a:extLst>
              <a:ext uri="{FF2B5EF4-FFF2-40B4-BE49-F238E27FC236}">
                <a16:creationId xmlns:a16="http://schemas.microsoft.com/office/drawing/2014/main" id="{F79049F9-AA16-4CCF-A6CA-8C586C973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7675" y="2777023"/>
            <a:ext cx="5931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DE25E"/>
                </a:solidFill>
                <a:effectLst/>
                <a:latin typeface="Arial" panose="020B0604020202020204" pitchFamily="34" charset="0"/>
              </a:rPr>
              <a:t>*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FDE25E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156">
            <a:extLst>
              <a:ext uri="{FF2B5EF4-FFF2-40B4-BE49-F238E27FC236}">
                <a16:creationId xmlns:a16="http://schemas.microsoft.com/office/drawing/2014/main" id="{CBB1D592-C43F-4A06-A415-2D6F362001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4698" y="2343319"/>
            <a:ext cx="5931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DE25E"/>
                </a:solidFill>
                <a:effectLst/>
                <a:latin typeface="Arial" panose="020B0604020202020204" pitchFamily="34" charset="0"/>
              </a:rPr>
              <a:t>*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FDE25E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154">
            <a:extLst>
              <a:ext uri="{FF2B5EF4-FFF2-40B4-BE49-F238E27FC236}">
                <a16:creationId xmlns:a16="http://schemas.microsoft.com/office/drawing/2014/main" id="{56BC7B2B-16B9-4B57-849C-6A573AB3E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8027" y="2435885"/>
            <a:ext cx="5931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DE25E"/>
                </a:solidFill>
                <a:effectLst/>
                <a:latin typeface="Arial" panose="020B0604020202020204" pitchFamily="34" charset="0"/>
              </a:rPr>
              <a:t>*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FDE25E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156">
            <a:extLst>
              <a:ext uri="{FF2B5EF4-FFF2-40B4-BE49-F238E27FC236}">
                <a16:creationId xmlns:a16="http://schemas.microsoft.com/office/drawing/2014/main" id="{1FEA51AB-DB76-43B0-AB39-31B9B0D12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7677" y="2644011"/>
            <a:ext cx="5931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DE25E"/>
                </a:solidFill>
                <a:effectLst/>
                <a:latin typeface="Arial" panose="020B0604020202020204" pitchFamily="34" charset="0"/>
              </a:rPr>
              <a:t>*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FDE25E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Rectangle 156">
            <a:extLst>
              <a:ext uri="{FF2B5EF4-FFF2-40B4-BE49-F238E27FC236}">
                <a16:creationId xmlns:a16="http://schemas.microsoft.com/office/drawing/2014/main" id="{7B495F39-A79A-4C40-BB85-5281EF8E5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6275" y="2243313"/>
            <a:ext cx="5931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DE25E"/>
                </a:solidFill>
                <a:effectLst/>
                <a:latin typeface="Arial" panose="020B0604020202020204" pitchFamily="34" charset="0"/>
              </a:rPr>
              <a:t>*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FDE25E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 156">
            <a:extLst>
              <a:ext uri="{FF2B5EF4-FFF2-40B4-BE49-F238E27FC236}">
                <a16:creationId xmlns:a16="http://schemas.microsoft.com/office/drawing/2014/main" id="{05E655F0-CB10-4BCE-8481-A32C772BC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6277" y="2097422"/>
            <a:ext cx="5931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DE25E"/>
                </a:solidFill>
                <a:effectLst/>
                <a:latin typeface="Arial" panose="020B0604020202020204" pitchFamily="34" charset="0"/>
              </a:rPr>
              <a:t>*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FDE25E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50831F3-27CF-7B4F-96A2-EDC7B85FFF2A}"/>
              </a:ext>
            </a:extLst>
          </p:cNvPr>
          <p:cNvSpPr/>
          <p:nvPr/>
        </p:nvSpPr>
        <p:spPr>
          <a:xfrm>
            <a:off x="946782" y="4728260"/>
            <a:ext cx="7250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Subjects with HF death prior to a follow-up visit were assigned the worst observed change from baseline at that visit. </a:t>
            </a:r>
          </a:p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all other subjects who had missing echo values, multiple imputation was used.  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8BAAB5A-B076-7E4C-A489-BC90F9C6A73A}"/>
              </a:ext>
            </a:extLst>
          </p:cNvPr>
          <p:cNvCxnSpPr/>
          <p:nvPr/>
        </p:nvCxnSpPr>
        <p:spPr bwMode="auto">
          <a:xfrm>
            <a:off x="2670228" y="3798607"/>
            <a:ext cx="315595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F063398-D1B3-F642-BB1A-80943BEE23B7}"/>
              </a:ext>
            </a:extLst>
          </p:cNvPr>
          <p:cNvCxnSpPr/>
          <p:nvPr/>
        </p:nvCxnSpPr>
        <p:spPr bwMode="auto">
          <a:xfrm>
            <a:off x="2662126" y="3798607"/>
            <a:ext cx="315595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Rectangle 168">
            <a:extLst>
              <a:ext uri="{FF2B5EF4-FFF2-40B4-BE49-F238E27FC236}">
                <a16:creationId xmlns:a16="http://schemas.microsoft.com/office/drawing/2014/main" id="{985C6D05-7FEC-424F-B49A-9796CAB1E5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703" y="3895061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9" name="Rectangle 169">
            <a:extLst>
              <a:ext uri="{FF2B5EF4-FFF2-40B4-BE49-F238E27FC236}">
                <a16:creationId xmlns:a16="http://schemas.microsoft.com/office/drawing/2014/main" id="{0383F638-3912-364D-8848-2FA856ED9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5537" y="3895061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40" name="Rectangle 170">
            <a:extLst>
              <a:ext uri="{FF2B5EF4-FFF2-40B4-BE49-F238E27FC236}">
                <a16:creationId xmlns:a16="http://schemas.microsoft.com/office/drawing/2014/main" id="{8ADF137C-1FDF-164F-8B38-9C46E0EF4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2684" y="3895061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12</a:t>
            </a:r>
          </a:p>
        </p:txBody>
      </p:sp>
      <p:sp>
        <p:nvSpPr>
          <p:cNvPr id="41" name="Rectangle 171">
            <a:extLst>
              <a:ext uri="{FF2B5EF4-FFF2-40B4-BE49-F238E27FC236}">
                <a16:creationId xmlns:a16="http://schemas.microsoft.com/office/drawing/2014/main" id="{91D24C0A-EFD3-A647-8494-A77ACE2A4B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9919" y="3895061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18</a:t>
            </a:r>
          </a:p>
        </p:txBody>
      </p:sp>
      <p:sp>
        <p:nvSpPr>
          <p:cNvPr id="42" name="Rectangle 172">
            <a:extLst>
              <a:ext uri="{FF2B5EF4-FFF2-40B4-BE49-F238E27FC236}">
                <a16:creationId xmlns:a16="http://schemas.microsoft.com/office/drawing/2014/main" id="{8F7D4907-EE06-D945-B888-E82492472A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4429" y="3895061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24</a:t>
            </a:r>
          </a:p>
        </p:txBody>
      </p:sp>
      <p:sp>
        <p:nvSpPr>
          <p:cNvPr id="43" name="Rectangle 173">
            <a:extLst>
              <a:ext uri="{FF2B5EF4-FFF2-40B4-BE49-F238E27FC236}">
                <a16:creationId xmlns:a16="http://schemas.microsoft.com/office/drawing/2014/main" id="{19CEC205-7E89-6041-B4E9-DA4AA0C0D3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1369" y="4178903"/>
            <a:ext cx="187070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Months Post Procedure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AAE184CA-2EB3-7349-A13E-5324E5AE14DC}"/>
              </a:ext>
            </a:extLst>
          </p:cNvPr>
          <p:cNvCxnSpPr/>
          <p:nvPr/>
        </p:nvCxnSpPr>
        <p:spPr bwMode="auto">
          <a:xfrm>
            <a:off x="5733815" y="3798607"/>
            <a:ext cx="0" cy="640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C3AD218-BD03-4B41-AE0A-A8568349C72D}"/>
              </a:ext>
            </a:extLst>
          </p:cNvPr>
          <p:cNvCxnSpPr/>
          <p:nvPr/>
        </p:nvCxnSpPr>
        <p:spPr bwMode="auto">
          <a:xfrm>
            <a:off x="4979305" y="3798607"/>
            <a:ext cx="0" cy="640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64E9D65-2748-4245-8684-C76A9D1AE699}"/>
              </a:ext>
            </a:extLst>
          </p:cNvPr>
          <p:cNvCxnSpPr/>
          <p:nvPr/>
        </p:nvCxnSpPr>
        <p:spPr bwMode="auto">
          <a:xfrm>
            <a:off x="4202070" y="3798607"/>
            <a:ext cx="0" cy="640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520556C0-B528-F948-AB7B-45E15E5483BC}"/>
              </a:ext>
            </a:extLst>
          </p:cNvPr>
          <p:cNvCxnSpPr/>
          <p:nvPr/>
        </p:nvCxnSpPr>
        <p:spPr bwMode="auto">
          <a:xfrm>
            <a:off x="3435230" y="3798607"/>
            <a:ext cx="0" cy="640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0460528-5B4A-DE4F-8F76-DCC7BCC1B2A4}"/>
              </a:ext>
            </a:extLst>
          </p:cNvPr>
          <p:cNvCxnSpPr/>
          <p:nvPr/>
        </p:nvCxnSpPr>
        <p:spPr bwMode="auto">
          <a:xfrm>
            <a:off x="2793396" y="3798607"/>
            <a:ext cx="0" cy="640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0AD8F689-CEC3-3243-9469-85510D64C3DE}"/>
              </a:ext>
            </a:extLst>
          </p:cNvPr>
          <p:cNvSpPr txBox="1"/>
          <p:nvPr/>
        </p:nvSpPr>
        <p:spPr>
          <a:xfrm>
            <a:off x="6438548" y="4234583"/>
            <a:ext cx="15005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i="0" dirty="0">
                <a:solidFill>
                  <a:srgbClr val="FDE25E"/>
                </a:solidFill>
              </a:rPr>
              <a:t>*p&lt;0.05 (ANCOVA)</a:t>
            </a:r>
          </a:p>
        </p:txBody>
      </p:sp>
    </p:spTree>
    <p:extLst>
      <p:ext uri="{BB962C8B-B14F-4D97-AF65-F5344CB8AC3E}">
        <p14:creationId xmlns:p14="http://schemas.microsoft.com/office/powerpoint/2010/main" val="2950394526"/>
      </p:ext>
    </p:extLst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674835" y="156433"/>
            <a:ext cx="7769225" cy="42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Overall MR Severity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422DC4-114F-BE4E-A9E5-CC5AE025565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104" b="14030"/>
          <a:stretch/>
        </p:blipFill>
        <p:spPr bwMode="auto">
          <a:xfrm>
            <a:off x="0" y="0"/>
            <a:ext cx="1166926" cy="41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3">
            <a:extLst>
              <a:ext uri="{FF2B5EF4-FFF2-40B4-BE49-F238E27FC236}">
                <a16:creationId xmlns:a16="http://schemas.microsoft.com/office/drawing/2014/main" id="{2769E5D5-2B2B-4EEC-B34B-119443FB1ADF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204913" y="0"/>
            <a:ext cx="673417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1" u="none" strike="noStrike" kern="1200" cap="none" spc="0" normalizeH="0" baseline="0" noProof="0">
              <a:ln>
                <a:noFill/>
              </a:ln>
              <a:solidFill>
                <a:srgbClr val="FFCC99"/>
              </a:solidFill>
              <a:effectLst/>
              <a:uLnTx/>
              <a:uFillTx/>
              <a:latin typeface="Arial" charset="0"/>
              <a:ea typeface="ヒラギノ角ゴ Pro W3"/>
              <a:cs typeface="Arial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6EDACA4-1E16-4ADD-8D1B-75572954DABD}"/>
              </a:ext>
            </a:extLst>
          </p:cNvPr>
          <p:cNvSpPr/>
          <p:nvPr/>
        </p:nvSpPr>
        <p:spPr bwMode="auto">
          <a:xfrm>
            <a:off x="528090" y="751185"/>
            <a:ext cx="8087821" cy="4022983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ヒラギノ角ゴ Pro W3" pitchFamily="-111" charset="-128"/>
            </a:endParaRPr>
          </a:p>
        </p:txBody>
      </p:sp>
      <p:graphicFrame>
        <p:nvGraphicFramePr>
          <p:cNvPr id="53" name="Chart 52">
            <a:extLst>
              <a:ext uri="{FF2B5EF4-FFF2-40B4-BE49-F238E27FC236}">
                <a16:creationId xmlns:a16="http://schemas.microsoft.com/office/drawing/2014/main" id="{4CAA29D9-4320-42A2-9E0B-C7C8FB3B6E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8340296"/>
              </p:ext>
            </p:extLst>
          </p:nvPr>
        </p:nvGraphicFramePr>
        <p:xfrm>
          <a:off x="1072793" y="1429556"/>
          <a:ext cx="6370571" cy="2865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DEF0E094-508A-43B1-83CC-C3B8E15D3FFA}"/>
              </a:ext>
            </a:extLst>
          </p:cNvPr>
          <p:cNvGrpSpPr/>
          <p:nvPr/>
        </p:nvGrpSpPr>
        <p:grpSpPr>
          <a:xfrm>
            <a:off x="7613127" y="2269858"/>
            <a:ext cx="830933" cy="1191038"/>
            <a:chOff x="7613127" y="2269858"/>
            <a:chExt cx="830933" cy="1191038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5FC5720-9493-46D9-B3A3-970D46E74F58}"/>
                </a:ext>
              </a:extLst>
            </p:cNvPr>
            <p:cNvSpPr txBox="1"/>
            <p:nvPr/>
          </p:nvSpPr>
          <p:spPr>
            <a:xfrm>
              <a:off x="7984480" y="2315551"/>
              <a:ext cx="4443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3429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0" i="0" dirty="0">
                  <a:solidFill>
                    <a:prstClr val="white"/>
                  </a:solidFill>
                  <a:latin typeface="Arial   "/>
                </a:rPr>
                <a:t>≤1+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BD6C835D-C0D0-4C2A-8793-E912AC09DEAC}"/>
                </a:ext>
              </a:extLst>
            </p:cNvPr>
            <p:cNvSpPr txBox="1"/>
            <p:nvPr/>
          </p:nvSpPr>
          <p:spPr>
            <a:xfrm>
              <a:off x="7984480" y="2586338"/>
              <a:ext cx="3593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3429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0" i="0" dirty="0">
                  <a:solidFill>
                    <a:prstClr val="white"/>
                  </a:solidFill>
                  <a:latin typeface="Arial   "/>
                </a:rPr>
                <a:t>2+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7BF64E1A-4247-42A6-8FE2-64E91A697F04}"/>
                </a:ext>
              </a:extLst>
            </p:cNvPr>
            <p:cNvSpPr txBox="1"/>
            <p:nvPr/>
          </p:nvSpPr>
          <p:spPr>
            <a:xfrm>
              <a:off x="7984480" y="2877496"/>
              <a:ext cx="3593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3429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0" i="0" dirty="0">
                  <a:solidFill>
                    <a:prstClr val="white"/>
                  </a:solidFill>
                  <a:latin typeface="Arial   "/>
                </a:rPr>
                <a:t>3+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1542F7A-64B3-46F9-9C05-A8E8D6510075}"/>
                </a:ext>
              </a:extLst>
            </p:cNvPr>
            <p:cNvSpPr txBox="1"/>
            <p:nvPr/>
          </p:nvSpPr>
          <p:spPr>
            <a:xfrm>
              <a:off x="7984480" y="3183897"/>
              <a:ext cx="4595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3429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0" i="0" dirty="0">
                  <a:solidFill>
                    <a:prstClr val="white"/>
                  </a:solidFill>
                  <a:latin typeface="Arial   "/>
                </a:rPr>
                <a:t>4+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F994E4E4-C84F-4653-80C4-ADB7A333D849}"/>
                </a:ext>
              </a:extLst>
            </p:cNvPr>
            <p:cNvSpPr/>
            <p:nvPr/>
          </p:nvSpPr>
          <p:spPr>
            <a:xfrm>
              <a:off x="7654032" y="2394261"/>
              <a:ext cx="350044" cy="107156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rgbClr val="A5A5A5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429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D95E161F-42B5-4194-84EB-28139C2BC6A0}"/>
                </a:ext>
              </a:extLst>
            </p:cNvPr>
            <p:cNvSpPr/>
            <p:nvPr/>
          </p:nvSpPr>
          <p:spPr>
            <a:xfrm>
              <a:off x="7654032" y="2671260"/>
              <a:ext cx="350044" cy="10715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A5A5A5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429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63EB2391-452D-4290-A0B9-CD667F5174F1}"/>
                </a:ext>
              </a:extLst>
            </p:cNvPr>
            <p:cNvSpPr/>
            <p:nvPr/>
          </p:nvSpPr>
          <p:spPr>
            <a:xfrm>
              <a:off x="7654032" y="2962418"/>
              <a:ext cx="350044" cy="107156"/>
            </a:xfrm>
            <a:prstGeom prst="rect">
              <a:avLst/>
            </a:prstGeom>
            <a:solidFill>
              <a:srgbClr val="ED7D31"/>
            </a:solidFill>
            <a:ln w="12700" cap="flat" cmpd="sng" algn="ctr">
              <a:solidFill>
                <a:srgbClr val="A5A5A5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429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38E49850-BB54-4E31-97A9-97F8867BA982}"/>
                </a:ext>
              </a:extLst>
            </p:cNvPr>
            <p:cNvSpPr/>
            <p:nvPr/>
          </p:nvSpPr>
          <p:spPr>
            <a:xfrm>
              <a:off x="7654032" y="3266361"/>
              <a:ext cx="350044" cy="107156"/>
            </a:xfrm>
            <a:prstGeom prst="rect">
              <a:avLst/>
            </a:prstGeom>
            <a:solidFill>
              <a:srgbClr val="C00000"/>
            </a:solidFill>
            <a:ln w="12700" cap="flat" cmpd="sng" algn="ctr">
              <a:solidFill>
                <a:srgbClr val="A5A5A5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429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D6C79DD5-5B62-4842-80C1-20073D84CFF5}"/>
                </a:ext>
              </a:extLst>
            </p:cNvPr>
            <p:cNvSpPr/>
            <p:nvPr/>
          </p:nvSpPr>
          <p:spPr>
            <a:xfrm>
              <a:off x="7613127" y="2269858"/>
              <a:ext cx="743447" cy="1191038"/>
            </a:xfrm>
            <a:prstGeom prst="rect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429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E2EC03B1-CA05-480B-B76A-D3CECFC2DCC4}"/>
              </a:ext>
            </a:extLst>
          </p:cNvPr>
          <p:cNvSpPr txBox="1"/>
          <p:nvPr/>
        </p:nvSpPr>
        <p:spPr>
          <a:xfrm>
            <a:off x="6423555" y="1425856"/>
            <a:ext cx="4748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0.9%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F2A7A77-4B23-46D5-A85D-EB6DEFF8D927}"/>
              </a:ext>
            </a:extLst>
          </p:cNvPr>
          <p:cNvSpPr txBox="1"/>
          <p:nvPr/>
        </p:nvSpPr>
        <p:spPr>
          <a:xfrm rot="16200000">
            <a:off x="-340414" y="2677678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Percentage of Patients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8E57E32F-09C1-4A7D-998E-5A9548271DCE}"/>
              </a:ext>
            </a:extLst>
          </p:cNvPr>
          <p:cNvSpPr/>
          <p:nvPr/>
        </p:nvSpPr>
        <p:spPr>
          <a:xfrm>
            <a:off x="1685353" y="1010432"/>
            <a:ext cx="5757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sng" strike="noStrike" kern="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   "/>
              </a:rPr>
              <a:t>Device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   "/>
              </a:rPr>
              <a:t>0.0% 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95D671C9-44D3-40A3-9282-46368A32C7E0}"/>
              </a:ext>
            </a:extLst>
          </p:cNvPr>
          <p:cNvSpPr/>
          <p:nvPr/>
        </p:nvSpPr>
        <p:spPr>
          <a:xfrm>
            <a:off x="2149242" y="1010432"/>
            <a:ext cx="5966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sng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   "/>
              </a:rPr>
              <a:t>Control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   "/>
              </a:rPr>
              <a:t>0.0% 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276F933-6B02-4E2E-8D9D-912F4F225DB7}"/>
              </a:ext>
            </a:extLst>
          </p:cNvPr>
          <p:cNvSpPr txBox="1"/>
          <p:nvPr/>
        </p:nvSpPr>
        <p:spPr>
          <a:xfrm>
            <a:off x="1714376" y="4279369"/>
            <a:ext cx="502061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0" i="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N=302</a:t>
            </a:r>
          </a:p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0" i="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D=0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8565C2E-6979-4CE5-8FD3-1F61F8F1DE99}"/>
              </a:ext>
            </a:extLst>
          </p:cNvPr>
          <p:cNvSpPr txBox="1"/>
          <p:nvPr/>
        </p:nvSpPr>
        <p:spPr>
          <a:xfrm>
            <a:off x="2177226" y="4279369"/>
            <a:ext cx="502061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0" i="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N=311</a:t>
            </a:r>
          </a:p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0" i="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D=0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4B07A16-0863-4D02-9493-131B0F2CE842}"/>
              </a:ext>
            </a:extLst>
          </p:cNvPr>
          <p:cNvSpPr txBox="1"/>
          <p:nvPr/>
        </p:nvSpPr>
        <p:spPr>
          <a:xfrm>
            <a:off x="2644305" y="4279369"/>
            <a:ext cx="502061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0" i="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N=273</a:t>
            </a:r>
          </a:p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0" i="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D=10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F615A65-B0BE-456E-814C-D363D92264C5}"/>
              </a:ext>
            </a:extLst>
          </p:cNvPr>
          <p:cNvSpPr txBox="1"/>
          <p:nvPr/>
        </p:nvSpPr>
        <p:spPr>
          <a:xfrm>
            <a:off x="3088105" y="4279369"/>
            <a:ext cx="547444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0" i="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N=257</a:t>
            </a:r>
          </a:p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0" i="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D=10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96481E99-EF28-4F05-8223-58FBB0C37376}"/>
              </a:ext>
            </a:extLst>
          </p:cNvPr>
          <p:cNvSpPr txBox="1"/>
          <p:nvPr/>
        </p:nvSpPr>
        <p:spPr>
          <a:xfrm>
            <a:off x="3595845" y="4279369"/>
            <a:ext cx="502061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0" i="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N=240</a:t>
            </a:r>
          </a:p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0" i="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D=32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6536F745-2B40-4CF5-9176-69ADC7C077D3}"/>
              </a:ext>
            </a:extLst>
          </p:cNvPr>
          <p:cNvSpPr txBox="1"/>
          <p:nvPr/>
        </p:nvSpPr>
        <p:spPr>
          <a:xfrm>
            <a:off x="4052344" y="4279369"/>
            <a:ext cx="502061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0" i="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N=218</a:t>
            </a:r>
          </a:p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0" i="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D=40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A41F3E27-EB72-4A54-956F-892A9969BCD9}"/>
              </a:ext>
            </a:extLst>
          </p:cNvPr>
          <p:cNvSpPr/>
          <p:nvPr/>
        </p:nvSpPr>
        <p:spPr>
          <a:xfrm>
            <a:off x="2626188" y="1010432"/>
            <a:ext cx="5757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sng" strike="noStrike" kern="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   "/>
              </a:rPr>
              <a:t>Device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   "/>
              </a:rPr>
              <a:t>92.7% 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3A62317D-32A8-4460-8B99-09AECBD342A1}"/>
              </a:ext>
            </a:extLst>
          </p:cNvPr>
          <p:cNvSpPr/>
          <p:nvPr/>
        </p:nvSpPr>
        <p:spPr>
          <a:xfrm>
            <a:off x="3083727" y="1010432"/>
            <a:ext cx="5966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sng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   "/>
              </a:rPr>
              <a:t>Control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   "/>
              </a:rPr>
              <a:t>34.2% 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87281F1-9F3F-4CAB-8EB3-45FC0A8C2200}"/>
              </a:ext>
            </a:extLst>
          </p:cNvPr>
          <p:cNvSpPr/>
          <p:nvPr/>
        </p:nvSpPr>
        <p:spPr>
          <a:xfrm>
            <a:off x="3558960" y="1010432"/>
            <a:ext cx="5757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sng" strike="noStrike" kern="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   "/>
              </a:rPr>
              <a:t>Device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   "/>
              </a:rPr>
              <a:t>93.8% 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8C50D95-BC5E-403D-A7EE-3012F71820EF}"/>
              </a:ext>
            </a:extLst>
          </p:cNvPr>
          <p:cNvSpPr/>
          <p:nvPr/>
        </p:nvSpPr>
        <p:spPr>
          <a:xfrm>
            <a:off x="4022849" y="1010432"/>
            <a:ext cx="5966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sng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   "/>
              </a:rPr>
              <a:t>Control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   "/>
              </a:rPr>
              <a:t>38.1% 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D76C688-2957-44D0-A7AA-5F9427F86DFB}"/>
              </a:ext>
            </a:extLst>
          </p:cNvPr>
          <p:cNvSpPr/>
          <p:nvPr/>
        </p:nvSpPr>
        <p:spPr>
          <a:xfrm>
            <a:off x="4482644" y="1010432"/>
            <a:ext cx="5757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sng" strike="noStrike" kern="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   "/>
              </a:rPr>
              <a:t>Device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   "/>
              </a:rPr>
              <a:t>94.8% 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26C49FC8-7EBA-41DE-BF4F-0EE33992B10C}"/>
              </a:ext>
            </a:extLst>
          </p:cNvPr>
          <p:cNvSpPr/>
          <p:nvPr/>
        </p:nvSpPr>
        <p:spPr>
          <a:xfrm>
            <a:off x="4946533" y="1010432"/>
            <a:ext cx="5966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sng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   "/>
              </a:rPr>
              <a:t>Control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   "/>
              </a:rPr>
              <a:t>46.9% 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1C4DB97-1CFE-4B7B-9ED4-A2D5D8FB8187}"/>
              </a:ext>
            </a:extLst>
          </p:cNvPr>
          <p:cNvSpPr/>
          <p:nvPr/>
        </p:nvSpPr>
        <p:spPr>
          <a:xfrm>
            <a:off x="5423479" y="1010432"/>
            <a:ext cx="5757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sng" strike="noStrike" kern="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   "/>
              </a:rPr>
              <a:t>Device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   "/>
              </a:rPr>
              <a:t>95.0% 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D05D139-4647-4D64-ACF9-779A0A576422}"/>
              </a:ext>
            </a:extLst>
          </p:cNvPr>
          <p:cNvSpPr/>
          <p:nvPr/>
        </p:nvSpPr>
        <p:spPr>
          <a:xfrm>
            <a:off x="5881018" y="1010432"/>
            <a:ext cx="5966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sng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   "/>
              </a:rPr>
              <a:t>Control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   "/>
              </a:rPr>
              <a:t>40.4% 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3FEA370C-BC18-4C51-8B14-494EA093B90B}"/>
              </a:ext>
            </a:extLst>
          </p:cNvPr>
          <p:cNvSpPr/>
          <p:nvPr/>
        </p:nvSpPr>
        <p:spPr>
          <a:xfrm>
            <a:off x="6356251" y="1010432"/>
            <a:ext cx="5757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sng" strike="noStrike" kern="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   "/>
              </a:rPr>
              <a:t>Device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   "/>
              </a:rPr>
              <a:t>99.1% 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5602987F-E8F0-43A3-8A0F-C7457EA0B7BF}"/>
              </a:ext>
            </a:extLst>
          </p:cNvPr>
          <p:cNvSpPr/>
          <p:nvPr/>
        </p:nvSpPr>
        <p:spPr>
          <a:xfrm>
            <a:off x="6820140" y="1010432"/>
            <a:ext cx="5966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sng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   "/>
              </a:rPr>
              <a:t>Control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   "/>
              </a:rPr>
              <a:t>43.4% 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788A321-CAEF-43E6-ACAD-4AA68A00F2B5}"/>
              </a:ext>
            </a:extLst>
          </p:cNvPr>
          <p:cNvSpPr/>
          <p:nvPr/>
        </p:nvSpPr>
        <p:spPr>
          <a:xfrm>
            <a:off x="1089445" y="970676"/>
            <a:ext cx="7697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i="0" u="sng" strike="noStrike" kern="0" cap="none" spc="0" normalizeH="0" baseline="0" noProof="0" dirty="0">
              <a:ln>
                <a:noFill/>
              </a:ln>
              <a:solidFill>
                <a:srgbClr val="FEEE9E"/>
              </a:solidFill>
              <a:effectLst/>
              <a:uLnTx/>
              <a:uFillTx/>
              <a:latin typeface="Arial   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EEE9E"/>
                </a:solidFill>
                <a:effectLst/>
                <a:uLnTx/>
                <a:uFillTx/>
                <a:latin typeface="Arial   "/>
              </a:rPr>
              <a:t>MR ≤2+ 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rgbClr val="FEEE9E"/>
              </a:solidFill>
              <a:effectLst/>
              <a:uLnTx/>
              <a:uFillTx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C38B764A-A7D9-4193-889B-62327F7D863D}"/>
              </a:ext>
            </a:extLst>
          </p:cNvPr>
          <p:cNvSpPr/>
          <p:nvPr/>
        </p:nvSpPr>
        <p:spPr>
          <a:xfrm>
            <a:off x="1855663" y="811163"/>
            <a:ext cx="7088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EEE9E"/>
                </a:solidFill>
                <a:effectLst/>
                <a:uLnTx/>
                <a:uFillTx/>
                <a:latin typeface="Arial   "/>
              </a:rPr>
              <a:t>Baseline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FEEE9E"/>
              </a:solidFill>
              <a:effectLst/>
              <a:uLnTx/>
              <a:uFillTx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6C939CD-39EF-4333-AC53-4C2CDF1211EE}"/>
              </a:ext>
            </a:extLst>
          </p:cNvPr>
          <p:cNvSpPr/>
          <p:nvPr/>
        </p:nvSpPr>
        <p:spPr>
          <a:xfrm>
            <a:off x="2816499" y="811163"/>
            <a:ext cx="66556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EEE9E"/>
                </a:solidFill>
                <a:effectLst/>
                <a:uLnTx/>
                <a:uFillTx/>
                <a:latin typeface="Arial   "/>
              </a:rPr>
              <a:t>30 Days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FEEE9E"/>
              </a:solidFill>
              <a:effectLst/>
              <a:uLnTx/>
              <a:uFillTx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123F0EEF-C24C-4965-A1A5-C84C4F44AE83}"/>
              </a:ext>
            </a:extLst>
          </p:cNvPr>
          <p:cNvSpPr/>
          <p:nvPr/>
        </p:nvSpPr>
        <p:spPr>
          <a:xfrm>
            <a:off x="3719928" y="811163"/>
            <a:ext cx="74732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EEE9E"/>
                </a:solidFill>
                <a:effectLst/>
                <a:uLnTx/>
                <a:uFillTx/>
                <a:latin typeface="Arial   "/>
              </a:rPr>
              <a:t>6 Months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FEEE9E"/>
              </a:solidFill>
              <a:effectLst/>
              <a:uLnTx/>
              <a:uFillTx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5234FFD5-E057-420C-AB29-A322457F5083}"/>
              </a:ext>
            </a:extLst>
          </p:cNvPr>
          <p:cNvSpPr/>
          <p:nvPr/>
        </p:nvSpPr>
        <p:spPr>
          <a:xfrm>
            <a:off x="4592032" y="811163"/>
            <a:ext cx="81785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EEE9E"/>
                </a:solidFill>
                <a:effectLst/>
                <a:uLnTx/>
                <a:uFillTx/>
                <a:latin typeface="Arial   "/>
              </a:rPr>
              <a:t>12 Months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FEEE9E"/>
              </a:solidFill>
              <a:effectLst/>
              <a:uLnTx/>
              <a:uFillTx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D5DE5F2-8B65-46B9-A3BE-79597CCD55D2}"/>
              </a:ext>
            </a:extLst>
          </p:cNvPr>
          <p:cNvSpPr/>
          <p:nvPr/>
        </p:nvSpPr>
        <p:spPr>
          <a:xfrm>
            <a:off x="5535759" y="811163"/>
            <a:ext cx="81785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EEE9E"/>
                </a:solidFill>
                <a:effectLst/>
                <a:uLnTx/>
                <a:uFillTx/>
                <a:latin typeface="Arial   "/>
              </a:rPr>
              <a:t>18 Months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FEEE9E"/>
              </a:solidFill>
              <a:effectLst/>
              <a:uLnTx/>
              <a:uFillTx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8DF02F96-2E42-4C2C-BB25-D0CA906FDF85}"/>
              </a:ext>
            </a:extLst>
          </p:cNvPr>
          <p:cNvSpPr/>
          <p:nvPr/>
        </p:nvSpPr>
        <p:spPr>
          <a:xfrm>
            <a:off x="6466677" y="811163"/>
            <a:ext cx="81785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EEE9E"/>
                </a:solidFill>
                <a:effectLst/>
                <a:uLnTx/>
                <a:uFillTx/>
                <a:latin typeface="Arial   "/>
              </a:rPr>
              <a:t>24 Months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FEEE9E"/>
              </a:solidFill>
              <a:effectLst/>
              <a:uLnTx/>
              <a:uFillTx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8F1FD318-27B7-4F60-BC20-2ACE0E3D6AA0}"/>
              </a:ext>
            </a:extLst>
          </p:cNvPr>
          <p:cNvSpPr txBox="1"/>
          <p:nvPr/>
        </p:nvSpPr>
        <p:spPr>
          <a:xfrm>
            <a:off x="4520859" y="4277383"/>
            <a:ext cx="502062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0" i="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N=210</a:t>
            </a:r>
          </a:p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0" i="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D=59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45A5E67B-2C10-44AB-AFD9-89795FB75CF4}"/>
              </a:ext>
            </a:extLst>
          </p:cNvPr>
          <p:cNvSpPr txBox="1"/>
          <p:nvPr/>
        </p:nvSpPr>
        <p:spPr>
          <a:xfrm>
            <a:off x="4983710" y="4277383"/>
            <a:ext cx="502061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0" i="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N=175</a:t>
            </a:r>
          </a:p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0" i="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D=75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2ADD192-726F-4A92-BFD3-DA71320431E2}"/>
              </a:ext>
            </a:extLst>
          </p:cNvPr>
          <p:cNvSpPr txBox="1"/>
          <p:nvPr/>
        </p:nvSpPr>
        <p:spPr>
          <a:xfrm>
            <a:off x="5450788" y="4277383"/>
            <a:ext cx="502062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0" i="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N=141</a:t>
            </a:r>
          </a:p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0" i="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D=69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09651AFB-0853-4BBB-9D1A-BD2C16B8C8FC}"/>
              </a:ext>
            </a:extLst>
          </p:cNvPr>
          <p:cNvSpPr txBox="1"/>
          <p:nvPr/>
        </p:nvSpPr>
        <p:spPr>
          <a:xfrm>
            <a:off x="5894589" y="4277383"/>
            <a:ext cx="547444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0" i="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N=114</a:t>
            </a:r>
          </a:p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0" i="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D=99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8A5234C-0CB0-4E02-8EDF-344699171F83}"/>
              </a:ext>
            </a:extLst>
          </p:cNvPr>
          <p:cNvSpPr txBox="1"/>
          <p:nvPr/>
        </p:nvSpPr>
        <p:spPr>
          <a:xfrm>
            <a:off x="6402328" y="4277383"/>
            <a:ext cx="502062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0" i="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N=114</a:t>
            </a:r>
          </a:p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0" i="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D=78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401AB467-0340-4F44-8F6F-E9C443D2A5E5}"/>
              </a:ext>
            </a:extLst>
          </p:cNvPr>
          <p:cNvSpPr txBox="1"/>
          <p:nvPr/>
        </p:nvSpPr>
        <p:spPr>
          <a:xfrm>
            <a:off x="6858828" y="4277383"/>
            <a:ext cx="502061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0" i="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N=76</a:t>
            </a:r>
          </a:p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0" i="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D=115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468D8DDA-6426-4E1A-989E-F089B841712B}"/>
              </a:ext>
            </a:extLst>
          </p:cNvPr>
          <p:cNvSpPr/>
          <p:nvPr/>
        </p:nvSpPr>
        <p:spPr>
          <a:xfrm>
            <a:off x="946782" y="4785036"/>
            <a:ext cx="7250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denotes number of subjects with MR severity data available; </a:t>
            </a:r>
          </a:p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denotes subject deaths which occurred by the upper end of the visit window, whether or not the TTE was performed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1ACC457-70FA-4CA0-93DE-68187C455BCD}"/>
              </a:ext>
            </a:extLst>
          </p:cNvPr>
          <p:cNvCxnSpPr>
            <a:cxnSpLocks/>
          </p:cNvCxnSpPr>
          <p:nvPr/>
        </p:nvCxnSpPr>
        <p:spPr bwMode="auto">
          <a:xfrm flipV="1">
            <a:off x="2673350" y="749300"/>
            <a:ext cx="0" cy="34607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8FDC243C-FCF6-4FD9-A5C6-39DC72B66AB1}"/>
              </a:ext>
            </a:extLst>
          </p:cNvPr>
          <p:cNvCxnSpPr>
            <a:cxnSpLocks/>
          </p:cNvCxnSpPr>
          <p:nvPr/>
        </p:nvCxnSpPr>
        <p:spPr bwMode="auto">
          <a:xfrm flipV="1">
            <a:off x="3607359" y="749300"/>
            <a:ext cx="0" cy="34607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C4C68DD5-CE32-452B-B988-DD77E30EDDB7}"/>
              </a:ext>
            </a:extLst>
          </p:cNvPr>
          <p:cNvCxnSpPr>
            <a:cxnSpLocks/>
          </p:cNvCxnSpPr>
          <p:nvPr/>
        </p:nvCxnSpPr>
        <p:spPr bwMode="auto">
          <a:xfrm flipV="1">
            <a:off x="4538464" y="749300"/>
            <a:ext cx="0" cy="34607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360F20D6-6849-44B5-9277-29784E3815DE}"/>
              </a:ext>
            </a:extLst>
          </p:cNvPr>
          <p:cNvCxnSpPr>
            <a:cxnSpLocks/>
          </p:cNvCxnSpPr>
          <p:nvPr/>
        </p:nvCxnSpPr>
        <p:spPr bwMode="auto">
          <a:xfrm flipV="1">
            <a:off x="5474116" y="749300"/>
            <a:ext cx="0" cy="34607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17153B89-421A-4EA2-9A0E-05FD610064DB}"/>
              </a:ext>
            </a:extLst>
          </p:cNvPr>
          <p:cNvCxnSpPr>
            <a:cxnSpLocks/>
          </p:cNvCxnSpPr>
          <p:nvPr/>
        </p:nvCxnSpPr>
        <p:spPr bwMode="auto">
          <a:xfrm flipV="1">
            <a:off x="6406400" y="749300"/>
            <a:ext cx="0" cy="34607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3AF2EEAB-CE4B-44B3-B938-5DAC6D1EED4F}"/>
              </a:ext>
            </a:extLst>
          </p:cNvPr>
          <p:cNvCxnSpPr>
            <a:cxnSpLocks/>
          </p:cNvCxnSpPr>
          <p:nvPr/>
        </p:nvCxnSpPr>
        <p:spPr bwMode="auto">
          <a:xfrm flipV="1">
            <a:off x="7338909" y="749300"/>
            <a:ext cx="0" cy="34607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BCB8A7FF-24B2-4F1F-8BA7-6AA59DB658F4}"/>
              </a:ext>
            </a:extLst>
          </p:cNvPr>
          <p:cNvCxnSpPr>
            <a:cxnSpLocks/>
          </p:cNvCxnSpPr>
          <p:nvPr/>
        </p:nvCxnSpPr>
        <p:spPr bwMode="auto">
          <a:xfrm flipV="1">
            <a:off x="1737230" y="749300"/>
            <a:ext cx="0" cy="75877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EFAD80A3-E702-514A-9342-194CE45EA26F}"/>
              </a:ext>
            </a:extLst>
          </p:cNvPr>
          <p:cNvSpPr txBox="1"/>
          <p:nvPr/>
        </p:nvSpPr>
        <p:spPr>
          <a:xfrm>
            <a:off x="7471157" y="848390"/>
            <a:ext cx="1106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i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All P&lt;0.001</a:t>
            </a:r>
          </a:p>
        </p:txBody>
      </p:sp>
    </p:spTree>
    <p:extLst>
      <p:ext uri="{BB962C8B-B14F-4D97-AF65-F5344CB8AC3E}">
        <p14:creationId xmlns:p14="http://schemas.microsoft.com/office/powerpoint/2010/main" val="745813550"/>
      </p:ext>
    </p:extLst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52F6B-D2E9-8641-8580-E58081BD0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047" y="24082"/>
            <a:ext cx="9016678" cy="566738"/>
          </a:xfrm>
        </p:spPr>
        <p:txBody>
          <a:bodyPr/>
          <a:lstStyle/>
          <a:p>
            <a:r>
              <a:rPr lang="en-US" sz="2800" dirty="0"/>
              <a:t>MR Changes From Baseline to 12 Months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0865503-BEA2-B547-9C58-0698BABCC4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034212"/>
              </p:ext>
            </p:extLst>
          </p:nvPr>
        </p:nvGraphicFramePr>
        <p:xfrm>
          <a:off x="428263" y="533669"/>
          <a:ext cx="8414797" cy="4550886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2605177">
                  <a:extLst>
                    <a:ext uri="{9D8B030D-6E8A-4147-A177-3AD203B41FA5}">
                      <a16:colId xmlns:a16="http://schemas.microsoft.com/office/drawing/2014/main" val="2403072036"/>
                    </a:ext>
                  </a:extLst>
                </a:gridCol>
                <a:gridCol w="2285609">
                  <a:extLst>
                    <a:ext uri="{9D8B030D-6E8A-4147-A177-3AD203B41FA5}">
                      <a16:colId xmlns:a16="http://schemas.microsoft.com/office/drawing/2014/main" val="1408150272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1583272543"/>
                    </a:ext>
                  </a:extLst>
                </a:gridCol>
                <a:gridCol w="1339611">
                  <a:extLst>
                    <a:ext uri="{9D8B030D-6E8A-4147-A177-3AD203B41FA5}">
                      <a16:colId xmlns:a16="http://schemas.microsoft.com/office/drawing/2014/main" val="1391628105"/>
                    </a:ext>
                  </a:extLst>
                </a:gridCol>
              </a:tblGrid>
              <a:tr h="5693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026" marR="18026" marT="18026" marB="180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FDE25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Device Group </a:t>
                      </a:r>
                      <a:br>
                        <a:rPr lang="en-US" sz="1600" b="1" kern="1200" dirty="0">
                          <a:solidFill>
                            <a:srgbClr val="FDE25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600" b="1" kern="1200" dirty="0">
                          <a:solidFill>
                            <a:srgbClr val="FDE25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(N=302) </a:t>
                      </a:r>
                    </a:p>
                  </a:txBody>
                  <a:tcPr marL="18026" marR="18026" marT="18026" marB="1802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FDE25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Control Group </a:t>
                      </a:r>
                      <a:br>
                        <a:rPr lang="en-US" sz="1600" b="1" kern="1200" dirty="0">
                          <a:solidFill>
                            <a:srgbClr val="FDE25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600" b="1" kern="1200" dirty="0">
                          <a:solidFill>
                            <a:srgbClr val="FDE25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(N=312) </a:t>
                      </a:r>
                    </a:p>
                  </a:txBody>
                  <a:tcPr marL="18026" marR="18026" marT="18026" marB="1802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FDE25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P-value</a:t>
                      </a:r>
                    </a:p>
                  </a:txBody>
                  <a:tcPr marL="18026" marR="18026" marT="18026" marB="1802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792320"/>
                  </a:ext>
                </a:extLst>
              </a:tr>
              <a:tr h="284397">
                <a:tc>
                  <a:txBody>
                    <a:bodyPr/>
                    <a:lstStyle/>
                    <a:p>
                      <a:pPr marL="0" marR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C000"/>
                          </a:solidFill>
                          <a:effectLst/>
                        </a:rPr>
                        <a:t>  MR Severity, n (%)</a:t>
                      </a:r>
                      <a:endParaRPr lang="en-US" sz="1600" b="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C000"/>
                          </a:solidFill>
                          <a:effectLst/>
                        </a:rPr>
                        <a:t> </a:t>
                      </a:r>
                      <a:endParaRPr lang="en-US" sz="1600" b="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C000"/>
                          </a:solidFill>
                          <a:effectLst/>
                        </a:rPr>
                        <a:t> </a:t>
                      </a:r>
                      <a:endParaRPr lang="en-US" sz="1600" b="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C000"/>
                          </a:solidFill>
                          <a:effectLst/>
                        </a:rPr>
                        <a:t>&lt;0.0001</a:t>
                      </a:r>
                      <a:endParaRPr lang="en-US" sz="1600" b="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436428"/>
                  </a:ext>
                </a:extLst>
              </a:tr>
              <a:tr h="284397">
                <a:tc>
                  <a:txBody>
                    <a:bodyPr/>
                    <a:lstStyle/>
                    <a:p>
                      <a:pPr marL="0" marR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    - Improved by ≥2 grades 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84.1% (243/289) 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15.9% (44/277) 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C000"/>
                          </a:solidFill>
                          <a:effectLst/>
                        </a:rPr>
                        <a:t> </a:t>
                      </a:r>
                      <a:endParaRPr lang="en-US" sz="1600" b="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715067"/>
                  </a:ext>
                </a:extLst>
              </a:tr>
              <a:tr h="284397">
                <a:tc>
                  <a:txBody>
                    <a:bodyPr/>
                    <a:lstStyle/>
                    <a:p>
                      <a:pPr marL="0" marR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    - Improved by 1 grade 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11.1% (32/289) 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40.4% (112/277) 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 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675012"/>
                  </a:ext>
                </a:extLst>
              </a:tr>
              <a:tr h="284397">
                <a:tc>
                  <a:txBody>
                    <a:bodyPr/>
                    <a:lstStyle/>
                    <a:p>
                      <a:pPr marL="0" marR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    - No change 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4.8% (14/289) 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36.8% (102/277) 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 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491000"/>
                  </a:ext>
                </a:extLst>
              </a:tr>
              <a:tr h="284397">
                <a:tc>
                  <a:txBody>
                    <a:bodyPr/>
                    <a:lstStyle/>
                    <a:p>
                      <a:pPr marL="0" marR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    - Worsened by 1 grade 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0.0% (0/289) 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6.9% (19/277) 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 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995097"/>
                  </a:ext>
                </a:extLst>
              </a:tr>
              <a:tr h="284397">
                <a:tc>
                  <a:txBody>
                    <a:bodyPr/>
                    <a:lstStyle/>
                    <a:p>
                      <a:pPr marL="0" marR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C000"/>
                          </a:solidFill>
                          <a:effectLst/>
                        </a:rPr>
                        <a:t>  Pulmonary vein flow, n (%) </a:t>
                      </a:r>
                      <a:endParaRPr lang="en-US" sz="1600" b="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C000"/>
                          </a:solidFill>
                          <a:effectLst/>
                        </a:rPr>
                        <a:t> </a:t>
                      </a:r>
                      <a:endParaRPr lang="en-US" sz="1600" b="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C000"/>
                          </a:solidFill>
                          <a:effectLst/>
                        </a:rPr>
                        <a:t> </a:t>
                      </a:r>
                      <a:endParaRPr lang="en-US" sz="1600" b="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C000"/>
                          </a:solidFill>
                          <a:effectLst/>
                        </a:rPr>
                        <a:t>&lt;0.0001</a:t>
                      </a:r>
                      <a:endParaRPr lang="en-US" sz="1600" b="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11550"/>
                  </a:ext>
                </a:extLst>
              </a:tr>
              <a:tr h="284397">
                <a:tc>
                  <a:txBody>
                    <a:bodyPr/>
                    <a:lstStyle/>
                    <a:p>
                      <a:pPr marL="0" marR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    - Improved 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83.6% (107/128) 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39.6% (53/134) 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 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274246"/>
                  </a:ext>
                </a:extLst>
              </a:tr>
              <a:tr h="284397">
                <a:tc>
                  <a:txBody>
                    <a:bodyPr/>
                    <a:lstStyle/>
                    <a:p>
                      <a:pPr marL="0" marR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    - No change 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14.8% (19/128) 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40.3% (54/134) 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 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286455"/>
                  </a:ext>
                </a:extLst>
              </a:tr>
              <a:tr h="284397">
                <a:tc>
                  <a:txBody>
                    <a:bodyPr/>
                    <a:lstStyle/>
                    <a:p>
                      <a:pPr marL="0" marR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    - Worsened 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1.6% (2/128) 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20.1% (27/134) 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 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083170"/>
                  </a:ext>
                </a:extLst>
              </a:tr>
              <a:tr h="284397">
                <a:tc>
                  <a:txBody>
                    <a:bodyPr/>
                    <a:lstStyle/>
                    <a:p>
                      <a:pPr marL="0" marR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C000"/>
                          </a:solidFill>
                          <a:effectLst/>
                        </a:rPr>
                        <a:t>  Vena </a:t>
                      </a:r>
                      <a:r>
                        <a:rPr lang="en-US" sz="1600" b="0" dirty="0" err="1">
                          <a:solidFill>
                            <a:srgbClr val="FFC000"/>
                          </a:solidFill>
                          <a:effectLst/>
                        </a:rPr>
                        <a:t>contracta</a:t>
                      </a:r>
                      <a:r>
                        <a:rPr lang="en-US" sz="1600" b="0" dirty="0">
                          <a:solidFill>
                            <a:srgbClr val="FFC000"/>
                          </a:solidFill>
                          <a:effectLst/>
                        </a:rPr>
                        <a:t>, cm </a:t>
                      </a:r>
                      <a:endParaRPr lang="en-US" sz="1600" b="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-0.14 ± 0.17 (110) 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-0.03 ± 0.16 (186) 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C000"/>
                          </a:solidFill>
                          <a:effectLst/>
                        </a:rPr>
                        <a:t>&lt;0.0001 </a:t>
                      </a:r>
                      <a:endParaRPr lang="en-US" sz="1600" b="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279975"/>
                  </a:ext>
                </a:extLst>
              </a:tr>
              <a:tr h="284397">
                <a:tc>
                  <a:txBody>
                    <a:bodyPr/>
                    <a:lstStyle/>
                    <a:p>
                      <a:pPr marL="0" marR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C000"/>
                          </a:solidFill>
                          <a:effectLst/>
                        </a:rPr>
                        <a:t>  MR color flow jet</a:t>
                      </a:r>
                      <a:endParaRPr lang="en-US" sz="1600" b="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FFC000"/>
                          </a:solidFill>
                          <a:effectLst/>
                        </a:rPr>
                        <a:t> </a:t>
                      </a:r>
                      <a:endParaRPr lang="en-US" sz="1600" b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C000"/>
                          </a:solidFill>
                          <a:effectLst/>
                        </a:rPr>
                        <a:t> </a:t>
                      </a:r>
                      <a:endParaRPr lang="en-US" sz="1600" b="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C000"/>
                          </a:solidFill>
                          <a:effectLst/>
                        </a:rPr>
                        <a:t>&lt;0.0001</a:t>
                      </a:r>
                      <a:endParaRPr lang="en-US" sz="1600" b="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54425"/>
                  </a:ext>
                </a:extLst>
              </a:tr>
              <a:tr h="284397">
                <a:tc>
                  <a:txBody>
                    <a:bodyPr/>
                    <a:lstStyle/>
                    <a:p>
                      <a:pPr marL="0" marR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    - Improved 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94.1% (272/289) 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54.9% (152/277) 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 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810938"/>
                  </a:ext>
                </a:extLst>
              </a:tr>
              <a:tr h="284397">
                <a:tc>
                  <a:txBody>
                    <a:bodyPr/>
                    <a:lstStyle/>
                    <a:p>
                      <a:pPr marL="0" marR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    - No change 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4.8% (14/289) 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34.3% (95/277) 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 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138209"/>
                  </a:ext>
                </a:extLst>
              </a:tr>
              <a:tr h="284397">
                <a:tc>
                  <a:txBody>
                    <a:bodyPr/>
                    <a:lstStyle/>
                    <a:p>
                      <a:pPr marL="0" marR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    - Worsened 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1.0% (3/289) 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10.8% (30/277) 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 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4877238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EC848812-DEC9-4F43-80FB-447DA159CE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104" b="14030"/>
          <a:stretch/>
        </p:blipFill>
        <p:spPr bwMode="auto">
          <a:xfrm>
            <a:off x="0" y="0"/>
            <a:ext cx="1166926" cy="41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97454436"/>
      </p:ext>
    </p:extLst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52F6B-D2E9-8641-8580-E58081BD0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61" y="287553"/>
            <a:ext cx="9016678" cy="566738"/>
          </a:xfrm>
        </p:spPr>
        <p:txBody>
          <a:bodyPr/>
          <a:lstStyle/>
          <a:p>
            <a:r>
              <a:rPr lang="en-US" sz="2800" dirty="0"/>
              <a:t>Changes From Baseline to 12 Months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0865503-BEA2-B547-9C58-0698BABCC4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755544"/>
              </p:ext>
            </p:extLst>
          </p:nvPr>
        </p:nvGraphicFramePr>
        <p:xfrm>
          <a:off x="399400" y="981344"/>
          <a:ext cx="8345200" cy="2847791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2934986">
                  <a:extLst>
                    <a:ext uri="{9D8B030D-6E8A-4147-A177-3AD203B41FA5}">
                      <a16:colId xmlns:a16="http://schemas.microsoft.com/office/drawing/2014/main" val="2403072036"/>
                    </a:ext>
                  </a:extLst>
                </a:gridCol>
                <a:gridCol w="1954009">
                  <a:extLst>
                    <a:ext uri="{9D8B030D-6E8A-4147-A177-3AD203B41FA5}">
                      <a16:colId xmlns:a16="http://schemas.microsoft.com/office/drawing/2014/main" val="1408150272"/>
                    </a:ext>
                  </a:extLst>
                </a:gridCol>
                <a:gridCol w="2011952">
                  <a:extLst>
                    <a:ext uri="{9D8B030D-6E8A-4147-A177-3AD203B41FA5}">
                      <a16:colId xmlns:a16="http://schemas.microsoft.com/office/drawing/2014/main" val="1583272543"/>
                    </a:ext>
                  </a:extLst>
                </a:gridCol>
                <a:gridCol w="1444253">
                  <a:extLst>
                    <a:ext uri="{9D8B030D-6E8A-4147-A177-3AD203B41FA5}">
                      <a16:colId xmlns:a16="http://schemas.microsoft.com/office/drawing/2014/main" val="1391628105"/>
                    </a:ext>
                  </a:extLst>
                </a:gridCol>
              </a:tblGrid>
              <a:tr h="7079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026" marR="18026" marT="18026" marB="180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FDE25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Device Group </a:t>
                      </a:r>
                      <a:br>
                        <a:rPr lang="en-US" sz="1600" b="1" kern="1200" dirty="0">
                          <a:solidFill>
                            <a:srgbClr val="FDE25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600" b="1" kern="1200" dirty="0">
                          <a:solidFill>
                            <a:srgbClr val="FDE25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(N=302) </a:t>
                      </a:r>
                    </a:p>
                  </a:txBody>
                  <a:tcPr marL="18026" marR="18026" marT="18026" marB="1802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FDE25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Control Group </a:t>
                      </a:r>
                      <a:br>
                        <a:rPr lang="en-US" sz="1600" b="1" kern="1200" dirty="0">
                          <a:solidFill>
                            <a:srgbClr val="FDE25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600" b="1" kern="1200" dirty="0">
                          <a:solidFill>
                            <a:srgbClr val="FDE25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(N=312) </a:t>
                      </a:r>
                    </a:p>
                  </a:txBody>
                  <a:tcPr marL="18026" marR="18026" marT="18026" marB="1802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FDE25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P-value</a:t>
                      </a:r>
                    </a:p>
                  </a:txBody>
                  <a:tcPr marL="18026" marR="18026" marT="18026" marB="1802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792320"/>
                  </a:ext>
                </a:extLst>
              </a:tr>
              <a:tr h="427964">
                <a:tc>
                  <a:txBody>
                    <a:bodyPr/>
                    <a:lstStyle/>
                    <a:p>
                      <a:pPr marL="0" marR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  TR severity, n (%)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 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 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0.34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44634"/>
                  </a:ext>
                </a:extLst>
              </a:tr>
              <a:tr h="427964">
                <a:tc>
                  <a:txBody>
                    <a:bodyPr/>
                    <a:lstStyle/>
                    <a:p>
                      <a:pPr marL="0" marR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    - Improved 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10.6% (30/282) 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13.4% (35/261) 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 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537408"/>
                  </a:ext>
                </a:extLst>
              </a:tr>
              <a:tr h="427964">
                <a:tc>
                  <a:txBody>
                    <a:bodyPr/>
                    <a:lstStyle/>
                    <a:p>
                      <a:pPr marL="0" marR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    - No change 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71.6% (202/282) 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70.5% (184/261) 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 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51906"/>
                  </a:ext>
                </a:extLst>
              </a:tr>
              <a:tr h="427964">
                <a:tc>
                  <a:txBody>
                    <a:bodyPr/>
                    <a:lstStyle/>
                    <a:p>
                      <a:pPr marL="0" marR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    - Worsened 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17.7% (50/282) 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16.1% (42/261) 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 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189263"/>
                  </a:ext>
                </a:extLst>
              </a:tr>
              <a:tr h="427964">
                <a:tc>
                  <a:txBody>
                    <a:bodyPr/>
                    <a:lstStyle/>
                    <a:p>
                      <a:pPr marL="0" marR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  RVSP, mmHg 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-3.5 ± 14.3 (202) 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-2.1 ± 14.7 (211) 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0.13 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92" marR="38792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099480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75FED74E-16D6-B147-AE2D-CBDBB0FD24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104" b="14030"/>
          <a:stretch/>
        </p:blipFill>
        <p:spPr bwMode="auto">
          <a:xfrm>
            <a:off x="0" y="0"/>
            <a:ext cx="1166926" cy="41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68623224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03200568-F941-4466-AE12-593133D5C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677" y="860900"/>
            <a:ext cx="8315673" cy="4053918"/>
          </a:xfrm>
          <a:prstGeom prst="rect">
            <a:avLst/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137160" tIns="91440" rIns="91440" bIns="45720" numCol="1" anchor="t" anchorCtr="0" compatLnSpc="1">
            <a:prstTxWarp prst="textNoShape">
              <a:avLst/>
            </a:prstTxWarp>
          </a:bodyPr>
          <a:lstStyle>
            <a:lvl1pPr marL="257175" indent="-257175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10000"/>
              <a:buChar char="•"/>
              <a:defRPr sz="2100" b="1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 2" pitchFamily="18" charset="2"/>
              <a:buChar char="¡"/>
              <a:defRPr sz="1800" b="1" baseline="0">
                <a:solidFill>
                  <a:schemeClr val="tx1"/>
                </a:solidFill>
                <a:latin typeface="+mn-lt"/>
              </a:defRPr>
            </a:lvl2pPr>
            <a:lvl3pPr marL="857250" indent="-171450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600" b="1" baseline="0">
                <a:solidFill>
                  <a:schemeClr val="tx1"/>
                </a:solidFill>
                <a:latin typeface="+mn-lt"/>
              </a:defRPr>
            </a:lvl3pPr>
            <a:lvl4pPr marL="1200150" indent="-17145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1400" b="1" baseline="0">
                <a:solidFill>
                  <a:schemeClr val="tx1"/>
                </a:solidFill>
                <a:latin typeface="+mj-lt"/>
              </a:defRPr>
            </a:lvl4pPr>
            <a:lvl5pPr marL="1543050" indent="-171450" algn="l" rtl="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1200" b="1" baseline="0">
                <a:solidFill>
                  <a:schemeClr val="tx1"/>
                </a:solidFill>
                <a:latin typeface="+mn-lt"/>
              </a:defRPr>
            </a:lvl5pPr>
            <a:lvl6pPr marL="1885950" indent="-171450" algn="l" rtl="0" fontAlgn="base">
              <a:spcBef>
                <a:spcPct val="30000"/>
              </a:spcBef>
              <a:spcAft>
                <a:spcPct val="0"/>
              </a:spcAft>
              <a:buChar char="»"/>
              <a:defRPr sz="1500" b="1">
                <a:solidFill>
                  <a:schemeClr val="tx1"/>
                </a:solidFill>
                <a:latin typeface="+mn-lt"/>
              </a:defRPr>
            </a:lvl6pPr>
            <a:lvl7pPr marL="2228850" indent="-171450" algn="l" rtl="0" fontAlgn="base">
              <a:spcBef>
                <a:spcPct val="30000"/>
              </a:spcBef>
              <a:spcAft>
                <a:spcPct val="0"/>
              </a:spcAft>
              <a:buChar char="»"/>
              <a:defRPr sz="1500" b="1">
                <a:solidFill>
                  <a:schemeClr val="tx1"/>
                </a:solidFill>
                <a:latin typeface="+mn-lt"/>
              </a:defRPr>
            </a:lvl7pPr>
            <a:lvl8pPr marL="2571750" indent="-171450" algn="l" rtl="0" fontAlgn="base">
              <a:spcBef>
                <a:spcPct val="30000"/>
              </a:spcBef>
              <a:spcAft>
                <a:spcPct val="0"/>
              </a:spcAft>
              <a:buChar char="»"/>
              <a:defRPr sz="1500" b="1">
                <a:solidFill>
                  <a:schemeClr val="tx1"/>
                </a:solidFill>
                <a:latin typeface="+mn-lt"/>
              </a:defRPr>
            </a:lvl8pPr>
            <a:lvl9pPr marL="2914650" indent="-171450" algn="l" rtl="0" fontAlgn="base">
              <a:spcBef>
                <a:spcPct val="30000"/>
              </a:spcBef>
              <a:spcAft>
                <a:spcPct val="0"/>
              </a:spcAft>
              <a:buChar char="»"/>
              <a:defRPr sz="1500" b="1">
                <a:solidFill>
                  <a:schemeClr val="tx1"/>
                </a:solidFill>
                <a:latin typeface="+mn-lt"/>
              </a:defRPr>
            </a:lvl9pPr>
          </a:lstStyle>
          <a:p>
            <a:pPr marL="214313" indent="-214313" eaLnBrk="1" hangingPunct="1">
              <a:spcBef>
                <a:spcPts val="1200"/>
              </a:spcBef>
            </a:pPr>
            <a:endParaRPr lang="en-US" sz="2400" b="0" i="0" kern="0" dirty="0"/>
          </a:p>
          <a:p>
            <a:pPr marL="214313" indent="-214313" eaLnBrk="1" hangingPunct="1">
              <a:spcBef>
                <a:spcPts val="1200"/>
              </a:spcBef>
            </a:pPr>
            <a:endParaRPr lang="en-US" sz="2400" b="0" i="0" kern="0" dirty="0"/>
          </a:p>
        </p:txBody>
      </p:sp>
      <p:sp>
        <p:nvSpPr>
          <p:cNvPr id="16385" name="Text Box 2"/>
          <p:cNvSpPr txBox="1">
            <a:spLocks noChangeArrowheads="1"/>
          </p:cNvSpPr>
          <p:nvPr/>
        </p:nvSpPr>
        <p:spPr bwMode="auto">
          <a:xfrm>
            <a:off x="1943100" y="1517508"/>
            <a:ext cx="44577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b="0" i="0">
              <a:solidFill>
                <a:schemeClr val="tx1"/>
              </a:solidFill>
              <a:ea typeface="MS PGothic" pitchFamily="34" charset="-128"/>
              <a:cs typeface="ヒラギノ角ゴ Pro W3"/>
            </a:endParaRPr>
          </a:p>
        </p:txBody>
      </p:sp>
      <p:sp>
        <p:nvSpPr>
          <p:cNvPr id="16387" name="Rectangle 4"/>
          <p:cNvSpPr>
            <a:spLocks noGrp="1" noChangeArrowheads="1"/>
          </p:cNvSpPr>
          <p:nvPr>
            <p:ph idx="1"/>
          </p:nvPr>
        </p:nvSpPr>
        <p:spPr>
          <a:xfrm>
            <a:off x="626983" y="1049020"/>
            <a:ext cx="7890034" cy="30861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sz="2100" dirty="0"/>
              <a:t>Federico M Asch, MD</a:t>
            </a:r>
          </a:p>
          <a:p>
            <a:pPr marL="0" indent="0" eaLnBrk="1" hangingPunct="1">
              <a:buNone/>
            </a:pPr>
            <a:r>
              <a:rPr lang="en-US" b="0" dirty="0"/>
              <a:t>No personal COI</a:t>
            </a:r>
          </a:p>
          <a:p>
            <a:pPr marL="0" indent="0" eaLnBrk="1" hangingPunct="1">
              <a:buNone/>
            </a:pPr>
            <a:endParaRPr lang="en-US" b="0" dirty="0"/>
          </a:p>
          <a:p>
            <a:pPr marL="0" indent="0" algn="ctr" eaLnBrk="1" hangingPunct="1">
              <a:buNone/>
            </a:pPr>
            <a:r>
              <a:rPr lang="en-US" dirty="0"/>
              <a:t>Institutional conflict</a:t>
            </a:r>
          </a:p>
          <a:p>
            <a:pPr marL="0" indent="0" eaLnBrk="1" hangingPunct="1">
              <a:buNone/>
            </a:pPr>
            <a:r>
              <a:rPr lang="en-US" b="0" dirty="0"/>
              <a:t>MedStar Health has Institutional contracts for my work as  </a:t>
            </a:r>
            <a:r>
              <a:rPr lang="en-US" b="0" dirty="0">
                <a:solidFill>
                  <a:srgbClr val="FDE25E"/>
                </a:solidFill>
              </a:rPr>
              <a:t>Director of an Academic Core Lab: </a:t>
            </a:r>
          </a:p>
          <a:p>
            <a:pPr marL="0" indent="0" eaLnBrk="1" hangingPunct="1">
              <a:buNone/>
            </a:pPr>
            <a:r>
              <a:rPr lang="en-US" b="0" dirty="0">
                <a:solidFill>
                  <a:srgbClr val="FDE25E"/>
                </a:solidFill>
              </a:rPr>
              <a:t>Abbott</a:t>
            </a:r>
            <a:r>
              <a:rPr lang="en-US" b="0" dirty="0"/>
              <a:t>, Boston Scientific, Edwards, Medtronic, </a:t>
            </a:r>
            <a:r>
              <a:rPr lang="en-US" b="0" dirty="0" err="1"/>
              <a:t>Neovasc</a:t>
            </a:r>
            <a:r>
              <a:rPr lang="en-US" b="0" dirty="0"/>
              <a:t>, </a:t>
            </a:r>
            <a:r>
              <a:rPr lang="en-US" b="0" dirty="0" err="1"/>
              <a:t>Livanova</a:t>
            </a:r>
            <a:r>
              <a:rPr lang="en-US" b="0" dirty="0"/>
              <a:t>, GDS, </a:t>
            </a:r>
            <a:r>
              <a:rPr lang="en-US" b="0" dirty="0" err="1"/>
              <a:t>Mitralign</a:t>
            </a:r>
            <a:r>
              <a:rPr lang="en-US" b="0" dirty="0"/>
              <a:t>.</a:t>
            </a:r>
            <a:endParaRPr lang="en-US" sz="2100" b="0" dirty="0"/>
          </a:p>
          <a:p>
            <a:pPr marL="0" indent="0" eaLnBrk="1" hangingPunct="1"/>
            <a:endParaRPr lang="en-US" sz="2100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684214" y="189546"/>
            <a:ext cx="7769225" cy="42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i="0" kern="0" dirty="0"/>
              <a:t>Disclosure Statement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422DC4-114F-BE4E-A9E5-CC5AE025565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104" b="14030"/>
          <a:stretch/>
        </p:blipFill>
        <p:spPr bwMode="auto">
          <a:xfrm>
            <a:off x="0" y="0"/>
            <a:ext cx="1166926" cy="41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781F9AF-6FEE-8946-9E10-67B4BF1352A5}"/>
              </a:ext>
            </a:extLst>
          </p:cNvPr>
          <p:cNvSpPr txBox="1"/>
          <p:nvPr/>
        </p:nvSpPr>
        <p:spPr>
          <a:xfrm>
            <a:off x="1574800" y="4637819"/>
            <a:ext cx="59944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5pPr>
            <a:lvl6pPr marL="22860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6pPr>
            <a:lvl7pPr marL="27432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7pPr>
            <a:lvl8pPr marL="32004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8pPr>
            <a:lvl9pPr marL="36576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9pPr>
          </a:lstStyle>
          <a:p>
            <a:pPr algn="ctr"/>
            <a:r>
              <a:rPr lang="en-US" sz="1200" i="0" dirty="0">
                <a:solidFill>
                  <a:srgbClr val="FDE25E"/>
                </a:solidFill>
              </a:rPr>
              <a:t>COAPT (NCT01626079) is funded by Abbott</a:t>
            </a:r>
          </a:p>
        </p:txBody>
      </p:sp>
    </p:spTree>
    <p:extLst>
      <p:ext uri="{BB962C8B-B14F-4D97-AF65-F5344CB8AC3E}">
        <p14:creationId xmlns:p14="http://schemas.microsoft.com/office/powerpoint/2010/main" val="276452538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482505" y="110762"/>
            <a:ext cx="8327051" cy="42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i="0" dirty="0"/>
              <a:t>24-Month All-cause Mortality 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i="0" dirty="0"/>
              <a:t>or First HF Hospitalization (</a:t>
            </a:r>
            <a:r>
              <a:rPr lang="en-US" sz="2800" i="0" dirty="0" err="1"/>
              <a:t>i</a:t>
            </a:r>
            <a:r>
              <a:rPr lang="en-US" sz="2800" i="0" dirty="0"/>
              <a:t>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422DC4-114F-BE4E-A9E5-CC5AE025565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104" b="14030"/>
          <a:stretch/>
        </p:blipFill>
        <p:spPr bwMode="auto">
          <a:xfrm>
            <a:off x="0" y="0"/>
            <a:ext cx="1166926" cy="41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3">
            <a:extLst>
              <a:ext uri="{FF2B5EF4-FFF2-40B4-BE49-F238E27FC236}">
                <a16:creationId xmlns:a16="http://schemas.microsoft.com/office/drawing/2014/main" id="{2769E5D5-2B2B-4EEC-B34B-119443FB1ADF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204913" y="0"/>
            <a:ext cx="673417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1" u="none" strike="noStrike" kern="1200" cap="none" spc="0" normalizeH="0" baseline="0" noProof="0">
              <a:ln>
                <a:noFill/>
              </a:ln>
              <a:solidFill>
                <a:srgbClr val="FFCC99"/>
              </a:solidFill>
              <a:effectLst/>
              <a:uLnTx/>
              <a:uFillTx/>
              <a:latin typeface="Arial" charset="0"/>
              <a:ea typeface="ヒラギノ角ゴ Pro W3"/>
              <a:cs typeface="Arial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6EDACA4-1E16-4ADD-8D1B-75572954DABD}"/>
              </a:ext>
            </a:extLst>
          </p:cNvPr>
          <p:cNvSpPr/>
          <p:nvPr/>
        </p:nvSpPr>
        <p:spPr bwMode="auto">
          <a:xfrm>
            <a:off x="682324" y="1101250"/>
            <a:ext cx="7779353" cy="3846527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ヒラギノ角ゴ Pro W3" pitchFamily="-111" charset="-128"/>
            </a:endParaRPr>
          </a:p>
        </p:txBody>
      </p:sp>
      <p:sp>
        <p:nvSpPr>
          <p:cNvPr id="188" name="Line 153">
            <a:extLst>
              <a:ext uri="{FF2B5EF4-FFF2-40B4-BE49-F238E27FC236}">
                <a16:creationId xmlns:a16="http://schemas.microsoft.com/office/drawing/2014/main" id="{CE2D553E-E027-4C49-A2A0-69B4785FD55B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6387" y="1545702"/>
            <a:ext cx="140494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9" name="Line 154">
            <a:extLst>
              <a:ext uri="{FF2B5EF4-FFF2-40B4-BE49-F238E27FC236}">
                <a16:creationId xmlns:a16="http://schemas.microsoft.com/office/drawing/2014/main" id="{EBB86E2A-C828-45D0-9B5F-2860B0D4CEF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2822" y="1919260"/>
            <a:ext cx="201216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0" name="Line 155">
            <a:extLst>
              <a:ext uri="{FF2B5EF4-FFF2-40B4-BE49-F238E27FC236}">
                <a16:creationId xmlns:a16="http://schemas.microsoft.com/office/drawing/2014/main" id="{10D0DF7D-F0CC-45BA-B615-4BC3A8E7E63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01847" y="2046481"/>
            <a:ext cx="208360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1" name="Line 156">
            <a:extLst>
              <a:ext uri="{FF2B5EF4-FFF2-40B4-BE49-F238E27FC236}">
                <a16:creationId xmlns:a16="http://schemas.microsoft.com/office/drawing/2014/main" id="{2991190B-8A50-4EB1-8E04-395A74FEC258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3785" y="2207215"/>
            <a:ext cx="354806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2" name="Line 157">
            <a:extLst>
              <a:ext uri="{FF2B5EF4-FFF2-40B4-BE49-F238E27FC236}">
                <a16:creationId xmlns:a16="http://schemas.microsoft.com/office/drawing/2014/main" id="{4F503017-C54E-4261-9EBB-7724DA479FA0}"/>
              </a:ext>
            </a:extLst>
          </p:cNvPr>
          <p:cNvSpPr>
            <a:spLocks noChangeShapeType="1"/>
          </p:cNvSpPr>
          <p:nvPr/>
        </p:nvSpPr>
        <p:spPr bwMode="auto">
          <a:xfrm>
            <a:off x="5455425" y="2347400"/>
            <a:ext cx="160735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3" name="Line 158">
            <a:extLst>
              <a:ext uri="{FF2B5EF4-FFF2-40B4-BE49-F238E27FC236}">
                <a16:creationId xmlns:a16="http://schemas.microsoft.com/office/drawing/2014/main" id="{8DAE3329-45D9-4888-AD08-039CE1B7E76B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6387" y="2656388"/>
            <a:ext cx="207169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4" name="Line 159">
            <a:extLst>
              <a:ext uri="{FF2B5EF4-FFF2-40B4-BE49-F238E27FC236}">
                <a16:creationId xmlns:a16="http://schemas.microsoft.com/office/drawing/2014/main" id="{9E49BFE4-7633-47C1-A852-7D84EF1E906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42328" y="2794483"/>
            <a:ext cx="214312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5" name="Line 160">
            <a:extLst>
              <a:ext uri="{FF2B5EF4-FFF2-40B4-BE49-F238E27FC236}">
                <a16:creationId xmlns:a16="http://schemas.microsoft.com/office/drawing/2014/main" id="{2EC05C2E-333F-4278-84BC-46FDC366575A}"/>
              </a:ext>
            </a:extLst>
          </p:cNvPr>
          <p:cNvSpPr>
            <a:spLocks noChangeShapeType="1"/>
          </p:cNvSpPr>
          <p:nvPr/>
        </p:nvSpPr>
        <p:spPr bwMode="auto">
          <a:xfrm>
            <a:off x="5468522" y="3186784"/>
            <a:ext cx="208360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6" name="Line 161">
            <a:extLst>
              <a:ext uri="{FF2B5EF4-FFF2-40B4-BE49-F238E27FC236}">
                <a16:creationId xmlns:a16="http://schemas.microsoft.com/office/drawing/2014/main" id="{35839640-4743-4DE7-9274-4E9F255D8B22}"/>
              </a:ext>
            </a:extLst>
          </p:cNvPr>
          <p:cNvSpPr>
            <a:spLocks noChangeShapeType="1"/>
          </p:cNvSpPr>
          <p:nvPr/>
        </p:nvSpPr>
        <p:spPr bwMode="auto">
          <a:xfrm>
            <a:off x="5516147" y="3322019"/>
            <a:ext cx="207169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7" name="Line 162">
            <a:extLst>
              <a:ext uri="{FF2B5EF4-FFF2-40B4-BE49-F238E27FC236}">
                <a16:creationId xmlns:a16="http://schemas.microsoft.com/office/drawing/2014/main" id="{4E57D8E4-C33C-4633-9D47-1F49BDF9EAF7}"/>
              </a:ext>
            </a:extLst>
          </p:cNvPr>
          <p:cNvSpPr>
            <a:spLocks noChangeShapeType="1"/>
          </p:cNvSpPr>
          <p:nvPr/>
        </p:nvSpPr>
        <p:spPr bwMode="auto">
          <a:xfrm>
            <a:off x="5610206" y="3665454"/>
            <a:ext cx="207169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8" name="Line 163">
            <a:extLst>
              <a:ext uri="{FF2B5EF4-FFF2-40B4-BE49-F238E27FC236}">
                <a16:creationId xmlns:a16="http://schemas.microsoft.com/office/drawing/2014/main" id="{BFE79919-6B04-429B-8800-F740B4E5C7CF}"/>
              </a:ext>
            </a:extLst>
          </p:cNvPr>
          <p:cNvSpPr>
            <a:spLocks noChangeShapeType="1"/>
          </p:cNvSpPr>
          <p:nvPr/>
        </p:nvSpPr>
        <p:spPr bwMode="auto">
          <a:xfrm>
            <a:off x="5442328" y="3807512"/>
            <a:ext cx="214312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9" name="Line 164">
            <a:extLst>
              <a:ext uri="{FF2B5EF4-FFF2-40B4-BE49-F238E27FC236}">
                <a16:creationId xmlns:a16="http://schemas.microsoft.com/office/drawing/2014/main" id="{7C47207C-5E61-459F-8208-3A335A89FB91}"/>
              </a:ext>
            </a:extLst>
          </p:cNvPr>
          <p:cNvSpPr>
            <a:spLocks noChangeShapeType="1"/>
          </p:cNvSpPr>
          <p:nvPr/>
        </p:nvSpPr>
        <p:spPr bwMode="auto">
          <a:xfrm>
            <a:off x="5529244" y="4132021"/>
            <a:ext cx="180975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0" name="Line 165">
            <a:extLst>
              <a:ext uri="{FF2B5EF4-FFF2-40B4-BE49-F238E27FC236}">
                <a16:creationId xmlns:a16="http://schemas.microsoft.com/office/drawing/2014/main" id="{17E614E7-E381-425C-AE70-95BA22679CDD}"/>
              </a:ext>
            </a:extLst>
          </p:cNvPr>
          <p:cNvSpPr>
            <a:spLocks noChangeShapeType="1"/>
          </p:cNvSpPr>
          <p:nvPr/>
        </p:nvSpPr>
        <p:spPr bwMode="auto">
          <a:xfrm>
            <a:off x="5529244" y="4253608"/>
            <a:ext cx="214312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1" name="Line 190">
            <a:extLst>
              <a:ext uri="{FF2B5EF4-FFF2-40B4-BE49-F238E27FC236}">
                <a16:creationId xmlns:a16="http://schemas.microsoft.com/office/drawing/2014/main" id="{BCD4CB97-4BCB-4552-9E1C-C3BA12E18E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76881" y="1512364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2" name="Line 191">
            <a:extLst>
              <a:ext uri="{FF2B5EF4-FFF2-40B4-BE49-F238E27FC236}">
                <a16:creationId xmlns:a16="http://schemas.microsoft.com/office/drawing/2014/main" id="{E7AFA233-8A0D-4E0A-B630-91FA7DB22B1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84037" y="1884733"/>
            <a:ext cx="0" cy="67866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3" name="Line 192">
            <a:extLst>
              <a:ext uri="{FF2B5EF4-FFF2-40B4-BE49-F238E27FC236}">
                <a16:creationId xmlns:a16="http://schemas.microsoft.com/office/drawing/2014/main" id="{3C36BF1B-5716-4DDE-A398-8E2D7A0E3C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10206" y="2013143"/>
            <a:ext cx="0" cy="67866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4" name="Line 193">
            <a:extLst>
              <a:ext uri="{FF2B5EF4-FFF2-40B4-BE49-F238E27FC236}">
                <a16:creationId xmlns:a16="http://schemas.microsoft.com/office/drawing/2014/main" id="{22E03C86-7E30-43A1-AD97-7524B8D1CB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8591" y="2173877"/>
            <a:ext cx="0" cy="67866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5" name="Line 194">
            <a:extLst>
              <a:ext uri="{FF2B5EF4-FFF2-40B4-BE49-F238E27FC236}">
                <a16:creationId xmlns:a16="http://schemas.microsoft.com/office/drawing/2014/main" id="{3CD0D1DE-0444-4BBF-B5BE-49EB11FBB8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16160" y="2306688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6" name="Line 195">
            <a:extLst>
              <a:ext uri="{FF2B5EF4-FFF2-40B4-BE49-F238E27FC236}">
                <a16:creationId xmlns:a16="http://schemas.microsoft.com/office/drawing/2014/main" id="{00710386-AE98-4D1A-9C21-6D7EA34798F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43556" y="2623051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7" name="Line 196">
            <a:extLst>
              <a:ext uri="{FF2B5EF4-FFF2-40B4-BE49-F238E27FC236}">
                <a16:creationId xmlns:a16="http://schemas.microsoft.com/office/drawing/2014/main" id="{854E7A35-4FF6-4F62-A5E5-8AE93EB5D9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641" y="2758286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8" name="Line 197">
            <a:extLst>
              <a:ext uri="{FF2B5EF4-FFF2-40B4-BE49-F238E27FC236}">
                <a16:creationId xmlns:a16="http://schemas.microsoft.com/office/drawing/2014/main" id="{CF70022C-D4AD-4A10-B609-EEF2DD00D1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76881" y="3153447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9" name="Line 198">
            <a:extLst>
              <a:ext uri="{FF2B5EF4-FFF2-40B4-BE49-F238E27FC236}">
                <a16:creationId xmlns:a16="http://schemas.microsoft.com/office/drawing/2014/main" id="{0778E12E-4A4B-4DAA-AE06-E5810606C7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23316" y="3288681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0" name="Line 199">
            <a:extLst>
              <a:ext uri="{FF2B5EF4-FFF2-40B4-BE49-F238E27FC236}">
                <a16:creationId xmlns:a16="http://schemas.microsoft.com/office/drawing/2014/main" id="{71A599C3-4EB7-4967-A004-0E6C486C60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17375" y="3632116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1" name="Line 200">
            <a:extLst>
              <a:ext uri="{FF2B5EF4-FFF2-40B4-BE49-F238E27FC236}">
                <a16:creationId xmlns:a16="http://schemas.microsoft.com/office/drawing/2014/main" id="{B5B4A6CA-B673-4A88-8BB3-B3CD3AEF97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641" y="3774175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2" name="Line 201">
            <a:extLst>
              <a:ext uri="{FF2B5EF4-FFF2-40B4-BE49-F238E27FC236}">
                <a16:creationId xmlns:a16="http://schemas.microsoft.com/office/drawing/2014/main" id="{28B9162C-35A0-4968-8923-0C049596D7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0219" y="4098684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3" name="Line 202">
            <a:extLst>
              <a:ext uri="{FF2B5EF4-FFF2-40B4-BE49-F238E27FC236}">
                <a16:creationId xmlns:a16="http://schemas.microsoft.com/office/drawing/2014/main" id="{0F4AE2C5-B041-429B-ADF4-27037A48C3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43556" y="4220271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4" name="Line 228">
            <a:extLst>
              <a:ext uri="{FF2B5EF4-FFF2-40B4-BE49-F238E27FC236}">
                <a16:creationId xmlns:a16="http://schemas.microsoft.com/office/drawing/2014/main" id="{4681922F-5C83-4157-97F6-46E60B8F6DD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88751" y="1545702"/>
            <a:ext cx="147637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5" name="Line 229">
            <a:extLst>
              <a:ext uri="{FF2B5EF4-FFF2-40B4-BE49-F238E27FC236}">
                <a16:creationId xmlns:a16="http://schemas.microsoft.com/office/drawing/2014/main" id="{6042E703-229B-4592-9DC6-107233C1558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75653" y="1919260"/>
            <a:ext cx="207169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6" name="Line 230">
            <a:extLst>
              <a:ext uri="{FF2B5EF4-FFF2-40B4-BE49-F238E27FC236}">
                <a16:creationId xmlns:a16="http://schemas.microsoft.com/office/drawing/2014/main" id="{C38BDECF-2298-49AF-8E14-7C8F6D671513}"/>
              </a:ext>
            </a:extLst>
          </p:cNvPr>
          <p:cNvSpPr>
            <a:spLocks noChangeShapeType="1"/>
          </p:cNvSpPr>
          <p:nvPr/>
        </p:nvSpPr>
        <p:spPr bwMode="auto">
          <a:xfrm>
            <a:off x="5200632" y="2046481"/>
            <a:ext cx="201216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7" name="Line 231">
            <a:extLst>
              <a:ext uri="{FF2B5EF4-FFF2-40B4-BE49-F238E27FC236}">
                <a16:creationId xmlns:a16="http://schemas.microsoft.com/office/drawing/2014/main" id="{1BDEBF63-4AE5-49DF-97AE-01CA0F768D7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01835" y="2207215"/>
            <a:ext cx="361950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8" name="Line 232">
            <a:extLst>
              <a:ext uri="{FF2B5EF4-FFF2-40B4-BE49-F238E27FC236}">
                <a16:creationId xmlns:a16="http://schemas.microsoft.com/office/drawing/2014/main" id="{6498C951-1592-4179-AFE2-BBFB2E602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01835" y="2347400"/>
            <a:ext cx="153591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9" name="Line 233">
            <a:extLst>
              <a:ext uri="{FF2B5EF4-FFF2-40B4-BE49-F238E27FC236}">
                <a16:creationId xmlns:a16="http://schemas.microsoft.com/office/drawing/2014/main" id="{7B240FF4-6E3F-4507-9614-5E5917C589C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5172" y="2656388"/>
            <a:ext cx="201216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0" name="Line 234">
            <a:extLst>
              <a:ext uri="{FF2B5EF4-FFF2-40B4-BE49-F238E27FC236}">
                <a16:creationId xmlns:a16="http://schemas.microsoft.com/office/drawing/2014/main" id="{C1D76D5C-6AF7-48A3-A510-82EAD4224FA8}"/>
              </a:ext>
            </a:extLst>
          </p:cNvPr>
          <p:cNvSpPr>
            <a:spLocks noChangeShapeType="1"/>
          </p:cNvSpPr>
          <p:nvPr/>
        </p:nvSpPr>
        <p:spPr bwMode="auto">
          <a:xfrm>
            <a:off x="5233969" y="2794483"/>
            <a:ext cx="208360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1" name="Line 235">
            <a:extLst>
              <a:ext uri="{FF2B5EF4-FFF2-40B4-BE49-F238E27FC236}">
                <a16:creationId xmlns:a16="http://schemas.microsoft.com/office/drawing/2014/main" id="{C2D2434D-6EE8-4842-B3E2-331F1105EAAF}"/>
              </a:ext>
            </a:extLst>
          </p:cNvPr>
          <p:cNvSpPr>
            <a:spLocks noChangeShapeType="1"/>
          </p:cNvSpPr>
          <p:nvPr/>
        </p:nvSpPr>
        <p:spPr bwMode="auto">
          <a:xfrm>
            <a:off x="5267307" y="3186784"/>
            <a:ext cx="201216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2" name="Line 236">
            <a:extLst>
              <a:ext uri="{FF2B5EF4-FFF2-40B4-BE49-F238E27FC236}">
                <a16:creationId xmlns:a16="http://schemas.microsoft.com/office/drawing/2014/main" id="{1DAF3C97-A1DC-4A94-BE5D-20DA3898A31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01835" y="3322019"/>
            <a:ext cx="214312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3" name="Line 237">
            <a:extLst>
              <a:ext uri="{FF2B5EF4-FFF2-40B4-BE49-F238E27FC236}">
                <a16:creationId xmlns:a16="http://schemas.microsoft.com/office/drawing/2014/main" id="{8672CCAC-9FA2-4586-8CA6-6CAFCBE38299}"/>
              </a:ext>
            </a:extLst>
          </p:cNvPr>
          <p:cNvSpPr>
            <a:spLocks noChangeShapeType="1"/>
          </p:cNvSpPr>
          <p:nvPr/>
        </p:nvSpPr>
        <p:spPr bwMode="auto">
          <a:xfrm>
            <a:off x="5401847" y="3665454"/>
            <a:ext cx="208360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4" name="Line 238">
            <a:extLst>
              <a:ext uri="{FF2B5EF4-FFF2-40B4-BE49-F238E27FC236}">
                <a16:creationId xmlns:a16="http://schemas.microsoft.com/office/drawing/2014/main" id="{44522BC8-3B59-44CD-ABD7-E160DF9D84FF}"/>
              </a:ext>
            </a:extLst>
          </p:cNvPr>
          <p:cNvSpPr>
            <a:spLocks noChangeShapeType="1"/>
          </p:cNvSpPr>
          <p:nvPr/>
        </p:nvSpPr>
        <p:spPr bwMode="auto">
          <a:xfrm>
            <a:off x="5233969" y="3807512"/>
            <a:ext cx="208360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5" name="Line 239">
            <a:extLst>
              <a:ext uri="{FF2B5EF4-FFF2-40B4-BE49-F238E27FC236}">
                <a16:creationId xmlns:a16="http://schemas.microsoft.com/office/drawing/2014/main" id="{F2768B0B-5C98-457A-96AB-77DBC1DE595E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5172" y="4132021"/>
            <a:ext cx="194072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6" name="Line 240">
            <a:extLst>
              <a:ext uri="{FF2B5EF4-FFF2-40B4-BE49-F238E27FC236}">
                <a16:creationId xmlns:a16="http://schemas.microsoft.com/office/drawing/2014/main" id="{8A17F186-E545-48A6-8809-181DA913B1B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01835" y="4253608"/>
            <a:ext cx="227410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7" name="Line 265">
            <a:extLst>
              <a:ext uri="{FF2B5EF4-FFF2-40B4-BE49-F238E27FC236}">
                <a16:creationId xmlns:a16="http://schemas.microsoft.com/office/drawing/2014/main" id="{567E9993-4584-40A2-83D1-DB01B2ECAD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88751" y="1512364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8" name="Line 266">
            <a:extLst>
              <a:ext uri="{FF2B5EF4-FFF2-40B4-BE49-F238E27FC236}">
                <a16:creationId xmlns:a16="http://schemas.microsoft.com/office/drawing/2014/main" id="{97EA6B75-64DF-488F-9E08-DABE083311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75653" y="1884733"/>
            <a:ext cx="0" cy="67866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9" name="Line 267">
            <a:extLst>
              <a:ext uri="{FF2B5EF4-FFF2-40B4-BE49-F238E27FC236}">
                <a16:creationId xmlns:a16="http://schemas.microsoft.com/office/drawing/2014/main" id="{B918A1C7-AD8B-4E3D-B62E-CEB11E2FDB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00632" y="2013143"/>
            <a:ext cx="0" cy="67866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0" name="Line 268">
            <a:extLst>
              <a:ext uri="{FF2B5EF4-FFF2-40B4-BE49-F238E27FC236}">
                <a16:creationId xmlns:a16="http://schemas.microsoft.com/office/drawing/2014/main" id="{E7E82C18-0408-4861-9918-1C3667A6701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01835" y="2173877"/>
            <a:ext cx="0" cy="67866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1" name="Line 269">
            <a:extLst>
              <a:ext uri="{FF2B5EF4-FFF2-40B4-BE49-F238E27FC236}">
                <a16:creationId xmlns:a16="http://schemas.microsoft.com/office/drawing/2014/main" id="{F4FA5231-355F-4F4A-8790-C92F941A9B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01835" y="2306688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2" name="Line 270">
            <a:extLst>
              <a:ext uri="{FF2B5EF4-FFF2-40B4-BE49-F238E27FC236}">
                <a16:creationId xmlns:a16="http://schemas.microsoft.com/office/drawing/2014/main" id="{0979F23C-E178-4A60-BC9F-C82C210B01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5172" y="2623051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3" name="Line 271">
            <a:extLst>
              <a:ext uri="{FF2B5EF4-FFF2-40B4-BE49-F238E27FC236}">
                <a16:creationId xmlns:a16="http://schemas.microsoft.com/office/drawing/2014/main" id="{12B4459C-0FB3-4ACB-9685-6645AB5575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33969" y="2758286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4" name="Line 272">
            <a:extLst>
              <a:ext uri="{FF2B5EF4-FFF2-40B4-BE49-F238E27FC236}">
                <a16:creationId xmlns:a16="http://schemas.microsoft.com/office/drawing/2014/main" id="{1712647D-C116-4D75-A15D-C9D217B24F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67307" y="3153447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5" name="Line 273">
            <a:extLst>
              <a:ext uri="{FF2B5EF4-FFF2-40B4-BE49-F238E27FC236}">
                <a16:creationId xmlns:a16="http://schemas.microsoft.com/office/drawing/2014/main" id="{30E4B81B-5CE5-4BB1-936A-91400FE056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01835" y="3288681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6" name="Line 274">
            <a:extLst>
              <a:ext uri="{FF2B5EF4-FFF2-40B4-BE49-F238E27FC236}">
                <a16:creationId xmlns:a16="http://schemas.microsoft.com/office/drawing/2014/main" id="{B702FB30-83AB-45EF-958D-80E82B78F2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01847" y="3632116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7" name="Line 275">
            <a:extLst>
              <a:ext uri="{FF2B5EF4-FFF2-40B4-BE49-F238E27FC236}">
                <a16:creationId xmlns:a16="http://schemas.microsoft.com/office/drawing/2014/main" id="{255665EB-16A8-473A-99E9-5BEA26C168E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33969" y="3774175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8" name="Line 276">
            <a:extLst>
              <a:ext uri="{FF2B5EF4-FFF2-40B4-BE49-F238E27FC236}">
                <a16:creationId xmlns:a16="http://schemas.microsoft.com/office/drawing/2014/main" id="{414977A5-9305-4CC1-A251-41C82B54F1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5172" y="4098684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9" name="Line 277">
            <a:extLst>
              <a:ext uri="{FF2B5EF4-FFF2-40B4-BE49-F238E27FC236}">
                <a16:creationId xmlns:a16="http://schemas.microsoft.com/office/drawing/2014/main" id="{620CC4DC-7BF0-47E8-81DC-B30F58E2B4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01835" y="4220271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0" name="Rectangle 302">
            <a:extLst>
              <a:ext uri="{FF2B5EF4-FFF2-40B4-BE49-F238E27FC236}">
                <a16:creationId xmlns:a16="http://schemas.microsoft.com/office/drawing/2014/main" id="{D9400F7C-E098-402F-B6E3-A7ECEDA9F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2101" y="1537648"/>
            <a:ext cx="20241" cy="20241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1" name="Rectangle 303">
            <a:extLst>
              <a:ext uri="{FF2B5EF4-FFF2-40B4-BE49-F238E27FC236}">
                <a16:creationId xmlns:a16="http://schemas.microsoft.com/office/drawing/2014/main" id="{7EEBBD2D-52B7-471A-9AA1-D1AB0DB05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9726" y="1911207"/>
            <a:ext cx="20241" cy="20241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2" name="Rectangle 304">
            <a:extLst>
              <a:ext uri="{FF2B5EF4-FFF2-40B4-BE49-F238E27FC236}">
                <a16:creationId xmlns:a16="http://schemas.microsoft.com/office/drawing/2014/main" id="{8AA7F7AB-0A42-4C94-888B-1EFF737BE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8751" y="2033384"/>
            <a:ext cx="20241" cy="20241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3" name="Rectangle 305">
            <a:extLst>
              <a:ext uri="{FF2B5EF4-FFF2-40B4-BE49-F238E27FC236}">
                <a16:creationId xmlns:a16="http://schemas.microsoft.com/office/drawing/2014/main" id="{B5EBE12C-D118-473E-8971-4C42268B6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497" y="2199649"/>
            <a:ext cx="20241" cy="20241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4" name="Rectangle 306">
            <a:extLst>
              <a:ext uri="{FF2B5EF4-FFF2-40B4-BE49-F238E27FC236}">
                <a16:creationId xmlns:a16="http://schemas.microsoft.com/office/drawing/2014/main" id="{13290610-0600-425F-B7EB-2B09D6354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2328" y="2334303"/>
            <a:ext cx="20241" cy="20241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5" name="Rectangle 307">
            <a:extLst>
              <a:ext uri="{FF2B5EF4-FFF2-40B4-BE49-F238E27FC236}">
                <a16:creationId xmlns:a16="http://schemas.microsoft.com/office/drawing/2014/main" id="{BED97AF9-E77C-4EDA-99F1-9199EE530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2101" y="2643291"/>
            <a:ext cx="20241" cy="20241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6" name="Rectangle 308">
            <a:extLst>
              <a:ext uri="{FF2B5EF4-FFF2-40B4-BE49-F238E27FC236}">
                <a16:creationId xmlns:a16="http://schemas.microsoft.com/office/drawing/2014/main" id="{AC41C6CA-3AB6-4312-A3EF-9D70F899D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9232" y="2778526"/>
            <a:ext cx="20241" cy="20241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7" name="Rectangle 309">
            <a:extLst>
              <a:ext uri="{FF2B5EF4-FFF2-40B4-BE49-F238E27FC236}">
                <a16:creationId xmlns:a16="http://schemas.microsoft.com/office/drawing/2014/main" id="{5755F3BD-D5BC-4AA6-A241-2E4056281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5426" y="3173688"/>
            <a:ext cx="20241" cy="20241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8" name="Rectangle 310">
            <a:extLst>
              <a:ext uri="{FF2B5EF4-FFF2-40B4-BE49-F238E27FC236}">
                <a16:creationId xmlns:a16="http://schemas.microsoft.com/office/drawing/2014/main" id="{F3563A90-4EDD-4769-99B3-AB4AD0BA2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3051" y="3308922"/>
            <a:ext cx="19050" cy="20241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9" name="Rectangle 311">
            <a:extLst>
              <a:ext uri="{FF2B5EF4-FFF2-40B4-BE49-F238E27FC236}">
                <a16:creationId xmlns:a16="http://schemas.microsoft.com/office/drawing/2014/main" id="{55277913-FCAD-40E4-963A-0DAFC2499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5919" y="3652356"/>
            <a:ext cx="20241" cy="20241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0" name="Rectangle 312">
            <a:extLst>
              <a:ext uri="{FF2B5EF4-FFF2-40B4-BE49-F238E27FC236}">
                <a16:creationId xmlns:a16="http://schemas.microsoft.com/office/drawing/2014/main" id="{BC2AD110-D427-4AFB-9C90-D89A614F7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9232" y="3794415"/>
            <a:ext cx="20241" cy="20241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1" name="Rectangle 313">
            <a:extLst>
              <a:ext uri="{FF2B5EF4-FFF2-40B4-BE49-F238E27FC236}">
                <a16:creationId xmlns:a16="http://schemas.microsoft.com/office/drawing/2014/main" id="{35029B05-7D46-44BC-8EF4-DA4704007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6147" y="4118925"/>
            <a:ext cx="20241" cy="20241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2" name="Rectangle 314">
            <a:extLst>
              <a:ext uri="{FF2B5EF4-FFF2-40B4-BE49-F238E27FC236}">
                <a16:creationId xmlns:a16="http://schemas.microsoft.com/office/drawing/2014/main" id="{E856B767-7F5B-495B-9623-CC697FDB7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6147" y="4240512"/>
            <a:ext cx="20241" cy="1905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3" name="Line 339">
            <a:extLst>
              <a:ext uri="{FF2B5EF4-FFF2-40B4-BE49-F238E27FC236}">
                <a16:creationId xmlns:a16="http://schemas.microsoft.com/office/drawing/2014/main" id="{21CE00F5-4FA6-4519-8A2F-1471BE650AC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85241" y="1363599"/>
            <a:ext cx="0" cy="310896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4" name="Line 340">
            <a:extLst>
              <a:ext uri="{FF2B5EF4-FFF2-40B4-BE49-F238E27FC236}">
                <a16:creationId xmlns:a16="http://schemas.microsoft.com/office/drawing/2014/main" id="{E4D91BD6-2B32-47FA-AA12-A088F7CDE89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22957" y="4471677"/>
            <a:ext cx="2326481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9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5" name="Line 341">
            <a:extLst>
              <a:ext uri="{FF2B5EF4-FFF2-40B4-BE49-F238E27FC236}">
                <a16:creationId xmlns:a16="http://schemas.microsoft.com/office/drawing/2014/main" id="{662C0D48-DB63-45B8-9550-AB791DF88EAA}"/>
              </a:ext>
            </a:extLst>
          </p:cNvPr>
          <p:cNvSpPr>
            <a:spLocks noChangeShapeType="1"/>
          </p:cNvSpPr>
          <p:nvPr/>
        </p:nvSpPr>
        <p:spPr bwMode="auto">
          <a:xfrm>
            <a:off x="4886307" y="4491274"/>
            <a:ext cx="0" cy="39291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9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6" name="Rectangle 342">
            <a:extLst>
              <a:ext uri="{FF2B5EF4-FFF2-40B4-BE49-F238E27FC236}">
                <a16:creationId xmlns:a16="http://schemas.microsoft.com/office/drawing/2014/main" id="{B5992556-1F57-4D57-82E9-4E0FD8ADA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5585" y="4556759"/>
            <a:ext cx="16030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en-US" altLang="en-US" sz="900" i="0" dirty="0">
                <a:solidFill>
                  <a:prstClr val="white"/>
                </a:solidFill>
                <a:ea typeface="+mn-ea"/>
                <a:cs typeface="+mn-cs"/>
              </a:rPr>
              <a:t>0.2</a:t>
            </a:r>
          </a:p>
        </p:txBody>
      </p:sp>
      <p:sp>
        <p:nvSpPr>
          <p:cNvPr id="257" name="Line 343">
            <a:extLst>
              <a:ext uri="{FF2B5EF4-FFF2-40B4-BE49-F238E27FC236}">
                <a16:creationId xmlns:a16="http://schemas.microsoft.com/office/drawing/2014/main" id="{C2DD4C85-04EA-417F-8189-4E619B06B632}"/>
              </a:ext>
            </a:extLst>
          </p:cNvPr>
          <p:cNvSpPr>
            <a:spLocks noChangeShapeType="1"/>
          </p:cNvSpPr>
          <p:nvPr/>
        </p:nvSpPr>
        <p:spPr bwMode="auto">
          <a:xfrm>
            <a:off x="5455426" y="4491274"/>
            <a:ext cx="0" cy="39291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9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8" name="Rectangle 344">
            <a:extLst>
              <a:ext uri="{FF2B5EF4-FFF2-40B4-BE49-F238E27FC236}">
                <a16:creationId xmlns:a16="http://schemas.microsoft.com/office/drawing/2014/main" id="{1084FFF6-C591-4EA2-8E5C-0EF14AEB80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4703" y="4556759"/>
            <a:ext cx="16030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en-US" altLang="en-US" sz="900" i="0" dirty="0">
                <a:solidFill>
                  <a:prstClr val="white"/>
                </a:solidFill>
                <a:ea typeface="+mn-ea"/>
                <a:cs typeface="+mn-cs"/>
              </a:rPr>
              <a:t>0.5</a:t>
            </a:r>
          </a:p>
        </p:txBody>
      </p:sp>
      <p:sp>
        <p:nvSpPr>
          <p:cNvPr id="259" name="Line 345">
            <a:extLst>
              <a:ext uri="{FF2B5EF4-FFF2-40B4-BE49-F238E27FC236}">
                <a16:creationId xmlns:a16="http://schemas.microsoft.com/office/drawing/2014/main" id="{2C38019C-6A6B-43F9-B98F-2F4E68E3F3B9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5241" y="4491274"/>
            <a:ext cx="0" cy="39291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9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0" name="Rectangle 346">
            <a:extLst>
              <a:ext uri="{FF2B5EF4-FFF2-40B4-BE49-F238E27FC236}">
                <a16:creationId xmlns:a16="http://schemas.microsoft.com/office/drawing/2014/main" id="{6F999D4C-F63E-4D12-9D46-1744A8849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7857" y="4556759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en-US" altLang="en-US" sz="900" i="0">
                <a:solidFill>
                  <a:prstClr val="white"/>
                </a:solidFill>
                <a:ea typeface="+mn-ea"/>
                <a:cs typeface="+mn-cs"/>
              </a:rPr>
              <a:t>1</a:t>
            </a:r>
          </a:p>
        </p:txBody>
      </p:sp>
      <p:sp>
        <p:nvSpPr>
          <p:cNvPr id="261" name="Line 347">
            <a:extLst>
              <a:ext uri="{FF2B5EF4-FFF2-40B4-BE49-F238E27FC236}">
                <a16:creationId xmlns:a16="http://schemas.microsoft.com/office/drawing/2014/main" id="{631F9175-073E-49F2-83F0-6BCBEAA6F93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8844" y="4491274"/>
            <a:ext cx="0" cy="39291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9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2" name="Rectangle 348">
            <a:extLst>
              <a:ext uri="{FF2B5EF4-FFF2-40B4-BE49-F238E27FC236}">
                <a16:creationId xmlns:a16="http://schemas.microsoft.com/office/drawing/2014/main" id="{D7E32C98-D7B7-4CA1-BD29-0C3064EBF6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9313" y="4556759"/>
            <a:ext cx="16030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en-US" altLang="en-US" sz="900" i="0">
                <a:solidFill>
                  <a:prstClr val="white"/>
                </a:solidFill>
                <a:ea typeface="+mn-ea"/>
                <a:cs typeface="+mn-cs"/>
              </a:rPr>
              <a:t>1.5</a:t>
            </a:r>
          </a:p>
        </p:txBody>
      </p:sp>
      <p:sp>
        <p:nvSpPr>
          <p:cNvPr id="263" name="Line 349">
            <a:extLst>
              <a:ext uri="{FF2B5EF4-FFF2-40B4-BE49-F238E27FC236}">
                <a16:creationId xmlns:a16="http://schemas.microsoft.com/office/drawing/2014/main" id="{FF7D27C3-694A-47D3-8D82-C57EB4899D7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61503" y="4491274"/>
            <a:ext cx="0" cy="39291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9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4" name="Rectangle 350">
            <a:extLst>
              <a:ext uri="{FF2B5EF4-FFF2-40B4-BE49-F238E27FC236}">
                <a16:creationId xmlns:a16="http://schemas.microsoft.com/office/drawing/2014/main" id="{EC804282-3E66-4E57-B01C-05AF55643A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3638" y="4556759"/>
            <a:ext cx="16030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en-US" altLang="en-US" sz="900" i="0">
                <a:solidFill>
                  <a:prstClr val="white"/>
                </a:solidFill>
                <a:ea typeface="+mn-ea"/>
                <a:cs typeface="+mn-cs"/>
              </a:rPr>
              <a:t>2.5</a:t>
            </a:r>
          </a:p>
        </p:txBody>
      </p:sp>
      <p:sp>
        <p:nvSpPr>
          <p:cNvPr id="265" name="Rectangle 565">
            <a:extLst>
              <a:ext uri="{FF2B5EF4-FFF2-40B4-BE49-F238E27FC236}">
                <a16:creationId xmlns:a16="http://schemas.microsoft.com/office/drawing/2014/main" id="{08BDD6DB-F1AA-4301-A427-CFF1C8110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5221" y="4707790"/>
            <a:ext cx="326371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>
              <a:defRPr/>
            </a:pPr>
            <a:r>
              <a:rPr lang="en-US" altLang="en-US" sz="900" i="0" dirty="0">
                <a:solidFill>
                  <a:srgbClr val="FDE25E"/>
                </a:solidFill>
                <a:ea typeface="+mn-ea"/>
              </a:rPr>
              <a:t> </a:t>
            </a:r>
            <a:r>
              <a:rPr lang="en-US" altLang="en-US" sz="1100" i="0" dirty="0">
                <a:solidFill>
                  <a:srgbClr val="FDE25E"/>
                </a:solidFill>
                <a:ea typeface="+mn-ea"/>
              </a:rPr>
              <a:t>Favors </a:t>
            </a:r>
            <a:r>
              <a:rPr lang="en-US" altLang="en-US" sz="1100" i="0" dirty="0" err="1">
                <a:solidFill>
                  <a:srgbClr val="FDE25E"/>
                </a:solidFill>
                <a:ea typeface="+mn-ea"/>
              </a:rPr>
              <a:t>MitraClip</a:t>
            </a:r>
            <a:r>
              <a:rPr lang="en-US" altLang="en-US" sz="1100" i="0" dirty="0">
                <a:solidFill>
                  <a:srgbClr val="FDE25E"/>
                </a:solidFill>
                <a:ea typeface="+mn-ea"/>
              </a:rPr>
              <a:t> + GDMT     Favors GDMT alone </a:t>
            </a:r>
          </a:p>
        </p:txBody>
      </p:sp>
      <p:graphicFrame>
        <p:nvGraphicFramePr>
          <p:cNvPr id="266" name="Table 265">
            <a:extLst>
              <a:ext uri="{FF2B5EF4-FFF2-40B4-BE49-F238E27FC236}">
                <a16:creationId xmlns:a16="http://schemas.microsoft.com/office/drawing/2014/main" id="{F1719868-2568-4548-A419-5AE0C17921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860458"/>
              </p:ext>
            </p:extLst>
          </p:nvPr>
        </p:nvGraphicFramePr>
        <p:xfrm>
          <a:off x="864724" y="1140797"/>
          <a:ext cx="7562615" cy="3174288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532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0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39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6304">
                  <a:extLst>
                    <a:ext uri="{9D8B030D-6E8A-4147-A177-3AD203B41FA5}">
                      <a16:colId xmlns:a16="http://schemas.microsoft.com/office/drawing/2014/main" val="4289297219"/>
                    </a:ext>
                  </a:extLst>
                </a:gridCol>
                <a:gridCol w="1128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4684">
                  <a:extLst>
                    <a:ext uri="{9D8B030D-6E8A-4147-A177-3AD203B41FA5}">
                      <a16:colId xmlns:a16="http://schemas.microsoft.com/office/drawing/2014/main" val="753433131"/>
                    </a:ext>
                  </a:extLst>
                </a:gridCol>
              </a:tblGrid>
              <a:tr h="263252">
                <a:tc>
                  <a:txBody>
                    <a:bodyPr/>
                    <a:lstStyle/>
                    <a:p>
                      <a:r>
                        <a:rPr lang="en-US" sz="900" b="1" i="0" kern="1200" dirty="0">
                          <a:solidFill>
                            <a:srgbClr val="FDE25E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Subgroup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685800"/>
                      <a:r>
                        <a:rPr lang="en-US" altLang="en-US" sz="900" b="1" i="0" dirty="0" err="1">
                          <a:solidFill>
                            <a:srgbClr val="FDE25E"/>
                          </a:solidFill>
                          <a:ea typeface="+mn-ea"/>
                          <a:cs typeface="+mn-cs"/>
                        </a:rPr>
                        <a:t>MitraClip</a:t>
                      </a:r>
                      <a:r>
                        <a:rPr lang="en-US" altLang="en-US" sz="900" b="1" i="0" dirty="0">
                          <a:solidFill>
                            <a:srgbClr val="FDE25E"/>
                          </a:solidFill>
                          <a:ea typeface="+mn-ea"/>
                          <a:cs typeface="+mn-cs"/>
                        </a:rPr>
                        <a:t> + GDMT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1" i="0" dirty="0">
                          <a:solidFill>
                            <a:srgbClr val="FDE25E"/>
                          </a:solidFill>
                          <a:ea typeface="+mn-ea"/>
                          <a:cs typeface="+mn-cs"/>
                        </a:rPr>
                        <a:t>GDMT Alone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900" b="0" i="0" dirty="0">
                        <a:solidFill>
                          <a:prstClr val="white"/>
                        </a:solidFill>
                        <a:ea typeface="+mn-ea"/>
                        <a:cs typeface="+mn-cs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1" i="0" kern="1200" dirty="0">
                          <a:solidFill>
                            <a:srgbClr val="FDE25E"/>
                          </a:solidFill>
                          <a:latin typeface="+mn-lt"/>
                          <a:ea typeface="+mn-ea"/>
                          <a:cs typeface="+mn-cs"/>
                        </a:rPr>
                        <a:t>    HR [95% CI]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900" b="1" i="0" kern="1200" dirty="0">
                          <a:solidFill>
                            <a:srgbClr val="FDE25E"/>
                          </a:solidFill>
                          <a:latin typeface="+mn-lt"/>
                          <a:ea typeface="+mn-ea"/>
                          <a:cs typeface="+mn-cs"/>
                        </a:rPr>
                        <a:t> HR [95% CI]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1" i="0" kern="1200" dirty="0">
                          <a:solidFill>
                            <a:srgbClr val="FDE25E"/>
                          </a:solidFill>
                          <a:latin typeface="+mn-lt"/>
                          <a:ea typeface="+mn-ea"/>
                          <a:cs typeface="+mn-cs"/>
                        </a:rPr>
                        <a:t> P [</a:t>
                      </a:r>
                      <a:r>
                        <a:rPr lang="en-US" altLang="en-US" sz="900" b="1" i="0" kern="1200" dirty="0" err="1">
                          <a:solidFill>
                            <a:srgbClr val="FDE25E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altLang="en-US" sz="900" b="1" i="0" kern="1200" dirty="0">
                          <a:solidFill>
                            <a:srgbClr val="FDE25E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4637445"/>
                  </a:ext>
                </a:extLst>
              </a:tr>
              <a:tr h="263252">
                <a:tc>
                  <a:txBody>
                    <a:bodyPr/>
                    <a:lstStyle/>
                    <a:p>
                      <a:r>
                        <a:rPr lang="en-US" sz="900" b="0" i="0" kern="1200" dirty="0">
                          <a:solidFill>
                            <a:srgbClr val="FEEE9E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All patients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685800"/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45.4% (128)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67.4% (189)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900" b="0" i="0" dirty="0">
                        <a:solidFill>
                          <a:prstClr val="white"/>
                        </a:solidFill>
                        <a:ea typeface="+mn-ea"/>
                        <a:cs typeface="+mn-cs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900" b="0" i="0" dirty="0">
                        <a:solidFill>
                          <a:prstClr val="white"/>
                        </a:solidFill>
                        <a:ea typeface="+mn-ea"/>
                        <a:cs typeface="+mn-cs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0.57 [0.45, 0.71]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883">
                <a:tc>
                  <a:txBody>
                    <a:bodyPr/>
                    <a:lstStyle/>
                    <a:p>
                      <a:pPr marL="0" algn="l" defTabSz="914377" rtl="0" eaLnBrk="1" latinLnBrk="0" hangingPunct="1"/>
                      <a:r>
                        <a:rPr lang="en-US" sz="900" b="0" i="0" kern="1200" dirty="0">
                          <a:solidFill>
                            <a:srgbClr val="FEEE9E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Baseline LVEF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1440" lvl="1"/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≥ 30% (median: n=301)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44.1% (62)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60.5% (84)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0.61 [0.44, 0.85]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0.29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86158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1440" lvl="1"/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&lt; 30% (median: n=274)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45.8% (55)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77.6% (98)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0.46 [0.33, 0.64]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89192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1440" lvl="1"/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&gt; 40% (n=103)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49.7% (22)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53.5% (26)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0.70 [0.39, 1.23]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0.26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24366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1440" marR="0" lvl="1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≤ 40% (n=472)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43.8% (95)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71.8% (156)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0.50 [0.39, 0.65]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9677989"/>
                  </a:ext>
                </a:extLst>
              </a:tr>
              <a:tr h="188730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rgbClr val="FEEE9E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LVEDV (median)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64120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1440" marR="0" lvl="1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≥ 181 mL (n=288)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48.3% (63)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68.0% (92)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0.57 [0.41, 0.79]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0.52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53979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1440" lvl="1"/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&lt; 181 mL (n=287)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41.5% (54)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68.5% (90)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0.49 [0.35, 0.69]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5504488"/>
                  </a:ext>
                </a:extLst>
              </a:tr>
              <a:tr h="248161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rgbClr val="FEEE9E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LVESV (median)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1440" lvl="1"/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≥ 124 mL (n=288)</a:t>
                      </a:r>
                      <a:endParaRPr lang="en-US" sz="900" b="0" dirty="0"/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46.8% (60)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71.1% (97)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0.51 [0.37, 0.71]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0.83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7914362"/>
                  </a:ext>
                </a:extLst>
              </a:tr>
              <a:tr h="53226">
                <a:tc>
                  <a:txBody>
                    <a:bodyPr/>
                    <a:lstStyle/>
                    <a:p>
                      <a:pPr marL="91440" marR="0" lvl="1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&lt; 124 mL (n=287)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43.1% (57)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65.7% (85)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0.55 [0.39, 0.77]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3642183"/>
                  </a:ext>
                </a:extLst>
              </a:tr>
              <a:tr h="211313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rgbClr val="FEEE9E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LV Stroke Volume (median)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1440" lvl="1"/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≥ 49 mL (n=286)</a:t>
                      </a:r>
                      <a:endParaRPr lang="en-US" sz="900" b="0" dirty="0"/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46.0% (60)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65.0% (88)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0.64 [0.46, 0.89]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0.30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8518471"/>
                  </a:ext>
                </a:extLst>
              </a:tr>
              <a:tr h="72560">
                <a:tc>
                  <a:txBody>
                    <a:bodyPr/>
                    <a:lstStyle/>
                    <a:p>
                      <a:pPr marL="91440" marR="0" lvl="1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&lt; 49 mL (n=289)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44.3% (59)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69.5% (89)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0.49 [0.35, 0.69]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9627711"/>
                  </a:ext>
                </a:extLst>
              </a:tr>
              <a:tr h="168777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rgbClr val="FEEE9E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LVEDD (median)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1440" lvl="1"/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≥ 6.1 cm (n=340)</a:t>
                      </a:r>
                      <a:endParaRPr lang="en-US" sz="900" b="0" dirty="0"/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48.4% (76)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71.2% (110)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0.56 [0.41, 0.75]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0.94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27130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1440" lvl="1"/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&lt; 6.1 cm (n=268)</a:t>
                      </a:r>
                      <a:endParaRPr lang="en-US" sz="900" b="0" dirty="0"/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41.9% (52)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64.3% (79)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0.56 [0.39, 0.79]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267" name="Rectangle 266">
            <a:extLst>
              <a:ext uri="{FF2B5EF4-FFF2-40B4-BE49-F238E27FC236}">
                <a16:creationId xmlns:a16="http://schemas.microsoft.com/office/drawing/2014/main" id="{25C55782-1627-41A9-AADA-74745CD07A87}"/>
              </a:ext>
            </a:extLst>
          </p:cNvPr>
          <p:cNvSpPr>
            <a:spLocks noChangeAspect="1"/>
          </p:cNvSpPr>
          <p:nvPr/>
        </p:nvSpPr>
        <p:spPr bwMode="auto">
          <a:xfrm>
            <a:off x="5496543" y="4111936"/>
            <a:ext cx="36147" cy="3614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268" name="Rectangle 267">
            <a:extLst>
              <a:ext uri="{FF2B5EF4-FFF2-40B4-BE49-F238E27FC236}">
                <a16:creationId xmlns:a16="http://schemas.microsoft.com/office/drawing/2014/main" id="{57EB75B9-4985-4AE8-A136-AA1BAD461C38}"/>
              </a:ext>
            </a:extLst>
          </p:cNvPr>
          <p:cNvSpPr>
            <a:spLocks noChangeAspect="1"/>
          </p:cNvSpPr>
          <p:nvPr/>
        </p:nvSpPr>
        <p:spPr bwMode="auto">
          <a:xfrm>
            <a:off x="5450051" y="3164287"/>
            <a:ext cx="36147" cy="3614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269" name="Rectangle 268">
            <a:extLst>
              <a:ext uri="{FF2B5EF4-FFF2-40B4-BE49-F238E27FC236}">
                <a16:creationId xmlns:a16="http://schemas.microsoft.com/office/drawing/2014/main" id="{048360E7-D60C-4907-8DAB-AAD5D9453F6A}"/>
              </a:ext>
            </a:extLst>
          </p:cNvPr>
          <p:cNvSpPr>
            <a:spLocks noChangeAspect="1"/>
          </p:cNvSpPr>
          <p:nvPr/>
        </p:nvSpPr>
        <p:spPr bwMode="auto">
          <a:xfrm>
            <a:off x="5510657" y="2635172"/>
            <a:ext cx="36147" cy="3614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270" name="Rectangle 269">
            <a:extLst>
              <a:ext uri="{FF2B5EF4-FFF2-40B4-BE49-F238E27FC236}">
                <a16:creationId xmlns:a16="http://schemas.microsoft.com/office/drawing/2014/main" id="{2FA70743-64C6-4C01-9818-5E1EE15D367B}"/>
              </a:ext>
            </a:extLst>
          </p:cNvPr>
          <p:cNvSpPr>
            <a:spLocks noChangeAspect="1"/>
          </p:cNvSpPr>
          <p:nvPr/>
        </p:nvSpPr>
        <p:spPr bwMode="auto">
          <a:xfrm>
            <a:off x="5632746" y="2191448"/>
            <a:ext cx="36147" cy="3614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271" name="Rectangle 270">
            <a:extLst>
              <a:ext uri="{FF2B5EF4-FFF2-40B4-BE49-F238E27FC236}">
                <a16:creationId xmlns:a16="http://schemas.microsoft.com/office/drawing/2014/main" id="{96BB905B-C916-4BFE-94E9-7ADEDDB93B3A}"/>
              </a:ext>
            </a:extLst>
          </p:cNvPr>
          <p:cNvSpPr>
            <a:spLocks noChangeAspect="1"/>
          </p:cNvSpPr>
          <p:nvPr/>
        </p:nvSpPr>
        <p:spPr bwMode="auto">
          <a:xfrm>
            <a:off x="5419154" y="2779004"/>
            <a:ext cx="36147" cy="3614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272" name="Rectangle 271">
            <a:extLst>
              <a:ext uri="{FF2B5EF4-FFF2-40B4-BE49-F238E27FC236}">
                <a16:creationId xmlns:a16="http://schemas.microsoft.com/office/drawing/2014/main" id="{75395ED0-416E-4E76-A827-D9458B50B358}"/>
              </a:ext>
            </a:extLst>
          </p:cNvPr>
          <p:cNvSpPr>
            <a:spLocks noChangeAspect="1"/>
          </p:cNvSpPr>
          <p:nvPr/>
        </p:nvSpPr>
        <p:spPr bwMode="auto">
          <a:xfrm>
            <a:off x="5486509" y="3303622"/>
            <a:ext cx="36147" cy="3614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273" name="Rectangle 272">
            <a:extLst>
              <a:ext uri="{FF2B5EF4-FFF2-40B4-BE49-F238E27FC236}">
                <a16:creationId xmlns:a16="http://schemas.microsoft.com/office/drawing/2014/main" id="{02683164-B1BB-4D9A-BEAD-50D2BCE448CC}"/>
              </a:ext>
            </a:extLst>
          </p:cNvPr>
          <p:cNvSpPr>
            <a:spLocks noChangeAspect="1"/>
          </p:cNvSpPr>
          <p:nvPr/>
        </p:nvSpPr>
        <p:spPr bwMode="auto">
          <a:xfrm>
            <a:off x="5497141" y="4235155"/>
            <a:ext cx="36147" cy="3614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274" name="Rectangle 273">
            <a:extLst>
              <a:ext uri="{FF2B5EF4-FFF2-40B4-BE49-F238E27FC236}">
                <a16:creationId xmlns:a16="http://schemas.microsoft.com/office/drawing/2014/main" id="{E2B69D27-A1C2-4C3D-B0CF-2BDA55A90675}"/>
              </a:ext>
            </a:extLst>
          </p:cNvPr>
          <p:cNvSpPr>
            <a:spLocks noChangeAspect="1"/>
          </p:cNvSpPr>
          <p:nvPr/>
        </p:nvSpPr>
        <p:spPr bwMode="auto">
          <a:xfrm>
            <a:off x="5431006" y="2325701"/>
            <a:ext cx="36147" cy="3614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275" name="Rectangle 274">
            <a:extLst>
              <a:ext uri="{FF2B5EF4-FFF2-40B4-BE49-F238E27FC236}">
                <a16:creationId xmlns:a16="http://schemas.microsoft.com/office/drawing/2014/main" id="{3F0C3921-CB97-47F8-B084-78EE694C9D41}"/>
              </a:ext>
            </a:extLst>
          </p:cNvPr>
          <p:cNvSpPr>
            <a:spLocks noChangeAspect="1"/>
          </p:cNvSpPr>
          <p:nvPr/>
        </p:nvSpPr>
        <p:spPr bwMode="auto">
          <a:xfrm>
            <a:off x="5508870" y="1524499"/>
            <a:ext cx="36147" cy="3614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276" name="Rectangle 275">
            <a:extLst>
              <a:ext uri="{FF2B5EF4-FFF2-40B4-BE49-F238E27FC236}">
                <a16:creationId xmlns:a16="http://schemas.microsoft.com/office/drawing/2014/main" id="{07E713C9-CF30-46D5-AB70-C44E7ED24B23}"/>
              </a:ext>
            </a:extLst>
          </p:cNvPr>
          <p:cNvSpPr>
            <a:spLocks noChangeAspect="1"/>
          </p:cNvSpPr>
          <p:nvPr/>
        </p:nvSpPr>
        <p:spPr bwMode="auto">
          <a:xfrm>
            <a:off x="5553433" y="1902564"/>
            <a:ext cx="36147" cy="3614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277" name="Rectangle 276">
            <a:extLst>
              <a:ext uri="{FF2B5EF4-FFF2-40B4-BE49-F238E27FC236}">
                <a16:creationId xmlns:a16="http://schemas.microsoft.com/office/drawing/2014/main" id="{1DC2CFEE-A3EE-431A-8F52-BDD5AFD858AD}"/>
              </a:ext>
            </a:extLst>
          </p:cNvPr>
          <p:cNvSpPr>
            <a:spLocks noChangeAspect="1"/>
          </p:cNvSpPr>
          <p:nvPr/>
        </p:nvSpPr>
        <p:spPr bwMode="auto">
          <a:xfrm>
            <a:off x="5378161" y="2024080"/>
            <a:ext cx="36147" cy="3614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278" name="Rectangle 277">
            <a:extLst>
              <a:ext uri="{FF2B5EF4-FFF2-40B4-BE49-F238E27FC236}">
                <a16:creationId xmlns:a16="http://schemas.microsoft.com/office/drawing/2014/main" id="{4D363A41-0C16-42B5-91C1-1F04EE3DDF9C}"/>
              </a:ext>
            </a:extLst>
          </p:cNvPr>
          <p:cNvSpPr>
            <a:spLocks noChangeAspect="1"/>
          </p:cNvSpPr>
          <p:nvPr/>
        </p:nvSpPr>
        <p:spPr bwMode="auto">
          <a:xfrm>
            <a:off x="5576913" y="3649036"/>
            <a:ext cx="36147" cy="3614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279" name="Rectangle 278">
            <a:extLst>
              <a:ext uri="{FF2B5EF4-FFF2-40B4-BE49-F238E27FC236}">
                <a16:creationId xmlns:a16="http://schemas.microsoft.com/office/drawing/2014/main" id="{3A22BECF-448F-4BEC-AC06-80D714563191}"/>
              </a:ext>
            </a:extLst>
          </p:cNvPr>
          <p:cNvSpPr>
            <a:spLocks noChangeAspect="1"/>
          </p:cNvSpPr>
          <p:nvPr/>
        </p:nvSpPr>
        <p:spPr bwMode="auto">
          <a:xfrm>
            <a:off x="5415653" y="3790804"/>
            <a:ext cx="36147" cy="3614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0089341"/>
      </p:ext>
    </p:extLst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87">
            <a:extLst>
              <a:ext uri="{FF2B5EF4-FFF2-40B4-BE49-F238E27FC236}">
                <a16:creationId xmlns:a16="http://schemas.microsoft.com/office/drawing/2014/main" id="{CDD11FDC-435C-DB4F-A407-DA159209D7DA}"/>
              </a:ext>
            </a:extLst>
          </p:cNvPr>
          <p:cNvSpPr/>
          <p:nvPr/>
        </p:nvSpPr>
        <p:spPr bwMode="auto">
          <a:xfrm>
            <a:off x="682324" y="1160516"/>
            <a:ext cx="7779353" cy="3648551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ヒラギノ角ゴ Pro W3" pitchFamily="-111" charset="-12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422DC4-114F-BE4E-A9E5-CC5AE025565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104" b="14030"/>
          <a:stretch/>
        </p:blipFill>
        <p:spPr bwMode="auto">
          <a:xfrm>
            <a:off x="0" y="0"/>
            <a:ext cx="1166926" cy="41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3">
            <a:extLst>
              <a:ext uri="{FF2B5EF4-FFF2-40B4-BE49-F238E27FC236}">
                <a16:creationId xmlns:a16="http://schemas.microsoft.com/office/drawing/2014/main" id="{2769E5D5-2B2B-4EEC-B34B-119443FB1ADF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204913" y="0"/>
            <a:ext cx="673417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1" u="none" strike="noStrike" kern="1200" cap="none" spc="0" normalizeH="0" baseline="0" noProof="0">
              <a:ln>
                <a:noFill/>
              </a:ln>
              <a:solidFill>
                <a:srgbClr val="FFCC99"/>
              </a:solidFill>
              <a:effectLst/>
              <a:uLnTx/>
              <a:uFillTx/>
              <a:latin typeface="Arial" charset="0"/>
              <a:ea typeface="ヒラギノ角ゴ Pro W3"/>
              <a:cs typeface="Arial" charset="0"/>
            </a:endParaRPr>
          </a:p>
        </p:txBody>
      </p:sp>
      <p:sp>
        <p:nvSpPr>
          <p:cNvPr id="253" name="Line 339">
            <a:extLst>
              <a:ext uri="{FF2B5EF4-FFF2-40B4-BE49-F238E27FC236}">
                <a16:creationId xmlns:a16="http://schemas.microsoft.com/office/drawing/2014/main" id="{21CE00F5-4FA6-4519-8A2F-1471BE650AC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85241" y="1452167"/>
            <a:ext cx="0" cy="283464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4" name="Line 340">
            <a:extLst>
              <a:ext uri="{FF2B5EF4-FFF2-40B4-BE49-F238E27FC236}">
                <a16:creationId xmlns:a16="http://schemas.microsoft.com/office/drawing/2014/main" id="{E4D91BD6-2B32-47FA-AA12-A088F7CDE89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29082" y="4292464"/>
            <a:ext cx="2326481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9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5" name="Line 341">
            <a:extLst>
              <a:ext uri="{FF2B5EF4-FFF2-40B4-BE49-F238E27FC236}">
                <a16:creationId xmlns:a16="http://schemas.microsoft.com/office/drawing/2014/main" id="{662C0D48-DB63-45B8-9550-AB791DF88EAA}"/>
              </a:ext>
            </a:extLst>
          </p:cNvPr>
          <p:cNvSpPr>
            <a:spLocks noChangeShapeType="1"/>
          </p:cNvSpPr>
          <p:nvPr/>
        </p:nvSpPr>
        <p:spPr bwMode="auto">
          <a:xfrm>
            <a:off x="4886307" y="4292464"/>
            <a:ext cx="0" cy="39291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9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6" name="Rectangle 342">
            <a:extLst>
              <a:ext uri="{FF2B5EF4-FFF2-40B4-BE49-F238E27FC236}">
                <a16:creationId xmlns:a16="http://schemas.microsoft.com/office/drawing/2014/main" id="{B5992556-1F57-4D57-82E9-4E0FD8ADA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5585" y="4357949"/>
            <a:ext cx="16030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en-US" altLang="en-US" sz="900" i="0" dirty="0">
                <a:solidFill>
                  <a:prstClr val="white"/>
                </a:solidFill>
                <a:ea typeface="+mn-ea"/>
                <a:cs typeface="+mn-cs"/>
              </a:rPr>
              <a:t>0.2</a:t>
            </a:r>
          </a:p>
        </p:txBody>
      </p:sp>
      <p:sp>
        <p:nvSpPr>
          <p:cNvPr id="257" name="Line 343">
            <a:extLst>
              <a:ext uri="{FF2B5EF4-FFF2-40B4-BE49-F238E27FC236}">
                <a16:creationId xmlns:a16="http://schemas.microsoft.com/office/drawing/2014/main" id="{C2DD4C85-04EA-417F-8189-4E619B06B632}"/>
              </a:ext>
            </a:extLst>
          </p:cNvPr>
          <p:cNvSpPr>
            <a:spLocks noChangeShapeType="1"/>
          </p:cNvSpPr>
          <p:nvPr/>
        </p:nvSpPr>
        <p:spPr bwMode="auto">
          <a:xfrm>
            <a:off x="5455426" y="4292464"/>
            <a:ext cx="0" cy="39291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9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8" name="Rectangle 344">
            <a:extLst>
              <a:ext uri="{FF2B5EF4-FFF2-40B4-BE49-F238E27FC236}">
                <a16:creationId xmlns:a16="http://schemas.microsoft.com/office/drawing/2014/main" id="{1084FFF6-C591-4EA2-8E5C-0EF14AEB80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4703" y="4357949"/>
            <a:ext cx="16030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en-US" altLang="en-US" sz="900" i="0" dirty="0">
                <a:solidFill>
                  <a:prstClr val="white"/>
                </a:solidFill>
                <a:ea typeface="+mn-ea"/>
                <a:cs typeface="+mn-cs"/>
              </a:rPr>
              <a:t>0.5</a:t>
            </a:r>
          </a:p>
        </p:txBody>
      </p:sp>
      <p:sp>
        <p:nvSpPr>
          <p:cNvPr id="259" name="Line 345">
            <a:extLst>
              <a:ext uri="{FF2B5EF4-FFF2-40B4-BE49-F238E27FC236}">
                <a16:creationId xmlns:a16="http://schemas.microsoft.com/office/drawing/2014/main" id="{2C38019C-6A6B-43F9-B98F-2F4E68E3F3B9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5241" y="4292464"/>
            <a:ext cx="0" cy="39291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9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0" name="Rectangle 346">
            <a:extLst>
              <a:ext uri="{FF2B5EF4-FFF2-40B4-BE49-F238E27FC236}">
                <a16:creationId xmlns:a16="http://schemas.microsoft.com/office/drawing/2014/main" id="{6F999D4C-F63E-4D12-9D46-1744A8849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7857" y="4357949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en-US" altLang="en-US" sz="900" i="0">
                <a:solidFill>
                  <a:prstClr val="white"/>
                </a:solidFill>
                <a:ea typeface="+mn-ea"/>
                <a:cs typeface="+mn-cs"/>
              </a:rPr>
              <a:t>1</a:t>
            </a:r>
          </a:p>
        </p:txBody>
      </p:sp>
      <p:sp>
        <p:nvSpPr>
          <p:cNvPr id="261" name="Line 347">
            <a:extLst>
              <a:ext uri="{FF2B5EF4-FFF2-40B4-BE49-F238E27FC236}">
                <a16:creationId xmlns:a16="http://schemas.microsoft.com/office/drawing/2014/main" id="{631F9175-073E-49F2-83F0-6BCBEAA6F93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8844" y="4292464"/>
            <a:ext cx="0" cy="39291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9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2" name="Rectangle 348">
            <a:extLst>
              <a:ext uri="{FF2B5EF4-FFF2-40B4-BE49-F238E27FC236}">
                <a16:creationId xmlns:a16="http://schemas.microsoft.com/office/drawing/2014/main" id="{D7E32C98-D7B7-4CA1-BD29-0C3064EBF6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9313" y="4357949"/>
            <a:ext cx="16030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en-US" altLang="en-US" sz="900" i="0">
                <a:solidFill>
                  <a:prstClr val="white"/>
                </a:solidFill>
                <a:ea typeface="+mn-ea"/>
                <a:cs typeface="+mn-cs"/>
              </a:rPr>
              <a:t>1.5</a:t>
            </a:r>
          </a:p>
        </p:txBody>
      </p:sp>
      <p:sp>
        <p:nvSpPr>
          <p:cNvPr id="263" name="Line 349">
            <a:extLst>
              <a:ext uri="{FF2B5EF4-FFF2-40B4-BE49-F238E27FC236}">
                <a16:creationId xmlns:a16="http://schemas.microsoft.com/office/drawing/2014/main" id="{FF7D27C3-694A-47D3-8D82-C57EB4899D7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61503" y="4292464"/>
            <a:ext cx="0" cy="39291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9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4" name="Rectangle 350">
            <a:extLst>
              <a:ext uri="{FF2B5EF4-FFF2-40B4-BE49-F238E27FC236}">
                <a16:creationId xmlns:a16="http://schemas.microsoft.com/office/drawing/2014/main" id="{EC804282-3E66-4E57-B01C-05AF55643A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3638" y="4357949"/>
            <a:ext cx="16030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en-US" altLang="en-US" sz="900" i="0">
                <a:solidFill>
                  <a:prstClr val="white"/>
                </a:solidFill>
                <a:ea typeface="+mn-ea"/>
                <a:cs typeface="+mn-cs"/>
              </a:rPr>
              <a:t>2.5</a:t>
            </a:r>
          </a:p>
        </p:txBody>
      </p:sp>
      <p:sp>
        <p:nvSpPr>
          <p:cNvPr id="100" name="Line 166">
            <a:extLst>
              <a:ext uri="{FF2B5EF4-FFF2-40B4-BE49-F238E27FC236}">
                <a16:creationId xmlns:a16="http://schemas.microsoft.com/office/drawing/2014/main" id="{E03ECA1D-DB9E-4EF9-B683-4D1A62A78329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9231" y="2005179"/>
            <a:ext cx="220266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Line 167">
            <a:extLst>
              <a:ext uri="{FF2B5EF4-FFF2-40B4-BE49-F238E27FC236}">
                <a16:creationId xmlns:a16="http://schemas.microsoft.com/office/drawing/2014/main" id="{EF12EAF1-E43C-4A9D-9290-CDE187EFBA4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9966" y="2153422"/>
            <a:ext cx="180975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Line 168">
            <a:extLst>
              <a:ext uri="{FF2B5EF4-FFF2-40B4-BE49-F238E27FC236}">
                <a16:creationId xmlns:a16="http://schemas.microsoft.com/office/drawing/2014/main" id="{60C8916A-DC32-4961-9FD6-9AC807B3BD73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6387" y="2465931"/>
            <a:ext cx="194072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Line 169">
            <a:extLst>
              <a:ext uri="{FF2B5EF4-FFF2-40B4-BE49-F238E27FC236}">
                <a16:creationId xmlns:a16="http://schemas.microsoft.com/office/drawing/2014/main" id="{3019E07B-9AF2-44CD-9512-F434F2315DCF}"/>
              </a:ext>
            </a:extLst>
          </p:cNvPr>
          <p:cNvSpPr>
            <a:spLocks noChangeShapeType="1"/>
          </p:cNvSpPr>
          <p:nvPr/>
        </p:nvSpPr>
        <p:spPr bwMode="auto">
          <a:xfrm>
            <a:off x="5503050" y="2609498"/>
            <a:ext cx="214312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Line 170">
            <a:extLst>
              <a:ext uri="{FF2B5EF4-FFF2-40B4-BE49-F238E27FC236}">
                <a16:creationId xmlns:a16="http://schemas.microsoft.com/office/drawing/2014/main" id="{89BE5FAB-94B0-4888-A3AC-9615B7FC017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2810" y="2992877"/>
            <a:ext cx="180975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Line 171">
            <a:extLst>
              <a:ext uri="{FF2B5EF4-FFF2-40B4-BE49-F238E27FC236}">
                <a16:creationId xmlns:a16="http://schemas.microsoft.com/office/drawing/2014/main" id="{BF32559E-526B-44F0-A0AF-E4ED019D224A}"/>
              </a:ext>
            </a:extLst>
          </p:cNvPr>
          <p:cNvSpPr>
            <a:spLocks noChangeShapeType="1"/>
          </p:cNvSpPr>
          <p:nvPr/>
        </p:nvSpPr>
        <p:spPr bwMode="auto">
          <a:xfrm>
            <a:off x="5503050" y="3136441"/>
            <a:ext cx="227410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Line 172">
            <a:extLst>
              <a:ext uri="{FF2B5EF4-FFF2-40B4-BE49-F238E27FC236}">
                <a16:creationId xmlns:a16="http://schemas.microsoft.com/office/drawing/2014/main" id="{2C8563A0-07FF-45BE-818A-C08BF58A8A64}"/>
              </a:ext>
            </a:extLst>
          </p:cNvPr>
          <p:cNvSpPr>
            <a:spLocks noChangeShapeType="1"/>
          </p:cNvSpPr>
          <p:nvPr/>
        </p:nvSpPr>
        <p:spPr bwMode="auto">
          <a:xfrm>
            <a:off x="5455425" y="3476108"/>
            <a:ext cx="302419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Line 173">
            <a:extLst>
              <a:ext uri="{FF2B5EF4-FFF2-40B4-BE49-F238E27FC236}">
                <a16:creationId xmlns:a16="http://schemas.microsoft.com/office/drawing/2014/main" id="{0FA629B5-C098-40E8-83B6-0C80179E787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1366" y="3626178"/>
            <a:ext cx="341710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Line 174">
            <a:extLst>
              <a:ext uri="{FF2B5EF4-FFF2-40B4-BE49-F238E27FC236}">
                <a16:creationId xmlns:a16="http://schemas.microsoft.com/office/drawing/2014/main" id="{A5EAC5B5-9054-44CA-AB26-1A33404F80E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75653" y="3924682"/>
            <a:ext cx="301228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Line 175">
            <a:extLst>
              <a:ext uri="{FF2B5EF4-FFF2-40B4-BE49-F238E27FC236}">
                <a16:creationId xmlns:a16="http://schemas.microsoft.com/office/drawing/2014/main" id="{CC12302B-FA25-407F-86DD-CE7DB2D8C2F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55425" y="4067007"/>
            <a:ext cx="328612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Line 203">
            <a:extLst>
              <a:ext uri="{FF2B5EF4-FFF2-40B4-BE49-F238E27FC236}">
                <a16:creationId xmlns:a16="http://schemas.microsoft.com/office/drawing/2014/main" id="{39C3DC34-E4FF-40D9-A119-8B34963815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49497" y="1971841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1" name="Line 204">
            <a:extLst>
              <a:ext uri="{FF2B5EF4-FFF2-40B4-BE49-F238E27FC236}">
                <a16:creationId xmlns:a16="http://schemas.microsoft.com/office/drawing/2014/main" id="{CC18262A-191E-467A-A5E6-7C8716AFEA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70941" y="2126037"/>
            <a:ext cx="0" cy="60722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2" name="Line 206">
            <a:extLst>
              <a:ext uri="{FF2B5EF4-FFF2-40B4-BE49-F238E27FC236}">
                <a16:creationId xmlns:a16="http://schemas.microsoft.com/office/drawing/2014/main" id="{AB42E7EB-98F6-4619-8B01-A15B386763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30460" y="2432593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3" name="Line 207">
            <a:extLst>
              <a:ext uri="{FF2B5EF4-FFF2-40B4-BE49-F238E27FC236}">
                <a16:creationId xmlns:a16="http://schemas.microsoft.com/office/drawing/2014/main" id="{CFBD4934-DE3A-4F94-A7BD-F34AD2B00A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7363" y="2576160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4" name="Line 208">
            <a:extLst>
              <a:ext uri="{FF2B5EF4-FFF2-40B4-BE49-F238E27FC236}">
                <a16:creationId xmlns:a16="http://schemas.microsoft.com/office/drawing/2014/main" id="{A28BB888-5160-4429-BBE1-2590844C17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63785" y="2958349"/>
            <a:ext cx="0" cy="67866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5" name="Line 209">
            <a:extLst>
              <a:ext uri="{FF2B5EF4-FFF2-40B4-BE49-F238E27FC236}">
                <a16:creationId xmlns:a16="http://schemas.microsoft.com/office/drawing/2014/main" id="{F76E7D26-74A5-41A7-A63D-1FDB643917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30460" y="3103103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6" name="Line 210">
            <a:extLst>
              <a:ext uri="{FF2B5EF4-FFF2-40B4-BE49-F238E27FC236}">
                <a16:creationId xmlns:a16="http://schemas.microsoft.com/office/drawing/2014/main" id="{B01AB737-2845-4DDC-85EC-0D0705ECF5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57844" y="3453400"/>
            <a:ext cx="0" cy="67866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7" name="Line 211">
            <a:extLst>
              <a:ext uri="{FF2B5EF4-FFF2-40B4-BE49-F238E27FC236}">
                <a16:creationId xmlns:a16="http://schemas.microsoft.com/office/drawing/2014/main" id="{79AA9761-95E5-4E2A-A6E6-87385809464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03076" y="3592841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8" name="Line 212">
            <a:extLst>
              <a:ext uri="{FF2B5EF4-FFF2-40B4-BE49-F238E27FC236}">
                <a16:creationId xmlns:a16="http://schemas.microsoft.com/office/drawing/2014/main" id="{065C0DEA-B5EF-4C11-9F38-AB38A5E0AF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76882" y="3886023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9" name="Line 213">
            <a:extLst>
              <a:ext uri="{FF2B5EF4-FFF2-40B4-BE49-F238E27FC236}">
                <a16:creationId xmlns:a16="http://schemas.microsoft.com/office/drawing/2014/main" id="{25B7DAF0-D89F-4612-8478-239E46760E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84038" y="4033669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0" name="Line 241">
            <a:extLst>
              <a:ext uri="{FF2B5EF4-FFF2-40B4-BE49-F238E27FC236}">
                <a16:creationId xmlns:a16="http://schemas.microsoft.com/office/drawing/2014/main" id="{9204307F-0513-4572-A6CE-2CA796D8D3C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13728" y="2005179"/>
            <a:ext cx="215503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1" name="Line 242">
            <a:extLst>
              <a:ext uri="{FF2B5EF4-FFF2-40B4-BE49-F238E27FC236}">
                <a16:creationId xmlns:a16="http://schemas.microsoft.com/office/drawing/2014/main" id="{2D4DDB06-95D9-4864-AAED-5063484982C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88751" y="2153422"/>
            <a:ext cx="201216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Line 243">
            <a:extLst>
              <a:ext uri="{FF2B5EF4-FFF2-40B4-BE49-F238E27FC236}">
                <a16:creationId xmlns:a16="http://schemas.microsoft.com/office/drawing/2014/main" id="{FE17CD06-5636-4D17-A2E1-674360FA39A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8269" y="2465931"/>
            <a:ext cx="188119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3" name="Line 244">
            <a:extLst>
              <a:ext uri="{FF2B5EF4-FFF2-40B4-BE49-F238E27FC236}">
                <a16:creationId xmlns:a16="http://schemas.microsoft.com/office/drawing/2014/main" id="{2E78EAD2-4598-4242-AC03-34E0D6A4A2F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01835" y="2609498"/>
            <a:ext cx="201216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4" name="Line 245">
            <a:extLst>
              <a:ext uri="{FF2B5EF4-FFF2-40B4-BE49-F238E27FC236}">
                <a16:creationId xmlns:a16="http://schemas.microsoft.com/office/drawing/2014/main" id="{A80D97C7-54F7-4BAB-ADD7-0FCF96C435F8}"/>
              </a:ext>
            </a:extLst>
          </p:cNvPr>
          <p:cNvSpPr>
            <a:spLocks noChangeShapeType="1"/>
          </p:cNvSpPr>
          <p:nvPr/>
        </p:nvSpPr>
        <p:spPr bwMode="auto">
          <a:xfrm>
            <a:off x="5287547" y="2992877"/>
            <a:ext cx="195262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Line 246">
            <a:extLst>
              <a:ext uri="{FF2B5EF4-FFF2-40B4-BE49-F238E27FC236}">
                <a16:creationId xmlns:a16="http://schemas.microsoft.com/office/drawing/2014/main" id="{1BA32C34-16ED-4651-A835-DAA975B43B6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67307" y="3136441"/>
            <a:ext cx="235744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6" name="Line 247">
            <a:extLst>
              <a:ext uri="{FF2B5EF4-FFF2-40B4-BE49-F238E27FC236}">
                <a16:creationId xmlns:a16="http://schemas.microsoft.com/office/drawing/2014/main" id="{D3B195A8-4E11-46B5-9ED8-DE1FEF548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60151" y="3476108"/>
            <a:ext cx="295275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7" name="Line 248">
            <a:extLst>
              <a:ext uri="{FF2B5EF4-FFF2-40B4-BE49-F238E27FC236}">
                <a16:creationId xmlns:a16="http://schemas.microsoft.com/office/drawing/2014/main" id="{1383A9A3-3F71-4258-868C-B9764F454AAD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6801" y="3626178"/>
            <a:ext cx="334566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8" name="Line 249">
            <a:extLst>
              <a:ext uri="{FF2B5EF4-FFF2-40B4-BE49-F238E27FC236}">
                <a16:creationId xmlns:a16="http://schemas.microsoft.com/office/drawing/2014/main" id="{EA084117-380F-4A42-AC9D-D578EE6AD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5073235" y="3924682"/>
            <a:ext cx="302419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9" name="Line 250">
            <a:extLst>
              <a:ext uri="{FF2B5EF4-FFF2-40B4-BE49-F238E27FC236}">
                <a16:creationId xmlns:a16="http://schemas.microsoft.com/office/drawing/2014/main" id="{057D1B05-1DD2-4934-8ECB-536A03C77EAA}"/>
              </a:ext>
            </a:extLst>
          </p:cNvPr>
          <p:cNvSpPr>
            <a:spLocks noChangeShapeType="1"/>
          </p:cNvSpPr>
          <p:nvPr/>
        </p:nvSpPr>
        <p:spPr bwMode="auto">
          <a:xfrm>
            <a:off x="5120860" y="4067007"/>
            <a:ext cx="334566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0" name="Line 278">
            <a:extLst>
              <a:ext uri="{FF2B5EF4-FFF2-40B4-BE49-F238E27FC236}">
                <a16:creationId xmlns:a16="http://schemas.microsoft.com/office/drawing/2014/main" id="{999C87AC-5561-4B87-A890-6CE535D59A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13728" y="1971841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1" name="Line 279">
            <a:extLst>
              <a:ext uri="{FF2B5EF4-FFF2-40B4-BE49-F238E27FC236}">
                <a16:creationId xmlns:a16="http://schemas.microsoft.com/office/drawing/2014/main" id="{84945AC9-4F67-4490-8867-AD8439BE03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88751" y="2126037"/>
            <a:ext cx="0" cy="60722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2" name="Line 280">
            <a:extLst>
              <a:ext uri="{FF2B5EF4-FFF2-40B4-BE49-F238E27FC236}">
                <a16:creationId xmlns:a16="http://schemas.microsoft.com/office/drawing/2014/main" id="{AAD3D21F-3390-486D-AD36-DD6119C59F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48269" y="2432593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3" name="Line 281">
            <a:extLst>
              <a:ext uri="{FF2B5EF4-FFF2-40B4-BE49-F238E27FC236}">
                <a16:creationId xmlns:a16="http://schemas.microsoft.com/office/drawing/2014/main" id="{D20A50A4-C658-4881-9230-89DC642461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01835" y="2576160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4" name="Line 282">
            <a:extLst>
              <a:ext uri="{FF2B5EF4-FFF2-40B4-BE49-F238E27FC236}">
                <a16:creationId xmlns:a16="http://schemas.microsoft.com/office/drawing/2014/main" id="{9A8BB493-B2C1-4E44-84C3-5A0F9C18E2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87547" y="2958349"/>
            <a:ext cx="0" cy="67866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5" name="Line 283">
            <a:extLst>
              <a:ext uri="{FF2B5EF4-FFF2-40B4-BE49-F238E27FC236}">
                <a16:creationId xmlns:a16="http://schemas.microsoft.com/office/drawing/2014/main" id="{6B3AF398-B622-4669-96B8-81E80F24183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67307" y="3103103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6" name="Line 284">
            <a:extLst>
              <a:ext uri="{FF2B5EF4-FFF2-40B4-BE49-F238E27FC236}">
                <a16:creationId xmlns:a16="http://schemas.microsoft.com/office/drawing/2014/main" id="{291C646F-6C94-4D46-A594-3B0A7EB709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60151" y="3453400"/>
            <a:ext cx="0" cy="67866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7" name="Line 285">
            <a:extLst>
              <a:ext uri="{FF2B5EF4-FFF2-40B4-BE49-F238E27FC236}">
                <a16:creationId xmlns:a16="http://schemas.microsoft.com/office/drawing/2014/main" id="{D19597C2-07A3-4CBA-9335-53593C9DA6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6801" y="3592841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8" name="Line 286">
            <a:extLst>
              <a:ext uri="{FF2B5EF4-FFF2-40B4-BE49-F238E27FC236}">
                <a16:creationId xmlns:a16="http://schemas.microsoft.com/office/drawing/2014/main" id="{ECF807F0-BFB5-4A29-8616-6BC70BBC90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73235" y="3886023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9" name="Line 287">
            <a:extLst>
              <a:ext uri="{FF2B5EF4-FFF2-40B4-BE49-F238E27FC236}">
                <a16:creationId xmlns:a16="http://schemas.microsoft.com/office/drawing/2014/main" id="{A5556EE8-94CA-42F3-9537-F954F32F92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20860" y="4033669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1" name="Rectangle 316">
            <a:extLst>
              <a:ext uri="{FF2B5EF4-FFF2-40B4-BE49-F238E27FC236}">
                <a16:creationId xmlns:a16="http://schemas.microsoft.com/office/drawing/2014/main" id="{E684C23B-EF86-4364-94BA-922CE986C5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6869" y="2139134"/>
            <a:ext cx="19050" cy="20241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2" name="Rectangle 317">
            <a:extLst>
              <a:ext uri="{FF2B5EF4-FFF2-40B4-BE49-F238E27FC236}">
                <a16:creationId xmlns:a16="http://schemas.microsoft.com/office/drawing/2014/main" id="{E38EA473-7976-4C51-91C9-A74F7086A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2101" y="2451643"/>
            <a:ext cx="20241" cy="20241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3" name="Rectangle 318">
            <a:extLst>
              <a:ext uri="{FF2B5EF4-FFF2-40B4-BE49-F238E27FC236}">
                <a16:creationId xmlns:a16="http://schemas.microsoft.com/office/drawing/2014/main" id="{D9FAA3DD-EE73-4D26-8C0F-25EB3C3BB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8763" y="2596401"/>
            <a:ext cx="20241" cy="20241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4" name="Rectangle 319">
            <a:extLst>
              <a:ext uri="{FF2B5EF4-FFF2-40B4-BE49-F238E27FC236}">
                <a16:creationId xmlns:a16="http://schemas.microsoft.com/office/drawing/2014/main" id="{A0B7729A-5A4D-40AB-8BE3-C597FAB0CF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8522" y="2978590"/>
            <a:ext cx="20241" cy="20241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5" name="Rectangle 320">
            <a:extLst>
              <a:ext uri="{FF2B5EF4-FFF2-40B4-BE49-F238E27FC236}">
                <a16:creationId xmlns:a16="http://schemas.microsoft.com/office/drawing/2014/main" id="{C9E9EB4A-AE06-402D-9243-C05AB9540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8763" y="3123344"/>
            <a:ext cx="20241" cy="20241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6" name="Rectangle 321">
            <a:extLst>
              <a:ext uri="{FF2B5EF4-FFF2-40B4-BE49-F238E27FC236}">
                <a16:creationId xmlns:a16="http://schemas.microsoft.com/office/drawing/2014/main" id="{DFEEFD64-7062-4517-86D1-EF72FA75CE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2328" y="3463010"/>
            <a:ext cx="20241" cy="20241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7" name="Rectangle 322">
            <a:extLst>
              <a:ext uri="{FF2B5EF4-FFF2-40B4-BE49-F238E27FC236}">
                <a16:creationId xmlns:a16="http://schemas.microsoft.com/office/drawing/2014/main" id="{ADEA4FB7-B51F-4877-85DF-679FF41DA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8269" y="3613081"/>
            <a:ext cx="20241" cy="20241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8" name="Rectangle 323">
            <a:extLst>
              <a:ext uri="{FF2B5EF4-FFF2-40B4-BE49-F238E27FC236}">
                <a16:creationId xmlns:a16="http://schemas.microsoft.com/office/drawing/2014/main" id="{5446149B-F414-49BE-BE6C-3179E726F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1366" y="3911586"/>
            <a:ext cx="20241" cy="20241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9" name="Rectangle 324">
            <a:extLst>
              <a:ext uri="{FF2B5EF4-FFF2-40B4-BE49-F238E27FC236}">
                <a16:creationId xmlns:a16="http://schemas.microsoft.com/office/drawing/2014/main" id="{F04C33EB-18AE-44E4-A747-4F43ACC7B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2328" y="4053910"/>
            <a:ext cx="20241" cy="1905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0" name="Line 153">
            <a:extLst>
              <a:ext uri="{FF2B5EF4-FFF2-40B4-BE49-F238E27FC236}">
                <a16:creationId xmlns:a16="http://schemas.microsoft.com/office/drawing/2014/main" id="{68FE7217-9E3C-4A41-B082-AA93AF162C4B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6387" y="1634270"/>
            <a:ext cx="140494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1" name="Line 190">
            <a:extLst>
              <a:ext uri="{FF2B5EF4-FFF2-40B4-BE49-F238E27FC236}">
                <a16:creationId xmlns:a16="http://schemas.microsoft.com/office/drawing/2014/main" id="{A7F5B42F-5E4C-4E17-BB7B-EFA8644D01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76881" y="1600932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2" name="Line 228">
            <a:extLst>
              <a:ext uri="{FF2B5EF4-FFF2-40B4-BE49-F238E27FC236}">
                <a16:creationId xmlns:a16="http://schemas.microsoft.com/office/drawing/2014/main" id="{F18F31AD-5F81-46A9-8653-F47D1805541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88751" y="1634270"/>
            <a:ext cx="147637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3" name="Line 265">
            <a:extLst>
              <a:ext uri="{FF2B5EF4-FFF2-40B4-BE49-F238E27FC236}">
                <a16:creationId xmlns:a16="http://schemas.microsoft.com/office/drawing/2014/main" id="{10BC6621-1F59-46F7-88BF-D788BAA5AD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88751" y="1600932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4" name="Rectangle 302">
            <a:extLst>
              <a:ext uri="{FF2B5EF4-FFF2-40B4-BE49-F238E27FC236}">
                <a16:creationId xmlns:a16="http://schemas.microsoft.com/office/drawing/2014/main" id="{9E6DA277-5EF7-43AE-AAE3-08FD1AC39B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2101" y="1626216"/>
            <a:ext cx="20241" cy="20241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8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B9E3976E-4288-423F-A928-56C3E16CD0B9}"/>
              </a:ext>
            </a:extLst>
          </p:cNvPr>
          <p:cNvSpPr>
            <a:spLocks noChangeAspect="1"/>
          </p:cNvSpPr>
          <p:nvPr/>
        </p:nvSpPr>
        <p:spPr bwMode="auto">
          <a:xfrm>
            <a:off x="5428171" y="1990093"/>
            <a:ext cx="36147" cy="3614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90227042-E222-4016-96E5-E3BCC37C6A3D}"/>
              </a:ext>
            </a:extLst>
          </p:cNvPr>
          <p:cNvSpPr>
            <a:spLocks noChangeAspect="1"/>
          </p:cNvSpPr>
          <p:nvPr/>
        </p:nvSpPr>
        <p:spPr bwMode="auto">
          <a:xfrm>
            <a:off x="5570487" y="2139134"/>
            <a:ext cx="36147" cy="3614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A90DF88F-3B7E-415C-B5A6-56660D761499}"/>
              </a:ext>
            </a:extLst>
          </p:cNvPr>
          <p:cNvSpPr>
            <a:spLocks noChangeAspect="1"/>
          </p:cNvSpPr>
          <p:nvPr/>
        </p:nvSpPr>
        <p:spPr bwMode="auto">
          <a:xfrm>
            <a:off x="5516758" y="1613067"/>
            <a:ext cx="36147" cy="3614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16101A06-DEB1-4841-8D75-CD3FB58660DE}"/>
              </a:ext>
            </a:extLst>
          </p:cNvPr>
          <p:cNvSpPr>
            <a:spLocks noChangeAspect="1"/>
          </p:cNvSpPr>
          <p:nvPr/>
        </p:nvSpPr>
        <p:spPr bwMode="auto">
          <a:xfrm>
            <a:off x="5524268" y="2447856"/>
            <a:ext cx="36147" cy="3614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70A5334E-C38B-457B-AF1A-AAA9B6BA6A85}"/>
              </a:ext>
            </a:extLst>
          </p:cNvPr>
          <p:cNvSpPr>
            <a:spLocks noChangeAspect="1"/>
          </p:cNvSpPr>
          <p:nvPr/>
        </p:nvSpPr>
        <p:spPr bwMode="auto">
          <a:xfrm>
            <a:off x="5478642" y="2596249"/>
            <a:ext cx="36147" cy="3614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C93860E5-5B4E-4BF2-93B1-5866CBA434AE}"/>
              </a:ext>
            </a:extLst>
          </p:cNvPr>
          <p:cNvSpPr>
            <a:spLocks noChangeAspect="1"/>
          </p:cNvSpPr>
          <p:nvPr/>
        </p:nvSpPr>
        <p:spPr bwMode="auto">
          <a:xfrm>
            <a:off x="5464184" y="2967744"/>
            <a:ext cx="36147" cy="3614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F8360A85-BAEE-4893-B5E0-3C66CE02B41D}"/>
              </a:ext>
            </a:extLst>
          </p:cNvPr>
          <p:cNvSpPr>
            <a:spLocks noChangeAspect="1"/>
          </p:cNvSpPr>
          <p:nvPr/>
        </p:nvSpPr>
        <p:spPr bwMode="auto">
          <a:xfrm>
            <a:off x="5448366" y="3460981"/>
            <a:ext cx="36147" cy="3614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4F2F3817-8ECC-4AAC-A596-30AC9B143489}"/>
              </a:ext>
            </a:extLst>
          </p:cNvPr>
          <p:cNvSpPr>
            <a:spLocks noChangeAspect="1"/>
          </p:cNvSpPr>
          <p:nvPr/>
        </p:nvSpPr>
        <p:spPr bwMode="auto">
          <a:xfrm>
            <a:off x="5477494" y="3111236"/>
            <a:ext cx="36147" cy="3614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998BBCA3-9951-4B35-AD93-0F15F535174B}"/>
              </a:ext>
            </a:extLst>
          </p:cNvPr>
          <p:cNvSpPr>
            <a:spLocks noChangeAspect="1"/>
          </p:cNvSpPr>
          <p:nvPr/>
        </p:nvSpPr>
        <p:spPr bwMode="auto">
          <a:xfrm>
            <a:off x="5352648" y="3605299"/>
            <a:ext cx="36147" cy="3614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3C0148D7-A047-4E52-9290-06D9679C328F}"/>
              </a:ext>
            </a:extLst>
          </p:cNvPr>
          <p:cNvSpPr>
            <a:spLocks noChangeAspect="1"/>
          </p:cNvSpPr>
          <p:nvPr/>
        </p:nvSpPr>
        <p:spPr bwMode="auto">
          <a:xfrm>
            <a:off x="5348269" y="3907254"/>
            <a:ext cx="36147" cy="3614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F507EF57-94D9-48AC-953E-9333CDA827AE}"/>
              </a:ext>
            </a:extLst>
          </p:cNvPr>
          <p:cNvSpPr>
            <a:spLocks noChangeAspect="1"/>
          </p:cNvSpPr>
          <p:nvPr/>
        </p:nvSpPr>
        <p:spPr bwMode="auto">
          <a:xfrm>
            <a:off x="5438754" y="4046592"/>
            <a:ext cx="36147" cy="3614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graphicFrame>
        <p:nvGraphicFramePr>
          <p:cNvPr id="183" name="Table 182">
            <a:extLst>
              <a:ext uri="{FF2B5EF4-FFF2-40B4-BE49-F238E27FC236}">
                <a16:creationId xmlns:a16="http://schemas.microsoft.com/office/drawing/2014/main" id="{0CE5D553-8BC5-47FE-B40D-84DEC9AABA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771769"/>
              </p:ext>
            </p:extLst>
          </p:nvPr>
        </p:nvGraphicFramePr>
        <p:xfrm>
          <a:off x="864724" y="1229365"/>
          <a:ext cx="7562615" cy="2899968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526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0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0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6304">
                  <a:extLst>
                    <a:ext uri="{9D8B030D-6E8A-4147-A177-3AD203B41FA5}">
                      <a16:colId xmlns:a16="http://schemas.microsoft.com/office/drawing/2014/main" val="4289297219"/>
                    </a:ext>
                  </a:extLst>
                </a:gridCol>
                <a:gridCol w="1128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4684">
                  <a:extLst>
                    <a:ext uri="{9D8B030D-6E8A-4147-A177-3AD203B41FA5}">
                      <a16:colId xmlns:a16="http://schemas.microsoft.com/office/drawing/2014/main" val="753433131"/>
                    </a:ext>
                  </a:extLst>
                </a:gridCol>
              </a:tblGrid>
              <a:tr h="263252">
                <a:tc>
                  <a:txBody>
                    <a:bodyPr/>
                    <a:lstStyle/>
                    <a:p>
                      <a:r>
                        <a:rPr lang="en-US" sz="900" b="1" i="0" kern="1200" dirty="0">
                          <a:solidFill>
                            <a:srgbClr val="FDE25E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Subgroup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685800"/>
                      <a:r>
                        <a:rPr lang="en-US" altLang="en-US" sz="900" b="1" i="0" dirty="0" err="1">
                          <a:solidFill>
                            <a:srgbClr val="FDE25E"/>
                          </a:solidFill>
                          <a:ea typeface="+mn-ea"/>
                          <a:cs typeface="+mn-cs"/>
                        </a:rPr>
                        <a:t>MitraClip</a:t>
                      </a:r>
                      <a:r>
                        <a:rPr lang="en-US" altLang="en-US" sz="900" b="1" i="0" dirty="0">
                          <a:solidFill>
                            <a:srgbClr val="FDE25E"/>
                          </a:solidFill>
                          <a:ea typeface="+mn-ea"/>
                          <a:cs typeface="+mn-cs"/>
                        </a:rPr>
                        <a:t> + GDMT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1" i="0" dirty="0">
                          <a:solidFill>
                            <a:srgbClr val="FDE25E"/>
                          </a:solidFill>
                          <a:ea typeface="+mn-ea"/>
                          <a:cs typeface="+mn-cs"/>
                        </a:rPr>
                        <a:t>GDMT Alone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900" b="0" i="0" dirty="0">
                        <a:solidFill>
                          <a:prstClr val="white"/>
                        </a:solidFill>
                        <a:ea typeface="+mn-ea"/>
                        <a:cs typeface="+mn-cs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1" i="0" kern="1200" dirty="0">
                          <a:solidFill>
                            <a:srgbClr val="FDE25E"/>
                          </a:solidFill>
                          <a:latin typeface="+mn-lt"/>
                          <a:ea typeface="+mn-ea"/>
                          <a:cs typeface="+mn-cs"/>
                        </a:rPr>
                        <a:t>    HR [95% CI]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900" b="1" i="0" kern="1200" dirty="0">
                          <a:solidFill>
                            <a:srgbClr val="FDE25E"/>
                          </a:solidFill>
                          <a:latin typeface="+mn-lt"/>
                          <a:ea typeface="+mn-ea"/>
                          <a:cs typeface="+mn-cs"/>
                        </a:rPr>
                        <a:t> HR [95% CI]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1" i="0" kern="1200" dirty="0">
                          <a:solidFill>
                            <a:srgbClr val="FDE25E"/>
                          </a:solidFill>
                          <a:latin typeface="+mn-lt"/>
                          <a:ea typeface="+mn-ea"/>
                          <a:cs typeface="+mn-cs"/>
                        </a:rPr>
                        <a:t> P [</a:t>
                      </a:r>
                      <a:r>
                        <a:rPr lang="en-US" altLang="en-US" sz="900" b="1" i="0" kern="1200" dirty="0" err="1">
                          <a:solidFill>
                            <a:srgbClr val="FDE25E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altLang="en-US" sz="900" b="1" i="0" kern="1200" dirty="0">
                          <a:solidFill>
                            <a:srgbClr val="FDE25E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4637445"/>
                  </a:ext>
                </a:extLst>
              </a:tr>
              <a:tr h="263252">
                <a:tc>
                  <a:txBody>
                    <a:bodyPr/>
                    <a:lstStyle/>
                    <a:p>
                      <a:r>
                        <a:rPr lang="en-US" sz="900" b="0" i="0" kern="1200" dirty="0">
                          <a:solidFill>
                            <a:srgbClr val="FEEE9E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All patients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685800"/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45.4% (128)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67.4% (189)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900" b="0" i="0" dirty="0">
                        <a:solidFill>
                          <a:prstClr val="white"/>
                        </a:solidFill>
                        <a:ea typeface="+mn-ea"/>
                        <a:cs typeface="+mn-cs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900" b="0" i="0" dirty="0">
                        <a:solidFill>
                          <a:prstClr val="white"/>
                        </a:solidFill>
                        <a:ea typeface="+mn-ea"/>
                        <a:cs typeface="+mn-cs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0.57 [0.45, 0.71]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883">
                <a:tc>
                  <a:txBody>
                    <a:bodyPr/>
                    <a:lstStyle/>
                    <a:p>
                      <a:pPr marL="0" algn="l" defTabSz="914377" rtl="0" eaLnBrk="1" latinLnBrk="0" hangingPunct="1"/>
                      <a:r>
                        <a:rPr lang="en-US" sz="900" b="0" i="0" kern="1200" dirty="0">
                          <a:solidFill>
                            <a:srgbClr val="FEEE9E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MR Severity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1440" marR="0" lvl="1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900" b="0" i="0" kern="1200" dirty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rPr>
                        <a:t>3+ (n=320)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36.9% (50)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64.4% (98)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900" b="0" i="0" dirty="0">
                          <a:solidFill>
                            <a:schemeClr val="tx1"/>
                          </a:solidFill>
                          <a:ea typeface="+mn-ea"/>
                          <a:cs typeface="+mn-cs"/>
                        </a:rPr>
                        <a:t>0.48 [0.34, 0.68]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0.30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86158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1440" marR="0" lvl="1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900" b="0" i="0" kern="1200" dirty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rPr>
                        <a:t>4+ (n=293)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53.4% (78)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900" b="0" i="0" dirty="0">
                          <a:solidFill>
                            <a:prstClr val="white"/>
                          </a:solidFill>
                          <a:ea typeface="+mn-ea"/>
                          <a:cs typeface="+mn-cs"/>
                        </a:rPr>
                        <a:t>71.4% (91)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900" b="0" i="0" dirty="0">
                          <a:solidFill>
                            <a:schemeClr val="tx1"/>
                          </a:solidFill>
                          <a:ea typeface="+mn-ea"/>
                          <a:cs typeface="+mn-cs"/>
                        </a:rPr>
                        <a:t>0.62 [0.45, 0.83]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8919224"/>
                  </a:ext>
                </a:extLst>
              </a:tr>
              <a:tr h="188730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rgbClr val="FEEE9E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PISA Radius (median)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64120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1440" lvl="1" algn="l" defTabSz="685800" rtl="0" eaLnBrk="1" latinLnBrk="0" hangingPunct="1"/>
                      <a:r>
                        <a:rPr lang="en-US" altLang="en-US" sz="900" b="0" i="0" kern="1200" dirty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rPr>
                        <a:t>≥ 0.87 cm (n=306)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900" b="0" i="0" kern="1200" dirty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rPr>
                        <a:t>48.2% (72)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900" b="0" i="0" kern="1200" dirty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rPr>
                        <a:t>66.5% (92)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900" b="0" i="0" dirty="0">
                          <a:solidFill>
                            <a:schemeClr val="tx1"/>
                          </a:solidFill>
                          <a:ea typeface="+mn-ea"/>
                          <a:cs typeface="+mn-cs"/>
                        </a:rPr>
                        <a:t>0.57 [0.42, 0.78]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0.86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53979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1440" marR="0" lvl="1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900" b="0" i="0" kern="1200" dirty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rPr>
                        <a:t>&lt; 0.87 cm (n=294)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900" b="0" i="0" kern="1200" dirty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rPr>
                        <a:t>42.0% (52)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900" b="0" i="0" kern="1200" dirty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rPr>
                        <a:t>67.1% (94)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i="0" dirty="0">
                          <a:solidFill>
                            <a:schemeClr val="tx1"/>
                          </a:solidFill>
                          <a:ea typeface="+mn-ea"/>
                          <a:cs typeface="+mn-cs"/>
                        </a:rPr>
                        <a:t>0.54 [0.39, 0.76]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5504488"/>
                  </a:ext>
                </a:extLst>
              </a:tr>
              <a:tr h="248161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rgbClr val="FEEE9E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EROA, PISA (median)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1440" lvl="1" algn="l" defTabSz="685800" rtl="0" eaLnBrk="1" latinLnBrk="0" hangingPunct="1"/>
                      <a:r>
                        <a:rPr lang="en-US" altLang="en-US" sz="900" b="0" i="0" kern="1200" dirty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rPr>
                        <a:t>≥ 0.37 cm</a:t>
                      </a:r>
                      <a:r>
                        <a:rPr lang="en-US" altLang="en-US" sz="900" b="0" i="0" kern="1200" baseline="30000" dirty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altLang="en-US" sz="900" b="0" i="0" kern="1200" dirty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rPr>
                        <a:t> (n=309)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900" b="0" i="0" kern="1200" dirty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rPr>
                        <a:t>49.8% (75)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900" b="0" i="0" kern="1200" dirty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rPr>
                        <a:t>73.7% (102)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i="0" dirty="0">
                          <a:solidFill>
                            <a:schemeClr val="tx1"/>
                          </a:solidFill>
                          <a:ea typeface="+mn-ea"/>
                          <a:cs typeface="+mn-cs"/>
                        </a:rPr>
                        <a:t>0.52 [0.38, 0.70]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0.91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7914362"/>
                  </a:ext>
                </a:extLst>
              </a:tr>
              <a:tr h="53226">
                <a:tc>
                  <a:txBody>
                    <a:bodyPr/>
                    <a:lstStyle/>
                    <a:p>
                      <a:pPr marL="91440" marR="0" lvl="1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900" b="0" i="0" kern="1200" dirty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rPr>
                        <a:t>&lt; 0.37 cm</a:t>
                      </a:r>
                      <a:r>
                        <a:rPr lang="en-US" altLang="en-US" sz="900" b="0" i="0" kern="1200" baseline="30000" dirty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altLang="en-US" sz="900" b="0" i="0" kern="1200" dirty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rPr>
                        <a:t> (n=282)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900" b="0" i="0" kern="1200" dirty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rPr>
                        <a:t>37.9% (45)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900" b="0" i="0" kern="1200" dirty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rPr>
                        <a:t>60.4% (81)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i="0" dirty="0">
                          <a:solidFill>
                            <a:schemeClr val="tx1"/>
                          </a:solidFill>
                          <a:ea typeface="+mn-ea"/>
                          <a:cs typeface="+mn-cs"/>
                        </a:rPr>
                        <a:t>0.54 [0.37, 0.78]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3642183"/>
                  </a:ext>
                </a:extLst>
              </a:tr>
              <a:tr h="211313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rgbClr val="FEEE9E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Reg Vol, PISA (median)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1440" lvl="1" algn="l" defTabSz="685800" rtl="0" eaLnBrk="1" latinLnBrk="0" hangingPunct="1"/>
                      <a:r>
                        <a:rPr lang="en-US" altLang="en-US" sz="900" b="0" i="0" kern="1200" dirty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rPr>
                        <a:t>≥ 23 mL (n=138)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900" b="0" i="0" kern="1200" dirty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rPr>
                        <a:t>45.1% (30)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900" b="0" i="0" kern="1200" dirty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rPr>
                        <a:t>62.2% (38)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900" b="0" i="0" dirty="0">
                          <a:solidFill>
                            <a:schemeClr val="tx1"/>
                          </a:solidFill>
                          <a:ea typeface="+mn-ea"/>
                          <a:cs typeface="+mn-cs"/>
                        </a:rPr>
                        <a:t>0.50 [0.31, 0.81]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0.71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8518471"/>
                  </a:ext>
                </a:extLst>
              </a:tr>
              <a:tr h="72560">
                <a:tc>
                  <a:txBody>
                    <a:bodyPr/>
                    <a:lstStyle/>
                    <a:p>
                      <a:pPr marL="91440" marR="0" lvl="1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900" b="0" i="0" kern="1200" dirty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rPr>
                        <a:t>&lt; 23 mL (n=122)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i="0" kern="1200" dirty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rPr>
                        <a:t>40.1% (19)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900" b="0" i="0" kern="1200" dirty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rPr>
                        <a:t>73.5% (47)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900" b="0" i="0" dirty="0">
                          <a:solidFill>
                            <a:schemeClr val="tx1"/>
                          </a:solidFill>
                          <a:ea typeface="+mn-ea"/>
                          <a:cs typeface="+mn-cs"/>
                        </a:rPr>
                        <a:t>0.43 [0.25, 0.74]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9627711"/>
                  </a:ext>
                </a:extLst>
              </a:tr>
              <a:tr h="168777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rgbClr val="FEEE9E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Reg Fraction (median)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1440" lvl="1" algn="l" defTabSz="685800" rtl="0" eaLnBrk="1" latinLnBrk="0" hangingPunct="1"/>
                      <a:r>
                        <a:rPr lang="en-US" altLang="en-US" sz="900" b="0" i="0" kern="1200" dirty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rPr>
                        <a:t>≥ 36% (n=135)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900" b="0" i="0" kern="1200" dirty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rPr>
                        <a:t>45.7% (28)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900" b="0" i="0" kern="1200" dirty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rPr>
                        <a:t>70.5% (43)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i="0" dirty="0">
                          <a:solidFill>
                            <a:schemeClr val="tx1"/>
                          </a:solidFill>
                          <a:ea typeface="+mn-ea"/>
                          <a:cs typeface="+mn-cs"/>
                        </a:rPr>
                        <a:t>0.44 [0.27, 0.71]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0.75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27130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1440" marR="0" lvl="1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900" b="0" i="0" kern="1200" dirty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rPr>
                        <a:t>&lt; 36% (n=124)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i="0" kern="1200" dirty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rPr>
                        <a:t>40.9% (21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900" b="0" i="0" kern="1200" dirty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rPr>
                        <a:t>67.1% (42)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900" b="0" i="0" dirty="0">
                          <a:solidFill>
                            <a:schemeClr val="tx1"/>
                          </a:solidFill>
                          <a:ea typeface="+mn-ea"/>
                          <a:cs typeface="+mn-cs"/>
                        </a:rPr>
                        <a:t>0.50 [0.29, 0.85]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85" name="Rectangle 565">
            <a:extLst>
              <a:ext uri="{FF2B5EF4-FFF2-40B4-BE49-F238E27FC236}">
                <a16:creationId xmlns:a16="http://schemas.microsoft.com/office/drawing/2014/main" id="{1E13F89A-FF6E-ED4B-BA10-ADACC5E2B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5221" y="4514676"/>
            <a:ext cx="326371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>
              <a:defRPr/>
            </a:pPr>
            <a:r>
              <a:rPr lang="en-US" altLang="en-US" sz="900" i="0" dirty="0">
                <a:solidFill>
                  <a:srgbClr val="FDE25E"/>
                </a:solidFill>
                <a:ea typeface="+mn-ea"/>
              </a:rPr>
              <a:t> </a:t>
            </a:r>
            <a:r>
              <a:rPr lang="en-US" altLang="en-US" sz="1100" i="0" dirty="0">
                <a:solidFill>
                  <a:srgbClr val="FDE25E"/>
                </a:solidFill>
                <a:ea typeface="+mn-ea"/>
              </a:rPr>
              <a:t>Favors </a:t>
            </a:r>
            <a:r>
              <a:rPr lang="en-US" altLang="en-US" sz="1100" i="0" dirty="0" err="1">
                <a:solidFill>
                  <a:srgbClr val="FDE25E"/>
                </a:solidFill>
                <a:ea typeface="+mn-ea"/>
              </a:rPr>
              <a:t>MitraClip</a:t>
            </a:r>
            <a:r>
              <a:rPr lang="en-US" altLang="en-US" sz="1100" i="0" dirty="0">
                <a:solidFill>
                  <a:srgbClr val="FDE25E"/>
                </a:solidFill>
                <a:ea typeface="+mn-ea"/>
              </a:rPr>
              <a:t> + GDMT     Favors GDMT alone </a:t>
            </a:r>
          </a:p>
        </p:txBody>
      </p:sp>
      <p:sp>
        <p:nvSpPr>
          <p:cNvPr id="86" name="Rectangle 4">
            <a:extLst>
              <a:ext uri="{FF2B5EF4-FFF2-40B4-BE49-F238E27FC236}">
                <a16:creationId xmlns:a16="http://schemas.microsoft.com/office/drawing/2014/main" id="{4FD5E2F7-CE50-8A40-ACE3-53A46D842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505" y="110762"/>
            <a:ext cx="8327051" cy="42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i="0" dirty="0"/>
              <a:t>24-Month All-cause Mortality 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i="0" dirty="0"/>
              <a:t>or First HF Hospitalization (ii)</a:t>
            </a:r>
          </a:p>
        </p:txBody>
      </p:sp>
    </p:spTree>
    <p:extLst>
      <p:ext uri="{BB962C8B-B14F-4D97-AF65-F5344CB8AC3E}">
        <p14:creationId xmlns:p14="http://schemas.microsoft.com/office/powerpoint/2010/main" val="294457907"/>
      </p:ext>
    </p:extLst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 118">
            <a:extLst>
              <a:ext uri="{FF2B5EF4-FFF2-40B4-BE49-F238E27FC236}">
                <a16:creationId xmlns:a16="http://schemas.microsoft.com/office/drawing/2014/main" id="{E7DF4CCB-040F-584C-BEDC-3AAAB9EC0B64}"/>
              </a:ext>
            </a:extLst>
          </p:cNvPr>
          <p:cNvSpPr/>
          <p:nvPr/>
        </p:nvSpPr>
        <p:spPr bwMode="auto">
          <a:xfrm>
            <a:off x="682324" y="1075266"/>
            <a:ext cx="7779353" cy="3977351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ヒラギノ角ゴ Pro W3" pitchFamily="-111" charset="-12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422DC4-114F-BE4E-A9E5-CC5AE025565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104" b="14030"/>
          <a:stretch/>
        </p:blipFill>
        <p:spPr bwMode="auto">
          <a:xfrm>
            <a:off x="0" y="0"/>
            <a:ext cx="1166926" cy="41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3">
            <a:extLst>
              <a:ext uri="{FF2B5EF4-FFF2-40B4-BE49-F238E27FC236}">
                <a16:creationId xmlns:a16="http://schemas.microsoft.com/office/drawing/2014/main" id="{2769E5D5-2B2B-4EEC-B34B-119443FB1ADF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204913" y="0"/>
            <a:ext cx="673417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1" u="none" strike="noStrike" kern="1200" cap="none" spc="0" normalizeH="0" baseline="0" noProof="0">
              <a:ln>
                <a:noFill/>
              </a:ln>
              <a:solidFill>
                <a:srgbClr val="FFCC99"/>
              </a:solidFill>
              <a:effectLst/>
              <a:uLnTx/>
              <a:uFillTx/>
              <a:latin typeface="Arial" charset="0"/>
              <a:ea typeface="ヒラギノ角ゴ Pro W3"/>
              <a:cs typeface="Arial" charset="0"/>
            </a:endParaRPr>
          </a:p>
        </p:txBody>
      </p:sp>
      <p:sp>
        <p:nvSpPr>
          <p:cNvPr id="90" name="Line 339">
            <a:extLst>
              <a:ext uri="{FF2B5EF4-FFF2-40B4-BE49-F238E27FC236}">
                <a16:creationId xmlns:a16="http://schemas.microsoft.com/office/drawing/2014/main" id="{D70D77C8-498C-482A-BCC5-7EF32C38D6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4749" y="1358692"/>
            <a:ext cx="0" cy="324612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Line 340">
            <a:extLst>
              <a:ext uri="{FF2B5EF4-FFF2-40B4-BE49-F238E27FC236}">
                <a16:creationId xmlns:a16="http://schemas.microsoft.com/office/drawing/2014/main" id="{E72C303F-49E2-42F4-B69A-F9B5E4BB2A30}"/>
              </a:ext>
            </a:extLst>
          </p:cNvPr>
          <p:cNvSpPr>
            <a:spLocks noChangeShapeType="1"/>
          </p:cNvSpPr>
          <p:nvPr/>
        </p:nvSpPr>
        <p:spPr bwMode="auto">
          <a:xfrm>
            <a:off x="4208590" y="4599730"/>
            <a:ext cx="2326481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9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" name="Line 341">
            <a:extLst>
              <a:ext uri="{FF2B5EF4-FFF2-40B4-BE49-F238E27FC236}">
                <a16:creationId xmlns:a16="http://schemas.microsoft.com/office/drawing/2014/main" id="{78BC6B09-8706-49BE-8C88-E02D43494D3F}"/>
              </a:ext>
            </a:extLst>
          </p:cNvPr>
          <p:cNvSpPr>
            <a:spLocks noChangeShapeType="1"/>
          </p:cNvSpPr>
          <p:nvPr/>
        </p:nvSpPr>
        <p:spPr bwMode="auto">
          <a:xfrm>
            <a:off x="4865815" y="4599730"/>
            <a:ext cx="0" cy="39291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9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3" name="Rectangle 342">
            <a:extLst>
              <a:ext uri="{FF2B5EF4-FFF2-40B4-BE49-F238E27FC236}">
                <a16:creationId xmlns:a16="http://schemas.microsoft.com/office/drawing/2014/main" id="{E5F6CA38-0941-4D2C-AA80-1B5FD4F35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5093" y="4665215"/>
            <a:ext cx="16030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en-US" altLang="en-US" sz="900" i="0" dirty="0">
                <a:solidFill>
                  <a:prstClr val="white"/>
                </a:solidFill>
                <a:ea typeface="+mn-ea"/>
                <a:cs typeface="+mn-cs"/>
              </a:rPr>
              <a:t>0.2</a:t>
            </a:r>
          </a:p>
        </p:txBody>
      </p:sp>
      <p:sp>
        <p:nvSpPr>
          <p:cNvPr id="94" name="Line 343">
            <a:extLst>
              <a:ext uri="{FF2B5EF4-FFF2-40B4-BE49-F238E27FC236}">
                <a16:creationId xmlns:a16="http://schemas.microsoft.com/office/drawing/2014/main" id="{7B642786-CFF2-4EF2-BE54-0B7B1F7F23B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4934" y="4599730"/>
            <a:ext cx="0" cy="39291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9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Rectangle 344">
            <a:extLst>
              <a:ext uri="{FF2B5EF4-FFF2-40B4-BE49-F238E27FC236}">
                <a16:creationId xmlns:a16="http://schemas.microsoft.com/office/drawing/2014/main" id="{A9D99907-9377-4971-8B64-419D08C1D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4211" y="4665215"/>
            <a:ext cx="16030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en-US" altLang="en-US" sz="900" i="0" dirty="0">
                <a:solidFill>
                  <a:prstClr val="white"/>
                </a:solidFill>
                <a:ea typeface="+mn-ea"/>
                <a:cs typeface="+mn-cs"/>
              </a:rPr>
              <a:t>0.5</a:t>
            </a:r>
          </a:p>
        </p:txBody>
      </p:sp>
      <p:sp>
        <p:nvSpPr>
          <p:cNvPr id="96" name="Line 345">
            <a:extLst>
              <a:ext uri="{FF2B5EF4-FFF2-40B4-BE49-F238E27FC236}">
                <a16:creationId xmlns:a16="http://schemas.microsoft.com/office/drawing/2014/main" id="{212CA3B2-E23E-4592-A066-9371F3DF314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4749" y="4599730"/>
            <a:ext cx="0" cy="39291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9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Rectangle 346">
            <a:extLst>
              <a:ext uri="{FF2B5EF4-FFF2-40B4-BE49-F238E27FC236}">
                <a16:creationId xmlns:a16="http://schemas.microsoft.com/office/drawing/2014/main" id="{2BC43733-58E1-4A33-969F-03F9F00AD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7365" y="4665215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en-US" altLang="en-US" sz="900" i="0">
                <a:solidFill>
                  <a:prstClr val="white"/>
                </a:solidFill>
                <a:ea typeface="+mn-ea"/>
                <a:cs typeface="+mn-cs"/>
              </a:rPr>
              <a:t>1</a:t>
            </a:r>
          </a:p>
        </p:txBody>
      </p:sp>
      <p:sp>
        <p:nvSpPr>
          <p:cNvPr id="98" name="Line 347">
            <a:extLst>
              <a:ext uri="{FF2B5EF4-FFF2-40B4-BE49-F238E27FC236}">
                <a16:creationId xmlns:a16="http://schemas.microsoft.com/office/drawing/2014/main" id="{FD230C8A-6412-4447-99C9-1B1F275C165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8352" y="4599730"/>
            <a:ext cx="0" cy="39291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9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Rectangle 348">
            <a:extLst>
              <a:ext uri="{FF2B5EF4-FFF2-40B4-BE49-F238E27FC236}">
                <a16:creationId xmlns:a16="http://schemas.microsoft.com/office/drawing/2014/main" id="{0A8D8708-459D-4167-9821-1ED576509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8821" y="4665215"/>
            <a:ext cx="16030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en-US" altLang="en-US" sz="900" i="0">
                <a:solidFill>
                  <a:prstClr val="white"/>
                </a:solidFill>
                <a:ea typeface="+mn-ea"/>
                <a:cs typeface="+mn-cs"/>
              </a:rPr>
              <a:t>1.5</a:t>
            </a:r>
          </a:p>
        </p:txBody>
      </p:sp>
      <p:sp>
        <p:nvSpPr>
          <p:cNvPr id="156" name="Line 349">
            <a:extLst>
              <a:ext uri="{FF2B5EF4-FFF2-40B4-BE49-F238E27FC236}">
                <a16:creationId xmlns:a16="http://schemas.microsoft.com/office/drawing/2014/main" id="{92FA5C00-7218-4629-8429-15C13A34F036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1011" y="4599730"/>
            <a:ext cx="0" cy="39291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90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7" name="Rectangle 350">
            <a:extLst>
              <a:ext uri="{FF2B5EF4-FFF2-40B4-BE49-F238E27FC236}">
                <a16:creationId xmlns:a16="http://schemas.microsoft.com/office/drawing/2014/main" id="{8C624690-BB2C-4842-B711-FC6DB7A90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146" y="4665215"/>
            <a:ext cx="16030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en-US" altLang="en-US" sz="900" i="0">
                <a:solidFill>
                  <a:prstClr val="white"/>
                </a:solidFill>
                <a:ea typeface="+mn-ea"/>
                <a:cs typeface="+mn-cs"/>
              </a:rPr>
              <a:t>2.5</a:t>
            </a:r>
          </a:p>
        </p:txBody>
      </p:sp>
      <p:sp>
        <p:nvSpPr>
          <p:cNvPr id="244" name="Line 176">
            <a:extLst>
              <a:ext uri="{FF2B5EF4-FFF2-40B4-BE49-F238E27FC236}">
                <a16:creationId xmlns:a16="http://schemas.microsoft.com/office/drawing/2014/main" id="{6A6163BA-1361-47BF-856A-F70FB08DCCC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75414" y="1626850"/>
            <a:ext cx="194072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5" name="Line 177">
            <a:extLst>
              <a:ext uri="{FF2B5EF4-FFF2-40B4-BE49-F238E27FC236}">
                <a16:creationId xmlns:a16="http://schemas.microsoft.com/office/drawing/2014/main" id="{8DC96B5C-9CF2-40B8-A52C-6C23CF97F3DD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6136" y="1771312"/>
            <a:ext cx="214312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6" name="Line 178">
            <a:extLst>
              <a:ext uri="{FF2B5EF4-FFF2-40B4-BE49-F238E27FC236}">
                <a16:creationId xmlns:a16="http://schemas.microsoft.com/office/drawing/2014/main" id="{1100D6DB-6361-41B7-832E-DE5FF4D5F66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4680" y="2097378"/>
            <a:ext cx="482203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7" name="Line 179">
            <a:extLst>
              <a:ext uri="{FF2B5EF4-FFF2-40B4-BE49-F238E27FC236}">
                <a16:creationId xmlns:a16="http://schemas.microsoft.com/office/drawing/2014/main" id="{5AB1E1AB-F211-4537-AA80-024C0324013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0874" y="2216440"/>
            <a:ext cx="288131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8" name="Line 180">
            <a:extLst>
              <a:ext uri="{FF2B5EF4-FFF2-40B4-BE49-F238E27FC236}">
                <a16:creationId xmlns:a16="http://schemas.microsoft.com/office/drawing/2014/main" id="{185429DA-107B-46AB-AC50-88EC1A775D67}"/>
              </a:ext>
            </a:extLst>
          </p:cNvPr>
          <p:cNvSpPr>
            <a:spLocks noChangeShapeType="1"/>
          </p:cNvSpPr>
          <p:nvPr/>
        </p:nvSpPr>
        <p:spPr bwMode="auto">
          <a:xfrm>
            <a:off x="5595668" y="2358919"/>
            <a:ext cx="221456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9" name="Line 181">
            <a:extLst>
              <a:ext uri="{FF2B5EF4-FFF2-40B4-BE49-F238E27FC236}">
                <a16:creationId xmlns:a16="http://schemas.microsoft.com/office/drawing/2014/main" id="{E99DC69A-8886-498C-878E-2ED5FCAA1B65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330" y="2701761"/>
            <a:ext cx="147637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0" name="Line 182">
            <a:extLst>
              <a:ext uri="{FF2B5EF4-FFF2-40B4-BE49-F238E27FC236}">
                <a16:creationId xmlns:a16="http://schemas.microsoft.com/office/drawing/2014/main" id="{AAD7BDFC-D972-45E3-A900-E4B279559A6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0874" y="2845429"/>
            <a:ext cx="341710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1" name="Line 183">
            <a:extLst>
              <a:ext uri="{FF2B5EF4-FFF2-40B4-BE49-F238E27FC236}">
                <a16:creationId xmlns:a16="http://schemas.microsoft.com/office/drawing/2014/main" id="{855E40A3-3C23-45D5-A8A2-A5FBED4644D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62318" y="3184211"/>
            <a:ext cx="201216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2" name="Line 184">
            <a:extLst>
              <a:ext uri="{FF2B5EF4-FFF2-40B4-BE49-F238E27FC236}">
                <a16:creationId xmlns:a16="http://schemas.microsoft.com/office/drawing/2014/main" id="{DD608425-693D-489B-923A-DC3A4D587678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6149" y="3334230"/>
            <a:ext cx="228600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6" name="Line 185">
            <a:extLst>
              <a:ext uri="{FF2B5EF4-FFF2-40B4-BE49-F238E27FC236}">
                <a16:creationId xmlns:a16="http://schemas.microsoft.com/office/drawing/2014/main" id="{948A7219-D984-4F3A-9DB1-5C669AC2F87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9474" y="3676115"/>
            <a:ext cx="186928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9" name="Line 186">
            <a:extLst>
              <a:ext uri="{FF2B5EF4-FFF2-40B4-BE49-F238E27FC236}">
                <a16:creationId xmlns:a16="http://schemas.microsoft.com/office/drawing/2014/main" id="{71301BAA-3D51-42FB-A14A-704C4CE1DCC2}"/>
              </a:ext>
            </a:extLst>
          </p:cNvPr>
          <p:cNvSpPr>
            <a:spLocks noChangeShapeType="1"/>
          </p:cNvSpPr>
          <p:nvPr/>
        </p:nvSpPr>
        <p:spPr bwMode="auto">
          <a:xfrm>
            <a:off x="5528993" y="3826134"/>
            <a:ext cx="241697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0" name="Line 187">
            <a:extLst>
              <a:ext uri="{FF2B5EF4-FFF2-40B4-BE49-F238E27FC236}">
                <a16:creationId xmlns:a16="http://schemas.microsoft.com/office/drawing/2014/main" id="{D100930F-64C8-4EA4-AA91-22DE80D0360E}"/>
              </a:ext>
            </a:extLst>
          </p:cNvPr>
          <p:cNvSpPr>
            <a:spLocks noChangeShapeType="1"/>
          </p:cNvSpPr>
          <p:nvPr/>
        </p:nvSpPr>
        <p:spPr bwMode="auto">
          <a:xfrm>
            <a:off x="5528993" y="4173557"/>
            <a:ext cx="153591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1" name="Line 188">
            <a:extLst>
              <a:ext uri="{FF2B5EF4-FFF2-40B4-BE49-F238E27FC236}">
                <a16:creationId xmlns:a16="http://schemas.microsoft.com/office/drawing/2014/main" id="{365C1576-9BE7-462F-B8EB-2BF0B4BCA844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2730" y="4304526"/>
            <a:ext cx="676275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2" name="Line 189">
            <a:extLst>
              <a:ext uri="{FF2B5EF4-FFF2-40B4-BE49-F238E27FC236}">
                <a16:creationId xmlns:a16="http://schemas.microsoft.com/office/drawing/2014/main" id="{238DAFA0-246D-4B9F-AC30-9D3A6CCB7265}"/>
              </a:ext>
            </a:extLst>
          </p:cNvPr>
          <p:cNvSpPr>
            <a:spLocks noChangeShapeType="1"/>
          </p:cNvSpPr>
          <p:nvPr/>
        </p:nvSpPr>
        <p:spPr bwMode="auto">
          <a:xfrm>
            <a:off x="5730208" y="4435098"/>
            <a:ext cx="716756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3" name="Line 214">
            <a:extLst>
              <a:ext uri="{FF2B5EF4-FFF2-40B4-BE49-F238E27FC236}">
                <a16:creationId xmlns:a16="http://schemas.microsoft.com/office/drawing/2014/main" id="{EE00F5D8-5F1D-4CCE-9E20-6A9909149B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69486" y="1593512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4" name="Line 215">
            <a:extLst>
              <a:ext uri="{FF2B5EF4-FFF2-40B4-BE49-F238E27FC236}">
                <a16:creationId xmlns:a16="http://schemas.microsoft.com/office/drawing/2014/main" id="{FBFC1694-6610-40B9-8424-37B764FDF0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50449" y="1737975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5" name="Line 216">
            <a:extLst>
              <a:ext uri="{FF2B5EF4-FFF2-40B4-BE49-F238E27FC236}">
                <a16:creationId xmlns:a16="http://schemas.microsoft.com/office/drawing/2014/main" id="{EB8D9787-AA72-4128-9727-923F119A20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6884" y="2064040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6" name="Line 217">
            <a:extLst>
              <a:ext uri="{FF2B5EF4-FFF2-40B4-BE49-F238E27FC236}">
                <a16:creationId xmlns:a16="http://schemas.microsoft.com/office/drawing/2014/main" id="{92DC320D-58DB-4EEA-B48F-18129C9E94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29005" y="2181912"/>
            <a:ext cx="0" cy="67866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7" name="Line 218">
            <a:extLst>
              <a:ext uri="{FF2B5EF4-FFF2-40B4-BE49-F238E27FC236}">
                <a16:creationId xmlns:a16="http://schemas.microsoft.com/office/drawing/2014/main" id="{C49C1061-F513-49C8-81DC-6363ED0855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17124" y="2325581"/>
            <a:ext cx="0" cy="67866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8" name="Line 219">
            <a:extLst>
              <a:ext uri="{FF2B5EF4-FFF2-40B4-BE49-F238E27FC236}">
                <a16:creationId xmlns:a16="http://schemas.microsoft.com/office/drawing/2014/main" id="{68C246B3-F30E-4201-9C96-B8300289BC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09968" y="2668423"/>
            <a:ext cx="0" cy="67866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9" name="Line 220">
            <a:extLst>
              <a:ext uri="{FF2B5EF4-FFF2-40B4-BE49-F238E27FC236}">
                <a16:creationId xmlns:a16="http://schemas.microsoft.com/office/drawing/2014/main" id="{7848EAF6-11AC-4A56-8850-CB6CEE7BF5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82584" y="2812092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0" name="Line 221">
            <a:extLst>
              <a:ext uri="{FF2B5EF4-FFF2-40B4-BE49-F238E27FC236}">
                <a16:creationId xmlns:a16="http://schemas.microsoft.com/office/drawing/2014/main" id="{305959A3-172E-467A-83FB-1643246095E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63534" y="3150874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1" name="Line 222">
            <a:extLst>
              <a:ext uri="{FF2B5EF4-FFF2-40B4-BE49-F238E27FC236}">
                <a16:creationId xmlns:a16="http://schemas.microsoft.com/office/drawing/2014/main" id="{FE99A230-0E45-494F-84F8-AD36BA8B52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4749" y="3300892"/>
            <a:ext cx="0" cy="6667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2" name="Line 223">
            <a:extLst>
              <a:ext uri="{FF2B5EF4-FFF2-40B4-BE49-F238E27FC236}">
                <a16:creationId xmlns:a16="http://schemas.microsoft.com/office/drawing/2014/main" id="{908DBB44-4B72-4BF6-8065-C4EB9731DB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56402" y="3642777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3" name="Line 224">
            <a:extLst>
              <a:ext uri="{FF2B5EF4-FFF2-40B4-BE49-F238E27FC236}">
                <a16:creationId xmlns:a16="http://schemas.microsoft.com/office/drawing/2014/main" id="{55E4BEA0-0713-451C-9A2E-50D28C0DC1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70690" y="3792796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4" name="Line 225">
            <a:extLst>
              <a:ext uri="{FF2B5EF4-FFF2-40B4-BE49-F238E27FC236}">
                <a16:creationId xmlns:a16="http://schemas.microsoft.com/office/drawing/2014/main" id="{45CF8D17-CDBB-4997-A3DA-21F5EC17B5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82584" y="4140220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5" name="Line 226">
            <a:extLst>
              <a:ext uri="{FF2B5EF4-FFF2-40B4-BE49-F238E27FC236}">
                <a16:creationId xmlns:a16="http://schemas.microsoft.com/office/drawing/2014/main" id="{55CDEF57-4019-4F8C-B38E-5CF40C892E4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29005" y="4271189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6" name="Line 251">
            <a:extLst>
              <a:ext uri="{FF2B5EF4-FFF2-40B4-BE49-F238E27FC236}">
                <a16:creationId xmlns:a16="http://schemas.microsoft.com/office/drawing/2014/main" id="{ECA98335-01F0-4691-B42B-68B19CAEDC3F}"/>
              </a:ext>
            </a:extLst>
          </p:cNvPr>
          <p:cNvSpPr>
            <a:spLocks noChangeShapeType="1"/>
          </p:cNvSpPr>
          <p:nvPr/>
        </p:nvSpPr>
        <p:spPr bwMode="auto">
          <a:xfrm>
            <a:off x="5267055" y="1626850"/>
            <a:ext cx="208360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7" name="Line 252">
            <a:extLst>
              <a:ext uri="{FF2B5EF4-FFF2-40B4-BE49-F238E27FC236}">
                <a16:creationId xmlns:a16="http://schemas.microsoft.com/office/drawing/2014/main" id="{77EE475F-7C64-404B-B268-9E6CBBA3F23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7777" y="1771312"/>
            <a:ext cx="208360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8" name="Line 253">
            <a:extLst>
              <a:ext uri="{FF2B5EF4-FFF2-40B4-BE49-F238E27FC236}">
                <a16:creationId xmlns:a16="http://schemas.microsoft.com/office/drawing/2014/main" id="{D2DFCA2A-176D-45DE-BCEB-EA07079CFBF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31286" y="2097378"/>
            <a:ext cx="483394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9" name="Line 254">
            <a:extLst>
              <a:ext uri="{FF2B5EF4-FFF2-40B4-BE49-F238E27FC236}">
                <a16:creationId xmlns:a16="http://schemas.microsoft.com/office/drawing/2014/main" id="{65B94B3F-EF53-454F-A680-AFC0D20779B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72984" y="2216440"/>
            <a:ext cx="267891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0" name="Line 255">
            <a:extLst>
              <a:ext uri="{FF2B5EF4-FFF2-40B4-BE49-F238E27FC236}">
                <a16:creationId xmlns:a16="http://schemas.microsoft.com/office/drawing/2014/main" id="{B60D0351-B184-406F-9459-425B1166090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81355" y="2358919"/>
            <a:ext cx="214312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1" name="Line 256">
            <a:extLst>
              <a:ext uri="{FF2B5EF4-FFF2-40B4-BE49-F238E27FC236}">
                <a16:creationId xmlns:a16="http://schemas.microsoft.com/office/drawing/2014/main" id="{A1FC95DE-25A3-4E4E-9F2A-DE7FB728254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4452" y="2701761"/>
            <a:ext cx="167878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2" name="Line 257">
            <a:extLst>
              <a:ext uri="{FF2B5EF4-FFF2-40B4-BE49-F238E27FC236}">
                <a16:creationId xmlns:a16="http://schemas.microsoft.com/office/drawing/2014/main" id="{9C792C0F-972D-41C7-A8B1-24D5C4AA5900}"/>
              </a:ext>
            </a:extLst>
          </p:cNvPr>
          <p:cNvSpPr>
            <a:spLocks noChangeShapeType="1"/>
          </p:cNvSpPr>
          <p:nvPr/>
        </p:nvSpPr>
        <p:spPr bwMode="auto">
          <a:xfrm>
            <a:off x="5006309" y="2845429"/>
            <a:ext cx="334566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3" name="Line 258">
            <a:extLst>
              <a:ext uri="{FF2B5EF4-FFF2-40B4-BE49-F238E27FC236}">
                <a16:creationId xmlns:a16="http://schemas.microsoft.com/office/drawing/2014/main" id="{821F8D42-C101-4426-8AF2-71C64C23D0D9}"/>
              </a:ext>
            </a:extLst>
          </p:cNvPr>
          <p:cNvSpPr>
            <a:spLocks noChangeShapeType="1"/>
          </p:cNvSpPr>
          <p:nvPr/>
        </p:nvSpPr>
        <p:spPr bwMode="auto">
          <a:xfrm>
            <a:off x="5267055" y="3184211"/>
            <a:ext cx="195262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4" name="Line 259">
            <a:extLst>
              <a:ext uri="{FF2B5EF4-FFF2-40B4-BE49-F238E27FC236}">
                <a16:creationId xmlns:a16="http://schemas.microsoft.com/office/drawing/2014/main" id="{2B3EA62D-BFD9-4F14-A24D-6EFF9656B6B6}"/>
              </a:ext>
            </a:extLst>
          </p:cNvPr>
          <p:cNvSpPr>
            <a:spLocks noChangeShapeType="1"/>
          </p:cNvSpPr>
          <p:nvPr/>
        </p:nvSpPr>
        <p:spPr bwMode="auto">
          <a:xfrm>
            <a:off x="5408740" y="3334230"/>
            <a:ext cx="227410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5" name="Line 260">
            <a:extLst>
              <a:ext uri="{FF2B5EF4-FFF2-40B4-BE49-F238E27FC236}">
                <a16:creationId xmlns:a16="http://schemas.microsoft.com/office/drawing/2014/main" id="{0D781801-1054-46AC-A93C-42534067F3A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8259" y="3676115"/>
            <a:ext cx="201216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6" name="Line 261">
            <a:extLst>
              <a:ext uri="{FF2B5EF4-FFF2-40B4-BE49-F238E27FC236}">
                <a16:creationId xmlns:a16="http://schemas.microsoft.com/office/drawing/2014/main" id="{B681C52C-0F9D-4E9D-9ED3-73AE964FB2B7}"/>
              </a:ext>
            </a:extLst>
          </p:cNvPr>
          <p:cNvSpPr>
            <a:spLocks noChangeShapeType="1"/>
          </p:cNvSpPr>
          <p:nvPr/>
        </p:nvSpPr>
        <p:spPr bwMode="auto">
          <a:xfrm>
            <a:off x="5281343" y="3826134"/>
            <a:ext cx="247650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7" name="Line 262">
            <a:extLst>
              <a:ext uri="{FF2B5EF4-FFF2-40B4-BE49-F238E27FC236}">
                <a16:creationId xmlns:a16="http://schemas.microsoft.com/office/drawing/2014/main" id="{85FAEEE4-84A9-4F86-AD91-99F3F96C13A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81355" y="4173557"/>
            <a:ext cx="147637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8" name="Line 263">
            <a:extLst>
              <a:ext uri="{FF2B5EF4-FFF2-40B4-BE49-F238E27FC236}">
                <a16:creationId xmlns:a16="http://schemas.microsoft.com/office/drawing/2014/main" id="{123BDD49-AE34-4863-B825-CE0F5261358F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5505" y="4304526"/>
            <a:ext cx="657225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9" name="Line 264">
            <a:extLst>
              <a:ext uri="{FF2B5EF4-FFF2-40B4-BE49-F238E27FC236}">
                <a16:creationId xmlns:a16="http://schemas.microsoft.com/office/drawing/2014/main" id="{53EAFCA7-6832-434A-B9D8-8270D1ED8D8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06309" y="4435098"/>
            <a:ext cx="723900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0" name="Line 288">
            <a:extLst>
              <a:ext uri="{FF2B5EF4-FFF2-40B4-BE49-F238E27FC236}">
                <a16:creationId xmlns:a16="http://schemas.microsoft.com/office/drawing/2014/main" id="{178D9CB8-D057-4B70-86AF-5EB2C8199A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67055" y="1593512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1" name="Line 289">
            <a:extLst>
              <a:ext uri="{FF2B5EF4-FFF2-40B4-BE49-F238E27FC236}">
                <a16:creationId xmlns:a16="http://schemas.microsoft.com/office/drawing/2014/main" id="{637B3EA3-7D6C-4267-902A-7E6663DCEF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27777" y="1737975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2" name="Line 290">
            <a:extLst>
              <a:ext uri="{FF2B5EF4-FFF2-40B4-BE49-F238E27FC236}">
                <a16:creationId xmlns:a16="http://schemas.microsoft.com/office/drawing/2014/main" id="{A13FC8CE-C310-47C5-9DCC-D8568A6269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31286" y="2064040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3" name="Line 291">
            <a:extLst>
              <a:ext uri="{FF2B5EF4-FFF2-40B4-BE49-F238E27FC236}">
                <a16:creationId xmlns:a16="http://schemas.microsoft.com/office/drawing/2014/main" id="{B7AF663E-B46E-4012-98DF-95DEC96E4D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72984" y="2181912"/>
            <a:ext cx="0" cy="67866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4" name="Line 292">
            <a:extLst>
              <a:ext uri="{FF2B5EF4-FFF2-40B4-BE49-F238E27FC236}">
                <a16:creationId xmlns:a16="http://schemas.microsoft.com/office/drawing/2014/main" id="{33DE4446-ED58-456B-B5B5-58AEBA5A65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81355" y="2325581"/>
            <a:ext cx="0" cy="67866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5" name="Line 293">
            <a:extLst>
              <a:ext uri="{FF2B5EF4-FFF2-40B4-BE49-F238E27FC236}">
                <a16:creationId xmlns:a16="http://schemas.microsoft.com/office/drawing/2014/main" id="{9B57DF7C-0DEC-4409-892B-45BC115246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94452" y="2668423"/>
            <a:ext cx="0" cy="67866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6" name="Line 294">
            <a:extLst>
              <a:ext uri="{FF2B5EF4-FFF2-40B4-BE49-F238E27FC236}">
                <a16:creationId xmlns:a16="http://schemas.microsoft.com/office/drawing/2014/main" id="{51E923AC-B206-4222-BF90-DCEF57D51E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06309" y="2812092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7" name="Line 295">
            <a:extLst>
              <a:ext uri="{FF2B5EF4-FFF2-40B4-BE49-F238E27FC236}">
                <a16:creationId xmlns:a16="http://schemas.microsoft.com/office/drawing/2014/main" id="{136E0246-A6D5-456B-9D48-FA4185E83F1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67055" y="3150874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8" name="Line 296">
            <a:extLst>
              <a:ext uri="{FF2B5EF4-FFF2-40B4-BE49-F238E27FC236}">
                <a16:creationId xmlns:a16="http://schemas.microsoft.com/office/drawing/2014/main" id="{E62DA4B7-5C87-4F70-B5D5-20FB332CC2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08740" y="3300892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9" name="Line 297">
            <a:extLst>
              <a:ext uri="{FF2B5EF4-FFF2-40B4-BE49-F238E27FC236}">
                <a16:creationId xmlns:a16="http://schemas.microsoft.com/office/drawing/2014/main" id="{9B2D6113-9BF1-4F13-BE70-6B5070D128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68259" y="3642777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0" name="Line 298">
            <a:extLst>
              <a:ext uri="{FF2B5EF4-FFF2-40B4-BE49-F238E27FC236}">
                <a16:creationId xmlns:a16="http://schemas.microsoft.com/office/drawing/2014/main" id="{88878B0C-5919-4471-AF34-9E2A78AFD9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81343" y="3792796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1" name="Line 299">
            <a:extLst>
              <a:ext uri="{FF2B5EF4-FFF2-40B4-BE49-F238E27FC236}">
                <a16:creationId xmlns:a16="http://schemas.microsoft.com/office/drawing/2014/main" id="{4FE9C9C2-502B-4C58-BE5C-4EEC660B7B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81355" y="4140220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2" name="Line 301">
            <a:extLst>
              <a:ext uri="{FF2B5EF4-FFF2-40B4-BE49-F238E27FC236}">
                <a16:creationId xmlns:a16="http://schemas.microsoft.com/office/drawing/2014/main" id="{B05287E3-1BA5-4AA4-82AC-7D6AFBDFBCF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06309" y="4401760"/>
            <a:ext cx="0" cy="67866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3" name="Rectangle 325">
            <a:extLst>
              <a:ext uri="{FF2B5EF4-FFF2-40B4-BE49-F238E27FC236}">
                <a16:creationId xmlns:a16="http://schemas.microsoft.com/office/drawing/2014/main" id="{F77F6994-9332-4059-99A6-90503908F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2318" y="1613753"/>
            <a:ext cx="20241" cy="20241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4" name="Rectangle 326">
            <a:extLst>
              <a:ext uri="{FF2B5EF4-FFF2-40B4-BE49-F238E27FC236}">
                <a16:creationId xmlns:a16="http://schemas.microsoft.com/office/drawing/2014/main" id="{7DAAFF5A-73DB-4441-B0CB-BC59ADAB9A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1849" y="1757025"/>
            <a:ext cx="20241" cy="20241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5" name="Rectangle 327">
            <a:extLst>
              <a:ext uri="{FF2B5EF4-FFF2-40B4-BE49-F238E27FC236}">
                <a16:creationId xmlns:a16="http://schemas.microsoft.com/office/drawing/2014/main" id="{341CA23C-CF38-4742-BA7A-C33B0D1BA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1584" y="2084281"/>
            <a:ext cx="19050" cy="20241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6" name="Rectangle 328">
            <a:extLst>
              <a:ext uri="{FF2B5EF4-FFF2-40B4-BE49-F238E27FC236}">
                <a16:creationId xmlns:a16="http://schemas.microsoft.com/office/drawing/2014/main" id="{D96D91F3-FBD5-49D0-BADB-63A6056BD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7777" y="2202153"/>
            <a:ext cx="20241" cy="20241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7" name="Rectangle 329">
            <a:extLst>
              <a:ext uri="{FF2B5EF4-FFF2-40B4-BE49-F238E27FC236}">
                <a16:creationId xmlns:a16="http://schemas.microsoft.com/office/drawing/2014/main" id="{1CCD606B-6B32-433C-B9D6-107628BAED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2571" y="2345821"/>
            <a:ext cx="20241" cy="20241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8" name="Rectangle 330">
            <a:extLst>
              <a:ext uri="{FF2B5EF4-FFF2-40B4-BE49-F238E27FC236}">
                <a16:creationId xmlns:a16="http://schemas.microsoft.com/office/drawing/2014/main" id="{3F3431ED-78C7-4998-855A-6D8D54D5DC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9234" y="2688664"/>
            <a:ext cx="20241" cy="20241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9" name="Rectangle 331">
            <a:extLst>
              <a:ext uri="{FF2B5EF4-FFF2-40B4-BE49-F238E27FC236}">
                <a16:creationId xmlns:a16="http://schemas.microsoft.com/office/drawing/2014/main" id="{6394B57E-616E-4150-9C9A-14D34440AC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7777" y="2832333"/>
            <a:ext cx="20241" cy="20241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0" name="Rectangle 332">
            <a:extLst>
              <a:ext uri="{FF2B5EF4-FFF2-40B4-BE49-F238E27FC236}">
                <a16:creationId xmlns:a16="http://schemas.microsoft.com/office/drawing/2014/main" id="{93785EE7-AEB3-4527-ADA6-C30DADBE7F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030" y="3171114"/>
            <a:ext cx="20241" cy="20241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1" name="Rectangle 333">
            <a:extLst>
              <a:ext uri="{FF2B5EF4-FFF2-40B4-BE49-F238E27FC236}">
                <a16:creationId xmlns:a16="http://schemas.microsoft.com/office/drawing/2014/main" id="{045A915C-E499-489B-A8AE-D2C32A4FC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3052" y="3321133"/>
            <a:ext cx="20241" cy="20241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2" name="Rectangle 334">
            <a:extLst>
              <a:ext uri="{FF2B5EF4-FFF2-40B4-BE49-F238E27FC236}">
                <a16:creationId xmlns:a16="http://schemas.microsoft.com/office/drawing/2014/main" id="{C93A627C-1D07-413B-A536-792B0FFA1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6377" y="3663018"/>
            <a:ext cx="19050" cy="20241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3" name="Rectangle 335">
            <a:extLst>
              <a:ext uri="{FF2B5EF4-FFF2-40B4-BE49-F238E27FC236}">
                <a16:creationId xmlns:a16="http://schemas.microsoft.com/office/drawing/2014/main" id="{5D9D8A93-0CB7-4402-9AD6-3FF947604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5896" y="3813037"/>
            <a:ext cx="20241" cy="20241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4" name="Rectangle 336">
            <a:extLst>
              <a:ext uri="{FF2B5EF4-FFF2-40B4-BE49-F238E27FC236}">
                <a16:creationId xmlns:a16="http://schemas.microsoft.com/office/drawing/2014/main" id="{B74F4B56-3CC5-42A0-853E-7A715BEC43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5896" y="4160460"/>
            <a:ext cx="20241" cy="20241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5" name="Rectangle 337">
            <a:extLst>
              <a:ext uri="{FF2B5EF4-FFF2-40B4-BE49-F238E27FC236}">
                <a16:creationId xmlns:a16="http://schemas.microsoft.com/office/drawing/2014/main" id="{479B977E-5951-41A2-B624-48DBA8F21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8443" y="4295911"/>
            <a:ext cx="20241" cy="20241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6" name="Rectangle 338">
            <a:extLst>
              <a:ext uri="{FF2B5EF4-FFF2-40B4-BE49-F238E27FC236}">
                <a16:creationId xmlns:a16="http://schemas.microsoft.com/office/drawing/2014/main" id="{4440BF6A-6420-4775-8849-5CD1E7704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7111" y="4422001"/>
            <a:ext cx="20241" cy="20241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7" name="Line 226">
            <a:extLst>
              <a:ext uri="{FF2B5EF4-FFF2-40B4-BE49-F238E27FC236}">
                <a16:creationId xmlns:a16="http://schemas.microsoft.com/office/drawing/2014/main" id="{CAFB1BD6-CF53-440E-8F2F-C91400B50E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95505" y="4273501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8" name="Line 296">
            <a:extLst>
              <a:ext uri="{FF2B5EF4-FFF2-40B4-BE49-F238E27FC236}">
                <a16:creationId xmlns:a16="http://schemas.microsoft.com/office/drawing/2014/main" id="{233AC7F8-355D-4590-967D-A51957B92F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59585" y="3303034"/>
            <a:ext cx="0" cy="666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52CA0F62-3E39-491E-A76F-0CEB4C7AD1F6}"/>
              </a:ext>
            </a:extLst>
          </p:cNvPr>
          <p:cNvSpPr>
            <a:spLocks noChangeAspect="1"/>
          </p:cNvSpPr>
          <p:nvPr/>
        </p:nvSpPr>
        <p:spPr bwMode="auto">
          <a:xfrm>
            <a:off x="5457339" y="1614880"/>
            <a:ext cx="36147" cy="3614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61AD5F7A-860A-43B9-8BDF-1128179B6B8A}"/>
              </a:ext>
            </a:extLst>
          </p:cNvPr>
          <p:cNvSpPr>
            <a:spLocks noChangeAspect="1"/>
          </p:cNvSpPr>
          <p:nvPr/>
        </p:nvSpPr>
        <p:spPr bwMode="auto">
          <a:xfrm>
            <a:off x="5523615" y="1749705"/>
            <a:ext cx="36147" cy="3614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0B01FA7-9437-42A2-824B-8CF576ABFFA7}"/>
              </a:ext>
            </a:extLst>
          </p:cNvPr>
          <p:cNvSpPr>
            <a:spLocks noChangeAspect="1"/>
          </p:cNvSpPr>
          <p:nvPr/>
        </p:nvSpPr>
        <p:spPr bwMode="auto">
          <a:xfrm>
            <a:off x="5307855" y="2084709"/>
            <a:ext cx="36147" cy="3614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3557C5F3-B9ED-4D2F-93F6-54A1CBF61D3E}"/>
              </a:ext>
            </a:extLst>
          </p:cNvPr>
          <p:cNvSpPr>
            <a:spLocks noChangeAspect="1"/>
          </p:cNvSpPr>
          <p:nvPr/>
        </p:nvSpPr>
        <p:spPr bwMode="auto">
          <a:xfrm>
            <a:off x="5506441" y="4155485"/>
            <a:ext cx="36147" cy="3614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3D1527FB-17C2-4E80-8E1E-CA887DA0BD9E}"/>
              </a:ext>
            </a:extLst>
          </p:cNvPr>
          <p:cNvSpPr>
            <a:spLocks noChangeAspect="1"/>
          </p:cNvSpPr>
          <p:nvPr/>
        </p:nvSpPr>
        <p:spPr bwMode="auto">
          <a:xfrm>
            <a:off x="5509594" y="3808887"/>
            <a:ext cx="36147" cy="3614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7BC3A043-723F-48AE-9F7D-88F4C412F0D6}"/>
              </a:ext>
            </a:extLst>
          </p:cNvPr>
          <p:cNvSpPr>
            <a:spLocks noChangeAspect="1"/>
          </p:cNvSpPr>
          <p:nvPr/>
        </p:nvSpPr>
        <p:spPr bwMode="auto">
          <a:xfrm>
            <a:off x="5553910" y="3659146"/>
            <a:ext cx="36147" cy="3614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13EC14E5-F9B5-4D61-B616-72A5C23FEAC5}"/>
              </a:ext>
            </a:extLst>
          </p:cNvPr>
          <p:cNvSpPr>
            <a:spLocks noChangeAspect="1"/>
          </p:cNvSpPr>
          <p:nvPr/>
        </p:nvSpPr>
        <p:spPr bwMode="auto">
          <a:xfrm>
            <a:off x="5615369" y="3318446"/>
            <a:ext cx="36147" cy="3614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342407DD-0E8E-4FD3-A2B2-411ECB469050}"/>
              </a:ext>
            </a:extLst>
          </p:cNvPr>
          <p:cNvSpPr>
            <a:spLocks noChangeAspect="1"/>
          </p:cNvSpPr>
          <p:nvPr/>
        </p:nvSpPr>
        <p:spPr bwMode="auto">
          <a:xfrm>
            <a:off x="5544255" y="2683924"/>
            <a:ext cx="36147" cy="3614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6A7F814-4B52-45A3-9DD9-D5EAC78E43CB}"/>
              </a:ext>
            </a:extLst>
          </p:cNvPr>
          <p:cNvSpPr>
            <a:spLocks noChangeAspect="1"/>
          </p:cNvSpPr>
          <p:nvPr/>
        </p:nvSpPr>
        <p:spPr bwMode="auto">
          <a:xfrm>
            <a:off x="5577594" y="2336827"/>
            <a:ext cx="36147" cy="3614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BFF4A84A-6FAD-4A50-9EB3-4562F11FCE65}"/>
              </a:ext>
            </a:extLst>
          </p:cNvPr>
          <p:cNvSpPr>
            <a:spLocks noChangeAspect="1"/>
          </p:cNvSpPr>
          <p:nvPr/>
        </p:nvSpPr>
        <p:spPr bwMode="auto">
          <a:xfrm>
            <a:off x="5315402" y="2205342"/>
            <a:ext cx="36147" cy="3614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D6493A50-4A44-4DA7-BC33-A3D479110077}"/>
              </a:ext>
            </a:extLst>
          </p:cNvPr>
          <p:cNvSpPr>
            <a:spLocks noChangeAspect="1"/>
          </p:cNvSpPr>
          <p:nvPr/>
        </p:nvSpPr>
        <p:spPr bwMode="auto">
          <a:xfrm>
            <a:off x="5322802" y="2834606"/>
            <a:ext cx="36147" cy="3614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CF9EDCE7-31CE-4E4E-9836-BB24F0025FC2}"/>
              </a:ext>
            </a:extLst>
          </p:cNvPr>
          <p:cNvSpPr>
            <a:spLocks noChangeAspect="1"/>
          </p:cNvSpPr>
          <p:nvPr/>
        </p:nvSpPr>
        <p:spPr bwMode="auto">
          <a:xfrm>
            <a:off x="5434809" y="3171858"/>
            <a:ext cx="36147" cy="3614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31830363-B551-4335-8678-755A765EFED8}"/>
              </a:ext>
            </a:extLst>
          </p:cNvPr>
          <p:cNvSpPr>
            <a:spLocks noChangeAspect="1"/>
          </p:cNvSpPr>
          <p:nvPr/>
        </p:nvSpPr>
        <p:spPr bwMode="auto">
          <a:xfrm>
            <a:off x="5714767" y="4416371"/>
            <a:ext cx="36147" cy="3614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F746F8D2-7AEE-4E5C-84F1-3A604B6FAD67}"/>
              </a:ext>
            </a:extLst>
          </p:cNvPr>
          <p:cNvSpPr>
            <a:spLocks noChangeAspect="1"/>
          </p:cNvSpPr>
          <p:nvPr/>
        </p:nvSpPr>
        <p:spPr bwMode="auto">
          <a:xfrm>
            <a:off x="4940815" y="4286858"/>
            <a:ext cx="36147" cy="3614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114" name="Line 301">
            <a:extLst>
              <a:ext uri="{FF2B5EF4-FFF2-40B4-BE49-F238E27FC236}">
                <a16:creationId xmlns:a16="http://schemas.microsoft.com/office/drawing/2014/main" id="{A48BDE71-9D6A-479E-84FE-5A09CA88E6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48965" y="4402695"/>
            <a:ext cx="0" cy="67866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i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6" name="Rectangle 565">
            <a:extLst>
              <a:ext uri="{FF2B5EF4-FFF2-40B4-BE49-F238E27FC236}">
                <a16:creationId xmlns:a16="http://schemas.microsoft.com/office/drawing/2014/main" id="{6B2A3E8F-C3B4-514B-9DEB-0B3EA1B5AF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4729" y="4837197"/>
            <a:ext cx="326371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>
              <a:defRPr/>
            </a:pPr>
            <a:r>
              <a:rPr lang="en-US" altLang="en-US" sz="900" i="0" dirty="0">
                <a:solidFill>
                  <a:srgbClr val="FDE25E"/>
                </a:solidFill>
                <a:ea typeface="+mn-ea"/>
              </a:rPr>
              <a:t> </a:t>
            </a:r>
            <a:r>
              <a:rPr lang="en-US" altLang="en-US" sz="1100" i="0" dirty="0">
                <a:solidFill>
                  <a:srgbClr val="FDE25E"/>
                </a:solidFill>
                <a:ea typeface="+mn-ea"/>
              </a:rPr>
              <a:t>Favors </a:t>
            </a:r>
            <a:r>
              <a:rPr lang="en-US" altLang="en-US" sz="1100" i="0" dirty="0" err="1">
                <a:solidFill>
                  <a:srgbClr val="FDE25E"/>
                </a:solidFill>
                <a:ea typeface="+mn-ea"/>
              </a:rPr>
              <a:t>MitraClip</a:t>
            </a:r>
            <a:r>
              <a:rPr lang="en-US" altLang="en-US" sz="1100" i="0" dirty="0">
                <a:solidFill>
                  <a:srgbClr val="FDE25E"/>
                </a:solidFill>
                <a:ea typeface="+mn-ea"/>
              </a:rPr>
              <a:t> + GDMT     Favors GDMT alone </a:t>
            </a:r>
          </a:p>
        </p:txBody>
      </p:sp>
      <p:sp>
        <p:nvSpPr>
          <p:cNvPr id="117" name="Rectangle 4">
            <a:extLst>
              <a:ext uri="{FF2B5EF4-FFF2-40B4-BE49-F238E27FC236}">
                <a16:creationId xmlns:a16="http://schemas.microsoft.com/office/drawing/2014/main" id="{7EC847C9-8EDC-4443-9B92-0E1C20241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505" y="70148"/>
            <a:ext cx="8327051" cy="42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i="0" dirty="0"/>
              <a:t>24-Month All-cause Mortality 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i="0" dirty="0"/>
              <a:t>or First HF Hospitalization (iii)</a:t>
            </a:r>
          </a:p>
        </p:txBody>
      </p:sp>
      <p:graphicFrame>
        <p:nvGraphicFramePr>
          <p:cNvPr id="122" name="Table 121">
            <a:extLst>
              <a:ext uri="{FF2B5EF4-FFF2-40B4-BE49-F238E27FC236}">
                <a16:creationId xmlns:a16="http://schemas.microsoft.com/office/drawing/2014/main" id="{E3C8A323-2AE8-D04C-B0F2-821C2A2F93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295094"/>
              </p:ext>
            </p:extLst>
          </p:nvPr>
        </p:nvGraphicFramePr>
        <p:xfrm>
          <a:off x="844232" y="1122557"/>
          <a:ext cx="7562615" cy="3381221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532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0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0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6304">
                  <a:extLst>
                    <a:ext uri="{9D8B030D-6E8A-4147-A177-3AD203B41FA5}">
                      <a16:colId xmlns:a16="http://schemas.microsoft.com/office/drawing/2014/main" val="4289297219"/>
                    </a:ext>
                  </a:extLst>
                </a:gridCol>
                <a:gridCol w="1128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4684">
                  <a:extLst>
                    <a:ext uri="{9D8B030D-6E8A-4147-A177-3AD203B41FA5}">
                      <a16:colId xmlns:a16="http://schemas.microsoft.com/office/drawing/2014/main" val="753433131"/>
                    </a:ext>
                  </a:extLst>
                </a:gridCol>
              </a:tblGrid>
              <a:tr h="263252">
                <a:tc>
                  <a:txBody>
                    <a:bodyPr/>
                    <a:lstStyle/>
                    <a:p>
                      <a:r>
                        <a:rPr lang="en-US" sz="900" b="1" i="0" kern="1200" dirty="0">
                          <a:solidFill>
                            <a:srgbClr val="FDE25E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Subgroup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685800"/>
                      <a:r>
                        <a:rPr lang="en-US" altLang="en-US" sz="900" b="1" i="0" dirty="0" err="1">
                          <a:solidFill>
                            <a:srgbClr val="FDE25E"/>
                          </a:solidFill>
                          <a:ea typeface="+mn-ea"/>
                          <a:cs typeface="+mn-cs"/>
                        </a:rPr>
                        <a:t>MitraClip</a:t>
                      </a:r>
                      <a:r>
                        <a:rPr lang="en-US" altLang="en-US" sz="900" b="1" i="0" dirty="0">
                          <a:solidFill>
                            <a:srgbClr val="FDE25E"/>
                          </a:solidFill>
                          <a:ea typeface="+mn-ea"/>
                          <a:cs typeface="+mn-cs"/>
                        </a:rPr>
                        <a:t> + GDMT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1" i="0" dirty="0">
                          <a:solidFill>
                            <a:srgbClr val="FDE25E"/>
                          </a:solidFill>
                          <a:ea typeface="+mn-ea"/>
                          <a:cs typeface="+mn-cs"/>
                        </a:rPr>
                        <a:t>GDMT Alone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900" b="0" i="0" dirty="0">
                        <a:solidFill>
                          <a:prstClr val="white"/>
                        </a:solidFill>
                        <a:ea typeface="+mn-ea"/>
                        <a:cs typeface="+mn-cs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1" i="0" kern="1200" dirty="0">
                          <a:solidFill>
                            <a:srgbClr val="FDE25E"/>
                          </a:solidFill>
                          <a:latin typeface="+mn-lt"/>
                          <a:ea typeface="+mn-ea"/>
                          <a:cs typeface="+mn-cs"/>
                        </a:rPr>
                        <a:t>    HR [95% CI]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900" b="1" i="0" kern="1200" dirty="0">
                          <a:solidFill>
                            <a:srgbClr val="FDE25E"/>
                          </a:solidFill>
                          <a:latin typeface="+mn-lt"/>
                          <a:ea typeface="+mn-ea"/>
                          <a:cs typeface="+mn-cs"/>
                        </a:rPr>
                        <a:t> HR [95% CI]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1" i="0" kern="1200" dirty="0">
                          <a:solidFill>
                            <a:srgbClr val="FDE25E"/>
                          </a:solidFill>
                          <a:latin typeface="+mn-lt"/>
                          <a:ea typeface="+mn-ea"/>
                          <a:cs typeface="+mn-cs"/>
                        </a:rPr>
                        <a:t> P [</a:t>
                      </a:r>
                      <a:r>
                        <a:rPr lang="en-US" altLang="en-US" sz="900" b="1" i="0" kern="1200" dirty="0" err="1">
                          <a:solidFill>
                            <a:srgbClr val="FDE25E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altLang="en-US" sz="900" b="1" i="0" kern="1200" dirty="0">
                          <a:solidFill>
                            <a:srgbClr val="FDE25E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4637445"/>
                  </a:ext>
                </a:extLst>
              </a:tr>
              <a:tr h="184883">
                <a:tc>
                  <a:txBody>
                    <a:bodyPr/>
                    <a:lstStyle/>
                    <a:p>
                      <a:pPr marL="0" algn="l" defTabSz="914377" rtl="0" eaLnBrk="1" latinLnBrk="0" hangingPunct="1"/>
                      <a:r>
                        <a:rPr lang="en-US" sz="900" b="0" i="0" kern="1200" dirty="0">
                          <a:solidFill>
                            <a:srgbClr val="FEEE9E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Vena </a:t>
                      </a:r>
                      <a:r>
                        <a:rPr lang="en-US" sz="900" b="0" i="0" kern="1200" dirty="0" err="1">
                          <a:solidFill>
                            <a:srgbClr val="FEEE9E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Contracta</a:t>
                      </a:r>
                      <a:r>
                        <a:rPr lang="en-US" sz="900" b="0" i="0" kern="1200" dirty="0">
                          <a:solidFill>
                            <a:srgbClr val="FEEE9E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(median)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1440" marR="0" lvl="1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≥ 0.57 cm (n=294)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46.8% (65)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69.3% (93)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900" b="0" i="0" dirty="0">
                          <a:solidFill>
                            <a:schemeClr val="tx1"/>
                          </a:solidFill>
                          <a:ea typeface="+mn-ea"/>
                          <a:cs typeface="+mn-cs"/>
                        </a:rPr>
                        <a:t>0.53 [0.38, 0.73]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0.62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8615858"/>
                  </a:ext>
                </a:extLst>
              </a:tr>
              <a:tr h="63007">
                <a:tc>
                  <a:txBody>
                    <a:bodyPr/>
                    <a:lstStyle/>
                    <a:p>
                      <a:pPr marL="91440" marR="0" lvl="1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 0.57 cm (n=275)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44.4% (54)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66.4% (86)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900" b="0" i="0" dirty="0">
                          <a:solidFill>
                            <a:schemeClr val="tx1"/>
                          </a:solidFill>
                          <a:ea typeface="+mn-ea"/>
                          <a:cs typeface="+mn-cs"/>
                        </a:rPr>
                        <a:t>0.59 [0.42, 0.83]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8919224"/>
                  </a:ext>
                </a:extLst>
              </a:tr>
              <a:tr h="188730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rgbClr val="FEEE9E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Pulmonary Vein Flow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64120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1440" marR="0" lvl="1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 / 1+ / 2+ (n=63)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34.8% (10)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62.7% (19)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900" b="0" i="0" dirty="0">
                          <a:solidFill>
                            <a:schemeClr val="tx1"/>
                          </a:solidFill>
                          <a:ea typeface="+mn-ea"/>
                          <a:cs typeface="+mn-cs"/>
                        </a:rPr>
                        <a:t>0.41 [0.19, 0.89]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0.28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53979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1440" marR="0" lvl="1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3+ (n=172)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42.1% (28)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72.5% (64)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i="0" dirty="0">
                          <a:solidFill>
                            <a:schemeClr val="tx1"/>
                          </a:solidFill>
                          <a:ea typeface="+mn-ea"/>
                          <a:cs typeface="+mn-cs"/>
                        </a:rPr>
                        <a:t>0.43 [0.28, 0.68]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3772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1440" marR="0" lvl="1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4+ (n=238)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49.5% (63)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66.5% (61)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i="0" dirty="0">
                          <a:solidFill>
                            <a:schemeClr val="tx1"/>
                          </a:solidFill>
                          <a:ea typeface="+mn-ea"/>
                          <a:cs typeface="+mn-cs"/>
                        </a:rPr>
                        <a:t>0.65 [0.46, 0.92]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5504488"/>
                  </a:ext>
                </a:extLst>
              </a:tr>
              <a:tr h="212015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rgbClr val="FEEE9E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severity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1440" lvl="1" algn="l" defTabSz="685800" rtl="0" eaLnBrk="1" latinLnBrk="0" hangingPunct="1"/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</a:rPr>
                        <a:t>≤ 1+ (n=501)</a:t>
                      </a:r>
                      <a:endParaRPr lang="en-US" altLang="en-US" sz="900" b="0" i="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44.7% (107)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64.5% (143)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i="0" dirty="0">
                          <a:solidFill>
                            <a:schemeClr val="tx1"/>
                          </a:solidFill>
                          <a:ea typeface="+mn-ea"/>
                          <a:cs typeface="+mn-cs"/>
                        </a:rPr>
                        <a:t>0.61 [0.47, 0.78]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0.21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7914362"/>
                  </a:ext>
                </a:extLst>
              </a:tr>
              <a:tr h="53226">
                <a:tc>
                  <a:txBody>
                    <a:bodyPr/>
                    <a:lstStyle/>
                    <a:p>
                      <a:pPr marL="91440" marR="0" lvl="1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</a:rPr>
                        <a:t>≥ 2+ (n=98)</a:t>
                      </a:r>
                      <a:endParaRPr lang="en-US" altLang="en-US" sz="900" b="0" i="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49.9% (20)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81.0% (40)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i="0" dirty="0">
                          <a:solidFill>
                            <a:schemeClr val="tx1"/>
                          </a:solidFill>
                          <a:ea typeface="+mn-ea"/>
                          <a:cs typeface="+mn-cs"/>
                        </a:rPr>
                        <a:t>0.43 [0.25, 0.74]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3642183"/>
                  </a:ext>
                </a:extLst>
              </a:tr>
              <a:tr h="211313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rgbClr val="FEEE9E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Peak E (median)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1440" lvl="1" algn="l" defTabSz="685800" rtl="0" eaLnBrk="1" latinLnBrk="0" hangingPunct="1"/>
                      <a:r>
                        <a:rPr kumimoji="0" lang="en-US" alt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≥ 109 cm/sec (n=292)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49.7% (68)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73.7% (98)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900" b="0" i="0" dirty="0">
                          <a:solidFill>
                            <a:schemeClr val="tx1"/>
                          </a:solidFill>
                          <a:ea typeface="+mn-ea"/>
                          <a:cs typeface="+mn-cs"/>
                        </a:rPr>
                        <a:t>0.52 [0.38, 0.72]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0.25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8518471"/>
                  </a:ext>
                </a:extLst>
              </a:tr>
              <a:tr h="72560">
                <a:tc>
                  <a:txBody>
                    <a:bodyPr/>
                    <a:lstStyle/>
                    <a:p>
                      <a:pPr marL="91440" marR="0" lvl="1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&lt; 109 cm/sec (n=274)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41.8% (52)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58.5% (73)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900" b="0" i="0" dirty="0">
                          <a:solidFill>
                            <a:schemeClr val="tx1"/>
                          </a:solidFill>
                          <a:ea typeface="+mn-ea"/>
                          <a:cs typeface="+mn-cs"/>
                        </a:rPr>
                        <a:t>0.69 [0.48, 0.99]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9627711"/>
                  </a:ext>
                </a:extLst>
              </a:tr>
              <a:tr h="168777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rgbClr val="FEEE9E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RVSP (median)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9324741"/>
                  </a:ext>
                </a:extLst>
              </a:tr>
              <a:tr h="168777">
                <a:tc>
                  <a:txBody>
                    <a:bodyPr/>
                    <a:lstStyle/>
                    <a:p>
                      <a:pPr marL="91440" lvl="1" algn="l" defTabSz="685800" rtl="0" eaLnBrk="1" latinLnBrk="0" hangingPunct="1"/>
                      <a:r>
                        <a:rPr lang="en-US" altLang="en-US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≥ 43 mmHg (n=276)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55.8% (69)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76.8% (103)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900" b="0" i="0" dirty="0">
                          <a:solidFill>
                            <a:schemeClr val="tx1"/>
                          </a:solidFill>
                          <a:ea typeface="+mn-ea"/>
                          <a:cs typeface="+mn-cs"/>
                        </a:rPr>
                        <a:t>0.62 [0.45, 0.84]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0.79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6507667"/>
                  </a:ext>
                </a:extLst>
              </a:tr>
              <a:tr h="168777">
                <a:tc>
                  <a:txBody>
                    <a:bodyPr/>
                    <a:lstStyle/>
                    <a:p>
                      <a:pPr marL="91440" marR="0" lvl="1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 43 mmHg (n=252)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36.1% (40)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53.9% (61)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900" b="0" i="0" dirty="0">
                          <a:solidFill>
                            <a:schemeClr val="tx1"/>
                          </a:solidFill>
                          <a:ea typeface="+mn-ea"/>
                          <a:cs typeface="+mn-cs"/>
                        </a:rPr>
                        <a:t>0.58 [0.39, 0.86]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1763586"/>
                  </a:ext>
                </a:extLst>
              </a:tr>
              <a:tr h="168777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rgbClr val="FEEE9E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Tier of Echo Eligibility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101">
                <a:tc>
                  <a:txBody>
                    <a:bodyPr/>
                    <a:lstStyle/>
                    <a:p>
                      <a:pPr marL="91440" lvl="1" algn="l" defTabSz="685800" rtl="0" eaLnBrk="1" latinLnBrk="0" hangingPunct="1"/>
                      <a:r>
                        <a:rPr lang="en-US" altLang="en-US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Tier 1 (n=530)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47.2% (117)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67.0% (161)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0.58 [0.46, 0.74]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0.21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8717220"/>
                  </a:ext>
                </a:extLst>
              </a:tr>
              <a:tr h="50101">
                <a:tc>
                  <a:txBody>
                    <a:bodyPr/>
                    <a:lstStyle/>
                    <a:p>
                      <a:pPr marL="91440" lvl="1" algn="l" defTabSz="685800" rtl="0" eaLnBrk="1" latinLnBrk="0" hangingPunct="1"/>
                      <a:r>
                        <a:rPr lang="en-US" altLang="en-US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Tier 2 (n=61)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17.4% (4)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67.9% (23)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i="0" dirty="0">
                          <a:solidFill>
                            <a:schemeClr val="tx1"/>
                          </a:solidFill>
                          <a:ea typeface="+mn-ea"/>
                          <a:cs typeface="+mn-cs"/>
                        </a:rPr>
                        <a:t>0.23 [0.08, 0.68]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27130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1440" marR="0" lvl="1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Tier 3 (n=23)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50.0% (7)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70.0% (5)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900" b="0" i="0" dirty="0">
                          <a:solidFill>
                            <a:schemeClr val="tx1"/>
                          </a:solidFill>
                          <a:ea typeface="+mn-ea"/>
                          <a:cs typeface="+mn-cs"/>
                        </a:rPr>
                        <a:t>0.80 [0.25, 2.54]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1088658"/>
      </p:ext>
    </p:extLst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DCCCD-3DE7-7440-9AA6-236E458F0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183" y="112602"/>
            <a:ext cx="8289635" cy="566738"/>
          </a:xfrm>
        </p:spPr>
        <p:txBody>
          <a:bodyPr/>
          <a:lstStyle/>
          <a:p>
            <a:pPr>
              <a:lnSpc>
                <a:spcPts val="2600"/>
              </a:lnSpc>
            </a:pPr>
            <a:r>
              <a:rPr lang="en-US" sz="2800" dirty="0"/>
              <a:t>Predictors of 24-Month </a:t>
            </a:r>
            <a:br>
              <a:rPr lang="en-US" sz="2800" dirty="0"/>
            </a:br>
            <a:r>
              <a:rPr lang="en-US" sz="2800" dirty="0"/>
              <a:t>Mortality or First HF Hospitalization </a:t>
            </a:r>
            <a:br>
              <a:rPr lang="en-US" dirty="0"/>
            </a:br>
            <a:r>
              <a:rPr lang="en-US" sz="2000" b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Multivariable Cox regression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9775E19-1194-964C-912B-E0417E2862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5894877"/>
              </p:ext>
            </p:extLst>
          </p:nvPr>
        </p:nvGraphicFramePr>
        <p:xfrm>
          <a:off x="118634" y="1471477"/>
          <a:ext cx="4464941" cy="3549363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2035930">
                  <a:extLst>
                    <a:ext uri="{9D8B030D-6E8A-4147-A177-3AD203B41FA5}">
                      <a16:colId xmlns:a16="http://schemas.microsoft.com/office/drawing/2014/main" val="1647232126"/>
                    </a:ext>
                  </a:extLst>
                </a:gridCol>
                <a:gridCol w="1322945">
                  <a:extLst>
                    <a:ext uri="{9D8B030D-6E8A-4147-A177-3AD203B41FA5}">
                      <a16:colId xmlns:a16="http://schemas.microsoft.com/office/drawing/2014/main" val="4099399428"/>
                    </a:ext>
                  </a:extLst>
                </a:gridCol>
                <a:gridCol w="1106066">
                  <a:extLst>
                    <a:ext uri="{9D8B030D-6E8A-4147-A177-3AD203B41FA5}">
                      <a16:colId xmlns:a16="http://schemas.microsoft.com/office/drawing/2014/main" val="2800897824"/>
                    </a:ext>
                  </a:extLst>
                </a:gridCol>
              </a:tblGrid>
              <a:tr h="4437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Hazard Ratio [95% CI]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P-Value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121633"/>
                  </a:ext>
                </a:extLst>
              </a:tr>
              <a:tr h="3105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C000"/>
                          </a:solidFill>
                          <a:effectLst/>
                        </a:rPr>
                        <a:t>  RVSP (mmHg) </a:t>
                      </a:r>
                      <a:endParaRPr lang="en-US" sz="12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C000"/>
                          </a:solidFill>
                          <a:effectLst/>
                        </a:rPr>
                        <a:t>1.02 [1.01, 1.04] </a:t>
                      </a:r>
                      <a:endParaRPr lang="en-US" sz="12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C000"/>
                          </a:solidFill>
                          <a:effectLst/>
                        </a:rPr>
                        <a:t>0.005 </a:t>
                      </a:r>
                      <a:endParaRPr lang="en-US" sz="12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83530"/>
                  </a:ext>
                </a:extLst>
              </a:tr>
              <a:tr h="3105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C000"/>
                          </a:solidFill>
                          <a:effectLst/>
                        </a:rPr>
                        <a:t>  STS </a:t>
                      </a:r>
                      <a:r>
                        <a:rPr lang="en-US" sz="1200" dirty="0" err="1">
                          <a:solidFill>
                            <a:srgbClr val="FFC000"/>
                          </a:solidFill>
                          <a:effectLst/>
                        </a:rPr>
                        <a:t>Repl</a:t>
                      </a:r>
                      <a:r>
                        <a:rPr lang="en-US" sz="1200" dirty="0">
                          <a:solidFill>
                            <a:srgbClr val="FFC000"/>
                          </a:solidFill>
                          <a:effectLst/>
                        </a:rPr>
                        <a:t> Score</a:t>
                      </a:r>
                      <a:endParaRPr lang="en-US" sz="12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C000"/>
                          </a:solidFill>
                          <a:effectLst/>
                        </a:rPr>
                        <a:t>1.12 [1.02, 1.23] </a:t>
                      </a:r>
                      <a:endParaRPr lang="en-US" sz="12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C000"/>
                          </a:solidFill>
                          <a:effectLst/>
                        </a:rPr>
                        <a:t>0.020 </a:t>
                      </a:r>
                      <a:endParaRPr lang="en-US" sz="12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163719"/>
                  </a:ext>
                </a:extLst>
              </a:tr>
              <a:tr h="3105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 LVEDV (mL)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1.00 [1.00, 1.01]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0.07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133753"/>
                  </a:ext>
                </a:extLst>
              </a:tr>
              <a:tr h="3105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 Sex (Female vs Male)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0.64 [0.37, 1.08]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0.09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067316"/>
                  </a:ext>
                </a:extLst>
              </a:tr>
              <a:tr h="3105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 EROA, PISA (cm</a:t>
                      </a:r>
                      <a:r>
                        <a:rPr lang="en-US" sz="1200" baseline="30000">
                          <a:effectLst/>
                        </a:rPr>
                        <a:t>2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2.56 [0.79, 8.26]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0.12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859798"/>
                  </a:ext>
                </a:extLst>
              </a:tr>
              <a:tr h="3105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 </a:t>
                      </a:r>
                      <a:r>
                        <a:rPr lang="en-US" sz="1200" dirty="0" err="1">
                          <a:effectLst/>
                        </a:rPr>
                        <a:t>Isch</a:t>
                      </a:r>
                      <a:r>
                        <a:rPr lang="en-US" sz="1200" dirty="0">
                          <a:effectLst/>
                        </a:rPr>
                        <a:t> vs Non-</a:t>
                      </a:r>
                      <a:r>
                        <a:rPr lang="en-US" sz="1200" dirty="0" err="1">
                          <a:effectLst/>
                        </a:rPr>
                        <a:t>Isch</a:t>
                      </a:r>
                      <a:r>
                        <a:rPr lang="en-US" sz="1200" dirty="0">
                          <a:effectLst/>
                        </a:rPr>
                        <a:t> CM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0.70 [0.43, 1.13]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0.15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943640"/>
                  </a:ext>
                </a:extLst>
              </a:tr>
              <a:tr h="3105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 STS Repair Score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0.95 [0.88, 1.04]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0.26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632066"/>
                  </a:ext>
                </a:extLst>
              </a:tr>
              <a:tr h="3105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 LVEF (%)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1.01 [0.98, 1.03]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0.56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365238"/>
                  </a:ext>
                </a:extLst>
              </a:tr>
              <a:tr h="3105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 Age (years)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1.01 [0.98, 1.03]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0.57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69897"/>
                  </a:ext>
                </a:extLst>
              </a:tr>
              <a:tr h="3105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 TR Grade (≥2+ vs ≤1+)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0.90 [0.51, 1.61]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0.73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15418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61CC3EC-3B3A-204B-B64D-9F8EA7DD05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56901"/>
              </p:ext>
            </p:extLst>
          </p:nvPr>
        </p:nvGraphicFramePr>
        <p:xfrm>
          <a:off x="4583575" y="1471477"/>
          <a:ext cx="4512717" cy="3549360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1950480">
                  <a:extLst>
                    <a:ext uri="{9D8B030D-6E8A-4147-A177-3AD203B41FA5}">
                      <a16:colId xmlns:a16="http://schemas.microsoft.com/office/drawing/2014/main" val="2536102617"/>
                    </a:ext>
                  </a:extLst>
                </a:gridCol>
                <a:gridCol w="1765901">
                  <a:extLst>
                    <a:ext uri="{9D8B030D-6E8A-4147-A177-3AD203B41FA5}">
                      <a16:colId xmlns:a16="http://schemas.microsoft.com/office/drawing/2014/main" val="2678172183"/>
                    </a:ext>
                  </a:extLst>
                </a:gridCol>
                <a:gridCol w="796336">
                  <a:extLst>
                    <a:ext uri="{9D8B030D-6E8A-4147-A177-3AD203B41FA5}">
                      <a16:colId xmlns:a16="http://schemas.microsoft.com/office/drawing/2014/main" val="3382488122"/>
                    </a:ext>
                  </a:extLst>
                </a:gridCol>
              </a:tblGrid>
              <a:tr h="4273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Hazard Ratio 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[95% CI]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P-Value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130647"/>
                  </a:ext>
                </a:extLst>
              </a:tr>
              <a:tr h="3107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C000"/>
                          </a:solidFill>
                          <a:effectLst/>
                        </a:rPr>
                        <a:t>  TR Grade (≥ 2+ vs ≤ 1+)</a:t>
                      </a:r>
                      <a:endParaRPr lang="en-US" sz="12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C000"/>
                          </a:solidFill>
                          <a:effectLst/>
                        </a:rPr>
                        <a:t>1.60 [1.07, 2.39] </a:t>
                      </a:r>
                      <a:endParaRPr lang="en-US" sz="12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C000"/>
                          </a:solidFill>
                          <a:effectLst/>
                        </a:rPr>
                        <a:t>0.022 </a:t>
                      </a:r>
                      <a:endParaRPr lang="en-US" sz="12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395615"/>
                  </a:ext>
                </a:extLst>
              </a:tr>
              <a:tr h="3107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C000"/>
                          </a:solidFill>
                          <a:effectLst/>
                        </a:rPr>
                        <a:t>  LVEF (%) </a:t>
                      </a:r>
                      <a:endParaRPr lang="en-US" sz="12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C000"/>
                          </a:solidFill>
                          <a:effectLst/>
                        </a:rPr>
                        <a:t>0.98 [0.96, 1.00] </a:t>
                      </a:r>
                      <a:endParaRPr lang="en-US" sz="12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C000"/>
                          </a:solidFill>
                          <a:effectLst/>
                        </a:rPr>
                        <a:t>0.027 </a:t>
                      </a:r>
                      <a:endParaRPr lang="en-US" sz="12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482360"/>
                  </a:ext>
                </a:extLst>
              </a:tr>
              <a:tr h="3107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C000"/>
                          </a:solidFill>
                          <a:effectLst/>
                        </a:rPr>
                        <a:t>  RVSP (mmHg)</a:t>
                      </a:r>
                      <a:endParaRPr lang="en-US" sz="12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C000"/>
                          </a:solidFill>
                          <a:effectLst/>
                        </a:rPr>
                        <a:t>1.01 [1.00, 1.02] </a:t>
                      </a:r>
                      <a:endParaRPr lang="en-US" sz="12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C000"/>
                          </a:solidFill>
                          <a:effectLst/>
                        </a:rPr>
                        <a:t>0.032 </a:t>
                      </a:r>
                      <a:endParaRPr lang="en-US" sz="12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658430"/>
                  </a:ext>
                </a:extLst>
              </a:tr>
              <a:tr h="3107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C000"/>
                          </a:solidFill>
                          <a:effectLst/>
                        </a:rPr>
                        <a:t>  EROA, PISA (cm</a:t>
                      </a:r>
                      <a:r>
                        <a:rPr lang="en-US" sz="1200" baseline="30000" dirty="0">
                          <a:solidFill>
                            <a:srgbClr val="FFC000"/>
                          </a:solidFill>
                          <a:effectLst/>
                        </a:rPr>
                        <a:t>2</a:t>
                      </a:r>
                      <a:r>
                        <a:rPr lang="en-US" sz="1200" dirty="0">
                          <a:solidFill>
                            <a:srgbClr val="FFC000"/>
                          </a:solidFill>
                          <a:effectLst/>
                        </a:rPr>
                        <a:t>) </a:t>
                      </a:r>
                      <a:endParaRPr lang="en-US" sz="12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C000"/>
                          </a:solidFill>
                          <a:effectLst/>
                        </a:rPr>
                        <a:t>3.15 [1.08, 9.21] </a:t>
                      </a:r>
                      <a:endParaRPr lang="en-US" sz="12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C000"/>
                          </a:solidFill>
                          <a:effectLst/>
                        </a:rPr>
                        <a:t>0.036 </a:t>
                      </a:r>
                      <a:endParaRPr lang="en-US" sz="12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78085"/>
                  </a:ext>
                </a:extLst>
              </a:tr>
              <a:tr h="3107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 STS </a:t>
                      </a:r>
                      <a:r>
                        <a:rPr lang="en-US" sz="1200" dirty="0" err="1">
                          <a:effectLst/>
                        </a:rPr>
                        <a:t>Repl</a:t>
                      </a:r>
                      <a:r>
                        <a:rPr lang="en-US" sz="1200" dirty="0">
                          <a:effectLst/>
                        </a:rPr>
                        <a:t> Score 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1.07 [0.98, 1.18] 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0.14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348828"/>
                  </a:ext>
                </a:extLst>
              </a:tr>
              <a:tr h="3107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 Age (years)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0.99 [0.97, 1.01] 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0.24 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134248"/>
                  </a:ext>
                </a:extLst>
              </a:tr>
              <a:tr h="3107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STS Repair Score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0.96 [0.87, 1.07] 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0.47 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075468"/>
                  </a:ext>
                </a:extLst>
              </a:tr>
              <a:tr h="3107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 </a:t>
                      </a:r>
                      <a:r>
                        <a:rPr lang="en-US" sz="1200" dirty="0" err="1">
                          <a:effectLst/>
                        </a:rPr>
                        <a:t>Isch</a:t>
                      </a:r>
                      <a:r>
                        <a:rPr lang="en-US" sz="1200" dirty="0">
                          <a:effectLst/>
                        </a:rPr>
                        <a:t> vs Non-</a:t>
                      </a:r>
                      <a:r>
                        <a:rPr lang="en-US" sz="1200" dirty="0" err="1">
                          <a:effectLst/>
                        </a:rPr>
                        <a:t>Isch</a:t>
                      </a:r>
                      <a:r>
                        <a:rPr lang="en-US" sz="1200" dirty="0">
                          <a:effectLst/>
                        </a:rPr>
                        <a:t> CM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0.92 [0.62, 1.36] 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0.66 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866683"/>
                  </a:ext>
                </a:extLst>
              </a:tr>
              <a:tr h="3107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 LVEDV (mL) 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1.00 [1.00, 1.00] 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0.84 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931645"/>
                  </a:ext>
                </a:extLst>
              </a:tr>
              <a:tr h="3107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 Sex (Female vs Male)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0.97 [0.64, 1.46] 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0.87 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09489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5AB10F4-8B3A-544B-B123-CF90D2C514CA}"/>
              </a:ext>
            </a:extLst>
          </p:cNvPr>
          <p:cNvSpPr txBox="1"/>
          <p:nvPr/>
        </p:nvSpPr>
        <p:spPr>
          <a:xfrm>
            <a:off x="5712544" y="1121576"/>
            <a:ext cx="2278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0" dirty="0">
                <a:solidFill>
                  <a:srgbClr val="FFFF00"/>
                </a:solidFill>
              </a:rPr>
              <a:t>GDMT Alone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712A14-9B05-3F49-A1BB-4DE6B727942B}"/>
              </a:ext>
            </a:extLst>
          </p:cNvPr>
          <p:cNvSpPr txBox="1"/>
          <p:nvPr/>
        </p:nvSpPr>
        <p:spPr>
          <a:xfrm>
            <a:off x="1223022" y="1135076"/>
            <a:ext cx="2278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0" dirty="0" err="1">
                <a:solidFill>
                  <a:srgbClr val="FFFF00"/>
                </a:solidFill>
              </a:rPr>
              <a:t>MitraClip</a:t>
            </a:r>
            <a:r>
              <a:rPr lang="en-US" i="0" dirty="0">
                <a:solidFill>
                  <a:srgbClr val="FFFF00"/>
                </a:solidFill>
              </a:rPr>
              <a:t> + GDMT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3607D15-2502-944D-9D99-4BD4CC62AC8E}"/>
              </a:ext>
            </a:extLst>
          </p:cNvPr>
          <p:cNvGrpSpPr/>
          <p:nvPr/>
        </p:nvGrpSpPr>
        <p:grpSpPr>
          <a:xfrm>
            <a:off x="1944966" y="3211986"/>
            <a:ext cx="260427" cy="1759790"/>
            <a:chOff x="1896319" y="2957950"/>
            <a:chExt cx="260427" cy="1759790"/>
          </a:xfrm>
          <a:solidFill>
            <a:srgbClr val="FF0000"/>
          </a:solidFill>
        </p:grpSpPr>
        <p:sp>
          <p:nvSpPr>
            <p:cNvPr id="10" name="Right Arrow 9">
              <a:extLst>
                <a:ext uri="{FF2B5EF4-FFF2-40B4-BE49-F238E27FC236}">
                  <a16:creationId xmlns:a16="http://schemas.microsoft.com/office/drawing/2014/main" id="{030D6DD6-6C52-DE4B-818B-08483F02AE73}"/>
                </a:ext>
              </a:extLst>
            </p:cNvPr>
            <p:cNvSpPr/>
            <p:nvPr/>
          </p:nvSpPr>
          <p:spPr bwMode="auto">
            <a:xfrm rot="10800000">
              <a:off x="1898251" y="2957950"/>
              <a:ext cx="243068" cy="219919"/>
            </a:xfrm>
            <a:prstGeom prst="rightArrow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1" u="none" strike="noStrike" cap="none" normalizeH="0" baseline="0">
                <a:ln>
                  <a:noFill/>
                </a:ln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ヒラギノ角ゴ Pro W3" pitchFamily="-111" charset="-128"/>
              </a:endParaRPr>
            </a:p>
          </p:txBody>
        </p:sp>
        <p:sp>
          <p:nvSpPr>
            <p:cNvPr id="11" name="Right Arrow 10">
              <a:extLst>
                <a:ext uri="{FF2B5EF4-FFF2-40B4-BE49-F238E27FC236}">
                  <a16:creationId xmlns:a16="http://schemas.microsoft.com/office/drawing/2014/main" id="{6C7EF70F-D203-9F41-82F2-5FA7A0E9C7E6}"/>
                </a:ext>
              </a:extLst>
            </p:cNvPr>
            <p:cNvSpPr/>
            <p:nvPr/>
          </p:nvSpPr>
          <p:spPr bwMode="auto">
            <a:xfrm rot="10800000">
              <a:off x="1896319" y="3886677"/>
              <a:ext cx="243068" cy="219919"/>
            </a:xfrm>
            <a:prstGeom prst="rightArrow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1" u="none" strike="noStrike" cap="none" normalizeH="0" baseline="0">
                <a:ln>
                  <a:noFill/>
                </a:ln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ヒラギノ角ゴ Pro W3" pitchFamily="-111" charset="-128"/>
              </a:endParaRPr>
            </a:p>
          </p:txBody>
        </p:sp>
        <p:sp>
          <p:nvSpPr>
            <p:cNvPr id="12" name="Right Arrow 11">
              <a:extLst>
                <a:ext uri="{FF2B5EF4-FFF2-40B4-BE49-F238E27FC236}">
                  <a16:creationId xmlns:a16="http://schemas.microsoft.com/office/drawing/2014/main" id="{610F7154-57D0-764C-AC21-3D3EDFD2B2EE}"/>
                </a:ext>
              </a:extLst>
            </p:cNvPr>
            <p:cNvSpPr/>
            <p:nvPr/>
          </p:nvSpPr>
          <p:spPr bwMode="auto">
            <a:xfrm rot="10800000">
              <a:off x="1913678" y="4497821"/>
              <a:ext cx="243068" cy="219919"/>
            </a:xfrm>
            <a:prstGeom prst="rightArrow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1" u="none" strike="noStrike" cap="none" normalizeH="0" baseline="0">
                <a:ln>
                  <a:noFill/>
                </a:ln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ヒラギノ角ゴ Pro W3" pitchFamily="-111" charset="-128"/>
              </a:endParaRPr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C6157746-DC12-4580-BEAF-CC2D957703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104" b="14030"/>
          <a:stretch/>
        </p:blipFill>
        <p:spPr bwMode="auto">
          <a:xfrm>
            <a:off x="0" y="0"/>
            <a:ext cx="1166926" cy="41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4170797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330EFB5A-5971-401D-A36C-63EE38720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76" y="658018"/>
            <a:ext cx="8089900" cy="4343400"/>
          </a:xfrm>
          <a:prstGeom prst="rect">
            <a:avLst/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137160" tIns="91440" rIns="91440" bIns="45720" numCol="1" anchor="ctr" anchorCtr="0" compatLnSpc="1">
            <a:prstTxWarp prst="textNoShape">
              <a:avLst/>
            </a:prstTxWarp>
          </a:bodyPr>
          <a:lstStyle>
            <a:lvl1pPr marL="257175" indent="-257175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10000"/>
              <a:buChar char="•"/>
              <a:defRPr sz="2100" b="1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 2" pitchFamily="18" charset="2"/>
              <a:buChar char="¡"/>
              <a:defRPr sz="1800" b="1" baseline="0">
                <a:solidFill>
                  <a:schemeClr val="tx1"/>
                </a:solidFill>
                <a:latin typeface="+mn-lt"/>
              </a:defRPr>
            </a:lvl2pPr>
            <a:lvl3pPr marL="857250" indent="-171450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600" b="1" baseline="0">
                <a:solidFill>
                  <a:schemeClr val="tx1"/>
                </a:solidFill>
                <a:latin typeface="+mn-lt"/>
              </a:defRPr>
            </a:lvl3pPr>
            <a:lvl4pPr marL="1200150" indent="-17145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1400" b="1" baseline="0">
                <a:solidFill>
                  <a:schemeClr val="tx1"/>
                </a:solidFill>
                <a:latin typeface="+mj-lt"/>
              </a:defRPr>
            </a:lvl4pPr>
            <a:lvl5pPr marL="1543050" indent="-171450" algn="l" rtl="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1200" b="1" baseline="0">
                <a:solidFill>
                  <a:schemeClr val="tx1"/>
                </a:solidFill>
                <a:latin typeface="+mn-lt"/>
              </a:defRPr>
            </a:lvl5pPr>
            <a:lvl6pPr marL="1885950" indent="-171450" algn="l" rtl="0" fontAlgn="base">
              <a:spcBef>
                <a:spcPct val="30000"/>
              </a:spcBef>
              <a:spcAft>
                <a:spcPct val="0"/>
              </a:spcAft>
              <a:buChar char="»"/>
              <a:defRPr sz="1500" b="1">
                <a:solidFill>
                  <a:schemeClr val="tx1"/>
                </a:solidFill>
                <a:latin typeface="+mn-lt"/>
              </a:defRPr>
            </a:lvl6pPr>
            <a:lvl7pPr marL="2228850" indent="-171450" algn="l" rtl="0" fontAlgn="base">
              <a:spcBef>
                <a:spcPct val="30000"/>
              </a:spcBef>
              <a:spcAft>
                <a:spcPct val="0"/>
              </a:spcAft>
              <a:buChar char="»"/>
              <a:defRPr sz="1500" b="1">
                <a:solidFill>
                  <a:schemeClr val="tx1"/>
                </a:solidFill>
                <a:latin typeface="+mn-lt"/>
              </a:defRPr>
            </a:lvl7pPr>
            <a:lvl8pPr marL="2571750" indent="-171450" algn="l" rtl="0" fontAlgn="base">
              <a:spcBef>
                <a:spcPct val="30000"/>
              </a:spcBef>
              <a:spcAft>
                <a:spcPct val="0"/>
              </a:spcAft>
              <a:buChar char="»"/>
              <a:defRPr sz="1500" b="1">
                <a:solidFill>
                  <a:schemeClr val="tx1"/>
                </a:solidFill>
                <a:latin typeface="+mn-lt"/>
              </a:defRPr>
            </a:lvl8pPr>
            <a:lvl9pPr marL="2914650" indent="-171450" algn="l" rtl="0" fontAlgn="base">
              <a:spcBef>
                <a:spcPct val="30000"/>
              </a:spcBef>
              <a:spcAft>
                <a:spcPct val="0"/>
              </a:spcAft>
              <a:buChar char="»"/>
              <a:defRPr sz="1500" b="1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Bef>
                <a:spcPts val="1800"/>
              </a:spcBef>
            </a:pPr>
            <a:endParaRPr lang="en-US" sz="2200" b="0" i="0" kern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BE2DF7-D32E-9C4F-9C6F-2F0ECAACF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5949D-80FD-8143-B7AD-33CA156B0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731613"/>
            <a:ext cx="7772400" cy="30861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200" b="0" dirty="0"/>
              <a:t>Echo analysis was blinded to clinical condition, but not to intervention.</a:t>
            </a:r>
          </a:p>
          <a:p>
            <a:pPr>
              <a:spcBef>
                <a:spcPts val="1200"/>
              </a:spcBef>
            </a:pPr>
            <a:r>
              <a:rPr lang="en-US" sz="2200" b="0" dirty="0"/>
              <a:t>PISA and hemodynamics after </a:t>
            </a:r>
            <a:r>
              <a:rPr lang="en-US" sz="2200" b="0" dirty="0" err="1"/>
              <a:t>MitraClip</a:t>
            </a:r>
            <a:r>
              <a:rPr lang="en-US" sz="2200" b="0" dirty="0"/>
              <a:t> have major limitations. Color Doppler, PV flow and vena </a:t>
            </a:r>
            <a:r>
              <a:rPr lang="en-US" sz="2200" b="0" dirty="0" err="1"/>
              <a:t>contracta</a:t>
            </a:r>
            <a:r>
              <a:rPr lang="en-US" sz="2200" b="0" dirty="0"/>
              <a:t> are the most available and reliable methods.</a:t>
            </a:r>
          </a:p>
          <a:p>
            <a:pPr>
              <a:spcBef>
                <a:spcPts val="1200"/>
              </a:spcBef>
            </a:pPr>
            <a:r>
              <a:rPr lang="en-US" sz="2200" b="0" dirty="0"/>
              <a:t>Subgroup predictive analysis was only done based on pre-specified plans.</a:t>
            </a:r>
          </a:p>
          <a:p>
            <a:pPr>
              <a:spcBef>
                <a:spcPts val="1200"/>
              </a:spcBef>
            </a:pPr>
            <a:r>
              <a:rPr lang="en-US" b="0" dirty="0"/>
              <a:t>To overcome survivorship bias, worst case scenario and multiple imputation methods were used to account for missing follow-up data (pre-specified).</a:t>
            </a:r>
            <a:endParaRPr lang="en-US" sz="2200" b="0" dirty="0"/>
          </a:p>
          <a:p>
            <a:pPr>
              <a:spcBef>
                <a:spcPts val="1200"/>
              </a:spcBef>
            </a:pPr>
            <a:endParaRPr lang="en-US" sz="2200" b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03BB8E-1D78-49C7-A2F9-4EB856D8B4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104" b="14030"/>
          <a:stretch/>
        </p:blipFill>
        <p:spPr bwMode="auto">
          <a:xfrm>
            <a:off x="0" y="0"/>
            <a:ext cx="1166926" cy="41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64199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687388" y="62910"/>
            <a:ext cx="7769225" cy="566738"/>
          </a:xfrm>
        </p:spPr>
        <p:txBody>
          <a:bodyPr/>
          <a:lstStyle/>
          <a:p>
            <a:pPr eaLnBrk="1" hangingPunct="1"/>
            <a:r>
              <a:rPr lang="en-US" sz="2800" dirty="0"/>
              <a:t>Conclusions (</a:t>
            </a:r>
            <a:r>
              <a:rPr lang="en-US" sz="2800" dirty="0" err="1"/>
              <a:t>i</a:t>
            </a:r>
            <a:r>
              <a:rPr lang="en-US" sz="2800" dirty="0"/>
              <a:t>)</a:t>
            </a:r>
            <a:br>
              <a:rPr lang="en-US" sz="2800" dirty="0"/>
            </a:br>
            <a:r>
              <a:rPr lang="en-US" sz="2400" kern="1200" dirty="0">
                <a:solidFill>
                  <a:srgbClr val="FDE25E"/>
                </a:solidFill>
                <a:latin typeface="Arial" charset="0"/>
                <a:ea typeface="ヒラギノ角ゴ Pro W3"/>
                <a:cs typeface="Arial" charset="0"/>
              </a:rPr>
              <a:t>COAPT Echo Sub-study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68325" y="1060449"/>
            <a:ext cx="8007350" cy="3875617"/>
          </a:xfrm>
          <a:solidFill>
            <a:srgbClr val="002060"/>
          </a:solidFill>
          <a:ln>
            <a:solidFill>
              <a:schemeClr val="tx1"/>
            </a:solidFill>
          </a:ln>
        </p:spPr>
        <p:txBody>
          <a:bodyPr lIns="137160" tIns="91440" bIns="137160" anchor="ctr" anchorCtr="0"/>
          <a:lstStyle/>
          <a:p>
            <a:pPr eaLnBrk="1" hangingPunct="1">
              <a:spcBef>
                <a:spcPts val="1800"/>
              </a:spcBef>
            </a:pPr>
            <a:r>
              <a:rPr lang="en-US" sz="2400" b="0" dirty="0"/>
              <a:t>To duplicate the COAPT results, specific COAPT screening echo criteria and expert echo analysis should be applied to identify proper candidates for </a:t>
            </a:r>
            <a:r>
              <a:rPr lang="en-US" sz="2400" b="0" dirty="0" err="1"/>
              <a:t>MitraClip</a:t>
            </a:r>
            <a:r>
              <a:rPr lang="en-US" sz="2400" b="0" dirty="0"/>
              <a:t>.</a:t>
            </a:r>
          </a:p>
          <a:p>
            <a:pPr eaLnBrk="1" hangingPunct="1">
              <a:spcBef>
                <a:spcPts val="1800"/>
              </a:spcBef>
            </a:pPr>
            <a:r>
              <a:rPr lang="en-US" sz="2400" b="0" dirty="0"/>
              <a:t>In patients with HF and 3+ or 4+ secondary MR, </a:t>
            </a:r>
            <a:r>
              <a:rPr lang="en-US" sz="2400" b="0" dirty="0" err="1"/>
              <a:t>TMVr</a:t>
            </a:r>
            <a:r>
              <a:rPr lang="en-US" sz="2400" b="0" dirty="0"/>
              <a:t> with </a:t>
            </a:r>
            <a:r>
              <a:rPr lang="en-US" sz="2400" b="0" dirty="0" err="1"/>
              <a:t>MitraClip</a:t>
            </a:r>
            <a:r>
              <a:rPr lang="en-US" sz="2400" b="0" dirty="0"/>
              <a:t> provided substantial death and HFH benefits in all echocardiographic subgroups, regardless of degree of LV dysfunction, LV dimensions, pulmonary hypertension, severity of TR or individual MR parameters (</a:t>
            </a:r>
            <a:r>
              <a:rPr lang="en-US" sz="2400" dirty="0"/>
              <a:t>all responders</a:t>
            </a:r>
            <a:r>
              <a:rPr lang="en-US" sz="2400" b="0" dirty="0"/>
              <a:t>).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79234C-3726-F745-BE0B-4C28A346BFE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104" b="14030"/>
          <a:stretch/>
        </p:blipFill>
        <p:spPr bwMode="auto">
          <a:xfrm>
            <a:off x="0" y="0"/>
            <a:ext cx="1166926" cy="41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3785906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687388" y="62910"/>
            <a:ext cx="7769225" cy="566738"/>
          </a:xfrm>
        </p:spPr>
        <p:txBody>
          <a:bodyPr/>
          <a:lstStyle/>
          <a:p>
            <a:pPr eaLnBrk="1" hangingPunct="1"/>
            <a:r>
              <a:rPr lang="en-US" sz="2800" dirty="0"/>
              <a:t>Conclusions (ii)</a:t>
            </a:r>
            <a:br>
              <a:rPr lang="en-US" sz="2800" dirty="0"/>
            </a:br>
            <a:r>
              <a:rPr lang="en-US" sz="2400" kern="1200" dirty="0">
                <a:solidFill>
                  <a:srgbClr val="FDE25E"/>
                </a:solidFill>
                <a:latin typeface="Arial" charset="0"/>
                <a:ea typeface="ヒラギノ角ゴ Pro W3"/>
                <a:cs typeface="Arial" charset="0"/>
              </a:rPr>
              <a:t>COAPT Echo Sub-study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68325" y="1084262"/>
            <a:ext cx="8007350" cy="2549253"/>
          </a:xfrm>
          <a:solidFill>
            <a:srgbClr val="002060"/>
          </a:solidFill>
          <a:ln>
            <a:solidFill>
              <a:schemeClr val="tx1"/>
            </a:solidFill>
          </a:ln>
        </p:spPr>
        <p:txBody>
          <a:bodyPr lIns="137160" tIns="91440" bIns="182880" anchor="ctr" anchorCtr="0"/>
          <a:lstStyle/>
          <a:p>
            <a:pPr eaLnBrk="1" hangingPunct="1">
              <a:spcBef>
                <a:spcPts val="1800"/>
              </a:spcBef>
            </a:pPr>
            <a:r>
              <a:rPr lang="en-US" sz="2400" b="0" dirty="0"/>
              <a:t>Baseline LVEF, TR and MR severity predicted poor outcomes in patients with HF treated with GDMT alone, but not after MR was corrected by </a:t>
            </a:r>
            <a:r>
              <a:rPr lang="en-US" sz="2400" b="0" dirty="0" err="1"/>
              <a:t>MitraClip</a:t>
            </a:r>
            <a:r>
              <a:rPr lang="en-US" sz="2400" b="0" dirty="0"/>
              <a:t>. </a:t>
            </a:r>
          </a:p>
          <a:p>
            <a:pPr eaLnBrk="1" hangingPunct="1">
              <a:spcBef>
                <a:spcPts val="1800"/>
              </a:spcBef>
            </a:pPr>
            <a:r>
              <a:rPr lang="en-US" sz="2400" b="0" dirty="0"/>
              <a:t>RVSP was the only independent echocardiographic  predictor of poor outcomes after </a:t>
            </a:r>
            <a:r>
              <a:rPr lang="en-US" sz="2400" b="0" dirty="0" err="1"/>
              <a:t>MitraClip</a:t>
            </a:r>
            <a:r>
              <a:rPr lang="en-US" sz="2400" b="0" dirty="0"/>
              <a:t> and GDMT treatments.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79234C-3726-F745-BE0B-4C28A346BFE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104" b="14030"/>
          <a:stretch/>
        </p:blipFill>
        <p:spPr bwMode="auto">
          <a:xfrm>
            <a:off x="0" y="0"/>
            <a:ext cx="1166926" cy="41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0676092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687388" y="102143"/>
            <a:ext cx="7769225" cy="566738"/>
          </a:xfrm>
        </p:spPr>
        <p:txBody>
          <a:bodyPr/>
          <a:lstStyle/>
          <a:p>
            <a:pPr eaLnBrk="1" hangingPunct="1">
              <a:buClr>
                <a:srgbClr val="FDE25E"/>
              </a:buClr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Acknowledgments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79234C-3726-F745-BE0B-4C28A346BFE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104" b="14030"/>
          <a:stretch/>
        </p:blipFill>
        <p:spPr bwMode="auto">
          <a:xfrm>
            <a:off x="0" y="0"/>
            <a:ext cx="1166926" cy="41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63F09D3F-110C-424F-A975-FA99455F17AA}"/>
              </a:ext>
            </a:extLst>
          </p:cNvPr>
          <p:cNvSpPr txBox="1">
            <a:spLocks noChangeArrowheads="1"/>
          </p:cNvSpPr>
          <p:nvPr/>
        </p:nvSpPr>
        <p:spPr>
          <a:xfrm>
            <a:off x="1048218" y="705772"/>
            <a:ext cx="7047565" cy="4306496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txBody>
          <a:bodyPr lIns="137160" tIns="91440" anchor="t" anchorCtr="0"/>
          <a:lstStyle>
            <a:lvl1pPr marL="342900" indent="-342900" algn="l" rtl="0" fontAlgn="base"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10000"/>
              <a:buChar char="•"/>
              <a:defRPr sz="3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 2" pitchFamily="18" charset="2"/>
              <a:buChar char="¡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3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3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169863" indent="-1698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i="0" kern="0" dirty="0">
                <a:solidFill>
                  <a:srgbClr val="FDE2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COAPT Principal Investigators and Co-authors</a:t>
            </a:r>
          </a:p>
          <a:p>
            <a:pPr marL="627063" lvl="1" indent="-16986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i="0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Gregg W. Stone, Michael J. Mack, William T. Abraham, </a:t>
            </a:r>
            <a:br>
              <a:rPr lang="en-US" sz="1600" b="0" i="0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0" i="0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JoAnn Lindenfeld, Paul A. Grayburn, Robert J. Siegel, </a:t>
            </a:r>
            <a:r>
              <a:rPr lang="en-US" sz="1600" b="0" i="0" kern="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Saibal</a:t>
            </a:r>
            <a:r>
              <a:rPr lang="en-US" sz="1600" b="0" i="0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Kar, </a:t>
            </a:r>
            <a:br>
              <a:rPr lang="en-US" sz="1600" b="0" i="0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0" i="0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 Scott Lim, Jonathan G. Zaroff, Jacob M. Mishell, Brian </a:t>
            </a:r>
            <a:r>
              <a:rPr lang="en-US" sz="1600" b="0" i="0" kern="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Whisenant</a:t>
            </a:r>
            <a:r>
              <a:rPr lang="en-US" sz="1600" b="0" i="0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Neil J. Weissman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600" b="0" i="0" kern="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9863" indent="-1698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i="0" kern="0" dirty="0">
                <a:solidFill>
                  <a:srgbClr val="FDE2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Abbott Structural Heart Global Clinical Affairs</a:t>
            </a:r>
          </a:p>
          <a:p>
            <a:pPr marL="627063" lvl="1" indent="-1698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i="0" kern="0" dirty="0">
                <a:latin typeface="Arial" panose="020B0604020202020204" pitchFamily="34" charset="0"/>
                <a:cs typeface="Arial" panose="020B0604020202020204" pitchFamily="34" charset="0"/>
              </a:rPr>
              <a:t>Jeffrey Ellis, Kartik </a:t>
            </a:r>
            <a:r>
              <a:rPr lang="sv-SE" sz="1600" b="0" i="0" kern="0" dirty="0">
                <a:latin typeface="Arial" panose="020B0604020202020204" pitchFamily="34" charset="0"/>
                <a:cs typeface="Arial" panose="020B0604020202020204" pitchFamily="34" charset="0"/>
              </a:rPr>
              <a:t>Sundareswaran</a:t>
            </a: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sv-SE" sz="1600" b="0" i="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9863" indent="-1698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i="0" kern="0" dirty="0">
                <a:solidFill>
                  <a:srgbClr val="FDE2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Abbott Global Biometrics</a:t>
            </a:r>
          </a:p>
          <a:p>
            <a:pPr marL="627063" lvl="1" indent="-1698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i="0" kern="0" dirty="0">
                <a:latin typeface="Arial" panose="020B0604020202020204" pitchFamily="34" charset="0"/>
                <a:cs typeface="Arial" panose="020B0604020202020204" pitchFamily="34" charset="0"/>
              </a:rPr>
              <a:t>Yu Shu, Juanjuan Li, Deepika Morishetti, Hong Nie</a:t>
            </a: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600" b="0" i="0" kern="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013" indent="-1698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i="0" kern="0" dirty="0">
                <a:solidFill>
                  <a:srgbClr val="FDE2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COAPT Sites, </a:t>
            </a:r>
            <a:r>
              <a:rPr lang="en-US" sz="1600" b="0" i="0" kern="0" dirty="0">
                <a:latin typeface="Arial" panose="020B0604020202020204" pitchFamily="34" charset="0"/>
                <a:cs typeface="Arial" panose="020B0604020202020204" pitchFamily="34" charset="0"/>
              </a:rPr>
              <a:t>Research Coordinators, Heart Teams and Patients</a:t>
            </a:r>
          </a:p>
          <a:p>
            <a:pPr marL="227013" indent="-1698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i="0" kern="0" dirty="0">
              <a:solidFill>
                <a:srgbClr val="FDE2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013" indent="-1698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i="0" kern="0" dirty="0">
                <a:solidFill>
                  <a:srgbClr val="FDE2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MedStar Echo Core lab Staff </a:t>
            </a:r>
          </a:p>
          <a:p>
            <a:pPr marL="627063" lvl="1" indent="-1698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i="0" kern="0" dirty="0">
                <a:latin typeface="Arial" panose="020B0604020202020204" pitchFamily="34" charset="0"/>
                <a:cs typeface="Arial" panose="020B0604020202020204" pitchFamily="34" charset="0"/>
              </a:rPr>
              <a:t>Vladimir </a:t>
            </a:r>
            <a:r>
              <a:rPr lang="en-US" sz="1600" b="0" i="0" kern="0" dirty="0" err="1">
                <a:latin typeface="Arial" panose="020B0604020202020204" pitchFamily="34" charset="0"/>
                <a:cs typeface="Arial" panose="020B0604020202020204" pitchFamily="34" charset="0"/>
              </a:rPr>
              <a:t>Masati</a:t>
            </a:r>
            <a:r>
              <a:rPr lang="en-US" sz="1600" b="0" i="0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0" i="0" kern="0" dirty="0" err="1">
                <a:latin typeface="Arial" panose="020B0604020202020204" pitchFamily="34" charset="0"/>
                <a:cs typeface="Arial" panose="020B0604020202020204" pitchFamily="34" charset="0"/>
              </a:rPr>
              <a:t>Valiere</a:t>
            </a:r>
            <a:r>
              <a:rPr lang="en-US" sz="1600" b="0" i="0" kern="0" dirty="0">
                <a:latin typeface="Arial" panose="020B0604020202020204" pitchFamily="34" charset="0"/>
                <a:cs typeface="Arial" panose="020B0604020202020204" pitchFamily="34" charset="0"/>
              </a:rPr>
              <a:t> Morgan, Ma Therese </a:t>
            </a:r>
            <a:r>
              <a:rPr lang="en-US" sz="1600" b="0" i="0" kern="0" dirty="0" err="1">
                <a:latin typeface="Arial" panose="020B0604020202020204" pitchFamily="34" charset="0"/>
                <a:cs typeface="Arial" panose="020B0604020202020204" pitchFamily="34" charset="0"/>
              </a:rPr>
              <a:t>Tupas</a:t>
            </a:r>
            <a:r>
              <a:rPr lang="en-US" sz="1600" b="0" i="0" kern="0" dirty="0">
                <a:latin typeface="Arial" panose="020B0604020202020204" pitchFamily="34" charset="0"/>
                <a:cs typeface="Arial" panose="020B0604020202020204" pitchFamily="34" charset="0"/>
              </a:rPr>
              <a:t>-Habib, et al.</a:t>
            </a:r>
          </a:p>
          <a:p>
            <a:pPr marL="227013" indent="-1698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i="0" kern="0" dirty="0">
              <a:solidFill>
                <a:srgbClr val="FDE2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7063" lvl="1" indent="-1698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0" i="0" kern="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15136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687388" y="208280"/>
            <a:ext cx="7769225" cy="566738"/>
          </a:xfrm>
        </p:spPr>
        <p:txBody>
          <a:bodyPr/>
          <a:lstStyle/>
          <a:p>
            <a:pPr eaLnBrk="1" hangingPunct="1"/>
            <a:r>
              <a:rPr lang="en-US" sz="2800" dirty="0"/>
              <a:t>Background (</a:t>
            </a:r>
            <a:r>
              <a:rPr lang="en-US" sz="2800" dirty="0" err="1"/>
              <a:t>i</a:t>
            </a:r>
            <a:r>
              <a:rPr lang="en-US" sz="2800" dirty="0"/>
              <a:t>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14164" y="866905"/>
            <a:ext cx="8315673" cy="3787441"/>
          </a:xfrm>
          <a:solidFill>
            <a:srgbClr val="002060"/>
          </a:solidFill>
          <a:ln>
            <a:solidFill>
              <a:schemeClr val="tx1"/>
            </a:solidFill>
          </a:ln>
        </p:spPr>
        <p:txBody>
          <a:bodyPr lIns="137160" tIns="91440" anchor="t" anchorCtr="0"/>
          <a:lstStyle/>
          <a:p>
            <a:pPr marL="214313" indent="-214313" eaLnBrk="1" hangingPunct="1">
              <a:spcBef>
                <a:spcPts val="2400"/>
              </a:spcBef>
            </a:pPr>
            <a:r>
              <a:rPr lang="en-US" sz="2400" b="0" dirty="0"/>
              <a:t>Secondary or functional mitral regurgitation (SMR) is present in &gt;50% of patients with heart failure (HF), and is severe in ~10-15%.</a:t>
            </a:r>
          </a:p>
          <a:p>
            <a:pPr marL="214313" indent="-214313" eaLnBrk="1" hangingPunct="1">
              <a:spcBef>
                <a:spcPts val="2400"/>
              </a:spcBef>
            </a:pPr>
            <a:r>
              <a:rPr lang="en-US" sz="2400" b="0" dirty="0"/>
              <a:t>Prognosis is poor when SMR is severe.</a:t>
            </a:r>
          </a:p>
          <a:p>
            <a:pPr marL="214313" indent="-214313" eaLnBrk="1" hangingPunct="1">
              <a:spcBef>
                <a:spcPts val="2400"/>
              </a:spcBef>
            </a:pPr>
            <a:r>
              <a:rPr lang="en-US" sz="2400" b="0" dirty="0"/>
              <a:t>COAPT: Randomized, open-label, multicenter trial in patients with HF and moderate-to-severe (3+) or severe (4+) SMR who remained symptomatic despite maximally-tolerated GDMT.</a:t>
            </a:r>
          </a:p>
          <a:p>
            <a:pPr marL="214313" indent="-214313" eaLnBrk="1" hangingPunct="1">
              <a:spcBef>
                <a:spcPts val="2400"/>
              </a:spcBef>
            </a:pPr>
            <a:endParaRPr lang="en-US" sz="2400" b="0" dirty="0"/>
          </a:p>
          <a:p>
            <a:pPr marL="214313" indent="-214313" eaLnBrk="1" hangingPunct="1">
              <a:spcBef>
                <a:spcPts val="2400"/>
              </a:spcBef>
            </a:pPr>
            <a:endParaRPr lang="en-US" sz="2400" b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79234C-3726-F745-BE0B-4C28A346BFE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104" b="14030"/>
          <a:stretch/>
        </p:blipFill>
        <p:spPr bwMode="auto">
          <a:xfrm>
            <a:off x="0" y="0"/>
            <a:ext cx="1166926" cy="41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9426981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279234C-3726-F745-BE0B-4C28A346BFE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104" b="14030"/>
          <a:stretch/>
        </p:blipFill>
        <p:spPr bwMode="auto">
          <a:xfrm>
            <a:off x="0" y="0"/>
            <a:ext cx="1166926" cy="41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" name="AutoShape 50">
            <a:extLst>
              <a:ext uri="{FF2B5EF4-FFF2-40B4-BE49-F238E27FC236}">
                <a16:creationId xmlns:a16="http://schemas.microsoft.com/office/drawing/2014/main" id="{1C6B6248-A707-9248-AFC0-BFA1C6C1779E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615655" y="555198"/>
            <a:ext cx="7503420" cy="373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112" name="Rectangle 4">
            <a:extLst>
              <a:ext uri="{FF2B5EF4-FFF2-40B4-BE49-F238E27FC236}">
                <a16:creationId xmlns:a16="http://schemas.microsoft.com/office/drawing/2014/main" id="{0F2F86D9-2687-FE4E-B24E-34409AC650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7388" y="136088"/>
            <a:ext cx="7769225" cy="566738"/>
          </a:xfrm>
        </p:spPr>
        <p:txBody>
          <a:bodyPr/>
          <a:lstStyle/>
          <a:p>
            <a:pPr eaLnBrk="1" hangingPunct="1"/>
            <a:r>
              <a:rPr lang="en-US" sz="2800" dirty="0"/>
              <a:t>Death or HF Hospitalization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A925810-F0FA-4ADA-88EB-7CB4EB01F46C}"/>
              </a:ext>
            </a:extLst>
          </p:cNvPr>
          <p:cNvGrpSpPr/>
          <p:nvPr/>
        </p:nvGrpSpPr>
        <p:grpSpPr>
          <a:xfrm>
            <a:off x="330513" y="653948"/>
            <a:ext cx="7858178" cy="4477564"/>
            <a:chOff x="475834" y="791831"/>
            <a:chExt cx="7858178" cy="4477564"/>
          </a:xfrm>
        </p:grpSpPr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EC42D319-44A9-6C43-8A59-57A0C2E40E0B}"/>
                </a:ext>
              </a:extLst>
            </p:cNvPr>
            <p:cNvSpPr/>
            <p:nvPr/>
          </p:nvSpPr>
          <p:spPr bwMode="auto">
            <a:xfrm>
              <a:off x="2115606" y="891863"/>
              <a:ext cx="6218406" cy="2988414"/>
            </a:xfrm>
            <a:prstGeom prst="rect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1" u="none" strike="noStrike" kern="1200" cap="none" spc="0" normalizeH="0" baseline="0" noProof="0">
                <a:ln>
                  <a:noFill/>
                </a:ln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ヒラギノ角ゴ Pro W3" pitchFamily="-111" charset="-128"/>
                <a:cs typeface="Arial" panose="020B0604020202020204" pitchFamily="34" charset="0"/>
              </a:endParaRPr>
            </a:p>
          </p:txBody>
        </p:sp>
        <p:sp>
          <p:nvSpPr>
            <p:cNvPr id="71" name="Text Box 21">
              <a:extLst>
                <a:ext uri="{FF2B5EF4-FFF2-40B4-BE49-F238E27FC236}">
                  <a16:creationId xmlns:a16="http://schemas.microsoft.com/office/drawing/2014/main" id="{F09DB997-E382-254D-B736-46615F167F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1611" y="956354"/>
              <a:ext cx="162256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MitraClip + GDMT</a:t>
              </a:r>
            </a:p>
          </p:txBody>
        </p:sp>
        <p:sp>
          <p:nvSpPr>
            <p:cNvPr id="72" name="Text Box 22">
              <a:extLst>
                <a:ext uri="{FF2B5EF4-FFF2-40B4-BE49-F238E27FC236}">
                  <a16:creationId xmlns:a16="http://schemas.microsoft.com/office/drawing/2014/main" id="{5DA8FD44-479D-DB4D-9106-24976E4DE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26550" y="1196070"/>
              <a:ext cx="119609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GDMT alone</a:t>
              </a:r>
            </a:p>
          </p:txBody>
        </p:sp>
        <p:sp>
          <p:nvSpPr>
            <p:cNvPr id="73" name="Line 23">
              <a:extLst>
                <a:ext uri="{FF2B5EF4-FFF2-40B4-BE49-F238E27FC236}">
                  <a16:creationId xmlns:a16="http://schemas.microsoft.com/office/drawing/2014/main" id="{7AF7969F-4F4F-3240-97B0-E3559A6D4B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27855" y="1098651"/>
              <a:ext cx="315148" cy="0"/>
            </a:xfrm>
            <a:prstGeom prst="line">
              <a:avLst/>
            </a:prstGeom>
            <a:noFill/>
            <a:ln w="28575">
              <a:solidFill>
                <a:srgbClr val="00FA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endParaRPr>
            </a:p>
          </p:txBody>
        </p:sp>
        <p:sp>
          <p:nvSpPr>
            <p:cNvPr id="74" name="Line 24">
              <a:extLst>
                <a:ext uri="{FF2B5EF4-FFF2-40B4-BE49-F238E27FC236}">
                  <a16:creationId xmlns:a16="http://schemas.microsoft.com/office/drawing/2014/main" id="{EF3DD7BC-F4CB-5543-8898-A46ED0A193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27855" y="1339715"/>
              <a:ext cx="315148" cy="0"/>
            </a:xfrm>
            <a:prstGeom prst="line">
              <a:avLst/>
            </a:prstGeom>
            <a:noFill/>
            <a:ln w="28575">
              <a:solidFill>
                <a:schemeClr val="bg1">
                  <a:lumMod val="50000"/>
                  <a:lumOff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endParaRPr>
            </a:p>
          </p:txBody>
        </p:sp>
        <p:sp>
          <p:nvSpPr>
            <p:cNvPr id="78" name="Line 55">
              <a:extLst>
                <a:ext uri="{FF2B5EF4-FFF2-40B4-BE49-F238E27FC236}">
                  <a16:creationId xmlns:a16="http://schemas.microsoft.com/office/drawing/2014/main" id="{BDD5CAF6-1688-A147-A434-BCB4709507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5606" y="898667"/>
              <a:ext cx="0" cy="298161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endParaRPr>
            </a:p>
          </p:txBody>
        </p:sp>
        <p:sp>
          <p:nvSpPr>
            <p:cNvPr id="79" name="Line 56">
              <a:extLst>
                <a:ext uri="{FF2B5EF4-FFF2-40B4-BE49-F238E27FC236}">
                  <a16:creationId xmlns:a16="http://schemas.microsoft.com/office/drawing/2014/main" id="{ED088F77-C0B0-BF40-BEBB-60890405EF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22089" y="3880277"/>
              <a:ext cx="843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endParaRPr>
            </a:p>
          </p:txBody>
        </p:sp>
        <p:sp>
          <p:nvSpPr>
            <p:cNvPr id="80" name="Line 57">
              <a:extLst>
                <a:ext uri="{FF2B5EF4-FFF2-40B4-BE49-F238E27FC236}">
                  <a16:creationId xmlns:a16="http://schemas.microsoft.com/office/drawing/2014/main" id="{BC5F2EDF-E16C-5A42-BE3B-5B6B6F1BF9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22089" y="3282983"/>
              <a:ext cx="843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endParaRPr>
            </a:p>
          </p:txBody>
        </p:sp>
        <p:sp>
          <p:nvSpPr>
            <p:cNvPr id="81" name="Line 58">
              <a:extLst>
                <a:ext uri="{FF2B5EF4-FFF2-40B4-BE49-F238E27FC236}">
                  <a16:creationId xmlns:a16="http://schemas.microsoft.com/office/drawing/2014/main" id="{E68BA758-255F-E741-B35B-90A7899613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22089" y="2684470"/>
              <a:ext cx="843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endParaRPr>
            </a:p>
          </p:txBody>
        </p:sp>
        <p:sp>
          <p:nvSpPr>
            <p:cNvPr id="82" name="Line 59">
              <a:extLst>
                <a:ext uri="{FF2B5EF4-FFF2-40B4-BE49-F238E27FC236}">
                  <a16:creationId xmlns:a16="http://schemas.microsoft.com/office/drawing/2014/main" id="{D8E99E8C-C8A9-D64E-956E-E1D9ADC869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22089" y="2087175"/>
              <a:ext cx="843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endParaRPr>
            </a:p>
          </p:txBody>
        </p:sp>
        <p:sp>
          <p:nvSpPr>
            <p:cNvPr id="83" name="Line 60">
              <a:extLst>
                <a:ext uri="{FF2B5EF4-FFF2-40B4-BE49-F238E27FC236}">
                  <a16:creationId xmlns:a16="http://schemas.microsoft.com/office/drawing/2014/main" id="{633DBD6A-7CA1-F84C-B355-951F949449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22089" y="1495963"/>
              <a:ext cx="843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endParaRPr>
            </a:p>
          </p:txBody>
        </p:sp>
        <p:sp>
          <p:nvSpPr>
            <p:cNvPr id="84" name="Line 61">
              <a:extLst>
                <a:ext uri="{FF2B5EF4-FFF2-40B4-BE49-F238E27FC236}">
                  <a16:creationId xmlns:a16="http://schemas.microsoft.com/office/drawing/2014/main" id="{1E34FB6D-F404-474F-A839-0B3003E163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22089" y="898667"/>
              <a:ext cx="843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endParaRPr>
            </a:p>
          </p:txBody>
        </p:sp>
        <p:sp>
          <p:nvSpPr>
            <p:cNvPr id="85" name="Rectangle 62">
              <a:extLst>
                <a:ext uri="{FF2B5EF4-FFF2-40B4-BE49-F238E27FC236}">
                  <a16:creationId xmlns:a16="http://schemas.microsoft.com/office/drawing/2014/main" id="{F3FD58CB-8145-DC47-BE6D-C7959F4E732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-70179" y="2076830"/>
              <a:ext cx="2551981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DE25E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All-cause Mortality or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DE25E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HF Hospitalization (%)</a:t>
              </a:r>
            </a:p>
          </p:txBody>
        </p:sp>
        <p:sp>
          <p:nvSpPr>
            <p:cNvPr id="86" name="Rectangle 63">
              <a:extLst>
                <a:ext uri="{FF2B5EF4-FFF2-40B4-BE49-F238E27FC236}">
                  <a16:creationId xmlns:a16="http://schemas.microsoft.com/office/drawing/2014/main" id="{744DAA19-EB63-6F46-830C-97686EB7C5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6679" y="3773442"/>
              <a:ext cx="60753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       0%</a:t>
              </a:r>
            </a:p>
          </p:txBody>
        </p:sp>
        <p:sp>
          <p:nvSpPr>
            <p:cNvPr id="87" name="Rectangle 64">
              <a:extLst>
                <a:ext uri="{FF2B5EF4-FFF2-40B4-BE49-F238E27FC236}">
                  <a16:creationId xmlns:a16="http://schemas.microsoft.com/office/drawing/2014/main" id="{06BC429E-361C-E14A-9808-8AA9461454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986" y="3176146"/>
              <a:ext cx="65723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      20%</a:t>
              </a:r>
            </a:p>
          </p:txBody>
        </p:sp>
        <p:sp>
          <p:nvSpPr>
            <p:cNvPr id="88" name="Rectangle 65">
              <a:extLst>
                <a:ext uri="{FF2B5EF4-FFF2-40B4-BE49-F238E27FC236}">
                  <a16:creationId xmlns:a16="http://schemas.microsoft.com/office/drawing/2014/main" id="{22D8CB02-6754-C441-AC7A-D2C49AB41C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986" y="2578851"/>
              <a:ext cx="65723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      40%</a:t>
              </a:r>
            </a:p>
          </p:txBody>
        </p:sp>
        <p:sp>
          <p:nvSpPr>
            <p:cNvPr id="89" name="Rectangle 66">
              <a:extLst>
                <a:ext uri="{FF2B5EF4-FFF2-40B4-BE49-F238E27FC236}">
                  <a16:creationId xmlns:a16="http://schemas.microsoft.com/office/drawing/2014/main" id="{5296AA13-DFD4-0443-8D14-46B9ED0DA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986" y="1981555"/>
              <a:ext cx="65723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      60%</a:t>
              </a:r>
            </a:p>
          </p:txBody>
        </p:sp>
        <p:sp>
          <p:nvSpPr>
            <p:cNvPr id="90" name="Rectangle 67">
              <a:extLst>
                <a:ext uri="{FF2B5EF4-FFF2-40B4-BE49-F238E27FC236}">
                  <a16:creationId xmlns:a16="http://schemas.microsoft.com/office/drawing/2014/main" id="{22130708-375E-BB49-B06D-0EAE7947A5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986" y="1390342"/>
              <a:ext cx="65723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      80%</a:t>
              </a:r>
            </a:p>
          </p:txBody>
        </p:sp>
        <p:sp>
          <p:nvSpPr>
            <p:cNvPr id="91" name="Rectangle 68">
              <a:extLst>
                <a:ext uri="{FF2B5EF4-FFF2-40B4-BE49-F238E27FC236}">
                  <a16:creationId xmlns:a16="http://schemas.microsoft.com/office/drawing/2014/main" id="{23CB95D3-464A-7D4F-BEA5-95D1A1F05D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7293" y="791831"/>
              <a:ext cx="706925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     100%</a:t>
              </a:r>
            </a:p>
          </p:txBody>
        </p:sp>
        <p:sp>
          <p:nvSpPr>
            <p:cNvPr id="92" name="Line 69">
              <a:extLst>
                <a:ext uri="{FF2B5EF4-FFF2-40B4-BE49-F238E27FC236}">
                  <a16:creationId xmlns:a16="http://schemas.microsoft.com/office/drawing/2014/main" id="{269EB950-EA5B-6347-B88F-4D137BDA33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15606" y="3880277"/>
              <a:ext cx="539468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endParaRPr>
            </a:p>
          </p:txBody>
        </p:sp>
        <p:sp>
          <p:nvSpPr>
            <p:cNvPr id="93" name="Line 70">
              <a:extLst>
                <a:ext uri="{FF2B5EF4-FFF2-40B4-BE49-F238E27FC236}">
                  <a16:creationId xmlns:a16="http://schemas.microsoft.com/office/drawing/2014/main" id="{9B2013FF-80BE-0E4C-AD81-3F6754075E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5606" y="3886360"/>
              <a:ext cx="0" cy="559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endParaRPr>
            </a:p>
          </p:txBody>
        </p:sp>
        <p:sp>
          <p:nvSpPr>
            <p:cNvPr id="94" name="Line 71">
              <a:extLst>
                <a:ext uri="{FF2B5EF4-FFF2-40B4-BE49-F238E27FC236}">
                  <a16:creationId xmlns:a16="http://schemas.microsoft.com/office/drawing/2014/main" id="{4A30685F-8137-6F40-86A7-89D5E8BCB8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92235" y="3886360"/>
              <a:ext cx="0" cy="559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endParaRPr>
            </a:p>
          </p:txBody>
        </p:sp>
        <p:sp>
          <p:nvSpPr>
            <p:cNvPr id="95" name="Line 72">
              <a:extLst>
                <a:ext uri="{FF2B5EF4-FFF2-40B4-BE49-F238E27FC236}">
                  <a16:creationId xmlns:a16="http://schemas.microsoft.com/office/drawing/2014/main" id="{1B03FEC7-FC3E-FD48-BDD2-93BFE78D62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7860" y="3886360"/>
              <a:ext cx="0" cy="559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endParaRPr>
            </a:p>
          </p:txBody>
        </p:sp>
        <p:sp>
          <p:nvSpPr>
            <p:cNvPr id="96" name="Line 73">
              <a:extLst>
                <a:ext uri="{FF2B5EF4-FFF2-40B4-BE49-F238E27FC236}">
                  <a16:creationId xmlns:a16="http://schemas.microsoft.com/office/drawing/2014/main" id="{AF04B77F-8292-0040-97C3-AE36DD9CE0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32655" y="3886360"/>
              <a:ext cx="0" cy="559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endParaRPr>
            </a:p>
          </p:txBody>
        </p:sp>
        <p:sp>
          <p:nvSpPr>
            <p:cNvPr id="97" name="Line 74">
              <a:extLst>
                <a:ext uri="{FF2B5EF4-FFF2-40B4-BE49-F238E27FC236}">
                  <a16:creationId xmlns:a16="http://schemas.microsoft.com/office/drawing/2014/main" id="{A1B762D3-E9DF-7F4D-8DFE-EA73068B73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7448" y="3886360"/>
              <a:ext cx="0" cy="559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endParaRPr>
            </a:p>
          </p:txBody>
        </p:sp>
        <p:sp>
          <p:nvSpPr>
            <p:cNvPr id="98" name="Line 75">
              <a:extLst>
                <a:ext uri="{FF2B5EF4-FFF2-40B4-BE49-F238E27FC236}">
                  <a16:creationId xmlns:a16="http://schemas.microsoft.com/office/drawing/2014/main" id="{6BE0E657-BCDF-9A46-A469-45BD78D6E7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84077" y="3886360"/>
              <a:ext cx="0" cy="559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endParaRPr>
            </a:p>
          </p:txBody>
        </p:sp>
        <p:sp>
          <p:nvSpPr>
            <p:cNvPr id="99" name="Line 76">
              <a:extLst>
                <a:ext uri="{FF2B5EF4-FFF2-40B4-BE49-F238E27FC236}">
                  <a16:creationId xmlns:a16="http://schemas.microsoft.com/office/drawing/2014/main" id="{BF51FF3B-CC81-9B46-A5CE-26F5B87CFB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58872" y="3886360"/>
              <a:ext cx="0" cy="559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endParaRPr>
            </a:p>
          </p:txBody>
        </p:sp>
        <p:sp>
          <p:nvSpPr>
            <p:cNvPr id="100" name="Line 77">
              <a:extLst>
                <a:ext uri="{FF2B5EF4-FFF2-40B4-BE49-F238E27FC236}">
                  <a16:creationId xmlns:a16="http://schemas.microsoft.com/office/drawing/2014/main" id="{AAEFE863-6ECA-6F4D-9FF2-B85ABF4121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33666" y="3886360"/>
              <a:ext cx="0" cy="559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endParaRPr>
            </a:p>
          </p:txBody>
        </p:sp>
        <p:sp>
          <p:nvSpPr>
            <p:cNvPr id="101" name="Line 78">
              <a:extLst>
                <a:ext uri="{FF2B5EF4-FFF2-40B4-BE49-F238E27FC236}">
                  <a16:creationId xmlns:a16="http://schemas.microsoft.com/office/drawing/2014/main" id="{69810354-1633-9F49-9C83-EE06A21DC3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10293" y="3875901"/>
              <a:ext cx="0" cy="559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endParaRPr>
            </a:p>
          </p:txBody>
        </p:sp>
        <p:sp>
          <p:nvSpPr>
            <p:cNvPr id="102" name="Rectangle 79">
              <a:extLst>
                <a:ext uri="{FF2B5EF4-FFF2-40B4-BE49-F238E27FC236}">
                  <a16:creationId xmlns:a16="http://schemas.microsoft.com/office/drawing/2014/main" id="{F6A17D24-4FE7-3E4E-9C02-4B3DF7BF65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5746" y="4183483"/>
              <a:ext cx="322068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DE25E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Time After Randomization (Months)</a:t>
              </a:r>
            </a:p>
          </p:txBody>
        </p:sp>
        <p:sp>
          <p:nvSpPr>
            <p:cNvPr id="103" name="Rectangle 80">
              <a:extLst>
                <a:ext uri="{FF2B5EF4-FFF2-40B4-BE49-F238E27FC236}">
                  <a16:creationId xmlns:a16="http://schemas.microsoft.com/office/drawing/2014/main" id="{FAD590EA-48F6-0D43-A7B2-E53C19E848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0960" y="3958716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104" name="Rectangle 81">
              <a:extLst>
                <a:ext uri="{FF2B5EF4-FFF2-40B4-BE49-F238E27FC236}">
                  <a16:creationId xmlns:a16="http://schemas.microsoft.com/office/drawing/2014/main" id="{D06B06BA-9227-C143-B574-A1DDE1F77C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7588" y="3958716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05" name="Rectangle 82">
              <a:extLst>
                <a:ext uri="{FF2B5EF4-FFF2-40B4-BE49-F238E27FC236}">
                  <a16:creationId xmlns:a16="http://schemas.microsoft.com/office/drawing/2014/main" id="{D7B2C89B-92B8-2546-91EF-549D00E2E1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3214" y="3958716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106" name="Rectangle 83">
              <a:extLst>
                <a:ext uri="{FF2B5EF4-FFF2-40B4-BE49-F238E27FC236}">
                  <a16:creationId xmlns:a16="http://schemas.microsoft.com/office/drawing/2014/main" id="{11A51C47-0A33-8F47-8362-BE642203A6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8009" y="3958716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9</a:t>
              </a:r>
            </a:p>
          </p:txBody>
        </p:sp>
        <p:sp>
          <p:nvSpPr>
            <p:cNvPr id="107" name="Rectangle 84">
              <a:extLst>
                <a:ext uri="{FF2B5EF4-FFF2-40B4-BE49-F238E27FC236}">
                  <a16:creationId xmlns:a16="http://schemas.microsoft.com/office/drawing/2014/main" id="{EABDCA93-8594-4D4E-A373-1A0F14AE1C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8203" y="3958716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12</a:t>
              </a:r>
            </a:p>
          </p:txBody>
        </p:sp>
        <p:sp>
          <p:nvSpPr>
            <p:cNvPr id="108" name="Rectangle 85">
              <a:extLst>
                <a:ext uri="{FF2B5EF4-FFF2-40B4-BE49-F238E27FC236}">
                  <a16:creationId xmlns:a16="http://schemas.microsoft.com/office/drawing/2014/main" id="{2039278E-0C60-E644-A953-9D3F17AFE5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4831" y="3958716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15</a:t>
              </a:r>
            </a:p>
          </p:txBody>
        </p:sp>
        <p:sp>
          <p:nvSpPr>
            <p:cNvPr id="109" name="Rectangle 86">
              <a:extLst>
                <a:ext uri="{FF2B5EF4-FFF2-40B4-BE49-F238E27FC236}">
                  <a16:creationId xmlns:a16="http://schemas.microsoft.com/office/drawing/2014/main" id="{692C4986-F9A5-274C-A964-3FD626B136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9625" y="3958716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18</a:t>
              </a:r>
            </a:p>
          </p:txBody>
        </p:sp>
        <p:sp>
          <p:nvSpPr>
            <p:cNvPr id="110" name="Rectangle 87">
              <a:extLst>
                <a:ext uri="{FF2B5EF4-FFF2-40B4-BE49-F238E27FC236}">
                  <a16:creationId xmlns:a16="http://schemas.microsoft.com/office/drawing/2014/main" id="{41214DBA-8C84-1248-9B0A-CBF53B12F1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4419" y="3958716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21</a:t>
              </a:r>
            </a:p>
          </p:txBody>
        </p:sp>
        <p:sp>
          <p:nvSpPr>
            <p:cNvPr id="111" name="Rectangle 88">
              <a:extLst>
                <a:ext uri="{FF2B5EF4-FFF2-40B4-BE49-F238E27FC236}">
                  <a16:creationId xmlns:a16="http://schemas.microsoft.com/office/drawing/2014/main" id="{B2C2AE97-4CE6-8647-8CA7-B1524AB8A5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1048" y="3958716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24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B3371CF3-560E-6B44-917D-3C1BF82FF14C}"/>
                </a:ext>
              </a:extLst>
            </p:cNvPr>
            <p:cNvSpPr txBox="1"/>
            <p:nvPr/>
          </p:nvSpPr>
          <p:spPr>
            <a:xfrm>
              <a:off x="7479192" y="1691236"/>
              <a:ext cx="7665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67.9%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908A2A1F-5403-1D45-B0D2-A6F13488D34B}"/>
                </a:ext>
              </a:extLst>
            </p:cNvPr>
            <p:cNvSpPr txBox="1"/>
            <p:nvPr/>
          </p:nvSpPr>
          <p:spPr>
            <a:xfrm>
              <a:off x="7479192" y="2302524"/>
              <a:ext cx="7665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45.7%</a:t>
              </a:r>
            </a:p>
          </p:txBody>
        </p:sp>
        <p:sp>
          <p:nvSpPr>
            <p:cNvPr id="116" name="Text Box 15">
              <a:extLst>
                <a:ext uri="{FF2B5EF4-FFF2-40B4-BE49-F238E27FC236}">
                  <a16:creationId xmlns:a16="http://schemas.microsoft.com/office/drawing/2014/main" id="{CE5748F9-A53F-A648-8F00-DBE19F4569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834" y="4498846"/>
              <a:ext cx="131638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MitraClip + GDMT</a:t>
              </a:r>
            </a:p>
          </p:txBody>
        </p:sp>
        <p:sp>
          <p:nvSpPr>
            <p:cNvPr id="117" name="Text Box 17">
              <a:extLst>
                <a:ext uri="{FF2B5EF4-FFF2-40B4-BE49-F238E27FC236}">
                  <a16:creationId xmlns:a16="http://schemas.microsoft.com/office/drawing/2014/main" id="{B7AF845E-1F8F-844B-9BD2-F0DD353FCD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7654" y="4667136"/>
              <a:ext cx="984565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GDMT alone</a:t>
              </a:r>
            </a:p>
          </p:txBody>
        </p:sp>
        <p:sp>
          <p:nvSpPr>
            <p:cNvPr id="118" name="Text Box 65">
              <a:extLst>
                <a:ext uri="{FF2B5EF4-FFF2-40B4-BE49-F238E27FC236}">
                  <a16:creationId xmlns:a16="http://schemas.microsoft.com/office/drawing/2014/main" id="{0A82F80F-367B-404D-9FD7-3A8609B2BC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1192" y="4498846"/>
              <a:ext cx="420307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302</a:t>
              </a:r>
            </a:p>
          </p:txBody>
        </p:sp>
        <p:sp>
          <p:nvSpPr>
            <p:cNvPr id="119" name="Text Box 67">
              <a:extLst>
                <a:ext uri="{FF2B5EF4-FFF2-40B4-BE49-F238E27FC236}">
                  <a16:creationId xmlns:a16="http://schemas.microsoft.com/office/drawing/2014/main" id="{FCCDFECE-1B38-D041-B2FB-BEBBB87521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77296" y="4498846"/>
              <a:ext cx="420307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264</a:t>
              </a:r>
            </a:p>
          </p:txBody>
        </p:sp>
        <p:sp>
          <p:nvSpPr>
            <p:cNvPr id="120" name="Text Box 69">
              <a:extLst>
                <a:ext uri="{FF2B5EF4-FFF2-40B4-BE49-F238E27FC236}">
                  <a16:creationId xmlns:a16="http://schemas.microsoft.com/office/drawing/2014/main" id="{388CF23D-2588-2844-A371-5CA8DDF562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34339" y="4498846"/>
              <a:ext cx="420307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238</a:t>
              </a:r>
            </a:p>
          </p:txBody>
        </p:sp>
        <p:sp>
          <p:nvSpPr>
            <p:cNvPr id="121" name="Text Box 71">
              <a:extLst>
                <a:ext uri="{FF2B5EF4-FFF2-40B4-BE49-F238E27FC236}">
                  <a16:creationId xmlns:a16="http://schemas.microsoft.com/office/drawing/2014/main" id="{4B41BDB9-69CC-E048-A910-A68092A0DC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8120" y="4498846"/>
              <a:ext cx="420307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215</a:t>
              </a:r>
            </a:p>
          </p:txBody>
        </p:sp>
        <p:sp>
          <p:nvSpPr>
            <p:cNvPr id="122" name="Text Box 73">
              <a:extLst>
                <a:ext uri="{FF2B5EF4-FFF2-40B4-BE49-F238E27FC236}">
                  <a16:creationId xmlns:a16="http://schemas.microsoft.com/office/drawing/2014/main" id="{71704E07-B1DF-D94D-91B0-AECC020791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396" y="4498846"/>
              <a:ext cx="420307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194</a:t>
              </a:r>
            </a:p>
          </p:txBody>
        </p:sp>
        <p:sp>
          <p:nvSpPr>
            <p:cNvPr id="123" name="Text Box 65">
              <a:extLst>
                <a:ext uri="{FF2B5EF4-FFF2-40B4-BE49-F238E27FC236}">
                  <a16:creationId xmlns:a16="http://schemas.microsoft.com/office/drawing/2014/main" id="{02417D1B-9199-684A-80BE-6C763BC631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73393" y="4502614"/>
              <a:ext cx="420307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154</a:t>
              </a:r>
            </a:p>
          </p:txBody>
        </p:sp>
        <p:sp>
          <p:nvSpPr>
            <p:cNvPr id="124" name="Text Box 67">
              <a:extLst>
                <a:ext uri="{FF2B5EF4-FFF2-40B4-BE49-F238E27FC236}">
                  <a16:creationId xmlns:a16="http://schemas.microsoft.com/office/drawing/2014/main" id="{99035D68-7E48-E646-A887-DCA1DC704D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57008" y="4502614"/>
              <a:ext cx="420307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145</a:t>
              </a:r>
            </a:p>
          </p:txBody>
        </p:sp>
        <p:sp>
          <p:nvSpPr>
            <p:cNvPr id="125" name="Text Box 69">
              <a:extLst>
                <a:ext uri="{FF2B5EF4-FFF2-40B4-BE49-F238E27FC236}">
                  <a16:creationId xmlns:a16="http://schemas.microsoft.com/office/drawing/2014/main" id="{AC387537-70A4-794E-8545-A1161F43E8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40610" y="4502614"/>
              <a:ext cx="420307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126</a:t>
              </a:r>
            </a:p>
          </p:txBody>
        </p:sp>
        <p:sp>
          <p:nvSpPr>
            <p:cNvPr id="126" name="Text Box 71">
              <a:extLst>
                <a:ext uri="{FF2B5EF4-FFF2-40B4-BE49-F238E27FC236}">
                  <a16:creationId xmlns:a16="http://schemas.microsoft.com/office/drawing/2014/main" id="{1F2AB49E-AE76-784D-966C-54FDE4A76D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53132" y="4502614"/>
              <a:ext cx="34176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97</a:t>
              </a:r>
            </a:p>
          </p:txBody>
        </p:sp>
        <p:sp>
          <p:nvSpPr>
            <p:cNvPr id="127" name="Text Box 65">
              <a:extLst>
                <a:ext uri="{FF2B5EF4-FFF2-40B4-BE49-F238E27FC236}">
                  <a16:creationId xmlns:a16="http://schemas.microsoft.com/office/drawing/2014/main" id="{4F16C401-9A6B-9244-B725-21E17A7488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98353" y="4669413"/>
              <a:ext cx="420307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312</a:t>
              </a:r>
            </a:p>
          </p:txBody>
        </p:sp>
        <p:sp>
          <p:nvSpPr>
            <p:cNvPr id="128" name="Text Box 67">
              <a:extLst>
                <a:ext uri="{FF2B5EF4-FFF2-40B4-BE49-F238E27FC236}">
                  <a16:creationId xmlns:a16="http://schemas.microsoft.com/office/drawing/2014/main" id="{A74E71B0-C6D0-424D-A5EF-93A5EF82F3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74458" y="4669413"/>
              <a:ext cx="420307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244</a:t>
              </a:r>
            </a:p>
          </p:txBody>
        </p:sp>
        <p:sp>
          <p:nvSpPr>
            <p:cNvPr id="129" name="Text Box 69">
              <a:extLst>
                <a:ext uri="{FF2B5EF4-FFF2-40B4-BE49-F238E27FC236}">
                  <a16:creationId xmlns:a16="http://schemas.microsoft.com/office/drawing/2014/main" id="{0CEC0849-1E13-7C45-A493-D4850AE277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31501" y="4669413"/>
              <a:ext cx="420307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205</a:t>
              </a:r>
            </a:p>
          </p:txBody>
        </p:sp>
        <p:sp>
          <p:nvSpPr>
            <p:cNvPr id="130" name="Text Box 71">
              <a:extLst>
                <a:ext uri="{FF2B5EF4-FFF2-40B4-BE49-F238E27FC236}">
                  <a16:creationId xmlns:a16="http://schemas.microsoft.com/office/drawing/2014/main" id="{0C8394B5-99E2-8D4A-93F6-C4FA45D448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5282" y="4669413"/>
              <a:ext cx="420307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174</a:t>
              </a:r>
            </a:p>
          </p:txBody>
        </p:sp>
        <p:sp>
          <p:nvSpPr>
            <p:cNvPr id="131" name="Text Box 73">
              <a:extLst>
                <a:ext uri="{FF2B5EF4-FFF2-40B4-BE49-F238E27FC236}">
                  <a16:creationId xmlns:a16="http://schemas.microsoft.com/office/drawing/2014/main" id="{AF98CE27-2381-7C4D-B4D2-751DEACA9E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5558" y="4669413"/>
              <a:ext cx="420307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153</a:t>
              </a:r>
            </a:p>
          </p:txBody>
        </p:sp>
        <p:sp>
          <p:nvSpPr>
            <p:cNvPr id="132" name="Text Box 65">
              <a:extLst>
                <a:ext uri="{FF2B5EF4-FFF2-40B4-BE49-F238E27FC236}">
                  <a16:creationId xmlns:a16="http://schemas.microsoft.com/office/drawing/2014/main" id="{CCB1D6C6-70E4-3149-BA4E-7467E5C3B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70554" y="4673181"/>
              <a:ext cx="420307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117</a:t>
              </a:r>
            </a:p>
          </p:txBody>
        </p:sp>
        <p:sp>
          <p:nvSpPr>
            <p:cNvPr id="133" name="Text Box 67">
              <a:extLst>
                <a:ext uri="{FF2B5EF4-FFF2-40B4-BE49-F238E27FC236}">
                  <a16:creationId xmlns:a16="http://schemas.microsoft.com/office/drawing/2014/main" id="{D1C65DF5-E4D8-0F4C-95F9-B73554B8AE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93443" y="4673181"/>
              <a:ext cx="34176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90</a:t>
              </a:r>
            </a:p>
          </p:txBody>
        </p:sp>
        <p:sp>
          <p:nvSpPr>
            <p:cNvPr id="134" name="Text Box 69">
              <a:extLst>
                <a:ext uri="{FF2B5EF4-FFF2-40B4-BE49-F238E27FC236}">
                  <a16:creationId xmlns:a16="http://schemas.microsoft.com/office/drawing/2014/main" id="{30195664-1E12-2541-9427-8ED5C010EB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77044" y="4673181"/>
              <a:ext cx="34176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75</a:t>
              </a:r>
            </a:p>
          </p:txBody>
        </p:sp>
        <p:sp>
          <p:nvSpPr>
            <p:cNvPr id="135" name="Text Box 71">
              <a:extLst>
                <a:ext uri="{FF2B5EF4-FFF2-40B4-BE49-F238E27FC236}">
                  <a16:creationId xmlns:a16="http://schemas.microsoft.com/office/drawing/2014/main" id="{18F1B6DB-EE48-8545-A378-370A420252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50295" y="4673181"/>
              <a:ext cx="34176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55</a:t>
              </a:r>
            </a:p>
          </p:txBody>
        </p:sp>
        <p:sp>
          <p:nvSpPr>
            <p:cNvPr id="136" name="Text Box 14">
              <a:extLst>
                <a:ext uri="{FF2B5EF4-FFF2-40B4-BE49-F238E27FC236}">
                  <a16:creationId xmlns:a16="http://schemas.microsoft.com/office/drawing/2014/main" id="{C96D18BE-4A3E-6C4D-92BD-18C686E9DE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9791" y="4255962"/>
              <a:ext cx="912429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No. at Risk:</a:t>
              </a: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593201FE-7395-624E-A2B2-6F189B73567C}"/>
                </a:ext>
              </a:extLst>
            </p:cNvPr>
            <p:cNvSpPr txBox="1"/>
            <p:nvPr/>
          </p:nvSpPr>
          <p:spPr>
            <a:xfrm>
              <a:off x="4607427" y="1029712"/>
              <a:ext cx="1800493" cy="9827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HR [95% CI] =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0.57 [0.45-0.71]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P&lt;0.001</a:t>
              </a:r>
            </a:p>
          </p:txBody>
        </p:sp>
        <p:sp>
          <p:nvSpPr>
            <p:cNvPr id="115" name="Freeform 46">
              <a:extLst>
                <a:ext uri="{FF2B5EF4-FFF2-40B4-BE49-F238E27FC236}">
                  <a16:creationId xmlns:a16="http://schemas.microsoft.com/office/drawing/2014/main" id="{6D3479D6-EEEC-734F-9B44-40A1728ECB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7169" y="2484416"/>
              <a:ext cx="5347038" cy="1391835"/>
            </a:xfrm>
            <a:custGeom>
              <a:avLst/>
              <a:gdLst>
                <a:gd name="T0" fmla="*/ 6 w 574"/>
                <a:gd name="T1" fmla="*/ 213 h 219"/>
                <a:gd name="T2" fmla="*/ 9 w 574"/>
                <a:gd name="T3" fmla="*/ 205 h 219"/>
                <a:gd name="T4" fmla="*/ 15 w 574"/>
                <a:gd name="T5" fmla="*/ 202 h 219"/>
                <a:gd name="T6" fmla="*/ 18 w 574"/>
                <a:gd name="T7" fmla="*/ 198 h 219"/>
                <a:gd name="T8" fmla="*/ 28 w 574"/>
                <a:gd name="T9" fmla="*/ 192 h 219"/>
                <a:gd name="T10" fmla="*/ 39 w 574"/>
                <a:gd name="T11" fmla="*/ 187 h 219"/>
                <a:gd name="T12" fmla="*/ 47 w 574"/>
                <a:gd name="T13" fmla="*/ 182 h 219"/>
                <a:gd name="T14" fmla="*/ 59 w 574"/>
                <a:gd name="T15" fmla="*/ 179 h 219"/>
                <a:gd name="T16" fmla="*/ 65 w 574"/>
                <a:gd name="T17" fmla="*/ 173 h 219"/>
                <a:gd name="T18" fmla="*/ 69 w 574"/>
                <a:gd name="T19" fmla="*/ 166 h 219"/>
                <a:gd name="T20" fmla="*/ 73 w 574"/>
                <a:gd name="T21" fmla="*/ 162 h 219"/>
                <a:gd name="T22" fmla="*/ 82 w 574"/>
                <a:gd name="T23" fmla="*/ 158 h 219"/>
                <a:gd name="T24" fmla="*/ 96 w 574"/>
                <a:gd name="T25" fmla="*/ 154 h 219"/>
                <a:gd name="T26" fmla="*/ 103 w 574"/>
                <a:gd name="T27" fmla="*/ 147 h 219"/>
                <a:gd name="T28" fmla="*/ 116 w 574"/>
                <a:gd name="T29" fmla="*/ 142 h 219"/>
                <a:gd name="T30" fmla="*/ 128 w 574"/>
                <a:gd name="T31" fmla="*/ 134 h 219"/>
                <a:gd name="T32" fmla="*/ 136 w 574"/>
                <a:gd name="T33" fmla="*/ 129 h 219"/>
                <a:gd name="T34" fmla="*/ 147 w 574"/>
                <a:gd name="T35" fmla="*/ 123 h 219"/>
                <a:gd name="T36" fmla="*/ 153 w 574"/>
                <a:gd name="T37" fmla="*/ 118 h 219"/>
                <a:gd name="T38" fmla="*/ 167 w 574"/>
                <a:gd name="T39" fmla="*/ 113 h 219"/>
                <a:gd name="T40" fmla="*/ 173 w 574"/>
                <a:gd name="T41" fmla="*/ 104 h 219"/>
                <a:gd name="T42" fmla="*/ 185 w 574"/>
                <a:gd name="T43" fmla="*/ 97 h 219"/>
                <a:gd name="T44" fmla="*/ 194 w 574"/>
                <a:gd name="T45" fmla="*/ 92 h 219"/>
                <a:gd name="T46" fmla="*/ 212 w 574"/>
                <a:gd name="T47" fmla="*/ 88 h 219"/>
                <a:gd name="T48" fmla="*/ 233 w 574"/>
                <a:gd name="T49" fmla="*/ 83 h 219"/>
                <a:gd name="T50" fmla="*/ 238 w 574"/>
                <a:gd name="T51" fmla="*/ 79 h 219"/>
                <a:gd name="T52" fmla="*/ 258 w 574"/>
                <a:gd name="T53" fmla="*/ 73 h 219"/>
                <a:gd name="T54" fmla="*/ 268 w 574"/>
                <a:gd name="T55" fmla="*/ 65 h 219"/>
                <a:gd name="T56" fmla="*/ 272 w 574"/>
                <a:gd name="T57" fmla="*/ 62 h 219"/>
                <a:gd name="T58" fmla="*/ 286 w 574"/>
                <a:gd name="T59" fmla="*/ 58 h 219"/>
                <a:gd name="T60" fmla="*/ 287 w 574"/>
                <a:gd name="T61" fmla="*/ 57 h 219"/>
                <a:gd name="T62" fmla="*/ 288 w 574"/>
                <a:gd name="T63" fmla="*/ 57 h 219"/>
                <a:gd name="T64" fmla="*/ 291 w 574"/>
                <a:gd name="T65" fmla="*/ 57 h 219"/>
                <a:gd name="T66" fmla="*/ 297 w 574"/>
                <a:gd name="T67" fmla="*/ 53 h 219"/>
                <a:gd name="T68" fmla="*/ 301 w 574"/>
                <a:gd name="T69" fmla="*/ 52 h 219"/>
                <a:gd name="T70" fmla="*/ 302 w 574"/>
                <a:gd name="T71" fmla="*/ 52 h 219"/>
                <a:gd name="T72" fmla="*/ 305 w 574"/>
                <a:gd name="T73" fmla="*/ 50 h 219"/>
                <a:gd name="T74" fmla="*/ 312 w 574"/>
                <a:gd name="T75" fmla="*/ 50 h 219"/>
                <a:gd name="T76" fmla="*/ 316 w 574"/>
                <a:gd name="T77" fmla="*/ 48 h 219"/>
                <a:gd name="T78" fmla="*/ 321 w 574"/>
                <a:gd name="T79" fmla="*/ 48 h 219"/>
                <a:gd name="T80" fmla="*/ 335 w 574"/>
                <a:gd name="T81" fmla="*/ 46 h 219"/>
                <a:gd name="T82" fmla="*/ 344 w 574"/>
                <a:gd name="T83" fmla="*/ 42 h 219"/>
                <a:gd name="T84" fmla="*/ 354 w 574"/>
                <a:gd name="T85" fmla="*/ 38 h 219"/>
                <a:gd name="T86" fmla="*/ 370 w 574"/>
                <a:gd name="T87" fmla="*/ 36 h 219"/>
                <a:gd name="T88" fmla="*/ 389 w 574"/>
                <a:gd name="T89" fmla="*/ 35 h 219"/>
                <a:gd name="T90" fmla="*/ 406 w 574"/>
                <a:gd name="T91" fmla="*/ 33 h 219"/>
                <a:gd name="T92" fmla="*/ 446 w 574"/>
                <a:gd name="T93" fmla="*/ 27 h 219"/>
                <a:gd name="T94" fmla="*/ 451 w 574"/>
                <a:gd name="T95" fmla="*/ 27 h 219"/>
                <a:gd name="T96" fmla="*/ 467 w 574"/>
                <a:gd name="T97" fmla="*/ 24 h 219"/>
                <a:gd name="T98" fmla="*/ 477 w 574"/>
                <a:gd name="T99" fmla="*/ 24 h 219"/>
                <a:gd name="T100" fmla="*/ 489 w 574"/>
                <a:gd name="T101" fmla="*/ 20 h 219"/>
                <a:gd name="T102" fmla="*/ 497 w 574"/>
                <a:gd name="T103" fmla="*/ 16 h 219"/>
                <a:gd name="T104" fmla="*/ 504 w 574"/>
                <a:gd name="T105" fmla="*/ 14 h 219"/>
                <a:gd name="T106" fmla="*/ 523 w 574"/>
                <a:gd name="T107" fmla="*/ 12 h 219"/>
                <a:gd name="T108" fmla="*/ 543 w 574"/>
                <a:gd name="T109" fmla="*/ 9 h 219"/>
                <a:gd name="T110" fmla="*/ 548 w 574"/>
                <a:gd name="T111" fmla="*/ 5 h 219"/>
                <a:gd name="T112" fmla="*/ 555 w 574"/>
                <a:gd name="T113" fmla="*/ 2 h 219"/>
                <a:gd name="T114" fmla="*/ 561 w 574"/>
                <a:gd name="T115" fmla="*/ 2 h 219"/>
                <a:gd name="T116" fmla="*/ 574 w 574"/>
                <a:gd name="T117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74" h="219">
                  <a:moveTo>
                    <a:pt x="0" y="219"/>
                  </a:moveTo>
                  <a:lnTo>
                    <a:pt x="2" y="219"/>
                  </a:lnTo>
                  <a:lnTo>
                    <a:pt x="2" y="217"/>
                  </a:lnTo>
                  <a:lnTo>
                    <a:pt x="5" y="217"/>
                  </a:lnTo>
                  <a:lnTo>
                    <a:pt x="5" y="213"/>
                  </a:lnTo>
                  <a:lnTo>
                    <a:pt x="6" y="213"/>
                  </a:lnTo>
                  <a:lnTo>
                    <a:pt x="6" y="209"/>
                  </a:lnTo>
                  <a:lnTo>
                    <a:pt x="7" y="209"/>
                  </a:lnTo>
                  <a:lnTo>
                    <a:pt x="7" y="206"/>
                  </a:lnTo>
                  <a:lnTo>
                    <a:pt x="8" y="206"/>
                  </a:lnTo>
                  <a:lnTo>
                    <a:pt x="8" y="205"/>
                  </a:lnTo>
                  <a:lnTo>
                    <a:pt x="9" y="205"/>
                  </a:lnTo>
                  <a:lnTo>
                    <a:pt x="9" y="203"/>
                  </a:lnTo>
                  <a:lnTo>
                    <a:pt x="11" y="203"/>
                  </a:lnTo>
                  <a:lnTo>
                    <a:pt x="11" y="203"/>
                  </a:lnTo>
                  <a:lnTo>
                    <a:pt x="14" y="203"/>
                  </a:lnTo>
                  <a:lnTo>
                    <a:pt x="14" y="202"/>
                  </a:lnTo>
                  <a:lnTo>
                    <a:pt x="15" y="202"/>
                  </a:lnTo>
                  <a:lnTo>
                    <a:pt x="15" y="200"/>
                  </a:lnTo>
                  <a:lnTo>
                    <a:pt x="15" y="200"/>
                  </a:lnTo>
                  <a:lnTo>
                    <a:pt x="15" y="198"/>
                  </a:lnTo>
                  <a:lnTo>
                    <a:pt x="17" y="198"/>
                  </a:lnTo>
                  <a:lnTo>
                    <a:pt x="17" y="198"/>
                  </a:lnTo>
                  <a:lnTo>
                    <a:pt x="18" y="198"/>
                  </a:lnTo>
                  <a:lnTo>
                    <a:pt x="18" y="195"/>
                  </a:lnTo>
                  <a:lnTo>
                    <a:pt x="22" y="195"/>
                  </a:lnTo>
                  <a:lnTo>
                    <a:pt x="22" y="194"/>
                  </a:lnTo>
                  <a:lnTo>
                    <a:pt x="23" y="194"/>
                  </a:lnTo>
                  <a:lnTo>
                    <a:pt x="23" y="192"/>
                  </a:lnTo>
                  <a:lnTo>
                    <a:pt x="28" y="192"/>
                  </a:lnTo>
                  <a:lnTo>
                    <a:pt x="28" y="190"/>
                  </a:lnTo>
                  <a:lnTo>
                    <a:pt x="33" y="190"/>
                  </a:lnTo>
                  <a:lnTo>
                    <a:pt x="33" y="189"/>
                  </a:lnTo>
                  <a:lnTo>
                    <a:pt x="34" y="189"/>
                  </a:lnTo>
                  <a:lnTo>
                    <a:pt x="34" y="187"/>
                  </a:lnTo>
                  <a:lnTo>
                    <a:pt x="39" y="187"/>
                  </a:lnTo>
                  <a:lnTo>
                    <a:pt x="39" y="186"/>
                  </a:lnTo>
                  <a:lnTo>
                    <a:pt x="44" y="186"/>
                  </a:lnTo>
                  <a:lnTo>
                    <a:pt x="44" y="184"/>
                  </a:lnTo>
                  <a:lnTo>
                    <a:pt x="46" y="184"/>
                  </a:lnTo>
                  <a:lnTo>
                    <a:pt x="46" y="182"/>
                  </a:lnTo>
                  <a:lnTo>
                    <a:pt x="47" y="182"/>
                  </a:lnTo>
                  <a:lnTo>
                    <a:pt x="47" y="182"/>
                  </a:lnTo>
                  <a:lnTo>
                    <a:pt x="51" y="182"/>
                  </a:lnTo>
                  <a:lnTo>
                    <a:pt x="51" y="181"/>
                  </a:lnTo>
                  <a:lnTo>
                    <a:pt x="57" y="181"/>
                  </a:lnTo>
                  <a:lnTo>
                    <a:pt x="57" y="179"/>
                  </a:lnTo>
                  <a:lnTo>
                    <a:pt x="59" y="179"/>
                  </a:lnTo>
                  <a:lnTo>
                    <a:pt x="59" y="178"/>
                  </a:lnTo>
                  <a:lnTo>
                    <a:pt x="62" y="178"/>
                  </a:lnTo>
                  <a:lnTo>
                    <a:pt x="62" y="176"/>
                  </a:lnTo>
                  <a:lnTo>
                    <a:pt x="62" y="176"/>
                  </a:lnTo>
                  <a:lnTo>
                    <a:pt x="62" y="173"/>
                  </a:lnTo>
                  <a:lnTo>
                    <a:pt x="65" y="173"/>
                  </a:lnTo>
                  <a:lnTo>
                    <a:pt x="65" y="171"/>
                  </a:lnTo>
                  <a:lnTo>
                    <a:pt x="67" y="171"/>
                  </a:lnTo>
                  <a:lnTo>
                    <a:pt x="67" y="170"/>
                  </a:lnTo>
                  <a:lnTo>
                    <a:pt x="68" y="170"/>
                  </a:lnTo>
                  <a:lnTo>
                    <a:pt x="68" y="166"/>
                  </a:lnTo>
                  <a:lnTo>
                    <a:pt x="69" y="166"/>
                  </a:lnTo>
                  <a:lnTo>
                    <a:pt x="69" y="165"/>
                  </a:lnTo>
                  <a:lnTo>
                    <a:pt x="70" y="165"/>
                  </a:lnTo>
                  <a:lnTo>
                    <a:pt x="70" y="163"/>
                  </a:lnTo>
                  <a:lnTo>
                    <a:pt x="72" y="163"/>
                  </a:lnTo>
                  <a:lnTo>
                    <a:pt x="72" y="162"/>
                  </a:lnTo>
                  <a:lnTo>
                    <a:pt x="73" y="162"/>
                  </a:lnTo>
                  <a:lnTo>
                    <a:pt x="73" y="160"/>
                  </a:lnTo>
                  <a:lnTo>
                    <a:pt x="73" y="160"/>
                  </a:lnTo>
                  <a:lnTo>
                    <a:pt x="73" y="160"/>
                  </a:lnTo>
                  <a:lnTo>
                    <a:pt x="79" y="160"/>
                  </a:lnTo>
                  <a:lnTo>
                    <a:pt x="79" y="158"/>
                  </a:lnTo>
                  <a:lnTo>
                    <a:pt x="82" y="158"/>
                  </a:lnTo>
                  <a:lnTo>
                    <a:pt x="82" y="157"/>
                  </a:lnTo>
                  <a:lnTo>
                    <a:pt x="86" y="157"/>
                  </a:lnTo>
                  <a:lnTo>
                    <a:pt x="86" y="155"/>
                  </a:lnTo>
                  <a:lnTo>
                    <a:pt x="95" y="155"/>
                  </a:lnTo>
                  <a:lnTo>
                    <a:pt x="95" y="154"/>
                  </a:lnTo>
                  <a:lnTo>
                    <a:pt x="96" y="154"/>
                  </a:lnTo>
                  <a:lnTo>
                    <a:pt x="96" y="152"/>
                  </a:lnTo>
                  <a:lnTo>
                    <a:pt x="99" y="152"/>
                  </a:lnTo>
                  <a:lnTo>
                    <a:pt x="99" y="149"/>
                  </a:lnTo>
                  <a:lnTo>
                    <a:pt x="102" y="149"/>
                  </a:lnTo>
                  <a:lnTo>
                    <a:pt x="102" y="147"/>
                  </a:lnTo>
                  <a:lnTo>
                    <a:pt x="103" y="147"/>
                  </a:lnTo>
                  <a:lnTo>
                    <a:pt x="103" y="145"/>
                  </a:lnTo>
                  <a:lnTo>
                    <a:pt x="110" y="145"/>
                  </a:lnTo>
                  <a:lnTo>
                    <a:pt x="110" y="144"/>
                  </a:lnTo>
                  <a:lnTo>
                    <a:pt x="113" y="144"/>
                  </a:lnTo>
                  <a:lnTo>
                    <a:pt x="113" y="142"/>
                  </a:lnTo>
                  <a:lnTo>
                    <a:pt x="116" y="142"/>
                  </a:lnTo>
                  <a:lnTo>
                    <a:pt x="116" y="139"/>
                  </a:lnTo>
                  <a:lnTo>
                    <a:pt x="118" y="139"/>
                  </a:lnTo>
                  <a:lnTo>
                    <a:pt x="118" y="136"/>
                  </a:lnTo>
                  <a:lnTo>
                    <a:pt x="120" y="136"/>
                  </a:lnTo>
                  <a:lnTo>
                    <a:pt x="120" y="134"/>
                  </a:lnTo>
                  <a:lnTo>
                    <a:pt x="128" y="134"/>
                  </a:lnTo>
                  <a:lnTo>
                    <a:pt x="128" y="133"/>
                  </a:lnTo>
                  <a:lnTo>
                    <a:pt x="131" y="133"/>
                  </a:lnTo>
                  <a:lnTo>
                    <a:pt x="131" y="131"/>
                  </a:lnTo>
                  <a:lnTo>
                    <a:pt x="133" y="131"/>
                  </a:lnTo>
                  <a:lnTo>
                    <a:pt x="133" y="129"/>
                  </a:lnTo>
                  <a:lnTo>
                    <a:pt x="136" y="129"/>
                  </a:lnTo>
                  <a:lnTo>
                    <a:pt x="136" y="128"/>
                  </a:lnTo>
                  <a:lnTo>
                    <a:pt x="137" y="128"/>
                  </a:lnTo>
                  <a:lnTo>
                    <a:pt x="137" y="125"/>
                  </a:lnTo>
                  <a:lnTo>
                    <a:pt x="138" y="125"/>
                  </a:lnTo>
                  <a:lnTo>
                    <a:pt x="138" y="123"/>
                  </a:lnTo>
                  <a:lnTo>
                    <a:pt x="147" y="123"/>
                  </a:lnTo>
                  <a:lnTo>
                    <a:pt x="147" y="121"/>
                  </a:lnTo>
                  <a:lnTo>
                    <a:pt x="148" y="121"/>
                  </a:lnTo>
                  <a:lnTo>
                    <a:pt x="148" y="120"/>
                  </a:lnTo>
                  <a:lnTo>
                    <a:pt x="152" y="120"/>
                  </a:lnTo>
                  <a:lnTo>
                    <a:pt x="152" y="118"/>
                  </a:lnTo>
                  <a:lnTo>
                    <a:pt x="153" y="118"/>
                  </a:lnTo>
                  <a:lnTo>
                    <a:pt x="153" y="116"/>
                  </a:lnTo>
                  <a:lnTo>
                    <a:pt x="159" y="116"/>
                  </a:lnTo>
                  <a:lnTo>
                    <a:pt x="159" y="115"/>
                  </a:lnTo>
                  <a:lnTo>
                    <a:pt x="166" y="115"/>
                  </a:lnTo>
                  <a:lnTo>
                    <a:pt x="166" y="113"/>
                  </a:lnTo>
                  <a:lnTo>
                    <a:pt x="167" y="113"/>
                  </a:lnTo>
                  <a:lnTo>
                    <a:pt x="167" y="110"/>
                  </a:lnTo>
                  <a:lnTo>
                    <a:pt x="169" y="110"/>
                  </a:lnTo>
                  <a:lnTo>
                    <a:pt x="169" y="108"/>
                  </a:lnTo>
                  <a:lnTo>
                    <a:pt x="169" y="108"/>
                  </a:lnTo>
                  <a:lnTo>
                    <a:pt x="169" y="104"/>
                  </a:lnTo>
                  <a:lnTo>
                    <a:pt x="173" y="104"/>
                  </a:lnTo>
                  <a:lnTo>
                    <a:pt x="173" y="102"/>
                  </a:lnTo>
                  <a:lnTo>
                    <a:pt x="177" y="102"/>
                  </a:lnTo>
                  <a:lnTo>
                    <a:pt x="177" y="100"/>
                  </a:lnTo>
                  <a:lnTo>
                    <a:pt x="180" y="100"/>
                  </a:lnTo>
                  <a:lnTo>
                    <a:pt x="180" y="97"/>
                  </a:lnTo>
                  <a:lnTo>
                    <a:pt x="185" y="97"/>
                  </a:lnTo>
                  <a:lnTo>
                    <a:pt x="185" y="96"/>
                  </a:lnTo>
                  <a:lnTo>
                    <a:pt x="190" y="96"/>
                  </a:lnTo>
                  <a:lnTo>
                    <a:pt x="190" y="94"/>
                  </a:lnTo>
                  <a:lnTo>
                    <a:pt x="191" y="94"/>
                  </a:lnTo>
                  <a:lnTo>
                    <a:pt x="191" y="92"/>
                  </a:lnTo>
                  <a:lnTo>
                    <a:pt x="194" y="92"/>
                  </a:lnTo>
                  <a:lnTo>
                    <a:pt x="194" y="91"/>
                  </a:lnTo>
                  <a:lnTo>
                    <a:pt x="195" y="91"/>
                  </a:lnTo>
                  <a:lnTo>
                    <a:pt x="195" y="89"/>
                  </a:lnTo>
                  <a:lnTo>
                    <a:pt x="208" y="89"/>
                  </a:lnTo>
                  <a:lnTo>
                    <a:pt x="208" y="88"/>
                  </a:lnTo>
                  <a:lnTo>
                    <a:pt x="212" y="88"/>
                  </a:lnTo>
                  <a:lnTo>
                    <a:pt x="212" y="86"/>
                  </a:lnTo>
                  <a:lnTo>
                    <a:pt x="221" y="86"/>
                  </a:lnTo>
                  <a:lnTo>
                    <a:pt x="221" y="84"/>
                  </a:lnTo>
                  <a:lnTo>
                    <a:pt x="228" y="84"/>
                  </a:lnTo>
                  <a:lnTo>
                    <a:pt x="228" y="83"/>
                  </a:lnTo>
                  <a:lnTo>
                    <a:pt x="233" y="83"/>
                  </a:lnTo>
                  <a:lnTo>
                    <a:pt x="233" y="81"/>
                  </a:lnTo>
                  <a:lnTo>
                    <a:pt x="235" y="81"/>
                  </a:lnTo>
                  <a:lnTo>
                    <a:pt x="235" y="79"/>
                  </a:lnTo>
                  <a:lnTo>
                    <a:pt x="235" y="79"/>
                  </a:lnTo>
                  <a:lnTo>
                    <a:pt x="235" y="79"/>
                  </a:lnTo>
                  <a:lnTo>
                    <a:pt x="238" y="79"/>
                  </a:lnTo>
                  <a:lnTo>
                    <a:pt x="238" y="78"/>
                  </a:lnTo>
                  <a:lnTo>
                    <a:pt x="242" y="78"/>
                  </a:lnTo>
                  <a:lnTo>
                    <a:pt x="242" y="75"/>
                  </a:lnTo>
                  <a:lnTo>
                    <a:pt x="250" y="75"/>
                  </a:lnTo>
                  <a:lnTo>
                    <a:pt x="250" y="73"/>
                  </a:lnTo>
                  <a:lnTo>
                    <a:pt x="258" y="73"/>
                  </a:lnTo>
                  <a:lnTo>
                    <a:pt x="258" y="70"/>
                  </a:lnTo>
                  <a:lnTo>
                    <a:pt x="264" y="70"/>
                  </a:lnTo>
                  <a:lnTo>
                    <a:pt x="264" y="67"/>
                  </a:lnTo>
                  <a:lnTo>
                    <a:pt x="264" y="67"/>
                  </a:lnTo>
                  <a:lnTo>
                    <a:pt x="264" y="65"/>
                  </a:lnTo>
                  <a:lnTo>
                    <a:pt x="268" y="65"/>
                  </a:lnTo>
                  <a:lnTo>
                    <a:pt x="268" y="63"/>
                  </a:lnTo>
                  <a:lnTo>
                    <a:pt x="268" y="63"/>
                  </a:lnTo>
                  <a:lnTo>
                    <a:pt x="268" y="63"/>
                  </a:lnTo>
                  <a:lnTo>
                    <a:pt x="271" y="63"/>
                  </a:lnTo>
                  <a:lnTo>
                    <a:pt x="271" y="62"/>
                  </a:lnTo>
                  <a:lnTo>
                    <a:pt x="272" y="62"/>
                  </a:lnTo>
                  <a:lnTo>
                    <a:pt x="272" y="60"/>
                  </a:lnTo>
                  <a:lnTo>
                    <a:pt x="283" y="60"/>
                  </a:lnTo>
                  <a:lnTo>
                    <a:pt x="283" y="60"/>
                  </a:lnTo>
                  <a:lnTo>
                    <a:pt x="286" y="60"/>
                  </a:lnTo>
                  <a:lnTo>
                    <a:pt x="286" y="58"/>
                  </a:lnTo>
                  <a:lnTo>
                    <a:pt x="286" y="58"/>
                  </a:lnTo>
                  <a:lnTo>
                    <a:pt x="286" y="58"/>
                  </a:lnTo>
                  <a:lnTo>
                    <a:pt x="286" y="58"/>
                  </a:lnTo>
                  <a:lnTo>
                    <a:pt x="286" y="57"/>
                  </a:lnTo>
                  <a:lnTo>
                    <a:pt x="287" y="57"/>
                  </a:lnTo>
                  <a:lnTo>
                    <a:pt x="287" y="57"/>
                  </a:lnTo>
                  <a:lnTo>
                    <a:pt x="287" y="57"/>
                  </a:lnTo>
                  <a:lnTo>
                    <a:pt x="287" y="57"/>
                  </a:lnTo>
                  <a:lnTo>
                    <a:pt x="287" y="57"/>
                  </a:lnTo>
                  <a:lnTo>
                    <a:pt x="287" y="57"/>
                  </a:lnTo>
                  <a:lnTo>
                    <a:pt x="288" y="57"/>
                  </a:lnTo>
                  <a:lnTo>
                    <a:pt x="288" y="57"/>
                  </a:lnTo>
                  <a:lnTo>
                    <a:pt x="288" y="57"/>
                  </a:lnTo>
                  <a:lnTo>
                    <a:pt x="288" y="57"/>
                  </a:lnTo>
                  <a:lnTo>
                    <a:pt x="288" y="57"/>
                  </a:lnTo>
                  <a:lnTo>
                    <a:pt x="288" y="57"/>
                  </a:lnTo>
                  <a:lnTo>
                    <a:pt x="290" y="57"/>
                  </a:lnTo>
                  <a:lnTo>
                    <a:pt x="290" y="57"/>
                  </a:lnTo>
                  <a:lnTo>
                    <a:pt x="291" y="57"/>
                  </a:lnTo>
                  <a:lnTo>
                    <a:pt x="291" y="57"/>
                  </a:lnTo>
                  <a:lnTo>
                    <a:pt x="296" y="57"/>
                  </a:lnTo>
                  <a:lnTo>
                    <a:pt x="296" y="53"/>
                  </a:lnTo>
                  <a:lnTo>
                    <a:pt x="296" y="53"/>
                  </a:lnTo>
                  <a:lnTo>
                    <a:pt x="296" y="53"/>
                  </a:lnTo>
                  <a:lnTo>
                    <a:pt x="297" y="53"/>
                  </a:lnTo>
                  <a:lnTo>
                    <a:pt x="297" y="52"/>
                  </a:lnTo>
                  <a:lnTo>
                    <a:pt x="297" y="52"/>
                  </a:lnTo>
                  <a:lnTo>
                    <a:pt x="297" y="52"/>
                  </a:lnTo>
                  <a:lnTo>
                    <a:pt x="297" y="52"/>
                  </a:lnTo>
                  <a:lnTo>
                    <a:pt x="297" y="52"/>
                  </a:lnTo>
                  <a:lnTo>
                    <a:pt x="301" y="52"/>
                  </a:lnTo>
                  <a:lnTo>
                    <a:pt x="301" y="52"/>
                  </a:lnTo>
                  <a:lnTo>
                    <a:pt x="302" y="52"/>
                  </a:lnTo>
                  <a:lnTo>
                    <a:pt x="302" y="52"/>
                  </a:lnTo>
                  <a:lnTo>
                    <a:pt x="302" y="52"/>
                  </a:lnTo>
                  <a:lnTo>
                    <a:pt x="302" y="52"/>
                  </a:lnTo>
                  <a:lnTo>
                    <a:pt x="302" y="52"/>
                  </a:lnTo>
                  <a:lnTo>
                    <a:pt x="302" y="52"/>
                  </a:lnTo>
                  <a:lnTo>
                    <a:pt x="303" y="52"/>
                  </a:lnTo>
                  <a:lnTo>
                    <a:pt x="303" y="50"/>
                  </a:lnTo>
                  <a:lnTo>
                    <a:pt x="304" y="50"/>
                  </a:lnTo>
                  <a:lnTo>
                    <a:pt x="304" y="50"/>
                  </a:lnTo>
                  <a:lnTo>
                    <a:pt x="305" y="50"/>
                  </a:lnTo>
                  <a:lnTo>
                    <a:pt x="305" y="50"/>
                  </a:lnTo>
                  <a:lnTo>
                    <a:pt x="306" y="50"/>
                  </a:lnTo>
                  <a:lnTo>
                    <a:pt x="306" y="50"/>
                  </a:lnTo>
                  <a:lnTo>
                    <a:pt x="308" y="50"/>
                  </a:lnTo>
                  <a:lnTo>
                    <a:pt x="308" y="50"/>
                  </a:lnTo>
                  <a:lnTo>
                    <a:pt x="312" y="50"/>
                  </a:lnTo>
                  <a:lnTo>
                    <a:pt x="312" y="50"/>
                  </a:lnTo>
                  <a:lnTo>
                    <a:pt x="312" y="50"/>
                  </a:lnTo>
                  <a:lnTo>
                    <a:pt x="312" y="50"/>
                  </a:lnTo>
                  <a:lnTo>
                    <a:pt x="315" y="50"/>
                  </a:lnTo>
                  <a:lnTo>
                    <a:pt x="315" y="48"/>
                  </a:lnTo>
                  <a:lnTo>
                    <a:pt x="316" y="48"/>
                  </a:lnTo>
                  <a:lnTo>
                    <a:pt x="316" y="48"/>
                  </a:lnTo>
                  <a:lnTo>
                    <a:pt x="318" y="48"/>
                  </a:lnTo>
                  <a:lnTo>
                    <a:pt x="318" y="48"/>
                  </a:lnTo>
                  <a:lnTo>
                    <a:pt x="319" y="48"/>
                  </a:lnTo>
                  <a:lnTo>
                    <a:pt x="319" y="48"/>
                  </a:lnTo>
                  <a:lnTo>
                    <a:pt x="321" y="48"/>
                  </a:lnTo>
                  <a:lnTo>
                    <a:pt x="321" y="48"/>
                  </a:lnTo>
                  <a:lnTo>
                    <a:pt x="331" y="48"/>
                  </a:lnTo>
                  <a:lnTo>
                    <a:pt x="331" y="46"/>
                  </a:lnTo>
                  <a:lnTo>
                    <a:pt x="333" y="46"/>
                  </a:lnTo>
                  <a:lnTo>
                    <a:pt x="333" y="46"/>
                  </a:lnTo>
                  <a:lnTo>
                    <a:pt x="335" y="46"/>
                  </a:lnTo>
                  <a:lnTo>
                    <a:pt x="335" y="44"/>
                  </a:lnTo>
                  <a:lnTo>
                    <a:pt x="335" y="44"/>
                  </a:lnTo>
                  <a:lnTo>
                    <a:pt x="335" y="44"/>
                  </a:lnTo>
                  <a:lnTo>
                    <a:pt x="343" y="44"/>
                  </a:lnTo>
                  <a:lnTo>
                    <a:pt x="343" y="42"/>
                  </a:lnTo>
                  <a:lnTo>
                    <a:pt x="344" y="42"/>
                  </a:lnTo>
                  <a:lnTo>
                    <a:pt x="344" y="40"/>
                  </a:lnTo>
                  <a:lnTo>
                    <a:pt x="346" y="40"/>
                  </a:lnTo>
                  <a:lnTo>
                    <a:pt x="346" y="40"/>
                  </a:lnTo>
                  <a:lnTo>
                    <a:pt x="347" y="40"/>
                  </a:lnTo>
                  <a:lnTo>
                    <a:pt x="347" y="38"/>
                  </a:lnTo>
                  <a:lnTo>
                    <a:pt x="354" y="38"/>
                  </a:lnTo>
                  <a:lnTo>
                    <a:pt x="354" y="38"/>
                  </a:lnTo>
                  <a:lnTo>
                    <a:pt x="363" y="38"/>
                  </a:lnTo>
                  <a:lnTo>
                    <a:pt x="363" y="38"/>
                  </a:lnTo>
                  <a:lnTo>
                    <a:pt x="367" y="38"/>
                  </a:lnTo>
                  <a:lnTo>
                    <a:pt x="367" y="36"/>
                  </a:lnTo>
                  <a:lnTo>
                    <a:pt x="370" y="36"/>
                  </a:lnTo>
                  <a:lnTo>
                    <a:pt x="370" y="35"/>
                  </a:lnTo>
                  <a:lnTo>
                    <a:pt x="373" y="35"/>
                  </a:lnTo>
                  <a:lnTo>
                    <a:pt x="373" y="35"/>
                  </a:lnTo>
                  <a:lnTo>
                    <a:pt x="373" y="35"/>
                  </a:lnTo>
                  <a:lnTo>
                    <a:pt x="373" y="35"/>
                  </a:lnTo>
                  <a:lnTo>
                    <a:pt x="389" y="35"/>
                  </a:lnTo>
                  <a:lnTo>
                    <a:pt x="389" y="33"/>
                  </a:lnTo>
                  <a:lnTo>
                    <a:pt x="389" y="33"/>
                  </a:lnTo>
                  <a:lnTo>
                    <a:pt x="389" y="33"/>
                  </a:lnTo>
                  <a:lnTo>
                    <a:pt x="395" y="33"/>
                  </a:lnTo>
                  <a:lnTo>
                    <a:pt x="395" y="33"/>
                  </a:lnTo>
                  <a:lnTo>
                    <a:pt x="406" y="33"/>
                  </a:lnTo>
                  <a:lnTo>
                    <a:pt x="406" y="31"/>
                  </a:lnTo>
                  <a:lnTo>
                    <a:pt x="444" y="31"/>
                  </a:lnTo>
                  <a:lnTo>
                    <a:pt x="444" y="29"/>
                  </a:lnTo>
                  <a:lnTo>
                    <a:pt x="446" y="29"/>
                  </a:lnTo>
                  <a:lnTo>
                    <a:pt x="446" y="27"/>
                  </a:lnTo>
                  <a:lnTo>
                    <a:pt x="446" y="27"/>
                  </a:lnTo>
                  <a:lnTo>
                    <a:pt x="446" y="27"/>
                  </a:lnTo>
                  <a:lnTo>
                    <a:pt x="447" y="27"/>
                  </a:lnTo>
                  <a:lnTo>
                    <a:pt x="447" y="27"/>
                  </a:lnTo>
                  <a:lnTo>
                    <a:pt x="449" y="27"/>
                  </a:lnTo>
                  <a:lnTo>
                    <a:pt x="449" y="27"/>
                  </a:lnTo>
                  <a:lnTo>
                    <a:pt x="451" y="27"/>
                  </a:lnTo>
                  <a:lnTo>
                    <a:pt x="451" y="24"/>
                  </a:lnTo>
                  <a:lnTo>
                    <a:pt x="455" y="24"/>
                  </a:lnTo>
                  <a:lnTo>
                    <a:pt x="455" y="24"/>
                  </a:lnTo>
                  <a:lnTo>
                    <a:pt x="455" y="24"/>
                  </a:lnTo>
                  <a:lnTo>
                    <a:pt x="455" y="24"/>
                  </a:lnTo>
                  <a:lnTo>
                    <a:pt x="467" y="24"/>
                  </a:lnTo>
                  <a:lnTo>
                    <a:pt x="467" y="24"/>
                  </a:lnTo>
                  <a:lnTo>
                    <a:pt x="469" y="24"/>
                  </a:lnTo>
                  <a:lnTo>
                    <a:pt x="469" y="24"/>
                  </a:lnTo>
                  <a:lnTo>
                    <a:pt x="476" y="24"/>
                  </a:lnTo>
                  <a:lnTo>
                    <a:pt x="476" y="24"/>
                  </a:lnTo>
                  <a:lnTo>
                    <a:pt x="477" y="24"/>
                  </a:lnTo>
                  <a:lnTo>
                    <a:pt x="477" y="22"/>
                  </a:lnTo>
                  <a:lnTo>
                    <a:pt x="484" y="22"/>
                  </a:lnTo>
                  <a:lnTo>
                    <a:pt x="484" y="22"/>
                  </a:lnTo>
                  <a:lnTo>
                    <a:pt x="486" y="22"/>
                  </a:lnTo>
                  <a:lnTo>
                    <a:pt x="486" y="20"/>
                  </a:lnTo>
                  <a:lnTo>
                    <a:pt x="489" y="20"/>
                  </a:lnTo>
                  <a:lnTo>
                    <a:pt x="489" y="18"/>
                  </a:lnTo>
                  <a:lnTo>
                    <a:pt x="494" y="18"/>
                  </a:lnTo>
                  <a:lnTo>
                    <a:pt x="494" y="18"/>
                  </a:lnTo>
                  <a:lnTo>
                    <a:pt x="496" y="18"/>
                  </a:lnTo>
                  <a:lnTo>
                    <a:pt x="496" y="16"/>
                  </a:lnTo>
                  <a:lnTo>
                    <a:pt x="497" y="16"/>
                  </a:lnTo>
                  <a:lnTo>
                    <a:pt x="497" y="14"/>
                  </a:lnTo>
                  <a:lnTo>
                    <a:pt x="497" y="14"/>
                  </a:lnTo>
                  <a:lnTo>
                    <a:pt x="497" y="14"/>
                  </a:lnTo>
                  <a:lnTo>
                    <a:pt x="499" y="14"/>
                  </a:lnTo>
                  <a:lnTo>
                    <a:pt x="499" y="14"/>
                  </a:lnTo>
                  <a:lnTo>
                    <a:pt x="504" y="14"/>
                  </a:lnTo>
                  <a:lnTo>
                    <a:pt x="504" y="12"/>
                  </a:lnTo>
                  <a:lnTo>
                    <a:pt x="521" y="12"/>
                  </a:lnTo>
                  <a:lnTo>
                    <a:pt x="521" y="12"/>
                  </a:lnTo>
                  <a:lnTo>
                    <a:pt x="523" y="12"/>
                  </a:lnTo>
                  <a:lnTo>
                    <a:pt x="523" y="12"/>
                  </a:lnTo>
                  <a:lnTo>
                    <a:pt x="523" y="12"/>
                  </a:lnTo>
                  <a:lnTo>
                    <a:pt x="523" y="12"/>
                  </a:lnTo>
                  <a:lnTo>
                    <a:pt x="529" y="12"/>
                  </a:lnTo>
                  <a:lnTo>
                    <a:pt x="529" y="9"/>
                  </a:lnTo>
                  <a:lnTo>
                    <a:pt x="532" y="9"/>
                  </a:lnTo>
                  <a:lnTo>
                    <a:pt x="532" y="9"/>
                  </a:lnTo>
                  <a:lnTo>
                    <a:pt x="543" y="9"/>
                  </a:lnTo>
                  <a:lnTo>
                    <a:pt x="543" y="9"/>
                  </a:lnTo>
                  <a:lnTo>
                    <a:pt x="547" y="9"/>
                  </a:lnTo>
                  <a:lnTo>
                    <a:pt x="547" y="7"/>
                  </a:lnTo>
                  <a:lnTo>
                    <a:pt x="547" y="7"/>
                  </a:lnTo>
                  <a:lnTo>
                    <a:pt x="547" y="5"/>
                  </a:lnTo>
                  <a:lnTo>
                    <a:pt x="548" y="5"/>
                  </a:lnTo>
                  <a:lnTo>
                    <a:pt x="548" y="5"/>
                  </a:lnTo>
                  <a:lnTo>
                    <a:pt x="553" y="5"/>
                  </a:lnTo>
                  <a:lnTo>
                    <a:pt x="553" y="2"/>
                  </a:lnTo>
                  <a:lnTo>
                    <a:pt x="554" y="2"/>
                  </a:lnTo>
                  <a:lnTo>
                    <a:pt x="554" y="2"/>
                  </a:lnTo>
                  <a:lnTo>
                    <a:pt x="555" y="2"/>
                  </a:lnTo>
                  <a:lnTo>
                    <a:pt x="555" y="2"/>
                  </a:lnTo>
                  <a:lnTo>
                    <a:pt x="558" y="2"/>
                  </a:lnTo>
                  <a:lnTo>
                    <a:pt x="558" y="2"/>
                  </a:lnTo>
                  <a:lnTo>
                    <a:pt x="559" y="2"/>
                  </a:lnTo>
                  <a:lnTo>
                    <a:pt x="559" y="2"/>
                  </a:lnTo>
                  <a:lnTo>
                    <a:pt x="561" y="2"/>
                  </a:lnTo>
                  <a:lnTo>
                    <a:pt x="561" y="2"/>
                  </a:lnTo>
                  <a:lnTo>
                    <a:pt x="562" y="2"/>
                  </a:lnTo>
                  <a:lnTo>
                    <a:pt x="562" y="2"/>
                  </a:lnTo>
                  <a:lnTo>
                    <a:pt x="562" y="2"/>
                  </a:lnTo>
                  <a:lnTo>
                    <a:pt x="562" y="0"/>
                  </a:lnTo>
                  <a:lnTo>
                    <a:pt x="574" y="0"/>
                  </a:lnTo>
                  <a:lnTo>
                    <a:pt x="574" y="0"/>
                  </a:lnTo>
                  <a:lnTo>
                    <a:pt x="574" y="0"/>
                  </a:lnTo>
                </a:path>
              </a:pathLst>
            </a:custGeom>
            <a:noFill/>
            <a:ln w="38100">
              <a:solidFill>
                <a:srgbClr val="00FA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1" u="none" strike="noStrike" kern="1200" cap="none" spc="0" normalizeH="0" baseline="0" noProof="0">
                <a:ln>
                  <a:noFill/>
                </a:ln>
                <a:solidFill>
                  <a:srgbClr val="FFCC99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endParaRPr>
            </a:p>
          </p:txBody>
        </p:sp>
        <p:sp>
          <p:nvSpPr>
            <p:cNvPr id="141" name="Freeform 47">
              <a:extLst>
                <a:ext uri="{FF2B5EF4-FFF2-40B4-BE49-F238E27FC236}">
                  <a16:creationId xmlns:a16="http://schemas.microsoft.com/office/drawing/2014/main" id="{E45896E9-CF0D-8744-9F9A-57DC47C6785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7169" y="1851370"/>
              <a:ext cx="5337957" cy="2024881"/>
            </a:xfrm>
            <a:custGeom>
              <a:avLst/>
              <a:gdLst>
                <a:gd name="T0" fmla="*/ 1 w 574"/>
                <a:gd name="T1" fmla="*/ 320 h 325"/>
                <a:gd name="T2" fmla="*/ 8 w 574"/>
                <a:gd name="T3" fmla="*/ 310 h 325"/>
                <a:gd name="T4" fmla="*/ 13 w 574"/>
                <a:gd name="T5" fmla="*/ 302 h 325"/>
                <a:gd name="T6" fmla="*/ 20 w 574"/>
                <a:gd name="T7" fmla="*/ 296 h 325"/>
                <a:gd name="T8" fmla="*/ 25 w 574"/>
                <a:gd name="T9" fmla="*/ 288 h 325"/>
                <a:gd name="T10" fmla="*/ 29 w 574"/>
                <a:gd name="T11" fmla="*/ 279 h 325"/>
                <a:gd name="T12" fmla="*/ 37 w 574"/>
                <a:gd name="T13" fmla="*/ 263 h 325"/>
                <a:gd name="T14" fmla="*/ 44 w 574"/>
                <a:gd name="T15" fmla="*/ 254 h 325"/>
                <a:gd name="T16" fmla="*/ 48 w 574"/>
                <a:gd name="T17" fmla="*/ 242 h 325"/>
                <a:gd name="T18" fmla="*/ 59 w 574"/>
                <a:gd name="T19" fmla="*/ 234 h 325"/>
                <a:gd name="T20" fmla="*/ 66 w 574"/>
                <a:gd name="T21" fmla="*/ 226 h 325"/>
                <a:gd name="T22" fmla="*/ 76 w 574"/>
                <a:gd name="T23" fmla="*/ 218 h 325"/>
                <a:gd name="T24" fmla="*/ 85 w 574"/>
                <a:gd name="T25" fmla="*/ 212 h 325"/>
                <a:gd name="T26" fmla="*/ 89 w 574"/>
                <a:gd name="T27" fmla="*/ 206 h 325"/>
                <a:gd name="T28" fmla="*/ 97 w 574"/>
                <a:gd name="T29" fmla="*/ 200 h 325"/>
                <a:gd name="T30" fmla="*/ 106 w 574"/>
                <a:gd name="T31" fmla="*/ 191 h 325"/>
                <a:gd name="T32" fmla="*/ 113 w 574"/>
                <a:gd name="T33" fmla="*/ 183 h 325"/>
                <a:gd name="T34" fmla="*/ 125 w 574"/>
                <a:gd name="T35" fmla="*/ 177 h 325"/>
                <a:gd name="T36" fmla="*/ 131 w 574"/>
                <a:gd name="T37" fmla="*/ 169 h 325"/>
                <a:gd name="T38" fmla="*/ 143 w 574"/>
                <a:gd name="T39" fmla="*/ 164 h 325"/>
                <a:gd name="T40" fmla="*/ 147 w 574"/>
                <a:gd name="T41" fmla="*/ 160 h 325"/>
                <a:gd name="T42" fmla="*/ 151 w 574"/>
                <a:gd name="T43" fmla="*/ 153 h 325"/>
                <a:gd name="T44" fmla="*/ 162 w 574"/>
                <a:gd name="T45" fmla="*/ 149 h 325"/>
                <a:gd name="T46" fmla="*/ 176 w 574"/>
                <a:gd name="T47" fmla="*/ 141 h 325"/>
                <a:gd name="T48" fmla="*/ 191 w 574"/>
                <a:gd name="T49" fmla="*/ 134 h 325"/>
                <a:gd name="T50" fmla="*/ 202 w 574"/>
                <a:gd name="T51" fmla="*/ 128 h 325"/>
                <a:gd name="T52" fmla="*/ 213 w 574"/>
                <a:gd name="T53" fmla="*/ 125 h 325"/>
                <a:gd name="T54" fmla="*/ 227 w 574"/>
                <a:gd name="T55" fmla="*/ 120 h 325"/>
                <a:gd name="T56" fmla="*/ 242 w 574"/>
                <a:gd name="T57" fmla="*/ 115 h 325"/>
                <a:gd name="T58" fmla="*/ 260 w 574"/>
                <a:gd name="T59" fmla="*/ 111 h 325"/>
                <a:gd name="T60" fmla="*/ 283 w 574"/>
                <a:gd name="T61" fmla="*/ 104 h 325"/>
                <a:gd name="T62" fmla="*/ 286 w 574"/>
                <a:gd name="T63" fmla="*/ 104 h 325"/>
                <a:gd name="T64" fmla="*/ 289 w 574"/>
                <a:gd name="T65" fmla="*/ 102 h 325"/>
                <a:gd name="T66" fmla="*/ 296 w 574"/>
                <a:gd name="T67" fmla="*/ 101 h 325"/>
                <a:gd name="T68" fmla="*/ 301 w 574"/>
                <a:gd name="T69" fmla="*/ 94 h 325"/>
                <a:gd name="T70" fmla="*/ 312 w 574"/>
                <a:gd name="T71" fmla="*/ 92 h 325"/>
                <a:gd name="T72" fmla="*/ 314 w 574"/>
                <a:gd name="T73" fmla="*/ 90 h 325"/>
                <a:gd name="T74" fmla="*/ 319 w 574"/>
                <a:gd name="T75" fmla="*/ 88 h 325"/>
                <a:gd name="T76" fmla="*/ 327 w 574"/>
                <a:gd name="T77" fmla="*/ 79 h 325"/>
                <a:gd name="T78" fmla="*/ 333 w 574"/>
                <a:gd name="T79" fmla="*/ 75 h 325"/>
                <a:gd name="T80" fmla="*/ 357 w 574"/>
                <a:gd name="T81" fmla="*/ 71 h 325"/>
                <a:gd name="T82" fmla="*/ 364 w 574"/>
                <a:gd name="T83" fmla="*/ 71 h 325"/>
                <a:gd name="T84" fmla="*/ 371 w 574"/>
                <a:gd name="T85" fmla="*/ 65 h 325"/>
                <a:gd name="T86" fmla="*/ 384 w 574"/>
                <a:gd name="T87" fmla="*/ 61 h 325"/>
                <a:gd name="T88" fmla="*/ 404 w 574"/>
                <a:gd name="T89" fmla="*/ 57 h 325"/>
                <a:gd name="T90" fmla="*/ 418 w 574"/>
                <a:gd name="T91" fmla="*/ 57 h 325"/>
                <a:gd name="T92" fmla="*/ 424 w 574"/>
                <a:gd name="T93" fmla="*/ 52 h 325"/>
                <a:gd name="T94" fmla="*/ 432 w 574"/>
                <a:gd name="T95" fmla="*/ 46 h 325"/>
                <a:gd name="T96" fmla="*/ 459 w 574"/>
                <a:gd name="T97" fmla="*/ 37 h 325"/>
                <a:gd name="T98" fmla="*/ 469 w 574"/>
                <a:gd name="T99" fmla="*/ 30 h 325"/>
                <a:gd name="T100" fmla="*/ 488 w 574"/>
                <a:gd name="T101" fmla="*/ 25 h 325"/>
                <a:gd name="T102" fmla="*/ 525 w 574"/>
                <a:gd name="T103" fmla="*/ 20 h 325"/>
                <a:gd name="T104" fmla="*/ 555 w 574"/>
                <a:gd name="T105" fmla="*/ 11 h 325"/>
                <a:gd name="T106" fmla="*/ 560 w 574"/>
                <a:gd name="T107" fmla="*/ 8 h 325"/>
                <a:gd name="T108" fmla="*/ 572 w 574"/>
                <a:gd name="T109" fmla="*/ 3 h 325"/>
                <a:gd name="T110" fmla="*/ 574 w 574"/>
                <a:gd name="T111" fmla="*/ 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74" h="325">
                  <a:moveTo>
                    <a:pt x="0" y="325"/>
                  </a:moveTo>
                  <a:lnTo>
                    <a:pt x="0" y="325"/>
                  </a:lnTo>
                  <a:lnTo>
                    <a:pt x="0" y="323"/>
                  </a:lnTo>
                  <a:lnTo>
                    <a:pt x="0" y="323"/>
                  </a:lnTo>
                  <a:lnTo>
                    <a:pt x="0" y="323"/>
                  </a:lnTo>
                  <a:lnTo>
                    <a:pt x="0" y="323"/>
                  </a:lnTo>
                  <a:lnTo>
                    <a:pt x="0" y="320"/>
                  </a:lnTo>
                  <a:lnTo>
                    <a:pt x="1" y="320"/>
                  </a:lnTo>
                  <a:lnTo>
                    <a:pt x="1" y="319"/>
                  </a:lnTo>
                  <a:lnTo>
                    <a:pt x="2" y="319"/>
                  </a:lnTo>
                  <a:lnTo>
                    <a:pt x="2" y="317"/>
                  </a:lnTo>
                  <a:lnTo>
                    <a:pt x="4" y="317"/>
                  </a:lnTo>
                  <a:lnTo>
                    <a:pt x="4" y="316"/>
                  </a:lnTo>
                  <a:lnTo>
                    <a:pt x="6" y="316"/>
                  </a:lnTo>
                  <a:lnTo>
                    <a:pt x="6" y="310"/>
                  </a:lnTo>
                  <a:lnTo>
                    <a:pt x="8" y="310"/>
                  </a:lnTo>
                  <a:lnTo>
                    <a:pt x="8" y="308"/>
                  </a:lnTo>
                  <a:lnTo>
                    <a:pt x="8" y="308"/>
                  </a:lnTo>
                  <a:lnTo>
                    <a:pt x="8" y="308"/>
                  </a:lnTo>
                  <a:lnTo>
                    <a:pt x="10" y="308"/>
                  </a:lnTo>
                  <a:lnTo>
                    <a:pt x="10" y="303"/>
                  </a:lnTo>
                  <a:lnTo>
                    <a:pt x="11" y="303"/>
                  </a:lnTo>
                  <a:lnTo>
                    <a:pt x="11" y="302"/>
                  </a:lnTo>
                  <a:lnTo>
                    <a:pt x="13" y="302"/>
                  </a:lnTo>
                  <a:lnTo>
                    <a:pt x="13" y="300"/>
                  </a:lnTo>
                  <a:lnTo>
                    <a:pt x="14" y="300"/>
                  </a:lnTo>
                  <a:lnTo>
                    <a:pt x="14" y="299"/>
                  </a:lnTo>
                  <a:lnTo>
                    <a:pt x="15" y="299"/>
                  </a:lnTo>
                  <a:lnTo>
                    <a:pt x="15" y="297"/>
                  </a:lnTo>
                  <a:lnTo>
                    <a:pt x="19" y="297"/>
                  </a:lnTo>
                  <a:lnTo>
                    <a:pt x="19" y="296"/>
                  </a:lnTo>
                  <a:lnTo>
                    <a:pt x="20" y="296"/>
                  </a:lnTo>
                  <a:lnTo>
                    <a:pt x="20" y="294"/>
                  </a:lnTo>
                  <a:lnTo>
                    <a:pt x="21" y="294"/>
                  </a:lnTo>
                  <a:lnTo>
                    <a:pt x="21" y="293"/>
                  </a:lnTo>
                  <a:lnTo>
                    <a:pt x="22" y="293"/>
                  </a:lnTo>
                  <a:lnTo>
                    <a:pt x="22" y="291"/>
                  </a:lnTo>
                  <a:lnTo>
                    <a:pt x="24" y="291"/>
                  </a:lnTo>
                  <a:lnTo>
                    <a:pt x="24" y="288"/>
                  </a:lnTo>
                  <a:lnTo>
                    <a:pt x="25" y="288"/>
                  </a:lnTo>
                  <a:lnTo>
                    <a:pt x="25" y="286"/>
                  </a:lnTo>
                  <a:lnTo>
                    <a:pt x="26" y="286"/>
                  </a:lnTo>
                  <a:lnTo>
                    <a:pt x="26" y="285"/>
                  </a:lnTo>
                  <a:lnTo>
                    <a:pt x="27" y="285"/>
                  </a:lnTo>
                  <a:lnTo>
                    <a:pt x="27" y="282"/>
                  </a:lnTo>
                  <a:lnTo>
                    <a:pt x="28" y="282"/>
                  </a:lnTo>
                  <a:lnTo>
                    <a:pt x="28" y="279"/>
                  </a:lnTo>
                  <a:lnTo>
                    <a:pt x="29" y="279"/>
                  </a:lnTo>
                  <a:lnTo>
                    <a:pt x="29" y="273"/>
                  </a:lnTo>
                  <a:lnTo>
                    <a:pt x="29" y="273"/>
                  </a:lnTo>
                  <a:lnTo>
                    <a:pt x="29" y="269"/>
                  </a:lnTo>
                  <a:lnTo>
                    <a:pt x="31" y="269"/>
                  </a:lnTo>
                  <a:lnTo>
                    <a:pt x="31" y="268"/>
                  </a:lnTo>
                  <a:lnTo>
                    <a:pt x="36" y="268"/>
                  </a:lnTo>
                  <a:lnTo>
                    <a:pt x="36" y="263"/>
                  </a:lnTo>
                  <a:lnTo>
                    <a:pt x="37" y="263"/>
                  </a:lnTo>
                  <a:lnTo>
                    <a:pt x="37" y="260"/>
                  </a:lnTo>
                  <a:lnTo>
                    <a:pt x="38" y="260"/>
                  </a:lnTo>
                  <a:lnTo>
                    <a:pt x="38" y="259"/>
                  </a:lnTo>
                  <a:lnTo>
                    <a:pt x="40" y="259"/>
                  </a:lnTo>
                  <a:lnTo>
                    <a:pt x="40" y="257"/>
                  </a:lnTo>
                  <a:lnTo>
                    <a:pt x="41" y="257"/>
                  </a:lnTo>
                  <a:lnTo>
                    <a:pt x="41" y="254"/>
                  </a:lnTo>
                  <a:lnTo>
                    <a:pt x="44" y="254"/>
                  </a:lnTo>
                  <a:lnTo>
                    <a:pt x="44" y="249"/>
                  </a:lnTo>
                  <a:lnTo>
                    <a:pt x="44" y="249"/>
                  </a:lnTo>
                  <a:lnTo>
                    <a:pt x="44" y="245"/>
                  </a:lnTo>
                  <a:lnTo>
                    <a:pt x="45" y="245"/>
                  </a:lnTo>
                  <a:lnTo>
                    <a:pt x="45" y="243"/>
                  </a:lnTo>
                  <a:lnTo>
                    <a:pt x="46" y="243"/>
                  </a:lnTo>
                  <a:lnTo>
                    <a:pt x="46" y="242"/>
                  </a:lnTo>
                  <a:lnTo>
                    <a:pt x="48" y="242"/>
                  </a:lnTo>
                  <a:lnTo>
                    <a:pt x="48" y="238"/>
                  </a:lnTo>
                  <a:lnTo>
                    <a:pt x="49" y="238"/>
                  </a:lnTo>
                  <a:lnTo>
                    <a:pt x="49" y="237"/>
                  </a:lnTo>
                  <a:lnTo>
                    <a:pt x="53" y="237"/>
                  </a:lnTo>
                  <a:lnTo>
                    <a:pt x="53" y="235"/>
                  </a:lnTo>
                  <a:lnTo>
                    <a:pt x="56" y="235"/>
                  </a:lnTo>
                  <a:lnTo>
                    <a:pt x="56" y="234"/>
                  </a:lnTo>
                  <a:lnTo>
                    <a:pt x="59" y="234"/>
                  </a:lnTo>
                  <a:lnTo>
                    <a:pt x="59" y="231"/>
                  </a:lnTo>
                  <a:lnTo>
                    <a:pt x="60" y="231"/>
                  </a:lnTo>
                  <a:lnTo>
                    <a:pt x="60" y="229"/>
                  </a:lnTo>
                  <a:lnTo>
                    <a:pt x="63" y="229"/>
                  </a:lnTo>
                  <a:lnTo>
                    <a:pt x="63" y="228"/>
                  </a:lnTo>
                  <a:lnTo>
                    <a:pt x="64" y="228"/>
                  </a:lnTo>
                  <a:lnTo>
                    <a:pt x="64" y="226"/>
                  </a:lnTo>
                  <a:lnTo>
                    <a:pt x="66" y="226"/>
                  </a:lnTo>
                  <a:lnTo>
                    <a:pt x="66" y="225"/>
                  </a:lnTo>
                  <a:lnTo>
                    <a:pt x="70" y="225"/>
                  </a:lnTo>
                  <a:lnTo>
                    <a:pt x="70" y="223"/>
                  </a:lnTo>
                  <a:lnTo>
                    <a:pt x="72" y="223"/>
                  </a:lnTo>
                  <a:lnTo>
                    <a:pt x="72" y="220"/>
                  </a:lnTo>
                  <a:lnTo>
                    <a:pt x="74" y="220"/>
                  </a:lnTo>
                  <a:lnTo>
                    <a:pt x="74" y="218"/>
                  </a:lnTo>
                  <a:lnTo>
                    <a:pt x="76" y="218"/>
                  </a:lnTo>
                  <a:lnTo>
                    <a:pt x="76" y="217"/>
                  </a:lnTo>
                  <a:lnTo>
                    <a:pt x="77" y="217"/>
                  </a:lnTo>
                  <a:lnTo>
                    <a:pt x="77" y="215"/>
                  </a:lnTo>
                  <a:lnTo>
                    <a:pt x="80" y="215"/>
                  </a:lnTo>
                  <a:lnTo>
                    <a:pt x="80" y="214"/>
                  </a:lnTo>
                  <a:lnTo>
                    <a:pt x="82" y="214"/>
                  </a:lnTo>
                  <a:lnTo>
                    <a:pt x="82" y="212"/>
                  </a:lnTo>
                  <a:lnTo>
                    <a:pt x="85" y="212"/>
                  </a:lnTo>
                  <a:lnTo>
                    <a:pt x="85" y="211"/>
                  </a:lnTo>
                  <a:lnTo>
                    <a:pt x="86" y="211"/>
                  </a:lnTo>
                  <a:lnTo>
                    <a:pt x="86" y="209"/>
                  </a:lnTo>
                  <a:lnTo>
                    <a:pt x="87" y="209"/>
                  </a:lnTo>
                  <a:lnTo>
                    <a:pt x="87" y="208"/>
                  </a:lnTo>
                  <a:lnTo>
                    <a:pt x="88" y="208"/>
                  </a:lnTo>
                  <a:lnTo>
                    <a:pt x="88" y="206"/>
                  </a:lnTo>
                  <a:lnTo>
                    <a:pt x="89" y="206"/>
                  </a:lnTo>
                  <a:lnTo>
                    <a:pt x="89" y="204"/>
                  </a:lnTo>
                  <a:lnTo>
                    <a:pt x="91" y="204"/>
                  </a:lnTo>
                  <a:lnTo>
                    <a:pt x="91" y="203"/>
                  </a:lnTo>
                  <a:lnTo>
                    <a:pt x="92" y="203"/>
                  </a:lnTo>
                  <a:lnTo>
                    <a:pt x="92" y="201"/>
                  </a:lnTo>
                  <a:lnTo>
                    <a:pt x="94" y="201"/>
                  </a:lnTo>
                  <a:lnTo>
                    <a:pt x="94" y="200"/>
                  </a:lnTo>
                  <a:lnTo>
                    <a:pt x="97" y="200"/>
                  </a:lnTo>
                  <a:lnTo>
                    <a:pt x="97" y="198"/>
                  </a:lnTo>
                  <a:lnTo>
                    <a:pt x="102" y="198"/>
                  </a:lnTo>
                  <a:lnTo>
                    <a:pt x="102" y="197"/>
                  </a:lnTo>
                  <a:lnTo>
                    <a:pt x="103" y="197"/>
                  </a:lnTo>
                  <a:lnTo>
                    <a:pt x="103" y="195"/>
                  </a:lnTo>
                  <a:lnTo>
                    <a:pt x="104" y="195"/>
                  </a:lnTo>
                  <a:lnTo>
                    <a:pt x="104" y="191"/>
                  </a:lnTo>
                  <a:lnTo>
                    <a:pt x="106" y="191"/>
                  </a:lnTo>
                  <a:lnTo>
                    <a:pt x="106" y="189"/>
                  </a:lnTo>
                  <a:lnTo>
                    <a:pt x="108" y="189"/>
                  </a:lnTo>
                  <a:lnTo>
                    <a:pt x="108" y="186"/>
                  </a:lnTo>
                  <a:lnTo>
                    <a:pt x="109" y="186"/>
                  </a:lnTo>
                  <a:lnTo>
                    <a:pt x="109" y="184"/>
                  </a:lnTo>
                  <a:lnTo>
                    <a:pt x="110" y="184"/>
                  </a:lnTo>
                  <a:lnTo>
                    <a:pt x="110" y="183"/>
                  </a:lnTo>
                  <a:lnTo>
                    <a:pt x="113" y="183"/>
                  </a:lnTo>
                  <a:lnTo>
                    <a:pt x="113" y="181"/>
                  </a:lnTo>
                  <a:lnTo>
                    <a:pt x="119" y="181"/>
                  </a:lnTo>
                  <a:lnTo>
                    <a:pt x="119" y="180"/>
                  </a:lnTo>
                  <a:lnTo>
                    <a:pt x="121" y="180"/>
                  </a:lnTo>
                  <a:lnTo>
                    <a:pt x="121" y="178"/>
                  </a:lnTo>
                  <a:lnTo>
                    <a:pt x="124" y="178"/>
                  </a:lnTo>
                  <a:lnTo>
                    <a:pt x="124" y="177"/>
                  </a:lnTo>
                  <a:lnTo>
                    <a:pt x="125" y="177"/>
                  </a:lnTo>
                  <a:lnTo>
                    <a:pt x="125" y="175"/>
                  </a:lnTo>
                  <a:lnTo>
                    <a:pt x="127" y="175"/>
                  </a:lnTo>
                  <a:lnTo>
                    <a:pt x="127" y="174"/>
                  </a:lnTo>
                  <a:lnTo>
                    <a:pt x="128" y="174"/>
                  </a:lnTo>
                  <a:lnTo>
                    <a:pt x="128" y="170"/>
                  </a:lnTo>
                  <a:lnTo>
                    <a:pt x="129" y="170"/>
                  </a:lnTo>
                  <a:lnTo>
                    <a:pt x="129" y="169"/>
                  </a:lnTo>
                  <a:lnTo>
                    <a:pt x="131" y="169"/>
                  </a:lnTo>
                  <a:lnTo>
                    <a:pt x="131" y="167"/>
                  </a:lnTo>
                  <a:lnTo>
                    <a:pt x="135" y="167"/>
                  </a:lnTo>
                  <a:lnTo>
                    <a:pt x="135" y="166"/>
                  </a:lnTo>
                  <a:lnTo>
                    <a:pt x="138" y="166"/>
                  </a:lnTo>
                  <a:lnTo>
                    <a:pt x="138" y="164"/>
                  </a:lnTo>
                  <a:lnTo>
                    <a:pt x="139" y="164"/>
                  </a:lnTo>
                  <a:lnTo>
                    <a:pt x="139" y="164"/>
                  </a:lnTo>
                  <a:lnTo>
                    <a:pt x="143" y="164"/>
                  </a:lnTo>
                  <a:lnTo>
                    <a:pt x="143" y="163"/>
                  </a:lnTo>
                  <a:lnTo>
                    <a:pt x="145" y="163"/>
                  </a:lnTo>
                  <a:lnTo>
                    <a:pt x="145" y="161"/>
                  </a:lnTo>
                  <a:lnTo>
                    <a:pt x="145" y="161"/>
                  </a:lnTo>
                  <a:lnTo>
                    <a:pt x="145" y="161"/>
                  </a:lnTo>
                  <a:lnTo>
                    <a:pt x="146" y="161"/>
                  </a:lnTo>
                  <a:lnTo>
                    <a:pt x="146" y="160"/>
                  </a:lnTo>
                  <a:lnTo>
                    <a:pt x="147" y="160"/>
                  </a:lnTo>
                  <a:lnTo>
                    <a:pt x="147" y="158"/>
                  </a:lnTo>
                  <a:lnTo>
                    <a:pt x="147" y="158"/>
                  </a:lnTo>
                  <a:lnTo>
                    <a:pt x="147" y="155"/>
                  </a:lnTo>
                  <a:lnTo>
                    <a:pt x="147" y="155"/>
                  </a:lnTo>
                  <a:lnTo>
                    <a:pt x="147" y="155"/>
                  </a:lnTo>
                  <a:lnTo>
                    <a:pt x="148" y="155"/>
                  </a:lnTo>
                  <a:lnTo>
                    <a:pt x="148" y="153"/>
                  </a:lnTo>
                  <a:lnTo>
                    <a:pt x="151" y="153"/>
                  </a:lnTo>
                  <a:lnTo>
                    <a:pt x="151" y="152"/>
                  </a:lnTo>
                  <a:lnTo>
                    <a:pt x="151" y="152"/>
                  </a:lnTo>
                  <a:lnTo>
                    <a:pt x="151" y="150"/>
                  </a:lnTo>
                  <a:lnTo>
                    <a:pt x="151" y="150"/>
                  </a:lnTo>
                  <a:lnTo>
                    <a:pt x="151" y="150"/>
                  </a:lnTo>
                  <a:lnTo>
                    <a:pt x="156" y="150"/>
                  </a:lnTo>
                  <a:lnTo>
                    <a:pt x="156" y="149"/>
                  </a:lnTo>
                  <a:lnTo>
                    <a:pt x="162" y="149"/>
                  </a:lnTo>
                  <a:lnTo>
                    <a:pt x="162" y="145"/>
                  </a:lnTo>
                  <a:lnTo>
                    <a:pt x="164" y="145"/>
                  </a:lnTo>
                  <a:lnTo>
                    <a:pt x="164" y="144"/>
                  </a:lnTo>
                  <a:lnTo>
                    <a:pt x="167" y="144"/>
                  </a:lnTo>
                  <a:lnTo>
                    <a:pt x="167" y="142"/>
                  </a:lnTo>
                  <a:lnTo>
                    <a:pt x="169" y="142"/>
                  </a:lnTo>
                  <a:lnTo>
                    <a:pt x="169" y="141"/>
                  </a:lnTo>
                  <a:lnTo>
                    <a:pt x="176" y="141"/>
                  </a:lnTo>
                  <a:lnTo>
                    <a:pt x="176" y="139"/>
                  </a:lnTo>
                  <a:lnTo>
                    <a:pt x="178" y="139"/>
                  </a:lnTo>
                  <a:lnTo>
                    <a:pt x="178" y="138"/>
                  </a:lnTo>
                  <a:lnTo>
                    <a:pt x="179" y="138"/>
                  </a:lnTo>
                  <a:lnTo>
                    <a:pt x="179" y="136"/>
                  </a:lnTo>
                  <a:lnTo>
                    <a:pt x="182" y="136"/>
                  </a:lnTo>
                  <a:lnTo>
                    <a:pt x="182" y="134"/>
                  </a:lnTo>
                  <a:lnTo>
                    <a:pt x="191" y="134"/>
                  </a:lnTo>
                  <a:lnTo>
                    <a:pt x="191" y="133"/>
                  </a:lnTo>
                  <a:lnTo>
                    <a:pt x="192" y="133"/>
                  </a:lnTo>
                  <a:lnTo>
                    <a:pt x="192" y="131"/>
                  </a:lnTo>
                  <a:lnTo>
                    <a:pt x="195" y="131"/>
                  </a:lnTo>
                  <a:lnTo>
                    <a:pt x="195" y="130"/>
                  </a:lnTo>
                  <a:lnTo>
                    <a:pt x="198" y="130"/>
                  </a:lnTo>
                  <a:lnTo>
                    <a:pt x="198" y="128"/>
                  </a:lnTo>
                  <a:lnTo>
                    <a:pt x="202" y="128"/>
                  </a:lnTo>
                  <a:lnTo>
                    <a:pt x="202" y="127"/>
                  </a:lnTo>
                  <a:lnTo>
                    <a:pt x="207" y="127"/>
                  </a:lnTo>
                  <a:lnTo>
                    <a:pt x="207" y="127"/>
                  </a:lnTo>
                  <a:lnTo>
                    <a:pt x="209" y="127"/>
                  </a:lnTo>
                  <a:lnTo>
                    <a:pt x="209" y="125"/>
                  </a:lnTo>
                  <a:lnTo>
                    <a:pt x="209" y="125"/>
                  </a:lnTo>
                  <a:lnTo>
                    <a:pt x="209" y="125"/>
                  </a:lnTo>
                  <a:lnTo>
                    <a:pt x="213" y="125"/>
                  </a:lnTo>
                  <a:lnTo>
                    <a:pt x="213" y="123"/>
                  </a:lnTo>
                  <a:lnTo>
                    <a:pt x="221" y="123"/>
                  </a:lnTo>
                  <a:lnTo>
                    <a:pt x="221" y="122"/>
                  </a:lnTo>
                  <a:lnTo>
                    <a:pt x="221" y="122"/>
                  </a:lnTo>
                  <a:lnTo>
                    <a:pt x="221" y="122"/>
                  </a:lnTo>
                  <a:lnTo>
                    <a:pt x="226" y="122"/>
                  </a:lnTo>
                  <a:lnTo>
                    <a:pt x="226" y="120"/>
                  </a:lnTo>
                  <a:lnTo>
                    <a:pt x="227" y="120"/>
                  </a:lnTo>
                  <a:lnTo>
                    <a:pt x="227" y="119"/>
                  </a:lnTo>
                  <a:lnTo>
                    <a:pt x="230" y="119"/>
                  </a:lnTo>
                  <a:lnTo>
                    <a:pt x="230" y="117"/>
                  </a:lnTo>
                  <a:lnTo>
                    <a:pt x="230" y="117"/>
                  </a:lnTo>
                  <a:lnTo>
                    <a:pt x="230" y="117"/>
                  </a:lnTo>
                  <a:lnTo>
                    <a:pt x="239" y="117"/>
                  </a:lnTo>
                  <a:lnTo>
                    <a:pt x="239" y="115"/>
                  </a:lnTo>
                  <a:lnTo>
                    <a:pt x="242" y="115"/>
                  </a:lnTo>
                  <a:lnTo>
                    <a:pt x="242" y="114"/>
                  </a:lnTo>
                  <a:lnTo>
                    <a:pt x="242" y="114"/>
                  </a:lnTo>
                  <a:lnTo>
                    <a:pt x="242" y="114"/>
                  </a:lnTo>
                  <a:lnTo>
                    <a:pt x="250" y="114"/>
                  </a:lnTo>
                  <a:lnTo>
                    <a:pt x="250" y="112"/>
                  </a:lnTo>
                  <a:lnTo>
                    <a:pt x="256" y="112"/>
                  </a:lnTo>
                  <a:lnTo>
                    <a:pt x="256" y="111"/>
                  </a:lnTo>
                  <a:lnTo>
                    <a:pt x="260" y="111"/>
                  </a:lnTo>
                  <a:lnTo>
                    <a:pt x="260" y="109"/>
                  </a:lnTo>
                  <a:lnTo>
                    <a:pt x="269" y="109"/>
                  </a:lnTo>
                  <a:lnTo>
                    <a:pt x="269" y="107"/>
                  </a:lnTo>
                  <a:lnTo>
                    <a:pt x="272" y="107"/>
                  </a:lnTo>
                  <a:lnTo>
                    <a:pt x="272" y="106"/>
                  </a:lnTo>
                  <a:lnTo>
                    <a:pt x="279" y="106"/>
                  </a:lnTo>
                  <a:lnTo>
                    <a:pt x="279" y="104"/>
                  </a:lnTo>
                  <a:lnTo>
                    <a:pt x="283" y="104"/>
                  </a:lnTo>
                  <a:lnTo>
                    <a:pt x="283" y="104"/>
                  </a:lnTo>
                  <a:lnTo>
                    <a:pt x="284" y="104"/>
                  </a:lnTo>
                  <a:lnTo>
                    <a:pt x="284" y="104"/>
                  </a:lnTo>
                  <a:lnTo>
                    <a:pt x="285" y="104"/>
                  </a:lnTo>
                  <a:lnTo>
                    <a:pt x="285" y="104"/>
                  </a:lnTo>
                  <a:lnTo>
                    <a:pt x="285" y="104"/>
                  </a:lnTo>
                  <a:lnTo>
                    <a:pt x="285" y="104"/>
                  </a:lnTo>
                  <a:lnTo>
                    <a:pt x="286" y="104"/>
                  </a:lnTo>
                  <a:lnTo>
                    <a:pt x="286" y="102"/>
                  </a:lnTo>
                  <a:lnTo>
                    <a:pt x="286" y="102"/>
                  </a:lnTo>
                  <a:lnTo>
                    <a:pt x="286" y="102"/>
                  </a:lnTo>
                  <a:lnTo>
                    <a:pt x="286" y="102"/>
                  </a:lnTo>
                  <a:lnTo>
                    <a:pt x="286" y="102"/>
                  </a:lnTo>
                  <a:lnTo>
                    <a:pt x="288" y="102"/>
                  </a:lnTo>
                  <a:lnTo>
                    <a:pt x="288" y="102"/>
                  </a:lnTo>
                  <a:lnTo>
                    <a:pt x="289" y="102"/>
                  </a:lnTo>
                  <a:lnTo>
                    <a:pt x="289" y="102"/>
                  </a:lnTo>
                  <a:lnTo>
                    <a:pt x="290" y="102"/>
                  </a:lnTo>
                  <a:lnTo>
                    <a:pt x="290" y="102"/>
                  </a:lnTo>
                  <a:lnTo>
                    <a:pt x="294" y="102"/>
                  </a:lnTo>
                  <a:lnTo>
                    <a:pt x="294" y="102"/>
                  </a:lnTo>
                  <a:lnTo>
                    <a:pt x="295" y="102"/>
                  </a:lnTo>
                  <a:lnTo>
                    <a:pt x="295" y="101"/>
                  </a:lnTo>
                  <a:lnTo>
                    <a:pt x="296" y="101"/>
                  </a:lnTo>
                  <a:lnTo>
                    <a:pt x="296" y="99"/>
                  </a:lnTo>
                  <a:lnTo>
                    <a:pt x="297" y="99"/>
                  </a:lnTo>
                  <a:lnTo>
                    <a:pt x="297" y="97"/>
                  </a:lnTo>
                  <a:lnTo>
                    <a:pt x="299" y="97"/>
                  </a:lnTo>
                  <a:lnTo>
                    <a:pt x="299" y="97"/>
                  </a:lnTo>
                  <a:lnTo>
                    <a:pt x="301" y="97"/>
                  </a:lnTo>
                  <a:lnTo>
                    <a:pt x="301" y="94"/>
                  </a:lnTo>
                  <a:lnTo>
                    <a:pt x="301" y="94"/>
                  </a:lnTo>
                  <a:lnTo>
                    <a:pt x="301" y="94"/>
                  </a:lnTo>
                  <a:lnTo>
                    <a:pt x="308" y="94"/>
                  </a:lnTo>
                  <a:lnTo>
                    <a:pt x="308" y="94"/>
                  </a:lnTo>
                  <a:lnTo>
                    <a:pt x="308" y="94"/>
                  </a:lnTo>
                  <a:lnTo>
                    <a:pt x="308" y="94"/>
                  </a:lnTo>
                  <a:lnTo>
                    <a:pt x="309" y="94"/>
                  </a:lnTo>
                  <a:lnTo>
                    <a:pt x="309" y="92"/>
                  </a:lnTo>
                  <a:lnTo>
                    <a:pt x="312" y="92"/>
                  </a:lnTo>
                  <a:lnTo>
                    <a:pt x="312" y="90"/>
                  </a:lnTo>
                  <a:lnTo>
                    <a:pt x="312" y="90"/>
                  </a:lnTo>
                  <a:lnTo>
                    <a:pt x="312" y="90"/>
                  </a:lnTo>
                  <a:lnTo>
                    <a:pt x="314" y="90"/>
                  </a:lnTo>
                  <a:lnTo>
                    <a:pt x="314" y="90"/>
                  </a:lnTo>
                  <a:lnTo>
                    <a:pt x="314" y="90"/>
                  </a:lnTo>
                  <a:lnTo>
                    <a:pt x="314" y="90"/>
                  </a:lnTo>
                  <a:lnTo>
                    <a:pt x="314" y="90"/>
                  </a:lnTo>
                  <a:lnTo>
                    <a:pt x="314" y="90"/>
                  </a:lnTo>
                  <a:lnTo>
                    <a:pt x="317" y="90"/>
                  </a:lnTo>
                  <a:lnTo>
                    <a:pt x="317" y="90"/>
                  </a:lnTo>
                  <a:lnTo>
                    <a:pt x="319" y="90"/>
                  </a:lnTo>
                  <a:lnTo>
                    <a:pt x="319" y="88"/>
                  </a:lnTo>
                  <a:lnTo>
                    <a:pt x="319" y="88"/>
                  </a:lnTo>
                  <a:lnTo>
                    <a:pt x="319" y="88"/>
                  </a:lnTo>
                  <a:lnTo>
                    <a:pt x="319" y="88"/>
                  </a:lnTo>
                  <a:lnTo>
                    <a:pt x="319" y="86"/>
                  </a:lnTo>
                  <a:lnTo>
                    <a:pt x="319" y="86"/>
                  </a:lnTo>
                  <a:lnTo>
                    <a:pt x="319" y="86"/>
                  </a:lnTo>
                  <a:lnTo>
                    <a:pt x="323" y="86"/>
                  </a:lnTo>
                  <a:lnTo>
                    <a:pt x="323" y="83"/>
                  </a:lnTo>
                  <a:lnTo>
                    <a:pt x="326" y="83"/>
                  </a:lnTo>
                  <a:lnTo>
                    <a:pt x="326" y="79"/>
                  </a:lnTo>
                  <a:lnTo>
                    <a:pt x="327" y="79"/>
                  </a:lnTo>
                  <a:lnTo>
                    <a:pt x="327" y="77"/>
                  </a:lnTo>
                  <a:lnTo>
                    <a:pt x="331" y="77"/>
                  </a:lnTo>
                  <a:lnTo>
                    <a:pt x="331" y="75"/>
                  </a:lnTo>
                  <a:lnTo>
                    <a:pt x="331" y="75"/>
                  </a:lnTo>
                  <a:lnTo>
                    <a:pt x="331" y="75"/>
                  </a:lnTo>
                  <a:lnTo>
                    <a:pt x="332" y="75"/>
                  </a:lnTo>
                  <a:lnTo>
                    <a:pt x="332" y="75"/>
                  </a:lnTo>
                  <a:lnTo>
                    <a:pt x="333" y="75"/>
                  </a:lnTo>
                  <a:lnTo>
                    <a:pt x="333" y="75"/>
                  </a:lnTo>
                  <a:lnTo>
                    <a:pt x="336" y="75"/>
                  </a:lnTo>
                  <a:lnTo>
                    <a:pt x="336" y="73"/>
                  </a:lnTo>
                  <a:lnTo>
                    <a:pt x="355" y="73"/>
                  </a:lnTo>
                  <a:lnTo>
                    <a:pt x="355" y="71"/>
                  </a:lnTo>
                  <a:lnTo>
                    <a:pt x="357" y="71"/>
                  </a:lnTo>
                  <a:lnTo>
                    <a:pt x="357" y="71"/>
                  </a:lnTo>
                  <a:lnTo>
                    <a:pt x="357" y="71"/>
                  </a:lnTo>
                  <a:lnTo>
                    <a:pt x="357" y="71"/>
                  </a:lnTo>
                  <a:lnTo>
                    <a:pt x="357" y="71"/>
                  </a:lnTo>
                  <a:lnTo>
                    <a:pt x="357" y="71"/>
                  </a:lnTo>
                  <a:lnTo>
                    <a:pt x="360" y="71"/>
                  </a:lnTo>
                  <a:lnTo>
                    <a:pt x="360" y="71"/>
                  </a:lnTo>
                  <a:lnTo>
                    <a:pt x="363" y="71"/>
                  </a:lnTo>
                  <a:lnTo>
                    <a:pt x="363" y="71"/>
                  </a:lnTo>
                  <a:lnTo>
                    <a:pt x="364" y="71"/>
                  </a:lnTo>
                  <a:lnTo>
                    <a:pt x="364" y="69"/>
                  </a:lnTo>
                  <a:lnTo>
                    <a:pt x="366" y="69"/>
                  </a:lnTo>
                  <a:lnTo>
                    <a:pt x="366" y="67"/>
                  </a:lnTo>
                  <a:lnTo>
                    <a:pt x="367" y="67"/>
                  </a:lnTo>
                  <a:lnTo>
                    <a:pt x="367" y="65"/>
                  </a:lnTo>
                  <a:lnTo>
                    <a:pt x="370" y="65"/>
                  </a:lnTo>
                  <a:lnTo>
                    <a:pt x="370" y="65"/>
                  </a:lnTo>
                  <a:lnTo>
                    <a:pt x="371" y="65"/>
                  </a:lnTo>
                  <a:lnTo>
                    <a:pt x="371" y="63"/>
                  </a:lnTo>
                  <a:lnTo>
                    <a:pt x="372" y="63"/>
                  </a:lnTo>
                  <a:lnTo>
                    <a:pt x="372" y="63"/>
                  </a:lnTo>
                  <a:lnTo>
                    <a:pt x="374" y="63"/>
                  </a:lnTo>
                  <a:lnTo>
                    <a:pt x="374" y="61"/>
                  </a:lnTo>
                  <a:lnTo>
                    <a:pt x="381" y="61"/>
                  </a:lnTo>
                  <a:lnTo>
                    <a:pt x="381" y="61"/>
                  </a:lnTo>
                  <a:lnTo>
                    <a:pt x="384" y="61"/>
                  </a:lnTo>
                  <a:lnTo>
                    <a:pt x="384" y="61"/>
                  </a:lnTo>
                  <a:lnTo>
                    <a:pt x="384" y="61"/>
                  </a:lnTo>
                  <a:lnTo>
                    <a:pt x="384" y="61"/>
                  </a:lnTo>
                  <a:lnTo>
                    <a:pt x="393" y="61"/>
                  </a:lnTo>
                  <a:lnTo>
                    <a:pt x="393" y="59"/>
                  </a:lnTo>
                  <a:lnTo>
                    <a:pt x="404" y="59"/>
                  </a:lnTo>
                  <a:lnTo>
                    <a:pt x="404" y="57"/>
                  </a:lnTo>
                  <a:lnTo>
                    <a:pt x="404" y="57"/>
                  </a:lnTo>
                  <a:lnTo>
                    <a:pt x="404" y="57"/>
                  </a:lnTo>
                  <a:lnTo>
                    <a:pt x="407" y="57"/>
                  </a:lnTo>
                  <a:lnTo>
                    <a:pt x="407" y="57"/>
                  </a:lnTo>
                  <a:lnTo>
                    <a:pt x="413" y="57"/>
                  </a:lnTo>
                  <a:lnTo>
                    <a:pt x="413" y="57"/>
                  </a:lnTo>
                  <a:lnTo>
                    <a:pt x="414" y="57"/>
                  </a:lnTo>
                  <a:lnTo>
                    <a:pt x="414" y="57"/>
                  </a:lnTo>
                  <a:lnTo>
                    <a:pt x="418" y="57"/>
                  </a:lnTo>
                  <a:lnTo>
                    <a:pt x="418" y="55"/>
                  </a:lnTo>
                  <a:lnTo>
                    <a:pt x="420" y="55"/>
                  </a:lnTo>
                  <a:lnTo>
                    <a:pt x="420" y="55"/>
                  </a:lnTo>
                  <a:lnTo>
                    <a:pt x="423" y="55"/>
                  </a:lnTo>
                  <a:lnTo>
                    <a:pt x="423" y="52"/>
                  </a:lnTo>
                  <a:lnTo>
                    <a:pt x="423" y="52"/>
                  </a:lnTo>
                  <a:lnTo>
                    <a:pt x="423" y="52"/>
                  </a:lnTo>
                  <a:lnTo>
                    <a:pt x="424" y="52"/>
                  </a:lnTo>
                  <a:lnTo>
                    <a:pt x="424" y="50"/>
                  </a:lnTo>
                  <a:lnTo>
                    <a:pt x="426" y="50"/>
                  </a:lnTo>
                  <a:lnTo>
                    <a:pt x="426" y="48"/>
                  </a:lnTo>
                  <a:lnTo>
                    <a:pt x="430" y="48"/>
                  </a:lnTo>
                  <a:lnTo>
                    <a:pt x="430" y="46"/>
                  </a:lnTo>
                  <a:lnTo>
                    <a:pt x="430" y="46"/>
                  </a:lnTo>
                  <a:lnTo>
                    <a:pt x="430" y="46"/>
                  </a:lnTo>
                  <a:lnTo>
                    <a:pt x="432" y="46"/>
                  </a:lnTo>
                  <a:lnTo>
                    <a:pt x="432" y="43"/>
                  </a:lnTo>
                  <a:lnTo>
                    <a:pt x="449" y="43"/>
                  </a:lnTo>
                  <a:lnTo>
                    <a:pt x="449" y="41"/>
                  </a:lnTo>
                  <a:lnTo>
                    <a:pt x="452" y="41"/>
                  </a:lnTo>
                  <a:lnTo>
                    <a:pt x="452" y="39"/>
                  </a:lnTo>
                  <a:lnTo>
                    <a:pt x="457" y="39"/>
                  </a:lnTo>
                  <a:lnTo>
                    <a:pt x="457" y="37"/>
                  </a:lnTo>
                  <a:lnTo>
                    <a:pt x="459" y="37"/>
                  </a:lnTo>
                  <a:lnTo>
                    <a:pt x="459" y="34"/>
                  </a:lnTo>
                  <a:lnTo>
                    <a:pt x="462" y="34"/>
                  </a:lnTo>
                  <a:lnTo>
                    <a:pt x="462" y="32"/>
                  </a:lnTo>
                  <a:lnTo>
                    <a:pt x="466" y="32"/>
                  </a:lnTo>
                  <a:lnTo>
                    <a:pt x="466" y="30"/>
                  </a:lnTo>
                  <a:lnTo>
                    <a:pt x="467" y="30"/>
                  </a:lnTo>
                  <a:lnTo>
                    <a:pt x="467" y="30"/>
                  </a:lnTo>
                  <a:lnTo>
                    <a:pt x="469" y="30"/>
                  </a:lnTo>
                  <a:lnTo>
                    <a:pt x="469" y="28"/>
                  </a:lnTo>
                  <a:lnTo>
                    <a:pt x="479" y="28"/>
                  </a:lnTo>
                  <a:lnTo>
                    <a:pt x="479" y="28"/>
                  </a:lnTo>
                  <a:lnTo>
                    <a:pt x="479" y="28"/>
                  </a:lnTo>
                  <a:lnTo>
                    <a:pt x="479" y="28"/>
                  </a:lnTo>
                  <a:lnTo>
                    <a:pt x="481" y="28"/>
                  </a:lnTo>
                  <a:lnTo>
                    <a:pt x="481" y="25"/>
                  </a:lnTo>
                  <a:lnTo>
                    <a:pt x="488" y="25"/>
                  </a:lnTo>
                  <a:lnTo>
                    <a:pt x="488" y="25"/>
                  </a:lnTo>
                  <a:lnTo>
                    <a:pt x="499" y="25"/>
                  </a:lnTo>
                  <a:lnTo>
                    <a:pt x="499" y="25"/>
                  </a:lnTo>
                  <a:lnTo>
                    <a:pt x="502" y="25"/>
                  </a:lnTo>
                  <a:lnTo>
                    <a:pt x="502" y="23"/>
                  </a:lnTo>
                  <a:lnTo>
                    <a:pt x="521" y="23"/>
                  </a:lnTo>
                  <a:lnTo>
                    <a:pt x="521" y="20"/>
                  </a:lnTo>
                  <a:lnTo>
                    <a:pt x="525" y="20"/>
                  </a:lnTo>
                  <a:lnTo>
                    <a:pt x="525" y="18"/>
                  </a:lnTo>
                  <a:lnTo>
                    <a:pt x="541" y="18"/>
                  </a:lnTo>
                  <a:lnTo>
                    <a:pt x="541" y="15"/>
                  </a:lnTo>
                  <a:lnTo>
                    <a:pt x="554" y="15"/>
                  </a:lnTo>
                  <a:lnTo>
                    <a:pt x="554" y="15"/>
                  </a:lnTo>
                  <a:lnTo>
                    <a:pt x="554" y="15"/>
                  </a:lnTo>
                  <a:lnTo>
                    <a:pt x="554" y="11"/>
                  </a:lnTo>
                  <a:lnTo>
                    <a:pt x="555" y="11"/>
                  </a:lnTo>
                  <a:lnTo>
                    <a:pt x="555" y="11"/>
                  </a:lnTo>
                  <a:lnTo>
                    <a:pt x="556" y="11"/>
                  </a:lnTo>
                  <a:lnTo>
                    <a:pt x="556" y="11"/>
                  </a:lnTo>
                  <a:lnTo>
                    <a:pt x="558" y="11"/>
                  </a:lnTo>
                  <a:lnTo>
                    <a:pt x="558" y="11"/>
                  </a:lnTo>
                  <a:lnTo>
                    <a:pt x="559" y="11"/>
                  </a:lnTo>
                  <a:lnTo>
                    <a:pt x="559" y="8"/>
                  </a:lnTo>
                  <a:lnTo>
                    <a:pt x="560" y="8"/>
                  </a:lnTo>
                  <a:lnTo>
                    <a:pt x="560" y="8"/>
                  </a:lnTo>
                  <a:lnTo>
                    <a:pt x="568" y="8"/>
                  </a:lnTo>
                  <a:lnTo>
                    <a:pt x="568" y="8"/>
                  </a:lnTo>
                  <a:lnTo>
                    <a:pt x="571" y="8"/>
                  </a:lnTo>
                  <a:lnTo>
                    <a:pt x="571" y="3"/>
                  </a:lnTo>
                  <a:lnTo>
                    <a:pt x="572" y="3"/>
                  </a:lnTo>
                  <a:lnTo>
                    <a:pt x="572" y="3"/>
                  </a:lnTo>
                  <a:lnTo>
                    <a:pt x="572" y="3"/>
                  </a:lnTo>
                  <a:lnTo>
                    <a:pt x="572" y="3"/>
                  </a:lnTo>
                  <a:lnTo>
                    <a:pt x="573" y="3"/>
                  </a:lnTo>
                  <a:lnTo>
                    <a:pt x="573" y="3"/>
                  </a:lnTo>
                  <a:lnTo>
                    <a:pt x="573" y="3"/>
                  </a:lnTo>
                  <a:lnTo>
                    <a:pt x="573" y="3"/>
                  </a:lnTo>
                  <a:lnTo>
                    <a:pt x="574" y="3"/>
                  </a:lnTo>
                  <a:lnTo>
                    <a:pt x="574" y="0"/>
                  </a:lnTo>
                  <a:lnTo>
                    <a:pt x="574" y="0"/>
                  </a:lnTo>
                </a:path>
              </a:pathLst>
            </a:custGeom>
            <a:noFill/>
            <a:ln w="38100">
              <a:solidFill>
                <a:schemeClr val="bg1">
                  <a:lumMod val="50000"/>
                  <a:lumOff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1" u="none" strike="noStrike" kern="1200" cap="none" spc="0" normalizeH="0" baseline="0" noProof="0">
                <a:ln>
                  <a:noFill/>
                </a:ln>
                <a:solidFill>
                  <a:srgbClr val="FFCC99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C6161BB8-CF85-1649-AC9C-0BDD55CB093C}"/>
                </a:ext>
              </a:extLst>
            </p:cNvPr>
            <p:cNvSpPr/>
            <p:nvPr/>
          </p:nvSpPr>
          <p:spPr>
            <a:xfrm>
              <a:off x="5281922" y="2991264"/>
              <a:ext cx="2351927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NNT (24 </a:t>
              </a:r>
              <a:r>
                <a:rPr kumimoji="0" lang="en-US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mo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) =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4.5 [95% CI 3.3, 7.2] </a:t>
              </a: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01851D12-B5EE-2547-8E12-DD28AA1968D7}"/>
                </a:ext>
              </a:extLst>
            </p:cNvPr>
            <p:cNvSpPr txBox="1"/>
            <p:nvPr/>
          </p:nvSpPr>
          <p:spPr>
            <a:xfrm>
              <a:off x="2656668" y="4992396"/>
              <a:ext cx="34029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i="0" dirty="0">
                  <a:solidFill>
                    <a:schemeClr val="tx1"/>
                  </a:solidFill>
                </a:rPr>
                <a:t>Stone GW et al. NEJM 2018;379:2307-18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16227694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687388" y="162769"/>
            <a:ext cx="7769225" cy="566738"/>
          </a:xfrm>
        </p:spPr>
        <p:txBody>
          <a:bodyPr/>
          <a:lstStyle/>
          <a:p>
            <a:pPr eaLnBrk="1" hangingPunct="1"/>
            <a:r>
              <a:rPr lang="en-US" sz="2800" dirty="0"/>
              <a:t>Background (ii)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14164" y="845736"/>
            <a:ext cx="8315673" cy="3851626"/>
          </a:xfrm>
          <a:solidFill>
            <a:srgbClr val="002060"/>
          </a:solidFill>
          <a:ln>
            <a:solidFill>
              <a:schemeClr val="tx1"/>
            </a:solidFill>
          </a:ln>
        </p:spPr>
        <p:txBody>
          <a:bodyPr lIns="137160" tIns="137160" anchor="t" anchorCtr="0"/>
          <a:lstStyle/>
          <a:p>
            <a:pPr marL="214313" indent="-214313" eaLnBrk="1" hangingPunct="1">
              <a:spcBef>
                <a:spcPts val="2400"/>
              </a:spcBef>
            </a:pPr>
            <a:r>
              <a:rPr lang="en-US" sz="2400" b="0" dirty="0"/>
              <a:t>SMR is a consequence of leaflet tethering and incomplete leaflet coaptation.</a:t>
            </a:r>
          </a:p>
          <a:p>
            <a:pPr marL="214313" indent="-214313" eaLnBrk="1" hangingPunct="1">
              <a:spcBef>
                <a:spcPts val="2400"/>
              </a:spcBef>
            </a:pPr>
            <a:r>
              <a:rPr lang="en-US" sz="2400" b="0" dirty="0"/>
              <a:t>Evaluation of SMR is challenging, due to asymmetric leaflet anatomy and regurgitant orifice, eccentric jets and enlarged left cardiac chambers. </a:t>
            </a:r>
          </a:p>
          <a:p>
            <a:pPr marL="214313" indent="-214313" eaLnBrk="1" hangingPunct="1">
              <a:spcBef>
                <a:spcPts val="2400"/>
              </a:spcBef>
            </a:pPr>
            <a:r>
              <a:rPr lang="en-US" sz="2400" b="0" dirty="0"/>
              <a:t>Expert panels have disagreed on how to define the severity of SMR, resulting in conflicting European and American guidelines.</a:t>
            </a:r>
          </a:p>
          <a:p>
            <a:pPr marL="214313" indent="-214313" eaLnBrk="1" hangingPunct="1">
              <a:spcBef>
                <a:spcPts val="2400"/>
              </a:spcBef>
            </a:pPr>
            <a:endParaRPr lang="en-US" sz="2400" b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79234C-3726-F745-BE0B-4C28A346BFE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104" b="14030"/>
          <a:stretch/>
        </p:blipFill>
        <p:spPr bwMode="auto">
          <a:xfrm>
            <a:off x="0" y="0"/>
            <a:ext cx="1166926" cy="41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2369100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687388" y="62910"/>
            <a:ext cx="7769225" cy="566738"/>
          </a:xfrm>
        </p:spPr>
        <p:txBody>
          <a:bodyPr/>
          <a:lstStyle/>
          <a:p>
            <a:pPr eaLnBrk="1" hangingPunct="1"/>
            <a:r>
              <a:rPr lang="en-US" sz="2800" dirty="0"/>
              <a:t>Objectives</a:t>
            </a:r>
            <a:br>
              <a:rPr lang="en-US" sz="2800" dirty="0"/>
            </a:br>
            <a:r>
              <a:rPr lang="en-US" sz="2400" kern="1200" dirty="0">
                <a:solidFill>
                  <a:srgbClr val="FDE25E"/>
                </a:solidFill>
                <a:latin typeface="Arial" charset="0"/>
                <a:ea typeface="ヒラギノ角ゴ Pro W3"/>
                <a:cs typeface="Arial" charset="0"/>
              </a:rPr>
              <a:t>COAPT Echo Sub-study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14164" y="984896"/>
            <a:ext cx="8315673" cy="3976718"/>
          </a:xfrm>
          <a:solidFill>
            <a:srgbClr val="002060"/>
          </a:solidFill>
          <a:ln>
            <a:solidFill>
              <a:schemeClr val="tx1"/>
            </a:solidFill>
          </a:ln>
        </p:spPr>
        <p:txBody>
          <a:bodyPr lIns="137160" tIns="137160" anchor="t" anchorCtr="0"/>
          <a:lstStyle/>
          <a:p>
            <a:pPr marL="457200" indent="-457200" eaLnBrk="1" hangingPunct="1">
              <a:spcBef>
                <a:spcPts val="2000"/>
              </a:spcBef>
              <a:buFont typeface="+mj-lt"/>
              <a:buAutoNum type="arabicPeriod"/>
            </a:pPr>
            <a:r>
              <a:rPr lang="en-US" sz="2400" b="0" dirty="0"/>
              <a:t>To describe the echocardiographic MR grading criteria utilized in COAPT for screening and post-</a:t>
            </a:r>
            <a:r>
              <a:rPr lang="en-US" sz="2400" b="0" dirty="0" err="1"/>
              <a:t>MitraClip</a:t>
            </a:r>
            <a:endParaRPr lang="en-US" sz="2400" b="0" dirty="0"/>
          </a:p>
          <a:p>
            <a:pPr marL="457200" indent="-457200" eaLnBrk="1" hangingPunct="1">
              <a:spcBef>
                <a:spcPts val="2000"/>
              </a:spcBef>
              <a:buFont typeface="+mj-lt"/>
              <a:buAutoNum type="arabicPeriod"/>
            </a:pPr>
            <a:r>
              <a:rPr lang="en-US" sz="2400" b="0" dirty="0"/>
              <a:t>To describe the echocardiographic characteristics of the COAPT population</a:t>
            </a:r>
          </a:p>
          <a:p>
            <a:pPr marL="457200" indent="-457200" eaLnBrk="1" hangingPunct="1">
              <a:spcBef>
                <a:spcPts val="2000"/>
              </a:spcBef>
              <a:buFont typeface="+mj-lt"/>
              <a:buAutoNum type="arabicPeriod"/>
            </a:pPr>
            <a:r>
              <a:rPr lang="en-US" sz="2400" b="0" dirty="0"/>
              <a:t>To evaluate the serial echocardiographic outcomes</a:t>
            </a:r>
          </a:p>
          <a:p>
            <a:pPr marL="457200" indent="-457200" eaLnBrk="1" hangingPunct="1">
              <a:spcBef>
                <a:spcPts val="2000"/>
              </a:spcBef>
              <a:buFont typeface="+mj-lt"/>
              <a:buAutoNum type="arabicPeriod"/>
            </a:pPr>
            <a:r>
              <a:rPr lang="en-US" sz="2400" b="0" dirty="0"/>
              <a:t>To identify baseline echocardiographic predictors of clinical outcomes (responders and non-responders to </a:t>
            </a:r>
            <a:r>
              <a:rPr lang="en-US" sz="2400" b="0" dirty="0" err="1"/>
              <a:t>MitraClip</a:t>
            </a:r>
            <a:r>
              <a:rPr lang="en-US" sz="2400" b="0" dirty="0"/>
              <a:t>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79234C-3726-F745-BE0B-4C28A346BFE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104" b="14030"/>
          <a:stretch/>
        </p:blipFill>
        <p:spPr bwMode="auto">
          <a:xfrm>
            <a:off x="0" y="0"/>
            <a:ext cx="1166926" cy="41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9259900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687388" y="200906"/>
            <a:ext cx="7769225" cy="566738"/>
          </a:xfrm>
        </p:spPr>
        <p:txBody>
          <a:bodyPr/>
          <a:lstStyle/>
          <a:p>
            <a:pPr eaLnBrk="1" hangingPunct="1"/>
            <a:r>
              <a:rPr lang="en-US" sz="2800" dirty="0"/>
              <a:t>Methods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14164" y="805650"/>
            <a:ext cx="8315673" cy="4108175"/>
          </a:xfrm>
          <a:solidFill>
            <a:srgbClr val="002060"/>
          </a:solidFill>
          <a:ln>
            <a:solidFill>
              <a:schemeClr val="tx1"/>
            </a:solidFill>
          </a:ln>
        </p:spPr>
        <p:txBody>
          <a:bodyPr lIns="137160" tIns="137160" anchor="t" anchorCtr="0"/>
          <a:lstStyle/>
          <a:p>
            <a:pPr marL="214313" indent="-214313" eaLnBrk="1" hangingPunct="1">
              <a:spcBef>
                <a:spcPts val="2100"/>
              </a:spcBef>
            </a:pPr>
            <a:r>
              <a:rPr lang="en-US" sz="2400" b="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614 patients with HF and moderate to severe (3+) or severe (4+) secondary MR</a:t>
            </a:r>
          </a:p>
          <a:p>
            <a:pPr marL="214313" indent="-214313" eaLnBrk="1" hangingPunct="1">
              <a:spcBef>
                <a:spcPts val="2100"/>
              </a:spcBef>
            </a:pPr>
            <a:r>
              <a:rPr lang="en-US" sz="2400" b="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Randomized 1:1 to maximally-tolerated GDMT + </a:t>
            </a:r>
            <a:r>
              <a:rPr lang="en-US" sz="2400" b="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MitraClip</a:t>
            </a:r>
            <a:r>
              <a:rPr lang="en-US" sz="2400" b="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or GDMT alone.</a:t>
            </a:r>
          </a:p>
          <a:p>
            <a:pPr marL="214313" indent="-214313" eaLnBrk="1" hangingPunct="1">
              <a:spcBef>
                <a:spcPts val="2100"/>
              </a:spcBef>
            </a:pPr>
            <a:r>
              <a:rPr lang="en-US" sz="2400" b="0" dirty="0"/>
              <a:t>Transthoracic echocardiograms (TTE) at baseline, 1, 6, 12, 18, 24 months (to continue to year 5)</a:t>
            </a:r>
          </a:p>
          <a:p>
            <a:pPr marL="214313" indent="-214313" eaLnBrk="1" hangingPunct="1">
              <a:spcBef>
                <a:spcPts val="2100"/>
              </a:spcBef>
            </a:pPr>
            <a:r>
              <a:rPr lang="en-US" sz="2400" b="0" dirty="0"/>
              <a:t>All echo analysis by an independent echo core lab, adapted from American guidelines (ASE, ACC)</a:t>
            </a:r>
          </a:p>
          <a:p>
            <a:pPr marL="214313" indent="-214313" eaLnBrk="1" hangingPunct="1">
              <a:spcBef>
                <a:spcPts val="2100"/>
              </a:spcBef>
            </a:pPr>
            <a:endParaRPr lang="en-US" sz="2400" b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79234C-3726-F745-BE0B-4C28A346BFE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104" b="14030"/>
          <a:stretch/>
        </p:blipFill>
        <p:spPr bwMode="auto">
          <a:xfrm>
            <a:off x="0" y="0"/>
            <a:ext cx="1166926" cy="41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92968348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687388" y="303538"/>
            <a:ext cx="7769225" cy="566738"/>
          </a:xfrm>
        </p:spPr>
        <p:txBody>
          <a:bodyPr/>
          <a:lstStyle/>
          <a:p>
            <a:pPr eaLnBrk="1" hangingPunct="1"/>
            <a:r>
              <a:rPr lang="en-US" sz="2800" dirty="0"/>
              <a:t>Key </a:t>
            </a:r>
            <a:r>
              <a:rPr lang="en-US" sz="2800" dirty="0">
                <a:solidFill>
                  <a:srgbClr val="00B050"/>
                </a:solidFill>
              </a:rPr>
              <a:t>Echo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B050"/>
                </a:solidFill>
              </a:rPr>
              <a:t>Inclusion </a:t>
            </a:r>
            <a:r>
              <a:rPr lang="en-US" sz="2800" dirty="0"/>
              <a:t>Criteria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79234C-3726-F745-BE0B-4C28A346BFE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104" b="14030"/>
          <a:stretch/>
        </p:blipFill>
        <p:spPr bwMode="auto">
          <a:xfrm>
            <a:off x="0" y="0"/>
            <a:ext cx="1166926" cy="41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E94D8B2-291C-0A44-9401-2BBAAC6CFCE1}"/>
              </a:ext>
            </a:extLst>
          </p:cNvPr>
          <p:cNvSpPr/>
          <p:nvPr/>
        </p:nvSpPr>
        <p:spPr>
          <a:xfrm>
            <a:off x="376468" y="1077773"/>
            <a:ext cx="8391064" cy="3185487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txBody>
          <a:bodyPr wrap="square" lIns="137160" tIns="137160" bIns="137160" anchor="ctr" anchorCtr="0">
            <a:spAutoFit/>
          </a:bodyPr>
          <a:lstStyle/>
          <a:p>
            <a:pPr marL="346075" indent="-346075">
              <a:spcAft>
                <a:spcPts val="2700"/>
              </a:spcAft>
              <a:buFont typeface="+mj-lt"/>
              <a:buAutoNum type="arabicPeriod"/>
            </a:pPr>
            <a:r>
              <a:rPr lang="en-US" sz="2400" b="0" i="0" dirty="0">
                <a:solidFill>
                  <a:schemeClr val="tx1"/>
                </a:solidFill>
              </a:rPr>
              <a:t>LVEF 20% - 50% and LVESD ≤70 mm (ischemic or non-ischemic)</a:t>
            </a:r>
          </a:p>
          <a:p>
            <a:pPr marL="346075" indent="-346075">
              <a:spcAft>
                <a:spcPts val="2700"/>
              </a:spcAft>
              <a:buFont typeface="+mj-lt"/>
              <a:buAutoNum type="arabicPeriod"/>
            </a:pPr>
            <a:r>
              <a:rPr lang="en-US" sz="2400" b="0" i="0" dirty="0">
                <a:solidFill>
                  <a:schemeClr val="tx1"/>
                </a:solidFill>
              </a:rPr>
              <a:t>SMR amenable for </a:t>
            </a:r>
            <a:r>
              <a:rPr lang="en-US" sz="2400" b="0" i="0" dirty="0" err="1">
                <a:solidFill>
                  <a:schemeClr val="tx1"/>
                </a:solidFill>
              </a:rPr>
              <a:t>MitraClip</a:t>
            </a:r>
            <a:r>
              <a:rPr lang="en-US" sz="2400" b="0" i="0" dirty="0">
                <a:solidFill>
                  <a:schemeClr val="tx1"/>
                </a:solidFill>
              </a:rPr>
              <a:t> treatment</a:t>
            </a:r>
          </a:p>
          <a:p>
            <a:pPr marL="346075" indent="-346075">
              <a:spcAft>
                <a:spcPts val="2700"/>
              </a:spcAft>
              <a:buFont typeface="+mj-lt"/>
              <a:buAutoNum type="arabicPeriod"/>
            </a:pPr>
            <a:r>
              <a:rPr lang="en-US" sz="2400" b="0" i="0" dirty="0">
                <a:solidFill>
                  <a:schemeClr val="tx1"/>
                </a:solidFill>
              </a:rPr>
              <a:t>Moderate-to-severe (3+) or severe (4+) SMR </a:t>
            </a:r>
            <a:r>
              <a:rPr lang="en-US" sz="2400" b="0" i="0" dirty="0">
                <a:solidFill>
                  <a:srgbClr val="FDE25E"/>
                </a:solidFill>
              </a:rPr>
              <a:t>confirmed by an independent echo core laboratory prior to enrollment</a:t>
            </a:r>
          </a:p>
        </p:txBody>
      </p:sp>
    </p:spTree>
    <p:extLst>
      <p:ext uri="{BB962C8B-B14F-4D97-AF65-F5344CB8AC3E}">
        <p14:creationId xmlns:p14="http://schemas.microsoft.com/office/powerpoint/2010/main" val="1160821374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3690C54-5EED-9340-975D-7627613BBD87}"/>
              </a:ext>
            </a:extLst>
          </p:cNvPr>
          <p:cNvCxnSpPr>
            <a:cxnSpLocks/>
            <a:endCxn id="49" idx="0"/>
          </p:cNvCxnSpPr>
          <p:nvPr/>
        </p:nvCxnSpPr>
        <p:spPr>
          <a:xfrm flipH="1">
            <a:off x="4571731" y="972388"/>
            <a:ext cx="270" cy="100423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961500" y="56124"/>
            <a:ext cx="7769225" cy="566738"/>
          </a:xfrm>
        </p:spPr>
        <p:txBody>
          <a:bodyPr anchor="ctr" anchorCtr="0"/>
          <a:lstStyle/>
          <a:p>
            <a:pPr eaLnBrk="1" hangingPunct="1">
              <a:buClr>
                <a:srgbClr val="FDE25E"/>
              </a:buClr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Inclusion Flowchart (</a:t>
            </a:r>
            <a:r>
              <a:rPr lang="en-US" sz="28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79234C-3726-F745-BE0B-4C28A346BFE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104" b="14030"/>
          <a:stretch/>
        </p:blipFill>
        <p:spPr bwMode="auto">
          <a:xfrm>
            <a:off x="0" y="0"/>
            <a:ext cx="1166926" cy="41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15E3E9-4929-E941-B83B-9ED3CA7A0A3C}"/>
              </a:ext>
            </a:extLst>
          </p:cNvPr>
          <p:cNvCxnSpPr>
            <a:cxnSpLocks/>
          </p:cNvCxnSpPr>
          <p:nvPr/>
        </p:nvCxnSpPr>
        <p:spPr>
          <a:xfrm>
            <a:off x="4571731" y="1774155"/>
            <a:ext cx="293204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2A78AB9-796C-6949-921B-8E7E6D8314A6}"/>
              </a:ext>
            </a:extLst>
          </p:cNvPr>
          <p:cNvSpPr txBox="1"/>
          <p:nvPr/>
        </p:nvSpPr>
        <p:spPr>
          <a:xfrm>
            <a:off x="853682" y="693803"/>
            <a:ext cx="7384632" cy="646331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b="0" i="0" dirty="0">
                <a:solidFill>
                  <a:schemeClr val="tx1"/>
                </a:solidFill>
              </a:rPr>
              <a:t>Patients with HF and MR evaluated for enrollment in COAPT</a:t>
            </a:r>
          </a:p>
          <a:p>
            <a:pPr algn="ctr"/>
            <a:r>
              <a:rPr lang="en-US" b="0" i="0" dirty="0">
                <a:solidFill>
                  <a:schemeClr val="tx1"/>
                </a:solidFill>
              </a:rPr>
              <a:t>N=1,576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90A09A8-7E25-254B-9D21-5E2FF9A15546}"/>
              </a:ext>
            </a:extLst>
          </p:cNvPr>
          <p:cNvCxnSpPr>
            <a:cxnSpLocks/>
          </p:cNvCxnSpPr>
          <p:nvPr/>
        </p:nvCxnSpPr>
        <p:spPr>
          <a:xfrm>
            <a:off x="4568303" y="4157150"/>
            <a:ext cx="7395" cy="83119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8D3FD0BF-7561-4248-803F-0E0B89353EC5}"/>
              </a:ext>
            </a:extLst>
          </p:cNvPr>
          <p:cNvSpPr txBox="1"/>
          <p:nvPr/>
        </p:nvSpPr>
        <p:spPr>
          <a:xfrm>
            <a:off x="3019547" y="3233820"/>
            <a:ext cx="3089577" cy="92333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b="0" i="0" dirty="0">
                <a:solidFill>
                  <a:schemeClr val="tx1"/>
                </a:solidFill>
              </a:rPr>
              <a:t>Secondary MR, </a:t>
            </a:r>
            <a:br>
              <a:rPr lang="en-US" b="0" i="0" dirty="0">
                <a:solidFill>
                  <a:schemeClr val="tx1"/>
                </a:solidFill>
              </a:rPr>
            </a:br>
            <a:r>
              <a:rPr lang="en-US" b="0" i="0" dirty="0">
                <a:solidFill>
                  <a:schemeClr val="tx1"/>
                </a:solidFill>
              </a:rPr>
              <a:t>Severity 3+ or 4+</a:t>
            </a:r>
          </a:p>
          <a:p>
            <a:pPr algn="ctr"/>
            <a:r>
              <a:rPr lang="en-US" b="0" i="0" dirty="0">
                <a:solidFill>
                  <a:schemeClr val="tx1"/>
                </a:solidFill>
              </a:rPr>
              <a:t>(graded by 1 of 3 criteria)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BAF5CAD-83BD-094C-9988-C9D9101A8F97}"/>
              </a:ext>
            </a:extLst>
          </p:cNvPr>
          <p:cNvCxnSpPr>
            <a:cxnSpLocks/>
          </p:cNvCxnSpPr>
          <p:nvPr/>
        </p:nvCxnSpPr>
        <p:spPr>
          <a:xfrm>
            <a:off x="2059440" y="4442434"/>
            <a:ext cx="493354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32C67212-FA96-6C43-A683-0EE6FE30778D}"/>
              </a:ext>
            </a:extLst>
          </p:cNvPr>
          <p:cNvSpPr txBox="1"/>
          <p:nvPr/>
        </p:nvSpPr>
        <p:spPr>
          <a:xfrm>
            <a:off x="282020" y="4082436"/>
            <a:ext cx="1895321" cy="923330"/>
          </a:xfrm>
          <a:prstGeom prst="rect">
            <a:avLst/>
          </a:prstGeom>
          <a:solidFill>
            <a:srgbClr val="52000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b="0" i="0" dirty="0">
                <a:solidFill>
                  <a:schemeClr val="tx1"/>
                </a:solidFill>
              </a:rPr>
              <a:t>Roll-in</a:t>
            </a:r>
          </a:p>
          <a:p>
            <a:pPr algn="ctr"/>
            <a:r>
              <a:rPr lang="en-US" b="0" i="0" dirty="0">
                <a:solidFill>
                  <a:schemeClr val="tx1"/>
                </a:solidFill>
              </a:rPr>
              <a:t>subjects</a:t>
            </a:r>
          </a:p>
          <a:p>
            <a:pPr algn="ctr"/>
            <a:r>
              <a:rPr lang="en-US" b="0" i="0" dirty="0">
                <a:solidFill>
                  <a:schemeClr val="tx1"/>
                </a:solidFill>
              </a:rPr>
              <a:t>N=51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4C171ED-F594-430B-8CEA-A48DB3C16AC3}"/>
              </a:ext>
            </a:extLst>
          </p:cNvPr>
          <p:cNvSpPr txBox="1"/>
          <p:nvPr/>
        </p:nvSpPr>
        <p:spPr>
          <a:xfrm>
            <a:off x="6881652" y="4065018"/>
            <a:ext cx="1895321" cy="923330"/>
          </a:xfrm>
          <a:prstGeom prst="rect">
            <a:avLst/>
          </a:prstGeom>
          <a:solidFill>
            <a:srgbClr val="52000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b="0" i="0" dirty="0">
                <a:solidFill>
                  <a:schemeClr val="tx1"/>
                </a:solidFill>
              </a:rPr>
              <a:t>Randomized</a:t>
            </a:r>
          </a:p>
          <a:p>
            <a:pPr algn="ctr"/>
            <a:r>
              <a:rPr lang="en-US" b="0" i="0" dirty="0">
                <a:solidFill>
                  <a:schemeClr val="tx1"/>
                </a:solidFill>
              </a:rPr>
              <a:t>subjects</a:t>
            </a:r>
          </a:p>
          <a:p>
            <a:pPr algn="ctr"/>
            <a:r>
              <a:rPr lang="en-US" b="0" i="0" dirty="0">
                <a:solidFill>
                  <a:schemeClr val="tx1"/>
                </a:solidFill>
              </a:rPr>
              <a:t>N=614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176A5FC-DBD3-9F46-A060-60A5E746E393}"/>
              </a:ext>
            </a:extLst>
          </p:cNvPr>
          <p:cNvSpPr txBox="1"/>
          <p:nvPr/>
        </p:nvSpPr>
        <p:spPr>
          <a:xfrm>
            <a:off x="2658050" y="1976621"/>
            <a:ext cx="3827362" cy="1200329"/>
          </a:xfrm>
          <a:prstGeom prst="rect">
            <a:avLst/>
          </a:prstGeom>
          <a:solidFill>
            <a:srgbClr val="461D66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b="0" i="0" dirty="0">
                <a:solidFill>
                  <a:schemeClr val="tx1"/>
                </a:solidFill>
              </a:rPr>
              <a:t>Subjects with screening TTEs and meeting all eligibility requirements for enrollment in COAPT</a:t>
            </a:r>
          </a:p>
          <a:p>
            <a:pPr algn="ctr"/>
            <a:r>
              <a:rPr lang="en-US" b="0" i="0" dirty="0">
                <a:solidFill>
                  <a:schemeClr val="tx1"/>
                </a:solidFill>
              </a:rPr>
              <a:t>N=665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37CAEEB-96FC-49AB-83FD-ABC4BBE58BA7}"/>
              </a:ext>
            </a:extLst>
          </p:cNvPr>
          <p:cNvSpPr/>
          <p:nvPr/>
        </p:nvSpPr>
        <p:spPr bwMode="auto">
          <a:xfrm>
            <a:off x="6671577" y="1484400"/>
            <a:ext cx="2375279" cy="1507722"/>
          </a:xfrm>
          <a:prstGeom prst="rect">
            <a:avLst/>
          </a:prstGeom>
          <a:solidFill>
            <a:schemeClr val="bg2">
              <a:lumMod val="85000"/>
              <a:lumOff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0A0363-E9C1-4305-B241-62317549F675}"/>
              </a:ext>
            </a:extLst>
          </p:cNvPr>
          <p:cNvSpPr/>
          <p:nvPr/>
        </p:nvSpPr>
        <p:spPr>
          <a:xfrm>
            <a:off x="6903071" y="1505301"/>
            <a:ext cx="18600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0" i="0" dirty="0">
                <a:solidFill>
                  <a:schemeClr val="tx1"/>
                </a:solidFill>
              </a:rPr>
              <a:t>Ineligible N=911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F9EC44B-5044-6E46-8DAE-EAEC0C7FAC88}"/>
              </a:ext>
            </a:extLst>
          </p:cNvPr>
          <p:cNvSpPr/>
          <p:nvPr/>
        </p:nvSpPr>
        <p:spPr>
          <a:xfrm>
            <a:off x="6671577" y="1807182"/>
            <a:ext cx="2855505" cy="1184940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lvl="0"/>
            <a:r>
              <a:rPr lang="en-US" sz="1100" b="0" i="0" dirty="0">
                <a:solidFill>
                  <a:srgbClr val="FFFF00"/>
                </a:solidFill>
              </a:rPr>
              <a:t>Inadequate MR or DMR (n=244)</a:t>
            </a:r>
          </a:p>
          <a:p>
            <a:r>
              <a:rPr lang="en-US" sz="1100" b="0" i="0" dirty="0">
                <a:solidFill>
                  <a:srgbClr val="FFFF00"/>
                </a:solidFill>
              </a:rPr>
              <a:t>Echo criteria not met (n=255)</a:t>
            </a:r>
          </a:p>
          <a:p>
            <a:pPr lvl="0"/>
            <a:endParaRPr lang="en-US" sz="500" b="0" i="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/>
            <a:r>
              <a:rPr lang="en-US" sz="1100" b="0" i="0" dirty="0">
                <a:solidFill>
                  <a:schemeClr val="tx1"/>
                </a:solidFill>
              </a:rPr>
              <a:t>Not treated with GDMT (n=79)</a:t>
            </a:r>
          </a:p>
          <a:p>
            <a:pPr lvl="0"/>
            <a:r>
              <a:rPr lang="en-US" sz="1100" b="0" i="0" dirty="0">
                <a:solidFill>
                  <a:schemeClr val="tx1"/>
                </a:solidFill>
              </a:rPr>
              <a:t>All inclusion criteria not met (n=85)</a:t>
            </a:r>
          </a:p>
          <a:p>
            <a:pPr lvl="0"/>
            <a:r>
              <a:rPr lang="en-US" sz="1100" b="0" i="0" dirty="0">
                <a:solidFill>
                  <a:schemeClr val="tx1"/>
                </a:solidFill>
              </a:rPr>
              <a:t>Exclusion criteria present (n=34)</a:t>
            </a:r>
          </a:p>
          <a:p>
            <a:pPr lvl="0"/>
            <a:r>
              <a:rPr lang="en-US" sz="1100" b="0" i="0" dirty="0">
                <a:solidFill>
                  <a:schemeClr val="tx1"/>
                </a:solidFill>
              </a:rPr>
              <a:t>Incomplete screening/other (n=419)</a:t>
            </a:r>
          </a:p>
        </p:txBody>
      </p:sp>
    </p:spTree>
    <p:extLst>
      <p:ext uri="{BB962C8B-B14F-4D97-AF65-F5344CB8AC3E}">
        <p14:creationId xmlns:p14="http://schemas.microsoft.com/office/powerpoint/2010/main" val="655281784"/>
      </p:ext>
    </p:extLst>
  </p:cSld>
  <p:clrMapOvr>
    <a:masterClrMapping/>
  </p:clrMapOvr>
  <p:transition>
    <p:wipe dir="r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RF 2007 Template&amp;#x0D;&amp;#x0A;Title 44 pt Bold Arial&amp;quot;&quot;/&gt;&lt;property id=&quot;20307&quot; value=&quot;404&quot;/&gt;&lt;/object&gt;&lt;object type=&quot;3&quot; unique_id=&quot;10005&quot;&gt;&lt;property id=&quot;20148&quot; value=&quot;5&quot;/&gt;&lt;property id=&quot;20300&quot; value=&quot;Slide 2 - &amp;quot;Text Slide – Titles Need to be Titlecase&amp;quot;&quot;/&gt;&lt;property id=&quot;20307&quot; value=&quot;405&quot;/&gt;&lt;/object&gt;&lt;object type=&quot;3&quot; unique_id=&quot;10006&quot;&gt;&lt;property id=&quot;20148&quot; value=&quot;5&quot;/&gt;&lt;property id=&quot;20300&quot; value=&quot;Slide 3 - &amp;quot;Color Palette&amp;quot;&quot;/&gt;&lt;property id=&quot;20307&quot; value=&quot;409&quot;/&gt;&lt;/object&gt;&lt;object type=&quot;3&quot; unique_id=&quot;10007&quot;&gt;&lt;property id=&quot;20148&quot; value=&quot;5&quot;/&gt;&lt;property id=&quot;20300&quot; value=&quot;Slide 4 - &amp;quot;Charts Slide&amp;quot;&quot;/&gt;&lt;property id=&quot;20307&quot; value=&quot;406&quot;/&gt;&lt;/object&gt;&lt;object type=&quot;3&quot; unique_id=&quot;10008&quot;&gt;&lt;property id=&quot;20148&quot; value=&quot;5&quot;/&gt;&lt;property id=&quot;20300&quot; value=&quot;Slide 6 - &amp;quot;Table Slide&amp;quot;&quot;/&gt;&lt;property id=&quot;20307&quot; value=&quot;398&quot;/&gt;&lt;/object&gt;&lt;object type=&quot;3&quot; unique_id=&quot;10009&quot;&gt;&lt;property id=&quot;20148&quot; value=&quot;5&quot;/&gt;&lt;property id=&quot;20300&quot; value=&quot;Slide 7 - &amp;quot;Sample Org Chart&amp;quot;&quot;/&gt;&lt;property id=&quot;20307&quot; value=&quot;403&quot;/&gt;&lt;/object&gt;&lt;object type=&quot;3&quot; unique_id=&quot;10010&quot;&gt;&lt;property id=&quot;20148&quot; value=&quot;5&quot;/&gt;&lt;property id=&quot;20300&quot; value=&quot;Slide 8 - &amp;quot;Sample Line Chart&amp;quot;&quot;/&gt;&lt;property id=&quot;20307&quot; value=&quot;407&quot;/&gt;&lt;/object&gt;&lt;object type=&quot;3&quot; unique_id=&quot;10011&quot;&gt;&lt;property id=&quot;20148&quot; value=&quot;5&quot;/&gt;&lt;property id=&quot;20300&quot; value=&quot;Slide 10 - &amp;quot;Photos &amp;amp; Bulleted Text&amp;quot;&quot;/&gt;&lt;property id=&quot;20307&quot; value=&quot;410&quot;/&gt;&lt;/object&gt;&lt;object type=&quot;3&quot; unique_id=&quot;10012&quot;&gt;&lt;property id=&quot;20148&quot; value=&quot;5&quot;/&gt;&lt;property id=&quot;20300&quot; value=&quot;Slide 11 - &amp;quot;Photo&amp;quot;&quot;/&gt;&lt;property id=&quot;20307&quot; value=&quot;411&quot;/&gt;&lt;/object&gt;&lt;object type=&quot;3&quot; unique_id=&quot;17581&quot;&gt;&lt;property id=&quot;20148&quot; value=&quot;5&quot;/&gt;&lt;property id=&quot;20300&quot; value=&quot;Slide 5&quot;/&gt;&lt;property id=&quot;20307&quot; value=&quot;414&quot;/&gt;&lt;/object&gt;&lt;object type=&quot;3&quot; unique_id=&quot;17582&quot;&gt;&lt;property id=&quot;20148&quot; value=&quot;5&quot;/&gt;&lt;property id=&quot;20300&quot; value=&quot;Slide 9 - &amp;quot;Sample Line Chart&amp;quot;&quot;/&gt;&lt;property id=&quot;20307&quot; value=&quot;413&quot;/&gt;&lt;/object&gt;&lt;/object&gt;&lt;/object&gt;&lt;/database&gt;"/>
</p:tagLst>
</file>

<file path=ppt/theme/theme1.xml><?xml version="1.0" encoding="utf-8"?>
<a:theme xmlns:a="http://schemas.openxmlformats.org/drawingml/2006/main" name="1_CRF_2006_background">
  <a:themeElements>
    <a:clrScheme name="">
      <a:dk1>
        <a:srgbClr val="000000"/>
      </a:dk1>
      <a:lt1>
        <a:srgbClr val="FFFFFF"/>
      </a:lt1>
      <a:dk2>
        <a:srgbClr val="002E4B"/>
      </a:dk2>
      <a:lt2>
        <a:srgbClr val="FDE25E"/>
      </a:lt2>
      <a:accent1>
        <a:srgbClr val="FF3300"/>
      </a:accent1>
      <a:accent2>
        <a:srgbClr val="6699FF"/>
      </a:accent2>
      <a:accent3>
        <a:srgbClr val="AAADB1"/>
      </a:accent3>
      <a:accent4>
        <a:srgbClr val="DADADA"/>
      </a:accent4>
      <a:accent5>
        <a:srgbClr val="FFADAA"/>
      </a:accent5>
      <a:accent6>
        <a:srgbClr val="5C8AE7"/>
      </a:accent6>
      <a:hlink>
        <a:srgbClr val="FFCC00"/>
      </a:hlink>
      <a:folHlink>
        <a:srgbClr val="969696"/>
      </a:folHlink>
    </a:clrScheme>
    <a:fontScheme name="CRF_2006_backgrou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rgbClr val="FFCC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ヒラギノ角ゴ Pro W3" pitchFamily="-11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rgbClr val="FFCC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ヒラギノ角ゴ Pro W3" pitchFamily="-111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i="0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CRF_2006_backgrou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F_2006_backgrou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8">
        <a:dk1>
          <a:srgbClr val="000000"/>
        </a:dk1>
        <a:lt1>
          <a:srgbClr val="FFFFFF"/>
        </a:lt1>
        <a:dk2>
          <a:srgbClr val="002E4B"/>
        </a:dk2>
        <a:lt2>
          <a:srgbClr val="FDE25E"/>
        </a:lt2>
        <a:accent1>
          <a:srgbClr val="FF3300"/>
        </a:accent1>
        <a:accent2>
          <a:srgbClr val="3333FF"/>
        </a:accent2>
        <a:accent3>
          <a:srgbClr val="AAADB1"/>
        </a:accent3>
        <a:accent4>
          <a:srgbClr val="DADADA"/>
        </a:accent4>
        <a:accent5>
          <a:srgbClr val="FFADAA"/>
        </a:accent5>
        <a:accent6>
          <a:srgbClr val="2D2DE7"/>
        </a:accent6>
        <a:hlink>
          <a:srgbClr val="FFCC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20085</TotalTime>
  <Words>5291</Words>
  <Application>Microsoft Macintosh PowerPoint</Application>
  <PresentationFormat>On-screen Show (16:9)</PresentationFormat>
  <Paragraphs>921</Paragraphs>
  <Slides>27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MS PGothic</vt:lpstr>
      <vt:lpstr>ヒラギノ角ゴ Pro W3</vt:lpstr>
      <vt:lpstr>Arial</vt:lpstr>
      <vt:lpstr>Arial   </vt:lpstr>
      <vt:lpstr>Calibri</vt:lpstr>
      <vt:lpstr>Times New Roman</vt:lpstr>
      <vt:lpstr>Wingdings 2</vt:lpstr>
      <vt:lpstr>1_CRF_2006_background</vt:lpstr>
      <vt:lpstr>Heart Failure and Secondary Mitral Regurgitation: Echocardiographic Outcomes  from the COAPT trial</vt:lpstr>
      <vt:lpstr>PowerPoint Presentation</vt:lpstr>
      <vt:lpstr>Background (i)</vt:lpstr>
      <vt:lpstr>Death or HF Hospitalization</vt:lpstr>
      <vt:lpstr>Background (ii)</vt:lpstr>
      <vt:lpstr>Objectives COAPT Echo Sub-study</vt:lpstr>
      <vt:lpstr>Methods</vt:lpstr>
      <vt:lpstr>Key Echo Inclusion Criteria</vt:lpstr>
      <vt:lpstr>Inclusion Flowchart (i)</vt:lpstr>
      <vt:lpstr>Inclusion Flowchart (ii)</vt:lpstr>
      <vt:lpstr>Baseline Echo Characteristics (i)</vt:lpstr>
      <vt:lpstr>Baseline Echo Characteristics (ii)</vt:lpstr>
      <vt:lpstr>Baseline Echo Characteristics (iii)</vt:lpstr>
      <vt:lpstr>PowerPoint Presentation</vt:lpstr>
      <vt:lpstr>PowerPoint Presentation</vt:lpstr>
      <vt:lpstr>PowerPoint Presentation</vt:lpstr>
      <vt:lpstr>PowerPoint Presentation</vt:lpstr>
      <vt:lpstr>MR Changes From Baseline to 12 Months</vt:lpstr>
      <vt:lpstr>Changes From Baseline to 12 Months</vt:lpstr>
      <vt:lpstr>PowerPoint Presentation</vt:lpstr>
      <vt:lpstr>PowerPoint Presentation</vt:lpstr>
      <vt:lpstr>PowerPoint Presentation</vt:lpstr>
      <vt:lpstr>Predictors of 24-Month  Mortality or First HF Hospitalization  Multivariable Cox regression</vt:lpstr>
      <vt:lpstr>Limitations</vt:lpstr>
      <vt:lpstr>Conclusions (i) COAPT Echo Sub-study</vt:lpstr>
      <vt:lpstr>Conclusions (ii) COAPT Echo Sub-study</vt:lpstr>
      <vt:lpstr>Acknowledgments</vt:lpstr>
    </vt:vector>
  </TitlesOfParts>
  <Company>CRF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Detrimental Impact of Chronic Renal Insufficiency</dc:title>
  <dc:creator>jzuccardy</dc:creator>
  <cp:lastModifiedBy>FEDE ASCH</cp:lastModifiedBy>
  <cp:revision>665</cp:revision>
  <dcterms:created xsi:type="dcterms:W3CDTF">2015-03-17T14:58:49Z</dcterms:created>
  <dcterms:modified xsi:type="dcterms:W3CDTF">2019-03-16T21:57:10Z</dcterms:modified>
</cp:coreProperties>
</file>