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33"/>
  </p:notesMasterIdLst>
  <p:sldIdLst>
    <p:sldId id="265" r:id="rId6"/>
    <p:sldId id="258" r:id="rId7"/>
    <p:sldId id="2147483646" r:id="rId8"/>
    <p:sldId id="275" r:id="rId9"/>
    <p:sldId id="271" r:id="rId10"/>
    <p:sldId id="2147483647" r:id="rId11"/>
    <p:sldId id="256" r:id="rId12"/>
    <p:sldId id="257" r:id="rId13"/>
    <p:sldId id="287" r:id="rId14"/>
    <p:sldId id="261" r:id="rId15"/>
    <p:sldId id="299" r:id="rId16"/>
    <p:sldId id="280" r:id="rId17"/>
    <p:sldId id="289" r:id="rId18"/>
    <p:sldId id="2147483642" r:id="rId19"/>
    <p:sldId id="266" r:id="rId20"/>
    <p:sldId id="276" r:id="rId21"/>
    <p:sldId id="300" r:id="rId22"/>
    <p:sldId id="298" r:id="rId23"/>
    <p:sldId id="264" r:id="rId24"/>
    <p:sldId id="278" r:id="rId25"/>
    <p:sldId id="259" r:id="rId26"/>
    <p:sldId id="2147483643" r:id="rId27"/>
    <p:sldId id="301" r:id="rId28"/>
    <p:sldId id="262" r:id="rId29"/>
    <p:sldId id="263" r:id="rId30"/>
    <p:sldId id="2147483645" r:id="rId31"/>
    <p:sldId id="2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B55A87-9A87-8DFC-CD0C-696A4C6C10FF}" name="Frost, Kate" initials="KF" userId="S::Kate.Frost@bsci.com::a72f5f01-8457-4684-8f0c-c5805d4e7366" providerId="AD"/>
  <p188:author id="{D79862A8-52A3-3E36-DC2F-16DB903AE57D}" name="Saibal Kar" initials="SK" userId="S::SaibalKar@SaibalKarSaibalKar.onmicrosoft.com::5d298666-3bc9-4f45-8c59-49257fd4f8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0DFE6"/>
    <a:srgbClr val="CC0000"/>
    <a:srgbClr val="0066CC"/>
    <a:srgbClr val="412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091" autoAdjust="0"/>
  </p:normalViewPr>
  <p:slideViewPr>
    <p:cSldViewPr snapToGrid="0">
      <p:cViewPr varScale="1">
        <p:scale>
          <a:sx n="43" d="100"/>
          <a:sy n="43" d="100"/>
        </p:scale>
        <p:origin x="157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48595731465785E-2"/>
          <c:y val="8.5689434989505042E-2"/>
          <c:w val="0.86635400752434744"/>
          <c:h val="0.7370892335549277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Event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98D3A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98D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42F-4175-9D38-D0DB1D6F216E}"/>
              </c:ext>
            </c:extLst>
          </c:dPt>
          <c:errBars>
            <c:errDir val="x"/>
            <c:errBarType val="plus"/>
            <c:errValType val="cust"/>
            <c:noEndCap val="0"/>
            <c:plus>
              <c:numRef>
                <c:f>Sheet1!$C$2</c:f>
                <c:numCache>
                  <c:formatCode>General</c:formatCode>
                  <c:ptCount val="1"/>
                  <c:pt idx="0">
                    <c:v>1.7</c:v>
                  </c:pt>
                </c:numCache>
              </c:numRef>
            </c:plus>
            <c:minus>
              <c:numRef>
                <c:f>Sheet1!$C$3</c:f>
                <c:numCache>
                  <c:formatCode>General</c:formatCode>
                  <c:ptCount val="1"/>
                  <c:pt idx="0">
                    <c:v>-1.7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98D3A"/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2F-4175-9D38-D0DB1D6F2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244912"/>
        <c:axId val="313241632"/>
      </c:scatterChart>
      <c:valAx>
        <c:axId val="313244912"/>
        <c:scaling>
          <c:orientation val="minMax"/>
          <c:max val="6"/>
          <c:min val="-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pPr>
            <a:endParaRPr lang="en-US"/>
          </a:p>
        </c:txPr>
        <c:crossAx val="313241632"/>
        <c:crosses val="autoZero"/>
        <c:crossBetween val="midCat"/>
        <c:majorUnit val="2"/>
        <c:minorUnit val="0.5"/>
      </c:valAx>
      <c:valAx>
        <c:axId val="313241632"/>
        <c:scaling>
          <c:orientation val="minMax"/>
          <c:max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313244912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A2-4299-87EE-06EE6B453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1"/>
      </c:valAx>
      <c:valAx>
        <c:axId val="1512885744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5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48595731465785E-2"/>
          <c:y val="8.5689434989505042E-2"/>
          <c:w val="0.86635400752434744"/>
          <c:h val="0.7370892335549277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Event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98D3A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rgbClr val="F98D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543-4BEC-9B0B-40FB4AB1453C}"/>
              </c:ext>
            </c:extLst>
          </c:dPt>
          <c:errBars>
            <c:errDir val="x"/>
            <c:errBarType val="plus"/>
            <c:errValType val="cust"/>
            <c:noEndCap val="0"/>
            <c:plus>
              <c:numRef>
                <c:f>Sheet1!$C$2</c:f>
                <c:numCache>
                  <c:formatCode>General</c:formatCode>
                  <c:ptCount val="1"/>
                  <c:pt idx="0">
                    <c:v>2.9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rgbClr val="F98D3A"/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</c:f>
              <c:numCache>
                <c:formatCode>General</c:formatCode>
                <c:ptCount val="1"/>
                <c:pt idx="0">
                  <c:v>-6.7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43-4BEC-9B0B-40FB4AB14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244912"/>
        <c:axId val="313241632"/>
      </c:scatterChart>
      <c:valAx>
        <c:axId val="313244912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pPr>
            <a:endParaRPr lang="en-US"/>
          </a:p>
        </c:txPr>
        <c:crossAx val="313241632"/>
        <c:crosses val="autoZero"/>
        <c:crossBetween val="midCat"/>
        <c:majorUnit val="5"/>
        <c:minorUnit val="0.5"/>
      </c:valAx>
      <c:valAx>
        <c:axId val="313241632"/>
        <c:scaling>
          <c:orientation val="minMax"/>
          <c:max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313244912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ea typeface="Cambria" panose="02040503050406030204" pitchFamily="18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A4-4CFF-825F-5560AAB26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1"/>
      </c:valAx>
      <c:valAx>
        <c:axId val="151288574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F5-4CFF-B28E-C265F4294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1"/>
      </c:valAx>
      <c:valAx>
        <c:axId val="1512885744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62414150132795E-2"/>
          <c:y val="5.8436761229314418E-2"/>
          <c:w val="0.89016269149242255"/>
          <c:h val="0.826936568101859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0C-48CB-B899-5421B34B6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109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365"/>
      </c:valAx>
      <c:valAx>
        <c:axId val="151288574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23-45AC-A94E-DE00F19BD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109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365"/>
      </c:valAx>
      <c:valAx>
        <c:axId val="1512885744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BE-4FB7-BFED-1DCFD2C50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1"/>
      </c:valAx>
      <c:valAx>
        <c:axId val="151288574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1A-4097-9FE4-C4C8E0764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1"/>
      </c:valAx>
      <c:valAx>
        <c:axId val="1512885744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48595731465785E-2"/>
          <c:y val="8.5689434989505042E-2"/>
          <c:w val="0.86635400752434744"/>
          <c:h val="0.7370892335549277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Event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98D3A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rgbClr val="F98D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D26-4866-8CDF-9E92F2FA1A24}"/>
              </c:ext>
            </c:extLst>
          </c:dPt>
          <c:errBars>
            <c:errDir val="x"/>
            <c:errBarType val="plus"/>
            <c:errValType val="cust"/>
            <c:noEndCap val="0"/>
            <c:plus>
              <c:numRef>
                <c:f>Sheet1!$C$2</c:f>
                <c:numCache>
                  <c:formatCode>General</c:formatCode>
                  <c:ptCount val="1"/>
                  <c:pt idx="0">
                    <c:v>1.8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rgbClr val="F98D3A"/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</c:f>
              <c:numCache>
                <c:formatCode>General</c:formatCode>
                <c:ptCount val="1"/>
                <c:pt idx="0">
                  <c:v>-0.6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26-4866-8CDF-9E92F2FA1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244912"/>
        <c:axId val="313241632"/>
      </c:scatterChart>
      <c:valAx>
        <c:axId val="313244912"/>
        <c:scaling>
          <c:orientation val="minMax"/>
          <c:max val="6"/>
          <c:min val="-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pPr>
            <a:endParaRPr lang="en-US"/>
          </a:p>
        </c:txPr>
        <c:crossAx val="313241632"/>
        <c:crosses val="autoZero"/>
        <c:crossBetween val="midCat"/>
        <c:majorUnit val="2"/>
        <c:minorUnit val="0.5"/>
      </c:valAx>
      <c:valAx>
        <c:axId val="313241632"/>
        <c:scaling>
          <c:orientation val="minMax"/>
          <c:max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313244912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ea typeface="Cambria" panose="02040503050406030204" pitchFamily="18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40-47AD-A505-9FCDF0691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1"/>
      </c:valAx>
      <c:valAx>
        <c:axId val="151288574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59E-4092-B2B2-5EE64595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1"/>
      </c:valAx>
      <c:valAx>
        <c:axId val="1512885744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1095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61-49DD-85D4-2BE39F416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885264"/>
        <c:axId val="1512885744"/>
      </c:scatterChart>
      <c:valAx>
        <c:axId val="1512885264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744"/>
        <c:crosses val="autoZero"/>
        <c:crossBetween val="midCat"/>
        <c:majorUnit val="1"/>
      </c:valAx>
      <c:valAx>
        <c:axId val="151288574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28852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0.81267</cdr:x>
      <cdr:y>0.28546</cdr:y>
    </cdr:from>
    <cdr:to>
      <cdr:x>0.81267</cdr:x>
      <cdr:y>0.79025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197037B-B488-45E0-B853-F552DE0F93F3}"/>
            </a:ext>
          </a:extLst>
        </cdr:cNvPr>
        <cdr:cNvCxnSpPr/>
      </cdr:nvCxnSpPr>
      <cdr:spPr>
        <a:xfrm xmlns:a="http://schemas.openxmlformats.org/drawingml/2006/main" flipV="1">
          <a:off x="1740433" y="465385"/>
          <a:ext cx="0" cy="82296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0.80731</cdr:x>
      <cdr:y>0.30052</cdr:y>
    </cdr:from>
    <cdr:to>
      <cdr:x>0.80731</cdr:x>
      <cdr:y>0.80531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197037B-B488-45E0-B853-F552DE0F93F3}"/>
            </a:ext>
          </a:extLst>
        </cdr:cNvPr>
        <cdr:cNvCxnSpPr/>
      </cdr:nvCxnSpPr>
      <cdr:spPr>
        <a:xfrm xmlns:a="http://schemas.openxmlformats.org/drawingml/2006/main" flipV="1">
          <a:off x="1728954" y="489939"/>
          <a:ext cx="0" cy="82296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0.8386</cdr:x>
      <cdr:y>0.29392</cdr:y>
    </cdr:from>
    <cdr:to>
      <cdr:x>0.8386</cdr:x>
      <cdr:y>0.79871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197037B-B488-45E0-B853-F552DE0F93F3}"/>
            </a:ext>
          </a:extLst>
        </cdr:cNvPr>
        <cdr:cNvCxnSpPr/>
      </cdr:nvCxnSpPr>
      <cdr:spPr>
        <a:xfrm xmlns:a="http://schemas.openxmlformats.org/drawingml/2006/main" flipV="1">
          <a:off x="1795966" y="479179"/>
          <a:ext cx="0" cy="82296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0.35286</cdr:x>
      <cdr:y>0.42599</cdr:y>
    </cdr:from>
    <cdr:to>
      <cdr:x>0.35286</cdr:x>
      <cdr:y>0.4723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F1F4FA8-1BEB-6FBA-0912-3C61D112628B}"/>
            </a:ext>
          </a:extLst>
        </cdr:cNvPr>
        <cdr:cNvCxnSpPr/>
      </cdr:nvCxnSpPr>
      <cdr:spPr>
        <a:xfrm xmlns:a="http://schemas.openxmlformats.org/drawingml/2006/main">
          <a:off x="3596285" y="1569690"/>
          <a:ext cx="0" cy="17064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F732-CF9C-48C5-82F1-828B9750C43E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A6754-A869-4580-BEE2-7B980351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5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07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78E06-645B-42FB-0E2F-41470803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182D64-6FD1-44C7-E347-A3DDE31FD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6F6A3-4975-D165-5A1D-89FEF37B1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9092C-CB25-1FF0-FFBC-1A775167E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09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8D05F-C1D7-E925-8C43-4A8389FC1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EE6D13-0C0C-0476-AD48-478715142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CEAFB-194B-DDB7-FEC1-138509C51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D8537-1660-080D-7F2F-2C473A844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58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5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AB62C-872E-8270-AEE2-77E2D3F65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56840-F9FA-524F-77F8-9468349D8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A95EA-7E85-9C0C-C148-1115275C7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C94CA-3E16-64EE-7F41-53BEADAC1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2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9D037-DA48-8F2C-DFB6-721C7F6D4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63475-3AB6-6CA3-38A3-C8D531954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2F468-C74E-CED6-4527-B62B93C5A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E084A-9A79-BE49-924C-6D8DEC1F6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453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F552A-E142-D904-013F-9F0AEB36A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557BE-B968-4C28-1869-C8BD75E5E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D0700-A5C9-DB8A-2D06-EC02FC3DC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A484C-B2BD-5C44-0CE1-5109EE452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249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71AEF-7BC5-22D8-58C1-5F0253AED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0C185C-07C2-B48B-E30B-A2682B274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DBD111-6073-513A-14D9-5A66AABB8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6625-9C60-0E71-5790-93E86EBF1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055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2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45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7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128CF-F6EB-7E2F-726F-6BB4B7279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05450-3BA1-0A45-2BD8-DFE19DB54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ED9C2-CB54-1707-79C1-C731803A0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50D7E-DD2C-10B4-D892-CC0032340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53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D0AB7-D292-4826-BD46-F43CC0839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F8884-8918-13D8-611C-066162451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5F2CC-97A6-9A52-27B2-4C719FE68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5F41B-F09F-3928-08E3-164475E20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168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6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88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C2D6E-50BA-AC86-3522-A5F1A20F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F94649-62AA-2083-6D63-B98944ECE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C10C9-8DA7-67D1-545F-88D7DFFB9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B7F30-E164-D03E-C7A3-26D9A6FA8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981E3-DE60-4BF6-957D-D9370718E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0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4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4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A6754-A869-4580-BEE2-7B9803519E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3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333B1-993F-F575-215C-0AB6643DC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BAE2D-08CC-D71D-91F0-7342CAAFA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A9B8A9-CDC9-60E0-FB25-D7B627E90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have secondary safety and net clinical benefit endpoints that will be discussed with the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0597-6B2A-AC31-0279-9B1519EDE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6754-A869-4580-BEE2-7B9803519E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42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69359-B392-101E-A048-4194ED35B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7C3C17-145E-3047-6669-DF138D1A5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4CFC2-CC1B-E11F-220A-E6E333858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4B027-3ADD-4631-3C69-2856F8709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981E3-DE60-4BF6-957D-D9370718E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9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2E5CBE5-22D5-4662-A178-5FA63D9E46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3077" y="1499119"/>
            <a:ext cx="11258021" cy="4842486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667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246FA-7743-4377-AAEC-629392FE1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6C3DC4A-0C75-4B02-A69F-12C9D56C20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856259D-1254-5EB9-B933-0B4F6D93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358897"/>
            <a:ext cx="10152487" cy="85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5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0EFD03-9E24-482A-B337-0CD165A604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076" y="1234885"/>
            <a:ext cx="10152487" cy="424733"/>
          </a:xfrm>
        </p:spPr>
        <p:txBody>
          <a:bodyPr lIns="0" rIns="0"/>
          <a:lstStyle>
            <a:lvl1pPr marL="0" indent="117475">
              <a:lnSpc>
                <a:spcPct val="85000"/>
              </a:lnSpc>
              <a:buNone/>
              <a:defRPr b="1">
                <a:solidFill>
                  <a:schemeClr val="bg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D0BBD99-7B2C-46F5-9065-EB21E719F5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3076" y="1786914"/>
            <a:ext cx="11258021" cy="4602163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667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8D66C5-9239-41B7-B59E-D00336685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6C3DC4A-0C75-4B02-A69F-12C9D56C201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A92F701-2C05-74A1-AA6E-39B65E6C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6" y="358897"/>
            <a:ext cx="10152487" cy="85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8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olorful background with white text&#10;&#10;AI-generated content may be incorrect.">
            <a:extLst>
              <a:ext uri="{FF2B5EF4-FFF2-40B4-BE49-F238E27FC236}">
                <a16:creationId xmlns:a16="http://schemas.microsoft.com/office/drawing/2014/main" id="{AF08A264-FEC8-614F-FD9F-918B5F3D9B5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B59E29-2605-D9BA-3C04-BE357D68DF9B}"/>
              </a:ext>
            </a:extLst>
          </p:cNvPr>
          <p:cNvGrpSpPr/>
          <p:nvPr userDrawn="1"/>
        </p:nvGrpSpPr>
        <p:grpSpPr>
          <a:xfrm>
            <a:off x="10261601" y="352915"/>
            <a:ext cx="1773382" cy="581890"/>
            <a:chOff x="6096000" y="424873"/>
            <a:chExt cx="2189018" cy="6998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DE1992-9286-841D-BEA8-FD22DFDC9911}"/>
                </a:ext>
              </a:extLst>
            </p:cNvPr>
            <p:cNvSpPr/>
            <p:nvPr/>
          </p:nvSpPr>
          <p:spPr>
            <a:xfrm>
              <a:off x="6096000" y="424873"/>
              <a:ext cx="2189018" cy="69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D60226-301F-390A-4465-8A4202E66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96000" y="438817"/>
              <a:ext cx="2124371" cy="6858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heart with a yellow rectangle&#10;&#10;AI-generated content may be incorrect.">
            <a:extLst>
              <a:ext uri="{FF2B5EF4-FFF2-40B4-BE49-F238E27FC236}">
                <a16:creationId xmlns:a16="http://schemas.microsoft.com/office/drawing/2014/main" id="{DEB4A523-F0C1-E2DC-B55F-CE0C6B0BAE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14.sv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4.xml"/><Relationship Id="rId7" Type="http://schemas.openxmlformats.org/officeDocument/2006/relationships/image" Target="../media/image22.svg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chart" Target="../charts/chart6.xml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chart" Target="../charts/chart8.xml"/><Relationship Id="rId10" Type="http://schemas.openxmlformats.org/officeDocument/2006/relationships/image" Target="../media/image31.png"/><Relationship Id="rId4" Type="http://schemas.openxmlformats.org/officeDocument/2006/relationships/chart" Target="../charts/chart7.xml"/><Relationship Id="rId9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chart" Target="../charts/chart11.xml"/><Relationship Id="rId3" Type="http://schemas.openxmlformats.org/officeDocument/2006/relationships/chart" Target="../charts/chart9.xml"/><Relationship Id="rId7" Type="http://schemas.openxmlformats.org/officeDocument/2006/relationships/image" Target="../media/image37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svg"/><Relationship Id="rId11" Type="http://schemas.openxmlformats.org/officeDocument/2006/relationships/image" Target="../media/image25.png"/><Relationship Id="rId5" Type="http://schemas.openxmlformats.org/officeDocument/2006/relationships/image" Target="../media/image35.png"/><Relationship Id="rId10" Type="http://schemas.openxmlformats.org/officeDocument/2006/relationships/image" Target="../media/image39.svg"/><Relationship Id="rId4" Type="http://schemas.openxmlformats.org/officeDocument/2006/relationships/chart" Target="../charts/chart10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11" Type="http://schemas.openxmlformats.org/officeDocument/2006/relationships/chart" Target="../charts/chart12.xml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F8C8A-03CF-30CD-9284-1F84F9DC3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E49E-2D36-0A84-38BA-79CF3FC86EEA}"/>
              </a:ext>
            </a:extLst>
          </p:cNvPr>
          <p:cNvSpPr txBox="1">
            <a:spLocks/>
          </p:cNvSpPr>
          <p:nvPr/>
        </p:nvSpPr>
        <p:spPr>
          <a:xfrm>
            <a:off x="135468" y="2111345"/>
            <a:ext cx="8081432" cy="2017702"/>
          </a:xfrm>
          <a:prstGeom prst="rect">
            <a:avLst/>
          </a:prstGeom>
        </p:spPr>
        <p:txBody>
          <a:bodyPr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Left Atrial Appendage Closure </a:t>
            </a:r>
            <a:b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 Anticoagulation for Atrial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Fibrillaton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The CHAMPION-AF Clinical Trial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A9F84A4-83D1-D74E-81E8-6257DF515ADC}"/>
              </a:ext>
            </a:extLst>
          </p:cNvPr>
          <p:cNvSpPr txBox="1">
            <a:spLocks/>
          </p:cNvSpPr>
          <p:nvPr/>
        </p:nvSpPr>
        <p:spPr>
          <a:xfrm>
            <a:off x="114202" y="4719247"/>
            <a:ext cx="8742718" cy="201770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Saibal Kar, MD and Shephal K. Doshi, MD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Robles Medical Center, CA and Cedars Sinai Smidt Heart Institute, CA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behalf of the CHAMPION-AF investigators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63BD36-3A89-70F8-7642-8BBE2E9852FC}"/>
              </a:ext>
            </a:extLst>
          </p:cNvPr>
          <p:cNvGrpSpPr/>
          <p:nvPr/>
        </p:nvGrpSpPr>
        <p:grpSpPr>
          <a:xfrm>
            <a:off x="10261601" y="120074"/>
            <a:ext cx="1773382" cy="581890"/>
            <a:chOff x="6096000" y="424873"/>
            <a:chExt cx="2189018" cy="6998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E18847-B149-D1CA-CAF6-1FF850558403}"/>
                </a:ext>
              </a:extLst>
            </p:cNvPr>
            <p:cNvSpPr/>
            <p:nvPr/>
          </p:nvSpPr>
          <p:spPr>
            <a:xfrm>
              <a:off x="6096000" y="424873"/>
              <a:ext cx="2189018" cy="69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171B4D-6720-5F1D-A361-F9CF7AAC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438817"/>
              <a:ext cx="2124371" cy="6858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07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2BA32-98E7-A617-B388-0ADA2156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FA76-2286-66E0-23DE-6E626767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192024"/>
            <a:ext cx="10515600" cy="953426"/>
          </a:xfrm>
        </p:spPr>
        <p:txBody>
          <a:bodyPr/>
          <a:lstStyle/>
          <a:p>
            <a:r>
              <a:rPr lang="en-US" b="0" dirty="0"/>
              <a:t>Baseline Characteristics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60BB69-2056-A076-F990-BC1A3A0AD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052393"/>
              </p:ext>
            </p:extLst>
          </p:nvPr>
        </p:nvGraphicFramePr>
        <p:xfrm>
          <a:off x="269075" y="1041084"/>
          <a:ext cx="11688050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47250">
                  <a:extLst>
                    <a:ext uri="{9D8B030D-6E8A-4147-A177-3AD203B41FA5}">
                      <a16:colId xmlns:a16="http://schemas.microsoft.com/office/drawing/2014/main" val="3109027752"/>
                    </a:ext>
                  </a:extLst>
                </a:gridCol>
                <a:gridCol w="3075285">
                  <a:extLst>
                    <a:ext uri="{9D8B030D-6E8A-4147-A177-3AD203B41FA5}">
                      <a16:colId xmlns:a16="http://schemas.microsoft.com/office/drawing/2014/main" val="1391988963"/>
                    </a:ext>
                  </a:extLst>
                </a:gridCol>
                <a:gridCol w="3165515">
                  <a:extLst>
                    <a:ext uri="{9D8B030D-6E8A-4147-A177-3AD203B41FA5}">
                      <a16:colId xmlns:a16="http://schemas.microsoft.com/office/drawing/2014/main" val="2514680011"/>
                    </a:ext>
                  </a:extLst>
                </a:gridCol>
              </a:tblGrid>
              <a:tr h="48175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NOAC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(n=1501)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(n=1499)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4764831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yr, avg ± SD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8255" marR="0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71.8±7.5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11430" marR="1905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71.6±7.5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1617865055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3364496684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Caucasian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8255" marR="0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85.0%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" marR="1905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9052145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-VASc score, avg ± SD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8255" marR="0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3.5±1.3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11430" marR="1905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3.5±1.2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3549679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2</a:t>
                      </a: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23.3%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613138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3-4</a:t>
                      </a: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58.4%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57.6%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61049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≥5</a:t>
                      </a: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18.4%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18.6%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70561187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HAS-BLED score, avg ± SD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8255" marR="0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1.3±0.8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11430" marR="1905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1.3±0.8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2931545767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ischemic stroke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3203947246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hemorrhagic stroke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1727225108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congestive heart failure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8255" marR="0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" marR="1905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0656226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major bleeding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8255" marR="0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" marR="1905" algn="ctr">
                        <a:lnSpc>
                          <a:spcPts val="106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03705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Paroxysmal AF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3819371398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Persistent AF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3330429413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AF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2846826481"/>
                  </a:ext>
                </a:extLst>
              </a:tr>
              <a:tr h="27098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AF ablation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83" marR="42383" marT="0" marB="0" anchor="b"/>
                </a:tc>
                <a:extLst>
                  <a:ext uri="{0D108BD9-81ED-4DB2-BD59-A6C34878D82A}">
                    <a16:rowId xmlns:a16="http://schemas.microsoft.com/office/drawing/2014/main" val="417428399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99BC624-AAF8-F24B-BEC1-AFD892400A92}"/>
              </a:ext>
            </a:extLst>
          </p:cNvPr>
          <p:cNvSpPr/>
          <p:nvPr/>
        </p:nvSpPr>
        <p:spPr>
          <a:xfrm>
            <a:off x="269075" y="2945472"/>
            <a:ext cx="11665270" cy="5943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8E80C-7A0D-590A-74D8-FBB298CAB146}"/>
              </a:ext>
            </a:extLst>
          </p:cNvPr>
          <p:cNvSpPr/>
          <p:nvPr/>
        </p:nvSpPr>
        <p:spPr>
          <a:xfrm>
            <a:off x="269075" y="3509964"/>
            <a:ext cx="11688050" cy="307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85E78-2971-5BD5-3EDD-D599DD9D2DBD}"/>
              </a:ext>
            </a:extLst>
          </p:cNvPr>
          <p:cNvSpPr/>
          <p:nvPr/>
        </p:nvSpPr>
        <p:spPr>
          <a:xfrm>
            <a:off x="282247" y="5701712"/>
            <a:ext cx="11674878" cy="307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8AC875-EB69-9771-46EE-DD3B1A06D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272245"/>
              </p:ext>
            </p:extLst>
          </p:nvPr>
        </p:nvGraphicFramePr>
        <p:xfrm>
          <a:off x="219188" y="1310930"/>
          <a:ext cx="5448696" cy="406532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13748">
                  <a:extLst>
                    <a:ext uri="{9D8B030D-6E8A-4147-A177-3AD203B41FA5}">
                      <a16:colId xmlns:a16="http://schemas.microsoft.com/office/drawing/2014/main" val="2671402242"/>
                    </a:ext>
                  </a:extLst>
                </a:gridCol>
                <a:gridCol w="1434948">
                  <a:extLst>
                    <a:ext uri="{9D8B030D-6E8A-4147-A177-3AD203B41FA5}">
                      <a16:colId xmlns:a16="http://schemas.microsoft.com/office/drawing/2014/main" val="2773571056"/>
                    </a:ext>
                  </a:extLst>
                </a:gridCol>
              </a:tblGrid>
              <a:tr h="1070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 Procedure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Attempted Implants (n=1408)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817442"/>
                  </a:ext>
                </a:extLst>
              </a:tr>
              <a:tr h="338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implant </a:t>
                      </a:r>
                      <a:r>
                        <a:rPr lang="en-US" sz="20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(deployed, released)</a:t>
                      </a:r>
                      <a:endParaRPr lang="en-US" sz="2000" b="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9231339"/>
                  </a:ext>
                </a:extLst>
              </a:tr>
              <a:tr h="338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anesthesia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84.4%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9448591"/>
                  </a:ext>
                </a:extLst>
              </a:tr>
              <a:tr h="338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Procedural imaging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n=1386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561998"/>
                  </a:ext>
                </a:extLst>
              </a:tr>
              <a:tr h="338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TEE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9979897"/>
                  </a:ext>
                </a:extLst>
              </a:tr>
              <a:tr h="338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01499"/>
                  </a:ext>
                </a:extLst>
              </a:tr>
              <a:tr h="338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Discharge medication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7993321"/>
                  </a:ext>
                </a:extLst>
              </a:tr>
              <a:tr h="338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NOAC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85.0%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0939757"/>
                  </a:ext>
                </a:extLst>
              </a:tr>
              <a:tr h="338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DAPT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0921600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184C691-1878-D02A-2117-6B42CD8B0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55544"/>
              </p:ext>
            </p:extLst>
          </p:nvPr>
        </p:nvGraphicFramePr>
        <p:xfrm>
          <a:off x="6068294" y="1310930"/>
          <a:ext cx="5808644" cy="402541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358406">
                  <a:extLst>
                    <a:ext uri="{9D8B030D-6E8A-4147-A177-3AD203B41FA5}">
                      <a16:colId xmlns:a16="http://schemas.microsoft.com/office/drawing/2014/main" val="2671402242"/>
                    </a:ext>
                  </a:extLst>
                </a:gridCol>
                <a:gridCol w="1450238">
                  <a:extLst>
                    <a:ext uri="{9D8B030D-6E8A-4147-A177-3AD203B41FA5}">
                      <a16:colId xmlns:a16="http://schemas.microsoft.com/office/drawing/2014/main" val="2773571056"/>
                    </a:ext>
                  </a:extLst>
                </a:gridCol>
              </a:tblGrid>
              <a:tr h="1069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Adverse Events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Attempted Implants (n=1408)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817442"/>
                  </a:ext>
                </a:extLst>
              </a:tr>
              <a:tr h="3878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Within 7 days of procedure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945992"/>
                  </a:ext>
                </a:extLst>
              </a:tr>
              <a:tr h="3878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Death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0% (0)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9231339"/>
                  </a:ext>
                </a:extLst>
              </a:tr>
              <a:tr h="387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Stroke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0.1% (1)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9448591"/>
                  </a:ext>
                </a:extLst>
              </a:tr>
              <a:tr h="387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Systemic embolism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0% (0)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180775"/>
                  </a:ext>
                </a:extLst>
              </a:tr>
              <a:tr h="3878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Pericardial effusion requiring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0.6% (8)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561998"/>
                  </a:ext>
                </a:extLst>
              </a:tr>
              <a:tr h="3878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Other major bleeding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0.4% (5)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088062"/>
                  </a:ext>
                </a:extLst>
              </a:tr>
              <a:tr h="3878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Device embolization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0% (0)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1911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6C40996-E886-24EC-1EA1-9821C0E65313}"/>
              </a:ext>
            </a:extLst>
          </p:cNvPr>
          <p:cNvSpPr txBox="1"/>
          <p:nvPr/>
        </p:nvSpPr>
        <p:spPr>
          <a:xfrm>
            <a:off x="6096000" y="5362404"/>
            <a:ext cx="580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Values are % (number of patients)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EAF24C-B595-5931-3213-B2FE4B97A73B}"/>
              </a:ext>
            </a:extLst>
          </p:cNvPr>
          <p:cNvSpPr txBox="1">
            <a:spLocks/>
          </p:cNvSpPr>
          <p:nvPr/>
        </p:nvSpPr>
        <p:spPr>
          <a:xfrm>
            <a:off x="293076" y="109832"/>
            <a:ext cx="10515600" cy="75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/>
              <a:t>LAAC Procedural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4688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25E4-CFDD-FD52-4C09-8255EC7DB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569703-E26D-8E73-B80A-3E45FD9F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66" y="325586"/>
            <a:ext cx="12301822" cy="85242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Peri-Device Leak &amp;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Device-Related Thrombus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4A67B-2F91-F890-99E4-A480A1EE4EEC}"/>
              </a:ext>
            </a:extLst>
          </p:cNvPr>
          <p:cNvSpPr txBox="1"/>
          <p:nvPr/>
        </p:nvSpPr>
        <p:spPr>
          <a:xfrm>
            <a:off x="8309530" y="3511192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286B0-4FBA-6C18-2E1C-2BEBF194D990}"/>
              </a:ext>
            </a:extLst>
          </p:cNvPr>
          <p:cNvSpPr txBox="1"/>
          <p:nvPr/>
        </p:nvSpPr>
        <p:spPr>
          <a:xfrm>
            <a:off x="8309530" y="290110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1.8%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A3A338-AAA1-71D0-713A-1CA93A34690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3334310"/>
              </p:ext>
            </p:extLst>
          </p:nvPr>
        </p:nvGraphicFramePr>
        <p:xfrm>
          <a:off x="943351" y="1468030"/>
          <a:ext cx="10106854" cy="393533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348056">
                  <a:extLst>
                    <a:ext uri="{9D8B030D-6E8A-4147-A177-3AD203B41FA5}">
                      <a16:colId xmlns:a16="http://schemas.microsoft.com/office/drawing/2014/main" val="4179603600"/>
                    </a:ext>
                  </a:extLst>
                </a:gridCol>
                <a:gridCol w="3758798">
                  <a:extLst>
                    <a:ext uri="{9D8B030D-6E8A-4147-A177-3AD203B41FA5}">
                      <a16:colId xmlns:a16="http://schemas.microsoft.com/office/drawing/2014/main" val="3490887396"/>
                    </a:ext>
                  </a:extLst>
                </a:gridCol>
              </a:tblGrid>
              <a:tr h="681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months post-procedure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analyzable images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7745360"/>
                  </a:ext>
                </a:extLst>
              </a:tr>
              <a:tr h="401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Peri-Device Leak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n=1,012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390425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≤3 mm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98.6% (998)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99212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&gt;3 to ≤5 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1.4% (14)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793333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&gt;5 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 (0)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973204"/>
                  </a:ext>
                </a:extLst>
              </a:tr>
              <a:tr h="4937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042251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Device-Related Thrombus (DRT)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n=1,320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98014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DRT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4.8% (63)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802941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Pedunculated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0.9% (12)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616791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DRT and NOAC resumption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1.8% (24)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24720254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DRT followed by stroke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 (2)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852537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E0F28AE-5E5F-58EF-5163-88740F860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89" y="5457389"/>
            <a:ext cx="9307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Values are % (number of patients)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 are core lab adjudicated and include those with CT (18.3%) or TEE (81.7%) imaging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10AC50-9570-5976-0294-6E40346A9E2E}"/>
              </a:ext>
            </a:extLst>
          </p:cNvPr>
          <p:cNvSpPr/>
          <p:nvPr/>
        </p:nvSpPr>
        <p:spPr>
          <a:xfrm>
            <a:off x="942085" y="4850639"/>
            <a:ext cx="10118394" cy="27699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BF9705-EB90-E92B-F71E-529677CB5FE7}"/>
              </a:ext>
            </a:extLst>
          </p:cNvPr>
          <p:cNvSpPr/>
          <p:nvPr/>
        </p:nvSpPr>
        <p:spPr>
          <a:xfrm>
            <a:off x="953625" y="2852802"/>
            <a:ext cx="10106854" cy="59931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FA3CC-9689-F623-F341-CCCA68AC7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9C7BD7-8B05-B16D-DF5B-7A2487F5ABA6}"/>
              </a:ext>
            </a:extLst>
          </p:cNvPr>
          <p:cNvSpPr/>
          <p:nvPr/>
        </p:nvSpPr>
        <p:spPr>
          <a:xfrm>
            <a:off x="4792819" y="3629046"/>
            <a:ext cx="638016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6A766D-D403-3153-E6B9-5CFB5336566A}"/>
              </a:ext>
            </a:extLst>
          </p:cNvPr>
          <p:cNvSpPr txBox="1"/>
          <p:nvPr/>
        </p:nvSpPr>
        <p:spPr>
          <a:xfrm>
            <a:off x="7860599" y="6127201"/>
            <a:ext cx="4565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*1-sided 97.5% Z upper confidence bound = 2.6%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95FB65-5A9E-F61E-516C-5B855B6CAFA3}"/>
              </a:ext>
            </a:extLst>
          </p:cNvPr>
          <p:cNvGrpSpPr/>
          <p:nvPr/>
        </p:nvGrpSpPr>
        <p:grpSpPr>
          <a:xfrm>
            <a:off x="9377389" y="2506691"/>
            <a:ext cx="2459736" cy="2029968"/>
            <a:chOff x="9585613" y="3484327"/>
            <a:chExt cx="2459736" cy="2029968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08DB8A18-6BC1-5770-83EC-D34C5C8EFA00}"/>
                </a:ext>
              </a:extLst>
            </p:cNvPr>
            <p:cNvGraphicFramePr/>
            <p:nvPr/>
          </p:nvGraphicFramePr>
          <p:xfrm>
            <a:off x="9659741" y="3541759"/>
            <a:ext cx="2141624" cy="1630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38DD70-9432-C78F-1868-D2772C5D8EC1}"/>
                </a:ext>
              </a:extLst>
            </p:cNvPr>
            <p:cNvSpPr txBox="1"/>
            <p:nvPr/>
          </p:nvSpPr>
          <p:spPr>
            <a:xfrm>
              <a:off x="10948724" y="3519212"/>
              <a:ext cx="1011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NI margin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4.8%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6C4AFA-AAFF-6783-74ED-7B85437F01FC}"/>
                </a:ext>
              </a:extLst>
            </p:cNvPr>
            <p:cNvSpPr txBox="1"/>
            <p:nvPr/>
          </p:nvSpPr>
          <p:spPr>
            <a:xfrm>
              <a:off x="10077066" y="4145606"/>
              <a:ext cx="862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0.9%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834AD3-CF1B-1D1E-A7C7-7A18AC2527FB}"/>
                </a:ext>
              </a:extLst>
            </p:cNvPr>
            <p:cNvSpPr txBox="1"/>
            <p:nvPr/>
          </p:nvSpPr>
          <p:spPr>
            <a:xfrm>
              <a:off x="9848330" y="5118447"/>
              <a:ext cx="198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Intergroup difference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BD706F-6B8F-8645-1895-2305D22563AF}"/>
                </a:ext>
              </a:extLst>
            </p:cNvPr>
            <p:cNvSpPr>
              <a:spLocks/>
            </p:cNvSpPr>
            <p:nvPr/>
          </p:nvSpPr>
          <p:spPr>
            <a:xfrm>
              <a:off x="9585613" y="3484327"/>
              <a:ext cx="2459736" cy="2029968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909471-116F-0BD6-3E77-954DB6D1BB62}"/>
                </a:ext>
              </a:extLst>
            </p:cNvPr>
            <p:cNvSpPr txBox="1"/>
            <p:nvPr/>
          </p:nvSpPr>
          <p:spPr>
            <a:xfrm>
              <a:off x="10682856" y="4145606"/>
              <a:ext cx="717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2.6%*</a:t>
              </a:r>
            </a:p>
          </p:txBody>
        </p:sp>
      </p:grpSp>
      <p:sp>
        <p:nvSpPr>
          <p:cNvPr id="36" name="Text Box 4">
            <a:extLst>
              <a:ext uri="{FF2B5EF4-FFF2-40B4-BE49-F238E27FC236}">
                <a16:creationId xmlns:a16="http://schemas.microsoft.com/office/drawing/2014/main" id="{FDD3C014-07D7-489A-86E9-1FD5BB05C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926" y="6407685"/>
            <a:ext cx="21970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KM Event Rate ± 1.5 SE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6E91A3-2D71-E26B-853A-4C7379C93B81}"/>
              </a:ext>
            </a:extLst>
          </p:cNvPr>
          <p:cNvGraphicFramePr>
            <a:graphicFrameLocks noGrp="1"/>
          </p:cNvGraphicFramePr>
          <p:nvPr/>
        </p:nvGraphicFramePr>
        <p:xfrm>
          <a:off x="80880" y="5313419"/>
          <a:ext cx="9196299" cy="640080"/>
        </p:xfrm>
        <a:graphic>
          <a:graphicData uri="http://schemas.openxmlformats.org/drawingml/2006/table">
            <a:tbl>
              <a:tblPr firstRow="1" bandRow="1"/>
              <a:tblGrid>
                <a:gridCol w="99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4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67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27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9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0987D9C-186E-742C-63DA-23B7551EBFD0}"/>
              </a:ext>
            </a:extLst>
          </p:cNvPr>
          <p:cNvSpPr txBox="1"/>
          <p:nvPr/>
        </p:nvSpPr>
        <p:spPr>
          <a:xfrm rot="16200000">
            <a:off x="-652837" y="3053489"/>
            <a:ext cx="296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Patients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47E86ED-8E00-5B64-0F49-ABB6B811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3887" y="2448315"/>
            <a:ext cx="4919195" cy="80483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07904658-B3D6-765B-EAB2-34B3E7DB2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2085" y="2307633"/>
            <a:ext cx="4910328" cy="949279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FDD287B6-5507-1D5D-8916-514291E2A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2137" y="4593172"/>
            <a:ext cx="7315200" cy="137234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0E8C8179-0341-EB62-5EE7-2FF16750E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64786" y="4582706"/>
            <a:ext cx="7388352" cy="15322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EC9A43D-057C-798F-9666-27638BE6E49B}"/>
              </a:ext>
            </a:extLst>
          </p:cNvPr>
          <p:cNvGrpSpPr/>
          <p:nvPr/>
        </p:nvGrpSpPr>
        <p:grpSpPr>
          <a:xfrm>
            <a:off x="980883" y="1679197"/>
            <a:ext cx="8174736" cy="3449290"/>
            <a:chOff x="705495" y="1914929"/>
            <a:chExt cx="8174736" cy="3449290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52BD0239-A83C-6282-FE41-7184E9A47C96}"/>
                </a:ext>
              </a:extLst>
            </p:cNvPr>
            <p:cNvGraphicFramePr/>
            <p:nvPr/>
          </p:nvGraphicFramePr>
          <p:xfrm>
            <a:off x="705495" y="1926075"/>
            <a:ext cx="8174736" cy="3438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A3F03A6B-1569-417B-4A36-302412119D75}"/>
                </a:ext>
              </a:extLst>
            </p:cNvPr>
            <p:cNvGraphicFramePr/>
            <p:nvPr/>
          </p:nvGraphicFramePr>
          <p:xfrm>
            <a:off x="2718021" y="1914929"/>
            <a:ext cx="5687568" cy="1984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81DA1B-FC94-EA04-2F69-EAA125E5FDA5}"/>
                </a:ext>
              </a:extLst>
            </p:cNvPr>
            <p:cNvSpPr txBox="1"/>
            <p:nvPr/>
          </p:nvSpPr>
          <p:spPr>
            <a:xfrm>
              <a:off x="3398556" y="4976038"/>
              <a:ext cx="5361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8AFAD1-D745-6AE1-7A94-63B63EE38BD4}"/>
                </a:ext>
              </a:extLst>
            </p:cNvPr>
            <p:cNvSpPr txBox="1"/>
            <p:nvPr/>
          </p:nvSpPr>
          <p:spPr>
            <a:xfrm>
              <a:off x="7676920" y="3561313"/>
              <a:ext cx="6255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D7B749-CA46-7219-191C-FF05798D9664}"/>
                </a:ext>
              </a:extLst>
            </p:cNvPr>
            <p:cNvSpPr txBox="1"/>
            <p:nvPr/>
          </p:nvSpPr>
          <p:spPr>
            <a:xfrm>
              <a:off x="5772799" y="4993746"/>
              <a:ext cx="6255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0CE90B-1B93-4D6D-F982-91A94194E44D}"/>
                </a:ext>
              </a:extLst>
            </p:cNvPr>
            <p:cNvSpPr txBox="1"/>
            <p:nvPr/>
          </p:nvSpPr>
          <p:spPr>
            <a:xfrm>
              <a:off x="8216075" y="4987498"/>
              <a:ext cx="6255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89BC36-9459-A866-D3DD-B975060283DB}"/>
                </a:ext>
              </a:extLst>
            </p:cNvPr>
            <p:cNvSpPr txBox="1"/>
            <p:nvPr/>
          </p:nvSpPr>
          <p:spPr>
            <a:xfrm>
              <a:off x="4443949" y="3561313"/>
              <a:ext cx="6255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86169A-035A-3EF0-FFD8-166D58B433CF}"/>
              </a:ext>
            </a:extLst>
          </p:cNvPr>
          <p:cNvSpPr txBox="1"/>
          <p:nvPr/>
        </p:nvSpPr>
        <p:spPr>
          <a:xfrm rot="21070946">
            <a:off x="7112941" y="2230693"/>
            <a:ext cx="1005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LAAC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F30903-ED74-0C95-FB28-6D8A81193D2C}"/>
              </a:ext>
            </a:extLst>
          </p:cNvPr>
          <p:cNvSpPr txBox="1"/>
          <p:nvPr/>
        </p:nvSpPr>
        <p:spPr>
          <a:xfrm rot="20989850">
            <a:off x="6329837" y="2754533"/>
            <a:ext cx="1927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NOAC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2A8ED-F914-1B02-4EC7-FC637C0FD05B}"/>
              </a:ext>
            </a:extLst>
          </p:cNvPr>
          <p:cNvSpPr txBox="1"/>
          <p:nvPr/>
        </p:nvSpPr>
        <p:spPr>
          <a:xfrm>
            <a:off x="9187874" y="2096616"/>
            <a:ext cx="298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P&lt;0.001 (non-inferiority)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36D7C-C6F6-CA4F-C37E-F9092AA3E927}"/>
              </a:ext>
            </a:extLst>
          </p:cNvPr>
          <p:cNvSpPr txBox="1"/>
          <p:nvPr/>
        </p:nvSpPr>
        <p:spPr>
          <a:xfrm>
            <a:off x="1802645" y="4000393"/>
            <a:ext cx="47326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[95% CI]: 1.20 [0.87, 1.66]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947624-71DC-2763-1849-99C672B5FAA1}"/>
              </a:ext>
            </a:extLst>
          </p:cNvPr>
          <p:cNvSpPr txBox="1"/>
          <p:nvPr/>
        </p:nvSpPr>
        <p:spPr>
          <a:xfrm>
            <a:off x="2895319" y="5015404"/>
            <a:ext cx="4732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post-randomization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2611D7-544F-5349-7B71-64460304BB36}"/>
              </a:ext>
            </a:extLst>
          </p:cNvPr>
          <p:cNvSpPr txBox="1"/>
          <p:nvPr/>
        </p:nvSpPr>
        <p:spPr>
          <a:xfrm>
            <a:off x="8316235" y="2427767"/>
            <a:ext cx="73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97E2A-E13F-6503-EF66-B7A64873807A}"/>
              </a:ext>
            </a:extLst>
          </p:cNvPr>
          <p:cNvSpPr txBox="1"/>
          <p:nvPr/>
        </p:nvSpPr>
        <p:spPr>
          <a:xfrm>
            <a:off x="8326509" y="2116544"/>
            <a:ext cx="73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5.7%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98B782A-52F5-B647-3FE6-9F029852FE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715" y="886267"/>
            <a:ext cx="10152487" cy="4247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death, stroke or systemic embolism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D59C3939-446C-0805-46BB-C7F995C6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5" y="107277"/>
            <a:ext cx="10152487" cy="85242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Efficacy Endpoint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6E13A8-815A-EBE2-4C87-43FD28403E8C}"/>
              </a:ext>
            </a:extLst>
          </p:cNvPr>
          <p:cNvSpPr/>
          <p:nvPr/>
        </p:nvSpPr>
        <p:spPr>
          <a:xfrm>
            <a:off x="4667967" y="3620034"/>
            <a:ext cx="798516" cy="426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CC28E-CFE0-0894-F7C1-C58C219060DB}"/>
              </a:ext>
            </a:extLst>
          </p:cNvPr>
          <p:cNvSpPr txBox="1"/>
          <p:nvPr/>
        </p:nvSpPr>
        <p:spPr>
          <a:xfrm>
            <a:off x="6325666" y="3334955"/>
            <a:ext cx="625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57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6430E6-AB89-FDB1-E882-957479A51CF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47488706"/>
              </p:ext>
            </p:extLst>
          </p:nvPr>
        </p:nvGraphicFramePr>
        <p:xfrm>
          <a:off x="293077" y="1782255"/>
          <a:ext cx="11418632" cy="274352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08383">
                  <a:extLst>
                    <a:ext uri="{9D8B030D-6E8A-4147-A177-3AD203B41FA5}">
                      <a16:colId xmlns:a16="http://schemas.microsoft.com/office/drawing/2014/main" val="3098691102"/>
                    </a:ext>
                  </a:extLst>
                </a:gridCol>
                <a:gridCol w="1739112">
                  <a:extLst>
                    <a:ext uri="{9D8B030D-6E8A-4147-A177-3AD203B41FA5}">
                      <a16:colId xmlns:a16="http://schemas.microsoft.com/office/drawing/2014/main" val="96645105"/>
                    </a:ext>
                  </a:extLst>
                </a:gridCol>
                <a:gridCol w="2315274">
                  <a:extLst>
                    <a:ext uri="{9D8B030D-6E8A-4147-A177-3AD203B41FA5}">
                      <a16:colId xmlns:a16="http://schemas.microsoft.com/office/drawing/2014/main" val="3129444898"/>
                    </a:ext>
                  </a:extLst>
                </a:gridCol>
                <a:gridCol w="2955863">
                  <a:extLst>
                    <a:ext uri="{9D8B030D-6E8A-4147-A177-3AD203B41FA5}">
                      <a16:colId xmlns:a16="http://schemas.microsoft.com/office/drawing/2014/main" val="2234881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NOAC (n=1501)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(n=1499)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[95% CI]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569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Cardiovascular death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2.7% (36)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2.7% (38)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r>
                        <a:rPr lang="en-US" sz="18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[0.64,</a:t>
                      </a:r>
                      <a:r>
                        <a:rPr lang="en-US" sz="18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3984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1769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 (33)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3.6% (50)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</a:t>
                      </a:r>
                      <a:r>
                        <a:rPr lang="en-US" sz="18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[0.94,</a:t>
                      </a:r>
                      <a:r>
                        <a:rPr lang="en-US" sz="18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4745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Ischemic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 (27)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3.2% (45)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  <a:r>
                        <a:rPr lang="en-US" sz="1800" spc="-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[1.00,</a:t>
                      </a:r>
                      <a:r>
                        <a:rPr lang="en-US" sz="18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2.59]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5177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Hemorrhagic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 (5)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 (5)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r>
                        <a:rPr lang="en-US" sz="1800" spc="-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[0.28,</a:t>
                      </a:r>
                      <a:r>
                        <a:rPr lang="en-US" sz="18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3.32]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547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Undetermined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 (1)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(0)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r>
                        <a:rPr lang="en-US" sz="1800" spc="-3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[NA,</a:t>
                      </a:r>
                      <a:r>
                        <a:rPr lang="en-US" sz="18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NA]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2219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9379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embolism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 (2)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(0)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r>
                        <a:rPr lang="en-US" sz="1800" spc="-3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[NA,</a:t>
                      </a:r>
                      <a:r>
                        <a:rPr lang="en-US" sz="18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9370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50E1A4C-EFE8-697B-33A7-12FD70DB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6" y="192024"/>
            <a:ext cx="10152487" cy="85242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Efficacy Endpoint 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93ADB-9375-C00A-C178-A19FD72FD0E3}"/>
              </a:ext>
            </a:extLst>
          </p:cNvPr>
          <p:cNvSpPr txBox="1"/>
          <p:nvPr/>
        </p:nvSpPr>
        <p:spPr>
          <a:xfrm>
            <a:off x="193750" y="4595581"/>
            <a:ext cx="580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Values are Kaplan-Meier estimate (number of patients)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DAA60E-D1A2-3789-B3BC-B24425C85894}"/>
              </a:ext>
            </a:extLst>
          </p:cNvPr>
          <p:cNvSpPr txBox="1"/>
          <p:nvPr/>
        </p:nvSpPr>
        <p:spPr>
          <a:xfrm>
            <a:off x="364955" y="5280836"/>
            <a:ext cx="11475204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annual average difference in ischemic stroke &amp; systemic embolism rates was 0.33%/year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75352-84DC-E7D3-0B09-FC0E31E9E078}"/>
              </a:ext>
            </a:extLst>
          </p:cNvPr>
          <p:cNvSpPr txBox="1"/>
          <p:nvPr/>
        </p:nvSpPr>
        <p:spPr>
          <a:xfrm>
            <a:off x="3872285" y="6152124"/>
            <a:ext cx="8314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87% of ITT NOAC patients were adherent to medications during a majority of follow-up </a:t>
            </a:r>
          </a:p>
          <a:p>
            <a:pPr algn="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76% of ITT LAAC patients had a successful implant and were adherent to medications during a majority of follow-up</a:t>
            </a:r>
          </a:p>
        </p:txBody>
      </p:sp>
    </p:spTree>
    <p:extLst>
      <p:ext uri="{BB962C8B-B14F-4D97-AF65-F5344CB8AC3E}">
        <p14:creationId xmlns:p14="http://schemas.microsoft.com/office/powerpoint/2010/main" val="12418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CF130-93F0-033C-7A7A-418DA9141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757406D-CEAE-D5D7-7505-A0A37FADAD03}"/>
              </a:ext>
            </a:extLst>
          </p:cNvPr>
          <p:cNvGraphicFramePr/>
          <p:nvPr/>
        </p:nvGraphicFramePr>
        <p:xfrm>
          <a:off x="997710" y="1680098"/>
          <a:ext cx="10276913" cy="367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0DA4965-7C41-459A-D4C1-6CD501F6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70" y="97732"/>
            <a:ext cx="10152487" cy="85242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Safety Endpoint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86A882A-4395-14E1-D3FE-3D2B9AA13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237" y="6129500"/>
            <a:ext cx="3746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KM Event Rate ± 1.5 SE; log-rank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value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2DFCFF-4E20-C62E-DEAF-4075FF33937F}"/>
              </a:ext>
            </a:extLst>
          </p:cNvPr>
          <p:cNvGraphicFramePr>
            <a:graphicFrameLocks noGrp="1"/>
          </p:cNvGraphicFramePr>
          <p:nvPr/>
        </p:nvGraphicFramePr>
        <p:xfrm>
          <a:off x="65498" y="5374105"/>
          <a:ext cx="11411713" cy="640080"/>
        </p:xfrm>
        <a:graphic>
          <a:graphicData uri="http://schemas.openxmlformats.org/drawingml/2006/table">
            <a:tbl>
              <a:tblPr firstRow="1" bandRow="1"/>
              <a:tblGrid>
                <a:gridCol w="1241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3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19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82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5C2F4F-EF74-55F5-8F43-BA45645F889B}"/>
              </a:ext>
            </a:extLst>
          </p:cNvPr>
          <p:cNvSpPr txBox="1"/>
          <p:nvPr/>
        </p:nvSpPr>
        <p:spPr>
          <a:xfrm>
            <a:off x="4049631" y="5299459"/>
            <a:ext cx="4732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post-randomization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E3CA6-7B43-5A83-9F78-F6F79B42281F}"/>
              </a:ext>
            </a:extLst>
          </p:cNvPr>
          <p:cNvSpPr txBox="1"/>
          <p:nvPr/>
        </p:nvSpPr>
        <p:spPr>
          <a:xfrm rot="16200000">
            <a:off x="-653818" y="2960316"/>
            <a:ext cx="3019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Patients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EEFBB-7B42-AEEB-E4E2-0C12017D9500}"/>
              </a:ext>
            </a:extLst>
          </p:cNvPr>
          <p:cNvSpPr txBox="1"/>
          <p:nvPr/>
        </p:nvSpPr>
        <p:spPr>
          <a:xfrm>
            <a:off x="11143690" y="2548968"/>
            <a:ext cx="89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08A6A-FBE8-20C2-FF45-161407CFED33}"/>
              </a:ext>
            </a:extLst>
          </p:cNvPr>
          <p:cNvSpPr txBox="1"/>
          <p:nvPr/>
        </p:nvSpPr>
        <p:spPr>
          <a:xfrm>
            <a:off x="11133538" y="1969019"/>
            <a:ext cx="89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19.0%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5F02A4A-26BE-18F1-8718-F85630683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0446" y="2052155"/>
            <a:ext cx="6314843" cy="142160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3A9E3CC-CF45-465E-638D-E6CD4B4F9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3757" y="2651145"/>
            <a:ext cx="6331532" cy="82204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8BA920C-73D1-C9B9-C5A5-B7E54B4E26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3319" y="4296837"/>
            <a:ext cx="9597532" cy="62596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CF691EE-FD5F-0630-17D8-5E275BD90B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86347" y="4565474"/>
            <a:ext cx="9644504" cy="36168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26269-E385-113E-21E9-B1EB39396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152" y="930169"/>
            <a:ext cx="11781411" cy="44829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Non-procedural bleeding*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ADB6D87-E5AB-6D6F-42AE-60FCE413DB2E}"/>
              </a:ext>
            </a:extLst>
          </p:cNvPr>
          <p:cNvGraphicFramePr/>
          <p:nvPr/>
        </p:nvGraphicFramePr>
        <p:xfrm>
          <a:off x="4452054" y="1650634"/>
          <a:ext cx="6822569" cy="225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CD4DAB2-8A0D-4D25-4200-D92A8BF2DC60}"/>
              </a:ext>
            </a:extLst>
          </p:cNvPr>
          <p:cNvSpPr txBox="1"/>
          <p:nvPr/>
        </p:nvSpPr>
        <p:spPr>
          <a:xfrm rot="-420000">
            <a:off x="10008851" y="2838740"/>
            <a:ext cx="9914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B4FA17-07B0-A6EA-D430-938BC2AC095E}"/>
              </a:ext>
            </a:extLst>
          </p:cNvPr>
          <p:cNvSpPr txBox="1"/>
          <p:nvPr/>
        </p:nvSpPr>
        <p:spPr>
          <a:xfrm rot="21222892">
            <a:off x="9136453" y="1961498"/>
            <a:ext cx="1672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B4A6C-5702-4558-77DD-4A498340EACE}"/>
              </a:ext>
            </a:extLst>
          </p:cNvPr>
          <p:cNvSpPr txBox="1"/>
          <p:nvPr/>
        </p:nvSpPr>
        <p:spPr>
          <a:xfrm>
            <a:off x="1802645" y="4001934"/>
            <a:ext cx="47326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[95% CI]: 0.55 [0.45, 0.67]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P&lt;0.001 (superiority)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439270D-52E5-9462-B090-C242806A0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355" y="6127790"/>
            <a:ext cx="50668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*ISTH major and modified clinically relevant non-major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887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78BB2-54D8-CD5D-A10D-950401995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5580C-D214-E0C4-D6EA-1FE29C747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7879" y="862075"/>
            <a:ext cx="10152487" cy="4247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ISTH major bleeding (procedural and non-procedural)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7411A9-C0A9-C736-32B7-8632FEDC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6" y="61573"/>
            <a:ext cx="10152487" cy="85242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Safety Endpoint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39B48E-4020-5AF6-4D01-D69D5ACD11DC}"/>
              </a:ext>
            </a:extLst>
          </p:cNvPr>
          <p:cNvGrpSpPr/>
          <p:nvPr/>
        </p:nvGrpSpPr>
        <p:grpSpPr>
          <a:xfrm>
            <a:off x="9469465" y="3398338"/>
            <a:ext cx="2455990" cy="1909340"/>
            <a:chOff x="9628742" y="3398338"/>
            <a:chExt cx="2455990" cy="190934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E30476B7-73C5-1C44-5FD6-B2CD442E38B1}"/>
                </a:ext>
              </a:extLst>
            </p:cNvPr>
            <p:cNvGraphicFramePr/>
            <p:nvPr/>
          </p:nvGraphicFramePr>
          <p:xfrm>
            <a:off x="9760456" y="3440685"/>
            <a:ext cx="2141624" cy="1630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663504-F5A1-B677-99DF-591261054668}"/>
                </a:ext>
              </a:extLst>
            </p:cNvPr>
            <p:cNvSpPr txBox="1"/>
            <p:nvPr/>
          </p:nvSpPr>
          <p:spPr>
            <a:xfrm>
              <a:off x="9712654" y="3973582"/>
              <a:ext cx="862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-0.6%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E17B89-4430-DCDF-171F-1B7516A89ECB}"/>
                </a:ext>
              </a:extLst>
            </p:cNvPr>
            <p:cNvSpPr txBox="1"/>
            <p:nvPr/>
          </p:nvSpPr>
          <p:spPr>
            <a:xfrm>
              <a:off x="10370530" y="3976896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1.2%*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29008E-94BB-4409-C500-2BBB8F2FD43C}"/>
                </a:ext>
              </a:extLst>
            </p:cNvPr>
            <p:cNvSpPr txBox="1"/>
            <p:nvPr/>
          </p:nvSpPr>
          <p:spPr>
            <a:xfrm>
              <a:off x="11010568" y="3417467"/>
              <a:ext cx="1011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NI margin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4.8%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48940F-1C67-5793-BAD8-36649E6ADEE1}"/>
                </a:ext>
              </a:extLst>
            </p:cNvPr>
            <p:cNvSpPr txBox="1"/>
            <p:nvPr/>
          </p:nvSpPr>
          <p:spPr>
            <a:xfrm>
              <a:off x="9892048" y="4996633"/>
              <a:ext cx="198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Intergroup difference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EF8267-9455-59F9-F385-F118939E9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28742" y="3398338"/>
              <a:ext cx="2455990" cy="190934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BC70E1F-B97D-EF4B-A1E8-1763A1EE83BB}"/>
              </a:ext>
            </a:extLst>
          </p:cNvPr>
          <p:cNvGraphicFramePr/>
          <p:nvPr/>
        </p:nvGraphicFramePr>
        <p:xfrm>
          <a:off x="992585" y="1926075"/>
          <a:ext cx="8044071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DA54D-84CF-D3C4-78DA-E18C769313FE}"/>
              </a:ext>
            </a:extLst>
          </p:cNvPr>
          <p:cNvGraphicFramePr>
            <a:graphicFrameLocks noGrp="1"/>
          </p:cNvGraphicFramePr>
          <p:nvPr/>
        </p:nvGraphicFramePr>
        <p:xfrm>
          <a:off x="67769" y="5372171"/>
          <a:ext cx="9089351" cy="640080"/>
        </p:xfrm>
        <a:graphic>
          <a:graphicData uri="http://schemas.openxmlformats.org/drawingml/2006/table">
            <a:tbl>
              <a:tblPr firstRow="1" bandRow="1"/>
              <a:tblGrid>
                <a:gridCol w="102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3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01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9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1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68AA414-87D9-6AE4-51B2-CBAF8BE46C1B}"/>
              </a:ext>
            </a:extLst>
          </p:cNvPr>
          <p:cNvGraphicFramePr/>
          <p:nvPr/>
        </p:nvGraphicFramePr>
        <p:xfrm>
          <a:off x="3479753" y="1926075"/>
          <a:ext cx="5556903" cy="198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F75F1C19-35AB-4995-B28F-3A43BD9513B9}"/>
              </a:ext>
            </a:extLst>
          </p:cNvPr>
          <p:cNvSpPr txBox="1"/>
          <p:nvPr/>
        </p:nvSpPr>
        <p:spPr>
          <a:xfrm rot="21080642">
            <a:off x="7640450" y="2792681"/>
            <a:ext cx="1005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LAAC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1182C9-A6FC-3CAB-8C9E-0FCF8C872E9E}"/>
              </a:ext>
            </a:extLst>
          </p:cNvPr>
          <p:cNvSpPr txBox="1"/>
          <p:nvPr/>
        </p:nvSpPr>
        <p:spPr>
          <a:xfrm rot="-540000">
            <a:off x="6634143" y="2364955"/>
            <a:ext cx="1927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NOAC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50C09-912E-D6EA-AF93-DCF15F64B9DD}"/>
              </a:ext>
            </a:extLst>
          </p:cNvPr>
          <p:cNvSpPr txBox="1"/>
          <p:nvPr/>
        </p:nvSpPr>
        <p:spPr>
          <a:xfrm>
            <a:off x="8864619" y="2525422"/>
            <a:ext cx="73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5.9%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234E52-DE8A-47A5-199F-040A96E0E30B}"/>
              </a:ext>
            </a:extLst>
          </p:cNvPr>
          <p:cNvSpPr txBox="1"/>
          <p:nvPr/>
        </p:nvSpPr>
        <p:spPr>
          <a:xfrm>
            <a:off x="8864619" y="2214632"/>
            <a:ext cx="73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6.4%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82C0707A-E1F0-ADAC-9DB2-8DBFF7BC0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5429" y="2413232"/>
            <a:ext cx="4942750" cy="105492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5F141981-C49B-5490-7866-3E86498BC9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92053" y="2503994"/>
            <a:ext cx="4942750" cy="96540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F8485DE1-2397-61C9-3C04-A0834FDB13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19603" y="4691982"/>
            <a:ext cx="7352406" cy="227298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CC1ABA01-C72D-6A28-6C69-7CBF6EC8AE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82397" y="4707619"/>
            <a:ext cx="7352406" cy="211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AA2E61-D4D5-7039-176C-A727092FDDC4}"/>
              </a:ext>
            </a:extLst>
          </p:cNvPr>
          <p:cNvSpPr txBox="1"/>
          <p:nvPr/>
        </p:nvSpPr>
        <p:spPr>
          <a:xfrm>
            <a:off x="9281432" y="3011150"/>
            <a:ext cx="2959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P&lt;0.001 (non-inferiority)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CB80D-0EB4-C12C-A93B-AF345082A8B0}"/>
              </a:ext>
            </a:extLst>
          </p:cNvPr>
          <p:cNvSpPr txBox="1"/>
          <p:nvPr/>
        </p:nvSpPr>
        <p:spPr>
          <a:xfrm>
            <a:off x="7860599" y="6127201"/>
            <a:ext cx="4565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*1-sided 97.5% Z upper confidence bound = 1.2%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48224E2-40D2-D3F9-86EB-537BBEF8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922" y="6407685"/>
            <a:ext cx="21970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KM Event Rate ± 1.5 SE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D1688B-3767-4D43-3BC2-72BE8C281F73}"/>
              </a:ext>
            </a:extLst>
          </p:cNvPr>
          <p:cNvSpPr txBox="1"/>
          <p:nvPr/>
        </p:nvSpPr>
        <p:spPr>
          <a:xfrm>
            <a:off x="2886025" y="5205075"/>
            <a:ext cx="4732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post-randomization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D83B4-2E4D-C348-924F-21108A117E63}"/>
              </a:ext>
            </a:extLst>
          </p:cNvPr>
          <p:cNvSpPr txBox="1"/>
          <p:nvPr/>
        </p:nvSpPr>
        <p:spPr>
          <a:xfrm>
            <a:off x="1802645" y="4006865"/>
            <a:ext cx="47326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[95% CI]: 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0.92 [0.68, 1.24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0FBB3-E2A9-0FA3-7398-7F75FA1365DE}"/>
              </a:ext>
            </a:extLst>
          </p:cNvPr>
          <p:cNvSpPr txBox="1"/>
          <p:nvPr/>
        </p:nvSpPr>
        <p:spPr>
          <a:xfrm rot="16200000">
            <a:off x="-616321" y="3324338"/>
            <a:ext cx="2944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Patients</a:t>
            </a:r>
          </a:p>
        </p:txBody>
      </p:sp>
    </p:spTree>
    <p:extLst>
      <p:ext uri="{BB962C8B-B14F-4D97-AF65-F5344CB8AC3E}">
        <p14:creationId xmlns:p14="http://schemas.microsoft.com/office/powerpoint/2010/main" val="34200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CAA22-2A4E-CC1D-3B0D-E04D9EE37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167EB3-7018-40D8-EC34-1272211301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638" y="897875"/>
            <a:ext cx="11307685" cy="44829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death, stroke, systemic embolism and </a:t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non-procedural bleeding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4BDA2D-DCC7-9773-EF86-2EAC1AA9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6" y="127543"/>
            <a:ext cx="10152487" cy="85242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Net Clinical Benefit Endpoint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BFA011-1218-10DC-0DCF-8E507718EFD1}"/>
              </a:ext>
            </a:extLst>
          </p:cNvPr>
          <p:cNvGraphicFramePr/>
          <p:nvPr/>
        </p:nvGraphicFramePr>
        <p:xfrm>
          <a:off x="994069" y="1926075"/>
          <a:ext cx="8039188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5F9F77-8549-C87A-4B7C-00E74B550FDF}"/>
              </a:ext>
            </a:extLst>
          </p:cNvPr>
          <p:cNvGraphicFramePr>
            <a:graphicFrameLocks noGrp="1"/>
          </p:cNvGraphicFramePr>
          <p:nvPr/>
        </p:nvGraphicFramePr>
        <p:xfrm>
          <a:off x="68594" y="5373363"/>
          <a:ext cx="9089136" cy="640080"/>
        </p:xfrm>
        <a:graphic>
          <a:graphicData uri="http://schemas.openxmlformats.org/drawingml/2006/table">
            <a:tbl>
              <a:tblPr firstRow="1" bandRow="1"/>
              <a:tblGrid>
                <a:gridCol w="103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3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01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9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1328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6F355E5-AA51-6139-DB9C-71D74D58F040}"/>
              </a:ext>
            </a:extLst>
          </p:cNvPr>
          <p:cNvGraphicFramePr/>
          <p:nvPr/>
        </p:nvGraphicFramePr>
        <p:xfrm>
          <a:off x="3481236" y="1926075"/>
          <a:ext cx="5552021" cy="198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8B003FE-080A-BAA4-0555-D65E3AE5CEAE}"/>
              </a:ext>
            </a:extLst>
          </p:cNvPr>
          <p:cNvSpPr txBox="1"/>
          <p:nvPr/>
        </p:nvSpPr>
        <p:spPr>
          <a:xfrm rot="-540000">
            <a:off x="7699793" y="2584523"/>
            <a:ext cx="1005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LAAC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3855D8-34FC-5B7A-191B-7B728A5B4870}"/>
              </a:ext>
            </a:extLst>
          </p:cNvPr>
          <p:cNvSpPr txBox="1"/>
          <p:nvPr/>
        </p:nvSpPr>
        <p:spPr>
          <a:xfrm rot="20970360">
            <a:off x="6637100" y="1867105"/>
            <a:ext cx="1927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NOAC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7E1582-FC29-5815-B5B7-7FA77B3683ED}"/>
              </a:ext>
            </a:extLst>
          </p:cNvPr>
          <p:cNvSpPr txBox="1"/>
          <p:nvPr/>
        </p:nvSpPr>
        <p:spPr>
          <a:xfrm>
            <a:off x="8881237" y="2186770"/>
            <a:ext cx="968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3EED8D-6F2D-045F-800C-DF448541E76F}"/>
              </a:ext>
            </a:extLst>
          </p:cNvPr>
          <p:cNvSpPr txBox="1"/>
          <p:nvPr/>
        </p:nvSpPr>
        <p:spPr>
          <a:xfrm>
            <a:off x="8901785" y="1709091"/>
            <a:ext cx="968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21.8%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1EF2474-4A6F-8FCF-511B-4F971D44D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3335" y="1868685"/>
            <a:ext cx="4932896" cy="159792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B094256-8574-7093-022C-15F62B61F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0765" y="2341504"/>
            <a:ext cx="4932897" cy="112653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9A09221-4D1D-C32E-E472-9D8F043E24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4882" y="4248581"/>
            <a:ext cx="7344900" cy="66914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1F87103-DD68-89D3-A3F1-2A420A9461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77536" y="4441035"/>
            <a:ext cx="7362545" cy="476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CCE6C-D9D8-AD52-61A0-3E7D4F721574}"/>
              </a:ext>
            </a:extLst>
          </p:cNvPr>
          <p:cNvSpPr txBox="1"/>
          <p:nvPr/>
        </p:nvSpPr>
        <p:spPr>
          <a:xfrm>
            <a:off x="1794264" y="4249630"/>
            <a:ext cx="248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P&lt;0.001 (superiority)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06545-F566-AD68-8C3D-992A85E4C745}"/>
              </a:ext>
            </a:extLst>
          </p:cNvPr>
          <p:cNvSpPr txBox="1"/>
          <p:nvPr/>
        </p:nvSpPr>
        <p:spPr>
          <a:xfrm>
            <a:off x="7860599" y="6127201"/>
            <a:ext cx="4565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*1-sided 97.5% Z upper confidence bound = -3.8%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8D6B08C-44B3-9F48-2213-7F58D1571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202" y="6407685"/>
            <a:ext cx="21970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KM Event Rate ± 1.5 SE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BF62B4-C4F0-9E1F-F2A9-7D2B5CD05E90}"/>
              </a:ext>
            </a:extLst>
          </p:cNvPr>
          <p:cNvGrpSpPr/>
          <p:nvPr/>
        </p:nvGrpSpPr>
        <p:grpSpPr>
          <a:xfrm>
            <a:off x="9281432" y="3011150"/>
            <a:ext cx="2959207" cy="2297772"/>
            <a:chOff x="9281432" y="3011150"/>
            <a:chExt cx="2959207" cy="22977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D275DC2-B9F6-07A2-BBEB-FEE97336C9F9}"/>
                </a:ext>
              </a:extLst>
            </p:cNvPr>
            <p:cNvGrpSpPr/>
            <p:nvPr/>
          </p:nvGrpSpPr>
          <p:grpSpPr>
            <a:xfrm>
              <a:off x="9465003" y="3397826"/>
              <a:ext cx="2518068" cy="1911096"/>
              <a:chOff x="9577968" y="3866303"/>
              <a:chExt cx="2518068" cy="1911096"/>
            </a:xfrm>
          </p:grpSpPr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DA6355A1-58CB-D2B1-FAFA-1BC64A5D7AE9}"/>
                  </a:ext>
                </a:extLst>
              </p:cNvPr>
              <p:cNvGraphicFramePr/>
              <p:nvPr/>
            </p:nvGraphicFramePr>
            <p:xfrm>
              <a:off x="9688540" y="3899900"/>
              <a:ext cx="2203151" cy="16303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E9F262-EE7E-D56A-E742-74FF26EDE469}"/>
                  </a:ext>
                </a:extLst>
              </p:cNvPr>
              <p:cNvSpPr txBox="1"/>
              <p:nvPr/>
            </p:nvSpPr>
            <p:spPr>
              <a:xfrm>
                <a:off x="9752265" y="4453056"/>
                <a:ext cx="8627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-6.7%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BD0DFA-2D6D-94AB-5445-AD75BC81703D}"/>
                  </a:ext>
                </a:extLst>
              </p:cNvPr>
              <p:cNvSpPr txBox="1"/>
              <p:nvPr/>
            </p:nvSpPr>
            <p:spPr>
              <a:xfrm>
                <a:off x="10406485" y="4453057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-3.8*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82E43-8095-6A1F-1473-71C82E1E3CC8}"/>
                  </a:ext>
                </a:extLst>
              </p:cNvPr>
              <p:cNvSpPr txBox="1"/>
              <p:nvPr/>
            </p:nvSpPr>
            <p:spPr>
              <a:xfrm>
                <a:off x="11084220" y="3876936"/>
                <a:ext cx="10118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NI margin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9.6%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DF7CD1D-7059-0964-2E05-F1B74F9FDE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77968" y="3866303"/>
                <a:ext cx="2459736" cy="1911096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C794675-DAB4-F031-CBF1-1C57A45D94B4}"/>
                </a:ext>
              </a:extLst>
            </p:cNvPr>
            <p:cNvSpPr txBox="1"/>
            <p:nvPr/>
          </p:nvSpPr>
          <p:spPr>
            <a:xfrm>
              <a:off x="9281432" y="3011150"/>
              <a:ext cx="29592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P&lt;0.001 (non-inferiority)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9C01D1-EBC5-9530-7EE1-BDE6B929822D}"/>
                </a:ext>
              </a:extLst>
            </p:cNvPr>
            <p:cNvSpPr txBox="1"/>
            <p:nvPr/>
          </p:nvSpPr>
          <p:spPr>
            <a:xfrm>
              <a:off x="9732771" y="4996633"/>
              <a:ext cx="198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Intergroup difference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F3A5F4D-0333-91B7-90D5-CCF640B4CC41}"/>
              </a:ext>
            </a:extLst>
          </p:cNvPr>
          <p:cNvSpPr txBox="1"/>
          <p:nvPr/>
        </p:nvSpPr>
        <p:spPr>
          <a:xfrm rot="16200000">
            <a:off x="-616321" y="3324338"/>
            <a:ext cx="2944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Patients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4AA32-9137-6B40-4D02-AC3FA4797B41}"/>
              </a:ext>
            </a:extLst>
          </p:cNvPr>
          <p:cNvSpPr txBox="1"/>
          <p:nvPr/>
        </p:nvSpPr>
        <p:spPr>
          <a:xfrm>
            <a:off x="1798363" y="4005725"/>
            <a:ext cx="47326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[95% CI]: 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0.66 [0.56, 0.79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38FDA-707F-899D-3813-6C4BF3D035D3}"/>
              </a:ext>
            </a:extLst>
          </p:cNvPr>
          <p:cNvSpPr txBox="1"/>
          <p:nvPr/>
        </p:nvSpPr>
        <p:spPr>
          <a:xfrm>
            <a:off x="2886025" y="5205075"/>
            <a:ext cx="4732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post-randomization</a:t>
            </a:r>
          </a:p>
        </p:txBody>
      </p:sp>
    </p:spTree>
    <p:extLst>
      <p:ext uri="{BB962C8B-B14F-4D97-AF65-F5344CB8AC3E}">
        <p14:creationId xmlns:p14="http://schemas.microsoft.com/office/powerpoint/2010/main" val="24119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EF545-0043-2DD6-19D4-E189738B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96B104-84C3-299B-14DE-D610961E5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69333"/>
              </p:ext>
            </p:extLst>
          </p:nvPr>
        </p:nvGraphicFramePr>
        <p:xfrm>
          <a:off x="63613" y="5364219"/>
          <a:ext cx="11408917" cy="640080"/>
        </p:xfrm>
        <a:graphic>
          <a:graphicData uri="http://schemas.openxmlformats.org/drawingml/2006/table">
            <a:tbl>
              <a:tblPr firstRow="1" bandRow="1"/>
              <a:tblGrid>
                <a:gridCol w="121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172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3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05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58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9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1324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2F7DEB8-8372-37BE-D15A-21A0A83AF0B6}"/>
              </a:ext>
            </a:extLst>
          </p:cNvPr>
          <p:cNvSpPr txBox="1"/>
          <p:nvPr/>
        </p:nvSpPr>
        <p:spPr>
          <a:xfrm rot="21240000">
            <a:off x="9286797" y="2729777"/>
            <a:ext cx="12516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B6E86-2797-B5ED-EE65-489309DBCC85}"/>
              </a:ext>
            </a:extLst>
          </p:cNvPr>
          <p:cNvSpPr txBox="1"/>
          <p:nvPr/>
        </p:nvSpPr>
        <p:spPr>
          <a:xfrm rot="21150205">
            <a:off x="8295993" y="2010106"/>
            <a:ext cx="2101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85D5F-8E5D-3D0D-B88C-B460E2BEAA8D}"/>
              </a:ext>
            </a:extLst>
          </p:cNvPr>
          <p:cNvSpPr txBox="1"/>
          <p:nvPr/>
        </p:nvSpPr>
        <p:spPr>
          <a:xfrm>
            <a:off x="10902421" y="2438663"/>
            <a:ext cx="910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A1C8B-A3AE-7880-57BB-45BE0ED9AB24}"/>
              </a:ext>
            </a:extLst>
          </p:cNvPr>
          <p:cNvSpPr txBox="1"/>
          <p:nvPr/>
        </p:nvSpPr>
        <p:spPr>
          <a:xfrm>
            <a:off x="10902421" y="1970343"/>
            <a:ext cx="910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19.0%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E8FACC2-599C-F16D-3909-2C619139E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0251" y="2050230"/>
            <a:ext cx="6317046" cy="139659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6C10CF2-9B41-833F-72BD-FD7CEC7D3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4771" y="2521947"/>
            <a:ext cx="6352526" cy="92302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845AC71-0CB5-1CE0-60D0-135B9D0802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0553" y="4314617"/>
            <a:ext cx="9668295" cy="62589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0EF30F4-D292-3628-17E4-75505C1676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6415" y="4251331"/>
            <a:ext cx="9710951" cy="6880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368C2F-686B-90B9-6D0E-6B4B6DCECAB3}"/>
              </a:ext>
            </a:extLst>
          </p:cNvPr>
          <p:cNvSpPr txBox="1"/>
          <p:nvPr/>
        </p:nvSpPr>
        <p:spPr>
          <a:xfrm>
            <a:off x="5378166" y="3534221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999ACE-DCAE-AC96-0A6A-15E0EB36F2E3}"/>
              </a:ext>
            </a:extLst>
          </p:cNvPr>
          <p:cNvCxnSpPr>
            <a:cxnSpLocks/>
          </p:cNvCxnSpPr>
          <p:nvPr/>
        </p:nvCxnSpPr>
        <p:spPr>
          <a:xfrm>
            <a:off x="3062099" y="4374777"/>
            <a:ext cx="0" cy="556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8F1F28-1FFE-FB3D-521A-4D0E92F47E64}"/>
              </a:ext>
            </a:extLst>
          </p:cNvPr>
          <p:cNvCxnSpPr/>
          <p:nvPr/>
        </p:nvCxnSpPr>
        <p:spPr>
          <a:xfrm>
            <a:off x="5626033" y="2264447"/>
            <a:ext cx="0" cy="1188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02542CD-4ABD-029E-9970-90B60F9782A6}"/>
              </a:ext>
            </a:extLst>
          </p:cNvPr>
          <p:cNvSpPr txBox="1"/>
          <p:nvPr/>
        </p:nvSpPr>
        <p:spPr>
          <a:xfrm>
            <a:off x="4049631" y="5228621"/>
            <a:ext cx="4732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post-randomization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1D3E57B-480E-F274-8820-60AFA433C3FF}"/>
              </a:ext>
            </a:extLst>
          </p:cNvPr>
          <p:cNvSpPr txBox="1">
            <a:spLocks/>
          </p:cNvSpPr>
          <p:nvPr/>
        </p:nvSpPr>
        <p:spPr>
          <a:xfrm>
            <a:off x="293076" y="97732"/>
            <a:ext cx="10152487" cy="85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and Non-procedural Bleeding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33F9584-6088-80AA-7118-BD9B90BD5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076" y="930169"/>
            <a:ext cx="11781411" cy="44829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ISTH major and modified clinically relevant non-major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5E1ED55-F728-40EC-575F-C2EF67483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760" y="6128277"/>
            <a:ext cx="55620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KM Event Rate ± 1.5 SE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602C5F3-B40F-C9B7-718C-7EB046EA67A0}"/>
              </a:ext>
            </a:extLst>
          </p:cNvPr>
          <p:cNvGrpSpPr/>
          <p:nvPr/>
        </p:nvGrpSpPr>
        <p:grpSpPr>
          <a:xfrm>
            <a:off x="997072" y="1688665"/>
            <a:ext cx="10191776" cy="3684791"/>
            <a:chOff x="997072" y="1688665"/>
            <a:chExt cx="10191776" cy="368479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1B64C60-9687-3120-7ED8-97C2310C4989}"/>
                </a:ext>
              </a:extLst>
            </p:cNvPr>
            <p:cNvGrpSpPr/>
            <p:nvPr/>
          </p:nvGrpSpPr>
          <p:grpSpPr>
            <a:xfrm>
              <a:off x="997072" y="1688665"/>
              <a:ext cx="10191776" cy="3684791"/>
              <a:chOff x="997072" y="1688665"/>
              <a:chExt cx="10191776" cy="3684791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E510C5F0-E281-A0B6-DC04-2F59B10DB27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06653985"/>
                  </p:ext>
                </p:extLst>
              </p:nvPr>
            </p:nvGraphicFramePr>
            <p:xfrm>
              <a:off x="997072" y="1688665"/>
              <a:ext cx="10191776" cy="36847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BC53051-C934-4528-1E49-395C6E988C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20553" y="4939368"/>
                <a:ext cx="157993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0D6EEC6-98A2-E800-D2AF-8C046B5FCB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9139" y="4795234"/>
                <a:ext cx="0" cy="144134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C8AE125-F877-44B7-B41F-F2BA4492E12B}"/>
                </a:ext>
              </a:extLst>
            </p:cNvPr>
            <p:cNvSpPr/>
            <p:nvPr/>
          </p:nvSpPr>
          <p:spPr>
            <a:xfrm>
              <a:off x="1423499" y="4786648"/>
              <a:ext cx="82480" cy="135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4A576F-767B-190A-872C-FA2C78BEB28C}"/>
              </a:ext>
            </a:extLst>
          </p:cNvPr>
          <p:cNvCxnSpPr/>
          <p:nvPr/>
        </p:nvCxnSpPr>
        <p:spPr>
          <a:xfrm>
            <a:off x="4609438" y="3301285"/>
            <a:ext cx="0" cy="143682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9577BDD-7EE4-61B7-0016-96B1FB320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498959"/>
              </p:ext>
            </p:extLst>
          </p:nvPr>
        </p:nvGraphicFramePr>
        <p:xfrm>
          <a:off x="4178891" y="1602176"/>
          <a:ext cx="7009957" cy="228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A1CB1B-E443-946E-96B7-0A6CF80637B8}"/>
              </a:ext>
            </a:extLst>
          </p:cNvPr>
          <p:cNvSpPr txBox="1"/>
          <p:nvPr/>
        </p:nvSpPr>
        <p:spPr>
          <a:xfrm>
            <a:off x="10839026" y="2983457"/>
            <a:ext cx="10371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D0D47-7BBB-29A1-18E3-A5ABBE8A8996}"/>
              </a:ext>
            </a:extLst>
          </p:cNvPr>
          <p:cNvSpPr txBox="1"/>
          <p:nvPr/>
        </p:nvSpPr>
        <p:spPr>
          <a:xfrm rot="16200000">
            <a:off x="-616321" y="3324338"/>
            <a:ext cx="2944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Patients</a:t>
            </a:r>
          </a:p>
        </p:txBody>
      </p:sp>
    </p:spTree>
    <p:extLst>
      <p:ext uri="{BB962C8B-B14F-4D97-AF65-F5344CB8AC3E}">
        <p14:creationId xmlns:p14="http://schemas.microsoft.com/office/powerpoint/2010/main" val="41288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AF1F-A01B-63F6-9282-E0537E3F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1" y="235817"/>
            <a:ext cx="10515600" cy="65037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Pre-Specified Subgroups: Primary Efficacy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62616-ABE1-1520-576C-D542E1D55A6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58" y="785499"/>
            <a:ext cx="952804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B40E7A-1A04-7736-6432-5E82B3C3F79F}"/>
              </a:ext>
            </a:extLst>
          </p:cNvPr>
          <p:cNvSpPr txBox="1">
            <a:spLocks/>
          </p:cNvSpPr>
          <p:nvPr/>
        </p:nvSpPr>
        <p:spPr>
          <a:xfrm>
            <a:off x="945777" y="112991"/>
            <a:ext cx="10515600" cy="90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Disclosures for Saibal Kar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F849EB-F168-1165-1356-CFF53BDD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43" y="1216354"/>
            <a:ext cx="10515600" cy="4532872"/>
          </a:xfrm>
        </p:spPr>
        <p:txBody>
          <a:bodyPr>
            <a:noAutofit/>
          </a:bodyPr>
          <a:lstStyle/>
          <a:p>
            <a:pPr eaLnBrk="1" hangingPunct="1">
              <a:lnSpc>
                <a:spcPts val="2800"/>
              </a:lnSpc>
            </a:pPr>
            <a:r>
              <a:rPr lang="en-US" sz="2200" b="1" dirty="0"/>
              <a:t>Grants and institutional research support</a:t>
            </a:r>
            <a:r>
              <a:rPr lang="en-US" sz="2200" dirty="0"/>
              <a:t>: </a:t>
            </a:r>
            <a:r>
              <a:rPr lang="en-US" sz="2000" dirty="0"/>
              <a:t>Abbott, Boston Scientific, Johnson &amp; Johnson, Medtronic, </a:t>
            </a:r>
            <a:r>
              <a:rPr lang="en-US" sz="2000" dirty="0" err="1"/>
              <a:t>InterShunt</a:t>
            </a:r>
            <a:r>
              <a:rPr lang="en-US" sz="2000" dirty="0"/>
              <a:t>, Sierra Valve, </a:t>
            </a:r>
            <a:r>
              <a:rPr lang="en-US" sz="2000" dirty="0" err="1"/>
              <a:t>HighLife</a:t>
            </a:r>
            <a:r>
              <a:rPr lang="en-US" sz="2000" dirty="0"/>
              <a:t> Medical, inQB8 Med Technologies, Edwards </a:t>
            </a:r>
            <a:r>
              <a:rPr lang="en-US" sz="2000" dirty="0" err="1"/>
              <a:t>Lifescience</a:t>
            </a:r>
            <a:r>
              <a:rPr lang="en-US" sz="2000" dirty="0"/>
              <a:t>, CARDIOMECH, </a:t>
            </a:r>
            <a:r>
              <a:rPr lang="en-US" sz="2000" dirty="0" err="1"/>
              <a:t>Occlutech</a:t>
            </a:r>
            <a:endParaRPr lang="en-US" sz="2000" dirty="0"/>
          </a:p>
          <a:p>
            <a:pPr eaLnBrk="1" hangingPunct="1">
              <a:lnSpc>
                <a:spcPts val="2800"/>
              </a:lnSpc>
            </a:pPr>
            <a:r>
              <a:rPr lang="en-US" sz="2200" b="1" dirty="0"/>
              <a:t>Consulting fees/honoraria</a:t>
            </a:r>
            <a:r>
              <a:rPr lang="en-US" sz="2200" dirty="0"/>
              <a:t>: </a:t>
            </a:r>
            <a:r>
              <a:rPr lang="en-US" sz="2000" dirty="0"/>
              <a:t>Abbott, Boston Scientific, W.L. Gore, and Medtronic, Johnson &amp; Johnson</a:t>
            </a:r>
          </a:p>
          <a:p>
            <a:pPr eaLnBrk="1" hangingPunct="1">
              <a:lnSpc>
                <a:spcPts val="2800"/>
              </a:lnSpc>
            </a:pPr>
            <a:r>
              <a:rPr lang="en-US" sz="2200" b="1" dirty="0"/>
              <a:t>Steering committee member</a:t>
            </a:r>
            <a:r>
              <a:rPr lang="en-US" sz="2200" dirty="0"/>
              <a:t>: </a:t>
            </a:r>
            <a:r>
              <a:rPr lang="en-US" sz="2000" dirty="0"/>
              <a:t>Elite AF trial (Boston Scientific), TRILUMINATE trial (Abbott).</a:t>
            </a:r>
          </a:p>
          <a:p>
            <a:pPr eaLnBrk="1" hangingPunct="1">
              <a:lnSpc>
                <a:spcPts val="2800"/>
              </a:lnSpc>
            </a:pPr>
            <a:r>
              <a:rPr lang="en-US" sz="2200" b="1" dirty="0"/>
              <a:t>National principal investigator</a:t>
            </a:r>
            <a:r>
              <a:rPr lang="en-US" sz="2200" dirty="0"/>
              <a:t>: </a:t>
            </a:r>
            <a:r>
              <a:rPr lang="en-US" sz="2000" dirty="0"/>
              <a:t>CHAMPION Trial, SIMPLAAFY (Boston Scientific), EXPAND &amp; REPAIR MR (Abbott), Laminar LAA Elimination Pivotal Study ( Johnson &amp; Johnson), ASCENT ASD Study ( </a:t>
            </a:r>
            <a:r>
              <a:rPr lang="en-US" sz="2000" dirty="0" err="1"/>
              <a:t>atHeart</a:t>
            </a:r>
            <a:r>
              <a:rPr lang="en-US" sz="2000" dirty="0"/>
              <a:t> Medical), STAR-US study( </a:t>
            </a:r>
            <a:r>
              <a:rPr lang="en-US" sz="2000" dirty="0" err="1"/>
              <a:t>Microinterventional</a:t>
            </a:r>
            <a:r>
              <a:rPr lang="en-US" sz="2000" dirty="0"/>
              <a:t> Devices)</a:t>
            </a:r>
          </a:p>
          <a:p>
            <a:pPr marL="0" indent="0">
              <a:lnSpc>
                <a:spcPts val="2800"/>
              </a:lnSpc>
              <a:buNone/>
            </a:pPr>
            <a:endParaRPr lang="en-US" sz="2000" dirty="0"/>
          </a:p>
          <a:p>
            <a:pPr marL="0" indent="0">
              <a:lnSpc>
                <a:spcPts val="2800"/>
              </a:lnSpc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36BD9-14B6-65EF-6C8C-939B284FABF1}"/>
              </a:ext>
            </a:extLst>
          </p:cNvPr>
          <p:cNvSpPr txBox="1"/>
          <p:nvPr/>
        </p:nvSpPr>
        <p:spPr>
          <a:xfrm>
            <a:off x="3399417" y="6207163"/>
            <a:ext cx="810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CHAMPION AF trial was funded by Boston Scientific Corporation</a:t>
            </a:r>
          </a:p>
        </p:txBody>
      </p:sp>
    </p:spTree>
    <p:extLst>
      <p:ext uri="{BB962C8B-B14F-4D97-AF65-F5344CB8AC3E}">
        <p14:creationId xmlns:p14="http://schemas.microsoft.com/office/powerpoint/2010/main" val="39698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6CD9C7-7773-89F0-6BF3-236BBBD3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1" y="235817"/>
            <a:ext cx="10515600" cy="65037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Pre-Specified Subgroups: Primary Safety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FDEE4-B074-C226-1D4E-10DFA3F53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07" y="801127"/>
            <a:ext cx="9525915" cy="53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4FE1F-A76A-3044-E56B-85F4DC50C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FA33-1676-D004-C357-1B8094EB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6" y="60325"/>
            <a:ext cx="10515600" cy="1325563"/>
          </a:xfrm>
        </p:spPr>
        <p:txBody>
          <a:bodyPr/>
          <a:lstStyle/>
          <a:p>
            <a:r>
              <a:rPr lang="en-US" b="0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87F6-70FA-A493-B8B0-5BAF2A5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28" y="136048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3000" dirty="0"/>
              <a:t>Trial results may not apply to all LAAC devices and post-implant medication regimens.</a:t>
            </a:r>
          </a:p>
          <a:p>
            <a:pPr>
              <a:lnSpc>
                <a:spcPts val="3600"/>
              </a:lnSpc>
            </a:pPr>
            <a:r>
              <a:rPr lang="en-US" sz="3000" dirty="0"/>
              <a:t>Findings may not be generalizable to all AF patients;  e.g. advanced heart failure and low EF (&lt;30%) were exclusion criteria.</a:t>
            </a:r>
          </a:p>
          <a:p>
            <a:pPr>
              <a:lnSpc>
                <a:spcPts val="3600"/>
              </a:lnSpc>
            </a:pPr>
            <a:r>
              <a:rPr lang="en-US" sz="3000" dirty="0"/>
              <a:t>Non-inferiority margins for the primary efficacy endpoint were absolute and not relative. </a:t>
            </a:r>
            <a:r>
              <a:rPr lang="en-US" sz="3000"/>
              <a:t>The lower-than-expected observed </a:t>
            </a:r>
            <a:r>
              <a:rPr lang="en-US" sz="3000" dirty="0"/>
              <a:t>primary efficacy rate in the NOAC arm facilitated achieving statistical non-inferiority.</a:t>
            </a:r>
          </a:p>
        </p:txBody>
      </p:sp>
    </p:spTree>
    <p:extLst>
      <p:ext uri="{BB962C8B-B14F-4D97-AF65-F5344CB8AC3E}">
        <p14:creationId xmlns:p14="http://schemas.microsoft.com/office/powerpoint/2010/main" val="56271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FCBE4-FD97-9084-6AE0-2F6AD3CDB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E4AE-DD7D-3FEF-96A9-E8B82F20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4" y="-155429"/>
            <a:ext cx="10515600" cy="1325563"/>
          </a:xfrm>
        </p:spPr>
        <p:txBody>
          <a:bodyPr/>
          <a:lstStyle/>
          <a:p>
            <a:r>
              <a:rPr lang="en-US" b="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620A-0DA9-A579-98E0-6C38DE33E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57" y="857061"/>
            <a:ext cx="11005011" cy="4351338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000" b="1" i="1" dirty="0"/>
              <a:t>In patients with non-valvular AF deemed suitable for anticoagulation, left atrial appendage closure using WATCHMAN FLX at three years was…</a:t>
            </a:r>
          </a:p>
          <a:p>
            <a:pPr>
              <a:lnSpc>
                <a:spcPts val="3600"/>
              </a:lnSpc>
            </a:pPr>
            <a:r>
              <a:rPr lang="en-US" sz="3000" dirty="0"/>
              <a:t>Non-inferior to NOACs for the composite primary endpoint  of cardiovascular death, stroke, and systemic embolism.</a:t>
            </a:r>
          </a:p>
          <a:p>
            <a:pPr>
              <a:lnSpc>
                <a:spcPts val="3600"/>
              </a:lnSpc>
            </a:pPr>
            <a:r>
              <a:rPr lang="en-US" sz="3000" dirty="0"/>
              <a:t>AND, significantly reduced clinically-relevant non-procedural bleeding.</a:t>
            </a:r>
          </a:p>
          <a:p>
            <a:pPr>
              <a:lnSpc>
                <a:spcPts val="3600"/>
              </a:lnSpc>
            </a:pPr>
            <a:r>
              <a:rPr lang="en-US" sz="3000" i="1" dirty="0"/>
              <a:t>The third primary endpoint assessing ALL thromboembolic events (stroke and systemic) will be reported at five years.</a:t>
            </a:r>
          </a:p>
        </p:txBody>
      </p:sp>
    </p:spTree>
    <p:extLst>
      <p:ext uri="{BB962C8B-B14F-4D97-AF65-F5344CB8AC3E}">
        <p14:creationId xmlns:p14="http://schemas.microsoft.com/office/powerpoint/2010/main" val="31719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199A-9A87-EA48-4B27-298AF6BF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96" y="1968946"/>
            <a:ext cx="10699148" cy="2320099"/>
          </a:xfrm>
        </p:spPr>
        <p:txBody>
          <a:bodyPr>
            <a:noAutofit/>
          </a:bodyPr>
          <a:lstStyle/>
          <a:p>
            <a:pPr marL="0" indent="0" algn="ctr">
              <a:lnSpc>
                <a:spcPts val="4600"/>
              </a:lnSpc>
              <a:buNone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WATCHMAN FLX </a:t>
            </a:r>
            <a:r>
              <a:rPr lang="en-US" sz="3600" b="1" i="1" dirty="0">
                <a:solidFill>
                  <a:srgbClr val="C00000"/>
                </a:solidFill>
              </a:rPr>
              <a:t>left atrial appendage closure may be considered as an alternative to NOACs in a shared decision-making process with atrial fibrillation patients who are deemed suitable for long-term oral anticoagulation!</a:t>
            </a:r>
          </a:p>
          <a:p>
            <a:pPr marL="0" indent="0" algn="ctr">
              <a:lnSpc>
                <a:spcPts val="4600"/>
              </a:lnSpc>
              <a:buNone/>
            </a:pP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D72C8D-789F-3DF4-DA2D-1C6250E8BBBD}"/>
              </a:ext>
            </a:extLst>
          </p:cNvPr>
          <p:cNvSpPr txBox="1">
            <a:spLocks/>
          </p:cNvSpPr>
          <p:nvPr/>
        </p:nvSpPr>
        <p:spPr>
          <a:xfrm>
            <a:off x="683023" y="192024"/>
            <a:ext cx="10152487" cy="85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/>
              <a:t>Clinical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5191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lose-up of a card with text&#10;&#10;AI-generated content may be incorrect.">
            <a:extLst>
              <a:ext uri="{FF2B5EF4-FFF2-40B4-BE49-F238E27FC236}">
                <a16:creationId xmlns:a16="http://schemas.microsoft.com/office/drawing/2014/main" id="{B1B1BB8E-92C8-7791-43AA-86E897C8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61" t="4562" r="14901" b="19141"/>
          <a:stretch>
            <a:fillRect/>
          </a:stretch>
        </p:blipFill>
        <p:spPr>
          <a:xfrm>
            <a:off x="2390666" y="179105"/>
            <a:ext cx="6590774" cy="5318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B997FF-F685-1349-3DC4-5D3E8EC2B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571" y="4955032"/>
            <a:ext cx="1252728" cy="1252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171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8983-FAA0-4E7A-187B-E590C1464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6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Sponsor (BSC)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Investigators /Research Coordinators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patients who trusted us</a:t>
            </a:r>
          </a:p>
        </p:txBody>
      </p:sp>
    </p:spTree>
    <p:extLst>
      <p:ext uri="{BB962C8B-B14F-4D97-AF65-F5344CB8AC3E}">
        <p14:creationId xmlns:p14="http://schemas.microsoft.com/office/powerpoint/2010/main" val="260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C5648E-718F-7FBD-64C9-308A80FB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CLOSURE AF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D77486-F484-E27A-784A-FF31FE3409A1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293076" y="2425255"/>
          <a:ext cx="11605847" cy="3566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44956">
                  <a:extLst>
                    <a:ext uri="{9D8B030D-6E8A-4147-A177-3AD203B41FA5}">
                      <a16:colId xmlns:a16="http://schemas.microsoft.com/office/drawing/2014/main" val="1164980776"/>
                    </a:ext>
                  </a:extLst>
                </a:gridCol>
                <a:gridCol w="3572128">
                  <a:extLst>
                    <a:ext uri="{9D8B030D-6E8A-4147-A177-3AD203B41FA5}">
                      <a16:colId xmlns:a16="http://schemas.microsoft.com/office/drawing/2014/main" val="416251018"/>
                    </a:ext>
                  </a:extLst>
                </a:gridCol>
                <a:gridCol w="3288763">
                  <a:extLst>
                    <a:ext uri="{9D8B030D-6E8A-4147-A177-3AD203B41FA5}">
                      <a16:colId xmlns:a16="http://schemas.microsoft.com/office/drawing/2014/main" val="940452828"/>
                    </a:ext>
                  </a:extLst>
                </a:gridCol>
              </a:tblGrid>
              <a:tr h="350250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CHAMPION-AF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CLOSURE-AF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0828483"/>
                  </a:ext>
                </a:extLst>
              </a:tr>
              <a:tr h="350250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 (n=1499)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 (N=446)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959314"/>
                  </a:ext>
                </a:extLst>
              </a:tr>
              <a:tr h="3502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Procedural adverse events*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7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7 days or discharge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1859453"/>
                  </a:ext>
                </a:extLst>
              </a:tr>
              <a:tr h="61967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Pericardial tamponade or effusion requiring intervention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28928"/>
                  </a:ext>
                </a:extLst>
              </a:tr>
              <a:tr h="3502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bleeding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2298757"/>
                  </a:ext>
                </a:extLst>
              </a:tr>
              <a:tr h="3502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 embolization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85451464"/>
                  </a:ext>
                </a:extLst>
              </a:tr>
              <a:tr h="3502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 or stroke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2543933"/>
                  </a:ext>
                </a:extLst>
              </a:tr>
              <a:tr h="3502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embolism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47891985"/>
                  </a:ext>
                </a:extLst>
              </a:tr>
              <a:tr h="3502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5986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52D325-7119-52DB-55C5-AB20345F3482}"/>
              </a:ext>
            </a:extLst>
          </p:cNvPr>
          <p:cNvSpPr txBox="1"/>
          <p:nvPr/>
        </p:nvSpPr>
        <p:spPr>
          <a:xfrm>
            <a:off x="293076" y="1211324"/>
            <a:ext cx="11079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CLOSURE adds to the wealth of evidence showing that stroke rates are noninferior with LAAC vs NOAC: Prague—17, OPTION, CLOSURE and now CHAMPION.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Complications and early bleeding rates in CLOSURE do not reflect contemporary practice.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249EB-EA08-5919-5BE0-E5A8FF03D26C}"/>
              </a:ext>
            </a:extLst>
          </p:cNvPr>
          <p:cNvSpPr txBox="1"/>
          <p:nvPr/>
        </p:nvSpPr>
        <p:spPr>
          <a:xfrm>
            <a:off x="8475659" y="6120504"/>
            <a:ext cx="3605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*Definitions of events may differ between trials</a:t>
            </a:r>
          </a:p>
        </p:txBody>
      </p:sp>
    </p:spTree>
    <p:extLst>
      <p:ext uri="{BB962C8B-B14F-4D97-AF65-F5344CB8AC3E}">
        <p14:creationId xmlns:p14="http://schemas.microsoft.com/office/powerpoint/2010/main" val="12727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10E3D9-D0A0-D137-644A-C578BECE1E23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151007" y="1073023"/>
          <a:ext cx="11893126" cy="4668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85702">
                  <a:extLst>
                    <a:ext uri="{9D8B030D-6E8A-4147-A177-3AD203B41FA5}">
                      <a16:colId xmlns:a16="http://schemas.microsoft.com/office/drawing/2014/main" val="1164980776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416251018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3382689723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940452828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921878992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95642400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4077122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CHAMPION-AF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CLOSURE-AF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OPTION-AF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82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(n=1499)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OAC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(n=1501)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OAC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N=442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LAAC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(n=803)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OAC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(n=797)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9593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Suitable for long-term OAC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 of stroke and bleeding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Recent or concomitant AF ablation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94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yrs, avg ± SD </a:t>
                      </a: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md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(IQR)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71.6 ± 7.5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71.8 ± 7.5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79.5 (74.6, 83.0)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78.4 (72.8, 82.6)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69.7 ± 7.4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69.4± 7.9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289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</a:t>
                      </a:r>
                      <a:r>
                        <a:rPr lang="en-US" sz="14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  <a:r>
                        <a:rPr lang="en-US" sz="14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-VASc, avg ± SD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± 1.2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± 1.3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± 1.5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± 1.6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± 1.3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± 1.3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29875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HAS-BLED, avg ± SD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± 0.8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± 0.8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± 0.9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± 0.9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± 0.8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± 0.8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5146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 Type: Paroxysmal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68.5%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4393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 Type: Persistent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25.2%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9865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Findings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Findings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Findings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0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Efficacy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CV/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Unexp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death, stroke, 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(3-year KM estimate)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Stroke, SE, CV/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Unexp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death, major bleeding, median f/u 3yrs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death, stroke, SE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(3-year KM estimate)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58654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4.8%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16.83/100 pt yrs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13.27/100 pt yrs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11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Safety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Non-procedural bleeding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(3-year KM estimate)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bleeding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(3-year KM estimate)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62798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19.0%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95950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A4E539A-6691-80B2-48C9-D133493A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6" y="192024"/>
            <a:ext cx="10152487" cy="85242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Trials</a:t>
            </a:r>
          </a:p>
        </p:txBody>
      </p:sp>
    </p:spTree>
    <p:extLst>
      <p:ext uri="{BB962C8B-B14F-4D97-AF65-F5344CB8AC3E}">
        <p14:creationId xmlns:p14="http://schemas.microsoft.com/office/powerpoint/2010/main" val="25590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B42B-6453-3A5B-3447-22A13D38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b="0" dirty="0"/>
              <a:t>Background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3AA3F-67EB-45E0-2DCA-A5120248B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28" y="136048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3000" dirty="0"/>
              <a:t>Non-vitamin K oral anticoagulants (NOACs) reduce thromboembolic events in patients with atrial fibrillation (AF), but are limited by compliance, cost and bleeding.</a:t>
            </a:r>
          </a:p>
          <a:p>
            <a:pPr>
              <a:lnSpc>
                <a:spcPts val="3600"/>
              </a:lnSpc>
            </a:pPr>
            <a:r>
              <a:rPr lang="en-US" sz="3000" dirty="0"/>
              <a:t>Left atrial appendage closure (LAAC) may be considered in AF patients who are </a:t>
            </a:r>
            <a:r>
              <a:rPr lang="en-US" sz="3000" b="1" i="1" dirty="0"/>
              <a:t>poor candidates for </a:t>
            </a:r>
            <a:br>
              <a:rPr lang="en-US" sz="3000" b="1" i="1" dirty="0"/>
            </a:br>
            <a:r>
              <a:rPr lang="en-US" sz="3000" b="1" i="1" dirty="0"/>
              <a:t>long-term NOACs. </a:t>
            </a:r>
          </a:p>
          <a:p>
            <a:pPr>
              <a:lnSpc>
                <a:spcPts val="3600"/>
              </a:lnSpc>
            </a:pPr>
            <a:r>
              <a:rPr lang="en-US" sz="3000" dirty="0"/>
              <a:t>The purpose of CHAMPION-AF, is to determine if LAAC using the Watchman FLX™ is a reasonable</a:t>
            </a:r>
            <a:r>
              <a:rPr lang="en-US" sz="3000" b="1" dirty="0"/>
              <a:t> </a:t>
            </a:r>
            <a:r>
              <a:rPr lang="en-US" sz="3000" b="1" i="1" dirty="0"/>
              <a:t>alternative</a:t>
            </a:r>
            <a:r>
              <a:rPr lang="en-US" sz="3000" b="1" dirty="0"/>
              <a:t> </a:t>
            </a:r>
            <a:r>
              <a:rPr lang="en-US" sz="3000" dirty="0"/>
              <a:t>in AF patients deemed </a:t>
            </a:r>
            <a:r>
              <a:rPr lang="en-US" sz="3000" b="1" i="1" dirty="0"/>
              <a:t>suitable for long-term NOACs.</a:t>
            </a:r>
          </a:p>
        </p:txBody>
      </p:sp>
    </p:spTree>
    <p:extLst>
      <p:ext uri="{BB962C8B-B14F-4D97-AF65-F5344CB8AC3E}">
        <p14:creationId xmlns:p14="http://schemas.microsoft.com/office/powerpoint/2010/main" val="3372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CDECB-352A-3FF4-98B0-AA0EB5F3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4D202E-064D-5B1D-CE7F-28DDD1AA3E1A}"/>
              </a:ext>
            </a:extLst>
          </p:cNvPr>
          <p:cNvSpPr/>
          <p:nvPr/>
        </p:nvSpPr>
        <p:spPr>
          <a:xfrm>
            <a:off x="1294563" y="1124292"/>
            <a:ext cx="9766224" cy="1391813"/>
          </a:xfrm>
          <a:prstGeom prst="roundRect">
            <a:avLst>
              <a:gd name="adj" fmla="val 11422"/>
            </a:avLst>
          </a:prstGeom>
          <a:noFill/>
          <a:ln w="57150">
            <a:solidFill>
              <a:srgbClr val="FD89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3000 Randomized Patients (1:1)</a:t>
            </a:r>
          </a:p>
          <a:p>
            <a:pPr marL="280988" marR="0" lvl="0" indent="-168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Non-valvular AF suitable for long-term NOACs</a:t>
            </a:r>
          </a:p>
          <a:p>
            <a:pPr marL="280988" marR="0" lvl="0" indent="-168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-VASc score of ≥2 for males or ≥3 for females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0D82B9-50E3-9397-7831-14D594F5EB9F}"/>
              </a:ext>
            </a:extLst>
          </p:cNvPr>
          <p:cNvSpPr txBox="1"/>
          <p:nvPr/>
        </p:nvSpPr>
        <p:spPr>
          <a:xfrm>
            <a:off x="5353667" y="5022426"/>
            <a:ext cx="355880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endpts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efficacy &amp; safety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endpts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major bleeding &amp; net clinical benefit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D35457-7AF9-F634-0E09-ABFDCB86E193}"/>
              </a:ext>
            </a:extLst>
          </p:cNvPr>
          <p:cNvCxnSpPr>
            <a:cxnSpLocks/>
          </p:cNvCxnSpPr>
          <p:nvPr/>
        </p:nvCxnSpPr>
        <p:spPr>
          <a:xfrm>
            <a:off x="1663131" y="4525222"/>
            <a:ext cx="89936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777032-3268-AB6E-E682-0BCE47FC973F}"/>
              </a:ext>
            </a:extLst>
          </p:cNvPr>
          <p:cNvCxnSpPr>
            <a:cxnSpLocks/>
          </p:cNvCxnSpPr>
          <p:nvPr/>
        </p:nvCxnSpPr>
        <p:spPr>
          <a:xfrm rot="5400000">
            <a:off x="1571691" y="4525222"/>
            <a:ext cx="182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1120B39-B32C-7DAB-17F0-47C213C243AC}"/>
              </a:ext>
            </a:extLst>
          </p:cNvPr>
          <p:cNvSpPr txBox="1"/>
          <p:nvPr/>
        </p:nvSpPr>
        <p:spPr>
          <a:xfrm>
            <a:off x="1473350" y="4353686"/>
            <a:ext cx="457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E78F3E-F929-9ACE-C03A-A60B3B1A0AB8}"/>
              </a:ext>
            </a:extLst>
          </p:cNvPr>
          <p:cNvSpPr txBox="1"/>
          <p:nvPr/>
        </p:nvSpPr>
        <p:spPr>
          <a:xfrm>
            <a:off x="7248230" y="4341894"/>
            <a:ext cx="4572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CDC448-21CC-2F61-FF0E-9149F667E797}"/>
              </a:ext>
            </a:extLst>
          </p:cNvPr>
          <p:cNvSpPr txBox="1"/>
          <p:nvPr/>
        </p:nvSpPr>
        <p:spPr>
          <a:xfrm>
            <a:off x="2004018" y="4348979"/>
            <a:ext cx="457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5C4163-7A61-A79B-6258-5BCF8C522C53}"/>
              </a:ext>
            </a:extLst>
          </p:cNvPr>
          <p:cNvSpPr txBox="1"/>
          <p:nvPr/>
        </p:nvSpPr>
        <p:spPr>
          <a:xfrm>
            <a:off x="4088966" y="4355945"/>
            <a:ext cx="457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1y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8A6E62-06C2-F6B4-456D-09593DEEA68D}"/>
              </a:ext>
            </a:extLst>
          </p:cNvPr>
          <p:cNvSpPr/>
          <p:nvPr/>
        </p:nvSpPr>
        <p:spPr>
          <a:xfrm rot="16200000">
            <a:off x="-406058" y="3157839"/>
            <a:ext cx="1911807" cy="640080"/>
          </a:xfrm>
          <a:prstGeom prst="roundRect">
            <a:avLst>
              <a:gd name="adj" fmla="val 13946"/>
            </a:avLst>
          </a:prstGeom>
          <a:solidFill>
            <a:srgbClr val="CBCD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Randomization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041ED182-C232-7A12-44DB-4BFBCC60D2D4}"/>
              </a:ext>
            </a:extLst>
          </p:cNvPr>
          <p:cNvCxnSpPr>
            <a:cxnSpLocks/>
            <a:stCxn id="55" idx="2"/>
            <a:endCxn id="38" idx="1"/>
          </p:cNvCxnSpPr>
          <p:nvPr/>
        </p:nvCxnSpPr>
        <p:spPr>
          <a:xfrm>
            <a:off x="869886" y="3477879"/>
            <a:ext cx="600105" cy="408921"/>
          </a:xfrm>
          <a:prstGeom prst="bentConnector5">
            <a:avLst>
              <a:gd name="adj1" fmla="val 38093"/>
              <a:gd name="adj2" fmla="val 234168"/>
              <a:gd name="adj3" fmla="val 61907"/>
            </a:avLst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ECBD9BED-BD5E-C3B1-2D06-59F46EB38453}"/>
              </a:ext>
            </a:extLst>
          </p:cNvPr>
          <p:cNvCxnSpPr>
            <a:cxnSpLocks/>
            <a:stCxn id="55" idx="2"/>
            <a:endCxn id="33" idx="1"/>
          </p:cNvCxnSpPr>
          <p:nvPr/>
        </p:nvCxnSpPr>
        <p:spPr>
          <a:xfrm flipV="1">
            <a:off x="869886" y="3151965"/>
            <a:ext cx="600105" cy="325914"/>
          </a:xfrm>
          <a:prstGeom prst="bentConnector5">
            <a:avLst>
              <a:gd name="adj1" fmla="val 38093"/>
              <a:gd name="adj2" fmla="val 268339"/>
              <a:gd name="adj3" fmla="val 61907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CC5BE3-6CF1-2355-8E20-53F8233A3879}"/>
              </a:ext>
            </a:extLst>
          </p:cNvPr>
          <p:cNvSpPr txBox="1"/>
          <p:nvPr/>
        </p:nvSpPr>
        <p:spPr>
          <a:xfrm>
            <a:off x="5668598" y="4361506"/>
            <a:ext cx="457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20C86A-0CC7-ED2D-7B75-3133939499D2}"/>
              </a:ext>
            </a:extLst>
          </p:cNvPr>
          <p:cNvSpPr txBox="1"/>
          <p:nvPr/>
        </p:nvSpPr>
        <p:spPr>
          <a:xfrm>
            <a:off x="8845018" y="4341894"/>
            <a:ext cx="457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E2B28-C9F2-BB2E-BB6D-EC1623E391D4}"/>
              </a:ext>
            </a:extLst>
          </p:cNvPr>
          <p:cNvSpPr txBox="1"/>
          <p:nvPr/>
        </p:nvSpPr>
        <p:spPr>
          <a:xfrm>
            <a:off x="10428159" y="4341894"/>
            <a:ext cx="45720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DE05CB-A8E3-4600-E560-5F9333F15729}"/>
              </a:ext>
            </a:extLst>
          </p:cNvPr>
          <p:cNvSpPr txBox="1"/>
          <p:nvPr/>
        </p:nvSpPr>
        <p:spPr>
          <a:xfrm>
            <a:off x="2481689" y="4348979"/>
            <a:ext cx="457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E0C9B9-B39D-47A5-6AA1-DF047758CD43}"/>
              </a:ext>
            </a:extLst>
          </p:cNvPr>
          <p:cNvSpPr txBox="1"/>
          <p:nvPr/>
        </p:nvSpPr>
        <p:spPr>
          <a:xfrm>
            <a:off x="2366904" y="4864184"/>
            <a:ext cx="870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Imaging FU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C0A6ADD-36FA-739C-9A8A-45CDE3E699BD}"/>
              </a:ext>
            </a:extLst>
          </p:cNvPr>
          <p:cNvSpPr/>
          <p:nvPr/>
        </p:nvSpPr>
        <p:spPr>
          <a:xfrm>
            <a:off x="1469991" y="2831925"/>
            <a:ext cx="9415368" cy="640080"/>
          </a:xfrm>
          <a:prstGeom prst="roundRect">
            <a:avLst>
              <a:gd name="adj" fmla="val 13946"/>
            </a:avLst>
          </a:prstGeom>
          <a:solidFill>
            <a:srgbClr val="5783C2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LAAC (WATCHMAN FLX)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(ASA for remainder of trial)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BDE2AD-A621-183C-E589-81D848FF6B41}"/>
              </a:ext>
            </a:extLst>
          </p:cNvPr>
          <p:cNvSpPr/>
          <p:nvPr/>
        </p:nvSpPr>
        <p:spPr>
          <a:xfrm>
            <a:off x="1469991" y="3566760"/>
            <a:ext cx="9415368" cy="640080"/>
          </a:xfrm>
          <a:prstGeom prst="roundRect">
            <a:avLst>
              <a:gd name="adj" fmla="val 13946"/>
            </a:avLst>
          </a:prstGeom>
          <a:solidFill>
            <a:srgbClr val="C854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NOAC Rx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(NOAC per </a:t>
            </a:r>
            <a:r>
              <a:rPr lang="en-US" sz="1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duration of trial)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23694B-6E4E-B54C-370C-9048EF8ACF92}"/>
              </a:ext>
            </a:extLst>
          </p:cNvPr>
          <p:cNvSpPr/>
          <p:nvPr/>
        </p:nvSpPr>
        <p:spPr>
          <a:xfrm>
            <a:off x="1469991" y="2831924"/>
            <a:ext cx="1066732" cy="640080"/>
          </a:xfrm>
          <a:prstGeom prst="roundRect">
            <a:avLst>
              <a:gd name="adj" fmla="val 13946"/>
            </a:avLst>
          </a:prstGeom>
          <a:solidFill>
            <a:srgbClr val="5783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3mo NOAC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 ASA /DAPT</a:t>
            </a:r>
            <a:endParaRPr kumimoji="0" lang="en-US" sz="1200" b="1" i="1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848F39-8634-CC17-FB64-20CFDCC258A2}"/>
              </a:ext>
            </a:extLst>
          </p:cNvPr>
          <p:cNvCxnSpPr>
            <a:stCxn id="29" idx="2"/>
          </p:cNvCxnSpPr>
          <p:nvPr/>
        </p:nvCxnSpPr>
        <p:spPr>
          <a:xfrm>
            <a:off x="2710289" y="4687533"/>
            <a:ext cx="0" cy="210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99BDA0-0809-B382-8654-F70D256B0356}"/>
              </a:ext>
            </a:extLst>
          </p:cNvPr>
          <p:cNvCxnSpPr/>
          <p:nvPr/>
        </p:nvCxnSpPr>
        <p:spPr>
          <a:xfrm>
            <a:off x="7489553" y="4687533"/>
            <a:ext cx="0" cy="210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1B72F2-C573-FBFE-8889-0A1542CCD7F7}"/>
              </a:ext>
            </a:extLst>
          </p:cNvPr>
          <p:cNvCxnSpPr/>
          <p:nvPr/>
        </p:nvCxnSpPr>
        <p:spPr>
          <a:xfrm>
            <a:off x="10663472" y="4680448"/>
            <a:ext cx="0" cy="210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9DF748-3D4B-4FE9-CCBD-98104DC4550D}"/>
              </a:ext>
            </a:extLst>
          </p:cNvPr>
          <p:cNvSpPr txBox="1"/>
          <p:nvPr/>
        </p:nvSpPr>
        <p:spPr>
          <a:xfrm>
            <a:off x="9212288" y="5022426"/>
            <a:ext cx="2731346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endpts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efficacy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endpts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safety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net clinical benefit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B07F06-F353-6FD7-27A5-AB494C462EB8}"/>
              </a:ext>
            </a:extLst>
          </p:cNvPr>
          <p:cNvSpPr txBox="1">
            <a:spLocks/>
          </p:cNvSpPr>
          <p:nvPr/>
        </p:nvSpPr>
        <p:spPr>
          <a:xfrm>
            <a:off x="1313770" y="-133249"/>
            <a:ext cx="10515600" cy="1433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CHAMPION-AF Trial Design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4CEC50-C0DF-3942-8401-6E32F7048412}"/>
              </a:ext>
            </a:extLst>
          </p:cNvPr>
          <p:cNvCxnSpPr/>
          <p:nvPr/>
        </p:nvCxnSpPr>
        <p:spPr>
          <a:xfrm>
            <a:off x="2242205" y="4683611"/>
            <a:ext cx="0" cy="210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C6DCAE-3FB9-C0B3-EEF0-1E055C20B823}"/>
              </a:ext>
            </a:extLst>
          </p:cNvPr>
          <p:cNvSpPr txBox="1"/>
          <p:nvPr/>
        </p:nvSpPr>
        <p:spPr>
          <a:xfrm>
            <a:off x="1764254" y="4875956"/>
            <a:ext cx="810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SAPT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226AC-788D-623E-7B55-50B2C64F15FC}"/>
              </a:ext>
            </a:extLst>
          </p:cNvPr>
          <p:cNvSpPr txBox="1"/>
          <p:nvPr/>
        </p:nvSpPr>
        <p:spPr>
          <a:xfrm>
            <a:off x="3522372" y="6271847"/>
            <a:ext cx="634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 S, Doshi SK,…Leon MB. Am Heart J 2023; 264:123-132</a:t>
            </a:r>
          </a:p>
        </p:txBody>
      </p:sp>
    </p:spTree>
    <p:extLst>
      <p:ext uri="{BB962C8B-B14F-4D97-AF65-F5344CB8AC3E}">
        <p14:creationId xmlns:p14="http://schemas.microsoft.com/office/powerpoint/2010/main" val="18354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FA47-0DA8-85EC-E2F7-0522A083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3" y="0"/>
            <a:ext cx="11467663" cy="1325563"/>
          </a:xfrm>
        </p:spPr>
        <p:txBody>
          <a:bodyPr>
            <a:normAutofit/>
          </a:bodyPr>
          <a:lstStyle/>
          <a:p>
            <a:r>
              <a:rPr lang="en-US" sz="3600" b="0" dirty="0"/>
              <a:t>CHAMPION-AF Trial Leadership &amp; Top Enrollers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3266-D3C9-6932-AD4B-D093D1BA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5" y="1065778"/>
            <a:ext cx="12076847" cy="269073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Co-PIs</a:t>
            </a:r>
            <a:r>
              <a:rPr lang="en-US" sz="2400" dirty="0"/>
              <a:t>: Shephal Doshi and Saibal Kar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Co-Chairs</a:t>
            </a:r>
            <a:r>
              <a:rPr lang="en-US" sz="2400" dirty="0"/>
              <a:t>: Kenneth Ellenbogen and Martin Leon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Steering Committee</a:t>
            </a:r>
            <a:r>
              <a:rPr lang="en-US" sz="2400" dirty="0"/>
              <a:t>: Mohamad Alkhouli, John Camm, Megan </a:t>
            </a:r>
            <a:r>
              <a:rPr lang="en-US" sz="2400" dirty="0" err="1"/>
              <a:t>Coylewright</a:t>
            </a:r>
            <a:r>
              <a:rPr lang="en-US" sz="2400" dirty="0"/>
              <a:t>, Michael Gibson, Christopher Granger, Edip Gurol, Kenneth Huber, Moussa Mansour, Devi Nair, Andrea Natale, Stuart Pocock, Vivek Reddy, Walid Saliba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Core Lab</a:t>
            </a:r>
            <a:r>
              <a:rPr lang="en-US" sz="2400" dirty="0"/>
              <a:t>: Federico Asch, Medstar Health Research Institute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Data Monitoring Committee: </a:t>
            </a:r>
            <a:r>
              <a:rPr lang="en-US" sz="2400" dirty="0"/>
              <a:t>Joseph </a:t>
            </a:r>
            <a:r>
              <a:rPr lang="en-US" sz="2400" dirty="0" err="1"/>
              <a:t>Kannam</a:t>
            </a:r>
            <a:r>
              <a:rPr lang="en-US" sz="2400" dirty="0"/>
              <a:t> (Chair), Viken Babikian, Wendy Shear, Richard </a:t>
            </a:r>
            <a:r>
              <a:rPr lang="en-US" sz="2400" dirty="0" err="1"/>
              <a:t>Asinger</a:t>
            </a:r>
            <a:r>
              <a:rPr lang="en-US" sz="2400" dirty="0"/>
              <a:t>, Christopher Pulling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Clinical Events Committee</a:t>
            </a:r>
            <a:r>
              <a:rPr lang="en-US" sz="2400" dirty="0"/>
              <a:t>: Michael </a:t>
            </a:r>
            <a:r>
              <a:rPr lang="en-US" sz="2400" dirty="0" err="1"/>
              <a:t>Manoles</a:t>
            </a:r>
            <a:r>
              <a:rPr lang="en-US" sz="2400" dirty="0"/>
              <a:t> (Chair), Robert Taylor, Alejandro </a:t>
            </a:r>
            <a:r>
              <a:rPr lang="en-US" sz="2400" dirty="0" err="1"/>
              <a:t>Rabinstein</a:t>
            </a:r>
            <a:r>
              <a:rPr lang="en-US" sz="2400" dirty="0"/>
              <a:t>, John Schoenhard, Jonathan </a:t>
            </a:r>
            <a:r>
              <a:rPr lang="en-US" sz="2400" dirty="0" err="1"/>
              <a:t>Kleefield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6BF8A-D3A1-5D44-BA83-00CA5A66A0E9}"/>
              </a:ext>
            </a:extLst>
          </p:cNvPr>
          <p:cNvSpPr txBox="1"/>
          <p:nvPr/>
        </p:nvSpPr>
        <p:spPr>
          <a:xfrm>
            <a:off x="391473" y="5177876"/>
            <a:ext cx="187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 Nair,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Arrhythmia Research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Jonesboro, 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923CA-C0DD-B46F-2C35-A2FDD2E60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1" y="3994271"/>
            <a:ext cx="1130869" cy="1183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D4956-8BB3-4462-93CD-C1A237BFF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808" y="3994270"/>
            <a:ext cx="1109393" cy="1185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A7E3B-D0F5-8D9A-721C-2887DE029921}"/>
              </a:ext>
            </a:extLst>
          </p:cNvPr>
          <p:cNvSpPr txBox="1"/>
          <p:nvPr/>
        </p:nvSpPr>
        <p:spPr>
          <a:xfrm>
            <a:off x="2399136" y="5155398"/>
            <a:ext cx="1981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Thomas E. Waggoner,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Pima Heart Physicians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Heart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Vascular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Tucson, AZ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633A0-6E07-0580-9519-56E4D965805D}"/>
              </a:ext>
            </a:extLst>
          </p:cNvPr>
          <p:cNvSpPr txBox="1"/>
          <p:nvPr/>
        </p:nvSpPr>
        <p:spPr>
          <a:xfrm>
            <a:off x="4424549" y="5177876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Himanshu Agarwal,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Bergan Cardiology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Omaha, 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76E6CD-452B-D037-D7CA-43F190F46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933" y="3971688"/>
            <a:ext cx="1109393" cy="12130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1D1CFC-C129-6A26-B47D-263E2FCC02BE}"/>
              </a:ext>
            </a:extLst>
          </p:cNvPr>
          <p:cNvSpPr txBox="1"/>
          <p:nvPr/>
        </p:nvSpPr>
        <p:spPr>
          <a:xfrm>
            <a:off x="6457950" y="5177875"/>
            <a:ext cx="1890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Mehran Moussavian,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Cardiovasc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Inst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San Diego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Chula Vista, CA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3F43F8-41A7-EA44-D6C5-6822E90E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4276" y="3994270"/>
            <a:ext cx="1109393" cy="12130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E96684-FCBC-DE11-3D02-93F625104255}"/>
              </a:ext>
            </a:extLst>
          </p:cNvPr>
          <p:cNvSpPr txBox="1"/>
          <p:nvPr/>
        </p:nvSpPr>
        <p:spPr>
          <a:xfrm>
            <a:off x="8465186" y="5186678"/>
            <a:ext cx="197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Amir Kashani,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Memorial Hermann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Memorial City Medical Ctr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Houston, TX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45C2C5-DCC8-6EB6-2359-432620125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6779" y="3994270"/>
            <a:ext cx="1109393" cy="1224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1742FE-950E-8B75-855F-B196C9E318EA}"/>
              </a:ext>
            </a:extLst>
          </p:cNvPr>
          <p:cNvSpPr txBox="1"/>
          <p:nvPr/>
        </p:nvSpPr>
        <p:spPr>
          <a:xfrm>
            <a:off x="10420942" y="5184230"/>
            <a:ext cx="178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Saumil Oza, MD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Ascension St. Vincent’s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Jacksonville, FL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46E4F-391F-0A6D-2121-F97981BA7700}"/>
              </a:ext>
            </a:extLst>
          </p:cNvPr>
          <p:cNvSpPr txBox="1"/>
          <p:nvPr/>
        </p:nvSpPr>
        <p:spPr>
          <a:xfrm>
            <a:off x="57278" y="3663475"/>
            <a:ext cx="1648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Top Enrollers: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8115D3-F38B-3781-D6AE-7D9FEE43D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5463" y="3998238"/>
            <a:ext cx="1109393" cy="12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BF5A-844E-150B-2732-722DEF34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120106"/>
            <a:ext cx="10515600" cy="908465"/>
          </a:xfrm>
        </p:spPr>
        <p:txBody>
          <a:bodyPr/>
          <a:lstStyle/>
          <a:p>
            <a:r>
              <a:rPr lang="en-US" b="0" dirty="0"/>
              <a:t>CHAMPION-AF Primary Endpoints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DD87D5-280D-03F4-7D29-2A5DC8BFBFA1}"/>
              </a:ext>
            </a:extLst>
          </p:cNvPr>
          <p:cNvSpPr txBox="1">
            <a:spLocks/>
          </p:cNvSpPr>
          <p:nvPr/>
        </p:nvSpPr>
        <p:spPr>
          <a:xfrm>
            <a:off x="259279" y="1741402"/>
            <a:ext cx="11747789" cy="1866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/>
              <a:t>Primary Efficacy (non-inferiority)</a:t>
            </a:r>
            <a:r>
              <a:rPr lang="en-US" sz="2400" dirty="0"/>
              <a:t>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Cardiovascular death, stroke, and systemic embolism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/>
              <a:t>Primary Safety (superiority)</a:t>
            </a:r>
            <a:r>
              <a:rPr lang="en-US" sz="2400" dirty="0"/>
              <a:t>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Non-procedural ISTH major and modified* ISTH clinically relevant non-major bleeding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07FC9-F6C5-A239-64D6-E4AC95F30F2D}"/>
              </a:ext>
            </a:extLst>
          </p:cNvPr>
          <p:cNvSpPr txBox="1">
            <a:spLocks/>
          </p:cNvSpPr>
          <p:nvPr/>
        </p:nvSpPr>
        <p:spPr>
          <a:xfrm>
            <a:off x="302882" y="4260522"/>
            <a:ext cx="11400628" cy="76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/>
              <a:t>Primary Efficacy (non-inferiority):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Ischemic stroke and systemic embolism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CE665D-FEFF-26AD-0142-8936A467D25A}"/>
              </a:ext>
            </a:extLst>
          </p:cNvPr>
          <p:cNvSpPr txBox="1">
            <a:spLocks/>
          </p:cNvSpPr>
          <p:nvPr/>
        </p:nvSpPr>
        <p:spPr>
          <a:xfrm>
            <a:off x="3171463" y="6088075"/>
            <a:ext cx="9020537" cy="769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buNone/>
            </a:pPr>
            <a:r>
              <a:rPr lang="en-US" sz="1200" b="1" dirty="0">
                <a:solidFill>
                  <a:schemeClr val="bg1"/>
                </a:solidFill>
              </a:rPr>
              <a:t>International Society on Thrombosis and </a:t>
            </a:r>
            <a:r>
              <a:rPr lang="en-US" sz="1200" b="1" dirty="0" err="1">
                <a:solidFill>
                  <a:schemeClr val="bg1"/>
                </a:solidFill>
              </a:rPr>
              <a:t>Heamostasis</a:t>
            </a:r>
            <a:r>
              <a:rPr lang="en-US" sz="1200" b="1" dirty="0">
                <a:solidFill>
                  <a:schemeClr val="bg1"/>
                </a:solidFill>
              </a:rPr>
              <a:t> (ISTH) major bleeding: </a:t>
            </a:r>
            <a:r>
              <a:rPr lang="en-US" sz="1200" dirty="0">
                <a:solidFill>
                  <a:schemeClr val="bg1"/>
                </a:solidFill>
              </a:rPr>
              <a:t>symptomatic and (1) fatal and/or (2) in a critical organ/area and/or (3) causes a fall in hemoglobin ≥2 g/dL leading to transfusion of ≥2 units of whole blood or red cells.</a:t>
            </a:r>
          </a:p>
          <a:p>
            <a:pPr marL="0" marR="0">
              <a:buNone/>
            </a:pPr>
            <a:r>
              <a:rPr lang="en-US" sz="1200" b="1" dirty="0">
                <a:solidFill>
                  <a:schemeClr val="bg1"/>
                </a:solidFill>
              </a:rPr>
              <a:t>*Modified ISTH clinically relevant non-major bleeding: </a:t>
            </a:r>
            <a:r>
              <a:rPr lang="en-US" sz="1200" dirty="0">
                <a:solidFill>
                  <a:schemeClr val="bg1"/>
                </a:solidFill>
                <a:ea typeface="Times New Roman" panose="02020603050405020304" pitchFamily="18" charset="0"/>
              </a:rPr>
              <a:t>does not fit criteria for the ISTH definition of major bleeding but requires </a:t>
            </a:r>
            <a:r>
              <a:rPr lang="en-US" sz="1200" u="sng" dirty="0">
                <a:solidFill>
                  <a:schemeClr val="bg1"/>
                </a:solidFill>
                <a:ea typeface="Times New Roman" panose="02020603050405020304" pitchFamily="18" charset="0"/>
              </a:rPr>
              <a:t>hospitalization or increased level of care.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2D279-9E72-A582-303E-8CBDC66B7FE7}"/>
              </a:ext>
            </a:extLst>
          </p:cNvPr>
          <p:cNvSpPr txBox="1"/>
          <p:nvPr/>
        </p:nvSpPr>
        <p:spPr>
          <a:xfrm>
            <a:off x="302882" y="1080831"/>
            <a:ext cx="1145699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Three-year Endpoints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651ED3-26B6-4C1F-D64F-4A9F57204A61}"/>
              </a:ext>
            </a:extLst>
          </p:cNvPr>
          <p:cNvSpPr txBox="1"/>
          <p:nvPr/>
        </p:nvSpPr>
        <p:spPr>
          <a:xfrm>
            <a:off x="1030012" y="5332183"/>
            <a:ext cx="10199643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Study success: meeting the three-year primary endpoints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FF649-F2B4-406A-2683-DCA20C37F331}"/>
              </a:ext>
            </a:extLst>
          </p:cNvPr>
          <p:cNvSpPr txBox="1"/>
          <p:nvPr/>
        </p:nvSpPr>
        <p:spPr>
          <a:xfrm>
            <a:off x="292608" y="3599729"/>
            <a:ext cx="1146727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Five-year Endpoints</a:t>
            </a:r>
          </a:p>
        </p:txBody>
      </p:sp>
    </p:spTree>
    <p:extLst>
      <p:ext uri="{BB962C8B-B14F-4D97-AF65-F5344CB8AC3E}">
        <p14:creationId xmlns:p14="http://schemas.microsoft.com/office/powerpoint/2010/main" val="18600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316C-F787-FA93-E434-671E495F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50" y="192024"/>
            <a:ext cx="10515600" cy="759588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B3F73-090A-EF49-0137-C500C9DBF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711" y="1221899"/>
            <a:ext cx="11120575" cy="5263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Efficacy Endpoint at 3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6181D-9966-26F5-2632-BE3DBE4FF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182" y="1748227"/>
            <a:ext cx="11102105" cy="368458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Non-inferiority hypothesis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rates: 12% in each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Absolute non-inferiority margin: 4.8% (relative margin 40%)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Statistical Power and sample size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a 12.5% expected attrition rate and a 1-sided test significance level (α) of 2.5%, a sample size of 3000 patients provided a 90% power for primary efficacy analysis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CA5BA-EC16-6DF9-CED5-DB8F6FC81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9D5966-3B12-61F8-1905-9C9A14196597}"/>
              </a:ext>
            </a:extLst>
          </p:cNvPr>
          <p:cNvSpPr txBox="1">
            <a:spLocks/>
          </p:cNvSpPr>
          <p:nvPr/>
        </p:nvSpPr>
        <p:spPr>
          <a:xfrm>
            <a:off x="208858" y="1767264"/>
            <a:ext cx="11608893" cy="173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Safety (non-inferiority)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Procedural and non-procedural ISTH major bleeding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Net Clinical Benefit (non-inferiority)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Cardiovascular death, stroke, systemic embolism, and non-procedural ISTH major and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modified* ISTH clinically-relevant non-major bleeding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7F8244-4233-7E2D-66B1-D4BB770E56AF}"/>
              </a:ext>
            </a:extLst>
          </p:cNvPr>
          <p:cNvSpPr txBox="1">
            <a:spLocks/>
          </p:cNvSpPr>
          <p:nvPr/>
        </p:nvSpPr>
        <p:spPr>
          <a:xfrm>
            <a:off x="239681" y="4152605"/>
            <a:ext cx="11608892" cy="212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Safety (superiority)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Procedural and non-procedural ISTH major bleeding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Net Clinical Benefit (superiority)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Cardiovascular death, stroke, systemic embolism, and non-procedural ISTH major and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modified* ISTH clinically-relevant non-major bleeding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0B52A-C68D-F570-B038-CC63686E8739}"/>
              </a:ext>
            </a:extLst>
          </p:cNvPr>
          <p:cNvSpPr txBox="1"/>
          <p:nvPr/>
        </p:nvSpPr>
        <p:spPr>
          <a:xfrm>
            <a:off x="208859" y="1193845"/>
            <a:ext cx="1155101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Three-year Endpoints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E6098-25B7-4FE9-0F23-CF633B6DC862}"/>
              </a:ext>
            </a:extLst>
          </p:cNvPr>
          <p:cNvSpPr txBox="1"/>
          <p:nvPr/>
        </p:nvSpPr>
        <p:spPr>
          <a:xfrm>
            <a:off x="292608" y="3599729"/>
            <a:ext cx="1146727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Five-year Endpoints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27CB-71A8-2C93-22D4-6B32393D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120106"/>
            <a:ext cx="10515600" cy="908465"/>
          </a:xfrm>
        </p:spPr>
        <p:txBody>
          <a:bodyPr>
            <a:normAutofit/>
          </a:bodyPr>
          <a:lstStyle/>
          <a:p>
            <a:r>
              <a:rPr lang="en-US" b="0" dirty="0"/>
              <a:t>CHAMPION-AF Secondary Endpoints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D8F5A9-8FE1-EB51-0E43-532913EFD6FE}"/>
              </a:ext>
            </a:extLst>
          </p:cNvPr>
          <p:cNvSpPr txBox="1">
            <a:spLocks/>
          </p:cNvSpPr>
          <p:nvPr/>
        </p:nvSpPr>
        <p:spPr>
          <a:xfrm>
            <a:off x="3171463" y="6088075"/>
            <a:ext cx="9020537" cy="769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buNone/>
            </a:pPr>
            <a:r>
              <a:rPr lang="en-US" sz="1200" b="1" dirty="0">
                <a:solidFill>
                  <a:schemeClr val="bg1"/>
                </a:solidFill>
              </a:rPr>
              <a:t>International Society on Thrombosis and </a:t>
            </a:r>
            <a:r>
              <a:rPr lang="en-US" sz="1200" b="1" dirty="0" err="1">
                <a:solidFill>
                  <a:schemeClr val="bg1"/>
                </a:solidFill>
              </a:rPr>
              <a:t>Heamostasis</a:t>
            </a:r>
            <a:r>
              <a:rPr lang="en-US" sz="1200" b="1" dirty="0">
                <a:solidFill>
                  <a:schemeClr val="bg1"/>
                </a:solidFill>
              </a:rPr>
              <a:t> (ISTH) major bleeding: </a:t>
            </a:r>
            <a:r>
              <a:rPr lang="en-US" sz="1200" dirty="0">
                <a:solidFill>
                  <a:schemeClr val="bg1"/>
                </a:solidFill>
              </a:rPr>
              <a:t>symptomatic and (1) fatal and/or (2) in a critical organ/area and/or (3) causes a fall in hemoglobin ≥2 g/dL leading to transfusion of ≥2 units of whole blood or red cells.</a:t>
            </a:r>
          </a:p>
          <a:p>
            <a:pPr marL="0" marR="0">
              <a:buNone/>
            </a:pPr>
            <a:r>
              <a:rPr lang="en-US" sz="1200" b="1" dirty="0">
                <a:solidFill>
                  <a:schemeClr val="bg1"/>
                </a:solidFill>
              </a:rPr>
              <a:t>*Modified ISTH clinically relevant non-major bleeding: </a:t>
            </a:r>
            <a:r>
              <a:rPr lang="en-US" sz="1200" dirty="0">
                <a:solidFill>
                  <a:schemeClr val="bg1"/>
                </a:solidFill>
                <a:ea typeface="Times New Roman" panose="02020603050405020304" pitchFamily="18" charset="0"/>
              </a:rPr>
              <a:t>does not fit criteria for the ISTH definition of major bleeding but requires </a:t>
            </a:r>
            <a:r>
              <a:rPr lang="en-US" sz="1200" u="sng" dirty="0">
                <a:solidFill>
                  <a:schemeClr val="bg1"/>
                </a:solidFill>
                <a:ea typeface="Times New Roman" panose="02020603050405020304" pitchFamily="18" charset="0"/>
              </a:rPr>
              <a:t>hospitalization or increased level of care.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4B4E9-653D-B557-2673-B1D0BAA71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B89D1D4D-F7E4-751D-F3FD-1F73AF0B3863}"/>
              </a:ext>
            </a:extLst>
          </p:cNvPr>
          <p:cNvCxnSpPr>
            <a:cxnSpLocks/>
          </p:cNvCxnSpPr>
          <p:nvPr/>
        </p:nvCxnSpPr>
        <p:spPr>
          <a:xfrm rot="5400000">
            <a:off x="3221909" y="2852505"/>
            <a:ext cx="1148079" cy="1163906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18BEB388-C34E-9EFE-0079-920323C346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84328" y="2729233"/>
            <a:ext cx="1210440" cy="1349521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4C0BE90-D62E-1247-0EB9-F5FCD19A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05" y="37914"/>
            <a:ext cx="4339152" cy="8524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Flow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B69263-AE29-1944-5EAB-6BF78604BDBB}"/>
              </a:ext>
            </a:extLst>
          </p:cNvPr>
          <p:cNvSpPr/>
          <p:nvPr/>
        </p:nvSpPr>
        <p:spPr>
          <a:xfrm>
            <a:off x="3224506" y="848299"/>
            <a:ext cx="5518801" cy="543072"/>
          </a:xfrm>
          <a:prstGeom prst="roundRect">
            <a:avLst>
              <a:gd name="adj" fmla="val 1394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3000 eligible pts; 1:1 randomization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D1E2846-9EAC-B14F-99EA-D650D216709F}"/>
              </a:ext>
            </a:extLst>
          </p:cNvPr>
          <p:cNvCxnSpPr>
            <a:cxnSpLocks/>
            <a:stCxn id="4" idx="2"/>
            <a:endCxn id="2" idx="0"/>
          </p:cNvCxnSpPr>
          <p:nvPr/>
        </p:nvCxnSpPr>
        <p:spPr>
          <a:xfrm rot="16200000" flipH="1">
            <a:off x="6562441" y="812836"/>
            <a:ext cx="573812" cy="17308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681282C-1E31-0715-95DF-FD15B5B9FE3D}"/>
              </a:ext>
            </a:extLst>
          </p:cNvPr>
          <p:cNvCxnSpPr>
            <a:cxnSpLocks/>
            <a:stCxn id="4" idx="2"/>
            <a:endCxn id="3" idx="0"/>
          </p:cNvCxnSpPr>
          <p:nvPr/>
        </p:nvCxnSpPr>
        <p:spPr>
          <a:xfrm rot="5400000">
            <a:off x="4888801" y="870077"/>
            <a:ext cx="573812" cy="161640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96EF947-7110-DC3A-9BE2-BE095779A02C}"/>
              </a:ext>
            </a:extLst>
          </p:cNvPr>
          <p:cNvSpPr/>
          <p:nvPr/>
        </p:nvSpPr>
        <p:spPr>
          <a:xfrm>
            <a:off x="6233098" y="4510245"/>
            <a:ext cx="3096571" cy="1291416"/>
          </a:xfrm>
          <a:prstGeom prst="roundRect">
            <a:avLst>
              <a:gd name="adj" fmla="val 1394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Reached 3 years or an endpoint event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N=1390 ITT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06DBBE7-0D05-C10E-A033-D58375533B42}"/>
              </a:ext>
            </a:extLst>
          </p:cNvPr>
          <p:cNvSpPr/>
          <p:nvPr/>
        </p:nvSpPr>
        <p:spPr>
          <a:xfrm>
            <a:off x="2839390" y="4510245"/>
            <a:ext cx="3096572" cy="1291416"/>
          </a:xfrm>
          <a:prstGeom prst="roundRect">
            <a:avLst>
              <a:gd name="adj" fmla="val 1394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Reached 3 years or an endpoint event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N=1305 ITT</a:t>
            </a:r>
          </a:p>
        </p:txBody>
      </p:sp>
      <p:cxnSp>
        <p:nvCxnSpPr>
          <p:cNvPr id="51" name="Straight Connector 30">
            <a:extLst>
              <a:ext uri="{FF2B5EF4-FFF2-40B4-BE49-F238E27FC236}">
                <a16:creationId xmlns:a16="http://schemas.microsoft.com/office/drawing/2014/main" id="{BCD2FEF8-BE64-252D-55EA-B11C16491A9B}"/>
              </a:ext>
            </a:extLst>
          </p:cNvPr>
          <p:cNvCxnSpPr>
            <a:cxnSpLocks/>
          </p:cNvCxnSpPr>
          <p:nvPr/>
        </p:nvCxnSpPr>
        <p:spPr>
          <a:xfrm>
            <a:off x="7714788" y="2912118"/>
            <a:ext cx="0" cy="159812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0">
            <a:extLst>
              <a:ext uri="{FF2B5EF4-FFF2-40B4-BE49-F238E27FC236}">
                <a16:creationId xmlns:a16="http://schemas.microsoft.com/office/drawing/2014/main" id="{9EF10697-3B66-F87F-9899-61C4783E0CCB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367506" y="2860418"/>
            <a:ext cx="20170" cy="164982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996F2FA-7F47-1CAA-8919-D5C052FD45D3}"/>
              </a:ext>
            </a:extLst>
          </p:cNvPr>
          <p:cNvSpPr txBox="1"/>
          <p:nvPr/>
        </p:nvSpPr>
        <p:spPr>
          <a:xfrm>
            <a:off x="9167406" y="3639883"/>
            <a:ext cx="2214068" cy="738664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61  withdrew post-implant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 lost to follow-up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 other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0BB484-D0E6-605C-783E-62F6C0340D60}"/>
              </a:ext>
            </a:extLst>
          </p:cNvPr>
          <p:cNvSpPr txBox="1"/>
          <p:nvPr/>
        </p:nvSpPr>
        <p:spPr>
          <a:xfrm>
            <a:off x="1421598" y="3644236"/>
            <a:ext cx="1677062" cy="738664"/>
          </a:xfrm>
          <a:prstGeom prst="rect">
            <a:avLst/>
          </a:prstGeom>
          <a:noFill/>
          <a:ln>
            <a:solidFill>
              <a:srgbClr val="C8543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115 withdrew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lost to follow-up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other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D590D8-2354-06FF-728B-B2DC0B652100}"/>
              </a:ext>
            </a:extLst>
          </p:cNvPr>
          <p:cNvSpPr/>
          <p:nvPr/>
        </p:nvSpPr>
        <p:spPr>
          <a:xfrm>
            <a:off x="6571788" y="1965183"/>
            <a:ext cx="2286000" cy="914400"/>
          </a:xfrm>
          <a:prstGeom prst="roundRect">
            <a:avLst>
              <a:gd name="adj" fmla="val 13946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N=1499 ITT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310E36-21DA-E057-D149-5996F30ADF97}"/>
              </a:ext>
            </a:extLst>
          </p:cNvPr>
          <p:cNvSpPr/>
          <p:nvPr/>
        </p:nvSpPr>
        <p:spPr>
          <a:xfrm>
            <a:off x="3224506" y="1965183"/>
            <a:ext cx="2286000" cy="914400"/>
          </a:xfrm>
          <a:prstGeom prst="roundRect">
            <a:avLst>
              <a:gd name="adj" fmla="val 1394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91440" rIns="0" bIns="9144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N=1501 ITT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765FE-61AB-579B-F6AB-76F633E0FD09}"/>
              </a:ext>
            </a:extLst>
          </p:cNvPr>
          <p:cNvSpPr txBox="1"/>
          <p:nvPr/>
        </p:nvSpPr>
        <p:spPr>
          <a:xfrm>
            <a:off x="9146501" y="2335050"/>
            <a:ext cx="241192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Reasons for no implant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withdrew prior to implant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unsuitable anatomy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unsuccessful implant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other reasons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7A2A3B-57F6-CC92-629A-95A0E899A646}"/>
              </a:ext>
            </a:extLst>
          </p:cNvPr>
          <p:cNvSpPr txBox="1"/>
          <p:nvPr/>
        </p:nvSpPr>
        <p:spPr>
          <a:xfrm>
            <a:off x="2897315" y="2898084"/>
            <a:ext cx="29589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1501 treated as assigned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992866-60F4-794F-7509-B88EF345CFB9}"/>
              </a:ext>
            </a:extLst>
          </p:cNvPr>
          <p:cNvSpPr txBox="1"/>
          <p:nvPr/>
        </p:nvSpPr>
        <p:spPr>
          <a:xfrm>
            <a:off x="6459582" y="2912118"/>
            <a:ext cx="24994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1386 received LAAC</a:t>
            </a:r>
          </a:p>
        </p:txBody>
      </p:sp>
    </p:spTree>
    <p:extLst>
      <p:ext uri="{BB962C8B-B14F-4D97-AF65-F5344CB8AC3E}">
        <p14:creationId xmlns:p14="http://schemas.microsoft.com/office/powerpoint/2010/main" val="10478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b7d923-b216-4185-b980-6d95d0b3aac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BC42B89BDCE40800D8299FC9BB009" ma:contentTypeVersion="9" ma:contentTypeDescription="Create a new document." ma:contentTypeScope="" ma:versionID="0f5ef4864b4a4109f5e743777868ae5a">
  <xsd:schema xmlns:xsd="http://www.w3.org/2001/XMLSchema" xmlns:xs="http://www.w3.org/2001/XMLSchema" xmlns:p="http://schemas.microsoft.com/office/2006/metadata/properties" xmlns:ns2="59b7d923-b216-4185-b980-6d95d0b3aacb" targetNamespace="http://schemas.microsoft.com/office/2006/metadata/properties" ma:root="true" ma:fieldsID="6d88e78d83f964a1a4fadf17628baf9f" ns2:_="">
    <xsd:import namespace="59b7d923-b216-4185-b980-6d95d0b3a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7d923-b216-4185-b980-6d95d0b3a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25cbba-0c74-4f28-92d4-a3c6495c4b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1E406F-BF45-41A3-9B5E-442DBB4185DA}">
  <ds:schemaRefs>
    <ds:schemaRef ds:uri="http://schemas.microsoft.com/office/2006/metadata/properties"/>
    <ds:schemaRef ds:uri="31fb9bad-9f5c-4fb7-a64f-f2820cf3d67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4bcfd8a-ca17-4e34-a370-0d762938c39c"/>
    <ds:schemaRef ds:uri="http://www.w3.org/XML/1998/namespace"/>
    <ds:schemaRef ds:uri="http://purl.org/dc/dcmitype/"/>
    <ds:schemaRef ds:uri="59b7d923-b216-4185-b980-6d95d0b3aacb"/>
  </ds:schemaRefs>
</ds:datastoreItem>
</file>

<file path=customXml/itemProps2.xml><?xml version="1.0" encoding="utf-8"?>
<ds:datastoreItem xmlns:ds="http://schemas.openxmlformats.org/officeDocument/2006/customXml" ds:itemID="{3E706067-6896-45F8-94F2-8C2C6970C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7d923-b216-4185-b980-6d95d0b3a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FECACE-C173-4DBC-8CFC-44E365FBC5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15404</TotalTime>
  <Words>2575</Words>
  <Application>Microsoft Office PowerPoint</Application>
  <PresentationFormat>Widescreen</PresentationFormat>
  <Paragraphs>564</Paragraphs>
  <Slides>27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Century Gothic</vt:lpstr>
      <vt:lpstr>Times New Roman</vt:lpstr>
      <vt:lpstr>Wingdings</vt:lpstr>
      <vt:lpstr>Custom Design</vt:lpstr>
      <vt:lpstr>1_Custom Design</vt:lpstr>
      <vt:lpstr>PowerPoint Presentation</vt:lpstr>
      <vt:lpstr>PowerPoint Presentation</vt:lpstr>
      <vt:lpstr>Background and Purpose</vt:lpstr>
      <vt:lpstr>PowerPoint Presentation</vt:lpstr>
      <vt:lpstr>CHAMPION-AF Trial Leadership &amp; Top Enrollers</vt:lpstr>
      <vt:lpstr>CHAMPION-AF Primary Endpoints</vt:lpstr>
      <vt:lpstr>Study Methodology</vt:lpstr>
      <vt:lpstr>CHAMPION-AF Secondary Endpoints</vt:lpstr>
      <vt:lpstr>Study Flow</vt:lpstr>
      <vt:lpstr>Baseline Characteristics</vt:lpstr>
      <vt:lpstr>PowerPoint Presentation</vt:lpstr>
      <vt:lpstr>Peri-Device Leak &amp;  Device-Related Thrombus </vt:lpstr>
      <vt:lpstr>Primary Efficacy Endpoint</vt:lpstr>
      <vt:lpstr>Primary Efficacy Endpoint Components</vt:lpstr>
      <vt:lpstr>Primary Safety Endpoint</vt:lpstr>
      <vt:lpstr>Secondary Safety Endpoint</vt:lpstr>
      <vt:lpstr>Secondary Net Clinical Benefit Endpoint</vt:lpstr>
      <vt:lpstr>PowerPoint Presentation</vt:lpstr>
      <vt:lpstr>Pre-Specified Subgroups: Primary Efficacy</vt:lpstr>
      <vt:lpstr>Pre-Specified Subgroups: Primary Safety</vt:lpstr>
      <vt:lpstr>Limitations</vt:lpstr>
      <vt:lpstr>Conclusions</vt:lpstr>
      <vt:lpstr>PowerPoint Presentation</vt:lpstr>
      <vt:lpstr>PowerPoint Presentation</vt:lpstr>
      <vt:lpstr>Thank you  to the Sponsor (BSC) Investigators /Research Coordinators The patients who trusted us</vt:lpstr>
      <vt:lpstr>CLOSURE AF</vt:lpstr>
      <vt:lpstr>Recent Trials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Saibal Kar</cp:lastModifiedBy>
  <cp:revision>63</cp:revision>
  <dcterms:created xsi:type="dcterms:W3CDTF">2024-06-12T15:54:01Z</dcterms:created>
  <dcterms:modified xsi:type="dcterms:W3CDTF">2026-03-28T05:49:52Z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0x0101007EBBC42B89BDCE40800D8299FC9BB009</vt:lpwstr>
  </property>
</Properties>
</file>