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5" r:id="rId2"/>
    <p:sldId id="446" r:id="rId3"/>
    <p:sldId id="447" r:id="rId4"/>
    <p:sldId id="448" r:id="rId5"/>
    <p:sldId id="676" r:id="rId6"/>
    <p:sldId id="678" r:id="rId7"/>
    <p:sldId id="451" r:id="rId8"/>
    <p:sldId id="679" r:id="rId9"/>
    <p:sldId id="435" r:id="rId10"/>
    <p:sldId id="453" r:id="rId11"/>
    <p:sldId id="680" r:id="rId12"/>
    <p:sldId id="454" r:id="rId13"/>
    <p:sldId id="425" r:id="rId14"/>
    <p:sldId id="455" r:id="rId15"/>
    <p:sldId id="681" r:id="rId16"/>
  </p:sldIdLst>
  <p:sldSz cx="9144000" cy="5143500" type="screen16x9"/>
  <p:notesSz cx="7086600" cy="93726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bayashi, Yuhei" initials="KY" lastIdx="1" clrIdx="0">
    <p:extLst>
      <p:ext uri="{19B8F6BF-5375-455C-9EA6-DF929625EA0E}">
        <p15:presenceInfo xmlns:p15="http://schemas.microsoft.com/office/powerpoint/2012/main" userId="S::dxl9003@nyp.org::dc1a7939-53e4-4389-b5e2-d6da73197736" providerId="AD"/>
      </p:ext>
    </p:extLst>
  </p:cmAuthor>
  <p:cmAuthor id="2" name="William F Fearon" initials="WFF" lastIdx="13" clrIdx="1">
    <p:extLst>
      <p:ext uri="{19B8F6BF-5375-455C-9EA6-DF929625EA0E}">
        <p15:presenceInfo xmlns:p15="http://schemas.microsoft.com/office/powerpoint/2012/main" userId="S-1-5-21-2000478354-1844237615-1801674531-20246" providerId="AD"/>
      </p:ext>
    </p:extLst>
  </p:cmAuthor>
  <p:cmAuthor id="3" name="Pateraki, Sofia" initials="PS" lastIdx="16" clrIdx="2">
    <p:extLst>
      <p:ext uri="{19B8F6BF-5375-455C-9EA6-DF929625EA0E}">
        <p15:presenceInfo xmlns:p15="http://schemas.microsoft.com/office/powerpoint/2012/main" userId="S::paters1@medtronic.com::0bc23257-cdaf-499b-a8e0-a3d96eac0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0DD"/>
    <a:srgbClr val="002060"/>
    <a:srgbClr val="4F8EBC"/>
    <a:srgbClr val="4A5F6F"/>
    <a:srgbClr val="011D32"/>
    <a:srgbClr val="1D384C"/>
    <a:srgbClr val="002E4B"/>
    <a:srgbClr val="FEB91A"/>
    <a:srgbClr val="203864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425C5-CD02-4D84-ACBD-B1646DAC236B}" v="1" dt="2022-09-15T20:24:09.992"/>
  </p1510:revLst>
</p1510:revInfo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85092"/>
  </p:normalViewPr>
  <p:slideViewPr>
    <p:cSldViewPr snapToGrid="0">
      <p:cViewPr varScale="1">
        <p:scale>
          <a:sx n="72" d="100"/>
          <a:sy n="72" d="100"/>
        </p:scale>
        <p:origin x="608" y="36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solt Piróth" userId="1e45f8beb949dafd" providerId="LiveId" clId="{31F425C5-CD02-4D84-ACBD-B1646DAC236B}"/>
    <pc:docChg chg="addSld modSld">
      <pc:chgData name="Zsolt Piróth" userId="1e45f8beb949dafd" providerId="LiveId" clId="{31F425C5-CD02-4D84-ACBD-B1646DAC236B}" dt="2022-09-15T20:56:30.516" v="93" actId="1036"/>
      <pc:docMkLst>
        <pc:docMk/>
      </pc:docMkLst>
      <pc:sldChg chg="addSp delSp modSp mod">
        <pc:chgData name="Zsolt Piróth" userId="1e45f8beb949dafd" providerId="LiveId" clId="{31F425C5-CD02-4D84-ACBD-B1646DAC236B}" dt="2022-09-15T20:56:30.516" v="93" actId="1036"/>
        <pc:sldMkLst>
          <pc:docMk/>
          <pc:sldMk cId="2166480982" sldId="455"/>
        </pc:sldMkLst>
        <pc:spChg chg="del mod">
          <ac:chgData name="Zsolt Piróth" userId="1e45f8beb949dafd" providerId="LiveId" clId="{31F425C5-CD02-4D84-ACBD-B1646DAC236B}" dt="2022-09-15T20:55:07.700" v="3" actId="22"/>
          <ac:spMkLst>
            <pc:docMk/>
            <pc:sldMk cId="2166480982" sldId="455"/>
            <ac:spMk id="16387" creationId="{00000000-0000-0000-0000-000000000000}"/>
          </ac:spMkLst>
        </pc:spChg>
        <pc:picChg chg="add mod ord">
          <ac:chgData name="Zsolt Piróth" userId="1e45f8beb949dafd" providerId="LiveId" clId="{31F425C5-CD02-4D84-ACBD-B1646DAC236B}" dt="2022-09-15T20:56:18.651" v="65" actId="14100"/>
          <ac:picMkLst>
            <pc:docMk/>
            <pc:sldMk cId="2166480982" sldId="455"/>
            <ac:picMk id="3" creationId="{1D4C3988-D19D-80D9-B1DD-08118F179A1E}"/>
          </ac:picMkLst>
        </pc:picChg>
        <pc:picChg chg="add mod">
          <ac:chgData name="Zsolt Piróth" userId="1e45f8beb949dafd" providerId="LiveId" clId="{31F425C5-CD02-4D84-ACBD-B1646DAC236B}" dt="2022-09-15T20:56:30.516" v="93" actId="1036"/>
          <ac:picMkLst>
            <pc:docMk/>
            <pc:sldMk cId="2166480982" sldId="455"/>
            <ac:picMk id="6" creationId="{FAC8238A-155D-4E18-895B-B16613EA654E}"/>
          </ac:picMkLst>
        </pc:picChg>
      </pc:sldChg>
      <pc:sldChg chg="add">
        <pc:chgData name="Zsolt Piróth" userId="1e45f8beb949dafd" providerId="LiveId" clId="{31F425C5-CD02-4D84-ACBD-B1646DAC236B}" dt="2022-09-15T20:24:09.988" v="0"/>
        <pc:sldMkLst>
          <pc:docMk/>
          <pc:sldMk cId="1277870866" sldId="6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11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7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12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sz="1200" dirty="0"/>
              <a:t>In patients undergoing FFR-guided PCI with current-generation DES for anatomically defined 3-vessel disease: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200" dirty="0"/>
              <a:t>Low post-PCI FFR was associated with a significantly higher rate of TVF as well as TVMI alone on a </a:t>
            </a:r>
            <a:r>
              <a:rPr lang="en-US" sz="1200" b="1" i="1" dirty="0"/>
              <a:t>vessel</a:t>
            </a:r>
            <a:r>
              <a:rPr lang="en-US" sz="1200" dirty="0"/>
              <a:t> as well as on a </a:t>
            </a:r>
            <a:r>
              <a:rPr lang="en-US" sz="1200" b="1" i="1" dirty="0"/>
              <a:t>patient-level</a:t>
            </a:r>
            <a:r>
              <a:rPr lang="en-US" sz="1200" dirty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200" dirty="0"/>
              <a:t>On multivariable analysis, post-PCI FFR were found to be independent predictor of TVF.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200" dirty="0"/>
              <a:t>The limited use of intravascular imaging did not affect outcomes. </a:t>
            </a:r>
          </a:p>
          <a:p>
            <a:pPr marL="0" indent="0" eaLnBrk="1" hangingPunct="1"/>
            <a:endParaRPr lang="en-US" sz="120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47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13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7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14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1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7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0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43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5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7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9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8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23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9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cid:42a177a8-6d2b-47a7-aa55-de147dc113a3">
            <a:extLst>
              <a:ext uri="{FF2B5EF4-FFF2-40B4-BE49-F238E27FC236}">
                <a16:creationId xmlns:a16="http://schemas.microsoft.com/office/drawing/2014/main" id="{EF7A4252-EEA9-4BA9-A6EB-5E7237B67E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t="19562" r="18002" b="3972"/>
          <a:stretch>
            <a:fillRect/>
          </a:stretch>
        </p:blipFill>
        <p:spPr bwMode="auto">
          <a:xfrm>
            <a:off x="8382441" y="0"/>
            <a:ext cx="761559" cy="69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100" b="0" baseline="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¡"/>
        <a:defRPr sz="1800" b="0" baseline="0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bg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7123" y="860391"/>
            <a:ext cx="5692378" cy="877163"/>
          </a:xfrm>
        </p:spPr>
        <p:txBody>
          <a:bodyPr/>
          <a:lstStyle/>
          <a:p>
            <a:pPr eaLnBrk="1" hangingPunct="1"/>
            <a:r>
              <a:rPr lang="en-US" dirty="0"/>
              <a:t>TCT </a:t>
            </a:r>
            <a:r>
              <a:rPr lang="en-US" dirty="0">
                <a:solidFill>
                  <a:schemeClr val="bg1"/>
                </a:solidFill>
              </a:rPr>
              <a:t>Template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Title 30 pt Bold Arial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/>
          <a:lstStyle/>
          <a:p>
            <a:pPr eaLnBrk="1" hangingPunct="1"/>
            <a:r>
              <a:rPr lang="en-US" sz="2500" b="1" dirty="0"/>
              <a:t>John Doe, MD</a:t>
            </a:r>
          </a:p>
          <a:p>
            <a:pPr eaLnBrk="1" hangingPunct="1"/>
            <a:r>
              <a:rPr lang="en-US" sz="2500" b="1" dirty="0"/>
              <a:t>Subtitle 25 </a:t>
            </a:r>
            <a:r>
              <a:rPr lang="en-US" sz="2500" b="1" dirty="0" err="1"/>
              <a:t>pt</a:t>
            </a:r>
            <a:r>
              <a:rPr lang="en-US" sz="2500" b="1" dirty="0"/>
              <a:t> Arial Bold Italics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C96F627-2B6F-AAF5-DA4B-2FBB1DEA0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C050B3E-7583-0872-0B77-F77AD5119EF1}"/>
              </a:ext>
            </a:extLst>
          </p:cNvPr>
          <p:cNvSpPr txBox="1"/>
          <p:nvPr/>
        </p:nvSpPr>
        <p:spPr>
          <a:xfrm flipH="1">
            <a:off x="4548540" y="411480"/>
            <a:ext cx="3829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2400" i="0" dirty="0">
                <a:solidFill>
                  <a:schemeClr val="tx2"/>
                </a:solidFill>
              </a:rPr>
              <a:t>Prognostic Value of Post-PCI FFR and Intravascular Imaging in the FAME 3 Trial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B3E68527-8CD8-6711-010E-39FE63F42EAF}"/>
              </a:ext>
            </a:extLst>
          </p:cNvPr>
          <p:cNvSpPr txBox="1"/>
          <p:nvPr/>
        </p:nvSpPr>
        <p:spPr>
          <a:xfrm flipH="1">
            <a:off x="4548540" y="2354580"/>
            <a:ext cx="43807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hu-HU" sz="2000" i="0" dirty="0">
                <a:solidFill>
                  <a:schemeClr val="tx1"/>
                </a:solidFill>
              </a:rPr>
              <a:t>Zsolt Piróth MD PhD FESC FACC</a:t>
            </a:r>
          </a:p>
          <a:p>
            <a:pPr algn="ctr"/>
            <a:r>
              <a:rPr lang="hu-HU" sz="1600" i="0" dirty="0">
                <a:solidFill>
                  <a:schemeClr val="tx1"/>
                </a:solidFill>
              </a:rPr>
              <a:t>Gottsegen National Cardiovascular Center</a:t>
            </a:r>
          </a:p>
          <a:p>
            <a:pPr algn="ctr"/>
            <a:r>
              <a:rPr lang="hu-HU" sz="1600" i="0" dirty="0">
                <a:solidFill>
                  <a:schemeClr val="tx1"/>
                </a:solidFill>
              </a:rPr>
              <a:t>Budapest, Hungary</a:t>
            </a:r>
            <a:r>
              <a:rPr lang="hu-HU" sz="2000" i="0" dirty="0">
                <a:solidFill>
                  <a:schemeClr val="tx1"/>
                </a:solidFill>
              </a:rPr>
              <a:t> </a:t>
            </a:r>
            <a:r>
              <a:rPr lang="en-US" sz="2000" i="0" dirty="0">
                <a:solidFill>
                  <a:schemeClr val="tx1"/>
                </a:solidFill>
              </a:rPr>
              <a:t> </a:t>
            </a:r>
            <a:endParaRPr lang="hu-HU" sz="2000" i="0" dirty="0">
              <a:solidFill>
                <a:schemeClr val="tx1"/>
              </a:solidFill>
            </a:endParaRPr>
          </a:p>
          <a:p>
            <a:pPr algn="ctr"/>
            <a:r>
              <a:rPr lang="hu-HU" i="0" dirty="0" err="1">
                <a:solidFill>
                  <a:schemeClr val="tx1"/>
                </a:solidFill>
              </a:rPr>
              <a:t>On</a:t>
            </a:r>
            <a:r>
              <a:rPr lang="hu-HU" i="0" dirty="0">
                <a:solidFill>
                  <a:schemeClr val="tx1"/>
                </a:solidFill>
              </a:rPr>
              <a:t> </a:t>
            </a:r>
            <a:r>
              <a:rPr lang="hu-HU" i="0" dirty="0" err="1">
                <a:solidFill>
                  <a:schemeClr val="tx1"/>
                </a:solidFill>
              </a:rPr>
              <a:t>behalf</a:t>
            </a:r>
            <a:r>
              <a:rPr lang="hu-HU" i="0" dirty="0">
                <a:solidFill>
                  <a:schemeClr val="tx1"/>
                </a:solidFill>
              </a:rPr>
              <a:t> of </a:t>
            </a:r>
            <a:r>
              <a:rPr lang="hu-HU" i="0" dirty="0" err="1">
                <a:solidFill>
                  <a:schemeClr val="tx1"/>
                </a:solidFill>
              </a:rPr>
              <a:t>the</a:t>
            </a:r>
            <a:r>
              <a:rPr lang="hu-HU" i="0" dirty="0">
                <a:solidFill>
                  <a:schemeClr val="tx1"/>
                </a:solidFill>
              </a:rPr>
              <a:t> FAME 3 </a:t>
            </a:r>
            <a:r>
              <a:rPr lang="hu-HU" i="0" dirty="0" err="1">
                <a:solidFill>
                  <a:schemeClr val="tx1"/>
                </a:solidFill>
              </a:rPr>
              <a:t>investigators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0554A4-7100-4BF9-B7FC-2BD0554CE812}"/>
              </a:ext>
            </a:extLst>
          </p:cNvPr>
          <p:cNvSpPr txBox="1"/>
          <p:nvPr/>
        </p:nvSpPr>
        <p:spPr>
          <a:xfrm>
            <a:off x="2121651" y="4311772"/>
            <a:ext cx="4900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</a:rPr>
              <a:t>Faculty disclosure information can be found on the app</a:t>
            </a:r>
          </a:p>
        </p:txBody>
      </p:sp>
      <p:graphicFrame>
        <p:nvGraphicFramePr>
          <p:cNvPr id="9" name="Group 4">
            <a:extLst>
              <a:ext uri="{FF2B5EF4-FFF2-40B4-BE49-F238E27FC236}">
                <a16:creationId xmlns:a16="http://schemas.microsoft.com/office/drawing/2014/main" id="{571E48F6-4FD6-45E5-8FCE-2D3FCCE85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06837"/>
              </p:ext>
            </p:extLst>
          </p:nvPr>
        </p:nvGraphicFramePr>
        <p:xfrm>
          <a:off x="684214" y="1638886"/>
          <a:ext cx="7769224" cy="205402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63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7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Hazard Ratio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95% CI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-value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Renal disease</a:t>
                      </a:r>
                    </a:p>
                  </a:txBody>
                  <a:tcPr marL="68580" marR="68580" marT="34293" marB="34293" anchor="ctr" horzOverflow="overflow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1.91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</a:t>
                      </a:r>
                      <a:r>
                        <a:rPr lang="hu-H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r>
                        <a:rPr lang="hu-H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Post-PCI FFR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(per 0.01 increase)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r>
                        <a:rPr lang="hu-H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stent length</a:t>
                      </a:r>
                    </a:p>
                  </a:txBody>
                  <a:tcPr marL="68580" marR="68580" marT="34293" marB="34293" anchor="ctr" horzOverflow="overflow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 – 1.02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stents</a:t>
                      </a:r>
                    </a:p>
                  </a:txBody>
                  <a:tcPr marL="68580" marR="68580" marT="34293" marB="34293" anchor="ctr" horzOverflow="overflow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0.81 – 1.54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981835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BC843C4-081E-403A-89F9-9702709788ED}"/>
              </a:ext>
            </a:extLst>
          </p:cNvPr>
          <p:cNvSpPr/>
          <p:nvPr/>
        </p:nvSpPr>
        <p:spPr bwMode="auto">
          <a:xfrm>
            <a:off x="684213" y="2300068"/>
            <a:ext cx="7769225" cy="682339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7D700A8-1DA3-4450-B9BC-704A8959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i="0" kern="0" dirty="0">
                <a:solidFill>
                  <a:schemeClr val="bg1"/>
                </a:solidFill>
              </a:rPr>
              <a:t>Independent Predictors of </a:t>
            </a:r>
            <a:r>
              <a:rPr lang="en-US" dirty="0"/>
              <a:t>TVF</a:t>
            </a:r>
            <a:br>
              <a:rPr lang="en-US" sz="2500" i="0" kern="0" dirty="0">
                <a:solidFill>
                  <a:schemeClr val="bg1"/>
                </a:solidFill>
              </a:rPr>
            </a:br>
            <a:r>
              <a:rPr lang="en-US" sz="1800" b="0" i="0" kern="0" dirty="0">
                <a:solidFill>
                  <a:schemeClr val="bg1"/>
                </a:solidFill>
              </a:rPr>
              <a:t>(Patient Level)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5D026-CB0C-4876-9A0E-4BADF586FCD4}"/>
              </a:ext>
            </a:extLst>
          </p:cNvPr>
          <p:cNvSpPr txBox="1"/>
          <p:nvPr/>
        </p:nvSpPr>
        <p:spPr>
          <a:xfrm>
            <a:off x="1236792" y="4810255"/>
            <a:ext cx="66704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0" kern="0" dirty="0">
                <a:solidFill>
                  <a:schemeClr val="tx1"/>
                </a:solidFill>
              </a:rPr>
              <a:t>TVF = Target Vessel Failure, defined as cardiac death, target vessel MI, or target vessel revascularization (patient-level)</a:t>
            </a:r>
          </a:p>
        </p:txBody>
      </p:sp>
    </p:spTree>
    <p:extLst>
      <p:ext uri="{BB962C8B-B14F-4D97-AF65-F5344CB8AC3E}">
        <p14:creationId xmlns:p14="http://schemas.microsoft.com/office/powerpoint/2010/main" val="31576748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4D41-28B4-48E4-B03A-A6A6DC4D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TVF According to Post-PCI FFR</a:t>
            </a:r>
            <a:endParaRPr lang="en-US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62EF24-DAA8-4F1A-B637-7E6D12D0D7BF}"/>
              </a:ext>
            </a:extLst>
          </p:cNvPr>
          <p:cNvSpPr txBox="1"/>
          <p:nvPr/>
        </p:nvSpPr>
        <p:spPr>
          <a:xfrm>
            <a:off x="3011316" y="4810255"/>
            <a:ext cx="3121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0" kern="0" dirty="0">
                <a:solidFill>
                  <a:schemeClr val="tx1"/>
                </a:solidFill>
              </a:rPr>
              <a:t>Baseline characteristics were similar between groups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9EB089-C9DD-8918-F3BE-98BBFAA4B1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55"/>
          <a:stretch/>
        </p:blipFill>
        <p:spPr>
          <a:xfrm>
            <a:off x="1651252" y="591526"/>
            <a:ext cx="5579836" cy="3670300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B3570181-EA3B-BACF-39ED-466F48E27ACE}"/>
              </a:ext>
            </a:extLst>
          </p:cNvPr>
          <p:cNvSpPr txBox="1"/>
          <p:nvPr/>
        </p:nvSpPr>
        <p:spPr>
          <a:xfrm>
            <a:off x="2675695" y="1181124"/>
            <a:ext cx="2115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200" b="0" i="0" dirty="0">
                <a:solidFill>
                  <a:schemeClr val="bg2"/>
                </a:solidFill>
              </a:rPr>
              <a:t>Log-rank p=0.15</a:t>
            </a:r>
            <a:endParaRPr kumimoji="1" lang="ja-JP" altLang="en-US" sz="1200" b="0" i="0" dirty="0">
              <a:solidFill>
                <a:schemeClr val="bg2"/>
              </a:solidFill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C42BC427-0E12-CF57-2E12-C6505B7C1582}"/>
              </a:ext>
            </a:extLst>
          </p:cNvPr>
          <p:cNvSpPr txBox="1"/>
          <p:nvPr/>
        </p:nvSpPr>
        <p:spPr>
          <a:xfrm>
            <a:off x="1939252" y="581393"/>
            <a:ext cx="58369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ja-JP" sz="1200" b="0" i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kumimoji="1" lang="ja-JP" altLang="en-US" sz="1200" b="0" i="0">
              <a:solidFill>
                <a:schemeClr val="bg2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931B9A18-CFE7-2790-854A-DC7DC3AFEB50}"/>
              </a:ext>
            </a:extLst>
          </p:cNvPr>
          <p:cNvSpPr txBox="1"/>
          <p:nvPr/>
        </p:nvSpPr>
        <p:spPr>
          <a:xfrm>
            <a:off x="2055000" y="2600922"/>
            <a:ext cx="46795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ja-JP" sz="1200" b="0" i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kumimoji="1" lang="ja-JP" altLang="en-US" sz="1200" b="0" i="0">
              <a:solidFill>
                <a:schemeClr val="bg2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ED1B7551-4201-81F5-B691-7A49AAA75355}"/>
              </a:ext>
            </a:extLst>
          </p:cNvPr>
          <p:cNvSpPr txBox="1"/>
          <p:nvPr/>
        </p:nvSpPr>
        <p:spPr>
          <a:xfrm>
            <a:off x="2055000" y="3613222"/>
            <a:ext cx="46795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ja-JP" sz="1200" b="0" i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kumimoji="1" lang="ja-JP" altLang="en-US" sz="1200" b="0" i="0">
              <a:solidFill>
                <a:schemeClr val="bg2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DBE96DAD-DF77-A311-048E-5C2EFD0B6408}"/>
              </a:ext>
            </a:extLst>
          </p:cNvPr>
          <p:cNvSpPr txBox="1"/>
          <p:nvPr/>
        </p:nvSpPr>
        <p:spPr>
          <a:xfrm>
            <a:off x="2055000" y="1598378"/>
            <a:ext cx="467376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ja-JP" sz="1200" b="0" i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kumimoji="1" lang="ja-JP" altLang="en-US" sz="1200" b="0" i="0">
              <a:solidFill>
                <a:schemeClr val="bg2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A3F9597-52D1-2B5E-EC41-B1CC67908A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305"/>
          <a:stretch/>
        </p:blipFill>
        <p:spPr>
          <a:xfrm>
            <a:off x="1825727" y="870022"/>
            <a:ext cx="333443" cy="2743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9C1FE1-45E1-B70A-B123-6F662350C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771" y="750346"/>
            <a:ext cx="2290222" cy="496403"/>
          </a:xfrm>
          <a:prstGeom prst="rect">
            <a:avLst/>
          </a:prstGeom>
        </p:spPr>
      </p:pic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1B3F4503-B598-4812-B265-E8333D3DE2DE}"/>
              </a:ext>
            </a:extLst>
          </p:cNvPr>
          <p:cNvGraphicFramePr>
            <a:graphicFrameLocks noGrp="1"/>
          </p:cNvGraphicFramePr>
          <p:nvPr/>
        </p:nvGraphicFramePr>
        <p:xfrm>
          <a:off x="858895" y="4179794"/>
          <a:ext cx="6597747" cy="4267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034911215"/>
                    </a:ext>
                  </a:extLst>
                </a:gridCol>
                <a:gridCol w="404446">
                  <a:extLst>
                    <a:ext uri="{9D8B030D-6E8A-4147-A177-3AD203B41FA5}">
                      <a16:colId xmlns:a16="http://schemas.microsoft.com/office/drawing/2014/main" val="3745606924"/>
                    </a:ext>
                  </a:extLst>
                </a:gridCol>
                <a:gridCol w="249701">
                  <a:extLst>
                    <a:ext uri="{9D8B030D-6E8A-4147-A177-3AD203B41FA5}">
                      <a16:colId xmlns:a16="http://schemas.microsoft.com/office/drawing/2014/main" val="231775995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63628371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4686383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05008983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928317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rgbClr val="C00000"/>
                          </a:solidFill>
                        </a:rPr>
                        <a:t>Post-PCI FFR not measured</a:t>
                      </a:r>
                      <a:endParaRPr lang="en-US" sz="8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279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263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    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             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  245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7300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rgbClr val="4270DD"/>
                          </a:solidFill>
                        </a:rPr>
                        <a:t>Post-PCI FFR measured</a:t>
                      </a:r>
                      <a:endParaRPr lang="en-US" sz="800" kern="1200" dirty="0">
                        <a:solidFill>
                          <a:srgbClr val="4270D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461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4270D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     432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             421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  416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39086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1FD96A4-F6F3-4210-BAE3-145AF154A9C6}"/>
              </a:ext>
            </a:extLst>
          </p:cNvPr>
          <p:cNvSpPr txBox="1"/>
          <p:nvPr/>
        </p:nvSpPr>
        <p:spPr>
          <a:xfrm>
            <a:off x="7121796" y="1246749"/>
            <a:ext cx="901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C00000"/>
                </a:solidFill>
              </a:rPr>
              <a:t>11.5%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6B75A1-607E-4284-8E2A-10042DAA1B4F}"/>
              </a:ext>
            </a:extLst>
          </p:cNvPr>
          <p:cNvSpPr txBox="1"/>
          <p:nvPr/>
        </p:nvSpPr>
        <p:spPr>
          <a:xfrm>
            <a:off x="7186495" y="1885533"/>
            <a:ext cx="772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4270DD"/>
                </a:solidFill>
              </a:rPr>
              <a:t>8.3%</a:t>
            </a:r>
          </a:p>
        </p:txBody>
      </p:sp>
    </p:spTree>
    <p:extLst>
      <p:ext uri="{BB962C8B-B14F-4D97-AF65-F5344CB8AC3E}">
        <p14:creationId xmlns:p14="http://schemas.microsoft.com/office/powerpoint/2010/main" val="185147871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6489D73-A9E4-4FC4-AF18-411AA362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116681"/>
            <a:ext cx="8818033" cy="566738"/>
          </a:xfrm>
        </p:spPr>
        <p:txBody>
          <a:bodyPr/>
          <a:lstStyle/>
          <a:p>
            <a:r>
              <a:rPr lang="en-US" dirty="0"/>
              <a:t>TVF According to Intravascular Imaging</a:t>
            </a:r>
            <a:endParaRPr lang="en-US" b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0362B8-BE0D-4BD4-8AB6-93FDEE99948C}"/>
              </a:ext>
            </a:extLst>
          </p:cNvPr>
          <p:cNvSpPr txBox="1"/>
          <p:nvPr/>
        </p:nvSpPr>
        <p:spPr>
          <a:xfrm>
            <a:off x="2153968" y="2925917"/>
            <a:ext cx="46795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>
              <a:solidFill>
                <a:schemeClr val="bg1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D29DBE-53B7-4444-B5E9-D959B1FFABCE}"/>
              </a:ext>
            </a:extLst>
          </p:cNvPr>
          <p:cNvSpPr txBox="1"/>
          <p:nvPr/>
        </p:nvSpPr>
        <p:spPr>
          <a:xfrm>
            <a:off x="3011316" y="4810255"/>
            <a:ext cx="3121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0" kern="0" dirty="0">
                <a:solidFill>
                  <a:schemeClr val="tx1"/>
                </a:solidFill>
              </a:rPr>
              <a:t>Baseline characteristics were similar between groups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CBC8B9B-D0A9-9D92-C516-973C608DF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358"/>
          <a:stretch/>
        </p:blipFill>
        <p:spPr>
          <a:xfrm>
            <a:off x="1587257" y="759791"/>
            <a:ext cx="5800448" cy="3196747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34FB3E69-EE19-4CE1-8541-98B8A956234C}"/>
              </a:ext>
            </a:extLst>
          </p:cNvPr>
          <p:cNvGraphicFramePr>
            <a:graphicFrameLocks noGrp="1"/>
          </p:cNvGraphicFramePr>
          <p:nvPr/>
        </p:nvGraphicFramePr>
        <p:xfrm>
          <a:off x="1890793" y="4059202"/>
          <a:ext cx="5176890" cy="4267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26262">
                  <a:extLst>
                    <a:ext uri="{9D8B030D-6E8A-4147-A177-3AD203B41FA5}">
                      <a16:colId xmlns:a16="http://schemas.microsoft.com/office/drawing/2014/main" val="1034911215"/>
                    </a:ext>
                  </a:extLst>
                </a:gridCol>
                <a:gridCol w="404446">
                  <a:extLst>
                    <a:ext uri="{9D8B030D-6E8A-4147-A177-3AD203B41FA5}">
                      <a16:colId xmlns:a16="http://schemas.microsoft.com/office/drawing/2014/main" val="3745606924"/>
                    </a:ext>
                  </a:extLst>
                </a:gridCol>
                <a:gridCol w="418514">
                  <a:extLst>
                    <a:ext uri="{9D8B030D-6E8A-4147-A177-3AD203B41FA5}">
                      <a16:colId xmlns:a16="http://schemas.microsoft.com/office/drawing/2014/main" val="2317759951"/>
                    </a:ext>
                  </a:extLst>
                </a:gridCol>
                <a:gridCol w="856917">
                  <a:extLst>
                    <a:ext uri="{9D8B030D-6E8A-4147-A177-3AD203B41FA5}">
                      <a16:colId xmlns:a16="http://schemas.microsoft.com/office/drawing/2014/main" val="1636283719"/>
                    </a:ext>
                  </a:extLst>
                </a:gridCol>
                <a:gridCol w="967760">
                  <a:extLst>
                    <a:ext uri="{9D8B030D-6E8A-4147-A177-3AD203B41FA5}">
                      <a16:colId xmlns:a16="http://schemas.microsoft.com/office/drawing/2014/main" val="3146863835"/>
                    </a:ext>
                  </a:extLst>
                </a:gridCol>
                <a:gridCol w="967760">
                  <a:extLst>
                    <a:ext uri="{9D8B030D-6E8A-4147-A177-3AD203B41FA5}">
                      <a16:colId xmlns:a16="http://schemas.microsoft.com/office/drawing/2014/main" val="3050089835"/>
                    </a:ext>
                  </a:extLst>
                </a:gridCol>
                <a:gridCol w="635231">
                  <a:extLst>
                    <a:ext uri="{9D8B030D-6E8A-4147-A177-3AD203B41FA5}">
                      <a16:colId xmlns:a16="http://schemas.microsoft.com/office/drawing/2014/main" val="200928317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rgbClr val="C00000"/>
                          </a:solidFill>
                        </a:rPr>
                        <a:t>No imaging</a:t>
                      </a:r>
                      <a:endParaRPr lang="en-US" sz="8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658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626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       614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                 602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   595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7300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rgbClr val="4270DD"/>
                          </a:solidFill>
                          <a:latin typeface="+mn-lt"/>
                          <a:ea typeface="+mn-ea"/>
                          <a:cs typeface="+mn-cs"/>
                        </a:rPr>
                        <a:t>Imaging-guided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4270D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        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                  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     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39086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03A1271-A7BC-44D2-8270-434D49DE1726}"/>
              </a:ext>
            </a:extLst>
          </p:cNvPr>
          <p:cNvSpPr/>
          <p:nvPr/>
        </p:nvSpPr>
        <p:spPr bwMode="auto">
          <a:xfrm>
            <a:off x="3277772" y="1529862"/>
            <a:ext cx="2015197" cy="53105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i="0" dirty="0">
                <a:solidFill>
                  <a:schemeClr val="bg2"/>
                </a:solidFill>
                <a:ea typeface="ヒラギノ角ゴ Pro W3" pitchFamily="-111" charset="-128"/>
              </a:rPr>
              <a:t>Log-rank p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latin typeface="Arial" charset="0"/>
                <a:ea typeface="ヒラギノ角ゴ Pro W3" pitchFamily="-111" charset="-128"/>
              </a:rPr>
              <a:t>=0.21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8BECF-A402-462E-8BAC-28C3A89D9C00}"/>
              </a:ext>
            </a:extLst>
          </p:cNvPr>
          <p:cNvSpPr txBox="1"/>
          <p:nvPr/>
        </p:nvSpPr>
        <p:spPr>
          <a:xfrm>
            <a:off x="6918784" y="1017685"/>
            <a:ext cx="901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4270DD"/>
                </a:solidFill>
              </a:rPr>
              <a:t>13.5%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C8C81-8A7C-4187-98A8-A7227A3C7027}"/>
              </a:ext>
            </a:extLst>
          </p:cNvPr>
          <p:cNvSpPr txBox="1"/>
          <p:nvPr/>
        </p:nvSpPr>
        <p:spPr>
          <a:xfrm>
            <a:off x="6983484" y="1795389"/>
            <a:ext cx="772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C00000"/>
                </a:solidFill>
              </a:rPr>
              <a:t>9.0%</a:t>
            </a:r>
          </a:p>
        </p:txBody>
      </p:sp>
    </p:spTree>
    <p:extLst>
      <p:ext uri="{BB962C8B-B14F-4D97-AF65-F5344CB8AC3E}">
        <p14:creationId xmlns:p14="http://schemas.microsoft.com/office/powerpoint/2010/main" val="46183733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069748"/>
            <a:ext cx="8383588" cy="3086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/>
              <a:t>In patients undergoing FFR-guided PCI with current-generation DES for anatomically defined 3-vessel disease: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Low post-PCI FFR was associated with a significantly higher rate of TVF, on a </a:t>
            </a:r>
            <a:r>
              <a:rPr lang="en-US" sz="2000" dirty="0">
                <a:solidFill>
                  <a:schemeClr val="accent6"/>
                </a:solidFill>
              </a:rPr>
              <a:t>vessel-</a:t>
            </a:r>
            <a:r>
              <a:rPr lang="en-US" sz="2000" dirty="0"/>
              <a:t>, and </a:t>
            </a:r>
            <a:r>
              <a:rPr lang="en-US" sz="2000" dirty="0">
                <a:solidFill>
                  <a:schemeClr val="accent6"/>
                </a:solidFill>
              </a:rPr>
              <a:t>patient-</a:t>
            </a:r>
            <a:r>
              <a:rPr lang="en-US" sz="2000" dirty="0"/>
              <a:t>level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Post-PCI FFR was an independent predictor of TVF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limited use of intravascular imaging did not affect outcomes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7388" y="266731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554A4-7100-4BF9-B7FC-2BD0554CE812}"/>
              </a:ext>
            </a:extLst>
          </p:cNvPr>
          <p:cNvSpPr txBox="1"/>
          <p:nvPr/>
        </p:nvSpPr>
        <p:spPr>
          <a:xfrm>
            <a:off x="2121651" y="4311772"/>
            <a:ext cx="4900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</a:rPr>
              <a:t>Faculty disclosure information can be found on the app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1D4C3988-D19D-80D9-B1DD-08118F179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2328" y="348496"/>
            <a:ext cx="7497910" cy="147935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0554A4-7100-4BF9-B7FC-2BD0554CE812}"/>
              </a:ext>
            </a:extLst>
          </p:cNvPr>
          <p:cNvSpPr txBox="1"/>
          <p:nvPr/>
        </p:nvSpPr>
        <p:spPr>
          <a:xfrm>
            <a:off x="2121651" y="4311772"/>
            <a:ext cx="4900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</a:rPr>
              <a:t>Faculty disclosure information can be found on the app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AC8238A-155D-4E18-895B-B16613EA6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30" y="1895050"/>
            <a:ext cx="7941408" cy="23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80982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765190"/>
            <a:ext cx="8383588" cy="238270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hu-HU" sz="6600" b="1" dirty="0"/>
              <a:t>Thank </a:t>
            </a:r>
            <a:r>
              <a:rPr lang="en-US" sz="6600" b="1" dirty="0"/>
              <a:t>Y</a:t>
            </a:r>
            <a:r>
              <a:rPr lang="hu-HU" sz="6600" b="1" dirty="0"/>
              <a:t>o</a:t>
            </a:r>
            <a:r>
              <a:rPr lang="en-US" sz="6600" b="1" dirty="0"/>
              <a:t>u</a:t>
            </a:r>
          </a:p>
          <a:p>
            <a:pPr marL="0" indent="0" eaLnBrk="1" hangingPunct="1"/>
            <a:endParaRPr lang="en-US" sz="2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554A4-7100-4BF9-B7FC-2BD0554CE812}"/>
              </a:ext>
            </a:extLst>
          </p:cNvPr>
          <p:cNvSpPr txBox="1"/>
          <p:nvPr/>
        </p:nvSpPr>
        <p:spPr>
          <a:xfrm>
            <a:off x="2121651" y="4311772"/>
            <a:ext cx="4900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</a:rPr>
              <a:t>Faculty disclosure information can be found on the app</a:t>
            </a:r>
          </a:p>
        </p:txBody>
      </p:sp>
    </p:spTree>
    <p:extLst>
      <p:ext uri="{BB962C8B-B14F-4D97-AF65-F5344CB8AC3E}">
        <p14:creationId xmlns:p14="http://schemas.microsoft.com/office/powerpoint/2010/main" val="127787086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8500"/>
            <a:ext cx="7886700" cy="99298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Within the past 12 months, I or my spouse/partner have had a financial interest/arrangement or affiliation with the organization(s) listed below.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7593" y="1941466"/>
          <a:ext cx="7450138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bg1"/>
                          </a:solidFill>
                          <a:latin typeface="+mn-lt"/>
                        </a:rPr>
                        <a:t>Affiliation/Financial</a:t>
                      </a:r>
                      <a:r>
                        <a:rPr lang="en-US" sz="1400" u="sng" baseline="0" dirty="0">
                          <a:solidFill>
                            <a:schemeClr val="bg1"/>
                          </a:solidFill>
                          <a:latin typeface="+mn-lt"/>
                        </a:rPr>
                        <a:t> Relationship</a:t>
                      </a:r>
                      <a:endParaRPr lang="en-US" sz="1400" u="sng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bg1"/>
                          </a:solidFill>
                          <a:latin typeface="+mn-lt"/>
                        </a:rPr>
                        <a:t>Company</a:t>
                      </a: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Consulting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Fees/Honoraria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accent2"/>
                          </a:solidFill>
                          <a:latin typeface="+mn-lt"/>
                        </a:rPr>
                        <a:t>Abbott, Boston Scientific, </a:t>
                      </a:r>
                      <a:r>
                        <a:rPr lang="hu-HU" sz="1400" dirty="0" err="1">
                          <a:solidFill>
                            <a:schemeClr val="accent2"/>
                          </a:solidFill>
                          <a:latin typeface="+mn-lt"/>
                        </a:rPr>
                        <a:t>OpSens</a:t>
                      </a:r>
                      <a:endParaRPr lang="en-US" sz="14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7388" y="266731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 dirty="0">
                <a:solidFill>
                  <a:schemeClr val="bg1"/>
                </a:solidFill>
              </a:rPr>
              <a:t>Disclosure Statement of Financial Interest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63A3A-94BF-4C5F-BABA-6A8A926357CC}"/>
              </a:ext>
            </a:extLst>
          </p:cNvPr>
          <p:cNvSpPr/>
          <p:nvPr/>
        </p:nvSpPr>
        <p:spPr bwMode="auto">
          <a:xfrm>
            <a:off x="8106507" y="1801"/>
            <a:ext cx="1005840" cy="80371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6484972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493640" y="1167618"/>
            <a:ext cx="8383588" cy="319099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prognostic value of measuring post-PCI FFR after DES implantation in patients with complex 3-vessel CAD is unknown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impact of intravascular imaging (IVUS/OCT) is also poorly defined in this setting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Investigators were requested to measure post-PCI FFR and IVUS/OCT guidance was tracked</a:t>
            </a:r>
          </a:p>
          <a:p>
            <a:pPr marL="0" indent="0" eaLnBrk="1" hangingPunct="1"/>
            <a:endParaRPr lang="en-US" sz="21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7388" y="266731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554A4-7100-4BF9-B7FC-2BD0554CE812}"/>
              </a:ext>
            </a:extLst>
          </p:cNvPr>
          <p:cNvSpPr txBox="1"/>
          <p:nvPr/>
        </p:nvSpPr>
        <p:spPr>
          <a:xfrm>
            <a:off x="2121651" y="4311772"/>
            <a:ext cx="4900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</a:rPr>
              <a:t>Faculty disclosure information can be found on the app</a:t>
            </a:r>
          </a:p>
        </p:txBody>
      </p:sp>
    </p:spTree>
    <p:extLst>
      <p:ext uri="{BB962C8B-B14F-4D97-AF65-F5344CB8AC3E}">
        <p14:creationId xmlns:p14="http://schemas.microsoft.com/office/powerpoint/2010/main" val="197926972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7388" y="266731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 dirty="0">
                <a:solidFill>
                  <a:schemeClr val="bg1"/>
                </a:solidFill>
              </a:rPr>
              <a:t>Post-PCI FFR</a:t>
            </a:r>
            <a:r>
              <a:rPr lang="hu-HU" sz="2500" i="0" kern="0" dirty="0">
                <a:solidFill>
                  <a:schemeClr val="bg1"/>
                </a:solidFill>
              </a:rPr>
              <a:t> Flowchart</a:t>
            </a:r>
            <a:endParaRPr lang="en-US" sz="2500" i="0" kern="0" dirty="0">
              <a:solidFill>
                <a:schemeClr val="bg1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1F41702-4718-8B71-28DC-D5686F558D26}"/>
              </a:ext>
            </a:extLst>
          </p:cNvPr>
          <p:cNvSpPr txBox="1"/>
          <p:nvPr/>
        </p:nvSpPr>
        <p:spPr>
          <a:xfrm>
            <a:off x="2379226" y="4828817"/>
            <a:ext cx="422722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</a:rPr>
              <a:t>*N=12 (1.5%) were diagonal branches included as LAD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FBFE80-1136-4D38-8A17-ECAB2E960BFB}"/>
              </a:ext>
            </a:extLst>
          </p:cNvPr>
          <p:cNvSpPr/>
          <p:nvPr/>
        </p:nvSpPr>
        <p:spPr bwMode="auto">
          <a:xfrm>
            <a:off x="3395477" y="823556"/>
            <a:ext cx="2356191" cy="588495"/>
          </a:xfrm>
          <a:prstGeom prst="rect">
            <a:avLst/>
          </a:prstGeom>
          <a:solidFill>
            <a:schemeClr val="accent6"/>
          </a:solidFill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0" dirty="0">
                <a:solidFill>
                  <a:schemeClr val="tx1"/>
                </a:solidFill>
                <a:latin typeface="Arial" charset="0"/>
                <a:ea typeface="ヒラギノ角ゴ Pro W3" pitchFamily="-111" charset="-128"/>
              </a:rPr>
              <a:t>PCI arm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" charset="0"/>
              <a:ea typeface="ヒラギノ角ゴ Pro W3" pitchFamily="-111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i="0" dirty="0">
                <a:solidFill>
                  <a:schemeClr val="tx1"/>
                </a:solidFill>
                <a:latin typeface="Arial" charset="0"/>
                <a:ea typeface="ヒラギノ角ゴ Pro W3" pitchFamily="-111" charset="-128"/>
              </a:rPr>
              <a:t>N=757 pts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A97B54-9CB6-47F1-A11F-5EE80D55F6ED}"/>
              </a:ext>
            </a:extLst>
          </p:cNvPr>
          <p:cNvSpPr/>
          <p:nvPr/>
        </p:nvSpPr>
        <p:spPr bwMode="auto">
          <a:xfrm>
            <a:off x="2344578" y="1579347"/>
            <a:ext cx="2101798" cy="5884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charset="0"/>
                <a:ea typeface="ヒラギノ角ゴ Pro W3" pitchFamily="-111" charset="-128"/>
              </a:rPr>
              <a:t>With post-PCI FFR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200" b="0" i="0" kern="0" dirty="0">
                <a:solidFill>
                  <a:srgbClr val="5F5F5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N=461 pts (61%)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8B6442-D7CB-4218-862B-BF7B6C8CAD10}"/>
              </a:ext>
            </a:extLst>
          </p:cNvPr>
          <p:cNvSpPr/>
          <p:nvPr/>
        </p:nvSpPr>
        <p:spPr bwMode="auto">
          <a:xfrm>
            <a:off x="4700768" y="1578992"/>
            <a:ext cx="2101798" cy="5884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charset="0"/>
                <a:ea typeface="ヒラギノ角ゴ Pro W3" pitchFamily="-111" charset="-128"/>
              </a:rPr>
              <a:t>Without post-PCI FFR</a:t>
            </a:r>
          </a:p>
          <a:p>
            <a:pPr marL="0" marR="0" indent="0" algn="ctr" defTabSz="91440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0" dirty="0">
                <a:solidFill>
                  <a:srgbClr val="5F5F5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N=296 pts (39%)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39910A-F7F5-4B0A-8BD5-3828B923481D}"/>
              </a:ext>
            </a:extLst>
          </p:cNvPr>
          <p:cNvSpPr/>
          <p:nvPr/>
        </p:nvSpPr>
        <p:spPr bwMode="auto">
          <a:xfrm>
            <a:off x="2525163" y="2365856"/>
            <a:ext cx="1740628" cy="457200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b="0" i="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Valid data vessels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200" b="0" i="0" kern="0" dirty="0">
                <a:solidFill>
                  <a:srgbClr val="5F5F5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N=854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A4A24C-BEBF-4AA6-B9E9-B7177E633211}"/>
              </a:ext>
            </a:extLst>
          </p:cNvPr>
          <p:cNvSpPr/>
          <p:nvPr/>
        </p:nvSpPr>
        <p:spPr bwMode="auto">
          <a:xfrm>
            <a:off x="2525163" y="3311043"/>
            <a:ext cx="1740628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kern="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N=795 vessels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D7285D-66C8-4D5D-A8BB-9D469C506BE9}"/>
              </a:ext>
            </a:extLst>
          </p:cNvPr>
          <p:cNvSpPr/>
          <p:nvPr/>
        </p:nvSpPr>
        <p:spPr bwMode="auto">
          <a:xfrm>
            <a:off x="4491698" y="2888015"/>
            <a:ext cx="2560506" cy="36576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0" i="0" dirty="0">
                <a:solidFill>
                  <a:schemeClr val="bg2">
                    <a:lumMod val="65000"/>
                    <a:lumOff val="35000"/>
                  </a:schemeClr>
                </a:solidFill>
                <a:latin typeface="Arial" charset="0"/>
                <a:ea typeface="ヒラギノ角ゴ Pro W3" pitchFamily="-111" charset="-128"/>
              </a:rPr>
              <a:t>3   LMT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65000"/>
                    <a:lumOff val="35000"/>
                  </a:schemeClr>
                </a:solidFill>
                <a:latin typeface="Arial" charset="0"/>
                <a:ea typeface="ヒラギノ角ゴ Pro W3" pitchFamily="-111" charset="-128"/>
              </a:rPr>
              <a:t>56 side branches (main vessel enrolled)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4CFEE2-90EF-4D07-89E7-30E4E6FA36CA}"/>
              </a:ext>
            </a:extLst>
          </p:cNvPr>
          <p:cNvSpPr/>
          <p:nvPr/>
        </p:nvSpPr>
        <p:spPr bwMode="auto">
          <a:xfrm>
            <a:off x="2702761" y="3982891"/>
            <a:ext cx="1385432" cy="492997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0" dirty="0">
                <a:solidFill>
                  <a:schemeClr val="bg1"/>
                </a:solidFill>
                <a:latin typeface="Arial" charset="0"/>
                <a:ea typeface="ヒラギノ角ゴ Pro W3" pitchFamily="-111" charset="-128"/>
              </a:rPr>
              <a:t>LCX</a:t>
            </a:r>
          </a:p>
          <a:p>
            <a:pPr marL="0" marR="0" indent="0" algn="ctr" defTabSz="91440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0" dirty="0">
                <a:solidFill>
                  <a:srgbClr val="5F5F5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N=193 (24%)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B8636E-A1A1-484A-8D91-8F7DF610AB4D}"/>
              </a:ext>
            </a:extLst>
          </p:cNvPr>
          <p:cNvSpPr/>
          <p:nvPr/>
        </p:nvSpPr>
        <p:spPr bwMode="auto">
          <a:xfrm>
            <a:off x="4265791" y="3977251"/>
            <a:ext cx="1385432" cy="492997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0" dirty="0">
                <a:solidFill>
                  <a:schemeClr val="bg1"/>
                </a:solidFill>
                <a:latin typeface="Arial" charset="0"/>
                <a:ea typeface="ヒラギノ角ゴ Pro W3" pitchFamily="-111" charset="-128"/>
              </a:rPr>
              <a:t>RCA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200" b="0" i="0" kern="0" dirty="0">
                <a:solidFill>
                  <a:srgbClr val="5F5F5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N=220 (28%)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F88270-65FE-4701-955F-97E6E3646412}"/>
              </a:ext>
            </a:extLst>
          </p:cNvPr>
          <p:cNvSpPr/>
          <p:nvPr/>
        </p:nvSpPr>
        <p:spPr bwMode="auto">
          <a:xfrm>
            <a:off x="1139731" y="3982760"/>
            <a:ext cx="1385432" cy="492997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0" dirty="0">
                <a:solidFill>
                  <a:schemeClr val="bg1"/>
                </a:solidFill>
                <a:latin typeface="Arial" charset="0"/>
                <a:ea typeface="ヒラギノ角ゴ Pro W3" pitchFamily="-111" charset="-128"/>
              </a:rPr>
              <a:t>LAD*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200" b="0" i="0" kern="0" dirty="0">
                <a:solidFill>
                  <a:srgbClr val="5F5F5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N=382 (48%)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9A0F7E-A75D-4C72-8781-4549C4B47926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 flipH="1">
            <a:off x="4572001" y="1412051"/>
            <a:ext cx="1572" cy="93192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39C2B8-7AFF-4E17-924F-E207D8377661}"/>
              </a:ext>
            </a:extLst>
          </p:cNvPr>
          <p:cNvCxnSpPr>
            <a:stCxn id="10" idx="2"/>
            <a:endCxn id="12" idx="0"/>
          </p:cNvCxnSpPr>
          <p:nvPr/>
        </p:nvCxnSpPr>
        <p:spPr bwMode="auto">
          <a:xfrm>
            <a:off x="3395477" y="2167842"/>
            <a:ext cx="0" cy="1980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AD126D-5D8D-4A65-BCED-FA5606050D6E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 bwMode="auto">
          <a:xfrm>
            <a:off x="3395477" y="2823056"/>
            <a:ext cx="0" cy="4879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D0F5BA-FCEA-4F8F-AA8A-F0015278A729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 bwMode="auto">
          <a:xfrm>
            <a:off x="3395477" y="3676803"/>
            <a:ext cx="0" cy="3060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0C4DE75-0CBA-41BB-85F7-412A5A7BF2DA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3395477" y="3070895"/>
            <a:ext cx="109622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386" name="Connector: Elbow 16385">
            <a:extLst>
              <a:ext uri="{FF2B5EF4-FFF2-40B4-BE49-F238E27FC236}">
                <a16:creationId xmlns:a16="http://schemas.microsoft.com/office/drawing/2014/main" id="{32A3EE74-A762-43E5-84A2-D11673137E48}"/>
              </a:ext>
            </a:extLst>
          </p:cNvPr>
          <p:cNvCxnSpPr>
            <a:stCxn id="17" idx="0"/>
            <a:endCxn id="16" idx="0"/>
          </p:cNvCxnSpPr>
          <p:nvPr/>
        </p:nvCxnSpPr>
        <p:spPr bwMode="auto">
          <a:xfrm rot="5400000" flipH="1" flipV="1">
            <a:off x="3392723" y="2416976"/>
            <a:ext cx="5509" cy="3126060"/>
          </a:xfrm>
          <a:prstGeom prst="bentConnector3">
            <a:avLst>
              <a:gd name="adj1" fmla="val 233434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389" name="Connector: Elbow 16388">
            <a:extLst>
              <a:ext uri="{FF2B5EF4-FFF2-40B4-BE49-F238E27FC236}">
                <a16:creationId xmlns:a16="http://schemas.microsoft.com/office/drawing/2014/main" id="{C6393374-76CA-4131-9989-A47915CC7EF8}"/>
              </a:ext>
            </a:extLst>
          </p:cNvPr>
          <p:cNvCxnSpPr>
            <a:stCxn id="10" idx="0"/>
            <a:endCxn id="11" idx="0"/>
          </p:cNvCxnSpPr>
          <p:nvPr/>
        </p:nvCxnSpPr>
        <p:spPr bwMode="auto">
          <a:xfrm rot="5400000" flipH="1" flipV="1">
            <a:off x="4573395" y="401075"/>
            <a:ext cx="355" cy="2356190"/>
          </a:xfrm>
          <a:prstGeom prst="bentConnector3">
            <a:avLst>
              <a:gd name="adj1" fmla="val 1991295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37224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7388" y="266731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500" i="0" kern="0" dirty="0">
                <a:solidFill>
                  <a:schemeClr val="bg1"/>
                </a:solidFill>
              </a:rPr>
              <a:t>Predictors of </a:t>
            </a:r>
            <a:r>
              <a:rPr lang="en-US" sz="2500" i="0" kern="0" dirty="0">
                <a:solidFill>
                  <a:schemeClr val="bg1"/>
                </a:solidFill>
              </a:rPr>
              <a:t>P</a:t>
            </a:r>
            <a:r>
              <a:rPr lang="hu-HU" sz="2500" i="0" kern="0" dirty="0">
                <a:solidFill>
                  <a:schemeClr val="bg1"/>
                </a:solidFill>
              </a:rPr>
              <a:t>ost-PCI FFR</a:t>
            </a:r>
            <a:endParaRPr lang="en-US" sz="2500" i="0" kern="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554A4-7100-4BF9-B7FC-2BD0554CE812}"/>
              </a:ext>
            </a:extLst>
          </p:cNvPr>
          <p:cNvSpPr txBox="1"/>
          <p:nvPr/>
        </p:nvSpPr>
        <p:spPr>
          <a:xfrm>
            <a:off x="2121651" y="4311772"/>
            <a:ext cx="4900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</a:rPr>
              <a:t>Faculty disclosure information can be found on the app</a:t>
            </a: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EC29D091-2DD9-ADFA-23EA-ACB6EA2FE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722209"/>
              </p:ext>
            </p:extLst>
          </p:nvPr>
        </p:nvGraphicFramePr>
        <p:xfrm>
          <a:off x="1069089" y="1122947"/>
          <a:ext cx="6856050" cy="3108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55084">
                  <a:extLst>
                    <a:ext uri="{9D8B030D-6E8A-4147-A177-3AD203B41FA5}">
                      <a16:colId xmlns:a16="http://schemas.microsoft.com/office/drawing/2014/main" val="2394420360"/>
                    </a:ext>
                  </a:extLst>
                </a:gridCol>
                <a:gridCol w="2118875">
                  <a:extLst>
                    <a:ext uri="{9D8B030D-6E8A-4147-A177-3AD203B41FA5}">
                      <a16:colId xmlns:a16="http://schemas.microsoft.com/office/drawing/2014/main" val="3822825887"/>
                    </a:ext>
                  </a:extLst>
                </a:gridCol>
                <a:gridCol w="1463763">
                  <a:extLst>
                    <a:ext uri="{9D8B030D-6E8A-4147-A177-3AD203B41FA5}">
                      <a16:colId xmlns:a16="http://schemas.microsoft.com/office/drawing/2014/main" val="3149815676"/>
                    </a:ext>
                  </a:extLst>
                </a:gridCol>
                <a:gridCol w="1318328">
                  <a:extLst>
                    <a:ext uri="{9D8B030D-6E8A-4147-A177-3AD203B41FA5}">
                      <a16:colId xmlns:a16="http://schemas.microsoft.com/office/drawing/2014/main" val="38816407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011D32"/>
                          </a:solidFill>
                          <a:latin typeface="+mn-ea"/>
                          <a:ea typeface="+mn-ea"/>
                        </a:rPr>
                        <a:t>Variable</a:t>
                      </a:r>
                      <a:endParaRPr kumimoji="1" lang="ja-JP" altLang="en-US" sz="1200" b="1" dirty="0">
                        <a:solidFill>
                          <a:srgbClr val="011D32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rgbClr val="011D32"/>
                          </a:solidFill>
                          <a:latin typeface="+mn-ea"/>
                          <a:ea typeface="+mn-ea"/>
                        </a:rPr>
                        <a:t>Partial Regression Coefficient</a:t>
                      </a:r>
                      <a:endParaRPr kumimoji="1" lang="ja-JP" altLang="en-US" sz="1200" b="1" dirty="0">
                        <a:solidFill>
                          <a:srgbClr val="011D32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rgbClr val="011D32"/>
                          </a:solidFill>
                          <a:latin typeface="+mn-ea"/>
                          <a:ea typeface="+mn-ea"/>
                        </a:rPr>
                        <a:t>95% CI</a:t>
                      </a:r>
                      <a:endParaRPr kumimoji="1" lang="ja-JP" altLang="en-US" sz="1200" b="1" dirty="0">
                        <a:solidFill>
                          <a:srgbClr val="011D32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i="1" dirty="0">
                          <a:solidFill>
                            <a:srgbClr val="011D32"/>
                          </a:solidFill>
                          <a:latin typeface="+mn-ea"/>
                          <a:ea typeface="+mn-ea"/>
                        </a:rPr>
                        <a:t>P</a:t>
                      </a:r>
                      <a:r>
                        <a:rPr kumimoji="1" lang="en-US" altLang="ja-JP" sz="1200" b="1" dirty="0">
                          <a:solidFill>
                            <a:srgbClr val="011D32"/>
                          </a:solidFill>
                          <a:latin typeface="+mn-ea"/>
                          <a:ea typeface="+mn-ea"/>
                        </a:rPr>
                        <a:t> value</a:t>
                      </a:r>
                      <a:endParaRPr kumimoji="1" lang="ja-JP" altLang="en-US" sz="1200" b="1" dirty="0">
                        <a:solidFill>
                          <a:srgbClr val="011D32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83033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Male sex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-0.012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-0.018 to -0.006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&lt;0.001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771339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LAD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-0.024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-0.029 to -0.019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&lt;0.001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843898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Minimum stent diameter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0.020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0.009 to 0.031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&lt;0.001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412334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Total stent length</a:t>
                      </a:r>
                      <a:endParaRPr kumimoji="1" lang="ja-JP" altLang="en-US" sz="1200" b="1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-0.0004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-0.0006 to -0.0001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0.006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35872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011D32"/>
                          </a:solidFill>
                          <a:latin typeface="+mn-ea"/>
                          <a:ea typeface="+mn-ea"/>
                        </a:rPr>
                        <a:t>Diabetes mellitus</a:t>
                      </a:r>
                      <a:endParaRPr kumimoji="1" lang="ja-JP" altLang="en-US" sz="1200" b="1" dirty="0">
                        <a:solidFill>
                          <a:srgbClr val="011D32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rgbClr val="011D32"/>
                          </a:solidFill>
                          <a:latin typeface="+mn-ea"/>
                          <a:ea typeface="+mn-ea"/>
                        </a:rPr>
                        <a:t>0.004</a:t>
                      </a:r>
                      <a:endParaRPr kumimoji="1" lang="ja-JP" altLang="en-US" sz="1200" b="0" dirty="0">
                        <a:solidFill>
                          <a:srgbClr val="011D32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rgbClr val="011D32"/>
                          </a:solidFill>
                          <a:latin typeface="+mn-ea"/>
                          <a:ea typeface="+mn-ea"/>
                        </a:rPr>
                        <a:t>-0.002 to 0.010</a:t>
                      </a:r>
                      <a:r>
                        <a:rPr kumimoji="1" lang="ja-JP" altLang="en-US" sz="1200" b="0" dirty="0">
                          <a:solidFill>
                            <a:srgbClr val="011D32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rgbClr val="011D32"/>
                          </a:solidFill>
                          <a:latin typeface="+mn-ea"/>
                          <a:ea typeface="+mn-ea"/>
                        </a:rPr>
                        <a:t>0.15</a:t>
                      </a:r>
                      <a:endParaRPr kumimoji="1" lang="ja-JP" altLang="en-US" sz="1200" b="0" dirty="0">
                        <a:solidFill>
                          <a:srgbClr val="011D32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291086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011D32"/>
                          </a:solidFill>
                          <a:latin typeface="+mn-ea"/>
                          <a:ea typeface="+mn-ea"/>
                        </a:rPr>
                        <a:t>Baseline FFR</a:t>
                      </a:r>
                      <a:endParaRPr kumimoji="1" lang="ja-JP" altLang="en-US" sz="1200" b="1">
                        <a:solidFill>
                          <a:srgbClr val="011D32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rgbClr val="011D32"/>
                          </a:solidFill>
                          <a:latin typeface="+mn-ea"/>
                          <a:ea typeface="+mn-ea"/>
                        </a:rPr>
                        <a:t>0.025</a:t>
                      </a:r>
                      <a:endParaRPr kumimoji="1" lang="ja-JP" altLang="en-US" sz="1200" b="0" dirty="0">
                        <a:solidFill>
                          <a:srgbClr val="011D32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rgbClr val="011D32"/>
                          </a:solidFill>
                          <a:latin typeface="+mn-ea"/>
                          <a:ea typeface="+mn-ea"/>
                        </a:rPr>
                        <a:t>-0.012 to 0.062</a:t>
                      </a:r>
                      <a:endParaRPr kumimoji="1" lang="ja-JP" altLang="en-US" sz="1200" b="0" dirty="0">
                        <a:solidFill>
                          <a:srgbClr val="011D32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rgbClr val="011D32"/>
                          </a:solidFill>
                          <a:latin typeface="+mn-ea"/>
                          <a:ea typeface="+mn-ea"/>
                        </a:rPr>
                        <a:t>0.18</a:t>
                      </a:r>
                      <a:endParaRPr kumimoji="1" lang="ja-JP" altLang="en-US" sz="1200" b="0" dirty="0">
                        <a:solidFill>
                          <a:srgbClr val="011D32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499929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5FE2727-358A-4E74-B034-F730E3846DF7}"/>
              </a:ext>
            </a:extLst>
          </p:cNvPr>
          <p:cNvSpPr/>
          <p:nvPr/>
        </p:nvSpPr>
        <p:spPr bwMode="auto">
          <a:xfrm>
            <a:off x="1069090" y="1783081"/>
            <a:ext cx="6856050" cy="161075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5529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50328" y="1534410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FF62CB-AFF6-404C-8C84-A9D360147554}"/>
              </a:ext>
            </a:extLst>
          </p:cNvPr>
          <p:cNvSpPr txBox="1"/>
          <p:nvPr/>
        </p:nvSpPr>
        <p:spPr>
          <a:xfrm>
            <a:off x="1188702" y="4810255"/>
            <a:ext cx="6766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0" kern="0" dirty="0">
                <a:solidFill>
                  <a:schemeClr val="tx1"/>
                </a:solidFill>
              </a:rPr>
              <a:t>TVF = Target Vessel Failure, defined as cardiac death, target vessel MI, or target vessel revascularization (vessel-level)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43EF73-0060-4040-9A7B-C6764F1D8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500" i="0" kern="0" dirty="0">
                <a:solidFill>
                  <a:schemeClr val="bg1"/>
                </a:solidFill>
              </a:rPr>
              <a:t>Primary </a:t>
            </a:r>
            <a:r>
              <a:rPr lang="en-US" sz="2500" i="0" kern="0" dirty="0">
                <a:solidFill>
                  <a:schemeClr val="bg1"/>
                </a:solidFill>
              </a:rPr>
              <a:t>E</a:t>
            </a:r>
            <a:r>
              <a:rPr lang="hu-HU" sz="2500" i="0" kern="0" dirty="0">
                <a:solidFill>
                  <a:schemeClr val="bg1"/>
                </a:solidFill>
              </a:rPr>
              <a:t>nd</a:t>
            </a:r>
            <a:r>
              <a:rPr lang="en-US" sz="2500" i="0" kern="0" dirty="0">
                <a:solidFill>
                  <a:schemeClr val="bg1"/>
                </a:solidFill>
              </a:rPr>
              <a:t>p</a:t>
            </a:r>
            <a:r>
              <a:rPr lang="hu-HU" sz="2500" i="0" kern="0" dirty="0">
                <a:solidFill>
                  <a:schemeClr val="bg1"/>
                </a:solidFill>
              </a:rPr>
              <a:t>oint:</a:t>
            </a:r>
            <a:r>
              <a:rPr lang="en-US" sz="2500" i="0" kern="0" dirty="0">
                <a:solidFill>
                  <a:schemeClr val="bg1"/>
                </a:solidFill>
              </a:rPr>
              <a:t> TVF at 1 Year </a:t>
            </a:r>
            <a:br>
              <a:rPr lang="en-US" sz="2500" i="0" kern="0" dirty="0">
                <a:solidFill>
                  <a:schemeClr val="bg1"/>
                </a:solidFill>
              </a:rPr>
            </a:br>
            <a:r>
              <a:rPr lang="en-US" sz="1800" b="0" i="0" kern="0" dirty="0">
                <a:solidFill>
                  <a:schemeClr val="bg1"/>
                </a:solidFill>
              </a:rPr>
              <a:t>(Vessel-Level A</a:t>
            </a:r>
            <a:r>
              <a:rPr lang="hu-HU" sz="1800" b="0" i="0" kern="0" dirty="0">
                <a:solidFill>
                  <a:schemeClr val="bg1"/>
                </a:solidFill>
              </a:rPr>
              <a:t>nalysis</a:t>
            </a:r>
            <a:r>
              <a:rPr lang="en-US" sz="1800" b="0" i="0" kern="0" dirty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9294F90-D2F7-45B8-27C0-B3D68A144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10"/>
          <a:stretch/>
        </p:blipFill>
        <p:spPr>
          <a:xfrm>
            <a:off x="1575742" y="1007834"/>
            <a:ext cx="5408154" cy="2987391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946218D-A02A-48C6-A81F-A92F8D754A5D}"/>
              </a:ext>
            </a:extLst>
          </p:cNvPr>
          <p:cNvGraphicFramePr>
            <a:graphicFrameLocks noGrp="1"/>
          </p:cNvGraphicFramePr>
          <p:nvPr/>
        </p:nvGraphicFramePr>
        <p:xfrm>
          <a:off x="1616451" y="4059202"/>
          <a:ext cx="5451231" cy="4267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200604">
                  <a:extLst>
                    <a:ext uri="{9D8B030D-6E8A-4147-A177-3AD203B41FA5}">
                      <a16:colId xmlns:a16="http://schemas.microsoft.com/office/drawing/2014/main" val="1034911215"/>
                    </a:ext>
                  </a:extLst>
                </a:gridCol>
                <a:gridCol w="404446">
                  <a:extLst>
                    <a:ext uri="{9D8B030D-6E8A-4147-A177-3AD203B41FA5}">
                      <a16:colId xmlns:a16="http://schemas.microsoft.com/office/drawing/2014/main" val="3745606924"/>
                    </a:ext>
                  </a:extLst>
                </a:gridCol>
                <a:gridCol w="249701">
                  <a:extLst>
                    <a:ext uri="{9D8B030D-6E8A-4147-A177-3AD203B41FA5}">
                      <a16:colId xmlns:a16="http://schemas.microsoft.com/office/drawing/2014/main" val="2317759951"/>
                    </a:ext>
                  </a:extLst>
                </a:gridCol>
                <a:gridCol w="899120">
                  <a:extLst>
                    <a:ext uri="{9D8B030D-6E8A-4147-A177-3AD203B41FA5}">
                      <a16:colId xmlns:a16="http://schemas.microsoft.com/office/drawing/2014/main" val="1636283719"/>
                    </a:ext>
                  </a:extLst>
                </a:gridCol>
                <a:gridCol w="899120">
                  <a:extLst>
                    <a:ext uri="{9D8B030D-6E8A-4147-A177-3AD203B41FA5}">
                      <a16:colId xmlns:a16="http://schemas.microsoft.com/office/drawing/2014/main" val="3146863835"/>
                    </a:ext>
                  </a:extLst>
                </a:gridCol>
                <a:gridCol w="899120">
                  <a:extLst>
                    <a:ext uri="{9D8B030D-6E8A-4147-A177-3AD203B41FA5}">
                      <a16:colId xmlns:a16="http://schemas.microsoft.com/office/drawing/2014/main" val="3050089835"/>
                    </a:ext>
                  </a:extLst>
                </a:gridCol>
                <a:gridCol w="899120">
                  <a:extLst>
                    <a:ext uri="{9D8B030D-6E8A-4147-A177-3AD203B41FA5}">
                      <a16:colId xmlns:a16="http://schemas.microsoft.com/office/drawing/2014/main" val="200928317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rgbClr val="C00000"/>
                          </a:solidFill>
                        </a:rPr>
                        <a:t>Post-PCI FFR ≤0.88</a:t>
                      </a:r>
                      <a:endParaRPr lang="en-US" sz="8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360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    355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             351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  345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7300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rgbClr val="4270DD"/>
                          </a:solidFill>
                        </a:rPr>
                        <a:t>Post-PCI FFR &gt;0.88</a:t>
                      </a:r>
                      <a:endParaRPr lang="en-US" sz="800" kern="1200" dirty="0">
                        <a:solidFill>
                          <a:srgbClr val="4270D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428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4270D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427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     427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             415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  414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3908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7C4D50-DAD2-4066-BB39-B78496D02E59}"/>
              </a:ext>
            </a:extLst>
          </p:cNvPr>
          <p:cNvSpPr txBox="1"/>
          <p:nvPr/>
        </p:nvSpPr>
        <p:spPr>
          <a:xfrm>
            <a:off x="6681556" y="2440983"/>
            <a:ext cx="772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C00000"/>
                </a:solidFill>
              </a:rPr>
              <a:t>5.7%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2AE32-9783-4C20-A4A3-0801458482AE}"/>
              </a:ext>
            </a:extLst>
          </p:cNvPr>
          <p:cNvSpPr txBox="1"/>
          <p:nvPr/>
        </p:nvSpPr>
        <p:spPr>
          <a:xfrm>
            <a:off x="6681556" y="3017775"/>
            <a:ext cx="772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4270DD"/>
                </a:solidFill>
              </a:rPr>
              <a:t>2.1%</a:t>
            </a:r>
          </a:p>
        </p:txBody>
      </p:sp>
    </p:spTree>
    <p:extLst>
      <p:ext uri="{BB962C8B-B14F-4D97-AF65-F5344CB8AC3E}">
        <p14:creationId xmlns:p14="http://schemas.microsoft.com/office/powerpoint/2010/main" val="346179505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440EB-7613-44E2-A9D7-BF8D7D7C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i="0" kern="0" dirty="0">
                <a:solidFill>
                  <a:schemeClr val="bg1"/>
                </a:solidFill>
              </a:rPr>
              <a:t>1-Year Outcomes Based on P</a:t>
            </a:r>
            <a:r>
              <a:rPr lang="hu-HU" sz="2500" i="0" kern="0" dirty="0">
                <a:solidFill>
                  <a:schemeClr val="bg1"/>
                </a:solidFill>
              </a:rPr>
              <a:t>ost-PCI FFR</a:t>
            </a:r>
            <a:br>
              <a:rPr lang="hu-HU" sz="2500" i="0" kern="0" dirty="0">
                <a:solidFill>
                  <a:schemeClr val="bg1"/>
                </a:solidFill>
              </a:rPr>
            </a:br>
            <a:r>
              <a:rPr lang="en-US" sz="1800" b="0" i="0" kern="0" dirty="0">
                <a:solidFill>
                  <a:schemeClr val="bg1"/>
                </a:solidFill>
              </a:rPr>
              <a:t>(</a:t>
            </a:r>
            <a:r>
              <a:rPr lang="hu-HU" sz="1800" b="0" i="0" kern="0" dirty="0">
                <a:solidFill>
                  <a:schemeClr val="bg1"/>
                </a:solidFill>
              </a:rPr>
              <a:t>Vessel-</a:t>
            </a:r>
            <a:r>
              <a:rPr lang="en-US" sz="1800" b="0" i="0" kern="0" dirty="0">
                <a:solidFill>
                  <a:schemeClr val="bg1"/>
                </a:solidFill>
              </a:rPr>
              <a:t>L</a:t>
            </a:r>
            <a:r>
              <a:rPr lang="hu-HU" sz="1800" b="0" i="0" kern="0" dirty="0">
                <a:solidFill>
                  <a:schemeClr val="bg1"/>
                </a:solidFill>
              </a:rPr>
              <a:t>evel </a:t>
            </a:r>
            <a:r>
              <a:rPr lang="en-US" sz="1800" b="0" i="0" kern="0" dirty="0">
                <a:solidFill>
                  <a:schemeClr val="bg1"/>
                </a:solidFill>
              </a:rPr>
              <a:t>A</a:t>
            </a:r>
            <a:r>
              <a:rPr lang="hu-HU" sz="1800" b="0" i="0" kern="0" dirty="0">
                <a:solidFill>
                  <a:schemeClr val="bg1"/>
                </a:solidFill>
              </a:rPr>
              <a:t>nalysis</a:t>
            </a:r>
            <a:r>
              <a:rPr lang="en-US" sz="1800" b="0" i="0" kern="0" dirty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5A7EBFAB-8B67-5181-716F-19B8F7CC6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049908"/>
              </p:ext>
            </p:extLst>
          </p:nvPr>
        </p:nvGraphicFramePr>
        <p:xfrm>
          <a:off x="1033750" y="1273515"/>
          <a:ext cx="6971003" cy="26974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116661622"/>
                    </a:ext>
                  </a:extLst>
                </a:gridCol>
                <a:gridCol w="1135189">
                  <a:extLst>
                    <a:ext uri="{9D8B030D-6E8A-4147-A177-3AD203B41FA5}">
                      <a16:colId xmlns:a16="http://schemas.microsoft.com/office/drawing/2014/main" val="201499926"/>
                    </a:ext>
                  </a:extLst>
                </a:gridCol>
                <a:gridCol w="1705113">
                  <a:extLst>
                    <a:ext uri="{9D8B030D-6E8A-4147-A177-3AD203B41FA5}">
                      <a16:colId xmlns:a16="http://schemas.microsoft.com/office/drawing/2014/main" val="2709712876"/>
                    </a:ext>
                  </a:extLst>
                </a:gridCol>
                <a:gridCol w="1291733">
                  <a:extLst>
                    <a:ext uri="{9D8B030D-6E8A-4147-A177-3AD203B41FA5}">
                      <a16:colId xmlns:a16="http://schemas.microsoft.com/office/drawing/2014/main" val="3195549457"/>
                    </a:ext>
                  </a:extLst>
                </a:gridCol>
                <a:gridCol w="95768">
                  <a:extLst>
                    <a:ext uri="{9D8B030D-6E8A-4147-A177-3AD203B41FA5}">
                      <a16:colId xmlns:a16="http://schemas.microsoft.com/office/drawing/2014/main" val="14064845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95% CI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value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extLst>
                  <a:ext uri="{0D108BD9-81ED-4DB2-BD59-A6C34878D82A}">
                    <a16:rowId xmlns:a16="http://schemas.microsoft.com/office/drawing/2014/main" val="282669909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TVF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(Cardiac death, TVMI, TVR)</a:t>
                      </a:r>
                      <a:endParaRPr lang="hu-HU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0.67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0.48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 0.93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</a:rPr>
                        <a:t>0.017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extLst>
                  <a:ext uri="{0D108BD9-81ED-4DB2-BD59-A6C34878D82A}">
                    <a16:rowId xmlns:a16="http://schemas.microsoft.com/office/drawing/2014/main" val="82488319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Cardiac death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0.81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0.66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 0.98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</a:rPr>
                        <a:t>0.029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extLst>
                  <a:ext uri="{0D108BD9-81ED-4DB2-BD59-A6C34878D82A}">
                    <a16:rowId xmlns:a16="http://schemas.microsoft.com/office/drawing/2014/main" val="162631975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TVMI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>
                          <a:solidFill>
                            <a:schemeClr val="bg1"/>
                          </a:solidFill>
                          <a:effectLst/>
                        </a:rPr>
                        <a:t>0.72</a:t>
                      </a:r>
                      <a:endParaRPr lang="hu-H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0.45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 1.16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0.18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extLst>
                  <a:ext uri="{0D108BD9-81ED-4DB2-BD59-A6C34878D82A}">
                    <a16:rowId xmlns:a16="http://schemas.microsoft.com/office/drawing/2014/main" val="273511492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Cardiac death + TVMI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>
                          <a:solidFill>
                            <a:schemeClr val="bg1"/>
                          </a:solidFill>
                          <a:effectLst/>
                        </a:rPr>
                        <a:t>0.75</a:t>
                      </a:r>
                      <a:endParaRPr lang="hu-H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0.55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 1.04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0.09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extLst>
                  <a:ext uri="{0D108BD9-81ED-4DB2-BD59-A6C34878D82A}">
                    <a16:rowId xmlns:a16="http://schemas.microsoft.com/office/drawing/2014/main" val="154208803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TVR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>
                          <a:solidFill>
                            <a:schemeClr val="bg1"/>
                          </a:solidFill>
                          <a:effectLst/>
                        </a:rPr>
                        <a:t>0.64</a:t>
                      </a:r>
                      <a:endParaRPr lang="hu-H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0.41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 1.00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0.051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extLst>
                  <a:ext uri="{0D108BD9-81ED-4DB2-BD59-A6C34878D82A}">
                    <a16:rowId xmlns:a16="http://schemas.microsoft.com/office/drawing/2014/main" val="19934282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A690FE6-923E-4FC1-8941-79ADE4DE321B}"/>
              </a:ext>
            </a:extLst>
          </p:cNvPr>
          <p:cNvSpPr/>
          <p:nvPr/>
        </p:nvSpPr>
        <p:spPr bwMode="auto">
          <a:xfrm>
            <a:off x="1029252" y="1920243"/>
            <a:ext cx="7010840" cy="819443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23828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740424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7388" y="116681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 dirty="0">
                <a:solidFill>
                  <a:schemeClr val="bg1"/>
                </a:solidFill>
              </a:rPr>
              <a:t>Secondary Endpoint: TVF at 1 Year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(Patient-Level </a:t>
            </a:r>
            <a:r>
              <a:rPr lang="en-US" sz="1800" b="0" i="0" kern="0" dirty="0">
                <a:solidFill>
                  <a:schemeClr val="bg1"/>
                </a:solidFill>
              </a:rPr>
              <a:t>A</a:t>
            </a:r>
            <a:r>
              <a:rPr lang="hu-HU" sz="1800" b="0" i="0" kern="0" dirty="0">
                <a:solidFill>
                  <a:schemeClr val="bg1"/>
                </a:solidFill>
              </a:rPr>
              <a:t>nalysis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8F436-E6F8-439A-865F-C70CB24DBCE7}"/>
              </a:ext>
            </a:extLst>
          </p:cNvPr>
          <p:cNvSpPr txBox="1"/>
          <p:nvPr/>
        </p:nvSpPr>
        <p:spPr>
          <a:xfrm>
            <a:off x="1236792" y="4810255"/>
            <a:ext cx="66704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0" kern="0" dirty="0">
                <a:solidFill>
                  <a:schemeClr val="tx1"/>
                </a:solidFill>
              </a:rPr>
              <a:t>TVF = Target Vessel Failure, defined as cardiac death, target vessel MI, or target vessel revascularization (patient-level)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5D32AD1-97FF-45C9-8822-8923AD789B09}"/>
              </a:ext>
            </a:extLst>
          </p:cNvPr>
          <p:cNvGraphicFramePr>
            <a:graphicFrameLocks noGrp="1"/>
          </p:cNvGraphicFramePr>
          <p:nvPr/>
        </p:nvGraphicFramePr>
        <p:xfrm>
          <a:off x="1616450" y="4062352"/>
          <a:ext cx="5451231" cy="4267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200604">
                  <a:extLst>
                    <a:ext uri="{9D8B030D-6E8A-4147-A177-3AD203B41FA5}">
                      <a16:colId xmlns:a16="http://schemas.microsoft.com/office/drawing/2014/main" val="1034911215"/>
                    </a:ext>
                  </a:extLst>
                </a:gridCol>
                <a:gridCol w="404446">
                  <a:extLst>
                    <a:ext uri="{9D8B030D-6E8A-4147-A177-3AD203B41FA5}">
                      <a16:colId xmlns:a16="http://schemas.microsoft.com/office/drawing/2014/main" val="3745606924"/>
                    </a:ext>
                  </a:extLst>
                </a:gridCol>
                <a:gridCol w="249701">
                  <a:extLst>
                    <a:ext uri="{9D8B030D-6E8A-4147-A177-3AD203B41FA5}">
                      <a16:colId xmlns:a16="http://schemas.microsoft.com/office/drawing/2014/main" val="2317759951"/>
                    </a:ext>
                  </a:extLst>
                </a:gridCol>
                <a:gridCol w="899120">
                  <a:extLst>
                    <a:ext uri="{9D8B030D-6E8A-4147-A177-3AD203B41FA5}">
                      <a16:colId xmlns:a16="http://schemas.microsoft.com/office/drawing/2014/main" val="1636283719"/>
                    </a:ext>
                  </a:extLst>
                </a:gridCol>
                <a:gridCol w="899120">
                  <a:extLst>
                    <a:ext uri="{9D8B030D-6E8A-4147-A177-3AD203B41FA5}">
                      <a16:colId xmlns:a16="http://schemas.microsoft.com/office/drawing/2014/main" val="3146863835"/>
                    </a:ext>
                  </a:extLst>
                </a:gridCol>
                <a:gridCol w="899120">
                  <a:extLst>
                    <a:ext uri="{9D8B030D-6E8A-4147-A177-3AD203B41FA5}">
                      <a16:colId xmlns:a16="http://schemas.microsoft.com/office/drawing/2014/main" val="3050089835"/>
                    </a:ext>
                  </a:extLst>
                </a:gridCol>
                <a:gridCol w="899120">
                  <a:extLst>
                    <a:ext uri="{9D8B030D-6E8A-4147-A177-3AD203B41FA5}">
                      <a16:colId xmlns:a16="http://schemas.microsoft.com/office/drawing/2014/main" val="200928317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rgbClr val="C00000"/>
                          </a:solidFill>
                        </a:rPr>
                        <a:t>Post-PCI FFR ≤0.88</a:t>
                      </a:r>
                      <a:endParaRPr lang="en-US" sz="8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299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294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    289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             284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C00000"/>
                          </a:solidFill>
                        </a:rPr>
                        <a:t>  280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7300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rgbClr val="4270DD"/>
                          </a:solidFill>
                        </a:rPr>
                        <a:t>Post-PCI FFR &gt;0.88</a:t>
                      </a:r>
                      <a:endParaRPr lang="en-US" sz="800" kern="1200" dirty="0">
                        <a:solidFill>
                          <a:srgbClr val="4270D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162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4270D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161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     161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             157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4270DD"/>
                          </a:solidFill>
                        </a:rPr>
                        <a:t>  156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39086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849E06C-1FB2-438A-82FA-E3467BCE00C4}"/>
              </a:ext>
            </a:extLst>
          </p:cNvPr>
          <p:cNvSpPr txBox="1"/>
          <p:nvPr/>
        </p:nvSpPr>
        <p:spPr>
          <a:xfrm>
            <a:off x="6920709" y="2340246"/>
            <a:ext cx="787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C00000"/>
                </a:solidFill>
              </a:rPr>
              <a:t>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319A5-AD98-4E12-B755-1EBD96F72CCC}"/>
              </a:ext>
            </a:extLst>
          </p:cNvPr>
          <p:cNvSpPr txBox="1"/>
          <p:nvPr/>
        </p:nvSpPr>
        <p:spPr>
          <a:xfrm>
            <a:off x="6920985" y="2822448"/>
            <a:ext cx="787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4270DD"/>
                </a:solidFill>
              </a:rPr>
              <a:t>3.8%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5ADA70C-A49D-B318-846F-7E098D0FE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171" y="871369"/>
            <a:ext cx="5345850" cy="31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5653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7388" y="266731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500" i="0" kern="0" dirty="0">
              <a:solidFill>
                <a:schemeClr val="bg1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8C44ED3-4F8C-BD30-223F-F8FC8E51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70" y="266731"/>
            <a:ext cx="8113427" cy="46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500" i="0" kern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DA089-E58B-466D-AE8F-DF4B5376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i="0" kern="0" dirty="0">
                <a:solidFill>
                  <a:schemeClr val="bg1"/>
                </a:solidFill>
              </a:rPr>
              <a:t>1-Year Outcomes Based on P</a:t>
            </a:r>
            <a:r>
              <a:rPr lang="hu-HU" sz="2500" i="0" kern="0" dirty="0">
                <a:solidFill>
                  <a:schemeClr val="bg1"/>
                </a:solidFill>
              </a:rPr>
              <a:t>ost-PCI FFR</a:t>
            </a:r>
            <a:br>
              <a:rPr lang="hu-HU" sz="2500" i="0" kern="0" dirty="0">
                <a:solidFill>
                  <a:schemeClr val="bg1"/>
                </a:solidFill>
              </a:rPr>
            </a:br>
            <a:r>
              <a:rPr lang="en-US" sz="1800" b="0" i="0" kern="0" dirty="0">
                <a:solidFill>
                  <a:schemeClr val="bg1"/>
                </a:solidFill>
              </a:rPr>
              <a:t>(</a:t>
            </a:r>
            <a:r>
              <a:rPr lang="hu-HU" sz="1800" b="0" i="0" kern="0" dirty="0">
                <a:solidFill>
                  <a:schemeClr val="bg1"/>
                </a:solidFill>
              </a:rPr>
              <a:t>Patient-</a:t>
            </a:r>
            <a:r>
              <a:rPr lang="en-US" sz="1800" b="0" i="0" kern="0" dirty="0">
                <a:solidFill>
                  <a:schemeClr val="bg1"/>
                </a:solidFill>
              </a:rPr>
              <a:t>L</a:t>
            </a:r>
            <a:r>
              <a:rPr lang="hu-HU" sz="1800" b="0" i="0" kern="0" dirty="0">
                <a:solidFill>
                  <a:schemeClr val="bg1"/>
                </a:solidFill>
              </a:rPr>
              <a:t>evel </a:t>
            </a:r>
            <a:r>
              <a:rPr lang="en-US" sz="1800" b="0" i="0" kern="0" dirty="0">
                <a:solidFill>
                  <a:schemeClr val="bg1"/>
                </a:solidFill>
              </a:rPr>
              <a:t>A</a:t>
            </a:r>
            <a:r>
              <a:rPr lang="hu-HU" sz="1800" b="0" i="0" kern="0" dirty="0">
                <a:solidFill>
                  <a:schemeClr val="bg1"/>
                </a:solidFill>
              </a:rPr>
              <a:t>nalysis</a:t>
            </a:r>
            <a:r>
              <a:rPr lang="en-US" sz="1800" b="0" i="0" kern="0" dirty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1A070790-D6F3-727E-E21F-297AF655D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817775"/>
              </p:ext>
            </p:extLst>
          </p:nvPr>
        </p:nvGraphicFramePr>
        <p:xfrm>
          <a:off x="1069089" y="1185903"/>
          <a:ext cx="6971002" cy="26974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739739">
                  <a:extLst>
                    <a:ext uri="{9D8B030D-6E8A-4147-A177-3AD203B41FA5}">
                      <a16:colId xmlns:a16="http://schemas.microsoft.com/office/drawing/2014/main" val="1033627773"/>
                    </a:ext>
                  </a:extLst>
                </a:gridCol>
                <a:gridCol w="1041468">
                  <a:extLst>
                    <a:ext uri="{9D8B030D-6E8A-4147-A177-3AD203B41FA5}">
                      <a16:colId xmlns:a16="http://schemas.microsoft.com/office/drawing/2014/main" val="2876064754"/>
                    </a:ext>
                  </a:extLst>
                </a:gridCol>
                <a:gridCol w="1652104">
                  <a:extLst>
                    <a:ext uri="{9D8B030D-6E8A-4147-A177-3AD203B41FA5}">
                      <a16:colId xmlns:a16="http://schemas.microsoft.com/office/drawing/2014/main" val="146212181"/>
                    </a:ext>
                  </a:extLst>
                </a:gridCol>
                <a:gridCol w="1434965">
                  <a:extLst>
                    <a:ext uri="{9D8B030D-6E8A-4147-A177-3AD203B41FA5}">
                      <a16:colId xmlns:a16="http://schemas.microsoft.com/office/drawing/2014/main" val="3061099067"/>
                    </a:ext>
                  </a:extLst>
                </a:gridCol>
                <a:gridCol w="102726">
                  <a:extLst>
                    <a:ext uri="{9D8B030D-6E8A-4147-A177-3AD203B41FA5}">
                      <a16:colId xmlns:a16="http://schemas.microsoft.com/office/drawing/2014/main" val="10921203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95% CI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value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0" marB="0" anchor="ctr"/>
                </a:tc>
                <a:extLst>
                  <a:ext uri="{0D108BD9-81ED-4DB2-BD59-A6C34878D82A}">
                    <a16:rowId xmlns:a16="http://schemas.microsoft.com/office/drawing/2014/main" val="160273493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TVF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(Cardiac death, TVMI, TVR)</a:t>
                      </a:r>
                      <a:endParaRPr lang="hu-HU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0.65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0.48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 0.89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</a:rPr>
                        <a:t>0.0074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extLst>
                  <a:ext uri="{0D108BD9-81ED-4DB2-BD59-A6C34878D82A}">
                    <a16:rowId xmlns:a16="http://schemas.microsoft.com/office/drawing/2014/main" val="303043827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Cardiac death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>
                          <a:solidFill>
                            <a:schemeClr val="bg1"/>
                          </a:solidFill>
                          <a:effectLst/>
                        </a:rPr>
                        <a:t>0.89</a:t>
                      </a:r>
                      <a:endParaRPr lang="hu-H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0.70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 1.14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0.36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extLst>
                  <a:ext uri="{0D108BD9-81ED-4DB2-BD59-A6C34878D82A}">
                    <a16:rowId xmlns:a16="http://schemas.microsoft.com/office/drawing/2014/main" val="367944104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TVMI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>
                          <a:solidFill>
                            <a:schemeClr val="bg1"/>
                          </a:solidFill>
                          <a:effectLst/>
                        </a:rPr>
                        <a:t>0.72</a:t>
                      </a:r>
                      <a:endParaRPr lang="hu-H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0.50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 1.05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0.08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extLst>
                  <a:ext uri="{0D108BD9-81ED-4DB2-BD59-A6C34878D82A}">
                    <a16:rowId xmlns:a16="http://schemas.microsoft.com/office/drawing/2014/main" val="270283943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Cardiac death + TVMI</a:t>
                      </a:r>
                      <a:endParaRPr lang="hu-H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>
                          <a:solidFill>
                            <a:schemeClr val="bg1"/>
                          </a:solidFill>
                          <a:effectLst/>
                        </a:rPr>
                        <a:t>0.77</a:t>
                      </a:r>
                      <a:endParaRPr lang="hu-H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0.56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 1.04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0.08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extLst>
                  <a:ext uri="{0D108BD9-81ED-4DB2-BD59-A6C34878D82A}">
                    <a16:rowId xmlns:a16="http://schemas.microsoft.com/office/drawing/2014/main" val="2142877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TVR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>
                          <a:solidFill>
                            <a:schemeClr val="bg1"/>
                          </a:solidFill>
                          <a:effectLst/>
                        </a:rPr>
                        <a:t>0.60</a:t>
                      </a:r>
                      <a:endParaRPr lang="hu-H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0.42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 0.86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</a:rPr>
                        <a:t>0.0049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63" marR="38663" marT="0" marB="0" anchor="ctr"/>
                </a:tc>
                <a:extLst>
                  <a:ext uri="{0D108BD9-81ED-4DB2-BD59-A6C34878D82A}">
                    <a16:rowId xmlns:a16="http://schemas.microsoft.com/office/drawing/2014/main" val="42608232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30D3F6D-5A7F-4E20-B594-F4385BDD4D48}"/>
              </a:ext>
            </a:extLst>
          </p:cNvPr>
          <p:cNvSpPr/>
          <p:nvPr/>
        </p:nvSpPr>
        <p:spPr bwMode="auto">
          <a:xfrm>
            <a:off x="1069090" y="1846385"/>
            <a:ext cx="6971002" cy="397412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6369C-7BD1-410E-B412-2ED4F087F9C1}"/>
              </a:ext>
            </a:extLst>
          </p:cNvPr>
          <p:cNvSpPr/>
          <p:nvPr/>
        </p:nvSpPr>
        <p:spPr bwMode="auto">
          <a:xfrm>
            <a:off x="1069089" y="3485971"/>
            <a:ext cx="6971002" cy="397412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7496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40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911</Words>
  <Application>Microsoft Office PowerPoint</Application>
  <PresentationFormat>Diavetítés a képernyőre (16:9 oldalarány)</PresentationFormat>
  <Paragraphs>237</Paragraphs>
  <Slides>15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 Neue</vt:lpstr>
      <vt:lpstr>Wingdings 2</vt:lpstr>
      <vt:lpstr>CRF_2006_background</vt:lpstr>
      <vt:lpstr>TCT Template Title 30 pt Bold Arial</vt:lpstr>
      <vt:lpstr>PowerPoint-bemutató</vt:lpstr>
      <vt:lpstr>PowerPoint-bemutató</vt:lpstr>
      <vt:lpstr>PowerPoint-bemutató</vt:lpstr>
      <vt:lpstr>PowerPoint-bemutató</vt:lpstr>
      <vt:lpstr>Primary Endpoint: TVF at 1 Year  (Vessel-Level Analysis)</vt:lpstr>
      <vt:lpstr>1-Year Outcomes Based on Post-PCI FFR (Vessel-Level Analysis)</vt:lpstr>
      <vt:lpstr>PowerPoint-bemutató</vt:lpstr>
      <vt:lpstr>1-Year Outcomes Based on Post-PCI FFR (Patient-Level Analysis)</vt:lpstr>
      <vt:lpstr>Independent Predictors of TVF (Patient Level)</vt:lpstr>
      <vt:lpstr>TVF According to Post-PCI FFR</vt:lpstr>
      <vt:lpstr>TVF According to Intravascular Imaging</vt:lpstr>
      <vt:lpstr>PowerPoint-bemutató</vt:lpstr>
      <vt:lpstr>PowerPoint-bemutató</vt:lpstr>
      <vt:lpstr>PowerPoint-bemutató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Zsolt Piróth</cp:lastModifiedBy>
  <cp:revision>326</cp:revision>
  <dcterms:created xsi:type="dcterms:W3CDTF">2015-03-17T14:58:49Z</dcterms:created>
  <dcterms:modified xsi:type="dcterms:W3CDTF">2022-09-15T20:56:37Z</dcterms:modified>
</cp:coreProperties>
</file>