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1" r:id="rId2"/>
    <p:sldId id="432" r:id="rId3"/>
    <p:sldId id="433" r:id="rId4"/>
    <p:sldId id="434" r:id="rId5"/>
    <p:sldId id="437" r:id="rId6"/>
    <p:sldId id="438" r:id="rId7"/>
    <p:sldId id="442" r:id="rId8"/>
    <p:sldId id="443" r:id="rId9"/>
    <p:sldId id="446" r:id="rId10"/>
    <p:sldId id="447" r:id="rId11"/>
    <p:sldId id="448" r:id="rId12"/>
  </p:sldIdLst>
  <p:sldSz cx="9144000" cy="5143500" type="screen16x9"/>
  <p:notesSz cx="7086600" cy="93726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32"/>
    <a:srgbClr val="4A5F6F"/>
    <a:srgbClr val="FEB91A"/>
    <a:srgbClr val="1D384C"/>
    <a:srgbClr val="002E4B"/>
    <a:srgbClr val="203864"/>
    <a:srgbClr val="002060"/>
    <a:srgbClr val="009999"/>
    <a:srgbClr val="315575"/>
    <a:srgbClr val="0A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5" autoAdjust="0"/>
    <p:restoredTop sz="93253"/>
  </p:normalViewPr>
  <p:slideViewPr>
    <p:cSldViewPr snapToGrid="0">
      <p:cViewPr varScale="1">
        <p:scale>
          <a:sx n="117" d="100"/>
          <a:sy n="117" d="100"/>
        </p:scale>
        <p:origin x="1568" y="17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FF8D7-3432-4A81-8809-64DFFEE0F580}"/>
              </a:ext>
            </a:extLst>
          </p:cNvPr>
          <p:cNvSpPr/>
          <p:nvPr userDrawn="1"/>
        </p:nvSpPr>
        <p:spPr bwMode="auto">
          <a:xfrm>
            <a:off x="95858" y="4593431"/>
            <a:ext cx="404205" cy="174439"/>
          </a:xfrm>
          <a:prstGeom prst="rect">
            <a:avLst/>
          </a:prstGeom>
          <a:solidFill>
            <a:srgbClr val="011D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1F70D-CBCA-406F-A9ED-5F903C8FC528}"/>
              </a:ext>
            </a:extLst>
          </p:cNvPr>
          <p:cNvSpPr/>
          <p:nvPr userDrawn="1"/>
        </p:nvSpPr>
        <p:spPr bwMode="auto">
          <a:xfrm>
            <a:off x="500063" y="4613976"/>
            <a:ext cx="433387" cy="174439"/>
          </a:xfrm>
          <a:prstGeom prst="rect">
            <a:avLst/>
          </a:prstGeom>
          <a:solidFill>
            <a:srgbClr val="011D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4DC61-D682-47EE-8964-DD4A7F3307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6681"/>
            <a:ext cx="581025" cy="496353"/>
          </a:xfrm>
          <a:prstGeom prst="rect">
            <a:avLst/>
          </a:prstGeom>
        </p:spPr>
      </p:pic>
      <p:pic>
        <p:nvPicPr>
          <p:cNvPr id="5" name="Picture 4" descr="PHRI_VisualIdentity_Primary_Colour.emf">
            <a:extLst>
              <a:ext uri="{FF2B5EF4-FFF2-40B4-BE49-F238E27FC236}">
                <a16:creationId xmlns:a16="http://schemas.microsoft.com/office/drawing/2014/main" id="{FD7B9764-8D3C-4E64-A621-87E1691B46D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95" y="4660899"/>
            <a:ext cx="1382901" cy="458089"/>
          </a:xfrm>
          <a:prstGeom prst="rect">
            <a:avLst/>
          </a:prstGeom>
        </p:spPr>
      </p:pic>
      <p:pic>
        <p:nvPicPr>
          <p:cNvPr id="7" name="Picture 6" descr="HHS_RGB.emf">
            <a:extLst>
              <a:ext uri="{FF2B5EF4-FFF2-40B4-BE49-F238E27FC236}">
                <a16:creationId xmlns:a16="http://schemas.microsoft.com/office/drawing/2014/main" id="{E03C1DF2-0E0D-40E5-B436-477DA6635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53" y="4735710"/>
            <a:ext cx="821986" cy="308465"/>
          </a:xfrm>
          <a:prstGeom prst="rect">
            <a:avLst/>
          </a:prstGeom>
        </p:spPr>
      </p:pic>
      <p:pic>
        <p:nvPicPr>
          <p:cNvPr id="8" name="Picture 7" descr="Mac_CMYK_HS-tagline.emf">
            <a:extLst>
              <a:ext uri="{FF2B5EF4-FFF2-40B4-BE49-F238E27FC236}">
                <a16:creationId xmlns:a16="http://schemas.microsoft.com/office/drawing/2014/main" id="{6140FBA7-AEB8-4D2A-962B-CA51325891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5" y="4735514"/>
            <a:ext cx="650772" cy="383474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 dirty="0"/>
              <a:t>TCT </a:t>
            </a:r>
            <a:r>
              <a:rPr lang="en-US" dirty="0">
                <a:solidFill>
                  <a:schemeClr val="bg1"/>
                </a:solidFill>
              </a:rPr>
              <a:t>Template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 dirty="0"/>
              <a:t>John Doe, MD</a:t>
            </a:r>
          </a:p>
          <a:p>
            <a:pPr eaLnBrk="1" hangingPunct="1"/>
            <a:r>
              <a:rPr lang="en-US" sz="2500" b="1" dirty="0"/>
              <a:t>Subtitle 25 </a:t>
            </a:r>
            <a:r>
              <a:rPr lang="en-US" sz="2500" b="1" dirty="0" err="1"/>
              <a:t>pt</a:t>
            </a:r>
            <a:r>
              <a:rPr lang="en-US" sz="2500" b="1" dirty="0"/>
              <a:t> Arial Bold Italics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62"/>
            <a:ext cx="9141291" cy="51435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72000" y="175587"/>
            <a:ext cx="4526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2000" i="0" dirty="0">
                <a:solidFill>
                  <a:schemeClr val="tx2"/>
                </a:solidFill>
              </a:rPr>
              <a:t>Effects of Routine Early Treatment with PCSK-9 Inhibitor in Patients Undergoing Primary Percutaneous Coronary Intervention for ST-Segment Elevation Myocardial Infarction: A randomized, double-blind, sham-controlled trial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48538" y="2592395"/>
            <a:ext cx="4549655" cy="1689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1400" i="0" dirty="0">
                <a:solidFill>
                  <a:schemeClr val="tx1"/>
                </a:solidFill>
              </a:rPr>
              <a:t>Shamir R. Mehta, MD, MSc, FRCPC, FACC, FESC</a:t>
            </a:r>
          </a:p>
          <a:p>
            <a:endParaRPr lang="en-US" sz="600" i="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100" b="0" i="0" dirty="0">
                <a:solidFill>
                  <a:schemeClr val="tx1"/>
                </a:solidFill>
              </a:rPr>
              <a:t>Guillaume Pare, MD, MSc; Eva M. Lonn, MD, MSc; Sanjit S. Jolly, MD; Madhu K. Natarajan, MD; Natalia Pinilla-Echeverri, MD, MSc; Jon-David Schwalm, MD, MSc; Tej Sheth, MD; Matthew Sibbald, MD, PhD; Michael Tsang, MD; Nicholas Valettas, MD, </a:t>
            </a:r>
            <a:r>
              <a:rPr lang="en-US" sz="1100" b="0" i="0" dirty="0" err="1">
                <a:solidFill>
                  <a:schemeClr val="tx1"/>
                </a:solidFill>
              </a:rPr>
              <a:t>MASc</a:t>
            </a:r>
            <a:r>
              <a:rPr lang="en-US" sz="1100" b="0" i="0" dirty="0">
                <a:solidFill>
                  <a:schemeClr val="tx1"/>
                </a:solidFill>
              </a:rPr>
              <a:t>; James L. Velianou, MD; Shun Fu Lee, PhD; Tahsin Ferdous, MSc; Sadia Nauman, MBBS, MSc; Helen Nguyen, BSc; Tara McCready, PhD, MBA; Matthew J. McQueen, MBChB, PhD</a:t>
            </a:r>
            <a:endParaRPr lang="en-US" sz="1200" b="0" i="0" dirty="0">
              <a:solidFill>
                <a:schemeClr val="tx1"/>
              </a:solidFill>
            </a:endParaRPr>
          </a:p>
        </p:txBody>
      </p:sp>
      <p:pic>
        <p:nvPicPr>
          <p:cNvPr id="7" name="Picture 6" descr="PHRI_VisualIdentity_Primary_Colour.emf">
            <a:extLst>
              <a:ext uri="{FF2B5EF4-FFF2-40B4-BE49-F238E27FC236}">
                <a16:creationId xmlns:a16="http://schemas.microsoft.com/office/drawing/2014/main" id="{29B3A8DD-B50D-4244-952B-30B784FA6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/>
          <a:stretch/>
        </p:blipFill>
        <p:spPr>
          <a:xfrm>
            <a:off x="152692" y="2971999"/>
            <a:ext cx="2764971" cy="9299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HHS_RGB.emf">
            <a:extLst>
              <a:ext uri="{FF2B5EF4-FFF2-40B4-BE49-F238E27FC236}">
                <a16:creationId xmlns:a16="http://schemas.microsoft.com/office/drawing/2014/main" id="{B5D12C42-6141-4246-B272-6703A9E2CC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24" y="2289528"/>
            <a:ext cx="1330337" cy="535391"/>
          </a:xfrm>
          <a:prstGeom prst="rect">
            <a:avLst/>
          </a:prstGeom>
          <a:noFill/>
        </p:spPr>
      </p:pic>
      <p:pic>
        <p:nvPicPr>
          <p:cNvPr id="10" name="Picture 9" descr="Mac_CMYK_HS-tagline.emf">
            <a:extLst>
              <a:ext uri="{FF2B5EF4-FFF2-40B4-BE49-F238E27FC236}">
                <a16:creationId xmlns:a16="http://schemas.microsoft.com/office/drawing/2014/main" id="{EEC99C62-0B45-4296-A33B-BB86824146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" y="2286410"/>
            <a:ext cx="1263963" cy="6401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6F5F-154F-4E99-B675-67D0EEDB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DCB5-13C5-4B78-8EF8-0D3F17AF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28700"/>
            <a:ext cx="7772400" cy="3086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Routine, early administration of PCSK9 inhibitor has the potential to </a:t>
            </a:r>
            <a:r>
              <a:rPr lang="en-US" sz="2000" i="1" dirty="0">
                <a:solidFill>
                  <a:srgbClr val="002060"/>
                </a:solidFill>
              </a:rPr>
              <a:t>substantially reduce morbidity and mortality globally</a:t>
            </a:r>
            <a:r>
              <a:rPr lang="en-US" sz="2000" dirty="0">
                <a:solidFill>
                  <a:srgbClr val="002060"/>
                </a:solidFill>
              </a:rPr>
              <a:t> after high-risk ACS by further reducing LDL beyond statins in a </a:t>
            </a:r>
            <a:r>
              <a:rPr lang="en-US" sz="2000" i="1" dirty="0">
                <a:solidFill>
                  <a:srgbClr val="002060"/>
                </a:solidFill>
              </a:rPr>
              <a:t>much</a:t>
            </a:r>
            <a:r>
              <a:rPr lang="en-US" sz="2000" dirty="0">
                <a:solidFill>
                  <a:srgbClr val="002060"/>
                </a:solidFill>
              </a:rPr>
              <a:t> greater number of high-risk patients than is currently treated with these agents.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A large outcomes trial evaluating this simplified strategy is needed </a:t>
            </a:r>
            <a:endParaRPr lang="en-C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8860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A7ACE-E785-45A1-F692-430DA405B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" y="-619288"/>
            <a:ext cx="8636923" cy="1152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E7675-AD7B-138F-F2BF-583E444AF50B}"/>
              </a:ext>
            </a:extLst>
          </p:cNvPr>
          <p:cNvSpPr txBox="1"/>
          <p:nvPr/>
        </p:nvSpPr>
        <p:spPr>
          <a:xfrm>
            <a:off x="1529541" y="126313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rgbClr val="011D32"/>
                </a:solidFill>
              </a:rPr>
              <a:t>Simultaneous Publication</a:t>
            </a:r>
          </a:p>
          <a:p>
            <a:pPr algn="ctr"/>
            <a:r>
              <a:rPr lang="en-US" dirty="0" err="1">
                <a:solidFill>
                  <a:srgbClr val="011D32"/>
                </a:solidFill>
              </a:rPr>
              <a:t>EuroIntervention</a:t>
            </a:r>
            <a:r>
              <a:rPr lang="en-US" dirty="0">
                <a:solidFill>
                  <a:srgbClr val="011D32"/>
                </a:solidFill>
              </a:rPr>
              <a:t> </a:t>
            </a:r>
            <a:r>
              <a:rPr lang="en-US" i="0" dirty="0">
                <a:solidFill>
                  <a:srgbClr val="011D32"/>
                </a:solidFill>
              </a:rPr>
              <a:t>2022;17:1-1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408BD0-F718-819E-C456-D33B67E3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5" y="126313"/>
            <a:ext cx="2920380" cy="7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727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1D02-DD13-4D2C-A2CB-2C6CAC13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767CA-18CE-492B-9099-586505DD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17" y="823999"/>
            <a:ext cx="8694057" cy="335393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cs typeface="Calibri" panose="020F0502020204030204" pitchFamily="34" charset="0"/>
              </a:rPr>
              <a:t>In patients with STEMI, early initiation of high intensity statin therapy, regardless of baseline LDL level is standard practice worldwide.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cs typeface="Calibri" panose="020F0502020204030204" pitchFamily="34" charset="0"/>
              </a:rPr>
              <a:t>The greater the reduction in LDL with statins, the lower the risk, with no apparent lower limit beyond which a benefit is not observed.  Yet, a significant proportion of STEMI patients never achieve optimal LDL levels with statins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cs typeface="Calibri" panose="020F0502020204030204" pitchFamily="34" charset="0"/>
              </a:rPr>
              <a:t>PCSK9 inhibitors further reduce LDL and events but have been not studied when given acutely nor as routine treatment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cs typeface="Calibri" panose="020F0502020204030204" pitchFamily="34" charset="0"/>
              </a:rPr>
              <a:t>Whether a simplified regimen of initiating PCSK9 inhibitor </a:t>
            </a:r>
            <a:r>
              <a:rPr lang="en-US" sz="1400" i="1" spc="20" dirty="0">
                <a:cs typeface="Calibri" panose="020F0502020204030204" pitchFamily="34" charset="0"/>
              </a:rPr>
              <a:t>routinely</a:t>
            </a:r>
            <a:r>
              <a:rPr lang="en-US" sz="1400" spc="20" dirty="0">
                <a:cs typeface="Calibri" panose="020F0502020204030204" pitchFamily="34" charset="0"/>
              </a:rPr>
              <a:t> in the acute setting of STEMI on top of high intensity statins would add additional benefit by further reducing LDL-cholesterol levels in a much wider population of patients is unknown.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pc="20" dirty="0">
                <a:cs typeface="Calibri" panose="020F0502020204030204" pitchFamily="34" charset="0"/>
              </a:rPr>
              <a:t>On a population level, such an approach would be expected to substantially reduce the number of major cardiovascular events in this high-risk population.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spc="2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2032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7901-5618-46B0-B8BD-CE932939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1CE8-16D8-4E4B-9417-7C85A925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cs typeface="Calibri" panose="020F0502020204030204" pitchFamily="34" charset="0"/>
              </a:rPr>
              <a:t>EPIC-STEMI was designed to evaluate the </a:t>
            </a:r>
            <a:r>
              <a:rPr lang="en-US" sz="1800" dirty="0">
                <a:solidFill>
                  <a:schemeClr val="accent2"/>
                </a:solidFill>
              </a:rPr>
              <a:t>routine, early </a:t>
            </a:r>
            <a:r>
              <a:rPr lang="en-US" sz="1800" dirty="0">
                <a:cs typeface="Calibri" panose="020F0502020204030204" pitchFamily="34" charset="0"/>
              </a:rPr>
              <a:t>administration of PCSK9 inhibitor, </a:t>
            </a:r>
            <a:r>
              <a:rPr lang="en-US" sz="1800" dirty="0">
                <a:solidFill>
                  <a:schemeClr val="accent2"/>
                </a:solidFill>
              </a:rPr>
              <a:t>regardless of baseline LDL levels or prior statin use, </a:t>
            </a:r>
            <a:r>
              <a:rPr lang="en-US" sz="1800" dirty="0">
                <a:cs typeface="Calibri" panose="020F0502020204030204" pitchFamily="34" charset="0"/>
              </a:rPr>
              <a:t>in order to determine: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1800" dirty="0">
                <a:cs typeface="Calibri" panose="020F0502020204030204" pitchFamily="34" charset="0"/>
              </a:rPr>
              <a:t>The degree of LDL reduction that might be expected with this approach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1800" dirty="0">
                <a:cs typeface="Calibri" panose="020F0502020204030204" pitchFamily="34" charset="0"/>
              </a:rPr>
              <a:t>The time course of LDL lowering during the acute period after STEMI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1800" dirty="0">
                <a:cs typeface="Calibri" panose="020F0502020204030204" pitchFamily="34" charset="0"/>
              </a:rPr>
              <a:t>The overall feasibility of this approach.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6139391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9833-46A9-425E-8FFF-8A56D4A0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584" y="624682"/>
            <a:ext cx="1765527" cy="566738"/>
          </a:xfrm>
        </p:spPr>
        <p:txBody>
          <a:bodyPr/>
          <a:lstStyle/>
          <a:p>
            <a:r>
              <a:rPr lang="en-US" sz="2000" dirty="0"/>
              <a:t>Design</a:t>
            </a:r>
            <a:br>
              <a:rPr lang="en-US" sz="2000" dirty="0"/>
            </a:br>
            <a:r>
              <a:rPr lang="en-US" sz="2000" dirty="0"/>
              <a:t>Flow</a:t>
            </a:r>
            <a:endParaRPr lang="en-CA" sz="20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C14D495-8D7D-496D-BDAE-01D90762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07" y="185177"/>
            <a:ext cx="7175250" cy="47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364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6FB6-7163-41BE-9915-EAB99E6A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88545"/>
            <a:ext cx="7769225" cy="566738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CA" dirty="0"/>
              <a:t>Baseline Characteristics</a:t>
            </a:r>
            <a:br>
              <a:rPr lang="en-CA" dirty="0"/>
            </a:br>
            <a:r>
              <a:rPr lang="en-US" sz="1600" b="0" kern="1200" dirty="0">
                <a:solidFill>
                  <a:srgbClr val="011D32"/>
                </a:solidFill>
                <a:latin typeface="Arial" charset="0"/>
                <a:cs typeface="Arial" charset="0"/>
              </a:rPr>
              <a:t>Median follow-up 45 days</a:t>
            </a:r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348174-9F20-42F3-8A6C-EBEE4682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88641"/>
              </p:ext>
            </p:extLst>
          </p:nvPr>
        </p:nvGraphicFramePr>
        <p:xfrm>
          <a:off x="730922" y="761941"/>
          <a:ext cx="7708806" cy="3757279"/>
        </p:xfrm>
        <a:graphic>
          <a:graphicData uri="http://schemas.openxmlformats.org/drawingml/2006/table">
            <a:tbl>
              <a:tblPr bandRow="1"/>
              <a:tblGrid>
                <a:gridCol w="4754841">
                  <a:extLst>
                    <a:ext uri="{9D8B030D-6E8A-4147-A177-3AD203B41FA5}">
                      <a16:colId xmlns:a16="http://schemas.microsoft.com/office/drawing/2014/main" val="3480372819"/>
                    </a:ext>
                  </a:extLst>
                </a:gridCol>
                <a:gridCol w="1312398">
                  <a:extLst>
                    <a:ext uri="{9D8B030D-6E8A-4147-A177-3AD203B41FA5}">
                      <a16:colId xmlns:a16="http://schemas.microsoft.com/office/drawing/2014/main" val="2519844312"/>
                    </a:ext>
                  </a:extLst>
                </a:gridCol>
                <a:gridCol w="1641567">
                  <a:extLst>
                    <a:ext uri="{9D8B030D-6E8A-4147-A177-3AD203B41FA5}">
                      <a16:colId xmlns:a16="http://schemas.microsoft.com/office/drawing/2014/main" val="1465184736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 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FEB91A"/>
                          </a:solidFill>
                          <a:effectLst/>
                        </a:rPr>
                        <a:t>Alirocumab</a:t>
                      </a:r>
                    </a:p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FEB91A"/>
                          </a:solidFill>
                          <a:effectLst/>
                        </a:rPr>
                        <a:t>N=38</a:t>
                      </a:r>
                      <a:endParaRPr lang="en-CA" sz="1100" b="1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FEB91A"/>
                          </a:solidFill>
                          <a:effectLst/>
                        </a:rPr>
                        <a:t>Sham-Control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FEB91A"/>
                          </a:solidFill>
                          <a:effectLst/>
                        </a:rPr>
                        <a:t>N=30</a:t>
                      </a:r>
                      <a:endParaRPr lang="en-CA" sz="1100" b="1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14436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Age (year)         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61.37 (11.04)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63.63 (10.38)</a:t>
                      </a:r>
                      <a:endParaRPr lang="en-CA" sz="11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82277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Sex (male) - no.(%)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27 (71.05)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28 (93.33)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50520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Medical History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5788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Diabetes - no.(%)    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5 (13.16)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 (3.33)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90421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Prior myocardial infarction - no.(%)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 (7.89)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 (10.00)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18313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Current smoker - no.(%)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16 (42.11)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7 (23.33)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93308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Hypertension - no.(%)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17 (44.74)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13 (43.33)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79604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Dyslipidemia - no.(%)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13 (34.21)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12 (40.00)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0080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Prior stroke - no.(%)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 (2.63)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 (0.00)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52426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Time from symptom onset to primary PCI (hours)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3.40 (2.23)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3.96 (2.26)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88806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Statin use within 7 days of randomization no.(%)                                                                        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8 (21.05)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8 (26.67)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90842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Statin use after randomization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71360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-317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Atorvastatin 40-80 mg or Rosuvastatin 40 mg daily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37 (97.37)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30 (100)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48199"/>
                  </a:ext>
                </a:extLst>
              </a:tr>
              <a:tr h="22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-317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  Atorvastatin 80 mg or Rosuvastatin 40 mg daily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37(97.37)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27(90.00)</a:t>
                      </a:r>
                      <a:endParaRPr lang="en-C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18879"/>
                  </a:ext>
                </a:extLst>
              </a:tr>
              <a:tr h="2487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0" dirty="0">
                          <a:solidFill>
                            <a:srgbClr val="FEB91A"/>
                          </a:solidFill>
                          <a:effectLst/>
                        </a:rPr>
                        <a:t>Ezetimibe</a:t>
                      </a:r>
                      <a:endParaRPr lang="en-CA" sz="1100" b="0" dirty="0">
                        <a:solidFill>
                          <a:srgbClr val="FEB91A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968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2 (5.26)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 (3.33)</a:t>
                      </a:r>
                      <a:endParaRPr lang="en-C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1718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422A0C1-08E8-4939-A299-AA875D860F7F}"/>
              </a:ext>
            </a:extLst>
          </p:cNvPr>
          <p:cNvSpPr/>
          <p:nvPr/>
        </p:nvSpPr>
        <p:spPr bwMode="auto">
          <a:xfrm>
            <a:off x="730922" y="3815329"/>
            <a:ext cx="7708806" cy="47532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2025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5E83E343-F451-48E2-9816-0849B61812C4}"/>
              </a:ext>
            </a:extLst>
          </p:cNvPr>
          <p:cNvSpPr/>
          <p:nvPr/>
        </p:nvSpPr>
        <p:spPr bwMode="auto">
          <a:xfrm>
            <a:off x="0" y="4165599"/>
            <a:ext cx="9144000" cy="97790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457F1-8378-435D-AEE8-C28092A9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8625"/>
            <a:ext cx="7769225" cy="566738"/>
          </a:xfrm>
        </p:spPr>
        <p:txBody>
          <a:bodyPr/>
          <a:lstStyle/>
          <a:p>
            <a:r>
              <a:rPr lang="en-US" dirty="0"/>
              <a:t>Primary Outcome</a:t>
            </a:r>
            <a:br>
              <a:rPr lang="en-US" dirty="0"/>
            </a:br>
            <a:r>
              <a:rPr lang="en-US" sz="1800" dirty="0"/>
              <a:t>LDL Reduction at 6 weeks (median 42 days)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085AF-4714-466A-BAF8-5A272CCE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65" y="356062"/>
            <a:ext cx="7118422" cy="47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726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934E-8A64-41AE-8047-62928B41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23596"/>
            <a:ext cx="7769225" cy="566738"/>
          </a:xfrm>
        </p:spPr>
        <p:txBody>
          <a:bodyPr/>
          <a:lstStyle/>
          <a:p>
            <a:r>
              <a:rPr lang="en-CA" sz="2400" dirty="0"/>
              <a:t>Timing of LDL reduction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FBC5E-D831-4178-951B-AA72B7407F4C}"/>
              </a:ext>
            </a:extLst>
          </p:cNvPr>
          <p:cNvSpPr/>
          <p:nvPr/>
        </p:nvSpPr>
        <p:spPr bwMode="auto">
          <a:xfrm>
            <a:off x="0" y="4165599"/>
            <a:ext cx="9144000" cy="97790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4E648ED-2C99-4D57-98EF-A0707277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43" y="474981"/>
            <a:ext cx="6541314" cy="45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693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8895A1-0D36-493C-BD49-5091B50E1228}"/>
              </a:ext>
            </a:extLst>
          </p:cNvPr>
          <p:cNvSpPr/>
          <p:nvPr/>
        </p:nvSpPr>
        <p:spPr bwMode="auto">
          <a:xfrm>
            <a:off x="0" y="4165599"/>
            <a:ext cx="9144000" cy="97790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84D1B-2E8E-4AEB-ADFB-6D0EA3FF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LDL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6211D-DFD3-4158-817B-FFE65907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4" y="699240"/>
            <a:ext cx="8908023" cy="44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352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2F35-D469-4D72-BCC4-FF241E62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CC505-C643-4303-8DED-7B637BE8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cs typeface="Calibri" panose="020F0502020204030204" pitchFamily="34" charset="0"/>
              </a:rPr>
              <a:t>In patients with STEMI undergoing primary PCI, the routine early initiation of PCSK9 inhibitor </a:t>
            </a:r>
            <a:r>
              <a:rPr lang="en-CA" sz="1800" i="1" dirty="0">
                <a:solidFill>
                  <a:srgbClr val="C00000"/>
                </a:solidFill>
                <a:cs typeface="Calibri" panose="020F0502020204030204" pitchFamily="34" charset="0"/>
              </a:rPr>
              <a:t>(regardless of baseline LDL level or prior statin use)</a:t>
            </a:r>
            <a:r>
              <a:rPr lang="en-CA" sz="18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CA" sz="1800" dirty="0">
                <a:cs typeface="Calibri" panose="020F0502020204030204" pitchFamily="34" charset="0"/>
              </a:rPr>
              <a:t>compared with sham-control: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CA" sz="1800" dirty="0">
                <a:solidFill>
                  <a:srgbClr val="C00000"/>
                </a:solidFill>
                <a:cs typeface="Calibri" panose="020F0502020204030204" pitchFamily="34" charset="0"/>
              </a:rPr>
              <a:t>Reduced LDL-cholesterol by 22%</a:t>
            </a:r>
            <a:r>
              <a:rPr lang="en-CA" sz="1800" dirty="0">
                <a:cs typeface="Calibri" panose="020F0502020204030204" pitchFamily="34" charset="0"/>
              </a:rPr>
              <a:t> at 6 weeks (median 45 days) on a background of high intensity statin therapy.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CA" sz="1800" dirty="0">
                <a:cs typeface="Calibri" panose="020F0502020204030204" pitchFamily="34" charset="0"/>
              </a:rPr>
              <a:t>Resulted in </a:t>
            </a:r>
            <a:r>
              <a:rPr lang="en-CA" sz="1800" dirty="0">
                <a:solidFill>
                  <a:srgbClr val="C00000"/>
                </a:solidFill>
                <a:cs typeface="Calibri" panose="020F0502020204030204" pitchFamily="34" charset="0"/>
              </a:rPr>
              <a:t>a greater proportion of patients achieving &gt;50% reduction or ESC LDL target of ≤ 1.4 mmol/L (70 mg/dL)</a:t>
            </a:r>
            <a:r>
              <a:rPr lang="en-CA" sz="1800" dirty="0"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AutoNum type="arabicPeriod"/>
            </a:pPr>
            <a:r>
              <a:rPr lang="en-CA" sz="1800" dirty="0">
                <a:cs typeface="Calibri" panose="020F0502020204030204" pitchFamily="34" charset="0"/>
              </a:rPr>
              <a:t>Appeared to be </a:t>
            </a:r>
            <a:r>
              <a:rPr lang="en-CA" sz="1800" dirty="0">
                <a:solidFill>
                  <a:srgbClr val="C00000"/>
                </a:solidFill>
                <a:cs typeface="Calibri" panose="020F0502020204030204" pitchFamily="34" charset="0"/>
              </a:rPr>
              <a:t>feasible and safe</a:t>
            </a:r>
            <a:r>
              <a:rPr lang="en-CA" sz="1800" dirty="0"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456556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5301</TotalTime>
  <Words>764</Words>
  <Application>Microsoft Macintosh PowerPoint</Application>
  <PresentationFormat>On-screen Show (16:9)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 2</vt:lpstr>
      <vt:lpstr>CRF_2006_background</vt:lpstr>
      <vt:lpstr>TCT Template Title 30 pt Bold Arial</vt:lpstr>
      <vt:lpstr>Background</vt:lpstr>
      <vt:lpstr>Objectives</vt:lpstr>
      <vt:lpstr>Design Flow</vt:lpstr>
      <vt:lpstr>Baseline Characteristics Median follow-up 45 days</vt:lpstr>
      <vt:lpstr>Primary Outcome LDL Reduction at 6 weeks (median 42 days)</vt:lpstr>
      <vt:lpstr>Timing of LDL reduction</vt:lpstr>
      <vt:lpstr>LDL Targets</vt:lpstr>
      <vt:lpstr>Conclusions</vt:lpstr>
      <vt:lpstr>Implications</vt:lpstr>
      <vt:lpstr>PowerPoint Presentation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Shamir Mehta</cp:lastModifiedBy>
  <cp:revision>318</cp:revision>
  <dcterms:created xsi:type="dcterms:W3CDTF">2015-03-17T14:58:49Z</dcterms:created>
  <dcterms:modified xsi:type="dcterms:W3CDTF">2022-09-15T02:04:38Z</dcterms:modified>
</cp:coreProperties>
</file>