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6" r:id="rId2"/>
    <p:sldId id="425" r:id="rId3"/>
    <p:sldId id="429" r:id="rId4"/>
    <p:sldId id="491" r:id="rId5"/>
    <p:sldId id="445" r:id="rId6"/>
    <p:sldId id="435" r:id="rId7"/>
    <p:sldId id="449" r:id="rId8"/>
    <p:sldId id="436" r:id="rId9"/>
    <p:sldId id="433" r:id="rId10"/>
    <p:sldId id="437" r:id="rId11"/>
    <p:sldId id="450" r:id="rId12"/>
    <p:sldId id="452" r:id="rId13"/>
    <p:sldId id="442" r:id="rId14"/>
    <p:sldId id="487" r:id="rId15"/>
    <p:sldId id="453" r:id="rId16"/>
    <p:sldId id="479" r:id="rId17"/>
    <p:sldId id="439" r:id="rId18"/>
    <p:sldId id="474" r:id="rId19"/>
    <p:sldId id="444" r:id="rId20"/>
  </p:sldIdLst>
  <p:sldSz cx="9144000" cy="5143500" type="screen16x9"/>
  <p:notesSz cx="7086600" cy="93726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ckert, Irene" initials="EI" lastIdx="37" clrIdx="6">
    <p:extLst>
      <p:ext uri="{19B8F6BF-5375-455C-9EA6-DF929625EA0E}">
        <p15:presenceInfo xmlns:p15="http://schemas.microsoft.com/office/powerpoint/2012/main" userId="S::irene.eckert@abbott.com::a92aa566-18fc-4fec-b184-7c374ce0c2bf" providerId="AD"/>
      </p:ext>
    </p:extLst>
  </p:cmAuthor>
  <p:cmAuthor id="1" name="Seale, Mary" initials="SM" lastIdx="25" clrIdx="0">
    <p:extLst>
      <p:ext uri="{19B8F6BF-5375-455C-9EA6-DF929625EA0E}">
        <p15:presenceInfo xmlns:p15="http://schemas.microsoft.com/office/powerpoint/2012/main" userId="S-1-5-21-2227252855-110555244-558704246-1809012" providerId="AD"/>
      </p:ext>
    </p:extLst>
  </p:cmAuthor>
  <p:cmAuthor id="2" name="Anderson, Jordan" initials="AJ" lastIdx="38" clrIdx="1">
    <p:extLst>
      <p:ext uri="{19B8F6BF-5375-455C-9EA6-DF929625EA0E}">
        <p15:presenceInfo xmlns:p15="http://schemas.microsoft.com/office/powerpoint/2012/main" userId="S::jordan.anderson@abbott.com::3be9202a-9545-432e-ac48-df91411e7d27" providerId="AD"/>
      </p:ext>
    </p:extLst>
  </p:cmAuthor>
  <p:cmAuthor id="3" name="Sethuraman, Barathi" initials="SB" lastIdx="13" clrIdx="2">
    <p:extLst>
      <p:ext uri="{19B8F6BF-5375-455C-9EA6-DF929625EA0E}">
        <p15:presenceInfo xmlns:p15="http://schemas.microsoft.com/office/powerpoint/2012/main" userId="S::barathi.sethuraman@abbott.com::1ba752d2-0937-4f5e-a200-68fd8da6014e" providerId="AD"/>
      </p:ext>
    </p:extLst>
  </p:cmAuthor>
  <p:cmAuthor id="4" name="Windecker, Stephan" initials="WS" lastIdx="22" clrIdx="3">
    <p:extLst>
      <p:ext uri="{19B8F6BF-5375-455C-9EA6-DF929625EA0E}">
        <p15:presenceInfo xmlns:p15="http://schemas.microsoft.com/office/powerpoint/2012/main" userId="Windecker, Stephan" providerId="None"/>
      </p:ext>
    </p:extLst>
  </p:cmAuthor>
  <p:cmAuthor id="5" name="Gage, Ryan" initials="GR" lastIdx="12" clrIdx="4">
    <p:extLst>
      <p:ext uri="{19B8F6BF-5375-455C-9EA6-DF929625EA0E}">
        <p15:presenceInfo xmlns:p15="http://schemas.microsoft.com/office/powerpoint/2012/main" userId="S::ryan.gage@abbott.com::e070cb94-2ad7-4706-8d0e-deb6a1eef12b" providerId="AD"/>
      </p:ext>
    </p:extLst>
  </p:cmAuthor>
  <p:cmAuthor id="6" name="Stanford, Kenneth" initials="SK" lastIdx="1" clrIdx="5">
    <p:extLst>
      <p:ext uri="{19B8F6BF-5375-455C-9EA6-DF929625EA0E}">
        <p15:presenceInfo xmlns:p15="http://schemas.microsoft.com/office/powerpoint/2012/main" userId="S::kenneth.stanford@abbott.com::7e3bed1c-0350-403f-a2f5-1f9a304f72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91A"/>
    <a:srgbClr val="ED2937"/>
    <a:srgbClr val="011D32"/>
    <a:srgbClr val="4A5F6F"/>
    <a:srgbClr val="002E4B"/>
    <a:srgbClr val="203864"/>
    <a:srgbClr val="002060"/>
    <a:srgbClr val="009999"/>
    <a:srgbClr val="315575"/>
    <a:srgbClr val="0A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 autoAdjust="0"/>
    <p:restoredTop sz="93792" autoAdjust="0"/>
  </p:normalViewPr>
  <p:slideViewPr>
    <p:cSldViewPr snapToGrid="0">
      <p:cViewPr varScale="1">
        <p:scale>
          <a:sx n="136" d="100"/>
          <a:sy n="136" d="100"/>
        </p:scale>
        <p:origin x="1182" y="120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Jordan" userId="3be9202a-9545-432e-ac48-df91411e7d27" providerId="ADAL" clId="{ACB9387D-1B5C-4253-8D05-746F25245581}"/>
    <pc:docChg chg="delSld modSld">
      <pc:chgData name="Anderson, Jordan" userId="3be9202a-9545-432e-ac48-df91411e7d27" providerId="ADAL" clId="{ACB9387D-1B5C-4253-8D05-746F25245581}" dt="2022-09-12T16:40:56.170" v="15" actId="2696"/>
      <pc:docMkLst>
        <pc:docMk/>
      </pc:docMkLst>
      <pc:sldChg chg="modNotesTx">
        <pc:chgData name="Anderson, Jordan" userId="3be9202a-9545-432e-ac48-df91411e7d27" providerId="ADAL" clId="{ACB9387D-1B5C-4253-8D05-746F25245581}" dt="2022-09-12T16:40:10.973" v="5" actId="20577"/>
        <pc:sldMkLst>
          <pc:docMk/>
          <pc:sldMk cId="700932746" sldId="433"/>
        </pc:sldMkLst>
      </pc:sldChg>
      <pc:sldChg chg="modNotesTx">
        <pc:chgData name="Anderson, Jordan" userId="3be9202a-9545-432e-ac48-df91411e7d27" providerId="ADAL" clId="{ACB9387D-1B5C-4253-8D05-746F25245581}" dt="2022-09-12T16:40:03.210" v="3" actId="20577"/>
        <pc:sldMkLst>
          <pc:docMk/>
          <pc:sldMk cId="1507911556" sldId="435"/>
        </pc:sldMkLst>
      </pc:sldChg>
      <pc:sldChg chg="modNotesTx">
        <pc:chgData name="Anderson, Jordan" userId="3be9202a-9545-432e-ac48-df91411e7d27" providerId="ADAL" clId="{ACB9387D-1B5C-4253-8D05-746F25245581}" dt="2022-09-12T16:40:07.730" v="4" actId="20577"/>
        <pc:sldMkLst>
          <pc:docMk/>
          <pc:sldMk cId="3393357733" sldId="436"/>
        </pc:sldMkLst>
      </pc:sldChg>
      <pc:sldChg chg="modNotesTx">
        <pc:chgData name="Anderson, Jordan" userId="3be9202a-9545-432e-ac48-df91411e7d27" providerId="ADAL" clId="{ACB9387D-1B5C-4253-8D05-746F25245581}" dt="2022-09-12T16:40:13.971" v="6" actId="20577"/>
        <pc:sldMkLst>
          <pc:docMk/>
          <pc:sldMk cId="4035870231" sldId="437"/>
        </pc:sldMkLst>
      </pc:sldChg>
      <pc:sldChg chg="modNotesTx">
        <pc:chgData name="Anderson, Jordan" userId="3be9202a-9545-432e-ac48-df91411e7d27" providerId="ADAL" clId="{ACB9387D-1B5C-4253-8D05-746F25245581}" dt="2022-09-12T16:40:41.475" v="13" actId="20577"/>
        <pc:sldMkLst>
          <pc:docMk/>
          <pc:sldMk cId="3528891523" sldId="439"/>
        </pc:sldMkLst>
      </pc:sldChg>
      <pc:sldChg chg="modNotesTx">
        <pc:chgData name="Anderson, Jordan" userId="3be9202a-9545-432e-ac48-df91411e7d27" providerId="ADAL" clId="{ACB9387D-1B5C-4253-8D05-746F25245581}" dt="2022-09-12T16:40:25.817" v="9" actId="20577"/>
        <pc:sldMkLst>
          <pc:docMk/>
          <pc:sldMk cId="4287315940" sldId="442"/>
        </pc:sldMkLst>
      </pc:sldChg>
      <pc:sldChg chg="modNotesTx">
        <pc:chgData name="Anderson, Jordan" userId="3be9202a-9545-432e-ac48-df91411e7d27" providerId="ADAL" clId="{ACB9387D-1B5C-4253-8D05-746F25245581}" dt="2022-09-12T16:39:59.809" v="2" actId="20577"/>
        <pc:sldMkLst>
          <pc:docMk/>
          <pc:sldMk cId="1240696449" sldId="445"/>
        </pc:sldMkLst>
      </pc:sldChg>
      <pc:sldChg chg="modNotesTx">
        <pc:chgData name="Anderson, Jordan" userId="3be9202a-9545-432e-ac48-df91411e7d27" providerId="ADAL" clId="{ACB9387D-1B5C-4253-8D05-746F25245581}" dt="2022-09-12T16:40:18.916" v="7" actId="20577"/>
        <pc:sldMkLst>
          <pc:docMk/>
          <pc:sldMk cId="1123193039" sldId="450"/>
        </pc:sldMkLst>
      </pc:sldChg>
      <pc:sldChg chg="modNotesTx">
        <pc:chgData name="Anderson, Jordan" userId="3be9202a-9545-432e-ac48-df91411e7d27" providerId="ADAL" clId="{ACB9387D-1B5C-4253-8D05-746F25245581}" dt="2022-09-12T16:40:22.683" v="8" actId="20577"/>
        <pc:sldMkLst>
          <pc:docMk/>
          <pc:sldMk cId="3042199751" sldId="452"/>
        </pc:sldMkLst>
      </pc:sldChg>
      <pc:sldChg chg="modNotesTx">
        <pc:chgData name="Anderson, Jordan" userId="3be9202a-9545-432e-ac48-df91411e7d27" providerId="ADAL" clId="{ACB9387D-1B5C-4253-8D05-746F25245581}" dt="2022-09-12T16:40:32.878" v="11" actId="20577"/>
        <pc:sldMkLst>
          <pc:docMk/>
          <pc:sldMk cId="2437985311" sldId="453"/>
        </pc:sldMkLst>
      </pc:sldChg>
      <pc:sldChg chg="del">
        <pc:chgData name="Anderson, Jordan" userId="3be9202a-9545-432e-ac48-df91411e7d27" providerId="ADAL" clId="{ACB9387D-1B5C-4253-8D05-746F25245581}" dt="2022-09-12T16:40:56.170" v="15" actId="2696"/>
        <pc:sldMkLst>
          <pc:docMk/>
          <pc:sldMk cId="3695149389" sldId="464"/>
        </pc:sldMkLst>
      </pc:sldChg>
      <pc:sldChg chg="modNotesTx">
        <pc:chgData name="Anderson, Jordan" userId="3be9202a-9545-432e-ac48-df91411e7d27" providerId="ADAL" clId="{ACB9387D-1B5C-4253-8D05-746F25245581}" dt="2022-09-12T16:40:46.752" v="14" actId="20577"/>
        <pc:sldMkLst>
          <pc:docMk/>
          <pc:sldMk cId="277537229" sldId="474"/>
        </pc:sldMkLst>
      </pc:sldChg>
      <pc:sldChg chg="modNotesTx">
        <pc:chgData name="Anderson, Jordan" userId="3be9202a-9545-432e-ac48-df91411e7d27" providerId="ADAL" clId="{ACB9387D-1B5C-4253-8D05-746F25245581}" dt="2022-09-12T16:40:37.951" v="12" actId="20577"/>
        <pc:sldMkLst>
          <pc:docMk/>
          <pc:sldMk cId="2595609673" sldId="479"/>
        </pc:sldMkLst>
      </pc:sldChg>
      <pc:sldChg chg="modNotesTx">
        <pc:chgData name="Anderson, Jordan" userId="3be9202a-9545-432e-ac48-df91411e7d27" providerId="ADAL" clId="{ACB9387D-1B5C-4253-8D05-746F25245581}" dt="2022-09-12T16:40:28.811" v="10" actId="20577"/>
        <pc:sldMkLst>
          <pc:docMk/>
          <pc:sldMk cId="786981328" sldId="487"/>
        </pc:sldMkLst>
      </pc:sldChg>
      <pc:sldChg chg="del">
        <pc:chgData name="Anderson, Jordan" userId="3be9202a-9545-432e-ac48-df91411e7d27" providerId="ADAL" clId="{ACB9387D-1B5C-4253-8D05-746F25245581}" dt="2022-09-12T16:40:56.170" v="15" actId="2696"/>
        <pc:sldMkLst>
          <pc:docMk/>
          <pc:sldMk cId="424549427" sldId="488"/>
        </pc:sldMkLst>
      </pc:sldChg>
      <pc:sldChg chg="del">
        <pc:chgData name="Anderson, Jordan" userId="3be9202a-9545-432e-ac48-df91411e7d27" providerId="ADAL" clId="{ACB9387D-1B5C-4253-8D05-746F25245581}" dt="2022-09-12T16:40:56.170" v="15" actId="2696"/>
        <pc:sldMkLst>
          <pc:docMk/>
          <pc:sldMk cId="1075889924" sldId="489"/>
        </pc:sldMkLst>
      </pc:sldChg>
      <pc:sldChg chg="del">
        <pc:chgData name="Anderson, Jordan" userId="3be9202a-9545-432e-ac48-df91411e7d27" providerId="ADAL" clId="{ACB9387D-1B5C-4253-8D05-746F25245581}" dt="2022-09-12T16:40:56.170" v="15" actId="2696"/>
        <pc:sldMkLst>
          <pc:docMk/>
          <pc:sldMk cId="2534302265" sldId="490"/>
        </pc:sldMkLst>
      </pc:sldChg>
      <pc:sldChg chg="modNotesTx">
        <pc:chgData name="Anderson, Jordan" userId="3be9202a-9545-432e-ac48-df91411e7d27" providerId="ADAL" clId="{ACB9387D-1B5C-4253-8D05-746F25245581}" dt="2022-09-12T16:39:54.740" v="1" actId="20577"/>
        <pc:sldMkLst>
          <pc:docMk/>
          <pc:sldMk cId="931066963" sldId="4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erjx38\OneDrive%20-%20Abbott\LAAO\Amulet%20Docs\Amulet%20work\Abstracts\2021\AHA\Graphs%20for%202%20yea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u="none" dirty="0">
                <a:solidFill>
                  <a:schemeClr val="tx1"/>
                </a:solidFill>
              </a:rPr>
              <a:t>Oral Anticoagulation Usage</a:t>
            </a:r>
          </a:p>
        </c:rich>
      </c:tx>
      <c:layout>
        <c:manualLayout>
          <c:xMode val="edge"/>
          <c:yMode val="edge"/>
          <c:x val="0.265333749042239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8249783994392"/>
          <c:y val="2.6833959516696201E-2"/>
          <c:w val="0.85417512246725968"/>
          <c:h val="0.88364337485513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'Medications (3)'!$A$13</c:f>
              <c:strCache>
                <c:ptCount val="1"/>
                <c:pt idx="0">
                  <c:v>Amulet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1E-4258-8820-4447000F9B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21E-4258-8820-4447000F9B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21E-4258-8820-4447000F9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'Medications (3)'!$B$12:$D$12</c:f>
              <c:strCache>
                <c:ptCount val="3"/>
                <c:pt idx="0">
                  <c:v>6M</c:v>
                </c:pt>
                <c:pt idx="1">
                  <c:v>18M</c:v>
                </c:pt>
                <c:pt idx="2">
                  <c:v>3Yr</c:v>
                </c:pt>
              </c:strCache>
            </c:strRef>
          </c:cat>
          <c:val>
            <c:numRef>
              <c:f>'Medications (3)'!$B$13:$D$13</c:f>
              <c:numCache>
                <c:formatCode>0.0%</c:formatCode>
                <c:ptCount val="3"/>
                <c:pt idx="0">
                  <c:v>2.8000000000000001E-2</c:v>
                </c:pt>
                <c:pt idx="1">
                  <c:v>3.1E-2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1E-4258-8820-4447000F9BAD}"/>
            </c:ext>
          </c:extLst>
        </c:ser>
        <c:ser>
          <c:idx val="1"/>
          <c:order val="1"/>
          <c:tx>
            <c:strRef>
              <c:f>'Medications (3)'!$A$14</c:f>
              <c:strCache>
                <c:ptCount val="1"/>
                <c:pt idx="0">
                  <c:v>Watchman</c:v>
                </c:pt>
              </c:strCache>
            </c:strRef>
          </c:tx>
          <c:spPr>
            <a:solidFill>
              <a:srgbClr val="ED293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21E-4258-8820-4447000F9B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21E-4258-8820-4447000F9B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21E-4258-8820-4447000F9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'Medications (3)'!$B$12:$D$12</c:f>
              <c:strCache>
                <c:ptCount val="3"/>
                <c:pt idx="0">
                  <c:v>6M</c:v>
                </c:pt>
                <c:pt idx="1">
                  <c:v>18M</c:v>
                </c:pt>
                <c:pt idx="2">
                  <c:v>3Yr</c:v>
                </c:pt>
              </c:strCache>
            </c:strRef>
          </c:cat>
          <c:val>
            <c:numRef>
              <c:f>'Medications (3)'!$B$14:$D$14</c:f>
              <c:numCache>
                <c:formatCode>0.0%</c:formatCode>
                <c:ptCount val="3"/>
                <c:pt idx="0">
                  <c:v>4.7E-2</c:v>
                </c:pt>
                <c:pt idx="1">
                  <c:v>5.6000000000000001E-2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1E-4258-8820-4447000F9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4311384"/>
        <c:axId val="784309744"/>
      </c:barChart>
      <c:catAx>
        <c:axId val="78431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309744"/>
        <c:crosses val="autoZero"/>
        <c:auto val="1"/>
        <c:lblAlgn val="ctr"/>
        <c:lblOffset val="100"/>
        <c:noMultiLvlLbl val="0"/>
      </c:catAx>
      <c:valAx>
        <c:axId val="784309744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Patients,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311384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84602468169745"/>
          <c:y val="9.4729432227194141E-2"/>
          <c:w val="0.27836826103258833"/>
          <c:h val="0.19714875380764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3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11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8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6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4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4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sz="18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75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sz="18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40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17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6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9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20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4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4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5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7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6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strike="sngStrike" dirty="0"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0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1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1800" b="0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7123" y="860391"/>
            <a:ext cx="5692378" cy="877163"/>
          </a:xfrm>
        </p:spPr>
        <p:txBody>
          <a:bodyPr/>
          <a:lstStyle/>
          <a:p>
            <a:pPr eaLnBrk="1" hangingPunct="1"/>
            <a:r>
              <a:rPr lang="en-US" dirty="0"/>
              <a:t>TCT Template</a:t>
            </a:r>
            <a:br>
              <a:rPr lang="en-US" dirty="0"/>
            </a:br>
            <a:r>
              <a:rPr lang="en-US" dirty="0"/>
              <a:t>Title 30 pt Bold Arial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/>
          <a:lstStyle/>
          <a:p>
            <a:pPr eaLnBrk="1" hangingPunct="1"/>
            <a:r>
              <a:rPr lang="en-US" sz="2500" b="1" dirty="0"/>
              <a:t>John Doe, MD</a:t>
            </a:r>
          </a:p>
          <a:p>
            <a:pPr eaLnBrk="1" hangingPunct="1"/>
            <a:r>
              <a:rPr lang="en-US" sz="2500" b="1" dirty="0"/>
              <a:t>Subtitle 25 </a:t>
            </a:r>
            <a:r>
              <a:rPr lang="en-US" sz="2500" b="1" dirty="0" err="1"/>
              <a:t>pt</a:t>
            </a:r>
            <a:r>
              <a:rPr lang="en-US" sz="2500" b="1" dirty="0"/>
              <a:t> Arial Bold Italics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96F627-2B6F-AAF5-DA4B-2FBB1DEA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50B3E-7583-0872-0B77-F77AD5119EF1}"/>
              </a:ext>
            </a:extLst>
          </p:cNvPr>
          <p:cNvSpPr txBox="1"/>
          <p:nvPr/>
        </p:nvSpPr>
        <p:spPr>
          <a:xfrm flipH="1">
            <a:off x="4548540" y="334430"/>
            <a:ext cx="38290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0" dirty="0">
                <a:solidFill>
                  <a:schemeClr val="tx2"/>
                </a:solidFill>
              </a:rPr>
              <a:t>3-Year Outcomes from the </a:t>
            </a:r>
            <a:r>
              <a:rPr lang="en-US" sz="2200" i="0" dirty="0" err="1">
                <a:solidFill>
                  <a:schemeClr val="tx2"/>
                </a:solidFill>
              </a:rPr>
              <a:t>Amplatzer</a:t>
            </a:r>
            <a:r>
              <a:rPr lang="en-US" sz="2200" i="0" baseline="30000" dirty="0" err="1">
                <a:solidFill>
                  <a:schemeClr val="tx2"/>
                </a:solidFill>
              </a:rPr>
              <a:t>TM</a:t>
            </a:r>
            <a:r>
              <a:rPr lang="en-US" sz="2200" i="0" dirty="0">
                <a:solidFill>
                  <a:schemeClr val="tx2"/>
                </a:solidFill>
              </a:rPr>
              <a:t> </a:t>
            </a:r>
            <a:r>
              <a:rPr lang="en-US" sz="2200" i="0" dirty="0" err="1">
                <a:solidFill>
                  <a:schemeClr val="tx2"/>
                </a:solidFill>
              </a:rPr>
              <a:t>Amulet</a:t>
            </a:r>
            <a:r>
              <a:rPr lang="en-US" sz="2200" i="0" baseline="30000" dirty="0" err="1">
                <a:solidFill>
                  <a:schemeClr val="tx2"/>
                </a:solidFill>
              </a:rPr>
              <a:t>TM</a:t>
            </a:r>
            <a:r>
              <a:rPr lang="en-US" sz="2200" i="0" dirty="0">
                <a:solidFill>
                  <a:schemeClr val="tx2"/>
                </a:solidFill>
              </a:rPr>
              <a:t> Left Atrial Appendage </a:t>
            </a:r>
            <a:r>
              <a:rPr lang="en-US" sz="2200" i="0" dirty="0" err="1">
                <a:solidFill>
                  <a:schemeClr val="tx2"/>
                </a:solidFill>
              </a:rPr>
              <a:t>Occluder</a:t>
            </a:r>
            <a:r>
              <a:rPr lang="en-US" sz="2200" i="0" dirty="0">
                <a:solidFill>
                  <a:schemeClr val="tx2"/>
                </a:solidFill>
              </a:rPr>
              <a:t> Randomized Controlled Trial (Amulet IDE)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68527-8CD8-6711-010E-39FE63F42EAF}"/>
              </a:ext>
            </a:extLst>
          </p:cNvPr>
          <p:cNvSpPr txBox="1"/>
          <p:nvPr/>
        </p:nvSpPr>
        <p:spPr>
          <a:xfrm flipH="1">
            <a:off x="4548540" y="2359118"/>
            <a:ext cx="4191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Dhanunjaya Lakkireddy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b="0" i="0" dirty="0">
                <a:solidFill>
                  <a:schemeClr val="tx1"/>
                </a:solidFill>
              </a:rPr>
              <a:t>David Thaler, Christopher R. Ellis, </a:t>
            </a:r>
            <a:r>
              <a:rPr lang="en-US" b="0" i="0" dirty="0" err="1">
                <a:solidFill>
                  <a:schemeClr val="tx1"/>
                </a:solidFill>
              </a:rPr>
              <a:t>Vijendra</a:t>
            </a:r>
            <a:r>
              <a:rPr lang="en-US" b="0" i="0" dirty="0">
                <a:solidFill>
                  <a:schemeClr val="tx1"/>
                </a:solidFill>
              </a:rPr>
              <a:t> Swarup, Alok Gambhir, James Hermiller, Jens Erik Nielsen-Kudsk, Stephen Worthley, Devi Nair, Boris Schmidt, Mohamad Alkhouli, Rodney Horton, Nigel Gupta, Stephan Windecker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/>
              <a:t>Baseline Characteristics are Well Matched Between Device Groups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1951AC41-C513-41C8-9C09-532649BE6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47311"/>
              </p:ext>
            </p:extLst>
          </p:nvPr>
        </p:nvGraphicFramePr>
        <p:xfrm>
          <a:off x="1110100" y="1497811"/>
          <a:ext cx="6784143" cy="25919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39341">
                  <a:extLst>
                    <a:ext uri="{9D8B030D-6E8A-4147-A177-3AD203B41FA5}">
                      <a16:colId xmlns:a16="http://schemas.microsoft.com/office/drawing/2014/main" val="4291826114"/>
                    </a:ext>
                  </a:extLst>
                </a:gridCol>
                <a:gridCol w="1872401">
                  <a:extLst>
                    <a:ext uri="{9D8B030D-6E8A-4147-A177-3AD203B41FA5}">
                      <a16:colId xmlns:a16="http://schemas.microsoft.com/office/drawing/2014/main" val="200530835"/>
                    </a:ext>
                  </a:extLst>
                </a:gridCol>
                <a:gridCol w="1872401">
                  <a:extLst>
                    <a:ext uri="{9D8B030D-6E8A-4147-A177-3AD203B41FA5}">
                      <a16:colId xmlns:a16="http://schemas.microsoft.com/office/drawing/2014/main" val="1447743915"/>
                    </a:ext>
                  </a:extLst>
                </a:gridCol>
              </a:tblGrid>
              <a:tr h="297696">
                <a:tc>
                  <a:txBody>
                    <a:bodyPr/>
                    <a:lstStyle/>
                    <a:p>
                      <a:pPr marL="87313" marR="0" indent="0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Clinical Characteristics*</a:t>
                      </a:r>
                    </a:p>
                  </a:txBody>
                  <a:tcPr marL="51435" marR="51435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Amulet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(N=917)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Watchman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(N=916)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31919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Age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yrs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75.0 ± 7.6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75.2 ± 7.6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569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Male sex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58.6%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61.3%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85176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AF Classification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70706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 -Paroxysmal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56.7%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54.0%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3068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 -Persistent/Permanent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43.3%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46.0%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26702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 at procedure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39.7%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40.8%</a:t>
                      </a: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77944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CHA</a:t>
                      </a:r>
                      <a:r>
                        <a:rPr lang="en-US" sz="12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DS</a:t>
                      </a:r>
                      <a:r>
                        <a:rPr lang="en-US" sz="12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-VASc Score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4.5 ± 1.3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4.7 ± 1.4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628164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HAS-BLED Score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3.2 ± 1.0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3.3 ± 1.0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78390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Major or Minor Bleeding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72.2%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71.8%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600354"/>
                  </a:ext>
                </a:extLst>
              </a:tr>
              <a:tr h="2294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Stroke/TIA/Thromboembolism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25.5%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28.9%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1274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2FB8C9-2B50-4F33-B9D4-A968D7F33CE8}"/>
              </a:ext>
            </a:extLst>
          </p:cNvPr>
          <p:cNvSpPr/>
          <p:nvPr/>
        </p:nvSpPr>
        <p:spPr>
          <a:xfrm>
            <a:off x="1046133" y="4139044"/>
            <a:ext cx="19191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baseline="30000" dirty="0">
                <a:solidFill>
                  <a:schemeClr val="tx1"/>
                </a:solidFill>
              </a:rPr>
              <a:t>*</a:t>
            </a:r>
            <a:r>
              <a:rPr lang="en-US" sz="800" b="0" i="0" dirty="0">
                <a:solidFill>
                  <a:schemeClr val="tx1"/>
                </a:solidFill>
              </a:rPr>
              <a:t>Analyzed in as attempted population</a:t>
            </a:r>
          </a:p>
        </p:txBody>
      </p:sp>
    </p:spTree>
    <p:extLst>
      <p:ext uri="{BB962C8B-B14F-4D97-AF65-F5344CB8AC3E}">
        <p14:creationId xmlns:p14="http://schemas.microsoft.com/office/powerpoint/2010/main" val="403587023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/>
              <a:t>Through 3 Years, OAC Usage was Lower with </a:t>
            </a:r>
            <a:r>
              <a:rPr lang="en-US" dirty="0" err="1"/>
              <a:t>Amulet</a:t>
            </a:r>
            <a:r>
              <a:rPr lang="en-US" baseline="30000" dirty="0" err="1"/>
              <a:t>TM</a:t>
            </a:r>
            <a:r>
              <a:rPr lang="en-US" dirty="0"/>
              <a:t> </a:t>
            </a:r>
            <a:r>
              <a:rPr lang="en-US" dirty="0" err="1"/>
              <a:t>Occluder</a:t>
            </a:r>
            <a:r>
              <a:rPr lang="en-US" dirty="0"/>
              <a:t> than </a:t>
            </a:r>
            <a:r>
              <a:rPr lang="en-US" dirty="0" err="1"/>
              <a:t>Watchman</a:t>
            </a:r>
            <a:r>
              <a:rPr lang="en-US" baseline="30000" dirty="0" err="1"/>
              <a:t>TM</a:t>
            </a:r>
            <a:r>
              <a:rPr lang="en-US" dirty="0"/>
              <a:t> Device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E3E041-77FD-4467-A405-8CB37A75A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978791"/>
              </p:ext>
            </p:extLst>
          </p:nvPr>
        </p:nvGraphicFramePr>
        <p:xfrm>
          <a:off x="1693991" y="1800332"/>
          <a:ext cx="4907280" cy="265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827971-8CE7-48EF-B023-D226715D71DA}"/>
              </a:ext>
            </a:extLst>
          </p:cNvPr>
          <p:cNvSpPr txBox="1">
            <a:spLocks/>
          </p:cNvSpPr>
          <p:nvPr/>
        </p:nvSpPr>
        <p:spPr>
          <a:xfrm>
            <a:off x="684214" y="1212723"/>
            <a:ext cx="7769225" cy="273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i="0" kern="0" dirty="0">
                <a:solidFill>
                  <a:srgbClr val="FEB91A"/>
                </a:solidFill>
              </a:rPr>
              <a:t>More patients were placed on OAC after identification of late DRT (&gt;6 months) in Watchman device (n=23) than Amulet </a:t>
            </a:r>
            <a:r>
              <a:rPr lang="en-US" sz="1400" i="0" kern="0" dirty="0" err="1">
                <a:solidFill>
                  <a:srgbClr val="FEB91A"/>
                </a:solidFill>
              </a:rPr>
              <a:t>occluder</a:t>
            </a:r>
            <a:r>
              <a:rPr lang="en-US" sz="1400" i="0" kern="0" dirty="0">
                <a:solidFill>
                  <a:srgbClr val="FEB91A"/>
                </a:solidFill>
              </a:rPr>
              <a:t> (n=10)* 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6A5A8D3-A382-44EE-82FC-62E51468D154}"/>
              </a:ext>
            </a:extLst>
          </p:cNvPr>
          <p:cNvSpPr txBox="1">
            <a:spLocks/>
          </p:cNvSpPr>
          <p:nvPr/>
        </p:nvSpPr>
        <p:spPr>
          <a:xfrm>
            <a:off x="1089395" y="4757043"/>
            <a:ext cx="8269043" cy="2883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800" i="0" dirty="0">
                <a:solidFill>
                  <a:schemeClr val="tx1"/>
                </a:solidFill>
              </a:rPr>
              <a:t>*Results presented at ACC 2022 (Schmidt et al.)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A485FB-AF54-45DB-90C8-858F5A344F2D}"/>
              </a:ext>
            </a:extLst>
          </p:cNvPr>
          <p:cNvGrpSpPr/>
          <p:nvPr/>
        </p:nvGrpSpPr>
        <p:grpSpPr>
          <a:xfrm>
            <a:off x="2890788" y="3479945"/>
            <a:ext cx="413490" cy="377353"/>
            <a:chOff x="2890788" y="3522809"/>
            <a:chExt cx="413490" cy="37735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BF9803-06D5-47E0-B33D-4E750D87035D}"/>
                </a:ext>
              </a:extLst>
            </p:cNvPr>
            <p:cNvCxnSpPr>
              <a:cxnSpLocks/>
            </p:cNvCxnSpPr>
            <p:nvPr/>
          </p:nvCxnSpPr>
          <p:spPr>
            <a:xfrm>
              <a:off x="3304278" y="3522809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4E7958-3DB5-4E5E-8B08-C48D7790B30A}"/>
                </a:ext>
              </a:extLst>
            </p:cNvPr>
            <p:cNvCxnSpPr>
              <a:cxnSpLocks/>
            </p:cNvCxnSpPr>
            <p:nvPr/>
          </p:nvCxnSpPr>
          <p:spPr>
            <a:xfrm>
              <a:off x="2890788" y="3529267"/>
              <a:ext cx="413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AE5E6B-27A9-49E0-97AF-5145E82CEF0F}"/>
                </a:ext>
              </a:extLst>
            </p:cNvPr>
            <p:cNvCxnSpPr>
              <a:cxnSpLocks/>
            </p:cNvCxnSpPr>
            <p:nvPr/>
          </p:nvCxnSpPr>
          <p:spPr>
            <a:xfrm>
              <a:off x="2890788" y="3522810"/>
              <a:ext cx="0" cy="377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71344E-3D07-4900-B951-8A05E24150C0}"/>
              </a:ext>
            </a:extLst>
          </p:cNvPr>
          <p:cNvGrpSpPr/>
          <p:nvPr/>
        </p:nvGrpSpPr>
        <p:grpSpPr>
          <a:xfrm>
            <a:off x="4295187" y="3377866"/>
            <a:ext cx="413490" cy="464850"/>
            <a:chOff x="4213412" y="3323798"/>
            <a:chExt cx="413490" cy="46485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A9BD4E-829A-461A-8D31-9D66F27BD18C}"/>
                </a:ext>
              </a:extLst>
            </p:cNvPr>
            <p:cNvCxnSpPr>
              <a:cxnSpLocks/>
            </p:cNvCxnSpPr>
            <p:nvPr/>
          </p:nvCxnSpPr>
          <p:spPr>
            <a:xfrm>
              <a:off x="4626902" y="3323798"/>
              <a:ext cx="0" cy="2743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B9D7F8-3DF0-4652-92BD-C4C88042A334}"/>
                </a:ext>
              </a:extLst>
            </p:cNvPr>
            <p:cNvCxnSpPr>
              <a:cxnSpLocks/>
            </p:cNvCxnSpPr>
            <p:nvPr/>
          </p:nvCxnSpPr>
          <p:spPr>
            <a:xfrm>
              <a:off x="4213412" y="3327449"/>
              <a:ext cx="413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B3EEEA-410F-48D5-BF3B-87A49BB239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3412" y="3323799"/>
              <a:ext cx="6724" cy="464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6DF2BB-89C0-4172-8684-6DB690556053}"/>
              </a:ext>
            </a:extLst>
          </p:cNvPr>
          <p:cNvGrpSpPr/>
          <p:nvPr/>
        </p:nvGrpSpPr>
        <p:grpSpPr>
          <a:xfrm>
            <a:off x="5707019" y="3227794"/>
            <a:ext cx="426938" cy="568140"/>
            <a:chOff x="5602941" y="3119655"/>
            <a:chExt cx="426938" cy="56814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675353-E406-41D7-B306-FDB2F6ECE06B}"/>
                </a:ext>
              </a:extLst>
            </p:cNvPr>
            <p:cNvCxnSpPr>
              <a:cxnSpLocks/>
            </p:cNvCxnSpPr>
            <p:nvPr/>
          </p:nvCxnSpPr>
          <p:spPr>
            <a:xfrm>
              <a:off x="6029879" y="3119655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5A25B8-CD33-492B-8BE9-4DBA2710271B}"/>
                </a:ext>
              </a:extLst>
            </p:cNvPr>
            <p:cNvCxnSpPr>
              <a:cxnSpLocks/>
            </p:cNvCxnSpPr>
            <p:nvPr/>
          </p:nvCxnSpPr>
          <p:spPr>
            <a:xfrm>
              <a:off x="5616389" y="3126380"/>
              <a:ext cx="413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E85AA9-ECFF-4B9F-B9D5-6EAD6A541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2941" y="3126380"/>
              <a:ext cx="13448" cy="5614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FA69BC-4B2F-45F1-BE31-EAFA31AEB9B8}"/>
              </a:ext>
            </a:extLst>
          </p:cNvPr>
          <p:cNvSpPr txBox="1"/>
          <p:nvPr/>
        </p:nvSpPr>
        <p:spPr>
          <a:xfrm>
            <a:off x="2830607" y="3240773"/>
            <a:ext cx="795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</a:rPr>
              <a:t>p=0.04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C9787D-2822-4FB9-8EEF-5523A3A50D2E}"/>
              </a:ext>
            </a:extLst>
          </p:cNvPr>
          <p:cNvSpPr txBox="1"/>
          <p:nvPr/>
        </p:nvSpPr>
        <p:spPr>
          <a:xfrm>
            <a:off x="4236051" y="3141903"/>
            <a:ext cx="795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</a:rPr>
              <a:t>p=0.01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894925-4E11-4109-9DCF-EA15B6717029}"/>
              </a:ext>
            </a:extLst>
          </p:cNvPr>
          <p:cNvSpPr txBox="1"/>
          <p:nvPr/>
        </p:nvSpPr>
        <p:spPr>
          <a:xfrm>
            <a:off x="5673457" y="3006800"/>
            <a:ext cx="795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</a:rPr>
              <a:t>p&lt;0.01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A28424-79E7-4966-A9FA-329DA0681F88}"/>
              </a:ext>
            </a:extLst>
          </p:cNvPr>
          <p:cNvSpPr/>
          <p:nvPr/>
        </p:nvSpPr>
        <p:spPr>
          <a:xfrm>
            <a:off x="1978766" y="4421984"/>
            <a:ext cx="3039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baseline="30000" dirty="0">
                <a:solidFill>
                  <a:schemeClr val="tx1"/>
                </a:solidFill>
              </a:rPr>
              <a:t>OAC includes monotherapy or combined with other antiplatelet medications</a:t>
            </a:r>
            <a:endParaRPr lang="en-US" sz="1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9303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E02A53-1B0B-4DA8-922E-C5724EED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2" y="1454742"/>
            <a:ext cx="3604840" cy="2666772"/>
          </a:xfrm>
          <a:prstGeom prst="rect">
            <a:avLst/>
          </a:prstGeom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/>
              <a:t>Composite Rates of Stroke/Systemic Embolism/CV Death at 3 Years are Comparable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09EDE4-34AF-40E8-9DD0-95F2E2419D6B}"/>
              </a:ext>
            </a:extLst>
          </p:cNvPr>
          <p:cNvSpPr txBox="1"/>
          <p:nvPr/>
        </p:nvSpPr>
        <p:spPr>
          <a:xfrm>
            <a:off x="1069414" y="1431883"/>
            <a:ext cx="2870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Amulet: 11.1%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Watchman: 12.7%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HR [95% CI] 0.87 [0.66-1.14] 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(p = 0.31)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3314575-8EED-4625-848B-48DFBB6B3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30665"/>
              </p:ext>
            </p:extLst>
          </p:nvPr>
        </p:nvGraphicFramePr>
        <p:xfrm>
          <a:off x="4277978" y="1454742"/>
          <a:ext cx="4421394" cy="1341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424">
                  <a:extLst>
                    <a:ext uri="{9D8B030D-6E8A-4147-A177-3AD203B41FA5}">
                      <a16:colId xmlns:a16="http://schemas.microsoft.com/office/drawing/2014/main" val="1736029597"/>
                    </a:ext>
                  </a:extLst>
                </a:gridCol>
                <a:gridCol w="962952">
                  <a:extLst>
                    <a:ext uri="{9D8B030D-6E8A-4147-A177-3AD203B41FA5}">
                      <a16:colId xmlns:a16="http://schemas.microsoft.com/office/drawing/2014/main" val="2396671038"/>
                    </a:ext>
                  </a:extLst>
                </a:gridCol>
                <a:gridCol w="931018">
                  <a:extLst>
                    <a:ext uri="{9D8B030D-6E8A-4147-A177-3AD203B41FA5}">
                      <a16:colId xmlns:a16="http://schemas.microsoft.com/office/drawing/2014/main" val="68380757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+mn-lt"/>
                        </a:rPr>
                        <a:t>Amulet</a:t>
                      </a:r>
                      <a:r>
                        <a:rPr lang="en-US" sz="1050" baseline="30000" dirty="0" err="1">
                          <a:effectLst/>
                          <a:latin typeface="+mn-lt"/>
                        </a:rPr>
                        <a:t>TM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(N=917)</a:t>
                      </a: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+mn-lt"/>
                        </a:rPr>
                        <a:t>Watchman</a:t>
                      </a:r>
                      <a:r>
                        <a:rPr lang="en-US" sz="1050" baseline="30000" dirty="0" err="1">
                          <a:effectLst/>
                          <a:latin typeface="+mn-lt"/>
                        </a:rPr>
                        <a:t>TM</a:t>
                      </a:r>
                      <a:r>
                        <a:rPr lang="en-US" sz="1050" baseline="300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(N=916)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99609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Stroke/systemic embolism/CV death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11.1% (n=95)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12.7% (n=105)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28614"/>
                  </a:ext>
                </a:extLst>
              </a:tr>
              <a:tr h="2512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All stroke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5.3% (n=44)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5.2% (n=42)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55527"/>
                  </a:ext>
                </a:extLst>
              </a:tr>
              <a:tr h="231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Systemic embolism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0.3% (n=3)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0.2% (n=2)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70044"/>
                  </a:ext>
                </a:extLst>
              </a:tr>
              <a:tr h="262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Cardiovascular death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6.6% (n=56)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8.5% (n=70)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0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19975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394FA5-BCF4-40AB-9A68-22A73500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8" y="1554663"/>
            <a:ext cx="3860222" cy="2675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3AAF19-965B-45FD-B34C-40BD3CC3D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247" y="1554662"/>
            <a:ext cx="3860221" cy="2675981"/>
          </a:xfrm>
          <a:prstGeom prst="rect">
            <a:avLst/>
          </a:prstGeom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01189" y="294812"/>
            <a:ext cx="8089730" cy="566738"/>
          </a:xfrm>
        </p:spPr>
        <p:txBody>
          <a:bodyPr/>
          <a:lstStyle/>
          <a:p>
            <a:pPr eaLnBrk="1" hangingPunct="1"/>
            <a:r>
              <a:rPr lang="en-US" sz="2000" dirty="0"/>
              <a:t>Both Cardiovascular Death and All-Cause Death Trended Lower at 3 Years with </a:t>
            </a:r>
            <a:r>
              <a:rPr lang="en-US" sz="2000" dirty="0" err="1"/>
              <a:t>Amulet</a:t>
            </a:r>
            <a:r>
              <a:rPr lang="en-US" sz="2000" baseline="30000" dirty="0" err="1"/>
              <a:t>TM</a:t>
            </a:r>
            <a:r>
              <a:rPr lang="en-US" sz="2000" dirty="0"/>
              <a:t> </a:t>
            </a:r>
            <a:r>
              <a:rPr lang="en-US" sz="2000" dirty="0" err="1"/>
              <a:t>Occluder</a:t>
            </a:r>
            <a:r>
              <a:rPr lang="en-US" sz="2000" dirty="0"/>
              <a:t> than </a:t>
            </a:r>
            <a:r>
              <a:rPr lang="en-US" sz="2000" dirty="0" err="1"/>
              <a:t>Watchman</a:t>
            </a:r>
            <a:r>
              <a:rPr lang="en-US" sz="2000" baseline="30000" dirty="0" err="1"/>
              <a:t>TM</a:t>
            </a:r>
            <a:r>
              <a:rPr lang="en-US" sz="2000" dirty="0"/>
              <a:t> Device*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B2341-90C3-4CDF-AF77-E7EBDDC6DFB7}"/>
              </a:ext>
            </a:extLst>
          </p:cNvPr>
          <p:cNvSpPr txBox="1"/>
          <p:nvPr/>
        </p:nvSpPr>
        <p:spPr>
          <a:xfrm>
            <a:off x="6104788" y="1277663"/>
            <a:ext cx="2870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FEB91A"/>
                </a:solidFill>
                <a:latin typeface="+mn-lt"/>
                <a:cs typeface="Arial" panose="020B0604020202020204" pitchFamily="34" charset="0"/>
              </a:rPr>
              <a:t>All-Cause Death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C6DD2-5AAE-465A-B907-5DB317821CA2}"/>
              </a:ext>
            </a:extLst>
          </p:cNvPr>
          <p:cNvSpPr txBox="1"/>
          <p:nvPr/>
        </p:nvSpPr>
        <p:spPr>
          <a:xfrm>
            <a:off x="1667725" y="1277663"/>
            <a:ext cx="2216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FEB91A"/>
                </a:solidFill>
                <a:latin typeface="+mn-lt"/>
                <a:cs typeface="Arial" panose="020B0604020202020204" pitchFamily="34" charset="0"/>
              </a:rPr>
              <a:t>Cardiovascular Death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54408-817B-4146-AD18-E93A612CDFD2}"/>
              </a:ext>
            </a:extLst>
          </p:cNvPr>
          <p:cNvSpPr txBox="1"/>
          <p:nvPr/>
        </p:nvSpPr>
        <p:spPr>
          <a:xfrm>
            <a:off x="5317580" y="1572880"/>
            <a:ext cx="2870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Amulet: 14.6%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Watchman: 17.9%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HR [95% CI] 0.81 [0.64-1.02] 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(p = 0.07)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BC457-B4B8-488B-8CD4-4CC678F4FEFF}"/>
              </a:ext>
            </a:extLst>
          </p:cNvPr>
          <p:cNvSpPr txBox="1"/>
          <p:nvPr/>
        </p:nvSpPr>
        <p:spPr>
          <a:xfrm>
            <a:off x="1145505" y="1572880"/>
            <a:ext cx="2870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Amulet: 6.6%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Watchman: 8.5%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HR [95% CI] 0.77 [0.54-1.09] 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(p = 0.14)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46F71F-58E9-4AE9-9296-1DD3B0024772}"/>
              </a:ext>
            </a:extLst>
          </p:cNvPr>
          <p:cNvSpPr txBox="1"/>
          <p:nvPr/>
        </p:nvSpPr>
        <p:spPr>
          <a:xfrm>
            <a:off x="993934" y="4300899"/>
            <a:ext cx="6934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i="0" dirty="0">
                <a:solidFill>
                  <a:schemeClr val="tx1"/>
                </a:solidFill>
                <a:latin typeface="+mn-lt"/>
              </a:rPr>
              <a:t>*Descriptive analysis of non-powered endpoints in a population with differential long-term follow-up at 3 years</a:t>
            </a:r>
          </a:p>
        </p:txBody>
      </p:sp>
    </p:spTree>
    <p:extLst>
      <p:ext uri="{BB962C8B-B14F-4D97-AF65-F5344CB8AC3E}">
        <p14:creationId xmlns:p14="http://schemas.microsoft.com/office/powerpoint/2010/main" val="428731594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Device Factors More Often Observed in </a:t>
            </a:r>
            <a:r>
              <a:rPr lang="en-US" sz="2500" dirty="0" err="1"/>
              <a:t>Watchman</a:t>
            </a:r>
            <a:r>
              <a:rPr lang="en-US" sz="2500" baseline="30000" dirty="0" err="1"/>
              <a:t>TM</a:t>
            </a:r>
            <a:r>
              <a:rPr lang="en-US" sz="2500" dirty="0"/>
              <a:t> Device Patients with CV Death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13904F-0F87-47D8-A227-BCE450304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28305"/>
              </p:ext>
            </p:extLst>
          </p:nvPr>
        </p:nvGraphicFramePr>
        <p:xfrm>
          <a:off x="2222938" y="1889137"/>
          <a:ext cx="4274871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425">
                  <a:extLst>
                    <a:ext uri="{9D8B030D-6E8A-4147-A177-3AD203B41FA5}">
                      <a16:colId xmlns:a16="http://schemas.microsoft.com/office/drawing/2014/main" val="1736029597"/>
                    </a:ext>
                  </a:extLst>
                </a:gridCol>
                <a:gridCol w="1097482">
                  <a:extLst>
                    <a:ext uri="{9D8B030D-6E8A-4147-A177-3AD203B41FA5}">
                      <a16:colId xmlns:a16="http://schemas.microsoft.com/office/drawing/2014/main" val="2396671038"/>
                    </a:ext>
                  </a:extLst>
                </a:gridCol>
                <a:gridCol w="1073964">
                  <a:extLst>
                    <a:ext uri="{9D8B030D-6E8A-4147-A177-3AD203B41FA5}">
                      <a16:colId xmlns:a16="http://schemas.microsoft.com/office/drawing/2014/main" val="683807579"/>
                    </a:ext>
                  </a:extLst>
                </a:gridCol>
              </a:tblGrid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CV Death Patient Details (6 Months – 3 Years)*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Amulet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(n=43)</a:t>
                      </a: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Watchman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(n=58)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99609"/>
                  </a:ext>
                </a:extLst>
              </a:tr>
              <a:tr h="1642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Patient factors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65676"/>
                  </a:ext>
                </a:extLst>
              </a:tr>
              <a:tr h="1642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CHA</a:t>
                      </a:r>
                      <a:r>
                        <a:rPr lang="en-US" sz="1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</a:t>
                      </a:r>
                      <a:r>
                        <a:rPr lang="en-US" sz="1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-Vasc score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5.0 ± 1.6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5.0 ± 1.4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194434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HAS-BLED score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3.5 ± 0.9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3.4 ± 1.0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55527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Device factors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378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Device-related thrombus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70044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Peridevice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leak (≥3mm)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09687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Pericardial effusion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5406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OAC usage time of death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80100"/>
                  </a:ext>
                </a:extLst>
              </a:tr>
            </a:tbl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27BB0A-FB04-47B2-A8DC-21A85EA144AA}"/>
              </a:ext>
            </a:extLst>
          </p:cNvPr>
          <p:cNvSpPr txBox="1">
            <a:spLocks/>
          </p:cNvSpPr>
          <p:nvPr/>
        </p:nvSpPr>
        <p:spPr>
          <a:xfrm>
            <a:off x="684214" y="1189733"/>
            <a:ext cx="8144741" cy="1288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0" i="0" dirty="0">
                <a:solidFill>
                  <a:srgbClr val="FEB91A"/>
                </a:solidFill>
                <a:latin typeface="+mn-lt"/>
              </a:rPr>
              <a:t>Majority CV deaths in the </a:t>
            </a:r>
            <a:r>
              <a:rPr lang="en-US" sz="1400" b="0" i="0" dirty="0" err="1">
                <a:solidFill>
                  <a:srgbClr val="FEB91A"/>
                </a:solidFill>
                <a:latin typeface="+mn-lt"/>
              </a:rPr>
              <a:t>Amulet</a:t>
            </a:r>
            <a:r>
              <a:rPr lang="en-US" sz="1400" b="0" i="0" baseline="30000" dirty="0" err="1">
                <a:solidFill>
                  <a:srgbClr val="FEB91A"/>
                </a:solidFill>
                <a:latin typeface="+mn-lt"/>
              </a:rPr>
              <a:t>TM</a:t>
            </a:r>
            <a:r>
              <a:rPr lang="en-US" sz="1400" b="0" i="0" dirty="0">
                <a:solidFill>
                  <a:srgbClr val="FEB91A"/>
                </a:solidFill>
                <a:latin typeface="+mn-lt"/>
              </a:rPr>
              <a:t> </a:t>
            </a:r>
            <a:r>
              <a:rPr lang="en-US" sz="1400" b="0" i="0" dirty="0" err="1">
                <a:solidFill>
                  <a:srgbClr val="FEB91A"/>
                </a:solidFill>
                <a:latin typeface="+mn-lt"/>
              </a:rPr>
              <a:t>occluder</a:t>
            </a:r>
            <a:r>
              <a:rPr lang="en-US" sz="1400" b="0" i="0" dirty="0">
                <a:solidFill>
                  <a:srgbClr val="FEB91A"/>
                </a:solidFill>
                <a:latin typeface="+mn-lt"/>
              </a:rPr>
              <a:t> group were not preceded by a device factor, whereas device factors (DRT or PDL) frequently preceded CV deaths in the Watchman device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24AFC-C1BE-4943-8922-CD59D24FDFC5}"/>
              </a:ext>
            </a:extLst>
          </p:cNvPr>
          <p:cNvSpPr txBox="1"/>
          <p:nvPr/>
        </p:nvSpPr>
        <p:spPr>
          <a:xfrm>
            <a:off x="2222937" y="3589778"/>
            <a:ext cx="4274871" cy="219456"/>
          </a:xfrm>
          <a:prstGeom prst="rect">
            <a:avLst/>
          </a:prstGeom>
          <a:noFill/>
          <a:ln w="38100">
            <a:solidFill>
              <a:srgbClr val="FEB91A"/>
            </a:solidFill>
          </a:ln>
        </p:spPr>
        <p:txBody>
          <a:bodyPr wrap="square" rtlCol="0">
            <a:spAutoFit/>
          </a:bodyPr>
          <a:lstStyle/>
          <a:p>
            <a:endParaRPr lang="en-US" i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6379A-CDA7-4594-A444-0FBD465EAF65}"/>
              </a:ext>
            </a:extLst>
          </p:cNvPr>
          <p:cNvSpPr/>
          <p:nvPr/>
        </p:nvSpPr>
        <p:spPr>
          <a:xfrm>
            <a:off x="2161255" y="4021767"/>
            <a:ext cx="43365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i="0" baseline="30000" dirty="0">
                <a:solidFill>
                  <a:schemeClr val="tx1"/>
                </a:solidFill>
              </a:rPr>
              <a:t>*</a:t>
            </a:r>
            <a:r>
              <a:rPr lang="en-US" sz="800" b="0" i="0" dirty="0">
                <a:solidFill>
                  <a:schemeClr val="tx1"/>
                </a:solidFill>
              </a:rPr>
              <a:t> ASA only recommended for both groups after 6 months</a:t>
            </a:r>
          </a:p>
        </p:txBody>
      </p:sp>
    </p:spTree>
    <p:extLst>
      <p:ext uri="{BB962C8B-B14F-4D97-AF65-F5344CB8AC3E}">
        <p14:creationId xmlns:p14="http://schemas.microsoft.com/office/powerpoint/2010/main" val="7869813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B3838-B9DB-4F92-9F13-13800024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32" y="1308312"/>
            <a:ext cx="3604840" cy="2666772"/>
          </a:xfrm>
          <a:prstGeom prst="rect">
            <a:avLst/>
          </a:prstGeom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Major Bleeding </a:t>
            </a:r>
            <a:r>
              <a:rPr lang="en-US" dirty="0"/>
              <a:t>Rates were Comparable </a:t>
            </a:r>
            <a:r>
              <a:rPr lang="en-US" sz="2500" dirty="0"/>
              <a:t>at 3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09EDE4-34AF-40E8-9DD0-95F2E2419D6B}"/>
              </a:ext>
            </a:extLst>
          </p:cNvPr>
          <p:cNvSpPr txBox="1"/>
          <p:nvPr/>
        </p:nvSpPr>
        <p:spPr>
          <a:xfrm>
            <a:off x="1069414" y="1308313"/>
            <a:ext cx="2870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Amulet: 16.1%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Watchman: 14.7%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HR [95% CI] 1.09 [0.86-1.39] 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(p = 0.46)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3314575-8EED-4625-848B-48DFBB6B3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72926"/>
              </p:ext>
            </p:extLst>
          </p:nvPr>
        </p:nvGraphicFramePr>
        <p:xfrm>
          <a:off x="4330230" y="1308312"/>
          <a:ext cx="4421394" cy="1542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424">
                  <a:extLst>
                    <a:ext uri="{9D8B030D-6E8A-4147-A177-3AD203B41FA5}">
                      <a16:colId xmlns:a16="http://schemas.microsoft.com/office/drawing/2014/main" val="1736029597"/>
                    </a:ext>
                  </a:extLst>
                </a:gridCol>
                <a:gridCol w="962952">
                  <a:extLst>
                    <a:ext uri="{9D8B030D-6E8A-4147-A177-3AD203B41FA5}">
                      <a16:colId xmlns:a16="http://schemas.microsoft.com/office/drawing/2014/main" val="2396671038"/>
                    </a:ext>
                  </a:extLst>
                </a:gridCol>
                <a:gridCol w="931018">
                  <a:extLst>
                    <a:ext uri="{9D8B030D-6E8A-4147-A177-3AD203B41FA5}">
                      <a16:colId xmlns:a16="http://schemas.microsoft.com/office/drawing/2014/main" val="68380757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+mn-lt"/>
                        </a:rPr>
                        <a:t>Amulet</a:t>
                      </a:r>
                      <a:r>
                        <a:rPr lang="en-US" sz="1050" baseline="30000" dirty="0" err="1">
                          <a:effectLst/>
                          <a:latin typeface="+mn-lt"/>
                        </a:rPr>
                        <a:t>TM</a:t>
                      </a:r>
                      <a:r>
                        <a:rPr lang="en-US" sz="105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(N=917)</a:t>
                      </a: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+mn-lt"/>
                        </a:rPr>
                        <a:t>Watchman</a:t>
                      </a:r>
                      <a:r>
                        <a:rPr lang="en-US" sz="1050" baseline="30000" dirty="0" err="1">
                          <a:effectLst/>
                          <a:latin typeface="+mn-lt"/>
                        </a:rPr>
                        <a:t>TM</a:t>
                      </a:r>
                      <a:r>
                        <a:rPr lang="en-US" sz="105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(N=916)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99609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Major bleeding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16.1% (n=141)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14.7% (n=127)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28614"/>
                  </a:ext>
                </a:extLst>
              </a:tr>
              <a:tr h="2512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  Non-procedure related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13.4% (n=116)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13.0% (n=110)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55527"/>
                  </a:ext>
                </a:extLst>
              </a:tr>
              <a:tr h="231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Annualized rate at 3 years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7.2%/year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6.9%/year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70044"/>
                  </a:ext>
                </a:extLst>
              </a:tr>
              <a:tr h="231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0 – 6 months annualized rate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22.2%/year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18.7%/year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19906"/>
                  </a:ext>
                </a:extLst>
              </a:tr>
              <a:tr h="231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6 months – 3 years annualized rate*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3.9%/year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4.2%/year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388995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AF8AFD-9B23-44EF-AE2B-C8CD8C5D9AEC}"/>
              </a:ext>
            </a:extLst>
          </p:cNvPr>
          <p:cNvSpPr txBox="1">
            <a:spLocks/>
          </p:cNvSpPr>
          <p:nvPr/>
        </p:nvSpPr>
        <p:spPr>
          <a:xfrm>
            <a:off x="1089395" y="4808757"/>
            <a:ext cx="8269043" cy="2883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800" i="0" dirty="0">
                <a:solidFill>
                  <a:schemeClr val="tx1"/>
                </a:solidFill>
              </a:rPr>
              <a:t>Major bleeding is defined as BARC Type 3 or greater (any transfusion with overt bleeding)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5649A-97B8-4247-803A-26CAE40BA55C}"/>
              </a:ext>
            </a:extLst>
          </p:cNvPr>
          <p:cNvSpPr/>
          <p:nvPr/>
        </p:nvSpPr>
        <p:spPr>
          <a:xfrm>
            <a:off x="4330230" y="2851235"/>
            <a:ext cx="43365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i="0" baseline="30000" dirty="0">
                <a:solidFill>
                  <a:schemeClr val="tx1"/>
                </a:solidFill>
              </a:rPr>
              <a:t>*</a:t>
            </a:r>
            <a:r>
              <a:rPr lang="en-US" sz="800" b="0" i="0" dirty="0">
                <a:solidFill>
                  <a:schemeClr val="tx1"/>
                </a:solidFill>
              </a:rPr>
              <a:t>ASA only recommended for both groups after 6 months</a:t>
            </a:r>
          </a:p>
        </p:txBody>
      </p:sp>
    </p:spTree>
    <p:extLst>
      <p:ext uri="{BB962C8B-B14F-4D97-AF65-F5344CB8AC3E}">
        <p14:creationId xmlns:p14="http://schemas.microsoft.com/office/powerpoint/2010/main" val="243798531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/>
              <a:t>Major Bleeding Events During Aspirin Monotherapy were GI Related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AF8AFD-9B23-44EF-AE2B-C8CD8C5D9AEC}"/>
              </a:ext>
            </a:extLst>
          </p:cNvPr>
          <p:cNvSpPr txBox="1">
            <a:spLocks/>
          </p:cNvSpPr>
          <p:nvPr/>
        </p:nvSpPr>
        <p:spPr>
          <a:xfrm>
            <a:off x="1089395" y="4808757"/>
            <a:ext cx="8269043" cy="2883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800" i="0" dirty="0">
                <a:solidFill>
                  <a:schemeClr val="tx1"/>
                </a:solidFill>
              </a:rPr>
              <a:t>Major bleeding is defined as BARC Type 3 or greater (any transfusion with overt bleeding); ASA only recommended for both groups &gt;6 months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1E64A8-125B-4D2D-BA29-70FB8FB67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125307"/>
              </p:ext>
            </p:extLst>
          </p:nvPr>
        </p:nvGraphicFramePr>
        <p:xfrm>
          <a:off x="2255336" y="1486770"/>
          <a:ext cx="4328971" cy="2339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0171">
                  <a:extLst>
                    <a:ext uri="{9D8B030D-6E8A-4147-A177-3AD203B41FA5}">
                      <a16:colId xmlns:a16="http://schemas.microsoft.com/office/drawing/2014/main" val="17360295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966710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83807579"/>
                    </a:ext>
                  </a:extLst>
                </a:gridCol>
              </a:tblGrid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Source of Bleeding (n of events)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(6 Months – 3 Years)</a:t>
                      </a: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Amulet</a:t>
                      </a:r>
                      <a:r>
                        <a:rPr lang="en-US" sz="1050" b="1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TM</a:t>
                      </a:r>
                      <a:r>
                        <a:rPr lang="en-US" sz="105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(n=81)</a:t>
                      </a:r>
                    </a:p>
                  </a:txBody>
                  <a:tcPr marL="19050" marR="19050" marT="19050" marB="1905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Watchman</a:t>
                      </a:r>
                      <a:r>
                        <a:rPr lang="en-US" sz="1050" b="1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TM</a:t>
                      </a:r>
                      <a:r>
                        <a:rPr lang="en-US" sz="105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(n=80)</a:t>
                      </a:r>
                    </a:p>
                  </a:txBody>
                  <a:tcPr marL="19050" marR="19050" marT="19050" marB="19050" anchor="ctr"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09687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Gastrointestinal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46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63069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Trauma or fall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92789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Hematoma*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251961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Intracerebral or subdural hemorrhage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19316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Pericardial 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effusion (PE)**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029921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Hemothorax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10777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Hematuria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16954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Cancer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30709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Epistaxis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017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Aortic aneurysm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56397"/>
                  </a:ext>
                </a:extLst>
              </a:tr>
            </a:tbl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007EB1-79AE-41DD-AF12-5DD2E3B310E3}"/>
              </a:ext>
            </a:extLst>
          </p:cNvPr>
          <p:cNvSpPr txBox="1">
            <a:spLocks/>
          </p:cNvSpPr>
          <p:nvPr/>
        </p:nvSpPr>
        <p:spPr>
          <a:xfrm>
            <a:off x="2255336" y="3826110"/>
            <a:ext cx="4250913" cy="2883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800" b="0" i="0" dirty="0">
                <a:solidFill>
                  <a:schemeClr val="tx1"/>
                </a:solidFill>
              </a:rPr>
              <a:t>*All hematoma events &gt;6 months occurred from other elective procedures </a:t>
            </a:r>
          </a:p>
          <a:p>
            <a:r>
              <a:rPr lang="en-US" sz="800" b="0" i="0" dirty="0">
                <a:solidFill>
                  <a:schemeClr val="tx1"/>
                </a:solidFill>
              </a:rPr>
              <a:t>(Amulet: 3 orthopedic, 2 lumbar laminectomy, 1 aneurysm, 1 craniotomy, 1 other; Watchman: 1 orthopedic, 1 lumpectomy, 1 lumbar, 1 other)</a:t>
            </a:r>
          </a:p>
          <a:p>
            <a:r>
              <a:rPr lang="en-US" sz="800" b="0" i="0" dirty="0">
                <a:solidFill>
                  <a:schemeClr val="tx1"/>
                </a:solidFill>
              </a:rPr>
              <a:t>**Amulet: 2 PEs undetermined cause, 1 PE from other elective procedure </a:t>
            </a:r>
          </a:p>
          <a:p>
            <a:r>
              <a:rPr lang="en-US" sz="800" b="0" i="0" dirty="0">
                <a:solidFill>
                  <a:schemeClr val="tx1"/>
                </a:solidFill>
              </a:rPr>
              <a:t>  Watchman: 2 PEs from secondary closure of PDL, 1 PE from other elective procedure</a:t>
            </a:r>
          </a:p>
          <a:p>
            <a:r>
              <a:rPr lang="en-US" sz="800" b="0" i="0" dirty="0">
                <a:solidFill>
                  <a:schemeClr val="tx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95609673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BE6A60-FAA9-4ADA-BB73-346E281F6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32" y="1338049"/>
            <a:ext cx="3614955" cy="2666770"/>
          </a:xfrm>
          <a:prstGeom prst="rect">
            <a:avLst/>
          </a:prstGeom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906721" cy="566738"/>
          </a:xfrm>
        </p:spPr>
        <p:txBody>
          <a:bodyPr/>
          <a:lstStyle/>
          <a:p>
            <a:pPr eaLnBrk="1" hangingPunct="1"/>
            <a:r>
              <a:rPr lang="en-US" dirty="0"/>
              <a:t>Thromboembolic Event Rates were Comparable at 3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09EDE4-34AF-40E8-9DD0-95F2E2419D6B}"/>
              </a:ext>
            </a:extLst>
          </p:cNvPr>
          <p:cNvSpPr txBox="1"/>
          <p:nvPr/>
        </p:nvSpPr>
        <p:spPr>
          <a:xfrm>
            <a:off x="1069414" y="1338049"/>
            <a:ext cx="2870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Amulet: 5.0%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Watchman: 4.6%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HR [95% CI] 1.09 [0.70-1.70] </a:t>
            </a:r>
          </a:p>
          <a:p>
            <a:r>
              <a:rPr lang="en-US" sz="1050" b="0" i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(p = 0.69)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3314575-8EED-4625-848B-48DFBB6B3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77629"/>
              </p:ext>
            </p:extLst>
          </p:nvPr>
        </p:nvGraphicFramePr>
        <p:xfrm>
          <a:off x="4346558" y="1338049"/>
          <a:ext cx="4421394" cy="1866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424">
                  <a:extLst>
                    <a:ext uri="{9D8B030D-6E8A-4147-A177-3AD203B41FA5}">
                      <a16:colId xmlns:a16="http://schemas.microsoft.com/office/drawing/2014/main" val="1736029597"/>
                    </a:ext>
                  </a:extLst>
                </a:gridCol>
                <a:gridCol w="962952">
                  <a:extLst>
                    <a:ext uri="{9D8B030D-6E8A-4147-A177-3AD203B41FA5}">
                      <a16:colId xmlns:a16="http://schemas.microsoft.com/office/drawing/2014/main" val="2396671038"/>
                    </a:ext>
                  </a:extLst>
                </a:gridCol>
                <a:gridCol w="931018">
                  <a:extLst>
                    <a:ext uri="{9D8B030D-6E8A-4147-A177-3AD203B41FA5}">
                      <a16:colId xmlns:a16="http://schemas.microsoft.com/office/drawing/2014/main" val="68380757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+mn-lt"/>
                        </a:rPr>
                        <a:t>Amulet</a:t>
                      </a:r>
                      <a:r>
                        <a:rPr lang="en-US" sz="1050" baseline="30000" dirty="0" err="1">
                          <a:effectLst/>
                          <a:latin typeface="+mn-lt"/>
                        </a:rPr>
                        <a:t>TM</a:t>
                      </a:r>
                      <a:r>
                        <a:rPr lang="en-US" sz="105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(N=917)</a:t>
                      </a: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+mn-lt"/>
                        </a:rPr>
                        <a:t>Watchman</a:t>
                      </a:r>
                      <a:r>
                        <a:rPr lang="en-US" sz="1050" baseline="30000" dirty="0" err="1">
                          <a:effectLst/>
                          <a:latin typeface="+mn-lt"/>
                        </a:rPr>
                        <a:t>TM</a:t>
                      </a:r>
                      <a:r>
                        <a:rPr lang="en-US" sz="105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(N=916)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99609"/>
                  </a:ext>
                </a:extLst>
              </a:tr>
              <a:tr h="23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Ischemic stroke/systemic embolism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5.0% (n=42)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4.6% (n=37)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28614"/>
                  </a:ext>
                </a:extLst>
              </a:tr>
              <a:tr h="2512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Ischemic stroke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4.7% (n=39)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4.5% (n=36)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55527"/>
                  </a:ext>
                </a:extLst>
              </a:tr>
              <a:tr h="231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Systemic embolism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0.3% (n=3)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0.2% (n=2)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70044"/>
                  </a:ext>
                </a:extLst>
              </a:tr>
              <a:tr h="262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Annualized ischemic stroke at 3 years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09687"/>
                  </a:ext>
                </a:extLst>
              </a:tr>
              <a:tr h="262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0 – 6 months annualized rate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2.2%/year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08695"/>
                  </a:ext>
                </a:extLst>
              </a:tr>
              <a:tr h="262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6 months – 3 years annualized rate*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1.5%/year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1.6%/year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206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DDB57DA-2F74-4E12-B19F-F626BB629C62}"/>
              </a:ext>
            </a:extLst>
          </p:cNvPr>
          <p:cNvSpPr/>
          <p:nvPr/>
        </p:nvSpPr>
        <p:spPr>
          <a:xfrm>
            <a:off x="4330230" y="3185585"/>
            <a:ext cx="43365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i="0" baseline="30000" dirty="0">
                <a:solidFill>
                  <a:schemeClr val="tx1"/>
                </a:solidFill>
              </a:rPr>
              <a:t>*</a:t>
            </a:r>
            <a:r>
              <a:rPr lang="en-US" sz="800" b="0" i="0" dirty="0">
                <a:solidFill>
                  <a:schemeClr val="tx1"/>
                </a:solidFill>
              </a:rPr>
              <a:t>ASA only recommended for both groups after 6 months</a:t>
            </a:r>
          </a:p>
        </p:txBody>
      </p:sp>
    </p:spTree>
    <p:extLst>
      <p:ext uri="{BB962C8B-B14F-4D97-AF65-F5344CB8AC3E}">
        <p14:creationId xmlns:p14="http://schemas.microsoft.com/office/powerpoint/2010/main" val="3528891523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Device Factors More Often Observed in Stroke Patients with </a:t>
            </a:r>
            <a:r>
              <a:rPr lang="en-US" sz="2500" dirty="0" err="1"/>
              <a:t>Watchman</a:t>
            </a:r>
            <a:r>
              <a:rPr lang="en-US" sz="2500" baseline="30000" dirty="0" err="1"/>
              <a:t>TM</a:t>
            </a:r>
            <a:r>
              <a:rPr lang="en-US" sz="2500" dirty="0"/>
              <a:t> Device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1863AF-EE53-40F4-876F-407C42D53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74351"/>
              </p:ext>
            </p:extLst>
          </p:nvPr>
        </p:nvGraphicFramePr>
        <p:xfrm>
          <a:off x="2072148" y="2181190"/>
          <a:ext cx="4830098" cy="124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5104">
                  <a:extLst>
                    <a:ext uri="{9D8B030D-6E8A-4147-A177-3AD203B41FA5}">
                      <a16:colId xmlns:a16="http://schemas.microsoft.com/office/drawing/2014/main" val="17360295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96671038"/>
                    </a:ext>
                  </a:extLst>
                </a:gridCol>
                <a:gridCol w="1201994">
                  <a:extLst>
                    <a:ext uri="{9D8B030D-6E8A-4147-A177-3AD203B41FA5}">
                      <a16:colId xmlns:a16="http://schemas.microsoft.com/office/drawing/2014/main" val="683807579"/>
                    </a:ext>
                  </a:extLst>
                </a:gridCol>
              </a:tblGrid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Ischemic Stroke Patient Details (6 Months – 3 Years)*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Amulet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(n=29)</a:t>
                      </a: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Watchman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(n=29)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99609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Device factors**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73173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Device-related thrombus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70044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Peridevice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leak (≥3mm)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09687"/>
                  </a:ext>
                </a:extLst>
              </a:tr>
              <a:tr h="14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OAC usage at time of stroke</a:t>
                      </a:r>
                    </a:p>
                  </a:txBody>
                  <a:tcPr marL="57293" marR="57293" marT="0" marB="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9050" marR="19050" marT="19050" marB="19050" anchor="ctr"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86828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BFBF08B-CA20-4391-8CE1-F20A4388A581}"/>
              </a:ext>
            </a:extLst>
          </p:cNvPr>
          <p:cNvSpPr txBox="1">
            <a:spLocks/>
          </p:cNvSpPr>
          <p:nvPr/>
        </p:nvSpPr>
        <p:spPr>
          <a:xfrm>
            <a:off x="684214" y="1259711"/>
            <a:ext cx="7769225" cy="9214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0" i="0" dirty="0">
                <a:solidFill>
                  <a:srgbClr val="FEB91A"/>
                </a:solidFill>
                <a:latin typeface="+mn-lt"/>
              </a:rPr>
              <a:t>Device factors (DRT or PDL) frequently preceded strokes in the Watchman </a:t>
            </a:r>
            <a:r>
              <a:rPr lang="en-US" sz="1400" b="0" i="0">
                <a:solidFill>
                  <a:srgbClr val="FEB91A"/>
                </a:solidFill>
                <a:latin typeface="+mn-lt"/>
              </a:rPr>
              <a:t>device group; </a:t>
            </a:r>
            <a:r>
              <a:rPr lang="en-US" sz="1400" b="0" i="0" dirty="0">
                <a:solidFill>
                  <a:srgbClr val="FEB91A"/>
                </a:solidFill>
                <a:latin typeface="+mn-lt"/>
              </a:rPr>
              <a:t>most patients were not on OAC at the time of stroke occurrence in both groups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066757-299D-4D8E-89C6-0BC02819513F}"/>
              </a:ext>
            </a:extLst>
          </p:cNvPr>
          <p:cNvSpPr txBox="1">
            <a:spLocks/>
          </p:cNvSpPr>
          <p:nvPr/>
        </p:nvSpPr>
        <p:spPr>
          <a:xfrm>
            <a:off x="2021044" y="3453677"/>
            <a:ext cx="4895378" cy="3031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800" b="0" i="0" baseline="30000" dirty="0">
                <a:solidFill>
                  <a:schemeClr val="tx1"/>
                </a:solidFill>
              </a:rPr>
              <a:t>*</a:t>
            </a:r>
            <a:r>
              <a:rPr lang="en-US" sz="800" b="0" i="0" dirty="0">
                <a:solidFill>
                  <a:schemeClr val="tx1"/>
                </a:solidFill>
              </a:rPr>
              <a:t>ASA only recommended for both groups after 6 months</a:t>
            </a:r>
          </a:p>
          <a:p>
            <a:r>
              <a:rPr lang="en-US" sz="800" b="0" i="0" dirty="0">
                <a:solidFill>
                  <a:schemeClr val="tx1"/>
                </a:solidFill>
              </a:rPr>
              <a:t>**Device factors had to occur prior to the stroke occurrence to be counted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4B0CEB-E077-437D-9ECF-11D0613D907F}"/>
              </a:ext>
            </a:extLst>
          </p:cNvPr>
          <p:cNvSpPr txBox="1">
            <a:spLocks/>
          </p:cNvSpPr>
          <p:nvPr/>
        </p:nvSpPr>
        <p:spPr>
          <a:xfrm>
            <a:off x="1089395" y="4808757"/>
            <a:ext cx="8269043" cy="2883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800" i="0" dirty="0">
                <a:solidFill>
                  <a:schemeClr val="tx1"/>
                </a:solidFill>
              </a:rPr>
              <a:t>The protocol required all patients with an ischemic stroke to undergo TEE/TOE within 7 days of neurological imaging confirming the event.</a:t>
            </a:r>
          </a:p>
        </p:txBody>
      </p:sp>
    </p:spTree>
    <p:extLst>
      <p:ext uri="{BB962C8B-B14F-4D97-AF65-F5344CB8AC3E}">
        <p14:creationId xmlns:p14="http://schemas.microsoft.com/office/powerpoint/2010/main" val="277537229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706931" y="213038"/>
            <a:ext cx="7485498" cy="566738"/>
          </a:xfrm>
        </p:spPr>
        <p:txBody>
          <a:bodyPr/>
          <a:lstStyle/>
          <a:p>
            <a:pPr eaLnBrk="1" hangingPunct="1"/>
            <a:r>
              <a:rPr lang="en-US" dirty="0"/>
              <a:t>First Analysis of </a:t>
            </a:r>
            <a:r>
              <a:rPr lang="en-US" dirty="0" err="1"/>
              <a:t>Amulet</a:t>
            </a:r>
            <a:r>
              <a:rPr lang="en-US" baseline="30000" dirty="0" err="1"/>
              <a:t>TM</a:t>
            </a:r>
            <a:r>
              <a:rPr lang="en-US" dirty="0"/>
              <a:t> </a:t>
            </a:r>
            <a:r>
              <a:rPr lang="en-US" dirty="0" err="1"/>
              <a:t>Occluder</a:t>
            </a:r>
            <a:r>
              <a:rPr lang="en-US" dirty="0"/>
              <a:t> versus </a:t>
            </a:r>
            <a:r>
              <a:rPr lang="en-US" dirty="0" err="1"/>
              <a:t>Watchman</a:t>
            </a:r>
            <a:r>
              <a:rPr lang="en-US" baseline="30000" dirty="0" err="1"/>
              <a:t>TM</a:t>
            </a:r>
            <a:r>
              <a:rPr lang="en-US" dirty="0"/>
              <a:t> Device Long-Term Outcomes</a:t>
            </a:r>
            <a:endParaRPr lang="en-US" sz="25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42692" y="1199686"/>
            <a:ext cx="82311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600" dirty="0">
                <a:solidFill>
                  <a:srgbClr val="FEB91A"/>
                </a:solidFill>
              </a:rPr>
              <a:t>DISCOVERED INSIGHTS FROM THE AMULET IDE TRIAL AT 3 YEARS</a:t>
            </a:r>
          </a:p>
          <a:p>
            <a:pPr marL="214313" indent="-214313" eaLnBrk="1" hangingPunct="1"/>
            <a:r>
              <a:rPr lang="en-US" sz="1400" dirty="0"/>
              <a:t>Withdrawals occurred at a higher rate in the Watchman than Amulet device group</a:t>
            </a:r>
          </a:p>
          <a:p>
            <a:pPr marL="214313" indent="-214313" eaLnBrk="1" hangingPunct="1"/>
            <a:r>
              <a:rPr lang="en-US" sz="1400" dirty="0"/>
              <a:t>Both cardiovascular and all-cause deaths trended higher in the Watchman than Amulet device group with no pericardial effusion related deaths in either group</a:t>
            </a:r>
          </a:p>
          <a:p>
            <a:pPr marL="214313" indent="-214313" eaLnBrk="1" hangingPunct="1"/>
            <a:r>
              <a:rPr lang="en-US" sz="1400" dirty="0"/>
              <a:t>More patients were on OAC in the Watchman than Amulet device group </a:t>
            </a:r>
          </a:p>
          <a:p>
            <a:pPr marL="214313" indent="-214313" eaLnBrk="1" hangingPunct="1"/>
            <a:r>
              <a:rPr lang="en-US" sz="1400" dirty="0"/>
              <a:t>Ischemic stroke and major bleeding rates were comparable between device groups</a:t>
            </a:r>
          </a:p>
          <a:p>
            <a:pPr marL="214313" indent="-214313" eaLnBrk="1" hangingPunct="1"/>
            <a:r>
              <a:rPr lang="en-US" sz="1400" dirty="0"/>
              <a:t>Device factors (DRT or PDL) preceded strokes in more Watchman device patients than Amulet </a:t>
            </a:r>
            <a:r>
              <a:rPr lang="en-US" sz="1400" dirty="0" err="1"/>
              <a:t>occluder</a:t>
            </a:r>
            <a:r>
              <a:rPr lang="en-US" sz="1400" dirty="0"/>
              <a:t> patients</a:t>
            </a:r>
          </a:p>
          <a:p>
            <a:pPr marL="0" indent="0" eaLnBrk="1" hangingPunct="1">
              <a:buNone/>
            </a:pPr>
            <a:r>
              <a:rPr lang="en-US" sz="1600" dirty="0">
                <a:solidFill>
                  <a:srgbClr val="FEB91A"/>
                </a:solidFill>
              </a:rPr>
              <a:t>CONCLUSION</a:t>
            </a:r>
          </a:p>
          <a:p>
            <a:pPr marL="0" indent="0" eaLnBrk="1" hangingPunct="1">
              <a:buNone/>
            </a:pPr>
            <a:r>
              <a:rPr lang="en-US" sz="1600" dirty="0"/>
              <a:t>The dual-seal </a:t>
            </a:r>
            <a:r>
              <a:rPr lang="en-US" sz="1600" dirty="0" err="1"/>
              <a:t>Amplatzer</a:t>
            </a:r>
            <a:r>
              <a:rPr lang="en-US" sz="1600" baseline="30000" dirty="0" err="1"/>
              <a:t>TM</a:t>
            </a:r>
            <a:r>
              <a:rPr lang="en-US" sz="1600" dirty="0"/>
              <a:t> </a:t>
            </a:r>
            <a:r>
              <a:rPr lang="en-US" sz="1600" dirty="0" err="1"/>
              <a:t>Amulet</a:t>
            </a:r>
            <a:r>
              <a:rPr lang="en-US" sz="1600" baseline="30000" dirty="0" err="1"/>
              <a:t>TM</a:t>
            </a:r>
            <a:r>
              <a:rPr lang="en-US" sz="1600" dirty="0"/>
              <a:t> LAA </a:t>
            </a:r>
            <a:r>
              <a:rPr lang="en-US" sz="1600" dirty="0" err="1"/>
              <a:t>occluder</a:t>
            </a:r>
            <a:r>
              <a:rPr lang="en-US" sz="1600" dirty="0"/>
              <a:t> continued to demonstrate safety and effectiveness through 3 years</a:t>
            </a:r>
            <a:endParaRPr lang="en-US" sz="1600" strike="sngStrik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4754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145289"/>
            <a:ext cx="83835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/>
              <a:t>I, </a:t>
            </a:r>
            <a:r>
              <a:rPr lang="en-US" dirty="0"/>
              <a:t>Dhanunjaya Lakkireddy, </a:t>
            </a:r>
            <a:r>
              <a:rPr lang="en-US" sz="2100" dirty="0"/>
              <a:t>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 eaLnBrk="1" hangingPunct="1">
              <a:buNone/>
            </a:pPr>
            <a:endParaRPr lang="en-US" sz="2100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sz="2100" dirty="0"/>
              <a:t>The Amulet IDE trial was funded by Abbott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/>
              <a:t>Disclosure Statement of Financial Interest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306798" y="4311772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8500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Within the past 12 months, I or my spouse/partner have had a financial interest/arrangement or affiliation with the organization(s) listed below.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77285"/>
              </p:ext>
            </p:extLst>
          </p:nvPr>
        </p:nvGraphicFramePr>
        <p:xfrm>
          <a:off x="767593" y="1941466"/>
          <a:ext cx="745013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Affiliation/Financial</a:t>
                      </a:r>
                      <a:r>
                        <a:rPr lang="en-US" sz="1400" u="sng" baseline="0" dirty="0">
                          <a:solidFill>
                            <a:schemeClr val="tx1"/>
                          </a:solidFill>
                          <a:latin typeface="+mn-lt"/>
                        </a:rPr>
                        <a:t> Relationship</a:t>
                      </a:r>
                      <a:endParaRPr lang="en-US" sz="14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Abbott,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Atricure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, Alta Thera, Medtronic,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Biosense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Webster,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Biotronik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, Boston Scientific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Speaker honorarium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Abbott, Medtronic,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Biotronik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, Boston Scientific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Principal investigator of the Amulet IDE trial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Abbott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/>
              <a:t>Disclosure Statement of Financial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2306798" y="4311772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</p:spTree>
    <p:extLst>
      <p:ext uri="{BB962C8B-B14F-4D97-AF65-F5344CB8AC3E}">
        <p14:creationId xmlns:p14="http://schemas.microsoft.com/office/powerpoint/2010/main" val="411118866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Amulet IDE Trial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89EEF169-793A-4758-830B-C1924BB7AAC9}"/>
              </a:ext>
            </a:extLst>
          </p:cNvPr>
          <p:cNvSpPr/>
          <p:nvPr/>
        </p:nvSpPr>
        <p:spPr bwMode="auto">
          <a:xfrm>
            <a:off x="3688375" y="3653257"/>
            <a:ext cx="5308585" cy="77734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14650" algn="l"/>
              </a:tabLst>
            </a:pPr>
            <a:r>
              <a:rPr lang="en-US" sz="105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Aspirin </a:t>
            </a:r>
            <a:r>
              <a:rPr lang="en-US" sz="1050" b="0" i="0" dirty="0">
                <a:solidFill>
                  <a:schemeClr val="tx1"/>
                </a:solidFill>
              </a:rPr>
              <a:t>throughout follow-up (both groups per protocol)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5F9A42-9CE2-490F-A910-935CB873CB97}"/>
              </a:ext>
            </a:extLst>
          </p:cNvPr>
          <p:cNvSpPr/>
          <p:nvPr/>
        </p:nvSpPr>
        <p:spPr bwMode="auto">
          <a:xfrm>
            <a:off x="3683824" y="3816210"/>
            <a:ext cx="685800" cy="137160"/>
          </a:xfrm>
          <a:prstGeom prst="rect">
            <a:avLst/>
          </a:prstGeom>
          <a:solidFill>
            <a:srgbClr val="ED2937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OAC</a:t>
            </a:r>
            <a:endParaRPr kumimoji="0" lang="en-US" sz="1000" b="0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5F7741-6CC7-4B7D-8BEC-1ADEC5F3B351}"/>
              </a:ext>
            </a:extLst>
          </p:cNvPr>
          <p:cNvCxnSpPr/>
          <p:nvPr/>
        </p:nvCxnSpPr>
        <p:spPr bwMode="auto">
          <a:xfrm flipV="1">
            <a:off x="5145895" y="2053075"/>
            <a:ext cx="23287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CF392E-21F7-4477-A014-6F0ECBE59811}"/>
              </a:ext>
            </a:extLst>
          </p:cNvPr>
          <p:cNvCxnSpPr/>
          <p:nvPr/>
        </p:nvCxnSpPr>
        <p:spPr bwMode="auto">
          <a:xfrm flipV="1">
            <a:off x="4380585" y="2046520"/>
            <a:ext cx="23287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D8E02BB-E4A0-4A1F-909F-FF132D55A17E}"/>
              </a:ext>
            </a:extLst>
          </p:cNvPr>
          <p:cNvCxnSpPr>
            <a:cxnSpLocks/>
          </p:cNvCxnSpPr>
          <p:nvPr/>
        </p:nvCxnSpPr>
        <p:spPr>
          <a:xfrm>
            <a:off x="8074875" y="1424785"/>
            <a:ext cx="0" cy="586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1E08B50-B0CE-47C1-9FC0-4C9E1A2740DA}"/>
              </a:ext>
            </a:extLst>
          </p:cNvPr>
          <p:cNvCxnSpPr>
            <a:cxnSpLocks/>
          </p:cNvCxnSpPr>
          <p:nvPr/>
        </p:nvCxnSpPr>
        <p:spPr>
          <a:xfrm>
            <a:off x="6568707" y="1467183"/>
            <a:ext cx="2" cy="561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7738F06-6CF0-4C8B-9002-73B81532B617}"/>
              </a:ext>
            </a:extLst>
          </p:cNvPr>
          <p:cNvCxnSpPr>
            <a:cxnSpLocks/>
          </p:cNvCxnSpPr>
          <p:nvPr/>
        </p:nvCxnSpPr>
        <p:spPr>
          <a:xfrm>
            <a:off x="4067482" y="2340537"/>
            <a:ext cx="0" cy="24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B8502C6-8D2A-4A52-9D6F-8377C0DC887C}"/>
              </a:ext>
            </a:extLst>
          </p:cNvPr>
          <p:cNvSpPr/>
          <p:nvPr/>
        </p:nvSpPr>
        <p:spPr>
          <a:xfrm>
            <a:off x="244118" y="1867200"/>
            <a:ext cx="1520576" cy="597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dirty="0">
                <a:cs typeface="Arial" panose="020B0604020202020204" pitchFamily="34" charset="0"/>
              </a:rPr>
              <a:t>1878 Randomized at 78 US Centers and 30 OUS Centers 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CB28A809-01F7-4753-93DC-9099CF627924}"/>
              </a:ext>
            </a:extLst>
          </p:cNvPr>
          <p:cNvSpPr/>
          <p:nvPr/>
        </p:nvSpPr>
        <p:spPr>
          <a:xfrm>
            <a:off x="1764694" y="1800720"/>
            <a:ext cx="349321" cy="2221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A3F41880-4A92-42E3-933C-D9A7CA5838B0}"/>
              </a:ext>
            </a:extLst>
          </p:cNvPr>
          <p:cNvSpPr/>
          <p:nvPr/>
        </p:nvSpPr>
        <p:spPr>
          <a:xfrm>
            <a:off x="1764694" y="2309423"/>
            <a:ext cx="349321" cy="2221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C9889A-71A8-4F40-89E7-B61540EED508}"/>
              </a:ext>
            </a:extLst>
          </p:cNvPr>
          <p:cNvSpPr/>
          <p:nvPr/>
        </p:nvSpPr>
        <p:spPr bwMode="auto">
          <a:xfrm>
            <a:off x="2130788" y="1755313"/>
            <a:ext cx="1113943" cy="31079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i="0" dirty="0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934 </a:t>
            </a:r>
            <a:r>
              <a:rPr lang="en-US" sz="1050" i="0" dirty="0" err="1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Amulet</a:t>
            </a:r>
            <a:r>
              <a:rPr lang="en-US" sz="1050" i="0" baseline="30000" dirty="0" err="1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TM</a:t>
            </a:r>
            <a:r>
              <a:rPr lang="en-US" sz="1050" i="0" dirty="0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 </a:t>
            </a:r>
            <a:r>
              <a:rPr lang="en-US" sz="1050" i="0" dirty="0" err="1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Occluder</a:t>
            </a:r>
            <a:endParaRPr lang="en-US" sz="1100" i="0" strike="sngStrike" dirty="0">
              <a:solidFill>
                <a:srgbClr val="E4002B"/>
              </a:solidFill>
              <a:latin typeface="+mn-lt"/>
              <a:ea typeface="ヒラギノ角ゴ Pro W3" pitchFamily="-111" charset="-128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BE04234-C5F2-4514-ADF7-C2B3E70BE073}"/>
              </a:ext>
            </a:extLst>
          </p:cNvPr>
          <p:cNvSpPr/>
          <p:nvPr/>
        </p:nvSpPr>
        <p:spPr bwMode="auto">
          <a:xfrm>
            <a:off x="2108509" y="2245909"/>
            <a:ext cx="1138173" cy="34922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i="0" dirty="0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944 </a:t>
            </a:r>
            <a:r>
              <a:rPr lang="en-US" sz="1050" i="0" dirty="0" err="1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Watchman</a:t>
            </a:r>
            <a:r>
              <a:rPr lang="en-US" sz="1050" i="0" baseline="30000" dirty="0" err="1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TM</a:t>
            </a:r>
            <a:r>
              <a:rPr lang="en-US" sz="1050" i="0" dirty="0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 2.5 Device</a:t>
            </a:r>
            <a:endParaRPr lang="en-US" sz="1100" i="0" strike="sngStrike" dirty="0">
              <a:solidFill>
                <a:srgbClr val="E4002B"/>
              </a:solidFill>
              <a:latin typeface="+mn-lt"/>
              <a:ea typeface="ヒラギノ角ゴ Pro W3" pitchFamily="-111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28AC844-8A82-4ECF-AEF5-AE86E531D43A}"/>
              </a:ext>
            </a:extLst>
          </p:cNvPr>
          <p:cNvSpPr/>
          <p:nvPr/>
        </p:nvSpPr>
        <p:spPr>
          <a:xfrm>
            <a:off x="3712653" y="2042559"/>
            <a:ext cx="5187229" cy="27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0" dirty="0">
                <a:solidFill>
                  <a:schemeClr val="tx1"/>
                </a:solidFill>
                <a:cs typeface="Arial" panose="020B0604020202020204" pitchFamily="34" charset="0"/>
              </a:rPr>
              <a:t>45 Day        6M             12M                 18M                             3Yr</a:t>
            </a: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26CC7B31-882A-4A81-9D81-2CDE753F8686}"/>
              </a:ext>
            </a:extLst>
          </p:cNvPr>
          <p:cNvSpPr/>
          <p:nvPr/>
        </p:nvSpPr>
        <p:spPr>
          <a:xfrm>
            <a:off x="3251141" y="2055071"/>
            <a:ext cx="430758" cy="2221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11E2AB3-BA4B-4135-BD03-0D55ACE7817F}"/>
              </a:ext>
            </a:extLst>
          </p:cNvPr>
          <p:cNvSpPr/>
          <p:nvPr/>
        </p:nvSpPr>
        <p:spPr>
          <a:xfrm>
            <a:off x="3738752" y="2578647"/>
            <a:ext cx="625974" cy="34828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cs typeface="Arial" panose="020B0604020202020204" pitchFamily="34" charset="0"/>
              </a:rPr>
              <a:t>Visit + TEE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EDC4870-5DCA-405D-9A48-EF40829E9629}"/>
              </a:ext>
            </a:extLst>
          </p:cNvPr>
          <p:cNvSpPr/>
          <p:nvPr/>
        </p:nvSpPr>
        <p:spPr>
          <a:xfrm>
            <a:off x="7763782" y="2566794"/>
            <a:ext cx="688250" cy="360134"/>
          </a:xfrm>
          <a:prstGeom prst="rect">
            <a:avLst/>
          </a:prstGeom>
          <a:solidFill>
            <a:srgbClr val="FEB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cs typeface="Arial" panose="020B0604020202020204" pitchFamily="34" charset="0"/>
              </a:rPr>
              <a:t>Phone Visit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2FF69C-F553-4BC9-A68F-8277A9C1DD62}"/>
              </a:ext>
            </a:extLst>
          </p:cNvPr>
          <p:cNvSpPr/>
          <p:nvPr/>
        </p:nvSpPr>
        <p:spPr>
          <a:xfrm>
            <a:off x="3605145" y="1122936"/>
            <a:ext cx="924674" cy="56662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cs typeface="Arial" panose="020B0604020202020204" pitchFamily="34" charset="0"/>
              </a:rPr>
              <a:t>Primary Mechanism of Action Endpoint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FF4818-981B-45AF-AC62-54BB494BC1D8}"/>
              </a:ext>
            </a:extLst>
          </p:cNvPr>
          <p:cNvSpPr/>
          <p:nvPr/>
        </p:nvSpPr>
        <p:spPr>
          <a:xfrm>
            <a:off x="5140302" y="1124918"/>
            <a:ext cx="763157" cy="56662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cs typeface="Arial" panose="020B0604020202020204" pitchFamily="34" charset="0"/>
              </a:rPr>
              <a:t>Primary Safety Endpoint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5EEFEC2-D55B-4800-AD33-DFA4094FDC0F}"/>
              </a:ext>
            </a:extLst>
          </p:cNvPr>
          <p:cNvSpPr/>
          <p:nvPr/>
        </p:nvSpPr>
        <p:spPr>
          <a:xfrm>
            <a:off x="6099928" y="1124918"/>
            <a:ext cx="1009058" cy="56662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cs typeface="Arial" panose="020B0604020202020204" pitchFamily="34" charset="0"/>
              </a:rPr>
              <a:t>Primary Effectiveness Endpoint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B6D6AF-2291-4A4A-9E49-47516C7C3F6A}"/>
              </a:ext>
            </a:extLst>
          </p:cNvPr>
          <p:cNvSpPr/>
          <p:nvPr/>
        </p:nvSpPr>
        <p:spPr>
          <a:xfrm>
            <a:off x="7548302" y="1096762"/>
            <a:ext cx="1099334" cy="561004"/>
          </a:xfrm>
          <a:prstGeom prst="rect">
            <a:avLst/>
          </a:prstGeom>
          <a:solidFill>
            <a:srgbClr val="FEB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cs typeface="Arial" panose="020B0604020202020204" pitchFamily="34" charset="0"/>
              </a:rPr>
              <a:t>Key Follow-Up Outcomes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8428AB7-B98D-47B1-BE70-1305E2EB95A4}"/>
              </a:ext>
            </a:extLst>
          </p:cNvPr>
          <p:cNvCxnSpPr>
            <a:cxnSpLocks/>
          </p:cNvCxnSpPr>
          <p:nvPr/>
        </p:nvCxnSpPr>
        <p:spPr>
          <a:xfrm>
            <a:off x="4051739" y="1711804"/>
            <a:ext cx="0" cy="310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B6A42E5-5515-4616-A1AE-DFE0E317E995}"/>
              </a:ext>
            </a:extLst>
          </p:cNvPr>
          <p:cNvCxnSpPr>
            <a:cxnSpLocks/>
          </p:cNvCxnSpPr>
          <p:nvPr/>
        </p:nvCxnSpPr>
        <p:spPr>
          <a:xfrm>
            <a:off x="5531777" y="1710265"/>
            <a:ext cx="1" cy="316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D34980B-55D2-4166-9418-32D6618C5852}"/>
              </a:ext>
            </a:extLst>
          </p:cNvPr>
          <p:cNvSpPr txBox="1"/>
          <p:nvPr/>
        </p:nvSpPr>
        <p:spPr>
          <a:xfrm>
            <a:off x="7435912" y="1005021"/>
            <a:ext cx="1294226" cy="2011680"/>
          </a:xfrm>
          <a:prstGeom prst="rect">
            <a:avLst/>
          </a:prstGeom>
          <a:noFill/>
          <a:ln w="38100">
            <a:solidFill>
              <a:srgbClr val="FEB91A"/>
            </a:solidFill>
          </a:ln>
        </p:spPr>
        <p:txBody>
          <a:bodyPr wrap="square" rtlCol="0">
            <a:spAutoFit/>
          </a:bodyPr>
          <a:lstStyle/>
          <a:p>
            <a:endParaRPr lang="en-US" i="0">
              <a:latin typeface="+mn-lt"/>
            </a:endParaRPr>
          </a:p>
        </p:txBody>
      </p:sp>
      <p:pic>
        <p:nvPicPr>
          <p:cNvPr id="85" name="Picture 55">
            <a:extLst>
              <a:ext uri="{FF2B5EF4-FFF2-40B4-BE49-F238E27FC236}">
                <a16:creationId xmlns:a16="http://schemas.microsoft.com/office/drawing/2014/main" id="{DBDE9A70-7C81-4546-9A99-90B13C4F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-278" r="5220" b="36108"/>
          <a:stretch>
            <a:fillRect/>
          </a:stretch>
        </p:blipFill>
        <p:spPr bwMode="auto">
          <a:xfrm>
            <a:off x="2452107" y="1172830"/>
            <a:ext cx="542555" cy="5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>
            <a:extLst>
              <a:ext uri="{FF2B5EF4-FFF2-40B4-BE49-F238E27FC236}">
                <a16:creationId xmlns:a16="http://schemas.microsoft.com/office/drawing/2014/main" id="{D07A3E3B-5022-42CD-86DA-A6019868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9203" r="5238" b="7208"/>
          <a:stretch>
            <a:fillRect/>
          </a:stretch>
        </p:blipFill>
        <p:spPr bwMode="auto">
          <a:xfrm>
            <a:off x="2416047" y="2658463"/>
            <a:ext cx="500052" cy="47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CB970EC-DB64-4BDF-91AD-DA822656A3BE}"/>
              </a:ext>
            </a:extLst>
          </p:cNvPr>
          <p:cNvSpPr/>
          <p:nvPr/>
        </p:nvSpPr>
        <p:spPr bwMode="auto">
          <a:xfrm>
            <a:off x="2416047" y="3536295"/>
            <a:ext cx="1230723" cy="411479"/>
          </a:xfrm>
          <a:prstGeom prst="roundRect">
            <a:avLst/>
          </a:prstGeom>
          <a:solidFill>
            <a:srgbClr val="FEB9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i="0" dirty="0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Amulet </a:t>
            </a:r>
            <a:r>
              <a:rPr lang="en-US" sz="1100" i="0" dirty="0" err="1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Occluder</a:t>
            </a:r>
            <a:endParaRPr lang="en-US" sz="1200" i="0" strike="sngStrike" dirty="0">
              <a:solidFill>
                <a:srgbClr val="E4002B"/>
              </a:solidFill>
              <a:latin typeface="+mn-lt"/>
              <a:ea typeface="ヒラギノ角ゴ Pro W3" pitchFamily="-111" charset="-128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01F53E0-E122-40A0-B041-14C0610CB19C}"/>
              </a:ext>
            </a:extLst>
          </p:cNvPr>
          <p:cNvSpPr/>
          <p:nvPr/>
        </p:nvSpPr>
        <p:spPr bwMode="auto">
          <a:xfrm>
            <a:off x="2401364" y="4173386"/>
            <a:ext cx="1230722" cy="285782"/>
          </a:xfrm>
          <a:prstGeom prst="roundRect">
            <a:avLst/>
          </a:prstGeom>
          <a:solidFill>
            <a:srgbClr val="FEB9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i="0" dirty="0">
                <a:solidFill>
                  <a:srgbClr val="FFFFFF"/>
                </a:solidFill>
                <a:latin typeface="+mn-lt"/>
                <a:ea typeface="ヒラギノ角ゴ Pro W3" pitchFamily="-111" charset="-128"/>
              </a:rPr>
              <a:t>Watchman Device</a:t>
            </a:r>
            <a:endParaRPr lang="en-US" sz="1200" i="0" strike="sngStrike" dirty="0">
              <a:solidFill>
                <a:srgbClr val="E4002B"/>
              </a:solidFill>
              <a:latin typeface="+mn-lt"/>
              <a:ea typeface="ヒラギノ角ゴ Pro W3" pitchFamily="-111" charset="-12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0F85B0-1B92-47DB-806C-469B987442BE}"/>
              </a:ext>
            </a:extLst>
          </p:cNvPr>
          <p:cNvSpPr txBox="1"/>
          <p:nvPr/>
        </p:nvSpPr>
        <p:spPr>
          <a:xfrm>
            <a:off x="1100310" y="3882837"/>
            <a:ext cx="1422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>
                <a:solidFill>
                  <a:srgbClr val="FEB91A"/>
                </a:solidFill>
                <a:latin typeface="+mn-lt"/>
                <a:cs typeface="Arial" panose="020B0604020202020204" pitchFamily="34" charset="0"/>
              </a:rPr>
              <a:t>Medications: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1450514-A5EF-419D-81BC-6FD81B2440BC}"/>
              </a:ext>
            </a:extLst>
          </p:cNvPr>
          <p:cNvSpPr/>
          <p:nvPr/>
        </p:nvSpPr>
        <p:spPr bwMode="auto">
          <a:xfrm>
            <a:off x="4381238" y="4184848"/>
            <a:ext cx="749808" cy="27432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DAPT</a:t>
            </a:r>
            <a:endParaRPr kumimoji="0" lang="en-US" sz="105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a typeface="ヒラギノ角ゴ Pro W3" pitchFamily="-111" charset="-12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09FD65F-005A-44E6-AB1D-D108E3B9EA94}"/>
              </a:ext>
            </a:extLst>
          </p:cNvPr>
          <p:cNvSpPr/>
          <p:nvPr/>
        </p:nvSpPr>
        <p:spPr bwMode="auto">
          <a:xfrm>
            <a:off x="4403872" y="3536295"/>
            <a:ext cx="749808" cy="41148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DAPT</a:t>
            </a:r>
            <a:endParaRPr kumimoji="0" lang="en-US" sz="105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3C2CEC4-F6C3-48A6-950B-DAFF48C667A8}"/>
              </a:ext>
            </a:extLst>
          </p:cNvPr>
          <p:cNvSpPr/>
          <p:nvPr/>
        </p:nvSpPr>
        <p:spPr bwMode="auto">
          <a:xfrm>
            <a:off x="3680755" y="4187772"/>
            <a:ext cx="693353" cy="274320"/>
          </a:xfrm>
          <a:prstGeom prst="rect">
            <a:avLst/>
          </a:prstGeom>
          <a:solidFill>
            <a:srgbClr val="ED2937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Warfarin</a:t>
            </a:r>
            <a:endParaRPr kumimoji="0" lang="en-US" sz="1050" b="0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C79FA39-865C-4A87-B364-0BCE8DC10D2A}"/>
              </a:ext>
            </a:extLst>
          </p:cNvPr>
          <p:cNvSpPr/>
          <p:nvPr/>
        </p:nvSpPr>
        <p:spPr>
          <a:xfrm>
            <a:off x="4473635" y="2578645"/>
            <a:ext cx="625974" cy="34828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cs typeface="Arial" panose="020B0604020202020204" pitchFamily="34" charset="0"/>
              </a:rPr>
              <a:t>Clinic Visit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333E73A-B14E-49CB-8491-6D4B1F4C35C7}"/>
              </a:ext>
            </a:extLst>
          </p:cNvPr>
          <p:cNvSpPr/>
          <p:nvPr/>
        </p:nvSpPr>
        <p:spPr>
          <a:xfrm>
            <a:off x="5239829" y="2571750"/>
            <a:ext cx="625974" cy="34828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cs typeface="Arial" panose="020B0604020202020204" pitchFamily="34" charset="0"/>
              </a:rPr>
              <a:t>Visit + TEE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4416D3E-0D5A-418A-992C-ABA63B1D78FA}"/>
              </a:ext>
            </a:extLst>
          </p:cNvPr>
          <p:cNvSpPr/>
          <p:nvPr/>
        </p:nvSpPr>
        <p:spPr>
          <a:xfrm>
            <a:off x="6301850" y="2578645"/>
            <a:ext cx="625974" cy="34828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0" dirty="0">
                <a:cs typeface="Arial" panose="020B0604020202020204" pitchFamily="34" charset="0"/>
              </a:rPr>
              <a:t>Clinic Visit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3F14566-9C5E-4DC9-B51E-1EBA68AB82D1}"/>
              </a:ext>
            </a:extLst>
          </p:cNvPr>
          <p:cNvCxnSpPr>
            <a:cxnSpLocks/>
          </p:cNvCxnSpPr>
          <p:nvPr/>
        </p:nvCxnSpPr>
        <p:spPr>
          <a:xfrm>
            <a:off x="4753545" y="2306314"/>
            <a:ext cx="0" cy="24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B306E26-CC11-4DEC-B566-BCD121A27EC7}"/>
              </a:ext>
            </a:extLst>
          </p:cNvPr>
          <p:cNvCxnSpPr>
            <a:cxnSpLocks/>
          </p:cNvCxnSpPr>
          <p:nvPr/>
        </p:nvCxnSpPr>
        <p:spPr>
          <a:xfrm>
            <a:off x="5552816" y="2316284"/>
            <a:ext cx="0" cy="24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806CB2F-B4C6-4912-8B72-F72118DD298D}"/>
              </a:ext>
            </a:extLst>
          </p:cNvPr>
          <p:cNvCxnSpPr>
            <a:cxnSpLocks/>
          </p:cNvCxnSpPr>
          <p:nvPr/>
        </p:nvCxnSpPr>
        <p:spPr>
          <a:xfrm>
            <a:off x="6579645" y="2306314"/>
            <a:ext cx="0" cy="24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68F80B4-4DEC-4131-A282-355D84671E3E}"/>
              </a:ext>
            </a:extLst>
          </p:cNvPr>
          <p:cNvCxnSpPr>
            <a:cxnSpLocks/>
          </p:cNvCxnSpPr>
          <p:nvPr/>
        </p:nvCxnSpPr>
        <p:spPr>
          <a:xfrm>
            <a:off x="8097969" y="2316284"/>
            <a:ext cx="0" cy="24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AB6417D6-907C-4E42-A554-80790F522BCC}"/>
              </a:ext>
            </a:extLst>
          </p:cNvPr>
          <p:cNvSpPr/>
          <p:nvPr/>
        </p:nvSpPr>
        <p:spPr bwMode="auto">
          <a:xfrm>
            <a:off x="3688375" y="3545604"/>
            <a:ext cx="685800" cy="2743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DAPT</a:t>
            </a:r>
            <a:endParaRPr kumimoji="0" lang="en-US" sz="1000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44AC6B3-8D34-4944-BC24-C8A73C521346}"/>
              </a:ext>
            </a:extLst>
          </p:cNvPr>
          <p:cNvSpPr txBox="1"/>
          <p:nvPr/>
        </p:nvSpPr>
        <p:spPr>
          <a:xfrm>
            <a:off x="3767663" y="3652005"/>
            <a:ext cx="568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tx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9310669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Primary Endpoints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56824" y="1028700"/>
            <a:ext cx="4212002" cy="3086100"/>
          </a:xfrm>
        </p:spPr>
        <p:txBody>
          <a:bodyPr/>
          <a:lstStyle/>
          <a:p>
            <a:pPr marL="214313" indent="-214313" eaLnBrk="1" hangingPunct="1"/>
            <a:r>
              <a:rPr lang="en-US" sz="1600" dirty="0"/>
              <a:t>Results from the Amulet IDE trial were reported at the ESC congress on August 30, 2021</a:t>
            </a:r>
          </a:p>
          <a:p>
            <a:pPr marL="214313" indent="-214313" eaLnBrk="1" hangingPunct="1"/>
            <a:r>
              <a:rPr lang="en-US" sz="1600" dirty="0">
                <a:solidFill>
                  <a:srgbClr val="FEB91A"/>
                </a:solidFill>
              </a:rPr>
              <a:t>Results Summary</a:t>
            </a:r>
            <a:r>
              <a:rPr lang="en-US" sz="1600" baseline="30000" dirty="0">
                <a:solidFill>
                  <a:srgbClr val="FEB91A"/>
                </a:solidFill>
              </a:rPr>
              <a:t>*</a:t>
            </a:r>
            <a:r>
              <a:rPr lang="en-US" sz="1600" dirty="0">
                <a:solidFill>
                  <a:srgbClr val="FEB91A"/>
                </a:solidFill>
              </a:rPr>
              <a:t>: </a:t>
            </a:r>
          </a:p>
          <a:p>
            <a:pPr marL="514351" lvl="1" eaLnBrk="1" hangingPunct="1"/>
            <a:r>
              <a:rPr lang="en-US" sz="1400" dirty="0"/>
              <a:t>All 3 primary endpoints were met: </a:t>
            </a:r>
            <a:r>
              <a:rPr lang="en-US" sz="1400" i="1" dirty="0">
                <a:solidFill>
                  <a:srgbClr val="FEB91A"/>
                </a:solidFill>
              </a:rPr>
              <a:t>Closure</a:t>
            </a:r>
            <a:r>
              <a:rPr lang="en-US" sz="1400" dirty="0"/>
              <a:t> (PDL ≤5mm) at 45 days, </a:t>
            </a:r>
            <a:r>
              <a:rPr lang="en-US" sz="1400" i="1" dirty="0">
                <a:solidFill>
                  <a:srgbClr val="FEB91A"/>
                </a:solidFill>
              </a:rPr>
              <a:t>Safety</a:t>
            </a:r>
            <a:r>
              <a:rPr lang="en-US" sz="1400" dirty="0"/>
              <a:t> at 12 months, &amp; </a:t>
            </a:r>
            <a:r>
              <a:rPr lang="en-US" sz="1400" i="1" dirty="0">
                <a:solidFill>
                  <a:srgbClr val="FEB91A"/>
                </a:solidFill>
              </a:rPr>
              <a:t>Effectiveness</a:t>
            </a:r>
            <a:r>
              <a:rPr lang="en-US" sz="1400" dirty="0"/>
              <a:t> at 18 months</a:t>
            </a:r>
          </a:p>
          <a:p>
            <a:pPr marL="514351" lvl="1" eaLnBrk="1" hangingPunct="1"/>
            <a:r>
              <a:rPr lang="en-US" sz="1400" dirty="0"/>
              <a:t>Non-inferiority of secondary composite endpoint (stroke, SE, CV death) at 18 months was met</a:t>
            </a:r>
          </a:p>
          <a:p>
            <a:pPr marL="514351" lvl="1" eaLnBrk="1" hangingPunct="1"/>
            <a:r>
              <a:rPr lang="en-US" sz="1400" dirty="0"/>
              <a:t>At 45 days, the </a:t>
            </a:r>
            <a:r>
              <a:rPr lang="en-US" sz="1400" dirty="0" err="1"/>
              <a:t>Amplatzer</a:t>
            </a:r>
            <a:r>
              <a:rPr lang="en-US" sz="1400" baseline="30000" dirty="0" err="1"/>
              <a:t>TM</a:t>
            </a:r>
            <a:r>
              <a:rPr lang="en-US" sz="1400" dirty="0"/>
              <a:t> </a:t>
            </a:r>
            <a:r>
              <a:rPr lang="en-US" sz="1400" dirty="0" err="1"/>
              <a:t>Amulet</a:t>
            </a:r>
            <a:r>
              <a:rPr lang="en-US" sz="1400" baseline="30000" dirty="0" err="1"/>
              <a:t>TM</a:t>
            </a:r>
            <a:r>
              <a:rPr lang="en-US" sz="1400" dirty="0"/>
              <a:t> LAA occluder achieved </a:t>
            </a:r>
            <a:r>
              <a:rPr lang="en-US" sz="1400" i="1" dirty="0">
                <a:solidFill>
                  <a:srgbClr val="FEB91A"/>
                </a:solidFill>
              </a:rPr>
              <a:t>superior closure </a:t>
            </a:r>
            <a:r>
              <a:rPr lang="en-US" sz="1400" dirty="0"/>
              <a:t>(PDL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1400" dirty="0"/>
              <a:t>5mm) over the </a:t>
            </a:r>
            <a:r>
              <a:rPr lang="en-US" sz="1400" dirty="0" err="1"/>
              <a:t>Watchman</a:t>
            </a:r>
            <a:r>
              <a:rPr lang="en-US" sz="1400" baseline="30000" dirty="0" err="1"/>
              <a:t>TM</a:t>
            </a:r>
            <a:r>
              <a:rPr lang="en-US" sz="1400" baseline="30000" dirty="0"/>
              <a:t> </a:t>
            </a:r>
            <a:r>
              <a:rPr lang="en-US" sz="1400" dirty="0"/>
              <a:t>device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marL="0" indent="0" eaLnBrk="1" hangingPunct="1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5573FA-1A7E-42B1-BB32-880A83F4E709}"/>
              </a:ext>
            </a:extLst>
          </p:cNvPr>
          <p:cNvSpPr txBox="1">
            <a:spLocks/>
          </p:cNvSpPr>
          <p:nvPr/>
        </p:nvSpPr>
        <p:spPr>
          <a:xfrm>
            <a:off x="1109628" y="4825876"/>
            <a:ext cx="4917155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800" i="0" dirty="0">
                <a:solidFill>
                  <a:schemeClr val="tx1"/>
                </a:solidFill>
              </a:rPr>
              <a:t>*Lakkireddy et al. Circulation 2021;144:1543-1552.</a:t>
            </a:r>
          </a:p>
        </p:txBody>
      </p:sp>
      <p:graphicFrame>
        <p:nvGraphicFramePr>
          <p:cNvPr id="5" name="Content Placeholder 13">
            <a:extLst>
              <a:ext uri="{FF2B5EF4-FFF2-40B4-BE49-F238E27FC236}">
                <a16:creationId xmlns:a16="http://schemas.microsoft.com/office/drawing/2014/main" id="{2CD82786-91FF-44CA-808D-20099F684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284721"/>
              </p:ext>
            </p:extLst>
          </p:nvPr>
        </p:nvGraphicFramePr>
        <p:xfrm>
          <a:off x="4539704" y="1698989"/>
          <a:ext cx="4431699" cy="1847566"/>
        </p:xfrm>
        <a:graphic>
          <a:graphicData uri="http://schemas.openxmlformats.org/drawingml/2006/table">
            <a:tbl>
              <a:tblPr firstRow="1" bandRow="1"/>
              <a:tblGrid>
                <a:gridCol w="2651760">
                  <a:extLst>
                    <a:ext uri="{9D8B030D-6E8A-4147-A177-3AD203B41FA5}">
                      <a16:colId xmlns:a16="http://schemas.microsoft.com/office/drawing/2014/main" val="1541996484"/>
                    </a:ext>
                  </a:extLst>
                </a:gridCol>
                <a:gridCol w="865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63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Endpoints</a:t>
                      </a:r>
                    </a:p>
                  </a:txBody>
                  <a:tcPr marL="68580" marR="68580" marT="25718" marB="2571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Amulet,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 (%) </a:t>
                      </a:r>
                    </a:p>
                  </a:txBody>
                  <a:tcPr marL="68580" marR="68580" marT="25718" marB="2571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Watchman,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marL="68580" marR="68580" marT="25718" marB="2571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Closure </a:t>
                      </a:r>
                      <a:r>
                        <a:rPr lang="en-US" sz="1000" dirty="0"/>
                        <a:t>(PDL ≤5mm) at 45 days</a:t>
                      </a:r>
                      <a:r>
                        <a:rPr lang="en-US" sz="1000" baseline="30000" dirty="0"/>
                        <a:t>1</a:t>
                      </a:r>
                      <a:endParaRPr lang="en-US" sz="10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792 (98.9%)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767 (96.8%)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14128"/>
                  </a:ext>
                </a:extLst>
              </a:tr>
              <a:tr h="400855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Safety (procedure-related complications, major bleeding, all-cause death) at 12 months</a:t>
                      </a:r>
                      <a:r>
                        <a:rPr lang="en-US" sz="10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131 (14.5%)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 (14.7%)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24591"/>
                  </a:ext>
                </a:extLst>
              </a:tr>
              <a:tr h="386691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Effectiveness (ischemic stroke/systemic embolism) at 18 months</a:t>
                      </a:r>
                      <a:r>
                        <a:rPr lang="en-US" sz="10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(2.8%)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(2.8%)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30406"/>
                  </a:ext>
                </a:extLst>
              </a:tr>
              <a:tr h="36554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Secondary endpoint (stroke, systemic embolism, cardiovascular death) at 18 months</a:t>
                      </a:r>
                      <a:r>
                        <a:rPr lang="en-US" sz="10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95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50 (5.6%)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67 (7.7%)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4C6174-8D2A-4222-BA7B-A02CA1832889}"/>
              </a:ext>
            </a:extLst>
          </p:cNvPr>
          <p:cNvSpPr txBox="1"/>
          <p:nvPr/>
        </p:nvSpPr>
        <p:spPr>
          <a:xfrm>
            <a:off x="4481533" y="3546555"/>
            <a:ext cx="448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baseline="30000" dirty="0">
                <a:solidFill>
                  <a:schemeClr val="tx1"/>
                </a:solidFill>
              </a:rPr>
              <a:t>1</a:t>
            </a:r>
            <a:r>
              <a:rPr lang="en-US" sz="700" b="0" i="0" dirty="0">
                <a:solidFill>
                  <a:schemeClr val="tx1"/>
                </a:solidFill>
              </a:rPr>
              <a:t> Analyzed in patients who received a device as randomized</a:t>
            </a:r>
          </a:p>
          <a:p>
            <a:r>
              <a:rPr lang="en-US" sz="700" b="0" i="0" baseline="30000" dirty="0">
                <a:solidFill>
                  <a:schemeClr val="tx1"/>
                </a:solidFill>
              </a:rPr>
              <a:t>2</a:t>
            </a:r>
            <a:r>
              <a:rPr lang="en-US" sz="700" b="0" i="0" dirty="0">
                <a:solidFill>
                  <a:schemeClr val="tx1"/>
                </a:solidFill>
              </a:rPr>
              <a:t> Analyzed in per protocol population</a:t>
            </a:r>
          </a:p>
          <a:p>
            <a:r>
              <a:rPr lang="en-US" sz="700" b="0" i="0" baseline="30000" dirty="0">
                <a:solidFill>
                  <a:schemeClr val="tx1"/>
                </a:solidFill>
              </a:rPr>
              <a:t>3</a:t>
            </a:r>
            <a:r>
              <a:rPr lang="en-US" sz="700" b="0" i="0" dirty="0">
                <a:solidFill>
                  <a:schemeClr val="tx1"/>
                </a:solidFill>
              </a:rPr>
              <a:t> Analyzed in intent-to-treat population</a:t>
            </a:r>
          </a:p>
          <a:p>
            <a:r>
              <a:rPr lang="en-US" sz="700" b="0" i="0" baseline="30000" dirty="0">
                <a:solidFill>
                  <a:schemeClr val="tx1"/>
                </a:solidFill>
              </a:rPr>
              <a:t>4</a:t>
            </a:r>
            <a:r>
              <a:rPr lang="en-US" sz="700" b="0" i="0" dirty="0">
                <a:solidFill>
                  <a:schemeClr val="tx1"/>
                </a:solidFill>
              </a:rPr>
              <a:t> Analyzed in attempt as randomized population</a:t>
            </a:r>
          </a:p>
        </p:txBody>
      </p:sp>
    </p:spTree>
    <p:extLst>
      <p:ext uri="{BB962C8B-B14F-4D97-AF65-F5344CB8AC3E}">
        <p14:creationId xmlns:p14="http://schemas.microsoft.com/office/powerpoint/2010/main" val="124069644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 err="1"/>
              <a:t>Amulet</a:t>
            </a:r>
            <a:r>
              <a:rPr lang="en-US" baseline="30000" dirty="0" err="1"/>
              <a:t>TM</a:t>
            </a:r>
            <a:r>
              <a:rPr lang="en-US" dirty="0"/>
              <a:t> </a:t>
            </a:r>
            <a:r>
              <a:rPr lang="en-US" dirty="0" err="1"/>
              <a:t>Occluder</a:t>
            </a:r>
            <a:r>
              <a:rPr lang="en-US" dirty="0"/>
              <a:t> had Higher </a:t>
            </a:r>
            <a:r>
              <a:rPr lang="en-US" sz="2500" dirty="0"/>
              <a:t>Complete LAA Closure on Core Lab Analyzed TEEs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181100"/>
            <a:ext cx="82311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600" dirty="0">
                <a:solidFill>
                  <a:srgbClr val="FEB91A"/>
                </a:solidFill>
              </a:rPr>
              <a:t>Amulet </a:t>
            </a:r>
            <a:r>
              <a:rPr lang="en-US" sz="1600" dirty="0" err="1">
                <a:solidFill>
                  <a:srgbClr val="FEB91A"/>
                </a:solidFill>
              </a:rPr>
              <a:t>occluder</a:t>
            </a:r>
            <a:r>
              <a:rPr lang="en-US" sz="1600" dirty="0">
                <a:solidFill>
                  <a:srgbClr val="FEB91A"/>
                </a:solidFill>
              </a:rPr>
              <a:t> patients had significantly higher complete LAA closure rate by TEE compared to </a:t>
            </a:r>
            <a:r>
              <a:rPr lang="en-US" sz="1600" dirty="0" err="1">
                <a:solidFill>
                  <a:srgbClr val="FEB91A"/>
                </a:solidFill>
              </a:rPr>
              <a:t>Watchman</a:t>
            </a:r>
            <a:r>
              <a:rPr lang="en-US" sz="1600" baseline="30000" dirty="0" err="1">
                <a:solidFill>
                  <a:srgbClr val="FEB91A"/>
                </a:solidFill>
              </a:rPr>
              <a:t>TM</a:t>
            </a:r>
            <a:r>
              <a:rPr lang="en-US" sz="1600" dirty="0">
                <a:solidFill>
                  <a:srgbClr val="FEB91A"/>
                </a:solidFill>
              </a:rPr>
              <a:t> device patients at both 45 days and 12 months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FEB91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3DFD2-2E3A-4B7E-AFA5-CCF625E6B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37" y="2095500"/>
            <a:ext cx="8075023" cy="24555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F49FFA-1089-4502-A9B7-03DFACF5E425}"/>
              </a:ext>
            </a:extLst>
          </p:cNvPr>
          <p:cNvSpPr txBox="1"/>
          <p:nvPr/>
        </p:nvSpPr>
        <p:spPr>
          <a:xfrm>
            <a:off x="1809248" y="1893882"/>
            <a:ext cx="1132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prstClr val="white"/>
                </a:solidFill>
                <a:latin typeface="+mn-lt"/>
                <a:ea typeface="+mn-ea"/>
                <a:cs typeface="Helvetica" panose="020B0604020202020204" pitchFamily="34" charset="0"/>
              </a:rPr>
              <a:t>N=801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A3F228-2B68-458B-91B8-B3E785F794BF}"/>
              </a:ext>
            </a:extLst>
          </p:cNvPr>
          <p:cNvSpPr txBox="1"/>
          <p:nvPr/>
        </p:nvSpPr>
        <p:spPr>
          <a:xfrm>
            <a:off x="2757985" y="1882099"/>
            <a:ext cx="1132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prstClr val="white"/>
                </a:solidFill>
                <a:latin typeface="+mn-lt"/>
                <a:ea typeface="+mn-ea"/>
                <a:cs typeface="Helvetica" panose="020B0604020202020204" pitchFamily="34" charset="0"/>
              </a:rPr>
              <a:t>N=792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137B58-E8C4-44C3-B75C-E7833CC4642F}"/>
              </a:ext>
            </a:extLst>
          </p:cNvPr>
          <p:cNvSpPr txBox="1"/>
          <p:nvPr/>
        </p:nvSpPr>
        <p:spPr>
          <a:xfrm>
            <a:off x="4683784" y="1882099"/>
            <a:ext cx="1132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prstClr val="white"/>
                </a:solidFill>
                <a:latin typeface="+mn-lt"/>
                <a:ea typeface="+mn-ea"/>
                <a:cs typeface="Helvetica" panose="020B0604020202020204" pitchFamily="34" charset="0"/>
              </a:rPr>
              <a:t>N=673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7BF4AF-C9C3-4116-A4A8-11893F8FF28D}"/>
              </a:ext>
            </a:extLst>
          </p:cNvPr>
          <p:cNvSpPr txBox="1"/>
          <p:nvPr/>
        </p:nvSpPr>
        <p:spPr>
          <a:xfrm>
            <a:off x="5713249" y="1879421"/>
            <a:ext cx="1132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prstClr val="white"/>
                </a:solidFill>
                <a:latin typeface="+mn-lt"/>
                <a:ea typeface="+mn-ea"/>
                <a:cs typeface="Helvetica" panose="020B0604020202020204" pitchFamily="34" charset="0"/>
              </a:rPr>
              <a:t>N=618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259168-64C7-45E6-9F50-471D4B494CDA}"/>
              </a:ext>
            </a:extLst>
          </p:cNvPr>
          <p:cNvSpPr/>
          <p:nvPr/>
        </p:nvSpPr>
        <p:spPr>
          <a:xfrm>
            <a:off x="1317390" y="4336457"/>
            <a:ext cx="10361970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p&lt;0.01 for None, ≥Mild, ≥Moderate, and Severe categories at 45 days and 12 months</a:t>
            </a:r>
            <a:endParaRPr lang="en-US" sz="900" b="0" i="0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D58C0E8-4AFB-4364-95F6-0AFEA9A36104}"/>
              </a:ext>
            </a:extLst>
          </p:cNvPr>
          <p:cNvSpPr txBox="1">
            <a:spLocks/>
          </p:cNvSpPr>
          <p:nvPr/>
        </p:nvSpPr>
        <p:spPr>
          <a:xfrm>
            <a:off x="1109628" y="4825876"/>
            <a:ext cx="4917155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800" i="0" dirty="0">
                <a:solidFill>
                  <a:schemeClr val="tx1"/>
                </a:solidFill>
              </a:rPr>
              <a:t>Results presented at HRS 2022 (Ellis et al.)</a:t>
            </a:r>
          </a:p>
        </p:txBody>
      </p:sp>
    </p:spTree>
    <p:extLst>
      <p:ext uri="{BB962C8B-B14F-4D97-AF65-F5344CB8AC3E}">
        <p14:creationId xmlns:p14="http://schemas.microsoft.com/office/powerpoint/2010/main" val="150791155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Objective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028700"/>
            <a:ext cx="8231188" cy="3086100"/>
          </a:xfrm>
        </p:spPr>
        <p:txBody>
          <a:bodyPr/>
          <a:lstStyle/>
          <a:p>
            <a:pPr marL="214313" indent="-214313" eaLnBrk="1" hangingPunct="1"/>
            <a:r>
              <a:rPr lang="en-US" sz="1800" dirty="0"/>
              <a:t>To evaluate the device effect on 3-year outcomes in the Amulet IDE Trial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1849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/>
              <a:t>Methods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028700"/>
            <a:ext cx="7842590" cy="3086100"/>
          </a:xfrm>
        </p:spPr>
        <p:txBody>
          <a:bodyPr/>
          <a:lstStyle/>
          <a:p>
            <a:pPr marL="214313" indent="-214313" eaLnBrk="1" hangingPunct="1"/>
            <a:r>
              <a:rPr lang="en-US" sz="1800" dirty="0"/>
              <a:t>Descriptive analyses of clinical outcomes are reported at 3 years based on the “as attempted” population to evaluate device effect: </a:t>
            </a:r>
          </a:p>
          <a:p>
            <a:pPr marL="514351" lvl="1" eaLnBrk="1" hangingPunct="1"/>
            <a:r>
              <a:rPr lang="en-US" sz="1600" dirty="0"/>
              <a:t>Composite of stroke, systemic embolism, or cardiovascular death</a:t>
            </a:r>
          </a:p>
          <a:p>
            <a:pPr marL="514351" lvl="1" eaLnBrk="1" hangingPunct="1"/>
            <a:r>
              <a:rPr lang="en-US" sz="1600" dirty="0"/>
              <a:t>All-cause death and cardiovascular death</a:t>
            </a:r>
          </a:p>
          <a:p>
            <a:pPr marL="514351" lvl="1" eaLnBrk="1" hangingPunct="1"/>
            <a:r>
              <a:rPr lang="en-US" sz="1600" dirty="0"/>
              <a:t>Major bleeding</a:t>
            </a:r>
          </a:p>
          <a:p>
            <a:pPr marL="514351" lvl="1" eaLnBrk="1" hangingPunct="1"/>
            <a:r>
              <a:rPr lang="en-US" sz="1600" dirty="0"/>
              <a:t>Composite of ischemic stroke or systemic embolism</a:t>
            </a:r>
          </a:p>
          <a:p>
            <a:pPr marL="214313" indent="-214313" eaLnBrk="1" hangingPunct="1"/>
            <a:r>
              <a:rPr lang="en-US" sz="1800" dirty="0"/>
              <a:t>Kaplan-Meier method was used to summarize outcomes</a:t>
            </a:r>
          </a:p>
          <a:p>
            <a:pPr marL="214313" indent="-214313" eaLnBrk="1" hangingPunct="1"/>
            <a:r>
              <a:rPr lang="en-US" sz="1800" dirty="0"/>
              <a:t>Annualized rates were calculated using recurrent events</a:t>
            </a:r>
          </a:p>
          <a:p>
            <a:pPr marL="214313" indent="-214313" eaLnBrk="1" hangingPunct="1">
              <a:spcBef>
                <a:spcPts val="36"/>
              </a:spcBef>
            </a:pPr>
            <a:r>
              <a:rPr lang="en-US" sz="1800" dirty="0"/>
              <a:t>Patient-level details on outcomes &gt;6 months</a:t>
            </a:r>
            <a:r>
              <a:rPr lang="en-US" sz="2400" dirty="0"/>
              <a:t> </a:t>
            </a:r>
          </a:p>
          <a:p>
            <a:pPr marL="514351" lvl="1" eaLnBrk="1" hangingPunct="1"/>
            <a:r>
              <a:rPr lang="en-US" sz="1600" dirty="0"/>
              <a:t>Medication regimen consistent between groups beyond 6 months (aspirin only recommended)</a:t>
            </a:r>
          </a:p>
        </p:txBody>
      </p:sp>
    </p:spTree>
    <p:extLst>
      <p:ext uri="{BB962C8B-B14F-4D97-AF65-F5344CB8AC3E}">
        <p14:creationId xmlns:p14="http://schemas.microsoft.com/office/powerpoint/2010/main" val="339335773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Patient Follow-Up Through 3 Years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3398-6269-4E4A-8F9A-77F2F4A5AE7A}"/>
              </a:ext>
            </a:extLst>
          </p:cNvPr>
          <p:cNvSpPr txBox="1">
            <a:spLocks/>
          </p:cNvSpPr>
          <p:nvPr/>
        </p:nvSpPr>
        <p:spPr>
          <a:xfrm>
            <a:off x="1089395" y="4735573"/>
            <a:ext cx="8269043" cy="2883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800" i="0" dirty="0">
                <a:solidFill>
                  <a:schemeClr val="tx1"/>
                </a:solidFill>
              </a:rPr>
              <a:t>Actual Follow-up Rate % - Visit Complete / (Visit Complete + Missed or Overdue Visits + Withdrawal (cumulative) + Lost to Follow-up (cumulative)). </a:t>
            </a:r>
          </a:p>
          <a:p>
            <a:endParaRPr lang="en-US" sz="800" i="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B237DF-BB4F-4B0F-A162-AB1121B6089A}"/>
              </a:ext>
            </a:extLst>
          </p:cNvPr>
          <p:cNvCxnSpPr>
            <a:cxnSpLocks/>
          </p:cNvCxnSpPr>
          <p:nvPr/>
        </p:nvCxnSpPr>
        <p:spPr>
          <a:xfrm>
            <a:off x="5994487" y="2994110"/>
            <a:ext cx="0" cy="35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5C20DEF-0738-433A-AAC2-D554793D374B}"/>
              </a:ext>
            </a:extLst>
          </p:cNvPr>
          <p:cNvSpPr/>
          <p:nvPr/>
        </p:nvSpPr>
        <p:spPr>
          <a:xfrm>
            <a:off x="2029165" y="1206462"/>
            <a:ext cx="2373629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Randomized</a:t>
            </a:r>
          </a:p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N=934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88CB13-ADFE-4D8C-B365-F659ABC48DCD}"/>
              </a:ext>
            </a:extLst>
          </p:cNvPr>
          <p:cNvSpPr/>
          <p:nvPr/>
        </p:nvSpPr>
        <p:spPr>
          <a:xfrm>
            <a:off x="2138289" y="768251"/>
            <a:ext cx="2152357" cy="476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 err="1">
                <a:solidFill>
                  <a:srgbClr val="FEB91A"/>
                </a:solidFill>
              </a:rPr>
              <a:t>Amulet</a:t>
            </a:r>
            <a:r>
              <a:rPr lang="en-US" sz="1600" i="0" baseline="30000" dirty="0" err="1">
                <a:solidFill>
                  <a:srgbClr val="FEB91A"/>
                </a:solidFill>
              </a:rPr>
              <a:t>TM</a:t>
            </a:r>
            <a:r>
              <a:rPr lang="en-US" sz="1600" i="0" dirty="0">
                <a:solidFill>
                  <a:srgbClr val="FEB91A"/>
                </a:solidFill>
              </a:rPr>
              <a:t> </a:t>
            </a:r>
            <a:r>
              <a:rPr lang="en-US" sz="1600" i="0" dirty="0" err="1">
                <a:solidFill>
                  <a:srgbClr val="FEB91A"/>
                </a:solidFill>
              </a:rPr>
              <a:t>Occluder</a:t>
            </a:r>
            <a:endParaRPr lang="en-US" sz="1600" i="0" dirty="0">
              <a:solidFill>
                <a:srgbClr val="FEB91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714FF-771C-4258-8F63-5B81172976ED}"/>
              </a:ext>
            </a:extLst>
          </p:cNvPr>
          <p:cNvSpPr/>
          <p:nvPr/>
        </p:nvSpPr>
        <p:spPr>
          <a:xfrm>
            <a:off x="2029166" y="1921367"/>
            <a:ext cx="237363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Implant Attempt (As Attempted) </a:t>
            </a:r>
          </a:p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N=917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EA3CB-BAC2-4246-82DC-713A17BF819C}"/>
              </a:ext>
            </a:extLst>
          </p:cNvPr>
          <p:cNvSpPr/>
          <p:nvPr/>
        </p:nvSpPr>
        <p:spPr>
          <a:xfrm>
            <a:off x="2029165" y="2635492"/>
            <a:ext cx="2373631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Completed 18-Month Visit (N=797)</a:t>
            </a:r>
          </a:p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93.3% (Missed Visit: N=34)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CCE68-492C-4236-B7DA-C59B33B4ECF3}"/>
              </a:ext>
            </a:extLst>
          </p:cNvPr>
          <p:cNvSpPr/>
          <p:nvPr/>
        </p:nvSpPr>
        <p:spPr>
          <a:xfrm>
            <a:off x="1996529" y="3350397"/>
            <a:ext cx="2373629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Completed 3-Year Visit (N=721)</a:t>
            </a:r>
          </a:p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92.0% (Missed Visit: N=21)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32B40-7871-4CDC-A6DE-1A98B89EE0D5}"/>
              </a:ext>
            </a:extLst>
          </p:cNvPr>
          <p:cNvSpPr txBox="1"/>
          <p:nvPr/>
        </p:nvSpPr>
        <p:spPr>
          <a:xfrm>
            <a:off x="205564" y="2789497"/>
            <a:ext cx="1533731" cy="830997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18M – 3 Years (89 Total):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N=70 Deaths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N=19 Withdrew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n=9 LTFU	          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n=7 health or travel reason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n=3 other reasons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64A696-8917-41BA-B8DB-EE6B8B4DAA7A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3215980" y="1572222"/>
            <a:ext cx="1" cy="349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D3E037-6A1B-488B-8A9E-CE7531AAB0A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3215981" y="2287127"/>
            <a:ext cx="0" cy="348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84A8D72-5E88-4E09-B9E5-0B6628C18A32}"/>
              </a:ext>
            </a:extLst>
          </p:cNvPr>
          <p:cNvSpPr/>
          <p:nvPr/>
        </p:nvSpPr>
        <p:spPr>
          <a:xfrm>
            <a:off x="4781917" y="1200782"/>
            <a:ext cx="2373629" cy="36576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Randomized</a:t>
            </a:r>
          </a:p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N=944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FCBABF-A1E9-4441-80FA-40F107A27370}"/>
              </a:ext>
            </a:extLst>
          </p:cNvPr>
          <p:cNvSpPr/>
          <p:nvPr/>
        </p:nvSpPr>
        <p:spPr>
          <a:xfrm>
            <a:off x="4853354" y="750677"/>
            <a:ext cx="2302191" cy="476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 err="1">
                <a:solidFill>
                  <a:srgbClr val="FEB91A"/>
                </a:solidFill>
              </a:rPr>
              <a:t>Watchman</a:t>
            </a:r>
            <a:r>
              <a:rPr lang="en-US" sz="1600" i="0" baseline="30000" dirty="0" err="1">
                <a:solidFill>
                  <a:srgbClr val="FEB91A"/>
                </a:solidFill>
              </a:rPr>
              <a:t>TM</a:t>
            </a:r>
            <a:r>
              <a:rPr lang="en-US" sz="1600" i="0" dirty="0">
                <a:solidFill>
                  <a:srgbClr val="FEB91A"/>
                </a:solidFill>
              </a:rPr>
              <a:t> Device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4205A-B43C-41C1-A5CD-F719F498DAC7}"/>
              </a:ext>
            </a:extLst>
          </p:cNvPr>
          <p:cNvSpPr/>
          <p:nvPr/>
        </p:nvSpPr>
        <p:spPr>
          <a:xfrm>
            <a:off x="4785719" y="1938193"/>
            <a:ext cx="2373630" cy="36576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Implant Attempt (As Attempted)</a:t>
            </a:r>
          </a:p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N=916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091FC6-D55B-4190-B6CF-9FCA81F26981}"/>
              </a:ext>
            </a:extLst>
          </p:cNvPr>
          <p:cNvSpPr/>
          <p:nvPr/>
        </p:nvSpPr>
        <p:spPr>
          <a:xfrm>
            <a:off x="4785718" y="2645023"/>
            <a:ext cx="2373631" cy="36576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Completed 18-Month Visit (N=742)</a:t>
            </a:r>
          </a:p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89.3% (Missed Visit: N=39)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7EFA14-B938-4360-8CEC-2CF6AC559FC0}"/>
              </a:ext>
            </a:extLst>
          </p:cNvPr>
          <p:cNvSpPr/>
          <p:nvPr/>
        </p:nvSpPr>
        <p:spPr>
          <a:xfrm>
            <a:off x="4785719" y="3356737"/>
            <a:ext cx="2373629" cy="36576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Completed 3-Year Visit (N=659)</a:t>
            </a:r>
          </a:p>
          <a:p>
            <a:pPr algn="ctr"/>
            <a:r>
              <a:rPr lang="en-US" sz="1100" b="0" i="0" dirty="0">
                <a:solidFill>
                  <a:schemeClr val="tx1"/>
                </a:solidFill>
              </a:rPr>
              <a:t>86.7% (Missed Visit: N=21)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BFCA5B-E88B-4F16-A4C2-6A7687B930EB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>
            <a:off x="5968732" y="1566542"/>
            <a:ext cx="3802" cy="371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F58CB5-7750-4968-A9C4-00DBAF7B2C90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5972534" y="2303953"/>
            <a:ext cx="0" cy="341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816A7A5-83BD-44BA-80A3-AEDED0B61151}"/>
              </a:ext>
            </a:extLst>
          </p:cNvPr>
          <p:cNvSpPr/>
          <p:nvPr/>
        </p:nvSpPr>
        <p:spPr>
          <a:xfrm>
            <a:off x="466098" y="1355819"/>
            <a:ext cx="1280160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171450" indent="-171450" defTabSz="685800">
              <a:defRPr/>
            </a:pPr>
            <a:r>
              <a:rPr lang="en-US" sz="700" i="0" kern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17 excluded:</a:t>
            </a:r>
          </a:p>
          <a:p>
            <a:pPr marL="87313" indent="-84138" defTabSz="685800">
              <a:defRPr/>
            </a:pPr>
            <a:r>
              <a:rPr lang="en-US" sz="700" b="0" i="0" kern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11 withdrew consent</a:t>
            </a:r>
          </a:p>
          <a:p>
            <a:pPr marL="87313" indent="-84138"/>
            <a:r>
              <a:rPr lang="en-US" sz="700" b="0" i="0" kern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	died before procedure</a:t>
            </a:r>
            <a:endParaRPr lang="en-US" sz="700" b="0" i="0" kern="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87313" indent="-84138" defTabSz="685800">
              <a:defRPr/>
            </a:pPr>
            <a:r>
              <a:rPr lang="en-US" sz="700" b="0" i="0" kern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1	no implant attempt</a:t>
            </a:r>
          </a:p>
          <a:p>
            <a:pPr marL="87313" indent="-84138">
              <a:defRPr/>
            </a:pPr>
            <a:r>
              <a:rPr lang="en-US" sz="700" b="0" i="0" kern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4	other reasons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2BE881-A11B-4913-B582-2364FBC1330E}"/>
              </a:ext>
            </a:extLst>
          </p:cNvPr>
          <p:cNvSpPr txBox="1"/>
          <p:nvPr/>
        </p:nvSpPr>
        <p:spPr>
          <a:xfrm>
            <a:off x="7426984" y="1354779"/>
            <a:ext cx="1167360" cy="64922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171450" indent="-171450" defTabSz="685800">
              <a:defRPr/>
            </a:pPr>
            <a:r>
              <a:rPr lang="en-US" sz="700" i="0" kern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28 excluded:</a:t>
            </a:r>
          </a:p>
          <a:p>
            <a:pPr marL="87313" indent="-84138" defTabSz="685800">
              <a:defRPr/>
            </a:pPr>
            <a:r>
              <a:rPr lang="en-US" sz="700" b="0" i="0" kern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20 withdrew</a:t>
            </a:r>
          </a:p>
          <a:p>
            <a:pPr marL="87313" indent="-84138" defTabSz="685800">
              <a:defRPr/>
            </a:pPr>
            <a:r>
              <a:rPr lang="en-US" sz="700" b="0" i="0" kern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1	died before procedure</a:t>
            </a:r>
          </a:p>
          <a:p>
            <a:pPr marL="87313" indent="-84138"/>
            <a:r>
              <a:rPr lang="en-US" sz="700" b="0" i="0" kern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3	no implant attempt  </a:t>
            </a:r>
          </a:p>
          <a:p>
            <a:pPr marL="87313" indent="-84138"/>
            <a:r>
              <a:rPr lang="en-US" sz="700" b="0" i="0" kern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4 other reasons</a:t>
            </a:r>
          </a:p>
          <a:p>
            <a:pPr defTabSz="685800">
              <a:defRPr/>
            </a:pPr>
            <a:endParaRPr lang="en-US" sz="700" b="0" i="0" kern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57BB50-E38E-4959-AD76-D414837A9F39}"/>
              </a:ext>
            </a:extLst>
          </p:cNvPr>
          <p:cNvCxnSpPr/>
          <p:nvPr/>
        </p:nvCxnSpPr>
        <p:spPr>
          <a:xfrm flipH="1">
            <a:off x="1746258" y="1704339"/>
            <a:ext cx="1463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C967E8-0882-4A17-9211-95AD0CDC3DAA}"/>
              </a:ext>
            </a:extLst>
          </p:cNvPr>
          <p:cNvCxnSpPr>
            <a:cxnSpLocks/>
          </p:cNvCxnSpPr>
          <p:nvPr/>
        </p:nvCxnSpPr>
        <p:spPr>
          <a:xfrm flipV="1">
            <a:off x="5977143" y="1719365"/>
            <a:ext cx="1444752" cy="2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AA1343-4A6B-4F5A-9614-DA3FEB8A8CB0}"/>
              </a:ext>
            </a:extLst>
          </p:cNvPr>
          <p:cNvCxnSpPr>
            <a:cxnSpLocks/>
          </p:cNvCxnSpPr>
          <p:nvPr/>
        </p:nvCxnSpPr>
        <p:spPr>
          <a:xfrm>
            <a:off x="3183343" y="2994110"/>
            <a:ext cx="0" cy="35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DB510E1-B40C-4F29-AE4E-14570DE8D19A}"/>
              </a:ext>
            </a:extLst>
          </p:cNvPr>
          <p:cNvSpPr txBox="1"/>
          <p:nvPr/>
        </p:nvSpPr>
        <p:spPr>
          <a:xfrm>
            <a:off x="1544236" y="4048359"/>
            <a:ext cx="604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FEB91A"/>
                </a:solidFill>
                <a:latin typeface="+mn-lt"/>
              </a:rPr>
              <a:t>Higher follow-up rate with Amulet </a:t>
            </a:r>
            <a:r>
              <a:rPr lang="en-US" sz="1400" b="0" i="0" dirty="0" err="1">
                <a:solidFill>
                  <a:srgbClr val="FEB91A"/>
                </a:solidFill>
                <a:latin typeface="+mn-lt"/>
              </a:rPr>
              <a:t>occluder</a:t>
            </a:r>
            <a:r>
              <a:rPr lang="en-US" sz="1400" b="0" i="0" dirty="0">
                <a:solidFill>
                  <a:srgbClr val="FEB91A"/>
                </a:solidFill>
                <a:latin typeface="+mn-lt"/>
              </a:rPr>
              <a:t> driven by increased deaths and withdrawals in the Watchman device group within 18 months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7BB103-B9AE-4EC2-9C4D-AA80A9DE43F1}"/>
              </a:ext>
            </a:extLst>
          </p:cNvPr>
          <p:cNvSpPr txBox="1"/>
          <p:nvPr/>
        </p:nvSpPr>
        <p:spPr>
          <a:xfrm>
            <a:off x="7439150" y="2788644"/>
            <a:ext cx="1521854" cy="830997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18M – 3 Years (99 Total):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N=69 Deaths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N=30 Withdrew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n=16 LTFU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n=8 health or travel reason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n=6 other reasons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EF7BC7-C335-495B-933D-9A36A08E53B5}"/>
              </a:ext>
            </a:extLst>
          </p:cNvPr>
          <p:cNvSpPr/>
          <p:nvPr/>
        </p:nvSpPr>
        <p:spPr>
          <a:xfrm>
            <a:off x="454930" y="2201275"/>
            <a:ext cx="1276460" cy="4154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7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0 – 18 Months (86 Total):</a:t>
            </a:r>
          </a:p>
          <a:p>
            <a:r>
              <a:rPr lang="en-US" sz="7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N=63 Deaths</a:t>
            </a:r>
          </a:p>
          <a:p>
            <a:r>
              <a:rPr lang="en-US" sz="7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N=23 Withdrew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AC645D-6D48-494D-99DE-C1CAD7817AC9}"/>
              </a:ext>
            </a:extLst>
          </p:cNvPr>
          <p:cNvCxnSpPr>
            <a:cxnSpLocks/>
          </p:cNvCxnSpPr>
          <p:nvPr/>
        </p:nvCxnSpPr>
        <p:spPr>
          <a:xfrm flipH="1">
            <a:off x="1763885" y="2426819"/>
            <a:ext cx="14520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37F34AF-978F-490C-A632-F17D406BC321}"/>
              </a:ext>
            </a:extLst>
          </p:cNvPr>
          <p:cNvSpPr/>
          <p:nvPr/>
        </p:nvSpPr>
        <p:spPr>
          <a:xfrm>
            <a:off x="7439150" y="2236212"/>
            <a:ext cx="1315140" cy="4154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70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0 – 18 Months (135 Total):</a:t>
            </a:r>
          </a:p>
          <a:p>
            <a:r>
              <a:rPr lang="en-US" sz="7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N=85 Deaths</a:t>
            </a:r>
          </a:p>
          <a:p>
            <a:r>
              <a:rPr lang="en-US" sz="7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N=50 Withdrew	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1C8F21-1EF9-45C6-860D-8801DD61D380}"/>
              </a:ext>
            </a:extLst>
          </p:cNvPr>
          <p:cNvSpPr txBox="1"/>
          <p:nvPr/>
        </p:nvSpPr>
        <p:spPr>
          <a:xfrm>
            <a:off x="454791" y="2192132"/>
            <a:ext cx="1294226" cy="411480"/>
          </a:xfrm>
          <a:prstGeom prst="rect">
            <a:avLst/>
          </a:prstGeom>
          <a:noFill/>
          <a:ln w="38100">
            <a:solidFill>
              <a:srgbClr val="FEB91A"/>
            </a:solidFill>
          </a:ln>
        </p:spPr>
        <p:txBody>
          <a:bodyPr wrap="square" rtlCol="0">
            <a:spAutoFit/>
          </a:bodyPr>
          <a:lstStyle/>
          <a:p>
            <a:endParaRPr lang="en-US" i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2ED649-6781-459B-8BA0-7678C9DA1104}"/>
              </a:ext>
            </a:extLst>
          </p:cNvPr>
          <p:cNvSpPr txBox="1"/>
          <p:nvPr/>
        </p:nvSpPr>
        <p:spPr>
          <a:xfrm>
            <a:off x="7444622" y="2242739"/>
            <a:ext cx="1294226" cy="411480"/>
          </a:xfrm>
          <a:prstGeom prst="rect">
            <a:avLst/>
          </a:prstGeom>
          <a:noFill/>
          <a:ln w="38100">
            <a:solidFill>
              <a:srgbClr val="FEB91A"/>
            </a:solidFill>
          </a:ln>
        </p:spPr>
        <p:txBody>
          <a:bodyPr wrap="square" rtlCol="0">
            <a:spAutoFit/>
          </a:bodyPr>
          <a:lstStyle/>
          <a:p>
            <a:endParaRPr lang="en-US" i="0">
              <a:latin typeface="+mn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2E86F-36CE-451A-99A4-0DDE2D66B630}"/>
              </a:ext>
            </a:extLst>
          </p:cNvPr>
          <p:cNvCxnSpPr>
            <a:cxnSpLocks/>
          </p:cNvCxnSpPr>
          <p:nvPr/>
        </p:nvCxnSpPr>
        <p:spPr>
          <a:xfrm flipH="1">
            <a:off x="1731249" y="3164819"/>
            <a:ext cx="14520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BB57BF-902F-436D-BFEB-AC203011CBB9}"/>
              </a:ext>
            </a:extLst>
          </p:cNvPr>
          <p:cNvCxnSpPr>
            <a:cxnSpLocks/>
          </p:cNvCxnSpPr>
          <p:nvPr/>
        </p:nvCxnSpPr>
        <p:spPr>
          <a:xfrm flipV="1">
            <a:off x="5960867" y="2451987"/>
            <a:ext cx="1444752" cy="2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890E54-B9E8-49C4-A869-69E2E10270D5}"/>
              </a:ext>
            </a:extLst>
          </p:cNvPr>
          <p:cNvCxnSpPr>
            <a:cxnSpLocks/>
          </p:cNvCxnSpPr>
          <p:nvPr/>
        </p:nvCxnSpPr>
        <p:spPr>
          <a:xfrm flipV="1">
            <a:off x="5994398" y="3162086"/>
            <a:ext cx="1444752" cy="2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327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39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4426</TotalTime>
  <Words>2277</Words>
  <Application>Microsoft Office PowerPoint</Application>
  <PresentationFormat>On-screen Show (16:9)</PresentationFormat>
  <Paragraphs>412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Microsoft YaHei</vt:lpstr>
      <vt:lpstr>Arial</vt:lpstr>
      <vt:lpstr>Calibri</vt:lpstr>
      <vt:lpstr>Wingdings 2</vt:lpstr>
      <vt:lpstr>CRF_2006_background</vt:lpstr>
      <vt:lpstr>TCT Template Title 30 pt Bold Arial</vt:lpstr>
      <vt:lpstr>PowerPoint Presentation</vt:lpstr>
      <vt:lpstr>PowerPoint Presentation</vt:lpstr>
      <vt:lpstr>Amulet IDE Trial</vt:lpstr>
      <vt:lpstr>Primary Endpoints</vt:lpstr>
      <vt:lpstr>AmuletTM Occluder had Higher Complete LAA Closure on Core Lab Analyzed TEEs</vt:lpstr>
      <vt:lpstr>Objective</vt:lpstr>
      <vt:lpstr>Methods</vt:lpstr>
      <vt:lpstr>Patient Follow-Up Through 3 Years</vt:lpstr>
      <vt:lpstr>Baseline Characteristics are Well Matched Between Device Groups</vt:lpstr>
      <vt:lpstr>Through 3 Years, OAC Usage was Lower with AmuletTM Occluder than WatchmanTM Device</vt:lpstr>
      <vt:lpstr>Composite Rates of Stroke/Systemic Embolism/CV Death at 3 Years are Comparable</vt:lpstr>
      <vt:lpstr>Both Cardiovascular Death and All-Cause Death Trended Lower at 3 Years with AmuletTM Occluder than WatchmanTM Device*</vt:lpstr>
      <vt:lpstr>Device Factors More Often Observed in WatchmanTM Device Patients with CV Death</vt:lpstr>
      <vt:lpstr>Major Bleeding Rates were Comparable at 3 Years</vt:lpstr>
      <vt:lpstr>Major Bleeding Events During Aspirin Monotherapy were GI Related</vt:lpstr>
      <vt:lpstr>Thromboembolic Event Rates were Comparable at 3 Years</vt:lpstr>
      <vt:lpstr>Device Factors More Often Observed in Stroke Patients with WatchmanTM Device</vt:lpstr>
      <vt:lpstr>First Analysis of AmuletTM Occluder versus WatchmanTM Device Long-Term Outcomes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Anderson, Jordan</cp:lastModifiedBy>
  <cp:revision>363</cp:revision>
  <dcterms:created xsi:type="dcterms:W3CDTF">2015-03-17T14:58:49Z</dcterms:created>
  <dcterms:modified xsi:type="dcterms:W3CDTF">2022-09-12T16:41:04Z</dcterms:modified>
</cp:coreProperties>
</file>