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31" r:id="rId2"/>
    <p:sldId id="452" r:id="rId3"/>
    <p:sldId id="461" r:id="rId4"/>
    <p:sldId id="466" r:id="rId5"/>
    <p:sldId id="454" r:id="rId6"/>
    <p:sldId id="469" r:id="rId7"/>
    <p:sldId id="441" r:id="rId8"/>
    <p:sldId id="440" r:id="rId9"/>
    <p:sldId id="450" r:id="rId10"/>
    <p:sldId id="457" r:id="rId11"/>
    <p:sldId id="439" r:id="rId12"/>
    <p:sldId id="455" r:id="rId13"/>
    <p:sldId id="456" r:id="rId14"/>
    <p:sldId id="442" r:id="rId15"/>
    <p:sldId id="443" r:id="rId16"/>
    <p:sldId id="445" r:id="rId17"/>
    <p:sldId id="446" r:id="rId18"/>
  </p:sldIdLst>
  <p:sldSz cx="9144000" cy="5143500" type="screen16x9"/>
  <p:notesSz cx="7086600" cy="93726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" userDrawn="1">
          <p15:clr>
            <a:srgbClr val="A4A3A4"/>
          </p15:clr>
        </p15:guide>
        <p15:guide id="2" orient="horz" pos="756" userDrawn="1">
          <p15:clr>
            <a:srgbClr val="A4A3A4"/>
          </p15:clr>
        </p15:guide>
        <p15:guide id="3" pos="432" userDrawn="1">
          <p15:clr>
            <a:srgbClr val="A4A3A4"/>
          </p15:clr>
        </p15:guide>
        <p15:guide id="4" pos="5328" userDrawn="1">
          <p15:clr>
            <a:srgbClr val="A4A3A4"/>
          </p15:clr>
        </p15:guide>
        <p15:guide id="5" orient="horz" pos="4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FF7B42-A0A9-3FC1-03A9-88F6C65ED104}" name="Heather Prince" initials="HP" userId="S::Heather_Prince@edwards.com::ca235cb6-e629-411e-b41b-1fda7714fc54" providerId="AD"/>
  <p188:author id="{83BC367D-86A0-035E-C9A8-1DE1560D592A}" name="Yanglu Zhao" initials="YZ" userId="S::Yanglu_Zhao@edwards.com::7a8ab96f-9c9c-4a05-beae-9b2ddb0d68f8" providerId="AD"/>
  <p188:author id="{02A8B4D2-E39E-86B4-3135-04CD2043F1E5}" name="Marissa Gunnarsson" initials="MG" userId="S::Marissa_Gunnarsson@edwards.com::10f06138-a681-4874-8848-6591393c92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F6F"/>
    <a:srgbClr val="011D32"/>
    <a:srgbClr val="1D384C"/>
    <a:srgbClr val="002E4B"/>
    <a:srgbClr val="FEB91A"/>
    <a:srgbClr val="203864"/>
    <a:srgbClr val="002060"/>
    <a:srgbClr val="009999"/>
    <a:srgbClr val="315575"/>
    <a:srgbClr val="0A2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30" autoAdjust="0"/>
    <p:restoredTop sz="94444"/>
  </p:normalViewPr>
  <p:slideViewPr>
    <p:cSldViewPr snapToGrid="0">
      <p:cViewPr varScale="1">
        <p:scale>
          <a:sx n="142" d="100"/>
          <a:sy n="142" d="100"/>
        </p:scale>
        <p:origin x="184" y="384"/>
      </p:cViewPr>
      <p:guideLst>
        <p:guide orient="horz" pos="180"/>
        <p:guide orient="horz" pos="756"/>
        <p:guide pos="432"/>
        <p:guide pos="5328"/>
        <p:guide orient="horz" pos="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52080989876265E-2"/>
          <c:y val="0.13154699803149605"/>
          <c:w val="0.78525456887333522"/>
          <c:h val="0.783786171259842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Stage 0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
N=1878</c:v>
                </c:pt>
                <c:pt idx="4">
                  <c:v>1 Year
N=1558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65.599999999999994</c:v>
                </c:pt>
                <c:pt idx="4">
                  <c:v>87.8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9D-4E9F-8BE1-1DDA7E1E71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Stage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
N=1878</c:v>
                </c:pt>
                <c:pt idx="4">
                  <c:v>1 Year
N=1558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60.6</c:v>
                </c:pt>
                <c:pt idx="4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9D-4E9F-8BE1-1DDA7E1E71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Stage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
N=1878</c:v>
                </c:pt>
                <c:pt idx="4">
                  <c:v>1 Year
N=1558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58.4</c:v>
                </c:pt>
                <c:pt idx="4">
                  <c:v>80.5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9D-4E9F-8BE1-1DDA7E1E717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Stage 3</c:v>
                </c:pt>
              </c:strCache>
            </c:strRef>
          </c:tx>
          <c:spPr>
            <a:ln w="28575" cap="rnd">
              <a:solidFill>
                <a:srgbClr val="FEB91A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FEB91A"/>
              </a:solidFill>
              <a:ln w="9525">
                <a:noFill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
N=1878</c:v>
                </c:pt>
                <c:pt idx="4">
                  <c:v>1 Year
N=1558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49.6</c:v>
                </c:pt>
                <c:pt idx="4">
                  <c:v>74.099999999999994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9D-4E9F-8BE1-1DDA7E1E717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Stage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
N=1878</c:v>
                </c:pt>
                <c:pt idx="4">
                  <c:v>1 Year
N=1558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47</c:v>
                </c:pt>
                <c:pt idx="4">
                  <c:v>79.099999999999994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E9D-4E9F-8BE1-1DDA7E1E7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5749952"/>
        <c:axId val="1225744376"/>
      </c:lineChart>
      <c:catAx>
        <c:axId val="122574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744376"/>
        <c:crosses val="autoZero"/>
        <c:auto val="1"/>
        <c:lblAlgn val="ctr"/>
        <c:lblOffset val="100"/>
        <c:noMultiLvlLbl val="0"/>
      </c:catAx>
      <c:valAx>
        <c:axId val="1225744376"/>
        <c:scaling>
          <c:orientation val="minMax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74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5989586371148052"/>
          <c:y val="0.12628124999999998"/>
          <c:w val="0.1401041362885195"/>
          <c:h val="0.3265034448818897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45217747476"/>
          <c:y val="0.10029699803149607"/>
          <c:w val="0.72886545755664156"/>
          <c:h val="0.724411171259842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87-43A9-B529-5330FFD46BE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87-43A9-B529-5330FFD46BE2}"/>
              </c:ext>
            </c:extLst>
          </c:dPt>
          <c:cat>
            <c:strRef>
              <c:f>Sheet1!$A$2:$A$6</c:f>
              <c:strCache>
                <c:ptCount val="5"/>
                <c:pt idx="0">
                  <c:v>Stage 0
N=113</c:v>
                </c:pt>
                <c:pt idx="1">
                  <c:v>Stage 1
N=260</c:v>
                </c:pt>
                <c:pt idx="2">
                  <c:v>Stage 2
N=902</c:v>
                </c:pt>
                <c:pt idx="3">
                  <c:v>Stage 3
N=342</c:v>
                </c:pt>
                <c:pt idx="4">
                  <c:v>Stage 4
N=128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2.6548672566371683</c:v>
                </c:pt>
                <c:pt idx="1">
                  <c:v>5</c:v>
                </c:pt>
                <c:pt idx="2">
                  <c:v>11.751662971175167</c:v>
                </c:pt>
                <c:pt idx="3">
                  <c:v>23.391812865497073</c:v>
                </c:pt>
                <c:pt idx="4">
                  <c:v>23.4375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D-4E9F-8BE1-1DDA7E1E71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Poor QOL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Stage 0
N=113</c:v>
                </c:pt>
                <c:pt idx="1">
                  <c:v>Stage 1
N=260</c:v>
                </c:pt>
                <c:pt idx="2">
                  <c:v>Stage 2
N=902</c:v>
                </c:pt>
                <c:pt idx="3">
                  <c:v>Stage 3
N=342</c:v>
                </c:pt>
                <c:pt idx="4">
                  <c:v>Stage 4
N=128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7.9646017699115044</c:v>
                </c:pt>
                <c:pt idx="1">
                  <c:v>14.615384615384617</c:v>
                </c:pt>
                <c:pt idx="2">
                  <c:v>17.294900221729488</c:v>
                </c:pt>
                <c:pt idx="3">
                  <c:v>21.345029239766081</c:v>
                </c:pt>
                <c:pt idx="4">
                  <c:v>16.40625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E-4FAC-ABCA-C28661F63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1225749952"/>
        <c:axId val="1225744376"/>
      </c:barChart>
      <c:catAx>
        <c:axId val="122574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744376"/>
        <c:crosses val="autoZero"/>
        <c:auto val="1"/>
        <c:lblAlgn val="ctr"/>
        <c:lblOffset val="100"/>
        <c:noMultiLvlLbl val="0"/>
      </c:catAx>
      <c:valAx>
        <c:axId val="1225744376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749952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6505728268820692"/>
          <c:y val="0.12426131889763778"/>
          <c:w val="0.13268726349592566"/>
          <c:h val="0.14810137795275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31500923495672"/>
          <c:y val="0.10029699803149607"/>
          <c:w val="0.78525456887333522"/>
          <c:h val="0.72441117125984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87-43A9-B529-5330FFD46BE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87-43A9-B529-5330FFD46BE2}"/>
              </c:ext>
            </c:extLst>
          </c:dPt>
          <c:cat>
            <c:strRef>
              <c:f>Sheet1!$A$2:$A$4</c:f>
              <c:strCache>
                <c:ptCount val="3"/>
                <c:pt idx="0">
                  <c:v>Deterioration</c:v>
                </c:pt>
                <c:pt idx="1">
                  <c:v>No Change</c:v>
                </c:pt>
                <c:pt idx="2">
                  <c:v>Improvement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17.5</c:v>
                </c:pt>
                <c:pt idx="1">
                  <c:v>21.4</c:v>
                </c:pt>
                <c:pt idx="2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D-4E9F-8BE1-1DDA7E1E7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55"/>
        <c:axId val="1225749952"/>
        <c:axId val="1225744376"/>
      </c:barChart>
      <c:catAx>
        <c:axId val="122574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744376"/>
        <c:crosses val="autoZero"/>
        <c:auto val="1"/>
        <c:lblAlgn val="ctr"/>
        <c:lblOffset val="100"/>
        <c:noMultiLvlLbl val="0"/>
      </c:catAx>
      <c:valAx>
        <c:axId val="1225744376"/>
        <c:scaling>
          <c:orientation val="minMax"/>
          <c:max val="4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749952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10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06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11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74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0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14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89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15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2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16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1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6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4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4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29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5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19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6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0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7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7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63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8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8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03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9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8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100" b="0" baseline="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¡"/>
        <a:defRPr sz="1800" b="0" baseline="0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bg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7123" y="860391"/>
            <a:ext cx="5692378" cy="877163"/>
          </a:xfrm>
        </p:spPr>
        <p:txBody>
          <a:bodyPr/>
          <a:lstStyle/>
          <a:p>
            <a:pPr eaLnBrk="1" hangingPunct="1"/>
            <a:r>
              <a:rPr lang="en-US" dirty="0"/>
              <a:t>TCT Template</a:t>
            </a:r>
            <a:br>
              <a:rPr lang="en-US" dirty="0"/>
            </a:br>
            <a:r>
              <a:rPr lang="en-US" dirty="0"/>
              <a:t>Title 30 pt Bold Arial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/>
          <a:lstStyle/>
          <a:p>
            <a:pPr eaLnBrk="1" hangingPunct="1"/>
            <a:r>
              <a:rPr lang="en-US" sz="2500" b="1" dirty="0"/>
              <a:t>John Doe, MD</a:t>
            </a:r>
          </a:p>
          <a:p>
            <a:pPr eaLnBrk="1" hangingPunct="1"/>
            <a:r>
              <a:rPr lang="en-US" sz="2500" b="1" dirty="0"/>
              <a:t>Subtitle 25 </a:t>
            </a:r>
            <a:r>
              <a:rPr lang="en-US" sz="2500" b="1" dirty="0" err="1"/>
              <a:t>pt</a:t>
            </a:r>
            <a:r>
              <a:rPr lang="en-US" sz="2500" b="1" dirty="0"/>
              <a:t> Arial Bold Italics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C96F627-2B6F-AAF5-DA4B-2FBB1DEA0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50B3E-7583-0872-0B77-F77AD5119EF1}"/>
              </a:ext>
            </a:extLst>
          </p:cNvPr>
          <p:cNvSpPr txBox="1"/>
          <p:nvPr/>
        </p:nvSpPr>
        <p:spPr>
          <a:xfrm flipH="1">
            <a:off x="4514164" y="411480"/>
            <a:ext cx="44717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3600" b="1" i="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ardiac Damage and Quality of Life After AVR: </a:t>
            </a:r>
          </a:p>
          <a:p>
            <a:r>
              <a:rPr lang="en-US" sz="3400" b="0" i="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Results from the PARTNER Trials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E68527-8CD8-6711-010E-39FE63F42EAF}"/>
              </a:ext>
            </a:extLst>
          </p:cNvPr>
          <p:cNvSpPr txBox="1"/>
          <p:nvPr/>
        </p:nvSpPr>
        <p:spPr>
          <a:xfrm flipH="1">
            <a:off x="4514164" y="3318547"/>
            <a:ext cx="4471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0" dirty="0">
                <a:solidFill>
                  <a:schemeClr val="tx1"/>
                </a:solidFill>
                <a:latin typeface="+mj-lt"/>
              </a:rPr>
              <a:t>Philippe </a:t>
            </a:r>
            <a:r>
              <a:rPr lang="en-US" sz="2600" i="0" dirty="0">
                <a:solidFill>
                  <a:schemeClr val="tx1"/>
                </a:solidFill>
                <a:effectLst/>
                <a:latin typeface="+mj-lt"/>
                <a:ea typeface="MS Mincho" panose="02020609040205080304" pitchFamily="49" charset="-128"/>
              </a:rPr>
              <a:t>Généreux, MD</a:t>
            </a:r>
            <a:r>
              <a:rPr lang="en-US" sz="2600" i="0" dirty="0">
                <a:solidFill>
                  <a:schemeClr val="tx1"/>
                </a:solidFill>
                <a:latin typeface="+mj-lt"/>
              </a:rPr>
              <a:t> </a:t>
            </a:r>
            <a:br>
              <a:rPr lang="en-US" sz="2000" i="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on behalf of the PARTNER Trial Investigators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8EC8CF-A7B1-3631-70C1-2C855B67A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866932"/>
              </p:ext>
            </p:extLst>
          </p:nvPr>
        </p:nvGraphicFramePr>
        <p:xfrm>
          <a:off x="228600" y="1006744"/>
          <a:ext cx="8686798" cy="3183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301">
                  <a:extLst>
                    <a:ext uri="{9D8B030D-6E8A-4147-A177-3AD203B41FA5}">
                      <a16:colId xmlns:a16="http://schemas.microsoft.com/office/drawing/2014/main" val="131444922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3862447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34897397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63041352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57797346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773374821"/>
                    </a:ext>
                  </a:extLst>
                </a:gridCol>
                <a:gridCol w="999697">
                  <a:extLst>
                    <a:ext uri="{9D8B030D-6E8A-4147-A177-3AD203B41FA5}">
                      <a16:colId xmlns:a16="http://schemas.microsoft.com/office/drawing/2014/main" val="3015379554"/>
                    </a:ext>
                  </a:extLst>
                </a:gridCol>
              </a:tblGrid>
              <a:tr h="808409">
                <a:tc>
                  <a:txBody>
                    <a:bodyPr/>
                    <a:lstStyle/>
                    <a:p>
                      <a:pPr marL="60325" marR="0" indent="-6032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KCCQ-OS      Score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230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Stage 0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(N=121)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9" marR="23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Stage 1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(N=287)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9" marR="23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Stage 2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(N=1014)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9" marR="23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Stage 3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(N=412)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9" marR="23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Stage 4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(N=140)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9" marR="23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value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9" marR="23029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211152"/>
                  </a:ext>
                </a:extLst>
              </a:tr>
              <a:tr h="791570">
                <a:tc>
                  <a:txBody>
                    <a:bodyPr/>
                    <a:lstStyle/>
                    <a:p>
                      <a:pPr marL="10287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65.6 ± 21.5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60.6 ± 23.9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58.4 ± 22.7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49.6 ± 23.3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47.0 ± 24.9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&lt;0.0001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012743"/>
                  </a:ext>
                </a:extLst>
              </a:tr>
              <a:tr h="791570">
                <a:tc>
                  <a:txBody>
                    <a:bodyPr/>
                    <a:lstStyle/>
                    <a:p>
                      <a:pPr marL="10287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1-Year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87.8 ± 13.1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82.0 ± 19.2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80.5 ± 19.1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74.1 ± 21.2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79.1 ± 19.7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&lt;0.0001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319453"/>
                  </a:ext>
                </a:extLst>
              </a:tr>
              <a:tr h="791570">
                <a:tc>
                  <a:txBody>
                    <a:bodyPr/>
                    <a:lstStyle/>
                    <a:p>
                      <a:pPr marL="284163" marR="0" indent="-182563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∆ at 1-Year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21.8 ± 21.7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 ± 21.9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20.6 ± 21.4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22.7 ± 21.7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28.4 ± 28.4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954995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507CFD80-DE5E-9CD5-04AA-38DE8A730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597" y="39317"/>
            <a:ext cx="8686800" cy="566738"/>
          </a:xfrm>
        </p:spPr>
        <p:txBody>
          <a:bodyPr/>
          <a:lstStyle/>
          <a:p>
            <a:pPr eaLnBrk="1" hangingPunct="1"/>
            <a:r>
              <a:rPr lang="en-US" sz="2800" i="0" kern="0" dirty="0">
                <a:solidFill>
                  <a:schemeClr val="accent6"/>
                </a:solidFill>
              </a:rPr>
              <a:t>KCCQ-OS Score</a:t>
            </a:r>
            <a:br>
              <a:rPr lang="en-US" sz="2800" i="0" kern="0" dirty="0">
                <a:solidFill>
                  <a:schemeClr val="accent6"/>
                </a:solidFill>
              </a:rPr>
            </a:br>
            <a:r>
              <a:rPr lang="en-US" sz="2800" i="0" kern="0" dirty="0"/>
              <a:t>According to Baseline Cardiac Damage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5E2D2C-2D5A-79B2-8BD9-2DE997D190BD}"/>
              </a:ext>
            </a:extLst>
          </p:cNvPr>
          <p:cNvSpPr txBox="1"/>
          <p:nvPr/>
        </p:nvSpPr>
        <p:spPr>
          <a:xfrm>
            <a:off x="5260716" y="4869329"/>
            <a:ext cx="378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>
                <a:solidFill>
                  <a:schemeClr val="tx1"/>
                </a:solidFill>
              </a:rPr>
              <a:t>*P value from chi square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FFD8CF-ACF9-AB2E-569D-C8D04993ACBE}"/>
              </a:ext>
            </a:extLst>
          </p:cNvPr>
          <p:cNvSpPr/>
          <p:nvPr/>
        </p:nvSpPr>
        <p:spPr bwMode="auto">
          <a:xfrm>
            <a:off x="228593" y="2703719"/>
            <a:ext cx="8686797" cy="764274"/>
          </a:xfrm>
          <a:prstGeom prst="rect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81B61-0C4E-EB88-0763-B6A739AF4ACB}"/>
              </a:ext>
            </a:extLst>
          </p:cNvPr>
          <p:cNvSpPr txBox="1"/>
          <p:nvPr/>
        </p:nvSpPr>
        <p:spPr>
          <a:xfrm>
            <a:off x="228593" y="4189863"/>
            <a:ext cx="3918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en-US" sz="1200" b="0" i="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alues are mean ± SD</a:t>
            </a:r>
          </a:p>
        </p:txBody>
      </p:sp>
    </p:spTree>
    <p:extLst>
      <p:ext uri="{BB962C8B-B14F-4D97-AF65-F5344CB8AC3E}">
        <p14:creationId xmlns:p14="http://schemas.microsoft.com/office/powerpoint/2010/main" val="38290022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0A03AE6-0549-D08E-1A11-F483AB51A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939299"/>
              </p:ext>
            </p:extLst>
          </p:nvPr>
        </p:nvGraphicFramePr>
        <p:xfrm>
          <a:off x="807992" y="53975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444" name="Group 18443">
            <a:extLst>
              <a:ext uri="{FF2B5EF4-FFF2-40B4-BE49-F238E27FC236}">
                <a16:creationId xmlns:a16="http://schemas.microsoft.com/office/drawing/2014/main" id="{9B557A82-7A72-05EC-6853-6DACA53CE798}"/>
              </a:ext>
            </a:extLst>
          </p:cNvPr>
          <p:cNvGrpSpPr/>
          <p:nvPr/>
        </p:nvGrpSpPr>
        <p:grpSpPr>
          <a:xfrm>
            <a:off x="1925871" y="3997536"/>
            <a:ext cx="5194269" cy="47415"/>
            <a:chOff x="1798655" y="3997536"/>
            <a:chExt cx="5194269" cy="47415"/>
          </a:xfrm>
        </p:grpSpPr>
        <p:cxnSp>
          <p:nvCxnSpPr>
            <p:cNvPr id="18439" name="Straight Connector 18438">
              <a:extLst>
                <a:ext uri="{FF2B5EF4-FFF2-40B4-BE49-F238E27FC236}">
                  <a16:creationId xmlns:a16="http://schemas.microsoft.com/office/drawing/2014/main" id="{B1AA078C-1472-41B7-5141-F8005BF8BA03}"/>
                </a:ext>
              </a:extLst>
            </p:cNvPr>
            <p:cNvCxnSpPr/>
            <p:nvPr/>
          </p:nvCxnSpPr>
          <p:spPr bwMode="auto">
            <a:xfrm flipV="1">
              <a:off x="1798655" y="3997536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76076A-AE3E-0C80-8469-3B4A1D804EE5}"/>
                </a:ext>
              </a:extLst>
            </p:cNvPr>
            <p:cNvCxnSpPr/>
            <p:nvPr/>
          </p:nvCxnSpPr>
          <p:spPr bwMode="auto">
            <a:xfrm flipV="1">
              <a:off x="6992924" y="4000500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056744-F59D-88B4-2D6A-81792B8ED875}"/>
              </a:ext>
            </a:extLst>
          </p:cNvPr>
          <p:cNvCxnSpPr/>
          <p:nvPr/>
        </p:nvCxnSpPr>
        <p:spPr bwMode="auto">
          <a:xfrm flipV="1">
            <a:off x="1976361" y="1574552"/>
            <a:ext cx="5200022" cy="9367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A29DD6-E18E-D37F-EA1A-906C5369302E}"/>
              </a:ext>
            </a:extLst>
          </p:cNvPr>
          <p:cNvCxnSpPr/>
          <p:nvPr/>
        </p:nvCxnSpPr>
        <p:spPr bwMode="auto">
          <a:xfrm flipV="1">
            <a:off x="1976361" y="1833260"/>
            <a:ext cx="5143779" cy="89723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E63A0F-45A8-FF18-1CD6-958AAB18DECB}"/>
              </a:ext>
            </a:extLst>
          </p:cNvPr>
          <p:cNvCxnSpPr/>
          <p:nvPr/>
        </p:nvCxnSpPr>
        <p:spPr bwMode="auto">
          <a:xfrm flipV="1">
            <a:off x="1976361" y="1882326"/>
            <a:ext cx="5143779" cy="93860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F28D5C-9369-B0E8-A2CA-7B5EA0B9E275}"/>
              </a:ext>
            </a:extLst>
          </p:cNvPr>
          <p:cNvCxnSpPr/>
          <p:nvPr/>
        </p:nvCxnSpPr>
        <p:spPr bwMode="auto">
          <a:xfrm flipV="1">
            <a:off x="1976361" y="1949233"/>
            <a:ext cx="5200022" cy="13559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9CCED2-8A34-904A-C0FF-C3B91661C4A6}"/>
              </a:ext>
            </a:extLst>
          </p:cNvPr>
          <p:cNvCxnSpPr/>
          <p:nvPr/>
        </p:nvCxnSpPr>
        <p:spPr bwMode="auto">
          <a:xfrm flipV="1">
            <a:off x="1976361" y="2158876"/>
            <a:ext cx="5200022" cy="102145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EB91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3" name="TextBox 18442">
            <a:extLst>
              <a:ext uri="{FF2B5EF4-FFF2-40B4-BE49-F238E27FC236}">
                <a16:creationId xmlns:a16="http://schemas.microsoft.com/office/drawing/2014/main" id="{0295D9A8-B449-14E9-DCA6-34F403836AF0}"/>
              </a:ext>
            </a:extLst>
          </p:cNvPr>
          <p:cNvSpPr txBox="1"/>
          <p:nvPr/>
        </p:nvSpPr>
        <p:spPr>
          <a:xfrm>
            <a:off x="3889116" y="3262156"/>
            <a:ext cx="391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bg1"/>
                </a:solidFill>
              </a:rPr>
              <a:t>P</a:t>
            </a:r>
            <a:r>
              <a:rPr lang="en-US" sz="1600" b="0" i="0" dirty="0">
                <a:solidFill>
                  <a:schemeClr val="bg1"/>
                </a:solidFill>
              </a:rPr>
              <a:t> = 0.01 for ∆ from baseline to 1-year*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41AEE7C-916B-0BCC-4090-DC3224C98956}"/>
              </a:ext>
            </a:extLst>
          </p:cNvPr>
          <p:cNvSpPr txBox="1"/>
          <p:nvPr/>
        </p:nvSpPr>
        <p:spPr>
          <a:xfrm rot="16200000">
            <a:off x="-981817" y="2360203"/>
            <a:ext cx="299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</a:rPr>
              <a:t>KCCQ-OS Score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AA0875-C116-BE95-B173-3AD1EC59FEE3}"/>
              </a:ext>
            </a:extLst>
          </p:cNvPr>
          <p:cNvSpPr txBox="1"/>
          <p:nvPr/>
        </p:nvSpPr>
        <p:spPr>
          <a:xfrm>
            <a:off x="5260716" y="4869329"/>
            <a:ext cx="378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>
                <a:solidFill>
                  <a:schemeClr val="tx1"/>
                </a:solidFill>
              </a:rPr>
              <a:t>*P value from ANOVA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4FE8FB-F281-A179-34A6-53AF4F6EFFD0}"/>
              </a:ext>
            </a:extLst>
          </p:cNvPr>
          <p:cNvSpPr/>
          <p:nvPr/>
        </p:nvSpPr>
        <p:spPr bwMode="auto">
          <a:xfrm>
            <a:off x="1333951" y="973112"/>
            <a:ext cx="6582045" cy="3024423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767AC8-B347-5A64-A434-B85F3AB5479D}"/>
              </a:ext>
            </a:extLst>
          </p:cNvPr>
          <p:cNvGrpSpPr/>
          <p:nvPr/>
        </p:nvGrpSpPr>
        <p:grpSpPr>
          <a:xfrm>
            <a:off x="1987687" y="3997536"/>
            <a:ext cx="5200982" cy="44451"/>
            <a:chOff x="2286817" y="3997536"/>
            <a:chExt cx="5200982" cy="4445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E976C9-0639-C20B-E7BA-02A1BA902B23}"/>
                </a:ext>
              </a:extLst>
            </p:cNvPr>
            <p:cNvCxnSpPr/>
            <p:nvPr/>
          </p:nvCxnSpPr>
          <p:spPr bwMode="auto">
            <a:xfrm flipV="1">
              <a:off x="2286817" y="3997536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EB8D336-3A1C-983D-3A7A-6DE70EE29DA2}"/>
                </a:ext>
              </a:extLst>
            </p:cNvPr>
            <p:cNvCxnSpPr/>
            <p:nvPr/>
          </p:nvCxnSpPr>
          <p:spPr bwMode="auto">
            <a:xfrm flipV="1">
              <a:off x="7487799" y="3997536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Rectangle 3">
            <a:extLst>
              <a:ext uri="{FF2B5EF4-FFF2-40B4-BE49-F238E27FC236}">
                <a16:creationId xmlns:a16="http://schemas.microsoft.com/office/drawing/2014/main" id="{2805B946-5C59-8B68-0D60-23A307510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597" y="39317"/>
            <a:ext cx="8686800" cy="566738"/>
          </a:xfrm>
        </p:spPr>
        <p:txBody>
          <a:bodyPr/>
          <a:lstStyle/>
          <a:p>
            <a:pPr eaLnBrk="1" hangingPunct="1"/>
            <a:r>
              <a:rPr lang="en-US" sz="2800" i="0" kern="0" dirty="0">
                <a:solidFill>
                  <a:schemeClr val="accent6"/>
                </a:solidFill>
              </a:rPr>
              <a:t>∆KCCQ-OS Score</a:t>
            </a:r>
            <a:br>
              <a:rPr lang="en-US" sz="2800" i="0" kern="0" dirty="0">
                <a:solidFill>
                  <a:schemeClr val="accent6"/>
                </a:solidFill>
              </a:rPr>
            </a:br>
            <a:r>
              <a:rPr lang="en-US" sz="2800" i="0" kern="0" dirty="0"/>
              <a:t>According to Baseline Cardiac Damage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0D718C-7981-EB03-27CF-C19C19507520}"/>
              </a:ext>
            </a:extLst>
          </p:cNvPr>
          <p:cNvGrpSpPr/>
          <p:nvPr/>
        </p:nvGrpSpPr>
        <p:grpSpPr>
          <a:xfrm>
            <a:off x="1283633" y="1068121"/>
            <a:ext cx="44451" cy="2925184"/>
            <a:chOff x="1260888" y="1068121"/>
            <a:chExt cx="44451" cy="292518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D63018-45FA-5BAD-A136-A51D89DB980A}"/>
                </a:ext>
              </a:extLst>
            </p:cNvPr>
            <p:cNvCxnSpPr/>
            <p:nvPr/>
          </p:nvCxnSpPr>
          <p:spPr bwMode="auto">
            <a:xfrm rot="16200000" flipV="1">
              <a:off x="1283114" y="3971079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4569F22-C40F-0BFE-A50F-9D365E3B411F}"/>
                </a:ext>
              </a:extLst>
            </p:cNvPr>
            <p:cNvCxnSpPr/>
            <p:nvPr/>
          </p:nvCxnSpPr>
          <p:spPr bwMode="auto">
            <a:xfrm rot="16200000" flipV="1">
              <a:off x="1283114" y="3135310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BCCAEEB-9B63-E586-99EA-02ADF30E6980}"/>
                </a:ext>
              </a:extLst>
            </p:cNvPr>
            <p:cNvCxnSpPr/>
            <p:nvPr/>
          </p:nvCxnSpPr>
          <p:spPr bwMode="auto">
            <a:xfrm rot="16200000" flipV="1">
              <a:off x="1283114" y="3553193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A16D356-B026-999D-8987-E9E8C3E50D18}"/>
                </a:ext>
              </a:extLst>
            </p:cNvPr>
            <p:cNvCxnSpPr/>
            <p:nvPr/>
          </p:nvCxnSpPr>
          <p:spPr bwMode="auto">
            <a:xfrm rot="16200000" flipV="1">
              <a:off x="1283114" y="2717427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BA88A43-1966-8686-18E7-54D182BB09DD}"/>
                </a:ext>
              </a:extLst>
            </p:cNvPr>
            <p:cNvCxnSpPr/>
            <p:nvPr/>
          </p:nvCxnSpPr>
          <p:spPr bwMode="auto">
            <a:xfrm rot="16200000" flipV="1">
              <a:off x="1283114" y="2299544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03FAB74-3B5B-86B5-8393-3B20208575A8}"/>
                </a:ext>
              </a:extLst>
            </p:cNvPr>
            <p:cNvCxnSpPr/>
            <p:nvPr/>
          </p:nvCxnSpPr>
          <p:spPr bwMode="auto">
            <a:xfrm rot="16200000" flipV="1">
              <a:off x="1283114" y="1881661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8195830-5AE8-0E03-8616-57E0617AC234}"/>
                </a:ext>
              </a:extLst>
            </p:cNvPr>
            <p:cNvCxnSpPr/>
            <p:nvPr/>
          </p:nvCxnSpPr>
          <p:spPr bwMode="auto">
            <a:xfrm rot="16200000" flipV="1">
              <a:off x="1283114" y="1463778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81907E1-5614-D33A-5D07-7BED7DA46F0B}"/>
                </a:ext>
              </a:extLst>
            </p:cNvPr>
            <p:cNvCxnSpPr/>
            <p:nvPr/>
          </p:nvCxnSpPr>
          <p:spPr bwMode="auto">
            <a:xfrm rot="16200000" flipV="1">
              <a:off x="1283114" y="1045895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9959577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8EC8CF-A7B1-3631-70C1-2C855B67A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595400"/>
              </p:ext>
            </p:extLst>
          </p:nvPr>
        </p:nvGraphicFramePr>
        <p:xfrm>
          <a:off x="228600" y="972625"/>
          <a:ext cx="8686798" cy="3428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4095">
                  <a:extLst>
                    <a:ext uri="{9D8B030D-6E8A-4147-A177-3AD203B41FA5}">
                      <a16:colId xmlns:a16="http://schemas.microsoft.com/office/drawing/2014/main" val="1314449220"/>
                    </a:ext>
                  </a:extLst>
                </a:gridCol>
                <a:gridCol w="1129636">
                  <a:extLst>
                    <a:ext uri="{9D8B030D-6E8A-4147-A177-3AD203B41FA5}">
                      <a16:colId xmlns:a16="http://schemas.microsoft.com/office/drawing/2014/main" val="338624470"/>
                    </a:ext>
                  </a:extLst>
                </a:gridCol>
                <a:gridCol w="1129636">
                  <a:extLst>
                    <a:ext uri="{9D8B030D-6E8A-4147-A177-3AD203B41FA5}">
                      <a16:colId xmlns:a16="http://schemas.microsoft.com/office/drawing/2014/main" val="2348973974"/>
                    </a:ext>
                  </a:extLst>
                </a:gridCol>
                <a:gridCol w="1129636">
                  <a:extLst>
                    <a:ext uri="{9D8B030D-6E8A-4147-A177-3AD203B41FA5}">
                      <a16:colId xmlns:a16="http://schemas.microsoft.com/office/drawing/2014/main" val="2630413524"/>
                    </a:ext>
                  </a:extLst>
                </a:gridCol>
                <a:gridCol w="1129636">
                  <a:extLst>
                    <a:ext uri="{9D8B030D-6E8A-4147-A177-3AD203B41FA5}">
                      <a16:colId xmlns:a16="http://schemas.microsoft.com/office/drawing/2014/main" val="3577973465"/>
                    </a:ext>
                  </a:extLst>
                </a:gridCol>
                <a:gridCol w="1129636">
                  <a:extLst>
                    <a:ext uri="{9D8B030D-6E8A-4147-A177-3AD203B41FA5}">
                      <a16:colId xmlns:a16="http://schemas.microsoft.com/office/drawing/2014/main" val="773374821"/>
                    </a:ext>
                  </a:extLst>
                </a:gridCol>
                <a:gridCol w="1044523">
                  <a:extLst>
                    <a:ext uri="{9D8B030D-6E8A-4147-A177-3AD203B41FA5}">
                      <a16:colId xmlns:a16="http://schemas.microsoft.com/office/drawing/2014/main" val="3015379554"/>
                    </a:ext>
                  </a:extLst>
                </a:gridCol>
              </a:tblGrid>
              <a:tr h="78923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9" marR="2302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Stage 0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(N=121)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9" marR="23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Stage 1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(N=287)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9" marR="23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Stage 2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(N=1014)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9" marR="23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Stage 3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(N=412)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9" marR="23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Stage 4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(N=140)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9" marR="2302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value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9" marR="23029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211152"/>
                  </a:ext>
                </a:extLst>
              </a:tr>
              <a:tr h="586615">
                <a:tc>
                  <a:txBody>
                    <a:bodyPr/>
                    <a:lstStyle/>
                    <a:p>
                      <a:pPr marL="10287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Composite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10.6%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19.6%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29.0%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44.7%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39.8%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&lt;0.0001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661373"/>
                  </a:ext>
                </a:extLst>
              </a:tr>
              <a:tr h="586615">
                <a:tc>
                  <a:txBody>
                    <a:bodyPr/>
                    <a:lstStyle/>
                    <a:p>
                      <a:pPr marL="10287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Death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10.5%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19.4%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21.4%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&lt;0.0001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012743"/>
                  </a:ext>
                </a:extLst>
              </a:tr>
              <a:tr h="586615">
                <a:tc>
                  <a:txBody>
                    <a:bodyPr/>
                    <a:lstStyle/>
                    <a:p>
                      <a:pPr marL="10287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KCCQ-OS &lt;60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13.9%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16.4%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25.8%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16.2%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&lt;0.0001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319453"/>
                  </a:ext>
                </a:extLst>
              </a:tr>
              <a:tr h="879923">
                <a:tc>
                  <a:txBody>
                    <a:bodyPr/>
                    <a:lstStyle/>
                    <a:p>
                      <a:pPr marL="284163" marR="0" indent="-182563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Decline in KCCQ-OS ≥10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8.2%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954995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507CFD80-DE5E-9CD5-04AA-38DE8A730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597" y="39317"/>
            <a:ext cx="8686800" cy="566738"/>
          </a:xfrm>
        </p:spPr>
        <p:txBody>
          <a:bodyPr/>
          <a:lstStyle/>
          <a:p>
            <a:pPr eaLnBrk="1" hangingPunct="1"/>
            <a:r>
              <a:rPr lang="en-US" sz="2800" i="0" kern="0" dirty="0">
                <a:solidFill>
                  <a:schemeClr val="accent6"/>
                </a:solidFill>
              </a:rPr>
              <a:t>Health Status at 1 Year </a:t>
            </a:r>
            <a:br>
              <a:rPr lang="en-US" sz="2800" i="0" kern="0" dirty="0">
                <a:solidFill>
                  <a:schemeClr val="accent6"/>
                </a:solidFill>
              </a:rPr>
            </a:br>
            <a:r>
              <a:rPr lang="en-US" sz="2800" i="0" kern="0" dirty="0"/>
              <a:t>According to Baseline Cardiac Damage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7BD570-D6A4-FD74-BC98-505E9FE0C921}"/>
              </a:ext>
            </a:extLst>
          </p:cNvPr>
          <p:cNvSpPr/>
          <p:nvPr/>
        </p:nvSpPr>
        <p:spPr bwMode="auto">
          <a:xfrm>
            <a:off x="228600" y="1756347"/>
            <a:ext cx="8686797" cy="593389"/>
          </a:xfrm>
          <a:prstGeom prst="rect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5E2D2C-2D5A-79B2-8BD9-2DE997D190BD}"/>
              </a:ext>
            </a:extLst>
          </p:cNvPr>
          <p:cNvSpPr txBox="1"/>
          <p:nvPr/>
        </p:nvSpPr>
        <p:spPr>
          <a:xfrm>
            <a:off x="5260716" y="4869329"/>
            <a:ext cx="378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>
                <a:solidFill>
                  <a:schemeClr val="tx1"/>
                </a:solidFill>
              </a:rPr>
              <a:t>*P value from chi square</a:t>
            </a:r>
          </a:p>
        </p:txBody>
      </p:sp>
    </p:spTree>
    <p:extLst>
      <p:ext uri="{BB962C8B-B14F-4D97-AF65-F5344CB8AC3E}">
        <p14:creationId xmlns:p14="http://schemas.microsoft.com/office/powerpoint/2010/main" val="4018523456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0A03AE6-0549-D08E-1A11-F483AB51A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626062"/>
              </p:ext>
            </p:extLst>
          </p:nvPr>
        </p:nvGraphicFramePr>
        <p:xfrm>
          <a:off x="135170" y="647439"/>
          <a:ext cx="900883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BB4189C-AE5A-C2BE-8B03-9445FA0D12EB}"/>
              </a:ext>
            </a:extLst>
          </p:cNvPr>
          <p:cNvSpPr txBox="1"/>
          <p:nvPr/>
        </p:nvSpPr>
        <p:spPr>
          <a:xfrm rot="16200000">
            <a:off x="-1424499" y="2354838"/>
            <a:ext cx="387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</a:rPr>
              <a:t>% w/ Death or Poor QOL* at 1 Year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0AF784-383B-9975-22F6-A3446A538F21}"/>
              </a:ext>
            </a:extLst>
          </p:cNvPr>
          <p:cNvSpPr txBox="1"/>
          <p:nvPr/>
        </p:nvSpPr>
        <p:spPr>
          <a:xfrm>
            <a:off x="1388951" y="3130411"/>
            <a:ext cx="1244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</a:rPr>
              <a:t>10.6%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FABAF3-C5C3-D72F-9767-ECACFFF42F83}"/>
              </a:ext>
            </a:extLst>
          </p:cNvPr>
          <p:cNvSpPr txBox="1"/>
          <p:nvPr/>
        </p:nvSpPr>
        <p:spPr>
          <a:xfrm>
            <a:off x="2572940" y="1403943"/>
            <a:ext cx="391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bg1"/>
                </a:solidFill>
              </a:rPr>
              <a:t>P</a:t>
            </a:r>
            <a:r>
              <a:rPr lang="en-US" sz="1600" b="0" i="0" dirty="0">
                <a:solidFill>
                  <a:schemeClr val="bg1"/>
                </a:solidFill>
              </a:rPr>
              <a:t> &lt; 0.0001**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AF80D5-95E5-2EA4-C431-655C1D4835C6}"/>
              </a:ext>
            </a:extLst>
          </p:cNvPr>
          <p:cNvSpPr txBox="1"/>
          <p:nvPr/>
        </p:nvSpPr>
        <p:spPr>
          <a:xfrm>
            <a:off x="3143970" y="4690579"/>
            <a:ext cx="590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>
                <a:solidFill>
                  <a:schemeClr val="tx1"/>
                </a:solidFill>
              </a:rPr>
              <a:t>*Poor QOL defined as </a:t>
            </a:r>
            <a:r>
              <a:rPr lang="en-US" sz="1200" b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KCCQ-OS &lt;60 or decline in KCCQ-OS ≥10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n-US" sz="1200" b="0" dirty="0">
                <a:solidFill>
                  <a:schemeClr val="tx1"/>
                </a:solidFill>
              </a:rPr>
              <a:t>**P value from chi square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CF95BE-B164-6232-4E99-E59993EACD06}"/>
              </a:ext>
            </a:extLst>
          </p:cNvPr>
          <p:cNvSpPr/>
          <p:nvPr/>
        </p:nvSpPr>
        <p:spPr bwMode="auto">
          <a:xfrm>
            <a:off x="1333951" y="973112"/>
            <a:ext cx="6582045" cy="3024423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488F3757-B325-CF58-13F9-BB22F0518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597" y="39317"/>
            <a:ext cx="8686800" cy="566738"/>
          </a:xfrm>
        </p:spPr>
        <p:txBody>
          <a:bodyPr/>
          <a:lstStyle/>
          <a:p>
            <a:pPr eaLnBrk="1" hangingPunct="1"/>
            <a:r>
              <a:rPr lang="en-US" sz="2800" i="0" kern="0" dirty="0">
                <a:solidFill>
                  <a:schemeClr val="accent6"/>
                </a:solidFill>
              </a:rPr>
              <a:t>Health Status at 1 Year </a:t>
            </a:r>
            <a:br>
              <a:rPr lang="en-US" sz="2800" i="0" kern="0" dirty="0">
                <a:solidFill>
                  <a:schemeClr val="accent6"/>
                </a:solidFill>
              </a:rPr>
            </a:br>
            <a:r>
              <a:rPr lang="en-US" sz="2800" i="0" kern="0" dirty="0"/>
              <a:t>According to Baseline Cardiac Damage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70A172-6BCA-051A-993A-FA0B7DB9CD84}"/>
              </a:ext>
            </a:extLst>
          </p:cNvPr>
          <p:cNvSpPr txBox="1"/>
          <p:nvPr/>
        </p:nvSpPr>
        <p:spPr>
          <a:xfrm>
            <a:off x="2701526" y="2702664"/>
            <a:ext cx="1244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</a:rPr>
              <a:t>19.6%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58165-8552-0B4C-0AEA-0B6CEB183738}"/>
              </a:ext>
            </a:extLst>
          </p:cNvPr>
          <p:cNvSpPr txBox="1"/>
          <p:nvPr/>
        </p:nvSpPr>
        <p:spPr>
          <a:xfrm>
            <a:off x="5309822" y="1469371"/>
            <a:ext cx="1244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</a:rPr>
              <a:t>44.7%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696195-53E8-AFFD-F88E-2C81A05F06D3}"/>
              </a:ext>
            </a:extLst>
          </p:cNvPr>
          <p:cNvSpPr txBox="1"/>
          <p:nvPr/>
        </p:nvSpPr>
        <p:spPr>
          <a:xfrm>
            <a:off x="4017393" y="2246220"/>
            <a:ext cx="1244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</a:rPr>
              <a:t>29.0%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9131BC-3A99-1B3D-1B63-0DA1CCC1D8E6}"/>
              </a:ext>
            </a:extLst>
          </p:cNvPr>
          <p:cNvSpPr txBox="1"/>
          <p:nvPr/>
        </p:nvSpPr>
        <p:spPr>
          <a:xfrm>
            <a:off x="6612909" y="1702545"/>
            <a:ext cx="1244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</a:rPr>
              <a:t>39.8%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487AD9-FE71-5277-9013-75736A752EB3}"/>
              </a:ext>
            </a:extLst>
          </p:cNvPr>
          <p:cNvGrpSpPr/>
          <p:nvPr/>
        </p:nvGrpSpPr>
        <p:grpSpPr>
          <a:xfrm>
            <a:off x="1977303" y="3997536"/>
            <a:ext cx="5273073" cy="46315"/>
            <a:chOff x="1977303" y="3997536"/>
            <a:chExt cx="5273073" cy="4631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D26DF37-7BA3-C57D-1A57-2A1DE6C4B14B}"/>
                </a:ext>
              </a:extLst>
            </p:cNvPr>
            <p:cNvGrpSpPr/>
            <p:nvPr/>
          </p:nvGrpSpPr>
          <p:grpSpPr>
            <a:xfrm>
              <a:off x="1977303" y="3997536"/>
              <a:ext cx="5273073" cy="44451"/>
              <a:chOff x="1977303" y="3997536"/>
              <a:chExt cx="5273073" cy="4445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AD8424F-703A-41D2-AFCC-0A0420828F22}"/>
                  </a:ext>
                </a:extLst>
              </p:cNvPr>
              <p:cNvGrpSpPr/>
              <p:nvPr/>
            </p:nvGrpSpPr>
            <p:grpSpPr>
              <a:xfrm>
                <a:off x="1977303" y="3997536"/>
                <a:ext cx="5273073" cy="44451"/>
                <a:chOff x="1850087" y="3997536"/>
                <a:chExt cx="5273073" cy="44451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0821E5B5-CDA0-4198-6636-F80EFB7C9176}"/>
                    </a:ext>
                  </a:extLst>
                </p:cNvPr>
                <p:cNvCxnSpPr/>
                <p:nvPr/>
              </p:nvCxnSpPr>
              <p:spPr bwMode="auto">
                <a:xfrm flipV="1">
                  <a:off x="1850087" y="3997536"/>
                  <a:ext cx="0" cy="4445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18FCC08E-5507-729A-B080-51F2A5E409B6}"/>
                    </a:ext>
                  </a:extLst>
                </p:cNvPr>
                <p:cNvCxnSpPr/>
                <p:nvPr/>
              </p:nvCxnSpPr>
              <p:spPr bwMode="auto">
                <a:xfrm flipV="1">
                  <a:off x="7123160" y="3997536"/>
                  <a:ext cx="0" cy="4445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88EC29-417B-5E18-7F5D-D44829E33945}"/>
                  </a:ext>
                </a:extLst>
              </p:cNvPr>
              <p:cNvCxnSpPr/>
              <p:nvPr/>
            </p:nvCxnSpPr>
            <p:spPr bwMode="auto">
              <a:xfrm flipV="1">
                <a:off x="5932107" y="3997536"/>
                <a:ext cx="0" cy="4445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DEAC802-85B3-220F-5608-804E92CAC26C}"/>
                </a:ext>
              </a:extLst>
            </p:cNvPr>
            <p:cNvCxnSpPr/>
            <p:nvPr/>
          </p:nvCxnSpPr>
          <p:spPr bwMode="auto">
            <a:xfrm flipV="1">
              <a:off x="3295571" y="3998467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27E2C02-AA15-FF8D-E2B9-F090219BC3D3}"/>
                </a:ext>
              </a:extLst>
            </p:cNvPr>
            <p:cNvCxnSpPr/>
            <p:nvPr/>
          </p:nvCxnSpPr>
          <p:spPr bwMode="auto">
            <a:xfrm flipV="1">
              <a:off x="4613839" y="3999400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833308-DC09-5108-B39F-19EFC58DF5E1}"/>
              </a:ext>
            </a:extLst>
          </p:cNvPr>
          <p:cNvGrpSpPr/>
          <p:nvPr/>
        </p:nvGrpSpPr>
        <p:grpSpPr>
          <a:xfrm>
            <a:off x="1288182" y="1045376"/>
            <a:ext cx="44451" cy="2952478"/>
            <a:chOff x="1260888" y="1040827"/>
            <a:chExt cx="44451" cy="295247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F9C00B-A381-0131-67A3-883A556BF785}"/>
                </a:ext>
              </a:extLst>
            </p:cNvPr>
            <p:cNvCxnSpPr/>
            <p:nvPr/>
          </p:nvCxnSpPr>
          <p:spPr bwMode="auto">
            <a:xfrm rot="16200000" flipV="1">
              <a:off x="1283114" y="3971079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71AAE3C-7D0E-3AFD-38E5-DE58EBC07F4C}"/>
                </a:ext>
              </a:extLst>
            </p:cNvPr>
            <p:cNvCxnSpPr/>
            <p:nvPr/>
          </p:nvCxnSpPr>
          <p:spPr bwMode="auto">
            <a:xfrm rot="16200000" flipV="1">
              <a:off x="1283114" y="2986919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48C8B27-8D0B-D3EF-5560-297DA79E8B42}"/>
                </a:ext>
              </a:extLst>
            </p:cNvPr>
            <p:cNvCxnSpPr/>
            <p:nvPr/>
          </p:nvCxnSpPr>
          <p:spPr bwMode="auto">
            <a:xfrm rot="16200000" flipV="1">
              <a:off x="1283114" y="2002760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4F8D832-7319-345B-A2E6-16AC05FBF838}"/>
                </a:ext>
              </a:extLst>
            </p:cNvPr>
            <p:cNvCxnSpPr/>
            <p:nvPr/>
          </p:nvCxnSpPr>
          <p:spPr bwMode="auto">
            <a:xfrm rot="16200000" flipV="1">
              <a:off x="1283114" y="1018601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3967070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93173" y="980963"/>
            <a:ext cx="7816646" cy="3325565"/>
          </a:xfrm>
        </p:spPr>
        <p:txBody>
          <a:bodyPr/>
          <a:lstStyle/>
          <a:p>
            <a:pPr marL="214313" indent="-214313" eaLnBrk="1" hangingPunct="1"/>
            <a:r>
              <a:rPr lang="en-US" sz="2200" dirty="0">
                <a:ea typeface="Times New Roman" panose="02020603050405020304" pitchFamily="18" charset="0"/>
              </a:rPr>
              <a:t>Multivariable modeling showed that </a:t>
            </a:r>
            <a:r>
              <a:rPr lang="en-US" sz="2200" b="1" i="1" dirty="0">
                <a:solidFill>
                  <a:schemeClr val="accent6"/>
                </a:solidFill>
                <a:ea typeface="Times New Roman" panose="02020603050405020304" pitchFamily="18" charset="0"/>
              </a:rPr>
              <a:t>each 1-stage increase</a:t>
            </a:r>
            <a:r>
              <a:rPr lang="en-US" sz="2200" dirty="0">
                <a:solidFill>
                  <a:schemeClr val="accent6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</a:rPr>
              <a:t>in baseline cardiac damage was associated with a          </a:t>
            </a:r>
            <a:r>
              <a:rPr lang="en-US" sz="2200" b="1" i="1" dirty="0">
                <a:solidFill>
                  <a:schemeClr val="accent6"/>
                </a:solidFill>
                <a:ea typeface="Times New Roman" panose="02020603050405020304" pitchFamily="18" charset="0"/>
              </a:rPr>
              <a:t>24% increase in the odds of a poor outcome at 1 year</a:t>
            </a:r>
            <a:r>
              <a:rPr lang="en-US" sz="2200" b="1" dirty="0">
                <a:ea typeface="Times New Roman" panose="02020603050405020304" pitchFamily="18" charset="0"/>
              </a:rPr>
              <a:t>       </a:t>
            </a:r>
            <a:r>
              <a:rPr lang="en-US" sz="2200" dirty="0">
                <a:ea typeface="Times New Roman" panose="02020603050405020304" pitchFamily="18" charset="0"/>
              </a:rPr>
              <a:t>[OR (95% CI) = 1.24 (1.09-1.41); p=0.001]. </a:t>
            </a:r>
          </a:p>
          <a:p>
            <a:pPr marL="214313" indent="-214313" eaLnBrk="1" hangingPunct="1"/>
            <a:r>
              <a:rPr lang="en-US" sz="2200" dirty="0">
                <a:latin typeface="+mj-lt"/>
                <a:ea typeface="Times New Roman" panose="02020603050405020304" pitchFamily="18" charset="0"/>
              </a:rPr>
              <a:t>Of 1120 patients with evaluable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echos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at 1-year post-AVR, change in cardiac damage stage was as follows:</a:t>
            </a:r>
          </a:p>
          <a:p>
            <a:pPr marL="642938" lvl="1" indent="-342900" eaLnBrk="1" hangingPunct="1"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US" sz="2200" dirty="0">
                <a:ea typeface="Times New Roman" panose="02020603050405020304" pitchFamily="18" charset="0"/>
              </a:rPr>
              <a:t>15.6% improved</a:t>
            </a:r>
          </a:p>
          <a:p>
            <a:pPr marL="642938" lvl="1" indent="-342900" eaLnBrk="1" hangingPunct="1"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US" sz="2200" dirty="0">
                <a:ea typeface="Times New Roman" panose="02020603050405020304" pitchFamily="18" charset="0"/>
              </a:rPr>
              <a:t>57.9% unchanged</a:t>
            </a:r>
          </a:p>
          <a:p>
            <a:pPr marL="642938" lvl="1" indent="-342900" eaLnBrk="1" hangingPunct="1">
              <a:spcBef>
                <a:spcPts val="0"/>
              </a:spcBef>
              <a:buFont typeface="Arial" panose="020B0604020202020204" pitchFamily="34" charset="0"/>
              <a:buChar char="‒"/>
            </a:pPr>
            <a:r>
              <a:rPr lang="en-US" sz="2200" dirty="0">
                <a:ea typeface="Times New Roman" panose="02020603050405020304" pitchFamily="18" charset="0"/>
              </a:rPr>
              <a:t>26.5% worsened </a:t>
            </a:r>
            <a:endParaRPr lang="en-US" sz="2200" dirty="0">
              <a:latin typeface="+mj-lt"/>
              <a:ea typeface="Times New Roman" panose="02020603050405020304" pitchFamily="18" charset="0"/>
            </a:endParaRPr>
          </a:p>
          <a:p>
            <a:pPr marL="214313" indent="-214313" eaLnBrk="1" hangingPunct="1"/>
            <a:endParaRPr lang="en-US" sz="2200" dirty="0">
              <a:latin typeface="+mj-lt"/>
              <a:ea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sz="2200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E80CF697-8698-F118-FAFD-CAFAE69F4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91538"/>
            <a:ext cx="8686800" cy="566738"/>
          </a:xfrm>
        </p:spPr>
        <p:txBody>
          <a:bodyPr/>
          <a:lstStyle/>
          <a:p>
            <a:pPr eaLnBrk="1" hangingPunct="1"/>
            <a:r>
              <a:rPr lang="en-US" sz="3200" i="0" kern="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4672666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0A03AE6-0549-D08E-1A11-F483AB51A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210720"/>
              </p:ext>
            </p:extLst>
          </p:nvPr>
        </p:nvGraphicFramePr>
        <p:xfrm>
          <a:off x="135170" y="647439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9D26DF37-7BA3-C57D-1A57-2A1DE6C4B14B}"/>
              </a:ext>
            </a:extLst>
          </p:cNvPr>
          <p:cNvGrpSpPr/>
          <p:nvPr/>
        </p:nvGrpSpPr>
        <p:grpSpPr>
          <a:xfrm>
            <a:off x="2414033" y="3997536"/>
            <a:ext cx="4309020" cy="44451"/>
            <a:chOff x="2414033" y="3997536"/>
            <a:chExt cx="4309020" cy="444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AD8424F-703A-41D2-AFCC-0A0420828F22}"/>
                </a:ext>
              </a:extLst>
            </p:cNvPr>
            <p:cNvGrpSpPr/>
            <p:nvPr/>
          </p:nvGrpSpPr>
          <p:grpSpPr>
            <a:xfrm>
              <a:off x="2414033" y="3997536"/>
              <a:ext cx="4309020" cy="44451"/>
              <a:chOff x="2286817" y="3997536"/>
              <a:chExt cx="4309020" cy="4445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821E5B5-CDA0-4198-6636-F80EFB7C9176}"/>
                  </a:ext>
                </a:extLst>
              </p:cNvPr>
              <p:cNvCxnSpPr/>
              <p:nvPr/>
            </p:nvCxnSpPr>
            <p:spPr bwMode="auto">
              <a:xfrm flipV="1">
                <a:off x="2286817" y="3997536"/>
                <a:ext cx="0" cy="4445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8FCC08E-5507-729A-B080-51F2A5E409B6}"/>
                  </a:ext>
                </a:extLst>
              </p:cNvPr>
              <p:cNvCxnSpPr/>
              <p:nvPr/>
            </p:nvCxnSpPr>
            <p:spPr bwMode="auto">
              <a:xfrm flipV="1">
                <a:off x="6595837" y="3997536"/>
                <a:ext cx="0" cy="4445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488EC29-417B-5E18-7F5D-D44829E33945}"/>
                </a:ext>
              </a:extLst>
            </p:cNvPr>
            <p:cNvCxnSpPr/>
            <p:nvPr/>
          </p:nvCxnSpPr>
          <p:spPr bwMode="auto">
            <a:xfrm flipV="1">
              <a:off x="4569434" y="3997536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312CF8C9-FAB9-BA06-CD0E-53E4EAC19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770" y="117937"/>
            <a:ext cx="8482461" cy="566738"/>
          </a:xfrm>
        </p:spPr>
        <p:txBody>
          <a:bodyPr/>
          <a:lstStyle/>
          <a:p>
            <a:pPr eaLnBrk="1" hangingPunct="1"/>
            <a:r>
              <a:rPr lang="en-US" sz="2800" b="0" i="0" dirty="0">
                <a:solidFill>
                  <a:schemeClr val="tx1"/>
                </a:solidFill>
              </a:rPr>
              <a:t>∆</a:t>
            </a:r>
            <a:r>
              <a:rPr lang="en-US" sz="2800" dirty="0"/>
              <a:t>KCCQ-OS Score 1-year Post-AVR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27CEAC6-9779-C287-7E23-118E85C2E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6" y="508831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sz="2200" dirty="0">
                <a:solidFill>
                  <a:schemeClr val="accent6"/>
                </a:solidFill>
                <a:cs typeface="ヒラギノ角ゴ Pro W3"/>
              </a:rPr>
              <a:t>by </a:t>
            </a:r>
            <a:r>
              <a:rPr lang="en-US" sz="2400" b="0" dirty="0">
                <a:solidFill>
                  <a:schemeClr val="accent6"/>
                </a:solidFill>
              </a:rPr>
              <a:t>∆</a:t>
            </a:r>
            <a:r>
              <a:rPr lang="en-US" sz="2200" dirty="0">
                <a:solidFill>
                  <a:schemeClr val="accent6"/>
                </a:solidFill>
                <a:cs typeface="ヒラギノ角ゴ Pro W3"/>
              </a:rPr>
              <a:t>Cardiac Damage Stage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B4189C-AE5A-C2BE-8B03-9445FA0D12EB}"/>
              </a:ext>
            </a:extLst>
          </p:cNvPr>
          <p:cNvSpPr txBox="1"/>
          <p:nvPr/>
        </p:nvSpPr>
        <p:spPr>
          <a:xfrm rot="16200000">
            <a:off x="-1424499" y="2354838"/>
            <a:ext cx="387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</a:rPr>
              <a:t>∆KCCQ-OS 1-year Post-AVR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0AF784-383B-9975-22F6-A3446A538F21}"/>
              </a:ext>
            </a:extLst>
          </p:cNvPr>
          <p:cNvSpPr txBox="1"/>
          <p:nvPr/>
        </p:nvSpPr>
        <p:spPr>
          <a:xfrm>
            <a:off x="1791841" y="2132777"/>
            <a:ext cx="1244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</a:rPr>
              <a:t>+17.5</a:t>
            </a:r>
          </a:p>
          <a:p>
            <a:pPr algn="ctr"/>
            <a:r>
              <a:rPr lang="en-US" sz="1600" b="0" i="0" dirty="0">
                <a:solidFill>
                  <a:schemeClr val="bg1"/>
                </a:solidFill>
              </a:rPr>
              <a:t>(15.4, 19.5)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ECDCAA-9CD5-BA03-8E25-A5A01ED7C31A}"/>
              </a:ext>
            </a:extLst>
          </p:cNvPr>
          <p:cNvSpPr txBox="1"/>
          <p:nvPr/>
        </p:nvSpPr>
        <p:spPr>
          <a:xfrm>
            <a:off x="3958817" y="1840418"/>
            <a:ext cx="1244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</a:rPr>
              <a:t>+21.4</a:t>
            </a:r>
          </a:p>
          <a:p>
            <a:pPr algn="ctr"/>
            <a:r>
              <a:rPr lang="en-US" sz="1600" b="0" i="0" dirty="0">
                <a:solidFill>
                  <a:schemeClr val="bg1"/>
                </a:solidFill>
              </a:rPr>
              <a:t>(20.0, 22.7)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48EB76-C6AD-A67E-63DC-0222E111D93E}"/>
              </a:ext>
            </a:extLst>
          </p:cNvPr>
          <p:cNvSpPr txBox="1"/>
          <p:nvPr/>
        </p:nvSpPr>
        <p:spPr>
          <a:xfrm>
            <a:off x="6100861" y="1430041"/>
            <a:ext cx="1244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>
                <a:solidFill>
                  <a:schemeClr val="bg1"/>
                </a:solidFill>
              </a:rPr>
              <a:t>+26.8</a:t>
            </a:r>
          </a:p>
          <a:p>
            <a:pPr algn="ctr"/>
            <a:r>
              <a:rPr lang="en-US" sz="1600" b="0" i="0" dirty="0">
                <a:solidFill>
                  <a:schemeClr val="bg1"/>
                </a:solidFill>
              </a:rPr>
              <a:t>(24.2, 29.4)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FABAF3-C5C3-D72F-9767-ECACFFF42F83}"/>
              </a:ext>
            </a:extLst>
          </p:cNvPr>
          <p:cNvSpPr txBox="1"/>
          <p:nvPr/>
        </p:nvSpPr>
        <p:spPr>
          <a:xfrm>
            <a:off x="2572940" y="1403943"/>
            <a:ext cx="391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bg1"/>
                </a:solidFill>
              </a:rPr>
              <a:t>P</a:t>
            </a:r>
            <a:r>
              <a:rPr lang="en-US" sz="1600" b="0" i="0" dirty="0">
                <a:solidFill>
                  <a:schemeClr val="bg1"/>
                </a:solidFill>
              </a:rPr>
              <a:t> &lt; 0.0001*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3226A1-D3A2-5E59-54DC-224CB8344BE4}"/>
              </a:ext>
            </a:extLst>
          </p:cNvPr>
          <p:cNvSpPr txBox="1"/>
          <p:nvPr/>
        </p:nvSpPr>
        <p:spPr>
          <a:xfrm>
            <a:off x="2641207" y="4334478"/>
            <a:ext cx="387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</a:rPr>
              <a:t>∆Cardiac Damage 1-year Post-AVR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332FA8-4E79-9807-64A2-55B548064820}"/>
              </a:ext>
            </a:extLst>
          </p:cNvPr>
          <p:cNvSpPr txBox="1"/>
          <p:nvPr/>
        </p:nvSpPr>
        <p:spPr>
          <a:xfrm>
            <a:off x="5491502" y="980593"/>
            <a:ext cx="2419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dirty="0">
                <a:solidFill>
                  <a:schemeClr val="bg1"/>
                </a:solidFill>
              </a:rPr>
              <a:t>values are ∆KCCQ-OS (95%CI)</a:t>
            </a:r>
            <a:endParaRPr lang="en-US" sz="12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AF80D5-95E5-2EA4-C431-655C1D4835C6}"/>
              </a:ext>
            </a:extLst>
          </p:cNvPr>
          <p:cNvSpPr txBox="1"/>
          <p:nvPr/>
        </p:nvSpPr>
        <p:spPr>
          <a:xfrm>
            <a:off x="3137095" y="4869329"/>
            <a:ext cx="5905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*Adjusted for baseline KCCQ-OS and baseline stage of cardiac damage (ANCOVA)</a:t>
            </a:r>
            <a:endParaRPr lang="en-US" sz="1200" b="0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CF95BE-B164-6232-4E99-E59993EACD06}"/>
              </a:ext>
            </a:extLst>
          </p:cNvPr>
          <p:cNvSpPr/>
          <p:nvPr/>
        </p:nvSpPr>
        <p:spPr bwMode="auto">
          <a:xfrm>
            <a:off x="1333951" y="973112"/>
            <a:ext cx="6582045" cy="3024423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01066F-C166-071D-4E14-7A43086DF85E}"/>
              </a:ext>
            </a:extLst>
          </p:cNvPr>
          <p:cNvGrpSpPr/>
          <p:nvPr/>
        </p:nvGrpSpPr>
        <p:grpSpPr>
          <a:xfrm>
            <a:off x="1283633" y="1054474"/>
            <a:ext cx="44451" cy="2943380"/>
            <a:chOff x="1260888" y="1049925"/>
            <a:chExt cx="44451" cy="294338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E542626-CBDC-C021-3324-0D2C612EEE77}"/>
                </a:ext>
              </a:extLst>
            </p:cNvPr>
            <p:cNvCxnSpPr/>
            <p:nvPr/>
          </p:nvCxnSpPr>
          <p:spPr bwMode="auto">
            <a:xfrm rot="16200000" flipV="1">
              <a:off x="1283114" y="3971079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2611413-73D2-11F3-B5FD-3337544B9A90}"/>
                </a:ext>
              </a:extLst>
            </p:cNvPr>
            <p:cNvCxnSpPr/>
            <p:nvPr/>
          </p:nvCxnSpPr>
          <p:spPr bwMode="auto">
            <a:xfrm rot="16200000" flipV="1">
              <a:off x="1283114" y="3235234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CE5A4EA-D3C7-D87D-32BA-F6FFDC445B9B}"/>
                </a:ext>
              </a:extLst>
            </p:cNvPr>
            <p:cNvCxnSpPr/>
            <p:nvPr/>
          </p:nvCxnSpPr>
          <p:spPr bwMode="auto">
            <a:xfrm rot="16200000" flipV="1">
              <a:off x="1283114" y="2499389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454AE60-4258-3F7B-792B-71A65F083300}"/>
                </a:ext>
              </a:extLst>
            </p:cNvPr>
            <p:cNvCxnSpPr/>
            <p:nvPr/>
          </p:nvCxnSpPr>
          <p:spPr bwMode="auto">
            <a:xfrm rot="16200000" flipV="1">
              <a:off x="1283114" y="1763544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8EB8FE5-4699-3D27-F3AC-6B5C2A808910}"/>
                </a:ext>
              </a:extLst>
            </p:cNvPr>
            <p:cNvCxnSpPr/>
            <p:nvPr/>
          </p:nvCxnSpPr>
          <p:spPr bwMode="auto">
            <a:xfrm rot="16200000" flipV="1">
              <a:off x="1283114" y="1027699"/>
              <a:ext cx="0" cy="4445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52900712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92674" y="1002075"/>
            <a:ext cx="7994125" cy="2933700"/>
          </a:xfrm>
        </p:spPr>
        <p:txBody>
          <a:bodyPr/>
          <a:lstStyle/>
          <a:p>
            <a:pPr>
              <a:spcBef>
                <a:spcPts val="792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Many patients excluded due to insufficient or missing data.</a:t>
            </a:r>
          </a:p>
          <a:p>
            <a:pPr>
              <a:spcBef>
                <a:spcPts val="792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Randomized, highly-selected study population limited to patients with severe, symptomatic, calcific AS.</a:t>
            </a:r>
          </a:p>
          <a:p>
            <a:pPr>
              <a:spcBef>
                <a:spcPts val="792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New occurrence or worsening of existing cardiac damage could be a result of conditions unrelated to AS.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792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Unclear if a particular component within a cardiac damage stage is of more or less prognostic importance. 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E80CF697-8698-F118-FAFD-CAFAE69F4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91538"/>
            <a:ext cx="8686800" cy="566738"/>
          </a:xfrm>
        </p:spPr>
        <p:txBody>
          <a:bodyPr/>
          <a:lstStyle/>
          <a:p>
            <a:pPr eaLnBrk="1" hangingPunct="1"/>
            <a:r>
              <a:rPr lang="en-US" sz="3200" i="0" kern="0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3032171285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93173" y="980649"/>
            <a:ext cx="8132775" cy="2933700"/>
          </a:xfrm>
        </p:spPr>
        <p:txBody>
          <a:bodyPr/>
          <a:lstStyle/>
          <a:p>
            <a:pPr marL="214313" indent="-214313" eaLnBrk="1" hangingPunct="1">
              <a:spcBef>
                <a:spcPts val="792"/>
              </a:spcBef>
            </a:pPr>
            <a:r>
              <a:rPr lang="en-US" sz="200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ardiac damage classified by baseline AS stage has an important impact on health status, both cross-sectionally and after AVR. </a:t>
            </a:r>
          </a:p>
          <a:p>
            <a:pPr marL="214313" indent="-214313" eaLnBrk="1" hangingPunct="1">
              <a:spcBef>
                <a:spcPts val="792"/>
              </a:spcBef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Regression of 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ardiac damage within 1-year post-AVR is associated with greater health status improvement compared to patients whose cardiac damage stage was unchanged or worsened. </a:t>
            </a:r>
          </a:p>
          <a:p>
            <a:pPr marL="214313" indent="-214313" eaLnBrk="1" hangingPunct="1">
              <a:spcBef>
                <a:spcPts val="792"/>
              </a:spcBef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Detecting and addressing AS before irreversible cardiac damage develops may improve long-term outcomes after AVR. </a:t>
            </a:r>
          </a:p>
          <a:p>
            <a:pPr marL="214313" indent="-214313" eaLnBrk="1" hangingPunct="1">
              <a:spcBef>
                <a:spcPts val="792"/>
              </a:spcBef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Longer follow-up is needed to better characterize the impacts of AS stage and AVR on quality-of-life outcomes.</a:t>
            </a:r>
          </a:p>
          <a:p>
            <a:pPr marL="214313" indent="-214313" eaLnBrk="1" hangingPunct="1">
              <a:spcBef>
                <a:spcPts val="792"/>
              </a:spcBef>
            </a:pPr>
            <a:endParaRPr lang="en-US" sz="2000" dirty="0">
              <a:latin typeface="+mj-lt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E80CF697-8698-F118-FAFD-CAFAE69F4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91538"/>
            <a:ext cx="8686800" cy="566738"/>
          </a:xfrm>
        </p:spPr>
        <p:txBody>
          <a:bodyPr/>
          <a:lstStyle/>
          <a:p>
            <a:pPr eaLnBrk="1" hangingPunct="1"/>
            <a:r>
              <a:rPr lang="en-US" sz="3200" i="0" kern="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53487321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D602D-5342-A74B-9677-14244C916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cs typeface="Arial"/>
              </a:rPr>
              <a:t>Abbott Vascular: Consultant, advisor, speaker Fees; </a:t>
            </a:r>
            <a:r>
              <a:rPr lang="en-US" sz="1600" dirty="0" err="1">
                <a:cs typeface="Arial"/>
              </a:rPr>
              <a:t>Abiomed</a:t>
            </a:r>
            <a:r>
              <a:rPr lang="en-US" sz="1600" dirty="0">
                <a:cs typeface="Arial"/>
              </a:rPr>
              <a:t>: Consultant, advisor, speaker fees; </a:t>
            </a:r>
            <a:r>
              <a:rPr lang="en-US" sz="1600" dirty="0" err="1">
                <a:cs typeface="Arial"/>
              </a:rPr>
              <a:t>BioTrace</a:t>
            </a:r>
            <a:r>
              <a:rPr lang="en-US" sz="1600" dirty="0">
                <a:cs typeface="Arial"/>
              </a:rPr>
              <a:t> Medical: Consultant, advisor, speaker Fees; Boston Scientific: Consultant; CARANX Medical: Consultant; Cardiovascular System Inc.: Consultant, PI Eclipse Trial; Edwards </a:t>
            </a:r>
            <a:r>
              <a:rPr lang="en-US" sz="1600" dirty="0" err="1">
                <a:cs typeface="Arial"/>
              </a:rPr>
              <a:t>LifeSciences</a:t>
            </a:r>
            <a:r>
              <a:rPr lang="en-US" sz="1600" dirty="0">
                <a:cs typeface="Arial"/>
              </a:rPr>
              <a:t>: Consultant, advisor, speaker fees, proctor, research grant, PI EARLY-TAVR trial, PI PROGRESS trial; GE Healthcare: Consultant; </a:t>
            </a:r>
            <a:r>
              <a:rPr lang="en-US" sz="1600" dirty="0" err="1">
                <a:cs typeface="Arial"/>
              </a:rPr>
              <a:t>iRythm</a:t>
            </a:r>
            <a:r>
              <a:rPr lang="en-US" sz="1600" dirty="0">
                <a:cs typeface="Arial"/>
              </a:rPr>
              <a:t> Technologies: Consultant; Medtronic: Consultant, advisor, speaker fees; </a:t>
            </a:r>
            <a:r>
              <a:rPr lang="en-US" sz="1600" dirty="0" err="1">
                <a:cs typeface="Arial"/>
              </a:rPr>
              <a:t>Opsens</a:t>
            </a:r>
            <a:r>
              <a:rPr lang="en-US" sz="1600" dirty="0">
                <a:cs typeface="Arial"/>
              </a:rPr>
              <a:t>: Consultant; Pi-Cardia: Equity, consultant; Puzzle Medical: Equity, consultant; </a:t>
            </a:r>
            <a:r>
              <a:rPr lang="en-US" sz="1600" dirty="0" err="1">
                <a:cs typeface="Arial"/>
              </a:rPr>
              <a:t>Saranas</a:t>
            </a:r>
            <a:r>
              <a:rPr lang="en-US" sz="1600" dirty="0">
                <a:cs typeface="Arial"/>
              </a:rPr>
              <a:t>: Equity, consultant; Shockwave: Consultant, speaker fees; Siemens: Consultant; Soundbite Medical Inc.: Equity, consultant; Teleflex: Consultant; 4C Medical: Consultant, PI Feasibility study</a:t>
            </a:r>
          </a:p>
          <a:p>
            <a:endParaRPr lang="en-US" sz="20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A9BC27E-01A1-3D06-D95F-55598D20E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91538"/>
            <a:ext cx="8686800" cy="566738"/>
          </a:xfrm>
        </p:spPr>
        <p:txBody>
          <a:bodyPr/>
          <a:lstStyle/>
          <a:p>
            <a:pPr eaLnBrk="1" hangingPunct="1"/>
            <a:r>
              <a:rPr lang="en-US" sz="3200" i="0" kern="0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358590265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>
            <a:extLst>
              <a:ext uri="{FF2B5EF4-FFF2-40B4-BE49-F238E27FC236}">
                <a16:creationId xmlns:a16="http://schemas.microsoft.com/office/drawing/2014/main" id="{E80CF697-8698-F118-FAFD-CAFAE69F4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91538"/>
            <a:ext cx="8686800" cy="566738"/>
          </a:xfrm>
        </p:spPr>
        <p:txBody>
          <a:bodyPr/>
          <a:lstStyle/>
          <a:p>
            <a:pPr eaLnBrk="1" hangingPunct="1"/>
            <a:r>
              <a:rPr lang="en-US" sz="3200" i="0" kern="0" dirty="0"/>
              <a:t>Background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92DD9E13-CDCF-CE95-DD9B-22F78DD853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3173" y="1207534"/>
            <a:ext cx="7765027" cy="2933700"/>
          </a:xfrm>
        </p:spPr>
        <p:txBody>
          <a:bodyPr/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Previously, we described a novel AS staging classification based on the extent of extra-valvular cardiac damage before AVR.</a:t>
            </a:r>
          </a:p>
          <a:p>
            <a:pPr>
              <a:spcBef>
                <a:spcPts val="792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Specific, well-validated echo parameters are used to stratify patients into 5 different AS disease stages.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0B71A-0087-9632-4B79-4EFEDF9B3305}"/>
              </a:ext>
            </a:extLst>
          </p:cNvPr>
          <p:cNvSpPr txBox="1"/>
          <p:nvPr/>
        </p:nvSpPr>
        <p:spPr>
          <a:xfrm>
            <a:off x="592675" y="4776700"/>
            <a:ext cx="8085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Généreux</a:t>
            </a:r>
            <a:r>
              <a:rPr lang="en-US" sz="12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r>
              <a:rPr lang="en-US" sz="1200" b="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0" i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200" b="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Heart J</a:t>
            </a:r>
            <a:r>
              <a:rPr lang="en-US" sz="12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 Dec 1;38(45):3351-3358.</a:t>
            </a:r>
            <a:r>
              <a:rPr lang="en-US" sz="1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830979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1EAB1F1-3DEA-EA37-BFEB-1BDE1BDFCEDA}"/>
              </a:ext>
            </a:extLst>
          </p:cNvPr>
          <p:cNvGrpSpPr/>
          <p:nvPr/>
        </p:nvGrpSpPr>
        <p:grpSpPr>
          <a:xfrm>
            <a:off x="105480" y="822579"/>
            <a:ext cx="9022943" cy="1797933"/>
            <a:chOff x="105480" y="643517"/>
            <a:chExt cx="9022943" cy="1797933"/>
          </a:xfrm>
        </p:grpSpPr>
        <p:pic>
          <p:nvPicPr>
            <p:cNvPr id="15" name="Picture 14" descr="Valve Level_Stage_0_v3.pdf">
              <a:extLst>
                <a:ext uri="{FF2B5EF4-FFF2-40B4-BE49-F238E27FC236}">
                  <a16:creationId xmlns:a16="http://schemas.microsoft.com/office/drawing/2014/main" id="{BDCB670F-FFDB-6EA1-3D89-1A14DC494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55" r="19102" b="16778"/>
            <a:stretch/>
          </p:blipFill>
          <p:spPr>
            <a:xfrm>
              <a:off x="105480" y="643517"/>
              <a:ext cx="1613634" cy="1797933"/>
            </a:xfrm>
            <a:prstGeom prst="rect">
              <a:avLst/>
            </a:prstGeom>
          </p:spPr>
        </p:pic>
        <p:pic>
          <p:nvPicPr>
            <p:cNvPr id="16" name="Picture 15" descr="Valve Level_Stage_1_v3.pdf">
              <a:extLst>
                <a:ext uri="{FF2B5EF4-FFF2-40B4-BE49-F238E27FC236}">
                  <a16:creationId xmlns:a16="http://schemas.microsoft.com/office/drawing/2014/main" id="{74C15588-3EAE-5433-8E99-3160B8942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19" r="19048" b="16561"/>
            <a:stretch/>
          </p:blipFill>
          <p:spPr>
            <a:xfrm>
              <a:off x="1865132" y="645724"/>
              <a:ext cx="1592315" cy="1793519"/>
            </a:xfrm>
            <a:prstGeom prst="rect">
              <a:avLst/>
            </a:prstGeom>
          </p:spPr>
        </p:pic>
        <p:pic>
          <p:nvPicPr>
            <p:cNvPr id="17" name="Picture 16" descr="Valve Level_Stage_2_v3.pdf">
              <a:extLst>
                <a:ext uri="{FF2B5EF4-FFF2-40B4-BE49-F238E27FC236}">
                  <a16:creationId xmlns:a16="http://schemas.microsoft.com/office/drawing/2014/main" id="{5048640D-F86C-E43C-A805-F96E1A474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98" r="14818" b="16032"/>
            <a:stretch/>
          </p:blipFill>
          <p:spPr>
            <a:xfrm>
              <a:off x="3658465" y="648607"/>
              <a:ext cx="1642376" cy="1787753"/>
            </a:xfrm>
            <a:prstGeom prst="rect">
              <a:avLst/>
            </a:prstGeom>
          </p:spPr>
        </p:pic>
        <p:pic>
          <p:nvPicPr>
            <p:cNvPr id="18" name="Picture 17" descr="Valve Level_Stage_3_v3.pdf">
              <a:extLst>
                <a:ext uri="{FF2B5EF4-FFF2-40B4-BE49-F238E27FC236}">
                  <a16:creationId xmlns:a16="http://schemas.microsoft.com/office/drawing/2014/main" id="{CC66EE93-F0C7-1A76-972A-E7EF8FA02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7" r="12767" b="16032"/>
            <a:stretch/>
          </p:blipFill>
          <p:spPr>
            <a:xfrm>
              <a:off x="5419359" y="699028"/>
              <a:ext cx="1758824" cy="1686910"/>
            </a:xfrm>
            <a:prstGeom prst="rect">
              <a:avLst/>
            </a:prstGeom>
          </p:spPr>
        </p:pic>
        <p:pic>
          <p:nvPicPr>
            <p:cNvPr id="19" name="Picture 18" descr="Valve Level_Stage_4_v4.pdf">
              <a:extLst>
                <a:ext uri="{FF2B5EF4-FFF2-40B4-BE49-F238E27FC236}">
                  <a16:creationId xmlns:a16="http://schemas.microsoft.com/office/drawing/2014/main" id="{8E6A1A85-B1D0-9BD6-AD65-9BBE86501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6" r="9636" b="16778"/>
            <a:stretch/>
          </p:blipFill>
          <p:spPr>
            <a:xfrm>
              <a:off x="7227951" y="703721"/>
              <a:ext cx="1900472" cy="1677524"/>
            </a:xfrm>
            <a:prstGeom prst="rect">
              <a:avLst/>
            </a:prstGeom>
          </p:spPr>
        </p:pic>
      </p:grp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E397DFDA-7376-4103-64B6-0E9BE21E1148}"/>
              </a:ext>
            </a:extLst>
          </p:cNvPr>
          <p:cNvGraphicFramePr>
            <a:graphicFrameLocks noGrp="1"/>
          </p:cNvGraphicFramePr>
          <p:nvPr/>
        </p:nvGraphicFramePr>
        <p:xfrm>
          <a:off x="153923" y="2708098"/>
          <a:ext cx="1554480" cy="518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474259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Stage 0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 Damage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091952"/>
                  </a:ext>
                </a:extLst>
              </a:tr>
            </a:tbl>
          </a:graphicData>
        </a:graphic>
      </p:graphicFrame>
      <p:graphicFrame>
        <p:nvGraphicFramePr>
          <p:cNvPr id="28" name="Table 22">
            <a:extLst>
              <a:ext uri="{FF2B5EF4-FFF2-40B4-BE49-F238E27FC236}">
                <a16:creationId xmlns:a16="http://schemas.microsoft.com/office/drawing/2014/main" id="{82F573C7-0013-DD90-7748-5C1D4B971603}"/>
              </a:ext>
            </a:extLst>
          </p:cNvPr>
          <p:cNvGraphicFramePr>
            <a:graphicFrameLocks noGrp="1"/>
          </p:cNvGraphicFramePr>
          <p:nvPr/>
        </p:nvGraphicFramePr>
        <p:xfrm>
          <a:off x="3615621" y="2708098"/>
          <a:ext cx="173736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474259263"/>
                    </a:ext>
                  </a:extLst>
                </a:gridCol>
              </a:tblGrid>
              <a:tr h="2034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Stage 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LA/Mitral damage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091952"/>
                  </a:ext>
                </a:extLst>
              </a:tr>
              <a:tr h="20347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Indexed LA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vol &gt; 34 mL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</a:rPr>
                        <a:t>/m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354899"/>
                  </a:ext>
                </a:extLst>
              </a:tr>
              <a:tr h="11969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</a:rPr>
                        <a:t> ≥ Moderate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MR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63455"/>
                  </a:ext>
                </a:extLst>
              </a:tr>
              <a:tr h="11969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Atrial Fibrillation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015856"/>
                  </a:ext>
                </a:extLst>
              </a:tr>
            </a:tbl>
          </a:graphicData>
        </a:graphic>
      </p:graphicFrame>
      <p:graphicFrame>
        <p:nvGraphicFramePr>
          <p:cNvPr id="29" name="Table 22">
            <a:extLst>
              <a:ext uri="{FF2B5EF4-FFF2-40B4-BE49-F238E27FC236}">
                <a16:creationId xmlns:a16="http://schemas.microsoft.com/office/drawing/2014/main" id="{CEA796DF-5A42-C700-CF33-844FAB909D0B}"/>
              </a:ext>
            </a:extLst>
          </p:cNvPr>
          <p:cNvGraphicFramePr>
            <a:graphicFrameLocks noGrp="1"/>
          </p:cNvGraphicFramePr>
          <p:nvPr/>
        </p:nvGraphicFramePr>
        <p:xfrm>
          <a:off x="5483630" y="2708098"/>
          <a:ext cx="173736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474259263"/>
                    </a:ext>
                  </a:extLst>
                </a:gridCol>
              </a:tblGrid>
              <a:tr h="2826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Stage 3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PA/Tricuspid damage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091952"/>
                  </a:ext>
                </a:extLst>
              </a:tr>
              <a:tr h="11776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PAS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</a:rPr>
                        <a:t> ≥ 60mmhg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354899"/>
                  </a:ext>
                </a:extLst>
              </a:tr>
              <a:tr h="11776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</a:rPr>
                        <a:t>≥ Moderate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TR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608548"/>
                  </a:ext>
                </a:extLst>
              </a:tr>
            </a:tbl>
          </a:graphicData>
        </a:graphic>
      </p:graphicFrame>
      <p:graphicFrame>
        <p:nvGraphicFramePr>
          <p:cNvPr id="30" name="Table 22">
            <a:extLst>
              <a:ext uri="{FF2B5EF4-FFF2-40B4-BE49-F238E27FC236}">
                <a16:creationId xmlns:a16="http://schemas.microsoft.com/office/drawing/2014/main" id="{C5B5214E-9C78-B3C4-F884-29572B9C07A3}"/>
              </a:ext>
            </a:extLst>
          </p:cNvPr>
          <p:cNvGraphicFramePr>
            <a:graphicFrameLocks noGrp="1"/>
          </p:cNvGraphicFramePr>
          <p:nvPr/>
        </p:nvGraphicFramePr>
        <p:xfrm>
          <a:off x="7351640" y="2708098"/>
          <a:ext cx="16459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474259263"/>
                    </a:ext>
                  </a:extLst>
                </a:gridCol>
              </a:tblGrid>
              <a:tr h="2111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Stage 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RV damage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091952"/>
                  </a:ext>
                </a:extLst>
              </a:tr>
              <a:tr h="21116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</a:rPr>
                        <a:t> ≥ Moderate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RV dysfunction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354899"/>
                  </a:ext>
                </a:extLst>
              </a:tr>
            </a:tbl>
          </a:graphicData>
        </a:graphic>
      </p:graphicFrame>
      <p:graphicFrame>
        <p:nvGraphicFramePr>
          <p:cNvPr id="31" name="Table 22">
            <a:extLst>
              <a:ext uri="{FF2B5EF4-FFF2-40B4-BE49-F238E27FC236}">
                <a16:creationId xmlns:a16="http://schemas.microsoft.com/office/drawing/2014/main" id="{7B7BFA1D-F173-E9BB-3B51-329BD573AC7B}"/>
              </a:ext>
            </a:extLst>
          </p:cNvPr>
          <p:cNvGraphicFramePr>
            <a:graphicFrameLocks noGrp="1"/>
          </p:cNvGraphicFramePr>
          <p:nvPr/>
        </p:nvGraphicFramePr>
        <p:xfrm>
          <a:off x="1839052" y="2708098"/>
          <a:ext cx="164592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474259263"/>
                    </a:ext>
                  </a:extLst>
                </a:gridCol>
              </a:tblGrid>
              <a:tr h="4586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Stage 1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LV Damage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091952"/>
                  </a:ext>
                </a:extLst>
              </a:tr>
              <a:tr h="647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</a:rPr>
                        <a:t>Increased LVMI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</a:rPr>
                        <a:t>&gt; 115 g/m</a:t>
                      </a:r>
                      <a:r>
                        <a:rPr lang="en-US" sz="14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</a:rPr>
                        <a:t> Male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</a:rPr>
                        <a:t>&gt; 95 g/m</a:t>
                      </a:r>
                      <a:r>
                        <a:rPr lang="en-US" sz="14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effectLst/>
                        </a:rPr>
                        <a:t>Female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354899"/>
                  </a:ext>
                </a:extLst>
              </a:tr>
              <a:tr h="26982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E/e’ &gt; 14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755310"/>
                  </a:ext>
                </a:extLst>
              </a:tr>
              <a:tr h="26982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LVEF &lt; 50%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69412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0B71A-0087-9632-4B79-4EFEDF9B3305}"/>
              </a:ext>
            </a:extLst>
          </p:cNvPr>
          <p:cNvSpPr txBox="1"/>
          <p:nvPr/>
        </p:nvSpPr>
        <p:spPr>
          <a:xfrm>
            <a:off x="592675" y="4776700"/>
            <a:ext cx="8085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Généreux</a:t>
            </a:r>
            <a:r>
              <a:rPr lang="en-US" sz="12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r>
              <a:rPr lang="en-US" sz="1200" b="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0" i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1200" b="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Heart J</a:t>
            </a:r>
            <a:r>
              <a:rPr lang="en-US" sz="12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 Dec 1;38(45):3351-3358.</a:t>
            </a:r>
            <a:r>
              <a:rPr lang="en-US" sz="1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D94A7817-15B4-B0A9-3423-4C5EA1D0E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1538"/>
            <a:ext cx="8686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/>
              <a:t>Staging Classification of Patients with AS</a:t>
            </a:r>
            <a:endParaRPr lang="en-US" sz="3200" i="0" kern="0" dirty="0"/>
          </a:p>
        </p:txBody>
      </p:sp>
    </p:spTree>
    <p:extLst>
      <p:ext uri="{BB962C8B-B14F-4D97-AF65-F5344CB8AC3E}">
        <p14:creationId xmlns:p14="http://schemas.microsoft.com/office/powerpoint/2010/main" val="13797302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>
            <a:extLst>
              <a:ext uri="{FF2B5EF4-FFF2-40B4-BE49-F238E27FC236}">
                <a16:creationId xmlns:a16="http://schemas.microsoft.com/office/drawing/2014/main" id="{E80CF697-8698-F118-FAFD-CAFAE69F4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91538"/>
            <a:ext cx="8686800" cy="566738"/>
          </a:xfrm>
        </p:spPr>
        <p:txBody>
          <a:bodyPr/>
          <a:lstStyle/>
          <a:p>
            <a:pPr eaLnBrk="1" hangingPunct="1"/>
            <a:r>
              <a:rPr lang="en-US" sz="3200" i="0" kern="0" dirty="0"/>
              <a:t>Background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92DD9E13-CDCF-CE95-DD9B-22F78DD853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9487" y="1012593"/>
            <a:ext cx="7765026" cy="207208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extent of cardiac damage was shown to be strongly and positively associated with mortality and adverse events at 1-year post-AVR. 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Worsening AS stage at 1-year increases the risk of death or heart-failure rehospitalization at 2 years.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E28497-E514-07A3-9F78-E66DC48D4690}"/>
              </a:ext>
            </a:extLst>
          </p:cNvPr>
          <p:cNvGrpSpPr/>
          <p:nvPr/>
        </p:nvGrpSpPr>
        <p:grpSpPr>
          <a:xfrm>
            <a:off x="1643984" y="3238992"/>
            <a:ext cx="5856031" cy="1050334"/>
            <a:chOff x="697230" y="3141825"/>
            <a:chExt cx="7765026" cy="139273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612CFE-FC5F-8621-CC8A-63F0ECFDC6A5}"/>
                </a:ext>
              </a:extLst>
            </p:cNvPr>
            <p:cNvGrpSpPr/>
            <p:nvPr/>
          </p:nvGrpSpPr>
          <p:grpSpPr>
            <a:xfrm>
              <a:off x="779732" y="3190048"/>
              <a:ext cx="7538172" cy="1287357"/>
              <a:chOff x="734012" y="3292918"/>
              <a:chExt cx="7538172" cy="1287357"/>
            </a:xfrm>
          </p:grpSpPr>
          <p:pic>
            <p:nvPicPr>
              <p:cNvPr id="2050" name="Picture 2" descr="Home - American College of Cardiology">
                <a:extLst>
                  <a:ext uri="{FF2B5EF4-FFF2-40B4-BE49-F238E27FC236}">
                    <a16:creationId xmlns:a16="http://schemas.microsoft.com/office/drawing/2014/main" id="{095A3467-5F4E-83EF-93BB-B8A69A6DA4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012" y="3461990"/>
                <a:ext cx="3599670" cy="1038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9259A45-31A9-EB00-D0A0-1575898E74AA}"/>
                  </a:ext>
                </a:extLst>
              </p:cNvPr>
              <p:cNvGrpSpPr/>
              <p:nvPr/>
            </p:nvGrpSpPr>
            <p:grpSpPr>
              <a:xfrm>
                <a:off x="4408908" y="3292918"/>
                <a:ext cx="3863276" cy="1287357"/>
                <a:chOff x="4413064" y="3351296"/>
                <a:chExt cx="3863276" cy="1287357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58E5B10F-B94E-071C-241B-550241024A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13064" y="3351296"/>
                  <a:ext cx="3469372" cy="762686"/>
                </a:xfrm>
                <a:prstGeom prst="rect">
                  <a:avLst/>
                </a:prstGeom>
              </p:spPr>
            </p:pic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94F6FEE5-B2F5-DEA5-0FEF-12C717CB32F8}"/>
                    </a:ext>
                  </a:extLst>
                </p:cNvPr>
                <p:cNvGrpSpPr/>
                <p:nvPr/>
              </p:nvGrpSpPr>
              <p:grpSpPr>
                <a:xfrm>
                  <a:off x="4423696" y="4087791"/>
                  <a:ext cx="3852644" cy="550862"/>
                  <a:chOff x="4423696" y="4087791"/>
                  <a:chExt cx="3852644" cy="550862"/>
                </a:xfrm>
              </p:grpSpPr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AEC71999-CE18-B957-DAAC-8A92EA4ED5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423696" y="4087791"/>
                    <a:ext cx="3852644" cy="550862"/>
                  </a:xfrm>
                  <a:prstGeom prst="ellipse">
                    <a:avLst/>
                  </a:prstGeom>
                </p:spPr>
              </p:pic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3F3AF056-A0E6-0B11-1637-041B897728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1" r="1" b="37032"/>
                  <a:stretch/>
                </p:blipFill>
                <p:spPr>
                  <a:xfrm>
                    <a:off x="4423696" y="4089401"/>
                    <a:ext cx="3852644" cy="346868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54468219-0425-BA48-55C6-09E0EFA7EFC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1" t="1" r="67280" b="1"/>
                  <a:stretch/>
                </p:blipFill>
                <p:spPr>
                  <a:xfrm>
                    <a:off x="4423696" y="4087791"/>
                    <a:ext cx="1260567" cy="550862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2B6F9D-3A28-9388-E9B3-57E3847A1207}"/>
                </a:ext>
              </a:extLst>
            </p:cNvPr>
            <p:cNvSpPr/>
            <p:nvPr/>
          </p:nvSpPr>
          <p:spPr bwMode="auto">
            <a:xfrm>
              <a:off x="697230" y="3141825"/>
              <a:ext cx="7765026" cy="139273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8DDD18B-E8B5-CE8B-E366-D940907B0AB0}"/>
              </a:ext>
            </a:extLst>
          </p:cNvPr>
          <p:cNvSpPr txBox="1"/>
          <p:nvPr/>
        </p:nvSpPr>
        <p:spPr>
          <a:xfrm>
            <a:off x="592675" y="4776700"/>
            <a:ext cx="8085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b="0" kern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Généreux</a:t>
            </a:r>
            <a:r>
              <a:rPr lang="en-US" sz="1200" b="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et al. </a:t>
            </a:r>
            <a:r>
              <a:rPr lang="en-US" sz="1200" b="0" u="none" strike="noStrike" dirty="0">
                <a:solidFill>
                  <a:schemeClr val="tx1"/>
                </a:solidFill>
                <a:effectLst/>
                <a:latin typeface="+mj-lt"/>
              </a:rPr>
              <a:t>J Am Coll </a:t>
            </a:r>
            <a:r>
              <a:rPr lang="en-US" sz="1200" b="0" u="none" strike="noStrike" dirty="0" err="1">
                <a:solidFill>
                  <a:schemeClr val="tx1"/>
                </a:solidFill>
                <a:effectLst/>
                <a:latin typeface="+mj-lt"/>
              </a:rPr>
              <a:t>Cardiol</a:t>
            </a:r>
            <a:r>
              <a:rPr lang="en-US" sz="1200" b="0" dirty="0">
                <a:solidFill>
                  <a:schemeClr val="tx1"/>
                </a:solidFill>
                <a:effectLst/>
                <a:latin typeface="+mj-lt"/>
              </a:rPr>
              <a:t>. 2022 Aug, 80 (8) 783–800. </a:t>
            </a:r>
            <a:r>
              <a:rPr lang="en-US" sz="1200" b="0" dirty="0" err="1">
                <a:solidFill>
                  <a:schemeClr val="tx1"/>
                </a:solidFill>
                <a:effectLst/>
                <a:latin typeface="+mj-lt"/>
              </a:rPr>
              <a:t>ePub</a:t>
            </a:r>
            <a:r>
              <a:rPr lang="en-US" sz="1200" b="0" dirty="0">
                <a:solidFill>
                  <a:schemeClr val="tx1"/>
                </a:solidFill>
                <a:effectLst/>
                <a:latin typeface="+mj-lt"/>
              </a:rPr>
              <a:t> May 2022. </a:t>
            </a:r>
            <a:endParaRPr lang="en-US" sz="1200" b="0" kern="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2967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>
            <a:extLst>
              <a:ext uri="{FF2B5EF4-FFF2-40B4-BE49-F238E27FC236}">
                <a16:creationId xmlns:a16="http://schemas.microsoft.com/office/drawing/2014/main" id="{E80CF697-8698-F118-FAFD-CAFAE69F4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91538"/>
            <a:ext cx="8686800" cy="566738"/>
          </a:xfrm>
        </p:spPr>
        <p:txBody>
          <a:bodyPr/>
          <a:lstStyle/>
          <a:p>
            <a:pPr eaLnBrk="1" hangingPunct="1"/>
            <a:r>
              <a:rPr lang="en-US" sz="3200" i="0" kern="0" dirty="0"/>
              <a:t>Objectives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92DD9E13-CDCF-CE95-DD9B-22F78DD853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3173" y="1207529"/>
            <a:ext cx="7838091" cy="29337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+mj-lt"/>
                <a:cs typeface="Arial" panose="020B0604020202020204" pitchFamily="34" charset="0"/>
              </a:rPr>
              <a:t>The impact of AVR and cardiac damage stage on quality-of-life outcomes is unknown. </a:t>
            </a:r>
          </a:p>
          <a:p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We sought to describe the association of AS stage with health status before and after AVR.</a:t>
            </a:r>
          </a:p>
          <a:p>
            <a:pPr>
              <a:spcBef>
                <a:spcPts val="864"/>
              </a:spcBef>
              <a:spcAft>
                <a:spcPts val="0"/>
              </a:spcAft>
            </a:pPr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64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90725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>
            <a:extLst>
              <a:ext uri="{FF2B5EF4-FFF2-40B4-BE49-F238E27FC236}">
                <a16:creationId xmlns:a16="http://schemas.microsoft.com/office/drawing/2014/main" id="{E80CF697-8698-F118-FAFD-CAFAE69F4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91538"/>
            <a:ext cx="8686800" cy="566738"/>
          </a:xfrm>
        </p:spPr>
        <p:txBody>
          <a:bodyPr/>
          <a:lstStyle/>
          <a:p>
            <a:pPr eaLnBrk="1" hangingPunct="1"/>
            <a:r>
              <a:rPr lang="en-US" sz="3200" i="0" kern="0" dirty="0"/>
              <a:t>Methods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736E8B8-CBA5-56A7-D0FC-63387EA5C5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3173" y="977786"/>
            <a:ext cx="7927259" cy="2933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Patients with severe, symptomatic AS undergoing surgical  or transcatheter AVR from the PARTNER 2A, 2B, and 3 </a:t>
            </a:r>
            <a:r>
              <a:rPr lang="en-US" sz="2200" dirty="0">
                <a:latin typeface="+mj-lt"/>
                <a:cs typeface="Arial" panose="020B0604020202020204" pitchFamily="34" charset="0"/>
              </a:rPr>
              <a:t>trials were pooled and stratified by extra-valvular cardiac damage stage via TTE.</a:t>
            </a:r>
          </a:p>
          <a:p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Health status outcomes were evaluated using the 23-item KCCQ-OS score.</a:t>
            </a:r>
          </a:p>
          <a:p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Independent association of baseline cardiac damage stage with 1-year outcomes was 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assessed 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using multivariable logistic regression analysis.  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7746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>
            <a:extLst>
              <a:ext uri="{FF2B5EF4-FFF2-40B4-BE49-F238E27FC236}">
                <a16:creationId xmlns:a16="http://schemas.microsoft.com/office/drawing/2014/main" id="{E80CF697-8698-F118-FAFD-CAFAE69F4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91538"/>
            <a:ext cx="8686800" cy="566738"/>
          </a:xfrm>
        </p:spPr>
        <p:txBody>
          <a:bodyPr/>
          <a:lstStyle/>
          <a:p>
            <a:pPr eaLnBrk="1" hangingPunct="1"/>
            <a:r>
              <a:rPr lang="en-US" sz="3200" i="0" kern="0" dirty="0"/>
              <a:t>Patient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8902A-77B0-512F-93C3-C392A27B7802}"/>
              </a:ext>
            </a:extLst>
          </p:cNvPr>
          <p:cNvSpPr txBox="1"/>
          <p:nvPr/>
        </p:nvSpPr>
        <p:spPr>
          <a:xfrm>
            <a:off x="228600" y="894892"/>
            <a:ext cx="8686801" cy="715089"/>
          </a:xfrm>
          <a:prstGeom prst="roundRect">
            <a:avLst/>
          </a:prstGeom>
          <a:solidFill>
            <a:srgbClr val="4A5F6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severe AS undergoing AVR in PARTNER 2A, 2B, and 3 trials</a:t>
            </a:r>
          </a:p>
          <a:p>
            <a:pPr algn="ctr"/>
            <a:r>
              <a:rPr lang="en-US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3401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1A9C0-9168-CE71-F299-D8CFCCA2D767}"/>
              </a:ext>
            </a:extLst>
          </p:cNvPr>
          <p:cNvSpPr txBox="1"/>
          <p:nvPr/>
        </p:nvSpPr>
        <p:spPr>
          <a:xfrm>
            <a:off x="457200" y="1772682"/>
            <a:ext cx="8229600" cy="715089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complete echo staging data available at baseline</a:t>
            </a:r>
          </a:p>
          <a:p>
            <a:pPr algn="ctr"/>
            <a:r>
              <a:rPr lang="en-US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1974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710AA-CB42-FAF1-A7D3-57CFCABDDFB9}"/>
              </a:ext>
            </a:extLst>
          </p:cNvPr>
          <p:cNvGrpSpPr/>
          <p:nvPr/>
        </p:nvGrpSpPr>
        <p:grpSpPr>
          <a:xfrm>
            <a:off x="683923" y="3628784"/>
            <a:ext cx="7797853" cy="715089"/>
            <a:chOff x="573934" y="2649435"/>
            <a:chExt cx="8020377" cy="7150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3B3767-4A6A-4CAC-BBA0-7305344D217F}"/>
                </a:ext>
              </a:extLst>
            </p:cNvPr>
            <p:cNvSpPr txBox="1"/>
            <p:nvPr/>
          </p:nvSpPr>
          <p:spPr>
            <a:xfrm>
              <a:off x="573934" y="2649435"/>
              <a:ext cx="3950075" cy="71508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TAVR </a:t>
              </a:r>
            </a:p>
            <a:p>
              <a:pPr algn="ctr"/>
              <a:r>
                <a:rPr lang="en-US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= 1180 (59.8%)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880490-718C-8C14-1355-A44777335590}"/>
                </a:ext>
              </a:extLst>
            </p:cNvPr>
            <p:cNvSpPr txBox="1"/>
            <p:nvPr/>
          </p:nvSpPr>
          <p:spPr>
            <a:xfrm>
              <a:off x="4644236" y="2649435"/>
              <a:ext cx="3950075" cy="715089"/>
            </a:xfrm>
            <a:prstGeom prst="roundRect">
              <a:avLst/>
            </a:prstGeom>
            <a:solidFill>
              <a:srgbClr val="FDAF0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SAVR </a:t>
              </a:r>
            </a:p>
            <a:p>
              <a:pPr algn="ctr"/>
              <a:r>
                <a:rPr lang="en-US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= 794 (40.2%)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AA7D98C-818F-92C6-DAC0-4F430725745D}"/>
              </a:ext>
            </a:extLst>
          </p:cNvPr>
          <p:cNvGrpSpPr/>
          <p:nvPr/>
        </p:nvGrpSpPr>
        <p:grpSpPr>
          <a:xfrm>
            <a:off x="683925" y="2572431"/>
            <a:ext cx="7774275" cy="1005840"/>
            <a:chOff x="573936" y="2969519"/>
            <a:chExt cx="7996128" cy="100584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CCB121-E276-18B1-0191-15328A7AA361}"/>
                </a:ext>
              </a:extLst>
            </p:cNvPr>
            <p:cNvSpPr txBox="1"/>
            <p:nvPr/>
          </p:nvSpPr>
          <p:spPr>
            <a:xfrm>
              <a:off x="6009744" y="2969519"/>
              <a:ext cx="2560320" cy="100584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risk </a:t>
              </a:r>
            </a:p>
            <a:p>
              <a:pPr algn="ctr"/>
              <a:r>
                <a:rPr lang="en-US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(P3)</a:t>
              </a:r>
            </a:p>
            <a:p>
              <a:pPr algn="ctr"/>
              <a:r>
                <a:rPr lang="en-US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= 561 (28.4%)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7C7AAC-4DFA-2D22-9A0F-EAD82FC452B7}"/>
                </a:ext>
              </a:extLst>
            </p:cNvPr>
            <p:cNvSpPr txBox="1"/>
            <p:nvPr/>
          </p:nvSpPr>
          <p:spPr>
            <a:xfrm>
              <a:off x="3291840" y="2969519"/>
              <a:ext cx="2560320" cy="100584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Intermediate risk (P2A)</a:t>
              </a:r>
            </a:p>
            <a:p>
              <a:pPr algn="ctr"/>
              <a:r>
                <a:rPr lang="en-US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= 1071 (54.3%)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21D27E-58EE-BEC2-DCFB-5FEBE7BFCFB7}"/>
                </a:ext>
              </a:extLst>
            </p:cNvPr>
            <p:cNvSpPr txBox="1"/>
            <p:nvPr/>
          </p:nvSpPr>
          <p:spPr>
            <a:xfrm>
              <a:off x="573936" y="2969519"/>
              <a:ext cx="2560320" cy="100584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Inoperable/</a:t>
              </a:r>
            </a:p>
            <a:p>
              <a:pPr algn="ctr"/>
              <a:r>
                <a:rPr lang="en-US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Extreme risk (P2B)</a:t>
              </a:r>
            </a:p>
            <a:p>
              <a:pPr algn="ctr"/>
              <a:r>
                <a:rPr lang="en-US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= 342 (17.3%)</a:t>
              </a:r>
            </a:p>
          </p:txBody>
        </p:sp>
      </p:grpSp>
      <p:sp>
        <p:nvSpPr>
          <p:cNvPr id="6" name="Arrow: Down 5">
            <a:extLst>
              <a:ext uri="{FF2B5EF4-FFF2-40B4-BE49-F238E27FC236}">
                <a16:creationId xmlns:a16="http://schemas.microsoft.com/office/drawing/2014/main" id="{1159A43A-55C3-240E-73BB-5E4CE09AAEC2}"/>
              </a:ext>
            </a:extLst>
          </p:cNvPr>
          <p:cNvSpPr/>
          <p:nvPr/>
        </p:nvSpPr>
        <p:spPr bwMode="auto">
          <a:xfrm>
            <a:off x="4423197" y="1542585"/>
            <a:ext cx="297606" cy="236236"/>
          </a:xfrm>
          <a:prstGeom prst="downArrow">
            <a:avLst/>
          </a:prstGeom>
          <a:solidFill>
            <a:srgbClr val="4A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844FD1-B1CD-4B28-DCF3-F2F99D610560}"/>
              </a:ext>
            </a:extLst>
          </p:cNvPr>
          <p:cNvSpPr/>
          <p:nvPr/>
        </p:nvSpPr>
        <p:spPr bwMode="auto">
          <a:xfrm>
            <a:off x="486591" y="2393344"/>
            <a:ext cx="8170818" cy="2051010"/>
          </a:xfrm>
          <a:prstGeom prst="rect">
            <a:avLst/>
          </a:prstGeom>
          <a:noFill/>
          <a:ln w="5715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780088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D7FD02-0AC8-F32D-B555-6D4A0E9AA9A4}"/>
              </a:ext>
            </a:extLst>
          </p:cNvPr>
          <p:cNvGrpSpPr/>
          <p:nvPr/>
        </p:nvGrpSpPr>
        <p:grpSpPr>
          <a:xfrm>
            <a:off x="127807" y="2698673"/>
            <a:ext cx="8879677" cy="649224"/>
            <a:chOff x="127807" y="2698673"/>
            <a:chExt cx="8879677" cy="64922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7061E8-714F-7BF0-5C9D-EF77517B04B4}"/>
                </a:ext>
              </a:extLst>
            </p:cNvPr>
            <p:cNvSpPr txBox="1"/>
            <p:nvPr/>
          </p:nvSpPr>
          <p:spPr>
            <a:xfrm>
              <a:off x="127807" y="2698673"/>
              <a:ext cx="1645920" cy="6469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Stage 0</a:t>
              </a:r>
            </a:p>
            <a:p>
              <a:pPr algn="ctr"/>
              <a:r>
                <a:rPr lang="en-US" sz="160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N=121 (6.1%)</a:t>
              </a:r>
              <a:endParaRPr lang="en-US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479359-0912-FC43-DCA0-2F7EBF2106E3}"/>
                </a:ext>
              </a:extLst>
            </p:cNvPr>
            <p:cNvSpPr txBox="1"/>
            <p:nvPr/>
          </p:nvSpPr>
          <p:spPr>
            <a:xfrm>
              <a:off x="1901410" y="2698673"/>
              <a:ext cx="1645920" cy="646986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Stage 1</a:t>
              </a:r>
            </a:p>
            <a:p>
              <a:pPr algn="ctr"/>
              <a:r>
                <a:rPr lang="en-US" sz="160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N=287 (14.5%)</a:t>
              </a:r>
              <a:endParaRPr lang="en-US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CCE69D-F6E4-FADB-C982-F1F33589CA1F}"/>
                </a:ext>
              </a:extLst>
            </p:cNvPr>
            <p:cNvSpPr txBox="1"/>
            <p:nvPr/>
          </p:nvSpPr>
          <p:spPr>
            <a:xfrm>
              <a:off x="3658465" y="2698673"/>
              <a:ext cx="1828800" cy="64922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Stage 2</a:t>
              </a:r>
            </a:p>
            <a:p>
              <a:pPr algn="ctr"/>
              <a:r>
                <a:rPr lang="en-US" sz="160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N=1014 (51.4%)</a:t>
              </a:r>
              <a:endParaRPr lang="en-US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5FF79C-0783-646F-F68D-08E8A4BBC5C0}"/>
                </a:ext>
              </a:extLst>
            </p:cNvPr>
            <p:cNvSpPr txBox="1"/>
            <p:nvPr/>
          </p:nvSpPr>
          <p:spPr>
            <a:xfrm>
              <a:off x="5587960" y="2698673"/>
              <a:ext cx="1645920" cy="646986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Stage 3</a:t>
              </a:r>
            </a:p>
            <a:p>
              <a:pPr algn="ctr"/>
              <a:r>
                <a:rPr lang="en-US" sz="160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N=412 (20.9%)</a:t>
              </a:r>
              <a:endParaRPr lang="en-US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588B03-DD4E-D46D-8A19-B784A1C101C0}"/>
                </a:ext>
              </a:extLst>
            </p:cNvPr>
            <p:cNvSpPr txBox="1"/>
            <p:nvPr/>
          </p:nvSpPr>
          <p:spPr>
            <a:xfrm>
              <a:off x="7361564" y="2698673"/>
              <a:ext cx="1645920" cy="646986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Stage 4</a:t>
              </a:r>
            </a:p>
            <a:p>
              <a:pPr algn="ctr"/>
              <a:r>
                <a:rPr lang="en-US" sz="160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N=140 (7.1%)</a:t>
              </a:r>
              <a:endParaRPr lang="en-US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B1F1-3DEA-EA37-BFEB-1BDE1BDFCEDA}"/>
              </a:ext>
            </a:extLst>
          </p:cNvPr>
          <p:cNvGrpSpPr/>
          <p:nvPr/>
        </p:nvGrpSpPr>
        <p:grpSpPr>
          <a:xfrm>
            <a:off x="105480" y="822579"/>
            <a:ext cx="9022943" cy="1797933"/>
            <a:chOff x="105480" y="643517"/>
            <a:chExt cx="9022943" cy="1797933"/>
          </a:xfrm>
        </p:grpSpPr>
        <p:pic>
          <p:nvPicPr>
            <p:cNvPr id="15" name="Picture 14" descr="Valve Level_Stage_0_v3.pdf">
              <a:extLst>
                <a:ext uri="{FF2B5EF4-FFF2-40B4-BE49-F238E27FC236}">
                  <a16:creationId xmlns:a16="http://schemas.microsoft.com/office/drawing/2014/main" id="{BDCB670F-FFDB-6EA1-3D89-1A14DC494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55" r="19102" b="16778"/>
            <a:stretch/>
          </p:blipFill>
          <p:spPr>
            <a:xfrm>
              <a:off x="105480" y="643517"/>
              <a:ext cx="1613634" cy="1797933"/>
            </a:xfrm>
            <a:prstGeom prst="rect">
              <a:avLst/>
            </a:prstGeom>
          </p:spPr>
        </p:pic>
        <p:pic>
          <p:nvPicPr>
            <p:cNvPr id="16" name="Picture 15" descr="Valve Level_Stage_1_v3.pdf">
              <a:extLst>
                <a:ext uri="{FF2B5EF4-FFF2-40B4-BE49-F238E27FC236}">
                  <a16:creationId xmlns:a16="http://schemas.microsoft.com/office/drawing/2014/main" id="{74C15588-3EAE-5433-8E99-3160B8942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19" r="19048" b="16561"/>
            <a:stretch/>
          </p:blipFill>
          <p:spPr>
            <a:xfrm>
              <a:off x="1865132" y="645724"/>
              <a:ext cx="1592315" cy="1793519"/>
            </a:xfrm>
            <a:prstGeom prst="rect">
              <a:avLst/>
            </a:prstGeom>
          </p:spPr>
        </p:pic>
        <p:pic>
          <p:nvPicPr>
            <p:cNvPr id="17" name="Picture 16" descr="Valve Level_Stage_2_v3.pdf">
              <a:extLst>
                <a:ext uri="{FF2B5EF4-FFF2-40B4-BE49-F238E27FC236}">
                  <a16:creationId xmlns:a16="http://schemas.microsoft.com/office/drawing/2014/main" id="{5048640D-F86C-E43C-A805-F96E1A474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98" r="14818" b="16032"/>
            <a:stretch/>
          </p:blipFill>
          <p:spPr>
            <a:xfrm>
              <a:off x="3658465" y="648607"/>
              <a:ext cx="1642376" cy="1787753"/>
            </a:xfrm>
            <a:prstGeom prst="rect">
              <a:avLst/>
            </a:prstGeom>
          </p:spPr>
        </p:pic>
        <p:pic>
          <p:nvPicPr>
            <p:cNvPr id="18" name="Picture 17" descr="Valve Level_Stage_3_v3.pdf">
              <a:extLst>
                <a:ext uri="{FF2B5EF4-FFF2-40B4-BE49-F238E27FC236}">
                  <a16:creationId xmlns:a16="http://schemas.microsoft.com/office/drawing/2014/main" id="{CC66EE93-F0C7-1A76-972A-E7EF8FA02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7" r="12767" b="16032"/>
            <a:stretch/>
          </p:blipFill>
          <p:spPr>
            <a:xfrm>
              <a:off x="5419359" y="699028"/>
              <a:ext cx="1758824" cy="1686910"/>
            </a:xfrm>
            <a:prstGeom prst="rect">
              <a:avLst/>
            </a:prstGeom>
          </p:spPr>
        </p:pic>
        <p:pic>
          <p:nvPicPr>
            <p:cNvPr id="19" name="Picture 18" descr="Valve Level_Stage_4_v4.pdf">
              <a:extLst>
                <a:ext uri="{FF2B5EF4-FFF2-40B4-BE49-F238E27FC236}">
                  <a16:creationId xmlns:a16="http://schemas.microsoft.com/office/drawing/2014/main" id="{8E6A1A85-B1D0-9BD6-AD65-9BBE86501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6" r="9636" b="16778"/>
            <a:stretch/>
          </p:blipFill>
          <p:spPr>
            <a:xfrm>
              <a:off x="7227951" y="703721"/>
              <a:ext cx="1900472" cy="1677524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75681F3-88C9-CF28-2A3A-D95BC39036F7}"/>
              </a:ext>
            </a:extLst>
          </p:cNvPr>
          <p:cNvSpPr txBox="1"/>
          <p:nvPr/>
        </p:nvSpPr>
        <p:spPr>
          <a:xfrm>
            <a:off x="529369" y="3783061"/>
            <a:ext cx="808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 = 1974 patients</a:t>
            </a:r>
            <a:endParaRPr lang="en-US" sz="240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7DC3FC9B-8000-3228-B7BF-CDD5F9295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1538"/>
            <a:ext cx="8686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i="0" dirty="0"/>
              <a:t>Staging Classification of Patients with AS</a:t>
            </a:r>
            <a:endParaRPr lang="en-US" sz="3200" i="0" kern="0" dirty="0"/>
          </a:p>
        </p:txBody>
      </p:sp>
    </p:spTree>
    <p:extLst>
      <p:ext uri="{BB962C8B-B14F-4D97-AF65-F5344CB8AC3E}">
        <p14:creationId xmlns:p14="http://schemas.microsoft.com/office/powerpoint/2010/main" val="3292896166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40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5437</TotalTime>
  <Words>1257</Words>
  <Application>Microsoft Macintosh PowerPoint</Application>
  <PresentationFormat>On-screen Show (16:9)</PresentationFormat>
  <Paragraphs>217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Wingdings 2</vt:lpstr>
      <vt:lpstr>CRF_2006_background</vt:lpstr>
      <vt:lpstr>TCT Template Title 30 pt Bold Arial</vt:lpstr>
      <vt:lpstr>Disclosures</vt:lpstr>
      <vt:lpstr>Background</vt:lpstr>
      <vt:lpstr>PowerPoint Presentation</vt:lpstr>
      <vt:lpstr>Background</vt:lpstr>
      <vt:lpstr>Objectives</vt:lpstr>
      <vt:lpstr>Methods</vt:lpstr>
      <vt:lpstr>Patient Distribution</vt:lpstr>
      <vt:lpstr>PowerPoint Presentation</vt:lpstr>
      <vt:lpstr>KCCQ-OS Score According to Baseline Cardiac Damage</vt:lpstr>
      <vt:lpstr>∆KCCQ-OS Score According to Baseline Cardiac Damage</vt:lpstr>
      <vt:lpstr>Health Status at 1 Year  According to Baseline Cardiac Damage</vt:lpstr>
      <vt:lpstr>Health Status at 1 Year  According to Baseline Cardiac Damage </vt:lpstr>
      <vt:lpstr>Results</vt:lpstr>
      <vt:lpstr>∆KCCQ-OS Score 1-year Post-AVR</vt:lpstr>
      <vt:lpstr>Limitations</vt:lpstr>
      <vt:lpstr>Conclusions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Philippe Genereux</cp:lastModifiedBy>
  <cp:revision>303</cp:revision>
  <dcterms:created xsi:type="dcterms:W3CDTF">2015-03-17T14:58:49Z</dcterms:created>
  <dcterms:modified xsi:type="dcterms:W3CDTF">2022-09-15T12:57:11Z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93526d-19aa-4ea8-99e1-7716ee3206da_Enabled">
    <vt:lpwstr>true</vt:lpwstr>
  </property>
  <property fmtid="{D5CDD505-2E9C-101B-9397-08002B2CF9AE}" pid="3" name="MSIP_Label_9293526d-19aa-4ea8-99e1-7716ee3206da_SetDate">
    <vt:lpwstr>2022-09-13T03:15:51Z</vt:lpwstr>
  </property>
  <property fmtid="{D5CDD505-2E9C-101B-9397-08002B2CF9AE}" pid="4" name="MSIP_Label_9293526d-19aa-4ea8-99e1-7716ee3206da_Method">
    <vt:lpwstr>Standard</vt:lpwstr>
  </property>
  <property fmtid="{D5CDD505-2E9C-101B-9397-08002B2CF9AE}" pid="5" name="MSIP_Label_9293526d-19aa-4ea8-99e1-7716ee3206da_Name">
    <vt:lpwstr>AHS Internal.</vt:lpwstr>
  </property>
  <property fmtid="{D5CDD505-2E9C-101B-9397-08002B2CF9AE}" pid="6" name="MSIP_Label_9293526d-19aa-4ea8-99e1-7716ee3206da_SiteId">
    <vt:lpwstr>f6f442be-a6a0-4cbe-bc32-1f76a10f316b</vt:lpwstr>
  </property>
  <property fmtid="{D5CDD505-2E9C-101B-9397-08002B2CF9AE}" pid="7" name="MSIP_Label_9293526d-19aa-4ea8-99e1-7716ee3206da_ActionId">
    <vt:lpwstr>ecbdef7b-4589-4970-a501-e71a59eabaa0</vt:lpwstr>
  </property>
  <property fmtid="{D5CDD505-2E9C-101B-9397-08002B2CF9AE}" pid="8" name="MSIP_Label_9293526d-19aa-4ea8-99e1-7716ee3206da_ContentBits">
    <vt:lpwstr>0</vt:lpwstr>
  </property>
</Properties>
</file>