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86" r:id="rId5"/>
    <p:sldId id="269" r:id="rId6"/>
    <p:sldId id="262" r:id="rId7"/>
    <p:sldId id="273" r:id="rId8"/>
    <p:sldId id="276" r:id="rId9"/>
    <p:sldId id="300" r:id="rId10"/>
    <p:sldId id="278" r:id="rId11"/>
    <p:sldId id="279" r:id="rId12"/>
    <p:sldId id="283" r:id="rId13"/>
    <p:sldId id="285" r:id="rId14"/>
    <p:sldId id="302" r:id="rId15"/>
    <p:sldId id="291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3792" autoAdjust="0"/>
  </p:normalViewPr>
  <p:slideViewPr>
    <p:cSldViewPr showGuides="1">
      <p:cViewPr varScale="1">
        <p:scale>
          <a:sx n="83" d="100"/>
          <a:sy n="83" d="100"/>
        </p:scale>
        <p:origin x="768" y="52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28/08/2022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8/28/22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145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2/3</a:t>
            </a:r>
            <a:r>
              <a:rPr lang="en-GB" sz="1000" baseline="30000" dirty="0"/>
              <a:t>rd</a:t>
            </a:r>
            <a:r>
              <a:rPr lang="en-GB" sz="1000" dirty="0"/>
              <a:t> restarted non-study VKA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98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/>
              <a:t>75% had a follow-up of nearly 4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829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24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07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12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86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8DCFB2-2FC4-4A48-85D8-914292BD17B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67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97AD9-02DD-B24B-B1F2-4955EFCC927E}" type="datetimeFigureOut">
              <a:rPr lang="en-US" smtClean="0"/>
              <a:pPr/>
              <a:t>8/28/22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00B5-B664-AA47-B7A8-902CA38EE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/>
              <a:t>Modifiez le style du titre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/>
              <a:t>Cliquez pour modifier les styles du texte du masque</a:t>
            </a:r>
          </a:p>
          <a:p>
            <a:pPr marL="266700" lvl="1" indent="-266700"/>
            <a:r>
              <a:rPr lang="fr-FR"/>
              <a:t>Deuxième niveau</a:t>
            </a:r>
          </a:p>
          <a:p>
            <a:pPr marL="266700" lvl="2" indent="-266700"/>
            <a:r>
              <a:rPr lang="fr-FR"/>
              <a:t>Troisième niveau</a:t>
            </a:r>
          </a:p>
          <a:p>
            <a:pPr marL="266700" lvl="3" indent="-266700"/>
            <a:r>
              <a:rPr lang="fr-FR"/>
              <a:t>Quatrième niveau</a:t>
            </a:r>
          </a:p>
          <a:p>
            <a:pPr marL="266700" lvl="4" indent="-266700"/>
            <a:r>
              <a:rPr lang="fr-FR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28</a:t>
            </a:r>
            <a:r>
              <a:rPr lang="en-US" baseline="30000" dirty="0"/>
              <a:t>th</a:t>
            </a:r>
            <a:r>
              <a:rPr lang="en-US" dirty="0"/>
              <a:t> August 2022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596" y="3003797"/>
            <a:ext cx="6768745" cy="576065"/>
          </a:xfrm>
        </p:spPr>
        <p:txBody>
          <a:bodyPr/>
          <a:lstStyle/>
          <a:p>
            <a:r>
              <a:rPr lang="en-US" dirty="0"/>
              <a:t>Ganesan Karthikeyan, Stuart Connolly*, </a:t>
            </a:r>
            <a:r>
              <a:rPr lang="en-US" dirty="0" err="1"/>
              <a:t>Mpiko</a:t>
            </a:r>
            <a:r>
              <a:rPr lang="en-US" dirty="0"/>
              <a:t> </a:t>
            </a:r>
            <a:r>
              <a:rPr lang="en-US" dirty="0" err="1"/>
              <a:t>Ntsekhe</a:t>
            </a:r>
            <a:r>
              <a:rPr lang="en-US" dirty="0"/>
              <a:t>, Bongani </a:t>
            </a:r>
            <a:r>
              <a:rPr lang="en-US" dirty="0" err="1"/>
              <a:t>Mayosi</a:t>
            </a:r>
            <a:r>
              <a:rPr lang="en-US" dirty="0"/>
              <a:t>* and Salim Yusuf**, for the INVICTUS Steering Committee and investigators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43610" y="927760"/>
            <a:ext cx="6768746" cy="1756508"/>
          </a:xfrm>
        </p:spPr>
        <p:txBody>
          <a:bodyPr/>
          <a:lstStyle/>
          <a:p>
            <a:r>
              <a:rPr lang="en-US" sz="3600" dirty="0"/>
              <a:t>Rivaroxaban for rheumatic heart disease associated atrial fibrillation - INVICTUS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4B901-C28B-FA16-4B70-C46A30E73B9B}"/>
              </a:ext>
            </a:extLst>
          </p:cNvPr>
          <p:cNvSpPr txBox="1"/>
          <p:nvPr/>
        </p:nvSpPr>
        <p:spPr>
          <a:xfrm>
            <a:off x="4096452" y="4390023"/>
            <a:ext cx="2923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400" i="1" kern="1200" dirty="0">
                <a:solidFill>
                  <a:schemeClr val="tx1"/>
                </a:solidFill>
                <a:latin typeface="+mn-lt"/>
                <a:ea typeface="+mn-ea"/>
              </a:rPr>
              <a:t>*PI, **Steering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Results: Efficacy - </a:t>
            </a:r>
            <a:r>
              <a:rPr lang="en-US" b="0" dirty="0"/>
              <a:t>Intention-to-treat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E24584-A5D1-E15C-17C7-A188FCB5B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9036"/>
              </p:ext>
            </p:extLst>
          </p:nvPr>
        </p:nvGraphicFramePr>
        <p:xfrm>
          <a:off x="503548" y="1242786"/>
          <a:ext cx="8136903" cy="2657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386699559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89121097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154056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62769542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926328988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120476021"/>
                    </a:ext>
                  </a:extLst>
                </a:gridCol>
              </a:tblGrid>
              <a:tr h="676999">
                <a:tc>
                  <a:txBody>
                    <a:bodyPr/>
                    <a:lstStyle/>
                    <a:p>
                      <a:r>
                        <a:rPr lang="en-US" b="1" dirty="0"/>
                        <a:t>Outcomes</a:t>
                      </a:r>
                      <a:endParaRPr lang="en-US" b="0" dirty="0"/>
                    </a:p>
                    <a:p>
                      <a:r>
                        <a:rPr lang="en-US" b="0" dirty="0"/>
                        <a:t>% per year (n)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Rivaroxaban</a:t>
                      </a:r>
                      <a:endParaRPr lang="en-US" b="0" dirty="0"/>
                    </a:p>
                    <a:p>
                      <a:r>
                        <a:rPr lang="en-US" b="0" dirty="0"/>
                        <a:t>(n=2275)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VKA</a:t>
                      </a:r>
                      <a:endParaRPr lang="en-US" b="0" dirty="0"/>
                    </a:p>
                    <a:p>
                      <a:r>
                        <a:rPr lang="en-US" b="0" dirty="0"/>
                        <a:t>(n=2256)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 </a:t>
                      </a:r>
                    </a:p>
                    <a:p>
                      <a:r>
                        <a:rPr lang="en-US" b="0" dirty="0"/>
                        <a:t>(95% CI)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RMST difference, </a:t>
                      </a:r>
                      <a:r>
                        <a:rPr lang="en-US" b="0" dirty="0">
                          <a:solidFill>
                            <a:schemeClr val="accent1"/>
                          </a:solidFill>
                        </a:rPr>
                        <a:t>days</a:t>
                      </a:r>
                      <a:r>
                        <a:rPr lang="en-US" b="1" dirty="0"/>
                        <a:t> </a:t>
                      </a:r>
                      <a:r>
                        <a:rPr lang="en-US" b="0" dirty="0"/>
                        <a:t>(95% CI)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 value (RMST)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2577"/>
                  </a:ext>
                </a:extLst>
              </a:tr>
              <a:tr h="700769">
                <a:tc>
                  <a:txBody>
                    <a:bodyPr/>
                    <a:lstStyle/>
                    <a:p>
                      <a:r>
                        <a:rPr lang="en-US" b="1" dirty="0"/>
                        <a:t>Primary composite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</a:t>
                      </a:r>
                      <a:r>
                        <a:rPr lang="en-US" b="1" i="0" dirty="0"/>
                        <a:t>8.2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(560)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i="0" dirty="0"/>
                        <a:t>6.5</a:t>
                      </a:r>
                    </a:p>
                    <a:p>
                      <a:pPr algn="l"/>
                      <a:r>
                        <a:rPr lang="en-US" b="0" i="0" dirty="0"/>
                        <a:t>(446)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1.25</a:t>
                      </a:r>
                    </a:p>
                    <a:p>
                      <a:pPr algn="l"/>
                      <a:r>
                        <a:rPr lang="en-US" dirty="0"/>
                        <a:t>(1.10-1.41)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-76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en-US" dirty="0"/>
                        <a:t>(-121, -31)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0317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r>
                        <a:rPr lang="en-US" b="1" dirty="0"/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8.0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(552)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6.4</a:t>
                      </a:r>
                      <a:endParaRPr lang="en-US" dirty="0"/>
                    </a:p>
                    <a:p>
                      <a:pPr algn="l"/>
                      <a:r>
                        <a:rPr lang="en-US" dirty="0"/>
                        <a:t>(442)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1.23 </a:t>
                      </a:r>
                    </a:p>
                    <a:p>
                      <a:pPr algn="l"/>
                      <a:r>
                        <a:rPr lang="en-US" dirty="0"/>
                        <a:t>(1.09-1.40)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-72 </a:t>
                      </a:r>
                    </a:p>
                    <a:p>
                      <a:pPr algn="l"/>
                      <a:r>
                        <a:rPr lang="en-US" dirty="0"/>
                        <a:t>(-117, -28)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25229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r>
                        <a:rPr lang="en-US" b="1" dirty="0"/>
                        <a:t>Ischemic 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1.1</a:t>
                      </a:r>
                    </a:p>
                    <a:p>
                      <a:pPr algn="l"/>
                      <a:r>
                        <a:rPr lang="en-US" dirty="0"/>
                        <a:t>(74)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0.7</a:t>
                      </a:r>
                    </a:p>
                    <a:p>
                      <a:pPr algn="l"/>
                      <a:r>
                        <a:rPr lang="en-US" dirty="0"/>
                        <a:t>(48)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1.53 </a:t>
                      </a:r>
                    </a:p>
                    <a:p>
                      <a:pPr algn="l"/>
                      <a:r>
                        <a:rPr lang="en-US" dirty="0"/>
                        <a:t>(1.06-2.20)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-23</a:t>
                      </a:r>
                    </a:p>
                    <a:p>
                      <a:pPr algn="l"/>
                      <a:r>
                        <a:rPr lang="en-US" dirty="0"/>
                        <a:t>(-40, -6)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9321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8BB36FF-8031-C921-2DF9-C2071AC261ED}"/>
              </a:ext>
            </a:extLst>
          </p:cNvPr>
          <p:cNvSpPr txBox="1"/>
          <p:nvPr/>
        </p:nvSpPr>
        <p:spPr>
          <a:xfrm>
            <a:off x="503548" y="386789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</a:rPr>
              <a:t>Few </a:t>
            </a:r>
            <a:r>
              <a:rPr lang="en-US" sz="1600" i="1" dirty="0"/>
              <a:t>s</a:t>
            </a:r>
            <a:r>
              <a:rPr lang="en-US" sz="1600" i="1" kern="1200" dirty="0">
                <a:solidFill>
                  <a:schemeClr val="tx1"/>
                </a:solidFill>
                <a:latin typeface="+mn-lt"/>
                <a:ea typeface="+mn-ea"/>
              </a:rPr>
              <a:t>ystemic embolism (16), and MI (8)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FF792-1B76-7C92-F5A7-0AF6FE8E030F}"/>
              </a:ext>
            </a:extLst>
          </p:cNvPr>
          <p:cNvSpPr txBox="1"/>
          <p:nvPr/>
        </p:nvSpPr>
        <p:spPr>
          <a:xfrm>
            <a:off x="2321748" y="4226425"/>
            <a:ext cx="450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i="0" kern="1200" dirty="0">
                <a:solidFill>
                  <a:schemeClr val="accent1"/>
                </a:solidFill>
                <a:latin typeface="+mn-lt"/>
                <a:ea typeface="+mn-ea"/>
              </a:rPr>
              <a:t>On-treatment</a:t>
            </a:r>
            <a:r>
              <a:rPr lang="en-US" b="1" i="0" kern="1200" dirty="0">
                <a:solidFill>
                  <a:schemeClr val="tx1"/>
                </a:solidFill>
                <a:latin typeface="+mn-lt"/>
                <a:ea typeface="+mn-ea"/>
              </a:rPr>
              <a:t> analysis showed similar results</a:t>
            </a:r>
          </a:p>
        </p:txBody>
      </p:sp>
    </p:spTree>
    <p:extLst>
      <p:ext uri="{BB962C8B-B14F-4D97-AF65-F5344CB8AC3E}">
        <p14:creationId xmlns:p14="http://schemas.microsoft.com/office/powerpoint/2010/main" val="348739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Results: Safety - </a:t>
            </a:r>
            <a:r>
              <a:rPr lang="en-US" b="0" dirty="0"/>
              <a:t>On treatment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6E24584-A5D1-E15C-17C7-A188FCB5B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598907"/>
              </p:ext>
            </p:extLst>
          </p:nvPr>
        </p:nvGraphicFramePr>
        <p:xfrm>
          <a:off x="1115616" y="1059582"/>
          <a:ext cx="6624736" cy="3213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083">
                  <a:extLst>
                    <a:ext uri="{9D8B030D-6E8A-4147-A177-3AD203B41FA5}">
                      <a16:colId xmlns:a16="http://schemas.microsoft.com/office/drawing/2014/main" val="3866995595"/>
                    </a:ext>
                  </a:extLst>
                </a:gridCol>
                <a:gridCol w="1439174">
                  <a:extLst>
                    <a:ext uri="{9D8B030D-6E8A-4147-A177-3AD203B41FA5}">
                      <a16:colId xmlns:a16="http://schemas.microsoft.com/office/drawing/2014/main" val="891210976"/>
                    </a:ext>
                  </a:extLst>
                </a:gridCol>
                <a:gridCol w="1081106">
                  <a:extLst>
                    <a:ext uri="{9D8B030D-6E8A-4147-A177-3AD203B41FA5}">
                      <a16:colId xmlns:a16="http://schemas.microsoft.com/office/drawing/2014/main" val="251540561"/>
                    </a:ext>
                  </a:extLst>
                </a:gridCol>
                <a:gridCol w="1237183">
                  <a:extLst>
                    <a:ext uri="{9D8B030D-6E8A-4147-A177-3AD203B41FA5}">
                      <a16:colId xmlns:a16="http://schemas.microsoft.com/office/drawing/2014/main" val="3627695427"/>
                    </a:ext>
                  </a:extLst>
                </a:gridCol>
                <a:gridCol w="887190">
                  <a:extLst>
                    <a:ext uri="{9D8B030D-6E8A-4147-A177-3AD203B41FA5}">
                      <a16:colId xmlns:a16="http://schemas.microsoft.com/office/drawing/2014/main" val="1280968611"/>
                    </a:ext>
                  </a:extLst>
                </a:gridCol>
              </a:tblGrid>
              <a:tr h="652872">
                <a:tc>
                  <a:txBody>
                    <a:bodyPr/>
                    <a:lstStyle/>
                    <a:p>
                      <a:r>
                        <a:rPr lang="en-US" b="1" dirty="0"/>
                        <a:t>Outcome</a:t>
                      </a:r>
                      <a:endParaRPr lang="en-US" b="0" dirty="0"/>
                    </a:p>
                    <a:p>
                      <a:r>
                        <a:rPr lang="en-US" b="0" dirty="0"/>
                        <a:t>% per year (n)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Rivaroxaban</a:t>
                      </a:r>
                      <a:r>
                        <a:rPr lang="en-US" b="0" dirty="0"/>
                        <a:t> (n=2265)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VKA </a:t>
                      </a:r>
                      <a:r>
                        <a:rPr lang="en-US" b="0" dirty="0"/>
                        <a:t>(n=2251)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HR </a:t>
                      </a:r>
                    </a:p>
                    <a:p>
                      <a:r>
                        <a:rPr lang="en-US" b="0" dirty="0"/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 value (RMST)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2257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b="1" dirty="0"/>
                        <a:t>Major bleeding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0.7 </a:t>
                      </a:r>
                    </a:p>
                    <a:p>
                      <a:pPr algn="l"/>
                      <a:r>
                        <a:rPr lang="en-US" dirty="0"/>
                        <a:t>(40)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0.8</a:t>
                      </a:r>
                    </a:p>
                    <a:p>
                      <a:pPr algn="l"/>
                      <a:r>
                        <a:rPr lang="en-US" dirty="0"/>
                        <a:t>(56)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0.76 </a:t>
                      </a:r>
                    </a:p>
                    <a:p>
                      <a:pPr algn="l"/>
                      <a:r>
                        <a:rPr lang="en-US" dirty="0"/>
                        <a:t>(0.51-1.15)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20317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r>
                        <a:rPr lang="en-US" i="1" dirty="0"/>
                        <a:t> - Life-threatening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0.4</a:t>
                      </a:r>
                    </a:p>
                    <a:p>
                      <a:pPr algn="l"/>
                      <a:r>
                        <a:rPr lang="en-US" dirty="0"/>
                        <a:t>(22)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0.5</a:t>
                      </a:r>
                    </a:p>
                    <a:p>
                      <a:pPr algn="l"/>
                      <a:r>
                        <a:rPr lang="en-US" dirty="0"/>
                        <a:t>(31)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0.77 </a:t>
                      </a:r>
                    </a:p>
                    <a:p>
                      <a:pPr algn="l"/>
                      <a:r>
                        <a:rPr lang="en-US" dirty="0"/>
                        <a:t>(0.44-1.32)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625229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i="1" dirty="0"/>
                        <a:t>- Intracranial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0.1</a:t>
                      </a:r>
                    </a:p>
                    <a:p>
                      <a:pPr algn="l"/>
                      <a:r>
                        <a:rPr lang="en-US" dirty="0"/>
                        <a:t>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0.2</a:t>
                      </a:r>
                    </a:p>
                    <a:p>
                      <a:pPr algn="l"/>
                      <a:r>
                        <a:rPr lang="en-US" dirty="0"/>
                        <a:t>(14)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0.63</a:t>
                      </a:r>
                    </a:p>
                    <a:p>
                      <a:pPr algn="l"/>
                      <a:r>
                        <a:rPr lang="en-US" dirty="0"/>
                        <a:t>(0.26-1.50)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32117"/>
                  </a:ext>
                </a:extLst>
              </a:tr>
              <a:tr h="40600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i="1" dirty="0"/>
                        <a:t>- Fatal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0.1</a:t>
                      </a:r>
                    </a:p>
                    <a:p>
                      <a:pPr algn="l"/>
                      <a:r>
                        <a:rPr lang="en-US" dirty="0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0.2</a:t>
                      </a:r>
                    </a:p>
                    <a:p>
                      <a:pPr algn="l"/>
                      <a:r>
                        <a:rPr lang="en-US" dirty="0"/>
                        <a:t>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0.29 </a:t>
                      </a:r>
                    </a:p>
                    <a:p>
                      <a:pPr algn="l"/>
                      <a:r>
                        <a:rPr lang="en-US" dirty="0"/>
                        <a:t>(0.10-0.88)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20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22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Difference in death unanticipated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E671-A139-6F95-7E36-03D239B95F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Not explained by difference in stroke</a:t>
            </a:r>
          </a:p>
          <a:p>
            <a:pPr marL="0" indent="0">
              <a:buNone/>
            </a:pPr>
            <a:r>
              <a:rPr lang="en-US" b="0" dirty="0"/>
              <a:t>	VKA prevented </a:t>
            </a:r>
            <a:r>
              <a:rPr lang="en-US" b="0" dirty="0">
                <a:solidFill>
                  <a:schemeClr val="accent1"/>
                </a:solidFill>
              </a:rPr>
              <a:t>26 ischemic strokes </a:t>
            </a:r>
            <a:r>
              <a:rPr lang="en-US" b="0" dirty="0"/>
              <a:t>vs. </a:t>
            </a:r>
            <a:r>
              <a:rPr lang="en-US" b="0" dirty="0">
                <a:solidFill>
                  <a:schemeClr val="accent1"/>
                </a:solidFill>
              </a:rPr>
              <a:t>110 deaths</a:t>
            </a:r>
          </a:p>
          <a:p>
            <a:r>
              <a:rPr lang="en-US" b="0" dirty="0"/>
              <a:t>Difference in mortality driven entirely by </a:t>
            </a:r>
            <a:r>
              <a:rPr lang="en-US" dirty="0"/>
              <a:t>HF and sudden deaths</a:t>
            </a:r>
          </a:p>
          <a:p>
            <a:r>
              <a:rPr lang="en-US" b="0" dirty="0"/>
              <a:t>No difference in bleeding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More frequent healthcare contact in the VKA arm for INR</a:t>
            </a:r>
          </a:p>
          <a:p>
            <a:pPr marL="0" indent="0">
              <a:buNone/>
            </a:pPr>
            <a:endParaRPr lang="en-US" b="0" dirty="0">
              <a:solidFill>
                <a:schemeClr val="accent1"/>
              </a:solidFill>
            </a:endParaRPr>
          </a:p>
          <a:p>
            <a:r>
              <a:rPr lang="en-US" b="0" dirty="0"/>
              <a:t>Delayed effect - apparent only after 3 years</a:t>
            </a:r>
          </a:p>
        </p:txBody>
      </p:sp>
    </p:spTree>
    <p:extLst>
      <p:ext uri="{BB962C8B-B14F-4D97-AF65-F5344CB8AC3E}">
        <p14:creationId xmlns:p14="http://schemas.microsoft.com/office/powerpoint/2010/main" val="29097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3E671-A139-6F95-7E36-03D239B95FA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0" dirty="0"/>
              <a:t>In RHD-AF, compared to rivaroxaban, VKAs reduced ischemic stroke and mortality, without increasing the risk of major bleeding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VKAs should remain the standard of care for RHD-AF</a:t>
            </a:r>
          </a:p>
          <a:p>
            <a:endParaRPr lang="en-US" b="0" dirty="0"/>
          </a:p>
          <a:p>
            <a:r>
              <a:rPr lang="en-US" b="0" dirty="0"/>
              <a:t>Mortality benefit of VKA in RHD requires further study</a:t>
            </a:r>
          </a:p>
        </p:txBody>
      </p:sp>
    </p:spTree>
    <p:extLst>
      <p:ext uri="{BB962C8B-B14F-4D97-AF65-F5344CB8AC3E}">
        <p14:creationId xmlns:p14="http://schemas.microsoft.com/office/powerpoint/2010/main" val="315172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18" y="212242"/>
            <a:ext cx="7631757" cy="432048"/>
          </a:xfrm>
        </p:spPr>
        <p:txBody>
          <a:bodyPr/>
          <a:lstStyle/>
          <a:p>
            <a:r>
              <a:rPr lang="en-US" dirty="0"/>
              <a:t>INVICTUS study team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01C202-D58D-4D65-9CD4-1EEC4715ED8C}"/>
              </a:ext>
            </a:extLst>
          </p:cNvPr>
          <p:cNvGraphicFramePr>
            <a:graphicFrameLocks noGrp="1"/>
          </p:cNvGraphicFramePr>
          <p:nvPr/>
        </p:nvGraphicFramePr>
        <p:xfrm>
          <a:off x="324618" y="580123"/>
          <a:ext cx="8414936" cy="2412252"/>
        </p:xfrm>
        <a:graphic>
          <a:graphicData uri="http://schemas.openxmlformats.org/drawingml/2006/table">
            <a:tbl>
              <a:tblPr/>
              <a:tblGrid>
                <a:gridCol w="1478989">
                  <a:extLst>
                    <a:ext uri="{9D8B030D-6E8A-4147-A177-3AD203B41FA5}">
                      <a16:colId xmlns:a16="http://schemas.microsoft.com/office/drawing/2014/main" val="1103926591"/>
                    </a:ext>
                  </a:extLst>
                </a:gridCol>
                <a:gridCol w="2549980">
                  <a:extLst>
                    <a:ext uri="{9D8B030D-6E8A-4147-A177-3AD203B41FA5}">
                      <a16:colId xmlns:a16="http://schemas.microsoft.com/office/drawing/2014/main" val="3446687324"/>
                    </a:ext>
                  </a:extLst>
                </a:gridCol>
                <a:gridCol w="1478989">
                  <a:extLst>
                    <a:ext uri="{9D8B030D-6E8A-4147-A177-3AD203B41FA5}">
                      <a16:colId xmlns:a16="http://schemas.microsoft.com/office/drawing/2014/main" val="3137058767"/>
                    </a:ext>
                  </a:extLst>
                </a:gridCol>
                <a:gridCol w="2906978">
                  <a:extLst>
                    <a:ext uri="{9D8B030D-6E8A-4147-A177-3AD203B41FA5}">
                      <a16:colId xmlns:a16="http://schemas.microsoft.com/office/drawing/2014/main" val="1042394002"/>
                    </a:ext>
                  </a:extLst>
                </a:gridCol>
              </a:tblGrid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National Leader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National Leader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366860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Julia Molefe-Baikai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Sanjib Kumar Sharma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5081657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Brazil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Alvaro Avezum 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Okechukwu Ogah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485759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Tantchou Tchoumi Jacques Cabral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Khawar Kazmi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851251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Dayi Hu &amp; Ma Changsheng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 Paniagua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564259"/>
                  </a:ext>
                </a:extLst>
              </a:tr>
              <a:tr h="2012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Alaa El Ghamrawy &amp; Fathi Maklady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 Miguel L. Dans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729064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Abraham Haileamlak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Rwanda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Emmanuel Rusingiza Kamanzi 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680522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Ganesan Karthikeyan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Africa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Mpiko Ntsekhe, Liesl Zuhlke, Bongani Mayosi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355354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Kazakhstan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Kairat Davletov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Sudan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 ElSayed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065162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Kenya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Bernard Gitura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Pilly Chillo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058991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Lillian Gondwe-Chunda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Uganda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Peter Lwabi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150753"/>
                  </a:ext>
                </a:extLst>
              </a:tr>
              <a:tr h="200996"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Jesus Antonio Gonzalez-Hermosillo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Zambia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Musuku</a:t>
                      </a: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052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33097A-43AF-4A91-BAF2-3D167E9EE615}"/>
              </a:ext>
            </a:extLst>
          </p:cNvPr>
          <p:cNvGraphicFramePr>
            <a:graphicFrameLocks noGrp="1"/>
          </p:cNvGraphicFramePr>
          <p:nvPr/>
        </p:nvGraphicFramePr>
        <p:xfrm>
          <a:off x="324618" y="3064274"/>
          <a:ext cx="8457489" cy="1560806"/>
        </p:xfrm>
        <a:graphic>
          <a:graphicData uri="http://schemas.openxmlformats.org/drawingml/2006/table">
            <a:tbl>
              <a:tblPr firstRow="1" bandRow="1"/>
              <a:tblGrid>
                <a:gridCol w="2819163">
                  <a:extLst>
                    <a:ext uri="{9D8B030D-6E8A-4147-A177-3AD203B41FA5}">
                      <a16:colId xmlns:a16="http://schemas.microsoft.com/office/drawing/2014/main" val="1120927656"/>
                    </a:ext>
                  </a:extLst>
                </a:gridCol>
                <a:gridCol w="2819163">
                  <a:extLst>
                    <a:ext uri="{9D8B030D-6E8A-4147-A177-3AD203B41FA5}">
                      <a16:colId xmlns:a16="http://schemas.microsoft.com/office/drawing/2014/main" val="3112143832"/>
                    </a:ext>
                  </a:extLst>
                </a:gridCol>
                <a:gridCol w="2819163">
                  <a:extLst>
                    <a:ext uri="{9D8B030D-6E8A-4147-A177-3AD203B41FA5}">
                      <a16:colId xmlns:a16="http://schemas.microsoft.com/office/drawing/2014/main" val="3332757037"/>
                    </a:ext>
                  </a:extLst>
                </a:gridCol>
              </a:tblGrid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Study Team Members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Statistical Support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ICT Support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809781"/>
                  </a:ext>
                </a:extLst>
              </a:tr>
              <a:tr h="2061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Sumathy Rangarajan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Kumar Balasubramanian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Matt Smart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270409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Amy Krol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Chintanie Ramasundarahettige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Kristen Avery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869663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Divya Pattath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Xiumei Yang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Miroslaw</a:t>
                      </a:r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CA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Malysz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573403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Sufia Tariq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Cissy Tang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Herbert Mawema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580069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Edith Wagan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Tahsin Ferdous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160811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Ruchi Patel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Toby Wei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251590"/>
                  </a:ext>
                </a:extLst>
              </a:tr>
              <a:tr h="1935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Rhonda Masney</a:t>
                      </a:r>
                    </a:p>
                  </a:txBody>
                  <a:tcPr marL="3572" marR="3572" marT="35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72" marR="3572" marT="35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751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808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36081" y="465582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F574DA-C270-4607-D8AA-7CB027A56FE3}"/>
              </a:ext>
            </a:extLst>
          </p:cNvPr>
          <p:cNvGrpSpPr/>
          <p:nvPr/>
        </p:nvGrpSpPr>
        <p:grpSpPr>
          <a:xfrm>
            <a:off x="498556" y="271395"/>
            <a:ext cx="8146888" cy="4532603"/>
            <a:chOff x="498556" y="271395"/>
            <a:chExt cx="8146888" cy="4532603"/>
          </a:xfrm>
        </p:grpSpPr>
        <p:pic>
          <p:nvPicPr>
            <p:cNvPr id="3" name="Picture 2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C6D031B2-8A34-51EC-F008-D36B2261EB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18" t="25065" r="18910" b="26916"/>
            <a:stretch/>
          </p:blipFill>
          <p:spPr>
            <a:xfrm>
              <a:off x="498556" y="271395"/>
              <a:ext cx="8146888" cy="4532603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8C1370E-4391-B9BC-BC20-0A6AAD886D6D}"/>
                </a:ext>
              </a:extLst>
            </p:cNvPr>
            <p:cNvCxnSpPr>
              <a:cxnSpLocks/>
            </p:cNvCxnSpPr>
            <p:nvPr/>
          </p:nvCxnSpPr>
          <p:spPr>
            <a:xfrm>
              <a:off x="1115616" y="1131590"/>
              <a:ext cx="684076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428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Background and 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RHD affects over 40 million people, mainly in LMICs</a:t>
            </a:r>
          </a:p>
          <a:p>
            <a:r>
              <a:rPr lang="en-US" b="0" dirty="0"/>
              <a:t>About 20% of symptomatic RHD patients have AF</a:t>
            </a:r>
          </a:p>
          <a:p>
            <a:r>
              <a:rPr lang="en-US" b="0" dirty="0">
                <a:solidFill>
                  <a:srgbClr val="C00000"/>
                </a:solidFill>
              </a:rPr>
              <a:t>No RCTs </a:t>
            </a:r>
            <a:r>
              <a:rPr lang="en-US" b="0" dirty="0"/>
              <a:t>of anticoagulation in RHD-AF</a:t>
            </a:r>
          </a:p>
          <a:p>
            <a:r>
              <a:rPr lang="en-US" b="0" dirty="0"/>
              <a:t>Less than ½ the patients are prescribed VKA, and just 1/3</a:t>
            </a:r>
            <a:r>
              <a:rPr lang="en-US" b="0" baseline="30000" dirty="0"/>
              <a:t>rd</a:t>
            </a:r>
            <a:r>
              <a:rPr lang="en-US" b="0" dirty="0"/>
              <a:t> achieve therapeutic INRs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An anticoagulant that does not need monitoring would be of great benefit</a:t>
            </a:r>
          </a:p>
        </p:txBody>
      </p:sp>
    </p:spTree>
    <p:extLst>
      <p:ext uri="{BB962C8B-B14F-4D97-AF65-F5344CB8AC3E}">
        <p14:creationId xmlns:p14="http://schemas.microsoft.com/office/powerpoint/2010/main" val="8335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0" dirty="0"/>
              <a:t>Investigator-initiated, international, open-label, randomized, non-inferiority trial, with blinded outcome assessment</a:t>
            </a:r>
          </a:p>
          <a:p>
            <a:r>
              <a:rPr lang="en-US" b="0" dirty="0"/>
              <a:t>Designed and coordinated by </a:t>
            </a:r>
            <a:r>
              <a:rPr lang="en-US" dirty="0"/>
              <a:t>Population Health Research Institute, Canada</a:t>
            </a:r>
          </a:p>
          <a:p>
            <a:r>
              <a:rPr lang="en-US" dirty="0"/>
              <a:t>Funding</a:t>
            </a:r>
            <a:r>
              <a:rPr lang="en-US" b="0" dirty="0"/>
              <a:t>: Unrestricted grant from Bayer AG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BEE6D-1136-35AA-33C9-A2C21BC91C6B}"/>
              </a:ext>
            </a:extLst>
          </p:cNvPr>
          <p:cNvSpPr txBox="1"/>
          <p:nvPr/>
        </p:nvSpPr>
        <p:spPr>
          <a:xfrm>
            <a:off x="6156176" y="4852126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Am Heart J 2020;225:69-77</a:t>
            </a:r>
          </a:p>
        </p:txBody>
      </p:sp>
    </p:spTree>
    <p:extLst>
      <p:ext uri="{BB962C8B-B14F-4D97-AF65-F5344CB8AC3E}">
        <p14:creationId xmlns:p14="http://schemas.microsoft.com/office/powerpoint/2010/main" val="3673633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4F5F27-8DA3-B90C-C76F-F6DC437F23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Patients and interventions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C844C1-3211-A865-84D6-7524AD1A407D}"/>
              </a:ext>
            </a:extLst>
          </p:cNvPr>
          <p:cNvGrpSpPr/>
          <p:nvPr/>
        </p:nvGrpSpPr>
        <p:grpSpPr>
          <a:xfrm>
            <a:off x="995572" y="1131590"/>
            <a:ext cx="7152856" cy="3034192"/>
            <a:chOff x="155448" y="1220266"/>
            <a:chExt cx="9739894" cy="429171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22EC2F2-1408-E684-EEE7-892C8741EB03}"/>
                </a:ext>
              </a:extLst>
            </p:cNvPr>
            <p:cNvSpPr/>
            <p:nvPr/>
          </p:nvSpPr>
          <p:spPr>
            <a:xfrm>
              <a:off x="155448" y="1859623"/>
              <a:ext cx="3539525" cy="3195259"/>
            </a:xfrm>
            <a:prstGeom prst="roundRect">
              <a:avLst>
                <a:gd name="adj" fmla="val 10000"/>
              </a:avLst>
            </a:prstGeom>
            <a:ln w="28575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r>
                <a:rPr lang="en-US" sz="2000" kern="1200" dirty="0">
                  <a:solidFill>
                    <a:schemeClr val="tx1"/>
                  </a:solidFill>
                </a:rPr>
                <a:t>Patients with RHD-AF with either of: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/>
                <a:t>Mitral stenosis </a:t>
              </a:r>
              <a:r>
                <a:rPr lang="en-US" sz="2000" dirty="0"/>
                <a:t>(valve area ≤2cm</a:t>
              </a:r>
              <a:r>
                <a:rPr lang="en-US" sz="2000" baseline="30000" dirty="0"/>
                <a:t>2</a:t>
              </a:r>
              <a:r>
                <a:rPr lang="en-US" sz="2000" dirty="0"/>
                <a:t>)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/>
                <a:t>CHA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DS</a:t>
              </a:r>
              <a:r>
                <a:rPr lang="en-US" sz="2000" b="1" baseline="-25000" dirty="0"/>
                <a:t>2</a:t>
              </a:r>
              <a:r>
                <a:rPr lang="en-US" sz="2000" b="1" dirty="0"/>
                <a:t>VASc score </a:t>
              </a:r>
              <a:r>
                <a:rPr lang="en-US" sz="2000" dirty="0"/>
                <a:t>≥2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37F9919-1805-2BCF-D37C-9010EB4245D2}"/>
                </a:ext>
              </a:extLst>
            </p:cNvPr>
            <p:cNvCxnSpPr>
              <a:cxnSpLocks/>
            </p:cNvCxnSpPr>
            <p:nvPr/>
          </p:nvCxnSpPr>
          <p:spPr>
            <a:xfrm>
              <a:off x="3698697" y="3428998"/>
              <a:ext cx="50343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B3247F6-FE2F-AC19-FC15-98762509C308}"/>
                </a:ext>
              </a:extLst>
            </p:cNvPr>
            <p:cNvSpPr/>
            <p:nvPr/>
          </p:nvSpPr>
          <p:spPr>
            <a:xfrm>
              <a:off x="4199831" y="3140962"/>
              <a:ext cx="576072" cy="5760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R</a:t>
              </a:r>
              <a:endParaRPr lang="en-IN" sz="20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D0427CC8-092F-5169-6ADB-09AB3A662BAA}"/>
                </a:ext>
              </a:extLst>
            </p:cNvPr>
            <p:cNvCxnSpPr>
              <a:cxnSpLocks/>
            </p:cNvCxnSpPr>
            <p:nvPr/>
          </p:nvCxnSpPr>
          <p:spPr>
            <a:xfrm>
              <a:off x="5582296" y="2374760"/>
              <a:ext cx="3787735" cy="43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00F9254-CCD2-105B-54EC-A4F4A3BE2D52}"/>
                </a:ext>
              </a:extLst>
            </p:cNvPr>
            <p:cNvCxnSpPr>
              <a:cxnSpLocks/>
            </p:cNvCxnSpPr>
            <p:nvPr/>
          </p:nvCxnSpPr>
          <p:spPr>
            <a:xfrm>
              <a:off x="5592570" y="4526669"/>
              <a:ext cx="377746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8F20F1-5C99-1029-17C7-671CFD8CE318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 flipV="1">
              <a:off x="4775903" y="2379084"/>
              <a:ext cx="802669" cy="104991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0C31D7A-1CA7-69D4-B25C-0C11BB1E30C8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4775903" y="3428998"/>
              <a:ext cx="806389" cy="109767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18E12B-1FD9-C1D1-4C42-A16E0BB6D8F5}"/>
                </a:ext>
              </a:extLst>
            </p:cNvPr>
            <p:cNvSpPr txBox="1"/>
            <p:nvPr/>
          </p:nvSpPr>
          <p:spPr>
            <a:xfrm>
              <a:off x="3848774" y="3838883"/>
              <a:ext cx="1289962" cy="5659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/>
                <a:t>1:1</a:t>
              </a:r>
              <a:endParaRPr lang="en-IN" sz="2000" b="1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02A9E4-7175-CFA4-3691-B33B8DCB3894}"/>
                </a:ext>
              </a:extLst>
            </p:cNvPr>
            <p:cNvSpPr txBox="1"/>
            <p:nvPr/>
          </p:nvSpPr>
          <p:spPr>
            <a:xfrm>
              <a:off x="5578572" y="1220266"/>
              <a:ext cx="4316770" cy="9142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/>
                <a:t>Rivaroxaban 20mg od (n=2275)</a:t>
              </a:r>
            </a:p>
            <a:p>
              <a:r>
                <a:rPr lang="en-IN" dirty="0"/>
                <a:t>(15 mg od if </a:t>
              </a:r>
              <a:r>
                <a:rPr lang="en-IN" dirty="0" err="1"/>
                <a:t>CrCl</a:t>
              </a:r>
              <a:r>
                <a:rPr lang="en-IN" dirty="0"/>
                <a:t> 15-49 ml/min)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D279D5-61B3-E20A-DE37-84254FE13FE7}"/>
                </a:ext>
              </a:extLst>
            </p:cNvPr>
            <p:cNvSpPr txBox="1"/>
            <p:nvPr/>
          </p:nvSpPr>
          <p:spPr>
            <a:xfrm>
              <a:off x="5592570" y="4597780"/>
              <a:ext cx="3935295" cy="9142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b="1" dirty="0"/>
                <a:t>VKA (n=2256)</a:t>
              </a:r>
            </a:p>
            <a:p>
              <a:r>
                <a:rPr lang="en-IN" dirty="0"/>
                <a:t>(INR 2-3)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C969E0D-492A-029C-C6BE-58DFDDDFACBD}"/>
              </a:ext>
            </a:extLst>
          </p:cNvPr>
          <p:cNvSpPr txBox="1"/>
          <p:nvPr/>
        </p:nvSpPr>
        <p:spPr>
          <a:xfrm>
            <a:off x="6156176" y="4852126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Am Heart J 2020;225:69-77</a:t>
            </a:r>
          </a:p>
        </p:txBody>
      </p:sp>
    </p:spTree>
    <p:extLst>
      <p:ext uri="{BB962C8B-B14F-4D97-AF65-F5344CB8AC3E}">
        <p14:creationId xmlns:p14="http://schemas.microsoft.com/office/powerpoint/2010/main" val="205812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Outcomes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A5A98-297F-4C9F-846A-FA7A7E3FD8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outcome</a:t>
            </a:r>
            <a:r>
              <a:rPr lang="en-US" b="0" dirty="0"/>
              <a:t>: Composite of </a:t>
            </a:r>
            <a:r>
              <a:rPr lang="en-US" dirty="0">
                <a:solidFill>
                  <a:schemeClr val="accent1"/>
                </a:solidFill>
              </a:rPr>
              <a:t>stroke/systemic embolism*</a:t>
            </a:r>
            <a:r>
              <a:rPr lang="en-US" b="0" dirty="0"/>
              <a:t>, MI, death due to vascular or unknown cause </a:t>
            </a:r>
            <a:endParaRPr lang="en-US" sz="1800" b="0" dirty="0"/>
          </a:p>
          <a:p>
            <a:pPr marL="0" indent="0">
              <a:buNone/>
            </a:pPr>
            <a:r>
              <a:rPr lang="en-US" sz="1800" b="0" dirty="0"/>
              <a:t>	</a:t>
            </a:r>
            <a:r>
              <a:rPr lang="en-US" sz="2000" b="0" dirty="0">
                <a:solidFill>
                  <a:srgbClr val="C00000"/>
                </a:solidFill>
              </a:rPr>
              <a:t>*Original primary outcome</a:t>
            </a:r>
            <a:endParaRPr lang="en-US" sz="2000" b="0" dirty="0"/>
          </a:p>
          <a:p>
            <a:r>
              <a:rPr lang="en-US" dirty="0"/>
              <a:t>Primary</a:t>
            </a:r>
            <a:r>
              <a:rPr lang="en-US" b="0" dirty="0"/>
              <a:t> </a:t>
            </a:r>
            <a:r>
              <a:rPr lang="en-US" dirty="0"/>
              <a:t>safety</a:t>
            </a:r>
            <a:r>
              <a:rPr lang="en-US" b="0" dirty="0"/>
              <a:t> outcome: ISTH major bleeding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4500 patients, 80% power for non-inferiority, with margin at HR of 1.186 (upper bound of the 97.5% CI)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10A54-A583-6A52-324E-F629CA841BB4}"/>
              </a:ext>
            </a:extLst>
          </p:cNvPr>
          <p:cNvSpPr txBox="1"/>
          <p:nvPr/>
        </p:nvSpPr>
        <p:spPr>
          <a:xfrm>
            <a:off x="6156176" y="4852126"/>
            <a:ext cx="247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Lancet 2006;367:1903-1912</a:t>
            </a:r>
          </a:p>
        </p:txBody>
      </p:sp>
    </p:spTree>
    <p:extLst>
      <p:ext uri="{BB962C8B-B14F-4D97-AF65-F5344CB8AC3E}">
        <p14:creationId xmlns:p14="http://schemas.microsoft.com/office/powerpoint/2010/main" val="382221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Centres and countries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4F82E-0CE0-8BB7-BD32-63EE78D2434F}"/>
              </a:ext>
            </a:extLst>
          </p:cNvPr>
          <p:cNvSpPr txBox="1"/>
          <p:nvPr/>
        </p:nvSpPr>
        <p:spPr>
          <a:xfrm>
            <a:off x="6660232" y="1386810"/>
            <a:ext cx="23042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algn="l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en-US" sz="2000" b="1" dirty="0"/>
              <a:t>- </a:t>
            </a:r>
            <a:r>
              <a:rPr lang="en-US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138 centres in 24 countries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- Africa, Asia, and Latin America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- </a:t>
            </a:r>
            <a:r>
              <a:rPr lang="en-US" sz="2000" b="1" i="0" kern="1200" dirty="0">
                <a:solidFill>
                  <a:schemeClr val="accent1"/>
                </a:solidFill>
                <a:latin typeface="+mn-lt"/>
                <a:ea typeface="+mn-ea"/>
              </a:rPr>
              <a:t>PHRI, Hamilton Coordinating Centre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20E1AF-01D4-A5E6-138B-D24C97418715}"/>
              </a:ext>
            </a:extLst>
          </p:cNvPr>
          <p:cNvGrpSpPr/>
          <p:nvPr/>
        </p:nvGrpSpPr>
        <p:grpSpPr>
          <a:xfrm>
            <a:off x="323528" y="779342"/>
            <a:ext cx="6120680" cy="3774841"/>
            <a:chOff x="323528" y="779342"/>
            <a:chExt cx="6120680" cy="3774841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791459F-C55D-70D1-6AB4-8B8E1E7A69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440" t="1838" r="16624" b="1836"/>
            <a:stretch/>
          </p:blipFill>
          <p:spPr>
            <a:xfrm>
              <a:off x="323528" y="779342"/>
              <a:ext cx="6120680" cy="3774841"/>
            </a:xfrm>
            <a:prstGeom prst="rect">
              <a:avLst/>
            </a:prstGeom>
          </p:spPr>
        </p:pic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CE016C89-DB23-3F59-70BC-DF08C53FE702}"/>
                </a:ext>
              </a:extLst>
            </p:cNvPr>
            <p:cNvSpPr/>
            <p:nvPr/>
          </p:nvSpPr>
          <p:spPr>
            <a:xfrm>
              <a:off x="1979712" y="2355726"/>
              <a:ext cx="144016" cy="144016"/>
            </a:xfrm>
            <a:prstGeom prst="star5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038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Baseline characteristics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7798F8-262F-2108-D218-D844735A1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84746"/>
              </p:ext>
            </p:extLst>
          </p:nvPr>
        </p:nvGraphicFramePr>
        <p:xfrm>
          <a:off x="720117" y="915566"/>
          <a:ext cx="7703766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08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Rivaroxaban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(n=2275)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VKA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(n=2256)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Age, years,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mean 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50.7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50.3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Female sex,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1648 (72.4)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1626 (72.1)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Mitral valve stenosis, n (%)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1927 (85.5)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1903 (85.2)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Congestive HF, n (%)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879 (38.6)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866 (38.4)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Hypertension, n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522 (22.9)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535 (23.7)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Diabetes, n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158 (6.9)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132 (5.9)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Stroke, n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248 (10.9)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257 (11.4)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Coronary artery disease,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n (%)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32 (1.4)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 (0.9)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CHA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DS</a:t>
                      </a:r>
                      <a:r>
                        <a:rPr lang="en-US" sz="1600" b="1" kern="12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-VASc score 0-1, n (%)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978 (43)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993 (44)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8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Drug compliance and INR control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0DC8C61-40B8-0B69-1633-FF5B8909F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77363"/>
              </p:ext>
            </p:extLst>
          </p:nvPr>
        </p:nvGraphicFramePr>
        <p:xfrm>
          <a:off x="5076056" y="1059582"/>
          <a:ext cx="3312368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b="1" dirty="0"/>
                        <a:t>INR control by visit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Visit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INRs between 2-3</a:t>
                      </a:r>
                      <a:r>
                        <a:rPr lang="en-US" b="1" baseline="0" dirty="0"/>
                        <a:t>, (%)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Baseline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33.2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 year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59.0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II year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65.3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III year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65.1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IV year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64.1</a:t>
                      </a:r>
                      <a:endParaRPr lang="en-GB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15E4E2-2B5A-4781-6EF2-DA0350D38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74573"/>
              </p:ext>
            </p:extLst>
          </p:nvPr>
        </p:nvGraphicFramePr>
        <p:xfrm>
          <a:off x="1043608" y="1067174"/>
          <a:ext cx="2710085" cy="30091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995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Drug compliance by visit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Rivaroxaban</a:t>
                      </a:r>
                    </a:p>
                    <a:p>
                      <a:pPr algn="ctr"/>
                      <a:r>
                        <a:rPr lang="en-US" sz="1600" b="1" dirty="0"/>
                        <a:t>(n=2275)</a:t>
                      </a:r>
                      <a:endParaRPr lang="en-GB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VKA</a:t>
                      </a:r>
                    </a:p>
                    <a:p>
                      <a:pPr algn="ctr"/>
                      <a:r>
                        <a:rPr lang="en-US" sz="1600" b="1" dirty="0"/>
                        <a:t>(n=2258)</a:t>
                      </a:r>
                      <a:endParaRPr lang="en-GB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259">
                <a:tc>
                  <a:txBody>
                    <a:bodyPr/>
                    <a:lstStyle/>
                    <a:p>
                      <a:r>
                        <a:rPr lang="en-US" sz="1800" b="1" dirty="0"/>
                        <a:t>Visit</a:t>
                      </a:r>
                      <a:endParaRPr lang="en-GB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Riva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VKA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 year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88.7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98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II year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84.4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97.7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III year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81.2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97.1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IV year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96.4</a:t>
                      </a:r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095D14-16A0-ECCF-CCD5-D5947CE3E348}"/>
              </a:ext>
            </a:extLst>
          </p:cNvPr>
          <p:cNvSpPr txBox="1"/>
          <p:nvPr/>
        </p:nvSpPr>
        <p:spPr>
          <a:xfrm>
            <a:off x="2186734" y="4212734"/>
            <a:ext cx="4770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Permanent discontinuation: </a:t>
            </a:r>
            <a:r>
              <a:rPr lang="en-US" b="1" dirty="0"/>
              <a:t>Riva 23%, VKA 6%</a:t>
            </a:r>
            <a:endParaRPr lang="en-US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28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Results: Stroke, SE, MI or death (vascular or unknown)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379F96-D0B7-C31E-99E5-F2BF00F63AD6}"/>
              </a:ext>
            </a:extLst>
          </p:cNvPr>
          <p:cNvSpPr txBox="1"/>
          <p:nvPr/>
        </p:nvSpPr>
        <p:spPr>
          <a:xfrm>
            <a:off x="6843399" y="2210931"/>
            <a:ext cx="1592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1600" b="1" i="0" kern="1200" dirty="0">
                <a:solidFill>
                  <a:schemeClr val="accent1"/>
                </a:solidFill>
                <a:latin typeface="+mn-lt"/>
                <a:ea typeface="+mn-ea"/>
              </a:rPr>
              <a:t>Proportional hazards assumption NOT met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E6519-2F69-BF00-D6E7-FBB49D3960C0}"/>
              </a:ext>
            </a:extLst>
          </p:cNvPr>
          <p:cNvSpPr txBox="1"/>
          <p:nvPr/>
        </p:nvSpPr>
        <p:spPr>
          <a:xfrm>
            <a:off x="690278" y="843558"/>
            <a:ext cx="6329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en-US" sz="2000" b="1" i="0" kern="1200" dirty="0">
                <a:solidFill>
                  <a:schemeClr val="tx1"/>
                </a:solidFill>
                <a:latin typeface="+mn-lt"/>
                <a:ea typeface="+mn-ea"/>
              </a:rPr>
              <a:t>4531 patients, 97% follow-up, average of 3.1 years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207D34B-B83E-5100-FF18-E832672A1D4B}"/>
              </a:ext>
            </a:extLst>
          </p:cNvPr>
          <p:cNvSpPr/>
          <p:nvPr/>
        </p:nvSpPr>
        <p:spPr>
          <a:xfrm rot="5746408">
            <a:off x="3092128" y="2640535"/>
            <a:ext cx="398993" cy="330069"/>
          </a:xfrm>
          <a:prstGeom prst="rightArrow">
            <a:avLst>
              <a:gd name="adj1" fmla="val 51666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A36CAF1-4E24-CFD6-AF24-1263CD375F05}"/>
              </a:ext>
            </a:extLst>
          </p:cNvPr>
          <p:cNvGrpSpPr/>
          <p:nvPr/>
        </p:nvGrpSpPr>
        <p:grpSpPr>
          <a:xfrm>
            <a:off x="483081" y="1043613"/>
            <a:ext cx="7455707" cy="3600599"/>
            <a:chOff x="483081" y="1043613"/>
            <a:chExt cx="7455707" cy="36005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D79DA6-B563-FC3A-38CB-A5C73EFC7E24}"/>
                </a:ext>
              </a:extLst>
            </p:cNvPr>
            <p:cNvSpPr txBox="1"/>
            <p:nvPr/>
          </p:nvSpPr>
          <p:spPr>
            <a:xfrm>
              <a:off x="4277258" y="3031792"/>
              <a:ext cx="2088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</a:rPr>
                <a:t>HR 1.25 </a:t>
              </a:r>
              <a:r>
                <a:rPr lang="en-US" dirty="0">
                  <a:solidFill>
                    <a:schemeClr val="accent1"/>
                  </a:solidFill>
                </a:rPr>
                <a:t>(1.10-1.41)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DBA607-CECE-8165-3A79-B46AFF2B47AD}"/>
                </a:ext>
              </a:extLst>
            </p:cNvPr>
            <p:cNvGrpSpPr/>
            <p:nvPr/>
          </p:nvGrpSpPr>
          <p:grpSpPr>
            <a:xfrm>
              <a:off x="483081" y="1043613"/>
              <a:ext cx="7455707" cy="3600599"/>
              <a:chOff x="483081" y="1043613"/>
              <a:chExt cx="7455707" cy="3600599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585DDC-A4CC-B669-BAB4-2C7AF7C39535}"/>
                  </a:ext>
                </a:extLst>
              </p:cNvPr>
              <p:cNvSpPr txBox="1"/>
              <p:nvPr/>
            </p:nvSpPr>
            <p:spPr>
              <a:xfrm>
                <a:off x="4420778" y="1556884"/>
                <a:ext cx="1296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700" indent="0" algn="l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600" b="1" i="0" kern="1200" dirty="0">
                    <a:solidFill>
                      <a:schemeClr val="tx1"/>
                    </a:solidFill>
                    <a:latin typeface="+mn-lt"/>
                    <a:ea typeface="+mn-ea"/>
                  </a:rPr>
                  <a:t>Rivaroxaban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61DCDBC-A333-32ED-EE7B-F7F2526BE0BD}"/>
                  </a:ext>
                </a:extLst>
              </p:cNvPr>
              <p:cNvSpPr txBox="1"/>
              <p:nvPr/>
            </p:nvSpPr>
            <p:spPr>
              <a:xfrm>
                <a:off x="5789299" y="2315852"/>
                <a:ext cx="5845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700" indent="0" algn="l" defTabSz="36000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Arial" panose="020B0604020202020204" pitchFamily="34" charset="0"/>
                  <a:buNone/>
                </a:pPr>
                <a:r>
                  <a:rPr lang="en-US" sz="1600" b="1" i="0" kern="1200" dirty="0">
                    <a:solidFill>
                      <a:schemeClr val="tx1"/>
                    </a:solidFill>
                    <a:latin typeface="+mn-lt"/>
                    <a:ea typeface="+mn-ea"/>
                  </a:rPr>
                  <a:t>VKA</a:t>
                </a:r>
              </a:p>
            </p:txBody>
          </p:sp>
          <p:grpSp>
            <p:nvGrpSpPr>
              <p:cNvPr id="6" name="Group 83">
                <a:extLst>
                  <a:ext uri="{FF2B5EF4-FFF2-40B4-BE49-F238E27FC236}">
                    <a16:creationId xmlns:a16="http://schemas.microsoft.com/office/drawing/2014/main" id="{0331CAAC-E4A5-FB70-169B-755194446DD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83081" y="1043613"/>
                <a:ext cx="7455707" cy="3600599"/>
                <a:chOff x="3761" y="155"/>
                <a:chExt cx="3347" cy="3549"/>
              </a:xfrm>
            </p:grpSpPr>
            <p:sp>
              <p:nvSpPr>
                <p:cNvPr id="7" name="AutoShape 82">
                  <a:extLst>
                    <a:ext uri="{FF2B5EF4-FFF2-40B4-BE49-F238E27FC236}">
                      <a16:creationId xmlns:a16="http://schemas.microsoft.com/office/drawing/2014/main" id="{9A7B8B8A-8CB2-5C0F-A6CC-DD75DEC8865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61" y="155"/>
                  <a:ext cx="3347" cy="35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8" name="Rectangle 84">
                  <a:extLst>
                    <a:ext uri="{FF2B5EF4-FFF2-40B4-BE49-F238E27FC236}">
                      <a16:creationId xmlns:a16="http://schemas.microsoft.com/office/drawing/2014/main" id="{431564F1-18D5-C001-3135-DD27268868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23" y="3513"/>
                  <a:ext cx="56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" name="Rectangle 85">
                  <a:extLst>
                    <a:ext uri="{FF2B5EF4-FFF2-40B4-BE49-F238E27FC236}">
                      <a16:creationId xmlns:a16="http://schemas.microsoft.com/office/drawing/2014/main" id="{994BEA73-67ED-2964-BC8A-F9EF1D8E9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3075" y="1657"/>
                  <a:ext cx="1818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n-lt"/>
                    </a:rPr>
                    <a:t>Cumulative Incidence (%)</a:t>
                  </a:r>
                  <a:endPara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  <p:sp>
              <p:nvSpPr>
                <p:cNvPr id="12" name="Freeform 86">
                  <a:extLst>
                    <a:ext uri="{FF2B5EF4-FFF2-40B4-BE49-F238E27FC236}">
                      <a16:creationId xmlns:a16="http://schemas.microsoft.com/office/drawing/2014/main" id="{8DAF365B-D2FB-662D-7E41-0E7F38E73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0" y="589"/>
                  <a:ext cx="2168" cy="2595"/>
                </a:xfrm>
                <a:custGeom>
                  <a:avLst/>
                  <a:gdLst>
                    <a:gd name="T0" fmla="*/ 29 w 4334"/>
                    <a:gd name="T1" fmla="*/ 5084 h 5189"/>
                    <a:gd name="T2" fmla="*/ 67 w 4334"/>
                    <a:gd name="T3" fmla="*/ 5025 h 5189"/>
                    <a:gd name="T4" fmla="*/ 100 w 4334"/>
                    <a:gd name="T5" fmla="*/ 4949 h 5189"/>
                    <a:gd name="T6" fmla="*/ 163 w 4334"/>
                    <a:gd name="T7" fmla="*/ 4859 h 5189"/>
                    <a:gd name="T8" fmla="*/ 216 w 4334"/>
                    <a:gd name="T9" fmla="*/ 4761 h 5189"/>
                    <a:gd name="T10" fmla="*/ 273 w 4334"/>
                    <a:gd name="T11" fmla="*/ 4679 h 5189"/>
                    <a:gd name="T12" fmla="*/ 317 w 4334"/>
                    <a:gd name="T13" fmla="*/ 4603 h 5189"/>
                    <a:gd name="T14" fmla="*/ 369 w 4334"/>
                    <a:gd name="T15" fmla="*/ 4527 h 5189"/>
                    <a:gd name="T16" fmla="*/ 422 w 4334"/>
                    <a:gd name="T17" fmla="*/ 4443 h 5189"/>
                    <a:gd name="T18" fmla="*/ 453 w 4334"/>
                    <a:gd name="T19" fmla="*/ 4368 h 5189"/>
                    <a:gd name="T20" fmla="*/ 493 w 4334"/>
                    <a:gd name="T21" fmla="*/ 4277 h 5189"/>
                    <a:gd name="T22" fmla="*/ 571 w 4334"/>
                    <a:gd name="T23" fmla="*/ 4208 h 5189"/>
                    <a:gd name="T24" fmla="*/ 621 w 4334"/>
                    <a:gd name="T25" fmla="*/ 4140 h 5189"/>
                    <a:gd name="T26" fmla="*/ 675 w 4334"/>
                    <a:gd name="T27" fmla="*/ 4079 h 5189"/>
                    <a:gd name="T28" fmla="*/ 756 w 4334"/>
                    <a:gd name="T29" fmla="*/ 4002 h 5189"/>
                    <a:gd name="T30" fmla="*/ 812 w 4334"/>
                    <a:gd name="T31" fmla="*/ 3940 h 5189"/>
                    <a:gd name="T32" fmla="*/ 864 w 4334"/>
                    <a:gd name="T33" fmla="*/ 3879 h 5189"/>
                    <a:gd name="T34" fmla="*/ 912 w 4334"/>
                    <a:gd name="T35" fmla="*/ 3809 h 5189"/>
                    <a:gd name="T36" fmla="*/ 943 w 4334"/>
                    <a:gd name="T37" fmla="*/ 3733 h 5189"/>
                    <a:gd name="T38" fmla="*/ 983 w 4334"/>
                    <a:gd name="T39" fmla="*/ 3656 h 5189"/>
                    <a:gd name="T40" fmla="*/ 1030 w 4334"/>
                    <a:gd name="T41" fmla="*/ 3587 h 5189"/>
                    <a:gd name="T42" fmla="*/ 1108 w 4334"/>
                    <a:gd name="T43" fmla="*/ 3517 h 5189"/>
                    <a:gd name="T44" fmla="*/ 1163 w 4334"/>
                    <a:gd name="T45" fmla="*/ 3433 h 5189"/>
                    <a:gd name="T46" fmla="*/ 1231 w 4334"/>
                    <a:gd name="T47" fmla="*/ 3355 h 5189"/>
                    <a:gd name="T48" fmla="*/ 1274 w 4334"/>
                    <a:gd name="T49" fmla="*/ 3286 h 5189"/>
                    <a:gd name="T50" fmla="*/ 1324 w 4334"/>
                    <a:gd name="T51" fmla="*/ 3232 h 5189"/>
                    <a:gd name="T52" fmla="*/ 1373 w 4334"/>
                    <a:gd name="T53" fmla="*/ 3171 h 5189"/>
                    <a:gd name="T54" fmla="*/ 1440 w 4334"/>
                    <a:gd name="T55" fmla="*/ 3101 h 5189"/>
                    <a:gd name="T56" fmla="*/ 1471 w 4334"/>
                    <a:gd name="T57" fmla="*/ 3016 h 5189"/>
                    <a:gd name="T58" fmla="*/ 1539 w 4334"/>
                    <a:gd name="T59" fmla="*/ 2940 h 5189"/>
                    <a:gd name="T60" fmla="*/ 1648 w 4334"/>
                    <a:gd name="T61" fmla="*/ 2855 h 5189"/>
                    <a:gd name="T62" fmla="*/ 1734 w 4334"/>
                    <a:gd name="T63" fmla="*/ 2784 h 5189"/>
                    <a:gd name="T64" fmla="*/ 1779 w 4334"/>
                    <a:gd name="T65" fmla="*/ 2699 h 5189"/>
                    <a:gd name="T66" fmla="*/ 1819 w 4334"/>
                    <a:gd name="T67" fmla="*/ 2645 h 5189"/>
                    <a:gd name="T68" fmla="*/ 1869 w 4334"/>
                    <a:gd name="T69" fmla="*/ 2567 h 5189"/>
                    <a:gd name="T70" fmla="*/ 1911 w 4334"/>
                    <a:gd name="T71" fmla="*/ 2497 h 5189"/>
                    <a:gd name="T72" fmla="*/ 1985 w 4334"/>
                    <a:gd name="T73" fmla="*/ 2428 h 5189"/>
                    <a:gd name="T74" fmla="*/ 2030 w 4334"/>
                    <a:gd name="T75" fmla="*/ 2373 h 5189"/>
                    <a:gd name="T76" fmla="*/ 2086 w 4334"/>
                    <a:gd name="T77" fmla="*/ 2310 h 5189"/>
                    <a:gd name="T78" fmla="*/ 2148 w 4334"/>
                    <a:gd name="T79" fmla="*/ 2255 h 5189"/>
                    <a:gd name="T80" fmla="*/ 2209 w 4334"/>
                    <a:gd name="T81" fmla="*/ 2192 h 5189"/>
                    <a:gd name="T82" fmla="*/ 2280 w 4334"/>
                    <a:gd name="T83" fmla="*/ 2114 h 5189"/>
                    <a:gd name="T84" fmla="*/ 2354 w 4334"/>
                    <a:gd name="T85" fmla="*/ 2051 h 5189"/>
                    <a:gd name="T86" fmla="*/ 2463 w 4334"/>
                    <a:gd name="T87" fmla="*/ 1995 h 5189"/>
                    <a:gd name="T88" fmla="*/ 2525 w 4334"/>
                    <a:gd name="T89" fmla="*/ 1922 h 5189"/>
                    <a:gd name="T90" fmla="*/ 2629 w 4334"/>
                    <a:gd name="T91" fmla="*/ 1855 h 5189"/>
                    <a:gd name="T92" fmla="*/ 2695 w 4334"/>
                    <a:gd name="T93" fmla="*/ 1785 h 5189"/>
                    <a:gd name="T94" fmla="*/ 2740 w 4334"/>
                    <a:gd name="T95" fmla="*/ 1724 h 5189"/>
                    <a:gd name="T96" fmla="*/ 2797 w 4334"/>
                    <a:gd name="T97" fmla="*/ 1641 h 5189"/>
                    <a:gd name="T98" fmla="*/ 2847 w 4334"/>
                    <a:gd name="T99" fmla="*/ 1557 h 5189"/>
                    <a:gd name="T100" fmla="*/ 2892 w 4334"/>
                    <a:gd name="T101" fmla="*/ 1449 h 5189"/>
                    <a:gd name="T102" fmla="*/ 2963 w 4334"/>
                    <a:gd name="T103" fmla="*/ 1357 h 5189"/>
                    <a:gd name="T104" fmla="*/ 3010 w 4334"/>
                    <a:gd name="T105" fmla="*/ 1262 h 5189"/>
                    <a:gd name="T106" fmla="*/ 3154 w 4334"/>
                    <a:gd name="T107" fmla="*/ 1173 h 5189"/>
                    <a:gd name="T108" fmla="*/ 3270 w 4334"/>
                    <a:gd name="T109" fmla="*/ 1076 h 5189"/>
                    <a:gd name="T110" fmla="*/ 3362 w 4334"/>
                    <a:gd name="T111" fmla="*/ 969 h 5189"/>
                    <a:gd name="T112" fmla="*/ 3478 w 4334"/>
                    <a:gd name="T113" fmla="*/ 842 h 5189"/>
                    <a:gd name="T114" fmla="*/ 3673 w 4334"/>
                    <a:gd name="T115" fmla="*/ 716 h 5189"/>
                    <a:gd name="T116" fmla="*/ 3791 w 4334"/>
                    <a:gd name="T117" fmla="*/ 515 h 5189"/>
                    <a:gd name="T118" fmla="*/ 4061 w 4334"/>
                    <a:gd name="T119" fmla="*/ 301 h 5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334" h="5189">
                      <a:moveTo>
                        <a:pt x="0" y="5189"/>
                      </a:moveTo>
                      <a:lnTo>
                        <a:pt x="7" y="5189"/>
                      </a:lnTo>
                      <a:lnTo>
                        <a:pt x="7" y="5166"/>
                      </a:lnTo>
                      <a:lnTo>
                        <a:pt x="15" y="5166"/>
                      </a:lnTo>
                      <a:lnTo>
                        <a:pt x="15" y="5151"/>
                      </a:lnTo>
                      <a:lnTo>
                        <a:pt x="17" y="5151"/>
                      </a:lnTo>
                      <a:lnTo>
                        <a:pt x="17" y="5144"/>
                      </a:lnTo>
                      <a:lnTo>
                        <a:pt x="21" y="5144"/>
                      </a:lnTo>
                      <a:lnTo>
                        <a:pt x="21" y="5137"/>
                      </a:lnTo>
                      <a:lnTo>
                        <a:pt x="24" y="5137"/>
                      </a:lnTo>
                      <a:lnTo>
                        <a:pt x="24" y="5107"/>
                      </a:lnTo>
                      <a:lnTo>
                        <a:pt x="26" y="5107"/>
                      </a:lnTo>
                      <a:lnTo>
                        <a:pt x="26" y="5098"/>
                      </a:lnTo>
                      <a:lnTo>
                        <a:pt x="29" y="5098"/>
                      </a:lnTo>
                      <a:lnTo>
                        <a:pt x="29" y="5084"/>
                      </a:lnTo>
                      <a:lnTo>
                        <a:pt x="31" y="5084"/>
                      </a:lnTo>
                      <a:lnTo>
                        <a:pt x="31" y="5077"/>
                      </a:lnTo>
                      <a:lnTo>
                        <a:pt x="45" y="5077"/>
                      </a:lnTo>
                      <a:lnTo>
                        <a:pt x="45" y="5069"/>
                      </a:lnTo>
                      <a:lnTo>
                        <a:pt x="47" y="5069"/>
                      </a:lnTo>
                      <a:lnTo>
                        <a:pt x="47" y="5061"/>
                      </a:lnTo>
                      <a:lnTo>
                        <a:pt x="55" y="5061"/>
                      </a:lnTo>
                      <a:lnTo>
                        <a:pt x="55" y="5054"/>
                      </a:lnTo>
                      <a:lnTo>
                        <a:pt x="57" y="5054"/>
                      </a:lnTo>
                      <a:lnTo>
                        <a:pt x="57" y="5046"/>
                      </a:lnTo>
                      <a:lnTo>
                        <a:pt x="62" y="5046"/>
                      </a:lnTo>
                      <a:lnTo>
                        <a:pt x="62" y="5032"/>
                      </a:lnTo>
                      <a:lnTo>
                        <a:pt x="66" y="5032"/>
                      </a:lnTo>
                      <a:lnTo>
                        <a:pt x="66" y="5025"/>
                      </a:lnTo>
                      <a:lnTo>
                        <a:pt x="67" y="5025"/>
                      </a:lnTo>
                      <a:lnTo>
                        <a:pt x="67" y="5016"/>
                      </a:lnTo>
                      <a:lnTo>
                        <a:pt x="71" y="5016"/>
                      </a:lnTo>
                      <a:lnTo>
                        <a:pt x="71" y="5009"/>
                      </a:lnTo>
                      <a:lnTo>
                        <a:pt x="76" y="5009"/>
                      </a:lnTo>
                      <a:lnTo>
                        <a:pt x="76" y="5002"/>
                      </a:lnTo>
                      <a:lnTo>
                        <a:pt x="81" y="5002"/>
                      </a:lnTo>
                      <a:lnTo>
                        <a:pt x="81" y="4993"/>
                      </a:lnTo>
                      <a:lnTo>
                        <a:pt x="85" y="4993"/>
                      </a:lnTo>
                      <a:lnTo>
                        <a:pt x="85" y="4986"/>
                      </a:lnTo>
                      <a:lnTo>
                        <a:pt x="86" y="4986"/>
                      </a:lnTo>
                      <a:lnTo>
                        <a:pt x="86" y="4971"/>
                      </a:lnTo>
                      <a:lnTo>
                        <a:pt x="95" y="4971"/>
                      </a:lnTo>
                      <a:lnTo>
                        <a:pt x="95" y="4956"/>
                      </a:lnTo>
                      <a:lnTo>
                        <a:pt x="100" y="4956"/>
                      </a:lnTo>
                      <a:lnTo>
                        <a:pt x="100" y="4949"/>
                      </a:lnTo>
                      <a:lnTo>
                        <a:pt x="102" y="4949"/>
                      </a:lnTo>
                      <a:lnTo>
                        <a:pt x="102" y="4934"/>
                      </a:lnTo>
                      <a:lnTo>
                        <a:pt x="107" y="4934"/>
                      </a:lnTo>
                      <a:lnTo>
                        <a:pt x="107" y="4927"/>
                      </a:lnTo>
                      <a:lnTo>
                        <a:pt x="121" y="4927"/>
                      </a:lnTo>
                      <a:lnTo>
                        <a:pt x="121" y="4918"/>
                      </a:lnTo>
                      <a:lnTo>
                        <a:pt x="126" y="4918"/>
                      </a:lnTo>
                      <a:lnTo>
                        <a:pt x="126" y="4904"/>
                      </a:lnTo>
                      <a:lnTo>
                        <a:pt x="131" y="4904"/>
                      </a:lnTo>
                      <a:lnTo>
                        <a:pt x="131" y="4888"/>
                      </a:lnTo>
                      <a:lnTo>
                        <a:pt x="133" y="4888"/>
                      </a:lnTo>
                      <a:lnTo>
                        <a:pt x="133" y="4881"/>
                      </a:lnTo>
                      <a:lnTo>
                        <a:pt x="147" y="4881"/>
                      </a:lnTo>
                      <a:lnTo>
                        <a:pt x="147" y="4859"/>
                      </a:lnTo>
                      <a:lnTo>
                        <a:pt x="163" y="4859"/>
                      </a:lnTo>
                      <a:lnTo>
                        <a:pt x="163" y="4843"/>
                      </a:lnTo>
                      <a:lnTo>
                        <a:pt x="171" y="4843"/>
                      </a:lnTo>
                      <a:lnTo>
                        <a:pt x="171" y="4836"/>
                      </a:lnTo>
                      <a:lnTo>
                        <a:pt x="173" y="4836"/>
                      </a:lnTo>
                      <a:lnTo>
                        <a:pt x="173" y="4822"/>
                      </a:lnTo>
                      <a:lnTo>
                        <a:pt x="176" y="4822"/>
                      </a:lnTo>
                      <a:lnTo>
                        <a:pt x="176" y="4813"/>
                      </a:lnTo>
                      <a:lnTo>
                        <a:pt x="178" y="4813"/>
                      </a:lnTo>
                      <a:lnTo>
                        <a:pt x="178" y="4799"/>
                      </a:lnTo>
                      <a:lnTo>
                        <a:pt x="189" y="4799"/>
                      </a:lnTo>
                      <a:lnTo>
                        <a:pt x="189" y="4791"/>
                      </a:lnTo>
                      <a:lnTo>
                        <a:pt x="211" y="4791"/>
                      </a:lnTo>
                      <a:lnTo>
                        <a:pt x="211" y="4776"/>
                      </a:lnTo>
                      <a:lnTo>
                        <a:pt x="216" y="4776"/>
                      </a:lnTo>
                      <a:lnTo>
                        <a:pt x="216" y="4761"/>
                      </a:lnTo>
                      <a:lnTo>
                        <a:pt x="221" y="4761"/>
                      </a:lnTo>
                      <a:lnTo>
                        <a:pt x="221" y="4754"/>
                      </a:lnTo>
                      <a:lnTo>
                        <a:pt x="223" y="4754"/>
                      </a:lnTo>
                      <a:lnTo>
                        <a:pt x="223" y="4731"/>
                      </a:lnTo>
                      <a:lnTo>
                        <a:pt x="227" y="4731"/>
                      </a:lnTo>
                      <a:lnTo>
                        <a:pt x="227" y="4724"/>
                      </a:lnTo>
                      <a:lnTo>
                        <a:pt x="237" y="4724"/>
                      </a:lnTo>
                      <a:lnTo>
                        <a:pt x="237" y="4715"/>
                      </a:lnTo>
                      <a:lnTo>
                        <a:pt x="242" y="4715"/>
                      </a:lnTo>
                      <a:lnTo>
                        <a:pt x="242" y="4708"/>
                      </a:lnTo>
                      <a:lnTo>
                        <a:pt x="244" y="4708"/>
                      </a:lnTo>
                      <a:lnTo>
                        <a:pt x="244" y="4701"/>
                      </a:lnTo>
                      <a:lnTo>
                        <a:pt x="272" y="4701"/>
                      </a:lnTo>
                      <a:lnTo>
                        <a:pt x="272" y="4679"/>
                      </a:lnTo>
                      <a:lnTo>
                        <a:pt x="273" y="4679"/>
                      </a:lnTo>
                      <a:lnTo>
                        <a:pt x="273" y="4663"/>
                      </a:lnTo>
                      <a:lnTo>
                        <a:pt x="277" y="4663"/>
                      </a:lnTo>
                      <a:lnTo>
                        <a:pt x="277" y="4656"/>
                      </a:lnTo>
                      <a:lnTo>
                        <a:pt x="279" y="4656"/>
                      </a:lnTo>
                      <a:lnTo>
                        <a:pt x="279" y="4647"/>
                      </a:lnTo>
                      <a:lnTo>
                        <a:pt x="298" y="4647"/>
                      </a:lnTo>
                      <a:lnTo>
                        <a:pt x="298" y="4640"/>
                      </a:lnTo>
                      <a:lnTo>
                        <a:pt x="303" y="4640"/>
                      </a:lnTo>
                      <a:lnTo>
                        <a:pt x="303" y="4626"/>
                      </a:lnTo>
                      <a:lnTo>
                        <a:pt x="306" y="4626"/>
                      </a:lnTo>
                      <a:lnTo>
                        <a:pt x="306" y="4618"/>
                      </a:lnTo>
                      <a:lnTo>
                        <a:pt x="311" y="4618"/>
                      </a:lnTo>
                      <a:lnTo>
                        <a:pt x="311" y="4610"/>
                      </a:lnTo>
                      <a:lnTo>
                        <a:pt x="317" y="4610"/>
                      </a:lnTo>
                      <a:lnTo>
                        <a:pt x="317" y="4603"/>
                      </a:lnTo>
                      <a:lnTo>
                        <a:pt x="318" y="4603"/>
                      </a:lnTo>
                      <a:lnTo>
                        <a:pt x="318" y="4595"/>
                      </a:lnTo>
                      <a:lnTo>
                        <a:pt x="334" y="4595"/>
                      </a:lnTo>
                      <a:lnTo>
                        <a:pt x="334" y="4588"/>
                      </a:lnTo>
                      <a:lnTo>
                        <a:pt x="350" y="4588"/>
                      </a:lnTo>
                      <a:lnTo>
                        <a:pt x="350" y="4572"/>
                      </a:lnTo>
                      <a:lnTo>
                        <a:pt x="353" y="4572"/>
                      </a:lnTo>
                      <a:lnTo>
                        <a:pt x="353" y="4558"/>
                      </a:lnTo>
                      <a:lnTo>
                        <a:pt x="355" y="4558"/>
                      </a:lnTo>
                      <a:lnTo>
                        <a:pt x="355" y="4542"/>
                      </a:lnTo>
                      <a:lnTo>
                        <a:pt x="360" y="4542"/>
                      </a:lnTo>
                      <a:lnTo>
                        <a:pt x="360" y="4535"/>
                      </a:lnTo>
                      <a:lnTo>
                        <a:pt x="367" y="4535"/>
                      </a:lnTo>
                      <a:lnTo>
                        <a:pt x="367" y="4527"/>
                      </a:lnTo>
                      <a:lnTo>
                        <a:pt x="369" y="4527"/>
                      </a:lnTo>
                      <a:lnTo>
                        <a:pt x="369" y="4520"/>
                      </a:lnTo>
                      <a:lnTo>
                        <a:pt x="374" y="4520"/>
                      </a:lnTo>
                      <a:lnTo>
                        <a:pt x="374" y="4513"/>
                      </a:lnTo>
                      <a:lnTo>
                        <a:pt x="377" y="4513"/>
                      </a:lnTo>
                      <a:lnTo>
                        <a:pt x="377" y="4504"/>
                      </a:lnTo>
                      <a:lnTo>
                        <a:pt x="393" y="4504"/>
                      </a:lnTo>
                      <a:lnTo>
                        <a:pt x="393" y="4490"/>
                      </a:lnTo>
                      <a:lnTo>
                        <a:pt x="395" y="4490"/>
                      </a:lnTo>
                      <a:lnTo>
                        <a:pt x="395" y="4474"/>
                      </a:lnTo>
                      <a:lnTo>
                        <a:pt x="414" y="4474"/>
                      </a:lnTo>
                      <a:lnTo>
                        <a:pt x="414" y="4467"/>
                      </a:lnTo>
                      <a:lnTo>
                        <a:pt x="415" y="4467"/>
                      </a:lnTo>
                      <a:lnTo>
                        <a:pt x="415" y="4452"/>
                      </a:lnTo>
                      <a:lnTo>
                        <a:pt x="422" y="4452"/>
                      </a:lnTo>
                      <a:lnTo>
                        <a:pt x="422" y="4443"/>
                      </a:lnTo>
                      <a:lnTo>
                        <a:pt x="424" y="4443"/>
                      </a:lnTo>
                      <a:lnTo>
                        <a:pt x="424" y="4436"/>
                      </a:lnTo>
                      <a:lnTo>
                        <a:pt x="427" y="4436"/>
                      </a:lnTo>
                      <a:lnTo>
                        <a:pt x="427" y="4429"/>
                      </a:lnTo>
                      <a:lnTo>
                        <a:pt x="429" y="4429"/>
                      </a:lnTo>
                      <a:lnTo>
                        <a:pt x="429" y="4420"/>
                      </a:lnTo>
                      <a:lnTo>
                        <a:pt x="433" y="4420"/>
                      </a:lnTo>
                      <a:lnTo>
                        <a:pt x="433" y="4413"/>
                      </a:lnTo>
                      <a:lnTo>
                        <a:pt x="438" y="4413"/>
                      </a:lnTo>
                      <a:lnTo>
                        <a:pt x="438" y="4384"/>
                      </a:lnTo>
                      <a:lnTo>
                        <a:pt x="443" y="4384"/>
                      </a:lnTo>
                      <a:lnTo>
                        <a:pt x="443" y="4375"/>
                      </a:lnTo>
                      <a:lnTo>
                        <a:pt x="445" y="4375"/>
                      </a:lnTo>
                      <a:lnTo>
                        <a:pt x="445" y="4368"/>
                      </a:lnTo>
                      <a:lnTo>
                        <a:pt x="453" y="4368"/>
                      </a:lnTo>
                      <a:lnTo>
                        <a:pt x="453" y="4361"/>
                      </a:lnTo>
                      <a:lnTo>
                        <a:pt x="459" y="4361"/>
                      </a:lnTo>
                      <a:lnTo>
                        <a:pt x="459" y="4345"/>
                      </a:lnTo>
                      <a:lnTo>
                        <a:pt x="460" y="4345"/>
                      </a:lnTo>
                      <a:lnTo>
                        <a:pt x="460" y="4330"/>
                      </a:lnTo>
                      <a:lnTo>
                        <a:pt x="464" y="4330"/>
                      </a:lnTo>
                      <a:lnTo>
                        <a:pt x="464" y="4323"/>
                      </a:lnTo>
                      <a:lnTo>
                        <a:pt x="466" y="4323"/>
                      </a:lnTo>
                      <a:lnTo>
                        <a:pt x="466" y="4315"/>
                      </a:lnTo>
                      <a:lnTo>
                        <a:pt x="469" y="4315"/>
                      </a:lnTo>
                      <a:lnTo>
                        <a:pt x="469" y="4293"/>
                      </a:lnTo>
                      <a:lnTo>
                        <a:pt x="490" y="4293"/>
                      </a:lnTo>
                      <a:lnTo>
                        <a:pt x="490" y="4284"/>
                      </a:lnTo>
                      <a:lnTo>
                        <a:pt x="493" y="4284"/>
                      </a:lnTo>
                      <a:lnTo>
                        <a:pt x="493" y="4277"/>
                      </a:lnTo>
                      <a:lnTo>
                        <a:pt x="505" y="4277"/>
                      </a:lnTo>
                      <a:lnTo>
                        <a:pt x="505" y="4269"/>
                      </a:lnTo>
                      <a:lnTo>
                        <a:pt x="509" y="4269"/>
                      </a:lnTo>
                      <a:lnTo>
                        <a:pt x="509" y="4262"/>
                      </a:lnTo>
                      <a:lnTo>
                        <a:pt x="514" y="4262"/>
                      </a:lnTo>
                      <a:lnTo>
                        <a:pt x="514" y="4254"/>
                      </a:lnTo>
                      <a:lnTo>
                        <a:pt x="519" y="4254"/>
                      </a:lnTo>
                      <a:lnTo>
                        <a:pt x="519" y="4232"/>
                      </a:lnTo>
                      <a:lnTo>
                        <a:pt x="545" y="4232"/>
                      </a:lnTo>
                      <a:lnTo>
                        <a:pt x="545" y="4223"/>
                      </a:lnTo>
                      <a:lnTo>
                        <a:pt x="550" y="4223"/>
                      </a:lnTo>
                      <a:lnTo>
                        <a:pt x="550" y="4216"/>
                      </a:lnTo>
                      <a:lnTo>
                        <a:pt x="564" y="4216"/>
                      </a:lnTo>
                      <a:lnTo>
                        <a:pt x="564" y="4208"/>
                      </a:lnTo>
                      <a:lnTo>
                        <a:pt x="571" y="4208"/>
                      </a:lnTo>
                      <a:lnTo>
                        <a:pt x="571" y="4193"/>
                      </a:lnTo>
                      <a:lnTo>
                        <a:pt x="575" y="4193"/>
                      </a:lnTo>
                      <a:lnTo>
                        <a:pt x="575" y="4185"/>
                      </a:lnTo>
                      <a:lnTo>
                        <a:pt x="580" y="4185"/>
                      </a:lnTo>
                      <a:lnTo>
                        <a:pt x="580" y="4178"/>
                      </a:lnTo>
                      <a:lnTo>
                        <a:pt x="594" y="4178"/>
                      </a:lnTo>
                      <a:lnTo>
                        <a:pt x="594" y="4169"/>
                      </a:lnTo>
                      <a:lnTo>
                        <a:pt x="599" y="4169"/>
                      </a:lnTo>
                      <a:lnTo>
                        <a:pt x="599" y="4162"/>
                      </a:lnTo>
                      <a:lnTo>
                        <a:pt x="611" y="4162"/>
                      </a:lnTo>
                      <a:lnTo>
                        <a:pt x="611" y="4155"/>
                      </a:lnTo>
                      <a:lnTo>
                        <a:pt x="616" y="4155"/>
                      </a:lnTo>
                      <a:lnTo>
                        <a:pt x="616" y="4147"/>
                      </a:lnTo>
                      <a:lnTo>
                        <a:pt x="621" y="4147"/>
                      </a:lnTo>
                      <a:lnTo>
                        <a:pt x="621" y="4140"/>
                      </a:lnTo>
                      <a:lnTo>
                        <a:pt x="626" y="4140"/>
                      </a:lnTo>
                      <a:lnTo>
                        <a:pt x="626" y="4131"/>
                      </a:lnTo>
                      <a:lnTo>
                        <a:pt x="630" y="4131"/>
                      </a:lnTo>
                      <a:lnTo>
                        <a:pt x="630" y="4124"/>
                      </a:lnTo>
                      <a:lnTo>
                        <a:pt x="649" y="4124"/>
                      </a:lnTo>
                      <a:lnTo>
                        <a:pt x="649" y="4117"/>
                      </a:lnTo>
                      <a:lnTo>
                        <a:pt x="656" y="4117"/>
                      </a:lnTo>
                      <a:lnTo>
                        <a:pt x="656" y="4108"/>
                      </a:lnTo>
                      <a:lnTo>
                        <a:pt x="659" y="4108"/>
                      </a:lnTo>
                      <a:lnTo>
                        <a:pt x="659" y="4101"/>
                      </a:lnTo>
                      <a:lnTo>
                        <a:pt x="665" y="4101"/>
                      </a:lnTo>
                      <a:lnTo>
                        <a:pt x="665" y="4093"/>
                      </a:lnTo>
                      <a:lnTo>
                        <a:pt x="672" y="4093"/>
                      </a:lnTo>
                      <a:lnTo>
                        <a:pt x="672" y="4079"/>
                      </a:lnTo>
                      <a:lnTo>
                        <a:pt x="675" y="4079"/>
                      </a:lnTo>
                      <a:lnTo>
                        <a:pt x="675" y="4070"/>
                      </a:lnTo>
                      <a:lnTo>
                        <a:pt x="710" y="4070"/>
                      </a:lnTo>
                      <a:lnTo>
                        <a:pt x="710" y="4063"/>
                      </a:lnTo>
                      <a:lnTo>
                        <a:pt x="711" y="4063"/>
                      </a:lnTo>
                      <a:lnTo>
                        <a:pt x="711" y="4047"/>
                      </a:lnTo>
                      <a:lnTo>
                        <a:pt x="720" y="4047"/>
                      </a:lnTo>
                      <a:lnTo>
                        <a:pt x="720" y="4040"/>
                      </a:lnTo>
                      <a:lnTo>
                        <a:pt x="732" y="4040"/>
                      </a:lnTo>
                      <a:lnTo>
                        <a:pt x="732" y="4032"/>
                      </a:lnTo>
                      <a:lnTo>
                        <a:pt x="737" y="4032"/>
                      </a:lnTo>
                      <a:lnTo>
                        <a:pt x="737" y="4025"/>
                      </a:lnTo>
                      <a:lnTo>
                        <a:pt x="753" y="4025"/>
                      </a:lnTo>
                      <a:lnTo>
                        <a:pt x="753" y="4016"/>
                      </a:lnTo>
                      <a:lnTo>
                        <a:pt x="756" y="4016"/>
                      </a:lnTo>
                      <a:lnTo>
                        <a:pt x="756" y="4002"/>
                      </a:lnTo>
                      <a:lnTo>
                        <a:pt x="760" y="4002"/>
                      </a:lnTo>
                      <a:lnTo>
                        <a:pt x="760" y="3994"/>
                      </a:lnTo>
                      <a:lnTo>
                        <a:pt x="765" y="3994"/>
                      </a:lnTo>
                      <a:lnTo>
                        <a:pt x="765" y="3986"/>
                      </a:lnTo>
                      <a:lnTo>
                        <a:pt x="767" y="3986"/>
                      </a:lnTo>
                      <a:lnTo>
                        <a:pt x="767" y="3978"/>
                      </a:lnTo>
                      <a:lnTo>
                        <a:pt x="770" y="3978"/>
                      </a:lnTo>
                      <a:lnTo>
                        <a:pt x="770" y="3971"/>
                      </a:lnTo>
                      <a:lnTo>
                        <a:pt x="786" y="3971"/>
                      </a:lnTo>
                      <a:lnTo>
                        <a:pt x="786" y="3964"/>
                      </a:lnTo>
                      <a:lnTo>
                        <a:pt x="803" y="3964"/>
                      </a:lnTo>
                      <a:lnTo>
                        <a:pt x="803" y="3955"/>
                      </a:lnTo>
                      <a:lnTo>
                        <a:pt x="808" y="3955"/>
                      </a:lnTo>
                      <a:lnTo>
                        <a:pt x="808" y="3940"/>
                      </a:lnTo>
                      <a:lnTo>
                        <a:pt x="812" y="3940"/>
                      </a:lnTo>
                      <a:lnTo>
                        <a:pt x="812" y="3933"/>
                      </a:lnTo>
                      <a:lnTo>
                        <a:pt x="815" y="3933"/>
                      </a:lnTo>
                      <a:lnTo>
                        <a:pt x="815" y="3925"/>
                      </a:lnTo>
                      <a:lnTo>
                        <a:pt x="817" y="3925"/>
                      </a:lnTo>
                      <a:lnTo>
                        <a:pt x="817" y="3917"/>
                      </a:lnTo>
                      <a:lnTo>
                        <a:pt x="826" y="3917"/>
                      </a:lnTo>
                      <a:lnTo>
                        <a:pt x="826" y="3910"/>
                      </a:lnTo>
                      <a:lnTo>
                        <a:pt x="836" y="3910"/>
                      </a:lnTo>
                      <a:lnTo>
                        <a:pt x="836" y="3901"/>
                      </a:lnTo>
                      <a:lnTo>
                        <a:pt x="853" y="3901"/>
                      </a:lnTo>
                      <a:lnTo>
                        <a:pt x="853" y="3894"/>
                      </a:lnTo>
                      <a:lnTo>
                        <a:pt x="857" y="3894"/>
                      </a:lnTo>
                      <a:lnTo>
                        <a:pt x="857" y="3886"/>
                      </a:lnTo>
                      <a:lnTo>
                        <a:pt x="864" y="3886"/>
                      </a:lnTo>
                      <a:lnTo>
                        <a:pt x="864" y="3879"/>
                      </a:lnTo>
                      <a:lnTo>
                        <a:pt x="872" y="3879"/>
                      </a:lnTo>
                      <a:lnTo>
                        <a:pt x="872" y="3856"/>
                      </a:lnTo>
                      <a:lnTo>
                        <a:pt x="881" y="3856"/>
                      </a:lnTo>
                      <a:lnTo>
                        <a:pt x="881" y="3847"/>
                      </a:lnTo>
                      <a:lnTo>
                        <a:pt x="883" y="3847"/>
                      </a:lnTo>
                      <a:lnTo>
                        <a:pt x="883" y="3840"/>
                      </a:lnTo>
                      <a:lnTo>
                        <a:pt x="886" y="3840"/>
                      </a:lnTo>
                      <a:lnTo>
                        <a:pt x="886" y="3833"/>
                      </a:lnTo>
                      <a:lnTo>
                        <a:pt x="888" y="3833"/>
                      </a:lnTo>
                      <a:lnTo>
                        <a:pt x="888" y="3825"/>
                      </a:lnTo>
                      <a:lnTo>
                        <a:pt x="891" y="3825"/>
                      </a:lnTo>
                      <a:lnTo>
                        <a:pt x="891" y="3818"/>
                      </a:lnTo>
                      <a:lnTo>
                        <a:pt x="893" y="3818"/>
                      </a:lnTo>
                      <a:lnTo>
                        <a:pt x="893" y="3809"/>
                      </a:lnTo>
                      <a:lnTo>
                        <a:pt x="912" y="3809"/>
                      </a:lnTo>
                      <a:lnTo>
                        <a:pt x="912" y="3802"/>
                      </a:lnTo>
                      <a:lnTo>
                        <a:pt x="914" y="3802"/>
                      </a:lnTo>
                      <a:lnTo>
                        <a:pt x="914" y="3794"/>
                      </a:lnTo>
                      <a:lnTo>
                        <a:pt x="917" y="3794"/>
                      </a:lnTo>
                      <a:lnTo>
                        <a:pt x="917" y="3779"/>
                      </a:lnTo>
                      <a:lnTo>
                        <a:pt x="919" y="3779"/>
                      </a:lnTo>
                      <a:lnTo>
                        <a:pt x="919" y="3771"/>
                      </a:lnTo>
                      <a:lnTo>
                        <a:pt x="923" y="3771"/>
                      </a:lnTo>
                      <a:lnTo>
                        <a:pt x="923" y="3764"/>
                      </a:lnTo>
                      <a:lnTo>
                        <a:pt x="938" y="3764"/>
                      </a:lnTo>
                      <a:lnTo>
                        <a:pt x="938" y="3755"/>
                      </a:lnTo>
                      <a:lnTo>
                        <a:pt x="942" y="3755"/>
                      </a:lnTo>
                      <a:lnTo>
                        <a:pt x="942" y="3748"/>
                      </a:lnTo>
                      <a:lnTo>
                        <a:pt x="943" y="3748"/>
                      </a:lnTo>
                      <a:lnTo>
                        <a:pt x="943" y="3733"/>
                      </a:lnTo>
                      <a:lnTo>
                        <a:pt x="947" y="3733"/>
                      </a:lnTo>
                      <a:lnTo>
                        <a:pt x="947" y="3725"/>
                      </a:lnTo>
                      <a:lnTo>
                        <a:pt x="948" y="3725"/>
                      </a:lnTo>
                      <a:lnTo>
                        <a:pt x="948" y="3717"/>
                      </a:lnTo>
                      <a:lnTo>
                        <a:pt x="954" y="3717"/>
                      </a:lnTo>
                      <a:lnTo>
                        <a:pt x="954" y="3703"/>
                      </a:lnTo>
                      <a:lnTo>
                        <a:pt x="968" y="3703"/>
                      </a:lnTo>
                      <a:lnTo>
                        <a:pt x="968" y="3694"/>
                      </a:lnTo>
                      <a:lnTo>
                        <a:pt x="974" y="3694"/>
                      </a:lnTo>
                      <a:lnTo>
                        <a:pt x="974" y="3687"/>
                      </a:lnTo>
                      <a:lnTo>
                        <a:pt x="978" y="3687"/>
                      </a:lnTo>
                      <a:lnTo>
                        <a:pt x="978" y="3672"/>
                      </a:lnTo>
                      <a:lnTo>
                        <a:pt x="980" y="3672"/>
                      </a:lnTo>
                      <a:lnTo>
                        <a:pt x="980" y="3656"/>
                      </a:lnTo>
                      <a:lnTo>
                        <a:pt x="983" y="3656"/>
                      </a:lnTo>
                      <a:lnTo>
                        <a:pt x="983" y="3649"/>
                      </a:lnTo>
                      <a:lnTo>
                        <a:pt x="987" y="3649"/>
                      </a:lnTo>
                      <a:lnTo>
                        <a:pt x="987" y="3640"/>
                      </a:lnTo>
                      <a:lnTo>
                        <a:pt x="988" y="3640"/>
                      </a:lnTo>
                      <a:lnTo>
                        <a:pt x="988" y="3633"/>
                      </a:lnTo>
                      <a:lnTo>
                        <a:pt x="1002" y="3633"/>
                      </a:lnTo>
                      <a:lnTo>
                        <a:pt x="1002" y="3618"/>
                      </a:lnTo>
                      <a:lnTo>
                        <a:pt x="1009" y="3618"/>
                      </a:lnTo>
                      <a:lnTo>
                        <a:pt x="1009" y="3611"/>
                      </a:lnTo>
                      <a:lnTo>
                        <a:pt x="1013" y="3611"/>
                      </a:lnTo>
                      <a:lnTo>
                        <a:pt x="1013" y="3602"/>
                      </a:lnTo>
                      <a:lnTo>
                        <a:pt x="1014" y="3602"/>
                      </a:lnTo>
                      <a:lnTo>
                        <a:pt x="1014" y="3595"/>
                      </a:lnTo>
                      <a:lnTo>
                        <a:pt x="1030" y="3595"/>
                      </a:lnTo>
                      <a:lnTo>
                        <a:pt x="1030" y="3587"/>
                      </a:lnTo>
                      <a:lnTo>
                        <a:pt x="1049" y="3587"/>
                      </a:lnTo>
                      <a:lnTo>
                        <a:pt x="1049" y="3579"/>
                      </a:lnTo>
                      <a:lnTo>
                        <a:pt x="1054" y="3579"/>
                      </a:lnTo>
                      <a:lnTo>
                        <a:pt x="1054" y="3571"/>
                      </a:lnTo>
                      <a:lnTo>
                        <a:pt x="1058" y="3571"/>
                      </a:lnTo>
                      <a:lnTo>
                        <a:pt x="1058" y="3564"/>
                      </a:lnTo>
                      <a:lnTo>
                        <a:pt x="1075" y="3564"/>
                      </a:lnTo>
                      <a:lnTo>
                        <a:pt x="1075" y="3548"/>
                      </a:lnTo>
                      <a:lnTo>
                        <a:pt x="1085" y="3548"/>
                      </a:lnTo>
                      <a:lnTo>
                        <a:pt x="1085" y="3533"/>
                      </a:lnTo>
                      <a:lnTo>
                        <a:pt x="1089" y="3533"/>
                      </a:lnTo>
                      <a:lnTo>
                        <a:pt x="1089" y="3526"/>
                      </a:lnTo>
                      <a:lnTo>
                        <a:pt x="1104" y="3526"/>
                      </a:lnTo>
                      <a:lnTo>
                        <a:pt x="1104" y="3517"/>
                      </a:lnTo>
                      <a:lnTo>
                        <a:pt x="1108" y="3517"/>
                      </a:lnTo>
                      <a:lnTo>
                        <a:pt x="1108" y="3510"/>
                      </a:lnTo>
                      <a:lnTo>
                        <a:pt x="1109" y="3510"/>
                      </a:lnTo>
                      <a:lnTo>
                        <a:pt x="1109" y="3501"/>
                      </a:lnTo>
                      <a:lnTo>
                        <a:pt x="1115" y="3501"/>
                      </a:lnTo>
                      <a:lnTo>
                        <a:pt x="1115" y="3472"/>
                      </a:lnTo>
                      <a:lnTo>
                        <a:pt x="1118" y="3472"/>
                      </a:lnTo>
                      <a:lnTo>
                        <a:pt x="1118" y="3463"/>
                      </a:lnTo>
                      <a:lnTo>
                        <a:pt x="1130" y="3463"/>
                      </a:lnTo>
                      <a:lnTo>
                        <a:pt x="1130" y="3456"/>
                      </a:lnTo>
                      <a:lnTo>
                        <a:pt x="1141" y="3456"/>
                      </a:lnTo>
                      <a:lnTo>
                        <a:pt x="1141" y="3448"/>
                      </a:lnTo>
                      <a:lnTo>
                        <a:pt x="1158" y="3448"/>
                      </a:lnTo>
                      <a:lnTo>
                        <a:pt x="1158" y="3440"/>
                      </a:lnTo>
                      <a:lnTo>
                        <a:pt x="1163" y="3440"/>
                      </a:lnTo>
                      <a:lnTo>
                        <a:pt x="1163" y="3433"/>
                      </a:lnTo>
                      <a:lnTo>
                        <a:pt x="1184" y="3433"/>
                      </a:lnTo>
                      <a:lnTo>
                        <a:pt x="1184" y="3418"/>
                      </a:lnTo>
                      <a:lnTo>
                        <a:pt x="1196" y="3418"/>
                      </a:lnTo>
                      <a:lnTo>
                        <a:pt x="1196" y="3409"/>
                      </a:lnTo>
                      <a:lnTo>
                        <a:pt x="1206" y="3409"/>
                      </a:lnTo>
                      <a:lnTo>
                        <a:pt x="1206" y="3402"/>
                      </a:lnTo>
                      <a:lnTo>
                        <a:pt x="1215" y="3402"/>
                      </a:lnTo>
                      <a:lnTo>
                        <a:pt x="1215" y="3387"/>
                      </a:lnTo>
                      <a:lnTo>
                        <a:pt x="1220" y="3387"/>
                      </a:lnTo>
                      <a:lnTo>
                        <a:pt x="1220" y="3379"/>
                      </a:lnTo>
                      <a:lnTo>
                        <a:pt x="1224" y="3379"/>
                      </a:lnTo>
                      <a:lnTo>
                        <a:pt x="1224" y="3371"/>
                      </a:lnTo>
                      <a:lnTo>
                        <a:pt x="1225" y="3371"/>
                      </a:lnTo>
                      <a:lnTo>
                        <a:pt x="1225" y="3355"/>
                      </a:lnTo>
                      <a:lnTo>
                        <a:pt x="1231" y="3355"/>
                      </a:lnTo>
                      <a:lnTo>
                        <a:pt x="1231" y="3348"/>
                      </a:lnTo>
                      <a:lnTo>
                        <a:pt x="1234" y="3348"/>
                      </a:lnTo>
                      <a:lnTo>
                        <a:pt x="1234" y="3340"/>
                      </a:lnTo>
                      <a:lnTo>
                        <a:pt x="1239" y="3340"/>
                      </a:lnTo>
                      <a:lnTo>
                        <a:pt x="1239" y="3333"/>
                      </a:lnTo>
                      <a:lnTo>
                        <a:pt x="1241" y="3333"/>
                      </a:lnTo>
                      <a:lnTo>
                        <a:pt x="1241" y="3326"/>
                      </a:lnTo>
                      <a:lnTo>
                        <a:pt x="1244" y="3326"/>
                      </a:lnTo>
                      <a:lnTo>
                        <a:pt x="1244" y="3317"/>
                      </a:lnTo>
                      <a:lnTo>
                        <a:pt x="1265" y="3317"/>
                      </a:lnTo>
                      <a:lnTo>
                        <a:pt x="1265" y="3310"/>
                      </a:lnTo>
                      <a:lnTo>
                        <a:pt x="1270" y="3310"/>
                      </a:lnTo>
                      <a:lnTo>
                        <a:pt x="1270" y="3294"/>
                      </a:lnTo>
                      <a:lnTo>
                        <a:pt x="1274" y="3294"/>
                      </a:lnTo>
                      <a:lnTo>
                        <a:pt x="1274" y="3286"/>
                      </a:lnTo>
                      <a:lnTo>
                        <a:pt x="1291" y="3286"/>
                      </a:lnTo>
                      <a:lnTo>
                        <a:pt x="1291" y="3279"/>
                      </a:lnTo>
                      <a:lnTo>
                        <a:pt x="1302" y="3279"/>
                      </a:lnTo>
                      <a:lnTo>
                        <a:pt x="1302" y="3272"/>
                      </a:lnTo>
                      <a:lnTo>
                        <a:pt x="1307" y="3272"/>
                      </a:lnTo>
                      <a:lnTo>
                        <a:pt x="1307" y="3263"/>
                      </a:lnTo>
                      <a:lnTo>
                        <a:pt x="1310" y="3263"/>
                      </a:lnTo>
                      <a:lnTo>
                        <a:pt x="1310" y="3256"/>
                      </a:lnTo>
                      <a:lnTo>
                        <a:pt x="1315" y="3256"/>
                      </a:lnTo>
                      <a:lnTo>
                        <a:pt x="1315" y="3248"/>
                      </a:lnTo>
                      <a:lnTo>
                        <a:pt x="1317" y="3248"/>
                      </a:lnTo>
                      <a:lnTo>
                        <a:pt x="1317" y="3240"/>
                      </a:lnTo>
                      <a:lnTo>
                        <a:pt x="1321" y="3240"/>
                      </a:lnTo>
                      <a:lnTo>
                        <a:pt x="1321" y="3232"/>
                      </a:lnTo>
                      <a:lnTo>
                        <a:pt x="1324" y="3232"/>
                      </a:lnTo>
                      <a:lnTo>
                        <a:pt x="1324" y="3225"/>
                      </a:lnTo>
                      <a:lnTo>
                        <a:pt x="1326" y="3225"/>
                      </a:lnTo>
                      <a:lnTo>
                        <a:pt x="1326" y="3216"/>
                      </a:lnTo>
                      <a:lnTo>
                        <a:pt x="1341" y="3216"/>
                      </a:lnTo>
                      <a:lnTo>
                        <a:pt x="1341" y="3209"/>
                      </a:lnTo>
                      <a:lnTo>
                        <a:pt x="1347" y="3209"/>
                      </a:lnTo>
                      <a:lnTo>
                        <a:pt x="1347" y="3202"/>
                      </a:lnTo>
                      <a:lnTo>
                        <a:pt x="1352" y="3202"/>
                      </a:lnTo>
                      <a:lnTo>
                        <a:pt x="1352" y="3194"/>
                      </a:lnTo>
                      <a:lnTo>
                        <a:pt x="1357" y="3194"/>
                      </a:lnTo>
                      <a:lnTo>
                        <a:pt x="1357" y="3187"/>
                      </a:lnTo>
                      <a:lnTo>
                        <a:pt x="1362" y="3187"/>
                      </a:lnTo>
                      <a:lnTo>
                        <a:pt x="1362" y="3178"/>
                      </a:lnTo>
                      <a:lnTo>
                        <a:pt x="1373" y="3178"/>
                      </a:lnTo>
                      <a:lnTo>
                        <a:pt x="1373" y="3171"/>
                      </a:lnTo>
                      <a:lnTo>
                        <a:pt x="1380" y="3171"/>
                      </a:lnTo>
                      <a:lnTo>
                        <a:pt x="1380" y="3162"/>
                      </a:lnTo>
                      <a:lnTo>
                        <a:pt x="1381" y="3162"/>
                      </a:lnTo>
                      <a:lnTo>
                        <a:pt x="1381" y="3148"/>
                      </a:lnTo>
                      <a:lnTo>
                        <a:pt x="1385" y="3148"/>
                      </a:lnTo>
                      <a:lnTo>
                        <a:pt x="1385" y="3140"/>
                      </a:lnTo>
                      <a:lnTo>
                        <a:pt x="1400" y="3140"/>
                      </a:lnTo>
                      <a:lnTo>
                        <a:pt x="1400" y="3133"/>
                      </a:lnTo>
                      <a:lnTo>
                        <a:pt x="1405" y="3133"/>
                      </a:lnTo>
                      <a:lnTo>
                        <a:pt x="1405" y="3117"/>
                      </a:lnTo>
                      <a:lnTo>
                        <a:pt x="1416" y="3117"/>
                      </a:lnTo>
                      <a:lnTo>
                        <a:pt x="1416" y="3109"/>
                      </a:lnTo>
                      <a:lnTo>
                        <a:pt x="1418" y="3109"/>
                      </a:lnTo>
                      <a:lnTo>
                        <a:pt x="1418" y="3101"/>
                      </a:lnTo>
                      <a:lnTo>
                        <a:pt x="1440" y="3101"/>
                      </a:lnTo>
                      <a:lnTo>
                        <a:pt x="1440" y="3093"/>
                      </a:lnTo>
                      <a:lnTo>
                        <a:pt x="1442" y="3093"/>
                      </a:lnTo>
                      <a:lnTo>
                        <a:pt x="1442" y="3079"/>
                      </a:lnTo>
                      <a:lnTo>
                        <a:pt x="1450" y="3079"/>
                      </a:lnTo>
                      <a:lnTo>
                        <a:pt x="1450" y="3070"/>
                      </a:lnTo>
                      <a:lnTo>
                        <a:pt x="1456" y="3070"/>
                      </a:lnTo>
                      <a:lnTo>
                        <a:pt x="1456" y="3063"/>
                      </a:lnTo>
                      <a:lnTo>
                        <a:pt x="1457" y="3063"/>
                      </a:lnTo>
                      <a:lnTo>
                        <a:pt x="1457" y="3055"/>
                      </a:lnTo>
                      <a:lnTo>
                        <a:pt x="1463" y="3055"/>
                      </a:lnTo>
                      <a:lnTo>
                        <a:pt x="1463" y="3039"/>
                      </a:lnTo>
                      <a:lnTo>
                        <a:pt x="1466" y="3039"/>
                      </a:lnTo>
                      <a:lnTo>
                        <a:pt x="1466" y="3023"/>
                      </a:lnTo>
                      <a:lnTo>
                        <a:pt x="1471" y="3023"/>
                      </a:lnTo>
                      <a:lnTo>
                        <a:pt x="1471" y="3016"/>
                      </a:lnTo>
                      <a:lnTo>
                        <a:pt x="1478" y="3016"/>
                      </a:lnTo>
                      <a:lnTo>
                        <a:pt x="1478" y="3009"/>
                      </a:lnTo>
                      <a:lnTo>
                        <a:pt x="1482" y="3009"/>
                      </a:lnTo>
                      <a:lnTo>
                        <a:pt x="1482" y="2985"/>
                      </a:lnTo>
                      <a:lnTo>
                        <a:pt x="1483" y="2985"/>
                      </a:lnTo>
                      <a:lnTo>
                        <a:pt x="1483" y="2978"/>
                      </a:lnTo>
                      <a:lnTo>
                        <a:pt x="1495" y="2978"/>
                      </a:lnTo>
                      <a:lnTo>
                        <a:pt x="1495" y="2963"/>
                      </a:lnTo>
                      <a:lnTo>
                        <a:pt x="1497" y="2963"/>
                      </a:lnTo>
                      <a:lnTo>
                        <a:pt x="1497" y="2954"/>
                      </a:lnTo>
                      <a:lnTo>
                        <a:pt x="1502" y="2954"/>
                      </a:lnTo>
                      <a:lnTo>
                        <a:pt x="1502" y="2947"/>
                      </a:lnTo>
                      <a:lnTo>
                        <a:pt x="1506" y="2947"/>
                      </a:lnTo>
                      <a:lnTo>
                        <a:pt x="1506" y="2940"/>
                      </a:lnTo>
                      <a:lnTo>
                        <a:pt x="1539" y="2940"/>
                      </a:lnTo>
                      <a:lnTo>
                        <a:pt x="1539" y="2931"/>
                      </a:lnTo>
                      <a:lnTo>
                        <a:pt x="1544" y="2931"/>
                      </a:lnTo>
                      <a:lnTo>
                        <a:pt x="1544" y="2924"/>
                      </a:lnTo>
                      <a:lnTo>
                        <a:pt x="1551" y="2924"/>
                      </a:lnTo>
                      <a:lnTo>
                        <a:pt x="1551" y="2909"/>
                      </a:lnTo>
                      <a:lnTo>
                        <a:pt x="1556" y="2909"/>
                      </a:lnTo>
                      <a:lnTo>
                        <a:pt x="1556" y="2900"/>
                      </a:lnTo>
                      <a:lnTo>
                        <a:pt x="1558" y="2900"/>
                      </a:lnTo>
                      <a:lnTo>
                        <a:pt x="1558" y="2893"/>
                      </a:lnTo>
                      <a:lnTo>
                        <a:pt x="1629" y="2893"/>
                      </a:lnTo>
                      <a:lnTo>
                        <a:pt x="1629" y="2885"/>
                      </a:lnTo>
                      <a:lnTo>
                        <a:pt x="1643" y="2885"/>
                      </a:lnTo>
                      <a:lnTo>
                        <a:pt x="1643" y="2877"/>
                      </a:lnTo>
                      <a:lnTo>
                        <a:pt x="1648" y="2877"/>
                      </a:lnTo>
                      <a:lnTo>
                        <a:pt x="1648" y="2855"/>
                      </a:lnTo>
                      <a:lnTo>
                        <a:pt x="1655" y="2855"/>
                      </a:lnTo>
                      <a:lnTo>
                        <a:pt x="1655" y="2846"/>
                      </a:lnTo>
                      <a:lnTo>
                        <a:pt x="1672" y="2846"/>
                      </a:lnTo>
                      <a:lnTo>
                        <a:pt x="1672" y="2831"/>
                      </a:lnTo>
                      <a:lnTo>
                        <a:pt x="1682" y="2831"/>
                      </a:lnTo>
                      <a:lnTo>
                        <a:pt x="1682" y="2824"/>
                      </a:lnTo>
                      <a:lnTo>
                        <a:pt x="1689" y="2824"/>
                      </a:lnTo>
                      <a:lnTo>
                        <a:pt x="1689" y="2815"/>
                      </a:lnTo>
                      <a:lnTo>
                        <a:pt x="1700" y="2815"/>
                      </a:lnTo>
                      <a:lnTo>
                        <a:pt x="1700" y="2808"/>
                      </a:lnTo>
                      <a:lnTo>
                        <a:pt x="1714" y="2808"/>
                      </a:lnTo>
                      <a:lnTo>
                        <a:pt x="1714" y="2799"/>
                      </a:lnTo>
                      <a:lnTo>
                        <a:pt x="1715" y="2799"/>
                      </a:lnTo>
                      <a:lnTo>
                        <a:pt x="1715" y="2784"/>
                      </a:lnTo>
                      <a:lnTo>
                        <a:pt x="1734" y="2784"/>
                      </a:lnTo>
                      <a:lnTo>
                        <a:pt x="1734" y="2777"/>
                      </a:lnTo>
                      <a:lnTo>
                        <a:pt x="1745" y="2777"/>
                      </a:lnTo>
                      <a:lnTo>
                        <a:pt x="1745" y="2761"/>
                      </a:lnTo>
                      <a:lnTo>
                        <a:pt x="1750" y="2761"/>
                      </a:lnTo>
                      <a:lnTo>
                        <a:pt x="1750" y="2754"/>
                      </a:lnTo>
                      <a:lnTo>
                        <a:pt x="1755" y="2754"/>
                      </a:lnTo>
                      <a:lnTo>
                        <a:pt x="1755" y="2746"/>
                      </a:lnTo>
                      <a:lnTo>
                        <a:pt x="1769" y="2746"/>
                      </a:lnTo>
                      <a:lnTo>
                        <a:pt x="1769" y="2730"/>
                      </a:lnTo>
                      <a:lnTo>
                        <a:pt x="1774" y="2730"/>
                      </a:lnTo>
                      <a:lnTo>
                        <a:pt x="1774" y="2714"/>
                      </a:lnTo>
                      <a:lnTo>
                        <a:pt x="1778" y="2714"/>
                      </a:lnTo>
                      <a:lnTo>
                        <a:pt x="1778" y="2707"/>
                      </a:lnTo>
                      <a:lnTo>
                        <a:pt x="1779" y="2707"/>
                      </a:lnTo>
                      <a:lnTo>
                        <a:pt x="1779" y="2699"/>
                      </a:lnTo>
                      <a:lnTo>
                        <a:pt x="1783" y="2699"/>
                      </a:lnTo>
                      <a:lnTo>
                        <a:pt x="1783" y="2692"/>
                      </a:lnTo>
                      <a:lnTo>
                        <a:pt x="1785" y="2692"/>
                      </a:lnTo>
                      <a:lnTo>
                        <a:pt x="1785" y="2683"/>
                      </a:lnTo>
                      <a:lnTo>
                        <a:pt x="1788" y="2683"/>
                      </a:lnTo>
                      <a:lnTo>
                        <a:pt x="1788" y="2676"/>
                      </a:lnTo>
                      <a:lnTo>
                        <a:pt x="1790" y="2676"/>
                      </a:lnTo>
                      <a:lnTo>
                        <a:pt x="1790" y="2668"/>
                      </a:lnTo>
                      <a:lnTo>
                        <a:pt x="1798" y="2668"/>
                      </a:lnTo>
                      <a:lnTo>
                        <a:pt x="1798" y="2660"/>
                      </a:lnTo>
                      <a:lnTo>
                        <a:pt x="1804" y="2660"/>
                      </a:lnTo>
                      <a:lnTo>
                        <a:pt x="1804" y="2653"/>
                      </a:lnTo>
                      <a:lnTo>
                        <a:pt x="1811" y="2653"/>
                      </a:lnTo>
                      <a:lnTo>
                        <a:pt x="1811" y="2645"/>
                      </a:lnTo>
                      <a:lnTo>
                        <a:pt x="1819" y="2645"/>
                      </a:lnTo>
                      <a:lnTo>
                        <a:pt x="1819" y="2629"/>
                      </a:lnTo>
                      <a:lnTo>
                        <a:pt x="1826" y="2629"/>
                      </a:lnTo>
                      <a:lnTo>
                        <a:pt x="1826" y="2622"/>
                      </a:lnTo>
                      <a:lnTo>
                        <a:pt x="1835" y="2622"/>
                      </a:lnTo>
                      <a:lnTo>
                        <a:pt x="1835" y="2614"/>
                      </a:lnTo>
                      <a:lnTo>
                        <a:pt x="1843" y="2614"/>
                      </a:lnTo>
                      <a:lnTo>
                        <a:pt x="1843" y="2607"/>
                      </a:lnTo>
                      <a:lnTo>
                        <a:pt x="1845" y="2607"/>
                      </a:lnTo>
                      <a:lnTo>
                        <a:pt x="1845" y="2598"/>
                      </a:lnTo>
                      <a:lnTo>
                        <a:pt x="1849" y="2598"/>
                      </a:lnTo>
                      <a:lnTo>
                        <a:pt x="1849" y="2591"/>
                      </a:lnTo>
                      <a:lnTo>
                        <a:pt x="1866" y="2591"/>
                      </a:lnTo>
                      <a:lnTo>
                        <a:pt x="1866" y="2582"/>
                      </a:lnTo>
                      <a:lnTo>
                        <a:pt x="1869" y="2582"/>
                      </a:lnTo>
                      <a:lnTo>
                        <a:pt x="1869" y="2567"/>
                      </a:lnTo>
                      <a:lnTo>
                        <a:pt x="1871" y="2567"/>
                      </a:lnTo>
                      <a:lnTo>
                        <a:pt x="1871" y="2560"/>
                      </a:lnTo>
                      <a:lnTo>
                        <a:pt x="1875" y="2560"/>
                      </a:lnTo>
                      <a:lnTo>
                        <a:pt x="1875" y="2551"/>
                      </a:lnTo>
                      <a:lnTo>
                        <a:pt x="1876" y="2551"/>
                      </a:lnTo>
                      <a:lnTo>
                        <a:pt x="1876" y="2544"/>
                      </a:lnTo>
                      <a:lnTo>
                        <a:pt x="1885" y="2544"/>
                      </a:lnTo>
                      <a:lnTo>
                        <a:pt x="1885" y="2537"/>
                      </a:lnTo>
                      <a:lnTo>
                        <a:pt x="1895" y="2537"/>
                      </a:lnTo>
                      <a:lnTo>
                        <a:pt x="1895" y="2529"/>
                      </a:lnTo>
                      <a:lnTo>
                        <a:pt x="1899" y="2529"/>
                      </a:lnTo>
                      <a:lnTo>
                        <a:pt x="1899" y="2513"/>
                      </a:lnTo>
                      <a:lnTo>
                        <a:pt x="1901" y="2513"/>
                      </a:lnTo>
                      <a:lnTo>
                        <a:pt x="1901" y="2497"/>
                      </a:lnTo>
                      <a:lnTo>
                        <a:pt x="1911" y="2497"/>
                      </a:lnTo>
                      <a:lnTo>
                        <a:pt x="1911" y="2490"/>
                      </a:lnTo>
                      <a:lnTo>
                        <a:pt x="1916" y="2490"/>
                      </a:lnTo>
                      <a:lnTo>
                        <a:pt x="1916" y="2482"/>
                      </a:lnTo>
                      <a:lnTo>
                        <a:pt x="1921" y="2482"/>
                      </a:lnTo>
                      <a:lnTo>
                        <a:pt x="1921" y="2475"/>
                      </a:lnTo>
                      <a:lnTo>
                        <a:pt x="1949" y="2475"/>
                      </a:lnTo>
                      <a:lnTo>
                        <a:pt x="1949" y="2466"/>
                      </a:lnTo>
                      <a:lnTo>
                        <a:pt x="1951" y="2466"/>
                      </a:lnTo>
                      <a:lnTo>
                        <a:pt x="1951" y="2459"/>
                      </a:lnTo>
                      <a:lnTo>
                        <a:pt x="1956" y="2459"/>
                      </a:lnTo>
                      <a:lnTo>
                        <a:pt x="1956" y="2451"/>
                      </a:lnTo>
                      <a:lnTo>
                        <a:pt x="1966" y="2451"/>
                      </a:lnTo>
                      <a:lnTo>
                        <a:pt x="1966" y="2435"/>
                      </a:lnTo>
                      <a:lnTo>
                        <a:pt x="1985" y="2435"/>
                      </a:lnTo>
                      <a:lnTo>
                        <a:pt x="1985" y="2428"/>
                      </a:lnTo>
                      <a:lnTo>
                        <a:pt x="1987" y="2428"/>
                      </a:lnTo>
                      <a:lnTo>
                        <a:pt x="1987" y="2419"/>
                      </a:lnTo>
                      <a:lnTo>
                        <a:pt x="1991" y="2419"/>
                      </a:lnTo>
                      <a:lnTo>
                        <a:pt x="1991" y="2412"/>
                      </a:lnTo>
                      <a:lnTo>
                        <a:pt x="1992" y="2412"/>
                      </a:lnTo>
                      <a:lnTo>
                        <a:pt x="1992" y="2404"/>
                      </a:lnTo>
                      <a:lnTo>
                        <a:pt x="1996" y="2404"/>
                      </a:lnTo>
                      <a:lnTo>
                        <a:pt x="1996" y="2397"/>
                      </a:lnTo>
                      <a:lnTo>
                        <a:pt x="1997" y="2397"/>
                      </a:lnTo>
                      <a:lnTo>
                        <a:pt x="1997" y="2388"/>
                      </a:lnTo>
                      <a:lnTo>
                        <a:pt x="2015" y="2388"/>
                      </a:lnTo>
                      <a:lnTo>
                        <a:pt x="2015" y="2381"/>
                      </a:lnTo>
                      <a:lnTo>
                        <a:pt x="2022" y="2381"/>
                      </a:lnTo>
                      <a:lnTo>
                        <a:pt x="2022" y="2373"/>
                      </a:lnTo>
                      <a:lnTo>
                        <a:pt x="2030" y="2373"/>
                      </a:lnTo>
                      <a:lnTo>
                        <a:pt x="2030" y="2364"/>
                      </a:lnTo>
                      <a:lnTo>
                        <a:pt x="2046" y="2364"/>
                      </a:lnTo>
                      <a:lnTo>
                        <a:pt x="2046" y="2357"/>
                      </a:lnTo>
                      <a:lnTo>
                        <a:pt x="2048" y="2357"/>
                      </a:lnTo>
                      <a:lnTo>
                        <a:pt x="2048" y="2348"/>
                      </a:lnTo>
                      <a:lnTo>
                        <a:pt x="2060" y="2348"/>
                      </a:lnTo>
                      <a:lnTo>
                        <a:pt x="2060" y="2341"/>
                      </a:lnTo>
                      <a:lnTo>
                        <a:pt x="2062" y="2341"/>
                      </a:lnTo>
                      <a:lnTo>
                        <a:pt x="2062" y="2333"/>
                      </a:lnTo>
                      <a:lnTo>
                        <a:pt x="2070" y="2333"/>
                      </a:lnTo>
                      <a:lnTo>
                        <a:pt x="2070" y="2326"/>
                      </a:lnTo>
                      <a:lnTo>
                        <a:pt x="2081" y="2326"/>
                      </a:lnTo>
                      <a:lnTo>
                        <a:pt x="2081" y="2317"/>
                      </a:lnTo>
                      <a:lnTo>
                        <a:pt x="2086" y="2317"/>
                      </a:lnTo>
                      <a:lnTo>
                        <a:pt x="2086" y="2310"/>
                      </a:lnTo>
                      <a:lnTo>
                        <a:pt x="2091" y="2310"/>
                      </a:lnTo>
                      <a:lnTo>
                        <a:pt x="2091" y="2302"/>
                      </a:lnTo>
                      <a:lnTo>
                        <a:pt x="2098" y="2302"/>
                      </a:lnTo>
                      <a:lnTo>
                        <a:pt x="2098" y="2295"/>
                      </a:lnTo>
                      <a:lnTo>
                        <a:pt x="2101" y="2295"/>
                      </a:lnTo>
                      <a:lnTo>
                        <a:pt x="2101" y="2286"/>
                      </a:lnTo>
                      <a:lnTo>
                        <a:pt x="2120" y="2286"/>
                      </a:lnTo>
                      <a:lnTo>
                        <a:pt x="2120" y="2279"/>
                      </a:lnTo>
                      <a:lnTo>
                        <a:pt x="2126" y="2279"/>
                      </a:lnTo>
                      <a:lnTo>
                        <a:pt x="2126" y="2270"/>
                      </a:lnTo>
                      <a:lnTo>
                        <a:pt x="2133" y="2270"/>
                      </a:lnTo>
                      <a:lnTo>
                        <a:pt x="2133" y="2263"/>
                      </a:lnTo>
                      <a:lnTo>
                        <a:pt x="2141" y="2263"/>
                      </a:lnTo>
                      <a:lnTo>
                        <a:pt x="2141" y="2255"/>
                      </a:lnTo>
                      <a:lnTo>
                        <a:pt x="2148" y="2255"/>
                      </a:lnTo>
                      <a:lnTo>
                        <a:pt x="2148" y="2248"/>
                      </a:lnTo>
                      <a:lnTo>
                        <a:pt x="2157" y="2248"/>
                      </a:lnTo>
                      <a:lnTo>
                        <a:pt x="2157" y="2239"/>
                      </a:lnTo>
                      <a:lnTo>
                        <a:pt x="2158" y="2239"/>
                      </a:lnTo>
                      <a:lnTo>
                        <a:pt x="2158" y="2232"/>
                      </a:lnTo>
                      <a:lnTo>
                        <a:pt x="2172" y="2232"/>
                      </a:lnTo>
                      <a:lnTo>
                        <a:pt x="2172" y="2224"/>
                      </a:lnTo>
                      <a:lnTo>
                        <a:pt x="2181" y="2224"/>
                      </a:lnTo>
                      <a:lnTo>
                        <a:pt x="2181" y="2217"/>
                      </a:lnTo>
                      <a:lnTo>
                        <a:pt x="2191" y="2217"/>
                      </a:lnTo>
                      <a:lnTo>
                        <a:pt x="2191" y="2208"/>
                      </a:lnTo>
                      <a:lnTo>
                        <a:pt x="2198" y="2208"/>
                      </a:lnTo>
                      <a:lnTo>
                        <a:pt x="2198" y="2200"/>
                      </a:lnTo>
                      <a:lnTo>
                        <a:pt x="2209" y="2200"/>
                      </a:lnTo>
                      <a:lnTo>
                        <a:pt x="2209" y="2192"/>
                      </a:lnTo>
                      <a:lnTo>
                        <a:pt x="2238" y="2192"/>
                      </a:lnTo>
                      <a:lnTo>
                        <a:pt x="2238" y="2177"/>
                      </a:lnTo>
                      <a:lnTo>
                        <a:pt x="2247" y="2177"/>
                      </a:lnTo>
                      <a:lnTo>
                        <a:pt x="2247" y="2168"/>
                      </a:lnTo>
                      <a:lnTo>
                        <a:pt x="2248" y="2168"/>
                      </a:lnTo>
                      <a:lnTo>
                        <a:pt x="2248" y="2161"/>
                      </a:lnTo>
                      <a:lnTo>
                        <a:pt x="2252" y="2161"/>
                      </a:lnTo>
                      <a:lnTo>
                        <a:pt x="2252" y="2153"/>
                      </a:lnTo>
                      <a:lnTo>
                        <a:pt x="2254" y="2153"/>
                      </a:lnTo>
                      <a:lnTo>
                        <a:pt x="2254" y="2146"/>
                      </a:lnTo>
                      <a:lnTo>
                        <a:pt x="2259" y="2146"/>
                      </a:lnTo>
                      <a:lnTo>
                        <a:pt x="2259" y="2137"/>
                      </a:lnTo>
                      <a:lnTo>
                        <a:pt x="2273" y="2137"/>
                      </a:lnTo>
                      <a:lnTo>
                        <a:pt x="2273" y="2114"/>
                      </a:lnTo>
                      <a:lnTo>
                        <a:pt x="2280" y="2114"/>
                      </a:lnTo>
                      <a:lnTo>
                        <a:pt x="2280" y="2106"/>
                      </a:lnTo>
                      <a:lnTo>
                        <a:pt x="2283" y="2106"/>
                      </a:lnTo>
                      <a:lnTo>
                        <a:pt x="2283" y="2099"/>
                      </a:lnTo>
                      <a:lnTo>
                        <a:pt x="2288" y="2099"/>
                      </a:lnTo>
                      <a:lnTo>
                        <a:pt x="2288" y="2090"/>
                      </a:lnTo>
                      <a:lnTo>
                        <a:pt x="2294" y="2090"/>
                      </a:lnTo>
                      <a:lnTo>
                        <a:pt x="2294" y="2083"/>
                      </a:lnTo>
                      <a:lnTo>
                        <a:pt x="2302" y="2083"/>
                      </a:lnTo>
                      <a:lnTo>
                        <a:pt x="2302" y="2075"/>
                      </a:lnTo>
                      <a:lnTo>
                        <a:pt x="2335" y="2075"/>
                      </a:lnTo>
                      <a:lnTo>
                        <a:pt x="2335" y="2068"/>
                      </a:lnTo>
                      <a:lnTo>
                        <a:pt x="2344" y="2068"/>
                      </a:lnTo>
                      <a:lnTo>
                        <a:pt x="2344" y="2059"/>
                      </a:lnTo>
                      <a:lnTo>
                        <a:pt x="2354" y="2059"/>
                      </a:lnTo>
                      <a:lnTo>
                        <a:pt x="2354" y="2051"/>
                      </a:lnTo>
                      <a:lnTo>
                        <a:pt x="2368" y="2051"/>
                      </a:lnTo>
                      <a:lnTo>
                        <a:pt x="2368" y="2044"/>
                      </a:lnTo>
                      <a:lnTo>
                        <a:pt x="2389" y="2044"/>
                      </a:lnTo>
                      <a:lnTo>
                        <a:pt x="2389" y="2035"/>
                      </a:lnTo>
                      <a:lnTo>
                        <a:pt x="2390" y="2035"/>
                      </a:lnTo>
                      <a:lnTo>
                        <a:pt x="2390" y="2028"/>
                      </a:lnTo>
                      <a:lnTo>
                        <a:pt x="2408" y="2028"/>
                      </a:lnTo>
                      <a:lnTo>
                        <a:pt x="2408" y="2019"/>
                      </a:lnTo>
                      <a:lnTo>
                        <a:pt x="2413" y="2019"/>
                      </a:lnTo>
                      <a:lnTo>
                        <a:pt x="2413" y="2012"/>
                      </a:lnTo>
                      <a:lnTo>
                        <a:pt x="2425" y="2012"/>
                      </a:lnTo>
                      <a:lnTo>
                        <a:pt x="2425" y="2004"/>
                      </a:lnTo>
                      <a:lnTo>
                        <a:pt x="2429" y="2004"/>
                      </a:lnTo>
                      <a:lnTo>
                        <a:pt x="2429" y="1995"/>
                      </a:lnTo>
                      <a:lnTo>
                        <a:pt x="2463" y="1995"/>
                      </a:lnTo>
                      <a:lnTo>
                        <a:pt x="2463" y="1988"/>
                      </a:lnTo>
                      <a:lnTo>
                        <a:pt x="2480" y="1988"/>
                      </a:lnTo>
                      <a:lnTo>
                        <a:pt x="2480" y="1980"/>
                      </a:lnTo>
                      <a:lnTo>
                        <a:pt x="2491" y="1980"/>
                      </a:lnTo>
                      <a:lnTo>
                        <a:pt x="2491" y="1963"/>
                      </a:lnTo>
                      <a:lnTo>
                        <a:pt x="2496" y="1963"/>
                      </a:lnTo>
                      <a:lnTo>
                        <a:pt x="2496" y="1956"/>
                      </a:lnTo>
                      <a:lnTo>
                        <a:pt x="2513" y="1956"/>
                      </a:lnTo>
                      <a:lnTo>
                        <a:pt x="2513" y="1947"/>
                      </a:lnTo>
                      <a:lnTo>
                        <a:pt x="2520" y="1947"/>
                      </a:lnTo>
                      <a:lnTo>
                        <a:pt x="2520" y="1939"/>
                      </a:lnTo>
                      <a:lnTo>
                        <a:pt x="2524" y="1939"/>
                      </a:lnTo>
                      <a:lnTo>
                        <a:pt x="2524" y="1930"/>
                      </a:lnTo>
                      <a:lnTo>
                        <a:pt x="2525" y="1930"/>
                      </a:lnTo>
                      <a:lnTo>
                        <a:pt x="2525" y="1922"/>
                      </a:lnTo>
                      <a:lnTo>
                        <a:pt x="2539" y="1922"/>
                      </a:lnTo>
                      <a:lnTo>
                        <a:pt x="2539" y="1913"/>
                      </a:lnTo>
                      <a:lnTo>
                        <a:pt x="2551" y="1913"/>
                      </a:lnTo>
                      <a:lnTo>
                        <a:pt x="2551" y="1897"/>
                      </a:lnTo>
                      <a:lnTo>
                        <a:pt x="2581" y="1897"/>
                      </a:lnTo>
                      <a:lnTo>
                        <a:pt x="2581" y="1889"/>
                      </a:lnTo>
                      <a:lnTo>
                        <a:pt x="2591" y="1889"/>
                      </a:lnTo>
                      <a:lnTo>
                        <a:pt x="2591" y="1880"/>
                      </a:lnTo>
                      <a:lnTo>
                        <a:pt x="2607" y="1880"/>
                      </a:lnTo>
                      <a:lnTo>
                        <a:pt x="2607" y="1872"/>
                      </a:lnTo>
                      <a:lnTo>
                        <a:pt x="2615" y="1872"/>
                      </a:lnTo>
                      <a:lnTo>
                        <a:pt x="2615" y="1863"/>
                      </a:lnTo>
                      <a:lnTo>
                        <a:pt x="2626" y="1863"/>
                      </a:lnTo>
                      <a:lnTo>
                        <a:pt x="2626" y="1855"/>
                      </a:lnTo>
                      <a:lnTo>
                        <a:pt x="2629" y="1855"/>
                      </a:lnTo>
                      <a:lnTo>
                        <a:pt x="2629" y="1846"/>
                      </a:lnTo>
                      <a:lnTo>
                        <a:pt x="2636" y="1846"/>
                      </a:lnTo>
                      <a:lnTo>
                        <a:pt x="2636" y="1838"/>
                      </a:lnTo>
                      <a:lnTo>
                        <a:pt x="2641" y="1838"/>
                      </a:lnTo>
                      <a:lnTo>
                        <a:pt x="2641" y="1829"/>
                      </a:lnTo>
                      <a:lnTo>
                        <a:pt x="2645" y="1829"/>
                      </a:lnTo>
                      <a:lnTo>
                        <a:pt x="2645" y="1821"/>
                      </a:lnTo>
                      <a:lnTo>
                        <a:pt x="2671" y="1821"/>
                      </a:lnTo>
                      <a:lnTo>
                        <a:pt x="2671" y="1812"/>
                      </a:lnTo>
                      <a:lnTo>
                        <a:pt x="2681" y="1812"/>
                      </a:lnTo>
                      <a:lnTo>
                        <a:pt x="2681" y="1804"/>
                      </a:lnTo>
                      <a:lnTo>
                        <a:pt x="2685" y="1804"/>
                      </a:lnTo>
                      <a:lnTo>
                        <a:pt x="2685" y="1794"/>
                      </a:lnTo>
                      <a:lnTo>
                        <a:pt x="2695" y="1794"/>
                      </a:lnTo>
                      <a:lnTo>
                        <a:pt x="2695" y="1785"/>
                      </a:lnTo>
                      <a:lnTo>
                        <a:pt x="2697" y="1785"/>
                      </a:lnTo>
                      <a:lnTo>
                        <a:pt x="2697" y="1777"/>
                      </a:lnTo>
                      <a:lnTo>
                        <a:pt x="2711" y="1777"/>
                      </a:lnTo>
                      <a:lnTo>
                        <a:pt x="2711" y="1768"/>
                      </a:lnTo>
                      <a:lnTo>
                        <a:pt x="2718" y="1768"/>
                      </a:lnTo>
                      <a:lnTo>
                        <a:pt x="2718" y="1760"/>
                      </a:lnTo>
                      <a:lnTo>
                        <a:pt x="2723" y="1760"/>
                      </a:lnTo>
                      <a:lnTo>
                        <a:pt x="2723" y="1750"/>
                      </a:lnTo>
                      <a:lnTo>
                        <a:pt x="2726" y="1750"/>
                      </a:lnTo>
                      <a:lnTo>
                        <a:pt x="2726" y="1741"/>
                      </a:lnTo>
                      <a:lnTo>
                        <a:pt x="2735" y="1741"/>
                      </a:lnTo>
                      <a:lnTo>
                        <a:pt x="2735" y="1733"/>
                      </a:lnTo>
                      <a:lnTo>
                        <a:pt x="2737" y="1733"/>
                      </a:lnTo>
                      <a:lnTo>
                        <a:pt x="2737" y="1724"/>
                      </a:lnTo>
                      <a:lnTo>
                        <a:pt x="2740" y="1724"/>
                      </a:lnTo>
                      <a:lnTo>
                        <a:pt x="2740" y="1715"/>
                      </a:lnTo>
                      <a:lnTo>
                        <a:pt x="2756" y="1715"/>
                      </a:lnTo>
                      <a:lnTo>
                        <a:pt x="2756" y="1696"/>
                      </a:lnTo>
                      <a:lnTo>
                        <a:pt x="2761" y="1696"/>
                      </a:lnTo>
                      <a:lnTo>
                        <a:pt x="2761" y="1688"/>
                      </a:lnTo>
                      <a:lnTo>
                        <a:pt x="2766" y="1688"/>
                      </a:lnTo>
                      <a:lnTo>
                        <a:pt x="2766" y="1678"/>
                      </a:lnTo>
                      <a:lnTo>
                        <a:pt x="2768" y="1678"/>
                      </a:lnTo>
                      <a:lnTo>
                        <a:pt x="2768" y="1669"/>
                      </a:lnTo>
                      <a:lnTo>
                        <a:pt x="2773" y="1669"/>
                      </a:lnTo>
                      <a:lnTo>
                        <a:pt x="2773" y="1659"/>
                      </a:lnTo>
                      <a:lnTo>
                        <a:pt x="2789" y="1659"/>
                      </a:lnTo>
                      <a:lnTo>
                        <a:pt x="2789" y="1651"/>
                      </a:lnTo>
                      <a:lnTo>
                        <a:pt x="2797" y="1651"/>
                      </a:lnTo>
                      <a:lnTo>
                        <a:pt x="2797" y="1641"/>
                      </a:lnTo>
                      <a:lnTo>
                        <a:pt x="2801" y="1641"/>
                      </a:lnTo>
                      <a:lnTo>
                        <a:pt x="2801" y="1632"/>
                      </a:lnTo>
                      <a:lnTo>
                        <a:pt x="2806" y="1632"/>
                      </a:lnTo>
                      <a:lnTo>
                        <a:pt x="2806" y="1612"/>
                      </a:lnTo>
                      <a:lnTo>
                        <a:pt x="2808" y="1612"/>
                      </a:lnTo>
                      <a:lnTo>
                        <a:pt x="2808" y="1604"/>
                      </a:lnTo>
                      <a:lnTo>
                        <a:pt x="2811" y="1604"/>
                      </a:lnTo>
                      <a:lnTo>
                        <a:pt x="2811" y="1594"/>
                      </a:lnTo>
                      <a:lnTo>
                        <a:pt x="2813" y="1594"/>
                      </a:lnTo>
                      <a:lnTo>
                        <a:pt x="2813" y="1585"/>
                      </a:lnTo>
                      <a:lnTo>
                        <a:pt x="2823" y="1585"/>
                      </a:lnTo>
                      <a:lnTo>
                        <a:pt x="2823" y="1566"/>
                      </a:lnTo>
                      <a:lnTo>
                        <a:pt x="2837" y="1566"/>
                      </a:lnTo>
                      <a:lnTo>
                        <a:pt x="2837" y="1557"/>
                      </a:lnTo>
                      <a:lnTo>
                        <a:pt x="2847" y="1557"/>
                      </a:lnTo>
                      <a:lnTo>
                        <a:pt x="2847" y="1547"/>
                      </a:lnTo>
                      <a:lnTo>
                        <a:pt x="2853" y="1547"/>
                      </a:lnTo>
                      <a:lnTo>
                        <a:pt x="2853" y="1537"/>
                      </a:lnTo>
                      <a:lnTo>
                        <a:pt x="2856" y="1537"/>
                      </a:lnTo>
                      <a:lnTo>
                        <a:pt x="2856" y="1519"/>
                      </a:lnTo>
                      <a:lnTo>
                        <a:pt x="2858" y="1519"/>
                      </a:lnTo>
                      <a:lnTo>
                        <a:pt x="2858" y="1509"/>
                      </a:lnTo>
                      <a:lnTo>
                        <a:pt x="2861" y="1509"/>
                      </a:lnTo>
                      <a:lnTo>
                        <a:pt x="2861" y="1499"/>
                      </a:lnTo>
                      <a:lnTo>
                        <a:pt x="2882" y="1499"/>
                      </a:lnTo>
                      <a:lnTo>
                        <a:pt x="2882" y="1489"/>
                      </a:lnTo>
                      <a:lnTo>
                        <a:pt x="2884" y="1489"/>
                      </a:lnTo>
                      <a:lnTo>
                        <a:pt x="2884" y="1479"/>
                      </a:lnTo>
                      <a:lnTo>
                        <a:pt x="2892" y="1479"/>
                      </a:lnTo>
                      <a:lnTo>
                        <a:pt x="2892" y="1449"/>
                      </a:lnTo>
                      <a:lnTo>
                        <a:pt x="2899" y="1449"/>
                      </a:lnTo>
                      <a:lnTo>
                        <a:pt x="2899" y="1439"/>
                      </a:lnTo>
                      <a:lnTo>
                        <a:pt x="2934" y="1439"/>
                      </a:lnTo>
                      <a:lnTo>
                        <a:pt x="2934" y="1429"/>
                      </a:lnTo>
                      <a:lnTo>
                        <a:pt x="2937" y="1429"/>
                      </a:lnTo>
                      <a:lnTo>
                        <a:pt x="2937" y="1410"/>
                      </a:lnTo>
                      <a:lnTo>
                        <a:pt x="2943" y="1410"/>
                      </a:lnTo>
                      <a:lnTo>
                        <a:pt x="2943" y="1398"/>
                      </a:lnTo>
                      <a:lnTo>
                        <a:pt x="2948" y="1398"/>
                      </a:lnTo>
                      <a:lnTo>
                        <a:pt x="2948" y="1378"/>
                      </a:lnTo>
                      <a:lnTo>
                        <a:pt x="2950" y="1378"/>
                      </a:lnTo>
                      <a:lnTo>
                        <a:pt x="2950" y="1368"/>
                      </a:lnTo>
                      <a:lnTo>
                        <a:pt x="2962" y="1368"/>
                      </a:lnTo>
                      <a:lnTo>
                        <a:pt x="2962" y="1357"/>
                      </a:lnTo>
                      <a:lnTo>
                        <a:pt x="2963" y="1357"/>
                      </a:lnTo>
                      <a:lnTo>
                        <a:pt x="2963" y="1347"/>
                      </a:lnTo>
                      <a:lnTo>
                        <a:pt x="2967" y="1347"/>
                      </a:lnTo>
                      <a:lnTo>
                        <a:pt x="2967" y="1326"/>
                      </a:lnTo>
                      <a:lnTo>
                        <a:pt x="2979" y="1326"/>
                      </a:lnTo>
                      <a:lnTo>
                        <a:pt x="2979" y="1316"/>
                      </a:lnTo>
                      <a:lnTo>
                        <a:pt x="2984" y="1316"/>
                      </a:lnTo>
                      <a:lnTo>
                        <a:pt x="2984" y="1305"/>
                      </a:lnTo>
                      <a:lnTo>
                        <a:pt x="2993" y="1305"/>
                      </a:lnTo>
                      <a:lnTo>
                        <a:pt x="2993" y="1295"/>
                      </a:lnTo>
                      <a:lnTo>
                        <a:pt x="2998" y="1295"/>
                      </a:lnTo>
                      <a:lnTo>
                        <a:pt x="2998" y="1283"/>
                      </a:lnTo>
                      <a:lnTo>
                        <a:pt x="3000" y="1283"/>
                      </a:lnTo>
                      <a:lnTo>
                        <a:pt x="3000" y="1273"/>
                      </a:lnTo>
                      <a:lnTo>
                        <a:pt x="3010" y="1273"/>
                      </a:lnTo>
                      <a:lnTo>
                        <a:pt x="3010" y="1262"/>
                      </a:lnTo>
                      <a:lnTo>
                        <a:pt x="3043" y="1262"/>
                      </a:lnTo>
                      <a:lnTo>
                        <a:pt x="3043" y="1251"/>
                      </a:lnTo>
                      <a:lnTo>
                        <a:pt x="3060" y="1251"/>
                      </a:lnTo>
                      <a:lnTo>
                        <a:pt x="3060" y="1241"/>
                      </a:lnTo>
                      <a:lnTo>
                        <a:pt x="3079" y="1241"/>
                      </a:lnTo>
                      <a:lnTo>
                        <a:pt x="3079" y="1229"/>
                      </a:lnTo>
                      <a:lnTo>
                        <a:pt x="3085" y="1229"/>
                      </a:lnTo>
                      <a:lnTo>
                        <a:pt x="3085" y="1207"/>
                      </a:lnTo>
                      <a:lnTo>
                        <a:pt x="3098" y="1207"/>
                      </a:lnTo>
                      <a:lnTo>
                        <a:pt x="3098" y="1195"/>
                      </a:lnTo>
                      <a:lnTo>
                        <a:pt x="3130" y="1195"/>
                      </a:lnTo>
                      <a:lnTo>
                        <a:pt x="3130" y="1184"/>
                      </a:lnTo>
                      <a:lnTo>
                        <a:pt x="3143" y="1184"/>
                      </a:lnTo>
                      <a:lnTo>
                        <a:pt x="3143" y="1173"/>
                      </a:lnTo>
                      <a:lnTo>
                        <a:pt x="3154" y="1173"/>
                      </a:lnTo>
                      <a:lnTo>
                        <a:pt x="3154" y="1161"/>
                      </a:lnTo>
                      <a:lnTo>
                        <a:pt x="3176" y="1161"/>
                      </a:lnTo>
                      <a:lnTo>
                        <a:pt x="3176" y="1149"/>
                      </a:lnTo>
                      <a:lnTo>
                        <a:pt x="3180" y="1149"/>
                      </a:lnTo>
                      <a:lnTo>
                        <a:pt x="3180" y="1137"/>
                      </a:lnTo>
                      <a:lnTo>
                        <a:pt x="3201" y="1137"/>
                      </a:lnTo>
                      <a:lnTo>
                        <a:pt x="3201" y="1126"/>
                      </a:lnTo>
                      <a:lnTo>
                        <a:pt x="3209" y="1126"/>
                      </a:lnTo>
                      <a:lnTo>
                        <a:pt x="3209" y="1113"/>
                      </a:lnTo>
                      <a:lnTo>
                        <a:pt x="3211" y="1113"/>
                      </a:lnTo>
                      <a:lnTo>
                        <a:pt x="3211" y="1102"/>
                      </a:lnTo>
                      <a:lnTo>
                        <a:pt x="3237" y="1102"/>
                      </a:lnTo>
                      <a:lnTo>
                        <a:pt x="3237" y="1089"/>
                      </a:lnTo>
                      <a:lnTo>
                        <a:pt x="3270" y="1089"/>
                      </a:lnTo>
                      <a:lnTo>
                        <a:pt x="3270" y="1076"/>
                      </a:lnTo>
                      <a:lnTo>
                        <a:pt x="3275" y="1076"/>
                      </a:lnTo>
                      <a:lnTo>
                        <a:pt x="3275" y="1064"/>
                      </a:lnTo>
                      <a:lnTo>
                        <a:pt x="3299" y="1064"/>
                      </a:lnTo>
                      <a:lnTo>
                        <a:pt x="3299" y="1051"/>
                      </a:lnTo>
                      <a:lnTo>
                        <a:pt x="3317" y="1051"/>
                      </a:lnTo>
                      <a:lnTo>
                        <a:pt x="3317" y="1024"/>
                      </a:lnTo>
                      <a:lnTo>
                        <a:pt x="3330" y="1024"/>
                      </a:lnTo>
                      <a:lnTo>
                        <a:pt x="3330" y="1010"/>
                      </a:lnTo>
                      <a:lnTo>
                        <a:pt x="3343" y="1010"/>
                      </a:lnTo>
                      <a:lnTo>
                        <a:pt x="3343" y="997"/>
                      </a:lnTo>
                      <a:lnTo>
                        <a:pt x="3348" y="997"/>
                      </a:lnTo>
                      <a:lnTo>
                        <a:pt x="3348" y="983"/>
                      </a:lnTo>
                      <a:lnTo>
                        <a:pt x="3351" y="983"/>
                      </a:lnTo>
                      <a:lnTo>
                        <a:pt x="3351" y="969"/>
                      </a:lnTo>
                      <a:lnTo>
                        <a:pt x="3362" y="969"/>
                      </a:lnTo>
                      <a:lnTo>
                        <a:pt x="3362" y="954"/>
                      </a:lnTo>
                      <a:lnTo>
                        <a:pt x="3386" y="954"/>
                      </a:lnTo>
                      <a:lnTo>
                        <a:pt x="3386" y="939"/>
                      </a:lnTo>
                      <a:lnTo>
                        <a:pt x="3398" y="939"/>
                      </a:lnTo>
                      <a:lnTo>
                        <a:pt x="3398" y="923"/>
                      </a:lnTo>
                      <a:lnTo>
                        <a:pt x="3403" y="923"/>
                      </a:lnTo>
                      <a:lnTo>
                        <a:pt x="3403" y="909"/>
                      </a:lnTo>
                      <a:lnTo>
                        <a:pt x="3441" y="909"/>
                      </a:lnTo>
                      <a:lnTo>
                        <a:pt x="3441" y="892"/>
                      </a:lnTo>
                      <a:lnTo>
                        <a:pt x="3467" y="892"/>
                      </a:lnTo>
                      <a:lnTo>
                        <a:pt x="3467" y="875"/>
                      </a:lnTo>
                      <a:lnTo>
                        <a:pt x="3472" y="875"/>
                      </a:lnTo>
                      <a:lnTo>
                        <a:pt x="3472" y="859"/>
                      </a:lnTo>
                      <a:lnTo>
                        <a:pt x="3478" y="859"/>
                      </a:lnTo>
                      <a:lnTo>
                        <a:pt x="3478" y="842"/>
                      </a:lnTo>
                      <a:lnTo>
                        <a:pt x="3491" y="842"/>
                      </a:lnTo>
                      <a:lnTo>
                        <a:pt x="3491" y="825"/>
                      </a:lnTo>
                      <a:lnTo>
                        <a:pt x="3498" y="825"/>
                      </a:lnTo>
                      <a:lnTo>
                        <a:pt x="3498" y="808"/>
                      </a:lnTo>
                      <a:lnTo>
                        <a:pt x="3523" y="808"/>
                      </a:lnTo>
                      <a:lnTo>
                        <a:pt x="3523" y="791"/>
                      </a:lnTo>
                      <a:lnTo>
                        <a:pt x="3599" y="791"/>
                      </a:lnTo>
                      <a:lnTo>
                        <a:pt x="3599" y="773"/>
                      </a:lnTo>
                      <a:lnTo>
                        <a:pt x="3604" y="773"/>
                      </a:lnTo>
                      <a:lnTo>
                        <a:pt x="3604" y="754"/>
                      </a:lnTo>
                      <a:lnTo>
                        <a:pt x="3607" y="754"/>
                      </a:lnTo>
                      <a:lnTo>
                        <a:pt x="3607" y="735"/>
                      </a:lnTo>
                      <a:lnTo>
                        <a:pt x="3658" y="735"/>
                      </a:lnTo>
                      <a:lnTo>
                        <a:pt x="3658" y="716"/>
                      </a:lnTo>
                      <a:lnTo>
                        <a:pt x="3673" y="716"/>
                      </a:lnTo>
                      <a:lnTo>
                        <a:pt x="3673" y="696"/>
                      </a:lnTo>
                      <a:lnTo>
                        <a:pt x="3697" y="696"/>
                      </a:lnTo>
                      <a:lnTo>
                        <a:pt x="3697" y="675"/>
                      </a:lnTo>
                      <a:lnTo>
                        <a:pt x="3755" y="675"/>
                      </a:lnTo>
                      <a:lnTo>
                        <a:pt x="3755" y="652"/>
                      </a:lnTo>
                      <a:lnTo>
                        <a:pt x="3758" y="652"/>
                      </a:lnTo>
                      <a:lnTo>
                        <a:pt x="3758" y="631"/>
                      </a:lnTo>
                      <a:lnTo>
                        <a:pt x="3760" y="631"/>
                      </a:lnTo>
                      <a:lnTo>
                        <a:pt x="3760" y="608"/>
                      </a:lnTo>
                      <a:lnTo>
                        <a:pt x="3768" y="608"/>
                      </a:lnTo>
                      <a:lnTo>
                        <a:pt x="3768" y="586"/>
                      </a:lnTo>
                      <a:lnTo>
                        <a:pt x="3780" y="586"/>
                      </a:lnTo>
                      <a:lnTo>
                        <a:pt x="3780" y="539"/>
                      </a:lnTo>
                      <a:lnTo>
                        <a:pt x="3791" y="539"/>
                      </a:lnTo>
                      <a:lnTo>
                        <a:pt x="3791" y="515"/>
                      </a:lnTo>
                      <a:lnTo>
                        <a:pt x="3805" y="515"/>
                      </a:lnTo>
                      <a:lnTo>
                        <a:pt x="3805" y="491"/>
                      </a:lnTo>
                      <a:lnTo>
                        <a:pt x="3851" y="491"/>
                      </a:lnTo>
                      <a:lnTo>
                        <a:pt x="3851" y="464"/>
                      </a:lnTo>
                      <a:lnTo>
                        <a:pt x="3864" y="464"/>
                      </a:lnTo>
                      <a:lnTo>
                        <a:pt x="3864" y="435"/>
                      </a:lnTo>
                      <a:lnTo>
                        <a:pt x="3891" y="435"/>
                      </a:lnTo>
                      <a:lnTo>
                        <a:pt x="3891" y="406"/>
                      </a:lnTo>
                      <a:lnTo>
                        <a:pt x="3929" y="406"/>
                      </a:lnTo>
                      <a:lnTo>
                        <a:pt x="3929" y="371"/>
                      </a:lnTo>
                      <a:lnTo>
                        <a:pt x="3961" y="371"/>
                      </a:lnTo>
                      <a:lnTo>
                        <a:pt x="3961" y="336"/>
                      </a:lnTo>
                      <a:lnTo>
                        <a:pt x="3973" y="336"/>
                      </a:lnTo>
                      <a:lnTo>
                        <a:pt x="3973" y="301"/>
                      </a:lnTo>
                      <a:lnTo>
                        <a:pt x="4061" y="301"/>
                      </a:lnTo>
                      <a:lnTo>
                        <a:pt x="4061" y="261"/>
                      </a:lnTo>
                      <a:lnTo>
                        <a:pt x="4071" y="261"/>
                      </a:lnTo>
                      <a:lnTo>
                        <a:pt x="4071" y="220"/>
                      </a:lnTo>
                      <a:lnTo>
                        <a:pt x="4073" y="220"/>
                      </a:lnTo>
                      <a:lnTo>
                        <a:pt x="4073" y="180"/>
                      </a:lnTo>
                      <a:lnTo>
                        <a:pt x="4132" y="180"/>
                      </a:lnTo>
                      <a:lnTo>
                        <a:pt x="4132" y="132"/>
                      </a:lnTo>
                      <a:lnTo>
                        <a:pt x="4243" y="132"/>
                      </a:lnTo>
                      <a:lnTo>
                        <a:pt x="4243" y="69"/>
                      </a:lnTo>
                      <a:lnTo>
                        <a:pt x="4272" y="69"/>
                      </a:lnTo>
                      <a:lnTo>
                        <a:pt x="4272" y="0"/>
                      </a:lnTo>
                      <a:lnTo>
                        <a:pt x="4334" y="0"/>
                      </a:lnTo>
                      <a:lnTo>
                        <a:pt x="4334" y="0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1" name="Freeform 87">
                  <a:extLst>
                    <a:ext uri="{FF2B5EF4-FFF2-40B4-BE49-F238E27FC236}">
                      <a16:creationId xmlns:a16="http://schemas.microsoft.com/office/drawing/2014/main" id="{CC20ACDC-9822-FF81-8BD0-F933D281B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0" y="1243"/>
                  <a:ext cx="2168" cy="1941"/>
                </a:xfrm>
                <a:custGeom>
                  <a:avLst/>
                  <a:gdLst>
                    <a:gd name="T0" fmla="*/ 29 w 4334"/>
                    <a:gd name="T1" fmla="*/ 3828 h 3880"/>
                    <a:gd name="T2" fmla="*/ 47 w 4334"/>
                    <a:gd name="T3" fmla="*/ 3774 h 3880"/>
                    <a:gd name="T4" fmla="*/ 66 w 4334"/>
                    <a:gd name="T5" fmla="*/ 3660 h 3880"/>
                    <a:gd name="T6" fmla="*/ 92 w 4334"/>
                    <a:gd name="T7" fmla="*/ 3577 h 3880"/>
                    <a:gd name="T8" fmla="*/ 118 w 4334"/>
                    <a:gd name="T9" fmla="*/ 3524 h 3880"/>
                    <a:gd name="T10" fmla="*/ 145 w 4334"/>
                    <a:gd name="T11" fmla="*/ 3479 h 3880"/>
                    <a:gd name="T12" fmla="*/ 173 w 4334"/>
                    <a:gd name="T13" fmla="*/ 3395 h 3880"/>
                    <a:gd name="T14" fmla="*/ 208 w 4334"/>
                    <a:gd name="T15" fmla="*/ 3334 h 3880"/>
                    <a:gd name="T16" fmla="*/ 266 w 4334"/>
                    <a:gd name="T17" fmla="*/ 3266 h 3880"/>
                    <a:gd name="T18" fmla="*/ 292 w 4334"/>
                    <a:gd name="T19" fmla="*/ 3221 h 3880"/>
                    <a:gd name="T20" fmla="*/ 337 w 4334"/>
                    <a:gd name="T21" fmla="*/ 3137 h 3880"/>
                    <a:gd name="T22" fmla="*/ 374 w 4334"/>
                    <a:gd name="T23" fmla="*/ 3067 h 3880"/>
                    <a:gd name="T24" fmla="*/ 408 w 4334"/>
                    <a:gd name="T25" fmla="*/ 3015 h 3880"/>
                    <a:gd name="T26" fmla="*/ 466 w 4334"/>
                    <a:gd name="T27" fmla="*/ 2916 h 3880"/>
                    <a:gd name="T28" fmla="*/ 509 w 4334"/>
                    <a:gd name="T29" fmla="*/ 2855 h 3880"/>
                    <a:gd name="T30" fmla="*/ 535 w 4334"/>
                    <a:gd name="T31" fmla="*/ 2794 h 3880"/>
                    <a:gd name="T32" fmla="*/ 575 w 4334"/>
                    <a:gd name="T33" fmla="*/ 2733 h 3880"/>
                    <a:gd name="T34" fmla="*/ 620 w 4334"/>
                    <a:gd name="T35" fmla="*/ 2679 h 3880"/>
                    <a:gd name="T36" fmla="*/ 672 w 4334"/>
                    <a:gd name="T37" fmla="*/ 2587 h 3880"/>
                    <a:gd name="T38" fmla="*/ 711 w 4334"/>
                    <a:gd name="T39" fmla="*/ 2533 h 3880"/>
                    <a:gd name="T40" fmla="*/ 770 w 4334"/>
                    <a:gd name="T41" fmla="*/ 2479 h 3880"/>
                    <a:gd name="T42" fmla="*/ 798 w 4334"/>
                    <a:gd name="T43" fmla="*/ 2402 h 3880"/>
                    <a:gd name="T44" fmla="*/ 848 w 4334"/>
                    <a:gd name="T45" fmla="*/ 2357 h 3880"/>
                    <a:gd name="T46" fmla="*/ 917 w 4334"/>
                    <a:gd name="T47" fmla="*/ 2287 h 3880"/>
                    <a:gd name="T48" fmla="*/ 954 w 4334"/>
                    <a:gd name="T49" fmla="*/ 2242 h 3880"/>
                    <a:gd name="T50" fmla="*/ 1054 w 4334"/>
                    <a:gd name="T51" fmla="*/ 2173 h 3880"/>
                    <a:gd name="T52" fmla="*/ 1104 w 4334"/>
                    <a:gd name="T53" fmla="*/ 2126 h 3880"/>
                    <a:gd name="T54" fmla="*/ 1191 w 4334"/>
                    <a:gd name="T55" fmla="*/ 2072 h 3880"/>
                    <a:gd name="T56" fmla="*/ 1231 w 4334"/>
                    <a:gd name="T57" fmla="*/ 2011 h 3880"/>
                    <a:gd name="T58" fmla="*/ 1345 w 4334"/>
                    <a:gd name="T59" fmla="*/ 1964 h 3880"/>
                    <a:gd name="T60" fmla="*/ 1423 w 4334"/>
                    <a:gd name="T61" fmla="*/ 1910 h 3880"/>
                    <a:gd name="T62" fmla="*/ 1456 w 4334"/>
                    <a:gd name="T63" fmla="*/ 1849 h 3880"/>
                    <a:gd name="T64" fmla="*/ 1495 w 4334"/>
                    <a:gd name="T65" fmla="*/ 1802 h 3880"/>
                    <a:gd name="T66" fmla="*/ 1553 w 4334"/>
                    <a:gd name="T67" fmla="*/ 1756 h 3880"/>
                    <a:gd name="T68" fmla="*/ 1629 w 4334"/>
                    <a:gd name="T69" fmla="*/ 1702 h 3880"/>
                    <a:gd name="T70" fmla="*/ 1748 w 4334"/>
                    <a:gd name="T71" fmla="*/ 1648 h 3880"/>
                    <a:gd name="T72" fmla="*/ 1793 w 4334"/>
                    <a:gd name="T73" fmla="*/ 1585 h 3880"/>
                    <a:gd name="T74" fmla="*/ 1840 w 4334"/>
                    <a:gd name="T75" fmla="*/ 1532 h 3880"/>
                    <a:gd name="T76" fmla="*/ 1914 w 4334"/>
                    <a:gd name="T77" fmla="*/ 1485 h 3880"/>
                    <a:gd name="T78" fmla="*/ 1951 w 4334"/>
                    <a:gd name="T79" fmla="*/ 1431 h 3880"/>
                    <a:gd name="T80" fmla="*/ 2042 w 4334"/>
                    <a:gd name="T81" fmla="*/ 1384 h 3880"/>
                    <a:gd name="T82" fmla="*/ 2131 w 4334"/>
                    <a:gd name="T83" fmla="*/ 1330 h 3880"/>
                    <a:gd name="T84" fmla="*/ 2193 w 4334"/>
                    <a:gd name="T85" fmla="*/ 1283 h 3880"/>
                    <a:gd name="T86" fmla="*/ 2248 w 4334"/>
                    <a:gd name="T87" fmla="*/ 1235 h 3880"/>
                    <a:gd name="T88" fmla="*/ 2309 w 4334"/>
                    <a:gd name="T89" fmla="*/ 1181 h 3880"/>
                    <a:gd name="T90" fmla="*/ 2373 w 4334"/>
                    <a:gd name="T91" fmla="*/ 1134 h 3880"/>
                    <a:gd name="T92" fmla="*/ 2444 w 4334"/>
                    <a:gd name="T93" fmla="*/ 1079 h 3880"/>
                    <a:gd name="T94" fmla="*/ 2539 w 4334"/>
                    <a:gd name="T95" fmla="*/ 1022 h 3880"/>
                    <a:gd name="T96" fmla="*/ 2652 w 4334"/>
                    <a:gd name="T97" fmla="*/ 963 h 3880"/>
                    <a:gd name="T98" fmla="*/ 2763 w 4334"/>
                    <a:gd name="T99" fmla="*/ 910 h 3880"/>
                    <a:gd name="T100" fmla="*/ 2827 w 4334"/>
                    <a:gd name="T101" fmla="*/ 854 h 3880"/>
                    <a:gd name="T102" fmla="*/ 2866 w 4334"/>
                    <a:gd name="T103" fmla="*/ 786 h 3880"/>
                    <a:gd name="T104" fmla="*/ 2995 w 4334"/>
                    <a:gd name="T105" fmla="*/ 725 h 3880"/>
                    <a:gd name="T106" fmla="*/ 3098 w 4334"/>
                    <a:gd name="T107" fmla="*/ 635 h 3880"/>
                    <a:gd name="T108" fmla="*/ 3301 w 4334"/>
                    <a:gd name="T109" fmla="*/ 562 h 3880"/>
                    <a:gd name="T110" fmla="*/ 3351 w 4334"/>
                    <a:gd name="T111" fmla="*/ 475 h 3880"/>
                    <a:gd name="T112" fmla="*/ 3457 w 4334"/>
                    <a:gd name="T113" fmla="*/ 367 h 3880"/>
                    <a:gd name="T114" fmla="*/ 3723 w 4334"/>
                    <a:gd name="T115" fmla="*/ 254 h 3880"/>
                    <a:gd name="T116" fmla="*/ 3986 w 4334"/>
                    <a:gd name="T117" fmla="*/ 88 h 3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334" h="3880">
                      <a:moveTo>
                        <a:pt x="0" y="3880"/>
                      </a:moveTo>
                      <a:lnTo>
                        <a:pt x="7" y="3880"/>
                      </a:lnTo>
                      <a:lnTo>
                        <a:pt x="7" y="3873"/>
                      </a:lnTo>
                      <a:lnTo>
                        <a:pt x="12" y="3873"/>
                      </a:lnTo>
                      <a:lnTo>
                        <a:pt x="12" y="3850"/>
                      </a:lnTo>
                      <a:lnTo>
                        <a:pt x="17" y="3850"/>
                      </a:lnTo>
                      <a:lnTo>
                        <a:pt x="17" y="3842"/>
                      </a:lnTo>
                      <a:lnTo>
                        <a:pt x="21" y="3842"/>
                      </a:lnTo>
                      <a:lnTo>
                        <a:pt x="21" y="3835"/>
                      </a:lnTo>
                      <a:lnTo>
                        <a:pt x="24" y="3835"/>
                      </a:lnTo>
                      <a:lnTo>
                        <a:pt x="24" y="3828"/>
                      </a:lnTo>
                      <a:lnTo>
                        <a:pt x="29" y="3828"/>
                      </a:lnTo>
                      <a:lnTo>
                        <a:pt x="29" y="3812"/>
                      </a:lnTo>
                      <a:lnTo>
                        <a:pt x="31" y="3812"/>
                      </a:lnTo>
                      <a:lnTo>
                        <a:pt x="31" y="3805"/>
                      </a:lnTo>
                      <a:lnTo>
                        <a:pt x="34" y="3805"/>
                      </a:lnTo>
                      <a:lnTo>
                        <a:pt x="34" y="3796"/>
                      </a:lnTo>
                      <a:lnTo>
                        <a:pt x="36" y="3796"/>
                      </a:lnTo>
                      <a:lnTo>
                        <a:pt x="36" y="3789"/>
                      </a:lnTo>
                      <a:lnTo>
                        <a:pt x="41" y="3789"/>
                      </a:lnTo>
                      <a:lnTo>
                        <a:pt x="41" y="3782"/>
                      </a:lnTo>
                      <a:lnTo>
                        <a:pt x="45" y="3782"/>
                      </a:lnTo>
                      <a:lnTo>
                        <a:pt x="45" y="3774"/>
                      </a:lnTo>
                      <a:lnTo>
                        <a:pt x="47" y="3774"/>
                      </a:lnTo>
                      <a:lnTo>
                        <a:pt x="47" y="3751"/>
                      </a:lnTo>
                      <a:lnTo>
                        <a:pt x="50" y="3751"/>
                      </a:lnTo>
                      <a:lnTo>
                        <a:pt x="50" y="3744"/>
                      </a:lnTo>
                      <a:lnTo>
                        <a:pt x="55" y="3744"/>
                      </a:lnTo>
                      <a:lnTo>
                        <a:pt x="55" y="3728"/>
                      </a:lnTo>
                      <a:lnTo>
                        <a:pt x="57" y="3728"/>
                      </a:lnTo>
                      <a:lnTo>
                        <a:pt x="57" y="3713"/>
                      </a:lnTo>
                      <a:lnTo>
                        <a:pt x="60" y="3713"/>
                      </a:lnTo>
                      <a:lnTo>
                        <a:pt x="60" y="3690"/>
                      </a:lnTo>
                      <a:lnTo>
                        <a:pt x="62" y="3690"/>
                      </a:lnTo>
                      <a:lnTo>
                        <a:pt x="62" y="3660"/>
                      </a:lnTo>
                      <a:lnTo>
                        <a:pt x="66" y="3660"/>
                      </a:lnTo>
                      <a:lnTo>
                        <a:pt x="66" y="3653"/>
                      </a:lnTo>
                      <a:lnTo>
                        <a:pt x="67" y="3653"/>
                      </a:lnTo>
                      <a:lnTo>
                        <a:pt x="67" y="3630"/>
                      </a:lnTo>
                      <a:lnTo>
                        <a:pt x="78" y="3630"/>
                      </a:lnTo>
                      <a:lnTo>
                        <a:pt x="78" y="3615"/>
                      </a:lnTo>
                      <a:lnTo>
                        <a:pt x="81" y="3615"/>
                      </a:lnTo>
                      <a:lnTo>
                        <a:pt x="81" y="3608"/>
                      </a:lnTo>
                      <a:lnTo>
                        <a:pt x="86" y="3608"/>
                      </a:lnTo>
                      <a:lnTo>
                        <a:pt x="86" y="3599"/>
                      </a:lnTo>
                      <a:lnTo>
                        <a:pt x="90" y="3599"/>
                      </a:lnTo>
                      <a:lnTo>
                        <a:pt x="90" y="3577"/>
                      </a:lnTo>
                      <a:lnTo>
                        <a:pt x="92" y="3577"/>
                      </a:lnTo>
                      <a:lnTo>
                        <a:pt x="92" y="3569"/>
                      </a:lnTo>
                      <a:lnTo>
                        <a:pt x="95" y="3569"/>
                      </a:lnTo>
                      <a:lnTo>
                        <a:pt x="95" y="3554"/>
                      </a:lnTo>
                      <a:lnTo>
                        <a:pt x="100" y="3554"/>
                      </a:lnTo>
                      <a:lnTo>
                        <a:pt x="100" y="3547"/>
                      </a:lnTo>
                      <a:lnTo>
                        <a:pt x="111" y="3547"/>
                      </a:lnTo>
                      <a:lnTo>
                        <a:pt x="111" y="3540"/>
                      </a:lnTo>
                      <a:lnTo>
                        <a:pt x="112" y="3540"/>
                      </a:lnTo>
                      <a:lnTo>
                        <a:pt x="112" y="3531"/>
                      </a:lnTo>
                      <a:lnTo>
                        <a:pt x="116" y="3531"/>
                      </a:lnTo>
                      <a:lnTo>
                        <a:pt x="116" y="3524"/>
                      </a:lnTo>
                      <a:lnTo>
                        <a:pt x="118" y="3524"/>
                      </a:lnTo>
                      <a:lnTo>
                        <a:pt x="118" y="3517"/>
                      </a:lnTo>
                      <a:lnTo>
                        <a:pt x="121" y="3517"/>
                      </a:lnTo>
                      <a:lnTo>
                        <a:pt x="121" y="3508"/>
                      </a:lnTo>
                      <a:lnTo>
                        <a:pt x="123" y="3508"/>
                      </a:lnTo>
                      <a:lnTo>
                        <a:pt x="123" y="3501"/>
                      </a:lnTo>
                      <a:lnTo>
                        <a:pt x="131" y="3501"/>
                      </a:lnTo>
                      <a:lnTo>
                        <a:pt x="131" y="3493"/>
                      </a:lnTo>
                      <a:lnTo>
                        <a:pt x="140" y="3493"/>
                      </a:lnTo>
                      <a:lnTo>
                        <a:pt x="140" y="3486"/>
                      </a:lnTo>
                      <a:lnTo>
                        <a:pt x="142" y="3486"/>
                      </a:lnTo>
                      <a:lnTo>
                        <a:pt x="142" y="3479"/>
                      </a:lnTo>
                      <a:lnTo>
                        <a:pt x="145" y="3479"/>
                      </a:lnTo>
                      <a:lnTo>
                        <a:pt x="145" y="3470"/>
                      </a:lnTo>
                      <a:lnTo>
                        <a:pt x="150" y="3470"/>
                      </a:lnTo>
                      <a:lnTo>
                        <a:pt x="150" y="3456"/>
                      </a:lnTo>
                      <a:lnTo>
                        <a:pt x="152" y="3456"/>
                      </a:lnTo>
                      <a:lnTo>
                        <a:pt x="152" y="3440"/>
                      </a:lnTo>
                      <a:lnTo>
                        <a:pt x="157" y="3440"/>
                      </a:lnTo>
                      <a:lnTo>
                        <a:pt x="157" y="3433"/>
                      </a:lnTo>
                      <a:lnTo>
                        <a:pt x="166" y="3433"/>
                      </a:lnTo>
                      <a:lnTo>
                        <a:pt x="166" y="3411"/>
                      </a:lnTo>
                      <a:lnTo>
                        <a:pt x="171" y="3411"/>
                      </a:lnTo>
                      <a:lnTo>
                        <a:pt x="171" y="3395"/>
                      </a:lnTo>
                      <a:lnTo>
                        <a:pt x="173" y="3395"/>
                      </a:lnTo>
                      <a:lnTo>
                        <a:pt x="173" y="3379"/>
                      </a:lnTo>
                      <a:lnTo>
                        <a:pt x="178" y="3379"/>
                      </a:lnTo>
                      <a:lnTo>
                        <a:pt x="178" y="3372"/>
                      </a:lnTo>
                      <a:lnTo>
                        <a:pt x="182" y="3372"/>
                      </a:lnTo>
                      <a:lnTo>
                        <a:pt x="182" y="3364"/>
                      </a:lnTo>
                      <a:lnTo>
                        <a:pt x="187" y="3364"/>
                      </a:lnTo>
                      <a:lnTo>
                        <a:pt x="187" y="3357"/>
                      </a:lnTo>
                      <a:lnTo>
                        <a:pt x="202" y="3357"/>
                      </a:lnTo>
                      <a:lnTo>
                        <a:pt x="202" y="3350"/>
                      </a:lnTo>
                      <a:lnTo>
                        <a:pt x="206" y="3350"/>
                      </a:lnTo>
                      <a:lnTo>
                        <a:pt x="206" y="3334"/>
                      </a:lnTo>
                      <a:lnTo>
                        <a:pt x="208" y="3334"/>
                      </a:lnTo>
                      <a:lnTo>
                        <a:pt x="208" y="3304"/>
                      </a:lnTo>
                      <a:lnTo>
                        <a:pt x="213" y="3304"/>
                      </a:lnTo>
                      <a:lnTo>
                        <a:pt x="213" y="3296"/>
                      </a:lnTo>
                      <a:lnTo>
                        <a:pt x="232" y="3296"/>
                      </a:lnTo>
                      <a:lnTo>
                        <a:pt x="232" y="3289"/>
                      </a:lnTo>
                      <a:lnTo>
                        <a:pt x="239" y="3289"/>
                      </a:lnTo>
                      <a:lnTo>
                        <a:pt x="239" y="3282"/>
                      </a:lnTo>
                      <a:lnTo>
                        <a:pt x="253" y="3282"/>
                      </a:lnTo>
                      <a:lnTo>
                        <a:pt x="253" y="3273"/>
                      </a:lnTo>
                      <a:lnTo>
                        <a:pt x="263" y="3273"/>
                      </a:lnTo>
                      <a:lnTo>
                        <a:pt x="263" y="3266"/>
                      </a:lnTo>
                      <a:lnTo>
                        <a:pt x="266" y="3266"/>
                      </a:lnTo>
                      <a:lnTo>
                        <a:pt x="266" y="3259"/>
                      </a:lnTo>
                      <a:lnTo>
                        <a:pt x="268" y="3259"/>
                      </a:lnTo>
                      <a:lnTo>
                        <a:pt x="268" y="3250"/>
                      </a:lnTo>
                      <a:lnTo>
                        <a:pt x="272" y="3250"/>
                      </a:lnTo>
                      <a:lnTo>
                        <a:pt x="272" y="3243"/>
                      </a:lnTo>
                      <a:lnTo>
                        <a:pt x="273" y="3243"/>
                      </a:lnTo>
                      <a:lnTo>
                        <a:pt x="273" y="3235"/>
                      </a:lnTo>
                      <a:lnTo>
                        <a:pt x="279" y="3235"/>
                      </a:lnTo>
                      <a:lnTo>
                        <a:pt x="279" y="3228"/>
                      </a:lnTo>
                      <a:lnTo>
                        <a:pt x="282" y="3228"/>
                      </a:lnTo>
                      <a:lnTo>
                        <a:pt x="282" y="3221"/>
                      </a:lnTo>
                      <a:lnTo>
                        <a:pt x="292" y="3221"/>
                      </a:lnTo>
                      <a:lnTo>
                        <a:pt x="292" y="3205"/>
                      </a:lnTo>
                      <a:lnTo>
                        <a:pt x="298" y="3205"/>
                      </a:lnTo>
                      <a:lnTo>
                        <a:pt x="298" y="3198"/>
                      </a:lnTo>
                      <a:lnTo>
                        <a:pt x="303" y="3198"/>
                      </a:lnTo>
                      <a:lnTo>
                        <a:pt x="303" y="3175"/>
                      </a:lnTo>
                      <a:lnTo>
                        <a:pt x="318" y="3175"/>
                      </a:lnTo>
                      <a:lnTo>
                        <a:pt x="318" y="3151"/>
                      </a:lnTo>
                      <a:lnTo>
                        <a:pt x="324" y="3151"/>
                      </a:lnTo>
                      <a:lnTo>
                        <a:pt x="324" y="3144"/>
                      </a:lnTo>
                      <a:lnTo>
                        <a:pt x="334" y="3144"/>
                      </a:lnTo>
                      <a:lnTo>
                        <a:pt x="334" y="3137"/>
                      </a:lnTo>
                      <a:lnTo>
                        <a:pt x="337" y="3137"/>
                      </a:lnTo>
                      <a:lnTo>
                        <a:pt x="337" y="3128"/>
                      </a:lnTo>
                      <a:lnTo>
                        <a:pt x="348" y="3128"/>
                      </a:lnTo>
                      <a:lnTo>
                        <a:pt x="348" y="3114"/>
                      </a:lnTo>
                      <a:lnTo>
                        <a:pt x="350" y="3114"/>
                      </a:lnTo>
                      <a:lnTo>
                        <a:pt x="350" y="3099"/>
                      </a:lnTo>
                      <a:lnTo>
                        <a:pt x="358" y="3099"/>
                      </a:lnTo>
                      <a:lnTo>
                        <a:pt x="358" y="3083"/>
                      </a:lnTo>
                      <a:lnTo>
                        <a:pt x="360" y="3083"/>
                      </a:lnTo>
                      <a:lnTo>
                        <a:pt x="360" y="3076"/>
                      </a:lnTo>
                      <a:lnTo>
                        <a:pt x="372" y="3076"/>
                      </a:lnTo>
                      <a:lnTo>
                        <a:pt x="372" y="3067"/>
                      </a:lnTo>
                      <a:lnTo>
                        <a:pt x="374" y="3067"/>
                      </a:lnTo>
                      <a:lnTo>
                        <a:pt x="374" y="3060"/>
                      </a:lnTo>
                      <a:lnTo>
                        <a:pt x="379" y="3060"/>
                      </a:lnTo>
                      <a:lnTo>
                        <a:pt x="379" y="3053"/>
                      </a:lnTo>
                      <a:lnTo>
                        <a:pt x="384" y="3053"/>
                      </a:lnTo>
                      <a:lnTo>
                        <a:pt x="384" y="3038"/>
                      </a:lnTo>
                      <a:lnTo>
                        <a:pt x="389" y="3038"/>
                      </a:lnTo>
                      <a:lnTo>
                        <a:pt x="389" y="3031"/>
                      </a:lnTo>
                      <a:lnTo>
                        <a:pt x="398" y="3031"/>
                      </a:lnTo>
                      <a:lnTo>
                        <a:pt x="398" y="3022"/>
                      </a:lnTo>
                      <a:lnTo>
                        <a:pt x="400" y="3022"/>
                      </a:lnTo>
                      <a:lnTo>
                        <a:pt x="400" y="3015"/>
                      </a:lnTo>
                      <a:lnTo>
                        <a:pt x="408" y="3015"/>
                      </a:lnTo>
                      <a:lnTo>
                        <a:pt x="408" y="2999"/>
                      </a:lnTo>
                      <a:lnTo>
                        <a:pt x="410" y="2999"/>
                      </a:lnTo>
                      <a:lnTo>
                        <a:pt x="410" y="2992"/>
                      </a:lnTo>
                      <a:lnTo>
                        <a:pt x="414" y="2992"/>
                      </a:lnTo>
                      <a:lnTo>
                        <a:pt x="414" y="2954"/>
                      </a:lnTo>
                      <a:lnTo>
                        <a:pt x="422" y="2954"/>
                      </a:lnTo>
                      <a:lnTo>
                        <a:pt x="422" y="2947"/>
                      </a:lnTo>
                      <a:lnTo>
                        <a:pt x="427" y="2947"/>
                      </a:lnTo>
                      <a:lnTo>
                        <a:pt x="427" y="2931"/>
                      </a:lnTo>
                      <a:lnTo>
                        <a:pt x="459" y="2931"/>
                      </a:lnTo>
                      <a:lnTo>
                        <a:pt x="459" y="2916"/>
                      </a:lnTo>
                      <a:lnTo>
                        <a:pt x="466" y="2916"/>
                      </a:lnTo>
                      <a:lnTo>
                        <a:pt x="466" y="2909"/>
                      </a:lnTo>
                      <a:lnTo>
                        <a:pt x="469" y="2909"/>
                      </a:lnTo>
                      <a:lnTo>
                        <a:pt x="469" y="2893"/>
                      </a:lnTo>
                      <a:lnTo>
                        <a:pt x="471" y="2893"/>
                      </a:lnTo>
                      <a:lnTo>
                        <a:pt x="471" y="2886"/>
                      </a:lnTo>
                      <a:lnTo>
                        <a:pt x="474" y="2886"/>
                      </a:lnTo>
                      <a:lnTo>
                        <a:pt x="474" y="2877"/>
                      </a:lnTo>
                      <a:lnTo>
                        <a:pt x="479" y="2877"/>
                      </a:lnTo>
                      <a:lnTo>
                        <a:pt x="479" y="2870"/>
                      </a:lnTo>
                      <a:lnTo>
                        <a:pt x="483" y="2870"/>
                      </a:lnTo>
                      <a:lnTo>
                        <a:pt x="483" y="2855"/>
                      </a:lnTo>
                      <a:lnTo>
                        <a:pt x="509" y="2855"/>
                      </a:lnTo>
                      <a:lnTo>
                        <a:pt x="509" y="2848"/>
                      </a:lnTo>
                      <a:lnTo>
                        <a:pt x="511" y="2848"/>
                      </a:lnTo>
                      <a:lnTo>
                        <a:pt x="511" y="2825"/>
                      </a:lnTo>
                      <a:lnTo>
                        <a:pt x="519" y="2825"/>
                      </a:lnTo>
                      <a:lnTo>
                        <a:pt x="519" y="2816"/>
                      </a:lnTo>
                      <a:lnTo>
                        <a:pt x="521" y="2816"/>
                      </a:lnTo>
                      <a:lnTo>
                        <a:pt x="521" y="2809"/>
                      </a:lnTo>
                      <a:lnTo>
                        <a:pt x="524" y="2809"/>
                      </a:lnTo>
                      <a:lnTo>
                        <a:pt x="524" y="2801"/>
                      </a:lnTo>
                      <a:lnTo>
                        <a:pt x="526" y="2801"/>
                      </a:lnTo>
                      <a:lnTo>
                        <a:pt x="526" y="2794"/>
                      </a:lnTo>
                      <a:lnTo>
                        <a:pt x="535" y="2794"/>
                      </a:lnTo>
                      <a:lnTo>
                        <a:pt x="535" y="2778"/>
                      </a:lnTo>
                      <a:lnTo>
                        <a:pt x="545" y="2778"/>
                      </a:lnTo>
                      <a:lnTo>
                        <a:pt x="545" y="2771"/>
                      </a:lnTo>
                      <a:lnTo>
                        <a:pt x="549" y="2771"/>
                      </a:lnTo>
                      <a:lnTo>
                        <a:pt x="549" y="2763"/>
                      </a:lnTo>
                      <a:lnTo>
                        <a:pt x="550" y="2763"/>
                      </a:lnTo>
                      <a:lnTo>
                        <a:pt x="550" y="2755"/>
                      </a:lnTo>
                      <a:lnTo>
                        <a:pt x="556" y="2755"/>
                      </a:lnTo>
                      <a:lnTo>
                        <a:pt x="556" y="2740"/>
                      </a:lnTo>
                      <a:lnTo>
                        <a:pt x="561" y="2740"/>
                      </a:lnTo>
                      <a:lnTo>
                        <a:pt x="561" y="2733"/>
                      </a:lnTo>
                      <a:lnTo>
                        <a:pt x="575" y="2733"/>
                      </a:lnTo>
                      <a:lnTo>
                        <a:pt x="575" y="2717"/>
                      </a:lnTo>
                      <a:lnTo>
                        <a:pt x="594" y="2717"/>
                      </a:lnTo>
                      <a:lnTo>
                        <a:pt x="594" y="2710"/>
                      </a:lnTo>
                      <a:lnTo>
                        <a:pt x="599" y="2710"/>
                      </a:lnTo>
                      <a:lnTo>
                        <a:pt x="599" y="2702"/>
                      </a:lnTo>
                      <a:lnTo>
                        <a:pt x="601" y="2702"/>
                      </a:lnTo>
                      <a:lnTo>
                        <a:pt x="601" y="2694"/>
                      </a:lnTo>
                      <a:lnTo>
                        <a:pt x="609" y="2694"/>
                      </a:lnTo>
                      <a:lnTo>
                        <a:pt x="609" y="2686"/>
                      </a:lnTo>
                      <a:lnTo>
                        <a:pt x="611" y="2686"/>
                      </a:lnTo>
                      <a:lnTo>
                        <a:pt x="611" y="2679"/>
                      </a:lnTo>
                      <a:lnTo>
                        <a:pt x="620" y="2679"/>
                      </a:lnTo>
                      <a:lnTo>
                        <a:pt x="620" y="2663"/>
                      </a:lnTo>
                      <a:lnTo>
                        <a:pt x="632" y="2663"/>
                      </a:lnTo>
                      <a:lnTo>
                        <a:pt x="632" y="2656"/>
                      </a:lnTo>
                      <a:lnTo>
                        <a:pt x="640" y="2656"/>
                      </a:lnTo>
                      <a:lnTo>
                        <a:pt x="640" y="2633"/>
                      </a:lnTo>
                      <a:lnTo>
                        <a:pt x="656" y="2633"/>
                      </a:lnTo>
                      <a:lnTo>
                        <a:pt x="656" y="2618"/>
                      </a:lnTo>
                      <a:lnTo>
                        <a:pt x="661" y="2618"/>
                      </a:lnTo>
                      <a:lnTo>
                        <a:pt x="661" y="2595"/>
                      </a:lnTo>
                      <a:lnTo>
                        <a:pt x="665" y="2595"/>
                      </a:lnTo>
                      <a:lnTo>
                        <a:pt x="665" y="2587"/>
                      </a:lnTo>
                      <a:lnTo>
                        <a:pt x="672" y="2587"/>
                      </a:lnTo>
                      <a:lnTo>
                        <a:pt x="672" y="2580"/>
                      </a:lnTo>
                      <a:lnTo>
                        <a:pt x="675" y="2580"/>
                      </a:lnTo>
                      <a:lnTo>
                        <a:pt x="675" y="2571"/>
                      </a:lnTo>
                      <a:lnTo>
                        <a:pt x="682" y="2571"/>
                      </a:lnTo>
                      <a:lnTo>
                        <a:pt x="682" y="2564"/>
                      </a:lnTo>
                      <a:lnTo>
                        <a:pt x="687" y="2564"/>
                      </a:lnTo>
                      <a:lnTo>
                        <a:pt x="687" y="2555"/>
                      </a:lnTo>
                      <a:lnTo>
                        <a:pt x="701" y="2555"/>
                      </a:lnTo>
                      <a:lnTo>
                        <a:pt x="701" y="2548"/>
                      </a:lnTo>
                      <a:lnTo>
                        <a:pt x="710" y="2548"/>
                      </a:lnTo>
                      <a:lnTo>
                        <a:pt x="710" y="2533"/>
                      </a:lnTo>
                      <a:lnTo>
                        <a:pt x="711" y="2533"/>
                      </a:lnTo>
                      <a:lnTo>
                        <a:pt x="711" y="2526"/>
                      </a:lnTo>
                      <a:lnTo>
                        <a:pt x="732" y="2526"/>
                      </a:lnTo>
                      <a:lnTo>
                        <a:pt x="732" y="2517"/>
                      </a:lnTo>
                      <a:lnTo>
                        <a:pt x="737" y="2517"/>
                      </a:lnTo>
                      <a:lnTo>
                        <a:pt x="737" y="2510"/>
                      </a:lnTo>
                      <a:lnTo>
                        <a:pt x="746" y="2510"/>
                      </a:lnTo>
                      <a:lnTo>
                        <a:pt x="746" y="2503"/>
                      </a:lnTo>
                      <a:lnTo>
                        <a:pt x="751" y="2503"/>
                      </a:lnTo>
                      <a:lnTo>
                        <a:pt x="751" y="2494"/>
                      </a:lnTo>
                      <a:lnTo>
                        <a:pt x="767" y="2494"/>
                      </a:lnTo>
                      <a:lnTo>
                        <a:pt x="767" y="2479"/>
                      </a:lnTo>
                      <a:lnTo>
                        <a:pt x="770" y="2479"/>
                      </a:lnTo>
                      <a:lnTo>
                        <a:pt x="770" y="2472"/>
                      </a:lnTo>
                      <a:lnTo>
                        <a:pt x="775" y="2472"/>
                      </a:lnTo>
                      <a:lnTo>
                        <a:pt x="775" y="2456"/>
                      </a:lnTo>
                      <a:lnTo>
                        <a:pt x="777" y="2456"/>
                      </a:lnTo>
                      <a:lnTo>
                        <a:pt x="777" y="2441"/>
                      </a:lnTo>
                      <a:lnTo>
                        <a:pt x="781" y="2441"/>
                      </a:lnTo>
                      <a:lnTo>
                        <a:pt x="781" y="2426"/>
                      </a:lnTo>
                      <a:lnTo>
                        <a:pt x="791" y="2426"/>
                      </a:lnTo>
                      <a:lnTo>
                        <a:pt x="791" y="2418"/>
                      </a:lnTo>
                      <a:lnTo>
                        <a:pt x="796" y="2418"/>
                      </a:lnTo>
                      <a:lnTo>
                        <a:pt x="796" y="2402"/>
                      </a:lnTo>
                      <a:lnTo>
                        <a:pt x="798" y="2402"/>
                      </a:lnTo>
                      <a:lnTo>
                        <a:pt x="798" y="2395"/>
                      </a:lnTo>
                      <a:lnTo>
                        <a:pt x="801" y="2395"/>
                      </a:lnTo>
                      <a:lnTo>
                        <a:pt x="801" y="2388"/>
                      </a:lnTo>
                      <a:lnTo>
                        <a:pt x="803" y="2388"/>
                      </a:lnTo>
                      <a:lnTo>
                        <a:pt x="803" y="2380"/>
                      </a:lnTo>
                      <a:lnTo>
                        <a:pt x="815" y="2380"/>
                      </a:lnTo>
                      <a:lnTo>
                        <a:pt x="815" y="2373"/>
                      </a:lnTo>
                      <a:lnTo>
                        <a:pt x="826" y="2373"/>
                      </a:lnTo>
                      <a:lnTo>
                        <a:pt x="826" y="2364"/>
                      </a:lnTo>
                      <a:lnTo>
                        <a:pt x="841" y="2364"/>
                      </a:lnTo>
                      <a:lnTo>
                        <a:pt x="841" y="2357"/>
                      </a:lnTo>
                      <a:lnTo>
                        <a:pt x="848" y="2357"/>
                      </a:lnTo>
                      <a:lnTo>
                        <a:pt x="848" y="2334"/>
                      </a:lnTo>
                      <a:lnTo>
                        <a:pt x="857" y="2334"/>
                      </a:lnTo>
                      <a:lnTo>
                        <a:pt x="857" y="2326"/>
                      </a:lnTo>
                      <a:lnTo>
                        <a:pt x="862" y="2326"/>
                      </a:lnTo>
                      <a:lnTo>
                        <a:pt x="862" y="2319"/>
                      </a:lnTo>
                      <a:lnTo>
                        <a:pt x="864" y="2319"/>
                      </a:lnTo>
                      <a:lnTo>
                        <a:pt x="864" y="2303"/>
                      </a:lnTo>
                      <a:lnTo>
                        <a:pt x="883" y="2303"/>
                      </a:lnTo>
                      <a:lnTo>
                        <a:pt x="883" y="2296"/>
                      </a:lnTo>
                      <a:lnTo>
                        <a:pt x="898" y="2296"/>
                      </a:lnTo>
                      <a:lnTo>
                        <a:pt x="898" y="2287"/>
                      </a:lnTo>
                      <a:lnTo>
                        <a:pt x="917" y="2287"/>
                      </a:lnTo>
                      <a:lnTo>
                        <a:pt x="917" y="2280"/>
                      </a:lnTo>
                      <a:lnTo>
                        <a:pt x="923" y="2280"/>
                      </a:lnTo>
                      <a:lnTo>
                        <a:pt x="923" y="2272"/>
                      </a:lnTo>
                      <a:lnTo>
                        <a:pt x="928" y="2272"/>
                      </a:lnTo>
                      <a:lnTo>
                        <a:pt x="928" y="2265"/>
                      </a:lnTo>
                      <a:lnTo>
                        <a:pt x="938" y="2265"/>
                      </a:lnTo>
                      <a:lnTo>
                        <a:pt x="938" y="2258"/>
                      </a:lnTo>
                      <a:lnTo>
                        <a:pt x="948" y="2258"/>
                      </a:lnTo>
                      <a:lnTo>
                        <a:pt x="948" y="2249"/>
                      </a:lnTo>
                      <a:lnTo>
                        <a:pt x="952" y="2249"/>
                      </a:lnTo>
                      <a:lnTo>
                        <a:pt x="952" y="2242"/>
                      </a:lnTo>
                      <a:lnTo>
                        <a:pt x="954" y="2242"/>
                      </a:lnTo>
                      <a:lnTo>
                        <a:pt x="954" y="2234"/>
                      </a:lnTo>
                      <a:lnTo>
                        <a:pt x="962" y="2234"/>
                      </a:lnTo>
                      <a:lnTo>
                        <a:pt x="962" y="2226"/>
                      </a:lnTo>
                      <a:lnTo>
                        <a:pt x="1002" y="2226"/>
                      </a:lnTo>
                      <a:lnTo>
                        <a:pt x="1002" y="2219"/>
                      </a:lnTo>
                      <a:lnTo>
                        <a:pt x="1004" y="2219"/>
                      </a:lnTo>
                      <a:lnTo>
                        <a:pt x="1004" y="2211"/>
                      </a:lnTo>
                      <a:lnTo>
                        <a:pt x="1019" y="2211"/>
                      </a:lnTo>
                      <a:lnTo>
                        <a:pt x="1019" y="2195"/>
                      </a:lnTo>
                      <a:lnTo>
                        <a:pt x="1023" y="2195"/>
                      </a:lnTo>
                      <a:lnTo>
                        <a:pt x="1023" y="2173"/>
                      </a:lnTo>
                      <a:lnTo>
                        <a:pt x="1054" y="2173"/>
                      </a:lnTo>
                      <a:lnTo>
                        <a:pt x="1054" y="2165"/>
                      </a:lnTo>
                      <a:lnTo>
                        <a:pt x="1058" y="2165"/>
                      </a:lnTo>
                      <a:lnTo>
                        <a:pt x="1058" y="2157"/>
                      </a:lnTo>
                      <a:lnTo>
                        <a:pt x="1059" y="2157"/>
                      </a:lnTo>
                      <a:lnTo>
                        <a:pt x="1059" y="2150"/>
                      </a:lnTo>
                      <a:lnTo>
                        <a:pt x="1089" y="2150"/>
                      </a:lnTo>
                      <a:lnTo>
                        <a:pt x="1089" y="2141"/>
                      </a:lnTo>
                      <a:lnTo>
                        <a:pt x="1090" y="2141"/>
                      </a:lnTo>
                      <a:lnTo>
                        <a:pt x="1090" y="2134"/>
                      </a:lnTo>
                      <a:lnTo>
                        <a:pt x="1103" y="2134"/>
                      </a:lnTo>
                      <a:lnTo>
                        <a:pt x="1103" y="2126"/>
                      </a:lnTo>
                      <a:lnTo>
                        <a:pt x="1104" y="2126"/>
                      </a:lnTo>
                      <a:lnTo>
                        <a:pt x="1104" y="2119"/>
                      </a:lnTo>
                      <a:lnTo>
                        <a:pt x="1109" y="2119"/>
                      </a:lnTo>
                      <a:lnTo>
                        <a:pt x="1109" y="2103"/>
                      </a:lnTo>
                      <a:lnTo>
                        <a:pt x="1120" y="2103"/>
                      </a:lnTo>
                      <a:lnTo>
                        <a:pt x="1120" y="2096"/>
                      </a:lnTo>
                      <a:lnTo>
                        <a:pt x="1125" y="2096"/>
                      </a:lnTo>
                      <a:lnTo>
                        <a:pt x="1125" y="2087"/>
                      </a:lnTo>
                      <a:lnTo>
                        <a:pt x="1151" y="2087"/>
                      </a:lnTo>
                      <a:lnTo>
                        <a:pt x="1151" y="2080"/>
                      </a:lnTo>
                      <a:lnTo>
                        <a:pt x="1184" y="2080"/>
                      </a:lnTo>
                      <a:lnTo>
                        <a:pt x="1184" y="2072"/>
                      </a:lnTo>
                      <a:lnTo>
                        <a:pt x="1191" y="2072"/>
                      </a:lnTo>
                      <a:lnTo>
                        <a:pt x="1191" y="2065"/>
                      </a:lnTo>
                      <a:lnTo>
                        <a:pt x="1201" y="2065"/>
                      </a:lnTo>
                      <a:lnTo>
                        <a:pt x="1201" y="2056"/>
                      </a:lnTo>
                      <a:lnTo>
                        <a:pt x="1213" y="2056"/>
                      </a:lnTo>
                      <a:lnTo>
                        <a:pt x="1213" y="2034"/>
                      </a:lnTo>
                      <a:lnTo>
                        <a:pt x="1215" y="2034"/>
                      </a:lnTo>
                      <a:lnTo>
                        <a:pt x="1215" y="2026"/>
                      </a:lnTo>
                      <a:lnTo>
                        <a:pt x="1219" y="2026"/>
                      </a:lnTo>
                      <a:lnTo>
                        <a:pt x="1219" y="2018"/>
                      </a:lnTo>
                      <a:lnTo>
                        <a:pt x="1224" y="2018"/>
                      </a:lnTo>
                      <a:lnTo>
                        <a:pt x="1224" y="2011"/>
                      </a:lnTo>
                      <a:lnTo>
                        <a:pt x="1231" y="2011"/>
                      </a:lnTo>
                      <a:lnTo>
                        <a:pt x="1231" y="2002"/>
                      </a:lnTo>
                      <a:lnTo>
                        <a:pt x="1250" y="2002"/>
                      </a:lnTo>
                      <a:lnTo>
                        <a:pt x="1250" y="1995"/>
                      </a:lnTo>
                      <a:lnTo>
                        <a:pt x="1257" y="1995"/>
                      </a:lnTo>
                      <a:lnTo>
                        <a:pt x="1257" y="1988"/>
                      </a:lnTo>
                      <a:lnTo>
                        <a:pt x="1295" y="1988"/>
                      </a:lnTo>
                      <a:lnTo>
                        <a:pt x="1295" y="1980"/>
                      </a:lnTo>
                      <a:lnTo>
                        <a:pt x="1302" y="1980"/>
                      </a:lnTo>
                      <a:lnTo>
                        <a:pt x="1302" y="1973"/>
                      </a:lnTo>
                      <a:lnTo>
                        <a:pt x="1334" y="1973"/>
                      </a:lnTo>
                      <a:lnTo>
                        <a:pt x="1334" y="1964"/>
                      </a:lnTo>
                      <a:lnTo>
                        <a:pt x="1345" y="1964"/>
                      </a:lnTo>
                      <a:lnTo>
                        <a:pt x="1345" y="1957"/>
                      </a:lnTo>
                      <a:lnTo>
                        <a:pt x="1371" y="1957"/>
                      </a:lnTo>
                      <a:lnTo>
                        <a:pt x="1371" y="1948"/>
                      </a:lnTo>
                      <a:lnTo>
                        <a:pt x="1385" y="1948"/>
                      </a:lnTo>
                      <a:lnTo>
                        <a:pt x="1385" y="1941"/>
                      </a:lnTo>
                      <a:lnTo>
                        <a:pt x="1395" y="1941"/>
                      </a:lnTo>
                      <a:lnTo>
                        <a:pt x="1395" y="1934"/>
                      </a:lnTo>
                      <a:lnTo>
                        <a:pt x="1397" y="1934"/>
                      </a:lnTo>
                      <a:lnTo>
                        <a:pt x="1397" y="1919"/>
                      </a:lnTo>
                      <a:lnTo>
                        <a:pt x="1418" y="1919"/>
                      </a:lnTo>
                      <a:lnTo>
                        <a:pt x="1418" y="1910"/>
                      </a:lnTo>
                      <a:lnTo>
                        <a:pt x="1423" y="1910"/>
                      </a:lnTo>
                      <a:lnTo>
                        <a:pt x="1423" y="1903"/>
                      </a:lnTo>
                      <a:lnTo>
                        <a:pt x="1426" y="1903"/>
                      </a:lnTo>
                      <a:lnTo>
                        <a:pt x="1426" y="1895"/>
                      </a:lnTo>
                      <a:lnTo>
                        <a:pt x="1428" y="1895"/>
                      </a:lnTo>
                      <a:lnTo>
                        <a:pt x="1428" y="1888"/>
                      </a:lnTo>
                      <a:lnTo>
                        <a:pt x="1433" y="1888"/>
                      </a:lnTo>
                      <a:lnTo>
                        <a:pt x="1433" y="1872"/>
                      </a:lnTo>
                      <a:lnTo>
                        <a:pt x="1442" y="1872"/>
                      </a:lnTo>
                      <a:lnTo>
                        <a:pt x="1442" y="1856"/>
                      </a:lnTo>
                      <a:lnTo>
                        <a:pt x="1445" y="1856"/>
                      </a:lnTo>
                      <a:lnTo>
                        <a:pt x="1445" y="1849"/>
                      </a:lnTo>
                      <a:lnTo>
                        <a:pt x="1456" y="1849"/>
                      </a:lnTo>
                      <a:lnTo>
                        <a:pt x="1456" y="1841"/>
                      </a:lnTo>
                      <a:lnTo>
                        <a:pt x="1463" y="1841"/>
                      </a:lnTo>
                      <a:lnTo>
                        <a:pt x="1463" y="1834"/>
                      </a:lnTo>
                      <a:lnTo>
                        <a:pt x="1466" y="1834"/>
                      </a:lnTo>
                      <a:lnTo>
                        <a:pt x="1466" y="1825"/>
                      </a:lnTo>
                      <a:lnTo>
                        <a:pt x="1471" y="1825"/>
                      </a:lnTo>
                      <a:lnTo>
                        <a:pt x="1471" y="1818"/>
                      </a:lnTo>
                      <a:lnTo>
                        <a:pt x="1483" y="1818"/>
                      </a:lnTo>
                      <a:lnTo>
                        <a:pt x="1483" y="1810"/>
                      </a:lnTo>
                      <a:lnTo>
                        <a:pt x="1492" y="1810"/>
                      </a:lnTo>
                      <a:lnTo>
                        <a:pt x="1492" y="1802"/>
                      </a:lnTo>
                      <a:lnTo>
                        <a:pt x="1495" y="1802"/>
                      </a:lnTo>
                      <a:lnTo>
                        <a:pt x="1495" y="1795"/>
                      </a:lnTo>
                      <a:lnTo>
                        <a:pt x="1501" y="1795"/>
                      </a:lnTo>
                      <a:lnTo>
                        <a:pt x="1501" y="1787"/>
                      </a:lnTo>
                      <a:lnTo>
                        <a:pt x="1521" y="1787"/>
                      </a:lnTo>
                      <a:lnTo>
                        <a:pt x="1521" y="1780"/>
                      </a:lnTo>
                      <a:lnTo>
                        <a:pt x="1523" y="1780"/>
                      </a:lnTo>
                      <a:lnTo>
                        <a:pt x="1523" y="1771"/>
                      </a:lnTo>
                      <a:lnTo>
                        <a:pt x="1539" y="1771"/>
                      </a:lnTo>
                      <a:lnTo>
                        <a:pt x="1539" y="1764"/>
                      </a:lnTo>
                      <a:lnTo>
                        <a:pt x="1547" y="1764"/>
                      </a:lnTo>
                      <a:lnTo>
                        <a:pt x="1547" y="1756"/>
                      </a:lnTo>
                      <a:lnTo>
                        <a:pt x="1553" y="1756"/>
                      </a:lnTo>
                      <a:lnTo>
                        <a:pt x="1553" y="1749"/>
                      </a:lnTo>
                      <a:lnTo>
                        <a:pt x="1556" y="1749"/>
                      </a:lnTo>
                      <a:lnTo>
                        <a:pt x="1556" y="1740"/>
                      </a:lnTo>
                      <a:lnTo>
                        <a:pt x="1558" y="1740"/>
                      </a:lnTo>
                      <a:lnTo>
                        <a:pt x="1558" y="1724"/>
                      </a:lnTo>
                      <a:lnTo>
                        <a:pt x="1587" y="1724"/>
                      </a:lnTo>
                      <a:lnTo>
                        <a:pt x="1587" y="1717"/>
                      </a:lnTo>
                      <a:lnTo>
                        <a:pt x="1608" y="1717"/>
                      </a:lnTo>
                      <a:lnTo>
                        <a:pt x="1608" y="1710"/>
                      </a:lnTo>
                      <a:lnTo>
                        <a:pt x="1618" y="1710"/>
                      </a:lnTo>
                      <a:lnTo>
                        <a:pt x="1618" y="1702"/>
                      </a:lnTo>
                      <a:lnTo>
                        <a:pt x="1629" y="1702"/>
                      </a:lnTo>
                      <a:lnTo>
                        <a:pt x="1629" y="1695"/>
                      </a:lnTo>
                      <a:lnTo>
                        <a:pt x="1650" y="1695"/>
                      </a:lnTo>
                      <a:lnTo>
                        <a:pt x="1650" y="1686"/>
                      </a:lnTo>
                      <a:lnTo>
                        <a:pt x="1703" y="1686"/>
                      </a:lnTo>
                      <a:lnTo>
                        <a:pt x="1703" y="1671"/>
                      </a:lnTo>
                      <a:lnTo>
                        <a:pt x="1715" y="1671"/>
                      </a:lnTo>
                      <a:lnTo>
                        <a:pt x="1715" y="1663"/>
                      </a:lnTo>
                      <a:lnTo>
                        <a:pt x="1734" y="1663"/>
                      </a:lnTo>
                      <a:lnTo>
                        <a:pt x="1734" y="1655"/>
                      </a:lnTo>
                      <a:lnTo>
                        <a:pt x="1738" y="1655"/>
                      </a:lnTo>
                      <a:lnTo>
                        <a:pt x="1738" y="1648"/>
                      </a:lnTo>
                      <a:lnTo>
                        <a:pt x="1748" y="1648"/>
                      </a:lnTo>
                      <a:lnTo>
                        <a:pt x="1748" y="1639"/>
                      </a:lnTo>
                      <a:lnTo>
                        <a:pt x="1771" y="1639"/>
                      </a:lnTo>
                      <a:lnTo>
                        <a:pt x="1771" y="1617"/>
                      </a:lnTo>
                      <a:lnTo>
                        <a:pt x="1778" y="1617"/>
                      </a:lnTo>
                      <a:lnTo>
                        <a:pt x="1778" y="1610"/>
                      </a:lnTo>
                      <a:lnTo>
                        <a:pt x="1783" y="1610"/>
                      </a:lnTo>
                      <a:lnTo>
                        <a:pt x="1783" y="1601"/>
                      </a:lnTo>
                      <a:lnTo>
                        <a:pt x="1785" y="1601"/>
                      </a:lnTo>
                      <a:lnTo>
                        <a:pt x="1785" y="1594"/>
                      </a:lnTo>
                      <a:lnTo>
                        <a:pt x="1790" y="1594"/>
                      </a:lnTo>
                      <a:lnTo>
                        <a:pt x="1790" y="1585"/>
                      </a:lnTo>
                      <a:lnTo>
                        <a:pt x="1793" y="1585"/>
                      </a:lnTo>
                      <a:lnTo>
                        <a:pt x="1793" y="1578"/>
                      </a:lnTo>
                      <a:lnTo>
                        <a:pt x="1804" y="1578"/>
                      </a:lnTo>
                      <a:lnTo>
                        <a:pt x="1804" y="1570"/>
                      </a:lnTo>
                      <a:lnTo>
                        <a:pt x="1809" y="1570"/>
                      </a:lnTo>
                      <a:lnTo>
                        <a:pt x="1809" y="1563"/>
                      </a:lnTo>
                      <a:lnTo>
                        <a:pt x="1816" y="1563"/>
                      </a:lnTo>
                      <a:lnTo>
                        <a:pt x="1816" y="1554"/>
                      </a:lnTo>
                      <a:lnTo>
                        <a:pt x="1833" y="1554"/>
                      </a:lnTo>
                      <a:lnTo>
                        <a:pt x="1833" y="1540"/>
                      </a:lnTo>
                      <a:lnTo>
                        <a:pt x="1838" y="1540"/>
                      </a:lnTo>
                      <a:lnTo>
                        <a:pt x="1838" y="1532"/>
                      </a:lnTo>
                      <a:lnTo>
                        <a:pt x="1840" y="1532"/>
                      </a:lnTo>
                      <a:lnTo>
                        <a:pt x="1840" y="1524"/>
                      </a:lnTo>
                      <a:lnTo>
                        <a:pt x="1859" y="1524"/>
                      </a:lnTo>
                      <a:lnTo>
                        <a:pt x="1859" y="1516"/>
                      </a:lnTo>
                      <a:lnTo>
                        <a:pt x="1864" y="1516"/>
                      </a:lnTo>
                      <a:lnTo>
                        <a:pt x="1864" y="1509"/>
                      </a:lnTo>
                      <a:lnTo>
                        <a:pt x="1880" y="1509"/>
                      </a:lnTo>
                      <a:lnTo>
                        <a:pt x="1880" y="1500"/>
                      </a:lnTo>
                      <a:lnTo>
                        <a:pt x="1885" y="1500"/>
                      </a:lnTo>
                      <a:lnTo>
                        <a:pt x="1885" y="1493"/>
                      </a:lnTo>
                      <a:lnTo>
                        <a:pt x="1906" y="1493"/>
                      </a:lnTo>
                      <a:lnTo>
                        <a:pt x="1906" y="1485"/>
                      </a:lnTo>
                      <a:lnTo>
                        <a:pt x="1914" y="1485"/>
                      </a:lnTo>
                      <a:lnTo>
                        <a:pt x="1914" y="1478"/>
                      </a:lnTo>
                      <a:lnTo>
                        <a:pt x="1916" y="1478"/>
                      </a:lnTo>
                      <a:lnTo>
                        <a:pt x="1916" y="1469"/>
                      </a:lnTo>
                      <a:lnTo>
                        <a:pt x="1925" y="1469"/>
                      </a:lnTo>
                      <a:lnTo>
                        <a:pt x="1925" y="1454"/>
                      </a:lnTo>
                      <a:lnTo>
                        <a:pt x="1930" y="1454"/>
                      </a:lnTo>
                      <a:lnTo>
                        <a:pt x="1930" y="1446"/>
                      </a:lnTo>
                      <a:lnTo>
                        <a:pt x="1946" y="1446"/>
                      </a:lnTo>
                      <a:lnTo>
                        <a:pt x="1946" y="1438"/>
                      </a:lnTo>
                      <a:lnTo>
                        <a:pt x="1949" y="1438"/>
                      </a:lnTo>
                      <a:lnTo>
                        <a:pt x="1949" y="1431"/>
                      </a:lnTo>
                      <a:lnTo>
                        <a:pt x="1951" y="1431"/>
                      </a:lnTo>
                      <a:lnTo>
                        <a:pt x="1951" y="1422"/>
                      </a:lnTo>
                      <a:lnTo>
                        <a:pt x="1970" y="1422"/>
                      </a:lnTo>
                      <a:lnTo>
                        <a:pt x="1970" y="1415"/>
                      </a:lnTo>
                      <a:lnTo>
                        <a:pt x="1975" y="1415"/>
                      </a:lnTo>
                      <a:lnTo>
                        <a:pt x="1975" y="1407"/>
                      </a:lnTo>
                      <a:lnTo>
                        <a:pt x="1991" y="1407"/>
                      </a:lnTo>
                      <a:lnTo>
                        <a:pt x="1991" y="1400"/>
                      </a:lnTo>
                      <a:lnTo>
                        <a:pt x="1997" y="1400"/>
                      </a:lnTo>
                      <a:lnTo>
                        <a:pt x="1997" y="1391"/>
                      </a:lnTo>
                      <a:lnTo>
                        <a:pt x="2037" y="1391"/>
                      </a:lnTo>
                      <a:lnTo>
                        <a:pt x="2037" y="1384"/>
                      </a:lnTo>
                      <a:lnTo>
                        <a:pt x="2042" y="1384"/>
                      </a:lnTo>
                      <a:lnTo>
                        <a:pt x="2042" y="1376"/>
                      </a:lnTo>
                      <a:lnTo>
                        <a:pt x="2065" y="1376"/>
                      </a:lnTo>
                      <a:lnTo>
                        <a:pt x="2065" y="1368"/>
                      </a:lnTo>
                      <a:lnTo>
                        <a:pt x="2070" y="1368"/>
                      </a:lnTo>
                      <a:lnTo>
                        <a:pt x="2070" y="1361"/>
                      </a:lnTo>
                      <a:lnTo>
                        <a:pt x="2088" y="1361"/>
                      </a:lnTo>
                      <a:lnTo>
                        <a:pt x="2088" y="1353"/>
                      </a:lnTo>
                      <a:lnTo>
                        <a:pt x="2098" y="1353"/>
                      </a:lnTo>
                      <a:lnTo>
                        <a:pt x="2098" y="1337"/>
                      </a:lnTo>
                      <a:lnTo>
                        <a:pt x="2112" y="1337"/>
                      </a:lnTo>
                      <a:lnTo>
                        <a:pt x="2112" y="1330"/>
                      </a:lnTo>
                      <a:lnTo>
                        <a:pt x="2131" y="1330"/>
                      </a:lnTo>
                      <a:lnTo>
                        <a:pt x="2131" y="1322"/>
                      </a:lnTo>
                      <a:lnTo>
                        <a:pt x="2162" y="1322"/>
                      </a:lnTo>
                      <a:lnTo>
                        <a:pt x="2162" y="1315"/>
                      </a:lnTo>
                      <a:lnTo>
                        <a:pt x="2167" y="1315"/>
                      </a:lnTo>
                      <a:lnTo>
                        <a:pt x="2167" y="1306"/>
                      </a:lnTo>
                      <a:lnTo>
                        <a:pt x="2171" y="1306"/>
                      </a:lnTo>
                      <a:lnTo>
                        <a:pt x="2171" y="1299"/>
                      </a:lnTo>
                      <a:lnTo>
                        <a:pt x="2178" y="1299"/>
                      </a:lnTo>
                      <a:lnTo>
                        <a:pt x="2178" y="1290"/>
                      </a:lnTo>
                      <a:lnTo>
                        <a:pt x="2183" y="1290"/>
                      </a:lnTo>
                      <a:lnTo>
                        <a:pt x="2183" y="1283"/>
                      </a:lnTo>
                      <a:lnTo>
                        <a:pt x="2193" y="1283"/>
                      </a:lnTo>
                      <a:lnTo>
                        <a:pt x="2193" y="1275"/>
                      </a:lnTo>
                      <a:lnTo>
                        <a:pt x="2209" y="1275"/>
                      </a:lnTo>
                      <a:lnTo>
                        <a:pt x="2209" y="1266"/>
                      </a:lnTo>
                      <a:lnTo>
                        <a:pt x="2219" y="1266"/>
                      </a:lnTo>
                      <a:lnTo>
                        <a:pt x="2219" y="1259"/>
                      </a:lnTo>
                      <a:lnTo>
                        <a:pt x="2223" y="1259"/>
                      </a:lnTo>
                      <a:lnTo>
                        <a:pt x="2223" y="1251"/>
                      </a:lnTo>
                      <a:lnTo>
                        <a:pt x="2233" y="1251"/>
                      </a:lnTo>
                      <a:lnTo>
                        <a:pt x="2233" y="1244"/>
                      </a:lnTo>
                      <a:lnTo>
                        <a:pt x="2238" y="1244"/>
                      </a:lnTo>
                      <a:lnTo>
                        <a:pt x="2238" y="1235"/>
                      </a:lnTo>
                      <a:lnTo>
                        <a:pt x="2248" y="1235"/>
                      </a:lnTo>
                      <a:lnTo>
                        <a:pt x="2248" y="1228"/>
                      </a:lnTo>
                      <a:lnTo>
                        <a:pt x="2268" y="1228"/>
                      </a:lnTo>
                      <a:lnTo>
                        <a:pt x="2268" y="1220"/>
                      </a:lnTo>
                      <a:lnTo>
                        <a:pt x="2269" y="1220"/>
                      </a:lnTo>
                      <a:lnTo>
                        <a:pt x="2269" y="1212"/>
                      </a:lnTo>
                      <a:lnTo>
                        <a:pt x="2280" y="1212"/>
                      </a:lnTo>
                      <a:lnTo>
                        <a:pt x="2280" y="1204"/>
                      </a:lnTo>
                      <a:lnTo>
                        <a:pt x="2288" y="1204"/>
                      </a:lnTo>
                      <a:lnTo>
                        <a:pt x="2288" y="1188"/>
                      </a:lnTo>
                      <a:lnTo>
                        <a:pt x="2297" y="1188"/>
                      </a:lnTo>
                      <a:lnTo>
                        <a:pt x="2297" y="1181"/>
                      </a:lnTo>
                      <a:lnTo>
                        <a:pt x="2309" y="1181"/>
                      </a:lnTo>
                      <a:lnTo>
                        <a:pt x="2309" y="1173"/>
                      </a:lnTo>
                      <a:lnTo>
                        <a:pt x="2319" y="1173"/>
                      </a:lnTo>
                      <a:lnTo>
                        <a:pt x="2319" y="1166"/>
                      </a:lnTo>
                      <a:lnTo>
                        <a:pt x="2335" y="1166"/>
                      </a:lnTo>
                      <a:lnTo>
                        <a:pt x="2335" y="1157"/>
                      </a:lnTo>
                      <a:lnTo>
                        <a:pt x="2349" y="1157"/>
                      </a:lnTo>
                      <a:lnTo>
                        <a:pt x="2349" y="1150"/>
                      </a:lnTo>
                      <a:lnTo>
                        <a:pt x="2359" y="1150"/>
                      </a:lnTo>
                      <a:lnTo>
                        <a:pt x="2359" y="1142"/>
                      </a:lnTo>
                      <a:lnTo>
                        <a:pt x="2364" y="1142"/>
                      </a:lnTo>
                      <a:lnTo>
                        <a:pt x="2364" y="1134"/>
                      </a:lnTo>
                      <a:lnTo>
                        <a:pt x="2373" y="1134"/>
                      </a:lnTo>
                      <a:lnTo>
                        <a:pt x="2373" y="1126"/>
                      </a:lnTo>
                      <a:lnTo>
                        <a:pt x="2375" y="1126"/>
                      </a:lnTo>
                      <a:lnTo>
                        <a:pt x="2375" y="1119"/>
                      </a:lnTo>
                      <a:lnTo>
                        <a:pt x="2390" y="1119"/>
                      </a:lnTo>
                      <a:lnTo>
                        <a:pt x="2390" y="1110"/>
                      </a:lnTo>
                      <a:lnTo>
                        <a:pt x="2394" y="1110"/>
                      </a:lnTo>
                      <a:lnTo>
                        <a:pt x="2394" y="1103"/>
                      </a:lnTo>
                      <a:lnTo>
                        <a:pt x="2399" y="1103"/>
                      </a:lnTo>
                      <a:lnTo>
                        <a:pt x="2399" y="1095"/>
                      </a:lnTo>
                      <a:lnTo>
                        <a:pt x="2439" y="1095"/>
                      </a:lnTo>
                      <a:lnTo>
                        <a:pt x="2439" y="1079"/>
                      </a:lnTo>
                      <a:lnTo>
                        <a:pt x="2444" y="1079"/>
                      </a:lnTo>
                      <a:lnTo>
                        <a:pt x="2444" y="1071"/>
                      </a:lnTo>
                      <a:lnTo>
                        <a:pt x="2463" y="1071"/>
                      </a:lnTo>
                      <a:lnTo>
                        <a:pt x="2463" y="1062"/>
                      </a:lnTo>
                      <a:lnTo>
                        <a:pt x="2468" y="1062"/>
                      </a:lnTo>
                      <a:lnTo>
                        <a:pt x="2468" y="1047"/>
                      </a:lnTo>
                      <a:lnTo>
                        <a:pt x="2496" y="1047"/>
                      </a:lnTo>
                      <a:lnTo>
                        <a:pt x="2496" y="1038"/>
                      </a:lnTo>
                      <a:lnTo>
                        <a:pt x="2513" y="1038"/>
                      </a:lnTo>
                      <a:lnTo>
                        <a:pt x="2513" y="1030"/>
                      </a:lnTo>
                      <a:lnTo>
                        <a:pt x="2531" y="1030"/>
                      </a:lnTo>
                      <a:lnTo>
                        <a:pt x="2531" y="1022"/>
                      </a:lnTo>
                      <a:lnTo>
                        <a:pt x="2539" y="1022"/>
                      </a:lnTo>
                      <a:lnTo>
                        <a:pt x="2539" y="1014"/>
                      </a:lnTo>
                      <a:lnTo>
                        <a:pt x="2562" y="1014"/>
                      </a:lnTo>
                      <a:lnTo>
                        <a:pt x="2562" y="1005"/>
                      </a:lnTo>
                      <a:lnTo>
                        <a:pt x="2576" y="1005"/>
                      </a:lnTo>
                      <a:lnTo>
                        <a:pt x="2576" y="988"/>
                      </a:lnTo>
                      <a:lnTo>
                        <a:pt x="2586" y="988"/>
                      </a:lnTo>
                      <a:lnTo>
                        <a:pt x="2586" y="980"/>
                      </a:lnTo>
                      <a:lnTo>
                        <a:pt x="2624" y="980"/>
                      </a:lnTo>
                      <a:lnTo>
                        <a:pt x="2624" y="971"/>
                      </a:lnTo>
                      <a:lnTo>
                        <a:pt x="2631" y="971"/>
                      </a:lnTo>
                      <a:lnTo>
                        <a:pt x="2631" y="963"/>
                      </a:lnTo>
                      <a:lnTo>
                        <a:pt x="2652" y="963"/>
                      </a:lnTo>
                      <a:lnTo>
                        <a:pt x="2652" y="954"/>
                      </a:lnTo>
                      <a:lnTo>
                        <a:pt x="2657" y="954"/>
                      </a:lnTo>
                      <a:lnTo>
                        <a:pt x="2657" y="946"/>
                      </a:lnTo>
                      <a:lnTo>
                        <a:pt x="2685" y="946"/>
                      </a:lnTo>
                      <a:lnTo>
                        <a:pt x="2685" y="937"/>
                      </a:lnTo>
                      <a:lnTo>
                        <a:pt x="2692" y="937"/>
                      </a:lnTo>
                      <a:lnTo>
                        <a:pt x="2692" y="929"/>
                      </a:lnTo>
                      <a:lnTo>
                        <a:pt x="2723" y="929"/>
                      </a:lnTo>
                      <a:lnTo>
                        <a:pt x="2723" y="919"/>
                      </a:lnTo>
                      <a:lnTo>
                        <a:pt x="2757" y="919"/>
                      </a:lnTo>
                      <a:lnTo>
                        <a:pt x="2757" y="910"/>
                      </a:lnTo>
                      <a:lnTo>
                        <a:pt x="2763" y="910"/>
                      </a:lnTo>
                      <a:lnTo>
                        <a:pt x="2763" y="900"/>
                      </a:lnTo>
                      <a:lnTo>
                        <a:pt x="2766" y="900"/>
                      </a:lnTo>
                      <a:lnTo>
                        <a:pt x="2766" y="892"/>
                      </a:lnTo>
                      <a:lnTo>
                        <a:pt x="2797" y="892"/>
                      </a:lnTo>
                      <a:lnTo>
                        <a:pt x="2797" y="882"/>
                      </a:lnTo>
                      <a:lnTo>
                        <a:pt x="2806" y="882"/>
                      </a:lnTo>
                      <a:lnTo>
                        <a:pt x="2806" y="874"/>
                      </a:lnTo>
                      <a:lnTo>
                        <a:pt x="2813" y="874"/>
                      </a:lnTo>
                      <a:lnTo>
                        <a:pt x="2813" y="864"/>
                      </a:lnTo>
                      <a:lnTo>
                        <a:pt x="2818" y="864"/>
                      </a:lnTo>
                      <a:lnTo>
                        <a:pt x="2818" y="854"/>
                      </a:lnTo>
                      <a:lnTo>
                        <a:pt x="2827" y="854"/>
                      </a:lnTo>
                      <a:lnTo>
                        <a:pt x="2827" y="845"/>
                      </a:lnTo>
                      <a:lnTo>
                        <a:pt x="2834" y="845"/>
                      </a:lnTo>
                      <a:lnTo>
                        <a:pt x="2834" y="835"/>
                      </a:lnTo>
                      <a:lnTo>
                        <a:pt x="2842" y="835"/>
                      </a:lnTo>
                      <a:lnTo>
                        <a:pt x="2842" y="825"/>
                      </a:lnTo>
                      <a:lnTo>
                        <a:pt x="2844" y="825"/>
                      </a:lnTo>
                      <a:lnTo>
                        <a:pt x="2844" y="805"/>
                      </a:lnTo>
                      <a:lnTo>
                        <a:pt x="2861" y="805"/>
                      </a:lnTo>
                      <a:lnTo>
                        <a:pt x="2861" y="796"/>
                      </a:lnTo>
                      <a:lnTo>
                        <a:pt x="2863" y="796"/>
                      </a:lnTo>
                      <a:lnTo>
                        <a:pt x="2863" y="786"/>
                      </a:lnTo>
                      <a:lnTo>
                        <a:pt x="2866" y="786"/>
                      </a:lnTo>
                      <a:lnTo>
                        <a:pt x="2866" y="777"/>
                      </a:lnTo>
                      <a:lnTo>
                        <a:pt x="2917" y="777"/>
                      </a:lnTo>
                      <a:lnTo>
                        <a:pt x="2917" y="766"/>
                      </a:lnTo>
                      <a:lnTo>
                        <a:pt x="2918" y="766"/>
                      </a:lnTo>
                      <a:lnTo>
                        <a:pt x="2918" y="756"/>
                      </a:lnTo>
                      <a:lnTo>
                        <a:pt x="2939" y="756"/>
                      </a:lnTo>
                      <a:lnTo>
                        <a:pt x="2939" y="746"/>
                      </a:lnTo>
                      <a:lnTo>
                        <a:pt x="2953" y="746"/>
                      </a:lnTo>
                      <a:lnTo>
                        <a:pt x="2953" y="735"/>
                      </a:lnTo>
                      <a:lnTo>
                        <a:pt x="2979" y="735"/>
                      </a:lnTo>
                      <a:lnTo>
                        <a:pt x="2979" y="725"/>
                      </a:lnTo>
                      <a:lnTo>
                        <a:pt x="2995" y="725"/>
                      </a:lnTo>
                      <a:lnTo>
                        <a:pt x="2995" y="702"/>
                      </a:lnTo>
                      <a:lnTo>
                        <a:pt x="3005" y="702"/>
                      </a:lnTo>
                      <a:lnTo>
                        <a:pt x="3005" y="692"/>
                      </a:lnTo>
                      <a:lnTo>
                        <a:pt x="3024" y="692"/>
                      </a:lnTo>
                      <a:lnTo>
                        <a:pt x="3024" y="669"/>
                      </a:lnTo>
                      <a:lnTo>
                        <a:pt x="3029" y="669"/>
                      </a:lnTo>
                      <a:lnTo>
                        <a:pt x="3029" y="658"/>
                      </a:lnTo>
                      <a:lnTo>
                        <a:pt x="3071" y="658"/>
                      </a:lnTo>
                      <a:lnTo>
                        <a:pt x="3071" y="647"/>
                      </a:lnTo>
                      <a:lnTo>
                        <a:pt x="3095" y="647"/>
                      </a:lnTo>
                      <a:lnTo>
                        <a:pt x="3095" y="635"/>
                      </a:lnTo>
                      <a:lnTo>
                        <a:pt x="3098" y="635"/>
                      </a:lnTo>
                      <a:lnTo>
                        <a:pt x="3098" y="624"/>
                      </a:lnTo>
                      <a:lnTo>
                        <a:pt x="3164" y="624"/>
                      </a:lnTo>
                      <a:lnTo>
                        <a:pt x="3164" y="611"/>
                      </a:lnTo>
                      <a:lnTo>
                        <a:pt x="3166" y="611"/>
                      </a:lnTo>
                      <a:lnTo>
                        <a:pt x="3166" y="600"/>
                      </a:lnTo>
                      <a:lnTo>
                        <a:pt x="3195" y="600"/>
                      </a:lnTo>
                      <a:lnTo>
                        <a:pt x="3195" y="587"/>
                      </a:lnTo>
                      <a:lnTo>
                        <a:pt x="3204" y="587"/>
                      </a:lnTo>
                      <a:lnTo>
                        <a:pt x="3204" y="574"/>
                      </a:lnTo>
                      <a:lnTo>
                        <a:pt x="3254" y="574"/>
                      </a:lnTo>
                      <a:lnTo>
                        <a:pt x="3254" y="562"/>
                      </a:lnTo>
                      <a:lnTo>
                        <a:pt x="3301" y="562"/>
                      </a:lnTo>
                      <a:lnTo>
                        <a:pt x="3301" y="547"/>
                      </a:lnTo>
                      <a:lnTo>
                        <a:pt x="3310" y="547"/>
                      </a:lnTo>
                      <a:lnTo>
                        <a:pt x="3310" y="533"/>
                      </a:lnTo>
                      <a:lnTo>
                        <a:pt x="3315" y="533"/>
                      </a:lnTo>
                      <a:lnTo>
                        <a:pt x="3315" y="519"/>
                      </a:lnTo>
                      <a:lnTo>
                        <a:pt x="3325" y="519"/>
                      </a:lnTo>
                      <a:lnTo>
                        <a:pt x="3325" y="505"/>
                      </a:lnTo>
                      <a:lnTo>
                        <a:pt x="3337" y="505"/>
                      </a:lnTo>
                      <a:lnTo>
                        <a:pt x="3337" y="491"/>
                      </a:lnTo>
                      <a:lnTo>
                        <a:pt x="3348" y="491"/>
                      </a:lnTo>
                      <a:lnTo>
                        <a:pt x="3348" y="475"/>
                      </a:lnTo>
                      <a:lnTo>
                        <a:pt x="3351" y="475"/>
                      </a:lnTo>
                      <a:lnTo>
                        <a:pt x="3351" y="447"/>
                      </a:lnTo>
                      <a:lnTo>
                        <a:pt x="3360" y="447"/>
                      </a:lnTo>
                      <a:lnTo>
                        <a:pt x="3360" y="431"/>
                      </a:lnTo>
                      <a:lnTo>
                        <a:pt x="3365" y="431"/>
                      </a:lnTo>
                      <a:lnTo>
                        <a:pt x="3365" y="415"/>
                      </a:lnTo>
                      <a:lnTo>
                        <a:pt x="3388" y="415"/>
                      </a:lnTo>
                      <a:lnTo>
                        <a:pt x="3388" y="400"/>
                      </a:lnTo>
                      <a:lnTo>
                        <a:pt x="3403" y="400"/>
                      </a:lnTo>
                      <a:lnTo>
                        <a:pt x="3403" y="384"/>
                      </a:lnTo>
                      <a:lnTo>
                        <a:pt x="3431" y="384"/>
                      </a:lnTo>
                      <a:lnTo>
                        <a:pt x="3431" y="367"/>
                      </a:lnTo>
                      <a:lnTo>
                        <a:pt x="3457" y="367"/>
                      </a:lnTo>
                      <a:lnTo>
                        <a:pt x="3457" y="350"/>
                      </a:lnTo>
                      <a:lnTo>
                        <a:pt x="3507" y="350"/>
                      </a:lnTo>
                      <a:lnTo>
                        <a:pt x="3507" y="333"/>
                      </a:lnTo>
                      <a:lnTo>
                        <a:pt x="3533" y="333"/>
                      </a:lnTo>
                      <a:lnTo>
                        <a:pt x="3533" y="315"/>
                      </a:lnTo>
                      <a:lnTo>
                        <a:pt x="3594" y="315"/>
                      </a:lnTo>
                      <a:lnTo>
                        <a:pt x="3594" y="296"/>
                      </a:lnTo>
                      <a:lnTo>
                        <a:pt x="3614" y="296"/>
                      </a:lnTo>
                      <a:lnTo>
                        <a:pt x="3614" y="276"/>
                      </a:lnTo>
                      <a:lnTo>
                        <a:pt x="3718" y="276"/>
                      </a:lnTo>
                      <a:lnTo>
                        <a:pt x="3718" y="254"/>
                      </a:lnTo>
                      <a:lnTo>
                        <a:pt x="3723" y="254"/>
                      </a:lnTo>
                      <a:lnTo>
                        <a:pt x="3723" y="231"/>
                      </a:lnTo>
                      <a:lnTo>
                        <a:pt x="3746" y="231"/>
                      </a:lnTo>
                      <a:lnTo>
                        <a:pt x="3746" y="207"/>
                      </a:lnTo>
                      <a:lnTo>
                        <a:pt x="3815" y="207"/>
                      </a:lnTo>
                      <a:lnTo>
                        <a:pt x="3815" y="181"/>
                      </a:lnTo>
                      <a:lnTo>
                        <a:pt x="3825" y="181"/>
                      </a:lnTo>
                      <a:lnTo>
                        <a:pt x="3825" y="153"/>
                      </a:lnTo>
                      <a:lnTo>
                        <a:pt x="3891" y="153"/>
                      </a:lnTo>
                      <a:lnTo>
                        <a:pt x="3891" y="122"/>
                      </a:lnTo>
                      <a:lnTo>
                        <a:pt x="3900" y="122"/>
                      </a:lnTo>
                      <a:lnTo>
                        <a:pt x="3900" y="88"/>
                      </a:lnTo>
                      <a:lnTo>
                        <a:pt x="3986" y="88"/>
                      </a:lnTo>
                      <a:lnTo>
                        <a:pt x="3986" y="48"/>
                      </a:lnTo>
                      <a:lnTo>
                        <a:pt x="4083" y="48"/>
                      </a:lnTo>
                      <a:lnTo>
                        <a:pt x="4083" y="0"/>
                      </a:lnTo>
                      <a:lnTo>
                        <a:pt x="4334" y="0"/>
                      </a:lnTo>
                      <a:lnTo>
                        <a:pt x="4334" y="0"/>
                      </a:lnTo>
                    </a:path>
                  </a:pathLst>
                </a:custGeom>
                <a:noFill/>
                <a:ln w="1905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2" name="Line 111">
                  <a:extLst>
                    <a:ext uri="{FF2B5EF4-FFF2-40B4-BE49-F238E27FC236}">
                      <a16:creationId xmlns:a16="http://schemas.microsoft.com/office/drawing/2014/main" id="{2402D1D3-C878-FA3A-005A-CE12759209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0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3" name="Line 112">
                  <a:extLst>
                    <a:ext uri="{FF2B5EF4-FFF2-40B4-BE49-F238E27FC236}">
                      <a16:creationId xmlns:a16="http://schemas.microsoft.com/office/drawing/2014/main" id="{AB6FBC76-479F-07CD-D359-C2B39B6EE3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91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4" name="Line 113">
                  <a:extLst>
                    <a:ext uri="{FF2B5EF4-FFF2-40B4-BE49-F238E27FC236}">
                      <a16:creationId xmlns:a16="http://schemas.microsoft.com/office/drawing/2014/main" id="{5C1E4BD9-6AF4-08E5-25AE-5950FC6023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32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5" name="Line 114">
                  <a:extLst>
                    <a:ext uri="{FF2B5EF4-FFF2-40B4-BE49-F238E27FC236}">
                      <a16:creationId xmlns:a16="http://schemas.microsoft.com/office/drawing/2014/main" id="{3F74FD4D-C9B3-3CE8-2A80-7BBAE57274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72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69" name="Line 115">
                  <a:extLst>
                    <a:ext uri="{FF2B5EF4-FFF2-40B4-BE49-F238E27FC236}">
                      <a16:creationId xmlns:a16="http://schemas.microsoft.com/office/drawing/2014/main" id="{320DAEAC-C81F-27ED-AC33-54CCCE3315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314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0" name="Line 116">
                  <a:extLst>
                    <a:ext uri="{FF2B5EF4-FFF2-40B4-BE49-F238E27FC236}">
                      <a16:creationId xmlns:a16="http://schemas.microsoft.com/office/drawing/2014/main" id="{120E6785-313C-640A-442D-462A43667C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554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1" name="Line 117">
                  <a:extLst>
                    <a:ext uri="{FF2B5EF4-FFF2-40B4-BE49-F238E27FC236}">
                      <a16:creationId xmlns:a16="http://schemas.microsoft.com/office/drawing/2014/main" id="{AB9D922F-C902-4A38-D32A-9BF53ECB3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95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2" name="Line 118">
                  <a:extLst>
                    <a:ext uri="{FF2B5EF4-FFF2-40B4-BE49-F238E27FC236}">
                      <a16:creationId xmlns:a16="http://schemas.microsoft.com/office/drawing/2014/main" id="{1E41AC0A-1BCA-22F1-0A13-8E9C5E025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036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3" name="Line 119">
                  <a:extLst>
                    <a:ext uri="{FF2B5EF4-FFF2-40B4-BE49-F238E27FC236}">
                      <a16:creationId xmlns:a16="http://schemas.microsoft.com/office/drawing/2014/main" id="{32095932-3959-C228-E751-67DE6E50E6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76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4" name="Line 120">
                  <a:extLst>
                    <a:ext uri="{FF2B5EF4-FFF2-40B4-BE49-F238E27FC236}">
                      <a16:creationId xmlns:a16="http://schemas.microsoft.com/office/drawing/2014/main" id="{470205BB-07CE-550E-9027-93150C44FE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18" y="3184"/>
                  <a:ext cx="0" cy="3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5" name="Line 121">
                  <a:extLst>
                    <a:ext uri="{FF2B5EF4-FFF2-40B4-BE49-F238E27FC236}">
                      <a16:creationId xmlns:a16="http://schemas.microsoft.com/office/drawing/2014/main" id="{7C1A4F5D-3024-6A20-78A0-6CA3D240AA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50" y="3184"/>
                  <a:ext cx="216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76" name="Rectangle 122">
                  <a:extLst>
                    <a:ext uri="{FF2B5EF4-FFF2-40B4-BE49-F238E27FC236}">
                      <a16:creationId xmlns:a16="http://schemas.microsoft.com/office/drawing/2014/main" id="{E087B0F5-9B14-3E87-43C1-CB51A41DBF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6" y="3262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" name="Rectangle 123">
                  <a:extLst>
                    <a:ext uri="{FF2B5EF4-FFF2-40B4-BE49-F238E27FC236}">
                      <a16:creationId xmlns:a16="http://schemas.microsoft.com/office/drawing/2014/main" id="{446EDF92-105A-C6E0-96E1-47FD15540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7" y="3262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6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" name="Rectangle 124">
                  <a:extLst>
                    <a:ext uri="{FF2B5EF4-FFF2-40B4-BE49-F238E27FC236}">
                      <a16:creationId xmlns:a16="http://schemas.microsoft.com/office/drawing/2014/main" id="{FB87E8DE-5B6F-ACA2-2CB6-978B8F865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83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9" name="Rectangle 125">
                  <a:extLst>
                    <a:ext uri="{FF2B5EF4-FFF2-40B4-BE49-F238E27FC236}">
                      <a16:creationId xmlns:a16="http://schemas.microsoft.com/office/drawing/2014/main" id="{131C1D43-E351-7BAD-735E-5EC27C0C8F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24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18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Rectangle 126">
                  <a:extLst>
                    <a:ext uri="{FF2B5EF4-FFF2-40B4-BE49-F238E27FC236}">
                      <a16:creationId xmlns:a16="http://schemas.microsoft.com/office/drawing/2014/main" id="{626B6DD9-19A8-52BE-9577-799574F6F3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65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24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Rectangle 127">
                  <a:extLst>
                    <a:ext uri="{FF2B5EF4-FFF2-40B4-BE49-F238E27FC236}">
                      <a16:creationId xmlns:a16="http://schemas.microsoft.com/office/drawing/2014/main" id="{B0988B4E-FF7C-5698-4815-7BB661612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6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2" name="Rectangle 128">
                  <a:extLst>
                    <a:ext uri="{FF2B5EF4-FFF2-40B4-BE49-F238E27FC236}">
                      <a16:creationId xmlns:a16="http://schemas.microsoft.com/office/drawing/2014/main" id="{D598E6D5-CBDC-BAC0-FCBE-B4390DE1DF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7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36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3" name="Rectangle 129">
                  <a:extLst>
                    <a:ext uri="{FF2B5EF4-FFF2-40B4-BE49-F238E27FC236}">
                      <a16:creationId xmlns:a16="http://schemas.microsoft.com/office/drawing/2014/main" id="{B80CB965-84D8-A4F0-C71A-2E91A91EA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7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42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4" name="Rectangle 130">
                  <a:extLst>
                    <a:ext uri="{FF2B5EF4-FFF2-40B4-BE49-F238E27FC236}">
                      <a16:creationId xmlns:a16="http://schemas.microsoft.com/office/drawing/2014/main" id="{467164AC-5BF5-8125-D437-8260FB0C3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28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48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5" name="Rectangle 131">
                  <a:extLst>
                    <a:ext uri="{FF2B5EF4-FFF2-40B4-BE49-F238E27FC236}">
                      <a16:creationId xmlns:a16="http://schemas.microsoft.com/office/drawing/2014/main" id="{D51F44A9-0CC9-2D07-45BA-6D2492F2B4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69" y="326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54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6" name="Line 132">
                  <a:extLst>
                    <a:ext uri="{FF2B5EF4-FFF2-40B4-BE49-F238E27FC236}">
                      <a16:creationId xmlns:a16="http://schemas.microsoft.com/office/drawing/2014/main" id="{DD9BA28F-D9AB-081C-EE79-CC7E0EF24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3184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87" name="Line 133">
                  <a:extLst>
                    <a:ext uri="{FF2B5EF4-FFF2-40B4-BE49-F238E27FC236}">
                      <a16:creationId xmlns:a16="http://schemas.microsoft.com/office/drawing/2014/main" id="{4F43AFF5-9050-6BA8-E96A-1315D7884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2928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88" name="Line 134">
                  <a:extLst>
                    <a:ext uri="{FF2B5EF4-FFF2-40B4-BE49-F238E27FC236}">
                      <a16:creationId xmlns:a16="http://schemas.microsoft.com/office/drawing/2014/main" id="{1710C157-D7AE-3B0D-5471-258EEAF2AB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2673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89" name="Line 135">
                  <a:extLst>
                    <a:ext uri="{FF2B5EF4-FFF2-40B4-BE49-F238E27FC236}">
                      <a16:creationId xmlns:a16="http://schemas.microsoft.com/office/drawing/2014/main" id="{6395764F-065B-9494-D5E7-54CDFDA987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2418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0" name="Line 136">
                  <a:extLst>
                    <a:ext uri="{FF2B5EF4-FFF2-40B4-BE49-F238E27FC236}">
                      <a16:creationId xmlns:a16="http://schemas.microsoft.com/office/drawing/2014/main" id="{1C387459-22AF-35A4-8899-3AC485138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2162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1" name="Line 137">
                  <a:extLst>
                    <a:ext uri="{FF2B5EF4-FFF2-40B4-BE49-F238E27FC236}">
                      <a16:creationId xmlns:a16="http://schemas.microsoft.com/office/drawing/2014/main" id="{2F14644B-3CE7-51B7-A2C5-B41955EA8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1822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2" name="Line 138">
                  <a:extLst>
                    <a:ext uri="{FF2B5EF4-FFF2-40B4-BE49-F238E27FC236}">
                      <a16:creationId xmlns:a16="http://schemas.microsoft.com/office/drawing/2014/main" id="{96EFE6D6-5232-CAB8-064D-16C2372C1A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1482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3" name="Line 139">
                  <a:extLst>
                    <a:ext uri="{FF2B5EF4-FFF2-40B4-BE49-F238E27FC236}">
                      <a16:creationId xmlns:a16="http://schemas.microsoft.com/office/drawing/2014/main" id="{316E97E5-6AB8-9BF1-D411-E8561BF2EA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1141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4" name="Line 140">
                  <a:extLst>
                    <a:ext uri="{FF2B5EF4-FFF2-40B4-BE49-F238E27FC236}">
                      <a16:creationId xmlns:a16="http://schemas.microsoft.com/office/drawing/2014/main" id="{B4730DA7-738B-9F65-F219-A12C1D2616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801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5" name="Line 141">
                  <a:extLst>
                    <a:ext uri="{FF2B5EF4-FFF2-40B4-BE49-F238E27FC236}">
                      <a16:creationId xmlns:a16="http://schemas.microsoft.com/office/drawing/2014/main" id="{DDE9D4B8-6B0E-3DA3-63FD-0E23CFFAD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5" y="461"/>
                  <a:ext cx="46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6" name="Line 142">
                  <a:extLst>
                    <a:ext uri="{FF2B5EF4-FFF2-40B4-BE49-F238E27FC236}">
                      <a16:creationId xmlns:a16="http://schemas.microsoft.com/office/drawing/2014/main" id="{D84F0D43-0F69-E699-275D-FC8D7DC49D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351" y="461"/>
                  <a:ext cx="0" cy="27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CA"/>
                </a:p>
              </p:txBody>
            </p:sp>
            <p:sp>
              <p:nvSpPr>
                <p:cNvPr id="97" name="Rectangle 143">
                  <a:extLst>
                    <a:ext uri="{FF2B5EF4-FFF2-40B4-BE49-F238E27FC236}">
                      <a16:creationId xmlns:a16="http://schemas.microsoft.com/office/drawing/2014/main" id="{2903609A-7406-311C-6672-0390B3AABC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5" y="3154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8" name="Rectangle 144">
                  <a:extLst>
                    <a:ext uri="{FF2B5EF4-FFF2-40B4-BE49-F238E27FC236}">
                      <a16:creationId xmlns:a16="http://schemas.microsoft.com/office/drawing/2014/main" id="{D041BDCE-0E84-ED05-3296-8D37C097F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5" y="2899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" name="Rectangle 145">
                  <a:extLst>
                    <a:ext uri="{FF2B5EF4-FFF2-40B4-BE49-F238E27FC236}">
                      <a16:creationId xmlns:a16="http://schemas.microsoft.com/office/drawing/2014/main" id="{5B7B0951-79E1-8D61-EA21-99AE7CD7B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5" y="2643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6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0" name="Rectangle 146">
                  <a:extLst>
                    <a:ext uri="{FF2B5EF4-FFF2-40B4-BE49-F238E27FC236}">
                      <a16:creationId xmlns:a16="http://schemas.microsoft.com/office/drawing/2014/main" id="{20397BFE-F665-5F2C-2138-75AE93E3AF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5" y="2388"/>
                  <a:ext cx="79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9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" name="Rectangle 147">
                  <a:extLst>
                    <a:ext uri="{FF2B5EF4-FFF2-40B4-BE49-F238E27FC236}">
                      <a16:creationId xmlns:a16="http://schemas.microsoft.com/office/drawing/2014/main" id="{3CBFFBC7-90E8-917F-68C5-A3F1146468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2133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2" name="Rectangle 148">
                  <a:extLst>
                    <a:ext uri="{FF2B5EF4-FFF2-40B4-BE49-F238E27FC236}">
                      <a16:creationId xmlns:a16="http://schemas.microsoft.com/office/drawing/2014/main" id="{283F2211-6FBE-8CE2-597F-19752B0DFB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1793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16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3" name="Rectangle 149">
                  <a:extLst>
                    <a:ext uri="{FF2B5EF4-FFF2-40B4-BE49-F238E27FC236}">
                      <a16:creationId xmlns:a16="http://schemas.microsoft.com/office/drawing/2014/main" id="{161491F4-4D30-35E7-4D63-A11ACC48D9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145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20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4" name="Rectangle 150">
                  <a:extLst>
                    <a:ext uri="{FF2B5EF4-FFF2-40B4-BE49-F238E27FC236}">
                      <a16:creationId xmlns:a16="http://schemas.microsoft.com/office/drawing/2014/main" id="{90E4FCAE-8652-F46F-3923-691A271D06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1112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24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5" name="Rectangle 151">
                  <a:extLst>
                    <a:ext uri="{FF2B5EF4-FFF2-40B4-BE49-F238E27FC236}">
                      <a16:creationId xmlns:a16="http://schemas.microsoft.com/office/drawing/2014/main" id="{AED5D6F2-73BC-1938-7B51-9991975DB0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771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28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6" name="Rectangle 152">
                  <a:extLst>
                    <a:ext uri="{FF2B5EF4-FFF2-40B4-BE49-F238E27FC236}">
                      <a16:creationId xmlns:a16="http://schemas.microsoft.com/office/drawing/2014/main" id="{8FDC6BFC-1682-D9EE-D26F-27D3F13AF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7" y="431"/>
                  <a:ext cx="123" cy="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9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32</a:t>
                  </a:r>
                  <a:endParaRPr kumimoji="0" lang="en-US" alt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12" name="Rectangle 158">
                  <a:extLst>
                    <a:ext uri="{FF2B5EF4-FFF2-40B4-BE49-F238E27FC236}">
                      <a16:creationId xmlns:a16="http://schemas.microsoft.com/office/drawing/2014/main" id="{7A060AA3-ADB3-AB33-9AAF-19A71C7B9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7" y="3409"/>
                  <a:ext cx="118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4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n-lt"/>
                    </a:rPr>
                    <a:t>Time since randomization (months)</a:t>
                  </a:r>
                  <a:endParaRPr kumimoji="0" lang="en-US" altLang="en-US" sz="3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443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</p:bldLst>
  </p:timing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2879</TotalTime>
  <Words>1010</Words>
  <Application>Microsoft Office PowerPoint</Application>
  <PresentationFormat>On-screen Show (16:9)</PresentationFormat>
  <Paragraphs>307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Karthik Ganesan</cp:lastModifiedBy>
  <cp:revision>214</cp:revision>
  <dcterms:created xsi:type="dcterms:W3CDTF">2021-07-16T09:19:14Z</dcterms:created>
  <dcterms:modified xsi:type="dcterms:W3CDTF">2022-08-28T07:25:04Z</dcterms:modified>
</cp:coreProperties>
</file>