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5" r:id="rId4"/>
  </p:sldMasterIdLst>
  <p:notesMasterIdLst>
    <p:notesMasterId r:id="rId25"/>
  </p:notesMasterIdLst>
  <p:sldIdLst>
    <p:sldId id="309" r:id="rId5"/>
    <p:sldId id="872" r:id="rId6"/>
    <p:sldId id="825" r:id="rId7"/>
    <p:sldId id="792" r:id="rId8"/>
    <p:sldId id="842" r:id="rId9"/>
    <p:sldId id="884" r:id="rId10"/>
    <p:sldId id="746" r:id="rId11"/>
    <p:sldId id="757" r:id="rId12"/>
    <p:sldId id="874" r:id="rId13"/>
    <p:sldId id="257" r:id="rId14"/>
    <p:sldId id="881" r:id="rId15"/>
    <p:sldId id="876" r:id="rId16"/>
    <p:sldId id="829" r:id="rId17"/>
    <p:sldId id="758" r:id="rId18"/>
    <p:sldId id="761" r:id="rId19"/>
    <p:sldId id="647" r:id="rId20"/>
    <p:sldId id="841" r:id="rId21"/>
    <p:sldId id="878" r:id="rId22"/>
    <p:sldId id="877" r:id="rId23"/>
    <p:sldId id="885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E037B-1F54-47E7-88C6-4831A696C8C7}" type="datetimeFigureOut">
              <a:rPr lang="pt-BR" smtClean="0"/>
              <a:t>28/08/2022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3BE48-C8C1-439F-9422-B293EB695C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470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Heart: slower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29421-1B4B-104C-B11A-F3659347BA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531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07E61-E652-0D40-A2E3-0161193C0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295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29421-1B4B-104C-B11A-F3659347BA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247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29421-1B4B-104C-B11A-F3659347BA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765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07E61-E652-0D40-A2E3-0161193C0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243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Source: PARAGON CSR Table 14.2-1.1.post.07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330BE-D91A-D240-B266-E5D5F99B4C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277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07E61-E652-0D40-A2E3-0161193C0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94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AE953-F6EA-4743-BE42-C57B472E4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3C4F71-BC8E-4F38-B16C-58CBAF291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6B8D8C-4C45-4398-AA72-47C5ED186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63F2-1437-4EC4-A0F0-C6F7F8E91731}" type="datetimeFigureOut">
              <a:rPr lang="pt-BR" smtClean="0"/>
              <a:t>28/08/2022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C7DE7D-4017-4375-B6AC-6556A3154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E86179-82FB-4EE0-BACF-F6288E9A1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056B-6380-48F5-8F6C-DB644F2572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01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76872E-D69F-4247-89E3-0957F8D28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AF5CA3C-4D53-412D-AE4C-31EAC368D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0783ED-DF14-4EF3-8D79-093464B41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63F2-1437-4EC4-A0F0-C6F7F8E91731}" type="datetimeFigureOut">
              <a:rPr lang="pt-BR" smtClean="0"/>
              <a:t>28/08/2022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31A44C-0664-4DBB-BDA1-88C2FC13F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282A81-A809-465C-B6F6-7E41754E5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056B-6380-48F5-8F6C-DB644F2572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13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4238B11-CFDC-4292-ACBA-A0372278A4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BC37D8C-5FE5-4809-B9EA-AD7E8E2B7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FE70D9-34F5-4B73-9D1E-712229FC4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63F2-1437-4EC4-A0F0-C6F7F8E91731}" type="datetimeFigureOut">
              <a:rPr lang="pt-BR" smtClean="0"/>
              <a:t>28/08/2022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8FC5A9-E960-4A64-A11C-248C31704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54A144-BA64-4375-92FB-2C71BF25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056B-6380-48F5-8F6C-DB644F2572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338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B10F4-7D5C-664D-85EE-7E5CFE92C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65FA72-F8C4-254F-979A-C5443B8D9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47523-F49D-C041-97CB-231EEB2E9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AAF0-5B22-4148-A3FA-4B4F19089193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5DCBA-0329-A041-9849-7F475CCD6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85CDE-9EE7-614B-B5F3-B9D307ED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E6EB-A967-6840-A9FD-02898491A35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54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2AEAC-07D3-BB40-B342-E6660DBDE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C696D-5915-3B46-AC4F-067EF7E25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D018B-E661-7A4E-91D8-3A12CA2FD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AAF0-5B22-4148-A3FA-4B4F19089193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C163C-CF42-6046-B858-DB85C0FB5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997AB-DD57-7E44-AB5C-13BE7E96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E6EB-A967-6840-A9FD-02898491A35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93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3A98D-5234-B040-9CEC-40E59F937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4BCF0-F573-374D-9480-FF7B1E7DF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46B0C-6E1E-DE42-8D8E-DA19D911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AAF0-5B22-4148-A3FA-4B4F19089193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F2F42-6E88-6544-97A8-E2719CA7B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77590-A2FC-E444-B1F2-1A3DF6E02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E6EB-A967-6840-A9FD-02898491A35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75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52BE9-1170-0042-A55B-4CD91AA52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45D60-DB4C-2B45-BBD4-BFBE1C1DD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4BCA7F-870C-DF4F-A71C-465D0CE93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0D19E-6E12-D848-8574-E27551B2F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AAF0-5B22-4148-A3FA-4B4F19089193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DD62D-ABFC-E442-9F27-401D0CDDF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9AD0D-2B9E-5941-B36B-6F481C0FC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E6EB-A967-6840-A9FD-02898491A35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15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B357E-A537-0043-9822-D843EDA08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C74BE-EC73-2949-934B-51A42B09F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3B36C-133D-3C4C-A50D-A4665A5C4D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E4AE41-1AAA-6944-A099-06F0010E3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D10439-E1ED-2546-B22E-2A4EC9C2F8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EAD93B-CD61-E744-BB70-2DE0BEF68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AAF0-5B22-4148-A3FA-4B4F19089193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37ADF1-3D59-B14D-8DC2-EECDAEB50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9B37E4-28C6-0341-9618-69240E5ED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E6EB-A967-6840-A9FD-02898491A35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33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B3659-6ABF-BB42-ADE2-6F472EFC7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1E7B4F-6B7F-EC44-AA20-51A0C6AC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AAF0-5B22-4148-A3FA-4B4F19089193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AF0C89-8E85-2B47-89F7-BFB049AE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BE5AE9-B961-2B49-8AE7-8A45FD98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E6EB-A967-6840-A9FD-02898491A35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05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0EDAFF-7F59-9148-8D6B-132CF20AA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AAF0-5B22-4148-A3FA-4B4F19089193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F3130-9525-FC46-B682-23436BAFE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BB61A-D120-CE4F-A124-8B3627DEB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E6EB-A967-6840-A9FD-02898491A35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37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4AD2A-9ADB-AE45-B7F1-29A0F7DD5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9CEEE-3C00-C041-AEDB-9FF9003A9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F65636-A355-BB4C-AC64-AC50ADB23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8871E-5173-4342-9190-72E68B64E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AAF0-5B22-4148-A3FA-4B4F19089193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6812D-65D8-4E42-9714-4F9B696D8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BEB3D-F6F8-4D47-BB5F-845DF84E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E6EB-A967-6840-A9FD-02898491A35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2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8B7D27-4D3E-40E6-B2F5-C98681A3C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DCA2F-F193-4AE7-A322-323E603D1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7FF14A-566D-4E16-8A0A-EF48A596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63F2-1437-4EC4-A0F0-C6F7F8E91731}" type="datetimeFigureOut">
              <a:rPr lang="pt-BR" smtClean="0"/>
              <a:t>28/08/2022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D92869-0A43-4CB3-B684-2B42CB026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909EEB-C552-46D1-AC37-5151EBE86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056B-6380-48F5-8F6C-DB644F2572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361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D8B80-2BF4-AE4A-A46C-B02A1296D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AF1260-F70C-2247-8FF1-8992B42222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7099E-BDC4-B944-B158-B43D82E16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F0ED9-6E34-9E40-98C8-3A1FEE4EC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AAF0-5B22-4148-A3FA-4B4F19089193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5F284-9F12-FA40-868E-879AB4D1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B49E4-CA17-E649-883E-A91C83C3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E6EB-A967-6840-A9FD-02898491A35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79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9DC3E-8FF8-0547-A3F0-99D4CCA23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47B4BD-7928-6547-8BD0-4257A4AAF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3ED9D-1279-C646-ACBD-750ECCDC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AAF0-5B22-4148-A3FA-4B4F19089193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278B4-7F5E-F446-AB92-2ADCFC9D8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8A5D4-E767-4C43-A54C-DE257980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E6EB-A967-6840-A9FD-02898491A35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13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C69E48-9207-BD44-B89D-DCD49E008B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AF125-F874-1E4A-9037-234267561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2A417-B248-4946-82F9-B11FFAA7A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AAF0-5B22-4148-A3FA-4B4F19089193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E7A54-75A1-004C-ADCA-CB31C124F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8659B-B6EA-4745-9F60-7D51E5864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E6EB-A967-6840-A9FD-02898491A35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07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8588" y="867906"/>
            <a:ext cx="11474824" cy="2252420"/>
          </a:xfr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lang="en-US" sz="5333" dirty="0">
                <a:solidFill>
                  <a:srgbClr val="0460A9"/>
                </a:solidFill>
              </a:defRPr>
            </a:lvl1pPr>
          </a:lstStyle>
          <a:p>
            <a:pPr lvl="0" algn="ctr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57718" y="3260228"/>
            <a:ext cx="11476567" cy="1464733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58222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8588" y="867906"/>
            <a:ext cx="11474824" cy="2252420"/>
          </a:xfr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lang="en-US" sz="5333" dirty="0">
                <a:solidFill>
                  <a:srgbClr val="0460A9"/>
                </a:solidFill>
              </a:defRPr>
            </a:lvl1pPr>
          </a:lstStyle>
          <a:p>
            <a:pPr lvl="0" algn="ctr"/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0201" y="3264979"/>
            <a:ext cx="11571817" cy="2129332"/>
          </a:xfrm>
        </p:spPr>
        <p:txBody>
          <a:bodyPr vert="horz" lIns="91440" tIns="45720" rIns="91440" bIns="45720" rtlCol="0">
            <a:noAutofit/>
          </a:bodyPr>
          <a:lstStyle>
            <a:lvl1pPr marL="4233" indent="0" algn="ctr">
              <a:defRPr lang="en-US" dirty="0" smtClean="0"/>
            </a:lvl1pPr>
            <a:lvl2pPr marL="2117" indent="0" algn="ctr">
              <a:defRPr lang="en-US" sz="2000" dirty="0" smtClean="0"/>
            </a:lvl2pPr>
            <a:lvl3pPr marL="4233" indent="0" algn="ctr">
              <a:defRPr lang="en-US" sz="1800" dirty="0" smtClean="0"/>
            </a:lvl3pPr>
          </a:lstStyle>
          <a:p>
            <a:pPr marL="0" lvl="0" indent="0" algn="ctr">
              <a:spcAft>
                <a:spcPts val="1600"/>
              </a:spcAft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3676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568" y="1480122"/>
            <a:ext cx="11472672" cy="470274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60A9"/>
              </a:buClr>
              <a:defRPr sz="32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60A9"/>
              </a:buClr>
              <a:defRPr sz="2667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60A9"/>
              </a:buClr>
              <a:defRPr sz="2133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60A9"/>
              </a:buClr>
              <a:defRPr sz="1867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60A9"/>
              </a:buCl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5438D3B-440D-D944-B674-405D0B389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88" y="273115"/>
            <a:ext cx="11474824" cy="12070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3898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8588" y="1549832"/>
            <a:ext cx="11474824" cy="2996336"/>
          </a:xfrm>
        </p:spPr>
        <p:txBody>
          <a:bodyPr anchor="b">
            <a:normAutofit/>
          </a:bodyPr>
          <a:lstStyle>
            <a:lvl1pPr>
              <a:defRPr lang="en-US" sz="5333" b="1" kern="1200" dirty="0">
                <a:solidFill>
                  <a:srgbClr val="0460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0201" y="4629151"/>
            <a:ext cx="11571817" cy="1591733"/>
          </a:xfrm>
        </p:spPr>
        <p:txBody>
          <a:bodyPr/>
          <a:lstStyle>
            <a:lvl1pPr marL="0" indent="0">
              <a:buNone/>
              <a:defRPr lang="en-US" sz="3733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460A9"/>
              </a:buClr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460A9"/>
              </a:buClr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460A9"/>
              </a:buClr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460A9"/>
              </a:buClr>
              <a:buFont typeface="Arial" panose="020B0604020202020204" pitchFamily="34" charset="0"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802107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589" y="1480123"/>
            <a:ext cx="5661212" cy="469684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480123"/>
            <a:ext cx="5661212" cy="469684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612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589" y="1480123"/>
            <a:ext cx="56389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589" y="2304035"/>
            <a:ext cx="5638988" cy="388562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480123"/>
            <a:ext cx="56612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04035"/>
            <a:ext cx="5661212" cy="388562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26E5299-53A1-A847-8FDE-8DF034DA8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50080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03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F35917-EE48-49B5-B006-21A1EB52D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1DE0215-ABBB-44F4-A69F-7038FAFD7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231EFD-70E7-43FD-B2D2-97114BCC0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63F2-1437-4EC4-A0F0-C6F7F8E91731}" type="datetimeFigureOut">
              <a:rPr lang="pt-BR" smtClean="0"/>
              <a:t>28/08/2022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B69994-CABB-45FB-B155-C88F69A4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AB99B5-C0A8-4E72-9753-3DA990889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056B-6380-48F5-8F6C-DB644F2572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88603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2628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su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568" y="1480122"/>
            <a:ext cx="11472672" cy="470274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FF00"/>
              </a:buClr>
              <a:defRPr sz="32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FF00"/>
              </a:buClr>
              <a:defRPr sz="2667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FF00"/>
              </a:buClr>
              <a:defRPr sz="2133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FF00"/>
              </a:buClr>
              <a:defRPr sz="1867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FF00"/>
              </a:buClr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5438D3B-440D-D944-B674-405D0B389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88" y="273115"/>
            <a:ext cx="11474824" cy="1207008"/>
          </a:xfrm>
        </p:spPr>
        <p:txBody>
          <a:bodyPr/>
          <a:lstStyle>
            <a:lvl1pPr>
              <a:defRPr b="0"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13025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568" y="1598677"/>
            <a:ext cx="11472672" cy="458419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defRPr sz="32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defRPr sz="2667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defRPr sz="2133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defRPr sz="1867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5438D3B-440D-D944-B674-405D0B389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8361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E87A3DCC-5F52-46C1-83E5-0DCD52BF0AF8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386361" y="3356071"/>
            <a:ext cx="9126120" cy="74879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133" b="0">
                <a:solidFill>
                  <a:schemeClr val="tx1"/>
                </a:solidFill>
                <a:latin typeface="+mn-lt"/>
              </a:defRPr>
            </a:lvl1pPr>
            <a:lvl2pPr marL="355591" indent="0">
              <a:buNone/>
              <a:defRPr/>
            </a:lvl2pPr>
            <a:lvl3pPr marL="709065" indent="0">
              <a:buNone/>
              <a:defRPr/>
            </a:lvl3pPr>
            <a:lvl4pPr marL="1079473" indent="0">
              <a:buNone/>
              <a:defRPr/>
            </a:lvl4pPr>
            <a:lvl5pPr marL="1435064" indent="0">
              <a:buNone/>
              <a:defRPr/>
            </a:lvl5pPr>
          </a:lstStyle>
          <a:p>
            <a:pPr lvl="0"/>
            <a:r>
              <a:rPr lang="en-US" dirty="0"/>
              <a:t>A short description about the subject of the presentation. Can be used as a subtitle. </a:t>
            </a:r>
          </a:p>
        </p:txBody>
      </p:sp>
      <p:sp>
        <p:nvSpPr>
          <p:cNvPr id="36" name="Espace réservé du texte 32">
            <a:extLst>
              <a:ext uri="{FF2B5EF4-FFF2-40B4-BE49-F238E27FC236}">
                <a16:creationId xmlns:a16="http://schemas.microsoft.com/office/drawing/2014/main" id="{16284A64-7B54-461F-9363-2BE4503F91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91463" y="5282092"/>
            <a:ext cx="7584835" cy="3840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133" b="0">
                <a:solidFill>
                  <a:srgbClr val="AE1022"/>
                </a:solidFill>
                <a:latin typeface="+mn-lt"/>
              </a:defRPr>
            </a:lvl1pPr>
            <a:lvl2pPr marL="355591" indent="0">
              <a:buNone/>
              <a:defRPr/>
            </a:lvl2pPr>
            <a:lvl3pPr marL="709065" indent="0">
              <a:buNone/>
              <a:defRPr/>
            </a:lvl3pPr>
            <a:lvl4pPr marL="1079473" indent="0">
              <a:buNone/>
              <a:defRPr/>
            </a:lvl4pPr>
            <a:lvl5pPr marL="1435064" indent="0">
              <a:buNone/>
              <a:defRPr/>
            </a:lvl5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15" name="Espace réservé du texte 32">
            <a:extLst>
              <a:ext uri="{FF2B5EF4-FFF2-40B4-BE49-F238E27FC236}">
                <a16:creationId xmlns:a16="http://schemas.microsoft.com/office/drawing/2014/main" id="{DFFB4CC0-14B2-483B-83A6-DA9CE43781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91481" y="4770503"/>
            <a:ext cx="7584825" cy="3866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133" b="0">
                <a:solidFill>
                  <a:schemeClr val="tx1"/>
                </a:solidFill>
                <a:latin typeface="+mn-lt"/>
              </a:defRPr>
            </a:lvl1pPr>
            <a:lvl2pPr marL="355591" indent="0">
              <a:buNone/>
              <a:defRPr/>
            </a:lvl2pPr>
            <a:lvl3pPr marL="709065" indent="0">
              <a:buNone/>
              <a:defRPr/>
            </a:lvl3pPr>
            <a:lvl4pPr marL="1079473" indent="0">
              <a:buNone/>
              <a:defRPr/>
            </a:lvl4pPr>
            <a:lvl5pPr marL="1435064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Espace réservé du texte 32">
            <a:extLst>
              <a:ext uri="{FF2B5EF4-FFF2-40B4-BE49-F238E27FC236}">
                <a16:creationId xmlns:a16="http://schemas.microsoft.com/office/drawing/2014/main" id="{495DAAF3-5ADD-3B4B-9B4A-F80003C2F6E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391480" y="1237013"/>
            <a:ext cx="9024995" cy="1110904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lvl1pPr marL="0" indent="0">
              <a:spcBef>
                <a:spcPts val="800"/>
              </a:spcBef>
              <a:buNone/>
              <a:defRPr sz="6400" b="1" i="0" baseline="0">
                <a:solidFill>
                  <a:schemeClr val="accent1"/>
                </a:solidFill>
                <a:latin typeface="+mn-lt"/>
              </a:defRPr>
            </a:lvl1pPr>
            <a:lvl2pPr marL="355591" indent="0">
              <a:buNone/>
              <a:defRPr/>
            </a:lvl2pPr>
            <a:lvl3pPr marL="709065" indent="0">
              <a:buNone/>
              <a:defRPr/>
            </a:lvl3pPr>
            <a:lvl4pPr marL="1079473" indent="0">
              <a:buNone/>
              <a:defRPr/>
            </a:lvl4pPr>
            <a:lvl5pPr marL="1435064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122641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EC9FD404-747D-47CF-8BD6-85DE35A09C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2825" y="452669"/>
            <a:ext cx="10175676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33"/>
              </a:lnSpc>
              <a:spcBef>
                <a:spcPts val="0"/>
              </a:spcBef>
              <a:buNone/>
              <a:defRPr sz="3733" b="1">
                <a:solidFill>
                  <a:schemeClr val="accent1"/>
                </a:solidFill>
                <a:latin typeface="+mj-lt"/>
              </a:defRPr>
            </a:lvl1pPr>
            <a:lvl2pPr marL="355591" indent="0">
              <a:buNone/>
              <a:defRPr/>
            </a:lvl2pPr>
            <a:lvl3pPr marL="709065" indent="0">
              <a:buNone/>
              <a:defRPr/>
            </a:lvl3pPr>
            <a:lvl4pPr marL="1079473" indent="0">
              <a:buNone/>
              <a:defRPr/>
            </a:lvl4pPr>
            <a:lvl5pPr marL="1435064" indent="0">
              <a:buNone/>
              <a:defRPr/>
            </a:lvl5pPr>
          </a:lstStyle>
          <a:p>
            <a:pPr lvl="0"/>
            <a:r>
              <a:rPr lang="en-US" dirty="0"/>
              <a:t>First line of the headline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8225EB-A123-4416-BF74-09996F9242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1800" y="1220755"/>
            <a:ext cx="10176933" cy="5187245"/>
          </a:xfrm>
          <a:prstGeom prst="rect">
            <a:avLst/>
          </a:prstGeom>
        </p:spPr>
        <p:txBody>
          <a:bodyPr/>
          <a:lstStyle>
            <a:lvl1pPr marL="241294" indent="-241294" defTabSz="47998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2pPr marL="596885" indent="-239178" defTabSz="478355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838179" indent="-23917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73124" indent="-23917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3124" algn="l"/>
              </a:tabLst>
              <a:defRPr>
                <a:solidFill>
                  <a:schemeClr val="tx1"/>
                </a:solidFill>
                <a:latin typeface="+mn-lt"/>
              </a:defRPr>
            </a:lvl4pPr>
            <a:lvl5pPr marL="1314418" indent="-23917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1555712" indent="-23917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435064" algn="l"/>
              </a:tabLst>
              <a:defRPr sz="2400"/>
            </a:lvl6pPr>
            <a:lvl7pPr marL="1795155" indent="-239178">
              <a:buClr>
                <a:srgbClr val="C00000"/>
              </a:buClr>
              <a:defRPr sz="2400"/>
            </a:lvl7pPr>
            <a:lvl8pPr marL="2039949" indent="-239178">
              <a:buClr>
                <a:srgbClr val="C00000"/>
              </a:buClr>
              <a:defRPr sz="2400"/>
            </a:lvl8pPr>
            <a:lvl9pPr marL="3232070" indent="-304792">
              <a:buClr>
                <a:srgbClr val="C00000"/>
              </a:buClr>
              <a:buNone/>
              <a:defRPr sz="186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444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75713D93-C919-4892-838C-B532C4D773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2825" y="452669"/>
            <a:ext cx="10175676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33"/>
              </a:lnSpc>
              <a:spcBef>
                <a:spcPts val="0"/>
              </a:spcBef>
              <a:buNone/>
              <a:defRPr sz="3733" b="1" baseline="0">
                <a:solidFill>
                  <a:schemeClr val="accent1"/>
                </a:solidFill>
                <a:latin typeface="+mj-lt"/>
              </a:defRPr>
            </a:lvl1pPr>
            <a:lvl2pPr marL="355591" indent="0">
              <a:buNone/>
              <a:defRPr/>
            </a:lvl2pPr>
            <a:lvl3pPr marL="709065" indent="0">
              <a:buNone/>
              <a:defRPr/>
            </a:lvl3pPr>
            <a:lvl4pPr marL="1079473" indent="0">
              <a:buNone/>
              <a:defRPr/>
            </a:lvl4pPr>
            <a:lvl5pPr marL="1435064" indent="0">
              <a:buNone/>
              <a:defRPr/>
            </a:lvl5pPr>
          </a:lstStyle>
          <a:p>
            <a:pPr lvl="0"/>
            <a:r>
              <a:rPr lang="en-US" dirty="0"/>
              <a:t>Want to use just a headline? =&gt; type here</a:t>
            </a:r>
          </a:p>
        </p:txBody>
      </p:sp>
    </p:spTree>
    <p:extLst>
      <p:ext uri="{BB962C8B-B14F-4D97-AF65-F5344CB8AC3E}">
        <p14:creationId xmlns:p14="http://schemas.microsoft.com/office/powerpoint/2010/main" val="1717699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8A1CE93C-D99C-4EDD-BA67-BCAAD80495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7567" y="1818887"/>
            <a:ext cx="9101139" cy="15367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733" b="1">
                <a:solidFill>
                  <a:schemeClr val="accent1"/>
                </a:solidFill>
                <a:latin typeface="+mj-lt"/>
              </a:defRPr>
            </a:lvl1pPr>
            <a:lvl2pPr marL="355582" indent="0">
              <a:buNone/>
              <a:defRPr/>
            </a:lvl2pPr>
            <a:lvl3pPr marL="709048" indent="0">
              <a:buNone/>
              <a:defRPr/>
            </a:lvl3pPr>
            <a:lvl4pPr marL="1079446" indent="0">
              <a:buNone/>
              <a:defRPr/>
            </a:lvl4pPr>
            <a:lvl5pPr marL="1435028" indent="0">
              <a:buNone/>
              <a:defRPr/>
            </a:lvl5pPr>
          </a:lstStyle>
          <a:p>
            <a:pPr lvl="0"/>
            <a:r>
              <a:rPr lang="en-GB" dirty="0"/>
              <a:t>S</a:t>
            </a:r>
            <a:r>
              <a:rPr lang="en-US" dirty="0" err="1"/>
              <a:t>ub</a:t>
            </a:r>
            <a:r>
              <a:rPr lang="en-US" dirty="0"/>
              <a:t>-Title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DF46A-1BA8-44CA-B779-2ACC2C3196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7569" y="3429001"/>
            <a:ext cx="9101137" cy="2190751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+mn-lt"/>
              </a:defRPr>
            </a:lvl1pPr>
            <a:lvl2pPr indent="-355191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indent="-355191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indent="-355191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indent="-355191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7292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533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9E16E6-01FD-49B2-8C02-B9435F65B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5BC2E0-7EB0-4C12-90EE-41D03789D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240D52C-CFFB-4962-B9CE-2EAB8F952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D2F4CF3-DDD5-408C-A5A1-D3DBD659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63F2-1437-4EC4-A0F0-C6F7F8E91731}" type="datetimeFigureOut">
              <a:rPr lang="pt-BR" smtClean="0"/>
              <a:t>28/08/2022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6E3A3CE-28A2-4692-91ED-2044A8763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9CCC17A-030C-463E-978B-B9521D8A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056B-6380-48F5-8F6C-DB644F2572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21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FAD825-5F0C-489F-ADDA-E4C89E7A0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7275C5-7C9F-4AE3-9E0E-9FDCBFBEE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ED6AFE2-BFAA-4C3C-8864-9435F6100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E1889F4-9A6A-4030-9AD0-012EC792E9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0DF47FB-917F-41FA-B726-EDDB9EA480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1468636-59E9-40F6-A7BB-2C963F488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63F2-1437-4EC4-A0F0-C6F7F8E91731}" type="datetimeFigureOut">
              <a:rPr lang="pt-BR" smtClean="0"/>
              <a:t>28/08/2022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734A13A-FCDA-4909-866D-04573CCA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37BC317-BB36-40D5-B6E5-19E0A5B0A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056B-6380-48F5-8F6C-DB644F2572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15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9AA1E3-9F49-4F23-AA79-117C56DD1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8BCB204-6E41-4E45-8980-1DD916234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63F2-1437-4EC4-A0F0-C6F7F8E91731}" type="datetimeFigureOut">
              <a:rPr lang="pt-BR" smtClean="0"/>
              <a:t>28/08/2022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979E53C-CFE7-4A1B-B693-B3A5FA48F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3372B6A-CB59-449F-A16F-0E42C54B6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056B-6380-48F5-8F6C-DB644F2572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264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37FF3B8-B1AE-4D56-A00C-345BE5B43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63F2-1437-4EC4-A0F0-C6F7F8E91731}" type="datetimeFigureOut">
              <a:rPr lang="pt-BR" smtClean="0"/>
              <a:t>28/08/2022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88B2094-A2FC-4CF9-9CE2-1A0239F8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B0ACAD2-C405-4238-9D4D-77D9355E2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056B-6380-48F5-8F6C-DB644F2572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81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162C20-D3EB-4798-9EEE-5BE90040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A5A1F8-0E7A-4E14-A3FB-B40A09813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F299CF5-6D09-419F-8472-FE6153107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7B03D73-13AD-4A5C-99AD-34164BDF6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63F2-1437-4EC4-A0F0-C6F7F8E91731}" type="datetimeFigureOut">
              <a:rPr lang="pt-BR" smtClean="0"/>
              <a:t>28/08/2022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2D9AC81-7F3C-4FC6-B43D-097AF4F6D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CF7CD5-16E3-499F-B2B3-720CCB39D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056B-6380-48F5-8F6C-DB644F2572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480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94AA09-B930-479B-A3B9-3D489BDDF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992959C-5576-472D-B25E-B0B19EAB1F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59F96E4-46F1-4C95-82DE-0C06DCE48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0B788E-B1E9-4066-B50B-F23C3602F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63F2-1437-4EC4-A0F0-C6F7F8E91731}" type="datetimeFigureOut">
              <a:rPr lang="pt-BR" smtClean="0"/>
              <a:t>28/08/2022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D036FD1-A0CD-4D52-B556-38EE258F2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E7ECC44-8F8F-4F50-9515-326A38F45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056B-6380-48F5-8F6C-DB644F2572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899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8C3067B-C65C-419A-BCBA-21E2E3EA1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C2D01F-EE7A-409C-BD0C-5A29DA436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C61650-C53C-419C-ABDD-2B3D6E9DD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363F2-1437-4EC4-A0F0-C6F7F8E91731}" type="datetimeFigureOut">
              <a:rPr lang="pt-BR" smtClean="0"/>
              <a:t>28/08/2022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6E85DE-E492-450A-9D09-76A6920ED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E7875B-393D-4E98-A731-C32C9D0DB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9056B-6380-48F5-8F6C-DB644F2572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058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BC2951-0192-214E-89F8-7F4E0F904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B9198-49F6-6543-8E2F-8E48D118A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FD260-97BA-3E43-B128-29CC508295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6AAF0-5B22-4148-A3FA-4B4F19089193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331A1-6B05-9340-B33E-D9207FF73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04B44-35DA-754D-A664-A56114BA2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CE6EB-A967-6840-A9FD-02898491A35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6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588" y="273115"/>
            <a:ext cx="11474824" cy="12070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588" y="1480123"/>
            <a:ext cx="11474824" cy="4696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368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7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0"/>
        </a:spcBef>
        <a:buClr>
          <a:srgbClr val="0460A9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0"/>
        </a:spcBef>
        <a:buClr>
          <a:srgbClr val="0460A9"/>
        </a:buClr>
        <a:buFont typeface="System Font Regular"/>
        <a:buChar char="‒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0"/>
        </a:spcBef>
        <a:buClr>
          <a:srgbClr val="0460A9"/>
        </a:buClr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0"/>
        </a:spcBef>
        <a:buClr>
          <a:srgbClr val="0460A9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0"/>
        </a:spcBef>
        <a:buClr>
          <a:srgbClr val="0460A9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89271022-20A5-4D9A-84BD-CFB63810A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51201"/>
            <a:ext cx="10515600" cy="546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0" indent="0">
              <a:lnSpc>
                <a:spcPts val="3333"/>
              </a:lnSpc>
              <a:spcBef>
                <a:spcPts val="0"/>
              </a:spcBef>
              <a:buClr>
                <a:srgbClr val="D00040"/>
              </a:buClr>
              <a:buFont typeface="Arial" pitchFamily="34" charset="0"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74904E-396E-4218-8F2B-633F12126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219200"/>
            <a:ext cx="10515600" cy="521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5591" lvl="0" indent="-355591"/>
            <a:r>
              <a:rPr lang="fr-FR"/>
              <a:t>Cliquez pour modifier les styles du texte du masque</a:t>
            </a:r>
          </a:p>
          <a:p>
            <a:pPr marL="355591" lvl="1" indent="-355591"/>
            <a:r>
              <a:rPr lang="fr-FR"/>
              <a:t>Deuxième niveau</a:t>
            </a:r>
          </a:p>
          <a:p>
            <a:pPr marL="355591" lvl="2" indent="-355591"/>
            <a:r>
              <a:rPr lang="fr-FR"/>
              <a:t>Troisième niveau</a:t>
            </a:r>
          </a:p>
          <a:p>
            <a:pPr marL="355591" lvl="3" indent="-355591"/>
            <a:r>
              <a:rPr lang="fr-FR"/>
              <a:t>Quatrième niveau</a:t>
            </a:r>
          </a:p>
          <a:p>
            <a:pPr marL="355591" lvl="4" indent="-355591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8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lang="en-US" sz="3733" b="1" i="0" kern="1200" smtClean="0">
          <a:solidFill>
            <a:schemeClr val="accent1"/>
          </a:solidFill>
          <a:latin typeface="+mj-lt"/>
          <a:ea typeface="+mn-ea"/>
          <a:cs typeface="Verdana"/>
        </a:defRPr>
      </a:lvl1pPr>
    </p:titleStyle>
    <p:bodyStyle>
      <a:lvl1pPr marL="0" indent="0" algn="l" defTabSz="479988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3200" b="1" i="0" kern="1200" dirty="0" smtClean="0">
          <a:solidFill>
            <a:schemeClr val="tx1"/>
          </a:solidFill>
          <a:latin typeface="+mn-lt"/>
          <a:ea typeface="+mn-ea"/>
          <a:cs typeface="Verdana"/>
        </a:defRPr>
      </a:lvl1pPr>
      <a:lvl2pPr marL="355591" indent="0" algn="l" defTabSz="479988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667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2pPr>
      <a:lvl3pPr marL="709065" indent="0" algn="l" defTabSz="479988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4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3pPr>
      <a:lvl4pPr marL="1079473" indent="0" algn="l" defTabSz="479988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4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4pPr>
      <a:lvl5pPr marL="1435064" indent="0" algn="l" defTabSz="479988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4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5pPr>
      <a:lvl6pPr marL="2641534" indent="0" algn="l" defTabSz="121917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67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lang="en-US" sz="1867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lang="en-US" sz="1867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3.jp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98EA3D-883A-4D12-9EB7-F786F44DB86C}"/>
              </a:ext>
            </a:extLst>
          </p:cNvPr>
          <p:cNvSpPr txBox="1">
            <a:spLocks/>
          </p:cNvSpPr>
          <p:nvPr/>
        </p:nvSpPr>
        <p:spPr>
          <a:xfrm>
            <a:off x="815413" y="1124744"/>
            <a:ext cx="11041955" cy="3840427"/>
          </a:xfrm>
          <a:prstGeom prst="rect">
            <a:avLst/>
          </a:prstGeom>
        </p:spPr>
        <p:txBody>
          <a:bodyPr/>
          <a:lstStyle>
            <a:lvl1pPr marL="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400" b="1" i="0" kern="1200" dirty="0" smtClean="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1pPr>
            <a:lvl2pPr marL="266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531812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 dirty="0" smtClean="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80962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 dirty="0" smtClean="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107632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 dirty="0" smtClean="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1981200" indent="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79988">
              <a:lnSpc>
                <a:spcPct val="150000"/>
              </a:lnSpc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9C5633B8-5001-42BC-A6E7-5538305FDC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38" y="697603"/>
            <a:ext cx="4563700" cy="111855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0540E44-40CE-4A51-9CDA-AD2902EFE925}"/>
              </a:ext>
            </a:extLst>
          </p:cNvPr>
          <p:cNvSpPr txBox="1">
            <a:spLocks/>
          </p:cNvSpPr>
          <p:nvPr/>
        </p:nvSpPr>
        <p:spPr>
          <a:xfrm>
            <a:off x="336395" y="2428076"/>
            <a:ext cx="11519210" cy="29455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SACUBITRIL/VALSARTAN VERSUS RAMIPRIL FOR PATIENTS </a:t>
            </a:r>
          </a:p>
          <a:p>
            <a:pPr>
              <a:defRPr/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ACUTE MYOCARDIAL INFARCTION: </a:t>
            </a:r>
          </a:p>
          <a:p>
            <a:pPr>
              <a:defRPr/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WIN-RATIO ANALYSIS OF THE PARADISE-MI TRIAL</a:t>
            </a:r>
            <a:endParaRPr lang="pt-BR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AF8692E-0FDD-447F-8F1C-0C8BCAF87737}"/>
              </a:ext>
            </a:extLst>
          </p:cNvPr>
          <p:cNvSpPr txBox="1"/>
          <p:nvPr/>
        </p:nvSpPr>
        <p:spPr>
          <a:xfrm>
            <a:off x="854765" y="3634733"/>
            <a:ext cx="10482469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Otavio Berwanger (MD; PhD)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-Academic Research Organization (ARO)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Hospital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Israelita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Albert Einstein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Sao Paulo-SP, Brazil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/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the PARADISE-MI Committees, National Leaders and Investigators</a:t>
            </a:r>
          </a:p>
          <a:p>
            <a:pPr algn="ctr"/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2" name="Straight Connector 16">
            <a:extLst>
              <a:ext uri="{FF2B5EF4-FFF2-40B4-BE49-F238E27FC236}">
                <a16:creationId xmlns:a16="http://schemas.microsoft.com/office/drawing/2014/main" id="{AE8F72F8-1939-4720-BF30-6E15B89C9B7D}"/>
              </a:ext>
            </a:extLst>
          </p:cNvPr>
          <p:cNvCxnSpPr/>
          <p:nvPr/>
        </p:nvCxnSpPr>
        <p:spPr>
          <a:xfrm>
            <a:off x="3559638" y="5235171"/>
            <a:ext cx="52056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879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02683-3F51-493C-A7BB-73BFDBE5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131" y="26280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Principal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12A11E-3B7D-4815-BAEA-37B1501F6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4668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principal analysis was a hierarchical composite outcome analyzed in the order of: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CV Death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CEC (+)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CV Death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CEC (-)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First HF Hospitalization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CEC (+)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First HF Hospitalization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CEC (-)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First Outpatient Development of HF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CEC (+)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First Outpatient Development of HF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CEC (-)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5E71703-A5A4-4675-9D94-F590BAC413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866" y="6158860"/>
            <a:ext cx="2579370" cy="63219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F82ADB7-FB20-4978-AAD8-5901AB47F73E}"/>
              </a:ext>
            </a:extLst>
          </p:cNvPr>
          <p:cNvSpPr txBox="1"/>
          <p:nvPr/>
        </p:nvSpPr>
        <p:spPr>
          <a:xfrm>
            <a:off x="900319" y="6421726"/>
            <a:ext cx="5195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CEC = </a:t>
            </a:r>
            <a:r>
              <a:rPr lang="pt-B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endParaRPr lang="pt-B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0BC5126-16E2-4E7B-BB62-6626F1E30804}"/>
              </a:ext>
            </a:extLst>
          </p:cNvPr>
          <p:cNvSpPr txBox="1"/>
          <p:nvPr/>
        </p:nvSpPr>
        <p:spPr>
          <a:xfrm>
            <a:off x="571500" y="5700713"/>
            <a:ext cx="760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6528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12A11E-3B7D-4815-BAEA-37B1501F6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301574"/>
            <a:ext cx="10515600" cy="5944311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We hypothesized that the inclusion of both CEC (+) and  CEC (-) events in the principal hierarchical composite outcome could be informative for several reasons, including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It is likely that a proportion of CEC (-) events did represent true outcomes (events declined by lack or insufficient documentation to meet strict CEC Committee definitions).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ü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Additional information provided by CEC (-) events may improve the generalizability of the results by more closely resembling the clinical judgment applied by clinicians in routine practice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ü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By using all available trial information, this approach, closer to clinical practice, allows a more complete and comprehensive assessment of the comparison between the two treatment arms on different outcomes. 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ü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Considering both types of events in the same hierarchical composite outcome may increase the statistical power to reliably detect potential treatment effects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ü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Fatal events and CEC (+) events were given a higher priority and were analyzed before CEC (-) events.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5E71703-A5A4-4675-9D94-F590BAC413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866" y="6158860"/>
            <a:ext cx="2579370" cy="63219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F82ADB7-FB20-4978-AAD8-5901AB47F73E}"/>
              </a:ext>
            </a:extLst>
          </p:cNvPr>
          <p:cNvSpPr txBox="1"/>
          <p:nvPr/>
        </p:nvSpPr>
        <p:spPr>
          <a:xfrm>
            <a:off x="900319" y="6421726"/>
            <a:ext cx="5195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CEC = </a:t>
            </a:r>
            <a:r>
              <a:rPr kumimoji="0" lang="pt-BR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clinical</a:t>
            </a:r>
            <a:r>
              <a:rPr kumimoji="0" lang="pt-B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events</a:t>
            </a:r>
            <a:r>
              <a:rPr kumimoji="0" lang="pt-B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classification</a:t>
            </a:r>
            <a:endParaRPr kumimoji="0" lang="pt-BR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0BC5126-16E2-4E7B-BB62-6626F1E30804}"/>
              </a:ext>
            </a:extLst>
          </p:cNvPr>
          <p:cNvSpPr txBox="1"/>
          <p:nvPr/>
        </p:nvSpPr>
        <p:spPr>
          <a:xfrm>
            <a:off x="571500" y="5700713"/>
            <a:ext cx="760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71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0C8B3E-EB5B-4A5C-993C-FD43E38F8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1" y="119675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b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Unmtached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Win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 Ratio</a:t>
            </a:r>
            <a:r>
              <a:rPr lang="pt-BR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 – Principal </a:t>
            </a:r>
            <a:r>
              <a:rPr lang="pt-B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D0F595B-FB27-4B98-8E00-C693B7FA3A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246" y="6106127"/>
            <a:ext cx="2579370" cy="632198"/>
          </a:xfrm>
          <a:prstGeom prst="rect">
            <a:avLst/>
          </a:prstGeom>
        </p:spPr>
      </p:pic>
      <p:sp>
        <p:nvSpPr>
          <p:cNvPr id="27" name="Text Box 15">
            <a:extLst>
              <a:ext uri="{FF2B5EF4-FFF2-40B4-BE49-F238E27FC236}">
                <a16:creationId xmlns:a16="http://schemas.microsoft.com/office/drawing/2014/main" id="{BF625FED-8AB1-40AD-9BFF-925F75B4A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3312581"/>
            <a:ext cx="1268097" cy="1010252"/>
          </a:xfrm>
          <a:prstGeom prst="rect">
            <a:avLst/>
          </a:prstGeom>
          <a:solidFill>
            <a:srgbClr val="373B4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64008" rIns="91440" bIns="6400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Comparison of patients from each group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44">
            <a:extLst>
              <a:ext uri="{FF2B5EF4-FFF2-40B4-BE49-F238E27FC236}">
                <a16:creationId xmlns:a16="http://schemas.microsoft.com/office/drawing/2014/main" id="{D91A022E-72E3-444C-952F-8BD75FFE422C}"/>
              </a:ext>
            </a:extLst>
          </p:cNvPr>
          <p:cNvGrpSpPr/>
          <p:nvPr/>
        </p:nvGrpSpPr>
        <p:grpSpPr>
          <a:xfrm>
            <a:off x="1831660" y="1408010"/>
            <a:ext cx="3247483" cy="4121930"/>
            <a:chOff x="1831660" y="1408010"/>
            <a:chExt cx="3247483" cy="4121930"/>
          </a:xfrm>
        </p:grpSpPr>
        <p:cxnSp>
          <p:nvCxnSpPr>
            <p:cNvPr id="29" name="Straight Arrow Connector 7">
              <a:extLst>
                <a:ext uri="{FF2B5EF4-FFF2-40B4-BE49-F238E27FC236}">
                  <a16:creationId xmlns:a16="http://schemas.microsoft.com/office/drawing/2014/main" id="{B4184D1F-2F8E-4B8A-BF42-5CEDEE339D31}"/>
                </a:ext>
              </a:extLst>
            </p:cNvPr>
            <p:cNvCxnSpPr>
              <a:cxnSpLocks/>
              <a:stCxn id="27" idx="3"/>
              <a:endCxn id="32" idx="1"/>
            </p:cNvCxnSpPr>
            <p:nvPr/>
          </p:nvCxnSpPr>
          <p:spPr>
            <a:xfrm>
              <a:off x="1831660" y="3817707"/>
              <a:ext cx="42272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miter lim="800000"/>
              <a:headEnd type="none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sp>
          <p:nvSpPr>
            <p:cNvPr id="30" name="Text Box 15">
              <a:extLst>
                <a:ext uri="{FF2B5EF4-FFF2-40B4-BE49-F238E27FC236}">
                  <a16:creationId xmlns:a16="http://schemas.microsoft.com/office/drawing/2014/main" id="{7C8E816F-25CA-44B8-87A8-B05BB3CAAD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4385" y="1408010"/>
              <a:ext cx="2824754" cy="589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64008" rIns="91440" bIns="64008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73B43"/>
                  </a:solidFill>
                  <a:effectLst/>
                  <a:uLnTx/>
                  <a:uFillTx/>
                  <a:latin typeface="Arial" panose="020B0604020202020204"/>
                </a:rPr>
              </a:b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73B43"/>
                  </a:solidFill>
                  <a:effectLst/>
                  <a:uLnTx/>
                  <a:uFillTx/>
                  <a:latin typeface="Arial" panose="020B0604020202020204"/>
                </a:rPr>
                <a:t>CV Mortality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73B43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31" name="Text Box 15">
              <a:extLst>
                <a:ext uri="{FF2B5EF4-FFF2-40B4-BE49-F238E27FC236}">
                  <a16:creationId xmlns:a16="http://schemas.microsoft.com/office/drawing/2014/main" id="{D526658C-A157-4006-ACDB-8B60C21477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4385" y="2105475"/>
              <a:ext cx="2824758" cy="1010252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64008" rIns="91440" bIns="6400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6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Sacubitril/valsartan</a:t>
              </a:r>
              <a:r>
                <a:rPr kumimoji="0" lang="en-US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wins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Patient in the ramipril group dies from a CV cause first </a:t>
              </a:r>
            </a:p>
          </p:txBody>
        </p:sp>
        <p:sp>
          <p:nvSpPr>
            <p:cNvPr id="32" name="Text Box 15">
              <a:extLst>
                <a:ext uri="{FF2B5EF4-FFF2-40B4-BE49-F238E27FC236}">
                  <a16:creationId xmlns:a16="http://schemas.microsoft.com/office/drawing/2014/main" id="{68934E0F-F995-40B6-AFA9-EE78E6D6F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4385" y="3312581"/>
              <a:ext cx="2824758" cy="1010253"/>
            </a:xfrm>
            <a:prstGeom prst="rect">
              <a:avLst/>
            </a:prstGeom>
            <a:solidFill>
              <a:srgbClr val="D2D3D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64008" rIns="91440" bIns="6400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73B4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Tie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Both patients die from a CV cause on the same day  or neither of the patients die from a CV cause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73B4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 Box 15">
              <a:extLst>
                <a:ext uri="{FF2B5EF4-FFF2-40B4-BE49-F238E27FC236}">
                  <a16:creationId xmlns:a16="http://schemas.microsoft.com/office/drawing/2014/main" id="{2C4FF126-35DB-466E-AAAB-3D1AC0BAE1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4385" y="4519689"/>
              <a:ext cx="2824758" cy="1010251"/>
            </a:xfrm>
            <a:prstGeom prst="rect">
              <a:avLst/>
            </a:prstGeom>
            <a:solidFill>
              <a:srgbClr val="043C8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64008" rIns="91440" bIns="6400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6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Ramipril </a:t>
              </a:r>
              <a:r>
                <a:rPr kumimoji="0" lang="en-US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wins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Patient in the sacubitril/valsartan group dies from a CV cause first</a:t>
              </a:r>
            </a:p>
          </p:txBody>
        </p:sp>
        <p:sp>
          <p:nvSpPr>
            <p:cNvPr id="34" name="Rectangle 26">
              <a:extLst>
                <a:ext uri="{FF2B5EF4-FFF2-40B4-BE49-F238E27FC236}">
                  <a16:creationId xmlns:a16="http://schemas.microsoft.com/office/drawing/2014/main" id="{BCC7E736-2295-4794-847E-4188ACFA9E43}"/>
                </a:ext>
              </a:extLst>
            </p:cNvPr>
            <p:cNvSpPr/>
            <p:nvPr/>
          </p:nvSpPr>
          <p:spPr>
            <a:xfrm>
              <a:off x="2049109" y="2579917"/>
              <a:ext cx="205275" cy="2460168"/>
            </a:xfrm>
            <a:custGeom>
              <a:avLst/>
              <a:gdLst>
                <a:gd name="connsiteX0" fmla="*/ 0 w 552311"/>
                <a:gd name="connsiteY0" fmla="*/ 0 h 2058792"/>
                <a:gd name="connsiteX1" fmla="*/ 552311 w 552311"/>
                <a:gd name="connsiteY1" fmla="*/ 0 h 2058792"/>
                <a:gd name="connsiteX2" fmla="*/ 552311 w 552311"/>
                <a:gd name="connsiteY2" fmla="*/ 2058792 h 2058792"/>
                <a:gd name="connsiteX3" fmla="*/ 0 w 552311"/>
                <a:gd name="connsiteY3" fmla="*/ 2058792 h 2058792"/>
                <a:gd name="connsiteX4" fmla="*/ 0 w 552311"/>
                <a:gd name="connsiteY4" fmla="*/ 0 h 2058792"/>
                <a:gd name="connsiteX0" fmla="*/ 552311 w 643751"/>
                <a:gd name="connsiteY0" fmla="*/ 2058792 h 2150232"/>
                <a:gd name="connsiteX1" fmla="*/ 0 w 643751"/>
                <a:gd name="connsiteY1" fmla="*/ 2058792 h 2150232"/>
                <a:gd name="connsiteX2" fmla="*/ 0 w 643751"/>
                <a:gd name="connsiteY2" fmla="*/ 0 h 2150232"/>
                <a:gd name="connsiteX3" fmla="*/ 552311 w 643751"/>
                <a:gd name="connsiteY3" fmla="*/ 0 h 2150232"/>
                <a:gd name="connsiteX4" fmla="*/ 643751 w 643751"/>
                <a:gd name="connsiteY4" fmla="*/ 2150232 h 2150232"/>
                <a:gd name="connsiteX0" fmla="*/ 552311 w 552311"/>
                <a:gd name="connsiteY0" fmla="*/ 2058792 h 2058792"/>
                <a:gd name="connsiteX1" fmla="*/ 0 w 552311"/>
                <a:gd name="connsiteY1" fmla="*/ 2058792 h 2058792"/>
                <a:gd name="connsiteX2" fmla="*/ 0 w 552311"/>
                <a:gd name="connsiteY2" fmla="*/ 0 h 2058792"/>
                <a:gd name="connsiteX3" fmla="*/ 552311 w 552311"/>
                <a:gd name="connsiteY3" fmla="*/ 0 h 2058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311" h="2058792">
                  <a:moveTo>
                    <a:pt x="552311" y="2058792"/>
                  </a:moveTo>
                  <a:lnTo>
                    <a:pt x="0" y="2058792"/>
                  </a:lnTo>
                  <a:lnTo>
                    <a:pt x="0" y="0"/>
                  </a:lnTo>
                  <a:lnTo>
                    <a:pt x="552311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 type="none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</p:grpSp>
      <p:grpSp>
        <p:nvGrpSpPr>
          <p:cNvPr id="35" name="Group 43">
            <a:extLst>
              <a:ext uri="{FF2B5EF4-FFF2-40B4-BE49-F238E27FC236}">
                <a16:creationId xmlns:a16="http://schemas.microsoft.com/office/drawing/2014/main" id="{07C19CBB-B0AE-4480-A69F-EE47F339A19A}"/>
              </a:ext>
            </a:extLst>
          </p:cNvPr>
          <p:cNvGrpSpPr/>
          <p:nvPr/>
        </p:nvGrpSpPr>
        <p:grpSpPr>
          <a:xfrm>
            <a:off x="5294114" y="1366130"/>
            <a:ext cx="3032512" cy="4163810"/>
            <a:chOff x="5294114" y="1366130"/>
            <a:chExt cx="3032512" cy="4163810"/>
          </a:xfrm>
        </p:grpSpPr>
        <p:sp>
          <p:nvSpPr>
            <p:cNvPr id="36" name="Text Box 15">
              <a:extLst>
                <a:ext uri="{FF2B5EF4-FFF2-40B4-BE49-F238E27FC236}">
                  <a16:creationId xmlns:a16="http://schemas.microsoft.com/office/drawing/2014/main" id="{F5ADDABB-BDD0-4FEE-BFFF-7403140DED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1868" y="1366130"/>
              <a:ext cx="2824754" cy="631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64008" rIns="91440" bIns="64008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73B43"/>
                  </a:solidFill>
                  <a:effectLst/>
                  <a:uLnTx/>
                  <a:uFillTx/>
                  <a:latin typeface="Arial" panose="020B0604020202020204"/>
                </a:rPr>
                <a:t>HF Hospitalization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73B43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37" name="Text Box 15">
              <a:extLst>
                <a:ext uri="{FF2B5EF4-FFF2-40B4-BE49-F238E27FC236}">
                  <a16:creationId xmlns:a16="http://schemas.microsoft.com/office/drawing/2014/main" id="{7CF49BE0-6551-43E6-A0FC-0EA9A7E09E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1868" y="2105475"/>
              <a:ext cx="2824758" cy="1010252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64008" rIns="91440" bIns="6400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Sacubitril/valsartan wins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Patient in the ramipril group has a 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HF hospitalization first</a:t>
              </a:r>
            </a:p>
          </p:txBody>
        </p:sp>
        <p:sp>
          <p:nvSpPr>
            <p:cNvPr id="38" name="Text Box 15">
              <a:extLst>
                <a:ext uri="{FF2B5EF4-FFF2-40B4-BE49-F238E27FC236}">
                  <a16:creationId xmlns:a16="http://schemas.microsoft.com/office/drawing/2014/main" id="{370348F5-78B2-4B6E-8184-79399B513F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8872" y="3251885"/>
              <a:ext cx="2824758" cy="976756"/>
            </a:xfrm>
            <a:prstGeom prst="rect">
              <a:avLst/>
            </a:prstGeom>
            <a:solidFill>
              <a:srgbClr val="D2D3D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64008" rIns="91440" bIns="6400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Tie 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Both patients have a HF hospitalization on the same day or neither of the patients have a HF Hospitalization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 Box 15">
              <a:extLst>
                <a:ext uri="{FF2B5EF4-FFF2-40B4-BE49-F238E27FC236}">
                  <a16:creationId xmlns:a16="http://schemas.microsoft.com/office/drawing/2014/main" id="{D03AB0C3-ACC5-4844-B47D-127447C654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1868" y="4519689"/>
              <a:ext cx="2824758" cy="1010251"/>
            </a:xfrm>
            <a:prstGeom prst="rect">
              <a:avLst/>
            </a:prstGeom>
            <a:solidFill>
              <a:srgbClr val="043C8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64008" rIns="91440" bIns="6400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6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Ramipril</a:t>
              </a:r>
              <a:r>
                <a:rPr kumimoji="0" lang="en-US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wins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Patient in the ramipril group has a 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HF hospitalization first</a:t>
              </a:r>
            </a:p>
          </p:txBody>
        </p:sp>
        <p:sp>
          <p:nvSpPr>
            <p:cNvPr id="40" name="Rectangle 26">
              <a:extLst>
                <a:ext uri="{FF2B5EF4-FFF2-40B4-BE49-F238E27FC236}">
                  <a16:creationId xmlns:a16="http://schemas.microsoft.com/office/drawing/2014/main" id="{E885D831-5ED1-434C-B8E9-A99DEFA13FA5}"/>
                </a:ext>
              </a:extLst>
            </p:cNvPr>
            <p:cNvSpPr/>
            <p:nvPr/>
          </p:nvSpPr>
          <p:spPr>
            <a:xfrm>
              <a:off x="5294114" y="2579917"/>
              <a:ext cx="205275" cy="2460168"/>
            </a:xfrm>
            <a:custGeom>
              <a:avLst/>
              <a:gdLst>
                <a:gd name="connsiteX0" fmla="*/ 0 w 552311"/>
                <a:gd name="connsiteY0" fmla="*/ 0 h 2058792"/>
                <a:gd name="connsiteX1" fmla="*/ 552311 w 552311"/>
                <a:gd name="connsiteY1" fmla="*/ 0 h 2058792"/>
                <a:gd name="connsiteX2" fmla="*/ 552311 w 552311"/>
                <a:gd name="connsiteY2" fmla="*/ 2058792 h 2058792"/>
                <a:gd name="connsiteX3" fmla="*/ 0 w 552311"/>
                <a:gd name="connsiteY3" fmla="*/ 2058792 h 2058792"/>
                <a:gd name="connsiteX4" fmla="*/ 0 w 552311"/>
                <a:gd name="connsiteY4" fmla="*/ 0 h 2058792"/>
                <a:gd name="connsiteX0" fmla="*/ 552311 w 643751"/>
                <a:gd name="connsiteY0" fmla="*/ 2058792 h 2150232"/>
                <a:gd name="connsiteX1" fmla="*/ 0 w 643751"/>
                <a:gd name="connsiteY1" fmla="*/ 2058792 h 2150232"/>
                <a:gd name="connsiteX2" fmla="*/ 0 w 643751"/>
                <a:gd name="connsiteY2" fmla="*/ 0 h 2150232"/>
                <a:gd name="connsiteX3" fmla="*/ 552311 w 643751"/>
                <a:gd name="connsiteY3" fmla="*/ 0 h 2150232"/>
                <a:gd name="connsiteX4" fmla="*/ 643751 w 643751"/>
                <a:gd name="connsiteY4" fmla="*/ 2150232 h 2150232"/>
                <a:gd name="connsiteX0" fmla="*/ 552311 w 552311"/>
                <a:gd name="connsiteY0" fmla="*/ 2058792 h 2058792"/>
                <a:gd name="connsiteX1" fmla="*/ 0 w 552311"/>
                <a:gd name="connsiteY1" fmla="*/ 2058792 h 2058792"/>
                <a:gd name="connsiteX2" fmla="*/ 0 w 552311"/>
                <a:gd name="connsiteY2" fmla="*/ 0 h 2058792"/>
                <a:gd name="connsiteX3" fmla="*/ 552311 w 552311"/>
                <a:gd name="connsiteY3" fmla="*/ 0 h 2058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311" h="2058792">
                  <a:moveTo>
                    <a:pt x="552311" y="2058792"/>
                  </a:moveTo>
                  <a:lnTo>
                    <a:pt x="0" y="2058792"/>
                  </a:lnTo>
                  <a:lnTo>
                    <a:pt x="0" y="0"/>
                  </a:lnTo>
                  <a:lnTo>
                    <a:pt x="552311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 type="none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</p:grpSp>
      <p:grpSp>
        <p:nvGrpSpPr>
          <p:cNvPr id="42" name="Group 42">
            <a:extLst>
              <a:ext uri="{FF2B5EF4-FFF2-40B4-BE49-F238E27FC236}">
                <a16:creationId xmlns:a16="http://schemas.microsoft.com/office/drawing/2014/main" id="{589D9772-DD12-47AA-A285-9200F615AF60}"/>
              </a:ext>
            </a:extLst>
          </p:cNvPr>
          <p:cNvGrpSpPr/>
          <p:nvPr/>
        </p:nvGrpSpPr>
        <p:grpSpPr>
          <a:xfrm>
            <a:off x="8539119" y="1351838"/>
            <a:ext cx="3034989" cy="4163810"/>
            <a:chOff x="8539119" y="1366130"/>
            <a:chExt cx="3034989" cy="4163810"/>
          </a:xfrm>
        </p:grpSpPr>
        <p:sp>
          <p:nvSpPr>
            <p:cNvPr id="43" name="Text Box 15">
              <a:extLst>
                <a:ext uri="{FF2B5EF4-FFF2-40B4-BE49-F238E27FC236}">
                  <a16:creationId xmlns:a16="http://schemas.microsoft.com/office/drawing/2014/main" id="{4E63F60F-331F-4A4B-83EC-0A66D3ABD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49350" y="2105475"/>
              <a:ext cx="2824758" cy="1010252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64008" rIns="91440" bIns="6400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6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Sacubitril/valsartan</a:t>
              </a:r>
              <a:r>
                <a:rPr kumimoji="0" lang="en-US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wins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Patient in the ramipril group develops outpatient HF first 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 Box 15">
              <a:extLst>
                <a:ext uri="{FF2B5EF4-FFF2-40B4-BE49-F238E27FC236}">
                  <a16:creationId xmlns:a16="http://schemas.microsoft.com/office/drawing/2014/main" id="{64DE435B-CF93-41AB-A848-5D422A9C26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49350" y="3312581"/>
              <a:ext cx="2824758" cy="1010253"/>
            </a:xfrm>
            <a:prstGeom prst="rect">
              <a:avLst/>
            </a:prstGeom>
            <a:solidFill>
              <a:srgbClr val="D2D3D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64008" rIns="91440" bIns="6400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Tie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Both patients develop outpatient HF on the same day  or If neither of the patients develop outpatient HF</a:t>
              </a:r>
            </a:p>
          </p:txBody>
        </p:sp>
        <p:sp>
          <p:nvSpPr>
            <p:cNvPr id="45" name="Text Box 15">
              <a:extLst>
                <a:ext uri="{FF2B5EF4-FFF2-40B4-BE49-F238E27FC236}">
                  <a16:creationId xmlns:a16="http://schemas.microsoft.com/office/drawing/2014/main" id="{61B61E23-B191-4DCC-B054-CF46DCCD5D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49350" y="4519689"/>
              <a:ext cx="2824758" cy="1010251"/>
            </a:xfrm>
            <a:prstGeom prst="rect">
              <a:avLst/>
            </a:prstGeom>
            <a:solidFill>
              <a:srgbClr val="043C8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64008" rIns="91440" bIns="6400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6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Ramipril</a:t>
              </a:r>
              <a:r>
                <a:rPr kumimoji="0" lang="en-US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wins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Patient in the sacubitril/valsartan group develops outpatient HF first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 Box 15">
              <a:extLst>
                <a:ext uri="{FF2B5EF4-FFF2-40B4-BE49-F238E27FC236}">
                  <a16:creationId xmlns:a16="http://schemas.microsoft.com/office/drawing/2014/main" id="{1235A79C-78E8-4237-B96F-C31606AE9E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49350" y="1366130"/>
              <a:ext cx="2824758" cy="631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64008" rIns="91440" bIns="64008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73B43"/>
                  </a:solidFill>
                  <a:effectLst/>
                  <a:uLnTx/>
                  <a:uFillTx/>
                  <a:latin typeface="Arial" panose="020B0604020202020204"/>
                </a:rPr>
                <a:t>Outpatient HF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73B43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47" name="Rectangle 26">
              <a:extLst>
                <a:ext uri="{FF2B5EF4-FFF2-40B4-BE49-F238E27FC236}">
                  <a16:creationId xmlns:a16="http://schemas.microsoft.com/office/drawing/2014/main" id="{B8F6EFFF-8861-4013-8BF1-AEA306609280}"/>
                </a:ext>
              </a:extLst>
            </p:cNvPr>
            <p:cNvSpPr/>
            <p:nvPr/>
          </p:nvSpPr>
          <p:spPr>
            <a:xfrm>
              <a:off x="8539119" y="2579917"/>
              <a:ext cx="205275" cy="2460168"/>
            </a:xfrm>
            <a:custGeom>
              <a:avLst/>
              <a:gdLst>
                <a:gd name="connsiteX0" fmla="*/ 0 w 552311"/>
                <a:gd name="connsiteY0" fmla="*/ 0 h 2058792"/>
                <a:gd name="connsiteX1" fmla="*/ 552311 w 552311"/>
                <a:gd name="connsiteY1" fmla="*/ 0 h 2058792"/>
                <a:gd name="connsiteX2" fmla="*/ 552311 w 552311"/>
                <a:gd name="connsiteY2" fmla="*/ 2058792 h 2058792"/>
                <a:gd name="connsiteX3" fmla="*/ 0 w 552311"/>
                <a:gd name="connsiteY3" fmla="*/ 2058792 h 2058792"/>
                <a:gd name="connsiteX4" fmla="*/ 0 w 552311"/>
                <a:gd name="connsiteY4" fmla="*/ 0 h 2058792"/>
                <a:gd name="connsiteX0" fmla="*/ 552311 w 643751"/>
                <a:gd name="connsiteY0" fmla="*/ 2058792 h 2150232"/>
                <a:gd name="connsiteX1" fmla="*/ 0 w 643751"/>
                <a:gd name="connsiteY1" fmla="*/ 2058792 h 2150232"/>
                <a:gd name="connsiteX2" fmla="*/ 0 w 643751"/>
                <a:gd name="connsiteY2" fmla="*/ 0 h 2150232"/>
                <a:gd name="connsiteX3" fmla="*/ 552311 w 643751"/>
                <a:gd name="connsiteY3" fmla="*/ 0 h 2150232"/>
                <a:gd name="connsiteX4" fmla="*/ 643751 w 643751"/>
                <a:gd name="connsiteY4" fmla="*/ 2150232 h 2150232"/>
                <a:gd name="connsiteX0" fmla="*/ 552311 w 552311"/>
                <a:gd name="connsiteY0" fmla="*/ 2058792 h 2058792"/>
                <a:gd name="connsiteX1" fmla="*/ 0 w 552311"/>
                <a:gd name="connsiteY1" fmla="*/ 2058792 h 2058792"/>
                <a:gd name="connsiteX2" fmla="*/ 0 w 552311"/>
                <a:gd name="connsiteY2" fmla="*/ 0 h 2058792"/>
                <a:gd name="connsiteX3" fmla="*/ 552311 w 552311"/>
                <a:gd name="connsiteY3" fmla="*/ 0 h 2058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311" h="2058792">
                  <a:moveTo>
                    <a:pt x="552311" y="2058792"/>
                  </a:moveTo>
                  <a:lnTo>
                    <a:pt x="0" y="2058792"/>
                  </a:lnTo>
                  <a:lnTo>
                    <a:pt x="0" y="0"/>
                  </a:lnTo>
                  <a:lnTo>
                    <a:pt x="552311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 type="none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</p:grp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FD1D8890-25E9-4974-97E8-CC1A3F5687B0}"/>
              </a:ext>
            </a:extLst>
          </p:cNvPr>
          <p:cNvSpPr txBox="1"/>
          <p:nvPr/>
        </p:nvSpPr>
        <p:spPr>
          <a:xfrm>
            <a:off x="466710" y="5598203"/>
            <a:ext cx="112585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* Hierarchical Order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 CV Death CEC (+) 2. CV Death CEC (-) 3. HF Hospitalization  CEC (+)  4.  HF Hospitalization - CEC (-)  5. Outpatient HF CEC (+)  6. Outpatient HF CEC (-)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02D2A6F5-C844-43ED-952F-5F4313453365}"/>
              </a:ext>
            </a:extLst>
          </p:cNvPr>
          <p:cNvSpPr txBox="1"/>
          <p:nvPr/>
        </p:nvSpPr>
        <p:spPr>
          <a:xfrm>
            <a:off x="900319" y="6421726"/>
            <a:ext cx="5195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latin typeface="Arial" panose="020B0604020202020204" pitchFamily="34" charset="0"/>
                <a:cs typeface="Arial" panose="020B0604020202020204" pitchFamily="34" charset="0"/>
              </a:rPr>
              <a:t>CV = cardiovascular; HF = </a:t>
            </a:r>
            <a:r>
              <a:rPr lang="pt-B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r>
              <a:rPr lang="pt-BR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failure</a:t>
            </a:r>
            <a:endParaRPr lang="pt-BR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4DAC7C7D-FD91-4C8A-AD70-8D1BA9BFB14E}"/>
              </a:ext>
            </a:extLst>
          </p:cNvPr>
          <p:cNvSpPr txBox="1"/>
          <p:nvPr/>
        </p:nvSpPr>
        <p:spPr>
          <a:xfrm>
            <a:off x="4214399" y="627172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Pocock S et al. Eur Heart J. 2012;33:176-8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Redfors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 et al. Eur Heart J. 2020;41:4391-4399</a:t>
            </a:r>
            <a:endParaRPr kumimoji="0" lang="pt-BR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61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303A4-8754-4946-B4FC-701E5AE33D40}"/>
              </a:ext>
            </a:extLst>
          </p:cNvPr>
          <p:cNvSpPr/>
          <p:nvPr/>
        </p:nvSpPr>
        <p:spPr>
          <a:xfrm>
            <a:off x="6148331" y="4116141"/>
            <a:ext cx="3015232" cy="5619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Vital status unknown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= 9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909ED2-7C9E-4745-B3EE-48DFFFB49C73}"/>
              </a:ext>
            </a:extLst>
          </p:cNvPr>
          <p:cNvCxnSpPr>
            <a:cxnSpLocks/>
          </p:cNvCxnSpPr>
          <p:nvPr/>
        </p:nvCxnSpPr>
        <p:spPr>
          <a:xfrm>
            <a:off x="4529268" y="2308882"/>
            <a:ext cx="31225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941229-E7B7-5445-9E56-670AC822562F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6096000" y="570964"/>
            <a:ext cx="0" cy="173791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AF4F23-2678-4545-A30C-48814A4DE7BB}"/>
              </a:ext>
            </a:extLst>
          </p:cNvPr>
          <p:cNvCxnSpPr>
            <a:cxnSpLocks/>
          </p:cNvCxnSpPr>
          <p:nvPr/>
        </p:nvCxnSpPr>
        <p:spPr>
          <a:xfrm>
            <a:off x="2595791" y="881911"/>
            <a:ext cx="710920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600622B-BBA5-9A47-BB6E-9CC0D08BB8F3}"/>
              </a:ext>
            </a:extLst>
          </p:cNvPr>
          <p:cNvSpPr/>
          <p:nvPr/>
        </p:nvSpPr>
        <p:spPr>
          <a:xfrm>
            <a:off x="9704993" y="581429"/>
            <a:ext cx="2253925" cy="593095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Ineligible and no drug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= 4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5AC4E9-85B9-0F4B-8D80-ED2034B8FA57}"/>
              </a:ext>
            </a:extLst>
          </p:cNvPr>
          <p:cNvCxnSpPr>
            <a:cxnSpLocks/>
          </p:cNvCxnSpPr>
          <p:nvPr/>
        </p:nvCxnSpPr>
        <p:spPr>
          <a:xfrm>
            <a:off x="4529268" y="2308882"/>
            <a:ext cx="0" cy="1783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97F8C57-725B-C149-9165-8C59557C01A4}"/>
              </a:ext>
            </a:extLst>
          </p:cNvPr>
          <p:cNvSpPr/>
          <p:nvPr/>
        </p:nvSpPr>
        <p:spPr>
          <a:xfrm>
            <a:off x="3028436" y="4119421"/>
            <a:ext cx="2987918" cy="561946"/>
          </a:xfrm>
          <a:prstGeom prst="rect">
            <a:avLst/>
          </a:prstGeom>
          <a:solidFill>
            <a:srgbClr val="A4000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Vital status unknown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= 4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EB7D51-63EE-4945-B992-2B1E4426830F}"/>
              </a:ext>
            </a:extLst>
          </p:cNvPr>
          <p:cNvCxnSpPr/>
          <p:nvPr/>
        </p:nvCxnSpPr>
        <p:spPr>
          <a:xfrm>
            <a:off x="5017839" y="3215417"/>
            <a:ext cx="0" cy="1440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5B5C338-B635-CC48-8614-2156F5D22C14}"/>
              </a:ext>
            </a:extLst>
          </p:cNvPr>
          <p:cNvCxnSpPr/>
          <p:nvPr/>
        </p:nvCxnSpPr>
        <p:spPr>
          <a:xfrm>
            <a:off x="7261507" y="3215414"/>
            <a:ext cx="0" cy="1440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A19061B-5123-8942-A3FD-AE164CC79DC9}"/>
              </a:ext>
            </a:extLst>
          </p:cNvPr>
          <p:cNvSpPr/>
          <p:nvPr/>
        </p:nvSpPr>
        <p:spPr>
          <a:xfrm>
            <a:off x="3028436" y="193324"/>
            <a:ext cx="6135128" cy="377640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5,669 Randomized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Patients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070B2D-46DC-1A4E-8B79-C13F9915EDA9}"/>
              </a:ext>
            </a:extLst>
          </p:cNvPr>
          <p:cNvSpPr/>
          <p:nvPr/>
        </p:nvSpPr>
        <p:spPr>
          <a:xfrm>
            <a:off x="3028436" y="2515755"/>
            <a:ext cx="2987918" cy="1310492"/>
          </a:xfrm>
          <a:prstGeom prst="rect">
            <a:avLst/>
          </a:prstGeom>
          <a:solidFill>
            <a:srgbClr val="A4000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Sacubitril/valsartan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97/103 mg bid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= 2830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61E05A-68F3-004B-8570-AF6D3A9E27CF}"/>
              </a:ext>
            </a:extLst>
          </p:cNvPr>
          <p:cNvSpPr/>
          <p:nvPr/>
        </p:nvSpPr>
        <p:spPr>
          <a:xfrm>
            <a:off x="6175646" y="2511075"/>
            <a:ext cx="2987918" cy="13104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Ramipril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mg bid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= 2831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CEF5E8E-AE70-2B48-B5B3-52199E9FA2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630" y="6225120"/>
            <a:ext cx="2579370" cy="632198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E9B6B20-D648-8043-A0AA-852125AAD22D}"/>
              </a:ext>
            </a:extLst>
          </p:cNvPr>
          <p:cNvCxnSpPr>
            <a:cxnSpLocks/>
          </p:cNvCxnSpPr>
          <p:nvPr/>
        </p:nvCxnSpPr>
        <p:spPr>
          <a:xfrm>
            <a:off x="7651859" y="2308882"/>
            <a:ext cx="0" cy="1899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6EE50F8-B03E-024B-BECF-6064FF8A0383}"/>
              </a:ext>
            </a:extLst>
          </p:cNvPr>
          <p:cNvCxnSpPr>
            <a:cxnSpLocks/>
          </p:cNvCxnSpPr>
          <p:nvPr/>
        </p:nvCxnSpPr>
        <p:spPr>
          <a:xfrm>
            <a:off x="7654396" y="3821567"/>
            <a:ext cx="0" cy="2994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E3D19A1-170A-3D4F-A523-E0A16789728A}"/>
              </a:ext>
            </a:extLst>
          </p:cNvPr>
          <p:cNvCxnSpPr>
            <a:cxnSpLocks/>
          </p:cNvCxnSpPr>
          <p:nvPr/>
        </p:nvCxnSpPr>
        <p:spPr>
          <a:xfrm>
            <a:off x="4529268" y="3816700"/>
            <a:ext cx="0" cy="2994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07A28E8F-C342-B243-B615-D214095AA625}"/>
              </a:ext>
            </a:extLst>
          </p:cNvPr>
          <p:cNvSpPr/>
          <p:nvPr/>
        </p:nvSpPr>
        <p:spPr>
          <a:xfrm>
            <a:off x="3022999" y="1140234"/>
            <a:ext cx="6135128" cy="9118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rgbClr val="C00000"/>
              </a:gs>
            </a:gsLst>
            <a:path path="circle">
              <a:fillToRect l="100000" t="100000"/>
            </a:path>
            <a:tileRect r="-100000" b="-100000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Validly Randomized Patients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= 5,661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88825CD-0593-9A47-A604-1C34E999F9C8}"/>
              </a:ext>
            </a:extLst>
          </p:cNvPr>
          <p:cNvSpPr/>
          <p:nvPr/>
        </p:nvSpPr>
        <p:spPr>
          <a:xfrm>
            <a:off x="341866" y="581429"/>
            <a:ext cx="2253925" cy="593095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Ineligible and no drug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= 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B3913B9-5633-6645-8E0D-617888B37352}"/>
              </a:ext>
            </a:extLst>
          </p:cNvPr>
          <p:cNvSpPr/>
          <p:nvPr/>
        </p:nvSpPr>
        <p:spPr>
          <a:xfrm>
            <a:off x="6142894" y="4963785"/>
            <a:ext cx="3015232" cy="5619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Median duration of follow-up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 months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DAB65A4-97EE-C642-8C4B-CC0B84104A6C}"/>
              </a:ext>
            </a:extLst>
          </p:cNvPr>
          <p:cNvSpPr/>
          <p:nvPr/>
        </p:nvSpPr>
        <p:spPr>
          <a:xfrm>
            <a:off x="3022999" y="4967065"/>
            <a:ext cx="2987918" cy="561946"/>
          </a:xfrm>
          <a:prstGeom prst="rect">
            <a:avLst/>
          </a:prstGeom>
          <a:solidFill>
            <a:srgbClr val="A4000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Median duration of follow-up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 months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C85100C-7EEA-E840-98BF-A27694B8B611}"/>
              </a:ext>
            </a:extLst>
          </p:cNvPr>
          <p:cNvCxnSpPr>
            <a:cxnSpLocks/>
          </p:cNvCxnSpPr>
          <p:nvPr/>
        </p:nvCxnSpPr>
        <p:spPr>
          <a:xfrm>
            <a:off x="7648959" y="4669211"/>
            <a:ext cx="0" cy="2994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B11E723-FA3C-F241-955F-7746B5CE713E}"/>
              </a:ext>
            </a:extLst>
          </p:cNvPr>
          <p:cNvCxnSpPr>
            <a:cxnSpLocks/>
          </p:cNvCxnSpPr>
          <p:nvPr/>
        </p:nvCxnSpPr>
        <p:spPr>
          <a:xfrm>
            <a:off x="4523831" y="4664344"/>
            <a:ext cx="0" cy="2994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2FA25E82-E11E-F14B-AAB0-4309CCD1E83D}"/>
              </a:ext>
            </a:extLst>
          </p:cNvPr>
          <p:cNvSpPr/>
          <p:nvPr/>
        </p:nvSpPr>
        <p:spPr>
          <a:xfrm>
            <a:off x="6142894" y="5799649"/>
            <a:ext cx="3015232" cy="5619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Average dose (at 4 months)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3.8 (1.8) mg bid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97D54E9-5D05-F94A-91CE-E4F38CBF7CC3}"/>
              </a:ext>
            </a:extLst>
          </p:cNvPr>
          <p:cNvSpPr/>
          <p:nvPr/>
        </p:nvSpPr>
        <p:spPr>
          <a:xfrm>
            <a:off x="3022999" y="5802929"/>
            <a:ext cx="2987918" cy="561946"/>
          </a:xfrm>
          <a:prstGeom prst="rect">
            <a:avLst/>
          </a:prstGeom>
          <a:solidFill>
            <a:srgbClr val="A4000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Average dose (at 4 months)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139.2 (74.9) mg bid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E2327B7-6E48-B34B-B9B0-0CDCFE7E785C}"/>
              </a:ext>
            </a:extLst>
          </p:cNvPr>
          <p:cNvCxnSpPr>
            <a:cxnSpLocks/>
          </p:cNvCxnSpPr>
          <p:nvPr/>
        </p:nvCxnSpPr>
        <p:spPr>
          <a:xfrm>
            <a:off x="7648959" y="5505075"/>
            <a:ext cx="0" cy="2994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BEC2A0F-8265-F142-BAB9-EA069A953E9C}"/>
              </a:ext>
            </a:extLst>
          </p:cNvPr>
          <p:cNvCxnSpPr>
            <a:cxnSpLocks/>
          </p:cNvCxnSpPr>
          <p:nvPr/>
        </p:nvCxnSpPr>
        <p:spPr>
          <a:xfrm>
            <a:off x="4523831" y="5500208"/>
            <a:ext cx="0" cy="2994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567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62">
            <a:extLst>
              <a:ext uri="{FF2B5EF4-FFF2-40B4-BE49-F238E27FC236}">
                <a16:creationId xmlns:a16="http://schemas.microsoft.com/office/drawing/2014/main" id="{17C20060-AFDB-CC40-AD36-A7F5FB2A6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570574"/>
              </p:ext>
            </p:extLst>
          </p:nvPr>
        </p:nvGraphicFramePr>
        <p:xfrm>
          <a:off x="788187" y="558380"/>
          <a:ext cx="10615625" cy="5642769"/>
        </p:xfrm>
        <a:graphic>
          <a:graphicData uri="http://schemas.openxmlformats.org/drawingml/2006/table">
            <a:tbl>
              <a:tblPr/>
              <a:tblGrid>
                <a:gridCol w="4805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7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Characteristic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charset="0"/>
                          <a:cs typeface="Arial" charset="0"/>
                        </a:rPr>
                        <a:t>Sacubitril/Valsartan</a:t>
                      </a:r>
                      <a:br>
                        <a:rPr kumimoji="0" lang="en-US" altLang="ja-JP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charset="0"/>
                          <a:cs typeface="Arial" charset="0"/>
                        </a:rPr>
                      </a:br>
                      <a:r>
                        <a:rPr kumimoji="0" lang="en-US" altLang="ja-JP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charset="0"/>
                          <a:cs typeface="Arial" charset="0"/>
                        </a:rPr>
                        <a:t>N = 2830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charset="0"/>
                          <a:cs typeface="Arial" charset="0"/>
                        </a:rPr>
                        <a:t>Ramipril</a:t>
                      </a:r>
                      <a:endParaRPr kumimoji="0" lang="en-US" altLang="ja-JP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MS Mincho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charset="0"/>
                          <a:cs typeface="Arial" charset="0"/>
                        </a:rPr>
                        <a:t>N = 2831</a:t>
                      </a:r>
                      <a:endParaRPr kumimoji="0" lang="en-US" altLang="ja-JP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MS Mincho" charset="0"/>
                        </a:rPr>
                        <a:t>Age (years), mean (SD)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64 (12)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64 (11)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Female sex (%)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23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25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Race – Asian/Black/Caucasian (%)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17 / 1 / 75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17 / 1 / 76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Prior heart failure 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excluded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excluded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9489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Prior MI (%)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16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16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827113"/>
                  </a:ext>
                </a:extLst>
              </a:tr>
              <a:tr h="439489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Prior stroke (%)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4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5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431134"/>
                  </a:ext>
                </a:extLst>
              </a:tr>
              <a:tr h="439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Hypertension (%)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65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65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29900"/>
                  </a:ext>
                </a:extLst>
              </a:tr>
              <a:tr h="439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Diabetes (%)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43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42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256166"/>
                  </a:ext>
                </a:extLst>
              </a:tr>
              <a:tr h="439489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Smoking (%)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22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21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437932"/>
                  </a:ext>
                </a:extLst>
              </a:tr>
              <a:tr h="439489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Atrial fibrillation / flutter (%)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14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13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1821"/>
                  </a:ext>
                </a:extLst>
              </a:tr>
              <a:tr h="439489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eGFR (ml/min/1.73m</a:t>
                      </a:r>
                      <a:r>
                        <a:rPr kumimoji="0" lang="en-US" sz="22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2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), mean (SD)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72 (22)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72 (23)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32954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A402FCA-6F7C-C744-88C2-64936EA9D2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630" y="6145382"/>
            <a:ext cx="2579370" cy="63219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9E71809-CD3A-9F41-941D-72CC8134205A}"/>
              </a:ext>
            </a:extLst>
          </p:cNvPr>
          <p:cNvSpPr/>
          <p:nvPr/>
        </p:nvSpPr>
        <p:spPr>
          <a:xfrm>
            <a:off x="1795371" y="6391527"/>
            <a:ext cx="159714" cy="1399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BCD1F5-29ED-F645-B1F0-22A356269E57}"/>
              </a:ext>
            </a:extLst>
          </p:cNvPr>
          <p:cNvSpPr txBox="1"/>
          <p:nvPr/>
        </p:nvSpPr>
        <p:spPr>
          <a:xfrm>
            <a:off x="3234969" y="-2223"/>
            <a:ext cx="684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Baseline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120177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62">
            <a:extLst>
              <a:ext uri="{FF2B5EF4-FFF2-40B4-BE49-F238E27FC236}">
                <a16:creationId xmlns:a16="http://schemas.microsoft.com/office/drawing/2014/main" id="{17C20060-AFDB-CC40-AD36-A7F5FB2A6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249421"/>
              </p:ext>
            </p:extLst>
          </p:nvPr>
        </p:nvGraphicFramePr>
        <p:xfrm>
          <a:off x="304800" y="11723"/>
          <a:ext cx="11582400" cy="6225118"/>
        </p:xfrm>
        <a:graphic>
          <a:graphicData uri="http://schemas.openxmlformats.org/drawingml/2006/table">
            <a:tbl>
              <a:tblPr/>
              <a:tblGrid>
                <a:gridCol w="5641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0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0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99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Index MI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charset="0"/>
                          <a:cs typeface="Arial" charset="0"/>
                        </a:rPr>
                        <a:t>Sacubitril/Valsartan</a:t>
                      </a:r>
                      <a:br>
                        <a:rPr kumimoji="0" lang="en-US" altLang="ja-JP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charset="0"/>
                          <a:cs typeface="Arial" charset="0"/>
                        </a:rPr>
                      </a:br>
                      <a:r>
                        <a:rPr kumimoji="0" lang="en-US" altLang="ja-JP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charset="0"/>
                          <a:cs typeface="Arial" charset="0"/>
                        </a:rPr>
                        <a:t>N = 2830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charset="0"/>
                          <a:cs typeface="Arial" charset="0"/>
                        </a:rPr>
                        <a:t>Ramipril</a:t>
                      </a:r>
                      <a:endParaRPr kumimoji="0" lang="en-US" altLang="ja-JP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MS Mincho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charset="0"/>
                          <a:cs typeface="Arial" charset="0"/>
                        </a:rPr>
                        <a:t>N = 2831</a:t>
                      </a:r>
                      <a:endParaRPr kumimoji="0" lang="en-US" altLang="ja-JP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6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MS Mincho" charset="0"/>
                        </a:rPr>
                        <a:t>STEMI / NSTEMI (%)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76 / 24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76 / 24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859288"/>
                  </a:ext>
                </a:extLst>
              </a:tr>
              <a:tr h="4096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Reperfusion (PCI /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lytics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) (%)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89 (88 / 4)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89 (88 / 5)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22440"/>
                  </a:ext>
                </a:extLst>
              </a:tr>
              <a:tr h="409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MS Mincho" charset="0"/>
                        </a:rPr>
                        <a:t>Location – Anterior / inferior (%)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68 / 19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68 /18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893318"/>
                  </a:ext>
                </a:extLst>
              </a:tr>
              <a:tr h="4096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MS Mincho" charset="0"/>
                        </a:rPr>
                        <a:t>Time to randomization (days), mean (SD)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4.3 (1.8)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4.3 (1.7)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381031"/>
                  </a:ext>
                </a:extLst>
              </a:tr>
              <a:tr h="449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MS Mincho" charset="0"/>
                        </a:rPr>
                        <a:t>LVEF (%), mean (SD)</a:t>
                      </a:r>
                      <a:endParaRPr kumimoji="0" lang="en-US" altLang="ja-JP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36 (9)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37 (10)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Killip class ≥II (%)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56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57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057154"/>
                  </a:ext>
                </a:extLst>
              </a:tr>
              <a:tr h="44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Medications at baseline: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961509"/>
                  </a:ext>
                </a:extLst>
              </a:tr>
              <a:tr h="44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 Dual antiplatelet therapy </a:t>
                      </a: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(%)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92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92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334684"/>
                  </a:ext>
                </a:extLst>
              </a:tr>
              <a:tr h="44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 Beta blocker </a:t>
                      </a: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(%)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85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85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508679"/>
                  </a:ext>
                </a:extLst>
              </a:tr>
              <a:tr h="44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 Aldosterone antagonist </a:t>
                      </a: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(%)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41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42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363511"/>
                  </a:ext>
                </a:extLst>
              </a:tr>
              <a:tr h="44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 Statin </a:t>
                      </a: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(%)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94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95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124215"/>
                  </a:ext>
                </a:extLst>
              </a:tr>
              <a:tr h="44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ACEi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/ARB </a:t>
                      </a: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(%)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78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78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304339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424B81F9-2E29-144A-A558-6853CFA799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630" y="6225120"/>
            <a:ext cx="2579370" cy="632198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79547B6-6B57-4B45-92C9-2B222DA097E7}"/>
              </a:ext>
            </a:extLst>
          </p:cNvPr>
          <p:cNvSpPr/>
          <p:nvPr/>
        </p:nvSpPr>
        <p:spPr>
          <a:xfrm>
            <a:off x="1795371" y="6391527"/>
            <a:ext cx="159714" cy="1399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210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9C19A6F-CF62-418D-9192-B0BCDCFDC2B6}"/>
              </a:ext>
            </a:extLst>
          </p:cNvPr>
          <p:cNvGrpSpPr/>
          <p:nvPr/>
        </p:nvGrpSpPr>
        <p:grpSpPr>
          <a:xfrm>
            <a:off x="1" y="848301"/>
            <a:ext cx="7835521" cy="3763510"/>
            <a:chOff x="1231069" y="1098003"/>
            <a:chExt cx="5851190" cy="348217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EFAD6AC-63FF-4EEB-B45C-810AFA98AC08}"/>
                </a:ext>
              </a:extLst>
            </p:cNvPr>
            <p:cNvSpPr/>
            <p:nvPr/>
          </p:nvSpPr>
          <p:spPr>
            <a:xfrm>
              <a:off x="4515166" y="1098003"/>
              <a:ext cx="1503514" cy="4760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sq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Total patient pairs</a:t>
              </a:r>
              <a:b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N=8,011,730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C84FDED-8909-44D9-83C7-85A6AC10D775}"/>
                </a:ext>
              </a:extLst>
            </p:cNvPr>
            <p:cNvSpPr/>
            <p:nvPr/>
          </p:nvSpPr>
          <p:spPr>
            <a:xfrm>
              <a:off x="3446109" y="1848077"/>
              <a:ext cx="797312" cy="476020"/>
            </a:xfrm>
            <a:prstGeom prst="rect">
              <a:avLst/>
            </a:prstGeom>
            <a:solidFill>
              <a:srgbClr val="C00000"/>
            </a:solidFill>
            <a:ln w="12700" cap="sq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Wins</a:t>
              </a:r>
              <a:b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N=459,367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16AE236-46EA-4473-A5A7-90A0A557B043}"/>
                </a:ext>
              </a:extLst>
            </p:cNvPr>
            <p:cNvSpPr/>
            <p:nvPr/>
          </p:nvSpPr>
          <p:spPr>
            <a:xfrm>
              <a:off x="4869641" y="1848077"/>
              <a:ext cx="796675" cy="47602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 cap="sq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Ties</a:t>
              </a:r>
            </a:p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N=7,145,974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D8BE713-C234-439E-BF48-6545380DD417}"/>
                </a:ext>
              </a:extLst>
            </p:cNvPr>
            <p:cNvSpPr/>
            <p:nvPr/>
          </p:nvSpPr>
          <p:spPr>
            <a:xfrm>
              <a:off x="6284947" y="1848077"/>
              <a:ext cx="797312" cy="4760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ap="sq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Losses</a:t>
              </a:r>
              <a:b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N=406,389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575C3C9-C986-4DF6-AED4-5BE8C3B3507C}"/>
                </a:ext>
              </a:extLst>
            </p:cNvPr>
            <p:cNvSpPr/>
            <p:nvPr/>
          </p:nvSpPr>
          <p:spPr>
            <a:xfrm>
              <a:off x="3446109" y="2590167"/>
              <a:ext cx="797312" cy="476020"/>
            </a:xfrm>
            <a:prstGeom prst="rect">
              <a:avLst/>
            </a:prstGeom>
            <a:solidFill>
              <a:srgbClr val="C00000"/>
            </a:solidFill>
            <a:ln w="12700" cap="sq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Wins</a:t>
              </a:r>
              <a:b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N=11,843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5B798E0-F163-49E4-B33A-7D47DD1A363A}"/>
                </a:ext>
              </a:extLst>
            </p:cNvPr>
            <p:cNvSpPr/>
            <p:nvPr/>
          </p:nvSpPr>
          <p:spPr>
            <a:xfrm>
              <a:off x="4869641" y="2579512"/>
              <a:ext cx="797312" cy="47602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 cap="sq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Ties</a:t>
              </a:r>
            </a:p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N=7,128,713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EB43C3C-A61C-4B66-BD85-615695FAD878}"/>
                </a:ext>
              </a:extLst>
            </p:cNvPr>
            <p:cNvSpPr/>
            <p:nvPr/>
          </p:nvSpPr>
          <p:spPr>
            <a:xfrm>
              <a:off x="6284947" y="2584759"/>
              <a:ext cx="797312" cy="4760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ap="sq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Losses</a:t>
              </a:r>
              <a:b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N=5,418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CA0290C-EE3C-4CD5-83F6-54008DD4A379}"/>
                </a:ext>
              </a:extLst>
            </p:cNvPr>
            <p:cNvSpPr/>
            <p:nvPr/>
          </p:nvSpPr>
          <p:spPr>
            <a:xfrm>
              <a:off x="3449088" y="3334795"/>
              <a:ext cx="797312" cy="476020"/>
            </a:xfrm>
            <a:prstGeom prst="rect">
              <a:avLst/>
            </a:prstGeom>
            <a:solidFill>
              <a:srgbClr val="C00000"/>
            </a:solidFill>
            <a:ln w="12700" cap="sq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Wins</a:t>
              </a:r>
              <a:b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N=359,680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B4AAEDD-7D85-4083-8605-E208A29C2DA2}"/>
                </a:ext>
              </a:extLst>
            </p:cNvPr>
            <p:cNvSpPr/>
            <p:nvPr/>
          </p:nvSpPr>
          <p:spPr>
            <a:xfrm>
              <a:off x="4869641" y="3314264"/>
              <a:ext cx="797312" cy="47602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 cap="sq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Ties</a:t>
              </a:r>
            </a:p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N=6,429,969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9DE0B74-FF30-4E5C-BB7C-BDC887DE3D60}"/>
                </a:ext>
              </a:extLst>
            </p:cNvPr>
            <p:cNvSpPr/>
            <p:nvPr/>
          </p:nvSpPr>
          <p:spPr>
            <a:xfrm>
              <a:off x="6284947" y="3321440"/>
              <a:ext cx="797312" cy="4760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ap="sq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Losses</a:t>
              </a:r>
              <a:b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N=339,064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772FD79-2C57-4470-9B75-DD76F426A06A}"/>
                </a:ext>
              </a:extLst>
            </p:cNvPr>
            <p:cNvSpPr/>
            <p:nvPr/>
          </p:nvSpPr>
          <p:spPr>
            <a:xfrm>
              <a:off x="3446109" y="4058122"/>
              <a:ext cx="797312" cy="476020"/>
            </a:xfrm>
            <a:prstGeom prst="rect">
              <a:avLst/>
            </a:prstGeom>
            <a:solidFill>
              <a:srgbClr val="C00000"/>
            </a:solidFill>
            <a:ln w="12700" cap="sq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Wins</a:t>
              </a:r>
              <a:b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N=180,879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D8D7927-BEFB-4B46-90E4-A23F2755E223}"/>
                </a:ext>
              </a:extLst>
            </p:cNvPr>
            <p:cNvSpPr/>
            <p:nvPr/>
          </p:nvSpPr>
          <p:spPr>
            <a:xfrm>
              <a:off x="4869641" y="4050946"/>
              <a:ext cx="797312" cy="47602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 cap="sq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Ties</a:t>
              </a:r>
            </a:p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N=6,085,579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F4A1B9A-90B8-4CCF-B76B-EE4E37E939EE}"/>
                </a:ext>
              </a:extLst>
            </p:cNvPr>
            <p:cNvSpPr/>
            <p:nvPr/>
          </p:nvSpPr>
          <p:spPr>
            <a:xfrm>
              <a:off x="6284947" y="4058122"/>
              <a:ext cx="797312" cy="4760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ap="sq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Losses</a:t>
              </a:r>
              <a:b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N=163,511</a:t>
              </a:r>
            </a:p>
          </p:txBody>
        </p:sp>
        <p:cxnSp>
          <p:nvCxnSpPr>
            <p:cNvPr id="64" name="Elbow Connector 22">
              <a:extLst>
                <a:ext uri="{FF2B5EF4-FFF2-40B4-BE49-F238E27FC236}">
                  <a16:creationId xmlns:a16="http://schemas.microsoft.com/office/drawing/2014/main" id="{11031D6B-4F9D-4519-9085-04A7AD38A303}"/>
                </a:ext>
              </a:extLst>
            </p:cNvPr>
            <p:cNvCxnSpPr>
              <a:cxnSpLocks/>
              <a:stCxn id="45" idx="0"/>
              <a:endCxn id="42" idx="0"/>
            </p:cNvCxnSpPr>
            <p:nvPr/>
          </p:nvCxnSpPr>
          <p:spPr>
            <a:xfrm rot="16200000" flipV="1">
              <a:off x="5264184" y="428658"/>
              <a:ext cx="11774" cy="2838838"/>
            </a:xfrm>
            <a:prstGeom prst="bentConnector3">
              <a:avLst>
                <a:gd name="adj1" fmla="val 1800000"/>
              </a:avLst>
            </a:prstGeom>
            <a:noFill/>
            <a:ln w="12700" cap="sq" cmpd="sng" algn="ctr">
              <a:solidFill>
                <a:srgbClr val="0460A9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69" name="Elbow Connector 36">
              <a:extLst>
                <a:ext uri="{FF2B5EF4-FFF2-40B4-BE49-F238E27FC236}">
                  <a16:creationId xmlns:a16="http://schemas.microsoft.com/office/drawing/2014/main" id="{B6AF276F-7CF6-4DA8-A8FA-EDEC8B1019FA}"/>
                </a:ext>
              </a:extLst>
            </p:cNvPr>
            <p:cNvCxnSpPr>
              <a:cxnSpLocks/>
              <a:stCxn id="50" idx="0"/>
              <a:endCxn id="47" idx="0"/>
            </p:cNvCxnSpPr>
            <p:nvPr/>
          </p:nvCxnSpPr>
          <p:spPr>
            <a:xfrm rot="16200000" flipH="1" flipV="1">
              <a:off x="5261480" y="1168044"/>
              <a:ext cx="5408" cy="2838838"/>
            </a:xfrm>
            <a:prstGeom prst="bentConnector3">
              <a:avLst>
                <a:gd name="adj1" fmla="val -3919081"/>
              </a:avLst>
            </a:prstGeom>
            <a:noFill/>
            <a:ln w="12700" cap="sq" cmpd="sng" algn="ctr">
              <a:solidFill>
                <a:srgbClr val="0460A9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70" name="Elbow Connector 39">
              <a:extLst>
                <a:ext uri="{FF2B5EF4-FFF2-40B4-BE49-F238E27FC236}">
                  <a16:creationId xmlns:a16="http://schemas.microsoft.com/office/drawing/2014/main" id="{E633E01E-818A-4967-B44A-65E65F93F77E}"/>
                </a:ext>
              </a:extLst>
            </p:cNvPr>
            <p:cNvCxnSpPr>
              <a:cxnSpLocks/>
              <a:stCxn id="54" idx="0"/>
              <a:endCxn id="51" idx="0"/>
            </p:cNvCxnSpPr>
            <p:nvPr/>
          </p:nvCxnSpPr>
          <p:spPr>
            <a:xfrm rot="16200000" flipH="1" flipV="1">
              <a:off x="5258996" y="1910188"/>
              <a:ext cx="13355" cy="2835858"/>
            </a:xfrm>
            <a:prstGeom prst="bentConnector3">
              <a:avLst>
                <a:gd name="adj1" fmla="val -1586839"/>
              </a:avLst>
            </a:prstGeom>
            <a:noFill/>
            <a:ln w="12700" cap="sq" cmpd="sng" algn="ctr">
              <a:solidFill>
                <a:srgbClr val="0460A9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71" name="Elbow Connector 42">
              <a:extLst>
                <a:ext uri="{FF2B5EF4-FFF2-40B4-BE49-F238E27FC236}">
                  <a16:creationId xmlns:a16="http://schemas.microsoft.com/office/drawing/2014/main" id="{E81EA279-A9F8-4365-9D81-E43D28A35086}"/>
                </a:ext>
              </a:extLst>
            </p:cNvPr>
            <p:cNvCxnSpPr>
              <a:cxnSpLocks/>
              <a:stCxn id="62" idx="0"/>
              <a:endCxn id="55" idx="0"/>
            </p:cNvCxnSpPr>
            <p:nvPr/>
          </p:nvCxnSpPr>
          <p:spPr>
            <a:xfrm rot="16200000" flipV="1">
              <a:off x="5264184" y="2638703"/>
              <a:ext cx="11774" cy="2838838"/>
            </a:xfrm>
            <a:prstGeom prst="bentConnector3">
              <a:avLst>
                <a:gd name="adj1" fmla="val 1800000"/>
              </a:avLst>
            </a:prstGeom>
            <a:noFill/>
            <a:ln w="12700" cap="sq" cmpd="sng" algn="ctr">
              <a:solidFill>
                <a:schemeClr val="accent1"/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9CFA925-4EF2-435A-98ED-170BF733CE96}"/>
                </a:ext>
              </a:extLst>
            </p:cNvPr>
            <p:cNvSpPr txBox="1"/>
            <p:nvPr/>
          </p:nvSpPr>
          <p:spPr>
            <a:xfrm>
              <a:off x="1782522" y="1766491"/>
              <a:ext cx="1323058" cy="569538"/>
            </a:xfrm>
            <a:prstGeom prst="rect">
              <a:avLst/>
            </a:prstGeom>
            <a:noFill/>
          </p:spPr>
          <p:txBody>
            <a:bodyPr wrap="square" lIns="121920" tIns="60960" rIns="121920" bIns="60960" rtlCol="0" anchor="ctr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CV Death </a:t>
              </a:r>
            </a:p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CEC (+) events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C1FE6F0-B619-44E5-B211-54F41ED8A497}"/>
                </a:ext>
              </a:extLst>
            </p:cNvPr>
            <p:cNvSpPr txBox="1"/>
            <p:nvPr/>
          </p:nvSpPr>
          <p:spPr>
            <a:xfrm>
              <a:off x="1498845" y="2533101"/>
              <a:ext cx="1840631" cy="569538"/>
            </a:xfrm>
            <a:prstGeom prst="rect">
              <a:avLst/>
            </a:prstGeom>
            <a:noFill/>
          </p:spPr>
          <p:txBody>
            <a:bodyPr wrap="square" lIns="121920" tIns="60960" rIns="121920" bIns="60960" rtlCol="0" anchor="ctr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CV Death </a:t>
              </a:r>
            </a:p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CEC (-) events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75FD1DA-BB10-45B9-95AA-1EA55FA58554}"/>
                </a:ext>
              </a:extLst>
            </p:cNvPr>
            <p:cNvSpPr txBox="1"/>
            <p:nvPr/>
          </p:nvSpPr>
          <p:spPr>
            <a:xfrm>
              <a:off x="1446313" y="3272300"/>
              <a:ext cx="1916996" cy="569538"/>
            </a:xfrm>
            <a:prstGeom prst="rect">
              <a:avLst/>
            </a:prstGeom>
            <a:noFill/>
          </p:spPr>
          <p:txBody>
            <a:bodyPr wrap="square" lIns="121920" tIns="60960" rIns="121920" bIns="60960" rtlCol="0" anchor="ctr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</a:t>
              </a:r>
              <a:r>
                <a:rPr kumimoji="0" lang="en-US" sz="1600" b="1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st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HF Hospitalization CEC (+) events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ED2A848-4BF2-49B3-8AB2-41476ED1A0B8}"/>
                </a:ext>
              </a:extLst>
            </p:cNvPr>
            <p:cNvSpPr txBox="1"/>
            <p:nvPr/>
          </p:nvSpPr>
          <p:spPr>
            <a:xfrm>
              <a:off x="1231069" y="4010635"/>
              <a:ext cx="2130404" cy="569538"/>
            </a:xfrm>
            <a:prstGeom prst="rect">
              <a:avLst/>
            </a:prstGeom>
            <a:noFill/>
          </p:spPr>
          <p:txBody>
            <a:bodyPr wrap="square" lIns="121920" tIns="60960" rIns="121920" bIns="60960" rtlCol="0" anchor="ctr">
              <a:spAutoFit/>
            </a:bodyPr>
            <a:lstStyle/>
            <a:p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</a:t>
              </a:r>
              <a:r>
                <a:rPr kumimoji="0" lang="en-US" sz="1600" b="1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st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HF Hospitalization </a:t>
              </a:r>
            </a:p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   CEC (-) events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79E7D00A-2322-4940-8B6C-E9790054E7E6}"/>
                </a:ext>
              </a:extLst>
            </p:cNvPr>
            <p:cNvCxnSpPr>
              <a:cxnSpLocks/>
            </p:cNvCxnSpPr>
            <p:nvPr/>
          </p:nvCxnSpPr>
          <p:spPr>
            <a:xfrm>
              <a:off x="5265698" y="1574023"/>
              <a:ext cx="1056" cy="274054"/>
            </a:xfrm>
            <a:prstGeom prst="straightConnector1">
              <a:avLst/>
            </a:prstGeom>
            <a:noFill/>
            <a:ln w="12700" cap="sq" cmpd="sng" algn="ctr">
              <a:solidFill>
                <a:srgbClr val="0460A9"/>
              </a:solidFill>
              <a:prstDash val="solid"/>
              <a:tailEnd type="triangle"/>
            </a:ln>
            <a:effectLst/>
          </p:spPr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BC71B54F-58A0-46C2-AB1C-AD506AC86466}"/>
                </a:ext>
              </a:extLst>
            </p:cNvPr>
            <p:cNvCxnSpPr>
              <a:cxnSpLocks/>
            </p:cNvCxnSpPr>
            <p:nvPr/>
          </p:nvCxnSpPr>
          <p:spPr>
            <a:xfrm>
              <a:off x="5269458" y="2324770"/>
              <a:ext cx="2529" cy="270067"/>
            </a:xfrm>
            <a:prstGeom prst="straightConnector1">
              <a:avLst/>
            </a:prstGeom>
            <a:noFill/>
            <a:ln w="12700" cap="sq" cmpd="sng" algn="ctr">
              <a:solidFill>
                <a:srgbClr val="0460A9"/>
              </a:solidFill>
              <a:prstDash val="solid"/>
              <a:tailEnd type="triangle"/>
            </a:ln>
            <a:effectLst/>
          </p:spPr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A279A6F4-3DA6-4413-9E9D-7FEEF371B191}"/>
                </a:ext>
              </a:extLst>
            </p:cNvPr>
            <p:cNvCxnSpPr>
              <a:cxnSpLocks/>
            </p:cNvCxnSpPr>
            <p:nvPr/>
          </p:nvCxnSpPr>
          <p:spPr>
            <a:xfrm>
              <a:off x="5269458" y="3055532"/>
              <a:ext cx="0" cy="258732"/>
            </a:xfrm>
            <a:prstGeom prst="straightConnector1">
              <a:avLst/>
            </a:prstGeom>
            <a:noFill/>
            <a:ln w="12700" cap="sq" cmpd="sng" algn="ctr">
              <a:solidFill>
                <a:srgbClr val="0460A9"/>
              </a:solidFill>
              <a:prstDash val="solid"/>
              <a:tailEnd type="triangle"/>
            </a:ln>
            <a:effectLst/>
          </p:spPr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0F653A36-A2E1-49B3-8392-4A5CAF56B1C3}"/>
                </a:ext>
              </a:extLst>
            </p:cNvPr>
            <p:cNvCxnSpPr>
              <a:cxnSpLocks/>
            </p:cNvCxnSpPr>
            <p:nvPr/>
          </p:nvCxnSpPr>
          <p:spPr>
            <a:xfrm>
              <a:off x="5269458" y="3790284"/>
              <a:ext cx="0" cy="260662"/>
            </a:xfrm>
            <a:prstGeom prst="straightConnector1">
              <a:avLst/>
            </a:prstGeom>
            <a:noFill/>
            <a:ln w="12700" cap="sq" cmpd="sng" algn="ctr">
              <a:solidFill>
                <a:srgbClr val="0460A9"/>
              </a:solidFill>
              <a:prstDash val="solid"/>
              <a:tailEnd type="triangle"/>
            </a:ln>
            <a:effectLst/>
          </p:spPr>
        </p:cxnSp>
      </p:grpSp>
      <p:sp>
        <p:nvSpPr>
          <p:cNvPr id="33" name="Rectangle: Rounded Corners 1">
            <a:extLst>
              <a:ext uri="{FF2B5EF4-FFF2-40B4-BE49-F238E27FC236}">
                <a16:creationId xmlns:a16="http://schemas.microsoft.com/office/drawing/2014/main" id="{89BC88BD-BE89-2F4F-9612-35E79561D9E4}"/>
              </a:ext>
            </a:extLst>
          </p:cNvPr>
          <p:cNvSpPr/>
          <p:nvPr/>
        </p:nvSpPr>
        <p:spPr>
          <a:xfrm>
            <a:off x="957899" y="6473845"/>
            <a:ext cx="10276202" cy="315695"/>
          </a:xfrm>
          <a:prstGeom prst="rect">
            <a:avLst/>
          </a:prstGeom>
          <a:solidFill>
            <a:schemeClr val="tx1"/>
          </a:solidFill>
          <a:ln w="12700" cap="sq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Estimated unmatched win ratio* = 1.17 (95% CI,1.03 to 1.33; P=0.015)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30A2B5-FAEB-8948-A2EA-264F2EBC8A7E}"/>
              </a:ext>
            </a:extLst>
          </p:cNvPr>
          <p:cNvSpPr txBox="1"/>
          <p:nvPr/>
        </p:nvSpPr>
        <p:spPr>
          <a:xfrm>
            <a:off x="2482575" y="6191528"/>
            <a:ext cx="1915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Total wins: 1,265,767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9C8762-0774-CE45-8A7F-0EA28509C413}"/>
              </a:ext>
            </a:extLst>
          </p:cNvPr>
          <p:cNvSpPr txBox="1"/>
          <p:nvPr/>
        </p:nvSpPr>
        <p:spPr>
          <a:xfrm>
            <a:off x="6411248" y="6192962"/>
            <a:ext cx="2064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Total losses: 1,079,502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E205E0B-D24A-5C4E-AC24-7AF6715967FB}"/>
              </a:ext>
            </a:extLst>
          </p:cNvPr>
          <p:cNvSpPr/>
          <p:nvPr/>
        </p:nvSpPr>
        <p:spPr>
          <a:xfrm>
            <a:off x="2974827" y="4808418"/>
            <a:ext cx="1067707" cy="514480"/>
          </a:xfrm>
          <a:prstGeom prst="rect">
            <a:avLst/>
          </a:prstGeom>
          <a:solidFill>
            <a:srgbClr val="C00000"/>
          </a:solidFill>
          <a:ln w="12700" cap="sq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Wins</a:t>
            </a:r>
            <a:br>
              <a:rPr kumimoji="0" 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N=72,590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1FF9AA1-4030-9B4D-BD9F-D813910F41ED}"/>
              </a:ext>
            </a:extLst>
          </p:cNvPr>
          <p:cNvSpPr/>
          <p:nvPr/>
        </p:nvSpPr>
        <p:spPr>
          <a:xfrm>
            <a:off x="2974827" y="5617151"/>
            <a:ext cx="1067707" cy="514480"/>
          </a:xfrm>
          <a:prstGeom prst="rect">
            <a:avLst/>
          </a:prstGeom>
          <a:solidFill>
            <a:srgbClr val="C00000"/>
          </a:solidFill>
          <a:ln w="12700" cap="sq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Wins</a:t>
            </a:r>
            <a:br>
              <a:rPr kumimoji="0" 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N=181,408</a:t>
            </a:r>
          </a:p>
        </p:txBody>
      </p:sp>
      <p:cxnSp>
        <p:nvCxnSpPr>
          <p:cNvPr id="59" name="Elbow Connector 42">
            <a:extLst>
              <a:ext uri="{FF2B5EF4-FFF2-40B4-BE49-F238E27FC236}">
                <a16:creationId xmlns:a16="http://schemas.microsoft.com/office/drawing/2014/main" id="{47747254-8F04-DA4D-80BD-EFAF1A15B7FF}"/>
              </a:ext>
            </a:extLst>
          </p:cNvPr>
          <p:cNvCxnSpPr>
            <a:cxnSpLocks/>
          </p:cNvCxnSpPr>
          <p:nvPr/>
        </p:nvCxnSpPr>
        <p:spPr>
          <a:xfrm rot="16200000" flipV="1">
            <a:off x="5402399" y="2915816"/>
            <a:ext cx="12725" cy="3801581"/>
          </a:xfrm>
          <a:prstGeom prst="bentConnector3">
            <a:avLst>
              <a:gd name="adj1" fmla="val 1800000"/>
            </a:avLst>
          </a:prstGeom>
          <a:noFill/>
          <a:ln w="12700" cap="sq" cmpd="sng" algn="ctr">
            <a:solidFill>
              <a:srgbClr val="0460A9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3E3D855-45F7-DC4D-8C07-F29A02550104}"/>
              </a:ext>
            </a:extLst>
          </p:cNvPr>
          <p:cNvCxnSpPr>
            <a:cxnSpLocks/>
          </p:cNvCxnSpPr>
          <p:nvPr/>
        </p:nvCxnSpPr>
        <p:spPr>
          <a:xfrm>
            <a:off x="5412306" y="4562061"/>
            <a:ext cx="0" cy="281722"/>
          </a:xfrm>
          <a:prstGeom prst="straightConnector1">
            <a:avLst/>
          </a:prstGeom>
          <a:noFill/>
          <a:ln w="12700" cap="sq" cmpd="sng" algn="ctr">
            <a:solidFill>
              <a:srgbClr val="0460A9"/>
            </a:solidFill>
            <a:prstDash val="solid"/>
            <a:tailEnd type="triangle"/>
          </a:ln>
          <a:effectLst/>
        </p:spPr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8520B2D5-AA1A-6148-B759-2F0A8363D93C}"/>
              </a:ext>
            </a:extLst>
          </p:cNvPr>
          <p:cNvSpPr/>
          <p:nvPr/>
        </p:nvSpPr>
        <p:spPr>
          <a:xfrm>
            <a:off x="4867023" y="4836248"/>
            <a:ext cx="1067707" cy="5144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sq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Ties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N=5,949,297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6F7E921-91EC-C240-AE00-D28A7E0EED74}"/>
              </a:ext>
            </a:extLst>
          </p:cNvPr>
          <p:cNvSpPr/>
          <p:nvPr/>
        </p:nvSpPr>
        <p:spPr>
          <a:xfrm>
            <a:off x="6771302" y="4843783"/>
            <a:ext cx="1067707" cy="5144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sq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Losses</a:t>
            </a:r>
            <a:br>
              <a:rPr kumimoji="0" 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N=63,692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D0B1292-DF98-4348-984C-6CFA4A09ECE9}"/>
              </a:ext>
            </a:extLst>
          </p:cNvPr>
          <p:cNvSpPr/>
          <p:nvPr/>
        </p:nvSpPr>
        <p:spPr>
          <a:xfrm>
            <a:off x="4872105" y="5620201"/>
            <a:ext cx="1067707" cy="5144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sq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Ties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N=5,666,461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17314CC-866D-4343-B4BE-97BFEA30898E}"/>
              </a:ext>
            </a:extLst>
          </p:cNvPr>
          <p:cNvSpPr/>
          <p:nvPr/>
        </p:nvSpPr>
        <p:spPr>
          <a:xfrm>
            <a:off x="6767815" y="5617151"/>
            <a:ext cx="1067707" cy="5144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sq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Losses</a:t>
            </a:r>
            <a:br>
              <a:rPr kumimoji="0" 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N=101,428</a:t>
            </a:r>
          </a:p>
        </p:txBody>
      </p:sp>
      <p:cxnSp>
        <p:nvCxnSpPr>
          <p:cNvPr id="79" name="Elbow Connector 42">
            <a:extLst>
              <a:ext uri="{FF2B5EF4-FFF2-40B4-BE49-F238E27FC236}">
                <a16:creationId xmlns:a16="http://schemas.microsoft.com/office/drawing/2014/main" id="{DED62BB6-FE40-504D-8137-317395B158E1}"/>
              </a:ext>
            </a:extLst>
          </p:cNvPr>
          <p:cNvCxnSpPr>
            <a:cxnSpLocks/>
          </p:cNvCxnSpPr>
          <p:nvPr/>
        </p:nvCxnSpPr>
        <p:spPr>
          <a:xfrm rot="16200000" flipV="1">
            <a:off x="5393247" y="3704960"/>
            <a:ext cx="12725" cy="3801581"/>
          </a:xfrm>
          <a:prstGeom prst="bentConnector3">
            <a:avLst>
              <a:gd name="adj1" fmla="val 1800000"/>
            </a:avLst>
          </a:prstGeom>
          <a:noFill/>
          <a:ln w="12700" cap="sq" cmpd="sng" algn="ctr">
            <a:solidFill>
              <a:srgbClr val="0460A9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00C6BB3-D6C1-B047-8C31-EA54788D014F}"/>
              </a:ext>
            </a:extLst>
          </p:cNvPr>
          <p:cNvCxnSpPr>
            <a:cxnSpLocks/>
          </p:cNvCxnSpPr>
          <p:nvPr/>
        </p:nvCxnSpPr>
        <p:spPr>
          <a:xfrm>
            <a:off x="5407940" y="5322898"/>
            <a:ext cx="0" cy="281722"/>
          </a:xfrm>
          <a:prstGeom prst="straightConnector1">
            <a:avLst/>
          </a:prstGeom>
          <a:noFill/>
          <a:ln w="12700" cap="sq" cmpd="sng" algn="ctr">
            <a:solidFill>
              <a:srgbClr val="0460A9"/>
            </a:solidFill>
            <a:prstDash val="solid"/>
            <a:tailEnd type="triangle"/>
          </a:ln>
          <a:effectLst/>
        </p:spPr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A51D4B26-218D-E04B-B70F-48A80D50EFFF}"/>
              </a:ext>
            </a:extLst>
          </p:cNvPr>
          <p:cNvSpPr txBox="1"/>
          <p:nvPr/>
        </p:nvSpPr>
        <p:spPr>
          <a:xfrm>
            <a:off x="288241" y="4757882"/>
            <a:ext cx="2564653" cy="615553"/>
          </a:xfrm>
          <a:prstGeom prst="rect">
            <a:avLst/>
          </a:prstGeom>
          <a:noFill/>
        </p:spPr>
        <p:txBody>
          <a:bodyPr wrap="square" lIns="121920" tIns="60960" rIns="121920" bIns="60960" rtlCol="0" anchor="ctr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Outpatient HF 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CEC (+) events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FA237C1-FBD4-354E-91B0-40B7986FF0AE}"/>
              </a:ext>
            </a:extLst>
          </p:cNvPr>
          <p:cNvSpPr txBox="1"/>
          <p:nvPr/>
        </p:nvSpPr>
        <p:spPr>
          <a:xfrm>
            <a:off x="109338" y="5553015"/>
            <a:ext cx="2743556" cy="615553"/>
          </a:xfrm>
          <a:prstGeom prst="rect">
            <a:avLst/>
          </a:prstGeom>
          <a:noFill/>
        </p:spPr>
        <p:txBody>
          <a:bodyPr wrap="square" lIns="121920" tIns="60960" rIns="121920" bIns="60960" rtlCol="0" anchor="ctr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Outpatient HF 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CEC (-) events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9226A0D-4D59-6244-837E-2F95D1FA71C2}"/>
              </a:ext>
            </a:extLst>
          </p:cNvPr>
          <p:cNvSpPr/>
          <p:nvPr/>
        </p:nvSpPr>
        <p:spPr>
          <a:xfrm>
            <a:off x="8663951" y="1665339"/>
            <a:ext cx="1067707" cy="51448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sq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36.9%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2FB0445-B9DF-4B48-9339-9377C8E61576}"/>
              </a:ext>
            </a:extLst>
          </p:cNvPr>
          <p:cNvSpPr/>
          <p:nvPr/>
        </p:nvSpPr>
        <p:spPr>
          <a:xfrm>
            <a:off x="8670123" y="2463378"/>
            <a:ext cx="1067707" cy="51448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sq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0.7%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F63F5DC-CD54-5B49-A57A-BEE939E6237E}"/>
              </a:ext>
            </a:extLst>
          </p:cNvPr>
          <p:cNvSpPr/>
          <p:nvPr/>
        </p:nvSpPr>
        <p:spPr>
          <a:xfrm>
            <a:off x="8670124" y="3264726"/>
            <a:ext cx="1067707" cy="51448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sq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29.8%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ECEF25B-9B67-AA46-8471-5C350EE5A1FA}"/>
              </a:ext>
            </a:extLst>
          </p:cNvPr>
          <p:cNvSpPr/>
          <p:nvPr/>
        </p:nvSpPr>
        <p:spPr>
          <a:xfrm>
            <a:off x="8670124" y="4053944"/>
            <a:ext cx="1067707" cy="51448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sq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14.7%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43B93EA-B0C0-7E4D-A14D-448A1FBEE1A4}"/>
              </a:ext>
            </a:extLst>
          </p:cNvPr>
          <p:cNvSpPr/>
          <p:nvPr/>
        </p:nvSpPr>
        <p:spPr>
          <a:xfrm>
            <a:off x="8663951" y="4843783"/>
            <a:ext cx="1067707" cy="51448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sq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5.8%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F288B5F-CEE8-D34F-B077-E40E79F1F3DF}"/>
              </a:ext>
            </a:extLst>
          </p:cNvPr>
          <p:cNvSpPr/>
          <p:nvPr/>
        </p:nvSpPr>
        <p:spPr>
          <a:xfrm>
            <a:off x="8670123" y="5608687"/>
            <a:ext cx="1067707" cy="51448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sq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12.1%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92378B4-41C5-B944-865E-F6FDEA50988B}"/>
              </a:ext>
            </a:extLst>
          </p:cNvPr>
          <p:cNvSpPr/>
          <p:nvPr/>
        </p:nvSpPr>
        <p:spPr>
          <a:xfrm>
            <a:off x="8113363" y="850659"/>
            <a:ext cx="2013405" cy="51448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sq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Contribution to number of wins (%)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FE1AF615-C405-3742-9380-EB6E0A25E1FA}"/>
              </a:ext>
            </a:extLst>
          </p:cNvPr>
          <p:cNvCxnSpPr>
            <a:cxnSpLocks/>
          </p:cNvCxnSpPr>
          <p:nvPr/>
        </p:nvCxnSpPr>
        <p:spPr>
          <a:xfrm>
            <a:off x="9190595" y="1373325"/>
            <a:ext cx="1414" cy="296196"/>
          </a:xfrm>
          <a:prstGeom prst="straightConnector1">
            <a:avLst/>
          </a:prstGeom>
          <a:noFill/>
          <a:ln w="12700" cap="sq" cmpd="sng" algn="ctr">
            <a:solidFill>
              <a:srgbClr val="0460A9"/>
            </a:solidFill>
            <a:prstDash val="solid"/>
            <a:tailEnd type="triangle"/>
          </a:ln>
          <a:effectLst/>
        </p:spPr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0251323-D1F2-4643-8316-2747EDDEF0A9}"/>
              </a:ext>
            </a:extLst>
          </p:cNvPr>
          <p:cNvCxnSpPr>
            <a:cxnSpLocks/>
          </p:cNvCxnSpPr>
          <p:nvPr/>
        </p:nvCxnSpPr>
        <p:spPr>
          <a:xfrm>
            <a:off x="9189888" y="2186353"/>
            <a:ext cx="1414" cy="296196"/>
          </a:xfrm>
          <a:prstGeom prst="straightConnector1">
            <a:avLst/>
          </a:prstGeom>
          <a:noFill/>
          <a:ln w="12700" cap="sq" cmpd="sng" algn="ctr">
            <a:solidFill>
              <a:srgbClr val="0460A9"/>
            </a:solidFill>
            <a:prstDash val="solid"/>
            <a:tailEnd type="triangle"/>
          </a:ln>
          <a:effectLst/>
        </p:spPr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86D17B99-7E45-AD4A-BFCC-A085B032D3AD}"/>
              </a:ext>
            </a:extLst>
          </p:cNvPr>
          <p:cNvCxnSpPr>
            <a:cxnSpLocks/>
          </p:cNvCxnSpPr>
          <p:nvPr/>
        </p:nvCxnSpPr>
        <p:spPr>
          <a:xfrm>
            <a:off x="9189888" y="2961996"/>
            <a:ext cx="1414" cy="296196"/>
          </a:xfrm>
          <a:prstGeom prst="straightConnector1">
            <a:avLst/>
          </a:prstGeom>
          <a:noFill/>
          <a:ln w="12700" cap="sq" cmpd="sng" algn="ctr">
            <a:solidFill>
              <a:srgbClr val="0460A9"/>
            </a:solidFill>
            <a:prstDash val="solid"/>
            <a:tailEnd type="triangle"/>
          </a:ln>
          <a:effectLst/>
        </p:spPr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6A340A7-E094-BE4B-B86F-885CD8EC151F}"/>
              </a:ext>
            </a:extLst>
          </p:cNvPr>
          <p:cNvCxnSpPr>
            <a:cxnSpLocks/>
          </p:cNvCxnSpPr>
          <p:nvPr/>
        </p:nvCxnSpPr>
        <p:spPr>
          <a:xfrm>
            <a:off x="9189888" y="3785281"/>
            <a:ext cx="1414" cy="296196"/>
          </a:xfrm>
          <a:prstGeom prst="straightConnector1">
            <a:avLst/>
          </a:prstGeom>
          <a:noFill/>
          <a:ln w="12700" cap="sq" cmpd="sng" algn="ctr">
            <a:solidFill>
              <a:srgbClr val="0460A9"/>
            </a:solidFill>
            <a:prstDash val="solid"/>
            <a:tailEnd type="triangle"/>
          </a:ln>
          <a:effectLst/>
        </p:spPr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39F0FF7-098F-964A-8206-3508BED501DB}"/>
              </a:ext>
            </a:extLst>
          </p:cNvPr>
          <p:cNvCxnSpPr>
            <a:cxnSpLocks/>
          </p:cNvCxnSpPr>
          <p:nvPr/>
        </p:nvCxnSpPr>
        <p:spPr>
          <a:xfrm>
            <a:off x="9186915" y="4582081"/>
            <a:ext cx="1414" cy="296196"/>
          </a:xfrm>
          <a:prstGeom prst="straightConnector1">
            <a:avLst/>
          </a:prstGeom>
          <a:noFill/>
          <a:ln w="12700" cap="sq" cmpd="sng" algn="ctr">
            <a:solidFill>
              <a:srgbClr val="0460A9"/>
            </a:solidFill>
            <a:prstDash val="solid"/>
            <a:tailEnd type="triangle"/>
          </a:ln>
          <a:effectLst/>
        </p:spPr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C2CA450-64E9-D94D-B5F2-4C049C06DD11}"/>
              </a:ext>
            </a:extLst>
          </p:cNvPr>
          <p:cNvCxnSpPr>
            <a:cxnSpLocks/>
          </p:cNvCxnSpPr>
          <p:nvPr/>
        </p:nvCxnSpPr>
        <p:spPr>
          <a:xfrm>
            <a:off x="9185501" y="5348864"/>
            <a:ext cx="1414" cy="296196"/>
          </a:xfrm>
          <a:prstGeom prst="straightConnector1">
            <a:avLst/>
          </a:prstGeom>
          <a:noFill/>
          <a:ln w="12700" cap="sq" cmpd="sng" algn="ctr">
            <a:solidFill>
              <a:srgbClr val="0460A9"/>
            </a:solidFill>
            <a:prstDash val="solid"/>
            <a:tailEnd type="triangle"/>
          </a:ln>
          <a:effectLst/>
        </p:spPr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985F4350-1D75-4E7E-9966-B00C9E73F6A1}"/>
              </a:ext>
            </a:extLst>
          </p:cNvPr>
          <p:cNvSpPr txBox="1"/>
          <p:nvPr/>
        </p:nvSpPr>
        <p:spPr>
          <a:xfrm>
            <a:off x="2921931" y="74569"/>
            <a:ext cx="6037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Principal </a:t>
            </a:r>
            <a:r>
              <a:rPr kumimoji="0" lang="pt-B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Composite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pt-B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Outcome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6">
            <a:extLst>
              <a:ext uri="{FF2B5EF4-FFF2-40B4-BE49-F238E27FC236}">
                <a16:creationId xmlns:a16="http://schemas.microsoft.com/office/drawing/2014/main" id="{B5B4083B-2F49-4D64-8899-D02BD23461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3" y="123868"/>
            <a:ext cx="2579370" cy="63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66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oup 47">
            <a:extLst>
              <a:ext uri="{FF2B5EF4-FFF2-40B4-BE49-F238E27FC236}">
                <a16:creationId xmlns:a16="http://schemas.microsoft.com/office/drawing/2014/main" id="{FB7E6FC6-11C4-7444-90A9-C85C28841B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3866091"/>
              </p:ext>
            </p:extLst>
          </p:nvPr>
        </p:nvGraphicFramePr>
        <p:xfrm>
          <a:off x="120650" y="249350"/>
          <a:ext cx="11950699" cy="5790456"/>
        </p:xfrm>
        <a:graphic>
          <a:graphicData uri="http://schemas.openxmlformats.org/drawingml/2006/table">
            <a:tbl>
              <a:tblPr/>
              <a:tblGrid>
                <a:gridCol w="5551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2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836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Sensitivity Analyses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 Total Wins       Total Losses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Win Ratio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(95% CI)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P value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7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Sacubitril/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valsartan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(N = 2830)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Ramipril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(N = 2831)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CV death, Total HF hospitalization, Total OHF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     CEC(+),CEC(-)           CEC (+),CEC(-)              CEC (+),CEC(-)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All-cause death, 1</a:t>
                      </a:r>
                      <a:r>
                        <a:rPr kumimoji="0" 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st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 HF hospitalization, 1</a:t>
                      </a:r>
                      <a:r>
                        <a:rPr kumimoji="0" 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st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 OHF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     CEC(+),CEC(-)              CEC(+),CEC(-)                CEC(+),CEC(-)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Times New Roman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MS PGothic"/>
                        <a:cs typeface="MS PGothic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Times New Roman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Times New Roman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lt"/>
                          <a:cs typeface="Arial"/>
                        </a:rPr>
                        <a:t>= 1.15 (95% CI, 1.02 to 1.31; P = 0.024)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Times New Roman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65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CV death*,   1</a:t>
                      </a:r>
                      <a:r>
                        <a:rPr kumimoji="0" 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st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 HF hospitalization*,   1</a:t>
                      </a:r>
                      <a:r>
                        <a:rPr kumimoji="0" 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st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 OHF*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CEC(+),CEC(-)               CEC(+),CEC (-)                CEC(+),CEC(-)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Times New Roman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Times New Roman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Times New Roman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Times New Roman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655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CV death,  1</a:t>
                      </a:r>
                      <a:r>
                        <a:rPr kumimoji="0" 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st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HF hospitalization,    1</a:t>
                      </a:r>
                      <a:r>
                        <a:rPr kumimoji="0" 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st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 OHF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    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CEC(+)                      CEC(+)                       CEC(+)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Times New Roman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Times New Roman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Times New Roman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Times New Roman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240329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4D37F097-615E-9943-9557-1B8CA97BE7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630" y="6225120"/>
            <a:ext cx="2579370" cy="6321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77D85C-CE4F-4965-B7AE-D8DFC1A4CA06}"/>
              </a:ext>
            </a:extLst>
          </p:cNvPr>
          <p:cNvSpPr txBox="1"/>
          <p:nvPr/>
        </p:nvSpPr>
        <p:spPr>
          <a:xfrm>
            <a:off x="6095999" y="2063186"/>
            <a:ext cx="1305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1,323,611</a:t>
            </a:r>
          </a:p>
        </p:txBody>
      </p:sp>
      <p:sp>
        <p:nvSpPr>
          <p:cNvPr id="6" name="TextBox 35">
            <a:extLst>
              <a:ext uri="{FF2B5EF4-FFF2-40B4-BE49-F238E27FC236}">
                <a16:creationId xmlns:a16="http://schemas.microsoft.com/office/drawing/2014/main" id="{49EED237-AD6F-45F4-B0D6-E95E4D00EB7C}"/>
              </a:ext>
            </a:extLst>
          </p:cNvPr>
          <p:cNvSpPr txBox="1"/>
          <p:nvPr/>
        </p:nvSpPr>
        <p:spPr>
          <a:xfrm>
            <a:off x="8305709" y="206648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1,128,785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8DCADE3-30B8-40E3-8722-2290859F90B2}"/>
              </a:ext>
            </a:extLst>
          </p:cNvPr>
          <p:cNvSpPr txBox="1"/>
          <p:nvPr/>
        </p:nvSpPr>
        <p:spPr>
          <a:xfrm>
            <a:off x="7898105" y="1986619"/>
            <a:ext cx="60936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1.17</a:t>
            </a:r>
            <a:r>
              <a:rPr lang="pt-BR" dirty="0"/>
              <a:t> </a:t>
            </a:r>
          </a:p>
          <a:p>
            <a:pPr algn="ctr"/>
            <a:r>
              <a:rPr lang="pt-BR" dirty="0"/>
              <a:t>(1.03 </a:t>
            </a:r>
            <a:r>
              <a:rPr lang="pt-BR" dirty="0" err="1"/>
              <a:t>to</a:t>
            </a:r>
            <a:r>
              <a:rPr lang="pt-BR" dirty="0"/>
              <a:t> 1.33) </a:t>
            </a:r>
          </a:p>
          <a:p>
            <a:pPr algn="ctr"/>
            <a:r>
              <a:rPr lang="pt-BR" dirty="0"/>
              <a:t>P=0.01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B88CED95-D7A4-44A4-B032-82CA3D8739D2}"/>
              </a:ext>
            </a:extLst>
          </p:cNvPr>
          <p:cNvSpPr txBox="1"/>
          <p:nvPr/>
        </p:nvSpPr>
        <p:spPr>
          <a:xfrm>
            <a:off x="6095999" y="3121223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1,313,868</a:t>
            </a:r>
          </a:p>
        </p:txBody>
      </p:sp>
      <p:sp>
        <p:nvSpPr>
          <p:cNvPr id="10" name="TextBox 35">
            <a:extLst>
              <a:ext uri="{FF2B5EF4-FFF2-40B4-BE49-F238E27FC236}">
                <a16:creationId xmlns:a16="http://schemas.microsoft.com/office/drawing/2014/main" id="{A7FE53AD-FD8E-4B0E-8B0E-CD686C9B1953}"/>
              </a:ext>
            </a:extLst>
          </p:cNvPr>
          <p:cNvSpPr txBox="1"/>
          <p:nvPr/>
        </p:nvSpPr>
        <p:spPr>
          <a:xfrm>
            <a:off x="8305709" y="3127828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1,138,813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6AFAE89-616B-4BFF-8F22-153ADA690491}"/>
              </a:ext>
            </a:extLst>
          </p:cNvPr>
          <p:cNvSpPr txBox="1"/>
          <p:nvPr/>
        </p:nvSpPr>
        <p:spPr>
          <a:xfrm>
            <a:off x="8644842" y="3033396"/>
            <a:ext cx="46471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1.15</a:t>
            </a:r>
            <a:r>
              <a:rPr lang="pl-PL" dirty="0"/>
              <a:t> </a:t>
            </a:r>
            <a:endParaRPr lang="pt-BR" dirty="0"/>
          </a:p>
          <a:p>
            <a:pPr algn="ctr"/>
            <a:r>
              <a:rPr lang="pl-PL" dirty="0"/>
              <a:t>(1.02 to</a:t>
            </a:r>
            <a:r>
              <a:rPr lang="pt-BR" dirty="0"/>
              <a:t> </a:t>
            </a:r>
            <a:r>
              <a:rPr lang="pl-PL" dirty="0"/>
              <a:t>1.31</a:t>
            </a:r>
            <a:r>
              <a:rPr lang="pt-BR" dirty="0"/>
              <a:t>)</a:t>
            </a:r>
          </a:p>
          <a:p>
            <a:pPr algn="ctr"/>
            <a:r>
              <a:rPr lang="pt-BR" dirty="0"/>
              <a:t> </a:t>
            </a:r>
            <a:r>
              <a:rPr lang="pl-PL" dirty="0"/>
              <a:t>P=0.024</a:t>
            </a:r>
            <a:endParaRPr lang="pt-BR" dirty="0"/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7BFF1EE7-479A-4F72-98C0-92C8E9AAC54B}"/>
              </a:ext>
            </a:extLst>
          </p:cNvPr>
          <p:cNvSpPr txBox="1"/>
          <p:nvPr/>
        </p:nvSpPr>
        <p:spPr>
          <a:xfrm>
            <a:off x="6095999" y="4086928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1,124,299</a:t>
            </a:r>
          </a:p>
        </p:txBody>
      </p:sp>
      <p:sp>
        <p:nvSpPr>
          <p:cNvPr id="18" name="TextBox 35">
            <a:extLst>
              <a:ext uri="{FF2B5EF4-FFF2-40B4-BE49-F238E27FC236}">
                <a16:creationId xmlns:a16="http://schemas.microsoft.com/office/drawing/2014/main" id="{2EABFD30-CF77-408D-BFDB-588965626D2D}"/>
              </a:ext>
            </a:extLst>
          </p:cNvPr>
          <p:cNvSpPr txBox="1"/>
          <p:nvPr/>
        </p:nvSpPr>
        <p:spPr>
          <a:xfrm>
            <a:off x="8436672" y="4088850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958,051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EE2C57-14C0-4A48-B47D-F40917BC0D32}"/>
              </a:ext>
            </a:extLst>
          </p:cNvPr>
          <p:cNvSpPr txBox="1"/>
          <p:nvPr/>
        </p:nvSpPr>
        <p:spPr>
          <a:xfrm>
            <a:off x="324465" y="6140617"/>
            <a:ext cx="845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CV= cardiovascular, HF= </a:t>
            </a:r>
            <a:r>
              <a:rPr lang="pt-BR" sz="1400" dirty="0" err="1"/>
              <a:t>heart</a:t>
            </a:r>
            <a:r>
              <a:rPr lang="pt-BR" sz="1400" dirty="0"/>
              <a:t> </a:t>
            </a:r>
            <a:r>
              <a:rPr lang="pt-BR" sz="1400" dirty="0" err="1"/>
              <a:t>failure</a:t>
            </a:r>
            <a:r>
              <a:rPr lang="pt-BR" sz="1400" dirty="0"/>
              <a:t>, OHF= </a:t>
            </a:r>
            <a:r>
              <a:rPr lang="pt-BR" sz="1400" dirty="0" err="1"/>
              <a:t>outpatient</a:t>
            </a:r>
            <a:r>
              <a:rPr lang="pt-BR" sz="1400" dirty="0"/>
              <a:t> </a:t>
            </a:r>
            <a:r>
              <a:rPr lang="pt-BR" sz="1400" dirty="0" err="1"/>
              <a:t>heart</a:t>
            </a:r>
            <a:r>
              <a:rPr lang="pt-BR" sz="1400" dirty="0"/>
              <a:t> </a:t>
            </a:r>
            <a:r>
              <a:rPr lang="pt-BR" sz="1400" dirty="0" err="1"/>
              <a:t>failure</a:t>
            </a:r>
            <a:endParaRPr lang="pt-BR" sz="1400" dirty="0"/>
          </a:p>
          <a:p>
            <a:r>
              <a:rPr lang="pt-BR" sz="1400" dirty="0"/>
              <a:t>* </a:t>
            </a:r>
            <a:r>
              <a:rPr lang="pt-BR" sz="1400" dirty="0" err="1"/>
              <a:t>Events</a:t>
            </a:r>
            <a:r>
              <a:rPr lang="pt-BR" sz="1400" dirty="0"/>
              <a:t> </a:t>
            </a:r>
            <a:r>
              <a:rPr lang="pt-BR" sz="1400" dirty="0" err="1"/>
              <a:t>during</a:t>
            </a:r>
            <a:r>
              <a:rPr lang="pt-BR" sz="1400" dirty="0"/>
              <a:t> </a:t>
            </a:r>
            <a:r>
              <a:rPr lang="pt-BR" sz="1400" dirty="0" err="1"/>
              <a:t>the</a:t>
            </a:r>
            <a:r>
              <a:rPr lang="pt-BR" sz="1400" dirty="0"/>
              <a:t> </a:t>
            </a:r>
            <a:r>
              <a:rPr lang="pt-BR" sz="1400" dirty="0" err="1"/>
              <a:t>first</a:t>
            </a:r>
            <a:r>
              <a:rPr lang="pt-BR" sz="1400" dirty="0"/>
              <a:t> </a:t>
            </a:r>
            <a:r>
              <a:rPr lang="pt-BR" sz="1400" dirty="0" err="1"/>
              <a:t>year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follow-up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416905AA-8010-4BF2-8808-3CE0DAF3F012}"/>
              </a:ext>
            </a:extLst>
          </p:cNvPr>
          <p:cNvSpPr txBox="1"/>
          <p:nvPr/>
        </p:nvSpPr>
        <p:spPr>
          <a:xfrm>
            <a:off x="6205256" y="5006580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907,147 </a:t>
            </a:r>
          </a:p>
        </p:txBody>
      </p:sp>
      <p:sp>
        <p:nvSpPr>
          <p:cNvPr id="20" name="TextBox 35">
            <a:extLst>
              <a:ext uri="{FF2B5EF4-FFF2-40B4-BE49-F238E27FC236}">
                <a16:creationId xmlns:a16="http://schemas.microsoft.com/office/drawing/2014/main" id="{B29B8830-BE86-4780-A564-2270EC56E8FE}"/>
              </a:ext>
            </a:extLst>
          </p:cNvPr>
          <p:cNvSpPr txBox="1"/>
          <p:nvPr/>
        </p:nvSpPr>
        <p:spPr>
          <a:xfrm>
            <a:off x="8478831" y="4978727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814,484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1334919-2F12-4705-A262-DDDAA62F4EF3}"/>
              </a:ext>
            </a:extLst>
          </p:cNvPr>
          <p:cNvSpPr txBox="1"/>
          <p:nvPr/>
        </p:nvSpPr>
        <p:spPr>
          <a:xfrm>
            <a:off x="6672938" y="4909388"/>
            <a:ext cx="85909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1.11</a:t>
            </a:r>
            <a:r>
              <a:rPr lang="pl-PL" dirty="0"/>
              <a:t> </a:t>
            </a:r>
            <a:endParaRPr lang="pt-BR" dirty="0"/>
          </a:p>
          <a:p>
            <a:pPr algn="ctr"/>
            <a:r>
              <a:rPr lang="pl-PL" dirty="0"/>
              <a:t>(0.96 to</a:t>
            </a:r>
            <a:r>
              <a:rPr lang="pt-BR" dirty="0"/>
              <a:t> </a:t>
            </a:r>
            <a:r>
              <a:rPr lang="pl-PL" dirty="0"/>
              <a:t>1.30</a:t>
            </a:r>
            <a:r>
              <a:rPr lang="pt-BR" dirty="0"/>
              <a:t>)</a:t>
            </a:r>
            <a:r>
              <a:rPr lang="pl-PL" dirty="0"/>
              <a:t> </a:t>
            </a:r>
            <a:endParaRPr lang="pt-BR" dirty="0"/>
          </a:p>
          <a:p>
            <a:pPr algn="ctr"/>
            <a:r>
              <a:rPr lang="pt-BR" dirty="0"/>
              <a:t>   </a:t>
            </a:r>
            <a:r>
              <a:rPr lang="pl-PL" dirty="0"/>
              <a:t>P=0</a:t>
            </a:r>
            <a:r>
              <a:rPr lang="pt-BR" dirty="0"/>
              <a:t>.</a:t>
            </a:r>
            <a:r>
              <a:rPr lang="pl-PL" dirty="0"/>
              <a:t>16</a:t>
            </a:r>
            <a:endParaRPr lang="pt-BR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5FC53EE-DE00-438F-A75A-7CDF71675658}"/>
              </a:ext>
            </a:extLst>
          </p:cNvPr>
          <p:cNvSpPr txBox="1"/>
          <p:nvPr/>
        </p:nvSpPr>
        <p:spPr>
          <a:xfrm>
            <a:off x="6289480" y="4011100"/>
            <a:ext cx="93578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1.17</a:t>
            </a:r>
            <a:endParaRPr lang="pt-BR" b="1" dirty="0"/>
          </a:p>
          <a:p>
            <a:pPr algn="ctr"/>
            <a:r>
              <a:rPr lang="pl-PL" dirty="0"/>
              <a:t> (1.02 to</a:t>
            </a:r>
            <a:r>
              <a:rPr lang="pt-BR" dirty="0"/>
              <a:t> </a:t>
            </a:r>
            <a:r>
              <a:rPr lang="pl-PL" dirty="0"/>
              <a:t>1.35</a:t>
            </a:r>
            <a:r>
              <a:rPr lang="pt-BR" dirty="0"/>
              <a:t>)</a:t>
            </a:r>
          </a:p>
          <a:p>
            <a:pPr algn="ctr"/>
            <a:r>
              <a:rPr lang="pl-PL" dirty="0"/>
              <a:t> </a:t>
            </a:r>
            <a:r>
              <a:rPr lang="pt-BR" dirty="0"/>
              <a:t>  </a:t>
            </a:r>
            <a:r>
              <a:rPr lang="pl-PL" dirty="0"/>
              <a:t>P=0.025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6731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0C8B3E-EB5B-4A5C-993C-FD43E38F8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654" y="89091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Interpretation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11BC53-D9F5-4F0B-91CF-B40634375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479" y="1414653"/>
            <a:ext cx="10515600" cy="4857559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4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present analysis may help to better understand although not change the neutral primary results of the PARADISE-MI trial. </a:t>
            </a:r>
          </a:p>
          <a:p>
            <a:pPr marL="0" indent="0">
              <a:buClr>
                <a:srgbClr val="FFC000"/>
              </a:buClr>
              <a:buNone/>
            </a:pPr>
            <a:endParaRPr lang="en-US" sz="2400" b="0" i="0" dirty="0">
              <a:solidFill>
                <a:srgbClr val="2A2A2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By simultaneously considering the hierarchy of outcomes and the totality of trial evidence across multiple domains of endpoints, these findings provide an additional perspective into understanding the effects of sacubitril/valsartan in patients with acute myocardial infarction.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sensitivity analyses using alternative definitions of the hierarchical composite outcome showed results similar to those of the principal analysis, except for analysis restricted to CEC (+) events (although the magnitude and directionality of the analysis were similar). 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Given the post-hoc nature of the analysis, our findings should be considered exploratory or hypothesis generating.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D0F595B-FB27-4B98-8E00-C693B7FA3A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881" y="6106127"/>
            <a:ext cx="2579370" cy="63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77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98EA3D-883A-4D12-9EB7-F786F44DB86C}"/>
              </a:ext>
            </a:extLst>
          </p:cNvPr>
          <p:cNvSpPr txBox="1">
            <a:spLocks/>
          </p:cNvSpPr>
          <p:nvPr/>
        </p:nvSpPr>
        <p:spPr>
          <a:xfrm>
            <a:off x="815413" y="1124744"/>
            <a:ext cx="11041955" cy="3840427"/>
          </a:xfrm>
          <a:prstGeom prst="rect">
            <a:avLst/>
          </a:prstGeom>
        </p:spPr>
        <p:txBody>
          <a:bodyPr/>
          <a:lstStyle>
            <a:lvl1pPr marL="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400" b="1" i="0" kern="1200" dirty="0" smtClean="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1pPr>
            <a:lvl2pPr marL="266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531812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 dirty="0" smtClean="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80962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 dirty="0" smtClean="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107632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 dirty="0" smtClean="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1981200" indent="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7998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CAB6DD-BD3B-4D98-A62B-F8F237E646BB}"/>
              </a:ext>
            </a:extLst>
          </p:cNvPr>
          <p:cNvSpPr txBox="1">
            <a:spLocks/>
          </p:cNvSpPr>
          <p:nvPr/>
        </p:nvSpPr>
        <p:spPr>
          <a:xfrm>
            <a:off x="391737" y="1072973"/>
            <a:ext cx="11112636" cy="5429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In summary, in this post-hoc win ratio analysis of the PARADISE-MI trial, sacubitril/valsartan was superior to ramipril among high-risk survivors of myocardial infarction. 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This study provides an example of how the win ratio approach may be as a useful adjunct to the conventional time-to-first event analysis for trials with composite outcomes, especially where ranking of the clinical importance of the different types of events is considered relevant.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000E833-3107-4435-BBF8-7824D6BF354C}"/>
              </a:ext>
            </a:extLst>
          </p:cNvPr>
          <p:cNvSpPr txBox="1">
            <a:spLocks/>
          </p:cNvSpPr>
          <p:nvPr/>
        </p:nvSpPr>
        <p:spPr>
          <a:xfrm>
            <a:off x="209549" y="-1209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7CA3DB03-AC38-4CCD-BB08-99F343A4A2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501" y="5649508"/>
            <a:ext cx="2579370" cy="63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10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98EA3D-883A-4D12-9EB7-F786F44DB86C}"/>
              </a:ext>
            </a:extLst>
          </p:cNvPr>
          <p:cNvSpPr txBox="1">
            <a:spLocks/>
          </p:cNvSpPr>
          <p:nvPr/>
        </p:nvSpPr>
        <p:spPr>
          <a:xfrm>
            <a:off x="815413" y="1124744"/>
            <a:ext cx="11041955" cy="3840427"/>
          </a:xfrm>
          <a:prstGeom prst="rect">
            <a:avLst/>
          </a:prstGeom>
        </p:spPr>
        <p:txBody>
          <a:bodyPr/>
          <a:lstStyle>
            <a:lvl1pPr marL="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400" b="1" i="0" kern="1200" dirty="0" smtClean="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1pPr>
            <a:lvl2pPr marL="266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531812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 dirty="0" smtClean="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80962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 dirty="0" smtClean="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107632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 dirty="0" smtClean="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1981200" indent="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7998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9EFF1059-1824-434C-9672-1101643220E5}"/>
              </a:ext>
            </a:extLst>
          </p:cNvPr>
          <p:cNvSpPr txBox="1"/>
          <p:nvPr/>
        </p:nvSpPr>
        <p:spPr>
          <a:xfrm>
            <a:off x="22860" y="106062"/>
            <a:ext cx="12169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Otavio Berwanger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B421A3DF-FCEB-450F-9373-BA4AA14CA91E}"/>
              </a:ext>
            </a:extLst>
          </p:cNvPr>
          <p:cNvSpPr txBox="1">
            <a:spLocks/>
          </p:cNvSpPr>
          <p:nvPr/>
        </p:nvSpPr>
        <p:spPr>
          <a:xfrm>
            <a:off x="773576" y="1945300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79988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3200" b="1" i="0" kern="1200" dirty="0" smtClean="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1pPr>
            <a:lvl2pPr marL="355591" indent="0" algn="l" defTabSz="479988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667" b="0" i="0" kern="1200" dirty="0" smtClean="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709065" indent="0" algn="l" defTabSz="479988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400" b="0" i="0" kern="1200" dirty="0" smtClean="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1079473" indent="0" algn="l" defTabSz="479988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400" b="0" i="0" kern="1200" dirty="0" smtClean="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1435064" indent="0" algn="l" defTabSz="479988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400" b="0" i="0" kern="1200" dirty="0" smtClean="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2641534" indent="0" algn="l" defTabSz="121917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67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67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67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Dr Berwanger received research grants from: AstraZeneca, Pfizer, Novartis, Amgen, BMS,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Servier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 Bayer</a:t>
            </a:r>
          </a:p>
        </p:txBody>
      </p:sp>
    </p:spTree>
    <p:extLst>
      <p:ext uri="{BB962C8B-B14F-4D97-AF65-F5344CB8AC3E}">
        <p14:creationId xmlns:p14="http://schemas.microsoft.com/office/powerpoint/2010/main" val="2574353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98EA3D-883A-4D12-9EB7-F786F44DB86C}"/>
              </a:ext>
            </a:extLst>
          </p:cNvPr>
          <p:cNvSpPr txBox="1">
            <a:spLocks/>
          </p:cNvSpPr>
          <p:nvPr/>
        </p:nvSpPr>
        <p:spPr>
          <a:xfrm>
            <a:off x="815413" y="1124744"/>
            <a:ext cx="11041955" cy="3840427"/>
          </a:xfrm>
          <a:prstGeom prst="rect">
            <a:avLst/>
          </a:prstGeom>
        </p:spPr>
        <p:txBody>
          <a:bodyPr/>
          <a:lstStyle>
            <a:lvl1pPr marL="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400" b="1" i="0" kern="1200" dirty="0" smtClean="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1pPr>
            <a:lvl2pPr marL="266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531812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 dirty="0" smtClean="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80962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 dirty="0" smtClean="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107632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 dirty="0" smtClean="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1981200" indent="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7998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000E833-3107-4435-BBF8-7824D6BF354C}"/>
              </a:ext>
            </a:extLst>
          </p:cNvPr>
          <p:cNvSpPr txBox="1">
            <a:spLocks/>
          </p:cNvSpPr>
          <p:nvPr/>
        </p:nvSpPr>
        <p:spPr>
          <a:xfrm>
            <a:off x="209549" y="-1209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European Journal of Heart Failure slide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7CA3DB03-AC38-4CCD-BB08-99F343A4A2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501" y="5649508"/>
            <a:ext cx="2579370" cy="63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61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38F1F8CE-60BF-C743-875A-BFE19D31CFDC}"/>
              </a:ext>
            </a:extLst>
          </p:cNvPr>
          <p:cNvSpPr txBox="1">
            <a:spLocks/>
          </p:cNvSpPr>
          <p:nvPr/>
        </p:nvSpPr>
        <p:spPr>
          <a:xfrm>
            <a:off x="82488" y="1753398"/>
            <a:ext cx="3838159" cy="26253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133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Clinical Events Committee</a:t>
            </a:r>
            <a:endParaRPr kumimoji="0" lang="en-US" sz="17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Eldrin Lewis (Chair), Ebrahim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Barkoudah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Simon Correa-Gaviria,  Abdel Brahimi, Jon Cunningham, Peter Finn, Howard Hartley, Karola Jering, Finnian R. Mc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Causland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Martina M. McGrath,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Muthiah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Vaduganathan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Chau Duong, Renee Mercier, Anthonette Roach, Barbara Saunders-Correa, Amanda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Wivagg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David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Charytan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Jacob Joseph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Angioedema Committee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Allen Kaplan (Chair), Nancy Brown, Bruce Zuraw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C739F559-E0D8-C54A-B143-53583896E34C}"/>
              </a:ext>
            </a:extLst>
          </p:cNvPr>
          <p:cNvSpPr txBox="1">
            <a:spLocks/>
          </p:cNvSpPr>
          <p:nvPr/>
        </p:nvSpPr>
        <p:spPr>
          <a:xfrm>
            <a:off x="3917523" y="1774135"/>
            <a:ext cx="8585050" cy="4792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133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Lead Investigators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Alberto Fernandez , Argentina	    Carmine De Pasquale, Australia     Dirk von Lewinski , Austria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Marc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Claeys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Belgium 		   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Otavio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Berwanger, Brazil	       Ivo Petrov, Bulgaria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Jean-Francois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Tanguay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Canada	   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Yaling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Han, China		       Alberto Jose Cadena Bonfanti, Colombia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Maja Cikes, Croatia		    Petr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Widimský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Czech Republic      Morten Schou, Denmark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Saila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Vikman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Finland 		    Gabriel Steg, France		       Ulf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Landmesser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Germany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Gerasimos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Filippatos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Greece	    Bela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Merkely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Hungary	       Prafulla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Kerkar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India		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Offer Amir, Israel		    Michele Senni, Italy		       Jorge Carrillo-Calvillo, Mexico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Peter van der Meer, Netherlands	    Lars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Gullestad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Norway	       Alberto Jose Cadena Bonfanti, Peru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John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Anonuevo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Philippines	    Grzegorz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Opolski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Poland 	      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Myeong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-Chan Cho, Republic of Korea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João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Morais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Portugal		    Dragos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Vinereanu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, Romania	       Olga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Barbarash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Russian Federation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David Sim Kheng Leng, Singapore  Martin 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Studencan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Slovakia	      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Mpiko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Ntsekhe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South Africa	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Julio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Nuñez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Villota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Spain	    Christina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Christersson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Sweden    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Tiziano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Moccetti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Switzerland	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Hsien-Li Kao, Taiwan		    Songsak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Kiatchoosakun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Thailand  Mehmet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Birhan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Yilmaz, Turkey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 Petrie, United Kingdom	   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Azfar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Zaman, United Kingdom       Cara East, United States		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Roxana Mehran, United States	   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Freny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Mody, United States		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826DF2B-C90B-AF4B-96A8-3DD924151809}"/>
              </a:ext>
            </a:extLst>
          </p:cNvPr>
          <p:cNvSpPr txBox="1">
            <a:spLocks/>
          </p:cNvSpPr>
          <p:nvPr/>
        </p:nvSpPr>
        <p:spPr>
          <a:xfrm>
            <a:off x="1437121" y="113321"/>
            <a:ext cx="8926830" cy="1822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133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Steering Committee</a:t>
            </a:r>
            <a:endParaRPr kumimoji="0" lang="en-US" sz="22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Marc Pfeffer (Chair), Eugene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Braunwald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Christopher B. Granger, Lars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Kober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Douglas Mann, Aldo P.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Maggioni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John J.V. McMurray, Jean L. Rouleau, Scott D. Solomon, Philippe Gabriel Steg	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124E763A-CBEB-394E-BFFE-C0AC93B72BFB}"/>
              </a:ext>
            </a:extLst>
          </p:cNvPr>
          <p:cNvSpPr txBox="1">
            <a:spLocks/>
          </p:cNvSpPr>
          <p:nvPr/>
        </p:nvSpPr>
        <p:spPr>
          <a:xfrm>
            <a:off x="-103512" y="4455190"/>
            <a:ext cx="4024159" cy="1103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133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Safety Monitoring Committee</a:t>
            </a:r>
            <a:endParaRPr kumimoji="0" lang="en-US" sz="17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Henry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Dargie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(Chair), Robert Foley, Gary Francis, Michele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Komajda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Stuart Pocock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306DA4-6826-8D40-A266-64E24FA45C36}"/>
              </a:ext>
            </a:extLst>
          </p:cNvPr>
          <p:cNvSpPr/>
          <p:nvPr/>
        </p:nvSpPr>
        <p:spPr>
          <a:xfrm>
            <a:off x="679438" y="5396863"/>
            <a:ext cx="2760167" cy="572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Independent Statistician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Brian Claggett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565F349-4938-3E4E-A79D-26279159AA7F}"/>
              </a:ext>
            </a:extLst>
          </p:cNvPr>
          <p:cNvSpPr txBox="1">
            <a:spLocks/>
          </p:cNvSpPr>
          <p:nvPr/>
        </p:nvSpPr>
        <p:spPr>
          <a:xfrm>
            <a:off x="4780849" y="5303465"/>
            <a:ext cx="6858398" cy="1909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133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Novartis</a:t>
            </a:r>
            <a:endParaRPr kumimoji="0" lang="en-US" sz="17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Yinong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Zhou, Katherine Carter, Margaret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Wernsing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Denise Ott, Jim Gong, Yi Wang, Abhijeet Kulkarni, Siva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Ponugumati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Ghionul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Ibram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Raghava Ramesh Narayana, Marty Lefkowitz, Sven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Godtfredsen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66FCF8B3-3E27-4521-9D3F-333EE5BAEF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253" y="6215336"/>
            <a:ext cx="2579370" cy="63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2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CB5B6F-9F0B-DA4D-9608-0ACF973D3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780" y="1014685"/>
            <a:ext cx="7784135" cy="56611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402FCA-6F7C-C744-88C2-64936EA9D2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630" y="6225120"/>
            <a:ext cx="2579370" cy="6321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4B3F89-A1D5-6747-8F7D-2ECF3AC1FED9}"/>
              </a:ext>
            </a:extLst>
          </p:cNvPr>
          <p:cNvSpPr txBox="1"/>
          <p:nvPr/>
        </p:nvSpPr>
        <p:spPr>
          <a:xfrm>
            <a:off x="1795371" y="5458689"/>
            <a:ext cx="1266484" cy="9018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5A2FB7-8FE1-EF4F-ADDB-28FAB25E34B5}"/>
              </a:ext>
            </a:extLst>
          </p:cNvPr>
          <p:cNvSpPr txBox="1"/>
          <p:nvPr/>
        </p:nvSpPr>
        <p:spPr>
          <a:xfrm>
            <a:off x="2004205" y="5775520"/>
            <a:ext cx="1286879" cy="683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D590F2-AF77-0146-A846-ACE408C6CFD3}"/>
              </a:ext>
            </a:extLst>
          </p:cNvPr>
          <p:cNvSpPr txBox="1"/>
          <p:nvPr/>
        </p:nvSpPr>
        <p:spPr>
          <a:xfrm>
            <a:off x="1441089" y="5905220"/>
            <a:ext cx="2313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Ramipril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400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Sacubitril/valsartan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5E90D-9B92-D44E-B9DD-9A16353F341B}"/>
              </a:ext>
            </a:extLst>
          </p:cNvPr>
          <p:cNvSpPr txBox="1"/>
          <p:nvPr/>
        </p:nvSpPr>
        <p:spPr>
          <a:xfrm>
            <a:off x="6096000" y="3262854"/>
            <a:ext cx="3516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400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Sacubitril/valsartan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4000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400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338 events, 6.7 per 100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A400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400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-years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5090F2-C35A-9146-943C-E06F159C42DC}"/>
              </a:ext>
            </a:extLst>
          </p:cNvPr>
          <p:cNvSpPr txBox="1"/>
          <p:nvPr/>
        </p:nvSpPr>
        <p:spPr>
          <a:xfrm>
            <a:off x="4183488" y="1688582"/>
            <a:ext cx="3516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Ramipril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373 events, 7.4 per 100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-years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DABEB7-4AE8-724A-900C-485E32F8BE12}"/>
              </a:ext>
            </a:extLst>
          </p:cNvPr>
          <p:cNvSpPr txBox="1"/>
          <p:nvPr/>
        </p:nvSpPr>
        <p:spPr>
          <a:xfrm>
            <a:off x="6189298" y="4312751"/>
            <a:ext cx="374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HR 0.90 (95% CI, 0.78-1.04)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 = 0.17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C5ACE8-075F-D34B-B490-1A7115BC1EF0}"/>
              </a:ext>
            </a:extLst>
          </p:cNvPr>
          <p:cNvSpPr txBox="1"/>
          <p:nvPr/>
        </p:nvSpPr>
        <p:spPr>
          <a:xfrm>
            <a:off x="1441088" y="5637571"/>
            <a:ext cx="2313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Patients at risk, 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F9995D-A70F-1940-9D1F-024AF7DCEF7E}"/>
              </a:ext>
            </a:extLst>
          </p:cNvPr>
          <p:cNvSpPr txBox="1"/>
          <p:nvPr/>
        </p:nvSpPr>
        <p:spPr>
          <a:xfrm>
            <a:off x="22860" y="106062"/>
            <a:ext cx="12169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PARADISE-MI Primary Outcome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CV death, first HF hospitalization or outpatient HF (adjudicated)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151F92C-0012-4C7F-A5B6-20AB2493217A}"/>
              </a:ext>
            </a:extLst>
          </p:cNvPr>
          <p:cNvSpPr txBox="1"/>
          <p:nvPr/>
        </p:nvSpPr>
        <p:spPr>
          <a:xfrm>
            <a:off x="461033" y="6508324"/>
            <a:ext cx="60936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Pfeffer M et al. N </a:t>
            </a:r>
            <a:r>
              <a:rPr lang="pt-BR" sz="14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pt-BR" sz="14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 Med. 2021;385:1845-1855</a:t>
            </a:r>
            <a:endParaRPr lang="pt-B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546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14" hidden="1">
            <a:extLst>
              <a:ext uri="{FF2B5EF4-FFF2-40B4-BE49-F238E27FC236}">
                <a16:creationId xmlns:a16="http://schemas.microsoft.com/office/drawing/2014/main" id="{CAB1B340-A107-4F65-A308-74CA64032D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7" r="1544"/>
          <a:stretch/>
        </p:blipFill>
        <p:spPr>
          <a:xfrm>
            <a:off x="6239933" y="1439333"/>
            <a:ext cx="5604934" cy="4684065"/>
          </a:xfrm>
          <a:prstGeom prst="rect">
            <a:avLst/>
          </a:prstGeom>
        </p:spPr>
      </p:pic>
      <p:pic>
        <p:nvPicPr>
          <p:cNvPr id="111" name="Picture 110" hidden="1">
            <a:extLst>
              <a:ext uri="{FF2B5EF4-FFF2-40B4-BE49-F238E27FC236}">
                <a16:creationId xmlns:a16="http://schemas.microsoft.com/office/drawing/2014/main" id="{CE42616F-F450-45F0-8748-F101DB4FFE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591" r="3219"/>
          <a:stretch/>
        </p:blipFill>
        <p:spPr>
          <a:xfrm>
            <a:off x="164387" y="1638300"/>
            <a:ext cx="5715713" cy="459811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339514A-03E7-A24C-B12A-AF32DBC47F8B}"/>
              </a:ext>
            </a:extLst>
          </p:cNvPr>
          <p:cNvSpPr txBox="1"/>
          <p:nvPr/>
        </p:nvSpPr>
        <p:spPr>
          <a:xfrm>
            <a:off x="9629" y="286245"/>
            <a:ext cx="61273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(first and recurrent)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CEC Adjudicated Primary Events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82FF4E-8987-BF4E-B4E7-A957E69B8E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630" y="6225120"/>
            <a:ext cx="2579370" cy="63219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1F99533-6C67-FF4D-90CE-D4BE36C03B71}"/>
              </a:ext>
            </a:extLst>
          </p:cNvPr>
          <p:cNvSpPr txBox="1"/>
          <p:nvPr/>
        </p:nvSpPr>
        <p:spPr>
          <a:xfrm>
            <a:off x="3155720" y="3674939"/>
            <a:ext cx="295754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035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Sacubitril/valsartan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035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452 events, 8.4 per 100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9035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035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-years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31B42D-D916-674E-B9E5-90B43A655688}"/>
              </a:ext>
            </a:extLst>
          </p:cNvPr>
          <p:cNvSpPr txBox="1"/>
          <p:nvPr/>
        </p:nvSpPr>
        <p:spPr>
          <a:xfrm>
            <a:off x="1151349" y="2403554"/>
            <a:ext cx="307135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9368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Ramipril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9368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9368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539 events, 10.1 per 100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9368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9368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-years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579535-95E6-2140-9807-6D8B0183014F}"/>
              </a:ext>
            </a:extLst>
          </p:cNvPr>
          <p:cNvSpPr txBox="1"/>
          <p:nvPr/>
        </p:nvSpPr>
        <p:spPr>
          <a:xfrm>
            <a:off x="2830788" y="4789141"/>
            <a:ext cx="301364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RR* 0.79 (95% CI, 0.65-0.97)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 = 0.02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412B6D-D63A-EE42-9C87-613E878AC2D5}"/>
              </a:ext>
            </a:extLst>
          </p:cNvPr>
          <p:cNvSpPr txBox="1"/>
          <p:nvPr/>
        </p:nvSpPr>
        <p:spPr>
          <a:xfrm rot="16200000">
            <a:off x="-1401546" y="3433455"/>
            <a:ext cx="352981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Mean Cumulative Events per 100 Patients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16387D-6DF2-F942-AAD3-BE9878D7C6E9}"/>
              </a:ext>
            </a:extLst>
          </p:cNvPr>
          <p:cNvSpPr txBox="1"/>
          <p:nvPr/>
        </p:nvSpPr>
        <p:spPr>
          <a:xfrm>
            <a:off x="5828025" y="286245"/>
            <a:ext cx="61273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Investigator Reported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Primary Endpoint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029A34-CE49-B74F-BBD2-93A13636F62B}"/>
              </a:ext>
            </a:extLst>
          </p:cNvPr>
          <p:cNvSpPr txBox="1"/>
          <p:nvPr/>
        </p:nvSpPr>
        <p:spPr>
          <a:xfrm>
            <a:off x="9040582" y="3681671"/>
            <a:ext cx="295754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035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Sacubitril/valsartan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035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443 events, 9.1 per 100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9035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035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-years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E9C746-45BA-6B46-A444-674FFA254F33}"/>
              </a:ext>
            </a:extLst>
          </p:cNvPr>
          <p:cNvSpPr txBox="1"/>
          <p:nvPr/>
        </p:nvSpPr>
        <p:spPr>
          <a:xfrm>
            <a:off x="7187413" y="2400904"/>
            <a:ext cx="307135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9368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Ramipril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9368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9368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516 events, 10.8 per 100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9368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9368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-years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B3D037-92BA-7C49-B40C-0BEA272FD951}"/>
              </a:ext>
            </a:extLst>
          </p:cNvPr>
          <p:cNvSpPr txBox="1"/>
          <p:nvPr/>
        </p:nvSpPr>
        <p:spPr>
          <a:xfrm>
            <a:off x="8814748" y="4826112"/>
            <a:ext cx="292387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HR 0.85 (95% CI, 0.75-0.96)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 = 0.01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220" name="Group 10219"/>
          <p:cNvGrpSpPr/>
          <p:nvPr/>
        </p:nvGrpSpPr>
        <p:grpSpPr>
          <a:xfrm>
            <a:off x="6786009" y="1597025"/>
            <a:ext cx="5005388" cy="3956051"/>
            <a:chOff x="6786009" y="1597025"/>
            <a:chExt cx="5005388" cy="3956051"/>
          </a:xfrm>
        </p:grpSpPr>
        <p:grpSp>
          <p:nvGrpSpPr>
            <p:cNvPr id="10219" name="Group 10218"/>
            <p:cNvGrpSpPr/>
            <p:nvPr/>
          </p:nvGrpSpPr>
          <p:grpSpPr>
            <a:xfrm>
              <a:off x="6846334" y="1701800"/>
              <a:ext cx="4945063" cy="3684588"/>
              <a:chOff x="6846334" y="1701800"/>
              <a:chExt cx="4945063" cy="3684588"/>
            </a:xfrm>
          </p:grpSpPr>
          <p:sp>
            <p:nvSpPr>
              <p:cNvPr id="10119" name="Freeform 10101"/>
              <p:cNvSpPr>
                <a:spLocks/>
              </p:cNvSpPr>
              <p:nvPr/>
            </p:nvSpPr>
            <p:spPr bwMode="auto">
              <a:xfrm>
                <a:off x="6846334" y="5386388"/>
                <a:ext cx="4945063" cy="0"/>
              </a:xfrm>
              <a:custGeom>
                <a:avLst/>
                <a:gdLst>
                  <a:gd name="T0" fmla="*/ 0 w 3115"/>
                  <a:gd name="T1" fmla="*/ 0 w 3115"/>
                  <a:gd name="T2" fmla="*/ 3115 w 31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15">
                    <a:moveTo>
                      <a:pt x="0" y="0"/>
                    </a:moveTo>
                    <a:lnTo>
                      <a:pt x="0" y="0"/>
                    </a:lnTo>
                    <a:lnTo>
                      <a:pt x="3115" y="0"/>
                    </a:lnTo>
                  </a:path>
                </a:pathLst>
              </a:custGeom>
              <a:noFill/>
              <a:ln w="12700" cap="flat">
                <a:solidFill>
                  <a:srgbClr val="E6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20" name="Freeform 10102"/>
              <p:cNvSpPr>
                <a:spLocks/>
              </p:cNvSpPr>
              <p:nvPr/>
            </p:nvSpPr>
            <p:spPr bwMode="auto">
              <a:xfrm>
                <a:off x="6846334" y="4770438"/>
                <a:ext cx="4945063" cy="0"/>
              </a:xfrm>
              <a:custGeom>
                <a:avLst/>
                <a:gdLst>
                  <a:gd name="T0" fmla="*/ 0 w 3115"/>
                  <a:gd name="T1" fmla="*/ 0 w 3115"/>
                  <a:gd name="T2" fmla="*/ 3115 w 31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15">
                    <a:moveTo>
                      <a:pt x="0" y="0"/>
                    </a:moveTo>
                    <a:lnTo>
                      <a:pt x="0" y="0"/>
                    </a:lnTo>
                    <a:lnTo>
                      <a:pt x="3115" y="0"/>
                    </a:lnTo>
                  </a:path>
                </a:pathLst>
              </a:custGeom>
              <a:noFill/>
              <a:ln w="12700" cap="flat">
                <a:solidFill>
                  <a:srgbClr val="E6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21" name="Freeform 10103"/>
              <p:cNvSpPr>
                <a:spLocks/>
              </p:cNvSpPr>
              <p:nvPr/>
            </p:nvSpPr>
            <p:spPr bwMode="auto">
              <a:xfrm>
                <a:off x="6846334" y="4157663"/>
                <a:ext cx="4945063" cy="0"/>
              </a:xfrm>
              <a:custGeom>
                <a:avLst/>
                <a:gdLst>
                  <a:gd name="T0" fmla="*/ 0 w 3115"/>
                  <a:gd name="T1" fmla="*/ 0 w 3115"/>
                  <a:gd name="T2" fmla="*/ 3115 w 31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15">
                    <a:moveTo>
                      <a:pt x="0" y="0"/>
                    </a:moveTo>
                    <a:lnTo>
                      <a:pt x="0" y="0"/>
                    </a:lnTo>
                    <a:lnTo>
                      <a:pt x="3115" y="0"/>
                    </a:lnTo>
                  </a:path>
                </a:pathLst>
              </a:custGeom>
              <a:noFill/>
              <a:ln w="12700" cap="flat">
                <a:solidFill>
                  <a:srgbClr val="E6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22" name="Freeform 10104"/>
              <p:cNvSpPr>
                <a:spLocks/>
              </p:cNvSpPr>
              <p:nvPr/>
            </p:nvSpPr>
            <p:spPr bwMode="auto">
              <a:xfrm>
                <a:off x="6846334" y="3543300"/>
                <a:ext cx="4945063" cy="0"/>
              </a:xfrm>
              <a:custGeom>
                <a:avLst/>
                <a:gdLst>
                  <a:gd name="T0" fmla="*/ 0 w 3115"/>
                  <a:gd name="T1" fmla="*/ 0 w 3115"/>
                  <a:gd name="T2" fmla="*/ 3115 w 31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15">
                    <a:moveTo>
                      <a:pt x="0" y="0"/>
                    </a:moveTo>
                    <a:lnTo>
                      <a:pt x="0" y="0"/>
                    </a:lnTo>
                    <a:lnTo>
                      <a:pt x="3115" y="0"/>
                    </a:lnTo>
                  </a:path>
                </a:pathLst>
              </a:custGeom>
              <a:noFill/>
              <a:ln w="12700" cap="flat">
                <a:solidFill>
                  <a:srgbClr val="E6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23" name="Freeform 10105"/>
              <p:cNvSpPr>
                <a:spLocks/>
              </p:cNvSpPr>
              <p:nvPr/>
            </p:nvSpPr>
            <p:spPr bwMode="auto">
              <a:xfrm>
                <a:off x="6846334" y="2930525"/>
                <a:ext cx="4945063" cy="0"/>
              </a:xfrm>
              <a:custGeom>
                <a:avLst/>
                <a:gdLst>
                  <a:gd name="T0" fmla="*/ 0 w 3115"/>
                  <a:gd name="T1" fmla="*/ 0 w 3115"/>
                  <a:gd name="T2" fmla="*/ 3115 w 31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15">
                    <a:moveTo>
                      <a:pt x="0" y="0"/>
                    </a:moveTo>
                    <a:lnTo>
                      <a:pt x="0" y="0"/>
                    </a:lnTo>
                    <a:lnTo>
                      <a:pt x="3115" y="0"/>
                    </a:lnTo>
                  </a:path>
                </a:pathLst>
              </a:custGeom>
              <a:noFill/>
              <a:ln w="12700" cap="flat">
                <a:solidFill>
                  <a:srgbClr val="E6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24" name="Freeform 10106"/>
              <p:cNvSpPr>
                <a:spLocks/>
              </p:cNvSpPr>
              <p:nvPr/>
            </p:nvSpPr>
            <p:spPr bwMode="auto">
              <a:xfrm>
                <a:off x="6846334" y="2314575"/>
                <a:ext cx="4945063" cy="0"/>
              </a:xfrm>
              <a:custGeom>
                <a:avLst/>
                <a:gdLst>
                  <a:gd name="T0" fmla="*/ 0 w 3115"/>
                  <a:gd name="T1" fmla="*/ 0 w 3115"/>
                  <a:gd name="T2" fmla="*/ 3115 w 31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15">
                    <a:moveTo>
                      <a:pt x="0" y="0"/>
                    </a:moveTo>
                    <a:lnTo>
                      <a:pt x="0" y="0"/>
                    </a:lnTo>
                    <a:lnTo>
                      <a:pt x="3115" y="0"/>
                    </a:lnTo>
                  </a:path>
                </a:pathLst>
              </a:custGeom>
              <a:noFill/>
              <a:ln w="12700" cap="flat">
                <a:solidFill>
                  <a:srgbClr val="E6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25" name="Freeform 10107"/>
              <p:cNvSpPr>
                <a:spLocks/>
              </p:cNvSpPr>
              <p:nvPr/>
            </p:nvSpPr>
            <p:spPr bwMode="auto">
              <a:xfrm>
                <a:off x="6846334" y="1701800"/>
                <a:ext cx="4945063" cy="0"/>
              </a:xfrm>
              <a:custGeom>
                <a:avLst/>
                <a:gdLst>
                  <a:gd name="T0" fmla="*/ 0 w 3115"/>
                  <a:gd name="T1" fmla="*/ 0 w 3115"/>
                  <a:gd name="T2" fmla="*/ 3115 w 31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15">
                    <a:moveTo>
                      <a:pt x="0" y="0"/>
                    </a:moveTo>
                    <a:lnTo>
                      <a:pt x="0" y="0"/>
                    </a:lnTo>
                    <a:lnTo>
                      <a:pt x="3115" y="0"/>
                    </a:lnTo>
                  </a:path>
                </a:pathLst>
              </a:custGeom>
              <a:noFill/>
              <a:ln w="12700" cap="flat">
                <a:solidFill>
                  <a:srgbClr val="E6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218" name="Group 10217"/>
            <p:cNvGrpSpPr/>
            <p:nvPr/>
          </p:nvGrpSpPr>
          <p:grpSpPr>
            <a:xfrm>
              <a:off x="6786009" y="1597025"/>
              <a:ext cx="5005388" cy="3956051"/>
              <a:chOff x="6786009" y="1597025"/>
              <a:chExt cx="5005388" cy="3956051"/>
            </a:xfrm>
          </p:grpSpPr>
          <p:sp>
            <p:nvSpPr>
              <p:cNvPr id="10126" name="Freeform 10108"/>
              <p:cNvSpPr>
                <a:spLocks/>
              </p:cNvSpPr>
              <p:nvPr/>
            </p:nvSpPr>
            <p:spPr bwMode="auto">
              <a:xfrm>
                <a:off x="6846334" y="1597025"/>
                <a:ext cx="0" cy="3890963"/>
              </a:xfrm>
              <a:custGeom>
                <a:avLst/>
                <a:gdLst>
                  <a:gd name="T0" fmla="*/ 2451 h 2451"/>
                  <a:gd name="T1" fmla="*/ 2451 h 2451"/>
                  <a:gd name="T2" fmla="*/ 0 h 245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51">
                    <a:moveTo>
                      <a:pt x="0" y="2451"/>
                    </a:moveTo>
                    <a:lnTo>
                      <a:pt x="0" y="245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27" name="Freeform 10109"/>
              <p:cNvSpPr>
                <a:spLocks/>
              </p:cNvSpPr>
              <p:nvPr/>
            </p:nvSpPr>
            <p:spPr bwMode="auto">
              <a:xfrm>
                <a:off x="6786009" y="5386388"/>
                <a:ext cx="60325" cy="0"/>
              </a:xfrm>
              <a:custGeom>
                <a:avLst/>
                <a:gdLst>
                  <a:gd name="T0" fmla="*/ 38 w 38"/>
                  <a:gd name="T1" fmla="*/ 38 w 38"/>
                  <a:gd name="T2" fmla="*/ 0 w 3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8">
                    <a:moveTo>
                      <a:pt x="38" y="0"/>
                    </a:moveTo>
                    <a:lnTo>
                      <a:pt x="3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28" name="Freeform 10110"/>
              <p:cNvSpPr>
                <a:spLocks/>
              </p:cNvSpPr>
              <p:nvPr/>
            </p:nvSpPr>
            <p:spPr bwMode="auto">
              <a:xfrm>
                <a:off x="6786009" y="4770438"/>
                <a:ext cx="60325" cy="0"/>
              </a:xfrm>
              <a:custGeom>
                <a:avLst/>
                <a:gdLst>
                  <a:gd name="T0" fmla="*/ 38 w 38"/>
                  <a:gd name="T1" fmla="*/ 38 w 38"/>
                  <a:gd name="T2" fmla="*/ 0 w 3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8">
                    <a:moveTo>
                      <a:pt x="38" y="0"/>
                    </a:moveTo>
                    <a:lnTo>
                      <a:pt x="3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29" name="Freeform 10111"/>
              <p:cNvSpPr>
                <a:spLocks/>
              </p:cNvSpPr>
              <p:nvPr/>
            </p:nvSpPr>
            <p:spPr bwMode="auto">
              <a:xfrm>
                <a:off x="6786009" y="4157663"/>
                <a:ext cx="60325" cy="0"/>
              </a:xfrm>
              <a:custGeom>
                <a:avLst/>
                <a:gdLst>
                  <a:gd name="T0" fmla="*/ 38 w 38"/>
                  <a:gd name="T1" fmla="*/ 38 w 38"/>
                  <a:gd name="T2" fmla="*/ 0 w 3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8">
                    <a:moveTo>
                      <a:pt x="38" y="0"/>
                    </a:moveTo>
                    <a:lnTo>
                      <a:pt x="3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30" name="Freeform 10112"/>
              <p:cNvSpPr>
                <a:spLocks/>
              </p:cNvSpPr>
              <p:nvPr/>
            </p:nvSpPr>
            <p:spPr bwMode="auto">
              <a:xfrm>
                <a:off x="6786009" y="3543300"/>
                <a:ext cx="60325" cy="0"/>
              </a:xfrm>
              <a:custGeom>
                <a:avLst/>
                <a:gdLst>
                  <a:gd name="T0" fmla="*/ 38 w 38"/>
                  <a:gd name="T1" fmla="*/ 38 w 38"/>
                  <a:gd name="T2" fmla="*/ 0 w 3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8">
                    <a:moveTo>
                      <a:pt x="38" y="0"/>
                    </a:moveTo>
                    <a:lnTo>
                      <a:pt x="3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31" name="Freeform 10113"/>
              <p:cNvSpPr>
                <a:spLocks/>
              </p:cNvSpPr>
              <p:nvPr/>
            </p:nvSpPr>
            <p:spPr bwMode="auto">
              <a:xfrm>
                <a:off x="6786009" y="2930525"/>
                <a:ext cx="60325" cy="0"/>
              </a:xfrm>
              <a:custGeom>
                <a:avLst/>
                <a:gdLst>
                  <a:gd name="T0" fmla="*/ 38 w 38"/>
                  <a:gd name="T1" fmla="*/ 38 w 38"/>
                  <a:gd name="T2" fmla="*/ 0 w 3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8">
                    <a:moveTo>
                      <a:pt x="38" y="0"/>
                    </a:moveTo>
                    <a:lnTo>
                      <a:pt x="3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32" name="Freeform 10114"/>
              <p:cNvSpPr>
                <a:spLocks/>
              </p:cNvSpPr>
              <p:nvPr/>
            </p:nvSpPr>
            <p:spPr bwMode="auto">
              <a:xfrm>
                <a:off x="6786009" y="2314575"/>
                <a:ext cx="60325" cy="0"/>
              </a:xfrm>
              <a:custGeom>
                <a:avLst/>
                <a:gdLst>
                  <a:gd name="T0" fmla="*/ 38 w 38"/>
                  <a:gd name="T1" fmla="*/ 38 w 38"/>
                  <a:gd name="T2" fmla="*/ 0 w 3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8">
                    <a:moveTo>
                      <a:pt x="38" y="0"/>
                    </a:moveTo>
                    <a:lnTo>
                      <a:pt x="3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33" name="Freeform 10115"/>
              <p:cNvSpPr>
                <a:spLocks/>
              </p:cNvSpPr>
              <p:nvPr/>
            </p:nvSpPr>
            <p:spPr bwMode="auto">
              <a:xfrm>
                <a:off x="6786009" y="1701800"/>
                <a:ext cx="60325" cy="0"/>
              </a:xfrm>
              <a:custGeom>
                <a:avLst/>
                <a:gdLst>
                  <a:gd name="T0" fmla="*/ 38 w 38"/>
                  <a:gd name="T1" fmla="*/ 38 w 38"/>
                  <a:gd name="T2" fmla="*/ 0 w 3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8">
                    <a:moveTo>
                      <a:pt x="38" y="0"/>
                    </a:moveTo>
                    <a:lnTo>
                      <a:pt x="3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34" name="Freeform 10116"/>
              <p:cNvSpPr>
                <a:spLocks/>
              </p:cNvSpPr>
              <p:nvPr/>
            </p:nvSpPr>
            <p:spPr bwMode="auto">
              <a:xfrm>
                <a:off x="6846334" y="5487988"/>
                <a:ext cx="4945063" cy="0"/>
              </a:xfrm>
              <a:custGeom>
                <a:avLst/>
                <a:gdLst>
                  <a:gd name="T0" fmla="*/ 0 w 3115"/>
                  <a:gd name="T1" fmla="*/ 0 w 3115"/>
                  <a:gd name="T2" fmla="*/ 3115 w 31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15">
                    <a:moveTo>
                      <a:pt x="0" y="0"/>
                    </a:moveTo>
                    <a:lnTo>
                      <a:pt x="0" y="0"/>
                    </a:lnTo>
                    <a:lnTo>
                      <a:pt x="3115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35" name="Freeform 10117"/>
              <p:cNvSpPr>
                <a:spLocks/>
              </p:cNvSpPr>
              <p:nvPr/>
            </p:nvSpPr>
            <p:spPr bwMode="auto">
              <a:xfrm>
                <a:off x="6938409" y="5487988"/>
                <a:ext cx="0" cy="65088"/>
              </a:xfrm>
              <a:custGeom>
                <a:avLst/>
                <a:gdLst>
                  <a:gd name="T0" fmla="*/ 0 h 41"/>
                  <a:gd name="T1" fmla="*/ 0 h 41"/>
                  <a:gd name="T2" fmla="*/ 41 h 4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41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36" name="Freeform 10118"/>
              <p:cNvSpPr>
                <a:spLocks/>
              </p:cNvSpPr>
              <p:nvPr/>
            </p:nvSpPr>
            <p:spPr bwMode="auto">
              <a:xfrm>
                <a:off x="7733746" y="5487988"/>
                <a:ext cx="0" cy="65088"/>
              </a:xfrm>
              <a:custGeom>
                <a:avLst/>
                <a:gdLst>
                  <a:gd name="T0" fmla="*/ 0 h 41"/>
                  <a:gd name="T1" fmla="*/ 0 h 41"/>
                  <a:gd name="T2" fmla="*/ 41 h 4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41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37" name="Freeform 10119"/>
              <p:cNvSpPr>
                <a:spLocks/>
              </p:cNvSpPr>
              <p:nvPr/>
            </p:nvSpPr>
            <p:spPr bwMode="auto">
              <a:xfrm>
                <a:off x="8524321" y="5487988"/>
                <a:ext cx="0" cy="65088"/>
              </a:xfrm>
              <a:custGeom>
                <a:avLst/>
                <a:gdLst>
                  <a:gd name="T0" fmla="*/ 0 h 41"/>
                  <a:gd name="T1" fmla="*/ 0 h 41"/>
                  <a:gd name="T2" fmla="*/ 41 h 4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41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38" name="Freeform 10120"/>
              <p:cNvSpPr>
                <a:spLocks/>
              </p:cNvSpPr>
              <p:nvPr/>
            </p:nvSpPr>
            <p:spPr bwMode="auto">
              <a:xfrm>
                <a:off x="9319659" y="5487988"/>
                <a:ext cx="0" cy="65088"/>
              </a:xfrm>
              <a:custGeom>
                <a:avLst/>
                <a:gdLst>
                  <a:gd name="T0" fmla="*/ 0 h 41"/>
                  <a:gd name="T1" fmla="*/ 0 h 41"/>
                  <a:gd name="T2" fmla="*/ 41 h 4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41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39" name="Freeform 10121"/>
              <p:cNvSpPr>
                <a:spLocks/>
              </p:cNvSpPr>
              <p:nvPr/>
            </p:nvSpPr>
            <p:spPr bwMode="auto">
              <a:xfrm>
                <a:off x="10113409" y="5487988"/>
                <a:ext cx="0" cy="65088"/>
              </a:xfrm>
              <a:custGeom>
                <a:avLst/>
                <a:gdLst>
                  <a:gd name="T0" fmla="*/ 0 h 41"/>
                  <a:gd name="T1" fmla="*/ 0 h 41"/>
                  <a:gd name="T2" fmla="*/ 41 h 4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41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40" name="Freeform 10122"/>
              <p:cNvSpPr>
                <a:spLocks/>
              </p:cNvSpPr>
              <p:nvPr/>
            </p:nvSpPr>
            <p:spPr bwMode="auto">
              <a:xfrm>
                <a:off x="10905571" y="5487988"/>
                <a:ext cx="0" cy="65088"/>
              </a:xfrm>
              <a:custGeom>
                <a:avLst/>
                <a:gdLst>
                  <a:gd name="T0" fmla="*/ 0 h 41"/>
                  <a:gd name="T1" fmla="*/ 0 h 41"/>
                  <a:gd name="T2" fmla="*/ 41 h 4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41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41" name="Freeform 10123"/>
              <p:cNvSpPr>
                <a:spLocks/>
              </p:cNvSpPr>
              <p:nvPr/>
            </p:nvSpPr>
            <p:spPr bwMode="auto">
              <a:xfrm>
                <a:off x="11696146" y="5487988"/>
                <a:ext cx="0" cy="65088"/>
              </a:xfrm>
              <a:custGeom>
                <a:avLst/>
                <a:gdLst>
                  <a:gd name="T0" fmla="*/ 0 h 41"/>
                  <a:gd name="T1" fmla="*/ 0 h 41"/>
                  <a:gd name="T2" fmla="*/ 41 h 4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41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223" name="Group 10222"/>
          <p:cNvGrpSpPr/>
          <p:nvPr/>
        </p:nvGrpSpPr>
        <p:grpSpPr>
          <a:xfrm>
            <a:off x="809071" y="1597025"/>
            <a:ext cx="5005388" cy="3956051"/>
            <a:chOff x="809071" y="1597025"/>
            <a:chExt cx="5005388" cy="3956051"/>
          </a:xfrm>
        </p:grpSpPr>
        <p:grpSp>
          <p:nvGrpSpPr>
            <p:cNvPr id="10222" name="Group 10221"/>
            <p:cNvGrpSpPr/>
            <p:nvPr/>
          </p:nvGrpSpPr>
          <p:grpSpPr>
            <a:xfrm>
              <a:off x="870984" y="1701800"/>
              <a:ext cx="4943475" cy="3684588"/>
              <a:chOff x="870984" y="1701800"/>
              <a:chExt cx="4943475" cy="3684588"/>
            </a:xfrm>
          </p:grpSpPr>
          <p:sp>
            <p:nvSpPr>
              <p:cNvPr id="10142" name="Freeform 10124"/>
              <p:cNvSpPr>
                <a:spLocks/>
              </p:cNvSpPr>
              <p:nvPr/>
            </p:nvSpPr>
            <p:spPr bwMode="auto">
              <a:xfrm>
                <a:off x="870984" y="5386388"/>
                <a:ext cx="4943475" cy="0"/>
              </a:xfrm>
              <a:custGeom>
                <a:avLst/>
                <a:gdLst>
                  <a:gd name="T0" fmla="*/ 0 w 3114"/>
                  <a:gd name="T1" fmla="*/ 0 w 3114"/>
                  <a:gd name="T2" fmla="*/ 3114 w 31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14">
                    <a:moveTo>
                      <a:pt x="0" y="0"/>
                    </a:moveTo>
                    <a:lnTo>
                      <a:pt x="0" y="0"/>
                    </a:lnTo>
                    <a:lnTo>
                      <a:pt x="3114" y="0"/>
                    </a:lnTo>
                  </a:path>
                </a:pathLst>
              </a:custGeom>
              <a:noFill/>
              <a:ln w="12700" cap="flat">
                <a:solidFill>
                  <a:srgbClr val="E6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43" name="Freeform 10125"/>
              <p:cNvSpPr>
                <a:spLocks/>
              </p:cNvSpPr>
              <p:nvPr/>
            </p:nvSpPr>
            <p:spPr bwMode="auto">
              <a:xfrm>
                <a:off x="870984" y="4770438"/>
                <a:ext cx="4943475" cy="0"/>
              </a:xfrm>
              <a:custGeom>
                <a:avLst/>
                <a:gdLst>
                  <a:gd name="T0" fmla="*/ 0 w 3114"/>
                  <a:gd name="T1" fmla="*/ 0 w 3114"/>
                  <a:gd name="T2" fmla="*/ 3114 w 31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14">
                    <a:moveTo>
                      <a:pt x="0" y="0"/>
                    </a:moveTo>
                    <a:lnTo>
                      <a:pt x="0" y="0"/>
                    </a:lnTo>
                    <a:lnTo>
                      <a:pt x="3114" y="0"/>
                    </a:lnTo>
                  </a:path>
                </a:pathLst>
              </a:custGeom>
              <a:noFill/>
              <a:ln w="12700" cap="flat">
                <a:solidFill>
                  <a:srgbClr val="E6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44" name="Freeform 10126"/>
              <p:cNvSpPr>
                <a:spLocks/>
              </p:cNvSpPr>
              <p:nvPr/>
            </p:nvSpPr>
            <p:spPr bwMode="auto">
              <a:xfrm>
                <a:off x="870984" y="4157663"/>
                <a:ext cx="4943475" cy="0"/>
              </a:xfrm>
              <a:custGeom>
                <a:avLst/>
                <a:gdLst>
                  <a:gd name="T0" fmla="*/ 0 w 3114"/>
                  <a:gd name="T1" fmla="*/ 0 w 3114"/>
                  <a:gd name="T2" fmla="*/ 3114 w 31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14">
                    <a:moveTo>
                      <a:pt x="0" y="0"/>
                    </a:moveTo>
                    <a:lnTo>
                      <a:pt x="0" y="0"/>
                    </a:lnTo>
                    <a:lnTo>
                      <a:pt x="3114" y="0"/>
                    </a:lnTo>
                  </a:path>
                </a:pathLst>
              </a:custGeom>
              <a:noFill/>
              <a:ln w="12700" cap="flat">
                <a:solidFill>
                  <a:srgbClr val="E6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45" name="Freeform 10127"/>
              <p:cNvSpPr>
                <a:spLocks/>
              </p:cNvSpPr>
              <p:nvPr/>
            </p:nvSpPr>
            <p:spPr bwMode="auto">
              <a:xfrm>
                <a:off x="870984" y="3543300"/>
                <a:ext cx="4943475" cy="0"/>
              </a:xfrm>
              <a:custGeom>
                <a:avLst/>
                <a:gdLst>
                  <a:gd name="T0" fmla="*/ 0 w 3114"/>
                  <a:gd name="T1" fmla="*/ 0 w 3114"/>
                  <a:gd name="T2" fmla="*/ 3114 w 31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14">
                    <a:moveTo>
                      <a:pt x="0" y="0"/>
                    </a:moveTo>
                    <a:lnTo>
                      <a:pt x="0" y="0"/>
                    </a:lnTo>
                    <a:lnTo>
                      <a:pt x="3114" y="0"/>
                    </a:lnTo>
                  </a:path>
                </a:pathLst>
              </a:custGeom>
              <a:noFill/>
              <a:ln w="12700" cap="flat">
                <a:solidFill>
                  <a:srgbClr val="E6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46" name="Freeform 10128"/>
              <p:cNvSpPr>
                <a:spLocks/>
              </p:cNvSpPr>
              <p:nvPr/>
            </p:nvSpPr>
            <p:spPr bwMode="auto">
              <a:xfrm>
                <a:off x="870984" y="2930525"/>
                <a:ext cx="4943475" cy="0"/>
              </a:xfrm>
              <a:custGeom>
                <a:avLst/>
                <a:gdLst>
                  <a:gd name="T0" fmla="*/ 0 w 3114"/>
                  <a:gd name="T1" fmla="*/ 0 w 3114"/>
                  <a:gd name="T2" fmla="*/ 3114 w 31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14">
                    <a:moveTo>
                      <a:pt x="0" y="0"/>
                    </a:moveTo>
                    <a:lnTo>
                      <a:pt x="0" y="0"/>
                    </a:lnTo>
                    <a:lnTo>
                      <a:pt x="3114" y="0"/>
                    </a:lnTo>
                  </a:path>
                </a:pathLst>
              </a:custGeom>
              <a:noFill/>
              <a:ln w="12700" cap="flat">
                <a:solidFill>
                  <a:srgbClr val="E6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47" name="Freeform 10129"/>
              <p:cNvSpPr>
                <a:spLocks/>
              </p:cNvSpPr>
              <p:nvPr/>
            </p:nvSpPr>
            <p:spPr bwMode="auto">
              <a:xfrm>
                <a:off x="870984" y="2314575"/>
                <a:ext cx="4943475" cy="0"/>
              </a:xfrm>
              <a:custGeom>
                <a:avLst/>
                <a:gdLst>
                  <a:gd name="T0" fmla="*/ 0 w 3114"/>
                  <a:gd name="T1" fmla="*/ 0 w 3114"/>
                  <a:gd name="T2" fmla="*/ 3114 w 31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14">
                    <a:moveTo>
                      <a:pt x="0" y="0"/>
                    </a:moveTo>
                    <a:lnTo>
                      <a:pt x="0" y="0"/>
                    </a:lnTo>
                    <a:lnTo>
                      <a:pt x="3114" y="0"/>
                    </a:lnTo>
                  </a:path>
                </a:pathLst>
              </a:custGeom>
              <a:noFill/>
              <a:ln w="12700" cap="flat">
                <a:solidFill>
                  <a:srgbClr val="E6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48" name="Freeform 10130"/>
              <p:cNvSpPr>
                <a:spLocks/>
              </p:cNvSpPr>
              <p:nvPr/>
            </p:nvSpPr>
            <p:spPr bwMode="auto">
              <a:xfrm>
                <a:off x="870984" y="1701800"/>
                <a:ext cx="4943475" cy="0"/>
              </a:xfrm>
              <a:custGeom>
                <a:avLst/>
                <a:gdLst>
                  <a:gd name="T0" fmla="*/ 0 w 3114"/>
                  <a:gd name="T1" fmla="*/ 0 w 3114"/>
                  <a:gd name="T2" fmla="*/ 3114 w 31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14">
                    <a:moveTo>
                      <a:pt x="0" y="0"/>
                    </a:moveTo>
                    <a:lnTo>
                      <a:pt x="0" y="0"/>
                    </a:lnTo>
                    <a:lnTo>
                      <a:pt x="3114" y="0"/>
                    </a:lnTo>
                  </a:path>
                </a:pathLst>
              </a:custGeom>
              <a:noFill/>
              <a:ln w="12700" cap="flat">
                <a:solidFill>
                  <a:srgbClr val="E6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221" name="Group 10220"/>
            <p:cNvGrpSpPr/>
            <p:nvPr/>
          </p:nvGrpSpPr>
          <p:grpSpPr>
            <a:xfrm>
              <a:off x="809071" y="1597025"/>
              <a:ext cx="5005388" cy="3956051"/>
              <a:chOff x="809071" y="1597025"/>
              <a:chExt cx="5005388" cy="3956051"/>
            </a:xfrm>
          </p:grpSpPr>
          <p:sp>
            <p:nvSpPr>
              <p:cNvPr id="10149" name="Freeform 10131"/>
              <p:cNvSpPr>
                <a:spLocks/>
              </p:cNvSpPr>
              <p:nvPr/>
            </p:nvSpPr>
            <p:spPr bwMode="auto">
              <a:xfrm>
                <a:off x="870984" y="1597025"/>
                <a:ext cx="0" cy="3890963"/>
              </a:xfrm>
              <a:custGeom>
                <a:avLst/>
                <a:gdLst>
                  <a:gd name="T0" fmla="*/ 2451 h 2451"/>
                  <a:gd name="T1" fmla="*/ 2451 h 2451"/>
                  <a:gd name="T2" fmla="*/ 0 h 245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51">
                    <a:moveTo>
                      <a:pt x="0" y="2451"/>
                    </a:moveTo>
                    <a:lnTo>
                      <a:pt x="0" y="245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50" name="Freeform 10132"/>
              <p:cNvSpPr>
                <a:spLocks/>
              </p:cNvSpPr>
              <p:nvPr/>
            </p:nvSpPr>
            <p:spPr bwMode="auto">
              <a:xfrm>
                <a:off x="809071" y="5386388"/>
                <a:ext cx="61913" cy="0"/>
              </a:xfrm>
              <a:custGeom>
                <a:avLst/>
                <a:gdLst>
                  <a:gd name="T0" fmla="*/ 39 w 39"/>
                  <a:gd name="T1" fmla="*/ 39 w 39"/>
                  <a:gd name="T2" fmla="*/ 0 w 3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9">
                    <a:moveTo>
                      <a:pt x="39" y="0"/>
                    </a:moveTo>
                    <a:lnTo>
                      <a:pt x="3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51" name="Freeform 10133"/>
              <p:cNvSpPr>
                <a:spLocks/>
              </p:cNvSpPr>
              <p:nvPr/>
            </p:nvSpPr>
            <p:spPr bwMode="auto">
              <a:xfrm>
                <a:off x="809071" y="4770438"/>
                <a:ext cx="61913" cy="0"/>
              </a:xfrm>
              <a:custGeom>
                <a:avLst/>
                <a:gdLst>
                  <a:gd name="T0" fmla="*/ 39 w 39"/>
                  <a:gd name="T1" fmla="*/ 39 w 39"/>
                  <a:gd name="T2" fmla="*/ 0 w 3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9">
                    <a:moveTo>
                      <a:pt x="39" y="0"/>
                    </a:moveTo>
                    <a:lnTo>
                      <a:pt x="3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52" name="Freeform 10134"/>
              <p:cNvSpPr>
                <a:spLocks/>
              </p:cNvSpPr>
              <p:nvPr/>
            </p:nvSpPr>
            <p:spPr bwMode="auto">
              <a:xfrm>
                <a:off x="809071" y="4157663"/>
                <a:ext cx="61913" cy="0"/>
              </a:xfrm>
              <a:custGeom>
                <a:avLst/>
                <a:gdLst>
                  <a:gd name="T0" fmla="*/ 39 w 39"/>
                  <a:gd name="T1" fmla="*/ 39 w 39"/>
                  <a:gd name="T2" fmla="*/ 0 w 3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9">
                    <a:moveTo>
                      <a:pt x="39" y="0"/>
                    </a:moveTo>
                    <a:lnTo>
                      <a:pt x="3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53" name="Freeform 10135"/>
              <p:cNvSpPr>
                <a:spLocks/>
              </p:cNvSpPr>
              <p:nvPr/>
            </p:nvSpPr>
            <p:spPr bwMode="auto">
              <a:xfrm>
                <a:off x="809071" y="3543300"/>
                <a:ext cx="61913" cy="0"/>
              </a:xfrm>
              <a:custGeom>
                <a:avLst/>
                <a:gdLst>
                  <a:gd name="T0" fmla="*/ 39 w 39"/>
                  <a:gd name="T1" fmla="*/ 39 w 39"/>
                  <a:gd name="T2" fmla="*/ 0 w 3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9">
                    <a:moveTo>
                      <a:pt x="39" y="0"/>
                    </a:moveTo>
                    <a:lnTo>
                      <a:pt x="3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54" name="Freeform 10136"/>
              <p:cNvSpPr>
                <a:spLocks/>
              </p:cNvSpPr>
              <p:nvPr/>
            </p:nvSpPr>
            <p:spPr bwMode="auto">
              <a:xfrm>
                <a:off x="809071" y="2930525"/>
                <a:ext cx="61913" cy="0"/>
              </a:xfrm>
              <a:custGeom>
                <a:avLst/>
                <a:gdLst>
                  <a:gd name="T0" fmla="*/ 39 w 39"/>
                  <a:gd name="T1" fmla="*/ 39 w 39"/>
                  <a:gd name="T2" fmla="*/ 0 w 3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9">
                    <a:moveTo>
                      <a:pt x="39" y="0"/>
                    </a:moveTo>
                    <a:lnTo>
                      <a:pt x="3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55" name="Freeform 10137"/>
              <p:cNvSpPr>
                <a:spLocks/>
              </p:cNvSpPr>
              <p:nvPr/>
            </p:nvSpPr>
            <p:spPr bwMode="auto">
              <a:xfrm>
                <a:off x="809071" y="2314575"/>
                <a:ext cx="61913" cy="0"/>
              </a:xfrm>
              <a:custGeom>
                <a:avLst/>
                <a:gdLst>
                  <a:gd name="T0" fmla="*/ 39 w 39"/>
                  <a:gd name="T1" fmla="*/ 39 w 39"/>
                  <a:gd name="T2" fmla="*/ 0 w 3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9">
                    <a:moveTo>
                      <a:pt x="39" y="0"/>
                    </a:moveTo>
                    <a:lnTo>
                      <a:pt x="3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56" name="Freeform 10138"/>
              <p:cNvSpPr>
                <a:spLocks/>
              </p:cNvSpPr>
              <p:nvPr/>
            </p:nvSpPr>
            <p:spPr bwMode="auto">
              <a:xfrm>
                <a:off x="809071" y="1701800"/>
                <a:ext cx="61913" cy="0"/>
              </a:xfrm>
              <a:custGeom>
                <a:avLst/>
                <a:gdLst>
                  <a:gd name="T0" fmla="*/ 39 w 39"/>
                  <a:gd name="T1" fmla="*/ 39 w 39"/>
                  <a:gd name="T2" fmla="*/ 0 w 3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9">
                    <a:moveTo>
                      <a:pt x="39" y="0"/>
                    </a:moveTo>
                    <a:lnTo>
                      <a:pt x="3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57" name="Freeform 10139"/>
              <p:cNvSpPr>
                <a:spLocks/>
              </p:cNvSpPr>
              <p:nvPr/>
            </p:nvSpPr>
            <p:spPr bwMode="auto">
              <a:xfrm>
                <a:off x="870984" y="5487988"/>
                <a:ext cx="4943475" cy="0"/>
              </a:xfrm>
              <a:custGeom>
                <a:avLst/>
                <a:gdLst>
                  <a:gd name="T0" fmla="*/ 0 w 3114"/>
                  <a:gd name="T1" fmla="*/ 0 w 3114"/>
                  <a:gd name="T2" fmla="*/ 3114 w 31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14">
                    <a:moveTo>
                      <a:pt x="0" y="0"/>
                    </a:moveTo>
                    <a:lnTo>
                      <a:pt x="0" y="0"/>
                    </a:lnTo>
                    <a:lnTo>
                      <a:pt x="3114" y="0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58" name="Freeform 10140"/>
              <p:cNvSpPr>
                <a:spLocks/>
              </p:cNvSpPr>
              <p:nvPr/>
            </p:nvSpPr>
            <p:spPr bwMode="auto">
              <a:xfrm>
                <a:off x="961471" y="5487988"/>
                <a:ext cx="0" cy="65088"/>
              </a:xfrm>
              <a:custGeom>
                <a:avLst/>
                <a:gdLst>
                  <a:gd name="T0" fmla="*/ 0 h 41"/>
                  <a:gd name="T1" fmla="*/ 0 h 41"/>
                  <a:gd name="T2" fmla="*/ 41 h 4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41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59" name="Freeform 10141"/>
              <p:cNvSpPr>
                <a:spLocks/>
              </p:cNvSpPr>
              <p:nvPr/>
            </p:nvSpPr>
            <p:spPr bwMode="auto">
              <a:xfrm>
                <a:off x="1756809" y="5487988"/>
                <a:ext cx="0" cy="65088"/>
              </a:xfrm>
              <a:custGeom>
                <a:avLst/>
                <a:gdLst>
                  <a:gd name="T0" fmla="*/ 0 h 41"/>
                  <a:gd name="T1" fmla="*/ 0 h 41"/>
                  <a:gd name="T2" fmla="*/ 41 h 4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41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60" name="Freeform 10142"/>
              <p:cNvSpPr>
                <a:spLocks/>
              </p:cNvSpPr>
              <p:nvPr/>
            </p:nvSpPr>
            <p:spPr bwMode="auto">
              <a:xfrm>
                <a:off x="2547384" y="5487988"/>
                <a:ext cx="0" cy="65088"/>
              </a:xfrm>
              <a:custGeom>
                <a:avLst/>
                <a:gdLst>
                  <a:gd name="T0" fmla="*/ 0 h 41"/>
                  <a:gd name="T1" fmla="*/ 0 h 41"/>
                  <a:gd name="T2" fmla="*/ 41 h 4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41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61" name="Freeform 10143"/>
              <p:cNvSpPr>
                <a:spLocks/>
              </p:cNvSpPr>
              <p:nvPr/>
            </p:nvSpPr>
            <p:spPr bwMode="auto">
              <a:xfrm>
                <a:off x="3342721" y="5487988"/>
                <a:ext cx="0" cy="65088"/>
              </a:xfrm>
              <a:custGeom>
                <a:avLst/>
                <a:gdLst>
                  <a:gd name="T0" fmla="*/ 0 h 41"/>
                  <a:gd name="T1" fmla="*/ 0 h 41"/>
                  <a:gd name="T2" fmla="*/ 41 h 4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41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62" name="Freeform 10144"/>
              <p:cNvSpPr>
                <a:spLocks/>
              </p:cNvSpPr>
              <p:nvPr/>
            </p:nvSpPr>
            <p:spPr bwMode="auto">
              <a:xfrm>
                <a:off x="4133296" y="5487988"/>
                <a:ext cx="0" cy="65088"/>
              </a:xfrm>
              <a:custGeom>
                <a:avLst/>
                <a:gdLst>
                  <a:gd name="T0" fmla="*/ 0 h 41"/>
                  <a:gd name="T1" fmla="*/ 0 h 41"/>
                  <a:gd name="T2" fmla="*/ 41 h 4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41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63" name="Freeform 10145"/>
              <p:cNvSpPr>
                <a:spLocks/>
              </p:cNvSpPr>
              <p:nvPr/>
            </p:nvSpPr>
            <p:spPr bwMode="auto">
              <a:xfrm>
                <a:off x="4928634" y="5487988"/>
                <a:ext cx="0" cy="65088"/>
              </a:xfrm>
              <a:custGeom>
                <a:avLst/>
                <a:gdLst>
                  <a:gd name="T0" fmla="*/ 0 h 41"/>
                  <a:gd name="T1" fmla="*/ 0 h 41"/>
                  <a:gd name="T2" fmla="*/ 41 h 4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41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64" name="Freeform 10146"/>
              <p:cNvSpPr>
                <a:spLocks/>
              </p:cNvSpPr>
              <p:nvPr/>
            </p:nvSpPr>
            <p:spPr bwMode="auto">
              <a:xfrm>
                <a:off x="5719209" y="5487988"/>
                <a:ext cx="0" cy="65088"/>
              </a:xfrm>
              <a:custGeom>
                <a:avLst/>
                <a:gdLst>
                  <a:gd name="T0" fmla="*/ 0 h 41"/>
                  <a:gd name="T1" fmla="*/ 0 h 41"/>
                  <a:gd name="T2" fmla="*/ 41 h 4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41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174" name="Group 10173"/>
          <p:cNvGrpSpPr/>
          <p:nvPr/>
        </p:nvGrpSpPr>
        <p:grpSpPr>
          <a:xfrm>
            <a:off x="6433405" y="1611437"/>
            <a:ext cx="298159" cy="3864109"/>
            <a:chOff x="6294259" y="1611437"/>
            <a:chExt cx="298159" cy="3864109"/>
          </a:xfrm>
        </p:grpSpPr>
        <p:sp>
          <p:nvSpPr>
            <p:cNvPr id="10167" name="TextBox 10166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6294259" y="1611437"/>
              <a:ext cx="2981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0.30</a:t>
              </a:r>
            </a:p>
          </p:txBody>
        </p:sp>
        <p:sp>
          <p:nvSpPr>
            <p:cNvPr id="10168" name="TextBox 10167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6294259" y="2224678"/>
              <a:ext cx="2981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0.25</a:t>
              </a:r>
            </a:p>
          </p:txBody>
        </p:sp>
        <p:sp>
          <p:nvSpPr>
            <p:cNvPr id="10169" name="TextBox 10168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6294259" y="2837919"/>
              <a:ext cx="2981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0.20</a:t>
              </a:r>
            </a:p>
          </p:txBody>
        </p:sp>
        <p:sp>
          <p:nvSpPr>
            <p:cNvPr id="10170" name="TextBox 10169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6294259" y="3451160"/>
              <a:ext cx="2981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0.15</a:t>
              </a:r>
            </a:p>
          </p:txBody>
        </p:sp>
        <p:sp>
          <p:nvSpPr>
            <p:cNvPr id="10171" name="TextBox 10170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6294259" y="4064400"/>
              <a:ext cx="2981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0.10</a:t>
              </a:r>
            </a:p>
          </p:txBody>
        </p:sp>
        <p:sp>
          <p:nvSpPr>
            <p:cNvPr id="10172" name="TextBox 10171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6294259" y="4677640"/>
              <a:ext cx="2981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0.05</a:t>
              </a:r>
            </a:p>
          </p:txBody>
        </p:sp>
        <p:sp>
          <p:nvSpPr>
            <p:cNvPr id="10173" name="TextBox 10172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6294259" y="5290880"/>
              <a:ext cx="2981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0.00</a:t>
              </a:r>
            </a:p>
          </p:txBody>
        </p:sp>
      </p:grpSp>
      <p:grpSp>
        <p:nvGrpSpPr>
          <p:cNvPr id="10175" name="Group 10174"/>
          <p:cNvGrpSpPr/>
          <p:nvPr/>
        </p:nvGrpSpPr>
        <p:grpSpPr>
          <a:xfrm>
            <a:off x="589178" y="1611437"/>
            <a:ext cx="169919" cy="3864109"/>
            <a:chOff x="6422499" y="1611437"/>
            <a:chExt cx="169919" cy="3864109"/>
          </a:xfrm>
        </p:grpSpPr>
        <p:sp>
          <p:nvSpPr>
            <p:cNvPr id="10176" name="TextBox 10175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6422500" y="1611437"/>
              <a:ext cx="16991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10177" name="TextBox 10176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6422499" y="2224678"/>
              <a:ext cx="1699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10178" name="TextBox 10177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6422499" y="2837919"/>
              <a:ext cx="1699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10179" name="TextBox 10178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6422499" y="3451160"/>
              <a:ext cx="1699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10180" name="TextBox 10179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6422499" y="4064400"/>
              <a:ext cx="1699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0181" name="TextBox 10180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6507458" y="4677640"/>
              <a:ext cx="8496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0182" name="TextBox 10181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6507458" y="5290880"/>
              <a:ext cx="8496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10191" name="Group 10190"/>
          <p:cNvGrpSpPr/>
          <p:nvPr/>
        </p:nvGrpSpPr>
        <p:grpSpPr>
          <a:xfrm>
            <a:off x="6895929" y="5584957"/>
            <a:ext cx="4842696" cy="186399"/>
            <a:chOff x="6756783" y="5610358"/>
            <a:chExt cx="4842696" cy="186399"/>
          </a:xfrm>
        </p:grpSpPr>
        <p:sp>
          <p:nvSpPr>
            <p:cNvPr id="10183" name="TextBox 10182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6756783" y="5612091"/>
              <a:ext cx="849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0184" name="TextBox 10183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7488000" y="5612091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0.5</a:t>
              </a:r>
            </a:p>
          </p:txBody>
        </p:sp>
        <p:sp>
          <p:nvSpPr>
            <p:cNvPr id="10185" name="TextBox 10184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8342696" y="5612091"/>
              <a:ext cx="849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0186" name="TextBox 10185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9073913" y="5612091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1.5</a:t>
              </a:r>
            </a:p>
          </p:txBody>
        </p:sp>
        <p:sp>
          <p:nvSpPr>
            <p:cNvPr id="10187" name="TextBox 10186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9931152" y="5610358"/>
              <a:ext cx="849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0188" name="TextBox 10187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10662369" y="5610358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2.5</a:t>
              </a:r>
            </a:p>
          </p:txBody>
        </p:sp>
        <p:sp>
          <p:nvSpPr>
            <p:cNvPr id="10190" name="TextBox 10189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11514520" y="5612091"/>
              <a:ext cx="849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0192" name="Group 10191"/>
          <p:cNvGrpSpPr/>
          <p:nvPr/>
        </p:nvGrpSpPr>
        <p:grpSpPr>
          <a:xfrm>
            <a:off x="921373" y="5584957"/>
            <a:ext cx="4842696" cy="186399"/>
            <a:chOff x="6756783" y="5610358"/>
            <a:chExt cx="4842696" cy="186399"/>
          </a:xfrm>
        </p:grpSpPr>
        <p:sp>
          <p:nvSpPr>
            <p:cNvPr id="10193" name="TextBox 10192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6756783" y="5612091"/>
              <a:ext cx="849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0194" name="TextBox 10193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7488000" y="5612091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0.5</a:t>
              </a:r>
            </a:p>
          </p:txBody>
        </p:sp>
        <p:sp>
          <p:nvSpPr>
            <p:cNvPr id="10195" name="TextBox 10194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8342696" y="5612091"/>
              <a:ext cx="849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0196" name="TextBox 10195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9073913" y="5612091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1.5</a:t>
              </a:r>
            </a:p>
          </p:txBody>
        </p:sp>
        <p:sp>
          <p:nvSpPr>
            <p:cNvPr id="10197" name="TextBox 10196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9931152" y="5610358"/>
              <a:ext cx="849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0198" name="TextBox 10197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10662369" y="5610358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2.5</a:t>
              </a:r>
            </a:p>
          </p:txBody>
        </p:sp>
        <p:sp>
          <p:nvSpPr>
            <p:cNvPr id="10199" name="TextBox 10198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11514520" y="5612091"/>
              <a:ext cx="849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0208" name="TextBox 10207">
            <a:extLst>
              <a:ext uri="{FF2B5EF4-FFF2-40B4-BE49-F238E27FC236}">
                <a16:creationId xmlns:a16="http://schemas.microsoft.com/office/drawing/2014/main" id="{4C579535-95E6-2140-9807-6D8B0183014F}"/>
              </a:ext>
            </a:extLst>
          </p:cNvPr>
          <p:cNvSpPr txBox="1"/>
          <p:nvPr/>
        </p:nvSpPr>
        <p:spPr>
          <a:xfrm>
            <a:off x="2183878" y="5843824"/>
            <a:ext cx="231768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Years since Randomization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09" name="TextBox 10208">
            <a:extLst>
              <a:ext uri="{FF2B5EF4-FFF2-40B4-BE49-F238E27FC236}">
                <a16:creationId xmlns:a16="http://schemas.microsoft.com/office/drawing/2014/main" id="{AA412B6D-D63A-EE42-9C87-613E878AC2D5}"/>
              </a:ext>
            </a:extLst>
          </p:cNvPr>
          <p:cNvSpPr txBox="1"/>
          <p:nvPr/>
        </p:nvSpPr>
        <p:spPr>
          <a:xfrm rot="16200000">
            <a:off x="5280326" y="3433455"/>
            <a:ext cx="18386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Cumulative Incidence</a:t>
            </a:r>
          </a:p>
        </p:txBody>
      </p:sp>
      <p:sp>
        <p:nvSpPr>
          <p:cNvPr id="10210" name="TextBox 10209">
            <a:extLst>
              <a:ext uri="{FF2B5EF4-FFF2-40B4-BE49-F238E27FC236}">
                <a16:creationId xmlns:a16="http://schemas.microsoft.com/office/drawing/2014/main" id="{4C579535-95E6-2140-9807-6D8B0183014F}"/>
              </a:ext>
            </a:extLst>
          </p:cNvPr>
          <p:cNvSpPr txBox="1"/>
          <p:nvPr/>
        </p:nvSpPr>
        <p:spPr>
          <a:xfrm>
            <a:off x="8160022" y="5843824"/>
            <a:ext cx="231768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Years since Randomization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216" name="Group 10215"/>
          <p:cNvGrpSpPr/>
          <p:nvPr/>
        </p:nvGrpSpPr>
        <p:grpSpPr>
          <a:xfrm>
            <a:off x="6945313" y="2717800"/>
            <a:ext cx="4764087" cy="2665413"/>
            <a:chOff x="6945313" y="2711450"/>
            <a:chExt cx="4719637" cy="2701925"/>
          </a:xfrm>
        </p:grpSpPr>
        <p:sp>
          <p:nvSpPr>
            <p:cNvPr id="10215" name="Freeform 10153"/>
            <p:cNvSpPr>
              <a:spLocks/>
            </p:cNvSpPr>
            <p:nvPr/>
          </p:nvSpPr>
          <p:spPr bwMode="auto">
            <a:xfrm>
              <a:off x="6945313" y="2711450"/>
              <a:ext cx="4719637" cy="2701925"/>
            </a:xfrm>
            <a:custGeom>
              <a:avLst/>
              <a:gdLst>
                <a:gd name="T0" fmla="*/ 11 w 2973"/>
                <a:gd name="T1" fmla="*/ 1616 h 1702"/>
                <a:gd name="T2" fmla="*/ 22 w 2973"/>
                <a:gd name="T3" fmla="*/ 1488 h 1702"/>
                <a:gd name="T4" fmla="*/ 36 w 2973"/>
                <a:gd name="T5" fmla="*/ 1423 h 1702"/>
                <a:gd name="T6" fmla="*/ 47 w 2973"/>
                <a:gd name="T7" fmla="*/ 1348 h 1702"/>
                <a:gd name="T8" fmla="*/ 60 w 2973"/>
                <a:gd name="T9" fmla="*/ 1300 h 1702"/>
                <a:gd name="T10" fmla="*/ 71 w 2973"/>
                <a:gd name="T11" fmla="*/ 1250 h 1702"/>
                <a:gd name="T12" fmla="*/ 88 w 2973"/>
                <a:gd name="T13" fmla="*/ 1214 h 1702"/>
                <a:gd name="T14" fmla="*/ 103 w 2973"/>
                <a:gd name="T15" fmla="*/ 1179 h 1702"/>
                <a:gd name="T16" fmla="*/ 117 w 2973"/>
                <a:gd name="T17" fmla="*/ 1142 h 1702"/>
                <a:gd name="T18" fmla="*/ 130 w 2973"/>
                <a:gd name="T19" fmla="*/ 1116 h 1702"/>
                <a:gd name="T20" fmla="*/ 145 w 2973"/>
                <a:gd name="T21" fmla="*/ 1097 h 1702"/>
                <a:gd name="T22" fmla="*/ 156 w 2973"/>
                <a:gd name="T23" fmla="*/ 1071 h 1702"/>
                <a:gd name="T24" fmla="*/ 169 w 2973"/>
                <a:gd name="T25" fmla="*/ 1043 h 1702"/>
                <a:gd name="T26" fmla="*/ 181 w 2973"/>
                <a:gd name="T27" fmla="*/ 1021 h 1702"/>
                <a:gd name="T28" fmla="*/ 203 w 2973"/>
                <a:gd name="T29" fmla="*/ 1008 h 1702"/>
                <a:gd name="T30" fmla="*/ 218 w 2973"/>
                <a:gd name="T31" fmla="*/ 987 h 1702"/>
                <a:gd name="T32" fmla="*/ 230 w 2973"/>
                <a:gd name="T33" fmla="*/ 971 h 1702"/>
                <a:gd name="T34" fmla="*/ 250 w 2973"/>
                <a:gd name="T35" fmla="*/ 950 h 1702"/>
                <a:gd name="T36" fmla="*/ 273 w 2973"/>
                <a:gd name="T37" fmla="*/ 932 h 1702"/>
                <a:gd name="T38" fmla="*/ 284 w 2973"/>
                <a:gd name="T39" fmla="*/ 911 h 1702"/>
                <a:gd name="T40" fmla="*/ 313 w 2973"/>
                <a:gd name="T41" fmla="*/ 896 h 1702"/>
                <a:gd name="T42" fmla="*/ 328 w 2973"/>
                <a:gd name="T43" fmla="*/ 865 h 1702"/>
                <a:gd name="T44" fmla="*/ 348 w 2973"/>
                <a:gd name="T45" fmla="*/ 844 h 1702"/>
                <a:gd name="T46" fmla="*/ 397 w 2973"/>
                <a:gd name="T47" fmla="*/ 824 h 1702"/>
                <a:gd name="T48" fmla="*/ 422 w 2973"/>
                <a:gd name="T49" fmla="*/ 811 h 1702"/>
                <a:gd name="T50" fmla="*/ 446 w 2973"/>
                <a:gd name="T51" fmla="*/ 790 h 1702"/>
                <a:gd name="T52" fmla="*/ 478 w 2973"/>
                <a:gd name="T53" fmla="*/ 770 h 1702"/>
                <a:gd name="T54" fmla="*/ 499 w 2973"/>
                <a:gd name="T55" fmla="*/ 753 h 1702"/>
                <a:gd name="T56" fmla="*/ 537 w 2973"/>
                <a:gd name="T57" fmla="*/ 740 h 1702"/>
                <a:gd name="T58" fmla="*/ 565 w 2973"/>
                <a:gd name="T59" fmla="*/ 723 h 1702"/>
                <a:gd name="T60" fmla="*/ 586 w 2973"/>
                <a:gd name="T61" fmla="*/ 703 h 1702"/>
                <a:gd name="T62" fmla="*/ 614 w 2973"/>
                <a:gd name="T63" fmla="*/ 688 h 1702"/>
                <a:gd name="T64" fmla="*/ 652 w 2973"/>
                <a:gd name="T65" fmla="*/ 673 h 1702"/>
                <a:gd name="T66" fmla="*/ 680 w 2973"/>
                <a:gd name="T67" fmla="*/ 653 h 1702"/>
                <a:gd name="T68" fmla="*/ 742 w 2973"/>
                <a:gd name="T69" fmla="*/ 638 h 1702"/>
                <a:gd name="T70" fmla="*/ 772 w 2973"/>
                <a:gd name="T71" fmla="*/ 625 h 1702"/>
                <a:gd name="T72" fmla="*/ 799 w 2973"/>
                <a:gd name="T73" fmla="*/ 615 h 1702"/>
                <a:gd name="T74" fmla="*/ 816 w 2973"/>
                <a:gd name="T75" fmla="*/ 597 h 1702"/>
                <a:gd name="T76" fmla="*/ 850 w 2973"/>
                <a:gd name="T77" fmla="*/ 580 h 1702"/>
                <a:gd name="T78" fmla="*/ 889 w 2973"/>
                <a:gd name="T79" fmla="*/ 558 h 1702"/>
                <a:gd name="T80" fmla="*/ 925 w 2973"/>
                <a:gd name="T81" fmla="*/ 545 h 1702"/>
                <a:gd name="T82" fmla="*/ 961 w 2973"/>
                <a:gd name="T83" fmla="*/ 530 h 1702"/>
                <a:gd name="T84" fmla="*/ 1032 w 2973"/>
                <a:gd name="T85" fmla="*/ 519 h 1702"/>
                <a:gd name="T86" fmla="*/ 1072 w 2973"/>
                <a:gd name="T87" fmla="*/ 502 h 1702"/>
                <a:gd name="T88" fmla="*/ 1108 w 2973"/>
                <a:gd name="T89" fmla="*/ 489 h 1702"/>
                <a:gd name="T90" fmla="*/ 1179 w 2973"/>
                <a:gd name="T91" fmla="*/ 470 h 1702"/>
                <a:gd name="T92" fmla="*/ 1268 w 2973"/>
                <a:gd name="T93" fmla="*/ 457 h 1702"/>
                <a:gd name="T94" fmla="*/ 1296 w 2973"/>
                <a:gd name="T95" fmla="*/ 439 h 1702"/>
                <a:gd name="T96" fmla="*/ 1370 w 2973"/>
                <a:gd name="T97" fmla="*/ 424 h 1702"/>
                <a:gd name="T98" fmla="*/ 1407 w 2973"/>
                <a:gd name="T99" fmla="*/ 398 h 1702"/>
                <a:gd name="T100" fmla="*/ 1475 w 2973"/>
                <a:gd name="T101" fmla="*/ 381 h 1702"/>
                <a:gd name="T102" fmla="*/ 1524 w 2973"/>
                <a:gd name="T103" fmla="*/ 361 h 1702"/>
                <a:gd name="T104" fmla="*/ 1603 w 2973"/>
                <a:gd name="T105" fmla="*/ 344 h 1702"/>
                <a:gd name="T106" fmla="*/ 1654 w 2973"/>
                <a:gd name="T107" fmla="*/ 323 h 1702"/>
                <a:gd name="T108" fmla="*/ 1718 w 2973"/>
                <a:gd name="T109" fmla="*/ 305 h 1702"/>
                <a:gd name="T110" fmla="*/ 1854 w 2973"/>
                <a:gd name="T111" fmla="*/ 279 h 1702"/>
                <a:gd name="T112" fmla="*/ 1963 w 2973"/>
                <a:gd name="T113" fmla="*/ 255 h 1702"/>
                <a:gd name="T114" fmla="*/ 2114 w 2973"/>
                <a:gd name="T115" fmla="*/ 223 h 1702"/>
                <a:gd name="T116" fmla="*/ 2242 w 2973"/>
                <a:gd name="T117" fmla="*/ 191 h 1702"/>
                <a:gd name="T118" fmla="*/ 2447 w 2973"/>
                <a:gd name="T119" fmla="*/ 139 h 1702"/>
                <a:gd name="T120" fmla="*/ 2715 w 2973"/>
                <a:gd name="T121" fmla="*/ 85 h 1702"/>
                <a:gd name="T122" fmla="*/ 2875 w 2973"/>
                <a:gd name="T123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73" h="1702">
                  <a:moveTo>
                    <a:pt x="0" y="1702"/>
                  </a:moveTo>
                  <a:lnTo>
                    <a:pt x="0" y="1702"/>
                  </a:lnTo>
                  <a:lnTo>
                    <a:pt x="2" y="1702"/>
                  </a:lnTo>
                  <a:lnTo>
                    <a:pt x="2" y="1692"/>
                  </a:lnTo>
                  <a:lnTo>
                    <a:pt x="7" y="1692"/>
                  </a:lnTo>
                  <a:lnTo>
                    <a:pt x="7" y="1651"/>
                  </a:lnTo>
                  <a:lnTo>
                    <a:pt x="9" y="1651"/>
                  </a:lnTo>
                  <a:lnTo>
                    <a:pt x="9" y="1616"/>
                  </a:lnTo>
                  <a:lnTo>
                    <a:pt x="11" y="1616"/>
                  </a:lnTo>
                  <a:lnTo>
                    <a:pt x="11" y="1586"/>
                  </a:lnTo>
                  <a:lnTo>
                    <a:pt x="15" y="1586"/>
                  </a:lnTo>
                  <a:lnTo>
                    <a:pt x="15" y="1566"/>
                  </a:lnTo>
                  <a:lnTo>
                    <a:pt x="17" y="1566"/>
                  </a:lnTo>
                  <a:lnTo>
                    <a:pt x="17" y="1542"/>
                  </a:lnTo>
                  <a:lnTo>
                    <a:pt x="19" y="1542"/>
                  </a:lnTo>
                  <a:lnTo>
                    <a:pt x="19" y="1523"/>
                  </a:lnTo>
                  <a:lnTo>
                    <a:pt x="22" y="1523"/>
                  </a:lnTo>
                  <a:lnTo>
                    <a:pt x="22" y="1488"/>
                  </a:lnTo>
                  <a:lnTo>
                    <a:pt x="24" y="1488"/>
                  </a:lnTo>
                  <a:lnTo>
                    <a:pt x="24" y="1473"/>
                  </a:lnTo>
                  <a:lnTo>
                    <a:pt x="28" y="1473"/>
                  </a:lnTo>
                  <a:lnTo>
                    <a:pt x="28" y="1454"/>
                  </a:lnTo>
                  <a:lnTo>
                    <a:pt x="30" y="1454"/>
                  </a:lnTo>
                  <a:lnTo>
                    <a:pt x="30" y="1439"/>
                  </a:lnTo>
                  <a:lnTo>
                    <a:pt x="34" y="1439"/>
                  </a:lnTo>
                  <a:lnTo>
                    <a:pt x="34" y="1423"/>
                  </a:lnTo>
                  <a:lnTo>
                    <a:pt x="36" y="1423"/>
                  </a:lnTo>
                  <a:lnTo>
                    <a:pt x="36" y="1408"/>
                  </a:lnTo>
                  <a:lnTo>
                    <a:pt x="39" y="1408"/>
                  </a:lnTo>
                  <a:lnTo>
                    <a:pt x="39" y="1395"/>
                  </a:lnTo>
                  <a:lnTo>
                    <a:pt x="41" y="1395"/>
                  </a:lnTo>
                  <a:lnTo>
                    <a:pt x="41" y="1374"/>
                  </a:lnTo>
                  <a:lnTo>
                    <a:pt x="45" y="1374"/>
                  </a:lnTo>
                  <a:lnTo>
                    <a:pt x="45" y="1359"/>
                  </a:lnTo>
                  <a:lnTo>
                    <a:pt x="47" y="1359"/>
                  </a:lnTo>
                  <a:lnTo>
                    <a:pt x="47" y="1348"/>
                  </a:lnTo>
                  <a:lnTo>
                    <a:pt x="49" y="1348"/>
                  </a:lnTo>
                  <a:lnTo>
                    <a:pt x="49" y="1328"/>
                  </a:lnTo>
                  <a:lnTo>
                    <a:pt x="51" y="1328"/>
                  </a:lnTo>
                  <a:lnTo>
                    <a:pt x="51" y="1324"/>
                  </a:lnTo>
                  <a:lnTo>
                    <a:pt x="56" y="1324"/>
                  </a:lnTo>
                  <a:lnTo>
                    <a:pt x="56" y="1315"/>
                  </a:lnTo>
                  <a:lnTo>
                    <a:pt x="58" y="1315"/>
                  </a:lnTo>
                  <a:lnTo>
                    <a:pt x="58" y="1300"/>
                  </a:lnTo>
                  <a:lnTo>
                    <a:pt x="60" y="1300"/>
                  </a:lnTo>
                  <a:lnTo>
                    <a:pt x="60" y="1287"/>
                  </a:lnTo>
                  <a:lnTo>
                    <a:pt x="62" y="1287"/>
                  </a:lnTo>
                  <a:lnTo>
                    <a:pt x="62" y="1276"/>
                  </a:lnTo>
                  <a:lnTo>
                    <a:pt x="66" y="1276"/>
                  </a:lnTo>
                  <a:lnTo>
                    <a:pt x="66" y="1266"/>
                  </a:lnTo>
                  <a:lnTo>
                    <a:pt x="68" y="1266"/>
                  </a:lnTo>
                  <a:lnTo>
                    <a:pt x="68" y="1263"/>
                  </a:lnTo>
                  <a:lnTo>
                    <a:pt x="71" y="1263"/>
                  </a:lnTo>
                  <a:lnTo>
                    <a:pt x="71" y="1250"/>
                  </a:lnTo>
                  <a:lnTo>
                    <a:pt x="73" y="1250"/>
                  </a:lnTo>
                  <a:lnTo>
                    <a:pt x="73" y="1248"/>
                  </a:lnTo>
                  <a:lnTo>
                    <a:pt x="77" y="1248"/>
                  </a:lnTo>
                  <a:lnTo>
                    <a:pt x="77" y="1231"/>
                  </a:lnTo>
                  <a:lnTo>
                    <a:pt x="79" y="1231"/>
                  </a:lnTo>
                  <a:lnTo>
                    <a:pt x="79" y="1216"/>
                  </a:lnTo>
                  <a:lnTo>
                    <a:pt x="85" y="1216"/>
                  </a:lnTo>
                  <a:lnTo>
                    <a:pt x="85" y="1214"/>
                  </a:lnTo>
                  <a:lnTo>
                    <a:pt x="88" y="1214"/>
                  </a:lnTo>
                  <a:lnTo>
                    <a:pt x="88" y="1207"/>
                  </a:lnTo>
                  <a:lnTo>
                    <a:pt x="94" y="1207"/>
                  </a:lnTo>
                  <a:lnTo>
                    <a:pt x="94" y="1198"/>
                  </a:lnTo>
                  <a:lnTo>
                    <a:pt x="96" y="1198"/>
                  </a:lnTo>
                  <a:lnTo>
                    <a:pt x="96" y="1190"/>
                  </a:lnTo>
                  <a:lnTo>
                    <a:pt x="98" y="1190"/>
                  </a:lnTo>
                  <a:lnTo>
                    <a:pt x="98" y="1181"/>
                  </a:lnTo>
                  <a:lnTo>
                    <a:pt x="103" y="1181"/>
                  </a:lnTo>
                  <a:lnTo>
                    <a:pt x="103" y="1179"/>
                  </a:lnTo>
                  <a:lnTo>
                    <a:pt x="103" y="1179"/>
                  </a:lnTo>
                  <a:lnTo>
                    <a:pt x="103" y="1175"/>
                  </a:lnTo>
                  <a:lnTo>
                    <a:pt x="109" y="1175"/>
                  </a:lnTo>
                  <a:lnTo>
                    <a:pt x="109" y="1168"/>
                  </a:lnTo>
                  <a:lnTo>
                    <a:pt x="111" y="1168"/>
                  </a:lnTo>
                  <a:lnTo>
                    <a:pt x="111" y="1160"/>
                  </a:lnTo>
                  <a:lnTo>
                    <a:pt x="115" y="1160"/>
                  </a:lnTo>
                  <a:lnTo>
                    <a:pt x="115" y="1142"/>
                  </a:lnTo>
                  <a:lnTo>
                    <a:pt x="117" y="1142"/>
                  </a:lnTo>
                  <a:lnTo>
                    <a:pt x="117" y="1138"/>
                  </a:lnTo>
                  <a:lnTo>
                    <a:pt x="120" y="1138"/>
                  </a:lnTo>
                  <a:lnTo>
                    <a:pt x="120" y="1136"/>
                  </a:lnTo>
                  <a:lnTo>
                    <a:pt x="124" y="1136"/>
                  </a:lnTo>
                  <a:lnTo>
                    <a:pt x="124" y="1131"/>
                  </a:lnTo>
                  <a:lnTo>
                    <a:pt x="128" y="1131"/>
                  </a:lnTo>
                  <a:lnTo>
                    <a:pt x="128" y="1121"/>
                  </a:lnTo>
                  <a:lnTo>
                    <a:pt x="130" y="1121"/>
                  </a:lnTo>
                  <a:lnTo>
                    <a:pt x="130" y="1116"/>
                  </a:lnTo>
                  <a:lnTo>
                    <a:pt x="132" y="1116"/>
                  </a:lnTo>
                  <a:lnTo>
                    <a:pt x="132" y="1110"/>
                  </a:lnTo>
                  <a:lnTo>
                    <a:pt x="137" y="1110"/>
                  </a:lnTo>
                  <a:lnTo>
                    <a:pt x="137" y="1108"/>
                  </a:lnTo>
                  <a:lnTo>
                    <a:pt x="139" y="1108"/>
                  </a:lnTo>
                  <a:lnTo>
                    <a:pt x="139" y="1101"/>
                  </a:lnTo>
                  <a:lnTo>
                    <a:pt x="141" y="1101"/>
                  </a:lnTo>
                  <a:lnTo>
                    <a:pt x="141" y="1097"/>
                  </a:lnTo>
                  <a:lnTo>
                    <a:pt x="145" y="1097"/>
                  </a:lnTo>
                  <a:lnTo>
                    <a:pt x="145" y="1093"/>
                  </a:lnTo>
                  <a:lnTo>
                    <a:pt x="147" y="1093"/>
                  </a:lnTo>
                  <a:lnTo>
                    <a:pt x="147" y="1088"/>
                  </a:lnTo>
                  <a:lnTo>
                    <a:pt x="152" y="1088"/>
                  </a:lnTo>
                  <a:lnTo>
                    <a:pt x="152" y="1077"/>
                  </a:lnTo>
                  <a:lnTo>
                    <a:pt x="154" y="1077"/>
                  </a:lnTo>
                  <a:lnTo>
                    <a:pt x="154" y="1075"/>
                  </a:lnTo>
                  <a:lnTo>
                    <a:pt x="156" y="1075"/>
                  </a:lnTo>
                  <a:lnTo>
                    <a:pt x="156" y="1071"/>
                  </a:lnTo>
                  <a:lnTo>
                    <a:pt x="158" y="1071"/>
                  </a:lnTo>
                  <a:lnTo>
                    <a:pt x="158" y="1062"/>
                  </a:lnTo>
                  <a:lnTo>
                    <a:pt x="160" y="1062"/>
                  </a:lnTo>
                  <a:lnTo>
                    <a:pt x="160" y="1058"/>
                  </a:lnTo>
                  <a:lnTo>
                    <a:pt x="164" y="1058"/>
                  </a:lnTo>
                  <a:lnTo>
                    <a:pt x="164" y="1056"/>
                  </a:lnTo>
                  <a:lnTo>
                    <a:pt x="166" y="1056"/>
                  </a:lnTo>
                  <a:lnTo>
                    <a:pt x="166" y="1043"/>
                  </a:lnTo>
                  <a:lnTo>
                    <a:pt x="169" y="1043"/>
                  </a:lnTo>
                  <a:lnTo>
                    <a:pt x="169" y="1041"/>
                  </a:lnTo>
                  <a:lnTo>
                    <a:pt x="173" y="1041"/>
                  </a:lnTo>
                  <a:lnTo>
                    <a:pt x="173" y="1038"/>
                  </a:lnTo>
                  <a:lnTo>
                    <a:pt x="175" y="1038"/>
                  </a:lnTo>
                  <a:lnTo>
                    <a:pt x="175" y="1030"/>
                  </a:lnTo>
                  <a:lnTo>
                    <a:pt x="179" y="1030"/>
                  </a:lnTo>
                  <a:lnTo>
                    <a:pt x="179" y="1028"/>
                  </a:lnTo>
                  <a:lnTo>
                    <a:pt x="181" y="1028"/>
                  </a:lnTo>
                  <a:lnTo>
                    <a:pt x="181" y="1021"/>
                  </a:lnTo>
                  <a:lnTo>
                    <a:pt x="186" y="1021"/>
                  </a:lnTo>
                  <a:lnTo>
                    <a:pt x="186" y="1019"/>
                  </a:lnTo>
                  <a:lnTo>
                    <a:pt x="190" y="1019"/>
                  </a:lnTo>
                  <a:lnTo>
                    <a:pt x="190" y="1017"/>
                  </a:lnTo>
                  <a:lnTo>
                    <a:pt x="194" y="1017"/>
                  </a:lnTo>
                  <a:lnTo>
                    <a:pt x="194" y="1010"/>
                  </a:lnTo>
                  <a:lnTo>
                    <a:pt x="196" y="1010"/>
                  </a:lnTo>
                  <a:lnTo>
                    <a:pt x="196" y="1008"/>
                  </a:lnTo>
                  <a:lnTo>
                    <a:pt x="203" y="1008"/>
                  </a:lnTo>
                  <a:lnTo>
                    <a:pt x="203" y="1006"/>
                  </a:lnTo>
                  <a:lnTo>
                    <a:pt x="205" y="1006"/>
                  </a:lnTo>
                  <a:lnTo>
                    <a:pt x="205" y="997"/>
                  </a:lnTo>
                  <a:lnTo>
                    <a:pt x="207" y="997"/>
                  </a:lnTo>
                  <a:lnTo>
                    <a:pt x="207" y="993"/>
                  </a:lnTo>
                  <a:lnTo>
                    <a:pt x="213" y="993"/>
                  </a:lnTo>
                  <a:lnTo>
                    <a:pt x="213" y="989"/>
                  </a:lnTo>
                  <a:lnTo>
                    <a:pt x="218" y="989"/>
                  </a:lnTo>
                  <a:lnTo>
                    <a:pt x="218" y="987"/>
                  </a:lnTo>
                  <a:lnTo>
                    <a:pt x="220" y="987"/>
                  </a:lnTo>
                  <a:lnTo>
                    <a:pt x="220" y="982"/>
                  </a:lnTo>
                  <a:lnTo>
                    <a:pt x="222" y="982"/>
                  </a:lnTo>
                  <a:lnTo>
                    <a:pt x="222" y="980"/>
                  </a:lnTo>
                  <a:lnTo>
                    <a:pt x="226" y="980"/>
                  </a:lnTo>
                  <a:lnTo>
                    <a:pt x="226" y="978"/>
                  </a:lnTo>
                  <a:lnTo>
                    <a:pt x="228" y="978"/>
                  </a:lnTo>
                  <a:lnTo>
                    <a:pt x="228" y="971"/>
                  </a:lnTo>
                  <a:lnTo>
                    <a:pt x="230" y="971"/>
                  </a:lnTo>
                  <a:lnTo>
                    <a:pt x="230" y="967"/>
                  </a:lnTo>
                  <a:lnTo>
                    <a:pt x="235" y="967"/>
                  </a:lnTo>
                  <a:lnTo>
                    <a:pt x="235" y="961"/>
                  </a:lnTo>
                  <a:lnTo>
                    <a:pt x="241" y="961"/>
                  </a:lnTo>
                  <a:lnTo>
                    <a:pt x="241" y="958"/>
                  </a:lnTo>
                  <a:lnTo>
                    <a:pt x="245" y="958"/>
                  </a:lnTo>
                  <a:lnTo>
                    <a:pt x="245" y="954"/>
                  </a:lnTo>
                  <a:lnTo>
                    <a:pt x="250" y="954"/>
                  </a:lnTo>
                  <a:lnTo>
                    <a:pt x="250" y="950"/>
                  </a:lnTo>
                  <a:lnTo>
                    <a:pt x="252" y="950"/>
                  </a:lnTo>
                  <a:lnTo>
                    <a:pt x="252" y="948"/>
                  </a:lnTo>
                  <a:lnTo>
                    <a:pt x="264" y="948"/>
                  </a:lnTo>
                  <a:lnTo>
                    <a:pt x="264" y="943"/>
                  </a:lnTo>
                  <a:lnTo>
                    <a:pt x="267" y="943"/>
                  </a:lnTo>
                  <a:lnTo>
                    <a:pt x="267" y="935"/>
                  </a:lnTo>
                  <a:lnTo>
                    <a:pt x="269" y="935"/>
                  </a:lnTo>
                  <a:lnTo>
                    <a:pt x="269" y="932"/>
                  </a:lnTo>
                  <a:lnTo>
                    <a:pt x="273" y="932"/>
                  </a:lnTo>
                  <a:lnTo>
                    <a:pt x="273" y="928"/>
                  </a:lnTo>
                  <a:lnTo>
                    <a:pt x="275" y="928"/>
                  </a:lnTo>
                  <a:lnTo>
                    <a:pt x="275" y="922"/>
                  </a:lnTo>
                  <a:lnTo>
                    <a:pt x="277" y="922"/>
                  </a:lnTo>
                  <a:lnTo>
                    <a:pt x="277" y="917"/>
                  </a:lnTo>
                  <a:lnTo>
                    <a:pt x="279" y="917"/>
                  </a:lnTo>
                  <a:lnTo>
                    <a:pt x="279" y="915"/>
                  </a:lnTo>
                  <a:lnTo>
                    <a:pt x="284" y="915"/>
                  </a:lnTo>
                  <a:lnTo>
                    <a:pt x="284" y="911"/>
                  </a:lnTo>
                  <a:lnTo>
                    <a:pt x="296" y="911"/>
                  </a:lnTo>
                  <a:lnTo>
                    <a:pt x="296" y="907"/>
                  </a:lnTo>
                  <a:lnTo>
                    <a:pt x="299" y="907"/>
                  </a:lnTo>
                  <a:lnTo>
                    <a:pt x="299" y="900"/>
                  </a:lnTo>
                  <a:lnTo>
                    <a:pt x="305" y="900"/>
                  </a:lnTo>
                  <a:lnTo>
                    <a:pt x="305" y="898"/>
                  </a:lnTo>
                  <a:lnTo>
                    <a:pt x="307" y="898"/>
                  </a:lnTo>
                  <a:lnTo>
                    <a:pt x="307" y="896"/>
                  </a:lnTo>
                  <a:lnTo>
                    <a:pt x="313" y="896"/>
                  </a:lnTo>
                  <a:lnTo>
                    <a:pt x="313" y="891"/>
                  </a:lnTo>
                  <a:lnTo>
                    <a:pt x="316" y="891"/>
                  </a:lnTo>
                  <a:lnTo>
                    <a:pt x="316" y="885"/>
                  </a:lnTo>
                  <a:lnTo>
                    <a:pt x="322" y="885"/>
                  </a:lnTo>
                  <a:lnTo>
                    <a:pt x="322" y="883"/>
                  </a:lnTo>
                  <a:lnTo>
                    <a:pt x="324" y="883"/>
                  </a:lnTo>
                  <a:lnTo>
                    <a:pt x="324" y="872"/>
                  </a:lnTo>
                  <a:lnTo>
                    <a:pt x="328" y="872"/>
                  </a:lnTo>
                  <a:lnTo>
                    <a:pt x="328" y="865"/>
                  </a:lnTo>
                  <a:lnTo>
                    <a:pt x="333" y="865"/>
                  </a:lnTo>
                  <a:lnTo>
                    <a:pt x="333" y="861"/>
                  </a:lnTo>
                  <a:lnTo>
                    <a:pt x="335" y="861"/>
                  </a:lnTo>
                  <a:lnTo>
                    <a:pt x="335" y="857"/>
                  </a:lnTo>
                  <a:lnTo>
                    <a:pt x="337" y="857"/>
                  </a:lnTo>
                  <a:lnTo>
                    <a:pt x="337" y="850"/>
                  </a:lnTo>
                  <a:lnTo>
                    <a:pt x="339" y="850"/>
                  </a:lnTo>
                  <a:lnTo>
                    <a:pt x="339" y="844"/>
                  </a:lnTo>
                  <a:lnTo>
                    <a:pt x="348" y="844"/>
                  </a:lnTo>
                  <a:lnTo>
                    <a:pt x="348" y="842"/>
                  </a:lnTo>
                  <a:lnTo>
                    <a:pt x="358" y="842"/>
                  </a:lnTo>
                  <a:lnTo>
                    <a:pt x="358" y="839"/>
                  </a:lnTo>
                  <a:lnTo>
                    <a:pt x="365" y="839"/>
                  </a:lnTo>
                  <a:lnTo>
                    <a:pt x="365" y="831"/>
                  </a:lnTo>
                  <a:lnTo>
                    <a:pt x="375" y="831"/>
                  </a:lnTo>
                  <a:lnTo>
                    <a:pt x="375" y="826"/>
                  </a:lnTo>
                  <a:lnTo>
                    <a:pt x="397" y="826"/>
                  </a:lnTo>
                  <a:lnTo>
                    <a:pt x="397" y="824"/>
                  </a:lnTo>
                  <a:lnTo>
                    <a:pt x="401" y="824"/>
                  </a:lnTo>
                  <a:lnTo>
                    <a:pt x="401" y="822"/>
                  </a:lnTo>
                  <a:lnTo>
                    <a:pt x="407" y="822"/>
                  </a:lnTo>
                  <a:lnTo>
                    <a:pt x="407" y="816"/>
                  </a:lnTo>
                  <a:lnTo>
                    <a:pt x="412" y="816"/>
                  </a:lnTo>
                  <a:lnTo>
                    <a:pt x="412" y="814"/>
                  </a:lnTo>
                  <a:lnTo>
                    <a:pt x="414" y="814"/>
                  </a:lnTo>
                  <a:lnTo>
                    <a:pt x="414" y="811"/>
                  </a:lnTo>
                  <a:lnTo>
                    <a:pt x="422" y="811"/>
                  </a:lnTo>
                  <a:lnTo>
                    <a:pt x="422" y="807"/>
                  </a:lnTo>
                  <a:lnTo>
                    <a:pt x="426" y="807"/>
                  </a:lnTo>
                  <a:lnTo>
                    <a:pt x="426" y="801"/>
                  </a:lnTo>
                  <a:lnTo>
                    <a:pt x="437" y="801"/>
                  </a:lnTo>
                  <a:lnTo>
                    <a:pt x="437" y="798"/>
                  </a:lnTo>
                  <a:lnTo>
                    <a:pt x="439" y="798"/>
                  </a:lnTo>
                  <a:lnTo>
                    <a:pt x="439" y="792"/>
                  </a:lnTo>
                  <a:lnTo>
                    <a:pt x="446" y="792"/>
                  </a:lnTo>
                  <a:lnTo>
                    <a:pt x="446" y="790"/>
                  </a:lnTo>
                  <a:lnTo>
                    <a:pt x="454" y="790"/>
                  </a:lnTo>
                  <a:lnTo>
                    <a:pt x="454" y="783"/>
                  </a:lnTo>
                  <a:lnTo>
                    <a:pt x="456" y="783"/>
                  </a:lnTo>
                  <a:lnTo>
                    <a:pt x="456" y="781"/>
                  </a:lnTo>
                  <a:lnTo>
                    <a:pt x="467" y="781"/>
                  </a:lnTo>
                  <a:lnTo>
                    <a:pt x="467" y="779"/>
                  </a:lnTo>
                  <a:lnTo>
                    <a:pt x="475" y="779"/>
                  </a:lnTo>
                  <a:lnTo>
                    <a:pt x="475" y="770"/>
                  </a:lnTo>
                  <a:lnTo>
                    <a:pt x="478" y="770"/>
                  </a:lnTo>
                  <a:lnTo>
                    <a:pt x="478" y="766"/>
                  </a:lnTo>
                  <a:lnTo>
                    <a:pt x="484" y="766"/>
                  </a:lnTo>
                  <a:lnTo>
                    <a:pt x="484" y="764"/>
                  </a:lnTo>
                  <a:lnTo>
                    <a:pt x="488" y="764"/>
                  </a:lnTo>
                  <a:lnTo>
                    <a:pt x="488" y="762"/>
                  </a:lnTo>
                  <a:lnTo>
                    <a:pt x="495" y="762"/>
                  </a:lnTo>
                  <a:lnTo>
                    <a:pt x="495" y="755"/>
                  </a:lnTo>
                  <a:lnTo>
                    <a:pt x="499" y="755"/>
                  </a:lnTo>
                  <a:lnTo>
                    <a:pt x="499" y="753"/>
                  </a:lnTo>
                  <a:lnTo>
                    <a:pt x="505" y="753"/>
                  </a:lnTo>
                  <a:lnTo>
                    <a:pt x="505" y="751"/>
                  </a:lnTo>
                  <a:lnTo>
                    <a:pt x="507" y="751"/>
                  </a:lnTo>
                  <a:lnTo>
                    <a:pt x="507" y="744"/>
                  </a:lnTo>
                  <a:lnTo>
                    <a:pt x="514" y="744"/>
                  </a:lnTo>
                  <a:lnTo>
                    <a:pt x="514" y="742"/>
                  </a:lnTo>
                  <a:lnTo>
                    <a:pt x="535" y="742"/>
                  </a:lnTo>
                  <a:lnTo>
                    <a:pt x="535" y="740"/>
                  </a:lnTo>
                  <a:lnTo>
                    <a:pt x="537" y="740"/>
                  </a:lnTo>
                  <a:lnTo>
                    <a:pt x="537" y="733"/>
                  </a:lnTo>
                  <a:lnTo>
                    <a:pt x="552" y="733"/>
                  </a:lnTo>
                  <a:lnTo>
                    <a:pt x="552" y="731"/>
                  </a:lnTo>
                  <a:lnTo>
                    <a:pt x="556" y="731"/>
                  </a:lnTo>
                  <a:lnTo>
                    <a:pt x="556" y="729"/>
                  </a:lnTo>
                  <a:lnTo>
                    <a:pt x="563" y="729"/>
                  </a:lnTo>
                  <a:lnTo>
                    <a:pt x="563" y="725"/>
                  </a:lnTo>
                  <a:lnTo>
                    <a:pt x="565" y="725"/>
                  </a:lnTo>
                  <a:lnTo>
                    <a:pt x="565" y="723"/>
                  </a:lnTo>
                  <a:lnTo>
                    <a:pt x="567" y="723"/>
                  </a:lnTo>
                  <a:lnTo>
                    <a:pt x="567" y="721"/>
                  </a:lnTo>
                  <a:lnTo>
                    <a:pt x="571" y="721"/>
                  </a:lnTo>
                  <a:lnTo>
                    <a:pt x="571" y="712"/>
                  </a:lnTo>
                  <a:lnTo>
                    <a:pt x="573" y="712"/>
                  </a:lnTo>
                  <a:lnTo>
                    <a:pt x="573" y="705"/>
                  </a:lnTo>
                  <a:lnTo>
                    <a:pt x="582" y="705"/>
                  </a:lnTo>
                  <a:lnTo>
                    <a:pt x="582" y="703"/>
                  </a:lnTo>
                  <a:lnTo>
                    <a:pt x="586" y="703"/>
                  </a:lnTo>
                  <a:lnTo>
                    <a:pt x="586" y="701"/>
                  </a:lnTo>
                  <a:lnTo>
                    <a:pt x="591" y="701"/>
                  </a:lnTo>
                  <a:lnTo>
                    <a:pt x="591" y="697"/>
                  </a:lnTo>
                  <a:lnTo>
                    <a:pt x="595" y="697"/>
                  </a:lnTo>
                  <a:lnTo>
                    <a:pt x="595" y="695"/>
                  </a:lnTo>
                  <a:lnTo>
                    <a:pt x="601" y="695"/>
                  </a:lnTo>
                  <a:lnTo>
                    <a:pt x="601" y="692"/>
                  </a:lnTo>
                  <a:lnTo>
                    <a:pt x="614" y="692"/>
                  </a:lnTo>
                  <a:lnTo>
                    <a:pt x="614" y="688"/>
                  </a:lnTo>
                  <a:lnTo>
                    <a:pt x="625" y="688"/>
                  </a:lnTo>
                  <a:lnTo>
                    <a:pt x="625" y="686"/>
                  </a:lnTo>
                  <a:lnTo>
                    <a:pt x="633" y="686"/>
                  </a:lnTo>
                  <a:lnTo>
                    <a:pt x="633" y="682"/>
                  </a:lnTo>
                  <a:lnTo>
                    <a:pt x="635" y="682"/>
                  </a:lnTo>
                  <a:lnTo>
                    <a:pt x="635" y="677"/>
                  </a:lnTo>
                  <a:lnTo>
                    <a:pt x="650" y="677"/>
                  </a:lnTo>
                  <a:lnTo>
                    <a:pt x="650" y="673"/>
                  </a:lnTo>
                  <a:lnTo>
                    <a:pt x="652" y="673"/>
                  </a:lnTo>
                  <a:lnTo>
                    <a:pt x="652" y="666"/>
                  </a:lnTo>
                  <a:lnTo>
                    <a:pt x="661" y="666"/>
                  </a:lnTo>
                  <a:lnTo>
                    <a:pt x="661" y="664"/>
                  </a:lnTo>
                  <a:lnTo>
                    <a:pt x="665" y="664"/>
                  </a:lnTo>
                  <a:lnTo>
                    <a:pt x="665" y="658"/>
                  </a:lnTo>
                  <a:lnTo>
                    <a:pt x="667" y="658"/>
                  </a:lnTo>
                  <a:lnTo>
                    <a:pt x="667" y="656"/>
                  </a:lnTo>
                  <a:lnTo>
                    <a:pt x="680" y="656"/>
                  </a:lnTo>
                  <a:lnTo>
                    <a:pt x="680" y="653"/>
                  </a:lnTo>
                  <a:lnTo>
                    <a:pt x="697" y="653"/>
                  </a:lnTo>
                  <a:lnTo>
                    <a:pt x="697" y="649"/>
                  </a:lnTo>
                  <a:lnTo>
                    <a:pt x="703" y="649"/>
                  </a:lnTo>
                  <a:lnTo>
                    <a:pt x="703" y="645"/>
                  </a:lnTo>
                  <a:lnTo>
                    <a:pt x="723" y="645"/>
                  </a:lnTo>
                  <a:lnTo>
                    <a:pt x="723" y="643"/>
                  </a:lnTo>
                  <a:lnTo>
                    <a:pt x="729" y="643"/>
                  </a:lnTo>
                  <a:lnTo>
                    <a:pt x="729" y="638"/>
                  </a:lnTo>
                  <a:lnTo>
                    <a:pt x="742" y="638"/>
                  </a:lnTo>
                  <a:lnTo>
                    <a:pt x="742" y="636"/>
                  </a:lnTo>
                  <a:lnTo>
                    <a:pt x="746" y="636"/>
                  </a:lnTo>
                  <a:lnTo>
                    <a:pt x="746" y="634"/>
                  </a:lnTo>
                  <a:lnTo>
                    <a:pt x="761" y="634"/>
                  </a:lnTo>
                  <a:lnTo>
                    <a:pt x="761" y="630"/>
                  </a:lnTo>
                  <a:lnTo>
                    <a:pt x="763" y="630"/>
                  </a:lnTo>
                  <a:lnTo>
                    <a:pt x="763" y="627"/>
                  </a:lnTo>
                  <a:lnTo>
                    <a:pt x="772" y="627"/>
                  </a:lnTo>
                  <a:lnTo>
                    <a:pt x="772" y="625"/>
                  </a:lnTo>
                  <a:lnTo>
                    <a:pt x="774" y="625"/>
                  </a:lnTo>
                  <a:lnTo>
                    <a:pt x="774" y="623"/>
                  </a:lnTo>
                  <a:lnTo>
                    <a:pt x="776" y="623"/>
                  </a:lnTo>
                  <a:lnTo>
                    <a:pt x="776" y="619"/>
                  </a:lnTo>
                  <a:lnTo>
                    <a:pt x="778" y="619"/>
                  </a:lnTo>
                  <a:lnTo>
                    <a:pt x="778" y="617"/>
                  </a:lnTo>
                  <a:lnTo>
                    <a:pt x="791" y="617"/>
                  </a:lnTo>
                  <a:lnTo>
                    <a:pt x="791" y="615"/>
                  </a:lnTo>
                  <a:lnTo>
                    <a:pt x="799" y="615"/>
                  </a:lnTo>
                  <a:lnTo>
                    <a:pt x="799" y="610"/>
                  </a:lnTo>
                  <a:lnTo>
                    <a:pt x="804" y="610"/>
                  </a:lnTo>
                  <a:lnTo>
                    <a:pt x="804" y="606"/>
                  </a:lnTo>
                  <a:lnTo>
                    <a:pt x="806" y="606"/>
                  </a:lnTo>
                  <a:lnTo>
                    <a:pt x="806" y="602"/>
                  </a:lnTo>
                  <a:lnTo>
                    <a:pt x="810" y="602"/>
                  </a:lnTo>
                  <a:lnTo>
                    <a:pt x="810" y="599"/>
                  </a:lnTo>
                  <a:lnTo>
                    <a:pt x="816" y="599"/>
                  </a:lnTo>
                  <a:lnTo>
                    <a:pt x="816" y="597"/>
                  </a:lnTo>
                  <a:lnTo>
                    <a:pt x="825" y="597"/>
                  </a:lnTo>
                  <a:lnTo>
                    <a:pt x="825" y="591"/>
                  </a:lnTo>
                  <a:lnTo>
                    <a:pt x="831" y="591"/>
                  </a:lnTo>
                  <a:lnTo>
                    <a:pt x="831" y="586"/>
                  </a:lnTo>
                  <a:lnTo>
                    <a:pt x="833" y="586"/>
                  </a:lnTo>
                  <a:lnTo>
                    <a:pt x="833" y="582"/>
                  </a:lnTo>
                  <a:lnTo>
                    <a:pt x="844" y="582"/>
                  </a:lnTo>
                  <a:lnTo>
                    <a:pt x="844" y="580"/>
                  </a:lnTo>
                  <a:lnTo>
                    <a:pt x="850" y="580"/>
                  </a:lnTo>
                  <a:lnTo>
                    <a:pt x="850" y="573"/>
                  </a:lnTo>
                  <a:lnTo>
                    <a:pt x="857" y="573"/>
                  </a:lnTo>
                  <a:lnTo>
                    <a:pt x="857" y="571"/>
                  </a:lnTo>
                  <a:lnTo>
                    <a:pt x="863" y="571"/>
                  </a:lnTo>
                  <a:lnTo>
                    <a:pt x="863" y="565"/>
                  </a:lnTo>
                  <a:lnTo>
                    <a:pt x="878" y="565"/>
                  </a:lnTo>
                  <a:lnTo>
                    <a:pt x="878" y="563"/>
                  </a:lnTo>
                  <a:lnTo>
                    <a:pt x="889" y="563"/>
                  </a:lnTo>
                  <a:lnTo>
                    <a:pt x="889" y="558"/>
                  </a:lnTo>
                  <a:lnTo>
                    <a:pt x="908" y="558"/>
                  </a:lnTo>
                  <a:lnTo>
                    <a:pt x="908" y="558"/>
                  </a:lnTo>
                  <a:lnTo>
                    <a:pt x="910" y="558"/>
                  </a:lnTo>
                  <a:lnTo>
                    <a:pt x="910" y="554"/>
                  </a:lnTo>
                  <a:lnTo>
                    <a:pt x="917" y="554"/>
                  </a:lnTo>
                  <a:lnTo>
                    <a:pt x="917" y="552"/>
                  </a:lnTo>
                  <a:lnTo>
                    <a:pt x="923" y="552"/>
                  </a:lnTo>
                  <a:lnTo>
                    <a:pt x="923" y="545"/>
                  </a:lnTo>
                  <a:lnTo>
                    <a:pt x="925" y="545"/>
                  </a:lnTo>
                  <a:lnTo>
                    <a:pt x="925" y="543"/>
                  </a:lnTo>
                  <a:lnTo>
                    <a:pt x="931" y="543"/>
                  </a:lnTo>
                  <a:lnTo>
                    <a:pt x="931" y="539"/>
                  </a:lnTo>
                  <a:lnTo>
                    <a:pt x="936" y="539"/>
                  </a:lnTo>
                  <a:lnTo>
                    <a:pt x="936" y="537"/>
                  </a:lnTo>
                  <a:lnTo>
                    <a:pt x="944" y="537"/>
                  </a:lnTo>
                  <a:lnTo>
                    <a:pt x="944" y="532"/>
                  </a:lnTo>
                  <a:lnTo>
                    <a:pt x="961" y="532"/>
                  </a:lnTo>
                  <a:lnTo>
                    <a:pt x="961" y="530"/>
                  </a:lnTo>
                  <a:lnTo>
                    <a:pt x="970" y="530"/>
                  </a:lnTo>
                  <a:lnTo>
                    <a:pt x="970" y="528"/>
                  </a:lnTo>
                  <a:lnTo>
                    <a:pt x="993" y="528"/>
                  </a:lnTo>
                  <a:lnTo>
                    <a:pt x="993" y="524"/>
                  </a:lnTo>
                  <a:lnTo>
                    <a:pt x="1025" y="524"/>
                  </a:lnTo>
                  <a:lnTo>
                    <a:pt x="1025" y="522"/>
                  </a:lnTo>
                  <a:lnTo>
                    <a:pt x="1029" y="522"/>
                  </a:lnTo>
                  <a:lnTo>
                    <a:pt x="1029" y="519"/>
                  </a:lnTo>
                  <a:lnTo>
                    <a:pt x="1032" y="519"/>
                  </a:lnTo>
                  <a:lnTo>
                    <a:pt x="1032" y="515"/>
                  </a:lnTo>
                  <a:lnTo>
                    <a:pt x="1040" y="515"/>
                  </a:lnTo>
                  <a:lnTo>
                    <a:pt x="1040" y="513"/>
                  </a:lnTo>
                  <a:lnTo>
                    <a:pt x="1042" y="513"/>
                  </a:lnTo>
                  <a:lnTo>
                    <a:pt x="1042" y="509"/>
                  </a:lnTo>
                  <a:lnTo>
                    <a:pt x="1053" y="509"/>
                  </a:lnTo>
                  <a:lnTo>
                    <a:pt x="1053" y="506"/>
                  </a:lnTo>
                  <a:lnTo>
                    <a:pt x="1072" y="506"/>
                  </a:lnTo>
                  <a:lnTo>
                    <a:pt x="1072" y="502"/>
                  </a:lnTo>
                  <a:lnTo>
                    <a:pt x="1079" y="502"/>
                  </a:lnTo>
                  <a:lnTo>
                    <a:pt x="1079" y="500"/>
                  </a:lnTo>
                  <a:lnTo>
                    <a:pt x="1098" y="500"/>
                  </a:lnTo>
                  <a:lnTo>
                    <a:pt x="1098" y="496"/>
                  </a:lnTo>
                  <a:lnTo>
                    <a:pt x="1102" y="496"/>
                  </a:lnTo>
                  <a:lnTo>
                    <a:pt x="1102" y="493"/>
                  </a:lnTo>
                  <a:lnTo>
                    <a:pt x="1106" y="493"/>
                  </a:lnTo>
                  <a:lnTo>
                    <a:pt x="1106" y="489"/>
                  </a:lnTo>
                  <a:lnTo>
                    <a:pt x="1108" y="489"/>
                  </a:lnTo>
                  <a:lnTo>
                    <a:pt x="1108" y="487"/>
                  </a:lnTo>
                  <a:lnTo>
                    <a:pt x="1117" y="487"/>
                  </a:lnTo>
                  <a:lnTo>
                    <a:pt x="1117" y="480"/>
                  </a:lnTo>
                  <a:lnTo>
                    <a:pt x="1149" y="480"/>
                  </a:lnTo>
                  <a:lnTo>
                    <a:pt x="1149" y="478"/>
                  </a:lnTo>
                  <a:lnTo>
                    <a:pt x="1153" y="478"/>
                  </a:lnTo>
                  <a:lnTo>
                    <a:pt x="1153" y="474"/>
                  </a:lnTo>
                  <a:lnTo>
                    <a:pt x="1179" y="474"/>
                  </a:lnTo>
                  <a:lnTo>
                    <a:pt x="1179" y="470"/>
                  </a:lnTo>
                  <a:lnTo>
                    <a:pt x="1219" y="470"/>
                  </a:lnTo>
                  <a:lnTo>
                    <a:pt x="1219" y="467"/>
                  </a:lnTo>
                  <a:lnTo>
                    <a:pt x="1230" y="467"/>
                  </a:lnTo>
                  <a:lnTo>
                    <a:pt x="1230" y="463"/>
                  </a:lnTo>
                  <a:lnTo>
                    <a:pt x="1236" y="463"/>
                  </a:lnTo>
                  <a:lnTo>
                    <a:pt x="1236" y="459"/>
                  </a:lnTo>
                  <a:lnTo>
                    <a:pt x="1238" y="459"/>
                  </a:lnTo>
                  <a:lnTo>
                    <a:pt x="1238" y="457"/>
                  </a:lnTo>
                  <a:lnTo>
                    <a:pt x="1268" y="457"/>
                  </a:lnTo>
                  <a:lnTo>
                    <a:pt x="1268" y="452"/>
                  </a:lnTo>
                  <a:lnTo>
                    <a:pt x="1281" y="452"/>
                  </a:lnTo>
                  <a:lnTo>
                    <a:pt x="1281" y="450"/>
                  </a:lnTo>
                  <a:lnTo>
                    <a:pt x="1285" y="450"/>
                  </a:lnTo>
                  <a:lnTo>
                    <a:pt x="1285" y="446"/>
                  </a:lnTo>
                  <a:lnTo>
                    <a:pt x="1292" y="446"/>
                  </a:lnTo>
                  <a:lnTo>
                    <a:pt x="1292" y="441"/>
                  </a:lnTo>
                  <a:lnTo>
                    <a:pt x="1296" y="441"/>
                  </a:lnTo>
                  <a:lnTo>
                    <a:pt x="1296" y="439"/>
                  </a:lnTo>
                  <a:lnTo>
                    <a:pt x="1307" y="439"/>
                  </a:lnTo>
                  <a:lnTo>
                    <a:pt x="1307" y="435"/>
                  </a:lnTo>
                  <a:lnTo>
                    <a:pt x="1315" y="435"/>
                  </a:lnTo>
                  <a:lnTo>
                    <a:pt x="1315" y="431"/>
                  </a:lnTo>
                  <a:lnTo>
                    <a:pt x="1345" y="431"/>
                  </a:lnTo>
                  <a:lnTo>
                    <a:pt x="1345" y="429"/>
                  </a:lnTo>
                  <a:lnTo>
                    <a:pt x="1349" y="429"/>
                  </a:lnTo>
                  <a:lnTo>
                    <a:pt x="1349" y="424"/>
                  </a:lnTo>
                  <a:lnTo>
                    <a:pt x="1370" y="424"/>
                  </a:lnTo>
                  <a:lnTo>
                    <a:pt x="1370" y="416"/>
                  </a:lnTo>
                  <a:lnTo>
                    <a:pt x="1379" y="416"/>
                  </a:lnTo>
                  <a:lnTo>
                    <a:pt x="1379" y="411"/>
                  </a:lnTo>
                  <a:lnTo>
                    <a:pt x="1390" y="411"/>
                  </a:lnTo>
                  <a:lnTo>
                    <a:pt x="1390" y="409"/>
                  </a:lnTo>
                  <a:lnTo>
                    <a:pt x="1398" y="409"/>
                  </a:lnTo>
                  <a:lnTo>
                    <a:pt x="1398" y="400"/>
                  </a:lnTo>
                  <a:lnTo>
                    <a:pt x="1407" y="400"/>
                  </a:lnTo>
                  <a:lnTo>
                    <a:pt x="1407" y="398"/>
                  </a:lnTo>
                  <a:lnTo>
                    <a:pt x="1422" y="398"/>
                  </a:lnTo>
                  <a:lnTo>
                    <a:pt x="1422" y="394"/>
                  </a:lnTo>
                  <a:lnTo>
                    <a:pt x="1428" y="394"/>
                  </a:lnTo>
                  <a:lnTo>
                    <a:pt x="1428" y="390"/>
                  </a:lnTo>
                  <a:lnTo>
                    <a:pt x="1434" y="390"/>
                  </a:lnTo>
                  <a:lnTo>
                    <a:pt x="1434" y="385"/>
                  </a:lnTo>
                  <a:lnTo>
                    <a:pt x="1466" y="385"/>
                  </a:lnTo>
                  <a:lnTo>
                    <a:pt x="1466" y="381"/>
                  </a:lnTo>
                  <a:lnTo>
                    <a:pt x="1475" y="381"/>
                  </a:lnTo>
                  <a:lnTo>
                    <a:pt x="1475" y="379"/>
                  </a:lnTo>
                  <a:lnTo>
                    <a:pt x="1498" y="379"/>
                  </a:lnTo>
                  <a:lnTo>
                    <a:pt x="1498" y="372"/>
                  </a:lnTo>
                  <a:lnTo>
                    <a:pt x="1503" y="372"/>
                  </a:lnTo>
                  <a:lnTo>
                    <a:pt x="1503" y="370"/>
                  </a:lnTo>
                  <a:lnTo>
                    <a:pt x="1513" y="370"/>
                  </a:lnTo>
                  <a:lnTo>
                    <a:pt x="1513" y="366"/>
                  </a:lnTo>
                  <a:lnTo>
                    <a:pt x="1524" y="366"/>
                  </a:lnTo>
                  <a:lnTo>
                    <a:pt x="1524" y="361"/>
                  </a:lnTo>
                  <a:lnTo>
                    <a:pt x="1535" y="361"/>
                  </a:lnTo>
                  <a:lnTo>
                    <a:pt x="1535" y="357"/>
                  </a:lnTo>
                  <a:lnTo>
                    <a:pt x="1569" y="357"/>
                  </a:lnTo>
                  <a:lnTo>
                    <a:pt x="1569" y="353"/>
                  </a:lnTo>
                  <a:lnTo>
                    <a:pt x="1586" y="353"/>
                  </a:lnTo>
                  <a:lnTo>
                    <a:pt x="1586" y="348"/>
                  </a:lnTo>
                  <a:lnTo>
                    <a:pt x="1596" y="348"/>
                  </a:lnTo>
                  <a:lnTo>
                    <a:pt x="1596" y="344"/>
                  </a:lnTo>
                  <a:lnTo>
                    <a:pt x="1603" y="344"/>
                  </a:lnTo>
                  <a:lnTo>
                    <a:pt x="1603" y="340"/>
                  </a:lnTo>
                  <a:lnTo>
                    <a:pt x="1605" y="340"/>
                  </a:lnTo>
                  <a:lnTo>
                    <a:pt x="1605" y="336"/>
                  </a:lnTo>
                  <a:lnTo>
                    <a:pt x="1630" y="336"/>
                  </a:lnTo>
                  <a:lnTo>
                    <a:pt x="1630" y="331"/>
                  </a:lnTo>
                  <a:lnTo>
                    <a:pt x="1647" y="331"/>
                  </a:lnTo>
                  <a:lnTo>
                    <a:pt x="1647" y="327"/>
                  </a:lnTo>
                  <a:lnTo>
                    <a:pt x="1654" y="327"/>
                  </a:lnTo>
                  <a:lnTo>
                    <a:pt x="1654" y="323"/>
                  </a:lnTo>
                  <a:lnTo>
                    <a:pt x="1656" y="323"/>
                  </a:lnTo>
                  <a:lnTo>
                    <a:pt x="1656" y="318"/>
                  </a:lnTo>
                  <a:lnTo>
                    <a:pt x="1682" y="318"/>
                  </a:lnTo>
                  <a:lnTo>
                    <a:pt x="1682" y="314"/>
                  </a:lnTo>
                  <a:lnTo>
                    <a:pt x="1696" y="314"/>
                  </a:lnTo>
                  <a:lnTo>
                    <a:pt x="1696" y="310"/>
                  </a:lnTo>
                  <a:lnTo>
                    <a:pt x="1707" y="310"/>
                  </a:lnTo>
                  <a:lnTo>
                    <a:pt x="1707" y="305"/>
                  </a:lnTo>
                  <a:lnTo>
                    <a:pt x="1718" y="305"/>
                  </a:lnTo>
                  <a:lnTo>
                    <a:pt x="1718" y="299"/>
                  </a:lnTo>
                  <a:lnTo>
                    <a:pt x="1809" y="299"/>
                  </a:lnTo>
                  <a:lnTo>
                    <a:pt x="1809" y="294"/>
                  </a:lnTo>
                  <a:lnTo>
                    <a:pt x="1826" y="294"/>
                  </a:lnTo>
                  <a:lnTo>
                    <a:pt x="1826" y="290"/>
                  </a:lnTo>
                  <a:lnTo>
                    <a:pt x="1837" y="290"/>
                  </a:lnTo>
                  <a:lnTo>
                    <a:pt x="1837" y="284"/>
                  </a:lnTo>
                  <a:lnTo>
                    <a:pt x="1854" y="284"/>
                  </a:lnTo>
                  <a:lnTo>
                    <a:pt x="1854" y="279"/>
                  </a:lnTo>
                  <a:lnTo>
                    <a:pt x="1871" y="279"/>
                  </a:lnTo>
                  <a:lnTo>
                    <a:pt x="1871" y="273"/>
                  </a:lnTo>
                  <a:lnTo>
                    <a:pt x="1873" y="273"/>
                  </a:lnTo>
                  <a:lnTo>
                    <a:pt x="1873" y="268"/>
                  </a:lnTo>
                  <a:lnTo>
                    <a:pt x="1903" y="268"/>
                  </a:lnTo>
                  <a:lnTo>
                    <a:pt x="1903" y="262"/>
                  </a:lnTo>
                  <a:lnTo>
                    <a:pt x="1916" y="262"/>
                  </a:lnTo>
                  <a:lnTo>
                    <a:pt x="1916" y="255"/>
                  </a:lnTo>
                  <a:lnTo>
                    <a:pt x="1963" y="255"/>
                  </a:lnTo>
                  <a:lnTo>
                    <a:pt x="1963" y="249"/>
                  </a:lnTo>
                  <a:lnTo>
                    <a:pt x="2029" y="249"/>
                  </a:lnTo>
                  <a:lnTo>
                    <a:pt x="2029" y="243"/>
                  </a:lnTo>
                  <a:lnTo>
                    <a:pt x="2069" y="243"/>
                  </a:lnTo>
                  <a:lnTo>
                    <a:pt x="2069" y="236"/>
                  </a:lnTo>
                  <a:lnTo>
                    <a:pt x="2072" y="236"/>
                  </a:lnTo>
                  <a:lnTo>
                    <a:pt x="2072" y="230"/>
                  </a:lnTo>
                  <a:lnTo>
                    <a:pt x="2114" y="230"/>
                  </a:lnTo>
                  <a:lnTo>
                    <a:pt x="2114" y="223"/>
                  </a:lnTo>
                  <a:lnTo>
                    <a:pt x="2138" y="223"/>
                  </a:lnTo>
                  <a:lnTo>
                    <a:pt x="2138" y="214"/>
                  </a:lnTo>
                  <a:lnTo>
                    <a:pt x="2144" y="214"/>
                  </a:lnTo>
                  <a:lnTo>
                    <a:pt x="2144" y="208"/>
                  </a:lnTo>
                  <a:lnTo>
                    <a:pt x="2172" y="208"/>
                  </a:lnTo>
                  <a:lnTo>
                    <a:pt x="2172" y="199"/>
                  </a:lnTo>
                  <a:lnTo>
                    <a:pt x="2199" y="199"/>
                  </a:lnTo>
                  <a:lnTo>
                    <a:pt x="2199" y="191"/>
                  </a:lnTo>
                  <a:lnTo>
                    <a:pt x="2242" y="191"/>
                  </a:lnTo>
                  <a:lnTo>
                    <a:pt x="2242" y="182"/>
                  </a:lnTo>
                  <a:lnTo>
                    <a:pt x="2327" y="182"/>
                  </a:lnTo>
                  <a:lnTo>
                    <a:pt x="2327" y="171"/>
                  </a:lnTo>
                  <a:lnTo>
                    <a:pt x="2381" y="171"/>
                  </a:lnTo>
                  <a:lnTo>
                    <a:pt x="2381" y="160"/>
                  </a:lnTo>
                  <a:lnTo>
                    <a:pt x="2412" y="160"/>
                  </a:lnTo>
                  <a:lnTo>
                    <a:pt x="2412" y="150"/>
                  </a:lnTo>
                  <a:lnTo>
                    <a:pt x="2447" y="150"/>
                  </a:lnTo>
                  <a:lnTo>
                    <a:pt x="2447" y="139"/>
                  </a:lnTo>
                  <a:lnTo>
                    <a:pt x="2476" y="139"/>
                  </a:lnTo>
                  <a:lnTo>
                    <a:pt x="2476" y="128"/>
                  </a:lnTo>
                  <a:lnTo>
                    <a:pt x="2560" y="128"/>
                  </a:lnTo>
                  <a:lnTo>
                    <a:pt x="2560" y="115"/>
                  </a:lnTo>
                  <a:lnTo>
                    <a:pt x="2641" y="115"/>
                  </a:lnTo>
                  <a:lnTo>
                    <a:pt x="2641" y="100"/>
                  </a:lnTo>
                  <a:lnTo>
                    <a:pt x="2651" y="100"/>
                  </a:lnTo>
                  <a:lnTo>
                    <a:pt x="2651" y="85"/>
                  </a:lnTo>
                  <a:lnTo>
                    <a:pt x="2715" y="85"/>
                  </a:lnTo>
                  <a:lnTo>
                    <a:pt x="2715" y="69"/>
                  </a:lnTo>
                  <a:lnTo>
                    <a:pt x="2719" y="69"/>
                  </a:lnTo>
                  <a:lnTo>
                    <a:pt x="2719" y="52"/>
                  </a:lnTo>
                  <a:lnTo>
                    <a:pt x="2764" y="52"/>
                  </a:lnTo>
                  <a:lnTo>
                    <a:pt x="2764" y="37"/>
                  </a:lnTo>
                  <a:lnTo>
                    <a:pt x="2783" y="37"/>
                  </a:lnTo>
                  <a:lnTo>
                    <a:pt x="2783" y="20"/>
                  </a:lnTo>
                  <a:lnTo>
                    <a:pt x="2875" y="20"/>
                  </a:lnTo>
                  <a:lnTo>
                    <a:pt x="2875" y="0"/>
                  </a:lnTo>
                  <a:lnTo>
                    <a:pt x="2973" y="0"/>
                  </a:lnTo>
                </a:path>
              </a:pathLst>
            </a:custGeom>
            <a:noFill/>
            <a:ln w="28575" cap="flat">
              <a:solidFill>
                <a:srgbClr val="39368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14" name="Freeform 10152"/>
            <p:cNvSpPr>
              <a:spLocks/>
            </p:cNvSpPr>
            <p:nvPr/>
          </p:nvSpPr>
          <p:spPr bwMode="auto">
            <a:xfrm>
              <a:off x="6945313" y="3162300"/>
              <a:ext cx="4719637" cy="2251075"/>
            </a:xfrm>
            <a:custGeom>
              <a:avLst/>
              <a:gdLst>
                <a:gd name="T0" fmla="*/ 9 w 2973"/>
                <a:gd name="T1" fmla="*/ 1362 h 1418"/>
                <a:gd name="T2" fmla="*/ 19 w 2973"/>
                <a:gd name="T3" fmla="*/ 1289 h 1418"/>
                <a:gd name="T4" fmla="*/ 30 w 2973"/>
                <a:gd name="T5" fmla="*/ 1200 h 1418"/>
                <a:gd name="T6" fmla="*/ 41 w 2973"/>
                <a:gd name="T7" fmla="*/ 1122 h 1418"/>
                <a:gd name="T8" fmla="*/ 51 w 2973"/>
                <a:gd name="T9" fmla="*/ 1075 h 1418"/>
                <a:gd name="T10" fmla="*/ 64 w 2973"/>
                <a:gd name="T11" fmla="*/ 1044 h 1418"/>
                <a:gd name="T12" fmla="*/ 73 w 2973"/>
                <a:gd name="T13" fmla="*/ 1012 h 1418"/>
                <a:gd name="T14" fmla="*/ 85 w 2973"/>
                <a:gd name="T15" fmla="*/ 982 h 1418"/>
                <a:gd name="T16" fmla="*/ 98 w 2973"/>
                <a:gd name="T17" fmla="*/ 962 h 1418"/>
                <a:gd name="T18" fmla="*/ 109 w 2973"/>
                <a:gd name="T19" fmla="*/ 934 h 1418"/>
                <a:gd name="T20" fmla="*/ 126 w 2973"/>
                <a:gd name="T21" fmla="*/ 917 h 1418"/>
                <a:gd name="T22" fmla="*/ 141 w 2973"/>
                <a:gd name="T23" fmla="*/ 904 h 1418"/>
                <a:gd name="T24" fmla="*/ 158 w 2973"/>
                <a:gd name="T25" fmla="*/ 893 h 1418"/>
                <a:gd name="T26" fmla="*/ 173 w 2973"/>
                <a:gd name="T27" fmla="*/ 867 h 1418"/>
                <a:gd name="T28" fmla="*/ 183 w 2973"/>
                <a:gd name="T29" fmla="*/ 856 h 1418"/>
                <a:gd name="T30" fmla="*/ 198 w 2973"/>
                <a:gd name="T31" fmla="*/ 834 h 1418"/>
                <a:gd name="T32" fmla="*/ 209 w 2973"/>
                <a:gd name="T33" fmla="*/ 817 h 1418"/>
                <a:gd name="T34" fmla="*/ 228 w 2973"/>
                <a:gd name="T35" fmla="*/ 802 h 1418"/>
                <a:gd name="T36" fmla="*/ 250 w 2973"/>
                <a:gd name="T37" fmla="*/ 783 h 1418"/>
                <a:gd name="T38" fmla="*/ 275 w 2973"/>
                <a:gd name="T39" fmla="*/ 765 h 1418"/>
                <a:gd name="T40" fmla="*/ 305 w 2973"/>
                <a:gd name="T41" fmla="*/ 746 h 1418"/>
                <a:gd name="T42" fmla="*/ 320 w 2973"/>
                <a:gd name="T43" fmla="*/ 728 h 1418"/>
                <a:gd name="T44" fmla="*/ 335 w 2973"/>
                <a:gd name="T45" fmla="*/ 713 h 1418"/>
                <a:gd name="T46" fmla="*/ 369 w 2973"/>
                <a:gd name="T47" fmla="*/ 703 h 1418"/>
                <a:gd name="T48" fmla="*/ 394 w 2973"/>
                <a:gd name="T49" fmla="*/ 687 h 1418"/>
                <a:gd name="T50" fmla="*/ 443 w 2973"/>
                <a:gd name="T51" fmla="*/ 670 h 1418"/>
                <a:gd name="T52" fmla="*/ 473 w 2973"/>
                <a:gd name="T53" fmla="*/ 657 h 1418"/>
                <a:gd name="T54" fmla="*/ 497 w 2973"/>
                <a:gd name="T55" fmla="*/ 646 h 1418"/>
                <a:gd name="T56" fmla="*/ 516 w 2973"/>
                <a:gd name="T57" fmla="*/ 631 h 1418"/>
                <a:gd name="T58" fmla="*/ 548 w 2973"/>
                <a:gd name="T59" fmla="*/ 616 h 1418"/>
                <a:gd name="T60" fmla="*/ 582 w 2973"/>
                <a:gd name="T61" fmla="*/ 605 h 1418"/>
                <a:gd name="T62" fmla="*/ 625 w 2973"/>
                <a:gd name="T63" fmla="*/ 588 h 1418"/>
                <a:gd name="T64" fmla="*/ 646 w 2973"/>
                <a:gd name="T65" fmla="*/ 573 h 1418"/>
                <a:gd name="T66" fmla="*/ 693 w 2973"/>
                <a:gd name="T67" fmla="*/ 558 h 1418"/>
                <a:gd name="T68" fmla="*/ 703 w 2973"/>
                <a:gd name="T69" fmla="*/ 547 h 1418"/>
                <a:gd name="T70" fmla="*/ 723 w 2973"/>
                <a:gd name="T71" fmla="*/ 530 h 1418"/>
                <a:gd name="T72" fmla="*/ 765 w 2973"/>
                <a:gd name="T73" fmla="*/ 519 h 1418"/>
                <a:gd name="T74" fmla="*/ 812 w 2973"/>
                <a:gd name="T75" fmla="*/ 506 h 1418"/>
                <a:gd name="T76" fmla="*/ 833 w 2973"/>
                <a:gd name="T77" fmla="*/ 491 h 1418"/>
                <a:gd name="T78" fmla="*/ 857 w 2973"/>
                <a:gd name="T79" fmla="*/ 475 h 1418"/>
                <a:gd name="T80" fmla="*/ 902 w 2973"/>
                <a:gd name="T81" fmla="*/ 465 h 1418"/>
                <a:gd name="T82" fmla="*/ 919 w 2973"/>
                <a:gd name="T83" fmla="*/ 454 h 1418"/>
                <a:gd name="T84" fmla="*/ 942 w 2973"/>
                <a:gd name="T85" fmla="*/ 441 h 1418"/>
                <a:gd name="T86" fmla="*/ 980 w 2973"/>
                <a:gd name="T87" fmla="*/ 430 h 1418"/>
                <a:gd name="T88" fmla="*/ 995 w 2973"/>
                <a:gd name="T89" fmla="*/ 415 h 1418"/>
                <a:gd name="T90" fmla="*/ 1034 w 2973"/>
                <a:gd name="T91" fmla="*/ 402 h 1418"/>
                <a:gd name="T92" fmla="*/ 1085 w 2973"/>
                <a:gd name="T93" fmla="*/ 387 h 1418"/>
                <a:gd name="T94" fmla="*/ 1117 w 2973"/>
                <a:gd name="T95" fmla="*/ 367 h 1418"/>
                <a:gd name="T96" fmla="*/ 1206 w 2973"/>
                <a:gd name="T97" fmla="*/ 350 h 1418"/>
                <a:gd name="T98" fmla="*/ 1266 w 2973"/>
                <a:gd name="T99" fmla="*/ 333 h 1418"/>
                <a:gd name="T100" fmla="*/ 1347 w 2973"/>
                <a:gd name="T101" fmla="*/ 318 h 1418"/>
                <a:gd name="T102" fmla="*/ 1398 w 2973"/>
                <a:gd name="T103" fmla="*/ 300 h 1418"/>
                <a:gd name="T104" fmla="*/ 1434 w 2973"/>
                <a:gd name="T105" fmla="*/ 281 h 1418"/>
                <a:gd name="T106" fmla="*/ 1535 w 2973"/>
                <a:gd name="T107" fmla="*/ 259 h 1418"/>
                <a:gd name="T108" fmla="*/ 1616 w 2973"/>
                <a:gd name="T109" fmla="*/ 242 h 1418"/>
                <a:gd name="T110" fmla="*/ 1707 w 2973"/>
                <a:gd name="T111" fmla="*/ 225 h 1418"/>
                <a:gd name="T112" fmla="*/ 1839 w 2973"/>
                <a:gd name="T113" fmla="*/ 205 h 1418"/>
                <a:gd name="T114" fmla="*/ 1920 w 2973"/>
                <a:gd name="T115" fmla="*/ 181 h 1418"/>
                <a:gd name="T116" fmla="*/ 2099 w 2973"/>
                <a:gd name="T117" fmla="*/ 155 h 1418"/>
                <a:gd name="T118" fmla="*/ 2189 w 2973"/>
                <a:gd name="T119" fmla="*/ 116 h 1418"/>
                <a:gd name="T120" fmla="*/ 2498 w 2973"/>
                <a:gd name="T121" fmla="*/ 71 h 1418"/>
                <a:gd name="T122" fmla="*/ 2873 w 2973"/>
                <a:gd name="T123" fmla="*/ 0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73" h="1418">
                  <a:moveTo>
                    <a:pt x="0" y="1418"/>
                  </a:moveTo>
                  <a:lnTo>
                    <a:pt x="0" y="1418"/>
                  </a:lnTo>
                  <a:lnTo>
                    <a:pt x="2" y="1418"/>
                  </a:lnTo>
                  <a:lnTo>
                    <a:pt x="2" y="1410"/>
                  </a:lnTo>
                  <a:lnTo>
                    <a:pt x="7" y="1410"/>
                  </a:lnTo>
                  <a:lnTo>
                    <a:pt x="7" y="1382"/>
                  </a:lnTo>
                  <a:lnTo>
                    <a:pt x="9" y="1382"/>
                  </a:lnTo>
                  <a:lnTo>
                    <a:pt x="9" y="1362"/>
                  </a:lnTo>
                  <a:lnTo>
                    <a:pt x="11" y="1362"/>
                  </a:lnTo>
                  <a:lnTo>
                    <a:pt x="11" y="1341"/>
                  </a:lnTo>
                  <a:lnTo>
                    <a:pt x="15" y="1341"/>
                  </a:lnTo>
                  <a:lnTo>
                    <a:pt x="15" y="1330"/>
                  </a:lnTo>
                  <a:lnTo>
                    <a:pt x="17" y="1330"/>
                  </a:lnTo>
                  <a:lnTo>
                    <a:pt x="17" y="1319"/>
                  </a:lnTo>
                  <a:lnTo>
                    <a:pt x="19" y="1319"/>
                  </a:lnTo>
                  <a:lnTo>
                    <a:pt x="19" y="1289"/>
                  </a:lnTo>
                  <a:lnTo>
                    <a:pt x="22" y="1289"/>
                  </a:lnTo>
                  <a:lnTo>
                    <a:pt x="22" y="1261"/>
                  </a:lnTo>
                  <a:lnTo>
                    <a:pt x="24" y="1261"/>
                  </a:lnTo>
                  <a:lnTo>
                    <a:pt x="24" y="1235"/>
                  </a:lnTo>
                  <a:lnTo>
                    <a:pt x="28" y="1235"/>
                  </a:lnTo>
                  <a:lnTo>
                    <a:pt x="28" y="1217"/>
                  </a:lnTo>
                  <a:lnTo>
                    <a:pt x="30" y="1217"/>
                  </a:lnTo>
                  <a:lnTo>
                    <a:pt x="30" y="1200"/>
                  </a:lnTo>
                  <a:lnTo>
                    <a:pt x="34" y="1200"/>
                  </a:lnTo>
                  <a:lnTo>
                    <a:pt x="34" y="1187"/>
                  </a:lnTo>
                  <a:lnTo>
                    <a:pt x="36" y="1187"/>
                  </a:lnTo>
                  <a:lnTo>
                    <a:pt x="36" y="1163"/>
                  </a:lnTo>
                  <a:lnTo>
                    <a:pt x="39" y="1163"/>
                  </a:lnTo>
                  <a:lnTo>
                    <a:pt x="39" y="1142"/>
                  </a:lnTo>
                  <a:lnTo>
                    <a:pt x="41" y="1142"/>
                  </a:lnTo>
                  <a:lnTo>
                    <a:pt x="41" y="1122"/>
                  </a:lnTo>
                  <a:lnTo>
                    <a:pt x="45" y="1122"/>
                  </a:lnTo>
                  <a:lnTo>
                    <a:pt x="45" y="1105"/>
                  </a:lnTo>
                  <a:lnTo>
                    <a:pt x="47" y="1105"/>
                  </a:lnTo>
                  <a:lnTo>
                    <a:pt x="47" y="1098"/>
                  </a:lnTo>
                  <a:lnTo>
                    <a:pt x="49" y="1098"/>
                  </a:lnTo>
                  <a:lnTo>
                    <a:pt x="49" y="1083"/>
                  </a:lnTo>
                  <a:lnTo>
                    <a:pt x="51" y="1083"/>
                  </a:lnTo>
                  <a:lnTo>
                    <a:pt x="51" y="1075"/>
                  </a:lnTo>
                  <a:lnTo>
                    <a:pt x="56" y="1075"/>
                  </a:lnTo>
                  <a:lnTo>
                    <a:pt x="56" y="1070"/>
                  </a:lnTo>
                  <a:lnTo>
                    <a:pt x="58" y="1070"/>
                  </a:lnTo>
                  <a:lnTo>
                    <a:pt x="58" y="1062"/>
                  </a:lnTo>
                  <a:lnTo>
                    <a:pt x="60" y="1062"/>
                  </a:lnTo>
                  <a:lnTo>
                    <a:pt x="60" y="1055"/>
                  </a:lnTo>
                  <a:lnTo>
                    <a:pt x="64" y="1055"/>
                  </a:lnTo>
                  <a:lnTo>
                    <a:pt x="64" y="1044"/>
                  </a:lnTo>
                  <a:lnTo>
                    <a:pt x="66" y="1044"/>
                  </a:lnTo>
                  <a:lnTo>
                    <a:pt x="66" y="1036"/>
                  </a:lnTo>
                  <a:lnTo>
                    <a:pt x="68" y="1036"/>
                  </a:lnTo>
                  <a:lnTo>
                    <a:pt x="68" y="1029"/>
                  </a:lnTo>
                  <a:lnTo>
                    <a:pt x="71" y="1029"/>
                  </a:lnTo>
                  <a:lnTo>
                    <a:pt x="71" y="1018"/>
                  </a:lnTo>
                  <a:lnTo>
                    <a:pt x="73" y="1018"/>
                  </a:lnTo>
                  <a:lnTo>
                    <a:pt x="73" y="1012"/>
                  </a:lnTo>
                  <a:lnTo>
                    <a:pt x="77" y="1012"/>
                  </a:lnTo>
                  <a:lnTo>
                    <a:pt x="77" y="999"/>
                  </a:lnTo>
                  <a:lnTo>
                    <a:pt x="79" y="999"/>
                  </a:lnTo>
                  <a:lnTo>
                    <a:pt x="79" y="995"/>
                  </a:lnTo>
                  <a:lnTo>
                    <a:pt x="81" y="995"/>
                  </a:lnTo>
                  <a:lnTo>
                    <a:pt x="81" y="986"/>
                  </a:lnTo>
                  <a:lnTo>
                    <a:pt x="85" y="986"/>
                  </a:lnTo>
                  <a:lnTo>
                    <a:pt x="85" y="982"/>
                  </a:lnTo>
                  <a:lnTo>
                    <a:pt x="90" y="982"/>
                  </a:lnTo>
                  <a:lnTo>
                    <a:pt x="90" y="975"/>
                  </a:lnTo>
                  <a:lnTo>
                    <a:pt x="92" y="975"/>
                  </a:lnTo>
                  <a:lnTo>
                    <a:pt x="92" y="971"/>
                  </a:lnTo>
                  <a:lnTo>
                    <a:pt x="96" y="971"/>
                  </a:lnTo>
                  <a:lnTo>
                    <a:pt x="96" y="964"/>
                  </a:lnTo>
                  <a:lnTo>
                    <a:pt x="98" y="964"/>
                  </a:lnTo>
                  <a:lnTo>
                    <a:pt x="98" y="962"/>
                  </a:lnTo>
                  <a:lnTo>
                    <a:pt x="103" y="962"/>
                  </a:lnTo>
                  <a:lnTo>
                    <a:pt x="103" y="951"/>
                  </a:lnTo>
                  <a:lnTo>
                    <a:pt x="103" y="951"/>
                  </a:lnTo>
                  <a:lnTo>
                    <a:pt x="103" y="947"/>
                  </a:lnTo>
                  <a:lnTo>
                    <a:pt x="107" y="947"/>
                  </a:lnTo>
                  <a:lnTo>
                    <a:pt x="107" y="940"/>
                  </a:lnTo>
                  <a:lnTo>
                    <a:pt x="109" y="940"/>
                  </a:lnTo>
                  <a:lnTo>
                    <a:pt x="109" y="934"/>
                  </a:lnTo>
                  <a:lnTo>
                    <a:pt x="111" y="934"/>
                  </a:lnTo>
                  <a:lnTo>
                    <a:pt x="111" y="930"/>
                  </a:lnTo>
                  <a:lnTo>
                    <a:pt x="115" y="930"/>
                  </a:lnTo>
                  <a:lnTo>
                    <a:pt x="115" y="925"/>
                  </a:lnTo>
                  <a:lnTo>
                    <a:pt x="120" y="925"/>
                  </a:lnTo>
                  <a:lnTo>
                    <a:pt x="120" y="921"/>
                  </a:lnTo>
                  <a:lnTo>
                    <a:pt x="126" y="921"/>
                  </a:lnTo>
                  <a:lnTo>
                    <a:pt x="126" y="917"/>
                  </a:lnTo>
                  <a:lnTo>
                    <a:pt x="128" y="917"/>
                  </a:lnTo>
                  <a:lnTo>
                    <a:pt x="128" y="914"/>
                  </a:lnTo>
                  <a:lnTo>
                    <a:pt x="134" y="914"/>
                  </a:lnTo>
                  <a:lnTo>
                    <a:pt x="134" y="910"/>
                  </a:lnTo>
                  <a:lnTo>
                    <a:pt x="139" y="910"/>
                  </a:lnTo>
                  <a:lnTo>
                    <a:pt x="139" y="906"/>
                  </a:lnTo>
                  <a:lnTo>
                    <a:pt x="141" y="906"/>
                  </a:lnTo>
                  <a:lnTo>
                    <a:pt x="141" y="904"/>
                  </a:lnTo>
                  <a:lnTo>
                    <a:pt x="145" y="904"/>
                  </a:lnTo>
                  <a:lnTo>
                    <a:pt x="145" y="902"/>
                  </a:lnTo>
                  <a:lnTo>
                    <a:pt x="149" y="902"/>
                  </a:lnTo>
                  <a:lnTo>
                    <a:pt x="149" y="897"/>
                  </a:lnTo>
                  <a:lnTo>
                    <a:pt x="156" y="897"/>
                  </a:lnTo>
                  <a:lnTo>
                    <a:pt x="156" y="895"/>
                  </a:lnTo>
                  <a:lnTo>
                    <a:pt x="158" y="895"/>
                  </a:lnTo>
                  <a:lnTo>
                    <a:pt x="158" y="893"/>
                  </a:lnTo>
                  <a:lnTo>
                    <a:pt x="160" y="893"/>
                  </a:lnTo>
                  <a:lnTo>
                    <a:pt x="160" y="886"/>
                  </a:lnTo>
                  <a:lnTo>
                    <a:pt x="162" y="886"/>
                  </a:lnTo>
                  <a:lnTo>
                    <a:pt x="162" y="884"/>
                  </a:lnTo>
                  <a:lnTo>
                    <a:pt x="169" y="884"/>
                  </a:lnTo>
                  <a:lnTo>
                    <a:pt x="169" y="876"/>
                  </a:lnTo>
                  <a:lnTo>
                    <a:pt x="173" y="876"/>
                  </a:lnTo>
                  <a:lnTo>
                    <a:pt x="173" y="867"/>
                  </a:lnTo>
                  <a:lnTo>
                    <a:pt x="177" y="867"/>
                  </a:lnTo>
                  <a:lnTo>
                    <a:pt x="177" y="865"/>
                  </a:lnTo>
                  <a:lnTo>
                    <a:pt x="179" y="865"/>
                  </a:lnTo>
                  <a:lnTo>
                    <a:pt x="179" y="863"/>
                  </a:lnTo>
                  <a:lnTo>
                    <a:pt x="181" y="863"/>
                  </a:lnTo>
                  <a:lnTo>
                    <a:pt x="181" y="860"/>
                  </a:lnTo>
                  <a:lnTo>
                    <a:pt x="183" y="860"/>
                  </a:lnTo>
                  <a:lnTo>
                    <a:pt x="183" y="856"/>
                  </a:lnTo>
                  <a:lnTo>
                    <a:pt x="188" y="856"/>
                  </a:lnTo>
                  <a:lnTo>
                    <a:pt x="188" y="845"/>
                  </a:lnTo>
                  <a:lnTo>
                    <a:pt x="194" y="845"/>
                  </a:lnTo>
                  <a:lnTo>
                    <a:pt x="194" y="843"/>
                  </a:lnTo>
                  <a:lnTo>
                    <a:pt x="196" y="843"/>
                  </a:lnTo>
                  <a:lnTo>
                    <a:pt x="196" y="837"/>
                  </a:lnTo>
                  <a:lnTo>
                    <a:pt x="198" y="837"/>
                  </a:lnTo>
                  <a:lnTo>
                    <a:pt x="198" y="834"/>
                  </a:lnTo>
                  <a:lnTo>
                    <a:pt x="201" y="834"/>
                  </a:lnTo>
                  <a:lnTo>
                    <a:pt x="201" y="832"/>
                  </a:lnTo>
                  <a:lnTo>
                    <a:pt x="205" y="832"/>
                  </a:lnTo>
                  <a:lnTo>
                    <a:pt x="205" y="828"/>
                  </a:lnTo>
                  <a:lnTo>
                    <a:pt x="207" y="828"/>
                  </a:lnTo>
                  <a:lnTo>
                    <a:pt x="207" y="824"/>
                  </a:lnTo>
                  <a:lnTo>
                    <a:pt x="209" y="824"/>
                  </a:lnTo>
                  <a:lnTo>
                    <a:pt x="209" y="817"/>
                  </a:lnTo>
                  <a:lnTo>
                    <a:pt x="213" y="817"/>
                  </a:lnTo>
                  <a:lnTo>
                    <a:pt x="213" y="815"/>
                  </a:lnTo>
                  <a:lnTo>
                    <a:pt x="220" y="815"/>
                  </a:lnTo>
                  <a:lnTo>
                    <a:pt x="220" y="813"/>
                  </a:lnTo>
                  <a:lnTo>
                    <a:pt x="226" y="813"/>
                  </a:lnTo>
                  <a:lnTo>
                    <a:pt x="226" y="806"/>
                  </a:lnTo>
                  <a:lnTo>
                    <a:pt x="228" y="806"/>
                  </a:lnTo>
                  <a:lnTo>
                    <a:pt x="228" y="802"/>
                  </a:lnTo>
                  <a:lnTo>
                    <a:pt x="230" y="802"/>
                  </a:lnTo>
                  <a:lnTo>
                    <a:pt x="230" y="793"/>
                  </a:lnTo>
                  <a:lnTo>
                    <a:pt x="237" y="793"/>
                  </a:lnTo>
                  <a:lnTo>
                    <a:pt x="237" y="791"/>
                  </a:lnTo>
                  <a:lnTo>
                    <a:pt x="247" y="791"/>
                  </a:lnTo>
                  <a:lnTo>
                    <a:pt x="247" y="785"/>
                  </a:lnTo>
                  <a:lnTo>
                    <a:pt x="250" y="785"/>
                  </a:lnTo>
                  <a:lnTo>
                    <a:pt x="250" y="783"/>
                  </a:lnTo>
                  <a:lnTo>
                    <a:pt x="256" y="783"/>
                  </a:lnTo>
                  <a:lnTo>
                    <a:pt x="256" y="778"/>
                  </a:lnTo>
                  <a:lnTo>
                    <a:pt x="264" y="778"/>
                  </a:lnTo>
                  <a:lnTo>
                    <a:pt x="264" y="776"/>
                  </a:lnTo>
                  <a:lnTo>
                    <a:pt x="269" y="776"/>
                  </a:lnTo>
                  <a:lnTo>
                    <a:pt x="269" y="767"/>
                  </a:lnTo>
                  <a:lnTo>
                    <a:pt x="275" y="767"/>
                  </a:lnTo>
                  <a:lnTo>
                    <a:pt x="275" y="765"/>
                  </a:lnTo>
                  <a:lnTo>
                    <a:pt x="277" y="765"/>
                  </a:lnTo>
                  <a:lnTo>
                    <a:pt x="277" y="763"/>
                  </a:lnTo>
                  <a:lnTo>
                    <a:pt x="284" y="763"/>
                  </a:lnTo>
                  <a:lnTo>
                    <a:pt x="284" y="757"/>
                  </a:lnTo>
                  <a:lnTo>
                    <a:pt x="286" y="757"/>
                  </a:lnTo>
                  <a:lnTo>
                    <a:pt x="286" y="752"/>
                  </a:lnTo>
                  <a:lnTo>
                    <a:pt x="305" y="752"/>
                  </a:lnTo>
                  <a:lnTo>
                    <a:pt x="305" y="746"/>
                  </a:lnTo>
                  <a:lnTo>
                    <a:pt x="309" y="746"/>
                  </a:lnTo>
                  <a:lnTo>
                    <a:pt x="309" y="737"/>
                  </a:lnTo>
                  <a:lnTo>
                    <a:pt x="313" y="737"/>
                  </a:lnTo>
                  <a:lnTo>
                    <a:pt x="313" y="735"/>
                  </a:lnTo>
                  <a:lnTo>
                    <a:pt x="316" y="735"/>
                  </a:lnTo>
                  <a:lnTo>
                    <a:pt x="316" y="733"/>
                  </a:lnTo>
                  <a:lnTo>
                    <a:pt x="320" y="733"/>
                  </a:lnTo>
                  <a:lnTo>
                    <a:pt x="320" y="728"/>
                  </a:lnTo>
                  <a:lnTo>
                    <a:pt x="324" y="728"/>
                  </a:lnTo>
                  <a:lnTo>
                    <a:pt x="324" y="724"/>
                  </a:lnTo>
                  <a:lnTo>
                    <a:pt x="326" y="724"/>
                  </a:lnTo>
                  <a:lnTo>
                    <a:pt x="326" y="720"/>
                  </a:lnTo>
                  <a:lnTo>
                    <a:pt x="328" y="720"/>
                  </a:lnTo>
                  <a:lnTo>
                    <a:pt x="328" y="718"/>
                  </a:lnTo>
                  <a:lnTo>
                    <a:pt x="335" y="718"/>
                  </a:lnTo>
                  <a:lnTo>
                    <a:pt x="335" y="713"/>
                  </a:lnTo>
                  <a:lnTo>
                    <a:pt x="337" y="713"/>
                  </a:lnTo>
                  <a:lnTo>
                    <a:pt x="337" y="711"/>
                  </a:lnTo>
                  <a:lnTo>
                    <a:pt x="356" y="711"/>
                  </a:lnTo>
                  <a:lnTo>
                    <a:pt x="356" y="709"/>
                  </a:lnTo>
                  <a:lnTo>
                    <a:pt x="365" y="709"/>
                  </a:lnTo>
                  <a:lnTo>
                    <a:pt x="365" y="705"/>
                  </a:lnTo>
                  <a:lnTo>
                    <a:pt x="369" y="705"/>
                  </a:lnTo>
                  <a:lnTo>
                    <a:pt x="369" y="703"/>
                  </a:lnTo>
                  <a:lnTo>
                    <a:pt x="373" y="703"/>
                  </a:lnTo>
                  <a:lnTo>
                    <a:pt x="373" y="696"/>
                  </a:lnTo>
                  <a:lnTo>
                    <a:pt x="380" y="696"/>
                  </a:lnTo>
                  <a:lnTo>
                    <a:pt x="380" y="694"/>
                  </a:lnTo>
                  <a:lnTo>
                    <a:pt x="392" y="694"/>
                  </a:lnTo>
                  <a:lnTo>
                    <a:pt x="392" y="692"/>
                  </a:lnTo>
                  <a:lnTo>
                    <a:pt x="394" y="692"/>
                  </a:lnTo>
                  <a:lnTo>
                    <a:pt x="394" y="687"/>
                  </a:lnTo>
                  <a:lnTo>
                    <a:pt x="407" y="687"/>
                  </a:lnTo>
                  <a:lnTo>
                    <a:pt x="407" y="685"/>
                  </a:lnTo>
                  <a:lnTo>
                    <a:pt x="416" y="685"/>
                  </a:lnTo>
                  <a:lnTo>
                    <a:pt x="416" y="679"/>
                  </a:lnTo>
                  <a:lnTo>
                    <a:pt x="418" y="679"/>
                  </a:lnTo>
                  <a:lnTo>
                    <a:pt x="418" y="674"/>
                  </a:lnTo>
                  <a:lnTo>
                    <a:pt x="443" y="674"/>
                  </a:lnTo>
                  <a:lnTo>
                    <a:pt x="443" y="670"/>
                  </a:lnTo>
                  <a:lnTo>
                    <a:pt x="452" y="670"/>
                  </a:lnTo>
                  <a:lnTo>
                    <a:pt x="452" y="668"/>
                  </a:lnTo>
                  <a:lnTo>
                    <a:pt x="454" y="668"/>
                  </a:lnTo>
                  <a:lnTo>
                    <a:pt x="454" y="666"/>
                  </a:lnTo>
                  <a:lnTo>
                    <a:pt x="465" y="666"/>
                  </a:lnTo>
                  <a:lnTo>
                    <a:pt x="465" y="659"/>
                  </a:lnTo>
                  <a:lnTo>
                    <a:pt x="473" y="659"/>
                  </a:lnTo>
                  <a:lnTo>
                    <a:pt x="473" y="657"/>
                  </a:lnTo>
                  <a:lnTo>
                    <a:pt x="475" y="657"/>
                  </a:lnTo>
                  <a:lnTo>
                    <a:pt x="475" y="655"/>
                  </a:lnTo>
                  <a:lnTo>
                    <a:pt x="478" y="655"/>
                  </a:lnTo>
                  <a:lnTo>
                    <a:pt x="478" y="653"/>
                  </a:lnTo>
                  <a:lnTo>
                    <a:pt x="495" y="653"/>
                  </a:lnTo>
                  <a:lnTo>
                    <a:pt x="495" y="648"/>
                  </a:lnTo>
                  <a:lnTo>
                    <a:pt x="497" y="648"/>
                  </a:lnTo>
                  <a:lnTo>
                    <a:pt x="497" y="646"/>
                  </a:lnTo>
                  <a:lnTo>
                    <a:pt x="499" y="646"/>
                  </a:lnTo>
                  <a:lnTo>
                    <a:pt x="499" y="640"/>
                  </a:lnTo>
                  <a:lnTo>
                    <a:pt x="503" y="640"/>
                  </a:lnTo>
                  <a:lnTo>
                    <a:pt x="503" y="638"/>
                  </a:lnTo>
                  <a:lnTo>
                    <a:pt x="514" y="638"/>
                  </a:lnTo>
                  <a:lnTo>
                    <a:pt x="514" y="635"/>
                  </a:lnTo>
                  <a:lnTo>
                    <a:pt x="516" y="635"/>
                  </a:lnTo>
                  <a:lnTo>
                    <a:pt x="516" y="631"/>
                  </a:lnTo>
                  <a:lnTo>
                    <a:pt x="524" y="631"/>
                  </a:lnTo>
                  <a:lnTo>
                    <a:pt x="524" y="629"/>
                  </a:lnTo>
                  <a:lnTo>
                    <a:pt x="533" y="629"/>
                  </a:lnTo>
                  <a:lnTo>
                    <a:pt x="533" y="620"/>
                  </a:lnTo>
                  <a:lnTo>
                    <a:pt x="541" y="620"/>
                  </a:lnTo>
                  <a:lnTo>
                    <a:pt x="541" y="618"/>
                  </a:lnTo>
                  <a:lnTo>
                    <a:pt x="548" y="618"/>
                  </a:lnTo>
                  <a:lnTo>
                    <a:pt x="548" y="616"/>
                  </a:lnTo>
                  <a:lnTo>
                    <a:pt x="563" y="616"/>
                  </a:lnTo>
                  <a:lnTo>
                    <a:pt x="563" y="612"/>
                  </a:lnTo>
                  <a:lnTo>
                    <a:pt x="567" y="612"/>
                  </a:lnTo>
                  <a:lnTo>
                    <a:pt x="567" y="610"/>
                  </a:lnTo>
                  <a:lnTo>
                    <a:pt x="580" y="610"/>
                  </a:lnTo>
                  <a:lnTo>
                    <a:pt x="580" y="607"/>
                  </a:lnTo>
                  <a:lnTo>
                    <a:pt x="582" y="607"/>
                  </a:lnTo>
                  <a:lnTo>
                    <a:pt x="582" y="605"/>
                  </a:lnTo>
                  <a:lnTo>
                    <a:pt x="584" y="605"/>
                  </a:lnTo>
                  <a:lnTo>
                    <a:pt x="584" y="601"/>
                  </a:lnTo>
                  <a:lnTo>
                    <a:pt x="603" y="601"/>
                  </a:lnTo>
                  <a:lnTo>
                    <a:pt x="603" y="597"/>
                  </a:lnTo>
                  <a:lnTo>
                    <a:pt x="614" y="597"/>
                  </a:lnTo>
                  <a:lnTo>
                    <a:pt x="614" y="592"/>
                  </a:lnTo>
                  <a:lnTo>
                    <a:pt x="625" y="592"/>
                  </a:lnTo>
                  <a:lnTo>
                    <a:pt x="625" y="588"/>
                  </a:lnTo>
                  <a:lnTo>
                    <a:pt x="635" y="588"/>
                  </a:lnTo>
                  <a:lnTo>
                    <a:pt x="635" y="584"/>
                  </a:lnTo>
                  <a:lnTo>
                    <a:pt x="637" y="584"/>
                  </a:lnTo>
                  <a:lnTo>
                    <a:pt x="637" y="579"/>
                  </a:lnTo>
                  <a:lnTo>
                    <a:pt x="642" y="579"/>
                  </a:lnTo>
                  <a:lnTo>
                    <a:pt x="642" y="577"/>
                  </a:lnTo>
                  <a:lnTo>
                    <a:pt x="646" y="577"/>
                  </a:lnTo>
                  <a:lnTo>
                    <a:pt x="646" y="573"/>
                  </a:lnTo>
                  <a:lnTo>
                    <a:pt x="663" y="573"/>
                  </a:lnTo>
                  <a:lnTo>
                    <a:pt x="663" y="566"/>
                  </a:lnTo>
                  <a:lnTo>
                    <a:pt x="665" y="566"/>
                  </a:lnTo>
                  <a:lnTo>
                    <a:pt x="665" y="564"/>
                  </a:lnTo>
                  <a:lnTo>
                    <a:pt x="678" y="564"/>
                  </a:lnTo>
                  <a:lnTo>
                    <a:pt x="678" y="560"/>
                  </a:lnTo>
                  <a:lnTo>
                    <a:pt x="693" y="560"/>
                  </a:lnTo>
                  <a:lnTo>
                    <a:pt x="693" y="558"/>
                  </a:lnTo>
                  <a:lnTo>
                    <a:pt x="695" y="558"/>
                  </a:lnTo>
                  <a:lnTo>
                    <a:pt x="695" y="555"/>
                  </a:lnTo>
                  <a:lnTo>
                    <a:pt x="697" y="555"/>
                  </a:lnTo>
                  <a:lnTo>
                    <a:pt x="697" y="553"/>
                  </a:lnTo>
                  <a:lnTo>
                    <a:pt x="701" y="553"/>
                  </a:lnTo>
                  <a:lnTo>
                    <a:pt x="701" y="549"/>
                  </a:lnTo>
                  <a:lnTo>
                    <a:pt x="703" y="549"/>
                  </a:lnTo>
                  <a:lnTo>
                    <a:pt x="703" y="547"/>
                  </a:lnTo>
                  <a:lnTo>
                    <a:pt x="712" y="547"/>
                  </a:lnTo>
                  <a:lnTo>
                    <a:pt x="712" y="540"/>
                  </a:lnTo>
                  <a:lnTo>
                    <a:pt x="718" y="540"/>
                  </a:lnTo>
                  <a:lnTo>
                    <a:pt x="718" y="538"/>
                  </a:lnTo>
                  <a:lnTo>
                    <a:pt x="718" y="538"/>
                  </a:lnTo>
                  <a:lnTo>
                    <a:pt x="718" y="532"/>
                  </a:lnTo>
                  <a:lnTo>
                    <a:pt x="723" y="532"/>
                  </a:lnTo>
                  <a:lnTo>
                    <a:pt x="723" y="530"/>
                  </a:lnTo>
                  <a:lnTo>
                    <a:pt x="735" y="530"/>
                  </a:lnTo>
                  <a:lnTo>
                    <a:pt x="735" y="527"/>
                  </a:lnTo>
                  <a:lnTo>
                    <a:pt x="755" y="527"/>
                  </a:lnTo>
                  <a:lnTo>
                    <a:pt x="755" y="525"/>
                  </a:lnTo>
                  <a:lnTo>
                    <a:pt x="757" y="525"/>
                  </a:lnTo>
                  <a:lnTo>
                    <a:pt x="757" y="521"/>
                  </a:lnTo>
                  <a:lnTo>
                    <a:pt x="765" y="521"/>
                  </a:lnTo>
                  <a:lnTo>
                    <a:pt x="765" y="519"/>
                  </a:lnTo>
                  <a:lnTo>
                    <a:pt x="770" y="519"/>
                  </a:lnTo>
                  <a:lnTo>
                    <a:pt x="770" y="517"/>
                  </a:lnTo>
                  <a:lnTo>
                    <a:pt x="782" y="517"/>
                  </a:lnTo>
                  <a:lnTo>
                    <a:pt x="782" y="514"/>
                  </a:lnTo>
                  <a:lnTo>
                    <a:pt x="808" y="514"/>
                  </a:lnTo>
                  <a:lnTo>
                    <a:pt x="808" y="508"/>
                  </a:lnTo>
                  <a:lnTo>
                    <a:pt x="812" y="508"/>
                  </a:lnTo>
                  <a:lnTo>
                    <a:pt x="812" y="506"/>
                  </a:lnTo>
                  <a:lnTo>
                    <a:pt x="814" y="506"/>
                  </a:lnTo>
                  <a:lnTo>
                    <a:pt x="814" y="501"/>
                  </a:lnTo>
                  <a:lnTo>
                    <a:pt x="819" y="501"/>
                  </a:lnTo>
                  <a:lnTo>
                    <a:pt x="819" y="499"/>
                  </a:lnTo>
                  <a:lnTo>
                    <a:pt x="827" y="499"/>
                  </a:lnTo>
                  <a:lnTo>
                    <a:pt x="827" y="493"/>
                  </a:lnTo>
                  <a:lnTo>
                    <a:pt x="833" y="493"/>
                  </a:lnTo>
                  <a:lnTo>
                    <a:pt x="833" y="491"/>
                  </a:lnTo>
                  <a:lnTo>
                    <a:pt x="842" y="491"/>
                  </a:lnTo>
                  <a:lnTo>
                    <a:pt x="842" y="486"/>
                  </a:lnTo>
                  <a:lnTo>
                    <a:pt x="846" y="486"/>
                  </a:lnTo>
                  <a:lnTo>
                    <a:pt x="846" y="486"/>
                  </a:lnTo>
                  <a:lnTo>
                    <a:pt x="848" y="486"/>
                  </a:lnTo>
                  <a:lnTo>
                    <a:pt x="848" y="482"/>
                  </a:lnTo>
                  <a:lnTo>
                    <a:pt x="857" y="482"/>
                  </a:lnTo>
                  <a:lnTo>
                    <a:pt x="857" y="475"/>
                  </a:lnTo>
                  <a:lnTo>
                    <a:pt x="870" y="475"/>
                  </a:lnTo>
                  <a:lnTo>
                    <a:pt x="870" y="473"/>
                  </a:lnTo>
                  <a:lnTo>
                    <a:pt x="880" y="473"/>
                  </a:lnTo>
                  <a:lnTo>
                    <a:pt x="880" y="471"/>
                  </a:lnTo>
                  <a:lnTo>
                    <a:pt x="889" y="471"/>
                  </a:lnTo>
                  <a:lnTo>
                    <a:pt x="889" y="467"/>
                  </a:lnTo>
                  <a:lnTo>
                    <a:pt x="902" y="467"/>
                  </a:lnTo>
                  <a:lnTo>
                    <a:pt x="902" y="465"/>
                  </a:lnTo>
                  <a:lnTo>
                    <a:pt x="906" y="465"/>
                  </a:lnTo>
                  <a:lnTo>
                    <a:pt x="906" y="462"/>
                  </a:lnTo>
                  <a:lnTo>
                    <a:pt x="912" y="462"/>
                  </a:lnTo>
                  <a:lnTo>
                    <a:pt x="912" y="458"/>
                  </a:lnTo>
                  <a:lnTo>
                    <a:pt x="914" y="458"/>
                  </a:lnTo>
                  <a:lnTo>
                    <a:pt x="914" y="456"/>
                  </a:lnTo>
                  <a:lnTo>
                    <a:pt x="919" y="456"/>
                  </a:lnTo>
                  <a:lnTo>
                    <a:pt x="919" y="454"/>
                  </a:lnTo>
                  <a:lnTo>
                    <a:pt x="921" y="454"/>
                  </a:lnTo>
                  <a:lnTo>
                    <a:pt x="921" y="449"/>
                  </a:lnTo>
                  <a:lnTo>
                    <a:pt x="929" y="449"/>
                  </a:lnTo>
                  <a:lnTo>
                    <a:pt x="929" y="447"/>
                  </a:lnTo>
                  <a:lnTo>
                    <a:pt x="934" y="447"/>
                  </a:lnTo>
                  <a:lnTo>
                    <a:pt x="934" y="445"/>
                  </a:lnTo>
                  <a:lnTo>
                    <a:pt x="942" y="445"/>
                  </a:lnTo>
                  <a:lnTo>
                    <a:pt x="942" y="441"/>
                  </a:lnTo>
                  <a:lnTo>
                    <a:pt x="953" y="441"/>
                  </a:lnTo>
                  <a:lnTo>
                    <a:pt x="953" y="439"/>
                  </a:lnTo>
                  <a:lnTo>
                    <a:pt x="961" y="439"/>
                  </a:lnTo>
                  <a:lnTo>
                    <a:pt x="961" y="437"/>
                  </a:lnTo>
                  <a:lnTo>
                    <a:pt x="972" y="437"/>
                  </a:lnTo>
                  <a:lnTo>
                    <a:pt x="972" y="432"/>
                  </a:lnTo>
                  <a:lnTo>
                    <a:pt x="980" y="432"/>
                  </a:lnTo>
                  <a:lnTo>
                    <a:pt x="980" y="430"/>
                  </a:lnTo>
                  <a:lnTo>
                    <a:pt x="983" y="430"/>
                  </a:lnTo>
                  <a:lnTo>
                    <a:pt x="983" y="426"/>
                  </a:lnTo>
                  <a:lnTo>
                    <a:pt x="989" y="426"/>
                  </a:lnTo>
                  <a:lnTo>
                    <a:pt x="989" y="424"/>
                  </a:lnTo>
                  <a:lnTo>
                    <a:pt x="991" y="424"/>
                  </a:lnTo>
                  <a:lnTo>
                    <a:pt x="991" y="417"/>
                  </a:lnTo>
                  <a:lnTo>
                    <a:pt x="995" y="417"/>
                  </a:lnTo>
                  <a:lnTo>
                    <a:pt x="995" y="415"/>
                  </a:lnTo>
                  <a:lnTo>
                    <a:pt x="1000" y="415"/>
                  </a:lnTo>
                  <a:lnTo>
                    <a:pt x="1000" y="411"/>
                  </a:lnTo>
                  <a:lnTo>
                    <a:pt x="1008" y="411"/>
                  </a:lnTo>
                  <a:lnTo>
                    <a:pt x="1008" y="408"/>
                  </a:lnTo>
                  <a:lnTo>
                    <a:pt x="1025" y="408"/>
                  </a:lnTo>
                  <a:lnTo>
                    <a:pt x="1025" y="406"/>
                  </a:lnTo>
                  <a:lnTo>
                    <a:pt x="1034" y="406"/>
                  </a:lnTo>
                  <a:lnTo>
                    <a:pt x="1034" y="402"/>
                  </a:lnTo>
                  <a:lnTo>
                    <a:pt x="1040" y="402"/>
                  </a:lnTo>
                  <a:lnTo>
                    <a:pt x="1040" y="400"/>
                  </a:lnTo>
                  <a:lnTo>
                    <a:pt x="1049" y="400"/>
                  </a:lnTo>
                  <a:lnTo>
                    <a:pt x="1049" y="395"/>
                  </a:lnTo>
                  <a:lnTo>
                    <a:pt x="1051" y="395"/>
                  </a:lnTo>
                  <a:lnTo>
                    <a:pt x="1051" y="393"/>
                  </a:lnTo>
                  <a:lnTo>
                    <a:pt x="1085" y="393"/>
                  </a:lnTo>
                  <a:lnTo>
                    <a:pt x="1085" y="387"/>
                  </a:lnTo>
                  <a:lnTo>
                    <a:pt x="1087" y="387"/>
                  </a:lnTo>
                  <a:lnTo>
                    <a:pt x="1087" y="380"/>
                  </a:lnTo>
                  <a:lnTo>
                    <a:pt x="1089" y="380"/>
                  </a:lnTo>
                  <a:lnTo>
                    <a:pt x="1089" y="376"/>
                  </a:lnTo>
                  <a:lnTo>
                    <a:pt x="1102" y="376"/>
                  </a:lnTo>
                  <a:lnTo>
                    <a:pt x="1102" y="369"/>
                  </a:lnTo>
                  <a:lnTo>
                    <a:pt x="1117" y="369"/>
                  </a:lnTo>
                  <a:lnTo>
                    <a:pt x="1117" y="367"/>
                  </a:lnTo>
                  <a:lnTo>
                    <a:pt x="1123" y="367"/>
                  </a:lnTo>
                  <a:lnTo>
                    <a:pt x="1123" y="363"/>
                  </a:lnTo>
                  <a:lnTo>
                    <a:pt x="1177" y="363"/>
                  </a:lnTo>
                  <a:lnTo>
                    <a:pt x="1177" y="361"/>
                  </a:lnTo>
                  <a:lnTo>
                    <a:pt x="1196" y="361"/>
                  </a:lnTo>
                  <a:lnTo>
                    <a:pt x="1196" y="354"/>
                  </a:lnTo>
                  <a:lnTo>
                    <a:pt x="1206" y="354"/>
                  </a:lnTo>
                  <a:lnTo>
                    <a:pt x="1206" y="350"/>
                  </a:lnTo>
                  <a:lnTo>
                    <a:pt x="1211" y="350"/>
                  </a:lnTo>
                  <a:lnTo>
                    <a:pt x="1211" y="348"/>
                  </a:lnTo>
                  <a:lnTo>
                    <a:pt x="1221" y="348"/>
                  </a:lnTo>
                  <a:lnTo>
                    <a:pt x="1221" y="343"/>
                  </a:lnTo>
                  <a:lnTo>
                    <a:pt x="1238" y="343"/>
                  </a:lnTo>
                  <a:lnTo>
                    <a:pt x="1238" y="335"/>
                  </a:lnTo>
                  <a:lnTo>
                    <a:pt x="1266" y="335"/>
                  </a:lnTo>
                  <a:lnTo>
                    <a:pt x="1266" y="333"/>
                  </a:lnTo>
                  <a:lnTo>
                    <a:pt x="1279" y="333"/>
                  </a:lnTo>
                  <a:lnTo>
                    <a:pt x="1279" y="328"/>
                  </a:lnTo>
                  <a:lnTo>
                    <a:pt x="1283" y="328"/>
                  </a:lnTo>
                  <a:lnTo>
                    <a:pt x="1283" y="326"/>
                  </a:lnTo>
                  <a:lnTo>
                    <a:pt x="1311" y="326"/>
                  </a:lnTo>
                  <a:lnTo>
                    <a:pt x="1311" y="322"/>
                  </a:lnTo>
                  <a:lnTo>
                    <a:pt x="1347" y="322"/>
                  </a:lnTo>
                  <a:lnTo>
                    <a:pt x="1347" y="318"/>
                  </a:lnTo>
                  <a:lnTo>
                    <a:pt x="1356" y="318"/>
                  </a:lnTo>
                  <a:lnTo>
                    <a:pt x="1356" y="313"/>
                  </a:lnTo>
                  <a:lnTo>
                    <a:pt x="1364" y="313"/>
                  </a:lnTo>
                  <a:lnTo>
                    <a:pt x="1364" y="307"/>
                  </a:lnTo>
                  <a:lnTo>
                    <a:pt x="1387" y="307"/>
                  </a:lnTo>
                  <a:lnTo>
                    <a:pt x="1387" y="305"/>
                  </a:lnTo>
                  <a:lnTo>
                    <a:pt x="1398" y="305"/>
                  </a:lnTo>
                  <a:lnTo>
                    <a:pt x="1398" y="300"/>
                  </a:lnTo>
                  <a:lnTo>
                    <a:pt x="1405" y="300"/>
                  </a:lnTo>
                  <a:lnTo>
                    <a:pt x="1405" y="296"/>
                  </a:lnTo>
                  <a:lnTo>
                    <a:pt x="1413" y="296"/>
                  </a:lnTo>
                  <a:lnTo>
                    <a:pt x="1413" y="287"/>
                  </a:lnTo>
                  <a:lnTo>
                    <a:pt x="1415" y="287"/>
                  </a:lnTo>
                  <a:lnTo>
                    <a:pt x="1415" y="285"/>
                  </a:lnTo>
                  <a:lnTo>
                    <a:pt x="1434" y="285"/>
                  </a:lnTo>
                  <a:lnTo>
                    <a:pt x="1434" y="281"/>
                  </a:lnTo>
                  <a:lnTo>
                    <a:pt x="1483" y="281"/>
                  </a:lnTo>
                  <a:lnTo>
                    <a:pt x="1483" y="272"/>
                  </a:lnTo>
                  <a:lnTo>
                    <a:pt x="1494" y="272"/>
                  </a:lnTo>
                  <a:lnTo>
                    <a:pt x="1494" y="268"/>
                  </a:lnTo>
                  <a:lnTo>
                    <a:pt x="1509" y="268"/>
                  </a:lnTo>
                  <a:lnTo>
                    <a:pt x="1509" y="263"/>
                  </a:lnTo>
                  <a:lnTo>
                    <a:pt x="1535" y="263"/>
                  </a:lnTo>
                  <a:lnTo>
                    <a:pt x="1535" y="259"/>
                  </a:lnTo>
                  <a:lnTo>
                    <a:pt x="1552" y="259"/>
                  </a:lnTo>
                  <a:lnTo>
                    <a:pt x="1552" y="255"/>
                  </a:lnTo>
                  <a:lnTo>
                    <a:pt x="1556" y="255"/>
                  </a:lnTo>
                  <a:lnTo>
                    <a:pt x="1556" y="253"/>
                  </a:lnTo>
                  <a:lnTo>
                    <a:pt x="1607" y="253"/>
                  </a:lnTo>
                  <a:lnTo>
                    <a:pt x="1607" y="246"/>
                  </a:lnTo>
                  <a:lnTo>
                    <a:pt x="1616" y="246"/>
                  </a:lnTo>
                  <a:lnTo>
                    <a:pt x="1616" y="242"/>
                  </a:lnTo>
                  <a:lnTo>
                    <a:pt x="1650" y="242"/>
                  </a:lnTo>
                  <a:lnTo>
                    <a:pt x="1650" y="238"/>
                  </a:lnTo>
                  <a:lnTo>
                    <a:pt x="1673" y="238"/>
                  </a:lnTo>
                  <a:lnTo>
                    <a:pt x="1673" y="233"/>
                  </a:lnTo>
                  <a:lnTo>
                    <a:pt x="1703" y="233"/>
                  </a:lnTo>
                  <a:lnTo>
                    <a:pt x="1703" y="229"/>
                  </a:lnTo>
                  <a:lnTo>
                    <a:pt x="1707" y="229"/>
                  </a:lnTo>
                  <a:lnTo>
                    <a:pt x="1707" y="225"/>
                  </a:lnTo>
                  <a:lnTo>
                    <a:pt x="1714" y="225"/>
                  </a:lnTo>
                  <a:lnTo>
                    <a:pt x="1714" y="220"/>
                  </a:lnTo>
                  <a:lnTo>
                    <a:pt x="1756" y="220"/>
                  </a:lnTo>
                  <a:lnTo>
                    <a:pt x="1756" y="214"/>
                  </a:lnTo>
                  <a:lnTo>
                    <a:pt x="1812" y="214"/>
                  </a:lnTo>
                  <a:lnTo>
                    <a:pt x="1812" y="209"/>
                  </a:lnTo>
                  <a:lnTo>
                    <a:pt x="1839" y="209"/>
                  </a:lnTo>
                  <a:lnTo>
                    <a:pt x="1839" y="205"/>
                  </a:lnTo>
                  <a:lnTo>
                    <a:pt x="1844" y="205"/>
                  </a:lnTo>
                  <a:lnTo>
                    <a:pt x="1844" y="199"/>
                  </a:lnTo>
                  <a:lnTo>
                    <a:pt x="1861" y="199"/>
                  </a:lnTo>
                  <a:lnTo>
                    <a:pt x="1861" y="194"/>
                  </a:lnTo>
                  <a:lnTo>
                    <a:pt x="1905" y="194"/>
                  </a:lnTo>
                  <a:lnTo>
                    <a:pt x="1905" y="188"/>
                  </a:lnTo>
                  <a:lnTo>
                    <a:pt x="1920" y="188"/>
                  </a:lnTo>
                  <a:lnTo>
                    <a:pt x="1920" y="181"/>
                  </a:lnTo>
                  <a:lnTo>
                    <a:pt x="1925" y="181"/>
                  </a:lnTo>
                  <a:lnTo>
                    <a:pt x="1925" y="175"/>
                  </a:lnTo>
                  <a:lnTo>
                    <a:pt x="1971" y="175"/>
                  </a:lnTo>
                  <a:lnTo>
                    <a:pt x="1971" y="168"/>
                  </a:lnTo>
                  <a:lnTo>
                    <a:pt x="2010" y="168"/>
                  </a:lnTo>
                  <a:lnTo>
                    <a:pt x="2010" y="164"/>
                  </a:lnTo>
                  <a:lnTo>
                    <a:pt x="2099" y="164"/>
                  </a:lnTo>
                  <a:lnTo>
                    <a:pt x="2099" y="155"/>
                  </a:lnTo>
                  <a:lnTo>
                    <a:pt x="2133" y="155"/>
                  </a:lnTo>
                  <a:lnTo>
                    <a:pt x="2133" y="140"/>
                  </a:lnTo>
                  <a:lnTo>
                    <a:pt x="2170" y="140"/>
                  </a:lnTo>
                  <a:lnTo>
                    <a:pt x="2170" y="132"/>
                  </a:lnTo>
                  <a:lnTo>
                    <a:pt x="2178" y="132"/>
                  </a:lnTo>
                  <a:lnTo>
                    <a:pt x="2178" y="123"/>
                  </a:lnTo>
                  <a:lnTo>
                    <a:pt x="2189" y="123"/>
                  </a:lnTo>
                  <a:lnTo>
                    <a:pt x="2189" y="116"/>
                  </a:lnTo>
                  <a:lnTo>
                    <a:pt x="2312" y="116"/>
                  </a:lnTo>
                  <a:lnTo>
                    <a:pt x="2312" y="106"/>
                  </a:lnTo>
                  <a:lnTo>
                    <a:pt x="2329" y="106"/>
                  </a:lnTo>
                  <a:lnTo>
                    <a:pt x="2329" y="95"/>
                  </a:lnTo>
                  <a:lnTo>
                    <a:pt x="2481" y="95"/>
                  </a:lnTo>
                  <a:lnTo>
                    <a:pt x="2481" y="84"/>
                  </a:lnTo>
                  <a:lnTo>
                    <a:pt x="2498" y="84"/>
                  </a:lnTo>
                  <a:lnTo>
                    <a:pt x="2498" y="71"/>
                  </a:lnTo>
                  <a:lnTo>
                    <a:pt x="2587" y="71"/>
                  </a:lnTo>
                  <a:lnTo>
                    <a:pt x="2587" y="58"/>
                  </a:lnTo>
                  <a:lnTo>
                    <a:pt x="2800" y="58"/>
                  </a:lnTo>
                  <a:lnTo>
                    <a:pt x="2800" y="39"/>
                  </a:lnTo>
                  <a:lnTo>
                    <a:pt x="2828" y="39"/>
                  </a:lnTo>
                  <a:lnTo>
                    <a:pt x="2828" y="21"/>
                  </a:lnTo>
                  <a:lnTo>
                    <a:pt x="2873" y="21"/>
                  </a:lnTo>
                  <a:lnTo>
                    <a:pt x="2873" y="0"/>
                  </a:lnTo>
                  <a:lnTo>
                    <a:pt x="2973" y="0"/>
                  </a:lnTo>
                </a:path>
              </a:pathLst>
            </a:custGeom>
            <a:noFill/>
            <a:ln w="28575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C7E8C90-F6AD-4AE3-9262-315971D7F515}"/>
              </a:ext>
            </a:extLst>
          </p:cNvPr>
          <p:cNvGrpSpPr/>
          <p:nvPr/>
        </p:nvGrpSpPr>
        <p:grpSpPr>
          <a:xfrm>
            <a:off x="872067" y="2254250"/>
            <a:ext cx="4842933" cy="3211830"/>
            <a:chOff x="961471" y="2130425"/>
            <a:chExt cx="4730750" cy="3252788"/>
          </a:xfrm>
        </p:grpSpPr>
        <p:sp>
          <p:nvSpPr>
            <p:cNvPr id="113" name="Freeform 10147">
              <a:extLst>
                <a:ext uri="{FF2B5EF4-FFF2-40B4-BE49-F238E27FC236}">
                  <a16:creationId xmlns:a16="http://schemas.microsoft.com/office/drawing/2014/main" id="{671990FA-7A38-447E-A64E-F01361F39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471" y="2130425"/>
              <a:ext cx="4730750" cy="3252788"/>
            </a:xfrm>
            <a:custGeom>
              <a:avLst/>
              <a:gdLst>
                <a:gd name="T0" fmla="*/ 13 w 2980"/>
                <a:gd name="T1" fmla="*/ 1969 h 2049"/>
                <a:gd name="T2" fmla="*/ 26 w 2980"/>
                <a:gd name="T3" fmla="*/ 1867 h 2049"/>
                <a:gd name="T4" fmla="*/ 43 w 2980"/>
                <a:gd name="T5" fmla="*/ 1811 h 2049"/>
                <a:gd name="T6" fmla="*/ 58 w 2980"/>
                <a:gd name="T7" fmla="*/ 1751 h 2049"/>
                <a:gd name="T8" fmla="*/ 75 w 2980"/>
                <a:gd name="T9" fmla="*/ 1710 h 2049"/>
                <a:gd name="T10" fmla="*/ 92 w 2980"/>
                <a:gd name="T11" fmla="*/ 1669 h 2049"/>
                <a:gd name="T12" fmla="*/ 107 w 2980"/>
                <a:gd name="T13" fmla="*/ 1642 h 2049"/>
                <a:gd name="T14" fmla="*/ 124 w 2980"/>
                <a:gd name="T15" fmla="*/ 1597 h 2049"/>
                <a:gd name="T16" fmla="*/ 141 w 2980"/>
                <a:gd name="T17" fmla="*/ 1573 h 2049"/>
                <a:gd name="T18" fmla="*/ 156 w 2980"/>
                <a:gd name="T19" fmla="*/ 1530 h 2049"/>
                <a:gd name="T20" fmla="*/ 176 w 2980"/>
                <a:gd name="T21" fmla="*/ 1504 h 2049"/>
                <a:gd name="T22" fmla="*/ 193 w 2980"/>
                <a:gd name="T23" fmla="*/ 1474 h 2049"/>
                <a:gd name="T24" fmla="*/ 223 w 2980"/>
                <a:gd name="T25" fmla="*/ 1444 h 2049"/>
                <a:gd name="T26" fmla="*/ 240 w 2980"/>
                <a:gd name="T27" fmla="*/ 1425 h 2049"/>
                <a:gd name="T28" fmla="*/ 257 w 2980"/>
                <a:gd name="T29" fmla="*/ 1399 h 2049"/>
                <a:gd name="T30" fmla="*/ 281 w 2980"/>
                <a:gd name="T31" fmla="*/ 1369 h 2049"/>
                <a:gd name="T32" fmla="*/ 304 w 2980"/>
                <a:gd name="T33" fmla="*/ 1346 h 2049"/>
                <a:gd name="T34" fmla="*/ 325 w 2980"/>
                <a:gd name="T35" fmla="*/ 1314 h 2049"/>
                <a:gd name="T36" fmla="*/ 362 w 2980"/>
                <a:gd name="T37" fmla="*/ 1284 h 2049"/>
                <a:gd name="T38" fmla="*/ 387 w 2980"/>
                <a:gd name="T39" fmla="*/ 1264 h 2049"/>
                <a:gd name="T40" fmla="*/ 424 w 2980"/>
                <a:gd name="T41" fmla="*/ 1234 h 2049"/>
                <a:gd name="T42" fmla="*/ 452 w 2980"/>
                <a:gd name="T43" fmla="*/ 1207 h 2049"/>
                <a:gd name="T44" fmla="*/ 477 w 2980"/>
                <a:gd name="T45" fmla="*/ 1179 h 2049"/>
                <a:gd name="T46" fmla="*/ 514 w 2980"/>
                <a:gd name="T47" fmla="*/ 1151 h 2049"/>
                <a:gd name="T48" fmla="*/ 554 w 2980"/>
                <a:gd name="T49" fmla="*/ 1132 h 2049"/>
                <a:gd name="T50" fmla="*/ 580 w 2980"/>
                <a:gd name="T51" fmla="*/ 1104 h 2049"/>
                <a:gd name="T52" fmla="*/ 612 w 2980"/>
                <a:gd name="T53" fmla="*/ 1084 h 2049"/>
                <a:gd name="T54" fmla="*/ 640 w 2980"/>
                <a:gd name="T55" fmla="*/ 1057 h 2049"/>
                <a:gd name="T56" fmla="*/ 663 w 2980"/>
                <a:gd name="T57" fmla="*/ 1035 h 2049"/>
                <a:gd name="T58" fmla="*/ 702 w 2980"/>
                <a:gd name="T59" fmla="*/ 1014 h 2049"/>
                <a:gd name="T60" fmla="*/ 762 w 2980"/>
                <a:gd name="T61" fmla="*/ 997 h 2049"/>
                <a:gd name="T62" fmla="*/ 790 w 2980"/>
                <a:gd name="T63" fmla="*/ 975 h 2049"/>
                <a:gd name="T64" fmla="*/ 847 w 2980"/>
                <a:gd name="T65" fmla="*/ 950 h 2049"/>
                <a:gd name="T66" fmla="*/ 886 w 2980"/>
                <a:gd name="T67" fmla="*/ 924 h 2049"/>
                <a:gd name="T68" fmla="*/ 929 w 2980"/>
                <a:gd name="T69" fmla="*/ 898 h 2049"/>
                <a:gd name="T70" fmla="*/ 997 w 2980"/>
                <a:gd name="T71" fmla="*/ 877 h 2049"/>
                <a:gd name="T72" fmla="*/ 1068 w 2980"/>
                <a:gd name="T73" fmla="*/ 855 h 2049"/>
                <a:gd name="T74" fmla="*/ 1098 w 2980"/>
                <a:gd name="T75" fmla="*/ 832 h 2049"/>
                <a:gd name="T76" fmla="*/ 1149 w 2980"/>
                <a:gd name="T77" fmla="*/ 812 h 2049"/>
                <a:gd name="T78" fmla="*/ 1228 w 2980"/>
                <a:gd name="T79" fmla="*/ 789 h 2049"/>
                <a:gd name="T80" fmla="*/ 1271 w 2980"/>
                <a:gd name="T81" fmla="*/ 770 h 2049"/>
                <a:gd name="T82" fmla="*/ 1312 w 2980"/>
                <a:gd name="T83" fmla="*/ 746 h 2049"/>
                <a:gd name="T84" fmla="*/ 1380 w 2980"/>
                <a:gd name="T85" fmla="*/ 727 h 2049"/>
                <a:gd name="T86" fmla="*/ 1427 w 2980"/>
                <a:gd name="T87" fmla="*/ 695 h 2049"/>
                <a:gd name="T88" fmla="*/ 1491 w 2980"/>
                <a:gd name="T89" fmla="*/ 673 h 2049"/>
                <a:gd name="T90" fmla="*/ 1530 w 2980"/>
                <a:gd name="T91" fmla="*/ 645 h 2049"/>
                <a:gd name="T92" fmla="*/ 1594 w 2980"/>
                <a:gd name="T93" fmla="*/ 624 h 2049"/>
                <a:gd name="T94" fmla="*/ 1630 w 2980"/>
                <a:gd name="T95" fmla="*/ 594 h 2049"/>
                <a:gd name="T96" fmla="*/ 1679 w 2980"/>
                <a:gd name="T97" fmla="*/ 566 h 2049"/>
                <a:gd name="T98" fmla="*/ 1746 w 2980"/>
                <a:gd name="T99" fmla="*/ 534 h 2049"/>
                <a:gd name="T100" fmla="*/ 1827 w 2980"/>
                <a:gd name="T101" fmla="*/ 502 h 2049"/>
                <a:gd name="T102" fmla="*/ 1968 w 2980"/>
                <a:gd name="T103" fmla="*/ 459 h 2049"/>
                <a:gd name="T104" fmla="*/ 2077 w 2980"/>
                <a:gd name="T105" fmla="*/ 422 h 2049"/>
                <a:gd name="T106" fmla="*/ 2146 w 2980"/>
                <a:gd name="T107" fmla="*/ 375 h 2049"/>
                <a:gd name="T108" fmla="*/ 2311 w 2980"/>
                <a:gd name="T109" fmla="*/ 328 h 2049"/>
                <a:gd name="T110" fmla="*/ 2471 w 2980"/>
                <a:gd name="T111" fmla="*/ 245 h 2049"/>
                <a:gd name="T112" fmla="*/ 2708 w 2980"/>
                <a:gd name="T113" fmla="*/ 172 h 2049"/>
                <a:gd name="T114" fmla="*/ 2783 w 2980"/>
                <a:gd name="T115" fmla="*/ 65 h 2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80" h="2049">
                  <a:moveTo>
                    <a:pt x="0" y="2049"/>
                  </a:moveTo>
                  <a:lnTo>
                    <a:pt x="0" y="2044"/>
                  </a:lnTo>
                  <a:lnTo>
                    <a:pt x="2" y="2044"/>
                  </a:lnTo>
                  <a:lnTo>
                    <a:pt x="2" y="2032"/>
                  </a:lnTo>
                  <a:lnTo>
                    <a:pt x="5" y="2032"/>
                  </a:lnTo>
                  <a:lnTo>
                    <a:pt x="5" y="2014"/>
                  </a:lnTo>
                  <a:lnTo>
                    <a:pt x="7" y="2014"/>
                  </a:lnTo>
                  <a:lnTo>
                    <a:pt x="7" y="1989"/>
                  </a:lnTo>
                  <a:lnTo>
                    <a:pt x="11" y="1989"/>
                  </a:lnTo>
                  <a:lnTo>
                    <a:pt x="11" y="1969"/>
                  </a:lnTo>
                  <a:lnTo>
                    <a:pt x="13" y="1969"/>
                  </a:lnTo>
                  <a:lnTo>
                    <a:pt x="13" y="1946"/>
                  </a:lnTo>
                  <a:lnTo>
                    <a:pt x="15" y="1946"/>
                  </a:lnTo>
                  <a:lnTo>
                    <a:pt x="15" y="1931"/>
                  </a:lnTo>
                  <a:lnTo>
                    <a:pt x="20" y="1931"/>
                  </a:lnTo>
                  <a:lnTo>
                    <a:pt x="20" y="1918"/>
                  </a:lnTo>
                  <a:lnTo>
                    <a:pt x="22" y="1918"/>
                  </a:lnTo>
                  <a:lnTo>
                    <a:pt x="22" y="1897"/>
                  </a:lnTo>
                  <a:lnTo>
                    <a:pt x="24" y="1897"/>
                  </a:lnTo>
                  <a:lnTo>
                    <a:pt x="24" y="1882"/>
                  </a:lnTo>
                  <a:lnTo>
                    <a:pt x="26" y="1882"/>
                  </a:lnTo>
                  <a:lnTo>
                    <a:pt x="26" y="1867"/>
                  </a:lnTo>
                  <a:lnTo>
                    <a:pt x="30" y="1867"/>
                  </a:lnTo>
                  <a:lnTo>
                    <a:pt x="30" y="1854"/>
                  </a:lnTo>
                  <a:lnTo>
                    <a:pt x="32" y="1854"/>
                  </a:lnTo>
                  <a:lnTo>
                    <a:pt x="32" y="1843"/>
                  </a:lnTo>
                  <a:lnTo>
                    <a:pt x="35" y="1843"/>
                  </a:lnTo>
                  <a:lnTo>
                    <a:pt x="35" y="1830"/>
                  </a:lnTo>
                  <a:lnTo>
                    <a:pt x="37" y="1830"/>
                  </a:lnTo>
                  <a:lnTo>
                    <a:pt x="37" y="1817"/>
                  </a:lnTo>
                  <a:lnTo>
                    <a:pt x="41" y="1817"/>
                  </a:lnTo>
                  <a:lnTo>
                    <a:pt x="41" y="1811"/>
                  </a:lnTo>
                  <a:lnTo>
                    <a:pt x="43" y="1811"/>
                  </a:lnTo>
                  <a:lnTo>
                    <a:pt x="43" y="1800"/>
                  </a:lnTo>
                  <a:lnTo>
                    <a:pt x="45" y="1800"/>
                  </a:lnTo>
                  <a:lnTo>
                    <a:pt x="45" y="1787"/>
                  </a:lnTo>
                  <a:lnTo>
                    <a:pt x="49" y="1787"/>
                  </a:lnTo>
                  <a:lnTo>
                    <a:pt x="49" y="1785"/>
                  </a:lnTo>
                  <a:lnTo>
                    <a:pt x="52" y="1785"/>
                  </a:lnTo>
                  <a:lnTo>
                    <a:pt x="52" y="1774"/>
                  </a:lnTo>
                  <a:lnTo>
                    <a:pt x="54" y="1774"/>
                  </a:lnTo>
                  <a:lnTo>
                    <a:pt x="54" y="1759"/>
                  </a:lnTo>
                  <a:lnTo>
                    <a:pt x="58" y="1759"/>
                  </a:lnTo>
                  <a:lnTo>
                    <a:pt x="58" y="1751"/>
                  </a:lnTo>
                  <a:lnTo>
                    <a:pt x="60" y="1751"/>
                  </a:lnTo>
                  <a:lnTo>
                    <a:pt x="60" y="1742"/>
                  </a:lnTo>
                  <a:lnTo>
                    <a:pt x="62" y="1742"/>
                  </a:lnTo>
                  <a:lnTo>
                    <a:pt x="62" y="1736"/>
                  </a:lnTo>
                  <a:lnTo>
                    <a:pt x="69" y="1736"/>
                  </a:lnTo>
                  <a:lnTo>
                    <a:pt x="69" y="1727"/>
                  </a:lnTo>
                  <a:lnTo>
                    <a:pt x="71" y="1727"/>
                  </a:lnTo>
                  <a:lnTo>
                    <a:pt x="71" y="1721"/>
                  </a:lnTo>
                  <a:lnTo>
                    <a:pt x="73" y="1721"/>
                  </a:lnTo>
                  <a:lnTo>
                    <a:pt x="73" y="1710"/>
                  </a:lnTo>
                  <a:lnTo>
                    <a:pt x="75" y="1710"/>
                  </a:lnTo>
                  <a:lnTo>
                    <a:pt x="75" y="1704"/>
                  </a:lnTo>
                  <a:lnTo>
                    <a:pt x="77" y="1704"/>
                  </a:lnTo>
                  <a:lnTo>
                    <a:pt x="77" y="1699"/>
                  </a:lnTo>
                  <a:lnTo>
                    <a:pt x="84" y="1699"/>
                  </a:lnTo>
                  <a:lnTo>
                    <a:pt x="84" y="1695"/>
                  </a:lnTo>
                  <a:lnTo>
                    <a:pt x="86" y="1695"/>
                  </a:lnTo>
                  <a:lnTo>
                    <a:pt x="86" y="1691"/>
                  </a:lnTo>
                  <a:lnTo>
                    <a:pt x="88" y="1691"/>
                  </a:lnTo>
                  <a:lnTo>
                    <a:pt x="88" y="1678"/>
                  </a:lnTo>
                  <a:lnTo>
                    <a:pt x="92" y="1678"/>
                  </a:lnTo>
                  <a:lnTo>
                    <a:pt x="92" y="1669"/>
                  </a:lnTo>
                  <a:lnTo>
                    <a:pt x="94" y="1669"/>
                  </a:lnTo>
                  <a:lnTo>
                    <a:pt x="94" y="1661"/>
                  </a:lnTo>
                  <a:lnTo>
                    <a:pt x="97" y="1661"/>
                  </a:lnTo>
                  <a:lnTo>
                    <a:pt x="97" y="1659"/>
                  </a:lnTo>
                  <a:lnTo>
                    <a:pt x="101" y="1659"/>
                  </a:lnTo>
                  <a:lnTo>
                    <a:pt x="101" y="1652"/>
                  </a:lnTo>
                  <a:lnTo>
                    <a:pt x="103" y="1652"/>
                  </a:lnTo>
                  <a:lnTo>
                    <a:pt x="103" y="1646"/>
                  </a:lnTo>
                  <a:lnTo>
                    <a:pt x="105" y="1646"/>
                  </a:lnTo>
                  <a:lnTo>
                    <a:pt x="105" y="1642"/>
                  </a:lnTo>
                  <a:lnTo>
                    <a:pt x="107" y="1642"/>
                  </a:lnTo>
                  <a:lnTo>
                    <a:pt x="107" y="1631"/>
                  </a:lnTo>
                  <a:lnTo>
                    <a:pt x="112" y="1631"/>
                  </a:lnTo>
                  <a:lnTo>
                    <a:pt x="112" y="1620"/>
                  </a:lnTo>
                  <a:lnTo>
                    <a:pt x="114" y="1620"/>
                  </a:lnTo>
                  <a:lnTo>
                    <a:pt x="114" y="1612"/>
                  </a:lnTo>
                  <a:lnTo>
                    <a:pt x="116" y="1612"/>
                  </a:lnTo>
                  <a:lnTo>
                    <a:pt x="116" y="1609"/>
                  </a:lnTo>
                  <a:lnTo>
                    <a:pt x="120" y="1609"/>
                  </a:lnTo>
                  <a:lnTo>
                    <a:pt x="120" y="1603"/>
                  </a:lnTo>
                  <a:lnTo>
                    <a:pt x="124" y="1603"/>
                  </a:lnTo>
                  <a:lnTo>
                    <a:pt x="124" y="1597"/>
                  </a:lnTo>
                  <a:lnTo>
                    <a:pt x="127" y="1597"/>
                  </a:lnTo>
                  <a:lnTo>
                    <a:pt x="127" y="1594"/>
                  </a:lnTo>
                  <a:lnTo>
                    <a:pt x="131" y="1594"/>
                  </a:lnTo>
                  <a:lnTo>
                    <a:pt x="131" y="1588"/>
                  </a:lnTo>
                  <a:lnTo>
                    <a:pt x="133" y="1588"/>
                  </a:lnTo>
                  <a:lnTo>
                    <a:pt x="133" y="1586"/>
                  </a:lnTo>
                  <a:lnTo>
                    <a:pt x="135" y="1586"/>
                  </a:lnTo>
                  <a:lnTo>
                    <a:pt x="135" y="1577"/>
                  </a:lnTo>
                  <a:lnTo>
                    <a:pt x="137" y="1577"/>
                  </a:lnTo>
                  <a:lnTo>
                    <a:pt x="137" y="1573"/>
                  </a:lnTo>
                  <a:lnTo>
                    <a:pt x="141" y="1573"/>
                  </a:lnTo>
                  <a:lnTo>
                    <a:pt x="141" y="1564"/>
                  </a:lnTo>
                  <a:lnTo>
                    <a:pt x="144" y="1564"/>
                  </a:lnTo>
                  <a:lnTo>
                    <a:pt x="144" y="1556"/>
                  </a:lnTo>
                  <a:lnTo>
                    <a:pt x="146" y="1556"/>
                  </a:lnTo>
                  <a:lnTo>
                    <a:pt x="146" y="1545"/>
                  </a:lnTo>
                  <a:lnTo>
                    <a:pt x="152" y="1545"/>
                  </a:lnTo>
                  <a:lnTo>
                    <a:pt x="152" y="1543"/>
                  </a:lnTo>
                  <a:lnTo>
                    <a:pt x="154" y="1543"/>
                  </a:lnTo>
                  <a:lnTo>
                    <a:pt x="154" y="1537"/>
                  </a:lnTo>
                  <a:lnTo>
                    <a:pt x="156" y="1537"/>
                  </a:lnTo>
                  <a:lnTo>
                    <a:pt x="156" y="1530"/>
                  </a:lnTo>
                  <a:lnTo>
                    <a:pt x="159" y="1530"/>
                  </a:lnTo>
                  <a:lnTo>
                    <a:pt x="159" y="1526"/>
                  </a:lnTo>
                  <a:lnTo>
                    <a:pt x="163" y="1526"/>
                  </a:lnTo>
                  <a:lnTo>
                    <a:pt x="163" y="1513"/>
                  </a:lnTo>
                  <a:lnTo>
                    <a:pt x="165" y="1513"/>
                  </a:lnTo>
                  <a:lnTo>
                    <a:pt x="165" y="1511"/>
                  </a:lnTo>
                  <a:lnTo>
                    <a:pt x="169" y="1511"/>
                  </a:lnTo>
                  <a:lnTo>
                    <a:pt x="169" y="1507"/>
                  </a:lnTo>
                  <a:lnTo>
                    <a:pt x="171" y="1507"/>
                  </a:lnTo>
                  <a:lnTo>
                    <a:pt x="171" y="1504"/>
                  </a:lnTo>
                  <a:lnTo>
                    <a:pt x="176" y="1504"/>
                  </a:lnTo>
                  <a:lnTo>
                    <a:pt x="176" y="1502"/>
                  </a:lnTo>
                  <a:lnTo>
                    <a:pt x="180" y="1502"/>
                  </a:lnTo>
                  <a:lnTo>
                    <a:pt x="180" y="1498"/>
                  </a:lnTo>
                  <a:lnTo>
                    <a:pt x="182" y="1498"/>
                  </a:lnTo>
                  <a:lnTo>
                    <a:pt x="182" y="1496"/>
                  </a:lnTo>
                  <a:lnTo>
                    <a:pt x="184" y="1496"/>
                  </a:lnTo>
                  <a:lnTo>
                    <a:pt x="184" y="1492"/>
                  </a:lnTo>
                  <a:lnTo>
                    <a:pt x="191" y="1492"/>
                  </a:lnTo>
                  <a:lnTo>
                    <a:pt x="191" y="1487"/>
                  </a:lnTo>
                  <a:lnTo>
                    <a:pt x="193" y="1487"/>
                  </a:lnTo>
                  <a:lnTo>
                    <a:pt x="193" y="1474"/>
                  </a:lnTo>
                  <a:lnTo>
                    <a:pt x="201" y="1474"/>
                  </a:lnTo>
                  <a:lnTo>
                    <a:pt x="201" y="1466"/>
                  </a:lnTo>
                  <a:lnTo>
                    <a:pt x="208" y="1466"/>
                  </a:lnTo>
                  <a:lnTo>
                    <a:pt x="208" y="1459"/>
                  </a:lnTo>
                  <a:lnTo>
                    <a:pt x="212" y="1459"/>
                  </a:lnTo>
                  <a:lnTo>
                    <a:pt x="212" y="1457"/>
                  </a:lnTo>
                  <a:lnTo>
                    <a:pt x="214" y="1457"/>
                  </a:lnTo>
                  <a:lnTo>
                    <a:pt x="214" y="1451"/>
                  </a:lnTo>
                  <a:lnTo>
                    <a:pt x="221" y="1451"/>
                  </a:lnTo>
                  <a:lnTo>
                    <a:pt x="221" y="1444"/>
                  </a:lnTo>
                  <a:lnTo>
                    <a:pt x="223" y="1444"/>
                  </a:lnTo>
                  <a:lnTo>
                    <a:pt x="223" y="1442"/>
                  </a:lnTo>
                  <a:lnTo>
                    <a:pt x="225" y="1442"/>
                  </a:lnTo>
                  <a:lnTo>
                    <a:pt x="225" y="1440"/>
                  </a:lnTo>
                  <a:lnTo>
                    <a:pt x="229" y="1440"/>
                  </a:lnTo>
                  <a:lnTo>
                    <a:pt x="229" y="1434"/>
                  </a:lnTo>
                  <a:lnTo>
                    <a:pt x="233" y="1434"/>
                  </a:lnTo>
                  <a:lnTo>
                    <a:pt x="233" y="1432"/>
                  </a:lnTo>
                  <a:lnTo>
                    <a:pt x="236" y="1432"/>
                  </a:lnTo>
                  <a:lnTo>
                    <a:pt x="236" y="1427"/>
                  </a:lnTo>
                  <a:lnTo>
                    <a:pt x="240" y="1427"/>
                  </a:lnTo>
                  <a:lnTo>
                    <a:pt x="240" y="1425"/>
                  </a:lnTo>
                  <a:lnTo>
                    <a:pt x="242" y="1425"/>
                  </a:lnTo>
                  <a:lnTo>
                    <a:pt x="242" y="1421"/>
                  </a:lnTo>
                  <a:lnTo>
                    <a:pt x="244" y="1421"/>
                  </a:lnTo>
                  <a:lnTo>
                    <a:pt x="244" y="1417"/>
                  </a:lnTo>
                  <a:lnTo>
                    <a:pt x="246" y="1417"/>
                  </a:lnTo>
                  <a:lnTo>
                    <a:pt x="246" y="1408"/>
                  </a:lnTo>
                  <a:lnTo>
                    <a:pt x="251" y="1408"/>
                  </a:lnTo>
                  <a:lnTo>
                    <a:pt x="251" y="1402"/>
                  </a:lnTo>
                  <a:lnTo>
                    <a:pt x="255" y="1402"/>
                  </a:lnTo>
                  <a:lnTo>
                    <a:pt x="255" y="1399"/>
                  </a:lnTo>
                  <a:lnTo>
                    <a:pt x="257" y="1399"/>
                  </a:lnTo>
                  <a:lnTo>
                    <a:pt x="257" y="1395"/>
                  </a:lnTo>
                  <a:lnTo>
                    <a:pt x="261" y="1395"/>
                  </a:lnTo>
                  <a:lnTo>
                    <a:pt x="261" y="1391"/>
                  </a:lnTo>
                  <a:lnTo>
                    <a:pt x="263" y="1391"/>
                  </a:lnTo>
                  <a:lnTo>
                    <a:pt x="263" y="1384"/>
                  </a:lnTo>
                  <a:lnTo>
                    <a:pt x="266" y="1384"/>
                  </a:lnTo>
                  <a:lnTo>
                    <a:pt x="266" y="1378"/>
                  </a:lnTo>
                  <a:lnTo>
                    <a:pt x="268" y="1378"/>
                  </a:lnTo>
                  <a:lnTo>
                    <a:pt x="268" y="1376"/>
                  </a:lnTo>
                  <a:lnTo>
                    <a:pt x="281" y="1376"/>
                  </a:lnTo>
                  <a:lnTo>
                    <a:pt x="281" y="1369"/>
                  </a:lnTo>
                  <a:lnTo>
                    <a:pt x="285" y="1369"/>
                  </a:lnTo>
                  <a:lnTo>
                    <a:pt x="285" y="1363"/>
                  </a:lnTo>
                  <a:lnTo>
                    <a:pt x="287" y="1363"/>
                  </a:lnTo>
                  <a:lnTo>
                    <a:pt x="287" y="1361"/>
                  </a:lnTo>
                  <a:lnTo>
                    <a:pt x="291" y="1361"/>
                  </a:lnTo>
                  <a:lnTo>
                    <a:pt x="291" y="1359"/>
                  </a:lnTo>
                  <a:lnTo>
                    <a:pt x="293" y="1359"/>
                  </a:lnTo>
                  <a:lnTo>
                    <a:pt x="293" y="1350"/>
                  </a:lnTo>
                  <a:lnTo>
                    <a:pt x="302" y="1350"/>
                  </a:lnTo>
                  <a:lnTo>
                    <a:pt x="302" y="1346"/>
                  </a:lnTo>
                  <a:lnTo>
                    <a:pt x="304" y="1346"/>
                  </a:lnTo>
                  <a:lnTo>
                    <a:pt x="304" y="1344"/>
                  </a:lnTo>
                  <a:lnTo>
                    <a:pt x="310" y="1344"/>
                  </a:lnTo>
                  <a:lnTo>
                    <a:pt x="310" y="1339"/>
                  </a:lnTo>
                  <a:lnTo>
                    <a:pt x="313" y="1339"/>
                  </a:lnTo>
                  <a:lnTo>
                    <a:pt x="313" y="1335"/>
                  </a:lnTo>
                  <a:lnTo>
                    <a:pt x="317" y="1335"/>
                  </a:lnTo>
                  <a:lnTo>
                    <a:pt x="317" y="1327"/>
                  </a:lnTo>
                  <a:lnTo>
                    <a:pt x="321" y="1327"/>
                  </a:lnTo>
                  <a:lnTo>
                    <a:pt x="321" y="1322"/>
                  </a:lnTo>
                  <a:lnTo>
                    <a:pt x="325" y="1322"/>
                  </a:lnTo>
                  <a:lnTo>
                    <a:pt x="325" y="1314"/>
                  </a:lnTo>
                  <a:lnTo>
                    <a:pt x="332" y="1314"/>
                  </a:lnTo>
                  <a:lnTo>
                    <a:pt x="332" y="1307"/>
                  </a:lnTo>
                  <a:lnTo>
                    <a:pt x="334" y="1307"/>
                  </a:lnTo>
                  <a:lnTo>
                    <a:pt x="334" y="1299"/>
                  </a:lnTo>
                  <a:lnTo>
                    <a:pt x="336" y="1299"/>
                  </a:lnTo>
                  <a:lnTo>
                    <a:pt x="336" y="1297"/>
                  </a:lnTo>
                  <a:lnTo>
                    <a:pt x="340" y="1297"/>
                  </a:lnTo>
                  <a:lnTo>
                    <a:pt x="340" y="1288"/>
                  </a:lnTo>
                  <a:lnTo>
                    <a:pt x="355" y="1288"/>
                  </a:lnTo>
                  <a:lnTo>
                    <a:pt x="355" y="1284"/>
                  </a:lnTo>
                  <a:lnTo>
                    <a:pt x="362" y="1284"/>
                  </a:lnTo>
                  <a:lnTo>
                    <a:pt x="362" y="1279"/>
                  </a:lnTo>
                  <a:lnTo>
                    <a:pt x="366" y="1279"/>
                  </a:lnTo>
                  <a:lnTo>
                    <a:pt x="366" y="1275"/>
                  </a:lnTo>
                  <a:lnTo>
                    <a:pt x="368" y="1275"/>
                  </a:lnTo>
                  <a:lnTo>
                    <a:pt x="368" y="1273"/>
                  </a:lnTo>
                  <a:lnTo>
                    <a:pt x="375" y="1273"/>
                  </a:lnTo>
                  <a:lnTo>
                    <a:pt x="375" y="1271"/>
                  </a:lnTo>
                  <a:lnTo>
                    <a:pt x="381" y="1271"/>
                  </a:lnTo>
                  <a:lnTo>
                    <a:pt x="381" y="1267"/>
                  </a:lnTo>
                  <a:lnTo>
                    <a:pt x="387" y="1267"/>
                  </a:lnTo>
                  <a:lnTo>
                    <a:pt x="387" y="1264"/>
                  </a:lnTo>
                  <a:lnTo>
                    <a:pt x="394" y="1264"/>
                  </a:lnTo>
                  <a:lnTo>
                    <a:pt x="394" y="1260"/>
                  </a:lnTo>
                  <a:lnTo>
                    <a:pt x="405" y="1260"/>
                  </a:lnTo>
                  <a:lnTo>
                    <a:pt x="405" y="1254"/>
                  </a:lnTo>
                  <a:lnTo>
                    <a:pt x="409" y="1254"/>
                  </a:lnTo>
                  <a:lnTo>
                    <a:pt x="409" y="1243"/>
                  </a:lnTo>
                  <a:lnTo>
                    <a:pt x="411" y="1243"/>
                  </a:lnTo>
                  <a:lnTo>
                    <a:pt x="411" y="1237"/>
                  </a:lnTo>
                  <a:lnTo>
                    <a:pt x="417" y="1237"/>
                  </a:lnTo>
                  <a:lnTo>
                    <a:pt x="417" y="1234"/>
                  </a:lnTo>
                  <a:lnTo>
                    <a:pt x="424" y="1234"/>
                  </a:lnTo>
                  <a:lnTo>
                    <a:pt x="424" y="1232"/>
                  </a:lnTo>
                  <a:lnTo>
                    <a:pt x="435" y="1232"/>
                  </a:lnTo>
                  <a:lnTo>
                    <a:pt x="435" y="1226"/>
                  </a:lnTo>
                  <a:lnTo>
                    <a:pt x="437" y="1226"/>
                  </a:lnTo>
                  <a:lnTo>
                    <a:pt x="437" y="1219"/>
                  </a:lnTo>
                  <a:lnTo>
                    <a:pt x="439" y="1219"/>
                  </a:lnTo>
                  <a:lnTo>
                    <a:pt x="439" y="1217"/>
                  </a:lnTo>
                  <a:lnTo>
                    <a:pt x="443" y="1217"/>
                  </a:lnTo>
                  <a:lnTo>
                    <a:pt x="443" y="1213"/>
                  </a:lnTo>
                  <a:lnTo>
                    <a:pt x="452" y="1213"/>
                  </a:lnTo>
                  <a:lnTo>
                    <a:pt x="452" y="1207"/>
                  </a:lnTo>
                  <a:lnTo>
                    <a:pt x="454" y="1207"/>
                  </a:lnTo>
                  <a:lnTo>
                    <a:pt x="454" y="1204"/>
                  </a:lnTo>
                  <a:lnTo>
                    <a:pt x="456" y="1204"/>
                  </a:lnTo>
                  <a:lnTo>
                    <a:pt x="456" y="1202"/>
                  </a:lnTo>
                  <a:lnTo>
                    <a:pt x="464" y="1202"/>
                  </a:lnTo>
                  <a:lnTo>
                    <a:pt x="464" y="1189"/>
                  </a:lnTo>
                  <a:lnTo>
                    <a:pt x="473" y="1189"/>
                  </a:lnTo>
                  <a:lnTo>
                    <a:pt x="473" y="1181"/>
                  </a:lnTo>
                  <a:lnTo>
                    <a:pt x="475" y="1181"/>
                  </a:lnTo>
                  <a:lnTo>
                    <a:pt x="475" y="1179"/>
                  </a:lnTo>
                  <a:lnTo>
                    <a:pt x="477" y="1179"/>
                  </a:lnTo>
                  <a:lnTo>
                    <a:pt x="477" y="1177"/>
                  </a:lnTo>
                  <a:lnTo>
                    <a:pt x="492" y="1177"/>
                  </a:lnTo>
                  <a:lnTo>
                    <a:pt x="492" y="1172"/>
                  </a:lnTo>
                  <a:lnTo>
                    <a:pt x="497" y="1172"/>
                  </a:lnTo>
                  <a:lnTo>
                    <a:pt x="497" y="1166"/>
                  </a:lnTo>
                  <a:lnTo>
                    <a:pt x="503" y="1166"/>
                  </a:lnTo>
                  <a:lnTo>
                    <a:pt x="503" y="1164"/>
                  </a:lnTo>
                  <a:lnTo>
                    <a:pt x="505" y="1164"/>
                  </a:lnTo>
                  <a:lnTo>
                    <a:pt x="505" y="1159"/>
                  </a:lnTo>
                  <a:lnTo>
                    <a:pt x="514" y="1159"/>
                  </a:lnTo>
                  <a:lnTo>
                    <a:pt x="514" y="1151"/>
                  </a:lnTo>
                  <a:lnTo>
                    <a:pt x="516" y="1151"/>
                  </a:lnTo>
                  <a:lnTo>
                    <a:pt x="516" y="1149"/>
                  </a:lnTo>
                  <a:lnTo>
                    <a:pt x="527" y="1149"/>
                  </a:lnTo>
                  <a:lnTo>
                    <a:pt x="527" y="1147"/>
                  </a:lnTo>
                  <a:lnTo>
                    <a:pt x="533" y="1147"/>
                  </a:lnTo>
                  <a:lnTo>
                    <a:pt x="533" y="1142"/>
                  </a:lnTo>
                  <a:lnTo>
                    <a:pt x="535" y="1142"/>
                  </a:lnTo>
                  <a:lnTo>
                    <a:pt x="535" y="1134"/>
                  </a:lnTo>
                  <a:lnTo>
                    <a:pt x="537" y="1134"/>
                  </a:lnTo>
                  <a:lnTo>
                    <a:pt x="537" y="1132"/>
                  </a:lnTo>
                  <a:lnTo>
                    <a:pt x="554" y="1132"/>
                  </a:lnTo>
                  <a:lnTo>
                    <a:pt x="554" y="1127"/>
                  </a:lnTo>
                  <a:lnTo>
                    <a:pt x="565" y="1127"/>
                  </a:lnTo>
                  <a:lnTo>
                    <a:pt x="565" y="1123"/>
                  </a:lnTo>
                  <a:lnTo>
                    <a:pt x="567" y="1123"/>
                  </a:lnTo>
                  <a:lnTo>
                    <a:pt x="567" y="1117"/>
                  </a:lnTo>
                  <a:lnTo>
                    <a:pt x="571" y="1117"/>
                  </a:lnTo>
                  <a:lnTo>
                    <a:pt x="571" y="1112"/>
                  </a:lnTo>
                  <a:lnTo>
                    <a:pt x="576" y="1112"/>
                  </a:lnTo>
                  <a:lnTo>
                    <a:pt x="576" y="1110"/>
                  </a:lnTo>
                  <a:lnTo>
                    <a:pt x="580" y="1110"/>
                  </a:lnTo>
                  <a:lnTo>
                    <a:pt x="580" y="1104"/>
                  </a:lnTo>
                  <a:lnTo>
                    <a:pt x="584" y="1104"/>
                  </a:lnTo>
                  <a:lnTo>
                    <a:pt x="584" y="1099"/>
                  </a:lnTo>
                  <a:lnTo>
                    <a:pt x="586" y="1099"/>
                  </a:lnTo>
                  <a:lnTo>
                    <a:pt x="586" y="1095"/>
                  </a:lnTo>
                  <a:lnTo>
                    <a:pt x="589" y="1095"/>
                  </a:lnTo>
                  <a:lnTo>
                    <a:pt x="589" y="1093"/>
                  </a:lnTo>
                  <a:lnTo>
                    <a:pt x="597" y="1093"/>
                  </a:lnTo>
                  <a:lnTo>
                    <a:pt x="597" y="1087"/>
                  </a:lnTo>
                  <a:lnTo>
                    <a:pt x="601" y="1087"/>
                  </a:lnTo>
                  <a:lnTo>
                    <a:pt x="601" y="1084"/>
                  </a:lnTo>
                  <a:lnTo>
                    <a:pt x="612" y="1084"/>
                  </a:lnTo>
                  <a:lnTo>
                    <a:pt x="612" y="1080"/>
                  </a:lnTo>
                  <a:lnTo>
                    <a:pt x="623" y="1080"/>
                  </a:lnTo>
                  <a:lnTo>
                    <a:pt x="623" y="1072"/>
                  </a:lnTo>
                  <a:lnTo>
                    <a:pt x="625" y="1072"/>
                  </a:lnTo>
                  <a:lnTo>
                    <a:pt x="625" y="1069"/>
                  </a:lnTo>
                  <a:lnTo>
                    <a:pt x="631" y="1069"/>
                  </a:lnTo>
                  <a:lnTo>
                    <a:pt x="631" y="1065"/>
                  </a:lnTo>
                  <a:lnTo>
                    <a:pt x="633" y="1065"/>
                  </a:lnTo>
                  <a:lnTo>
                    <a:pt x="633" y="1059"/>
                  </a:lnTo>
                  <a:lnTo>
                    <a:pt x="640" y="1059"/>
                  </a:lnTo>
                  <a:lnTo>
                    <a:pt x="640" y="1057"/>
                  </a:lnTo>
                  <a:lnTo>
                    <a:pt x="646" y="1057"/>
                  </a:lnTo>
                  <a:lnTo>
                    <a:pt x="646" y="1054"/>
                  </a:lnTo>
                  <a:lnTo>
                    <a:pt x="653" y="1054"/>
                  </a:lnTo>
                  <a:lnTo>
                    <a:pt x="653" y="1050"/>
                  </a:lnTo>
                  <a:lnTo>
                    <a:pt x="655" y="1050"/>
                  </a:lnTo>
                  <a:lnTo>
                    <a:pt x="655" y="1048"/>
                  </a:lnTo>
                  <a:lnTo>
                    <a:pt x="657" y="1048"/>
                  </a:lnTo>
                  <a:lnTo>
                    <a:pt x="657" y="1039"/>
                  </a:lnTo>
                  <a:lnTo>
                    <a:pt x="659" y="1039"/>
                  </a:lnTo>
                  <a:lnTo>
                    <a:pt x="659" y="1035"/>
                  </a:lnTo>
                  <a:lnTo>
                    <a:pt x="663" y="1035"/>
                  </a:lnTo>
                  <a:lnTo>
                    <a:pt x="663" y="1033"/>
                  </a:lnTo>
                  <a:lnTo>
                    <a:pt x="676" y="1033"/>
                  </a:lnTo>
                  <a:lnTo>
                    <a:pt x="676" y="1029"/>
                  </a:lnTo>
                  <a:lnTo>
                    <a:pt x="683" y="1029"/>
                  </a:lnTo>
                  <a:lnTo>
                    <a:pt x="683" y="1027"/>
                  </a:lnTo>
                  <a:lnTo>
                    <a:pt x="693" y="1027"/>
                  </a:lnTo>
                  <a:lnTo>
                    <a:pt x="693" y="1024"/>
                  </a:lnTo>
                  <a:lnTo>
                    <a:pt x="696" y="1024"/>
                  </a:lnTo>
                  <a:lnTo>
                    <a:pt x="696" y="1018"/>
                  </a:lnTo>
                  <a:lnTo>
                    <a:pt x="702" y="1018"/>
                  </a:lnTo>
                  <a:lnTo>
                    <a:pt x="702" y="1014"/>
                  </a:lnTo>
                  <a:lnTo>
                    <a:pt x="715" y="1014"/>
                  </a:lnTo>
                  <a:lnTo>
                    <a:pt x="715" y="1012"/>
                  </a:lnTo>
                  <a:lnTo>
                    <a:pt x="723" y="1012"/>
                  </a:lnTo>
                  <a:lnTo>
                    <a:pt x="723" y="1009"/>
                  </a:lnTo>
                  <a:lnTo>
                    <a:pt x="725" y="1009"/>
                  </a:lnTo>
                  <a:lnTo>
                    <a:pt x="725" y="1003"/>
                  </a:lnTo>
                  <a:lnTo>
                    <a:pt x="745" y="1003"/>
                  </a:lnTo>
                  <a:lnTo>
                    <a:pt x="745" y="999"/>
                  </a:lnTo>
                  <a:lnTo>
                    <a:pt x="758" y="999"/>
                  </a:lnTo>
                  <a:lnTo>
                    <a:pt x="758" y="997"/>
                  </a:lnTo>
                  <a:lnTo>
                    <a:pt x="762" y="997"/>
                  </a:lnTo>
                  <a:lnTo>
                    <a:pt x="762" y="994"/>
                  </a:lnTo>
                  <a:lnTo>
                    <a:pt x="773" y="994"/>
                  </a:lnTo>
                  <a:lnTo>
                    <a:pt x="773" y="990"/>
                  </a:lnTo>
                  <a:lnTo>
                    <a:pt x="775" y="990"/>
                  </a:lnTo>
                  <a:lnTo>
                    <a:pt x="775" y="988"/>
                  </a:lnTo>
                  <a:lnTo>
                    <a:pt x="777" y="988"/>
                  </a:lnTo>
                  <a:lnTo>
                    <a:pt x="777" y="982"/>
                  </a:lnTo>
                  <a:lnTo>
                    <a:pt x="787" y="982"/>
                  </a:lnTo>
                  <a:lnTo>
                    <a:pt x="787" y="980"/>
                  </a:lnTo>
                  <a:lnTo>
                    <a:pt x="790" y="980"/>
                  </a:lnTo>
                  <a:lnTo>
                    <a:pt x="790" y="975"/>
                  </a:lnTo>
                  <a:lnTo>
                    <a:pt x="800" y="975"/>
                  </a:lnTo>
                  <a:lnTo>
                    <a:pt x="800" y="971"/>
                  </a:lnTo>
                  <a:lnTo>
                    <a:pt x="805" y="971"/>
                  </a:lnTo>
                  <a:lnTo>
                    <a:pt x="805" y="967"/>
                  </a:lnTo>
                  <a:lnTo>
                    <a:pt x="828" y="967"/>
                  </a:lnTo>
                  <a:lnTo>
                    <a:pt x="828" y="958"/>
                  </a:lnTo>
                  <a:lnTo>
                    <a:pt x="843" y="958"/>
                  </a:lnTo>
                  <a:lnTo>
                    <a:pt x="843" y="954"/>
                  </a:lnTo>
                  <a:lnTo>
                    <a:pt x="845" y="954"/>
                  </a:lnTo>
                  <a:lnTo>
                    <a:pt x="845" y="950"/>
                  </a:lnTo>
                  <a:lnTo>
                    <a:pt x="847" y="950"/>
                  </a:lnTo>
                  <a:lnTo>
                    <a:pt x="847" y="945"/>
                  </a:lnTo>
                  <a:lnTo>
                    <a:pt x="862" y="945"/>
                  </a:lnTo>
                  <a:lnTo>
                    <a:pt x="862" y="939"/>
                  </a:lnTo>
                  <a:lnTo>
                    <a:pt x="871" y="939"/>
                  </a:lnTo>
                  <a:lnTo>
                    <a:pt x="871" y="937"/>
                  </a:lnTo>
                  <a:lnTo>
                    <a:pt x="875" y="937"/>
                  </a:lnTo>
                  <a:lnTo>
                    <a:pt x="875" y="930"/>
                  </a:lnTo>
                  <a:lnTo>
                    <a:pt x="879" y="930"/>
                  </a:lnTo>
                  <a:lnTo>
                    <a:pt x="879" y="928"/>
                  </a:lnTo>
                  <a:lnTo>
                    <a:pt x="886" y="928"/>
                  </a:lnTo>
                  <a:lnTo>
                    <a:pt x="886" y="924"/>
                  </a:lnTo>
                  <a:lnTo>
                    <a:pt x="894" y="924"/>
                  </a:lnTo>
                  <a:lnTo>
                    <a:pt x="894" y="920"/>
                  </a:lnTo>
                  <a:lnTo>
                    <a:pt x="916" y="920"/>
                  </a:lnTo>
                  <a:lnTo>
                    <a:pt x="916" y="911"/>
                  </a:lnTo>
                  <a:lnTo>
                    <a:pt x="922" y="911"/>
                  </a:lnTo>
                  <a:lnTo>
                    <a:pt x="922" y="905"/>
                  </a:lnTo>
                  <a:lnTo>
                    <a:pt x="924" y="905"/>
                  </a:lnTo>
                  <a:lnTo>
                    <a:pt x="924" y="902"/>
                  </a:lnTo>
                  <a:lnTo>
                    <a:pt x="927" y="902"/>
                  </a:lnTo>
                  <a:lnTo>
                    <a:pt x="927" y="898"/>
                  </a:lnTo>
                  <a:lnTo>
                    <a:pt x="929" y="898"/>
                  </a:lnTo>
                  <a:lnTo>
                    <a:pt x="929" y="896"/>
                  </a:lnTo>
                  <a:lnTo>
                    <a:pt x="935" y="896"/>
                  </a:lnTo>
                  <a:lnTo>
                    <a:pt x="935" y="892"/>
                  </a:lnTo>
                  <a:lnTo>
                    <a:pt x="959" y="892"/>
                  </a:lnTo>
                  <a:lnTo>
                    <a:pt x="959" y="890"/>
                  </a:lnTo>
                  <a:lnTo>
                    <a:pt x="967" y="890"/>
                  </a:lnTo>
                  <a:lnTo>
                    <a:pt x="967" y="883"/>
                  </a:lnTo>
                  <a:lnTo>
                    <a:pt x="993" y="883"/>
                  </a:lnTo>
                  <a:lnTo>
                    <a:pt x="993" y="879"/>
                  </a:lnTo>
                  <a:lnTo>
                    <a:pt x="997" y="879"/>
                  </a:lnTo>
                  <a:lnTo>
                    <a:pt x="997" y="877"/>
                  </a:lnTo>
                  <a:lnTo>
                    <a:pt x="1006" y="877"/>
                  </a:lnTo>
                  <a:lnTo>
                    <a:pt x="1006" y="872"/>
                  </a:lnTo>
                  <a:lnTo>
                    <a:pt x="1040" y="872"/>
                  </a:lnTo>
                  <a:lnTo>
                    <a:pt x="1040" y="870"/>
                  </a:lnTo>
                  <a:lnTo>
                    <a:pt x="1053" y="870"/>
                  </a:lnTo>
                  <a:lnTo>
                    <a:pt x="1053" y="866"/>
                  </a:lnTo>
                  <a:lnTo>
                    <a:pt x="1055" y="866"/>
                  </a:lnTo>
                  <a:lnTo>
                    <a:pt x="1055" y="864"/>
                  </a:lnTo>
                  <a:lnTo>
                    <a:pt x="1063" y="864"/>
                  </a:lnTo>
                  <a:lnTo>
                    <a:pt x="1063" y="855"/>
                  </a:lnTo>
                  <a:lnTo>
                    <a:pt x="1068" y="855"/>
                  </a:lnTo>
                  <a:lnTo>
                    <a:pt x="1068" y="853"/>
                  </a:lnTo>
                  <a:lnTo>
                    <a:pt x="1070" y="853"/>
                  </a:lnTo>
                  <a:lnTo>
                    <a:pt x="1070" y="849"/>
                  </a:lnTo>
                  <a:lnTo>
                    <a:pt x="1076" y="849"/>
                  </a:lnTo>
                  <a:lnTo>
                    <a:pt x="1076" y="842"/>
                  </a:lnTo>
                  <a:lnTo>
                    <a:pt x="1083" y="842"/>
                  </a:lnTo>
                  <a:lnTo>
                    <a:pt x="1083" y="838"/>
                  </a:lnTo>
                  <a:lnTo>
                    <a:pt x="1096" y="838"/>
                  </a:lnTo>
                  <a:lnTo>
                    <a:pt x="1096" y="836"/>
                  </a:lnTo>
                  <a:lnTo>
                    <a:pt x="1098" y="836"/>
                  </a:lnTo>
                  <a:lnTo>
                    <a:pt x="1098" y="832"/>
                  </a:lnTo>
                  <a:lnTo>
                    <a:pt x="1106" y="832"/>
                  </a:lnTo>
                  <a:lnTo>
                    <a:pt x="1106" y="830"/>
                  </a:lnTo>
                  <a:lnTo>
                    <a:pt x="1110" y="830"/>
                  </a:lnTo>
                  <a:lnTo>
                    <a:pt x="1110" y="825"/>
                  </a:lnTo>
                  <a:lnTo>
                    <a:pt x="1115" y="825"/>
                  </a:lnTo>
                  <a:lnTo>
                    <a:pt x="1115" y="819"/>
                  </a:lnTo>
                  <a:lnTo>
                    <a:pt x="1125" y="819"/>
                  </a:lnTo>
                  <a:lnTo>
                    <a:pt x="1125" y="815"/>
                  </a:lnTo>
                  <a:lnTo>
                    <a:pt x="1147" y="815"/>
                  </a:lnTo>
                  <a:lnTo>
                    <a:pt x="1147" y="812"/>
                  </a:lnTo>
                  <a:lnTo>
                    <a:pt x="1149" y="812"/>
                  </a:lnTo>
                  <a:lnTo>
                    <a:pt x="1149" y="808"/>
                  </a:lnTo>
                  <a:lnTo>
                    <a:pt x="1164" y="808"/>
                  </a:lnTo>
                  <a:lnTo>
                    <a:pt x="1164" y="804"/>
                  </a:lnTo>
                  <a:lnTo>
                    <a:pt x="1166" y="804"/>
                  </a:lnTo>
                  <a:lnTo>
                    <a:pt x="1166" y="800"/>
                  </a:lnTo>
                  <a:lnTo>
                    <a:pt x="1168" y="800"/>
                  </a:lnTo>
                  <a:lnTo>
                    <a:pt x="1168" y="797"/>
                  </a:lnTo>
                  <a:lnTo>
                    <a:pt x="1177" y="797"/>
                  </a:lnTo>
                  <a:lnTo>
                    <a:pt x="1177" y="793"/>
                  </a:lnTo>
                  <a:lnTo>
                    <a:pt x="1228" y="793"/>
                  </a:lnTo>
                  <a:lnTo>
                    <a:pt x="1228" y="789"/>
                  </a:lnTo>
                  <a:lnTo>
                    <a:pt x="1235" y="789"/>
                  </a:lnTo>
                  <a:lnTo>
                    <a:pt x="1235" y="785"/>
                  </a:lnTo>
                  <a:lnTo>
                    <a:pt x="1237" y="785"/>
                  </a:lnTo>
                  <a:lnTo>
                    <a:pt x="1237" y="782"/>
                  </a:lnTo>
                  <a:lnTo>
                    <a:pt x="1239" y="782"/>
                  </a:lnTo>
                  <a:lnTo>
                    <a:pt x="1239" y="778"/>
                  </a:lnTo>
                  <a:lnTo>
                    <a:pt x="1260" y="778"/>
                  </a:lnTo>
                  <a:lnTo>
                    <a:pt x="1260" y="774"/>
                  </a:lnTo>
                  <a:lnTo>
                    <a:pt x="1267" y="774"/>
                  </a:lnTo>
                  <a:lnTo>
                    <a:pt x="1267" y="770"/>
                  </a:lnTo>
                  <a:lnTo>
                    <a:pt x="1271" y="770"/>
                  </a:lnTo>
                  <a:lnTo>
                    <a:pt x="1271" y="767"/>
                  </a:lnTo>
                  <a:lnTo>
                    <a:pt x="1288" y="767"/>
                  </a:lnTo>
                  <a:lnTo>
                    <a:pt x="1288" y="763"/>
                  </a:lnTo>
                  <a:lnTo>
                    <a:pt x="1292" y="763"/>
                  </a:lnTo>
                  <a:lnTo>
                    <a:pt x="1292" y="759"/>
                  </a:lnTo>
                  <a:lnTo>
                    <a:pt x="1303" y="759"/>
                  </a:lnTo>
                  <a:lnTo>
                    <a:pt x="1303" y="755"/>
                  </a:lnTo>
                  <a:lnTo>
                    <a:pt x="1305" y="755"/>
                  </a:lnTo>
                  <a:lnTo>
                    <a:pt x="1305" y="750"/>
                  </a:lnTo>
                  <a:lnTo>
                    <a:pt x="1312" y="750"/>
                  </a:lnTo>
                  <a:lnTo>
                    <a:pt x="1312" y="746"/>
                  </a:lnTo>
                  <a:lnTo>
                    <a:pt x="1316" y="746"/>
                  </a:lnTo>
                  <a:lnTo>
                    <a:pt x="1316" y="742"/>
                  </a:lnTo>
                  <a:lnTo>
                    <a:pt x="1329" y="742"/>
                  </a:lnTo>
                  <a:lnTo>
                    <a:pt x="1329" y="740"/>
                  </a:lnTo>
                  <a:lnTo>
                    <a:pt x="1346" y="740"/>
                  </a:lnTo>
                  <a:lnTo>
                    <a:pt x="1346" y="735"/>
                  </a:lnTo>
                  <a:lnTo>
                    <a:pt x="1354" y="735"/>
                  </a:lnTo>
                  <a:lnTo>
                    <a:pt x="1354" y="731"/>
                  </a:lnTo>
                  <a:lnTo>
                    <a:pt x="1369" y="731"/>
                  </a:lnTo>
                  <a:lnTo>
                    <a:pt x="1369" y="727"/>
                  </a:lnTo>
                  <a:lnTo>
                    <a:pt x="1380" y="727"/>
                  </a:lnTo>
                  <a:lnTo>
                    <a:pt x="1380" y="722"/>
                  </a:lnTo>
                  <a:lnTo>
                    <a:pt x="1389" y="722"/>
                  </a:lnTo>
                  <a:lnTo>
                    <a:pt x="1389" y="714"/>
                  </a:lnTo>
                  <a:lnTo>
                    <a:pt x="1397" y="714"/>
                  </a:lnTo>
                  <a:lnTo>
                    <a:pt x="1397" y="705"/>
                  </a:lnTo>
                  <a:lnTo>
                    <a:pt x="1406" y="705"/>
                  </a:lnTo>
                  <a:lnTo>
                    <a:pt x="1406" y="701"/>
                  </a:lnTo>
                  <a:lnTo>
                    <a:pt x="1421" y="701"/>
                  </a:lnTo>
                  <a:lnTo>
                    <a:pt x="1421" y="697"/>
                  </a:lnTo>
                  <a:lnTo>
                    <a:pt x="1427" y="697"/>
                  </a:lnTo>
                  <a:lnTo>
                    <a:pt x="1427" y="695"/>
                  </a:lnTo>
                  <a:lnTo>
                    <a:pt x="1431" y="695"/>
                  </a:lnTo>
                  <a:lnTo>
                    <a:pt x="1431" y="688"/>
                  </a:lnTo>
                  <a:lnTo>
                    <a:pt x="1444" y="688"/>
                  </a:lnTo>
                  <a:lnTo>
                    <a:pt x="1444" y="684"/>
                  </a:lnTo>
                  <a:lnTo>
                    <a:pt x="1459" y="684"/>
                  </a:lnTo>
                  <a:lnTo>
                    <a:pt x="1459" y="680"/>
                  </a:lnTo>
                  <a:lnTo>
                    <a:pt x="1483" y="680"/>
                  </a:lnTo>
                  <a:lnTo>
                    <a:pt x="1483" y="677"/>
                  </a:lnTo>
                  <a:lnTo>
                    <a:pt x="1489" y="677"/>
                  </a:lnTo>
                  <a:lnTo>
                    <a:pt x="1489" y="673"/>
                  </a:lnTo>
                  <a:lnTo>
                    <a:pt x="1491" y="673"/>
                  </a:lnTo>
                  <a:lnTo>
                    <a:pt x="1491" y="669"/>
                  </a:lnTo>
                  <a:lnTo>
                    <a:pt x="1496" y="669"/>
                  </a:lnTo>
                  <a:lnTo>
                    <a:pt x="1496" y="665"/>
                  </a:lnTo>
                  <a:lnTo>
                    <a:pt x="1498" y="665"/>
                  </a:lnTo>
                  <a:lnTo>
                    <a:pt x="1498" y="658"/>
                  </a:lnTo>
                  <a:lnTo>
                    <a:pt x="1511" y="658"/>
                  </a:lnTo>
                  <a:lnTo>
                    <a:pt x="1511" y="654"/>
                  </a:lnTo>
                  <a:lnTo>
                    <a:pt x="1523" y="654"/>
                  </a:lnTo>
                  <a:lnTo>
                    <a:pt x="1523" y="650"/>
                  </a:lnTo>
                  <a:lnTo>
                    <a:pt x="1530" y="650"/>
                  </a:lnTo>
                  <a:lnTo>
                    <a:pt x="1530" y="645"/>
                  </a:lnTo>
                  <a:lnTo>
                    <a:pt x="1534" y="645"/>
                  </a:lnTo>
                  <a:lnTo>
                    <a:pt x="1534" y="641"/>
                  </a:lnTo>
                  <a:lnTo>
                    <a:pt x="1545" y="641"/>
                  </a:lnTo>
                  <a:lnTo>
                    <a:pt x="1545" y="637"/>
                  </a:lnTo>
                  <a:lnTo>
                    <a:pt x="1551" y="637"/>
                  </a:lnTo>
                  <a:lnTo>
                    <a:pt x="1551" y="632"/>
                  </a:lnTo>
                  <a:lnTo>
                    <a:pt x="1560" y="632"/>
                  </a:lnTo>
                  <a:lnTo>
                    <a:pt x="1560" y="628"/>
                  </a:lnTo>
                  <a:lnTo>
                    <a:pt x="1579" y="628"/>
                  </a:lnTo>
                  <a:lnTo>
                    <a:pt x="1579" y="624"/>
                  </a:lnTo>
                  <a:lnTo>
                    <a:pt x="1594" y="624"/>
                  </a:lnTo>
                  <a:lnTo>
                    <a:pt x="1594" y="617"/>
                  </a:lnTo>
                  <a:lnTo>
                    <a:pt x="1596" y="617"/>
                  </a:lnTo>
                  <a:lnTo>
                    <a:pt x="1596" y="613"/>
                  </a:lnTo>
                  <a:lnTo>
                    <a:pt x="1598" y="613"/>
                  </a:lnTo>
                  <a:lnTo>
                    <a:pt x="1598" y="609"/>
                  </a:lnTo>
                  <a:lnTo>
                    <a:pt x="1607" y="609"/>
                  </a:lnTo>
                  <a:lnTo>
                    <a:pt x="1607" y="605"/>
                  </a:lnTo>
                  <a:lnTo>
                    <a:pt x="1609" y="605"/>
                  </a:lnTo>
                  <a:lnTo>
                    <a:pt x="1609" y="600"/>
                  </a:lnTo>
                  <a:lnTo>
                    <a:pt x="1630" y="600"/>
                  </a:lnTo>
                  <a:lnTo>
                    <a:pt x="1630" y="594"/>
                  </a:lnTo>
                  <a:lnTo>
                    <a:pt x="1647" y="594"/>
                  </a:lnTo>
                  <a:lnTo>
                    <a:pt x="1647" y="585"/>
                  </a:lnTo>
                  <a:lnTo>
                    <a:pt x="1654" y="585"/>
                  </a:lnTo>
                  <a:lnTo>
                    <a:pt x="1654" y="581"/>
                  </a:lnTo>
                  <a:lnTo>
                    <a:pt x="1656" y="581"/>
                  </a:lnTo>
                  <a:lnTo>
                    <a:pt x="1656" y="577"/>
                  </a:lnTo>
                  <a:lnTo>
                    <a:pt x="1667" y="577"/>
                  </a:lnTo>
                  <a:lnTo>
                    <a:pt x="1667" y="570"/>
                  </a:lnTo>
                  <a:lnTo>
                    <a:pt x="1669" y="570"/>
                  </a:lnTo>
                  <a:lnTo>
                    <a:pt x="1669" y="566"/>
                  </a:lnTo>
                  <a:lnTo>
                    <a:pt x="1679" y="566"/>
                  </a:lnTo>
                  <a:lnTo>
                    <a:pt x="1679" y="562"/>
                  </a:lnTo>
                  <a:lnTo>
                    <a:pt x="1707" y="562"/>
                  </a:lnTo>
                  <a:lnTo>
                    <a:pt x="1707" y="555"/>
                  </a:lnTo>
                  <a:lnTo>
                    <a:pt x="1718" y="555"/>
                  </a:lnTo>
                  <a:lnTo>
                    <a:pt x="1718" y="551"/>
                  </a:lnTo>
                  <a:lnTo>
                    <a:pt x="1735" y="551"/>
                  </a:lnTo>
                  <a:lnTo>
                    <a:pt x="1735" y="545"/>
                  </a:lnTo>
                  <a:lnTo>
                    <a:pt x="1739" y="545"/>
                  </a:lnTo>
                  <a:lnTo>
                    <a:pt x="1739" y="540"/>
                  </a:lnTo>
                  <a:lnTo>
                    <a:pt x="1746" y="540"/>
                  </a:lnTo>
                  <a:lnTo>
                    <a:pt x="1746" y="534"/>
                  </a:lnTo>
                  <a:lnTo>
                    <a:pt x="1759" y="534"/>
                  </a:lnTo>
                  <a:lnTo>
                    <a:pt x="1759" y="530"/>
                  </a:lnTo>
                  <a:lnTo>
                    <a:pt x="1767" y="530"/>
                  </a:lnTo>
                  <a:lnTo>
                    <a:pt x="1767" y="523"/>
                  </a:lnTo>
                  <a:lnTo>
                    <a:pt x="1786" y="523"/>
                  </a:lnTo>
                  <a:lnTo>
                    <a:pt x="1786" y="512"/>
                  </a:lnTo>
                  <a:lnTo>
                    <a:pt x="1789" y="512"/>
                  </a:lnTo>
                  <a:lnTo>
                    <a:pt x="1789" y="508"/>
                  </a:lnTo>
                  <a:lnTo>
                    <a:pt x="1808" y="508"/>
                  </a:lnTo>
                  <a:lnTo>
                    <a:pt x="1808" y="502"/>
                  </a:lnTo>
                  <a:lnTo>
                    <a:pt x="1827" y="502"/>
                  </a:lnTo>
                  <a:lnTo>
                    <a:pt x="1827" y="495"/>
                  </a:lnTo>
                  <a:lnTo>
                    <a:pt x="1853" y="495"/>
                  </a:lnTo>
                  <a:lnTo>
                    <a:pt x="1853" y="491"/>
                  </a:lnTo>
                  <a:lnTo>
                    <a:pt x="1872" y="491"/>
                  </a:lnTo>
                  <a:lnTo>
                    <a:pt x="1872" y="485"/>
                  </a:lnTo>
                  <a:lnTo>
                    <a:pt x="1896" y="485"/>
                  </a:lnTo>
                  <a:lnTo>
                    <a:pt x="1896" y="478"/>
                  </a:lnTo>
                  <a:lnTo>
                    <a:pt x="1962" y="478"/>
                  </a:lnTo>
                  <a:lnTo>
                    <a:pt x="1962" y="472"/>
                  </a:lnTo>
                  <a:lnTo>
                    <a:pt x="1968" y="472"/>
                  </a:lnTo>
                  <a:lnTo>
                    <a:pt x="1968" y="459"/>
                  </a:lnTo>
                  <a:lnTo>
                    <a:pt x="1973" y="459"/>
                  </a:lnTo>
                  <a:lnTo>
                    <a:pt x="1973" y="452"/>
                  </a:lnTo>
                  <a:lnTo>
                    <a:pt x="2011" y="452"/>
                  </a:lnTo>
                  <a:lnTo>
                    <a:pt x="2011" y="446"/>
                  </a:lnTo>
                  <a:lnTo>
                    <a:pt x="2028" y="446"/>
                  </a:lnTo>
                  <a:lnTo>
                    <a:pt x="2028" y="437"/>
                  </a:lnTo>
                  <a:lnTo>
                    <a:pt x="2052" y="437"/>
                  </a:lnTo>
                  <a:lnTo>
                    <a:pt x="2052" y="431"/>
                  </a:lnTo>
                  <a:lnTo>
                    <a:pt x="2071" y="431"/>
                  </a:lnTo>
                  <a:lnTo>
                    <a:pt x="2071" y="422"/>
                  </a:lnTo>
                  <a:lnTo>
                    <a:pt x="2077" y="422"/>
                  </a:lnTo>
                  <a:lnTo>
                    <a:pt x="2077" y="416"/>
                  </a:lnTo>
                  <a:lnTo>
                    <a:pt x="2107" y="416"/>
                  </a:lnTo>
                  <a:lnTo>
                    <a:pt x="2107" y="407"/>
                  </a:lnTo>
                  <a:lnTo>
                    <a:pt x="2120" y="407"/>
                  </a:lnTo>
                  <a:lnTo>
                    <a:pt x="2120" y="399"/>
                  </a:lnTo>
                  <a:lnTo>
                    <a:pt x="2137" y="399"/>
                  </a:lnTo>
                  <a:lnTo>
                    <a:pt x="2137" y="392"/>
                  </a:lnTo>
                  <a:lnTo>
                    <a:pt x="2142" y="392"/>
                  </a:lnTo>
                  <a:lnTo>
                    <a:pt x="2142" y="384"/>
                  </a:lnTo>
                  <a:lnTo>
                    <a:pt x="2146" y="384"/>
                  </a:lnTo>
                  <a:lnTo>
                    <a:pt x="2146" y="375"/>
                  </a:lnTo>
                  <a:lnTo>
                    <a:pt x="2176" y="375"/>
                  </a:lnTo>
                  <a:lnTo>
                    <a:pt x="2176" y="367"/>
                  </a:lnTo>
                  <a:lnTo>
                    <a:pt x="2199" y="367"/>
                  </a:lnTo>
                  <a:lnTo>
                    <a:pt x="2199" y="356"/>
                  </a:lnTo>
                  <a:lnTo>
                    <a:pt x="2234" y="356"/>
                  </a:lnTo>
                  <a:lnTo>
                    <a:pt x="2234" y="347"/>
                  </a:lnTo>
                  <a:lnTo>
                    <a:pt x="2259" y="347"/>
                  </a:lnTo>
                  <a:lnTo>
                    <a:pt x="2259" y="337"/>
                  </a:lnTo>
                  <a:lnTo>
                    <a:pt x="2304" y="337"/>
                  </a:lnTo>
                  <a:lnTo>
                    <a:pt x="2304" y="328"/>
                  </a:lnTo>
                  <a:lnTo>
                    <a:pt x="2311" y="328"/>
                  </a:lnTo>
                  <a:lnTo>
                    <a:pt x="2311" y="305"/>
                  </a:lnTo>
                  <a:lnTo>
                    <a:pt x="2351" y="305"/>
                  </a:lnTo>
                  <a:lnTo>
                    <a:pt x="2351" y="294"/>
                  </a:lnTo>
                  <a:lnTo>
                    <a:pt x="2381" y="294"/>
                  </a:lnTo>
                  <a:lnTo>
                    <a:pt x="2381" y="283"/>
                  </a:lnTo>
                  <a:lnTo>
                    <a:pt x="2447" y="283"/>
                  </a:lnTo>
                  <a:lnTo>
                    <a:pt x="2447" y="270"/>
                  </a:lnTo>
                  <a:lnTo>
                    <a:pt x="2450" y="270"/>
                  </a:lnTo>
                  <a:lnTo>
                    <a:pt x="2450" y="258"/>
                  </a:lnTo>
                  <a:lnTo>
                    <a:pt x="2471" y="258"/>
                  </a:lnTo>
                  <a:lnTo>
                    <a:pt x="2471" y="245"/>
                  </a:lnTo>
                  <a:lnTo>
                    <a:pt x="2477" y="245"/>
                  </a:lnTo>
                  <a:lnTo>
                    <a:pt x="2477" y="232"/>
                  </a:lnTo>
                  <a:lnTo>
                    <a:pt x="2572" y="232"/>
                  </a:lnTo>
                  <a:lnTo>
                    <a:pt x="2572" y="219"/>
                  </a:lnTo>
                  <a:lnTo>
                    <a:pt x="2578" y="219"/>
                  </a:lnTo>
                  <a:lnTo>
                    <a:pt x="2578" y="204"/>
                  </a:lnTo>
                  <a:lnTo>
                    <a:pt x="2642" y="204"/>
                  </a:lnTo>
                  <a:lnTo>
                    <a:pt x="2642" y="187"/>
                  </a:lnTo>
                  <a:lnTo>
                    <a:pt x="2651" y="187"/>
                  </a:lnTo>
                  <a:lnTo>
                    <a:pt x="2651" y="172"/>
                  </a:lnTo>
                  <a:lnTo>
                    <a:pt x="2708" y="172"/>
                  </a:lnTo>
                  <a:lnTo>
                    <a:pt x="2708" y="155"/>
                  </a:lnTo>
                  <a:lnTo>
                    <a:pt x="2715" y="155"/>
                  </a:lnTo>
                  <a:lnTo>
                    <a:pt x="2715" y="138"/>
                  </a:lnTo>
                  <a:lnTo>
                    <a:pt x="2721" y="138"/>
                  </a:lnTo>
                  <a:lnTo>
                    <a:pt x="2721" y="120"/>
                  </a:lnTo>
                  <a:lnTo>
                    <a:pt x="2758" y="120"/>
                  </a:lnTo>
                  <a:lnTo>
                    <a:pt x="2758" y="101"/>
                  </a:lnTo>
                  <a:lnTo>
                    <a:pt x="2764" y="101"/>
                  </a:lnTo>
                  <a:lnTo>
                    <a:pt x="2764" y="84"/>
                  </a:lnTo>
                  <a:lnTo>
                    <a:pt x="2783" y="84"/>
                  </a:lnTo>
                  <a:lnTo>
                    <a:pt x="2783" y="65"/>
                  </a:lnTo>
                  <a:lnTo>
                    <a:pt x="2860" y="65"/>
                  </a:lnTo>
                  <a:lnTo>
                    <a:pt x="2860" y="43"/>
                  </a:lnTo>
                  <a:lnTo>
                    <a:pt x="2873" y="43"/>
                  </a:lnTo>
                  <a:lnTo>
                    <a:pt x="2873" y="22"/>
                  </a:lnTo>
                  <a:lnTo>
                    <a:pt x="2875" y="22"/>
                  </a:lnTo>
                  <a:lnTo>
                    <a:pt x="2875" y="0"/>
                  </a:lnTo>
                  <a:lnTo>
                    <a:pt x="2980" y="0"/>
                  </a:lnTo>
                </a:path>
              </a:pathLst>
            </a:custGeom>
            <a:noFill/>
            <a:ln w="28575" cap="flat">
              <a:solidFill>
                <a:srgbClr val="39368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 10148">
              <a:extLst>
                <a:ext uri="{FF2B5EF4-FFF2-40B4-BE49-F238E27FC236}">
                  <a16:creationId xmlns:a16="http://schemas.microsoft.com/office/drawing/2014/main" id="{0F99E1F2-695E-404C-B3CB-7AD71B4C5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471" y="2760663"/>
              <a:ext cx="4710113" cy="2622550"/>
            </a:xfrm>
            <a:custGeom>
              <a:avLst/>
              <a:gdLst>
                <a:gd name="T0" fmla="*/ 11 w 2967"/>
                <a:gd name="T1" fmla="*/ 1590 h 1652"/>
                <a:gd name="T2" fmla="*/ 24 w 2967"/>
                <a:gd name="T3" fmla="*/ 1517 h 1652"/>
                <a:gd name="T4" fmla="*/ 37 w 2967"/>
                <a:gd name="T5" fmla="*/ 1442 h 1652"/>
                <a:gd name="T6" fmla="*/ 52 w 2967"/>
                <a:gd name="T7" fmla="*/ 1399 h 1652"/>
                <a:gd name="T8" fmla="*/ 67 w 2967"/>
                <a:gd name="T9" fmla="*/ 1365 h 1652"/>
                <a:gd name="T10" fmla="*/ 86 w 2967"/>
                <a:gd name="T11" fmla="*/ 1322 h 1652"/>
                <a:gd name="T12" fmla="*/ 99 w 2967"/>
                <a:gd name="T13" fmla="*/ 1287 h 1652"/>
                <a:gd name="T14" fmla="*/ 116 w 2967"/>
                <a:gd name="T15" fmla="*/ 1260 h 1652"/>
                <a:gd name="T16" fmla="*/ 146 w 2967"/>
                <a:gd name="T17" fmla="*/ 1238 h 1652"/>
                <a:gd name="T18" fmla="*/ 165 w 2967"/>
                <a:gd name="T19" fmla="*/ 1215 h 1652"/>
                <a:gd name="T20" fmla="*/ 191 w 2967"/>
                <a:gd name="T21" fmla="*/ 1178 h 1652"/>
                <a:gd name="T22" fmla="*/ 204 w 2967"/>
                <a:gd name="T23" fmla="*/ 1161 h 1652"/>
                <a:gd name="T24" fmla="*/ 227 w 2967"/>
                <a:gd name="T25" fmla="*/ 1142 h 1652"/>
                <a:gd name="T26" fmla="*/ 253 w 2967"/>
                <a:gd name="T27" fmla="*/ 1120 h 1652"/>
                <a:gd name="T28" fmla="*/ 281 w 2967"/>
                <a:gd name="T29" fmla="*/ 1097 h 1652"/>
                <a:gd name="T30" fmla="*/ 306 w 2967"/>
                <a:gd name="T31" fmla="*/ 1082 h 1652"/>
                <a:gd name="T32" fmla="*/ 325 w 2967"/>
                <a:gd name="T33" fmla="*/ 1065 h 1652"/>
                <a:gd name="T34" fmla="*/ 340 w 2967"/>
                <a:gd name="T35" fmla="*/ 1050 h 1652"/>
                <a:gd name="T36" fmla="*/ 362 w 2967"/>
                <a:gd name="T37" fmla="*/ 1032 h 1652"/>
                <a:gd name="T38" fmla="*/ 390 w 2967"/>
                <a:gd name="T39" fmla="*/ 1015 h 1652"/>
                <a:gd name="T40" fmla="*/ 424 w 2967"/>
                <a:gd name="T41" fmla="*/ 994 h 1652"/>
                <a:gd name="T42" fmla="*/ 462 w 2967"/>
                <a:gd name="T43" fmla="*/ 975 h 1652"/>
                <a:gd name="T44" fmla="*/ 501 w 2967"/>
                <a:gd name="T45" fmla="*/ 955 h 1652"/>
                <a:gd name="T46" fmla="*/ 537 w 2967"/>
                <a:gd name="T47" fmla="*/ 938 h 1652"/>
                <a:gd name="T48" fmla="*/ 563 w 2967"/>
                <a:gd name="T49" fmla="*/ 917 h 1652"/>
                <a:gd name="T50" fmla="*/ 595 w 2967"/>
                <a:gd name="T51" fmla="*/ 897 h 1652"/>
                <a:gd name="T52" fmla="*/ 633 w 2967"/>
                <a:gd name="T53" fmla="*/ 876 h 1652"/>
                <a:gd name="T54" fmla="*/ 689 w 2967"/>
                <a:gd name="T55" fmla="*/ 852 h 1652"/>
                <a:gd name="T56" fmla="*/ 708 w 2967"/>
                <a:gd name="T57" fmla="*/ 835 h 1652"/>
                <a:gd name="T58" fmla="*/ 734 w 2967"/>
                <a:gd name="T59" fmla="*/ 820 h 1652"/>
                <a:gd name="T60" fmla="*/ 768 w 2967"/>
                <a:gd name="T61" fmla="*/ 805 h 1652"/>
                <a:gd name="T62" fmla="*/ 813 w 2967"/>
                <a:gd name="T63" fmla="*/ 790 h 1652"/>
                <a:gd name="T64" fmla="*/ 841 w 2967"/>
                <a:gd name="T65" fmla="*/ 771 h 1652"/>
                <a:gd name="T66" fmla="*/ 867 w 2967"/>
                <a:gd name="T67" fmla="*/ 756 h 1652"/>
                <a:gd name="T68" fmla="*/ 903 w 2967"/>
                <a:gd name="T69" fmla="*/ 741 h 1652"/>
                <a:gd name="T70" fmla="*/ 931 w 2967"/>
                <a:gd name="T71" fmla="*/ 726 h 1652"/>
                <a:gd name="T72" fmla="*/ 956 w 2967"/>
                <a:gd name="T73" fmla="*/ 707 h 1652"/>
                <a:gd name="T74" fmla="*/ 1006 w 2967"/>
                <a:gd name="T75" fmla="*/ 677 h 1652"/>
                <a:gd name="T76" fmla="*/ 1085 w 2967"/>
                <a:gd name="T77" fmla="*/ 657 h 1652"/>
                <a:gd name="T78" fmla="*/ 1119 w 2967"/>
                <a:gd name="T79" fmla="*/ 640 h 1652"/>
                <a:gd name="T80" fmla="*/ 1160 w 2967"/>
                <a:gd name="T81" fmla="*/ 623 h 1652"/>
                <a:gd name="T82" fmla="*/ 1200 w 2967"/>
                <a:gd name="T83" fmla="*/ 604 h 1652"/>
                <a:gd name="T84" fmla="*/ 1226 w 2967"/>
                <a:gd name="T85" fmla="*/ 585 h 1652"/>
                <a:gd name="T86" fmla="*/ 1284 w 2967"/>
                <a:gd name="T87" fmla="*/ 563 h 1652"/>
                <a:gd name="T88" fmla="*/ 1344 w 2967"/>
                <a:gd name="T89" fmla="*/ 540 h 1652"/>
                <a:gd name="T90" fmla="*/ 1371 w 2967"/>
                <a:gd name="T91" fmla="*/ 516 h 1652"/>
                <a:gd name="T92" fmla="*/ 1412 w 2967"/>
                <a:gd name="T93" fmla="*/ 486 h 1652"/>
                <a:gd name="T94" fmla="*/ 1440 w 2967"/>
                <a:gd name="T95" fmla="*/ 467 h 1652"/>
                <a:gd name="T96" fmla="*/ 1547 w 2967"/>
                <a:gd name="T97" fmla="*/ 439 h 1652"/>
                <a:gd name="T98" fmla="*/ 1611 w 2967"/>
                <a:gd name="T99" fmla="*/ 415 h 1652"/>
                <a:gd name="T100" fmla="*/ 1737 w 2967"/>
                <a:gd name="T101" fmla="*/ 392 h 1652"/>
                <a:gd name="T102" fmla="*/ 1812 w 2967"/>
                <a:gd name="T103" fmla="*/ 360 h 1652"/>
                <a:gd name="T104" fmla="*/ 1859 w 2967"/>
                <a:gd name="T105" fmla="*/ 332 h 1652"/>
                <a:gd name="T106" fmla="*/ 1975 w 2967"/>
                <a:gd name="T107" fmla="*/ 300 h 1652"/>
                <a:gd name="T108" fmla="*/ 2099 w 2967"/>
                <a:gd name="T109" fmla="*/ 263 h 1652"/>
                <a:gd name="T110" fmla="*/ 2189 w 2967"/>
                <a:gd name="T111" fmla="*/ 212 h 1652"/>
                <a:gd name="T112" fmla="*/ 2313 w 2967"/>
                <a:gd name="T113" fmla="*/ 163 h 1652"/>
                <a:gd name="T114" fmla="*/ 2567 w 2967"/>
                <a:gd name="T115" fmla="*/ 103 h 1652"/>
                <a:gd name="T116" fmla="*/ 2967 w 2967"/>
                <a:gd name="T117" fmla="*/ 0 h 1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67" h="1652">
                  <a:moveTo>
                    <a:pt x="0" y="1652"/>
                  </a:moveTo>
                  <a:lnTo>
                    <a:pt x="0" y="1647"/>
                  </a:lnTo>
                  <a:lnTo>
                    <a:pt x="2" y="1647"/>
                  </a:lnTo>
                  <a:lnTo>
                    <a:pt x="2" y="1635"/>
                  </a:lnTo>
                  <a:lnTo>
                    <a:pt x="5" y="1635"/>
                  </a:lnTo>
                  <a:lnTo>
                    <a:pt x="5" y="1617"/>
                  </a:lnTo>
                  <a:lnTo>
                    <a:pt x="9" y="1617"/>
                  </a:lnTo>
                  <a:lnTo>
                    <a:pt x="9" y="1600"/>
                  </a:lnTo>
                  <a:lnTo>
                    <a:pt x="11" y="1600"/>
                  </a:lnTo>
                  <a:lnTo>
                    <a:pt x="11" y="1590"/>
                  </a:lnTo>
                  <a:lnTo>
                    <a:pt x="13" y="1590"/>
                  </a:lnTo>
                  <a:lnTo>
                    <a:pt x="13" y="1575"/>
                  </a:lnTo>
                  <a:lnTo>
                    <a:pt x="15" y="1575"/>
                  </a:lnTo>
                  <a:lnTo>
                    <a:pt x="15" y="1564"/>
                  </a:lnTo>
                  <a:lnTo>
                    <a:pt x="20" y="1564"/>
                  </a:lnTo>
                  <a:lnTo>
                    <a:pt x="20" y="1545"/>
                  </a:lnTo>
                  <a:lnTo>
                    <a:pt x="22" y="1545"/>
                  </a:lnTo>
                  <a:lnTo>
                    <a:pt x="22" y="1532"/>
                  </a:lnTo>
                  <a:lnTo>
                    <a:pt x="24" y="1532"/>
                  </a:lnTo>
                  <a:lnTo>
                    <a:pt x="24" y="1517"/>
                  </a:lnTo>
                  <a:lnTo>
                    <a:pt x="26" y="1517"/>
                  </a:lnTo>
                  <a:lnTo>
                    <a:pt x="26" y="1500"/>
                  </a:lnTo>
                  <a:lnTo>
                    <a:pt x="30" y="1500"/>
                  </a:lnTo>
                  <a:lnTo>
                    <a:pt x="30" y="1491"/>
                  </a:lnTo>
                  <a:lnTo>
                    <a:pt x="32" y="1491"/>
                  </a:lnTo>
                  <a:lnTo>
                    <a:pt x="32" y="1480"/>
                  </a:lnTo>
                  <a:lnTo>
                    <a:pt x="35" y="1480"/>
                  </a:lnTo>
                  <a:lnTo>
                    <a:pt x="35" y="1463"/>
                  </a:lnTo>
                  <a:lnTo>
                    <a:pt x="37" y="1463"/>
                  </a:lnTo>
                  <a:lnTo>
                    <a:pt x="37" y="1442"/>
                  </a:lnTo>
                  <a:lnTo>
                    <a:pt x="39" y="1442"/>
                  </a:lnTo>
                  <a:lnTo>
                    <a:pt x="39" y="1429"/>
                  </a:lnTo>
                  <a:lnTo>
                    <a:pt x="43" y="1429"/>
                  </a:lnTo>
                  <a:lnTo>
                    <a:pt x="43" y="1420"/>
                  </a:lnTo>
                  <a:lnTo>
                    <a:pt x="45" y="1420"/>
                  </a:lnTo>
                  <a:lnTo>
                    <a:pt x="45" y="1407"/>
                  </a:lnTo>
                  <a:lnTo>
                    <a:pt x="49" y="1407"/>
                  </a:lnTo>
                  <a:lnTo>
                    <a:pt x="49" y="1401"/>
                  </a:lnTo>
                  <a:lnTo>
                    <a:pt x="52" y="1401"/>
                  </a:lnTo>
                  <a:lnTo>
                    <a:pt x="52" y="1399"/>
                  </a:lnTo>
                  <a:lnTo>
                    <a:pt x="56" y="1399"/>
                  </a:lnTo>
                  <a:lnTo>
                    <a:pt x="56" y="1392"/>
                  </a:lnTo>
                  <a:lnTo>
                    <a:pt x="60" y="1392"/>
                  </a:lnTo>
                  <a:lnTo>
                    <a:pt x="60" y="1386"/>
                  </a:lnTo>
                  <a:lnTo>
                    <a:pt x="62" y="1386"/>
                  </a:lnTo>
                  <a:lnTo>
                    <a:pt x="62" y="1380"/>
                  </a:lnTo>
                  <a:lnTo>
                    <a:pt x="64" y="1380"/>
                  </a:lnTo>
                  <a:lnTo>
                    <a:pt x="64" y="1371"/>
                  </a:lnTo>
                  <a:lnTo>
                    <a:pt x="67" y="1371"/>
                  </a:lnTo>
                  <a:lnTo>
                    <a:pt x="67" y="1365"/>
                  </a:lnTo>
                  <a:lnTo>
                    <a:pt x="71" y="1365"/>
                  </a:lnTo>
                  <a:lnTo>
                    <a:pt x="71" y="1362"/>
                  </a:lnTo>
                  <a:lnTo>
                    <a:pt x="73" y="1362"/>
                  </a:lnTo>
                  <a:lnTo>
                    <a:pt x="73" y="1350"/>
                  </a:lnTo>
                  <a:lnTo>
                    <a:pt x="75" y="1350"/>
                  </a:lnTo>
                  <a:lnTo>
                    <a:pt x="75" y="1339"/>
                  </a:lnTo>
                  <a:lnTo>
                    <a:pt x="82" y="1339"/>
                  </a:lnTo>
                  <a:lnTo>
                    <a:pt x="82" y="1328"/>
                  </a:lnTo>
                  <a:lnTo>
                    <a:pt x="86" y="1328"/>
                  </a:lnTo>
                  <a:lnTo>
                    <a:pt x="86" y="1322"/>
                  </a:lnTo>
                  <a:lnTo>
                    <a:pt x="88" y="1322"/>
                  </a:lnTo>
                  <a:lnTo>
                    <a:pt x="88" y="1315"/>
                  </a:lnTo>
                  <a:lnTo>
                    <a:pt x="92" y="1315"/>
                  </a:lnTo>
                  <a:lnTo>
                    <a:pt x="92" y="1309"/>
                  </a:lnTo>
                  <a:lnTo>
                    <a:pt x="94" y="1309"/>
                  </a:lnTo>
                  <a:lnTo>
                    <a:pt x="94" y="1300"/>
                  </a:lnTo>
                  <a:lnTo>
                    <a:pt x="97" y="1300"/>
                  </a:lnTo>
                  <a:lnTo>
                    <a:pt x="97" y="1290"/>
                  </a:lnTo>
                  <a:lnTo>
                    <a:pt x="99" y="1290"/>
                  </a:lnTo>
                  <a:lnTo>
                    <a:pt x="99" y="1287"/>
                  </a:lnTo>
                  <a:lnTo>
                    <a:pt x="103" y="1287"/>
                  </a:lnTo>
                  <a:lnTo>
                    <a:pt x="103" y="1275"/>
                  </a:lnTo>
                  <a:lnTo>
                    <a:pt x="105" y="1275"/>
                  </a:lnTo>
                  <a:lnTo>
                    <a:pt x="105" y="1268"/>
                  </a:lnTo>
                  <a:lnTo>
                    <a:pt x="112" y="1268"/>
                  </a:lnTo>
                  <a:lnTo>
                    <a:pt x="112" y="1266"/>
                  </a:lnTo>
                  <a:lnTo>
                    <a:pt x="114" y="1266"/>
                  </a:lnTo>
                  <a:lnTo>
                    <a:pt x="114" y="1264"/>
                  </a:lnTo>
                  <a:lnTo>
                    <a:pt x="116" y="1264"/>
                  </a:lnTo>
                  <a:lnTo>
                    <a:pt x="116" y="1260"/>
                  </a:lnTo>
                  <a:lnTo>
                    <a:pt x="120" y="1260"/>
                  </a:lnTo>
                  <a:lnTo>
                    <a:pt x="120" y="1257"/>
                  </a:lnTo>
                  <a:lnTo>
                    <a:pt x="122" y="1257"/>
                  </a:lnTo>
                  <a:lnTo>
                    <a:pt x="122" y="1253"/>
                  </a:lnTo>
                  <a:lnTo>
                    <a:pt x="139" y="1253"/>
                  </a:lnTo>
                  <a:lnTo>
                    <a:pt x="139" y="1249"/>
                  </a:lnTo>
                  <a:lnTo>
                    <a:pt x="141" y="1249"/>
                  </a:lnTo>
                  <a:lnTo>
                    <a:pt x="141" y="1247"/>
                  </a:lnTo>
                  <a:lnTo>
                    <a:pt x="146" y="1247"/>
                  </a:lnTo>
                  <a:lnTo>
                    <a:pt x="146" y="1238"/>
                  </a:lnTo>
                  <a:lnTo>
                    <a:pt x="152" y="1238"/>
                  </a:lnTo>
                  <a:lnTo>
                    <a:pt x="152" y="1234"/>
                  </a:lnTo>
                  <a:lnTo>
                    <a:pt x="156" y="1234"/>
                  </a:lnTo>
                  <a:lnTo>
                    <a:pt x="156" y="1227"/>
                  </a:lnTo>
                  <a:lnTo>
                    <a:pt x="161" y="1227"/>
                  </a:lnTo>
                  <a:lnTo>
                    <a:pt x="161" y="1225"/>
                  </a:lnTo>
                  <a:lnTo>
                    <a:pt x="163" y="1225"/>
                  </a:lnTo>
                  <a:lnTo>
                    <a:pt x="163" y="1223"/>
                  </a:lnTo>
                  <a:lnTo>
                    <a:pt x="165" y="1223"/>
                  </a:lnTo>
                  <a:lnTo>
                    <a:pt x="165" y="1215"/>
                  </a:lnTo>
                  <a:lnTo>
                    <a:pt x="171" y="1215"/>
                  </a:lnTo>
                  <a:lnTo>
                    <a:pt x="171" y="1206"/>
                  </a:lnTo>
                  <a:lnTo>
                    <a:pt x="178" y="1206"/>
                  </a:lnTo>
                  <a:lnTo>
                    <a:pt x="178" y="1202"/>
                  </a:lnTo>
                  <a:lnTo>
                    <a:pt x="182" y="1202"/>
                  </a:lnTo>
                  <a:lnTo>
                    <a:pt x="182" y="1200"/>
                  </a:lnTo>
                  <a:lnTo>
                    <a:pt x="184" y="1200"/>
                  </a:lnTo>
                  <a:lnTo>
                    <a:pt x="184" y="1191"/>
                  </a:lnTo>
                  <a:lnTo>
                    <a:pt x="191" y="1191"/>
                  </a:lnTo>
                  <a:lnTo>
                    <a:pt x="191" y="1178"/>
                  </a:lnTo>
                  <a:lnTo>
                    <a:pt x="193" y="1178"/>
                  </a:lnTo>
                  <a:lnTo>
                    <a:pt x="193" y="1176"/>
                  </a:lnTo>
                  <a:lnTo>
                    <a:pt x="195" y="1176"/>
                  </a:lnTo>
                  <a:lnTo>
                    <a:pt x="195" y="1174"/>
                  </a:lnTo>
                  <a:lnTo>
                    <a:pt x="197" y="1174"/>
                  </a:lnTo>
                  <a:lnTo>
                    <a:pt x="197" y="1170"/>
                  </a:lnTo>
                  <a:lnTo>
                    <a:pt x="201" y="1170"/>
                  </a:lnTo>
                  <a:lnTo>
                    <a:pt x="201" y="1167"/>
                  </a:lnTo>
                  <a:lnTo>
                    <a:pt x="204" y="1167"/>
                  </a:lnTo>
                  <a:lnTo>
                    <a:pt x="204" y="1161"/>
                  </a:lnTo>
                  <a:lnTo>
                    <a:pt x="206" y="1161"/>
                  </a:lnTo>
                  <a:lnTo>
                    <a:pt x="206" y="1159"/>
                  </a:lnTo>
                  <a:lnTo>
                    <a:pt x="216" y="1159"/>
                  </a:lnTo>
                  <a:lnTo>
                    <a:pt x="216" y="1157"/>
                  </a:lnTo>
                  <a:lnTo>
                    <a:pt x="223" y="1157"/>
                  </a:lnTo>
                  <a:lnTo>
                    <a:pt x="223" y="1150"/>
                  </a:lnTo>
                  <a:lnTo>
                    <a:pt x="225" y="1150"/>
                  </a:lnTo>
                  <a:lnTo>
                    <a:pt x="225" y="1144"/>
                  </a:lnTo>
                  <a:lnTo>
                    <a:pt x="227" y="1144"/>
                  </a:lnTo>
                  <a:lnTo>
                    <a:pt x="227" y="1142"/>
                  </a:lnTo>
                  <a:lnTo>
                    <a:pt x="233" y="1142"/>
                  </a:lnTo>
                  <a:lnTo>
                    <a:pt x="233" y="1137"/>
                  </a:lnTo>
                  <a:lnTo>
                    <a:pt x="236" y="1137"/>
                  </a:lnTo>
                  <a:lnTo>
                    <a:pt x="236" y="1135"/>
                  </a:lnTo>
                  <a:lnTo>
                    <a:pt x="244" y="1135"/>
                  </a:lnTo>
                  <a:lnTo>
                    <a:pt x="244" y="1129"/>
                  </a:lnTo>
                  <a:lnTo>
                    <a:pt x="248" y="1129"/>
                  </a:lnTo>
                  <a:lnTo>
                    <a:pt x="248" y="1122"/>
                  </a:lnTo>
                  <a:lnTo>
                    <a:pt x="253" y="1122"/>
                  </a:lnTo>
                  <a:lnTo>
                    <a:pt x="253" y="1120"/>
                  </a:lnTo>
                  <a:lnTo>
                    <a:pt x="255" y="1120"/>
                  </a:lnTo>
                  <a:lnTo>
                    <a:pt x="255" y="1118"/>
                  </a:lnTo>
                  <a:lnTo>
                    <a:pt x="266" y="1118"/>
                  </a:lnTo>
                  <a:lnTo>
                    <a:pt x="266" y="1112"/>
                  </a:lnTo>
                  <a:lnTo>
                    <a:pt x="272" y="1112"/>
                  </a:lnTo>
                  <a:lnTo>
                    <a:pt x="272" y="1105"/>
                  </a:lnTo>
                  <a:lnTo>
                    <a:pt x="274" y="1105"/>
                  </a:lnTo>
                  <a:lnTo>
                    <a:pt x="274" y="1103"/>
                  </a:lnTo>
                  <a:lnTo>
                    <a:pt x="281" y="1103"/>
                  </a:lnTo>
                  <a:lnTo>
                    <a:pt x="281" y="1097"/>
                  </a:lnTo>
                  <a:lnTo>
                    <a:pt x="283" y="1097"/>
                  </a:lnTo>
                  <a:lnTo>
                    <a:pt x="283" y="1095"/>
                  </a:lnTo>
                  <a:lnTo>
                    <a:pt x="291" y="1095"/>
                  </a:lnTo>
                  <a:lnTo>
                    <a:pt x="291" y="1092"/>
                  </a:lnTo>
                  <a:lnTo>
                    <a:pt x="302" y="1092"/>
                  </a:lnTo>
                  <a:lnTo>
                    <a:pt x="302" y="1088"/>
                  </a:lnTo>
                  <a:lnTo>
                    <a:pt x="304" y="1088"/>
                  </a:lnTo>
                  <a:lnTo>
                    <a:pt x="304" y="1086"/>
                  </a:lnTo>
                  <a:lnTo>
                    <a:pt x="306" y="1086"/>
                  </a:lnTo>
                  <a:lnTo>
                    <a:pt x="306" y="1082"/>
                  </a:lnTo>
                  <a:lnTo>
                    <a:pt x="308" y="1082"/>
                  </a:lnTo>
                  <a:lnTo>
                    <a:pt x="308" y="1077"/>
                  </a:lnTo>
                  <a:lnTo>
                    <a:pt x="313" y="1077"/>
                  </a:lnTo>
                  <a:lnTo>
                    <a:pt x="313" y="1073"/>
                  </a:lnTo>
                  <a:lnTo>
                    <a:pt x="317" y="1073"/>
                  </a:lnTo>
                  <a:lnTo>
                    <a:pt x="317" y="1071"/>
                  </a:lnTo>
                  <a:lnTo>
                    <a:pt x="321" y="1071"/>
                  </a:lnTo>
                  <a:lnTo>
                    <a:pt x="321" y="1069"/>
                  </a:lnTo>
                  <a:lnTo>
                    <a:pt x="325" y="1069"/>
                  </a:lnTo>
                  <a:lnTo>
                    <a:pt x="325" y="1065"/>
                  </a:lnTo>
                  <a:lnTo>
                    <a:pt x="328" y="1065"/>
                  </a:lnTo>
                  <a:lnTo>
                    <a:pt x="328" y="1062"/>
                  </a:lnTo>
                  <a:lnTo>
                    <a:pt x="332" y="1062"/>
                  </a:lnTo>
                  <a:lnTo>
                    <a:pt x="332" y="1058"/>
                  </a:lnTo>
                  <a:lnTo>
                    <a:pt x="334" y="1058"/>
                  </a:lnTo>
                  <a:lnTo>
                    <a:pt x="334" y="1056"/>
                  </a:lnTo>
                  <a:lnTo>
                    <a:pt x="336" y="1056"/>
                  </a:lnTo>
                  <a:lnTo>
                    <a:pt x="336" y="1054"/>
                  </a:lnTo>
                  <a:lnTo>
                    <a:pt x="340" y="1054"/>
                  </a:lnTo>
                  <a:lnTo>
                    <a:pt x="340" y="1050"/>
                  </a:lnTo>
                  <a:lnTo>
                    <a:pt x="343" y="1050"/>
                  </a:lnTo>
                  <a:lnTo>
                    <a:pt x="343" y="1047"/>
                  </a:lnTo>
                  <a:lnTo>
                    <a:pt x="345" y="1047"/>
                  </a:lnTo>
                  <a:lnTo>
                    <a:pt x="345" y="1045"/>
                  </a:lnTo>
                  <a:lnTo>
                    <a:pt x="351" y="1045"/>
                  </a:lnTo>
                  <a:lnTo>
                    <a:pt x="351" y="1041"/>
                  </a:lnTo>
                  <a:lnTo>
                    <a:pt x="353" y="1041"/>
                  </a:lnTo>
                  <a:lnTo>
                    <a:pt x="353" y="1039"/>
                  </a:lnTo>
                  <a:lnTo>
                    <a:pt x="362" y="1039"/>
                  </a:lnTo>
                  <a:lnTo>
                    <a:pt x="362" y="1032"/>
                  </a:lnTo>
                  <a:lnTo>
                    <a:pt x="366" y="1032"/>
                  </a:lnTo>
                  <a:lnTo>
                    <a:pt x="366" y="1030"/>
                  </a:lnTo>
                  <a:lnTo>
                    <a:pt x="375" y="1030"/>
                  </a:lnTo>
                  <a:lnTo>
                    <a:pt x="375" y="1026"/>
                  </a:lnTo>
                  <a:lnTo>
                    <a:pt x="377" y="1026"/>
                  </a:lnTo>
                  <a:lnTo>
                    <a:pt x="377" y="1024"/>
                  </a:lnTo>
                  <a:lnTo>
                    <a:pt x="385" y="1024"/>
                  </a:lnTo>
                  <a:lnTo>
                    <a:pt x="385" y="1022"/>
                  </a:lnTo>
                  <a:lnTo>
                    <a:pt x="390" y="1022"/>
                  </a:lnTo>
                  <a:lnTo>
                    <a:pt x="390" y="1015"/>
                  </a:lnTo>
                  <a:lnTo>
                    <a:pt x="394" y="1015"/>
                  </a:lnTo>
                  <a:lnTo>
                    <a:pt x="394" y="1011"/>
                  </a:lnTo>
                  <a:lnTo>
                    <a:pt x="407" y="1011"/>
                  </a:lnTo>
                  <a:lnTo>
                    <a:pt x="407" y="1007"/>
                  </a:lnTo>
                  <a:lnTo>
                    <a:pt x="413" y="1007"/>
                  </a:lnTo>
                  <a:lnTo>
                    <a:pt x="413" y="1002"/>
                  </a:lnTo>
                  <a:lnTo>
                    <a:pt x="415" y="1002"/>
                  </a:lnTo>
                  <a:lnTo>
                    <a:pt x="415" y="998"/>
                  </a:lnTo>
                  <a:lnTo>
                    <a:pt x="424" y="998"/>
                  </a:lnTo>
                  <a:lnTo>
                    <a:pt x="424" y="994"/>
                  </a:lnTo>
                  <a:lnTo>
                    <a:pt x="432" y="994"/>
                  </a:lnTo>
                  <a:lnTo>
                    <a:pt x="432" y="992"/>
                  </a:lnTo>
                  <a:lnTo>
                    <a:pt x="439" y="992"/>
                  </a:lnTo>
                  <a:lnTo>
                    <a:pt x="439" y="987"/>
                  </a:lnTo>
                  <a:lnTo>
                    <a:pt x="447" y="987"/>
                  </a:lnTo>
                  <a:lnTo>
                    <a:pt x="447" y="985"/>
                  </a:lnTo>
                  <a:lnTo>
                    <a:pt x="450" y="985"/>
                  </a:lnTo>
                  <a:lnTo>
                    <a:pt x="450" y="979"/>
                  </a:lnTo>
                  <a:lnTo>
                    <a:pt x="462" y="979"/>
                  </a:lnTo>
                  <a:lnTo>
                    <a:pt x="462" y="975"/>
                  </a:lnTo>
                  <a:lnTo>
                    <a:pt x="471" y="975"/>
                  </a:lnTo>
                  <a:lnTo>
                    <a:pt x="471" y="970"/>
                  </a:lnTo>
                  <a:lnTo>
                    <a:pt x="473" y="970"/>
                  </a:lnTo>
                  <a:lnTo>
                    <a:pt x="473" y="968"/>
                  </a:lnTo>
                  <a:lnTo>
                    <a:pt x="475" y="968"/>
                  </a:lnTo>
                  <a:lnTo>
                    <a:pt x="475" y="964"/>
                  </a:lnTo>
                  <a:lnTo>
                    <a:pt x="497" y="964"/>
                  </a:lnTo>
                  <a:lnTo>
                    <a:pt x="497" y="960"/>
                  </a:lnTo>
                  <a:lnTo>
                    <a:pt x="501" y="960"/>
                  </a:lnTo>
                  <a:lnTo>
                    <a:pt x="501" y="955"/>
                  </a:lnTo>
                  <a:lnTo>
                    <a:pt x="514" y="955"/>
                  </a:lnTo>
                  <a:lnTo>
                    <a:pt x="514" y="953"/>
                  </a:lnTo>
                  <a:lnTo>
                    <a:pt x="516" y="953"/>
                  </a:lnTo>
                  <a:lnTo>
                    <a:pt x="516" y="951"/>
                  </a:lnTo>
                  <a:lnTo>
                    <a:pt x="522" y="951"/>
                  </a:lnTo>
                  <a:lnTo>
                    <a:pt x="522" y="947"/>
                  </a:lnTo>
                  <a:lnTo>
                    <a:pt x="531" y="947"/>
                  </a:lnTo>
                  <a:lnTo>
                    <a:pt x="531" y="942"/>
                  </a:lnTo>
                  <a:lnTo>
                    <a:pt x="537" y="942"/>
                  </a:lnTo>
                  <a:lnTo>
                    <a:pt x="537" y="938"/>
                  </a:lnTo>
                  <a:lnTo>
                    <a:pt x="544" y="938"/>
                  </a:lnTo>
                  <a:lnTo>
                    <a:pt x="544" y="936"/>
                  </a:lnTo>
                  <a:lnTo>
                    <a:pt x="546" y="936"/>
                  </a:lnTo>
                  <a:lnTo>
                    <a:pt x="546" y="934"/>
                  </a:lnTo>
                  <a:lnTo>
                    <a:pt x="554" y="934"/>
                  </a:lnTo>
                  <a:lnTo>
                    <a:pt x="554" y="925"/>
                  </a:lnTo>
                  <a:lnTo>
                    <a:pt x="561" y="925"/>
                  </a:lnTo>
                  <a:lnTo>
                    <a:pt x="561" y="921"/>
                  </a:lnTo>
                  <a:lnTo>
                    <a:pt x="563" y="921"/>
                  </a:lnTo>
                  <a:lnTo>
                    <a:pt x="563" y="917"/>
                  </a:lnTo>
                  <a:lnTo>
                    <a:pt x="565" y="917"/>
                  </a:lnTo>
                  <a:lnTo>
                    <a:pt x="565" y="912"/>
                  </a:lnTo>
                  <a:lnTo>
                    <a:pt x="576" y="912"/>
                  </a:lnTo>
                  <a:lnTo>
                    <a:pt x="576" y="910"/>
                  </a:lnTo>
                  <a:lnTo>
                    <a:pt x="582" y="910"/>
                  </a:lnTo>
                  <a:lnTo>
                    <a:pt x="582" y="904"/>
                  </a:lnTo>
                  <a:lnTo>
                    <a:pt x="593" y="904"/>
                  </a:lnTo>
                  <a:lnTo>
                    <a:pt x="593" y="900"/>
                  </a:lnTo>
                  <a:lnTo>
                    <a:pt x="595" y="900"/>
                  </a:lnTo>
                  <a:lnTo>
                    <a:pt x="595" y="897"/>
                  </a:lnTo>
                  <a:lnTo>
                    <a:pt x="597" y="897"/>
                  </a:lnTo>
                  <a:lnTo>
                    <a:pt x="597" y="893"/>
                  </a:lnTo>
                  <a:lnTo>
                    <a:pt x="604" y="893"/>
                  </a:lnTo>
                  <a:lnTo>
                    <a:pt x="604" y="889"/>
                  </a:lnTo>
                  <a:lnTo>
                    <a:pt x="612" y="889"/>
                  </a:lnTo>
                  <a:lnTo>
                    <a:pt x="612" y="882"/>
                  </a:lnTo>
                  <a:lnTo>
                    <a:pt x="623" y="882"/>
                  </a:lnTo>
                  <a:lnTo>
                    <a:pt x="623" y="878"/>
                  </a:lnTo>
                  <a:lnTo>
                    <a:pt x="633" y="878"/>
                  </a:lnTo>
                  <a:lnTo>
                    <a:pt x="633" y="876"/>
                  </a:lnTo>
                  <a:lnTo>
                    <a:pt x="636" y="876"/>
                  </a:lnTo>
                  <a:lnTo>
                    <a:pt x="636" y="874"/>
                  </a:lnTo>
                  <a:lnTo>
                    <a:pt x="638" y="874"/>
                  </a:lnTo>
                  <a:lnTo>
                    <a:pt x="638" y="870"/>
                  </a:lnTo>
                  <a:lnTo>
                    <a:pt x="659" y="870"/>
                  </a:lnTo>
                  <a:lnTo>
                    <a:pt x="659" y="861"/>
                  </a:lnTo>
                  <a:lnTo>
                    <a:pt x="663" y="861"/>
                  </a:lnTo>
                  <a:lnTo>
                    <a:pt x="663" y="859"/>
                  </a:lnTo>
                  <a:lnTo>
                    <a:pt x="689" y="859"/>
                  </a:lnTo>
                  <a:lnTo>
                    <a:pt x="689" y="852"/>
                  </a:lnTo>
                  <a:lnTo>
                    <a:pt x="691" y="852"/>
                  </a:lnTo>
                  <a:lnTo>
                    <a:pt x="691" y="850"/>
                  </a:lnTo>
                  <a:lnTo>
                    <a:pt x="696" y="850"/>
                  </a:lnTo>
                  <a:lnTo>
                    <a:pt x="696" y="846"/>
                  </a:lnTo>
                  <a:lnTo>
                    <a:pt x="698" y="846"/>
                  </a:lnTo>
                  <a:lnTo>
                    <a:pt x="698" y="844"/>
                  </a:lnTo>
                  <a:lnTo>
                    <a:pt x="702" y="844"/>
                  </a:lnTo>
                  <a:lnTo>
                    <a:pt x="702" y="842"/>
                  </a:lnTo>
                  <a:lnTo>
                    <a:pt x="708" y="842"/>
                  </a:lnTo>
                  <a:lnTo>
                    <a:pt x="708" y="835"/>
                  </a:lnTo>
                  <a:lnTo>
                    <a:pt x="715" y="835"/>
                  </a:lnTo>
                  <a:lnTo>
                    <a:pt x="715" y="831"/>
                  </a:lnTo>
                  <a:lnTo>
                    <a:pt x="721" y="831"/>
                  </a:lnTo>
                  <a:lnTo>
                    <a:pt x="721" y="829"/>
                  </a:lnTo>
                  <a:lnTo>
                    <a:pt x="725" y="829"/>
                  </a:lnTo>
                  <a:lnTo>
                    <a:pt x="725" y="825"/>
                  </a:lnTo>
                  <a:lnTo>
                    <a:pt x="732" y="825"/>
                  </a:lnTo>
                  <a:lnTo>
                    <a:pt x="732" y="822"/>
                  </a:lnTo>
                  <a:lnTo>
                    <a:pt x="734" y="822"/>
                  </a:lnTo>
                  <a:lnTo>
                    <a:pt x="734" y="820"/>
                  </a:lnTo>
                  <a:lnTo>
                    <a:pt x="753" y="820"/>
                  </a:lnTo>
                  <a:lnTo>
                    <a:pt x="753" y="816"/>
                  </a:lnTo>
                  <a:lnTo>
                    <a:pt x="755" y="816"/>
                  </a:lnTo>
                  <a:lnTo>
                    <a:pt x="755" y="814"/>
                  </a:lnTo>
                  <a:lnTo>
                    <a:pt x="764" y="814"/>
                  </a:lnTo>
                  <a:lnTo>
                    <a:pt x="764" y="812"/>
                  </a:lnTo>
                  <a:lnTo>
                    <a:pt x="766" y="812"/>
                  </a:lnTo>
                  <a:lnTo>
                    <a:pt x="766" y="807"/>
                  </a:lnTo>
                  <a:lnTo>
                    <a:pt x="768" y="807"/>
                  </a:lnTo>
                  <a:lnTo>
                    <a:pt x="768" y="805"/>
                  </a:lnTo>
                  <a:lnTo>
                    <a:pt x="773" y="805"/>
                  </a:lnTo>
                  <a:lnTo>
                    <a:pt x="773" y="803"/>
                  </a:lnTo>
                  <a:lnTo>
                    <a:pt x="779" y="803"/>
                  </a:lnTo>
                  <a:lnTo>
                    <a:pt x="779" y="799"/>
                  </a:lnTo>
                  <a:lnTo>
                    <a:pt x="798" y="799"/>
                  </a:lnTo>
                  <a:lnTo>
                    <a:pt x="798" y="797"/>
                  </a:lnTo>
                  <a:lnTo>
                    <a:pt x="809" y="797"/>
                  </a:lnTo>
                  <a:lnTo>
                    <a:pt x="809" y="792"/>
                  </a:lnTo>
                  <a:lnTo>
                    <a:pt x="813" y="792"/>
                  </a:lnTo>
                  <a:lnTo>
                    <a:pt x="813" y="790"/>
                  </a:lnTo>
                  <a:lnTo>
                    <a:pt x="815" y="790"/>
                  </a:lnTo>
                  <a:lnTo>
                    <a:pt x="815" y="788"/>
                  </a:lnTo>
                  <a:lnTo>
                    <a:pt x="824" y="788"/>
                  </a:lnTo>
                  <a:lnTo>
                    <a:pt x="824" y="782"/>
                  </a:lnTo>
                  <a:lnTo>
                    <a:pt x="835" y="782"/>
                  </a:lnTo>
                  <a:lnTo>
                    <a:pt x="835" y="777"/>
                  </a:lnTo>
                  <a:lnTo>
                    <a:pt x="837" y="777"/>
                  </a:lnTo>
                  <a:lnTo>
                    <a:pt x="837" y="775"/>
                  </a:lnTo>
                  <a:lnTo>
                    <a:pt x="841" y="775"/>
                  </a:lnTo>
                  <a:lnTo>
                    <a:pt x="841" y="771"/>
                  </a:lnTo>
                  <a:lnTo>
                    <a:pt x="847" y="771"/>
                  </a:lnTo>
                  <a:lnTo>
                    <a:pt x="847" y="769"/>
                  </a:lnTo>
                  <a:lnTo>
                    <a:pt x="854" y="769"/>
                  </a:lnTo>
                  <a:lnTo>
                    <a:pt x="854" y="767"/>
                  </a:lnTo>
                  <a:lnTo>
                    <a:pt x="860" y="767"/>
                  </a:lnTo>
                  <a:lnTo>
                    <a:pt x="860" y="762"/>
                  </a:lnTo>
                  <a:lnTo>
                    <a:pt x="864" y="762"/>
                  </a:lnTo>
                  <a:lnTo>
                    <a:pt x="864" y="760"/>
                  </a:lnTo>
                  <a:lnTo>
                    <a:pt x="867" y="760"/>
                  </a:lnTo>
                  <a:lnTo>
                    <a:pt x="867" y="756"/>
                  </a:lnTo>
                  <a:lnTo>
                    <a:pt x="873" y="756"/>
                  </a:lnTo>
                  <a:lnTo>
                    <a:pt x="873" y="754"/>
                  </a:lnTo>
                  <a:lnTo>
                    <a:pt x="877" y="754"/>
                  </a:lnTo>
                  <a:lnTo>
                    <a:pt x="877" y="752"/>
                  </a:lnTo>
                  <a:lnTo>
                    <a:pt x="886" y="752"/>
                  </a:lnTo>
                  <a:lnTo>
                    <a:pt x="886" y="747"/>
                  </a:lnTo>
                  <a:lnTo>
                    <a:pt x="901" y="747"/>
                  </a:lnTo>
                  <a:lnTo>
                    <a:pt x="901" y="745"/>
                  </a:lnTo>
                  <a:lnTo>
                    <a:pt x="903" y="745"/>
                  </a:lnTo>
                  <a:lnTo>
                    <a:pt x="903" y="741"/>
                  </a:lnTo>
                  <a:lnTo>
                    <a:pt x="905" y="741"/>
                  </a:lnTo>
                  <a:lnTo>
                    <a:pt x="905" y="739"/>
                  </a:lnTo>
                  <a:lnTo>
                    <a:pt x="914" y="739"/>
                  </a:lnTo>
                  <a:lnTo>
                    <a:pt x="914" y="735"/>
                  </a:lnTo>
                  <a:lnTo>
                    <a:pt x="916" y="735"/>
                  </a:lnTo>
                  <a:lnTo>
                    <a:pt x="916" y="732"/>
                  </a:lnTo>
                  <a:lnTo>
                    <a:pt x="918" y="732"/>
                  </a:lnTo>
                  <a:lnTo>
                    <a:pt x="918" y="728"/>
                  </a:lnTo>
                  <a:lnTo>
                    <a:pt x="931" y="728"/>
                  </a:lnTo>
                  <a:lnTo>
                    <a:pt x="931" y="726"/>
                  </a:lnTo>
                  <a:lnTo>
                    <a:pt x="933" y="726"/>
                  </a:lnTo>
                  <a:lnTo>
                    <a:pt x="933" y="722"/>
                  </a:lnTo>
                  <a:lnTo>
                    <a:pt x="937" y="722"/>
                  </a:lnTo>
                  <a:lnTo>
                    <a:pt x="937" y="720"/>
                  </a:lnTo>
                  <a:lnTo>
                    <a:pt x="942" y="720"/>
                  </a:lnTo>
                  <a:lnTo>
                    <a:pt x="942" y="717"/>
                  </a:lnTo>
                  <a:lnTo>
                    <a:pt x="952" y="717"/>
                  </a:lnTo>
                  <a:lnTo>
                    <a:pt x="952" y="709"/>
                  </a:lnTo>
                  <a:lnTo>
                    <a:pt x="956" y="709"/>
                  </a:lnTo>
                  <a:lnTo>
                    <a:pt x="956" y="707"/>
                  </a:lnTo>
                  <a:lnTo>
                    <a:pt x="978" y="707"/>
                  </a:lnTo>
                  <a:lnTo>
                    <a:pt x="978" y="700"/>
                  </a:lnTo>
                  <a:lnTo>
                    <a:pt x="984" y="700"/>
                  </a:lnTo>
                  <a:lnTo>
                    <a:pt x="984" y="694"/>
                  </a:lnTo>
                  <a:lnTo>
                    <a:pt x="993" y="694"/>
                  </a:lnTo>
                  <a:lnTo>
                    <a:pt x="993" y="687"/>
                  </a:lnTo>
                  <a:lnTo>
                    <a:pt x="997" y="687"/>
                  </a:lnTo>
                  <a:lnTo>
                    <a:pt x="997" y="683"/>
                  </a:lnTo>
                  <a:lnTo>
                    <a:pt x="1006" y="683"/>
                  </a:lnTo>
                  <a:lnTo>
                    <a:pt x="1006" y="677"/>
                  </a:lnTo>
                  <a:lnTo>
                    <a:pt x="1019" y="677"/>
                  </a:lnTo>
                  <a:lnTo>
                    <a:pt x="1019" y="675"/>
                  </a:lnTo>
                  <a:lnTo>
                    <a:pt x="1044" y="675"/>
                  </a:lnTo>
                  <a:lnTo>
                    <a:pt x="1044" y="670"/>
                  </a:lnTo>
                  <a:lnTo>
                    <a:pt x="1046" y="670"/>
                  </a:lnTo>
                  <a:lnTo>
                    <a:pt x="1046" y="668"/>
                  </a:lnTo>
                  <a:lnTo>
                    <a:pt x="1081" y="668"/>
                  </a:lnTo>
                  <a:lnTo>
                    <a:pt x="1081" y="664"/>
                  </a:lnTo>
                  <a:lnTo>
                    <a:pt x="1085" y="664"/>
                  </a:lnTo>
                  <a:lnTo>
                    <a:pt x="1085" y="657"/>
                  </a:lnTo>
                  <a:lnTo>
                    <a:pt x="1093" y="657"/>
                  </a:lnTo>
                  <a:lnTo>
                    <a:pt x="1093" y="653"/>
                  </a:lnTo>
                  <a:lnTo>
                    <a:pt x="1100" y="653"/>
                  </a:lnTo>
                  <a:lnTo>
                    <a:pt x="1100" y="651"/>
                  </a:lnTo>
                  <a:lnTo>
                    <a:pt x="1113" y="651"/>
                  </a:lnTo>
                  <a:lnTo>
                    <a:pt x="1113" y="647"/>
                  </a:lnTo>
                  <a:lnTo>
                    <a:pt x="1115" y="647"/>
                  </a:lnTo>
                  <a:lnTo>
                    <a:pt x="1115" y="645"/>
                  </a:lnTo>
                  <a:lnTo>
                    <a:pt x="1119" y="645"/>
                  </a:lnTo>
                  <a:lnTo>
                    <a:pt x="1119" y="640"/>
                  </a:lnTo>
                  <a:lnTo>
                    <a:pt x="1123" y="640"/>
                  </a:lnTo>
                  <a:lnTo>
                    <a:pt x="1123" y="636"/>
                  </a:lnTo>
                  <a:lnTo>
                    <a:pt x="1128" y="636"/>
                  </a:lnTo>
                  <a:lnTo>
                    <a:pt x="1128" y="632"/>
                  </a:lnTo>
                  <a:lnTo>
                    <a:pt x="1138" y="632"/>
                  </a:lnTo>
                  <a:lnTo>
                    <a:pt x="1138" y="630"/>
                  </a:lnTo>
                  <a:lnTo>
                    <a:pt x="1153" y="630"/>
                  </a:lnTo>
                  <a:lnTo>
                    <a:pt x="1153" y="625"/>
                  </a:lnTo>
                  <a:lnTo>
                    <a:pt x="1160" y="625"/>
                  </a:lnTo>
                  <a:lnTo>
                    <a:pt x="1160" y="623"/>
                  </a:lnTo>
                  <a:lnTo>
                    <a:pt x="1175" y="623"/>
                  </a:lnTo>
                  <a:lnTo>
                    <a:pt x="1175" y="619"/>
                  </a:lnTo>
                  <a:lnTo>
                    <a:pt x="1177" y="619"/>
                  </a:lnTo>
                  <a:lnTo>
                    <a:pt x="1177" y="615"/>
                  </a:lnTo>
                  <a:lnTo>
                    <a:pt x="1179" y="615"/>
                  </a:lnTo>
                  <a:lnTo>
                    <a:pt x="1179" y="612"/>
                  </a:lnTo>
                  <a:lnTo>
                    <a:pt x="1194" y="612"/>
                  </a:lnTo>
                  <a:lnTo>
                    <a:pt x="1194" y="608"/>
                  </a:lnTo>
                  <a:lnTo>
                    <a:pt x="1200" y="608"/>
                  </a:lnTo>
                  <a:lnTo>
                    <a:pt x="1200" y="604"/>
                  </a:lnTo>
                  <a:lnTo>
                    <a:pt x="1207" y="604"/>
                  </a:lnTo>
                  <a:lnTo>
                    <a:pt x="1207" y="600"/>
                  </a:lnTo>
                  <a:lnTo>
                    <a:pt x="1209" y="600"/>
                  </a:lnTo>
                  <a:lnTo>
                    <a:pt x="1209" y="597"/>
                  </a:lnTo>
                  <a:lnTo>
                    <a:pt x="1217" y="597"/>
                  </a:lnTo>
                  <a:lnTo>
                    <a:pt x="1217" y="593"/>
                  </a:lnTo>
                  <a:lnTo>
                    <a:pt x="1220" y="593"/>
                  </a:lnTo>
                  <a:lnTo>
                    <a:pt x="1220" y="589"/>
                  </a:lnTo>
                  <a:lnTo>
                    <a:pt x="1226" y="589"/>
                  </a:lnTo>
                  <a:lnTo>
                    <a:pt x="1226" y="585"/>
                  </a:lnTo>
                  <a:lnTo>
                    <a:pt x="1235" y="585"/>
                  </a:lnTo>
                  <a:lnTo>
                    <a:pt x="1235" y="580"/>
                  </a:lnTo>
                  <a:lnTo>
                    <a:pt x="1237" y="580"/>
                  </a:lnTo>
                  <a:lnTo>
                    <a:pt x="1237" y="574"/>
                  </a:lnTo>
                  <a:lnTo>
                    <a:pt x="1247" y="574"/>
                  </a:lnTo>
                  <a:lnTo>
                    <a:pt x="1247" y="570"/>
                  </a:lnTo>
                  <a:lnTo>
                    <a:pt x="1252" y="570"/>
                  </a:lnTo>
                  <a:lnTo>
                    <a:pt x="1252" y="568"/>
                  </a:lnTo>
                  <a:lnTo>
                    <a:pt x="1284" y="568"/>
                  </a:lnTo>
                  <a:lnTo>
                    <a:pt x="1284" y="563"/>
                  </a:lnTo>
                  <a:lnTo>
                    <a:pt x="1299" y="563"/>
                  </a:lnTo>
                  <a:lnTo>
                    <a:pt x="1299" y="559"/>
                  </a:lnTo>
                  <a:lnTo>
                    <a:pt x="1307" y="559"/>
                  </a:lnTo>
                  <a:lnTo>
                    <a:pt x="1307" y="553"/>
                  </a:lnTo>
                  <a:lnTo>
                    <a:pt x="1335" y="553"/>
                  </a:lnTo>
                  <a:lnTo>
                    <a:pt x="1335" y="548"/>
                  </a:lnTo>
                  <a:lnTo>
                    <a:pt x="1339" y="548"/>
                  </a:lnTo>
                  <a:lnTo>
                    <a:pt x="1339" y="544"/>
                  </a:lnTo>
                  <a:lnTo>
                    <a:pt x="1344" y="544"/>
                  </a:lnTo>
                  <a:lnTo>
                    <a:pt x="1344" y="540"/>
                  </a:lnTo>
                  <a:lnTo>
                    <a:pt x="1346" y="540"/>
                  </a:lnTo>
                  <a:lnTo>
                    <a:pt x="1346" y="535"/>
                  </a:lnTo>
                  <a:lnTo>
                    <a:pt x="1359" y="535"/>
                  </a:lnTo>
                  <a:lnTo>
                    <a:pt x="1359" y="531"/>
                  </a:lnTo>
                  <a:lnTo>
                    <a:pt x="1361" y="531"/>
                  </a:lnTo>
                  <a:lnTo>
                    <a:pt x="1361" y="525"/>
                  </a:lnTo>
                  <a:lnTo>
                    <a:pt x="1367" y="525"/>
                  </a:lnTo>
                  <a:lnTo>
                    <a:pt x="1367" y="518"/>
                  </a:lnTo>
                  <a:lnTo>
                    <a:pt x="1371" y="518"/>
                  </a:lnTo>
                  <a:lnTo>
                    <a:pt x="1371" y="516"/>
                  </a:lnTo>
                  <a:lnTo>
                    <a:pt x="1386" y="516"/>
                  </a:lnTo>
                  <a:lnTo>
                    <a:pt x="1386" y="512"/>
                  </a:lnTo>
                  <a:lnTo>
                    <a:pt x="1395" y="512"/>
                  </a:lnTo>
                  <a:lnTo>
                    <a:pt x="1395" y="508"/>
                  </a:lnTo>
                  <a:lnTo>
                    <a:pt x="1397" y="508"/>
                  </a:lnTo>
                  <a:lnTo>
                    <a:pt x="1397" y="499"/>
                  </a:lnTo>
                  <a:lnTo>
                    <a:pt x="1404" y="499"/>
                  </a:lnTo>
                  <a:lnTo>
                    <a:pt x="1404" y="495"/>
                  </a:lnTo>
                  <a:lnTo>
                    <a:pt x="1412" y="495"/>
                  </a:lnTo>
                  <a:lnTo>
                    <a:pt x="1412" y="486"/>
                  </a:lnTo>
                  <a:lnTo>
                    <a:pt x="1414" y="486"/>
                  </a:lnTo>
                  <a:lnTo>
                    <a:pt x="1414" y="482"/>
                  </a:lnTo>
                  <a:lnTo>
                    <a:pt x="1425" y="482"/>
                  </a:lnTo>
                  <a:lnTo>
                    <a:pt x="1425" y="478"/>
                  </a:lnTo>
                  <a:lnTo>
                    <a:pt x="1436" y="478"/>
                  </a:lnTo>
                  <a:lnTo>
                    <a:pt x="1436" y="473"/>
                  </a:lnTo>
                  <a:lnTo>
                    <a:pt x="1438" y="473"/>
                  </a:lnTo>
                  <a:lnTo>
                    <a:pt x="1438" y="471"/>
                  </a:lnTo>
                  <a:lnTo>
                    <a:pt x="1440" y="471"/>
                  </a:lnTo>
                  <a:lnTo>
                    <a:pt x="1440" y="467"/>
                  </a:lnTo>
                  <a:lnTo>
                    <a:pt x="1481" y="467"/>
                  </a:lnTo>
                  <a:lnTo>
                    <a:pt x="1481" y="458"/>
                  </a:lnTo>
                  <a:lnTo>
                    <a:pt x="1508" y="458"/>
                  </a:lnTo>
                  <a:lnTo>
                    <a:pt x="1508" y="452"/>
                  </a:lnTo>
                  <a:lnTo>
                    <a:pt x="1521" y="452"/>
                  </a:lnTo>
                  <a:lnTo>
                    <a:pt x="1521" y="448"/>
                  </a:lnTo>
                  <a:lnTo>
                    <a:pt x="1538" y="448"/>
                  </a:lnTo>
                  <a:lnTo>
                    <a:pt x="1538" y="443"/>
                  </a:lnTo>
                  <a:lnTo>
                    <a:pt x="1547" y="443"/>
                  </a:lnTo>
                  <a:lnTo>
                    <a:pt x="1547" y="439"/>
                  </a:lnTo>
                  <a:lnTo>
                    <a:pt x="1549" y="439"/>
                  </a:lnTo>
                  <a:lnTo>
                    <a:pt x="1549" y="435"/>
                  </a:lnTo>
                  <a:lnTo>
                    <a:pt x="1555" y="435"/>
                  </a:lnTo>
                  <a:lnTo>
                    <a:pt x="1555" y="430"/>
                  </a:lnTo>
                  <a:lnTo>
                    <a:pt x="1566" y="430"/>
                  </a:lnTo>
                  <a:lnTo>
                    <a:pt x="1566" y="426"/>
                  </a:lnTo>
                  <a:lnTo>
                    <a:pt x="1568" y="426"/>
                  </a:lnTo>
                  <a:lnTo>
                    <a:pt x="1568" y="422"/>
                  </a:lnTo>
                  <a:lnTo>
                    <a:pt x="1611" y="422"/>
                  </a:lnTo>
                  <a:lnTo>
                    <a:pt x="1611" y="415"/>
                  </a:lnTo>
                  <a:lnTo>
                    <a:pt x="1677" y="415"/>
                  </a:lnTo>
                  <a:lnTo>
                    <a:pt x="1677" y="411"/>
                  </a:lnTo>
                  <a:lnTo>
                    <a:pt x="1701" y="411"/>
                  </a:lnTo>
                  <a:lnTo>
                    <a:pt x="1701" y="407"/>
                  </a:lnTo>
                  <a:lnTo>
                    <a:pt x="1707" y="407"/>
                  </a:lnTo>
                  <a:lnTo>
                    <a:pt x="1707" y="403"/>
                  </a:lnTo>
                  <a:lnTo>
                    <a:pt x="1712" y="403"/>
                  </a:lnTo>
                  <a:lnTo>
                    <a:pt x="1712" y="396"/>
                  </a:lnTo>
                  <a:lnTo>
                    <a:pt x="1737" y="396"/>
                  </a:lnTo>
                  <a:lnTo>
                    <a:pt x="1737" y="392"/>
                  </a:lnTo>
                  <a:lnTo>
                    <a:pt x="1754" y="392"/>
                  </a:lnTo>
                  <a:lnTo>
                    <a:pt x="1754" y="381"/>
                  </a:lnTo>
                  <a:lnTo>
                    <a:pt x="1757" y="381"/>
                  </a:lnTo>
                  <a:lnTo>
                    <a:pt x="1757" y="375"/>
                  </a:lnTo>
                  <a:lnTo>
                    <a:pt x="1767" y="375"/>
                  </a:lnTo>
                  <a:lnTo>
                    <a:pt x="1767" y="370"/>
                  </a:lnTo>
                  <a:lnTo>
                    <a:pt x="1778" y="370"/>
                  </a:lnTo>
                  <a:lnTo>
                    <a:pt x="1778" y="366"/>
                  </a:lnTo>
                  <a:lnTo>
                    <a:pt x="1812" y="366"/>
                  </a:lnTo>
                  <a:lnTo>
                    <a:pt x="1812" y="360"/>
                  </a:lnTo>
                  <a:lnTo>
                    <a:pt x="1821" y="360"/>
                  </a:lnTo>
                  <a:lnTo>
                    <a:pt x="1821" y="353"/>
                  </a:lnTo>
                  <a:lnTo>
                    <a:pt x="1840" y="353"/>
                  </a:lnTo>
                  <a:lnTo>
                    <a:pt x="1840" y="349"/>
                  </a:lnTo>
                  <a:lnTo>
                    <a:pt x="1842" y="349"/>
                  </a:lnTo>
                  <a:lnTo>
                    <a:pt x="1842" y="343"/>
                  </a:lnTo>
                  <a:lnTo>
                    <a:pt x="1846" y="343"/>
                  </a:lnTo>
                  <a:lnTo>
                    <a:pt x="1846" y="336"/>
                  </a:lnTo>
                  <a:lnTo>
                    <a:pt x="1859" y="336"/>
                  </a:lnTo>
                  <a:lnTo>
                    <a:pt x="1859" y="332"/>
                  </a:lnTo>
                  <a:lnTo>
                    <a:pt x="1898" y="332"/>
                  </a:lnTo>
                  <a:lnTo>
                    <a:pt x="1898" y="325"/>
                  </a:lnTo>
                  <a:lnTo>
                    <a:pt x="1906" y="325"/>
                  </a:lnTo>
                  <a:lnTo>
                    <a:pt x="1906" y="319"/>
                  </a:lnTo>
                  <a:lnTo>
                    <a:pt x="1919" y="319"/>
                  </a:lnTo>
                  <a:lnTo>
                    <a:pt x="1919" y="313"/>
                  </a:lnTo>
                  <a:lnTo>
                    <a:pt x="1958" y="313"/>
                  </a:lnTo>
                  <a:lnTo>
                    <a:pt x="1958" y="306"/>
                  </a:lnTo>
                  <a:lnTo>
                    <a:pt x="1975" y="306"/>
                  </a:lnTo>
                  <a:lnTo>
                    <a:pt x="1975" y="300"/>
                  </a:lnTo>
                  <a:lnTo>
                    <a:pt x="1979" y="300"/>
                  </a:lnTo>
                  <a:lnTo>
                    <a:pt x="1979" y="293"/>
                  </a:lnTo>
                  <a:lnTo>
                    <a:pt x="1981" y="293"/>
                  </a:lnTo>
                  <a:lnTo>
                    <a:pt x="1981" y="287"/>
                  </a:lnTo>
                  <a:lnTo>
                    <a:pt x="2009" y="287"/>
                  </a:lnTo>
                  <a:lnTo>
                    <a:pt x="2009" y="280"/>
                  </a:lnTo>
                  <a:lnTo>
                    <a:pt x="2062" y="280"/>
                  </a:lnTo>
                  <a:lnTo>
                    <a:pt x="2062" y="272"/>
                  </a:lnTo>
                  <a:lnTo>
                    <a:pt x="2099" y="272"/>
                  </a:lnTo>
                  <a:lnTo>
                    <a:pt x="2099" y="263"/>
                  </a:lnTo>
                  <a:lnTo>
                    <a:pt x="2133" y="263"/>
                  </a:lnTo>
                  <a:lnTo>
                    <a:pt x="2133" y="246"/>
                  </a:lnTo>
                  <a:lnTo>
                    <a:pt x="2150" y="246"/>
                  </a:lnTo>
                  <a:lnTo>
                    <a:pt x="2150" y="240"/>
                  </a:lnTo>
                  <a:lnTo>
                    <a:pt x="2169" y="240"/>
                  </a:lnTo>
                  <a:lnTo>
                    <a:pt x="2169" y="231"/>
                  </a:lnTo>
                  <a:lnTo>
                    <a:pt x="2178" y="231"/>
                  </a:lnTo>
                  <a:lnTo>
                    <a:pt x="2178" y="223"/>
                  </a:lnTo>
                  <a:lnTo>
                    <a:pt x="2189" y="223"/>
                  </a:lnTo>
                  <a:lnTo>
                    <a:pt x="2189" y="212"/>
                  </a:lnTo>
                  <a:lnTo>
                    <a:pt x="2199" y="212"/>
                  </a:lnTo>
                  <a:lnTo>
                    <a:pt x="2199" y="203"/>
                  </a:lnTo>
                  <a:lnTo>
                    <a:pt x="2251" y="203"/>
                  </a:lnTo>
                  <a:lnTo>
                    <a:pt x="2251" y="195"/>
                  </a:lnTo>
                  <a:lnTo>
                    <a:pt x="2261" y="195"/>
                  </a:lnTo>
                  <a:lnTo>
                    <a:pt x="2261" y="184"/>
                  </a:lnTo>
                  <a:lnTo>
                    <a:pt x="2287" y="184"/>
                  </a:lnTo>
                  <a:lnTo>
                    <a:pt x="2287" y="173"/>
                  </a:lnTo>
                  <a:lnTo>
                    <a:pt x="2313" y="173"/>
                  </a:lnTo>
                  <a:lnTo>
                    <a:pt x="2313" y="163"/>
                  </a:lnTo>
                  <a:lnTo>
                    <a:pt x="2330" y="163"/>
                  </a:lnTo>
                  <a:lnTo>
                    <a:pt x="2330" y="152"/>
                  </a:lnTo>
                  <a:lnTo>
                    <a:pt x="2368" y="152"/>
                  </a:lnTo>
                  <a:lnTo>
                    <a:pt x="2368" y="141"/>
                  </a:lnTo>
                  <a:lnTo>
                    <a:pt x="2375" y="141"/>
                  </a:lnTo>
                  <a:lnTo>
                    <a:pt x="2375" y="128"/>
                  </a:lnTo>
                  <a:lnTo>
                    <a:pt x="2439" y="128"/>
                  </a:lnTo>
                  <a:lnTo>
                    <a:pt x="2439" y="118"/>
                  </a:lnTo>
                  <a:lnTo>
                    <a:pt x="2567" y="118"/>
                  </a:lnTo>
                  <a:lnTo>
                    <a:pt x="2567" y="103"/>
                  </a:lnTo>
                  <a:lnTo>
                    <a:pt x="2758" y="103"/>
                  </a:lnTo>
                  <a:lnTo>
                    <a:pt x="2758" y="83"/>
                  </a:lnTo>
                  <a:lnTo>
                    <a:pt x="2800" y="83"/>
                  </a:lnTo>
                  <a:lnTo>
                    <a:pt x="2800" y="66"/>
                  </a:lnTo>
                  <a:lnTo>
                    <a:pt x="2830" y="66"/>
                  </a:lnTo>
                  <a:lnTo>
                    <a:pt x="2830" y="45"/>
                  </a:lnTo>
                  <a:lnTo>
                    <a:pt x="2873" y="45"/>
                  </a:lnTo>
                  <a:lnTo>
                    <a:pt x="2873" y="23"/>
                  </a:lnTo>
                  <a:lnTo>
                    <a:pt x="2967" y="23"/>
                  </a:lnTo>
                  <a:lnTo>
                    <a:pt x="2967" y="0"/>
                  </a:lnTo>
                </a:path>
              </a:pathLst>
            </a:custGeom>
            <a:noFill/>
            <a:ln w="28575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709B862B-C7AD-FF40-A30C-893361D24234}"/>
              </a:ext>
            </a:extLst>
          </p:cNvPr>
          <p:cNvSpPr txBox="1"/>
          <p:nvPr/>
        </p:nvSpPr>
        <p:spPr>
          <a:xfrm>
            <a:off x="165980" y="6116240"/>
            <a:ext cx="6664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*Rate ratio derived from negative binomial regression with Weibull baseline intensity function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98095374-B5CA-443F-A138-CFB1C37332AE}"/>
              </a:ext>
            </a:extLst>
          </p:cNvPr>
          <p:cNvSpPr txBox="1"/>
          <p:nvPr/>
        </p:nvSpPr>
        <p:spPr>
          <a:xfrm>
            <a:off x="339787" y="6529545"/>
            <a:ext cx="60936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Pfeffer M et al. Circulation. 2022;145:87-89</a:t>
            </a:r>
            <a:endParaRPr lang="pt-B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74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0C8B3E-EB5B-4A5C-993C-FD43E38F8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1" y="119675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11BC53-D9F5-4F0B-91CF-B40634375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479" y="1390288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4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aim of the present analysis was to provide 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 additional perspective into understanding the effects of sacubitril/valsartan in patients with acute myocardial infarction by considering simultaneously: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D0F595B-FB27-4B98-8E00-C693B7FA3A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881" y="6106127"/>
            <a:ext cx="2579370" cy="632198"/>
          </a:xfrm>
          <a:prstGeom prst="rect">
            <a:avLst/>
          </a:prstGeom>
        </p:spPr>
      </p:pic>
      <p:sp>
        <p:nvSpPr>
          <p:cNvPr id="7" name="Text Box 15">
            <a:extLst>
              <a:ext uri="{FF2B5EF4-FFF2-40B4-BE49-F238E27FC236}">
                <a16:creationId xmlns:a16="http://schemas.microsoft.com/office/drawing/2014/main" id="{E812D481-C3C6-43CD-B883-23F8C5EF6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78" y="2923874"/>
            <a:ext cx="4269271" cy="1010252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64008" rIns="91440" bIns="64008" numCol="1" anchor="ctr" anchorCtr="0" compatLnSpc="1">
            <a:prstTxWarp prst="textNoShape">
              <a:avLst/>
            </a:prstTxWarp>
          </a:bodyPr>
          <a:lstStyle/>
          <a:p>
            <a:pPr marL="457200" marR="0" lvl="0" indent="-457200" algn="ctr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Hierarchy of Outcomes</a:t>
            </a:r>
          </a:p>
          <a:p>
            <a:pPr marR="0" lvl="0" algn="ctr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kern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more serious events are given a higher priority and are analyzed first)</a:t>
            </a:r>
            <a:endParaRPr kumimoji="0" lang="en-US" altLang="en-US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AAA75DB6-044F-4671-A664-E6EE327CA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5113" y="2904523"/>
            <a:ext cx="5373069" cy="1010252"/>
          </a:xfrm>
          <a:prstGeom prst="rect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64008" rIns="91440" bIns="6400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kern="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Totality of the Evidence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(including multiple domains of endpoints)</a:t>
            </a:r>
            <a:endParaRPr kumimoji="0" lang="en-US" altLang="en-US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A1D33820-ED19-4A8B-B062-39864A0C418D}"/>
              </a:ext>
            </a:extLst>
          </p:cNvPr>
          <p:cNvSpPr/>
          <p:nvPr/>
        </p:nvSpPr>
        <p:spPr>
          <a:xfrm>
            <a:off x="2480225" y="4199550"/>
            <a:ext cx="485775" cy="785813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52015BFD-5216-473E-A65A-89445BB7D908}"/>
              </a:ext>
            </a:extLst>
          </p:cNvPr>
          <p:cNvSpPr/>
          <p:nvPr/>
        </p:nvSpPr>
        <p:spPr>
          <a:xfrm>
            <a:off x="8947700" y="4042387"/>
            <a:ext cx="485775" cy="785813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8163C0B-2099-41DC-807E-104C7AFB86CB}"/>
              </a:ext>
            </a:extLst>
          </p:cNvPr>
          <p:cNvSpPr txBox="1"/>
          <p:nvPr/>
        </p:nvSpPr>
        <p:spPr>
          <a:xfrm>
            <a:off x="1259988" y="5170060"/>
            <a:ext cx="292624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Win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Ratio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96234B6-2363-4144-9C84-786444D70FAF}"/>
              </a:ext>
            </a:extLst>
          </p:cNvPr>
          <p:cNvSpPr txBox="1"/>
          <p:nvPr/>
        </p:nvSpPr>
        <p:spPr>
          <a:xfrm>
            <a:off x="6184312" y="5003627"/>
            <a:ext cx="579513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confirmed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confirmed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CEC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Committe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24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angle 5">
            <a:extLst>
              <a:ext uri="{FF2B5EF4-FFF2-40B4-BE49-F238E27FC236}">
                <a16:creationId xmlns:a16="http://schemas.microsoft.com/office/drawing/2014/main" id="{FC2834A5-4FC0-3645-BAE7-0449AC1AEDA6}"/>
              </a:ext>
            </a:extLst>
          </p:cNvPr>
          <p:cNvSpPr/>
          <p:nvPr/>
        </p:nvSpPr>
        <p:spPr>
          <a:xfrm rot="10800000">
            <a:off x="1362476" y="5040797"/>
            <a:ext cx="9400478" cy="1147140"/>
          </a:xfrm>
          <a:prstGeom prst="triangle">
            <a:avLst/>
          </a:prstGeom>
          <a:gradFill flip="none" rotWithShape="1">
            <a:gsLst>
              <a:gs pos="39990">
                <a:schemeClr val="accent4">
                  <a:lumMod val="20000"/>
                  <a:lumOff val="8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  <a:gs pos="24000">
                <a:schemeClr val="accent4">
                  <a:lumMod val="20000"/>
                  <a:lumOff val="80000"/>
                </a:schemeClr>
              </a:gs>
              <a:gs pos="54000">
                <a:schemeClr val="accent4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8FB6A4-CD64-AD4E-ADAD-BCBDBB89AF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218" y="-28039"/>
            <a:ext cx="5208486" cy="987561"/>
          </a:xfrm>
          <a:prstGeom prst="rect">
            <a:avLst/>
          </a:prstGeom>
        </p:spPr>
      </p:pic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A6BD6E15-8B3F-F34F-A272-E9E6EC5B699D}"/>
              </a:ext>
            </a:extLst>
          </p:cNvPr>
          <p:cNvSpPr/>
          <p:nvPr/>
        </p:nvSpPr>
        <p:spPr>
          <a:xfrm>
            <a:off x="1664142" y="6058261"/>
            <a:ext cx="9165382" cy="632879"/>
          </a:xfrm>
          <a:prstGeom prst="rect">
            <a:avLst/>
          </a:prstGeom>
          <a:solidFill>
            <a:srgbClr val="FFF3ED"/>
          </a:solidFill>
          <a:ln w="19050">
            <a:solidFill>
              <a:srgbClr val="A4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Primary Endpoint: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CV death, HF hospitalization, outpatient development of HF</a:t>
            </a:r>
          </a:p>
        </p:txBody>
      </p:sp>
      <p:sp>
        <p:nvSpPr>
          <p:cNvPr id="23" name="Text Box 24">
            <a:extLst>
              <a:ext uri="{FF2B5EF4-FFF2-40B4-BE49-F238E27FC236}">
                <a16:creationId xmlns:a16="http://schemas.microsoft.com/office/drawing/2014/main" id="{35AB86E6-168C-5C4F-A79F-CF23FDC35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075" y="977920"/>
            <a:ext cx="8693850" cy="430887"/>
          </a:xfrm>
          <a:prstGeom prst="rect">
            <a:avLst/>
          </a:prstGeom>
          <a:solidFill>
            <a:srgbClr val="FFF3ED"/>
          </a:solidFill>
          <a:ln w="19050">
            <a:solidFill>
              <a:srgbClr val="A4000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AMI (0.5-7 days with LVEF ≤40% and/or pulmonary congestion)</a:t>
            </a:r>
          </a:p>
        </p:txBody>
      </p:sp>
      <p:graphicFrame>
        <p:nvGraphicFramePr>
          <p:cNvPr id="26" name="Table 5">
            <a:extLst>
              <a:ext uri="{FF2B5EF4-FFF2-40B4-BE49-F238E27FC236}">
                <a16:creationId xmlns:a16="http://schemas.microsoft.com/office/drawing/2014/main" id="{D0F41D9D-B851-0243-9E0F-D1210B65A8CE}"/>
              </a:ext>
            </a:extLst>
          </p:cNvPr>
          <p:cNvGraphicFramePr>
            <a:graphicFrameLocks noGrp="1"/>
          </p:cNvGraphicFramePr>
          <p:nvPr/>
        </p:nvGraphicFramePr>
        <p:xfrm>
          <a:off x="3808419" y="1418077"/>
          <a:ext cx="4663754" cy="166556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1899533">
                  <a:extLst>
                    <a:ext uri="{9D8B030D-6E8A-4147-A177-3AD203B41FA5}">
                      <a16:colId xmlns:a16="http://schemas.microsoft.com/office/drawing/2014/main" val="3011969224"/>
                    </a:ext>
                  </a:extLst>
                </a:gridCol>
                <a:gridCol w="2764221">
                  <a:extLst>
                    <a:ext uri="{9D8B030D-6E8A-4147-A177-3AD203B41FA5}">
                      <a16:colId xmlns:a16="http://schemas.microsoft.com/office/drawing/2014/main" val="4057815560"/>
                    </a:ext>
                  </a:extLst>
                </a:gridCol>
              </a:tblGrid>
              <a:tr h="3244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da-DK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 any risk enhancer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7790428"/>
                  </a:ext>
                </a:extLst>
              </a:tr>
              <a:tr h="3244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</a:t>
                      </a:r>
                      <a:r>
                        <a:rPr lang="en-US" altLang="da-DK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≥70 years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da-DK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Atrial fibrillation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88143"/>
                  </a:ext>
                </a:extLst>
              </a:tr>
              <a:tr h="324440">
                <a:tc>
                  <a:txBody>
                    <a:bodyPr/>
                    <a:lstStyle/>
                    <a:p>
                      <a:r>
                        <a:rPr lang="en-US" altLang="da-DK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eGFR &lt;60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da-DK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LVEF &lt; 30%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452739"/>
                  </a:ext>
                </a:extLst>
              </a:tr>
              <a:tr h="3244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da-DK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da-DK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Killip class ≥III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910953"/>
                  </a:ext>
                </a:extLst>
              </a:tr>
              <a:tr h="3245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da-DK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MI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da-DK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STEMI without reperfusion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43960"/>
                  </a:ext>
                </a:extLst>
              </a:tr>
            </a:tbl>
          </a:graphicData>
        </a:graphic>
      </p:graphicFrame>
      <p:sp>
        <p:nvSpPr>
          <p:cNvPr id="27" name="Text Box 24">
            <a:extLst>
              <a:ext uri="{FF2B5EF4-FFF2-40B4-BE49-F238E27FC236}">
                <a16:creationId xmlns:a16="http://schemas.microsoft.com/office/drawing/2014/main" id="{23A677A6-8F7F-4343-8886-050FE9BBF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814" y="3871624"/>
            <a:ext cx="2368214" cy="1154162"/>
          </a:xfrm>
          <a:prstGeom prst="rect">
            <a:avLst/>
          </a:prstGeom>
          <a:solidFill>
            <a:srgbClr val="FFECED"/>
          </a:solidFill>
          <a:ln w="19050">
            <a:solidFill>
              <a:srgbClr val="A4000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Sacubitril/Valsartan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97/103 mg BID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N=2830</a:t>
            </a:r>
          </a:p>
        </p:txBody>
      </p:sp>
      <p:sp>
        <p:nvSpPr>
          <p:cNvPr id="29" name="Text Box 24">
            <a:extLst>
              <a:ext uri="{FF2B5EF4-FFF2-40B4-BE49-F238E27FC236}">
                <a16:creationId xmlns:a16="http://schemas.microsoft.com/office/drawing/2014/main" id="{CFFA6A34-03CE-9C44-829E-952146F5F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9972" y="3862200"/>
            <a:ext cx="2368214" cy="11541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Ramipril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5 mg BID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N=2831</a:t>
            </a:r>
          </a:p>
        </p:txBody>
      </p:sp>
      <p:sp>
        <p:nvSpPr>
          <p:cNvPr id="31" name="Text Box 24">
            <a:extLst>
              <a:ext uri="{FF2B5EF4-FFF2-40B4-BE49-F238E27FC236}">
                <a16:creationId xmlns:a16="http://schemas.microsoft.com/office/drawing/2014/main" id="{5E08BC3A-F1DF-1046-A841-B39A4ACCA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515" y="3092943"/>
            <a:ext cx="4663755" cy="807913"/>
          </a:xfrm>
          <a:prstGeom prst="rect">
            <a:avLst/>
          </a:prstGeom>
          <a:solidFill>
            <a:srgbClr val="FFF3ED"/>
          </a:solidFill>
          <a:ln w="19050">
            <a:solidFill>
              <a:srgbClr val="A4000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Major Exclusions: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Prior HF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Clinical instability    eGFR &lt;30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216C17-31A0-E64E-9E9A-CD112D37A3FB}"/>
              </a:ext>
            </a:extLst>
          </p:cNvPr>
          <p:cNvSpPr txBox="1"/>
          <p:nvPr/>
        </p:nvSpPr>
        <p:spPr>
          <a:xfrm>
            <a:off x="3263252" y="5084990"/>
            <a:ext cx="597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Event driven: 711 primary endpoints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2EEBA-AE87-6648-B57E-0D226537389E}"/>
              </a:ext>
            </a:extLst>
          </p:cNvPr>
          <p:cNvSpPr txBox="1"/>
          <p:nvPr/>
        </p:nvSpPr>
        <p:spPr>
          <a:xfrm>
            <a:off x="4376018" y="5435149"/>
            <a:ext cx="3373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Median follow-up: 23 months</a:t>
            </a:r>
          </a:p>
        </p:txBody>
      </p:sp>
      <p:sp>
        <p:nvSpPr>
          <p:cNvPr id="34" name="Rectangle 13">
            <a:extLst>
              <a:ext uri="{FF2B5EF4-FFF2-40B4-BE49-F238E27FC236}">
                <a16:creationId xmlns:a16="http://schemas.microsoft.com/office/drawing/2014/main" id="{01E8EACE-DBB3-0D42-AEB7-7A326CAAA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515" y="4033462"/>
            <a:ext cx="4663754" cy="884858"/>
          </a:xfrm>
          <a:prstGeom prst="rect">
            <a:avLst/>
          </a:prstGeom>
          <a:solidFill>
            <a:schemeClr val="accent4">
              <a:lumMod val="20000"/>
              <a:lumOff val="80000"/>
              <a:alpha val="47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spcAft>
                <a:spcPct val="20000"/>
              </a:spcAft>
              <a:buClr>
                <a:srgbClr val="CC0000"/>
              </a:buClr>
              <a:buSzPct val="90000"/>
              <a:buFont typeface="Wingdings" pitchFamily="2" charset="2"/>
              <a:buChar char="u"/>
              <a:defRPr sz="26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93750" indent="-279400" eaLnBrk="0" hangingPunct="0">
              <a:spcBef>
                <a:spcPct val="15000"/>
              </a:spcBef>
              <a:buClr>
                <a:schemeClr val="tx1"/>
              </a:buClr>
              <a:buFont typeface="Tahoma" panose="020B0604030504040204" pitchFamily="34" charset="0"/>
              <a:buChar char="—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949450" indent="-609600" eaLnBrk="0" hangingPunct="0">
              <a:spcBef>
                <a:spcPct val="15000"/>
              </a:spcBef>
              <a:buClr>
                <a:schemeClr val="tx1"/>
              </a:buClr>
              <a:buFont typeface="Tahoma" panose="020B0604030504040204" pitchFamily="34" charset="0"/>
              <a:buChar char="—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2571750" indent="-508000" eaLnBrk="0" hangingPunct="0">
              <a:lnSpc>
                <a:spcPct val="95000"/>
              </a:lnSpc>
              <a:spcBef>
                <a:spcPct val="30000"/>
              </a:spcBef>
              <a:buClr>
                <a:schemeClr val="accent2"/>
              </a:buCl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3194050" indent="-508000" eaLnBrk="0" hangingPunct="0">
              <a:lnSpc>
                <a:spcPct val="95000"/>
              </a:lnSpc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3651250" indent="-50800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4108450" indent="-50800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4565650" indent="-50800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5022850" indent="-50800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run-in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da-DK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double-blind </a:t>
            </a:r>
            <a:r>
              <a:rPr kumimoji="0" lang="en-US" altLang="da-DK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active</a:t>
            </a:r>
            <a:r>
              <a:rPr kumimoji="0" lang="en-US" altLang="da-DK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-controlled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46D37EE-7492-B344-AB4D-4457082D783D}"/>
              </a:ext>
            </a:extLst>
          </p:cNvPr>
          <p:cNvGraphicFramePr>
            <a:graphicFrameLocks noGrp="1"/>
          </p:cNvGraphicFramePr>
          <p:nvPr/>
        </p:nvGraphicFramePr>
        <p:xfrm>
          <a:off x="3800515" y="1418077"/>
          <a:ext cx="4663754" cy="1672039"/>
        </p:xfrm>
        <a:graphic>
          <a:graphicData uri="http://schemas.openxmlformats.org/drawingml/2006/table">
            <a:tbl>
              <a:tblPr/>
              <a:tblGrid>
                <a:gridCol w="4663754">
                  <a:extLst>
                    <a:ext uri="{9D8B030D-6E8A-4147-A177-3AD203B41FA5}">
                      <a16:colId xmlns:a16="http://schemas.microsoft.com/office/drawing/2014/main" val="1372183671"/>
                    </a:ext>
                  </a:extLst>
                </a:gridCol>
              </a:tblGrid>
              <a:tr h="16720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A40001"/>
                      </a:solidFill>
                      <a:prstDash val="solid"/>
                    </a:lnL>
                    <a:lnR w="12700" cmpd="sng">
                      <a:solidFill>
                        <a:srgbClr val="A40001"/>
                      </a:solidFill>
                      <a:prstDash val="solid"/>
                    </a:lnR>
                    <a:lnT w="12700" cmpd="sng">
                      <a:solidFill>
                        <a:srgbClr val="A40001"/>
                      </a:solidFill>
                      <a:prstDash val="solid"/>
                    </a:lnT>
                    <a:lnB w="12700" cmpd="sng">
                      <a:solidFill>
                        <a:srgbClr val="A4000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675389"/>
                  </a:ext>
                </a:extLst>
              </a:tr>
            </a:tbl>
          </a:graphicData>
        </a:graphic>
      </p:graphicFrame>
      <p:sp>
        <p:nvSpPr>
          <p:cNvPr id="37" name="Down Arrow 36">
            <a:extLst>
              <a:ext uri="{FF2B5EF4-FFF2-40B4-BE49-F238E27FC236}">
                <a16:creationId xmlns:a16="http://schemas.microsoft.com/office/drawing/2014/main" id="{072A2656-A00F-E64E-BDDB-3C7793F07AAC}"/>
              </a:ext>
            </a:extLst>
          </p:cNvPr>
          <p:cNvSpPr/>
          <p:nvPr/>
        </p:nvSpPr>
        <p:spPr>
          <a:xfrm rot="19105819">
            <a:off x="8996886" y="2418237"/>
            <a:ext cx="482684" cy="1409716"/>
          </a:xfrm>
          <a:prstGeom prst="downArrow">
            <a:avLst/>
          </a:prstGeom>
          <a:gradFill>
            <a:gsLst>
              <a:gs pos="39990">
                <a:schemeClr val="accent4">
                  <a:lumMod val="20000"/>
                  <a:lumOff val="8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  <a:gs pos="24000">
                <a:schemeClr val="accent4">
                  <a:lumMod val="20000"/>
                  <a:lumOff val="80000"/>
                </a:schemeClr>
              </a:gs>
              <a:gs pos="54000">
                <a:schemeClr val="accent4">
                  <a:lumMod val="20000"/>
                  <a:lumOff val="80000"/>
                </a:schemeClr>
              </a:gs>
            </a:gsLst>
            <a:lin ang="162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Down Arrow 37">
            <a:extLst>
              <a:ext uri="{FF2B5EF4-FFF2-40B4-BE49-F238E27FC236}">
                <a16:creationId xmlns:a16="http://schemas.microsoft.com/office/drawing/2014/main" id="{25F33728-2354-0C49-8D0D-519AB364B9DE}"/>
              </a:ext>
            </a:extLst>
          </p:cNvPr>
          <p:cNvSpPr/>
          <p:nvPr/>
        </p:nvSpPr>
        <p:spPr>
          <a:xfrm rot="2658319">
            <a:off x="2794258" y="2471681"/>
            <a:ext cx="482684" cy="1409716"/>
          </a:xfrm>
          <a:prstGeom prst="downArrow">
            <a:avLst/>
          </a:prstGeom>
          <a:gradFill>
            <a:gsLst>
              <a:gs pos="39990">
                <a:schemeClr val="accent4">
                  <a:lumMod val="20000"/>
                  <a:lumOff val="8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  <a:gs pos="24000">
                <a:schemeClr val="accent4">
                  <a:lumMod val="20000"/>
                  <a:lumOff val="80000"/>
                </a:schemeClr>
              </a:gs>
              <a:gs pos="54000">
                <a:schemeClr val="accent4">
                  <a:lumMod val="20000"/>
                  <a:lumOff val="80000"/>
                </a:schemeClr>
              </a:gs>
            </a:gsLst>
            <a:lin ang="162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2F2790-B118-6C40-B3DF-7F1527D50623}"/>
              </a:ext>
            </a:extLst>
          </p:cNvPr>
          <p:cNvSpPr txBox="1"/>
          <p:nvPr/>
        </p:nvSpPr>
        <p:spPr>
          <a:xfrm>
            <a:off x="10832510" y="6355218"/>
            <a:ext cx="1502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Jering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Eur J Heart Fail.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D9925CC-F2E0-4342-A8D6-BB3AFE8ACBFE}"/>
              </a:ext>
            </a:extLst>
          </p:cNvPr>
          <p:cNvSpPr txBox="1"/>
          <p:nvPr/>
        </p:nvSpPr>
        <p:spPr>
          <a:xfrm>
            <a:off x="9061191" y="5386960"/>
            <a:ext cx="1701763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ITT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principle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76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73AD9092-FE1B-4E98-9B0D-23BE4E576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30" y="1290672"/>
            <a:ext cx="10515600" cy="528454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92CE0C4-F914-4CF8-9AC1-99EE280D4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800" y="282785"/>
            <a:ext cx="10071100" cy="1325563"/>
          </a:xfrm>
        </p:spPr>
        <p:txBody>
          <a:bodyPr>
            <a:normAutofit/>
          </a:bodyPr>
          <a:lstStyle/>
          <a:p>
            <a:pPr algn="ctr"/>
            <a:br>
              <a:rPr lang="en-GB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5,669 patients from 495 Sites in 41 Countries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497F0EB5-9073-411B-ADA7-BAA0A49BA226}"/>
              </a:ext>
            </a:extLst>
          </p:cNvPr>
          <p:cNvSpPr/>
          <p:nvPr/>
        </p:nvSpPr>
        <p:spPr>
          <a:xfrm>
            <a:off x="1795371" y="6391527"/>
            <a:ext cx="159714" cy="1399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FA45A919-8827-4AA2-9B64-61F4AA65127F}"/>
              </a:ext>
            </a:extLst>
          </p:cNvPr>
          <p:cNvSpPr txBox="1"/>
          <p:nvPr/>
        </p:nvSpPr>
        <p:spPr>
          <a:xfrm>
            <a:off x="1193800" y="1341596"/>
            <a:ext cx="10261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(December 9, 2016 – March 16, 2020; last follow-up on December 31, 2020)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9D2EF5-B3F4-46F3-83ED-DE48452447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87" y="0"/>
            <a:ext cx="5208486" cy="98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73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02683-3F51-493C-A7BB-73BFDBE5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131" y="-176214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12A11E-3B7D-4815-BAEA-37B1501F6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84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5E71703-A5A4-4675-9D94-F590BAC413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866" y="6158860"/>
            <a:ext cx="2579370" cy="632198"/>
          </a:xfrm>
          <a:prstGeom prst="rect">
            <a:avLst/>
          </a:prstGeom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0889A243-19C0-4F27-9A14-F04EBBB0B1E9}"/>
              </a:ext>
            </a:extLst>
          </p:cNvPr>
          <p:cNvSpPr txBox="1">
            <a:spLocks/>
          </p:cNvSpPr>
          <p:nvPr/>
        </p:nvSpPr>
        <p:spPr>
          <a:xfrm>
            <a:off x="414131" y="1000377"/>
            <a:ext cx="10515600" cy="57621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CEC (+) EVENTS</a:t>
            </a:r>
          </a:p>
          <a:p>
            <a:pPr marL="0" indent="0">
              <a:buClr>
                <a:srgbClr val="FFC000"/>
              </a:buClr>
              <a:buNone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that met CEC committee definitions, including: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Site-reported events with adequate and complete source documentation to meet standardized study definitions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Events not reported by the sites, but which were identified and confirmed through triggered events, review of adverse events and hospital admissions, or screening of laboratory data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CEC (-) EVENTS</a:t>
            </a:r>
          </a:p>
          <a:p>
            <a:pPr marL="0" indent="0">
              <a:buClr>
                <a:srgbClr val="FFC000"/>
              </a:buClr>
              <a:buNone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that did not meet CEC committee definitions, including: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Site-reported events that were not confirmed for missing or incomplete source documentation, insufficient signs, and symptoms and/or no qualifying intravenous treatment to characterize episodes of heart failure, or other reasons that prevented events from meeting pre-specified study definitions.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A970CFD-C51E-4799-A99B-4DC8765AC88D}"/>
              </a:ext>
            </a:extLst>
          </p:cNvPr>
          <p:cNvSpPr txBox="1"/>
          <p:nvPr/>
        </p:nvSpPr>
        <p:spPr>
          <a:xfrm>
            <a:off x="900319" y="6421726"/>
            <a:ext cx="5195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CEC = </a:t>
            </a:r>
            <a:r>
              <a:rPr lang="pt-B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endParaRPr lang="pt-B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489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WHITE OAK-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0C0"/>
      </a:accent1>
      <a:accent2>
        <a:srgbClr val="70AD47"/>
      </a:accent2>
      <a:accent3>
        <a:srgbClr val="A5A5A5"/>
      </a:accent3>
      <a:accent4>
        <a:srgbClr val="FFC000"/>
      </a:accent4>
      <a:accent5>
        <a:srgbClr val="5B9BD5"/>
      </a:accent5>
      <a:accent6>
        <a:srgbClr val="ED7D3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SC_PPT_Light_220817-16-9">
  <a:themeElements>
    <a:clrScheme name="ESC // branding 2017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AE1022"/>
      </a:accent1>
      <a:accent2>
        <a:srgbClr val="552682"/>
      </a:accent2>
      <a:accent3>
        <a:srgbClr val="00ABAA"/>
      </a:accent3>
      <a:accent4>
        <a:srgbClr val="005694"/>
      </a:accent4>
      <a:accent5>
        <a:srgbClr val="FBB800"/>
      </a:accent5>
      <a:accent6>
        <a:srgbClr val="EF7918"/>
      </a:accent6>
      <a:hlink>
        <a:srgbClr val="F8B836"/>
      </a:hlink>
      <a:folHlink>
        <a:srgbClr val="F5832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 marL="38700" indent="0" algn="l" defTabSz="360000" rtl="0" eaLnBrk="1" latinLnBrk="0" hangingPunct="1">
          <a:spcBef>
            <a:spcPct val="20000"/>
          </a:spcBef>
          <a:buClr>
            <a:srgbClr val="C00000"/>
          </a:buClr>
          <a:buFont typeface="Arial" panose="020B0604020202020204" pitchFamily="34" charset="0"/>
          <a:buNone/>
          <a:defRPr sz="1600" b="1" i="0" kern="1200" dirty="0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C_PPT_GENERIC_12012021  -  Read-Only" id="{8CB5A6F9-0108-4F1C-927D-5872DF40D793}" vid="{717AFAD0-94CD-4965-A011-B2544BC08200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3684</TotalTime>
  <Words>2464</Words>
  <Application>Microsoft Office PowerPoint</Application>
  <PresentationFormat>Widescreen</PresentationFormat>
  <Paragraphs>427</Paragraphs>
  <Slides>20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System Font Regular</vt:lpstr>
      <vt:lpstr>Times New Roman</vt:lpstr>
      <vt:lpstr>Wingdings</vt:lpstr>
      <vt:lpstr>Tema do Office</vt:lpstr>
      <vt:lpstr>Office Theme</vt:lpstr>
      <vt:lpstr>11_WHITE OAK-</vt:lpstr>
      <vt:lpstr>ESC_PPT_Light_220817-16-9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Objectives</vt:lpstr>
      <vt:lpstr>Apresentação do PowerPoint</vt:lpstr>
      <vt:lpstr> 5,669 patients from 495 Sites in 41 Countries</vt:lpstr>
      <vt:lpstr>Event Classification</vt:lpstr>
      <vt:lpstr>Principal Outcome</vt:lpstr>
      <vt:lpstr>Apresentação do PowerPoint</vt:lpstr>
      <vt:lpstr>Statistical Analysis Unmtached Win Ratio1,2 – Principal Outcome*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Interpretation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Otavio Berwanger</dc:creator>
  <cp:lastModifiedBy>Otavio Berwanger</cp:lastModifiedBy>
  <cp:revision>158</cp:revision>
  <dcterms:created xsi:type="dcterms:W3CDTF">2022-02-08T14:28:00Z</dcterms:created>
  <dcterms:modified xsi:type="dcterms:W3CDTF">2022-08-28T07:33:55Z</dcterms:modified>
</cp:coreProperties>
</file>