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9" r:id="rId5"/>
    <p:sldMasterId id="2147483694" r:id="rId6"/>
    <p:sldMasterId id="2147483719" r:id="rId7"/>
  </p:sldMasterIdLst>
  <p:notesMasterIdLst>
    <p:notesMasterId r:id="rId55"/>
  </p:notesMasterIdLst>
  <p:sldIdLst>
    <p:sldId id="8829" r:id="rId8"/>
    <p:sldId id="8830" r:id="rId9"/>
    <p:sldId id="259" r:id="rId10"/>
    <p:sldId id="8831" r:id="rId11"/>
    <p:sldId id="257" r:id="rId12"/>
    <p:sldId id="258" r:id="rId13"/>
    <p:sldId id="8824" r:id="rId14"/>
    <p:sldId id="8819" r:id="rId15"/>
    <p:sldId id="260" r:id="rId16"/>
    <p:sldId id="8820" r:id="rId17"/>
    <p:sldId id="8821" r:id="rId18"/>
    <p:sldId id="8823" r:id="rId19"/>
    <p:sldId id="282" r:id="rId20"/>
    <p:sldId id="8815" r:id="rId21"/>
    <p:sldId id="8822" r:id="rId22"/>
    <p:sldId id="387" r:id="rId23"/>
    <p:sldId id="441" r:id="rId24"/>
    <p:sldId id="8825" r:id="rId25"/>
    <p:sldId id="442" r:id="rId26"/>
    <p:sldId id="469" r:id="rId27"/>
    <p:sldId id="342" r:id="rId28"/>
    <p:sldId id="480" r:id="rId29"/>
    <p:sldId id="444" r:id="rId30"/>
    <p:sldId id="390" r:id="rId31"/>
    <p:sldId id="453" r:id="rId32"/>
    <p:sldId id="470" r:id="rId33"/>
    <p:sldId id="455" r:id="rId34"/>
    <p:sldId id="456" r:id="rId35"/>
    <p:sldId id="407" r:id="rId36"/>
    <p:sldId id="485" r:id="rId37"/>
    <p:sldId id="484" r:id="rId38"/>
    <p:sldId id="459" r:id="rId39"/>
    <p:sldId id="457" r:id="rId40"/>
    <p:sldId id="458" r:id="rId41"/>
    <p:sldId id="479" r:id="rId42"/>
    <p:sldId id="471" r:id="rId43"/>
    <p:sldId id="461" r:id="rId44"/>
    <p:sldId id="465" r:id="rId45"/>
    <p:sldId id="464" r:id="rId46"/>
    <p:sldId id="468" r:id="rId47"/>
    <p:sldId id="466" r:id="rId48"/>
    <p:sldId id="472" r:id="rId49"/>
    <p:sldId id="481" r:id="rId50"/>
    <p:sldId id="482" r:id="rId51"/>
    <p:sldId id="483" r:id="rId52"/>
    <p:sldId id="476" r:id="rId53"/>
    <p:sldId id="463"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3801" autoAdjust="0"/>
  </p:normalViewPr>
  <p:slideViewPr>
    <p:cSldViewPr snapToGrid="0">
      <p:cViewPr varScale="1">
        <p:scale>
          <a:sx n="82" d="100"/>
          <a:sy n="82" d="100"/>
        </p:scale>
        <p:origin x="16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91E9D3-763B-49A3-AB94-B2DB9E4EBCFA}" type="datetimeFigureOut">
              <a:rPr lang="en-US" smtClean="0"/>
              <a:t>6/3/2022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653C6B-749B-4344-A362-7DC796324F4B}" type="slidenum">
              <a:rPr lang="en-US" smtClean="0"/>
              <a:t>‹#›</a:t>
            </a:fld>
            <a:endParaRPr lang="en-US"/>
          </a:p>
        </p:txBody>
      </p:sp>
    </p:spTree>
    <p:extLst>
      <p:ext uri="{BB962C8B-B14F-4D97-AF65-F5344CB8AC3E}">
        <p14:creationId xmlns:p14="http://schemas.microsoft.com/office/powerpoint/2010/main" val="448357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clinicaltrials.gov/show/NCT02415400"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414B68A6-1B15-4746-BB89-B5AA5BE24E47}"/>
              </a:ext>
            </a:extLst>
          </p:cNvPr>
          <p:cNvSpPr>
            <a:spLocks noGrp="1" noRot="1" noChangeAspect="1" noChangeArrowheads="1" noTextEdit="1"/>
          </p:cNvSpPr>
          <p:nvPr>
            <p:ph type="sldImg"/>
          </p:nvPr>
        </p:nvSpPr>
        <p:spPr>
          <a:xfrm>
            <a:off x="2816225" y="815975"/>
            <a:ext cx="2940050" cy="2205038"/>
          </a:xfrm>
          <a:ln w="12700"/>
        </p:spPr>
      </p:sp>
      <p:sp>
        <p:nvSpPr>
          <p:cNvPr id="24579" name="Notes Placeholder 2">
            <a:extLst>
              <a:ext uri="{FF2B5EF4-FFF2-40B4-BE49-F238E27FC236}">
                <a16:creationId xmlns:a16="http://schemas.microsoft.com/office/drawing/2014/main" id="{F3FD3764-DCA4-4AA6-AB5E-A49E101F50C1}"/>
              </a:ext>
            </a:extLst>
          </p:cNvPr>
          <p:cNvSpPr>
            <a:spLocks noGrp="1" noChangeArrowheads="1"/>
          </p:cNvSpPr>
          <p:nvPr>
            <p:ph type="body" idx="1"/>
          </p:nvPr>
        </p:nvSpPr>
        <p:spPr>
          <a:xfrm>
            <a:off x="857250" y="3143251"/>
            <a:ext cx="6858000" cy="2571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740699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in this context that Bhatt and colleagues explored the impact of different formulations on ASA response across weight ranges.</a:t>
            </a:r>
          </a:p>
          <a:p>
            <a:endParaRPr lang="en-US" dirty="0"/>
          </a:p>
          <a:p>
            <a:r>
              <a:rPr lang="en-US" dirty="0"/>
              <a:t>Compared EC aspirin with a newer formulation that is a lipid-aspirin complex in patients with obesity. We know that bioavailability is lower in EC ASA than non-EC aspirin, and we know that patients with obesity already have lower bioavailability. So perhaps another formulation would improve bioavailability?</a:t>
            </a:r>
          </a:p>
        </p:txBody>
      </p:sp>
      <p:sp>
        <p:nvSpPr>
          <p:cNvPr id="4" name="Slide Number Placeholder 3"/>
          <p:cNvSpPr>
            <a:spLocks noGrp="1"/>
          </p:cNvSpPr>
          <p:nvPr>
            <p:ph type="sldNum" sz="quarter" idx="5"/>
          </p:nvPr>
        </p:nvSpPr>
        <p:spPr/>
        <p:txBody>
          <a:bodyPr/>
          <a:lstStyle/>
          <a:p>
            <a:fld id="{E2653C6B-749B-4344-A362-7DC796324F4B}" type="slidenum">
              <a:rPr lang="en-US" smtClean="0"/>
              <a:t>13</a:t>
            </a:fld>
            <a:endParaRPr lang="en-US"/>
          </a:p>
        </p:txBody>
      </p:sp>
    </p:spTree>
    <p:extLst>
      <p:ext uri="{BB962C8B-B14F-4D97-AF65-F5344CB8AC3E}">
        <p14:creationId xmlns:p14="http://schemas.microsoft.com/office/powerpoint/2010/main" val="966158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diabetes?</a:t>
            </a:r>
          </a:p>
          <a:p>
            <a:r>
              <a:rPr lang="en-US" dirty="0"/>
              <a:t>This is an excellent review just published – they nicely summarize many smaller studies that suggest patients with diabetes have incomplete and </a:t>
            </a:r>
            <a:r>
              <a:rPr lang="en-US" dirty="0" err="1"/>
              <a:t>nonsustained</a:t>
            </a:r>
            <a:r>
              <a:rPr lang="en-US" dirty="0"/>
              <a:t> platelet inhibition with once-daily ASA – and this may be reverse with BID dosing, but we don’t really know this yet. ANDAMAN randomized Trial will assess impact of BID ASA dosing on pts with DM and ACS</a:t>
            </a:r>
          </a:p>
        </p:txBody>
      </p:sp>
      <p:sp>
        <p:nvSpPr>
          <p:cNvPr id="4" name="Slide Number Placeholder 3"/>
          <p:cNvSpPr>
            <a:spLocks noGrp="1"/>
          </p:cNvSpPr>
          <p:nvPr>
            <p:ph type="sldNum" sz="quarter" idx="5"/>
          </p:nvPr>
        </p:nvSpPr>
        <p:spPr/>
        <p:txBody>
          <a:bodyPr/>
          <a:lstStyle/>
          <a:p>
            <a:fld id="{E2653C6B-749B-4344-A362-7DC796324F4B}" type="slidenum">
              <a:rPr lang="en-US" smtClean="0"/>
              <a:t>14</a:t>
            </a:fld>
            <a:endParaRPr lang="en-US"/>
          </a:p>
        </p:txBody>
      </p:sp>
    </p:spTree>
    <p:extLst>
      <p:ext uri="{BB962C8B-B14F-4D97-AF65-F5344CB8AC3E}">
        <p14:creationId xmlns:p14="http://schemas.microsoft.com/office/powerpoint/2010/main" val="3917480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 patients with DM – exposed to ASA 325 as plain ASA, PL2200, EC ASA. Looked at aspirin responsiveness.</a:t>
            </a:r>
          </a:p>
          <a:p>
            <a:endParaRPr lang="en-US" dirty="0"/>
          </a:p>
        </p:txBody>
      </p:sp>
      <p:sp>
        <p:nvSpPr>
          <p:cNvPr id="4" name="Slide Number Placeholder 3"/>
          <p:cNvSpPr>
            <a:spLocks noGrp="1"/>
          </p:cNvSpPr>
          <p:nvPr>
            <p:ph type="sldNum" sz="quarter" idx="5"/>
          </p:nvPr>
        </p:nvSpPr>
        <p:spPr/>
        <p:txBody>
          <a:bodyPr/>
          <a:lstStyle/>
          <a:p>
            <a:fld id="{E2653C6B-749B-4344-A362-7DC796324F4B}" type="slidenum">
              <a:rPr lang="en-US" smtClean="0"/>
              <a:t>15</a:t>
            </a:fld>
            <a:endParaRPr lang="en-US"/>
          </a:p>
        </p:txBody>
      </p:sp>
    </p:spTree>
    <p:extLst>
      <p:ext uri="{BB962C8B-B14F-4D97-AF65-F5344CB8AC3E}">
        <p14:creationId xmlns:p14="http://schemas.microsoft.com/office/powerpoint/2010/main" val="3438463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a:solidFill>
                  <a:schemeClr val="tx1"/>
                </a:solidFill>
                <a:effectLst/>
                <a:latin typeface="+mn-lt"/>
                <a:ea typeface="+mn-ea"/>
                <a:cs typeface="+mn-cs"/>
              </a:rPr>
              <a:t>ABSTRACTTotestthehypothesisthatpretreatmentwithadequateantiplatelettherapyreducesthelikelihoodofacutecoronarythrombosisduringroutinepercutaneoustransluminalcoronaryangioplasty(PTCA),wereviewed,blindedtotreatmentgroup,thefilmsandrecordsof300consecutiveinitiallysuccessfulPTCAs.FilmsbeforePTCA,immediatelyafter,andatleast30minafterthelastballooninflationwereassessedforthepresenceofanythrombusatthePTCAsite.Weexcluded37patientswhoreceivedstreptokinasebeforePTCAorwhohad100%occlusionorthrombusonpre-PTCAfilms.Newthrombiwereclassifiedasclinicallysignificant(definedascausing100%occlusionorrequiringemergencysurgeryorstreptokinasetherapy)</a:t>
            </a:r>
            <a:r>
              <a:rPr lang="en-US" sz="1200" kern="1200" dirty="0" err="1">
                <a:solidFill>
                  <a:schemeClr val="tx1"/>
                </a:solidFill>
                <a:effectLst/>
                <a:latin typeface="+mn-lt"/>
                <a:ea typeface="+mn-ea"/>
                <a:cs typeface="+mn-cs"/>
              </a:rPr>
              <a:t>orasnotsignificant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notcausinganacuteproblemorrequiringintervention</a:t>
            </a:r>
            <a:r>
              <a:rPr lang="en-US" sz="1200" kern="1200" dirty="0">
                <a:solidFill>
                  <a:schemeClr val="tx1"/>
                </a:solidFill>
                <a:effectLst/>
                <a:latin typeface="+mn-lt"/>
                <a:ea typeface="+mn-ea"/>
                <a:cs typeface="+mn-cs"/>
              </a:rPr>
              <a:t>).Patientswereclassifiedintothreegroups,basedonthetypeandextentofantiplatelettherapyreceived.Group1(</a:t>
            </a:r>
            <a:r>
              <a:rPr lang="en-US" sz="1200" kern="1200" dirty="0" err="1">
                <a:solidFill>
                  <a:schemeClr val="tx1"/>
                </a:solidFill>
                <a:effectLst/>
                <a:latin typeface="+mn-lt"/>
                <a:ea typeface="+mn-ea"/>
                <a:cs typeface="+mn-cs"/>
              </a:rPr>
              <a:t>noaspirin,n</a:t>
            </a:r>
            <a:r>
              <a:rPr lang="en-US" sz="1200" kern="1200" dirty="0">
                <a:solidFill>
                  <a:schemeClr val="tx1"/>
                </a:solidFill>
                <a:effectLst/>
                <a:latin typeface="+mn-lt"/>
                <a:ea typeface="+mn-ea"/>
                <a:cs typeface="+mn-cs"/>
              </a:rPr>
              <a:t>=121)consistedofpatientswhodidnotreceiveaspirineitherbeforeadmissionorinhospitalbeforePTCA(</a:t>
            </a:r>
            <a:r>
              <a:rPr lang="en-US" sz="1200" kern="1200" dirty="0" err="1">
                <a:solidFill>
                  <a:schemeClr val="tx1"/>
                </a:solidFill>
                <a:effectLst/>
                <a:latin typeface="+mn-lt"/>
                <a:ea typeface="+mn-ea"/>
                <a:cs typeface="+mn-cs"/>
              </a:rPr>
              <a:t>withorwithoutdipyridamole</a:t>
            </a:r>
            <a:r>
              <a:rPr lang="en-US" sz="1200" kern="1200" dirty="0">
                <a:solidFill>
                  <a:schemeClr val="tx1"/>
                </a:solidFill>
                <a:effectLst/>
                <a:latin typeface="+mn-lt"/>
                <a:ea typeface="+mn-ea"/>
                <a:cs typeface="+mn-cs"/>
              </a:rPr>
              <a:t>).Group2(</a:t>
            </a:r>
            <a:r>
              <a:rPr lang="en-US" sz="1200" kern="1200" dirty="0" err="1">
                <a:solidFill>
                  <a:schemeClr val="tx1"/>
                </a:solidFill>
                <a:effectLst/>
                <a:latin typeface="+mn-lt"/>
                <a:ea typeface="+mn-ea"/>
                <a:cs typeface="+mn-cs"/>
              </a:rPr>
              <a:t>standardtreatment,n</a:t>
            </a:r>
            <a:r>
              <a:rPr lang="en-US" sz="1200" kern="1200" dirty="0">
                <a:solidFill>
                  <a:schemeClr val="tx1"/>
                </a:solidFill>
                <a:effectLst/>
                <a:latin typeface="+mn-lt"/>
                <a:ea typeface="+mn-ea"/>
                <a:cs typeface="+mn-cs"/>
              </a:rPr>
              <a:t>=110)receivedaspirinwithorwithoutdipyridamolebutdidnotreceivebothdrugsbeforeadmissionandinhospitalbeforePTCA.Group3(</a:t>
            </a:r>
            <a:r>
              <a:rPr lang="en-US" sz="1200" kern="1200" dirty="0" err="1">
                <a:solidFill>
                  <a:schemeClr val="tx1"/>
                </a:solidFill>
                <a:effectLst/>
                <a:latin typeface="+mn-lt"/>
                <a:ea typeface="+mn-ea"/>
                <a:cs typeface="+mn-cs"/>
              </a:rPr>
              <a:t>maximaltreatment,n</a:t>
            </a:r>
            <a:r>
              <a:rPr lang="en-US" sz="1200" kern="1200" dirty="0">
                <a:solidFill>
                  <a:schemeClr val="tx1"/>
                </a:solidFill>
                <a:effectLst/>
                <a:latin typeface="+mn-lt"/>
                <a:ea typeface="+mn-ea"/>
                <a:cs typeface="+mn-cs"/>
              </a:rPr>
              <a:t>=32)receivedbothaspirinanddipyridamolebeforeadmissionandinhospitalbeforePTCA.Newthrombiweredetectedat39(14.8%)PTCAsites,ofwhich15(5.7%ofallPTCAsites)wereconsideredclinicallysignificant.Group1hadthehighestincidenceofboththrombus(21.5%)</a:t>
            </a:r>
            <a:r>
              <a:rPr lang="en-US" sz="1200" kern="1200" dirty="0" err="1">
                <a:solidFill>
                  <a:schemeClr val="tx1"/>
                </a:solidFill>
                <a:effectLst/>
                <a:latin typeface="+mn-lt"/>
                <a:ea typeface="+mn-ea"/>
                <a:cs typeface="+mn-cs"/>
              </a:rPr>
              <a:t>andclinicallysignificantthrombus</a:t>
            </a:r>
            <a:r>
              <a:rPr lang="en-US" sz="1200" kern="1200" dirty="0">
                <a:solidFill>
                  <a:schemeClr val="tx1"/>
                </a:solidFill>
                <a:effectLst/>
                <a:latin typeface="+mn-lt"/>
                <a:ea typeface="+mn-ea"/>
                <a:cs typeface="+mn-cs"/>
              </a:rPr>
              <a:t>(10.7%).Areductionwasseeningroup2inthrombus(11.8%;p=.07)</a:t>
            </a:r>
            <a:r>
              <a:rPr lang="en-US" sz="1200" kern="1200" dirty="0" err="1">
                <a:solidFill>
                  <a:schemeClr val="tx1"/>
                </a:solidFill>
                <a:effectLst/>
                <a:latin typeface="+mn-lt"/>
                <a:ea typeface="+mn-ea"/>
                <a:cs typeface="+mn-cs"/>
              </a:rPr>
              <a:t>andinclinicallysignificantthrombus</a:t>
            </a:r>
            <a:r>
              <a:rPr lang="en-US" sz="1200" kern="1200" dirty="0">
                <a:solidFill>
                  <a:schemeClr val="tx1"/>
                </a:solidFill>
                <a:effectLst/>
                <a:latin typeface="+mn-lt"/>
                <a:ea typeface="+mn-ea"/>
                <a:cs typeface="+mn-cs"/>
              </a:rPr>
              <a:t>(1.8%;p=.005).Group3hadnothrombus(p=.001)</a:t>
            </a:r>
            <a:r>
              <a:rPr lang="en-US" sz="1200" kern="1200" dirty="0" err="1">
                <a:solidFill>
                  <a:schemeClr val="tx1"/>
                </a:solidFill>
                <a:effectLst/>
                <a:latin typeface="+mn-lt"/>
                <a:ea typeface="+mn-ea"/>
                <a:cs typeface="+mn-cs"/>
              </a:rPr>
              <a:t>andnoclinicallysignificantthrombus</a:t>
            </a:r>
            <a:r>
              <a:rPr lang="en-US" sz="1200" kern="1200" dirty="0">
                <a:solidFill>
                  <a:schemeClr val="tx1"/>
                </a:solidFill>
                <a:effectLst/>
                <a:latin typeface="+mn-lt"/>
                <a:ea typeface="+mn-ea"/>
                <a:cs typeface="+mn-cs"/>
              </a:rPr>
              <a:t>(p=.04).Inadditiontoinadequatepretreatmentwithantiplatelettherapy,univariateanalysesdemonstratedseveralotherriskfactorsforthrombus:higherpercentdiameterstenosisbeforePTCA(p&lt;.008),</a:t>
            </a:r>
            <a:r>
              <a:rPr lang="en-US" sz="1200" kern="1200" dirty="0" err="1">
                <a:solidFill>
                  <a:schemeClr val="tx1"/>
                </a:solidFill>
                <a:effectLst/>
                <a:latin typeface="+mn-lt"/>
                <a:ea typeface="+mn-ea"/>
                <a:cs typeface="+mn-cs"/>
              </a:rPr>
              <a:t>higherplateletcount</a:t>
            </a:r>
            <a:r>
              <a:rPr lang="en-US" sz="1200" kern="1200" dirty="0">
                <a:solidFill>
                  <a:schemeClr val="tx1"/>
                </a:solidFill>
                <a:effectLst/>
                <a:latin typeface="+mn-lt"/>
                <a:ea typeface="+mn-ea"/>
                <a:cs typeface="+mn-cs"/>
              </a:rPr>
              <a:t>(p=.013),</a:t>
            </a:r>
            <a:r>
              <a:rPr lang="en-US" sz="1200" kern="1200" dirty="0" err="1">
                <a:solidFill>
                  <a:schemeClr val="tx1"/>
                </a:solidFill>
                <a:effectLst/>
                <a:latin typeface="+mn-lt"/>
                <a:ea typeface="+mn-ea"/>
                <a:cs typeface="+mn-cs"/>
              </a:rPr>
              <a:t>andcurrentsmoking</a:t>
            </a:r>
            <a:r>
              <a:rPr lang="en-US" sz="1200" kern="1200" dirty="0">
                <a:solidFill>
                  <a:schemeClr val="tx1"/>
                </a:solidFill>
                <a:effectLst/>
                <a:latin typeface="+mn-lt"/>
                <a:ea typeface="+mn-ea"/>
                <a:cs typeface="+mn-cs"/>
              </a:rPr>
              <a:t>(p=.03).</a:t>
            </a:r>
            <a:r>
              <a:rPr lang="en-US" sz="1200" kern="1200" dirty="0" err="1">
                <a:solidFill>
                  <a:schemeClr val="tx1"/>
                </a:solidFill>
                <a:effectLst/>
                <a:latin typeface="+mn-lt"/>
                <a:ea typeface="+mn-ea"/>
                <a:cs typeface="+mn-cs"/>
              </a:rPr>
              <a:t>Onlyhigherplateletcount</a:t>
            </a:r>
            <a:r>
              <a:rPr lang="en-US" sz="1200" kern="1200" dirty="0">
                <a:solidFill>
                  <a:schemeClr val="tx1"/>
                </a:solidFill>
                <a:effectLst/>
                <a:latin typeface="+mn-lt"/>
                <a:ea typeface="+mn-ea"/>
                <a:cs typeface="+mn-cs"/>
              </a:rPr>
              <a:t>(p&lt;.001)</a:t>
            </a:r>
            <a:r>
              <a:rPr lang="en-US" sz="1200" kern="1200" dirty="0" err="1">
                <a:solidFill>
                  <a:schemeClr val="tx1"/>
                </a:solidFill>
                <a:effectLst/>
                <a:latin typeface="+mn-lt"/>
                <a:ea typeface="+mn-ea"/>
                <a:cs typeface="+mn-cs"/>
              </a:rPr>
              <a:t>andinadequatepretreatment</a:t>
            </a:r>
            <a:r>
              <a:rPr lang="en-US" sz="1200" kern="1200" dirty="0">
                <a:solidFill>
                  <a:schemeClr val="tx1"/>
                </a:solidFill>
                <a:effectLst/>
                <a:latin typeface="+mn-lt"/>
                <a:ea typeface="+mn-ea"/>
                <a:cs typeface="+mn-cs"/>
              </a:rPr>
              <a:t>(p=.001)wereassociatedwithclinicallysignificantthrombus.Stepwiselogisticregressionanalysisdemonstratedthatforthrombus,thelackofeffectiveantiplatelettherapywasthemostdiscriminatoryvariable,followedbycurrentsmoking,higherpercentdiameterstenosis,anddissection.Forclinicallysignificantthrombus,oncethelackofpretreatmentwitheffectiveantiplatelettherapywasconsidered,nootherfactorsaddedsignificantdiscriminatoryinformation.Thus,antiplatelettherapyadministeredbeforePTCAisassoci-atedwithadecreasedincidenceandsignificanceofacutecoronarythrombosiscomplicatingPTCA.ThelackofeffectiveantiplatelettherapybeforePTCA,aswellascurrentsmoking,higherpercentdiameterstenosis,anddissection,identifypatientsatriskforthiscomplication.Circulation76,No.1,125-134,1987.FromtheCardiovascularandGeneralMedicineSections,Depart-ACUTECORONARYTHROMBOSISisapotentiallymentofMedicine,andtheLeonardDavisInstituteofHealthEconom-seriouscomplicationofpercutaneoustransluminalics,UniversityofPennsylvania,Philadelphia.coronaryangioplasty(PTCA)1-1andmayoccurinspiteDr.BarnathanisarecipientofAmericanHeartAssociationFellow-coronarytapayTa)loandumaycculrinjspitships,NortheasternandSouthCentralPennsylvaniaChapters.ofheparintherapy.Balloon-inducedvascularinjuryiSAddressforcorrespondence:ElliotBarnathan,M.D.,Cardiovascularapotentstimulusforplateletactivation,whichmaySection,HospitaloftheUniversityofPennsylvania,3400SpruceSt.,leadtothrombosis.AntiplatelettherapygivenbeforePhiladelphia,PA19104.ReceivedJan.28,1987;revisionacceptedMarch26,1987.noncoronaryangioplastywasassociatedwithde-PresentedinpartattheAmericanCollegeofCardiologyScientificcreaseddepositionofplateletsattheangioplastysiteinSessions,Atlanta,1986,andattheAmericanHeartAssociationScienti-ficSessions,Dallas,1986.pigsgivenlow-doseaspirinoraspirinanddipyrida-Vol.76,No.1,July1987125</a:t>
            </a:r>
            <a:endParaRPr lang="en-US" dirty="0">
              <a:effectLst/>
            </a:endParaRPr>
          </a:p>
          <a:p>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35E1C7-88C3-9143-9718-91C56336BFCE}"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82259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Association of Discharge Aspirin Dose With Outcomes After Acute Myocardial Infarction: Insights From the TRANSLATE-ACS Study</a:t>
            </a:r>
            <a:br>
              <a:rPr lang="en-US" sz="1200" b="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Ying Xian, Tracy Y. Wang, Lisa A. McCoy, Mark B. </a:t>
            </a:r>
            <a:r>
              <a:rPr lang="en-US" sz="1200" kern="1200" dirty="0" err="1">
                <a:solidFill>
                  <a:schemeClr val="tx1"/>
                </a:solidFill>
                <a:effectLst/>
                <a:latin typeface="+mn-lt"/>
                <a:ea typeface="+mn-ea"/>
                <a:cs typeface="+mn-cs"/>
              </a:rPr>
              <a:t>Effron</a:t>
            </a:r>
            <a:r>
              <a:rPr lang="en-US" sz="1200" kern="1200" dirty="0">
                <a:solidFill>
                  <a:schemeClr val="tx1"/>
                </a:solidFill>
                <a:effectLst/>
                <a:latin typeface="+mn-lt"/>
                <a:ea typeface="+mn-ea"/>
                <a:cs typeface="+mn-cs"/>
              </a:rPr>
              <a:t>, Timothy D. Henry, Richard G. Bach, Marjorie E. </a:t>
            </a:r>
            <a:r>
              <a:rPr lang="en-US" sz="1200" kern="1200" dirty="0" err="1">
                <a:solidFill>
                  <a:schemeClr val="tx1"/>
                </a:solidFill>
                <a:effectLst/>
                <a:latin typeface="+mn-lt"/>
                <a:ea typeface="+mn-ea"/>
                <a:cs typeface="+mn-cs"/>
              </a:rPr>
              <a:t>Zettler</a:t>
            </a:r>
            <a:r>
              <a:rPr lang="en-US" sz="1200" kern="1200" dirty="0">
                <a:solidFill>
                  <a:schemeClr val="tx1"/>
                </a:solidFill>
                <a:effectLst/>
                <a:latin typeface="+mn-lt"/>
                <a:ea typeface="+mn-ea"/>
                <a:cs typeface="+mn-cs"/>
              </a:rPr>
              <a:t>, Brian A. Baker, Gregg C. </a:t>
            </a:r>
            <a:r>
              <a:rPr lang="en-US" sz="1200" kern="1200" dirty="0" err="1">
                <a:solidFill>
                  <a:schemeClr val="tx1"/>
                </a:solidFill>
                <a:effectLst/>
                <a:latin typeface="+mn-lt"/>
                <a:ea typeface="+mn-ea"/>
                <a:cs typeface="+mn-cs"/>
              </a:rPr>
              <a:t>Fonarow</a:t>
            </a:r>
            <a:r>
              <a:rPr lang="en-US" sz="1200" kern="1200" dirty="0">
                <a:solidFill>
                  <a:schemeClr val="tx1"/>
                </a:solidFill>
                <a:effectLst/>
                <a:latin typeface="+mn-lt"/>
                <a:ea typeface="+mn-ea"/>
                <a:cs typeface="+mn-cs"/>
              </a:rPr>
              <a:t> and Eric D. Peterson </a:t>
            </a:r>
            <a:endParaRPr lang="en-US" dirty="0"/>
          </a:p>
          <a:p>
            <a:endParaRPr lang="en-US" dirty="0"/>
          </a:p>
          <a:p>
            <a:r>
              <a:rPr lang="en-US" sz="1200" b="1" i="1" kern="1200" dirty="0">
                <a:solidFill>
                  <a:schemeClr val="tx1"/>
                </a:solidFill>
                <a:effectLst/>
                <a:latin typeface="+mn-lt"/>
                <a:ea typeface="+mn-ea"/>
                <a:cs typeface="+mn-cs"/>
              </a:rPr>
              <a:t>Background</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Aspirin is the most widely used antiplatelet drug post-myocardial infarction (MI), yet its optimal maintenance dose after percutaneous coronary intervention (PCI) with stenting remains uncertain.</a:t>
            </a:r>
            <a:br>
              <a:rPr lang="en-US" sz="1200" kern="1200" dirty="0">
                <a:solidFill>
                  <a:schemeClr val="tx1"/>
                </a:solidFill>
                <a:effectLst/>
                <a:latin typeface="+mn-lt"/>
                <a:ea typeface="+mn-ea"/>
                <a:cs typeface="+mn-cs"/>
              </a:rPr>
            </a:br>
            <a:r>
              <a:rPr lang="en-US" sz="1200" b="1" i="1" kern="1200" dirty="0">
                <a:solidFill>
                  <a:schemeClr val="tx1"/>
                </a:solidFill>
                <a:effectLst/>
                <a:latin typeface="+mn-lt"/>
                <a:ea typeface="+mn-ea"/>
                <a:cs typeface="+mn-cs"/>
              </a:rPr>
              <a:t>Methods and Results</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We compared outcomes of 10,213 MI patients who underwent PCI and were discharged on dual antiplatelet therapy at 228 United States hospitals in the TRANSLATE- ACS study from 2010–2012. Major adverse cardiovascular events (MACE) and bleeding within 6 months post-discharge were compared between high- (325 mg) and low-dose aspirin (81 mg) using regression models with inverse probability-weighted propensity adjustment. Overall, 6,387 patients (63%) received high-dose aspirin at discharge. MACE risk was not significantly </a:t>
            </a:r>
            <a:endParaRPr lang="en-US" dirty="0"/>
          </a:p>
          <a:p>
            <a:r>
              <a:rPr lang="en-US" sz="1200" kern="1200" dirty="0">
                <a:solidFill>
                  <a:schemeClr val="tx1"/>
                </a:solidFill>
                <a:effectLst/>
                <a:latin typeface="+mn-lt"/>
                <a:ea typeface="+mn-ea"/>
                <a:cs typeface="+mn-cs"/>
              </a:rPr>
              <a:t>d </a:t>
            </a:r>
            <a:endParaRPr lang="en-US" dirty="0"/>
          </a:p>
          <a:p>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f </a:t>
            </a:r>
            <a:endParaRPr lang="en-US" dirty="0"/>
          </a:p>
          <a:p>
            <a:r>
              <a:rPr lang="en-US" sz="1200" kern="1200" dirty="0">
                <a:solidFill>
                  <a:schemeClr val="tx1"/>
                </a:solidFill>
                <a:effectLst/>
                <a:latin typeface="+mn-lt"/>
                <a:ea typeface="+mn-ea"/>
                <a:cs typeface="+mn-cs"/>
              </a:rPr>
              <a:t>f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r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n </a:t>
            </a:r>
            <a:endParaRPr lang="en-US" dirty="0"/>
          </a:p>
          <a:p>
            <a:r>
              <a:rPr lang="en-US" sz="1200" kern="1200" dirty="0">
                <a:solidFill>
                  <a:schemeClr val="tx1"/>
                </a:solidFill>
                <a:effectLst/>
                <a:latin typeface="+mn-lt"/>
                <a:ea typeface="+mn-ea"/>
                <a:cs typeface="+mn-cs"/>
              </a:rPr>
              <a:t>t </a:t>
            </a:r>
            <a:endParaRPr lang="en-US" dirty="0"/>
          </a:p>
          <a:p>
            <a:r>
              <a:rPr lang="en-US" sz="1200" kern="1200" dirty="0">
                <a:solidFill>
                  <a:schemeClr val="tx1"/>
                </a:solidFill>
                <a:effectLst/>
                <a:latin typeface="+mn-lt"/>
                <a:ea typeface="+mn-ea"/>
                <a:cs typeface="+mn-cs"/>
              </a:rPr>
              <a:t>b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t </a:t>
            </a:r>
            <a:endParaRPr lang="en-US" dirty="0"/>
          </a:p>
          <a:p>
            <a:r>
              <a:rPr lang="en-US" sz="1200" kern="1200" dirty="0">
                <a:solidFill>
                  <a:schemeClr val="tx1"/>
                </a:solidFill>
                <a:effectLst/>
                <a:latin typeface="+mn-lt"/>
                <a:ea typeface="+mn-ea"/>
                <a:cs typeface="+mn-cs"/>
              </a:rPr>
              <a:t>w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n </a:t>
            </a:r>
            <a:endParaRPr lang="en-US" dirty="0"/>
          </a:p>
          <a:p>
            <a:r>
              <a:rPr lang="en-US" sz="1200" kern="1200" dirty="0">
                <a:solidFill>
                  <a:schemeClr val="tx1"/>
                </a:solidFill>
                <a:effectLst/>
                <a:latin typeface="+mn-lt"/>
                <a:ea typeface="+mn-ea"/>
                <a:cs typeface="+mn-cs"/>
              </a:rPr>
              <a:t>g </a:t>
            </a:r>
            <a:endParaRPr lang="en-US" dirty="0"/>
          </a:p>
          <a:p>
            <a:r>
              <a:rPr lang="en-US" sz="1200" kern="1200" dirty="0">
                <a:solidFill>
                  <a:schemeClr val="tx1"/>
                </a:solidFill>
                <a:effectLst/>
                <a:latin typeface="+mn-lt"/>
                <a:ea typeface="+mn-ea"/>
                <a:cs typeface="+mn-cs"/>
              </a:rPr>
              <a:t>r </a:t>
            </a:r>
            <a:endParaRPr lang="en-US" dirty="0"/>
          </a:p>
          <a:p>
            <a:r>
              <a:rPr lang="en-US" sz="1200" kern="1200" dirty="0">
                <a:solidFill>
                  <a:schemeClr val="tx1"/>
                </a:solidFill>
                <a:effectLst/>
                <a:latin typeface="+mn-lt"/>
                <a:ea typeface="+mn-ea"/>
                <a:cs typeface="+mn-cs"/>
              </a:rPr>
              <a:t>o </a:t>
            </a:r>
            <a:endParaRPr lang="en-US" dirty="0"/>
          </a:p>
          <a:p>
            <a:r>
              <a:rPr lang="en-US" sz="1200" kern="1200" dirty="0">
                <a:solidFill>
                  <a:schemeClr val="tx1"/>
                </a:solidFill>
                <a:effectLst/>
                <a:latin typeface="+mn-lt"/>
                <a:ea typeface="+mn-ea"/>
                <a:cs typeface="+mn-cs"/>
              </a:rPr>
              <a:t>u </a:t>
            </a:r>
            <a:endParaRPr lang="en-US" dirty="0"/>
          </a:p>
          <a:p>
            <a:r>
              <a:rPr lang="en-US" sz="1200" kern="1200" dirty="0">
                <a:solidFill>
                  <a:schemeClr val="tx1"/>
                </a:solidFill>
                <a:effectLst/>
                <a:latin typeface="+mn-lt"/>
                <a:ea typeface="+mn-ea"/>
                <a:cs typeface="+mn-cs"/>
              </a:rPr>
              <a:t>p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h </a:t>
            </a:r>
            <a:endParaRPr lang="en-US" dirty="0"/>
          </a:p>
          <a:p>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g </a:t>
            </a:r>
            <a:endParaRPr lang="en-US" dirty="0"/>
          </a:p>
          <a:p>
            <a:r>
              <a:rPr lang="en-US" sz="1200" kern="1200" dirty="0">
                <a:solidFill>
                  <a:schemeClr val="tx1"/>
                </a:solidFill>
                <a:effectLst/>
                <a:latin typeface="+mn-lt"/>
                <a:ea typeface="+mn-ea"/>
                <a:cs typeface="+mn-cs"/>
              </a:rPr>
              <a:t>h </a:t>
            </a:r>
            <a:endParaRPr lang="en-US" dirty="0"/>
          </a:p>
          <a:p>
            <a:r>
              <a:rPr lang="en-US" sz="1200" kern="1200" dirty="0">
                <a:solidFill>
                  <a:schemeClr val="tx1"/>
                </a:solidFill>
                <a:effectLst/>
                <a:latin typeface="+mn-lt"/>
                <a:ea typeface="+mn-ea"/>
                <a:cs typeface="+mn-cs"/>
              </a:rPr>
              <a:t>v </a:t>
            </a:r>
            <a:endParaRPr lang="en-US" dirty="0"/>
          </a:p>
          <a:p>
            <a:r>
              <a:rPr lang="en-US" sz="1200" kern="1200" dirty="0">
                <a:solidFill>
                  <a:schemeClr val="tx1"/>
                </a:solidFill>
                <a:effectLst/>
                <a:latin typeface="+mn-lt"/>
                <a:ea typeface="+mn-ea"/>
                <a:cs typeface="+mn-cs"/>
              </a:rPr>
              <a:t>8.2% vs. 9.2%; adjusted hazard ratio 0.99, 8 </a:t>
            </a:r>
            <a:endParaRPr lang="en-US" dirty="0"/>
          </a:p>
          <a:p>
            <a:r>
              <a:rPr lang="en-US" sz="1200" kern="1200" dirty="0">
                <a:solidFill>
                  <a:schemeClr val="tx1"/>
                </a:solidFill>
                <a:effectLst/>
                <a:latin typeface="+mn-lt"/>
                <a:ea typeface="+mn-ea"/>
                <a:cs typeface="+mn-cs"/>
              </a:rPr>
              <a:t>di </a:t>
            </a:r>
            <a:endParaRPr lang="en-US" dirty="0"/>
          </a:p>
          <a:p>
            <a:r>
              <a:rPr lang="en-US" sz="1200" kern="1200" dirty="0">
                <a:solidFill>
                  <a:schemeClr val="tx1"/>
                </a:solidFill>
                <a:effectLst/>
                <a:latin typeface="+mn-lt"/>
                <a:ea typeface="+mn-ea"/>
                <a:cs typeface="+mn-cs"/>
              </a:rPr>
              <a:t>u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t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d </a:t>
            </a:r>
            <a:endParaRPr lang="en-US" dirty="0"/>
          </a:p>
          <a:p>
            <a:r>
              <a:rPr lang="en-US" sz="1200" kern="1200" dirty="0">
                <a:solidFill>
                  <a:schemeClr val="tx1"/>
                </a:solidFill>
                <a:effectLst/>
                <a:latin typeface="+mn-lt"/>
                <a:ea typeface="+mn-ea"/>
                <a:cs typeface="+mn-cs"/>
              </a:rPr>
              <a:t>2 </a:t>
            </a:r>
            <a:endParaRPr lang="en-US" dirty="0"/>
          </a:p>
          <a:p>
            <a:r>
              <a:rPr lang="en-US" sz="1200" kern="1200" dirty="0">
                <a:solidFill>
                  <a:schemeClr val="tx1"/>
                </a:solidFill>
                <a:effectLst/>
                <a:latin typeface="+mn-lt"/>
                <a:ea typeface="+mn-ea"/>
                <a:cs typeface="+mn-cs"/>
              </a:rPr>
              <a:t>4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2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v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2 </a:t>
            </a:r>
            <a:endParaRPr lang="en-US" dirty="0"/>
          </a:p>
          <a:p>
            <a:r>
              <a:rPr lang="en-US" sz="1200" kern="1200" dirty="0">
                <a:solidFill>
                  <a:schemeClr val="tx1"/>
                </a:solidFill>
                <a:effectLst/>
                <a:latin typeface="+mn-lt"/>
                <a:ea typeface="+mn-ea"/>
                <a:cs typeface="+mn-cs"/>
              </a:rPr>
              <a:t>2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7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a </a:t>
            </a:r>
            <a:endParaRPr lang="en-US" dirty="0"/>
          </a:p>
          <a:p>
            <a:r>
              <a:rPr lang="en-US" sz="1200" kern="1200" dirty="0">
                <a:solidFill>
                  <a:schemeClr val="tx1"/>
                </a:solidFill>
                <a:effectLst/>
                <a:latin typeface="+mn-lt"/>
                <a:ea typeface="+mn-ea"/>
                <a:cs typeface="+mn-cs"/>
              </a:rPr>
              <a:t>d </a:t>
            </a:r>
            <a:endParaRPr lang="en-US" dirty="0"/>
          </a:p>
          <a:p>
            <a:r>
              <a:rPr lang="en-US" sz="1200" kern="1200" dirty="0">
                <a:solidFill>
                  <a:schemeClr val="tx1"/>
                </a:solidFill>
                <a:effectLst/>
                <a:latin typeface="+mn-lt"/>
                <a:ea typeface="+mn-ea"/>
                <a:cs typeface="+mn-cs"/>
              </a:rPr>
              <a:t>j </a:t>
            </a:r>
            <a:endParaRPr lang="en-US" dirty="0"/>
          </a:p>
          <a:p>
            <a:r>
              <a:rPr lang="en-US" sz="1200" kern="1200" dirty="0">
                <a:solidFill>
                  <a:schemeClr val="tx1"/>
                </a:solidFill>
                <a:effectLst/>
                <a:latin typeface="+mn-lt"/>
                <a:ea typeface="+mn-ea"/>
                <a:cs typeface="+mn-cs"/>
              </a:rPr>
              <a:t>u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t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d </a:t>
            </a:r>
            <a:endParaRPr lang="en-US" dirty="0"/>
          </a:p>
          <a:p>
            <a:r>
              <a:rPr lang="en-US" sz="1200" kern="1200" dirty="0">
                <a:solidFill>
                  <a:schemeClr val="tx1"/>
                </a:solidFill>
                <a:effectLst/>
                <a:latin typeface="+mn-lt"/>
                <a:ea typeface="+mn-ea"/>
                <a:cs typeface="+mn-cs"/>
              </a:rPr>
              <a:t>o </a:t>
            </a:r>
            <a:endParaRPr lang="en-US" dirty="0"/>
          </a:p>
          <a:p>
            <a:r>
              <a:rPr lang="en-US" sz="1200" kern="1200" dirty="0">
                <a:solidFill>
                  <a:schemeClr val="tx1"/>
                </a:solidFill>
                <a:effectLst/>
                <a:latin typeface="+mn-lt"/>
                <a:ea typeface="+mn-ea"/>
                <a:cs typeface="+mn-cs"/>
              </a:rPr>
              <a:t>d </a:t>
            </a:r>
            <a:endParaRPr lang="en-US" dirty="0"/>
          </a:p>
          <a:p>
            <a:r>
              <a:rPr lang="en-US" sz="1200" kern="1200" dirty="0">
                <a:solidFill>
                  <a:schemeClr val="tx1"/>
                </a:solidFill>
                <a:effectLst/>
                <a:latin typeface="+mn-lt"/>
                <a:ea typeface="+mn-ea"/>
                <a:cs typeface="+mn-cs"/>
              </a:rPr>
              <a:t>d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r </a:t>
            </a:r>
            <a:endParaRPr lang="en-US" dirty="0"/>
          </a:p>
          <a:p>
            <a:r>
              <a:rPr lang="en-US" sz="1200" kern="1200" dirty="0">
                <a:solidFill>
                  <a:schemeClr val="tx1"/>
                </a:solidFill>
                <a:effectLst/>
                <a:latin typeface="+mn-lt"/>
                <a:ea typeface="+mn-ea"/>
                <a:cs typeface="+mn-cs"/>
              </a:rPr>
              <a:t>a </a:t>
            </a:r>
            <a:endParaRPr lang="en-US" dirty="0"/>
          </a:p>
          <a:p>
            <a:r>
              <a:rPr lang="en-US" sz="1200" kern="1200" dirty="0">
                <a:solidFill>
                  <a:schemeClr val="tx1"/>
                </a:solidFill>
                <a:effectLst/>
                <a:latin typeface="+mn-lt"/>
                <a:ea typeface="+mn-ea"/>
                <a:cs typeface="+mn-cs"/>
              </a:rPr>
              <a:t>t </a:t>
            </a:r>
            <a:endParaRPr lang="en-US" dirty="0"/>
          </a:p>
          <a:p>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o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O </a:t>
            </a:r>
            <a:endParaRPr lang="en-US" dirty="0"/>
          </a:p>
          <a:p>
            <a:r>
              <a:rPr lang="en-US" sz="1200" kern="1200" dirty="0">
                <a:solidFill>
                  <a:schemeClr val="tx1"/>
                </a:solidFill>
                <a:effectLst/>
                <a:latin typeface="+mn-lt"/>
                <a:ea typeface="+mn-ea"/>
                <a:cs typeface="+mn-cs"/>
              </a:rPr>
              <a:t>R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1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1 </a:t>
            </a:r>
            <a:endParaRPr lang="en-US" dirty="0"/>
          </a:p>
          <a:p>
            <a:r>
              <a:rPr lang="en-US" sz="1200" kern="1200" dirty="0">
                <a:solidFill>
                  <a:schemeClr val="tx1"/>
                </a:solidFill>
                <a:effectLst/>
                <a:latin typeface="+mn-lt"/>
                <a:ea typeface="+mn-ea"/>
                <a:cs typeface="+mn-cs"/>
              </a:rPr>
              <a:t>9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B </a:t>
            </a:r>
            <a:endParaRPr lang="en-US" dirty="0"/>
          </a:p>
          <a:p>
            <a:r>
              <a:rPr lang="en-US" sz="1200" kern="1200" dirty="0">
                <a:solidFill>
                  <a:schemeClr val="tx1"/>
                </a:solidFill>
                <a:effectLst/>
                <a:latin typeface="+mn-lt"/>
                <a:ea typeface="+mn-ea"/>
                <a:cs typeface="+mn-cs"/>
              </a:rPr>
              <a:t>A AR </a:t>
            </a:r>
            <a:endParaRPr lang="en-US" dirty="0"/>
          </a:p>
          <a:p>
            <a:r>
              <a:rPr lang="en-US" sz="1200" kern="1200" dirty="0">
                <a:solidFill>
                  <a:schemeClr val="tx1"/>
                </a:solidFill>
                <a:effectLst/>
                <a:latin typeface="+mn-lt"/>
                <a:ea typeface="+mn-ea"/>
                <a:cs typeface="+mn-cs"/>
              </a:rPr>
              <a:t>C C </a:t>
            </a:r>
            <a:endParaRPr lang="en-US" dirty="0"/>
          </a:p>
          <a:p>
            <a:r>
              <a:rPr lang="en-US" sz="1200" kern="1200" dirty="0">
                <a:solidFill>
                  <a:schemeClr val="tx1"/>
                </a:solidFill>
                <a:effectLst/>
                <a:latin typeface="+mn-lt"/>
                <a:ea typeface="+mn-ea"/>
                <a:cs typeface="+mn-cs"/>
              </a:rPr>
              <a:t>1 1 </a:t>
            </a:r>
            <a:endParaRPr lang="en-US" dirty="0"/>
          </a:p>
          <a:p>
            <a:r>
              <a:rPr lang="en-US" sz="1200" kern="1200" dirty="0">
                <a:solidFill>
                  <a:schemeClr val="tx1"/>
                </a:solidFill>
                <a:effectLst/>
                <a:latin typeface="+mn-lt"/>
                <a:ea typeface="+mn-ea"/>
                <a:cs typeface="+mn-cs"/>
              </a:rPr>
              <a:t>g g </a:t>
            </a:r>
            <a:endParaRPr lang="en-US" dirty="0"/>
          </a:p>
          <a:p>
            <a:r>
              <a:rPr lang="en-US" sz="1200" kern="1200" dirty="0" err="1">
                <a:solidFill>
                  <a:schemeClr val="tx1"/>
                </a:solidFill>
                <a:effectLst/>
                <a:latin typeface="+mn-lt"/>
                <a:ea typeface="+mn-ea"/>
                <a:cs typeface="+mn-cs"/>
              </a:rPr>
              <a:t>pitalization</a:t>
            </a:r>
            <a:r>
              <a:rPr lang="en-US" sz="1200" kern="1200" dirty="0">
                <a:solidFill>
                  <a:schemeClr val="tx1"/>
                </a:solidFill>
                <a:effectLst/>
                <a:latin typeface="+mn-lt"/>
                <a:ea typeface="+mn-ea"/>
                <a:cs typeface="+mn-cs"/>
              </a:rPr>
              <a:t> (unadjusted 21.4% vs. 19.5%; p </a:t>
            </a:r>
            <a:endParaRPr lang="en-US" dirty="0"/>
          </a:p>
          <a:p>
            <a:r>
              <a:rPr lang="en-US" sz="1200" kern="1200" dirty="0">
                <a:solidFill>
                  <a:schemeClr val="tx1"/>
                </a:solidFill>
                <a:effectLst/>
                <a:latin typeface="+mn-lt"/>
                <a:ea typeface="+mn-ea"/>
                <a:cs typeface="+mn-cs"/>
              </a:rPr>
              <a:t>B </a:t>
            </a:r>
            <a:endParaRPr lang="en-US" dirty="0"/>
          </a:p>
          <a:p>
            <a:r>
              <a:rPr lang="en-US" sz="1200" kern="1200" dirty="0">
                <a:solidFill>
                  <a:schemeClr val="tx1"/>
                </a:solidFill>
                <a:effectLst/>
                <a:latin typeface="+mn-lt"/>
                <a:ea typeface="+mn-ea"/>
                <a:cs typeface="+mn-cs"/>
              </a:rPr>
              <a:t>t </a:t>
            </a:r>
            <a:endParaRPr lang="en-US" dirty="0"/>
          </a:p>
          <a:p>
            <a:r>
              <a:rPr lang="en-US" sz="1200" kern="1200" dirty="0">
                <a:solidFill>
                  <a:schemeClr val="tx1"/>
                </a:solidFill>
                <a:effectLst/>
                <a:latin typeface="+mn-lt"/>
                <a:ea typeface="+mn-ea"/>
                <a:cs typeface="+mn-cs"/>
              </a:rPr>
              <a:t>y </a:t>
            </a:r>
            <a:endParaRPr lang="en-US" dirty="0"/>
          </a:p>
          <a:p>
            <a:r>
              <a:rPr lang="en-US" sz="1200" kern="1200" dirty="0">
                <a:solidFill>
                  <a:schemeClr val="tx1"/>
                </a:solidFill>
                <a:effectLst/>
                <a:latin typeface="+mn-lt"/>
                <a:ea typeface="+mn-ea"/>
                <a:cs typeface="+mn-cs"/>
              </a:rPr>
              <a:t>p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o </a:t>
            </a:r>
            <a:endParaRPr lang="en-US" dirty="0"/>
          </a:p>
          <a:p>
            <a:r>
              <a:rPr lang="en-US" sz="1200" kern="1200" dirty="0">
                <a:solidFill>
                  <a:schemeClr val="tx1"/>
                </a:solidFill>
                <a:effectLst/>
                <a:latin typeface="+mn-lt"/>
                <a:ea typeface="+mn-ea"/>
                <a:cs typeface="+mn-cs"/>
              </a:rPr>
              <a:t>r </a:t>
            </a:r>
            <a:endParaRPr lang="en-US" dirty="0"/>
          </a:p>
          <a:p>
            <a:r>
              <a:rPr lang="en-US" sz="1200" kern="1200" dirty="0">
                <a:solidFill>
                  <a:schemeClr val="tx1"/>
                </a:solidFill>
                <a:effectLst/>
                <a:latin typeface="+mn-lt"/>
                <a:ea typeface="+mn-ea"/>
                <a:cs typeface="+mn-cs"/>
              </a:rPr>
              <a:t>2 </a:t>
            </a:r>
            <a:endParaRPr lang="en-US" dirty="0"/>
          </a:p>
          <a:p>
            <a:r>
              <a:rPr lang="en-US" sz="1200" kern="1200" dirty="0">
                <a:solidFill>
                  <a:schemeClr val="tx1"/>
                </a:solidFill>
                <a:effectLst/>
                <a:latin typeface="+mn-lt"/>
                <a:ea typeface="+mn-ea"/>
                <a:cs typeface="+mn-cs"/>
              </a:rPr>
              <a:t>b </a:t>
            </a:r>
            <a:endParaRPr lang="en-US" dirty="0"/>
          </a:p>
          <a:p>
            <a:r>
              <a:rPr lang="en-US" sz="1200" kern="1200" dirty="0">
                <a:solidFill>
                  <a:schemeClr val="tx1"/>
                </a:solidFill>
                <a:effectLst/>
                <a:latin typeface="+mn-lt"/>
                <a:ea typeface="+mn-ea"/>
                <a:cs typeface="+mn-cs"/>
              </a:rPr>
              <a:t>l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d </a:t>
            </a:r>
            <a:endParaRPr lang="en-US" dirty="0"/>
          </a:p>
          <a:p>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n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v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n </a:t>
            </a:r>
            <a:endParaRPr lang="en-US" dirty="0"/>
          </a:p>
          <a:p>
            <a:r>
              <a:rPr lang="en-US" sz="1200" kern="1200" dirty="0">
                <a:solidFill>
                  <a:schemeClr val="tx1"/>
                </a:solidFill>
                <a:effectLst/>
                <a:latin typeface="+mn-lt"/>
                <a:ea typeface="+mn-ea"/>
                <a:cs typeface="+mn-cs"/>
              </a:rPr>
              <a:t>t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n </a:t>
            </a:r>
            <a:endParaRPr lang="en-US" dirty="0"/>
          </a:p>
          <a:p>
            <a:r>
              <a:rPr lang="en-US" sz="1200" kern="1200" dirty="0">
                <a:solidFill>
                  <a:schemeClr val="tx1"/>
                </a:solidFill>
                <a:effectLst/>
                <a:latin typeface="+mn-lt"/>
                <a:ea typeface="+mn-ea"/>
                <a:cs typeface="+mn-cs"/>
              </a:rPr>
              <a:t>o </a:t>
            </a:r>
            <a:endParaRPr lang="en-US" dirty="0"/>
          </a:p>
          <a:p>
            <a:r>
              <a:rPr lang="en-US" sz="1200" kern="1200" dirty="0">
                <a:solidFill>
                  <a:schemeClr val="tx1"/>
                </a:solidFill>
                <a:effectLst/>
                <a:latin typeface="+mn-lt"/>
                <a:ea typeface="+mn-ea"/>
                <a:cs typeface="+mn-cs"/>
              </a:rPr>
              <a:t>t </a:t>
            </a:r>
            <a:endParaRPr lang="en-US" dirty="0"/>
          </a:p>
          <a:p>
            <a:r>
              <a:rPr lang="en-US" sz="1200" kern="1200" dirty="0">
                <a:solidFill>
                  <a:schemeClr val="tx1"/>
                </a:solidFill>
                <a:effectLst/>
                <a:latin typeface="+mn-lt"/>
                <a:ea typeface="+mn-ea"/>
                <a:cs typeface="+mn-cs"/>
              </a:rPr>
              <a:t>r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q </a:t>
            </a:r>
            <a:endParaRPr lang="en-US" dirty="0"/>
          </a:p>
          <a:p>
            <a:r>
              <a:rPr lang="en-US" sz="1200" kern="1200" dirty="0">
                <a:solidFill>
                  <a:schemeClr val="tx1"/>
                </a:solidFill>
                <a:effectLst/>
                <a:latin typeface="+mn-lt"/>
                <a:ea typeface="+mn-ea"/>
                <a:cs typeface="+mn-cs"/>
              </a:rPr>
              <a:t>u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a </a:t>
            </a:r>
            <a:endParaRPr lang="en-US" dirty="0"/>
          </a:p>
          <a:p>
            <a:r>
              <a:rPr lang="en-US" sz="1200" kern="1200" dirty="0">
                <a:solidFill>
                  <a:schemeClr val="tx1"/>
                </a:solidFill>
                <a:effectLst/>
                <a:latin typeface="+mn-lt"/>
                <a:ea typeface="+mn-ea"/>
                <a:cs typeface="+mn-cs"/>
              </a:rPr>
              <a:t>3 3 </a:t>
            </a:r>
            <a:endParaRPr lang="en-US" dirty="0"/>
          </a:p>
          <a:p>
            <a:r>
              <a:rPr lang="en-US" sz="1200" kern="1200" dirty="0">
                <a:solidFill>
                  <a:schemeClr val="tx1"/>
                </a:solidFill>
                <a:effectLst/>
                <a:latin typeface="+mn-lt"/>
                <a:ea typeface="+mn-ea"/>
                <a:cs typeface="+mn-cs"/>
              </a:rPr>
              <a:t>a a </a:t>
            </a:r>
            <a:endParaRPr lang="en-US" dirty="0"/>
          </a:p>
          <a:p>
            <a:r>
              <a:rPr lang="en-US" sz="1200" kern="1200" dirty="0" err="1">
                <a:solidFill>
                  <a:schemeClr val="tx1"/>
                </a:solidFill>
                <a:effectLst/>
                <a:latin typeface="+mn-lt"/>
                <a:ea typeface="+mn-ea"/>
                <a:cs typeface="+mn-cs"/>
              </a:rPr>
              <a:t>djusted</a:t>
            </a:r>
            <a:r>
              <a:rPr lang="en-US" sz="1200" kern="1200" dirty="0">
                <a:solidFill>
                  <a:schemeClr val="tx1"/>
                </a:solidFill>
                <a:effectLst/>
                <a:latin typeface="+mn-lt"/>
                <a:ea typeface="+mn-ea"/>
                <a:cs typeface="+mn-cs"/>
              </a:rPr>
              <a:t> OR 1.22, 95% CI 0.87–1.70). Similar </a:t>
            </a:r>
            <a:endParaRPr lang="en-US" dirty="0"/>
          </a:p>
          <a:p>
            <a:r>
              <a:rPr lang="en-US" sz="1200" kern="1200" dirty="0">
                <a:solidFill>
                  <a:schemeClr val="tx1"/>
                </a:solidFill>
                <a:effectLst/>
                <a:latin typeface="+mn-lt"/>
                <a:ea typeface="+mn-ea"/>
                <a:cs typeface="+mn-cs"/>
              </a:rPr>
              <a:t>a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p </a:t>
            </a:r>
            <a:endParaRPr lang="en-US" dirty="0"/>
          </a:p>
          <a:p>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r </a:t>
            </a:r>
            <a:endParaRPr lang="en-US" dirty="0"/>
          </a:p>
          <a:p>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n </a:t>
            </a:r>
            <a:endParaRPr lang="en-US" dirty="0"/>
          </a:p>
          <a:p>
            <a:r>
              <a:rPr lang="en-US" sz="1200" kern="1200" dirty="0">
                <a:solidFill>
                  <a:schemeClr val="tx1"/>
                </a:solidFill>
                <a:effectLst/>
                <a:latin typeface="+mn-lt"/>
                <a:ea typeface="+mn-ea"/>
                <a:cs typeface="+mn-cs"/>
              </a:rPr>
              <a:t>d </a:t>
            </a:r>
            <a:endParaRPr lang="en-US" dirty="0"/>
          </a:p>
          <a:p>
            <a:r>
              <a:rPr lang="en-US" sz="1200" kern="1200" dirty="0">
                <a:solidFill>
                  <a:schemeClr val="tx1"/>
                </a:solidFill>
                <a:effectLst/>
                <a:latin typeface="+mn-lt"/>
                <a:ea typeface="+mn-ea"/>
                <a:cs typeface="+mn-cs"/>
              </a:rPr>
              <a:t>o </a:t>
            </a:r>
            <a:endParaRPr lang="en-US" dirty="0"/>
          </a:p>
          <a:p>
            <a:r>
              <a:rPr lang="en-US" sz="1200" kern="1200" dirty="0">
                <a:solidFill>
                  <a:schemeClr val="tx1"/>
                </a:solidFill>
                <a:effectLst/>
                <a:latin typeface="+mn-lt"/>
                <a:ea typeface="+mn-ea"/>
                <a:cs typeface="+mn-cs"/>
              </a:rPr>
              <a:t>s </a:t>
            </a:r>
            <a:endParaRPr lang="en-US" dirty="0"/>
          </a:p>
          <a:p>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n </a:t>
            </a:r>
            <a:endParaRPr lang="en-US" dirty="0"/>
          </a:p>
          <a:p>
            <a:r>
              <a:rPr lang="en-US" sz="1200" kern="1200" dirty="0">
                <a:solidFill>
                  <a:schemeClr val="tx1"/>
                </a:solidFill>
                <a:effectLst/>
                <a:latin typeface="+mn-lt"/>
                <a:ea typeface="+mn-ea"/>
                <a:cs typeface="+mn-cs"/>
              </a:rPr>
              <a:t>g </a:t>
            </a:r>
            <a:endParaRPr lang="en-US" dirty="0"/>
          </a:p>
          <a:p>
            <a:r>
              <a:rPr lang="en-US" sz="1200" kern="1200" dirty="0">
                <a:solidFill>
                  <a:schemeClr val="tx1"/>
                </a:solidFill>
                <a:effectLst/>
                <a:latin typeface="+mn-lt"/>
                <a:ea typeface="+mn-ea"/>
                <a:cs typeface="+mn-cs"/>
              </a:rPr>
              <a:t>g </a:t>
            </a:r>
            <a:endParaRPr lang="en-US" dirty="0"/>
          </a:p>
          <a:p>
            <a:r>
              <a:rPr lang="en-US" sz="1200" kern="1200" dirty="0">
                <a:solidFill>
                  <a:schemeClr val="tx1"/>
                </a:solidFill>
                <a:effectLst/>
                <a:latin typeface="+mn-lt"/>
                <a:ea typeface="+mn-ea"/>
                <a:cs typeface="+mn-cs"/>
              </a:rPr>
              <a:t>r </a:t>
            </a:r>
            <a:endParaRPr lang="en-US" dirty="0"/>
          </a:p>
          <a:p>
            <a:r>
              <a:rPr lang="en-US" sz="1200" kern="1200" dirty="0">
                <a:solidFill>
                  <a:schemeClr val="tx1"/>
                </a:solidFill>
                <a:effectLst/>
                <a:latin typeface="+mn-lt"/>
                <a:ea typeface="+mn-ea"/>
                <a:cs typeface="+mn-cs"/>
              </a:rPr>
              <a:t>o </a:t>
            </a:r>
            <a:endParaRPr lang="en-US" dirty="0"/>
          </a:p>
          <a:p>
            <a:r>
              <a:rPr lang="en-US" sz="1200" kern="1200" dirty="0">
                <a:solidFill>
                  <a:schemeClr val="tx1"/>
                </a:solidFill>
                <a:effectLst/>
                <a:latin typeface="+mn-lt"/>
                <a:ea typeface="+mn-ea"/>
                <a:cs typeface="+mn-cs"/>
              </a:rPr>
              <a:t>u </a:t>
            </a:r>
            <a:endParaRPr lang="en-US" dirty="0"/>
          </a:p>
          <a:p>
            <a:r>
              <a:rPr lang="en-US" sz="1200" kern="1200" dirty="0">
                <a:solidFill>
                  <a:schemeClr val="tx1"/>
                </a:solidFill>
                <a:effectLst/>
                <a:latin typeface="+mn-lt"/>
                <a:ea typeface="+mn-ea"/>
                <a:cs typeface="+mn-cs"/>
              </a:rPr>
              <a:t>p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u </a:t>
            </a:r>
            <a:endParaRPr lang="en-US" dirty="0"/>
          </a:p>
          <a:p>
            <a:r>
              <a:rPr lang="en-US" sz="1200" kern="1200" dirty="0">
                <a:solidFill>
                  <a:schemeClr val="tx1"/>
                </a:solidFill>
                <a:effectLst/>
                <a:latin typeface="+mn-lt"/>
                <a:ea typeface="+mn-ea"/>
                <a:cs typeface="+mn-cs"/>
              </a:rPr>
              <a:t>n </a:t>
            </a:r>
            <a:endParaRPr lang="en-US" dirty="0"/>
          </a:p>
          <a:p>
            <a:r>
              <a:rPr lang="en-US" sz="1200" kern="1200" dirty="0">
                <a:solidFill>
                  <a:schemeClr val="tx1"/>
                </a:solidFill>
                <a:effectLst/>
                <a:latin typeface="+mn-lt"/>
                <a:ea typeface="+mn-ea"/>
                <a:cs typeface="+mn-cs"/>
              </a:rPr>
              <a:t>a </a:t>
            </a:r>
            <a:endParaRPr lang="en-US" dirty="0"/>
          </a:p>
          <a:p>
            <a:r>
              <a:rPr lang="en-US" sz="1200" kern="1200" dirty="0">
                <a:solidFill>
                  <a:schemeClr val="tx1"/>
                </a:solidFill>
                <a:effectLst/>
                <a:latin typeface="+mn-lt"/>
                <a:ea typeface="+mn-ea"/>
                <a:cs typeface="+mn-cs"/>
              </a:rPr>
              <a:t>d </a:t>
            </a:r>
            <a:endParaRPr lang="en-US" dirty="0"/>
          </a:p>
          <a:p>
            <a:r>
              <a:rPr lang="en-US" sz="1200" kern="1200" dirty="0">
                <a:solidFill>
                  <a:schemeClr val="tx1"/>
                </a:solidFill>
                <a:effectLst/>
                <a:latin typeface="+mn-lt"/>
                <a:ea typeface="+mn-ea"/>
                <a:cs typeface="+mn-cs"/>
              </a:rPr>
              <a:t>j </a:t>
            </a:r>
            <a:endParaRPr lang="en-US" dirty="0"/>
          </a:p>
          <a:p>
            <a:r>
              <a:rPr lang="en-US" sz="1200" kern="1200" dirty="0">
                <a:solidFill>
                  <a:schemeClr val="tx1"/>
                </a:solidFill>
                <a:effectLst/>
                <a:latin typeface="+mn-lt"/>
                <a:ea typeface="+mn-ea"/>
                <a:cs typeface="+mn-cs"/>
              </a:rPr>
              <a:t>u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t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d </a:t>
            </a:r>
            <a:endParaRPr lang="en-US" dirty="0"/>
          </a:p>
          <a:p>
            <a:r>
              <a:rPr lang="en-US" sz="1200" kern="1200" dirty="0">
                <a:solidFill>
                  <a:schemeClr val="tx1"/>
                </a:solidFill>
                <a:effectLst/>
                <a:latin typeface="+mn-lt"/>
                <a:ea typeface="+mn-ea"/>
                <a:cs typeface="+mn-cs"/>
              </a:rPr>
              <a:t>2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8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v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2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d </a:t>
            </a:r>
            <a:endParaRPr lang="en-US" dirty="0"/>
          </a:p>
          <a:p>
            <a:r>
              <a:rPr lang="en-US" sz="1200" kern="1200" dirty="0">
                <a:solidFill>
                  <a:schemeClr val="tx1"/>
                </a:solidFill>
                <a:effectLst/>
                <a:latin typeface="+mn-lt"/>
                <a:ea typeface="+mn-ea"/>
                <a:cs typeface="+mn-cs"/>
              </a:rPr>
              <a:t>a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o </a:t>
            </a:r>
            <a:endParaRPr lang="en-US" dirty="0"/>
          </a:p>
          <a:p>
            <a:r>
              <a:rPr lang="en-US" sz="1200" kern="1200" dirty="0">
                <a:solidFill>
                  <a:schemeClr val="tx1"/>
                </a:solidFill>
                <a:effectLst/>
                <a:latin typeface="+mn-lt"/>
                <a:ea typeface="+mn-ea"/>
                <a:cs typeface="+mn-cs"/>
              </a:rPr>
              <a:t>c </a:t>
            </a:r>
            <a:endParaRPr lang="en-US" dirty="0"/>
          </a:p>
          <a:p>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a </a:t>
            </a:r>
            <a:endParaRPr lang="en-US" dirty="0"/>
          </a:p>
          <a:p>
            <a:r>
              <a:rPr lang="en-US" sz="1200" kern="1200" dirty="0">
                <a:solidFill>
                  <a:schemeClr val="tx1"/>
                </a:solidFill>
                <a:effectLst/>
                <a:latin typeface="+mn-lt"/>
                <a:ea typeface="+mn-ea"/>
                <a:cs typeface="+mn-cs"/>
              </a:rPr>
              <a:t>t </a:t>
            </a:r>
            <a:endParaRPr lang="en-US" dirty="0"/>
          </a:p>
          <a:p>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o </a:t>
            </a:r>
            <a:endParaRPr lang="en-US" dirty="0"/>
          </a:p>
          <a:p>
            <a:r>
              <a:rPr lang="en-US" sz="1200" kern="1200" dirty="0">
                <a:solidFill>
                  <a:schemeClr val="tx1"/>
                </a:solidFill>
                <a:effectLst/>
                <a:latin typeface="+mn-lt"/>
                <a:ea typeface="+mn-ea"/>
                <a:cs typeface="+mn-cs"/>
              </a:rPr>
              <a:t>n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w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r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o </a:t>
            </a:r>
            <a:endParaRPr lang="en-US" dirty="0"/>
          </a:p>
          <a:p>
            <a:r>
              <a:rPr lang="en-US" sz="1200" kern="1200" dirty="0">
                <a:solidFill>
                  <a:schemeClr val="tx1"/>
                </a:solidFill>
                <a:effectLst/>
                <a:latin typeface="+mn-lt"/>
                <a:ea typeface="+mn-ea"/>
                <a:cs typeface="+mn-cs"/>
              </a:rPr>
              <a:t>b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r </a:t>
            </a:r>
            <a:endParaRPr lang="en-US" dirty="0"/>
          </a:p>
          <a:p>
            <a:r>
              <a:rPr lang="en-US" sz="1200" kern="1200" dirty="0">
                <a:solidFill>
                  <a:schemeClr val="tx1"/>
                </a:solidFill>
                <a:effectLst/>
                <a:latin typeface="+mn-lt"/>
                <a:ea typeface="+mn-ea"/>
                <a:cs typeface="+mn-cs"/>
              </a:rPr>
              <a:t>v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d </a:t>
            </a:r>
            <a:endParaRPr lang="en-US" dirty="0"/>
          </a:p>
          <a:p>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n </a:t>
            </a:r>
            <a:endParaRPr lang="en-US" dirty="0"/>
          </a:p>
          <a:p>
            <a:r>
              <a:rPr lang="en-US" sz="1200" kern="1200" dirty="0">
                <a:solidFill>
                  <a:schemeClr val="tx1"/>
                </a:solidFill>
                <a:effectLst/>
                <a:latin typeface="+mn-lt"/>
                <a:ea typeface="+mn-ea"/>
                <a:cs typeface="+mn-cs"/>
              </a:rPr>
              <a:t>l </a:t>
            </a:r>
            <a:endParaRPr lang="en-US" dirty="0"/>
          </a:p>
          <a:p>
            <a:r>
              <a:rPr lang="en-US" sz="1200" kern="1200" dirty="0">
                <a:solidFill>
                  <a:schemeClr val="tx1"/>
                </a:solidFill>
                <a:effectLst/>
                <a:latin typeface="+mn-lt"/>
                <a:ea typeface="+mn-ea"/>
                <a:cs typeface="+mn-cs"/>
              </a:rPr>
              <a:t>a </a:t>
            </a:r>
            <a:endParaRPr lang="en-US" dirty="0"/>
          </a:p>
          <a:p>
            <a:r>
              <a:rPr lang="en-US" sz="1200" kern="1200" dirty="0">
                <a:solidFill>
                  <a:schemeClr val="tx1"/>
                </a:solidFill>
                <a:effectLst/>
                <a:latin typeface="+mn-lt"/>
                <a:ea typeface="+mn-ea"/>
                <a:cs typeface="+mn-cs"/>
              </a:rPr>
              <a:t>n </a:t>
            </a:r>
            <a:endParaRPr lang="en-US" dirty="0"/>
          </a:p>
          <a:p>
            <a:r>
              <a:rPr lang="en-US" sz="1200" kern="1200" dirty="0">
                <a:solidFill>
                  <a:schemeClr val="tx1"/>
                </a:solidFill>
                <a:effectLst/>
                <a:latin typeface="+mn-lt"/>
                <a:ea typeface="+mn-ea"/>
                <a:cs typeface="+mn-cs"/>
              </a:rPr>
              <a:t>d </a:t>
            </a:r>
            <a:endParaRPr lang="en-US" dirty="0"/>
          </a:p>
          <a:p>
            <a:r>
              <a:rPr lang="en-US" sz="1200" kern="1200" dirty="0">
                <a:solidFill>
                  <a:schemeClr val="tx1"/>
                </a:solidFill>
                <a:effectLst/>
                <a:latin typeface="+mn-lt"/>
                <a:ea typeface="+mn-ea"/>
                <a:cs typeface="+mn-cs"/>
              </a:rPr>
              <a:t>m </a:t>
            </a:r>
            <a:endParaRPr lang="en-US" dirty="0"/>
          </a:p>
          <a:p>
            <a:r>
              <a:rPr lang="en-US" sz="1200" kern="1200" dirty="0">
                <a:solidFill>
                  <a:schemeClr val="tx1"/>
                </a:solidFill>
                <a:effectLst/>
                <a:latin typeface="+mn-lt"/>
                <a:ea typeface="+mn-ea"/>
                <a:cs typeface="+mn-cs"/>
              </a:rPr>
              <a:t>a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o </a:t>
            </a:r>
            <a:endParaRPr lang="en-US" dirty="0"/>
          </a:p>
          <a:p>
            <a:r>
              <a:rPr lang="en-US" sz="1200" kern="1200" dirty="0">
                <a:solidFill>
                  <a:schemeClr val="tx1"/>
                </a:solidFill>
                <a:effectLst/>
                <a:latin typeface="+mn-lt"/>
                <a:ea typeface="+mn-ea"/>
                <a:cs typeface="+mn-cs"/>
              </a:rPr>
              <a:t>c </a:t>
            </a:r>
            <a:endParaRPr lang="en-US" dirty="0"/>
          </a:p>
          <a:p>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a </a:t>
            </a:r>
            <a:endParaRPr lang="en-US" dirty="0"/>
          </a:p>
          <a:p>
            <a:r>
              <a:rPr lang="en-US" sz="1200" kern="1200" dirty="0">
                <a:solidFill>
                  <a:schemeClr val="tx1"/>
                </a:solidFill>
                <a:effectLst/>
                <a:latin typeface="+mn-lt"/>
                <a:ea typeface="+mn-ea"/>
                <a:cs typeface="+mn-cs"/>
              </a:rPr>
              <a:t>t </a:t>
            </a:r>
            <a:endParaRPr lang="en-US" dirty="0"/>
          </a:p>
          <a:p>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o </a:t>
            </a:r>
            <a:endParaRPr lang="en-US" dirty="0"/>
          </a:p>
          <a:p>
            <a:r>
              <a:rPr lang="en-US" sz="1200" kern="1200" dirty="0">
                <a:solidFill>
                  <a:schemeClr val="tx1"/>
                </a:solidFill>
                <a:effectLst/>
                <a:latin typeface="+mn-lt"/>
                <a:ea typeface="+mn-ea"/>
                <a:cs typeface="+mn-cs"/>
              </a:rPr>
              <a:t>n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w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r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o </a:t>
            </a:r>
            <a:endParaRPr lang="en-US" dirty="0"/>
          </a:p>
          <a:p>
            <a:r>
              <a:rPr lang="en-US" sz="1200" kern="1200" dirty="0">
                <a:solidFill>
                  <a:schemeClr val="tx1"/>
                </a:solidFill>
                <a:effectLst/>
                <a:latin typeface="+mn-lt"/>
                <a:ea typeface="+mn-ea"/>
                <a:cs typeface="+mn-cs"/>
              </a:rPr>
              <a:t>b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r </a:t>
            </a:r>
            <a:endParaRPr lang="en-US" dirty="0"/>
          </a:p>
          <a:p>
            <a:r>
              <a:rPr lang="en-US" sz="1200" kern="1200" dirty="0">
                <a:solidFill>
                  <a:schemeClr val="tx1"/>
                </a:solidFill>
                <a:effectLst/>
                <a:latin typeface="+mn-lt"/>
                <a:ea typeface="+mn-ea"/>
                <a:cs typeface="+mn-cs"/>
              </a:rPr>
              <a:t>v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d </a:t>
            </a:r>
            <a:endParaRPr lang="en-US" dirty="0"/>
          </a:p>
          <a:p>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n </a:t>
            </a:r>
            <a:endParaRPr lang="en-US" dirty="0"/>
          </a:p>
          <a:p>
            <a:r>
              <a:rPr lang="en-US" sz="1200" kern="1200" dirty="0">
                <a:solidFill>
                  <a:schemeClr val="tx1"/>
                </a:solidFill>
                <a:effectLst/>
                <a:latin typeface="+mn-lt"/>
                <a:ea typeface="+mn-ea"/>
                <a:cs typeface="+mn-cs"/>
              </a:rPr>
              <a:t>l </a:t>
            </a:r>
            <a:endParaRPr lang="en-US" dirty="0"/>
          </a:p>
          <a:p>
            <a:r>
              <a:rPr lang="en-US" sz="1200" kern="1200" dirty="0">
                <a:solidFill>
                  <a:schemeClr val="tx1"/>
                </a:solidFill>
                <a:effectLst/>
                <a:latin typeface="+mn-lt"/>
                <a:ea typeface="+mn-ea"/>
                <a:cs typeface="+mn-cs"/>
              </a:rPr>
              <a:t>a </a:t>
            </a:r>
            <a:endParaRPr lang="en-US" dirty="0"/>
          </a:p>
          <a:p>
            <a:r>
              <a:rPr lang="en-US" sz="1200" kern="1200" dirty="0">
                <a:solidFill>
                  <a:schemeClr val="tx1"/>
                </a:solidFill>
                <a:effectLst/>
                <a:latin typeface="+mn-lt"/>
                <a:ea typeface="+mn-ea"/>
                <a:cs typeface="+mn-cs"/>
              </a:rPr>
              <a:t>n </a:t>
            </a:r>
            <a:endParaRPr lang="en-US" dirty="0"/>
          </a:p>
          <a:p>
            <a:r>
              <a:rPr lang="en-US" sz="1200" kern="1200" dirty="0">
                <a:solidFill>
                  <a:schemeClr val="tx1"/>
                </a:solidFill>
                <a:effectLst/>
                <a:latin typeface="+mn-lt"/>
                <a:ea typeface="+mn-ea"/>
                <a:cs typeface="+mn-cs"/>
              </a:rPr>
              <a:t>d </a:t>
            </a:r>
            <a:endParaRPr lang="en-US" dirty="0"/>
          </a:p>
          <a:p>
            <a:r>
              <a:rPr lang="en-US" sz="1200" kern="1200" dirty="0">
                <a:solidFill>
                  <a:schemeClr val="tx1"/>
                </a:solidFill>
                <a:effectLst/>
                <a:latin typeface="+mn-lt"/>
                <a:ea typeface="+mn-ea"/>
                <a:cs typeface="+mn-cs"/>
              </a:rPr>
              <a:t>m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a </a:t>
            </a:r>
            <a:endParaRPr lang="en-US" dirty="0"/>
          </a:p>
          <a:p>
            <a:r>
              <a:rPr lang="en-US" sz="1200" kern="1200" dirty="0">
                <a:solidFill>
                  <a:schemeClr val="tx1"/>
                </a:solidFill>
                <a:effectLst/>
                <a:latin typeface="+mn-lt"/>
                <a:ea typeface="+mn-ea"/>
                <a:cs typeface="+mn-cs"/>
              </a:rPr>
              <a:t>c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f </a:t>
            </a:r>
            <a:endParaRPr lang="en-US" dirty="0"/>
          </a:p>
          <a:p>
            <a:r>
              <a:rPr lang="en-US" sz="1200" kern="1200" dirty="0" err="1">
                <a:solidFill>
                  <a:schemeClr val="tx1"/>
                </a:solidFill>
                <a:effectLst/>
                <a:latin typeface="+mn-lt"/>
                <a:ea typeface="+mn-ea"/>
                <a:cs typeface="+mn-cs"/>
              </a:rPr>
              <a:t>sp</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f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R </a:t>
            </a:r>
            <a:endParaRPr lang="en-US" dirty="0"/>
          </a:p>
          <a:p>
            <a:r>
              <a:rPr lang="en-US" sz="1200" kern="1200" dirty="0">
                <a:solidFill>
                  <a:schemeClr val="tx1"/>
                </a:solidFill>
                <a:effectLst/>
                <a:latin typeface="+mn-lt"/>
                <a:ea typeface="+mn-ea"/>
                <a:cs typeface="+mn-cs"/>
              </a:rPr>
              <a:t>t </a:t>
            </a:r>
            <a:endParaRPr lang="en-US" dirty="0"/>
          </a:p>
          <a:p>
            <a:r>
              <a:rPr lang="en-US" sz="1200" kern="1200" dirty="0">
                <a:solidFill>
                  <a:schemeClr val="tx1"/>
                </a:solidFill>
                <a:effectLst/>
                <a:latin typeface="+mn-lt"/>
                <a:ea typeface="+mn-ea"/>
                <a:cs typeface="+mn-cs"/>
              </a:rPr>
              <a:t>y </a:t>
            </a:r>
            <a:endParaRPr lang="en-US" dirty="0"/>
          </a:p>
          <a:p>
            <a:r>
              <a:rPr lang="en-US" sz="1200" kern="1200" dirty="0">
                <a:solidFill>
                  <a:schemeClr val="tx1"/>
                </a:solidFill>
                <a:effectLst/>
                <a:latin typeface="+mn-lt"/>
                <a:ea typeface="+mn-ea"/>
                <a:cs typeface="+mn-cs"/>
              </a:rPr>
              <a:t>p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o </a:t>
            </a:r>
            <a:endParaRPr lang="en-US" dirty="0"/>
          </a:p>
          <a:p>
            <a:r>
              <a:rPr lang="en-US" sz="1200" kern="1200" dirty="0">
                <a:solidFill>
                  <a:schemeClr val="tx1"/>
                </a:solidFill>
                <a:effectLst/>
                <a:latin typeface="+mn-lt"/>
                <a:ea typeface="+mn-ea"/>
                <a:cs typeface="+mn-cs"/>
              </a:rPr>
              <a:t>r </a:t>
            </a:r>
            <a:endParaRPr lang="en-US" dirty="0"/>
          </a:p>
          <a:p>
            <a:r>
              <a:rPr lang="en-US" sz="1200" kern="1200" dirty="0">
                <a:solidFill>
                  <a:schemeClr val="tx1"/>
                </a:solidFill>
                <a:effectLst/>
                <a:latin typeface="+mn-lt"/>
                <a:ea typeface="+mn-ea"/>
                <a:cs typeface="+mn-cs"/>
              </a:rPr>
              <a:t>2 </a:t>
            </a:r>
            <a:endParaRPr lang="en-US" dirty="0"/>
          </a:p>
          <a:p>
            <a:r>
              <a:rPr lang="en-US" sz="1200" kern="1200" dirty="0">
                <a:solidFill>
                  <a:schemeClr val="tx1"/>
                </a:solidFill>
                <a:effectLst/>
                <a:latin typeface="+mn-lt"/>
                <a:ea typeface="+mn-ea"/>
                <a:cs typeface="+mn-cs"/>
              </a:rPr>
              <a:t>b </a:t>
            </a:r>
            <a:endParaRPr lang="en-US" dirty="0"/>
          </a:p>
          <a:p>
            <a:r>
              <a:rPr lang="en-US" sz="1200" kern="1200" dirty="0">
                <a:solidFill>
                  <a:schemeClr val="tx1"/>
                </a:solidFill>
                <a:effectLst/>
                <a:latin typeface="+mn-lt"/>
                <a:ea typeface="+mn-ea"/>
                <a:cs typeface="+mn-cs"/>
              </a:rPr>
              <a:t>l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d </a:t>
            </a:r>
            <a:endParaRPr lang="en-US" dirty="0"/>
          </a:p>
          <a:p>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n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v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n </a:t>
            </a:r>
            <a:endParaRPr lang="en-US" dirty="0"/>
          </a:p>
          <a:p>
            <a:r>
              <a:rPr lang="en-US" sz="1200" kern="1200" dirty="0">
                <a:solidFill>
                  <a:schemeClr val="tx1"/>
                </a:solidFill>
                <a:effectLst/>
                <a:latin typeface="+mn-lt"/>
                <a:ea typeface="+mn-ea"/>
                <a:cs typeface="+mn-cs"/>
              </a:rPr>
              <a:t>t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n </a:t>
            </a:r>
            <a:endParaRPr lang="en-US" dirty="0"/>
          </a:p>
          <a:p>
            <a:r>
              <a:rPr lang="en-US" sz="1200" kern="1200" dirty="0">
                <a:solidFill>
                  <a:schemeClr val="tx1"/>
                </a:solidFill>
                <a:effectLst/>
                <a:latin typeface="+mn-lt"/>
                <a:ea typeface="+mn-ea"/>
                <a:cs typeface="+mn-cs"/>
              </a:rPr>
              <a:t>o </a:t>
            </a:r>
            <a:endParaRPr lang="en-US" dirty="0"/>
          </a:p>
          <a:p>
            <a:r>
              <a:rPr lang="en-US" sz="1200" kern="1200" dirty="0">
                <a:solidFill>
                  <a:schemeClr val="tx1"/>
                </a:solidFill>
                <a:effectLst/>
                <a:latin typeface="+mn-lt"/>
                <a:ea typeface="+mn-ea"/>
                <a:cs typeface="+mn-cs"/>
              </a:rPr>
              <a:t>t </a:t>
            </a:r>
            <a:endParaRPr lang="en-US" dirty="0"/>
          </a:p>
          <a:p>
            <a:r>
              <a:rPr lang="en-US" sz="1200" kern="1200" dirty="0">
                <a:solidFill>
                  <a:schemeClr val="tx1"/>
                </a:solidFill>
                <a:effectLst/>
                <a:latin typeface="+mn-lt"/>
                <a:ea typeface="+mn-ea"/>
                <a:cs typeface="+mn-cs"/>
              </a:rPr>
              <a:t>r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q </a:t>
            </a:r>
            <a:endParaRPr lang="en-US" dirty="0"/>
          </a:p>
          <a:p>
            <a:r>
              <a:rPr lang="en-US" sz="1200" kern="1200" dirty="0">
                <a:solidFill>
                  <a:schemeClr val="tx1"/>
                </a:solidFill>
                <a:effectLst/>
                <a:latin typeface="+mn-lt"/>
                <a:ea typeface="+mn-ea"/>
                <a:cs typeface="+mn-cs"/>
              </a:rPr>
              <a:t>u </a:t>
            </a:r>
            <a:endParaRPr lang="en-US" dirty="0"/>
          </a:p>
          <a:p>
            <a:r>
              <a:rPr lang="en-US" sz="1200" kern="1200" dirty="0">
                <a:solidFill>
                  <a:schemeClr val="tx1"/>
                </a:solidFill>
                <a:effectLst/>
                <a:latin typeface="+mn-lt"/>
                <a:ea typeface="+mn-ea"/>
                <a:cs typeface="+mn-cs"/>
              </a:rPr>
              <a:t>u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t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d </a:t>
            </a:r>
            <a:endParaRPr lang="en-US" dirty="0"/>
          </a:p>
          <a:p>
            <a:r>
              <a:rPr lang="en-US" sz="1200" kern="1200" dirty="0">
                <a:solidFill>
                  <a:schemeClr val="tx1"/>
                </a:solidFill>
                <a:effectLst/>
                <a:latin typeface="+mn-lt"/>
                <a:ea typeface="+mn-ea"/>
                <a:cs typeface="+mn-cs"/>
              </a:rPr>
              <a:t>O </a:t>
            </a:r>
            <a:endParaRPr lang="en-US" dirty="0"/>
          </a:p>
          <a:p>
            <a:r>
              <a:rPr lang="en-US" sz="1200" kern="1200" dirty="0">
                <a:solidFill>
                  <a:schemeClr val="tx1"/>
                </a:solidFill>
                <a:effectLst/>
                <a:latin typeface="+mn-lt"/>
                <a:ea typeface="+mn-ea"/>
                <a:cs typeface="+mn-cs"/>
              </a:rPr>
              <a:t>R </a:t>
            </a:r>
            <a:endParaRPr lang="en-US" dirty="0"/>
          </a:p>
          <a:p>
            <a:r>
              <a:rPr lang="en-US" sz="1200" kern="1200" dirty="0">
                <a:solidFill>
                  <a:schemeClr val="tx1"/>
                </a:solidFill>
                <a:effectLst/>
                <a:latin typeface="+mn-lt"/>
                <a:ea typeface="+mn-ea"/>
                <a:cs typeface="+mn-cs"/>
              </a:rPr>
              <a:t>1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1 </a:t>
            </a:r>
            <a:endParaRPr lang="en-US" dirty="0"/>
          </a:p>
          <a:p>
            <a:r>
              <a:rPr lang="en-US" sz="1200" kern="1200" dirty="0">
                <a:solidFill>
                  <a:schemeClr val="tx1"/>
                </a:solidFill>
                <a:effectLst/>
                <a:latin typeface="+mn-lt"/>
                <a:ea typeface="+mn-ea"/>
                <a:cs typeface="+mn-cs"/>
              </a:rPr>
              <a:t>9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9 </a:t>
            </a:r>
            <a:endParaRPr lang="en-US" dirty="0"/>
          </a:p>
          <a:p>
            <a:r>
              <a:rPr lang="en-US" sz="1200" kern="1200" dirty="0">
                <a:solidFill>
                  <a:schemeClr val="tx1"/>
                </a:solidFill>
                <a:effectLst/>
                <a:latin typeface="+mn-lt"/>
                <a:ea typeface="+mn-ea"/>
                <a:cs typeface="+mn-cs"/>
              </a:rPr>
              <a:t>5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1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3 </a:t>
            </a:r>
            <a:endParaRPr lang="en-US" dirty="0"/>
          </a:p>
          <a:p>
            <a:r>
              <a:rPr lang="en-US" sz="1200" kern="1200" dirty="0">
                <a:solidFill>
                  <a:schemeClr val="tx1"/>
                </a:solidFill>
                <a:effectLst/>
                <a:latin typeface="+mn-lt"/>
                <a:ea typeface="+mn-ea"/>
                <a:cs typeface="+mn-cs"/>
              </a:rPr>
              <a:t>4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l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d </a:t>
            </a:r>
            <a:endParaRPr lang="en-US" dirty="0"/>
          </a:p>
          <a:p>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n </a:t>
            </a:r>
            <a:endParaRPr lang="en-US" dirty="0"/>
          </a:p>
          <a:p>
            <a:r>
              <a:rPr lang="en-US" sz="1200" kern="1200" dirty="0">
                <a:solidFill>
                  <a:schemeClr val="tx1"/>
                </a:solidFill>
                <a:effectLst/>
                <a:latin typeface="+mn-lt"/>
                <a:ea typeface="+mn-ea"/>
                <a:cs typeface="+mn-cs"/>
              </a:rPr>
              <a:t>g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n </a:t>
            </a:r>
            <a:endParaRPr lang="en-US" dirty="0"/>
          </a:p>
          <a:p>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r </a:t>
            </a:r>
            <a:endParaRPr lang="en-US" dirty="0"/>
          </a:p>
          <a:p>
            <a:r>
              <a:rPr lang="en-US" sz="1200" kern="1200" dirty="0">
                <a:solidFill>
                  <a:schemeClr val="tx1"/>
                </a:solidFill>
                <a:effectLst/>
                <a:latin typeface="+mn-lt"/>
                <a:ea typeface="+mn-ea"/>
                <a:cs typeface="+mn-cs"/>
              </a:rPr>
              <a:t>r </a:t>
            </a:r>
            <a:endParaRPr lang="en-US" dirty="0"/>
          </a:p>
          <a:p>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n </a:t>
            </a:r>
            <a:endParaRPr lang="en-US" dirty="0"/>
          </a:p>
          <a:p>
            <a:r>
              <a:rPr lang="en-US" sz="1200" kern="1200" dirty="0">
                <a:solidFill>
                  <a:schemeClr val="tx1"/>
                </a:solidFill>
                <a:effectLst/>
                <a:latin typeface="+mn-lt"/>
                <a:ea typeface="+mn-ea"/>
                <a:cs typeface="+mn-cs"/>
              </a:rPr>
              <a:t>d </a:t>
            </a:r>
            <a:endParaRPr lang="en-US" dirty="0"/>
          </a:p>
          <a:p>
            <a:r>
              <a:rPr lang="en-US" sz="1200" kern="1200" dirty="0">
                <a:solidFill>
                  <a:schemeClr val="tx1"/>
                </a:solidFill>
                <a:effectLst/>
                <a:latin typeface="+mn-lt"/>
                <a:ea typeface="+mn-ea"/>
                <a:cs typeface="+mn-cs"/>
              </a:rPr>
              <a:t>n </a:t>
            </a:r>
            <a:endParaRPr lang="en-US" dirty="0"/>
          </a:p>
          <a:p>
            <a:r>
              <a:rPr lang="en-US" sz="1200" kern="1200" dirty="0">
                <a:solidFill>
                  <a:schemeClr val="tx1"/>
                </a:solidFill>
                <a:effectLst/>
                <a:latin typeface="+mn-lt"/>
                <a:ea typeface="+mn-ea"/>
                <a:cs typeface="+mn-cs"/>
              </a:rPr>
              <a:t>t </a:t>
            </a:r>
            <a:endParaRPr lang="en-US" dirty="0"/>
          </a:p>
          <a:p>
            <a:r>
              <a:rPr lang="en-US" sz="1200" kern="1200" dirty="0">
                <a:solidFill>
                  <a:schemeClr val="tx1"/>
                </a:solidFill>
                <a:effectLst/>
                <a:latin typeface="+mn-lt"/>
                <a:ea typeface="+mn-ea"/>
                <a:cs typeface="+mn-cs"/>
              </a:rPr>
              <a:t>b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2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t </a:t>
            </a:r>
            <a:endParaRPr lang="en-US" dirty="0"/>
          </a:p>
          <a:p>
            <a:r>
              <a:rPr lang="en-US" sz="1200" kern="1200" dirty="0">
                <a:solidFill>
                  <a:schemeClr val="tx1"/>
                </a:solidFill>
                <a:effectLst/>
                <a:latin typeface="+mn-lt"/>
                <a:ea typeface="+mn-ea"/>
                <a:cs typeface="+mn-cs"/>
              </a:rPr>
              <a:t>w </a:t>
            </a:r>
            <a:endParaRPr lang="en-US" dirty="0"/>
          </a:p>
          <a:p>
            <a:r>
              <a:rPr lang="en-US" sz="1200" kern="1200" dirty="0">
                <a:solidFill>
                  <a:schemeClr val="tx1"/>
                </a:solidFill>
                <a:effectLst/>
                <a:latin typeface="+mn-lt"/>
                <a:ea typeface="+mn-ea"/>
                <a:cs typeface="+mn-cs"/>
              </a:rPr>
              <a:t>2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7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n </a:t>
            </a:r>
            <a:endParaRPr lang="en-US" dirty="0"/>
          </a:p>
          <a:p>
            <a:r>
              <a:rPr lang="en-US" sz="1200" kern="1200" dirty="0">
                <a:solidFill>
                  <a:schemeClr val="tx1"/>
                </a:solidFill>
                <a:effectLst/>
                <a:latin typeface="+mn-lt"/>
                <a:ea typeface="+mn-ea"/>
                <a:cs typeface="+mn-cs"/>
              </a:rPr>
              <a:t>g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a </a:t>
            </a:r>
            <a:endParaRPr lang="en-US" dirty="0"/>
          </a:p>
          <a:p>
            <a:r>
              <a:rPr lang="en-US" sz="1200" kern="1200" dirty="0">
                <a:solidFill>
                  <a:schemeClr val="tx1"/>
                </a:solidFill>
                <a:effectLst/>
                <a:latin typeface="+mn-lt"/>
                <a:ea typeface="+mn-ea"/>
                <a:cs typeface="+mn-cs"/>
              </a:rPr>
              <a:t>r </a:t>
            </a:r>
            <a:endParaRPr lang="en-US" dirty="0"/>
          </a:p>
          <a:p>
            <a:r>
              <a:rPr lang="en-US" sz="1200" kern="1200" dirty="0">
                <a:solidFill>
                  <a:schemeClr val="tx1"/>
                </a:solidFill>
                <a:effectLst/>
                <a:latin typeface="+mn-lt"/>
                <a:ea typeface="+mn-ea"/>
                <a:cs typeface="+mn-cs"/>
              </a:rPr>
              <a:t>d </a:t>
            </a:r>
            <a:endParaRPr lang="en-US" dirty="0"/>
          </a:p>
          <a:p>
            <a:r>
              <a:rPr lang="en-US" sz="1200" kern="1200" dirty="0">
                <a:solidFill>
                  <a:schemeClr val="tx1"/>
                </a:solidFill>
                <a:effectLst/>
                <a:latin typeface="+mn-lt"/>
                <a:ea typeface="+mn-ea"/>
                <a:cs typeface="+mn-cs"/>
              </a:rPr>
              <a:t>o </a:t>
            </a:r>
            <a:endParaRPr lang="en-US" dirty="0"/>
          </a:p>
          <a:p>
            <a:r>
              <a:rPr lang="en-US" sz="1200" kern="1200" dirty="0">
                <a:solidFill>
                  <a:schemeClr val="tx1"/>
                </a:solidFill>
                <a:effectLst/>
                <a:latin typeface="+mn-lt"/>
                <a:ea typeface="+mn-ea"/>
                <a:cs typeface="+mn-cs"/>
              </a:rPr>
              <a:t>j </a:t>
            </a:r>
            <a:endParaRPr lang="en-US" dirty="0"/>
          </a:p>
          <a:p>
            <a:r>
              <a:rPr lang="en-US" sz="1200" kern="1200" dirty="0">
                <a:solidFill>
                  <a:schemeClr val="tx1"/>
                </a:solidFill>
                <a:effectLst/>
                <a:latin typeface="+mn-lt"/>
                <a:ea typeface="+mn-ea"/>
                <a:cs typeface="+mn-cs"/>
              </a:rPr>
              <a:t>u </a:t>
            </a:r>
            <a:endParaRPr lang="en-US" dirty="0"/>
          </a:p>
          <a:p>
            <a:r>
              <a:rPr lang="en-US" sz="1200" kern="1200" dirty="0">
                <a:solidFill>
                  <a:schemeClr val="tx1"/>
                </a:solidFill>
                <a:effectLst/>
                <a:latin typeface="+mn-lt"/>
                <a:ea typeface="+mn-ea"/>
                <a:cs typeface="+mn-cs"/>
              </a:rPr>
              <a:t>u </a:t>
            </a:r>
            <a:endParaRPr lang="en-US" dirty="0"/>
          </a:p>
          <a:p>
            <a:r>
              <a:rPr lang="en-US" sz="1200" kern="1200" dirty="0">
                <a:solidFill>
                  <a:schemeClr val="tx1"/>
                </a:solidFill>
                <a:effectLst/>
                <a:latin typeface="+mn-lt"/>
                <a:ea typeface="+mn-ea"/>
                <a:cs typeface="+mn-cs"/>
              </a:rPr>
              <a:t>p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t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n </a:t>
            </a:r>
            <a:endParaRPr lang="en-US" dirty="0"/>
          </a:p>
          <a:p>
            <a:r>
              <a:rPr lang="en-US" sz="1200" kern="1200" dirty="0">
                <a:solidFill>
                  <a:schemeClr val="tx1"/>
                </a:solidFill>
                <a:effectLst/>
                <a:latin typeface="+mn-lt"/>
                <a:ea typeface="+mn-ea"/>
                <a:cs typeface="+mn-cs"/>
              </a:rPr>
              <a:t>d </a:t>
            </a:r>
            <a:endParaRPr lang="en-US" dirty="0"/>
          </a:p>
          <a:p>
            <a:r>
              <a:rPr lang="en-US" sz="1200" kern="1200" dirty="0">
                <a:solidFill>
                  <a:schemeClr val="tx1"/>
                </a:solidFill>
                <a:effectLst/>
                <a:latin typeface="+mn-lt"/>
                <a:ea typeface="+mn-ea"/>
                <a:cs typeface="+mn-cs"/>
              </a:rPr>
              <a:t>o </a:t>
            </a:r>
            <a:endParaRPr lang="en-US" dirty="0"/>
          </a:p>
          <a:p>
            <a:r>
              <a:rPr lang="en-US" sz="1200" kern="1200" dirty="0">
                <a:solidFill>
                  <a:schemeClr val="tx1"/>
                </a:solidFill>
                <a:effectLst/>
                <a:latin typeface="+mn-lt"/>
                <a:ea typeface="+mn-ea"/>
                <a:cs typeface="+mn-cs"/>
              </a:rPr>
              <a:t>a </a:t>
            </a:r>
            <a:endParaRPr lang="en-US" dirty="0"/>
          </a:p>
          <a:p>
            <a:r>
              <a:rPr lang="en-US" sz="1200" kern="1200" dirty="0">
                <a:solidFill>
                  <a:schemeClr val="tx1"/>
                </a:solidFill>
                <a:effectLst/>
                <a:latin typeface="+mn-lt"/>
                <a:ea typeface="+mn-ea"/>
                <a:cs typeface="+mn-cs"/>
              </a:rPr>
              <a:t>h </a:t>
            </a:r>
            <a:endParaRPr lang="en-US" dirty="0"/>
          </a:p>
          <a:p>
            <a:r>
              <a:rPr lang="en-US" sz="1200" kern="1200" dirty="0">
                <a:solidFill>
                  <a:schemeClr val="tx1"/>
                </a:solidFill>
                <a:effectLst/>
                <a:latin typeface="+mn-lt"/>
                <a:ea typeface="+mn-ea"/>
                <a:cs typeface="+mn-cs"/>
              </a:rPr>
              <a:t>d </a:t>
            </a:r>
            <a:endParaRPr lang="en-US" dirty="0"/>
          </a:p>
          <a:p>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j </a:t>
            </a:r>
            <a:endParaRPr lang="en-US" dirty="0"/>
          </a:p>
          <a:p>
            <a:r>
              <a:rPr lang="en-US" sz="1200" kern="1200" dirty="0">
                <a:solidFill>
                  <a:schemeClr val="tx1"/>
                </a:solidFill>
                <a:effectLst/>
                <a:latin typeface="+mn-lt"/>
                <a:ea typeface="+mn-ea"/>
                <a:cs typeface="+mn-cs"/>
              </a:rPr>
              <a:t>g </a:t>
            </a:r>
            <a:endParaRPr lang="en-US" dirty="0"/>
          </a:p>
          <a:p>
            <a:r>
              <a:rPr lang="en-US" sz="1200" kern="1200" dirty="0">
                <a:solidFill>
                  <a:schemeClr val="tx1"/>
                </a:solidFill>
                <a:effectLst/>
                <a:latin typeface="+mn-lt"/>
                <a:ea typeface="+mn-ea"/>
                <a:cs typeface="+mn-cs"/>
              </a:rPr>
              <a:t>d </a:t>
            </a:r>
            <a:endParaRPr lang="en-US" dirty="0"/>
          </a:p>
          <a:p>
            <a:r>
              <a:rPr lang="en-US" sz="1200" kern="1200" dirty="0">
                <a:solidFill>
                  <a:schemeClr val="tx1"/>
                </a:solidFill>
                <a:effectLst/>
                <a:latin typeface="+mn-lt"/>
                <a:ea typeface="+mn-ea"/>
                <a:cs typeface="+mn-cs"/>
              </a:rPr>
              <a:t>u </a:t>
            </a:r>
            <a:endParaRPr lang="en-US" dirty="0"/>
          </a:p>
          <a:p>
            <a:r>
              <a:rPr lang="en-US" sz="1200" kern="1200" dirty="0">
                <a:solidFill>
                  <a:schemeClr val="tx1"/>
                </a:solidFill>
                <a:effectLst/>
                <a:latin typeface="+mn-lt"/>
                <a:ea typeface="+mn-ea"/>
                <a:cs typeface="+mn-cs"/>
              </a:rPr>
              <a:t>h </a:t>
            </a:r>
            <a:endParaRPr lang="en-US" dirty="0"/>
          </a:p>
          <a:p>
            <a:r>
              <a:rPr lang="en-US" sz="1200" kern="1200" dirty="0">
                <a:solidFill>
                  <a:schemeClr val="tx1"/>
                </a:solidFill>
                <a:effectLst/>
                <a:latin typeface="+mn-lt"/>
                <a:ea typeface="+mn-ea"/>
                <a:cs typeface="+mn-cs"/>
              </a:rPr>
              <a:t>v </a:t>
            </a:r>
            <a:endParaRPr lang="en-US" dirty="0"/>
          </a:p>
          <a:p>
            <a:r>
              <a:rPr lang="en-US" sz="1200" kern="1200" dirty="0">
                <a:solidFill>
                  <a:schemeClr val="tx1"/>
                </a:solidFill>
                <a:effectLst/>
                <a:latin typeface="+mn-lt"/>
                <a:ea typeface="+mn-ea"/>
                <a:cs typeface="+mn-cs"/>
              </a:rPr>
              <a:t>d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r </a:t>
            </a:r>
            <a:endParaRPr lang="en-US" dirty="0"/>
          </a:p>
          <a:p>
            <a:r>
              <a:rPr lang="en-US" sz="1200" kern="1200" dirty="0">
                <a:solidFill>
                  <a:schemeClr val="tx1"/>
                </a:solidFill>
                <a:effectLst/>
                <a:latin typeface="+mn-lt"/>
                <a:ea typeface="+mn-ea"/>
                <a:cs typeface="+mn-cs"/>
              </a:rPr>
              <a:t>t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d </a:t>
            </a:r>
            <a:endParaRPr lang="en-US" dirty="0"/>
          </a:p>
          <a:p>
            <a:r>
              <a:rPr lang="en-US" sz="1200" kern="1200" dirty="0">
                <a:solidFill>
                  <a:schemeClr val="tx1"/>
                </a:solidFill>
                <a:effectLst/>
                <a:latin typeface="+mn-lt"/>
                <a:ea typeface="+mn-ea"/>
                <a:cs typeface="+mn-cs"/>
              </a:rPr>
              <a:t>2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l </a:t>
            </a:r>
            <a:endParaRPr lang="en-US" dirty="0"/>
          </a:p>
          <a:p>
            <a:r>
              <a:rPr lang="en-US" sz="1200" kern="1200" dirty="0">
                <a:solidFill>
                  <a:schemeClr val="tx1"/>
                </a:solidFill>
                <a:effectLst/>
                <a:latin typeface="+mn-lt"/>
                <a:ea typeface="+mn-ea"/>
                <a:cs typeface="+mn-cs"/>
              </a:rPr>
              <a:t>o </a:t>
            </a:r>
            <a:endParaRPr lang="en-US" dirty="0"/>
          </a:p>
          <a:p>
            <a:r>
              <a:rPr lang="en-US" sz="1200" kern="1200" dirty="0">
                <a:solidFill>
                  <a:schemeClr val="tx1"/>
                </a:solidFill>
                <a:effectLst/>
                <a:latin typeface="+mn-lt"/>
                <a:ea typeface="+mn-ea"/>
                <a:cs typeface="+mn-cs"/>
              </a:rPr>
              <a:t>w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u </a:t>
            </a:r>
            <a:endParaRPr lang="en-US" dirty="0"/>
          </a:p>
          <a:p>
            <a:r>
              <a:rPr lang="en-US" sz="1200" kern="1200" dirty="0">
                <a:solidFill>
                  <a:schemeClr val="tx1"/>
                </a:solidFill>
                <a:effectLst/>
                <a:latin typeface="+mn-lt"/>
                <a:ea typeface="+mn-ea"/>
                <a:cs typeface="+mn-cs"/>
              </a:rPr>
              <a:t>n </a:t>
            </a:r>
            <a:endParaRPr lang="en-US" dirty="0"/>
          </a:p>
          <a:p>
            <a:r>
              <a:rPr lang="en-US" sz="1200" kern="1200" dirty="0">
                <a:solidFill>
                  <a:schemeClr val="tx1"/>
                </a:solidFill>
                <a:effectLst/>
                <a:latin typeface="+mn-lt"/>
                <a:ea typeface="+mn-ea"/>
                <a:cs typeface="+mn-cs"/>
              </a:rPr>
              <a:t>a </a:t>
            </a:r>
            <a:endParaRPr lang="en-US" dirty="0"/>
          </a:p>
          <a:p>
            <a:r>
              <a:rPr lang="en-US" sz="1200" kern="1200" dirty="0">
                <a:solidFill>
                  <a:schemeClr val="tx1"/>
                </a:solidFill>
                <a:effectLst/>
                <a:latin typeface="+mn-lt"/>
                <a:ea typeface="+mn-ea"/>
                <a:cs typeface="+mn-cs"/>
              </a:rPr>
              <a:t>d </a:t>
            </a:r>
            <a:endParaRPr lang="en-US" dirty="0"/>
          </a:p>
          <a:p>
            <a:r>
              <a:rPr lang="en-US" sz="1200" kern="1200" dirty="0">
                <a:solidFill>
                  <a:schemeClr val="tx1"/>
                </a:solidFill>
                <a:effectLst/>
                <a:latin typeface="+mn-lt"/>
                <a:ea typeface="+mn-ea"/>
                <a:cs typeface="+mn-cs"/>
              </a:rPr>
              <a:t>j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l </a:t>
            </a:r>
            <a:endParaRPr lang="en-US" dirty="0"/>
          </a:p>
          <a:p>
            <a:r>
              <a:rPr lang="en-US" sz="1200" kern="1200" dirty="0">
                <a:solidFill>
                  <a:schemeClr val="tx1"/>
                </a:solidFill>
                <a:effectLst/>
                <a:latin typeface="+mn-lt"/>
                <a:ea typeface="+mn-ea"/>
                <a:cs typeface="+mn-cs"/>
              </a:rPr>
              <a:t>a </a:t>
            </a:r>
            <a:endParaRPr lang="en-US" dirty="0"/>
          </a:p>
          <a:p>
            <a:r>
              <a:rPr lang="en-US" sz="1200" kern="1200" dirty="0">
                <a:solidFill>
                  <a:schemeClr val="tx1"/>
                </a:solidFill>
                <a:effectLst/>
                <a:latin typeface="+mn-lt"/>
                <a:ea typeface="+mn-ea"/>
                <a:cs typeface="+mn-cs"/>
              </a:rPr>
              <a:t>t </a:t>
            </a:r>
            <a:endParaRPr lang="en-US" dirty="0"/>
          </a:p>
          <a:p>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o </a:t>
            </a:r>
            <a:endParaRPr lang="en-US" dirty="0"/>
          </a:p>
          <a:p>
            <a:r>
              <a:rPr lang="en-US" sz="1200" kern="1200" dirty="0">
                <a:solidFill>
                  <a:schemeClr val="tx1"/>
                </a:solidFill>
                <a:effectLst/>
                <a:latin typeface="+mn-lt"/>
                <a:ea typeface="+mn-ea"/>
                <a:cs typeface="+mn-cs"/>
              </a:rPr>
              <a:t>o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w </a:t>
            </a:r>
            <a:endParaRPr lang="en-US" dirty="0"/>
          </a:p>
          <a:p>
            <a:r>
              <a:rPr lang="en-US" sz="1200" kern="1200" dirty="0">
                <a:solidFill>
                  <a:schemeClr val="tx1"/>
                </a:solidFill>
                <a:effectLst/>
                <a:latin typeface="+mn-lt"/>
                <a:ea typeface="+mn-ea"/>
                <a:cs typeface="+mn-cs"/>
              </a:rPr>
              <a:t>8 </a:t>
            </a:r>
            <a:endParaRPr lang="en-US" dirty="0"/>
          </a:p>
          <a:p>
            <a:r>
              <a:rPr lang="en-US" sz="1200" kern="1200" dirty="0">
                <a:solidFill>
                  <a:schemeClr val="tx1"/>
                </a:solidFill>
                <a:effectLst/>
                <a:latin typeface="+mn-lt"/>
                <a:ea typeface="+mn-ea"/>
                <a:cs typeface="+mn-cs"/>
              </a:rPr>
              <a:t>a </a:t>
            </a:r>
            <a:endParaRPr lang="en-US" dirty="0"/>
          </a:p>
          <a:p>
            <a:r>
              <a:rPr lang="en-US" sz="1200" kern="1200" dirty="0">
                <a:solidFill>
                  <a:schemeClr val="tx1"/>
                </a:solidFill>
                <a:effectLst/>
                <a:latin typeface="+mn-lt"/>
                <a:ea typeface="+mn-ea"/>
                <a:cs typeface="+mn-cs"/>
              </a:rPr>
              <a:t>r </a:t>
            </a:r>
            <a:endParaRPr lang="en-US" dirty="0"/>
          </a:p>
          <a:p>
            <a:r>
              <a:rPr lang="en-US" sz="1200" kern="1200" dirty="0">
                <a:solidFill>
                  <a:schemeClr val="tx1"/>
                </a:solidFill>
                <a:effectLst/>
                <a:latin typeface="+mn-lt"/>
                <a:ea typeface="+mn-ea"/>
                <a:cs typeface="+mn-cs"/>
              </a:rPr>
              <a:t>k </a:t>
            </a:r>
            <a:endParaRPr lang="en-US" dirty="0"/>
          </a:p>
          <a:p>
            <a:r>
              <a:rPr lang="en-US" sz="1200" kern="1200" dirty="0">
                <a:solidFill>
                  <a:schemeClr val="tx1"/>
                </a:solidFill>
                <a:effectLst/>
                <a:latin typeface="+mn-lt"/>
                <a:ea typeface="+mn-ea"/>
                <a:cs typeface="+mn-cs"/>
              </a:rPr>
              <a:t>a </a:t>
            </a:r>
            <a:endParaRPr lang="en-US" dirty="0"/>
          </a:p>
          <a:p>
            <a:r>
              <a:rPr lang="en-US" sz="1200" kern="1200" dirty="0">
                <a:solidFill>
                  <a:schemeClr val="tx1"/>
                </a:solidFill>
                <a:effectLst/>
                <a:latin typeface="+mn-lt"/>
                <a:ea typeface="+mn-ea"/>
                <a:cs typeface="+mn-cs"/>
              </a:rPr>
              <a:t>n </a:t>
            </a:r>
            <a:endParaRPr lang="en-US" dirty="0"/>
          </a:p>
          <a:p>
            <a:r>
              <a:rPr lang="en-US" sz="1200" kern="1200" dirty="0">
                <a:solidFill>
                  <a:schemeClr val="tx1"/>
                </a:solidFill>
                <a:effectLst/>
                <a:latin typeface="+mn-lt"/>
                <a:ea typeface="+mn-ea"/>
                <a:cs typeface="+mn-cs"/>
              </a:rPr>
              <a:t>a </a:t>
            </a:r>
            <a:endParaRPr lang="en-US" dirty="0"/>
          </a:p>
          <a:p>
            <a:r>
              <a:rPr lang="en-US" sz="1200" kern="1200" dirty="0">
                <a:solidFill>
                  <a:schemeClr val="tx1"/>
                </a:solidFill>
                <a:effectLst/>
                <a:latin typeface="+mn-lt"/>
                <a:ea typeface="+mn-ea"/>
                <a:cs typeface="+mn-cs"/>
              </a:rPr>
              <a:t>a </a:t>
            </a:r>
            <a:endParaRPr lang="en-US" dirty="0"/>
          </a:p>
          <a:p>
            <a:r>
              <a:rPr lang="en-US" sz="1200" kern="1200" dirty="0">
                <a:solidFill>
                  <a:schemeClr val="tx1"/>
                </a:solidFill>
                <a:effectLst/>
                <a:latin typeface="+mn-lt"/>
                <a:ea typeface="+mn-ea"/>
                <a:cs typeface="+mn-cs"/>
              </a:rPr>
              <a:t>r </a:t>
            </a:r>
            <a:endParaRPr lang="en-US" dirty="0"/>
          </a:p>
          <a:p>
            <a:r>
              <a:rPr lang="en-US" sz="1200" kern="1200" dirty="0">
                <a:solidFill>
                  <a:schemeClr val="tx1"/>
                </a:solidFill>
                <a:effectLst/>
                <a:latin typeface="+mn-lt"/>
                <a:ea typeface="+mn-ea"/>
                <a:cs typeface="+mn-cs"/>
              </a:rPr>
              <a:t>k </a:t>
            </a:r>
            <a:endParaRPr lang="en-US" dirty="0"/>
          </a:p>
          <a:p>
            <a:r>
              <a:rPr lang="en-US" sz="1200" kern="1200" dirty="0">
                <a:solidFill>
                  <a:schemeClr val="tx1"/>
                </a:solidFill>
                <a:effectLst/>
                <a:latin typeface="+mn-lt"/>
                <a:ea typeface="+mn-ea"/>
                <a:cs typeface="+mn-cs"/>
              </a:rPr>
              <a:t>a </a:t>
            </a:r>
            <a:endParaRPr lang="en-US" dirty="0"/>
          </a:p>
          <a:p>
            <a:r>
              <a:rPr lang="en-US" sz="1200" kern="1200" dirty="0">
                <a:solidFill>
                  <a:schemeClr val="tx1"/>
                </a:solidFill>
                <a:effectLst/>
                <a:latin typeface="+mn-lt"/>
                <a:ea typeface="+mn-ea"/>
                <a:cs typeface="+mn-cs"/>
              </a:rPr>
              <a:t>n </a:t>
            </a:r>
            <a:endParaRPr lang="en-US" dirty="0"/>
          </a:p>
          <a:p>
            <a:r>
              <a:rPr lang="en-US" sz="1200" kern="1200" dirty="0">
                <a:solidFill>
                  <a:schemeClr val="tx1"/>
                </a:solidFill>
                <a:effectLst/>
                <a:latin typeface="+mn-lt"/>
                <a:ea typeface="+mn-ea"/>
                <a:cs typeface="+mn-cs"/>
              </a:rPr>
              <a:t>a </a:t>
            </a:r>
            <a:endParaRPr lang="en-US" dirty="0"/>
          </a:p>
          <a:p>
            <a:r>
              <a:rPr lang="en-US" sz="1200" kern="1200" dirty="0">
                <a:solidFill>
                  <a:schemeClr val="tx1"/>
                </a:solidFill>
                <a:effectLst/>
                <a:latin typeface="+mn-lt"/>
                <a:ea typeface="+mn-ea"/>
                <a:cs typeface="+mn-cs"/>
              </a:rPr>
              <a:t>l </a:t>
            </a:r>
            <a:endParaRPr lang="en-US" dirty="0"/>
          </a:p>
          <a:p>
            <a:r>
              <a:rPr lang="en-US" sz="1200" kern="1200" dirty="0">
                <a:solidFill>
                  <a:schemeClr val="tx1"/>
                </a:solidFill>
                <a:effectLst/>
                <a:latin typeface="+mn-lt"/>
                <a:ea typeface="+mn-ea"/>
                <a:cs typeface="+mn-cs"/>
              </a:rPr>
              <a:t>y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a </a:t>
            </a:r>
            <a:endParaRPr lang="en-US" dirty="0"/>
          </a:p>
          <a:p>
            <a:r>
              <a:rPr lang="en-US" sz="1200" kern="1200" dirty="0">
                <a:solidFill>
                  <a:schemeClr val="tx1"/>
                </a:solidFill>
                <a:effectLst/>
                <a:latin typeface="+mn-lt"/>
                <a:ea typeface="+mn-ea"/>
                <a:cs typeface="+mn-cs"/>
              </a:rPr>
              <a:t>c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v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u </a:t>
            </a:r>
            <a:endParaRPr lang="en-US" dirty="0"/>
          </a:p>
          <a:p>
            <a:r>
              <a:rPr lang="en-US" sz="1200" kern="1200" dirty="0">
                <a:solidFill>
                  <a:schemeClr val="tx1"/>
                </a:solidFill>
                <a:effectLst/>
                <a:latin typeface="+mn-lt"/>
                <a:ea typeface="+mn-ea"/>
                <a:cs typeface="+mn-cs"/>
              </a:rPr>
              <a:t>O </a:t>
            </a:r>
            <a:endParaRPr lang="en-US" dirty="0"/>
          </a:p>
          <a:p>
            <a:r>
              <a:rPr lang="en-US" sz="1200" kern="1200" dirty="0">
                <a:solidFill>
                  <a:schemeClr val="tx1"/>
                </a:solidFill>
                <a:effectLst/>
                <a:latin typeface="+mn-lt"/>
                <a:ea typeface="+mn-ea"/>
                <a:cs typeface="+mn-cs"/>
              </a:rPr>
              <a:t>R </a:t>
            </a:r>
            <a:endParaRPr lang="en-US" dirty="0"/>
          </a:p>
          <a:p>
            <a:r>
              <a:rPr lang="en-US" sz="1200" kern="1200" dirty="0">
                <a:solidFill>
                  <a:schemeClr val="tx1"/>
                </a:solidFill>
                <a:effectLst/>
                <a:latin typeface="+mn-lt"/>
                <a:ea typeface="+mn-ea"/>
                <a:cs typeface="+mn-cs"/>
              </a:rPr>
              <a:t>n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2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1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1 </a:t>
            </a:r>
            <a:endParaRPr lang="en-US" dirty="0"/>
          </a:p>
          <a:p>
            <a:r>
              <a:rPr lang="en-US" sz="1200" kern="1200" dirty="0">
                <a:solidFill>
                  <a:schemeClr val="tx1"/>
                </a:solidFill>
                <a:effectLst/>
                <a:latin typeface="+mn-lt"/>
                <a:ea typeface="+mn-ea"/>
                <a:cs typeface="+mn-cs"/>
              </a:rPr>
              <a:t>9 </a:t>
            </a:r>
            <a:endParaRPr lang="en-US" dirty="0"/>
          </a:p>
          <a:p>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9 9 </a:t>
            </a:r>
            <a:endParaRPr lang="en-US" dirty="0"/>
          </a:p>
          <a:p>
            <a:r>
              <a:rPr lang="en-US" sz="1200" kern="1200" dirty="0">
                <a:solidFill>
                  <a:schemeClr val="tx1"/>
                </a:solidFill>
                <a:effectLst/>
                <a:latin typeface="+mn-lt"/>
                <a:ea typeface="+mn-ea"/>
                <a:cs typeface="+mn-cs"/>
              </a:rPr>
              <a:t>a </a:t>
            </a:r>
            <a:endParaRPr lang="en-US" dirty="0"/>
          </a:p>
          <a:p>
            <a:r>
              <a:rPr lang="en-US" sz="1200" kern="1200" dirty="0">
                <a:solidFill>
                  <a:schemeClr val="tx1"/>
                </a:solidFill>
                <a:effectLst/>
                <a:latin typeface="+mn-lt"/>
                <a:ea typeface="+mn-ea"/>
                <a:cs typeface="+mn-cs"/>
              </a:rPr>
              <a:t>d </a:t>
            </a:r>
            <a:endParaRPr lang="en-US" dirty="0"/>
          </a:p>
          <a:p>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r </a:t>
            </a:r>
            <a:endParaRPr lang="en-US" dirty="0"/>
          </a:p>
          <a:p>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n </a:t>
            </a:r>
            <a:endParaRPr lang="en-US" dirty="0"/>
          </a:p>
          <a:p>
            <a:r>
              <a:rPr lang="en-US" sz="1200" kern="1200" dirty="0">
                <a:solidFill>
                  <a:schemeClr val="tx1"/>
                </a:solidFill>
                <a:effectLst/>
                <a:latin typeface="+mn-lt"/>
                <a:ea typeface="+mn-ea"/>
                <a:cs typeface="+mn-cs"/>
              </a:rPr>
              <a:t>g </a:t>
            </a:r>
            <a:endParaRPr lang="en-US" dirty="0"/>
          </a:p>
          <a:p>
            <a:r>
              <a:rPr lang="en-US" sz="1200" kern="1200" dirty="0">
                <a:solidFill>
                  <a:schemeClr val="tx1"/>
                </a:solidFill>
                <a:effectLst/>
                <a:latin typeface="+mn-lt"/>
                <a:ea typeface="+mn-ea"/>
                <a:cs typeface="+mn-cs"/>
              </a:rPr>
              <a:t>h </a:t>
            </a:r>
            <a:endParaRPr lang="en-US" dirty="0"/>
          </a:p>
          <a:p>
            <a:r>
              <a:rPr lang="en-US" sz="1200" kern="1200" dirty="0">
                <a:solidFill>
                  <a:schemeClr val="tx1"/>
                </a:solidFill>
                <a:effectLst/>
                <a:latin typeface="+mn-lt"/>
                <a:ea typeface="+mn-ea"/>
                <a:cs typeface="+mn-cs"/>
              </a:rPr>
              <a:t>o </a:t>
            </a:r>
            <a:endParaRPr lang="en-US" dirty="0"/>
          </a:p>
          <a:p>
            <a:r>
              <a:rPr lang="en-US" sz="1200" kern="1200" dirty="0">
                <a:solidFill>
                  <a:schemeClr val="tx1"/>
                </a:solidFill>
                <a:effectLst/>
                <a:latin typeface="+mn-lt"/>
                <a:ea typeface="+mn-ea"/>
                <a:cs typeface="+mn-cs"/>
              </a:rPr>
              <a:t>s </a:t>
            </a:r>
            <a:endParaRPr lang="en-US" dirty="0"/>
          </a:p>
          <a:p>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r </a:t>
            </a:r>
            <a:endParaRPr lang="en-US" dirty="0"/>
          </a:p>
          <a:p>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n </a:t>
            </a:r>
            <a:endParaRPr lang="en-US" dirty="0"/>
          </a:p>
          <a:p>
            <a:r>
              <a:rPr lang="en-US" sz="1200" kern="1200" dirty="0">
                <a:solidFill>
                  <a:schemeClr val="tx1"/>
                </a:solidFill>
                <a:effectLst/>
                <a:latin typeface="+mn-lt"/>
                <a:ea typeface="+mn-ea"/>
                <a:cs typeface="+mn-cs"/>
              </a:rPr>
              <a:t>g </a:t>
            </a:r>
            <a:endParaRPr lang="en-US" dirty="0"/>
          </a:p>
          <a:p>
            <a:r>
              <a:rPr lang="en-US" sz="1200" kern="1200" dirty="0">
                <a:solidFill>
                  <a:schemeClr val="tx1"/>
                </a:solidFill>
                <a:effectLst/>
                <a:latin typeface="+mn-lt"/>
                <a:ea typeface="+mn-ea"/>
                <a:cs typeface="+mn-cs"/>
              </a:rPr>
              <a:t>h </a:t>
            </a:r>
            <a:endParaRPr lang="en-US" dirty="0"/>
          </a:p>
          <a:p>
            <a:r>
              <a:rPr lang="en-US" sz="1200" kern="1200" dirty="0">
                <a:solidFill>
                  <a:schemeClr val="tx1"/>
                </a:solidFill>
                <a:effectLst/>
                <a:latin typeface="+mn-lt"/>
                <a:ea typeface="+mn-ea"/>
                <a:cs typeface="+mn-cs"/>
              </a:rPr>
              <a:t>o </a:t>
            </a:r>
            <a:endParaRPr lang="en-US" dirty="0"/>
          </a:p>
          <a:p>
            <a:r>
              <a:rPr lang="en-US" sz="1200" kern="1200" dirty="0">
                <a:solidFill>
                  <a:schemeClr val="tx1"/>
                </a:solidFill>
                <a:effectLst/>
                <a:latin typeface="+mn-lt"/>
                <a:ea typeface="+mn-ea"/>
                <a:cs typeface="+mn-cs"/>
              </a:rPr>
              <a:t>j </a:t>
            </a:r>
            <a:endParaRPr lang="en-US" dirty="0"/>
          </a:p>
          <a:p>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n </a:t>
            </a:r>
            <a:endParaRPr lang="en-US" dirty="0"/>
          </a:p>
          <a:p>
            <a:r>
              <a:rPr lang="en-US" sz="1200" kern="1200" dirty="0">
                <a:solidFill>
                  <a:schemeClr val="tx1"/>
                </a:solidFill>
                <a:effectLst/>
                <a:latin typeface="+mn-lt"/>
                <a:ea typeface="+mn-ea"/>
                <a:cs typeface="+mn-cs"/>
              </a:rPr>
              <a:t>u </a:t>
            </a:r>
            <a:endParaRPr lang="en-US" dirty="0"/>
          </a:p>
          <a:p>
            <a:r>
              <a:rPr lang="en-US" sz="1200" kern="1200" dirty="0">
                <a:solidFill>
                  <a:schemeClr val="tx1"/>
                </a:solidFill>
                <a:effectLst/>
                <a:latin typeface="+mn-lt"/>
                <a:ea typeface="+mn-ea"/>
                <a:cs typeface="+mn-cs"/>
              </a:rPr>
              <a:t>s </a:t>
            </a:r>
            <a:endParaRPr lang="en-US" dirty="0"/>
          </a:p>
          <a:p>
            <a:r>
              <a:rPr lang="en-US" sz="1200" kern="1200" dirty="0">
                <a:solidFill>
                  <a:schemeClr val="tx1"/>
                </a:solidFill>
                <a:effectLst/>
                <a:latin typeface="+mn-lt"/>
                <a:ea typeface="+mn-ea"/>
                <a:cs typeface="+mn-cs"/>
              </a:rPr>
              <a:t>g </a:t>
            </a:r>
            <a:endParaRPr lang="en-US" dirty="0"/>
          </a:p>
          <a:p>
            <a:r>
              <a:rPr lang="en-US" sz="1200" kern="1200" dirty="0">
                <a:solidFill>
                  <a:schemeClr val="tx1"/>
                </a:solidFill>
                <a:effectLst/>
                <a:latin typeface="+mn-lt"/>
                <a:ea typeface="+mn-ea"/>
                <a:cs typeface="+mn-cs"/>
              </a:rPr>
              <a:t>v </a:t>
            </a:r>
            <a:endParaRPr lang="en-US" dirty="0"/>
          </a:p>
          <a:p>
            <a:r>
              <a:rPr lang="en-US" sz="1200" kern="1200" dirty="0">
                <a:solidFill>
                  <a:schemeClr val="tx1"/>
                </a:solidFill>
                <a:effectLst/>
                <a:latin typeface="+mn-lt"/>
                <a:ea typeface="+mn-ea"/>
                <a:cs typeface="+mn-cs"/>
              </a:rPr>
              <a:t>t </a:t>
            </a:r>
            <a:endParaRPr lang="en-US" dirty="0"/>
          </a:p>
          <a:p>
            <a:r>
              <a:rPr lang="en-US" sz="1200" kern="1200" dirty="0">
                <a:solidFill>
                  <a:schemeClr val="tx1"/>
                </a:solidFill>
                <a:effectLst/>
                <a:latin typeface="+mn-lt"/>
                <a:ea typeface="+mn-ea"/>
                <a:cs typeface="+mn-cs"/>
              </a:rPr>
              <a:t>e </a:t>
            </a:r>
            <a:endParaRPr lang="en-US" dirty="0"/>
          </a:p>
          <a:p>
            <a:r>
              <a:rPr lang="en-US" sz="1200" kern="1200" dirty="0">
                <a:solidFill>
                  <a:schemeClr val="tx1"/>
                </a:solidFill>
                <a:effectLst/>
                <a:latin typeface="+mn-lt"/>
                <a:ea typeface="+mn-ea"/>
                <a:cs typeface="+mn-cs"/>
              </a:rPr>
              <a:t>c </a:t>
            </a:r>
            <a:endParaRPr lang="en-US" dirty="0"/>
          </a:p>
          <a:p>
            <a:r>
              <a:rPr lang="en-US" sz="1200" kern="1200" dirty="0">
                <a:solidFill>
                  <a:schemeClr val="tx1"/>
                </a:solidFill>
                <a:effectLst/>
                <a:latin typeface="+mn-lt"/>
                <a:ea typeface="+mn-ea"/>
                <a:cs typeface="+mn-cs"/>
              </a:rPr>
              <a:t>inhibitor (</a:t>
            </a:r>
            <a:r>
              <a:rPr lang="en-US" sz="1200" kern="1200" dirty="0" err="1">
                <a:solidFill>
                  <a:schemeClr val="tx1"/>
                </a:solidFill>
                <a:effectLst/>
                <a:latin typeface="+mn-lt"/>
                <a:ea typeface="+mn-ea"/>
                <a:cs typeface="+mn-cs"/>
              </a:rPr>
              <a:t>clopidogrel</a:t>
            </a:r>
            <a:r>
              <a:rPr lang="en-US" sz="1200" kern="1200" dirty="0">
                <a:solidFill>
                  <a:schemeClr val="tx1"/>
                </a:solidFill>
                <a:effectLst/>
                <a:latin typeface="+mn-lt"/>
                <a:ea typeface="+mn-ea"/>
                <a:cs typeface="+mn-cs"/>
              </a:rPr>
              <a:t> vs. </a:t>
            </a:r>
            <a:r>
              <a:rPr lang="en-US" sz="1200" kern="1200" dirty="0" err="1">
                <a:solidFill>
                  <a:schemeClr val="tx1"/>
                </a:solidFill>
                <a:effectLst/>
                <a:latin typeface="+mn-lt"/>
                <a:ea typeface="+mn-ea"/>
                <a:cs typeface="+mn-cs"/>
              </a:rPr>
              <a:t>prasugrel</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ticagrelor</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b="1" i="1" kern="1200" dirty="0">
                <a:solidFill>
                  <a:schemeClr val="tx1"/>
                </a:solidFill>
                <a:effectLst/>
                <a:latin typeface="+mn-lt"/>
                <a:ea typeface="+mn-ea"/>
                <a:cs typeface="+mn-cs"/>
              </a:rPr>
              <a:t>Conclusions</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Among PCI-treated MI patients, high maintenance dose aspirin was associated with similar rates of MACE, but greater risk of minor bleeding compared with those discharged on low-dose aspirin.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B19E23C-DD53-9841-B8DE-03FA1723C952}"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30310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FFC000"/>
                </a:solidFill>
              </a:rPr>
              <a:t>Enrolled 18,654</a:t>
            </a:r>
          </a:p>
          <a:p>
            <a:r>
              <a:rPr lang="en-US" sz="1200" b="0" i="0" u="none" strike="noStrike" kern="1200" baseline="0" dirty="0" err="1">
                <a:solidFill>
                  <a:schemeClr val="tx1"/>
                </a:solidFill>
                <a:latin typeface="+mn-lt"/>
                <a:ea typeface="+mn-ea"/>
                <a:cs typeface="+mn-cs"/>
              </a:rPr>
              <a:t>Ticagrelor</a:t>
            </a:r>
            <a:r>
              <a:rPr lang="en-US" sz="1200" b="0" i="0" u="none" strike="noStrike" kern="1200" baseline="0" dirty="0">
                <a:solidFill>
                  <a:schemeClr val="tx1"/>
                </a:solidFill>
                <a:latin typeface="+mn-lt"/>
                <a:ea typeface="+mn-ea"/>
                <a:cs typeface="+mn-cs"/>
              </a:rPr>
              <a:t> is an oral, reversible, direct-acting inhibitor of the adenosine diphosphate</a:t>
            </a:r>
          </a:p>
          <a:p>
            <a:r>
              <a:rPr lang="en-US" sz="1200" b="0" i="0" u="none" strike="noStrike" kern="1200" baseline="0" dirty="0">
                <a:solidFill>
                  <a:schemeClr val="tx1"/>
                </a:solidFill>
                <a:latin typeface="+mn-lt"/>
                <a:ea typeface="+mn-ea"/>
                <a:cs typeface="+mn-cs"/>
              </a:rPr>
              <a:t>receptor P2Y12 that has a more rapid onset and more pronounced platelet</a:t>
            </a:r>
          </a:p>
          <a:p>
            <a:r>
              <a:rPr lang="en-US" sz="1200" b="0" i="0" u="none" strike="noStrike" kern="1200" baseline="0" dirty="0">
                <a:solidFill>
                  <a:schemeClr val="tx1"/>
                </a:solidFill>
                <a:latin typeface="+mn-lt"/>
                <a:ea typeface="+mn-ea"/>
                <a:cs typeface="+mn-cs"/>
              </a:rPr>
              <a:t>inhibition than </a:t>
            </a:r>
            <a:r>
              <a:rPr lang="en-US" sz="1200" b="0" i="0" u="none" strike="noStrike" kern="1200" baseline="0" dirty="0" err="1">
                <a:solidFill>
                  <a:schemeClr val="tx1"/>
                </a:solidFill>
                <a:latin typeface="+mn-lt"/>
                <a:ea typeface="+mn-ea"/>
                <a:cs typeface="+mn-cs"/>
              </a:rPr>
              <a:t>clopidogrel</a:t>
            </a:r>
            <a:r>
              <a:rPr lang="en-US" sz="1200" b="0" i="0" u="none" strike="noStrike" kern="1200" baseline="0" dirty="0">
                <a:solidFill>
                  <a:schemeClr val="tx1"/>
                </a:solidFill>
                <a:latin typeface="+mn-lt"/>
                <a:ea typeface="+mn-ea"/>
                <a:cs typeface="+mn-cs"/>
              </a:rPr>
              <a:t>.</a:t>
            </a:r>
          </a:p>
          <a:p>
            <a:r>
              <a:rPr lang="en-US" sz="1200" b="1" i="0" u="none" strike="noStrike" kern="1200" baseline="0" dirty="0">
                <a:solidFill>
                  <a:schemeClr val="tx1"/>
                </a:solidFill>
                <a:latin typeface="+mn-lt"/>
                <a:ea typeface="+mn-ea"/>
                <a:cs typeface="+mn-cs"/>
              </a:rPr>
              <a:t>Methods</a:t>
            </a:r>
          </a:p>
          <a:p>
            <a:r>
              <a:rPr lang="en-US" sz="1200" b="0" i="0" u="none" strike="noStrike" kern="1200" baseline="0" dirty="0">
                <a:solidFill>
                  <a:schemeClr val="tx1"/>
                </a:solidFill>
                <a:latin typeface="+mn-lt"/>
                <a:ea typeface="+mn-ea"/>
                <a:cs typeface="+mn-cs"/>
              </a:rPr>
              <a:t>In this multicenter, double-blind, randomized trial, we compared </a:t>
            </a:r>
            <a:r>
              <a:rPr lang="en-US" sz="1200" b="0" i="0" u="none" strike="noStrike" kern="1200" baseline="0" dirty="0" err="1">
                <a:solidFill>
                  <a:schemeClr val="tx1"/>
                </a:solidFill>
                <a:latin typeface="+mn-lt"/>
                <a:ea typeface="+mn-ea"/>
                <a:cs typeface="+mn-cs"/>
              </a:rPr>
              <a:t>ticagrelor</a:t>
            </a:r>
            <a:r>
              <a:rPr lang="en-US" sz="1200" b="0" i="0" u="none" strike="noStrike" kern="1200" baseline="0" dirty="0">
                <a:solidFill>
                  <a:schemeClr val="tx1"/>
                </a:solidFill>
                <a:latin typeface="+mn-lt"/>
                <a:ea typeface="+mn-ea"/>
                <a:cs typeface="+mn-cs"/>
              </a:rPr>
              <a:t> (180-mg</a:t>
            </a:r>
          </a:p>
          <a:p>
            <a:r>
              <a:rPr lang="en-US" sz="1200" b="0" i="0" u="none" strike="noStrike" kern="1200" baseline="0" dirty="0">
                <a:solidFill>
                  <a:schemeClr val="tx1"/>
                </a:solidFill>
                <a:latin typeface="+mn-lt"/>
                <a:ea typeface="+mn-ea"/>
                <a:cs typeface="+mn-cs"/>
              </a:rPr>
              <a:t>loading dose, 90 mg twice daily thereafter) and </a:t>
            </a:r>
            <a:r>
              <a:rPr lang="en-US" sz="1200" b="0" i="0" u="none" strike="noStrike" kern="1200" baseline="0" dirty="0" err="1">
                <a:solidFill>
                  <a:schemeClr val="tx1"/>
                </a:solidFill>
                <a:latin typeface="+mn-lt"/>
                <a:ea typeface="+mn-ea"/>
                <a:cs typeface="+mn-cs"/>
              </a:rPr>
              <a:t>clopidogrel</a:t>
            </a:r>
            <a:r>
              <a:rPr lang="en-US" sz="1200" b="0" i="0" u="none" strike="noStrike" kern="1200" baseline="0" dirty="0">
                <a:solidFill>
                  <a:schemeClr val="tx1"/>
                </a:solidFill>
                <a:latin typeface="+mn-lt"/>
                <a:ea typeface="+mn-ea"/>
                <a:cs typeface="+mn-cs"/>
              </a:rPr>
              <a:t> (300-to-600-mg loading</a:t>
            </a:r>
          </a:p>
          <a:p>
            <a:r>
              <a:rPr lang="en-US" sz="1200" b="0" i="0" u="none" strike="noStrike" kern="1200" baseline="0" dirty="0">
                <a:solidFill>
                  <a:schemeClr val="tx1"/>
                </a:solidFill>
                <a:latin typeface="+mn-lt"/>
                <a:ea typeface="+mn-ea"/>
                <a:cs typeface="+mn-cs"/>
              </a:rPr>
              <a:t>dose, 75 mg daily thereafter) for the prevention of cardiovascular events in 18,624</a:t>
            </a:r>
          </a:p>
          <a:p>
            <a:r>
              <a:rPr lang="en-US" sz="1200" b="0" i="0" u="none" strike="noStrike" kern="1200" baseline="0" dirty="0">
                <a:solidFill>
                  <a:schemeClr val="tx1"/>
                </a:solidFill>
                <a:latin typeface="+mn-lt"/>
                <a:ea typeface="+mn-ea"/>
                <a:cs typeface="+mn-cs"/>
              </a:rPr>
              <a:t>patients admitted to the hospital with an acute coronary syndrome, with or without</a:t>
            </a:r>
          </a:p>
          <a:p>
            <a:r>
              <a:rPr lang="en-US" sz="1200" b="0" i="0" u="none" strike="noStrike" kern="1200" baseline="0" dirty="0">
                <a:solidFill>
                  <a:schemeClr val="tx1"/>
                </a:solidFill>
                <a:latin typeface="+mn-lt"/>
                <a:ea typeface="+mn-ea"/>
                <a:cs typeface="+mn-cs"/>
              </a:rPr>
              <a:t>ST-segment elevation.</a:t>
            </a:r>
          </a:p>
          <a:p>
            <a:r>
              <a:rPr lang="en-US" sz="1200" b="1" i="0" u="none" strike="noStrike" kern="1200" baseline="0" dirty="0">
                <a:solidFill>
                  <a:schemeClr val="tx1"/>
                </a:solidFill>
                <a:latin typeface="+mn-lt"/>
                <a:ea typeface="+mn-ea"/>
                <a:cs typeface="+mn-cs"/>
              </a:rPr>
              <a:t>Results</a:t>
            </a:r>
          </a:p>
          <a:p>
            <a:r>
              <a:rPr lang="en-US" sz="1200" b="0" i="0" u="none" strike="noStrike" kern="1200" baseline="0" dirty="0">
                <a:solidFill>
                  <a:schemeClr val="tx1"/>
                </a:solidFill>
                <a:latin typeface="+mn-lt"/>
                <a:ea typeface="+mn-ea"/>
                <a:cs typeface="+mn-cs"/>
              </a:rPr>
              <a:t>At 12 months, the primary end point — a composite of death from vascular causes,</a:t>
            </a:r>
          </a:p>
          <a:p>
            <a:r>
              <a:rPr lang="en-US" sz="1200" b="0" i="0" u="none" strike="noStrike" kern="1200" baseline="0" dirty="0">
                <a:solidFill>
                  <a:schemeClr val="tx1"/>
                </a:solidFill>
                <a:latin typeface="+mn-lt"/>
                <a:ea typeface="+mn-ea"/>
                <a:cs typeface="+mn-cs"/>
              </a:rPr>
              <a:t>myocardial infarction, or stroke — had occurred in 9.8% of patients receiving </a:t>
            </a:r>
            <a:r>
              <a:rPr lang="en-US" sz="1200" b="0" i="0" u="none" strike="noStrike" kern="1200" baseline="0" dirty="0" err="1">
                <a:solidFill>
                  <a:schemeClr val="tx1"/>
                </a:solidFill>
                <a:latin typeface="+mn-lt"/>
                <a:ea typeface="+mn-ea"/>
                <a:cs typeface="+mn-cs"/>
              </a:rPr>
              <a:t>ticagrelor</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as compared with 11.7% of those receiving </a:t>
            </a:r>
            <a:r>
              <a:rPr lang="en-US" sz="1200" b="0" i="0" u="none" strike="noStrike" kern="1200" baseline="0" dirty="0" err="1">
                <a:solidFill>
                  <a:schemeClr val="tx1"/>
                </a:solidFill>
                <a:latin typeface="+mn-lt"/>
                <a:ea typeface="+mn-ea"/>
                <a:cs typeface="+mn-cs"/>
              </a:rPr>
              <a:t>clopidogrel</a:t>
            </a:r>
            <a:r>
              <a:rPr lang="en-US" sz="1200" b="0" i="0" u="none" strike="noStrike" kern="1200" baseline="0" dirty="0">
                <a:solidFill>
                  <a:schemeClr val="tx1"/>
                </a:solidFill>
                <a:latin typeface="+mn-lt"/>
                <a:ea typeface="+mn-ea"/>
                <a:cs typeface="+mn-cs"/>
              </a:rPr>
              <a:t> (hazard ratio, 0.84;</a:t>
            </a:r>
          </a:p>
          <a:p>
            <a:r>
              <a:rPr lang="en-US" sz="1200" b="0" i="0" u="none" strike="noStrike" kern="1200" baseline="0" dirty="0">
                <a:solidFill>
                  <a:schemeClr val="tx1"/>
                </a:solidFill>
                <a:latin typeface="+mn-lt"/>
                <a:ea typeface="+mn-ea"/>
                <a:cs typeface="+mn-cs"/>
              </a:rPr>
              <a:t>95% confidence interval [CI], 0.77 to 0.92; P&lt;0.001). Predefined hierarchical testing</a:t>
            </a:r>
          </a:p>
          <a:p>
            <a:r>
              <a:rPr lang="en-US" sz="1200" b="0" i="0" u="none" strike="noStrike" kern="1200" baseline="0" dirty="0">
                <a:solidFill>
                  <a:schemeClr val="tx1"/>
                </a:solidFill>
                <a:latin typeface="+mn-lt"/>
                <a:ea typeface="+mn-ea"/>
                <a:cs typeface="+mn-cs"/>
              </a:rPr>
              <a:t>of secondary end points showed significant differences in the rates of other composite</a:t>
            </a:r>
          </a:p>
          <a:p>
            <a:r>
              <a:rPr lang="en-US" sz="1200" b="0" i="0" u="none" strike="noStrike" kern="1200" baseline="0" dirty="0">
                <a:solidFill>
                  <a:schemeClr val="tx1"/>
                </a:solidFill>
                <a:latin typeface="+mn-lt"/>
                <a:ea typeface="+mn-ea"/>
                <a:cs typeface="+mn-cs"/>
              </a:rPr>
              <a:t>end points, as well as myocardial infarction alone (5.8% in the </a:t>
            </a:r>
            <a:r>
              <a:rPr lang="en-US" sz="1200" b="0" i="0" u="none" strike="noStrike" kern="1200" baseline="0" dirty="0" err="1">
                <a:solidFill>
                  <a:schemeClr val="tx1"/>
                </a:solidFill>
                <a:latin typeface="+mn-lt"/>
                <a:ea typeface="+mn-ea"/>
                <a:cs typeface="+mn-cs"/>
              </a:rPr>
              <a:t>ticagrelor</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group vs. 6.9% in the </a:t>
            </a:r>
            <a:r>
              <a:rPr lang="en-US" sz="1200" b="0" i="0" u="none" strike="noStrike" kern="1200" baseline="0" dirty="0" err="1">
                <a:solidFill>
                  <a:schemeClr val="tx1"/>
                </a:solidFill>
                <a:latin typeface="+mn-lt"/>
                <a:ea typeface="+mn-ea"/>
                <a:cs typeface="+mn-cs"/>
              </a:rPr>
              <a:t>clopidogrel</a:t>
            </a:r>
            <a:r>
              <a:rPr lang="en-US" sz="1200" b="0" i="0" u="none" strike="noStrike" kern="1200" baseline="0" dirty="0">
                <a:solidFill>
                  <a:schemeClr val="tx1"/>
                </a:solidFill>
                <a:latin typeface="+mn-lt"/>
                <a:ea typeface="+mn-ea"/>
                <a:cs typeface="+mn-cs"/>
              </a:rPr>
              <a:t> group, P = 0.005) and death from vascular causes</a:t>
            </a:r>
          </a:p>
          <a:p>
            <a:r>
              <a:rPr lang="en-US" sz="1200" b="0" i="0" u="none" strike="noStrike" kern="1200" baseline="0" dirty="0">
                <a:solidFill>
                  <a:schemeClr val="tx1"/>
                </a:solidFill>
                <a:latin typeface="+mn-lt"/>
                <a:ea typeface="+mn-ea"/>
                <a:cs typeface="+mn-cs"/>
              </a:rPr>
              <a:t>(4.0% vs. 5.1%, P = 0.001) but not stroke alone (1.5% vs. 1.3%, P = 0.22). The rate of</a:t>
            </a:r>
          </a:p>
          <a:p>
            <a:r>
              <a:rPr lang="en-US" sz="1200" b="0" i="0" u="none" strike="noStrike" kern="1200" baseline="0" dirty="0">
                <a:solidFill>
                  <a:schemeClr val="tx1"/>
                </a:solidFill>
                <a:latin typeface="+mn-lt"/>
                <a:ea typeface="+mn-ea"/>
                <a:cs typeface="+mn-cs"/>
              </a:rPr>
              <a:t>death from any cause was also reduced with </a:t>
            </a:r>
            <a:r>
              <a:rPr lang="en-US" sz="1200" b="0" i="0" u="none" strike="noStrike" kern="1200" baseline="0" dirty="0" err="1">
                <a:solidFill>
                  <a:schemeClr val="tx1"/>
                </a:solidFill>
                <a:latin typeface="+mn-lt"/>
                <a:ea typeface="+mn-ea"/>
                <a:cs typeface="+mn-cs"/>
              </a:rPr>
              <a:t>ticagrelor</a:t>
            </a:r>
            <a:r>
              <a:rPr lang="en-US" sz="1200" b="0" i="0" u="none" strike="noStrike" kern="1200" baseline="0" dirty="0">
                <a:solidFill>
                  <a:schemeClr val="tx1"/>
                </a:solidFill>
                <a:latin typeface="+mn-lt"/>
                <a:ea typeface="+mn-ea"/>
                <a:cs typeface="+mn-cs"/>
              </a:rPr>
              <a:t> (4.5%, vs. 5.9% with </a:t>
            </a:r>
            <a:r>
              <a:rPr lang="en-US" sz="1200" b="0" i="0" u="none" strike="noStrike" kern="1200" baseline="0" dirty="0" err="1">
                <a:solidFill>
                  <a:schemeClr val="tx1"/>
                </a:solidFill>
                <a:latin typeface="+mn-lt"/>
                <a:ea typeface="+mn-ea"/>
                <a:cs typeface="+mn-cs"/>
              </a:rPr>
              <a:t>clopidogrel</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P&lt;0.001). No significant difference in the rates of major bleeding was found</a:t>
            </a:r>
          </a:p>
          <a:p>
            <a:r>
              <a:rPr lang="en-US" sz="1200" b="0" i="0" u="none" strike="noStrike" kern="1200" baseline="0" dirty="0">
                <a:solidFill>
                  <a:schemeClr val="tx1"/>
                </a:solidFill>
                <a:latin typeface="+mn-lt"/>
                <a:ea typeface="+mn-ea"/>
                <a:cs typeface="+mn-cs"/>
              </a:rPr>
              <a:t>between the </a:t>
            </a:r>
            <a:r>
              <a:rPr lang="en-US" sz="1200" b="0" i="0" u="none" strike="noStrike" kern="1200" baseline="0" dirty="0" err="1">
                <a:solidFill>
                  <a:schemeClr val="tx1"/>
                </a:solidFill>
                <a:latin typeface="+mn-lt"/>
                <a:ea typeface="+mn-ea"/>
                <a:cs typeface="+mn-cs"/>
              </a:rPr>
              <a:t>ticagrelor</a:t>
            </a:r>
            <a:r>
              <a:rPr lang="en-US" sz="1200" b="0" i="0" u="none" strike="noStrike" kern="1200" baseline="0" dirty="0">
                <a:solidFill>
                  <a:schemeClr val="tx1"/>
                </a:solidFill>
                <a:latin typeface="+mn-lt"/>
                <a:ea typeface="+mn-ea"/>
                <a:cs typeface="+mn-cs"/>
              </a:rPr>
              <a:t> and </a:t>
            </a:r>
            <a:r>
              <a:rPr lang="en-US" sz="1200" b="0" i="0" u="none" strike="noStrike" kern="1200" baseline="0" dirty="0" err="1">
                <a:solidFill>
                  <a:schemeClr val="tx1"/>
                </a:solidFill>
                <a:latin typeface="+mn-lt"/>
                <a:ea typeface="+mn-ea"/>
                <a:cs typeface="+mn-cs"/>
              </a:rPr>
              <a:t>clopidogrel</a:t>
            </a:r>
            <a:r>
              <a:rPr lang="en-US" sz="1200" b="0" i="0" u="none" strike="noStrike" kern="1200" baseline="0" dirty="0">
                <a:solidFill>
                  <a:schemeClr val="tx1"/>
                </a:solidFill>
                <a:latin typeface="+mn-lt"/>
                <a:ea typeface="+mn-ea"/>
                <a:cs typeface="+mn-cs"/>
              </a:rPr>
              <a:t> groups (11.6% and 11.2%, respectively;</a:t>
            </a:r>
          </a:p>
          <a:p>
            <a:r>
              <a:rPr lang="en-US" sz="1200" b="0" i="0" u="none" strike="noStrike" kern="1200" baseline="0" dirty="0">
                <a:solidFill>
                  <a:schemeClr val="tx1"/>
                </a:solidFill>
                <a:latin typeface="+mn-lt"/>
                <a:ea typeface="+mn-ea"/>
                <a:cs typeface="+mn-cs"/>
              </a:rPr>
              <a:t>P = 0.43), but </a:t>
            </a:r>
            <a:r>
              <a:rPr lang="en-US" sz="1200" b="0" i="0" u="none" strike="noStrike" kern="1200" baseline="0" dirty="0" err="1">
                <a:solidFill>
                  <a:schemeClr val="tx1"/>
                </a:solidFill>
                <a:latin typeface="+mn-lt"/>
                <a:ea typeface="+mn-ea"/>
                <a:cs typeface="+mn-cs"/>
              </a:rPr>
              <a:t>ticagrelor</a:t>
            </a:r>
            <a:r>
              <a:rPr lang="en-US" sz="1200" b="0" i="0" u="none" strike="noStrike" kern="1200" baseline="0" dirty="0">
                <a:solidFill>
                  <a:schemeClr val="tx1"/>
                </a:solidFill>
                <a:latin typeface="+mn-lt"/>
                <a:ea typeface="+mn-ea"/>
                <a:cs typeface="+mn-cs"/>
              </a:rPr>
              <a:t> was associated with a higher rate of major bleeding not related</a:t>
            </a:r>
          </a:p>
          <a:p>
            <a:r>
              <a:rPr lang="en-US" sz="1200" b="0" i="0" u="none" strike="noStrike" kern="1200" baseline="0" dirty="0">
                <a:solidFill>
                  <a:schemeClr val="tx1"/>
                </a:solidFill>
                <a:latin typeface="+mn-lt"/>
                <a:ea typeface="+mn-ea"/>
                <a:cs typeface="+mn-cs"/>
              </a:rPr>
              <a:t>to coronary-artery bypass grafting (4.5% vs. 3.8%, P = 0.03), including more</a:t>
            </a:r>
          </a:p>
          <a:p>
            <a:r>
              <a:rPr lang="en-US" sz="1200" b="0" i="0" u="none" strike="noStrike" kern="1200" baseline="0" dirty="0">
                <a:solidFill>
                  <a:schemeClr val="tx1"/>
                </a:solidFill>
                <a:latin typeface="+mn-lt"/>
                <a:ea typeface="+mn-ea"/>
                <a:cs typeface="+mn-cs"/>
              </a:rPr>
              <a:t>instances of fatal intracranial bleeding and fewer of fatal bleeding of other types.</a:t>
            </a:r>
          </a:p>
          <a:p>
            <a:r>
              <a:rPr lang="en-US" sz="1200" b="1" i="0" u="none" strike="noStrike" kern="1200" baseline="0" dirty="0">
                <a:solidFill>
                  <a:schemeClr val="tx1"/>
                </a:solidFill>
                <a:latin typeface="+mn-lt"/>
                <a:ea typeface="+mn-ea"/>
                <a:cs typeface="+mn-cs"/>
              </a:rPr>
              <a:t>Conclusions</a:t>
            </a:r>
          </a:p>
          <a:p>
            <a:r>
              <a:rPr lang="en-US" sz="1200" b="0" i="0" u="none" strike="noStrike" kern="1200" baseline="0" dirty="0">
                <a:solidFill>
                  <a:schemeClr val="tx1"/>
                </a:solidFill>
                <a:latin typeface="+mn-lt"/>
                <a:ea typeface="+mn-ea"/>
                <a:cs typeface="+mn-cs"/>
              </a:rPr>
              <a:t>In patients who have an acute coronary syndrome with or without ST-segment elevation,</a:t>
            </a:r>
          </a:p>
          <a:p>
            <a:r>
              <a:rPr lang="en-US" sz="1200" b="0" i="0" u="none" strike="noStrike" kern="1200" baseline="0" dirty="0">
                <a:solidFill>
                  <a:schemeClr val="tx1"/>
                </a:solidFill>
                <a:latin typeface="+mn-lt"/>
                <a:ea typeface="+mn-ea"/>
                <a:cs typeface="+mn-cs"/>
              </a:rPr>
              <a:t>treatment with </a:t>
            </a:r>
            <a:r>
              <a:rPr lang="en-US" sz="1200" b="0" i="0" u="none" strike="noStrike" kern="1200" baseline="0" dirty="0" err="1">
                <a:solidFill>
                  <a:schemeClr val="tx1"/>
                </a:solidFill>
                <a:latin typeface="+mn-lt"/>
                <a:ea typeface="+mn-ea"/>
                <a:cs typeface="+mn-cs"/>
              </a:rPr>
              <a:t>ticagrelor</a:t>
            </a:r>
            <a:r>
              <a:rPr lang="en-US" sz="1200" b="0" i="0" u="none" strike="noStrike" kern="1200" baseline="0" dirty="0">
                <a:solidFill>
                  <a:schemeClr val="tx1"/>
                </a:solidFill>
                <a:latin typeface="+mn-lt"/>
                <a:ea typeface="+mn-ea"/>
                <a:cs typeface="+mn-cs"/>
              </a:rPr>
              <a:t> as compared with </a:t>
            </a:r>
            <a:r>
              <a:rPr lang="en-US" sz="1200" b="0" i="0" u="none" strike="noStrike" kern="1200" baseline="0" dirty="0" err="1">
                <a:solidFill>
                  <a:schemeClr val="tx1"/>
                </a:solidFill>
                <a:latin typeface="+mn-lt"/>
                <a:ea typeface="+mn-ea"/>
                <a:cs typeface="+mn-cs"/>
              </a:rPr>
              <a:t>clopidogrel</a:t>
            </a:r>
            <a:r>
              <a:rPr lang="en-US" sz="1200" b="0" i="0" u="none" strike="noStrike" kern="1200" baseline="0" dirty="0">
                <a:solidFill>
                  <a:schemeClr val="tx1"/>
                </a:solidFill>
                <a:latin typeface="+mn-lt"/>
                <a:ea typeface="+mn-ea"/>
                <a:cs typeface="+mn-cs"/>
              </a:rPr>
              <a:t> significantly reduced</a:t>
            </a:r>
          </a:p>
          <a:p>
            <a:r>
              <a:rPr lang="en-US" sz="1200" b="0" i="0" u="none" strike="noStrike" kern="1200" baseline="0" dirty="0">
                <a:solidFill>
                  <a:schemeClr val="tx1"/>
                </a:solidFill>
                <a:latin typeface="+mn-lt"/>
                <a:ea typeface="+mn-ea"/>
                <a:cs typeface="+mn-cs"/>
              </a:rPr>
              <a:t>the rate of death from vascular causes, myocardial infarction, or stroke without an</a:t>
            </a:r>
          </a:p>
          <a:p>
            <a:r>
              <a:rPr lang="en-US" sz="1200" b="0" i="0" u="none" strike="noStrike" kern="1200" baseline="0" dirty="0">
                <a:solidFill>
                  <a:schemeClr val="tx1"/>
                </a:solidFill>
                <a:latin typeface="+mn-lt"/>
                <a:ea typeface="+mn-ea"/>
                <a:cs typeface="+mn-cs"/>
              </a:rPr>
              <a:t>increase in the rate of overall major bleeding but with an increase in the rate of non–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B19E23C-DD53-9841-B8DE-03FA1723C952}"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19970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cap="all" dirty="0">
                <a:solidFill>
                  <a:schemeClr val="tx1"/>
                </a:solidFill>
                <a:effectLst/>
                <a:latin typeface="+mn-lt"/>
                <a:ea typeface="+mn-ea"/>
                <a:cs typeface="+mn-cs"/>
              </a:rPr>
              <a:t>BACKGROUND</a:t>
            </a:r>
          </a:p>
          <a:p>
            <a:pPr fontAlgn="base"/>
            <a:r>
              <a:rPr lang="en-US" sz="1200" b="0" i="0" kern="1200" dirty="0">
                <a:solidFill>
                  <a:schemeClr val="tx1"/>
                </a:solidFill>
                <a:effectLst/>
                <a:latin typeface="+mn-lt"/>
                <a:ea typeface="+mn-ea"/>
                <a:cs typeface="+mn-cs"/>
              </a:rPr>
              <a:t>Appropriate antithrombotic regimens for patients with atrial fibrillation who have an acute coronary syndrome or have undergone percutaneous coronary intervention (PCI) are unclear.</a:t>
            </a:r>
          </a:p>
          <a:p>
            <a:pPr fontAlgn="base"/>
            <a:r>
              <a:rPr lang="en-US" sz="1200" b="1" i="0" kern="1200" cap="all" dirty="0">
                <a:solidFill>
                  <a:schemeClr val="tx1"/>
                </a:solidFill>
                <a:effectLst/>
                <a:latin typeface="+mn-lt"/>
                <a:ea typeface="+mn-ea"/>
                <a:cs typeface="+mn-cs"/>
              </a:rPr>
              <a:t>METHODS</a:t>
            </a:r>
          </a:p>
          <a:p>
            <a:pPr fontAlgn="base"/>
            <a:r>
              <a:rPr lang="en-US" sz="1200" b="0" i="0" kern="1200" dirty="0">
                <a:solidFill>
                  <a:schemeClr val="tx1"/>
                </a:solidFill>
                <a:effectLst/>
                <a:latin typeface="+mn-lt"/>
                <a:ea typeface="+mn-ea"/>
                <a:cs typeface="+mn-cs"/>
              </a:rPr>
              <a:t>In an international trial with a two-by-two factorial design, we randomly assigned patients with atrial fibrillation who had an acute coronary syndrome or had undergone PCI and were planning to take a P2Y</a:t>
            </a:r>
            <a:r>
              <a:rPr lang="en-US" sz="1200" b="0" i="0" kern="1200" baseline="-25000" dirty="0">
                <a:solidFill>
                  <a:schemeClr val="tx1"/>
                </a:solidFill>
                <a:effectLst/>
                <a:latin typeface="+mn-lt"/>
                <a:ea typeface="+mn-ea"/>
                <a:cs typeface="+mn-cs"/>
              </a:rPr>
              <a:t>12</a:t>
            </a:r>
            <a:r>
              <a:rPr lang="en-US" sz="1200" b="0" i="0" kern="1200" dirty="0">
                <a:solidFill>
                  <a:schemeClr val="tx1"/>
                </a:solidFill>
                <a:effectLst/>
                <a:latin typeface="+mn-lt"/>
                <a:ea typeface="+mn-ea"/>
                <a:cs typeface="+mn-cs"/>
              </a:rPr>
              <a:t> inhibitor to receive </a:t>
            </a:r>
            <a:r>
              <a:rPr lang="en-US" sz="1200" b="0" i="0" kern="1200" dirty="0" err="1">
                <a:solidFill>
                  <a:schemeClr val="tx1"/>
                </a:solidFill>
                <a:effectLst/>
                <a:latin typeface="+mn-lt"/>
                <a:ea typeface="+mn-ea"/>
                <a:cs typeface="+mn-cs"/>
              </a:rPr>
              <a:t>apixaban</a:t>
            </a:r>
            <a:r>
              <a:rPr lang="en-US" sz="1200" b="0" i="0" kern="1200" dirty="0">
                <a:solidFill>
                  <a:schemeClr val="tx1"/>
                </a:solidFill>
                <a:effectLst/>
                <a:latin typeface="+mn-lt"/>
                <a:ea typeface="+mn-ea"/>
                <a:cs typeface="+mn-cs"/>
              </a:rPr>
              <a:t> or a vitamin K antagonist and to receive aspirin or matching placebo for 6 months. The primary outcome was major or clinically relevant </a:t>
            </a:r>
            <a:r>
              <a:rPr lang="en-US" sz="1200" b="0" i="0" kern="1200" dirty="0" err="1">
                <a:solidFill>
                  <a:schemeClr val="tx1"/>
                </a:solidFill>
                <a:effectLst/>
                <a:latin typeface="+mn-lt"/>
                <a:ea typeface="+mn-ea"/>
                <a:cs typeface="+mn-cs"/>
              </a:rPr>
              <a:t>nonmajor</a:t>
            </a:r>
            <a:r>
              <a:rPr lang="en-US" sz="1200" b="0" i="0" kern="1200" dirty="0">
                <a:solidFill>
                  <a:schemeClr val="tx1"/>
                </a:solidFill>
                <a:effectLst/>
                <a:latin typeface="+mn-lt"/>
                <a:ea typeface="+mn-ea"/>
                <a:cs typeface="+mn-cs"/>
              </a:rPr>
              <a:t> bleeding. Secondary outcomes included death or hospitalization and a composite of ischemic events.</a:t>
            </a:r>
          </a:p>
          <a:p>
            <a:pPr fontAlgn="base"/>
            <a:r>
              <a:rPr lang="en-US" sz="1200" b="1" i="0" kern="1200" cap="all" dirty="0">
                <a:solidFill>
                  <a:schemeClr val="tx1"/>
                </a:solidFill>
                <a:effectLst/>
                <a:latin typeface="+mn-lt"/>
                <a:ea typeface="+mn-ea"/>
                <a:cs typeface="+mn-cs"/>
              </a:rPr>
              <a:t>RESULTS</a:t>
            </a:r>
          </a:p>
          <a:p>
            <a:pPr fontAlgn="base"/>
            <a:r>
              <a:rPr lang="en-US" sz="1200" b="0" i="0" kern="1200" dirty="0">
                <a:solidFill>
                  <a:schemeClr val="tx1"/>
                </a:solidFill>
                <a:effectLst/>
                <a:latin typeface="+mn-lt"/>
                <a:ea typeface="+mn-ea"/>
                <a:cs typeface="+mn-cs"/>
              </a:rPr>
              <a:t>Enrollment included 4614 patients from 33 countries. There were no significant interactions between the two randomization factors on the primary or secondary outcomes. Major or clinically relevant </a:t>
            </a:r>
            <a:r>
              <a:rPr lang="en-US" sz="1200" b="0" i="0" kern="1200" dirty="0" err="1">
                <a:solidFill>
                  <a:schemeClr val="tx1"/>
                </a:solidFill>
                <a:effectLst/>
                <a:latin typeface="+mn-lt"/>
                <a:ea typeface="+mn-ea"/>
                <a:cs typeface="+mn-cs"/>
              </a:rPr>
              <a:t>nonmajor</a:t>
            </a:r>
            <a:r>
              <a:rPr lang="en-US" sz="1200" b="0" i="0" kern="1200" dirty="0">
                <a:solidFill>
                  <a:schemeClr val="tx1"/>
                </a:solidFill>
                <a:effectLst/>
                <a:latin typeface="+mn-lt"/>
                <a:ea typeface="+mn-ea"/>
                <a:cs typeface="+mn-cs"/>
              </a:rPr>
              <a:t> bleeding was noted in 10.5% of the patients receiving </a:t>
            </a:r>
            <a:r>
              <a:rPr lang="en-US" sz="1200" b="0" i="0" kern="1200" dirty="0" err="1">
                <a:solidFill>
                  <a:schemeClr val="tx1"/>
                </a:solidFill>
                <a:effectLst/>
                <a:latin typeface="+mn-lt"/>
                <a:ea typeface="+mn-ea"/>
                <a:cs typeface="+mn-cs"/>
              </a:rPr>
              <a:t>apixaban</a:t>
            </a:r>
            <a:r>
              <a:rPr lang="en-US" sz="1200" b="0" i="0" kern="1200" dirty="0">
                <a:solidFill>
                  <a:schemeClr val="tx1"/>
                </a:solidFill>
                <a:effectLst/>
                <a:latin typeface="+mn-lt"/>
                <a:ea typeface="+mn-ea"/>
                <a:cs typeface="+mn-cs"/>
              </a:rPr>
              <a:t>, as compared with 14.7% of those receiving a vitamin K antagonist (hazard ratio, 0.69; 95% confidence interval [CI], 0.58 to 0.81; P&lt;0.001 for both </a:t>
            </a:r>
            <a:r>
              <a:rPr lang="en-US" sz="1200" b="0" i="0" kern="1200" dirty="0" err="1">
                <a:solidFill>
                  <a:schemeClr val="tx1"/>
                </a:solidFill>
                <a:effectLst/>
                <a:latin typeface="+mn-lt"/>
                <a:ea typeface="+mn-ea"/>
                <a:cs typeface="+mn-cs"/>
              </a:rPr>
              <a:t>noninferiority</a:t>
            </a:r>
            <a:r>
              <a:rPr lang="en-US" sz="1200" b="0" i="0" kern="1200" dirty="0">
                <a:solidFill>
                  <a:schemeClr val="tx1"/>
                </a:solidFill>
                <a:effectLst/>
                <a:latin typeface="+mn-lt"/>
                <a:ea typeface="+mn-ea"/>
                <a:cs typeface="+mn-cs"/>
              </a:rPr>
              <a:t> and superiority), and in 16.1% of the patients receiving aspirin, as compared with 9.0% of those receiving placebo (hazard ratio, 1.89; 95% CI, 1.59 to 2.24; P&lt;0.001). Patients in the </a:t>
            </a:r>
            <a:r>
              <a:rPr lang="en-US" sz="1200" b="0" i="0" kern="1200" dirty="0" err="1">
                <a:solidFill>
                  <a:schemeClr val="tx1"/>
                </a:solidFill>
                <a:effectLst/>
                <a:latin typeface="+mn-lt"/>
                <a:ea typeface="+mn-ea"/>
                <a:cs typeface="+mn-cs"/>
              </a:rPr>
              <a:t>apixaban</a:t>
            </a:r>
            <a:r>
              <a:rPr lang="en-US" sz="1200" b="0" i="0" kern="1200" dirty="0">
                <a:solidFill>
                  <a:schemeClr val="tx1"/>
                </a:solidFill>
                <a:effectLst/>
                <a:latin typeface="+mn-lt"/>
                <a:ea typeface="+mn-ea"/>
                <a:cs typeface="+mn-cs"/>
              </a:rPr>
              <a:t> group had a lower incidence of death or hospitalization than those in the vitamin K antagonist group (23.5% vs. 27.4%; hazard ratio, 0.83; 95% CI, 0.74 to 0.93; P=0.002) and a similar incidence of ischemic events. Patients in the aspirin group had an incidence of death or hospitalization and of ischemic events that was similar to that in the placebo group.</a:t>
            </a:r>
          </a:p>
          <a:p>
            <a:pPr fontAlgn="base"/>
            <a:r>
              <a:rPr lang="en-US" sz="1200" b="1" i="0" kern="1200" cap="all" dirty="0">
                <a:solidFill>
                  <a:schemeClr val="tx1"/>
                </a:solidFill>
                <a:effectLst/>
                <a:latin typeface="+mn-lt"/>
                <a:ea typeface="+mn-ea"/>
                <a:cs typeface="+mn-cs"/>
              </a:rPr>
              <a:t>CONCLUSIONS</a:t>
            </a:r>
          </a:p>
          <a:p>
            <a:pPr fontAlgn="base"/>
            <a:r>
              <a:rPr lang="en-US" sz="1200" b="0" i="0" kern="1200" dirty="0">
                <a:solidFill>
                  <a:schemeClr val="tx1"/>
                </a:solidFill>
                <a:effectLst/>
                <a:latin typeface="+mn-lt"/>
                <a:ea typeface="+mn-ea"/>
                <a:cs typeface="+mn-cs"/>
              </a:rPr>
              <a:t>In patients with atrial fibrillation and a recent acute coronary syndrome or PCI treated with a P2Y</a:t>
            </a:r>
            <a:r>
              <a:rPr lang="en-US" sz="1200" b="0" i="0" kern="1200" baseline="-25000" dirty="0">
                <a:solidFill>
                  <a:schemeClr val="tx1"/>
                </a:solidFill>
                <a:effectLst/>
                <a:latin typeface="+mn-lt"/>
                <a:ea typeface="+mn-ea"/>
                <a:cs typeface="+mn-cs"/>
              </a:rPr>
              <a:t>12</a:t>
            </a:r>
            <a:r>
              <a:rPr lang="en-US" sz="1200" b="0" i="0" kern="1200" dirty="0">
                <a:solidFill>
                  <a:schemeClr val="tx1"/>
                </a:solidFill>
                <a:effectLst/>
                <a:latin typeface="+mn-lt"/>
                <a:ea typeface="+mn-ea"/>
                <a:cs typeface="+mn-cs"/>
              </a:rPr>
              <a:t> inhibitor, an antithrombotic regimen that included </a:t>
            </a:r>
            <a:r>
              <a:rPr lang="en-US" sz="1200" b="0" i="0" kern="1200" dirty="0" err="1">
                <a:solidFill>
                  <a:schemeClr val="tx1"/>
                </a:solidFill>
                <a:effectLst/>
                <a:latin typeface="+mn-lt"/>
                <a:ea typeface="+mn-ea"/>
                <a:cs typeface="+mn-cs"/>
              </a:rPr>
              <a:t>apixaban</a:t>
            </a:r>
            <a:r>
              <a:rPr lang="en-US" sz="1200" b="0" i="0" kern="1200" dirty="0">
                <a:solidFill>
                  <a:schemeClr val="tx1"/>
                </a:solidFill>
                <a:effectLst/>
                <a:latin typeface="+mn-lt"/>
                <a:ea typeface="+mn-ea"/>
                <a:cs typeface="+mn-cs"/>
              </a:rPr>
              <a:t>, without aspirin, resulted in less bleeding and fewer hospitalizations without significant differences in the incidence of ischemic events than regimens that included a vitamin K antagonist, aspirin, or both. (Funded by Bristol-Myers Squibb and Pfizer; AUGUSTUS ClinicalTrials.gov number, </a:t>
            </a:r>
            <a:r>
              <a:rPr lang="en-US" sz="1200" b="1" i="0" u="none" strike="noStrike" kern="1200" dirty="0">
                <a:solidFill>
                  <a:schemeClr val="tx1"/>
                </a:solidFill>
                <a:effectLst/>
                <a:latin typeface="+mn-lt"/>
                <a:ea typeface="+mn-ea"/>
                <a:cs typeface="+mn-cs"/>
                <a:hlinkClick r:id="rId3"/>
              </a:rPr>
              <a:t>NCT02415400. opens in new tab</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35E1C7-88C3-9143-9718-91C56336BFCE}"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73448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OBJECTIVES The authors sought to assess the effects of different antiplatelet regimens on gastrointestinal mucosal</a:t>
            </a:r>
          </a:p>
          <a:p>
            <a:r>
              <a:rPr lang="en-US" sz="1200" b="0" i="0" u="none" strike="noStrike" kern="1200" baseline="0" dirty="0">
                <a:solidFill>
                  <a:schemeClr val="tx1"/>
                </a:solidFill>
                <a:latin typeface="+mn-lt"/>
                <a:ea typeface="+mn-ea"/>
                <a:cs typeface="+mn-cs"/>
              </a:rPr>
              <a:t>injury by means of a novel magnetically controlled capsule endoscopy system in patients at low bleeding risk.</a:t>
            </a:r>
          </a:p>
          <a:p>
            <a:r>
              <a:rPr lang="en-US" sz="1200" b="0" i="0" u="none" strike="noStrike" kern="1200" baseline="0" dirty="0">
                <a:solidFill>
                  <a:schemeClr val="tx1"/>
                </a:solidFill>
                <a:latin typeface="+mn-lt"/>
                <a:ea typeface="+mn-ea"/>
                <a:cs typeface="+mn-cs"/>
              </a:rPr>
              <a:t>METHODS Patients (n ¼ 505) undergoing percutaneous coronary intervention in whom capsule endoscopy demonstrated</a:t>
            </a:r>
          </a:p>
          <a:p>
            <a:r>
              <a:rPr lang="en-US" sz="1200" b="0" i="0" u="none" strike="noStrike" kern="1200" baseline="0" dirty="0">
                <a:solidFill>
                  <a:schemeClr val="tx1"/>
                </a:solidFill>
                <a:latin typeface="+mn-lt"/>
                <a:ea typeface="+mn-ea"/>
                <a:cs typeface="+mn-cs"/>
              </a:rPr>
              <a:t>no ulcerations or bleeding (although erosions were permitted) after 6 months of dual antiplatelet therapy (DAPT)</a:t>
            </a:r>
          </a:p>
          <a:p>
            <a:r>
              <a:rPr lang="en-US" sz="1200" b="0" i="0" u="none" strike="noStrike" kern="1200" baseline="0" dirty="0">
                <a:solidFill>
                  <a:schemeClr val="tx1"/>
                </a:solidFill>
                <a:latin typeface="+mn-lt"/>
                <a:ea typeface="+mn-ea"/>
                <a:cs typeface="+mn-cs"/>
              </a:rPr>
              <a:t>were randomly assigned to aspirin plus placebo (n ¼ 168), </a:t>
            </a:r>
            <a:r>
              <a:rPr lang="en-US" sz="1200" b="0" i="0" u="none" strike="noStrike" kern="1200" baseline="0" dirty="0" err="1">
                <a:solidFill>
                  <a:schemeClr val="tx1"/>
                </a:solidFill>
                <a:latin typeface="+mn-lt"/>
                <a:ea typeface="+mn-ea"/>
                <a:cs typeface="+mn-cs"/>
              </a:rPr>
              <a:t>clopidogrel</a:t>
            </a:r>
            <a:r>
              <a:rPr lang="en-US" sz="1200" b="0" i="0" u="none" strike="noStrike" kern="1200" baseline="0" dirty="0">
                <a:solidFill>
                  <a:schemeClr val="tx1"/>
                </a:solidFill>
                <a:latin typeface="+mn-lt"/>
                <a:ea typeface="+mn-ea"/>
                <a:cs typeface="+mn-cs"/>
              </a:rPr>
              <a:t> plus placebo (n ¼ 169), or aspirin plus </a:t>
            </a:r>
            <a:r>
              <a:rPr lang="en-US" sz="1200" b="0" i="0" u="none" strike="noStrike" kern="1200" baseline="0" dirty="0" err="1">
                <a:solidFill>
                  <a:schemeClr val="tx1"/>
                </a:solidFill>
                <a:latin typeface="+mn-lt"/>
                <a:ea typeface="+mn-ea"/>
                <a:cs typeface="+mn-cs"/>
              </a:rPr>
              <a:t>clopidogrel</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 ¼ 168) for an additional 6 months. The primary endpoint was the incidence of gastrointestinal mucosal injury (erosions,</a:t>
            </a:r>
          </a:p>
          <a:p>
            <a:r>
              <a:rPr lang="en-US" sz="1200" b="0" i="0" u="none" strike="noStrike" kern="1200" baseline="0" dirty="0">
                <a:solidFill>
                  <a:schemeClr val="tx1"/>
                </a:solidFill>
                <a:latin typeface="+mn-lt"/>
                <a:ea typeface="+mn-ea"/>
                <a:cs typeface="+mn-cs"/>
              </a:rPr>
              <a:t>ulceration, or bleeding) at 6-month or 12-month capsule endoscopy.</a:t>
            </a:r>
          </a:p>
          <a:p>
            <a:r>
              <a:rPr lang="en-US" sz="1200" b="0" i="0" u="none" strike="noStrike" kern="1200" baseline="0" dirty="0">
                <a:solidFill>
                  <a:schemeClr val="tx1"/>
                </a:solidFill>
                <a:latin typeface="+mn-lt"/>
                <a:ea typeface="+mn-ea"/>
                <a:cs typeface="+mn-cs"/>
              </a:rPr>
              <a:t>RESULTS Gastrointestinal mucosal injury through 12 months was less with single antiplatelet therapy (SAPT) than with</a:t>
            </a:r>
          </a:p>
          <a:p>
            <a:r>
              <a:rPr lang="en-US" sz="1200" b="0" i="0" u="none" strike="noStrike" kern="1200" baseline="0" dirty="0">
                <a:solidFill>
                  <a:schemeClr val="tx1"/>
                </a:solidFill>
                <a:latin typeface="+mn-lt"/>
                <a:ea typeface="+mn-ea"/>
                <a:cs typeface="+mn-cs"/>
              </a:rPr>
              <a:t>DAPT (94.3% vs 99.2%; P ¼ 0.02). Aspirin and </a:t>
            </a:r>
            <a:r>
              <a:rPr lang="en-US" sz="1200" b="0" i="0" u="none" strike="noStrike" kern="1200" baseline="0" dirty="0" err="1">
                <a:solidFill>
                  <a:schemeClr val="tx1"/>
                </a:solidFill>
                <a:latin typeface="+mn-lt"/>
                <a:ea typeface="+mn-ea"/>
                <a:cs typeface="+mn-cs"/>
              </a:rPr>
              <a:t>clopidogrel</a:t>
            </a:r>
            <a:r>
              <a:rPr lang="en-US" sz="1200" b="0" i="0" u="none" strike="noStrike" kern="1200" baseline="0" dirty="0">
                <a:solidFill>
                  <a:schemeClr val="tx1"/>
                </a:solidFill>
                <a:latin typeface="+mn-lt"/>
                <a:ea typeface="+mn-ea"/>
                <a:cs typeface="+mn-cs"/>
              </a:rPr>
              <a:t> monotherapy had similar effects. Among 68 patients without</a:t>
            </a:r>
          </a:p>
          <a:p>
            <a:r>
              <a:rPr lang="en-US" sz="1200" b="0" i="0" u="none" strike="noStrike" kern="1200" baseline="0" dirty="0">
                <a:solidFill>
                  <a:schemeClr val="tx1"/>
                </a:solidFill>
                <a:latin typeface="+mn-lt"/>
                <a:ea typeface="+mn-ea"/>
                <a:cs typeface="+mn-cs"/>
              </a:rPr>
              <a:t>any gastrointestinal injury at randomization (including no erosions), SAPT compared with DAPT caused less gastrointestinal</a:t>
            </a:r>
          </a:p>
          <a:p>
            <a:r>
              <a:rPr lang="en-US" sz="1200" b="0" i="0" u="none" strike="noStrike" kern="1200" baseline="0" dirty="0">
                <a:solidFill>
                  <a:schemeClr val="tx1"/>
                </a:solidFill>
                <a:latin typeface="+mn-lt"/>
                <a:ea typeface="+mn-ea"/>
                <a:cs typeface="+mn-cs"/>
              </a:rPr>
              <a:t>injury (68.1% vs 95.2%; P ¼ 0.006), including fewer new ulcers (8.5% vs 38.1%; P ¼ 0.009). Clinical gastrointestinal</a:t>
            </a:r>
          </a:p>
          <a:p>
            <a:r>
              <a:rPr lang="en-US" sz="1200" b="0" i="0" u="none" strike="noStrike" kern="1200" baseline="0" dirty="0">
                <a:solidFill>
                  <a:schemeClr val="tx1"/>
                </a:solidFill>
                <a:latin typeface="+mn-lt"/>
                <a:ea typeface="+mn-ea"/>
                <a:cs typeface="+mn-cs"/>
              </a:rPr>
              <a:t>bleeding from 6 to 12 months was less with SAPT than with DAPT (0.6% vs 5.4%; P ¼ 0.001).</a:t>
            </a:r>
          </a:p>
          <a:p>
            <a:r>
              <a:rPr lang="en-US" sz="1200" b="0" i="0" u="none" strike="noStrike" kern="1200" baseline="0" dirty="0">
                <a:solidFill>
                  <a:schemeClr val="tx1"/>
                </a:solidFill>
                <a:latin typeface="+mn-lt"/>
                <a:ea typeface="+mn-ea"/>
                <a:cs typeface="+mn-cs"/>
              </a:rPr>
              <a:t>CONCLUSIONS Despite being at low risk of bleeding, nearly all patients receiving antiplatelet therapy developed</a:t>
            </a:r>
          </a:p>
          <a:p>
            <a:r>
              <a:rPr lang="en-US" sz="1200" b="0" i="0" u="none" strike="noStrike" kern="1200" baseline="0" dirty="0">
                <a:solidFill>
                  <a:schemeClr val="tx1"/>
                </a:solidFill>
                <a:latin typeface="+mn-lt"/>
                <a:ea typeface="+mn-ea"/>
                <a:cs typeface="+mn-cs"/>
              </a:rPr>
              <a:t>gastrointestinal injury, although overt bleeding was infrequent. DAPT for 6 months followed by SAPT with aspirin or</a:t>
            </a:r>
          </a:p>
          <a:p>
            <a:r>
              <a:rPr lang="en-US" sz="1200" b="0" i="0" u="none" strike="noStrike" kern="1200" baseline="0" dirty="0" err="1">
                <a:solidFill>
                  <a:schemeClr val="tx1"/>
                </a:solidFill>
                <a:latin typeface="+mn-lt"/>
                <a:ea typeface="+mn-ea"/>
                <a:cs typeface="+mn-cs"/>
              </a:rPr>
              <a:t>clopidogrel</a:t>
            </a:r>
            <a:r>
              <a:rPr lang="en-US" sz="1200" b="0" i="0" u="none" strike="noStrike" kern="1200" baseline="0" dirty="0">
                <a:solidFill>
                  <a:schemeClr val="tx1"/>
                </a:solidFill>
                <a:latin typeface="+mn-lt"/>
                <a:ea typeface="+mn-ea"/>
                <a:cs typeface="+mn-cs"/>
              </a:rPr>
              <a:t> from 6 to 12 months resulted in less gastrointestinal mucosal injury and clinical bleeding compared with DAPT</a:t>
            </a:r>
          </a:p>
          <a:p>
            <a:r>
              <a:rPr lang="en-US" sz="1200" b="0" i="0" u="none" strike="noStrike" kern="1200" baseline="0" dirty="0">
                <a:solidFill>
                  <a:schemeClr val="tx1"/>
                </a:solidFill>
                <a:latin typeface="+mn-lt"/>
                <a:ea typeface="+mn-ea"/>
                <a:cs typeface="+mn-cs"/>
              </a:rPr>
              <a:t>through 12 months. (OPT-PEACE [Optimal Antiplatelet Therapy for Prevention of Gastrointestinal Injury Evaluated by</a:t>
            </a:r>
          </a:p>
          <a:p>
            <a:r>
              <a:rPr lang="en-US" sz="1200" b="0" i="0" u="none" strike="noStrike" kern="1200" baseline="0" dirty="0" err="1">
                <a:solidFill>
                  <a:schemeClr val="tx1"/>
                </a:solidFill>
                <a:latin typeface="+mn-lt"/>
                <a:ea typeface="+mn-ea"/>
                <a:cs typeface="+mn-cs"/>
              </a:rPr>
              <a:t>Ankon</a:t>
            </a:r>
            <a:r>
              <a:rPr lang="en-US" sz="1200" b="0" i="0" u="none" strike="noStrike" kern="1200" baseline="0" dirty="0">
                <a:solidFill>
                  <a:schemeClr val="tx1"/>
                </a:solidFill>
                <a:latin typeface="+mn-lt"/>
                <a:ea typeface="+mn-ea"/>
                <a:cs typeface="+mn-cs"/>
              </a:rPr>
              <a:t> Magnetically Controlled Capsule Endoscopy]; NCT03198741) (J Am </a:t>
            </a:r>
            <a:r>
              <a:rPr lang="en-US" sz="1200" b="0" i="0" u="none" strike="noStrike" kern="1200" baseline="0" dirty="0" err="1">
                <a:solidFill>
                  <a:schemeClr val="tx1"/>
                </a:solidFill>
                <a:latin typeface="+mn-lt"/>
                <a:ea typeface="+mn-ea"/>
                <a:cs typeface="+mn-cs"/>
              </a:rPr>
              <a:t>Coll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Cardiol</a:t>
            </a:r>
            <a:r>
              <a:rPr lang="en-US" sz="1200" b="0" i="0" u="none" strike="noStrike" kern="1200" baseline="0" dirty="0">
                <a:solidFill>
                  <a:schemeClr val="tx1"/>
                </a:solidFill>
                <a:latin typeface="+mn-lt"/>
                <a:ea typeface="+mn-ea"/>
                <a:cs typeface="+mn-cs"/>
              </a:rPr>
              <a:t> 2022;79:116–128) © 2022 the</a:t>
            </a:r>
          </a:p>
          <a:p>
            <a:r>
              <a:rPr lang="en-US" sz="1200" b="0" i="0" u="none" strike="noStrike" kern="1200" baseline="0" dirty="0">
                <a:solidFill>
                  <a:schemeClr val="tx1"/>
                </a:solidFill>
                <a:latin typeface="+mn-lt"/>
                <a:ea typeface="+mn-ea"/>
                <a:cs typeface="+mn-cs"/>
              </a:rPr>
              <a:t>American College of Cardiology Foundation. Published by Elsevier. All rights reserved.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35E1C7-88C3-9143-9718-91C56336BFCE}"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31013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Summary </a:t>
            </a:r>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Background Optimal antiplatelet monotherapy during the chronic maintenance period in patients who undergo coronary stenting is unknown. We aimed to compare head to head the efficacy and safety of aspirin and </a:t>
            </a:r>
            <a:r>
              <a:rPr lang="en-US" sz="1200" b="1" i="0" u="none" strike="noStrike" kern="1200" baseline="0" dirty="0" err="1">
                <a:solidFill>
                  <a:schemeClr val="tx1"/>
                </a:solidFill>
                <a:latin typeface="+mn-lt"/>
                <a:ea typeface="+mn-ea"/>
                <a:cs typeface="+mn-cs"/>
              </a:rPr>
              <a:t>clopidogrel</a:t>
            </a:r>
            <a:r>
              <a:rPr lang="en-US" sz="1200" b="1" i="0" u="none" strike="noStrike" kern="1200" baseline="0" dirty="0">
                <a:solidFill>
                  <a:schemeClr val="tx1"/>
                </a:solidFill>
                <a:latin typeface="+mn-lt"/>
                <a:ea typeface="+mn-ea"/>
                <a:cs typeface="+mn-cs"/>
              </a:rPr>
              <a:t> monotherapy in this population. </a:t>
            </a:r>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Methods We did an investigator-initiated, prospective, </a:t>
            </a:r>
            <a:r>
              <a:rPr lang="en-US" sz="1200" b="1" i="0" u="none" strike="noStrike" kern="1200" baseline="0" dirty="0" err="1">
                <a:solidFill>
                  <a:schemeClr val="tx1"/>
                </a:solidFill>
                <a:latin typeface="+mn-lt"/>
                <a:ea typeface="+mn-ea"/>
                <a:cs typeface="+mn-cs"/>
              </a:rPr>
              <a:t>randomised</a:t>
            </a:r>
            <a:r>
              <a:rPr lang="en-US" sz="1200" b="1" i="0" u="none" strike="noStrike" kern="1200" baseline="0" dirty="0">
                <a:solidFill>
                  <a:schemeClr val="tx1"/>
                </a:solidFill>
                <a:latin typeface="+mn-lt"/>
                <a:ea typeface="+mn-ea"/>
                <a:cs typeface="+mn-cs"/>
              </a:rPr>
              <a:t>, open-label, </a:t>
            </a:r>
            <a:r>
              <a:rPr lang="en-US" sz="1200" b="1" i="0" u="none" strike="noStrike" kern="1200" baseline="0" dirty="0" err="1">
                <a:solidFill>
                  <a:schemeClr val="tx1"/>
                </a:solidFill>
                <a:latin typeface="+mn-lt"/>
                <a:ea typeface="+mn-ea"/>
                <a:cs typeface="+mn-cs"/>
              </a:rPr>
              <a:t>multicentre</a:t>
            </a:r>
            <a:r>
              <a:rPr lang="en-US" sz="1200" b="1" i="0" u="none" strike="noStrike" kern="1200" baseline="0" dirty="0">
                <a:solidFill>
                  <a:schemeClr val="tx1"/>
                </a:solidFill>
                <a:latin typeface="+mn-lt"/>
                <a:ea typeface="+mn-ea"/>
                <a:cs typeface="+mn-cs"/>
              </a:rPr>
              <a:t> trial at 37 study sites in South Korea. We enrolled patients aged at least 20 years who maintained dual antiplatelet therapy without clinical events for 6–18 months after percutaneous coronary intervention with drug-eluting stents (DES). We excluded patients with any </a:t>
            </a:r>
            <a:r>
              <a:rPr lang="en-US" sz="1200" b="1" i="0" u="none" strike="noStrike" kern="1200" baseline="0" dirty="0" err="1">
                <a:solidFill>
                  <a:schemeClr val="tx1"/>
                </a:solidFill>
                <a:latin typeface="+mn-lt"/>
                <a:ea typeface="+mn-ea"/>
                <a:cs typeface="+mn-cs"/>
              </a:rPr>
              <a:t>ischaemic</a:t>
            </a:r>
            <a:r>
              <a:rPr lang="en-US" sz="1200" b="1" i="0" u="none" strike="noStrike" kern="1200" baseline="0" dirty="0">
                <a:solidFill>
                  <a:schemeClr val="tx1"/>
                </a:solidFill>
                <a:latin typeface="+mn-lt"/>
                <a:ea typeface="+mn-ea"/>
                <a:cs typeface="+mn-cs"/>
              </a:rPr>
              <a:t> and major bleeding complications. Patients were randomly assigned (1:1) to receive a monotherapy agent of </a:t>
            </a:r>
            <a:r>
              <a:rPr lang="en-US" sz="1200" b="1" i="0" u="none" strike="noStrike" kern="1200" baseline="0" dirty="0" err="1">
                <a:solidFill>
                  <a:schemeClr val="tx1"/>
                </a:solidFill>
                <a:latin typeface="+mn-lt"/>
                <a:ea typeface="+mn-ea"/>
                <a:cs typeface="+mn-cs"/>
              </a:rPr>
              <a:t>clopidogrel</a:t>
            </a:r>
            <a:r>
              <a:rPr lang="en-US" sz="1200" b="1" i="0" u="none" strike="noStrike" kern="1200" baseline="0" dirty="0">
                <a:solidFill>
                  <a:schemeClr val="tx1"/>
                </a:solidFill>
                <a:latin typeface="+mn-lt"/>
                <a:ea typeface="+mn-ea"/>
                <a:cs typeface="+mn-cs"/>
              </a:rPr>
              <a:t> 75 mg once daily or aspirin 100 mg once daily for 24 months. The primary endpoint was a composite of all-cause death, non-fatal myocardial infarction, stroke, readmission due to acute coronary syndrome, and Bleeding Academic Research Consortium (BARC) bleeding type 3 or greater, in the intention-to-treat population. This trial is registered with ClinicalTrials.gov, NCT02044250. </a:t>
            </a:r>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Findings Between March 26, 2014, and May 29, 2018, we enrolled 5530 patients. 5438 (98·3%) patients were randomly assigned to either the </a:t>
            </a:r>
            <a:r>
              <a:rPr lang="en-US" sz="1200" b="1" i="0" u="none" strike="noStrike" kern="1200" baseline="0" dirty="0" err="1">
                <a:solidFill>
                  <a:schemeClr val="tx1"/>
                </a:solidFill>
                <a:latin typeface="+mn-lt"/>
                <a:ea typeface="+mn-ea"/>
                <a:cs typeface="+mn-cs"/>
              </a:rPr>
              <a:t>clopidogrel</a:t>
            </a:r>
            <a:r>
              <a:rPr lang="en-US" sz="1200" b="1" i="0" u="none" strike="noStrike" kern="1200" baseline="0" dirty="0">
                <a:solidFill>
                  <a:schemeClr val="tx1"/>
                </a:solidFill>
                <a:latin typeface="+mn-lt"/>
                <a:ea typeface="+mn-ea"/>
                <a:cs typeface="+mn-cs"/>
              </a:rPr>
              <a:t> group (2710 [49·8%]) or to the aspirin group (2728 [50·2%]). Ascertainment of the primary endpoint was completed in 5338 (98·2%) patients. During 24-month follow-up, the primary outcome occurred in 152 (5·7%) patients in the </a:t>
            </a:r>
            <a:r>
              <a:rPr lang="en-US" sz="1200" b="1" i="0" u="none" strike="noStrike" kern="1200" baseline="0" dirty="0" err="1">
                <a:solidFill>
                  <a:schemeClr val="tx1"/>
                </a:solidFill>
                <a:latin typeface="+mn-lt"/>
                <a:ea typeface="+mn-ea"/>
                <a:cs typeface="+mn-cs"/>
              </a:rPr>
              <a:t>clopidogrel</a:t>
            </a:r>
            <a:r>
              <a:rPr lang="en-US" sz="1200" b="1" i="0" u="none" strike="noStrike" kern="1200" baseline="0" dirty="0">
                <a:solidFill>
                  <a:schemeClr val="tx1"/>
                </a:solidFill>
                <a:latin typeface="+mn-lt"/>
                <a:ea typeface="+mn-ea"/>
                <a:cs typeface="+mn-cs"/>
              </a:rPr>
              <a:t> group and 207 (7·7%) in the aspirin group (hazard ratio 0·73 [95% CI 0·59–0·90]; p=0·0035). </a:t>
            </a:r>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Interpretation </a:t>
            </a:r>
            <a:r>
              <a:rPr lang="en-US" sz="1200" b="1" i="0" u="none" strike="noStrike" kern="1200" baseline="0" dirty="0" err="1">
                <a:solidFill>
                  <a:schemeClr val="tx1"/>
                </a:solidFill>
                <a:latin typeface="+mn-lt"/>
                <a:ea typeface="+mn-ea"/>
                <a:cs typeface="+mn-cs"/>
              </a:rPr>
              <a:t>Clopidogrel</a:t>
            </a:r>
            <a:r>
              <a:rPr lang="en-US" sz="1200" b="1" i="0" u="none" strike="noStrike" kern="1200" baseline="0" dirty="0">
                <a:solidFill>
                  <a:schemeClr val="tx1"/>
                </a:solidFill>
                <a:latin typeface="+mn-lt"/>
                <a:ea typeface="+mn-ea"/>
                <a:cs typeface="+mn-cs"/>
              </a:rPr>
              <a:t> monotherapy, compared with aspirin monotherapy during the chronic maintenance period after percutaneous coronary intervention with DES significantly reduced the risk of the composite of all-cause death, non-fatal myocardial infarction, stroke, readmission due to acute coronary syndrome, and BARC bleeding type 3 or greater. In patients requiring indefinite antiplatelet monotherapy after percutaneous coronary intervention, </a:t>
            </a:r>
            <a:r>
              <a:rPr lang="en-US" sz="1200" b="1" i="0" u="none" strike="noStrike" kern="1200" baseline="0" dirty="0" err="1">
                <a:solidFill>
                  <a:schemeClr val="tx1"/>
                </a:solidFill>
                <a:latin typeface="+mn-lt"/>
                <a:ea typeface="+mn-ea"/>
                <a:cs typeface="+mn-cs"/>
              </a:rPr>
              <a:t>clopidogrel</a:t>
            </a:r>
            <a:r>
              <a:rPr lang="en-US" sz="1200" b="1" i="0" u="none" strike="noStrike" kern="1200" baseline="0" dirty="0">
                <a:solidFill>
                  <a:schemeClr val="tx1"/>
                </a:solidFill>
                <a:latin typeface="+mn-lt"/>
                <a:ea typeface="+mn-ea"/>
                <a:cs typeface="+mn-cs"/>
              </a:rPr>
              <a:t> monotherapy was superior to aspirin monotherapy in preventing future adverse clinical events.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35E1C7-88C3-9143-9718-91C56336BFCE}"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52959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653C6B-749B-4344-A362-7DC796324F4B}" type="slidenum">
              <a:rPr lang="en-US" smtClean="0"/>
              <a:t>46</a:t>
            </a:fld>
            <a:endParaRPr lang="en-US"/>
          </a:p>
        </p:txBody>
      </p:sp>
    </p:spTree>
    <p:extLst>
      <p:ext uri="{BB962C8B-B14F-4D97-AF65-F5344CB8AC3E}">
        <p14:creationId xmlns:p14="http://schemas.microsoft.com/office/powerpoint/2010/main" val="4090756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E11E2-0CE5-47E6-BB4A-D82EEF769F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6831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E11E2-0CE5-47E6-BB4A-D82EEF769F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6689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a:t>
            </a:r>
            <a:r>
              <a:rPr lang="en-US" sz="1200" kern="1200" dirty="0">
                <a:solidFill>
                  <a:schemeClr val="tx1"/>
                </a:solidFill>
                <a:effectLst/>
                <a:latin typeface="+mn-lt"/>
                <a:ea typeface="+mn-ea"/>
                <a:cs typeface="+mn-cs"/>
              </a:rPr>
              <a:t>patient-level meta-analyses from Antithrombotic Trialists’ Collaboration</a:t>
            </a:r>
            <a:endParaRPr lang="en-US" dirty="0"/>
          </a:p>
        </p:txBody>
      </p:sp>
      <p:sp>
        <p:nvSpPr>
          <p:cNvPr id="4" name="Slide Number Placeholder 3"/>
          <p:cNvSpPr>
            <a:spLocks noGrp="1"/>
          </p:cNvSpPr>
          <p:nvPr>
            <p:ph type="sldNum" sz="quarter" idx="5"/>
          </p:nvPr>
        </p:nvSpPr>
        <p:spPr/>
        <p:txBody>
          <a:bodyPr/>
          <a:lstStyle/>
          <a:p>
            <a:fld id="{E2653C6B-749B-4344-A362-7DC796324F4B}" type="slidenum">
              <a:rPr lang="en-US" smtClean="0"/>
              <a:t>7</a:t>
            </a:fld>
            <a:endParaRPr lang="en-US"/>
          </a:p>
        </p:txBody>
      </p:sp>
    </p:spTree>
    <p:extLst>
      <p:ext uri="{BB962C8B-B14F-4D97-AF65-F5344CB8AC3E}">
        <p14:creationId xmlns:p14="http://schemas.microsoft.com/office/powerpoint/2010/main" val="1840647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iNTERESTING</a:t>
            </a:r>
            <a:r>
              <a:rPr lang="en-US" dirty="0"/>
              <a:t>: bariatric surgery results in improved aspirin response!</a:t>
            </a:r>
          </a:p>
        </p:txBody>
      </p:sp>
      <p:sp>
        <p:nvSpPr>
          <p:cNvPr id="4" name="Slide Number Placeholder 3"/>
          <p:cNvSpPr>
            <a:spLocks noGrp="1"/>
          </p:cNvSpPr>
          <p:nvPr>
            <p:ph type="sldNum" sz="quarter" idx="5"/>
          </p:nvPr>
        </p:nvSpPr>
        <p:spPr/>
        <p:txBody>
          <a:bodyPr/>
          <a:lstStyle/>
          <a:p>
            <a:fld id="{E2653C6B-749B-4344-A362-7DC796324F4B}" type="slidenum">
              <a:rPr lang="en-US" smtClean="0"/>
              <a:t>8</a:t>
            </a:fld>
            <a:endParaRPr lang="en-US"/>
          </a:p>
        </p:txBody>
      </p:sp>
    </p:spTree>
    <p:extLst>
      <p:ext uri="{BB962C8B-B14F-4D97-AF65-F5344CB8AC3E}">
        <p14:creationId xmlns:p14="http://schemas.microsoft.com/office/powerpoint/2010/main" val="836347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Importantly, NONE of these trials were designed to look at the interaction between weight and aspiring responsiveness, so at best these data can be hypothesis-generating only.</a:t>
            </a:r>
          </a:p>
        </p:txBody>
      </p:sp>
      <p:sp>
        <p:nvSpPr>
          <p:cNvPr id="4" name="Slide Number Placeholder 3"/>
          <p:cNvSpPr>
            <a:spLocks noGrp="1"/>
          </p:cNvSpPr>
          <p:nvPr>
            <p:ph type="sldNum" sz="quarter" idx="5"/>
          </p:nvPr>
        </p:nvSpPr>
        <p:spPr/>
        <p:txBody>
          <a:bodyPr/>
          <a:lstStyle/>
          <a:p>
            <a:fld id="{E2653C6B-749B-4344-A362-7DC796324F4B}" type="slidenum">
              <a:rPr lang="en-US" smtClean="0"/>
              <a:t>9</a:t>
            </a:fld>
            <a:endParaRPr lang="en-US"/>
          </a:p>
        </p:txBody>
      </p:sp>
    </p:spTree>
    <p:extLst>
      <p:ext uri="{BB962C8B-B14F-4D97-AF65-F5344CB8AC3E}">
        <p14:creationId xmlns:p14="http://schemas.microsoft.com/office/powerpoint/2010/main" val="3851487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already know that EC-ASA has lower bioavailability to begin with, </a:t>
            </a:r>
            <a:r>
              <a:rPr lang="en-US" dirty="0" err="1"/>
              <a:t>esp</a:t>
            </a:r>
            <a:r>
              <a:rPr lang="en-US" dirty="0"/>
              <a:t> in patients with obesity –</a:t>
            </a:r>
          </a:p>
          <a:p>
            <a:endParaRPr lang="en-US" dirty="0"/>
          </a:p>
          <a:p>
            <a:r>
              <a:rPr lang="en-US" dirty="0"/>
              <a:t>Purpose: to d</a:t>
            </a:r>
            <a:r>
              <a:rPr lang="en-US" sz="1200" b="0" i="0" kern="1200" dirty="0">
                <a:solidFill>
                  <a:schemeClr val="tx1"/>
                </a:solidFill>
                <a:effectLst/>
                <a:latin typeface="+mn-lt"/>
                <a:ea typeface="+mn-ea"/>
                <a:cs typeface="+mn-cs"/>
              </a:rPr>
              <a:t>etermine whether enteric-coated aspirin is as effective as plain aspirin in healthy volunteers</a:t>
            </a:r>
          </a:p>
          <a:p>
            <a:r>
              <a:rPr lang="en-US" sz="1200" b="0" i="0" kern="1200" dirty="0">
                <a:solidFill>
                  <a:schemeClr val="tx1"/>
                </a:solidFill>
                <a:effectLst/>
                <a:latin typeface="+mn-lt"/>
                <a:ea typeface="+mn-ea"/>
                <a:cs typeface="+mn-cs"/>
              </a:rPr>
              <a:t>Seventy-one healthy volunteers were enrolled in 3 separate bioequivalence studies. Using a crossover design, each volunteer took 2 different aspirin preparations. Five aspirin preparations were evaluated, 3 different enteric-coated 75-mg aspirins, dispersible aspirin 75 mg and </a:t>
            </a:r>
            <a:r>
              <a:rPr lang="en-US" sz="1200" b="0" i="0" kern="1200" dirty="0" err="1">
                <a:solidFill>
                  <a:schemeClr val="tx1"/>
                </a:solidFill>
                <a:effectLst/>
                <a:latin typeface="+mn-lt"/>
                <a:ea typeface="+mn-ea"/>
                <a:cs typeface="+mn-cs"/>
              </a:rPr>
              <a:t>asasantin</a:t>
            </a:r>
            <a:r>
              <a:rPr lang="en-US" sz="1200" b="0" i="0" kern="1200" dirty="0">
                <a:solidFill>
                  <a:schemeClr val="tx1"/>
                </a:solidFill>
                <a:effectLst/>
                <a:latin typeface="+mn-lt"/>
                <a:ea typeface="+mn-ea"/>
                <a:cs typeface="+mn-cs"/>
              </a:rPr>
              <a:t> (25-mg standard release aspirin plus 200-mg modified-release dipyridamole given twice daily).</a:t>
            </a:r>
          </a:p>
          <a:p>
            <a:r>
              <a:rPr lang="en-US" sz="1200" b="0" i="0" kern="1200" dirty="0">
                <a:solidFill>
                  <a:schemeClr val="tx1"/>
                </a:solidFill>
                <a:effectLst/>
                <a:latin typeface="+mn-lt"/>
                <a:ea typeface="+mn-ea"/>
                <a:cs typeface="+mn-cs"/>
              </a:rPr>
              <a:t>Serum thromboxane (TX) B</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levels and arachidonic acid–induced platelet aggregation were measured before and after 14 days of treatment.</a:t>
            </a:r>
          </a:p>
          <a:p>
            <a:endParaRPr lang="en-US" sz="1200" b="0" i="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Conclusions—</a:t>
            </a:r>
            <a:r>
              <a:rPr lang="en-US" sz="1200" b="0" i="0" kern="1200" dirty="0">
                <a:solidFill>
                  <a:schemeClr val="tx1"/>
                </a:solidFill>
                <a:effectLst/>
                <a:latin typeface="+mn-lt"/>
                <a:ea typeface="+mn-ea"/>
                <a:cs typeface="+mn-cs"/>
              </a:rPr>
              <a:t> Equivalent doses of the enteric-coated aspirin were not as effective as plain aspirin. Lower bioavailability of these preparations and poor absorption from the higher pH environment of the small intestine may result in inadequate platelet inhibition, particularly in heavier subjects</a:t>
            </a:r>
            <a:endParaRPr lang="en-US" dirty="0"/>
          </a:p>
        </p:txBody>
      </p:sp>
      <p:sp>
        <p:nvSpPr>
          <p:cNvPr id="4" name="Slide Number Placeholder 3"/>
          <p:cNvSpPr>
            <a:spLocks noGrp="1"/>
          </p:cNvSpPr>
          <p:nvPr>
            <p:ph type="sldNum" sz="quarter" idx="5"/>
          </p:nvPr>
        </p:nvSpPr>
        <p:spPr/>
        <p:txBody>
          <a:bodyPr/>
          <a:lstStyle/>
          <a:p>
            <a:fld id="{E2653C6B-749B-4344-A362-7DC796324F4B}" type="slidenum">
              <a:rPr lang="en-US" smtClean="0"/>
              <a:t>10</a:t>
            </a:fld>
            <a:endParaRPr lang="en-US"/>
          </a:p>
        </p:txBody>
      </p:sp>
    </p:spTree>
    <p:extLst>
      <p:ext uri="{BB962C8B-B14F-4D97-AF65-F5344CB8AC3E}">
        <p14:creationId xmlns:p14="http://schemas.microsoft.com/office/powerpoint/2010/main" val="603158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what was really interesting was the relationship with weight: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10-kg (22-lb) increase in weight was associated with an approximate doubling of risk of treatment failure (relative risk 1.9 [95% CI: 1.3 to 2.7] for </a:t>
            </a:r>
            <a:r>
              <a:rPr lang="en-US" dirty="0" err="1"/>
              <a:t>asasantin</a:t>
            </a:r>
            <a:r>
              <a:rPr lang="en-US" dirty="0"/>
              <a:t> and 2.2 [95% CI: 1.7 to 3.0] for enteric-coated aspirin). </a:t>
            </a:r>
          </a:p>
          <a:p>
            <a:endParaRPr lang="en-US" dirty="0"/>
          </a:p>
        </p:txBody>
      </p:sp>
      <p:sp>
        <p:nvSpPr>
          <p:cNvPr id="4" name="Slide Number Placeholder 3"/>
          <p:cNvSpPr>
            <a:spLocks noGrp="1"/>
          </p:cNvSpPr>
          <p:nvPr>
            <p:ph type="sldNum" sz="quarter" idx="5"/>
          </p:nvPr>
        </p:nvSpPr>
        <p:spPr/>
        <p:txBody>
          <a:bodyPr/>
          <a:lstStyle/>
          <a:p>
            <a:fld id="{E2653C6B-749B-4344-A362-7DC796324F4B}" type="slidenum">
              <a:rPr lang="en-US" smtClean="0"/>
              <a:t>11</a:t>
            </a:fld>
            <a:endParaRPr lang="en-US"/>
          </a:p>
        </p:txBody>
      </p:sp>
    </p:spTree>
    <p:extLst>
      <p:ext uri="{BB962C8B-B14F-4D97-AF65-F5344CB8AC3E}">
        <p14:creationId xmlns:p14="http://schemas.microsoft.com/office/powerpoint/2010/main" val="3247545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2018</a:t>
            </a:r>
          </a:p>
        </p:txBody>
      </p:sp>
      <p:sp>
        <p:nvSpPr>
          <p:cNvPr id="4" name="Slide Number Placeholder 3"/>
          <p:cNvSpPr>
            <a:spLocks noGrp="1"/>
          </p:cNvSpPr>
          <p:nvPr>
            <p:ph type="sldNum" sz="quarter" idx="5"/>
          </p:nvPr>
        </p:nvSpPr>
        <p:spPr/>
        <p:txBody>
          <a:bodyPr/>
          <a:lstStyle/>
          <a:p>
            <a:fld id="{E2653C6B-749B-4344-A362-7DC796324F4B}" type="slidenum">
              <a:rPr lang="en-US" smtClean="0"/>
              <a:t>12</a:t>
            </a:fld>
            <a:endParaRPr lang="en-US"/>
          </a:p>
        </p:txBody>
      </p:sp>
    </p:spTree>
    <p:extLst>
      <p:ext uri="{BB962C8B-B14F-4D97-AF65-F5344CB8AC3E}">
        <p14:creationId xmlns:p14="http://schemas.microsoft.com/office/powerpoint/2010/main" val="23015672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1379200" cy="6858000"/>
          </a:xfrm>
          <a:prstGeom prst="rect">
            <a:avLst/>
          </a:prstGeom>
          <a:solidFill>
            <a:srgbClr val="063F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4" name="Picture 3"/>
          <p:cNvPicPr>
            <a:picLocks noChangeAspect="1"/>
          </p:cNvPicPr>
          <p:nvPr/>
        </p:nvPicPr>
        <p:blipFill>
          <a:blip r:embed="rId2" cstate="screen">
            <a:alphaModFix amt="71000"/>
            <a:extLst>
              <a:ext uri="{28A0092B-C50C-407E-A947-70E740481C1C}">
                <a14:useLocalDpi xmlns:a14="http://schemas.microsoft.com/office/drawing/2010/main"/>
              </a:ext>
            </a:extLst>
          </a:blip>
          <a:stretch>
            <a:fillRect/>
          </a:stretch>
        </p:blipFill>
        <p:spPr>
          <a:xfrm>
            <a:off x="-1848" y="0"/>
            <a:ext cx="11382895" cy="6858000"/>
          </a:xfrm>
          <a:prstGeom prst="rect">
            <a:avLst/>
          </a:prstGeom>
        </p:spPr>
      </p:pic>
      <p:sp>
        <p:nvSpPr>
          <p:cNvPr id="9" name="object 4"/>
          <p:cNvSpPr/>
          <p:nvPr/>
        </p:nvSpPr>
        <p:spPr>
          <a:xfrm>
            <a:off x="771409" y="704731"/>
            <a:ext cx="11077273" cy="4626046"/>
          </a:xfrm>
          <a:custGeom>
            <a:avLst/>
            <a:gdLst/>
            <a:ahLst/>
            <a:cxnLst/>
            <a:rect l="l" t="t" r="r" b="b"/>
            <a:pathLst>
              <a:path w="12653645" h="6024880">
                <a:moveTo>
                  <a:pt x="0" y="6024753"/>
                </a:moveTo>
                <a:lnTo>
                  <a:pt x="12653391" y="6024753"/>
                </a:lnTo>
                <a:lnTo>
                  <a:pt x="12653391" y="0"/>
                </a:lnTo>
                <a:lnTo>
                  <a:pt x="0" y="0"/>
                </a:lnTo>
                <a:lnTo>
                  <a:pt x="0" y="6024753"/>
                </a:lnTo>
                <a:close/>
              </a:path>
            </a:pathLst>
          </a:custGeom>
          <a:solidFill>
            <a:srgbClr val="063F89">
              <a:alpha val="85000"/>
            </a:srgbClr>
          </a:solidFill>
          <a:ln>
            <a:noFill/>
          </a:ln>
          <a:effectLst/>
        </p:spPr>
        <p:txBody>
          <a:bodyPr vert="horz" wrap="square" lIns="457200" tIns="457200" rIns="640080" bIns="621792" rtlCol="0" anchor="ctr" anchorCtr="0">
            <a:noAutofit/>
          </a:bodyPr>
          <a:lstStyle/>
          <a:p>
            <a:pPr lvl="0">
              <a:lnSpc>
                <a:spcPct val="90000"/>
              </a:lnSpc>
              <a:spcBef>
                <a:spcPct val="0"/>
              </a:spcBef>
              <a:buNone/>
            </a:pPr>
            <a:endParaRPr sz="4000" b="0" i="0" dirty="0">
              <a:solidFill>
                <a:srgbClr val="FFFFFF"/>
              </a:solidFill>
              <a:latin typeface="Arial"/>
            </a:endParaRPr>
          </a:p>
        </p:txBody>
      </p:sp>
      <p:sp>
        <p:nvSpPr>
          <p:cNvPr id="10" name="object 47"/>
          <p:cNvSpPr/>
          <p:nvPr/>
        </p:nvSpPr>
        <p:spPr>
          <a:xfrm>
            <a:off x="11426708" y="5367013"/>
            <a:ext cx="416123" cy="312093"/>
          </a:xfrm>
          <a:custGeom>
            <a:avLst/>
            <a:gdLst/>
            <a:ahLst/>
            <a:cxnLst/>
            <a:rect l="l" t="t" r="r" b="b"/>
            <a:pathLst>
              <a:path w="443865" h="443865">
                <a:moveTo>
                  <a:pt x="443776" y="0"/>
                </a:moveTo>
                <a:lnTo>
                  <a:pt x="0" y="0"/>
                </a:lnTo>
                <a:lnTo>
                  <a:pt x="0" y="443776"/>
                </a:lnTo>
                <a:lnTo>
                  <a:pt x="443776" y="0"/>
                </a:lnTo>
                <a:close/>
              </a:path>
            </a:pathLst>
          </a:custGeom>
          <a:solidFill>
            <a:srgbClr val="063F89">
              <a:alpha val="85000"/>
            </a:srgbClr>
          </a:solidFill>
        </p:spPr>
        <p:txBody>
          <a:bodyPr wrap="square" lIns="0" tIns="0" rIns="0" bIns="0" rtlCol="0"/>
          <a:lstStyle/>
          <a:p>
            <a:endParaRPr sz="1800" dirty="0">
              <a:latin typeface="Arial"/>
            </a:endParaRPr>
          </a:p>
        </p:txBody>
      </p:sp>
      <p:sp>
        <p:nvSpPr>
          <p:cNvPr id="2" name="Title 1"/>
          <p:cNvSpPr>
            <a:spLocks noGrp="1"/>
          </p:cNvSpPr>
          <p:nvPr>
            <p:ph type="ctrTitle"/>
          </p:nvPr>
        </p:nvSpPr>
        <p:spPr>
          <a:xfrm>
            <a:off x="1552338" y="1371601"/>
            <a:ext cx="8526965" cy="1958726"/>
          </a:xfrm>
          <a:solidFill>
            <a:schemeClr val="tx2">
              <a:alpha val="0"/>
            </a:schemeClr>
          </a:solidFill>
        </p:spPr>
        <p:txBody>
          <a:bodyPr lIns="0" rIns="0" bIns="91440" anchor="b" anchorCtr="0"/>
          <a:lstStyle>
            <a:lvl1pPr>
              <a:defRPr sz="38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552338" y="3330329"/>
            <a:ext cx="8526965" cy="1546471"/>
          </a:xfrm>
          <a:solidFill>
            <a:schemeClr val="tx2">
              <a:alpha val="0"/>
            </a:schemeClr>
          </a:solidFill>
        </p:spPr>
        <p:txBody>
          <a:bodyPr lIns="0" rIns="0" bIns="91440">
            <a:noAutofit/>
          </a:bodyPr>
          <a:lstStyle>
            <a:lvl1pPr marL="0" indent="0" algn="l">
              <a:lnSpc>
                <a:spcPct val="103000"/>
              </a:lnSpc>
              <a:spcBef>
                <a:spcPts val="0"/>
              </a:spcBef>
              <a:buNone/>
              <a:defRPr sz="24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23177" y="5867400"/>
            <a:ext cx="7802447" cy="396218"/>
          </a:xfrm>
          <a:prstGeom prst="rect">
            <a:avLst/>
          </a:prstGeom>
        </p:spPr>
      </p:pic>
    </p:spTree>
    <p:extLst>
      <p:ext uri="{BB962C8B-B14F-4D97-AF65-F5344CB8AC3E}">
        <p14:creationId xmlns:p14="http://schemas.microsoft.com/office/powerpoint/2010/main" val="3348112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 Content + Landscape Photo">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09600" y="2692400"/>
            <a:ext cx="10972800" cy="3251200"/>
          </a:xfrm>
        </p:spPr>
        <p:txBody>
          <a:bodyPr/>
          <a:lstStyle/>
          <a:p>
            <a:r>
              <a:rPr lang="en-US" dirty="0"/>
              <a:t>Click icon to add picture</a:t>
            </a:r>
          </a:p>
        </p:txBody>
      </p:sp>
      <p:sp>
        <p:nvSpPr>
          <p:cNvPr id="2" name="Title 1"/>
          <p:cNvSpPr>
            <a:spLocks noGrp="1"/>
          </p:cNvSpPr>
          <p:nvPr>
            <p:ph type="title"/>
          </p:nvPr>
        </p:nvSpPr>
        <p:spPr>
          <a:xfrm>
            <a:off x="609600" y="304801"/>
            <a:ext cx="10972800" cy="762001"/>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1447802"/>
            <a:ext cx="10972800" cy="1066799"/>
          </a:xfr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127367715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hoto">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216650"/>
          </a:xfrm>
        </p:spPr>
        <p:txBody>
          <a:bodyPr anchor="ctr" anchorCtr="1"/>
          <a:lstStyle>
            <a:lvl1pPr marL="0" indent="0">
              <a:buNone/>
              <a:defRPr/>
            </a:lvl1pPr>
          </a:lstStyle>
          <a:p>
            <a:r>
              <a:rPr lang="en-US" dirty="0"/>
              <a:t>Click icon to add picture</a:t>
            </a:r>
          </a:p>
        </p:txBody>
      </p:sp>
      <p:sp>
        <p:nvSpPr>
          <p:cNvPr id="13" name="Rectangle 12"/>
          <p:cNvSpPr/>
          <p:nvPr userDrawn="1"/>
        </p:nvSpPr>
        <p:spPr>
          <a:xfrm>
            <a:off x="1" y="6213476"/>
            <a:ext cx="12192000" cy="644525"/>
          </a:xfrm>
          <a:prstGeom prst="rect">
            <a:avLst/>
          </a:prstGeom>
          <a:solidFill>
            <a:srgbClr val="063F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4" name="Picture 13"/>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l="9778" r="-27"/>
          <a:stretch/>
        </p:blipFill>
        <p:spPr>
          <a:xfrm>
            <a:off x="2" y="6213476"/>
            <a:ext cx="12207633" cy="644525"/>
          </a:xfrm>
          <a:prstGeom prst="rect">
            <a:avLst/>
          </a:prstGeom>
        </p:spPr>
      </p:pic>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6923" y="6400800"/>
            <a:ext cx="3329077" cy="280890"/>
          </a:xfrm>
          <a:prstGeom prst="rect">
            <a:avLst/>
          </a:prstGeom>
        </p:spPr>
      </p:pic>
    </p:spTree>
    <p:extLst>
      <p:ext uri="{BB962C8B-B14F-4D97-AF65-F5344CB8AC3E}">
        <p14:creationId xmlns:p14="http://schemas.microsoft.com/office/powerpoint/2010/main" val="231044315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Only Masters">
    <p:spTree>
      <p:nvGrpSpPr>
        <p:cNvPr id="1" name=""/>
        <p:cNvGrpSpPr/>
        <p:nvPr/>
      </p:nvGrpSpPr>
      <p:grpSpPr>
        <a:xfrm>
          <a:off x="0" y="0"/>
          <a:ext cx="0" cy="0"/>
          <a:chOff x="0" y="0"/>
          <a:chExt cx="0" cy="0"/>
        </a:xfrm>
      </p:grpSpPr>
      <p:sp>
        <p:nvSpPr>
          <p:cNvPr id="2" name="TextBox 1"/>
          <p:cNvSpPr txBox="1"/>
          <p:nvPr/>
        </p:nvSpPr>
        <p:spPr>
          <a:xfrm>
            <a:off x="1320800" y="1388443"/>
            <a:ext cx="9550400" cy="2751522"/>
          </a:xfrm>
          <a:prstGeom prst="rect">
            <a:avLst/>
          </a:prstGeom>
          <a:noFill/>
        </p:spPr>
        <p:txBody>
          <a:bodyPr wrap="square" rtlCol="0">
            <a:spAutoFit/>
          </a:bodyPr>
          <a:lstStyle/>
          <a:p>
            <a:pPr algn="ctr">
              <a:lnSpc>
                <a:spcPct val="90000"/>
              </a:lnSpc>
            </a:pPr>
            <a:r>
              <a:rPr lang="en-US" sz="9600" b="1" dirty="0"/>
              <a:t>Title </a:t>
            </a:r>
            <a:br>
              <a:rPr lang="en-US" sz="9600" b="1" dirty="0"/>
            </a:br>
            <a:r>
              <a:rPr lang="en-US" sz="9600" b="1" dirty="0"/>
              <a:t>Only </a:t>
            </a:r>
            <a:r>
              <a:rPr lang="en-US" sz="9600" b="1" baseline="0" dirty="0"/>
              <a:t> </a:t>
            </a:r>
            <a:r>
              <a:rPr lang="en-US" sz="9600" b="1" dirty="0"/>
              <a:t>Masters</a:t>
            </a:r>
          </a:p>
        </p:txBody>
      </p:sp>
    </p:spTree>
    <p:extLst>
      <p:ext uri="{BB962C8B-B14F-4D97-AF65-F5344CB8AC3E}">
        <p14:creationId xmlns:p14="http://schemas.microsoft.com/office/powerpoint/2010/main" val="57603701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762000"/>
          </a:xfrm>
        </p:spPr>
        <p:txBody>
          <a:bodyPr/>
          <a:lstStyle/>
          <a:p>
            <a:r>
              <a:rPr lang="en-US"/>
              <a:t>Click to edit Master title style</a:t>
            </a:r>
          </a:p>
        </p:txBody>
      </p:sp>
    </p:spTree>
    <p:extLst>
      <p:ext uri="{BB962C8B-B14F-4D97-AF65-F5344CB8AC3E}">
        <p14:creationId xmlns:p14="http://schemas.microsoft.com/office/powerpoint/2010/main" val="2891451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reserve="1">
  <p:cSld name="Title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762000"/>
          </a:xfrm>
        </p:spPr>
        <p:txBody>
          <a:bodyPr/>
          <a:lstStyle/>
          <a:p>
            <a:r>
              <a:rPr lang="en-US"/>
              <a:t>Click to edit Master title style</a:t>
            </a:r>
          </a:p>
        </p:txBody>
      </p:sp>
      <p:sp>
        <p:nvSpPr>
          <p:cNvPr id="9" name="Rectangle 8"/>
          <p:cNvSpPr/>
          <p:nvPr userDrawn="1"/>
        </p:nvSpPr>
        <p:spPr>
          <a:xfrm>
            <a:off x="1" y="6213476"/>
            <a:ext cx="12192000" cy="644525"/>
          </a:xfrm>
          <a:prstGeom prst="rect">
            <a:avLst/>
          </a:prstGeom>
          <a:solidFill>
            <a:srgbClr val="063F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l="9778" r="-27"/>
          <a:stretch/>
        </p:blipFill>
        <p:spPr>
          <a:xfrm>
            <a:off x="2" y="6213476"/>
            <a:ext cx="12207633" cy="644525"/>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6923" y="6400800"/>
            <a:ext cx="3329077" cy="280890"/>
          </a:xfrm>
          <a:prstGeom prst="rect">
            <a:avLst/>
          </a:prstGeom>
        </p:spPr>
      </p:pic>
    </p:spTree>
    <p:extLst>
      <p:ext uri="{BB962C8B-B14F-4D97-AF65-F5344CB8AC3E}">
        <p14:creationId xmlns:p14="http://schemas.microsoft.com/office/powerpoint/2010/main" val="48222967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Title + Lin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762000"/>
          </a:xfrm>
        </p:spPr>
        <p:txBody>
          <a:bodyPr/>
          <a:lstStyle/>
          <a:p>
            <a:r>
              <a:rPr lang="en-US"/>
              <a:t>Click to edit Master title style</a:t>
            </a:r>
          </a:p>
        </p:txBody>
      </p:sp>
      <p:cxnSp>
        <p:nvCxnSpPr>
          <p:cNvPr id="3" name="Straight Connector 2"/>
          <p:cNvCxnSpPr/>
          <p:nvPr userDrawn="1"/>
        </p:nvCxnSpPr>
        <p:spPr>
          <a:xfrm>
            <a:off x="609600" y="1143000"/>
            <a:ext cx="11582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35696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reserve="1">
  <p:cSld name="Title + Nothing Else">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1"/>
            <a:ext cx="10972800" cy="762000"/>
          </a:xfrm>
        </p:spPr>
        <p:txBody>
          <a:bodyPr anchor="b" anchorCtr="0"/>
          <a:lstStyle/>
          <a:p>
            <a:r>
              <a:rPr lang="en-US"/>
              <a:t>Click to edit Master title style</a:t>
            </a:r>
          </a:p>
        </p:txBody>
      </p:sp>
    </p:spTree>
    <p:extLst>
      <p:ext uri="{BB962C8B-B14F-4D97-AF65-F5344CB8AC3E}">
        <p14:creationId xmlns:p14="http://schemas.microsoft.com/office/powerpoint/2010/main" val="6017004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Blank Master">
    <p:spTree>
      <p:nvGrpSpPr>
        <p:cNvPr id="1" name=""/>
        <p:cNvGrpSpPr/>
        <p:nvPr/>
      </p:nvGrpSpPr>
      <p:grpSpPr>
        <a:xfrm>
          <a:off x="0" y="0"/>
          <a:ext cx="0" cy="0"/>
          <a:chOff x="0" y="0"/>
          <a:chExt cx="0" cy="0"/>
        </a:xfrm>
      </p:grpSpPr>
      <p:sp>
        <p:nvSpPr>
          <p:cNvPr id="2" name="TextBox 1"/>
          <p:cNvSpPr txBox="1"/>
          <p:nvPr/>
        </p:nvSpPr>
        <p:spPr>
          <a:xfrm>
            <a:off x="1320800" y="1388442"/>
            <a:ext cx="9550400" cy="1421928"/>
          </a:xfrm>
          <a:prstGeom prst="rect">
            <a:avLst/>
          </a:prstGeom>
          <a:noFill/>
        </p:spPr>
        <p:txBody>
          <a:bodyPr wrap="square" rtlCol="0">
            <a:spAutoFit/>
          </a:bodyPr>
          <a:lstStyle/>
          <a:p>
            <a:pPr algn="ctr">
              <a:lnSpc>
                <a:spcPct val="90000"/>
              </a:lnSpc>
            </a:pPr>
            <a:r>
              <a:rPr lang="en-US" sz="9600" b="1" dirty="0"/>
              <a:t>Blank Masters</a:t>
            </a:r>
          </a:p>
        </p:txBody>
      </p:sp>
    </p:spTree>
    <p:extLst>
      <p:ext uri="{BB962C8B-B14F-4D97-AF65-F5344CB8AC3E}">
        <p14:creationId xmlns:p14="http://schemas.microsoft.com/office/powerpoint/2010/main" val="2013330482"/>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lank with Footer">
    <p:spTree>
      <p:nvGrpSpPr>
        <p:cNvPr id="1" name=""/>
        <p:cNvGrpSpPr/>
        <p:nvPr/>
      </p:nvGrpSpPr>
      <p:grpSpPr>
        <a:xfrm>
          <a:off x="0" y="0"/>
          <a:ext cx="0" cy="0"/>
          <a:chOff x="0" y="0"/>
          <a:chExt cx="0" cy="0"/>
        </a:xfrm>
      </p:grpSpPr>
      <p:sp>
        <p:nvSpPr>
          <p:cNvPr id="7" name="Rectangle 6"/>
          <p:cNvSpPr/>
          <p:nvPr userDrawn="1"/>
        </p:nvSpPr>
        <p:spPr>
          <a:xfrm>
            <a:off x="1" y="6213476"/>
            <a:ext cx="12192000" cy="644525"/>
          </a:xfrm>
          <a:prstGeom prst="rect">
            <a:avLst/>
          </a:prstGeom>
          <a:solidFill>
            <a:srgbClr val="063F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9" name="Picture 8"/>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l="9778" r="-27"/>
          <a:stretch/>
        </p:blipFill>
        <p:spPr>
          <a:xfrm>
            <a:off x="2" y="6213476"/>
            <a:ext cx="12207633" cy="644525"/>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6923" y="6400800"/>
            <a:ext cx="3329077" cy="280890"/>
          </a:xfrm>
          <a:prstGeom prst="rect">
            <a:avLst/>
          </a:prstGeom>
        </p:spPr>
      </p:pic>
    </p:spTree>
    <p:extLst>
      <p:ext uri="{BB962C8B-B14F-4D97-AF65-F5344CB8AC3E}">
        <p14:creationId xmlns:p14="http://schemas.microsoft.com/office/powerpoint/2010/main" val="257918598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46463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FFFFFF"/>
        </a:solidFill>
        <a:effectLst/>
      </p:bgPr>
    </p:bg>
    <p:spTree>
      <p:nvGrpSpPr>
        <p:cNvPr id="1" name=""/>
        <p:cNvGrpSpPr/>
        <p:nvPr/>
      </p:nvGrpSpPr>
      <p:grpSpPr>
        <a:xfrm>
          <a:off x="0" y="0"/>
          <a:ext cx="0" cy="0"/>
          <a:chOff x="0" y="0"/>
          <a:chExt cx="0" cy="0"/>
        </a:xfrm>
      </p:grpSpPr>
      <p:sp>
        <p:nvSpPr>
          <p:cNvPr id="12" name="Rectangle 11"/>
          <p:cNvSpPr/>
          <p:nvPr userDrawn="1"/>
        </p:nvSpPr>
        <p:spPr>
          <a:xfrm>
            <a:off x="0" y="0"/>
            <a:ext cx="11379200" cy="6858000"/>
          </a:xfrm>
          <a:prstGeom prst="rect">
            <a:avLst/>
          </a:prstGeom>
          <a:solidFill>
            <a:srgbClr val="063F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3" name="Picture 12"/>
          <p:cNvPicPr>
            <a:picLocks/>
          </p:cNvPicPr>
          <p:nvPr userDrawn="1"/>
        </p:nvPicPr>
        <p:blipFill>
          <a:blip r:embed="rId2">
            <a:extLst>
              <a:ext uri="{28A0092B-C50C-407E-A947-70E740481C1C}">
                <a14:useLocalDpi xmlns:a14="http://schemas.microsoft.com/office/drawing/2010/main"/>
              </a:ext>
            </a:extLst>
          </a:blip>
          <a:stretch>
            <a:fillRect/>
          </a:stretch>
        </p:blipFill>
        <p:spPr>
          <a:xfrm>
            <a:off x="0" y="3783"/>
            <a:ext cx="11381048" cy="6854217"/>
          </a:xfrm>
          <a:prstGeom prst="rect">
            <a:avLst/>
          </a:prstGeom>
        </p:spPr>
      </p:pic>
      <p:pic>
        <p:nvPicPr>
          <p:cNvPr id="14" name="Picture 13"/>
          <p:cNvPicPr>
            <a:picLocks/>
          </p:cNvPicPr>
          <p:nvPr userDrawn="1"/>
        </p:nvPicPr>
        <p:blipFill>
          <a:blip r:embed="rId3">
            <a:extLst>
              <a:ext uri="{28A0092B-C50C-407E-A947-70E740481C1C}">
                <a14:useLocalDpi xmlns:a14="http://schemas.microsoft.com/office/drawing/2010/main"/>
              </a:ext>
            </a:extLst>
          </a:blip>
          <a:stretch>
            <a:fillRect/>
          </a:stretch>
        </p:blipFill>
        <p:spPr>
          <a:xfrm>
            <a:off x="823177" y="5867400"/>
            <a:ext cx="6400800" cy="433388"/>
          </a:xfrm>
          <a:prstGeom prst="rect">
            <a:avLst/>
          </a:prstGeom>
        </p:spPr>
      </p:pic>
      <p:sp>
        <p:nvSpPr>
          <p:cNvPr id="15" name="object 4"/>
          <p:cNvSpPr/>
          <p:nvPr userDrawn="1"/>
        </p:nvSpPr>
        <p:spPr>
          <a:xfrm>
            <a:off x="609600" y="685801"/>
            <a:ext cx="11201402" cy="4572000"/>
          </a:xfrm>
          <a:custGeom>
            <a:avLst/>
            <a:gdLst/>
            <a:ahLst/>
            <a:cxnLst/>
            <a:rect l="l" t="t" r="r" b="b"/>
            <a:pathLst>
              <a:path w="12653645" h="6024880">
                <a:moveTo>
                  <a:pt x="0" y="6024753"/>
                </a:moveTo>
                <a:lnTo>
                  <a:pt x="12653391" y="6024753"/>
                </a:lnTo>
                <a:lnTo>
                  <a:pt x="12653391" y="0"/>
                </a:lnTo>
                <a:lnTo>
                  <a:pt x="0" y="0"/>
                </a:lnTo>
                <a:lnTo>
                  <a:pt x="0" y="6024753"/>
                </a:lnTo>
                <a:close/>
              </a:path>
            </a:pathLst>
          </a:custGeom>
          <a:solidFill>
            <a:srgbClr val="063F89">
              <a:alpha val="85000"/>
            </a:srgbClr>
          </a:solidFill>
          <a:ln>
            <a:noFill/>
          </a:ln>
          <a:effectLst/>
        </p:spPr>
        <p:txBody>
          <a:bodyPr vert="horz" wrap="square" lIns="457200" tIns="457200" rIns="640080" bIns="621792" rtlCol="0" anchor="ctr" anchorCtr="0">
            <a:noAutofit/>
          </a:bodyPr>
          <a:lstStyle/>
          <a:p>
            <a:pPr lvl="0">
              <a:lnSpc>
                <a:spcPct val="90000"/>
              </a:lnSpc>
              <a:spcBef>
                <a:spcPct val="0"/>
              </a:spcBef>
              <a:buNone/>
            </a:pPr>
            <a:endParaRPr sz="4000" b="0" i="0" dirty="0">
              <a:solidFill>
                <a:srgbClr val="FFFFFF"/>
              </a:solidFill>
              <a:latin typeface="Arial"/>
            </a:endParaRPr>
          </a:p>
        </p:txBody>
      </p:sp>
      <p:sp>
        <p:nvSpPr>
          <p:cNvPr id="16" name="object 47"/>
          <p:cNvSpPr/>
          <p:nvPr userDrawn="1"/>
        </p:nvSpPr>
        <p:spPr>
          <a:xfrm>
            <a:off x="11426709" y="5305543"/>
            <a:ext cx="384292" cy="388449"/>
          </a:xfrm>
          <a:custGeom>
            <a:avLst/>
            <a:gdLst/>
            <a:ahLst/>
            <a:cxnLst/>
            <a:rect l="l" t="t" r="r" b="b"/>
            <a:pathLst>
              <a:path w="443865" h="443865">
                <a:moveTo>
                  <a:pt x="443776" y="0"/>
                </a:moveTo>
                <a:lnTo>
                  <a:pt x="0" y="0"/>
                </a:lnTo>
                <a:lnTo>
                  <a:pt x="0" y="443776"/>
                </a:lnTo>
                <a:lnTo>
                  <a:pt x="443776" y="0"/>
                </a:lnTo>
                <a:close/>
              </a:path>
            </a:pathLst>
          </a:custGeom>
          <a:solidFill>
            <a:srgbClr val="063F89">
              <a:alpha val="85000"/>
            </a:srgbClr>
          </a:solidFill>
        </p:spPr>
        <p:txBody>
          <a:bodyPr wrap="square" lIns="0" tIns="0" rIns="0" bIns="0" rtlCol="0"/>
          <a:lstStyle/>
          <a:p>
            <a:endParaRPr sz="1800" dirty="0">
              <a:latin typeface="Arial"/>
            </a:endParaRPr>
          </a:p>
        </p:txBody>
      </p:sp>
      <p:sp>
        <p:nvSpPr>
          <p:cNvPr id="17" name="Title 1"/>
          <p:cNvSpPr>
            <a:spLocks noGrp="1"/>
          </p:cNvSpPr>
          <p:nvPr>
            <p:ph type="ctrTitle"/>
          </p:nvPr>
        </p:nvSpPr>
        <p:spPr>
          <a:xfrm>
            <a:off x="1552338" y="1371601"/>
            <a:ext cx="8526965" cy="1958726"/>
          </a:xfrm>
          <a:solidFill>
            <a:schemeClr val="tx2">
              <a:alpha val="0"/>
            </a:schemeClr>
          </a:solidFill>
        </p:spPr>
        <p:txBody>
          <a:bodyPr lIns="0" rIns="0" bIns="91440" anchor="b" anchorCtr="0"/>
          <a:lstStyle>
            <a:lvl1pPr>
              <a:defRPr sz="3800">
                <a:solidFill>
                  <a:srgbClr val="FFFFFF"/>
                </a:solidFill>
              </a:defRPr>
            </a:lvl1pPr>
          </a:lstStyle>
          <a:p>
            <a:r>
              <a:rPr lang="en-US"/>
              <a:t>Click to edit Master title style</a:t>
            </a:r>
            <a:endParaRPr lang="en-US" dirty="0"/>
          </a:p>
        </p:txBody>
      </p:sp>
      <p:sp>
        <p:nvSpPr>
          <p:cNvPr id="18" name="Subtitle 2"/>
          <p:cNvSpPr>
            <a:spLocks noGrp="1"/>
          </p:cNvSpPr>
          <p:nvPr>
            <p:ph type="subTitle" idx="1"/>
          </p:nvPr>
        </p:nvSpPr>
        <p:spPr>
          <a:xfrm>
            <a:off x="1552338" y="3330329"/>
            <a:ext cx="8526965" cy="1546471"/>
          </a:xfrm>
          <a:solidFill>
            <a:schemeClr val="tx2">
              <a:alpha val="0"/>
            </a:schemeClr>
          </a:solidFill>
        </p:spPr>
        <p:txBody>
          <a:bodyPr lIns="0" rIns="0" bIns="91440">
            <a:noAutofit/>
          </a:bodyPr>
          <a:lstStyle>
            <a:lvl1pPr marL="0" indent="0" algn="l">
              <a:lnSpc>
                <a:spcPct val="103000"/>
              </a:lnSpc>
              <a:spcBef>
                <a:spcPts val="0"/>
              </a:spcBef>
              <a:buNone/>
              <a:defRPr sz="24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216496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SECTIONS">
    <p:spTree>
      <p:nvGrpSpPr>
        <p:cNvPr id="1" name=""/>
        <p:cNvGrpSpPr/>
        <p:nvPr/>
      </p:nvGrpSpPr>
      <p:grpSpPr>
        <a:xfrm>
          <a:off x="0" y="0"/>
          <a:ext cx="0" cy="0"/>
          <a:chOff x="0" y="0"/>
          <a:chExt cx="0" cy="0"/>
        </a:xfrm>
      </p:grpSpPr>
      <p:sp>
        <p:nvSpPr>
          <p:cNvPr id="2" name="TextBox 1"/>
          <p:cNvSpPr txBox="1"/>
          <p:nvPr/>
        </p:nvSpPr>
        <p:spPr>
          <a:xfrm>
            <a:off x="1320800" y="2053239"/>
            <a:ext cx="9550400" cy="1421928"/>
          </a:xfrm>
          <a:prstGeom prst="rect">
            <a:avLst/>
          </a:prstGeom>
          <a:noFill/>
        </p:spPr>
        <p:txBody>
          <a:bodyPr wrap="square" rtlCol="0">
            <a:spAutoFit/>
          </a:bodyPr>
          <a:lstStyle/>
          <a:p>
            <a:pPr algn="ctr">
              <a:lnSpc>
                <a:spcPct val="90000"/>
              </a:lnSpc>
            </a:pPr>
            <a:r>
              <a:rPr lang="en-US" sz="9600" b="1" dirty="0"/>
              <a:t>Section</a:t>
            </a:r>
            <a:r>
              <a:rPr lang="en-US" sz="9600" b="1" baseline="0" dirty="0"/>
              <a:t> Masters</a:t>
            </a:r>
            <a:endParaRPr lang="en-US" sz="9600" b="1" dirty="0"/>
          </a:p>
        </p:txBody>
      </p:sp>
    </p:spTree>
    <p:extLst>
      <p:ext uri="{BB962C8B-B14F-4D97-AF65-F5344CB8AC3E}">
        <p14:creationId xmlns:p14="http://schemas.microsoft.com/office/powerpoint/2010/main" val="599515722"/>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FFFFFF"/>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6923" y="6400800"/>
            <a:ext cx="3329077" cy="280890"/>
          </a:xfrm>
          <a:prstGeom prst="rect">
            <a:avLst/>
          </a:prstGeom>
        </p:spPr>
      </p:pic>
      <p:sp>
        <p:nvSpPr>
          <p:cNvPr id="18" name="Rectangle 17"/>
          <p:cNvSpPr/>
          <p:nvPr userDrawn="1"/>
        </p:nvSpPr>
        <p:spPr>
          <a:xfrm>
            <a:off x="0" y="0"/>
            <a:ext cx="11379200" cy="6858000"/>
          </a:xfrm>
          <a:prstGeom prst="rect">
            <a:avLst/>
          </a:prstGeom>
          <a:solidFill>
            <a:srgbClr val="063F89">
              <a:alpha val="9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9" name="Picture 18"/>
          <p:cNvPicPr>
            <a:picLocks noChangeAspect="1"/>
          </p:cNvPicPr>
          <p:nvPr userDrawn="1"/>
        </p:nvPicPr>
        <p:blipFill>
          <a:blip r:embed="rId3" cstate="screen">
            <a:alphaModFix amt="71000"/>
            <a:extLst>
              <a:ext uri="{28A0092B-C50C-407E-A947-70E740481C1C}">
                <a14:useLocalDpi xmlns:a14="http://schemas.microsoft.com/office/drawing/2010/main"/>
              </a:ext>
            </a:extLst>
          </a:blip>
          <a:stretch>
            <a:fillRect/>
          </a:stretch>
        </p:blipFill>
        <p:spPr>
          <a:xfrm>
            <a:off x="-3694" y="0"/>
            <a:ext cx="11382895" cy="6858000"/>
          </a:xfrm>
          <a:prstGeom prst="rect">
            <a:avLst/>
          </a:prstGeom>
        </p:spPr>
      </p:pic>
      <p:sp>
        <p:nvSpPr>
          <p:cNvPr id="20" name="object 4"/>
          <p:cNvSpPr/>
          <p:nvPr userDrawn="1"/>
        </p:nvSpPr>
        <p:spPr>
          <a:xfrm>
            <a:off x="771409" y="704731"/>
            <a:ext cx="11077273" cy="4626046"/>
          </a:xfrm>
          <a:custGeom>
            <a:avLst/>
            <a:gdLst/>
            <a:ahLst/>
            <a:cxnLst/>
            <a:rect l="l" t="t" r="r" b="b"/>
            <a:pathLst>
              <a:path w="12653645" h="6024880">
                <a:moveTo>
                  <a:pt x="0" y="6024753"/>
                </a:moveTo>
                <a:lnTo>
                  <a:pt x="12653391" y="6024753"/>
                </a:lnTo>
                <a:lnTo>
                  <a:pt x="12653391" y="0"/>
                </a:lnTo>
                <a:lnTo>
                  <a:pt x="0" y="0"/>
                </a:lnTo>
                <a:lnTo>
                  <a:pt x="0" y="6024753"/>
                </a:lnTo>
                <a:close/>
              </a:path>
            </a:pathLst>
          </a:custGeom>
          <a:solidFill>
            <a:srgbClr val="063F89">
              <a:alpha val="85000"/>
            </a:srgbClr>
          </a:solidFill>
          <a:ln>
            <a:noFill/>
          </a:ln>
          <a:effectLst/>
        </p:spPr>
        <p:txBody>
          <a:bodyPr vert="horz" wrap="square" lIns="457200" tIns="457200" rIns="640080" bIns="621792" rtlCol="0" anchor="ctr" anchorCtr="0">
            <a:noAutofit/>
          </a:bodyPr>
          <a:lstStyle/>
          <a:p>
            <a:pPr lvl="0">
              <a:lnSpc>
                <a:spcPct val="90000"/>
              </a:lnSpc>
              <a:spcBef>
                <a:spcPct val="0"/>
              </a:spcBef>
              <a:buNone/>
            </a:pPr>
            <a:endParaRPr sz="4000" b="0" i="0" dirty="0">
              <a:solidFill>
                <a:srgbClr val="FFFFFF"/>
              </a:solidFill>
              <a:latin typeface="Arial"/>
            </a:endParaRPr>
          </a:p>
        </p:txBody>
      </p:sp>
      <p:sp>
        <p:nvSpPr>
          <p:cNvPr id="21" name="object 47"/>
          <p:cNvSpPr/>
          <p:nvPr userDrawn="1"/>
        </p:nvSpPr>
        <p:spPr>
          <a:xfrm>
            <a:off x="11426708" y="5367013"/>
            <a:ext cx="416123" cy="312093"/>
          </a:xfrm>
          <a:custGeom>
            <a:avLst/>
            <a:gdLst/>
            <a:ahLst/>
            <a:cxnLst/>
            <a:rect l="l" t="t" r="r" b="b"/>
            <a:pathLst>
              <a:path w="443865" h="443865">
                <a:moveTo>
                  <a:pt x="443776" y="0"/>
                </a:moveTo>
                <a:lnTo>
                  <a:pt x="0" y="0"/>
                </a:lnTo>
                <a:lnTo>
                  <a:pt x="0" y="443776"/>
                </a:lnTo>
                <a:lnTo>
                  <a:pt x="443776" y="0"/>
                </a:lnTo>
                <a:close/>
              </a:path>
            </a:pathLst>
          </a:custGeom>
          <a:solidFill>
            <a:srgbClr val="063F89">
              <a:alpha val="85000"/>
            </a:srgbClr>
          </a:solidFill>
        </p:spPr>
        <p:txBody>
          <a:bodyPr wrap="square" lIns="0" tIns="0" rIns="0" bIns="0" rtlCol="0"/>
          <a:lstStyle/>
          <a:p>
            <a:endParaRPr sz="1800" dirty="0">
              <a:latin typeface="Arial"/>
            </a:endParaRPr>
          </a:p>
        </p:txBody>
      </p:sp>
      <p:sp>
        <p:nvSpPr>
          <p:cNvPr id="22" name="Title 1"/>
          <p:cNvSpPr>
            <a:spLocks noGrp="1"/>
          </p:cNvSpPr>
          <p:nvPr>
            <p:ph type="ctrTitle"/>
          </p:nvPr>
        </p:nvSpPr>
        <p:spPr>
          <a:xfrm>
            <a:off x="1552338" y="704731"/>
            <a:ext cx="8526965" cy="3044262"/>
          </a:xfrm>
          <a:solidFill>
            <a:schemeClr val="tx2">
              <a:alpha val="0"/>
            </a:schemeClr>
          </a:solidFill>
        </p:spPr>
        <p:txBody>
          <a:bodyPr lIns="0" rIns="0" bIns="91440" anchor="b" anchorCtr="0"/>
          <a:lstStyle>
            <a:lvl1pPr>
              <a:defRPr sz="3800">
                <a:solidFill>
                  <a:srgbClr val="FFFFFF"/>
                </a:solidFill>
              </a:defRPr>
            </a:lvl1pPr>
          </a:lstStyle>
          <a:p>
            <a:r>
              <a:rPr lang="en-US"/>
              <a:t>Click to edit Master title style</a:t>
            </a:r>
            <a:endParaRPr lang="en-US" dirty="0"/>
          </a:p>
        </p:txBody>
      </p:sp>
      <p:sp>
        <p:nvSpPr>
          <p:cNvPr id="23" name="Subtitle 2"/>
          <p:cNvSpPr>
            <a:spLocks noGrp="1"/>
          </p:cNvSpPr>
          <p:nvPr>
            <p:ph type="subTitle" idx="1"/>
          </p:nvPr>
        </p:nvSpPr>
        <p:spPr>
          <a:xfrm>
            <a:off x="1552338" y="3748995"/>
            <a:ext cx="8526965" cy="1546471"/>
          </a:xfrm>
          <a:solidFill>
            <a:schemeClr val="tx2">
              <a:alpha val="0"/>
            </a:schemeClr>
          </a:solidFill>
        </p:spPr>
        <p:txBody>
          <a:bodyPr lIns="0" rIns="0" bIns="91440">
            <a:noAutofit/>
          </a:bodyPr>
          <a:lstStyle>
            <a:lvl1pPr marL="0" indent="0" algn="l">
              <a:lnSpc>
                <a:spcPct val="103000"/>
              </a:lnSpc>
              <a:spcBef>
                <a:spcPts val="0"/>
              </a:spcBef>
              <a:buNone/>
              <a:defRPr sz="24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1" name="Picture 10"/>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23177" y="5867400"/>
            <a:ext cx="7802447" cy="396218"/>
          </a:xfrm>
          <a:prstGeom prst="rect">
            <a:avLst/>
          </a:prstGeom>
        </p:spPr>
      </p:pic>
    </p:spTree>
    <p:extLst>
      <p:ext uri="{BB962C8B-B14F-4D97-AF65-F5344CB8AC3E}">
        <p14:creationId xmlns:p14="http://schemas.microsoft.com/office/powerpoint/2010/main" val="3418059619"/>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 Red">
    <p:bg>
      <p:bgPr>
        <a:solidFill>
          <a:srgbClr val="FFFFFF"/>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6923" y="6400800"/>
            <a:ext cx="3329077" cy="280890"/>
          </a:xfrm>
          <a:prstGeom prst="rect">
            <a:avLst/>
          </a:prstGeom>
        </p:spPr>
      </p:pic>
      <p:sp>
        <p:nvSpPr>
          <p:cNvPr id="18" name="Rectangle 17"/>
          <p:cNvSpPr/>
          <p:nvPr userDrawn="1"/>
        </p:nvSpPr>
        <p:spPr>
          <a:xfrm>
            <a:off x="0" y="0"/>
            <a:ext cx="11379200" cy="6858000"/>
          </a:xfrm>
          <a:prstGeom prst="rect">
            <a:avLst/>
          </a:prstGeom>
          <a:solidFill>
            <a:srgbClr val="CB3328">
              <a:alpha val="9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9" name="Picture 18"/>
          <p:cNvPicPr>
            <a:picLocks noChangeAspect="1"/>
          </p:cNvPicPr>
          <p:nvPr userDrawn="1"/>
        </p:nvPicPr>
        <p:blipFill>
          <a:blip r:embed="rId3" cstate="screen">
            <a:alphaModFix amt="71000"/>
            <a:extLst>
              <a:ext uri="{28A0092B-C50C-407E-A947-70E740481C1C}">
                <a14:useLocalDpi xmlns:a14="http://schemas.microsoft.com/office/drawing/2010/main"/>
              </a:ext>
            </a:extLst>
          </a:blip>
          <a:stretch>
            <a:fillRect/>
          </a:stretch>
        </p:blipFill>
        <p:spPr>
          <a:xfrm>
            <a:off x="1" y="0"/>
            <a:ext cx="11382895" cy="6858000"/>
          </a:xfrm>
          <a:prstGeom prst="rect">
            <a:avLst/>
          </a:prstGeom>
        </p:spPr>
      </p:pic>
      <p:sp>
        <p:nvSpPr>
          <p:cNvPr id="20" name="object 4"/>
          <p:cNvSpPr/>
          <p:nvPr userDrawn="1"/>
        </p:nvSpPr>
        <p:spPr>
          <a:xfrm>
            <a:off x="771409" y="704731"/>
            <a:ext cx="11077273" cy="4626046"/>
          </a:xfrm>
          <a:custGeom>
            <a:avLst/>
            <a:gdLst/>
            <a:ahLst/>
            <a:cxnLst/>
            <a:rect l="l" t="t" r="r" b="b"/>
            <a:pathLst>
              <a:path w="12653645" h="6024880">
                <a:moveTo>
                  <a:pt x="0" y="6024753"/>
                </a:moveTo>
                <a:lnTo>
                  <a:pt x="12653391" y="6024753"/>
                </a:lnTo>
                <a:lnTo>
                  <a:pt x="12653391" y="0"/>
                </a:lnTo>
                <a:lnTo>
                  <a:pt x="0" y="0"/>
                </a:lnTo>
                <a:lnTo>
                  <a:pt x="0" y="6024753"/>
                </a:lnTo>
                <a:close/>
              </a:path>
            </a:pathLst>
          </a:custGeom>
          <a:solidFill>
            <a:srgbClr val="CB3328">
              <a:alpha val="85000"/>
            </a:srgbClr>
          </a:solidFill>
          <a:ln>
            <a:noFill/>
          </a:ln>
          <a:effectLst/>
        </p:spPr>
        <p:txBody>
          <a:bodyPr vert="horz" wrap="square" lIns="457200" tIns="457200" rIns="640080" bIns="621792" rtlCol="0" anchor="ctr" anchorCtr="0">
            <a:noAutofit/>
          </a:bodyPr>
          <a:lstStyle/>
          <a:p>
            <a:pPr lvl="0">
              <a:lnSpc>
                <a:spcPct val="90000"/>
              </a:lnSpc>
              <a:spcBef>
                <a:spcPct val="0"/>
              </a:spcBef>
              <a:buNone/>
            </a:pPr>
            <a:endParaRPr sz="4000" b="0" i="0" dirty="0">
              <a:solidFill>
                <a:srgbClr val="FFFFFF"/>
              </a:solidFill>
              <a:latin typeface="Arial"/>
            </a:endParaRPr>
          </a:p>
        </p:txBody>
      </p:sp>
      <p:sp>
        <p:nvSpPr>
          <p:cNvPr id="21" name="object 47"/>
          <p:cNvSpPr/>
          <p:nvPr userDrawn="1"/>
        </p:nvSpPr>
        <p:spPr>
          <a:xfrm>
            <a:off x="11426708" y="5367013"/>
            <a:ext cx="416123" cy="312093"/>
          </a:xfrm>
          <a:custGeom>
            <a:avLst/>
            <a:gdLst/>
            <a:ahLst/>
            <a:cxnLst/>
            <a:rect l="l" t="t" r="r" b="b"/>
            <a:pathLst>
              <a:path w="443865" h="443865">
                <a:moveTo>
                  <a:pt x="443776" y="0"/>
                </a:moveTo>
                <a:lnTo>
                  <a:pt x="0" y="0"/>
                </a:lnTo>
                <a:lnTo>
                  <a:pt x="0" y="443776"/>
                </a:lnTo>
                <a:lnTo>
                  <a:pt x="443776" y="0"/>
                </a:lnTo>
                <a:close/>
              </a:path>
            </a:pathLst>
          </a:custGeom>
          <a:solidFill>
            <a:srgbClr val="CB3328">
              <a:alpha val="85000"/>
            </a:srgbClr>
          </a:solidFill>
        </p:spPr>
        <p:txBody>
          <a:bodyPr wrap="square" lIns="0" tIns="0" rIns="0" bIns="0" rtlCol="0"/>
          <a:lstStyle/>
          <a:p>
            <a:endParaRPr sz="1800" dirty="0">
              <a:latin typeface="Arial"/>
            </a:endParaRPr>
          </a:p>
        </p:txBody>
      </p:sp>
      <p:sp>
        <p:nvSpPr>
          <p:cNvPr id="22" name="Title 1"/>
          <p:cNvSpPr>
            <a:spLocks noGrp="1"/>
          </p:cNvSpPr>
          <p:nvPr>
            <p:ph type="ctrTitle"/>
          </p:nvPr>
        </p:nvSpPr>
        <p:spPr>
          <a:xfrm>
            <a:off x="1552338" y="704731"/>
            <a:ext cx="8526965" cy="3044262"/>
          </a:xfrm>
          <a:solidFill>
            <a:schemeClr val="tx2">
              <a:alpha val="0"/>
            </a:schemeClr>
          </a:solidFill>
        </p:spPr>
        <p:txBody>
          <a:bodyPr lIns="0" rIns="0" bIns="91440" anchor="b" anchorCtr="0"/>
          <a:lstStyle>
            <a:lvl1pPr>
              <a:defRPr sz="3800">
                <a:solidFill>
                  <a:srgbClr val="FFFFFF"/>
                </a:solidFill>
              </a:defRPr>
            </a:lvl1pPr>
          </a:lstStyle>
          <a:p>
            <a:r>
              <a:rPr lang="en-US"/>
              <a:t>Click to edit Master title style</a:t>
            </a:r>
            <a:endParaRPr lang="en-US" dirty="0"/>
          </a:p>
        </p:txBody>
      </p:sp>
      <p:sp>
        <p:nvSpPr>
          <p:cNvPr id="23" name="Subtitle 2"/>
          <p:cNvSpPr>
            <a:spLocks noGrp="1"/>
          </p:cNvSpPr>
          <p:nvPr>
            <p:ph type="subTitle" idx="1"/>
          </p:nvPr>
        </p:nvSpPr>
        <p:spPr>
          <a:xfrm>
            <a:off x="1552338" y="3748995"/>
            <a:ext cx="8526965" cy="1546471"/>
          </a:xfrm>
          <a:solidFill>
            <a:schemeClr val="tx2">
              <a:alpha val="0"/>
            </a:schemeClr>
          </a:solidFill>
        </p:spPr>
        <p:txBody>
          <a:bodyPr lIns="0" rIns="0" bIns="91440">
            <a:noAutofit/>
          </a:bodyPr>
          <a:lstStyle>
            <a:lvl1pPr marL="0" indent="0" algn="l">
              <a:lnSpc>
                <a:spcPct val="103000"/>
              </a:lnSpc>
              <a:spcBef>
                <a:spcPts val="0"/>
              </a:spcBef>
              <a:buNone/>
              <a:defRPr sz="24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1" name="Picture 10"/>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23177" y="5867400"/>
            <a:ext cx="7802447" cy="396218"/>
          </a:xfrm>
          <a:prstGeom prst="rect">
            <a:avLst/>
          </a:prstGeom>
        </p:spPr>
      </p:pic>
    </p:spTree>
    <p:extLst>
      <p:ext uri="{BB962C8B-B14F-4D97-AF65-F5344CB8AC3E}">
        <p14:creationId xmlns:p14="http://schemas.microsoft.com/office/powerpoint/2010/main" val="3211499060"/>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 Orange">
    <p:bg>
      <p:bgPr>
        <a:solidFill>
          <a:srgbClr val="FFFFFF"/>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6923" y="6400800"/>
            <a:ext cx="3329077" cy="280890"/>
          </a:xfrm>
          <a:prstGeom prst="rect">
            <a:avLst/>
          </a:prstGeom>
        </p:spPr>
      </p:pic>
      <p:sp>
        <p:nvSpPr>
          <p:cNvPr id="18" name="Rectangle 17"/>
          <p:cNvSpPr/>
          <p:nvPr userDrawn="1"/>
        </p:nvSpPr>
        <p:spPr>
          <a:xfrm>
            <a:off x="0" y="0"/>
            <a:ext cx="11379200" cy="6858000"/>
          </a:xfrm>
          <a:prstGeom prst="rect">
            <a:avLst/>
          </a:prstGeom>
          <a:solidFill>
            <a:srgbClr val="ED752A">
              <a:alpha val="9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9" name="Picture 18"/>
          <p:cNvPicPr>
            <a:picLocks noChangeAspect="1"/>
          </p:cNvPicPr>
          <p:nvPr userDrawn="1"/>
        </p:nvPicPr>
        <p:blipFill>
          <a:blip r:embed="rId3" cstate="screen">
            <a:alphaModFix amt="71000"/>
            <a:extLst>
              <a:ext uri="{28A0092B-C50C-407E-A947-70E740481C1C}">
                <a14:useLocalDpi xmlns:a14="http://schemas.microsoft.com/office/drawing/2010/main"/>
              </a:ext>
            </a:extLst>
          </a:blip>
          <a:stretch>
            <a:fillRect/>
          </a:stretch>
        </p:blipFill>
        <p:spPr>
          <a:xfrm>
            <a:off x="-3694" y="0"/>
            <a:ext cx="11382895" cy="6858000"/>
          </a:xfrm>
          <a:prstGeom prst="rect">
            <a:avLst/>
          </a:prstGeom>
        </p:spPr>
      </p:pic>
      <p:sp>
        <p:nvSpPr>
          <p:cNvPr id="20" name="object 4"/>
          <p:cNvSpPr/>
          <p:nvPr userDrawn="1"/>
        </p:nvSpPr>
        <p:spPr>
          <a:xfrm>
            <a:off x="771409" y="704731"/>
            <a:ext cx="11077273" cy="4626046"/>
          </a:xfrm>
          <a:custGeom>
            <a:avLst/>
            <a:gdLst/>
            <a:ahLst/>
            <a:cxnLst/>
            <a:rect l="l" t="t" r="r" b="b"/>
            <a:pathLst>
              <a:path w="12653645" h="6024880">
                <a:moveTo>
                  <a:pt x="0" y="6024753"/>
                </a:moveTo>
                <a:lnTo>
                  <a:pt x="12653391" y="6024753"/>
                </a:lnTo>
                <a:lnTo>
                  <a:pt x="12653391" y="0"/>
                </a:lnTo>
                <a:lnTo>
                  <a:pt x="0" y="0"/>
                </a:lnTo>
                <a:lnTo>
                  <a:pt x="0" y="6024753"/>
                </a:lnTo>
                <a:close/>
              </a:path>
            </a:pathLst>
          </a:custGeom>
          <a:solidFill>
            <a:srgbClr val="ED752A">
              <a:alpha val="84706"/>
            </a:srgbClr>
          </a:solidFill>
          <a:ln>
            <a:noFill/>
          </a:ln>
          <a:effectLst/>
        </p:spPr>
        <p:txBody>
          <a:bodyPr vert="horz" wrap="square" lIns="457200" tIns="457200" rIns="640080" bIns="621792" rtlCol="0" anchor="ctr" anchorCtr="0">
            <a:noAutofit/>
          </a:bodyPr>
          <a:lstStyle/>
          <a:p>
            <a:pPr lvl="0">
              <a:lnSpc>
                <a:spcPct val="90000"/>
              </a:lnSpc>
              <a:spcBef>
                <a:spcPct val="0"/>
              </a:spcBef>
              <a:buNone/>
            </a:pPr>
            <a:endParaRPr sz="4000" b="0" i="0" dirty="0">
              <a:solidFill>
                <a:srgbClr val="FFFFFF"/>
              </a:solidFill>
              <a:latin typeface="Arial"/>
            </a:endParaRPr>
          </a:p>
        </p:txBody>
      </p:sp>
      <p:sp>
        <p:nvSpPr>
          <p:cNvPr id="21" name="object 47"/>
          <p:cNvSpPr/>
          <p:nvPr userDrawn="1"/>
        </p:nvSpPr>
        <p:spPr>
          <a:xfrm>
            <a:off x="11426708" y="5367013"/>
            <a:ext cx="416123" cy="312093"/>
          </a:xfrm>
          <a:custGeom>
            <a:avLst/>
            <a:gdLst/>
            <a:ahLst/>
            <a:cxnLst/>
            <a:rect l="l" t="t" r="r" b="b"/>
            <a:pathLst>
              <a:path w="443865" h="443865">
                <a:moveTo>
                  <a:pt x="443776" y="0"/>
                </a:moveTo>
                <a:lnTo>
                  <a:pt x="0" y="0"/>
                </a:lnTo>
                <a:lnTo>
                  <a:pt x="0" y="443776"/>
                </a:lnTo>
                <a:lnTo>
                  <a:pt x="443776" y="0"/>
                </a:lnTo>
                <a:close/>
              </a:path>
            </a:pathLst>
          </a:custGeom>
          <a:solidFill>
            <a:srgbClr val="ED752A">
              <a:alpha val="85000"/>
            </a:srgbClr>
          </a:solidFill>
        </p:spPr>
        <p:txBody>
          <a:bodyPr wrap="square" lIns="0" tIns="0" rIns="0" bIns="0" rtlCol="0"/>
          <a:lstStyle/>
          <a:p>
            <a:endParaRPr sz="1800" dirty="0">
              <a:latin typeface="Arial"/>
            </a:endParaRPr>
          </a:p>
        </p:txBody>
      </p:sp>
      <p:sp>
        <p:nvSpPr>
          <p:cNvPr id="22" name="Title 1"/>
          <p:cNvSpPr>
            <a:spLocks noGrp="1"/>
          </p:cNvSpPr>
          <p:nvPr>
            <p:ph type="ctrTitle"/>
          </p:nvPr>
        </p:nvSpPr>
        <p:spPr>
          <a:xfrm>
            <a:off x="1552338" y="704731"/>
            <a:ext cx="8526965" cy="3044262"/>
          </a:xfrm>
          <a:solidFill>
            <a:schemeClr val="tx2">
              <a:alpha val="0"/>
            </a:schemeClr>
          </a:solidFill>
        </p:spPr>
        <p:txBody>
          <a:bodyPr lIns="0" rIns="0" bIns="91440" anchor="b" anchorCtr="0"/>
          <a:lstStyle>
            <a:lvl1pPr>
              <a:defRPr sz="3800">
                <a:solidFill>
                  <a:srgbClr val="FFFFFF"/>
                </a:solidFill>
              </a:defRPr>
            </a:lvl1pPr>
          </a:lstStyle>
          <a:p>
            <a:r>
              <a:rPr lang="en-US"/>
              <a:t>Click to edit Master title style</a:t>
            </a:r>
            <a:endParaRPr lang="en-US" dirty="0"/>
          </a:p>
        </p:txBody>
      </p:sp>
      <p:sp>
        <p:nvSpPr>
          <p:cNvPr id="23" name="Subtitle 2"/>
          <p:cNvSpPr>
            <a:spLocks noGrp="1"/>
          </p:cNvSpPr>
          <p:nvPr>
            <p:ph type="subTitle" idx="1"/>
          </p:nvPr>
        </p:nvSpPr>
        <p:spPr>
          <a:xfrm>
            <a:off x="1552338" y="3748995"/>
            <a:ext cx="8526965" cy="1546471"/>
          </a:xfrm>
          <a:solidFill>
            <a:schemeClr val="tx2">
              <a:alpha val="0"/>
            </a:schemeClr>
          </a:solidFill>
        </p:spPr>
        <p:txBody>
          <a:bodyPr lIns="0" rIns="0" bIns="91440">
            <a:noAutofit/>
          </a:bodyPr>
          <a:lstStyle>
            <a:lvl1pPr marL="0" indent="0" algn="l">
              <a:lnSpc>
                <a:spcPct val="103000"/>
              </a:lnSpc>
              <a:spcBef>
                <a:spcPts val="0"/>
              </a:spcBef>
              <a:buNone/>
              <a:defRPr sz="24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1" name="Picture 10"/>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23177" y="5867400"/>
            <a:ext cx="7802447" cy="396218"/>
          </a:xfrm>
          <a:prstGeom prst="rect">
            <a:avLst/>
          </a:prstGeom>
        </p:spPr>
      </p:pic>
    </p:spTree>
    <p:extLst>
      <p:ext uri="{BB962C8B-B14F-4D97-AF65-F5344CB8AC3E}">
        <p14:creationId xmlns:p14="http://schemas.microsoft.com/office/powerpoint/2010/main" val="342885349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 Green">
    <p:bg>
      <p:bgPr>
        <a:solidFill>
          <a:srgbClr val="FFFFFF"/>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6923" y="6400800"/>
            <a:ext cx="3329077" cy="280890"/>
          </a:xfrm>
          <a:prstGeom prst="rect">
            <a:avLst/>
          </a:prstGeom>
        </p:spPr>
      </p:pic>
      <p:sp>
        <p:nvSpPr>
          <p:cNvPr id="18" name="Rectangle 17"/>
          <p:cNvSpPr/>
          <p:nvPr userDrawn="1"/>
        </p:nvSpPr>
        <p:spPr>
          <a:xfrm>
            <a:off x="0" y="0"/>
            <a:ext cx="11379200" cy="6858000"/>
          </a:xfrm>
          <a:prstGeom prst="rect">
            <a:avLst/>
          </a:prstGeom>
          <a:solidFill>
            <a:srgbClr val="A4BB32">
              <a:alpha val="9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9" name="Picture 18"/>
          <p:cNvPicPr>
            <a:picLocks noChangeAspect="1"/>
          </p:cNvPicPr>
          <p:nvPr userDrawn="1"/>
        </p:nvPicPr>
        <p:blipFill>
          <a:blip r:embed="rId3" cstate="screen">
            <a:alphaModFix amt="71000"/>
            <a:extLst>
              <a:ext uri="{28A0092B-C50C-407E-A947-70E740481C1C}">
                <a14:useLocalDpi xmlns:a14="http://schemas.microsoft.com/office/drawing/2010/main"/>
              </a:ext>
            </a:extLst>
          </a:blip>
          <a:stretch>
            <a:fillRect/>
          </a:stretch>
        </p:blipFill>
        <p:spPr>
          <a:xfrm>
            <a:off x="-1848" y="0"/>
            <a:ext cx="11382895" cy="6858000"/>
          </a:xfrm>
          <a:prstGeom prst="rect">
            <a:avLst/>
          </a:prstGeom>
        </p:spPr>
      </p:pic>
      <p:sp>
        <p:nvSpPr>
          <p:cNvPr id="20" name="object 4"/>
          <p:cNvSpPr/>
          <p:nvPr userDrawn="1"/>
        </p:nvSpPr>
        <p:spPr>
          <a:xfrm>
            <a:off x="771409" y="704731"/>
            <a:ext cx="11077273" cy="4626046"/>
          </a:xfrm>
          <a:custGeom>
            <a:avLst/>
            <a:gdLst/>
            <a:ahLst/>
            <a:cxnLst/>
            <a:rect l="l" t="t" r="r" b="b"/>
            <a:pathLst>
              <a:path w="12653645" h="6024880">
                <a:moveTo>
                  <a:pt x="0" y="6024753"/>
                </a:moveTo>
                <a:lnTo>
                  <a:pt x="12653391" y="6024753"/>
                </a:lnTo>
                <a:lnTo>
                  <a:pt x="12653391" y="0"/>
                </a:lnTo>
                <a:lnTo>
                  <a:pt x="0" y="0"/>
                </a:lnTo>
                <a:lnTo>
                  <a:pt x="0" y="6024753"/>
                </a:lnTo>
                <a:close/>
              </a:path>
            </a:pathLst>
          </a:custGeom>
          <a:solidFill>
            <a:srgbClr val="A4BB32">
              <a:alpha val="85000"/>
            </a:srgbClr>
          </a:solidFill>
          <a:ln>
            <a:noFill/>
          </a:ln>
          <a:effectLst/>
        </p:spPr>
        <p:txBody>
          <a:bodyPr vert="horz" wrap="square" lIns="457200" tIns="457200" rIns="640080" bIns="621792" rtlCol="0" anchor="ctr" anchorCtr="0">
            <a:noAutofit/>
          </a:bodyPr>
          <a:lstStyle/>
          <a:p>
            <a:pPr lvl="0">
              <a:lnSpc>
                <a:spcPct val="90000"/>
              </a:lnSpc>
              <a:spcBef>
                <a:spcPct val="0"/>
              </a:spcBef>
              <a:buNone/>
            </a:pPr>
            <a:endParaRPr sz="4000" b="0" i="0" dirty="0">
              <a:solidFill>
                <a:srgbClr val="FFFFFF"/>
              </a:solidFill>
              <a:latin typeface="Arial"/>
            </a:endParaRPr>
          </a:p>
        </p:txBody>
      </p:sp>
      <p:sp>
        <p:nvSpPr>
          <p:cNvPr id="21" name="object 47"/>
          <p:cNvSpPr/>
          <p:nvPr userDrawn="1"/>
        </p:nvSpPr>
        <p:spPr>
          <a:xfrm>
            <a:off x="11426708" y="5367013"/>
            <a:ext cx="416123" cy="312093"/>
          </a:xfrm>
          <a:custGeom>
            <a:avLst/>
            <a:gdLst/>
            <a:ahLst/>
            <a:cxnLst/>
            <a:rect l="l" t="t" r="r" b="b"/>
            <a:pathLst>
              <a:path w="443865" h="443865">
                <a:moveTo>
                  <a:pt x="443776" y="0"/>
                </a:moveTo>
                <a:lnTo>
                  <a:pt x="0" y="0"/>
                </a:lnTo>
                <a:lnTo>
                  <a:pt x="0" y="443776"/>
                </a:lnTo>
                <a:lnTo>
                  <a:pt x="443776" y="0"/>
                </a:lnTo>
                <a:close/>
              </a:path>
            </a:pathLst>
          </a:custGeom>
          <a:solidFill>
            <a:srgbClr val="A4BB32">
              <a:alpha val="85000"/>
            </a:srgbClr>
          </a:solidFill>
        </p:spPr>
        <p:txBody>
          <a:bodyPr wrap="square" lIns="0" tIns="0" rIns="0" bIns="0" rtlCol="0"/>
          <a:lstStyle/>
          <a:p>
            <a:endParaRPr sz="1800" dirty="0">
              <a:latin typeface="Arial"/>
            </a:endParaRPr>
          </a:p>
        </p:txBody>
      </p:sp>
      <p:sp>
        <p:nvSpPr>
          <p:cNvPr id="22" name="Title 1"/>
          <p:cNvSpPr>
            <a:spLocks noGrp="1"/>
          </p:cNvSpPr>
          <p:nvPr>
            <p:ph type="ctrTitle"/>
          </p:nvPr>
        </p:nvSpPr>
        <p:spPr>
          <a:xfrm>
            <a:off x="1552338" y="704731"/>
            <a:ext cx="8526965" cy="3044262"/>
          </a:xfrm>
          <a:solidFill>
            <a:schemeClr val="tx2">
              <a:alpha val="0"/>
            </a:schemeClr>
          </a:solidFill>
        </p:spPr>
        <p:txBody>
          <a:bodyPr lIns="0" rIns="0" bIns="91440" anchor="b" anchorCtr="0"/>
          <a:lstStyle>
            <a:lvl1pPr>
              <a:defRPr sz="3800">
                <a:solidFill>
                  <a:srgbClr val="FFFFFF"/>
                </a:solidFill>
              </a:defRPr>
            </a:lvl1pPr>
          </a:lstStyle>
          <a:p>
            <a:r>
              <a:rPr lang="en-US"/>
              <a:t>Click to edit Master title style</a:t>
            </a:r>
            <a:endParaRPr lang="en-US" dirty="0"/>
          </a:p>
        </p:txBody>
      </p:sp>
      <p:sp>
        <p:nvSpPr>
          <p:cNvPr id="23" name="Subtitle 2"/>
          <p:cNvSpPr>
            <a:spLocks noGrp="1"/>
          </p:cNvSpPr>
          <p:nvPr>
            <p:ph type="subTitle" idx="1"/>
          </p:nvPr>
        </p:nvSpPr>
        <p:spPr>
          <a:xfrm>
            <a:off x="1552338" y="3748995"/>
            <a:ext cx="8526965" cy="1546471"/>
          </a:xfrm>
          <a:solidFill>
            <a:schemeClr val="tx2">
              <a:alpha val="0"/>
            </a:schemeClr>
          </a:solidFill>
        </p:spPr>
        <p:txBody>
          <a:bodyPr lIns="0" rIns="0" bIns="91440">
            <a:noAutofit/>
          </a:bodyPr>
          <a:lstStyle>
            <a:lvl1pPr marL="0" indent="0" algn="l">
              <a:lnSpc>
                <a:spcPct val="103000"/>
              </a:lnSpc>
              <a:spcBef>
                <a:spcPts val="0"/>
              </a:spcBef>
              <a:buNone/>
              <a:defRPr sz="24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1" name="Picture 10"/>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23177" y="5867400"/>
            <a:ext cx="7802447" cy="396218"/>
          </a:xfrm>
          <a:prstGeom prst="rect">
            <a:avLst/>
          </a:prstGeom>
        </p:spPr>
      </p:pic>
    </p:spTree>
    <p:extLst>
      <p:ext uri="{BB962C8B-B14F-4D97-AF65-F5344CB8AC3E}">
        <p14:creationId xmlns:p14="http://schemas.microsoft.com/office/powerpoint/2010/main" val="825208600"/>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 SkyBlue">
    <p:bg>
      <p:bgPr>
        <a:solidFill>
          <a:srgbClr val="FFFFFF"/>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6923" y="6400800"/>
            <a:ext cx="3329077" cy="280890"/>
          </a:xfrm>
          <a:prstGeom prst="rect">
            <a:avLst/>
          </a:prstGeom>
        </p:spPr>
      </p:pic>
      <p:sp>
        <p:nvSpPr>
          <p:cNvPr id="18" name="Rectangle 17"/>
          <p:cNvSpPr/>
          <p:nvPr userDrawn="1"/>
        </p:nvSpPr>
        <p:spPr>
          <a:xfrm>
            <a:off x="0" y="0"/>
            <a:ext cx="11379200" cy="6858000"/>
          </a:xfrm>
          <a:prstGeom prst="rect">
            <a:avLst/>
          </a:prstGeom>
          <a:solidFill>
            <a:srgbClr val="1089B1">
              <a:alpha val="9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9" name="Picture 18"/>
          <p:cNvPicPr>
            <a:picLocks noChangeAspect="1"/>
          </p:cNvPicPr>
          <p:nvPr userDrawn="1"/>
        </p:nvPicPr>
        <p:blipFill>
          <a:blip r:embed="rId3" cstate="screen">
            <a:alphaModFix amt="71000"/>
            <a:extLst>
              <a:ext uri="{28A0092B-C50C-407E-A947-70E740481C1C}">
                <a14:useLocalDpi xmlns:a14="http://schemas.microsoft.com/office/drawing/2010/main"/>
              </a:ext>
            </a:extLst>
          </a:blip>
          <a:stretch>
            <a:fillRect/>
          </a:stretch>
        </p:blipFill>
        <p:spPr>
          <a:xfrm>
            <a:off x="-3694" y="0"/>
            <a:ext cx="11382895" cy="6858000"/>
          </a:xfrm>
          <a:prstGeom prst="rect">
            <a:avLst/>
          </a:prstGeom>
        </p:spPr>
      </p:pic>
      <p:sp>
        <p:nvSpPr>
          <p:cNvPr id="20" name="object 4"/>
          <p:cNvSpPr/>
          <p:nvPr userDrawn="1"/>
        </p:nvSpPr>
        <p:spPr>
          <a:xfrm>
            <a:off x="771409" y="704731"/>
            <a:ext cx="11077273" cy="4626046"/>
          </a:xfrm>
          <a:custGeom>
            <a:avLst/>
            <a:gdLst/>
            <a:ahLst/>
            <a:cxnLst/>
            <a:rect l="l" t="t" r="r" b="b"/>
            <a:pathLst>
              <a:path w="12653645" h="6024880">
                <a:moveTo>
                  <a:pt x="0" y="6024753"/>
                </a:moveTo>
                <a:lnTo>
                  <a:pt x="12653391" y="6024753"/>
                </a:lnTo>
                <a:lnTo>
                  <a:pt x="12653391" y="0"/>
                </a:lnTo>
                <a:lnTo>
                  <a:pt x="0" y="0"/>
                </a:lnTo>
                <a:lnTo>
                  <a:pt x="0" y="6024753"/>
                </a:lnTo>
                <a:close/>
              </a:path>
            </a:pathLst>
          </a:custGeom>
          <a:solidFill>
            <a:srgbClr val="1089B1">
              <a:alpha val="84706"/>
            </a:srgbClr>
          </a:solidFill>
          <a:ln>
            <a:noFill/>
          </a:ln>
          <a:effectLst/>
        </p:spPr>
        <p:txBody>
          <a:bodyPr vert="horz" wrap="square" lIns="457200" tIns="457200" rIns="640080" bIns="621792" rtlCol="0" anchor="ctr" anchorCtr="0">
            <a:noAutofit/>
          </a:bodyPr>
          <a:lstStyle/>
          <a:p>
            <a:pPr lvl="0">
              <a:lnSpc>
                <a:spcPct val="90000"/>
              </a:lnSpc>
              <a:spcBef>
                <a:spcPct val="0"/>
              </a:spcBef>
              <a:buNone/>
            </a:pPr>
            <a:endParaRPr sz="4000" b="0" i="0" dirty="0">
              <a:solidFill>
                <a:srgbClr val="FFFFFF"/>
              </a:solidFill>
              <a:latin typeface="Arial"/>
            </a:endParaRPr>
          </a:p>
        </p:txBody>
      </p:sp>
      <p:sp>
        <p:nvSpPr>
          <p:cNvPr id="21" name="object 47"/>
          <p:cNvSpPr/>
          <p:nvPr userDrawn="1"/>
        </p:nvSpPr>
        <p:spPr>
          <a:xfrm>
            <a:off x="11426708" y="5367013"/>
            <a:ext cx="416123" cy="312093"/>
          </a:xfrm>
          <a:custGeom>
            <a:avLst/>
            <a:gdLst/>
            <a:ahLst/>
            <a:cxnLst/>
            <a:rect l="l" t="t" r="r" b="b"/>
            <a:pathLst>
              <a:path w="443865" h="443865">
                <a:moveTo>
                  <a:pt x="443776" y="0"/>
                </a:moveTo>
                <a:lnTo>
                  <a:pt x="0" y="0"/>
                </a:lnTo>
                <a:lnTo>
                  <a:pt x="0" y="443776"/>
                </a:lnTo>
                <a:lnTo>
                  <a:pt x="443776" y="0"/>
                </a:lnTo>
                <a:close/>
              </a:path>
            </a:pathLst>
          </a:custGeom>
          <a:solidFill>
            <a:srgbClr val="1089B1">
              <a:alpha val="85000"/>
            </a:srgbClr>
          </a:solidFill>
        </p:spPr>
        <p:txBody>
          <a:bodyPr wrap="square" lIns="0" tIns="0" rIns="0" bIns="0" rtlCol="0"/>
          <a:lstStyle/>
          <a:p>
            <a:endParaRPr sz="1800" dirty="0">
              <a:latin typeface="Arial"/>
            </a:endParaRPr>
          </a:p>
        </p:txBody>
      </p:sp>
      <p:sp>
        <p:nvSpPr>
          <p:cNvPr id="22" name="Title 1"/>
          <p:cNvSpPr>
            <a:spLocks noGrp="1"/>
          </p:cNvSpPr>
          <p:nvPr>
            <p:ph type="ctrTitle"/>
          </p:nvPr>
        </p:nvSpPr>
        <p:spPr>
          <a:xfrm>
            <a:off x="1552338" y="704731"/>
            <a:ext cx="8526965" cy="3044262"/>
          </a:xfrm>
          <a:solidFill>
            <a:schemeClr val="tx2">
              <a:alpha val="0"/>
            </a:schemeClr>
          </a:solidFill>
        </p:spPr>
        <p:txBody>
          <a:bodyPr lIns="0" rIns="0" bIns="91440" anchor="b" anchorCtr="0"/>
          <a:lstStyle>
            <a:lvl1pPr>
              <a:defRPr sz="3800">
                <a:solidFill>
                  <a:srgbClr val="FFFFFF"/>
                </a:solidFill>
              </a:defRPr>
            </a:lvl1pPr>
          </a:lstStyle>
          <a:p>
            <a:r>
              <a:rPr lang="en-US"/>
              <a:t>Click to edit Master title style</a:t>
            </a:r>
            <a:endParaRPr lang="en-US" dirty="0"/>
          </a:p>
        </p:txBody>
      </p:sp>
      <p:sp>
        <p:nvSpPr>
          <p:cNvPr id="23" name="Subtitle 2"/>
          <p:cNvSpPr>
            <a:spLocks noGrp="1"/>
          </p:cNvSpPr>
          <p:nvPr>
            <p:ph type="subTitle" idx="1"/>
          </p:nvPr>
        </p:nvSpPr>
        <p:spPr>
          <a:xfrm>
            <a:off x="1552338" y="3748995"/>
            <a:ext cx="8526965" cy="1546471"/>
          </a:xfrm>
          <a:solidFill>
            <a:schemeClr val="tx2">
              <a:alpha val="0"/>
            </a:schemeClr>
          </a:solidFill>
        </p:spPr>
        <p:txBody>
          <a:bodyPr lIns="0" rIns="0" bIns="91440">
            <a:noAutofit/>
          </a:bodyPr>
          <a:lstStyle>
            <a:lvl1pPr marL="0" indent="0" algn="l">
              <a:lnSpc>
                <a:spcPct val="103000"/>
              </a:lnSpc>
              <a:spcBef>
                <a:spcPts val="0"/>
              </a:spcBef>
              <a:buNone/>
              <a:defRPr sz="24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1" name="Picture 10"/>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23177" y="5867400"/>
            <a:ext cx="7802447" cy="396218"/>
          </a:xfrm>
          <a:prstGeom prst="rect">
            <a:avLst/>
          </a:prstGeom>
        </p:spPr>
      </p:pic>
    </p:spTree>
    <p:extLst>
      <p:ext uri="{BB962C8B-B14F-4D97-AF65-F5344CB8AC3E}">
        <p14:creationId xmlns:p14="http://schemas.microsoft.com/office/powerpoint/2010/main" val="3332760229"/>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 Purple">
    <p:bg>
      <p:bgPr>
        <a:solidFill>
          <a:srgbClr val="FFFFFF"/>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6923" y="6400800"/>
            <a:ext cx="3329077" cy="280890"/>
          </a:xfrm>
          <a:prstGeom prst="rect">
            <a:avLst/>
          </a:prstGeom>
        </p:spPr>
      </p:pic>
      <p:sp>
        <p:nvSpPr>
          <p:cNvPr id="18" name="Rectangle 17"/>
          <p:cNvSpPr/>
          <p:nvPr userDrawn="1"/>
        </p:nvSpPr>
        <p:spPr>
          <a:xfrm>
            <a:off x="0" y="0"/>
            <a:ext cx="11379200" cy="6858000"/>
          </a:xfrm>
          <a:prstGeom prst="rect">
            <a:avLst/>
          </a:prstGeom>
          <a:solidFill>
            <a:srgbClr val="511A69">
              <a:alpha val="9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9" name="Picture 18"/>
          <p:cNvPicPr>
            <a:picLocks noChangeAspect="1"/>
          </p:cNvPicPr>
          <p:nvPr userDrawn="1"/>
        </p:nvPicPr>
        <p:blipFill>
          <a:blip r:embed="rId3" cstate="screen">
            <a:alphaModFix amt="71000"/>
            <a:extLst>
              <a:ext uri="{28A0092B-C50C-407E-A947-70E740481C1C}">
                <a14:useLocalDpi xmlns:a14="http://schemas.microsoft.com/office/drawing/2010/main"/>
              </a:ext>
            </a:extLst>
          </a:blip>
          <a:stretch>
            <a:fillRect/>
          </a:stretch>
        </p:blipFill>
        <p:spPr>
          <a:xfrm>
            <a:off x="-3694" y="0"/>
            <a:ext cx="11382895" cy="6858000"/>
          </a:xfrm>
          <a:prstGeom prst="rect">
            <a:avLst/>
          </a:prstGeom>
        </p:spPr>
      </p:pic>
      <p:sp>
        <p:nvSpPr>
          <p:cNvPr id="20" name="object 4"/>
          <p:cNvSpPr/>
          <p:nvPr userDrawn="1"/>
        </p:nvSpPr>
        <p:spPr>
          <a:xfrm>
            <a:off x="771409" y="704731"/>
            <a:ext cx="11077273" cy="4626046"/>
          </a:xfrm>
          <a:custGeom>
            <a:avLst/>
            <a:gdLst/>
            <a:ahLst/>
            <a:cxnLst/>
            <a:rect l="l" t="t" r="r" b="b"/>
            <a:pathLst>
              <a:path w="12653645" h="6024880">
                <a:moveTo>
                  <a:pt x="0" y="6024753"/>
                </a:moveTo>
                <a:lnTo>
                  <a:pt x="12653391" y="6024753"/>
                </a:lnTo>
                <a:lnTo>
                  <a:pt x="12653391" y="0"/>
                </a:lnTo>
                <a:lnTo>
                  <a:pt x="0" y="0"/>
                </a:lnTo>
                <a:lnTo>
                  <a:pt x="0" y="6024753"/>
                </a:lnTo>
                <a:close/>
              </a:path>
            </a:pathLst>
          </a:custGeom>
          <a:solidFill>
            <a:srgbClr val="511A69">
              <a:alpha val="85000"/>
            </a:srgbClr>
          </a:solidFill>
          <a:ln>
            <a:noFill/>
          </a:ln>
          <a:effectLst/>
        </p:spPr>
        <p:txBody>
          <a:bodyPr vert="horz" wrap="square" lIns="457200" tIns="457200" rIns="640080" bIns="621792" rtlCol="0" anchor="ctr" anchorCtr="0">
            <a:noAutofit/>
          </a:bodyPr>
          <a:lstStyle/>
          <a:p>
            <a:pPr lvl="0">
              <a:lnSpc>
                <a:spcPct val="90000"/>
              </a:lnSpc>
              <a:spcBef>
                <a:spcPct val="0"/>
              </a:spcBef>
              <a:buNone/>
            </a:pPr>
            <a:endParaRPr sz="4000" b="0" i="0" dirty="0">
              <a:solidFill>
                <a:srgbClr val="FFFFFF"/>
              </a:solidFill>
              <a:latin typeface="Arial"/>
            </a:endParaRPr>
          </a:p>
        </p:txBody>
      </p:sp>
      <p:sp>
        <p:nvSpPr>
          <p:cNvPr id="21" name="object 47"/>
          <p:cNvSpPr/>
          <p:nvPr userDrawn="1"/>
        </p:nvSpPr>
        <p:spPr>
          <a:xfrm>
            <a:off x="11426708" y="5367013"/>
            <a:ext cx="416123" cy="312093"/>
          </a:xfrm>
          <a:custGeom>
            <a:avLst/>
            <a:gdLst/>
            <a:ahLst/>
            <a:cxnLst/>
            <a:rect l="l" t="t" r="r" b="b"/>
            <a:pathLst>
              <a:path w="443865" h="443865">
                <a:moveTo>
                  <a:pt x="443776" y="0"/>
                </a:moveTo>
                <a:lnTo>
                  <a:pt x="0" y="0"/>
                </a:lnTo>
                <a:lnTo>
                  <a:pt x="0" y="443776"/>
                </a:lnTo>
                <a:lnTo>
                  <a:pt x="443776" y="0"/>
                </a:lnTo>
                <a:close/>
              </a:path>
            </a:pathLst>
          </a:custGeom>
          <a:solidFill>
            <a:srgbClr val="511A69">
              <a:alpha val="85000"/>
            </a:srgbClr>
          </a:solidFill>
        </p:spPr>
        <p:txBody>
          <a:bodyPr wrap="square" lIns="0" tIns="0" rIns="0" bIns="0" rtlCol="0"/>
          <a:lstStyle/>
          <a:p>
            <a:endParaRPr sz="1800" dirty="0">
              <a:latin typeface="Arial"/>
            </a:endParaRPr>
          </a:p>
        </p:txBody>
      </p:sp>
      <p:sp>
        <p:nvSpPr>
          <p:cNvPr id="22" name="Title 1"/>
          <p:cNvSpPr>
            <a:spLocks noGrp="1"/>
          </p:cNvSpPr>
          <p:nvPr>
            <p:ph type="ctrTitle"/>
          </p:nvPr>
        </p:nvSpPr>
        <p:spPr>
          <a:xfrm>
            <a:off x="1552338" y="704731"/>
            <a:ext cx="8526965" cy="3044262"/>
          </a:xfrm>
          <a:solidFill>
            <a:schemeClr val="tx2">
              <a:alpha val="0"/>
            </a:schemeClr>
          </a:solidFill>
        </p:spPr>
        <p:txBody>
          <a:bodyPr lIns="0" rIns="0" bIns="91440" anchor="b" anchorCtr="0"/>
          <a:lstStyle>
            <a:lvl1pPr>
              <a:defRPr sz="3800">
                <a:solidFill>
                  <a:srgbClr val="FFFFFF"/>
                </a:solidFill>
              </a:defRPr>
            </a:lvl1pPr>
          </a:lstStyle>
          <a:p>
            <a:r>
              <a:rPr lang="en-US"/>
              <a:t>Click to edit Master title style</a:t>
            </a:r>
            <a:endParaRPr lang="en-US" dirty="0"/>
          </a:p>
        </p:txBody>
      </p:sp>
      <p:sp>
        <p:nvSpPr>
          <p:cNvPr id="23" name="Subtitle 2"/>
          <p:cNvSpPr>
            <a:spLocks noGrp="1"/>
          </p:cNvSpPr>
          <p:nvPr>
            <p:ph type="subTitle" idx="1"/>
          </p:nvPr>
        </p:nvSpPr>
        <p:spPr>
          <a:xfrm>
            <a:off x="1552338" y="3748995"/>
            <a:ext cx="8526965" cy="1546471"/>
          </a:xfrm>
          <a:solidFill>
            <a:schemeClr val="tx2">
              <a:alpha val="0"/>
            </a:schemeClr>
          </a:solidFill>
        </p:spPr>
        <p:txBody>
          <a:bodyPr lIns="0" rIns="0" bIns="91440">
            <a:noAutofit/>
          </a:bodyPr>
          <a:lstStyle>
            <a:lvl1pPr marL="0" indent="0" algn="l">
              <a:lnSpc>
                <a:spcPct val="103000"/>
              </a:lnSpc>
              <a:spcBef>
                <a:spcPts val="0"/>
              </a:spcBef>
              <a:buNone/>
              <a:defRPr sz="24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1" name="Picture 10"/>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23177" y="5867400"/>
            <a:ext cx="7802447" cy="396218"/>
          </a:xfrm>
          <a:prstGeom prst="rect">
            <a:avLst/>
          </a:prstGeom>
        </p:spPr>
      </p:pic>
    </p:spTree>
    <p:extLst>
      <p:ext uri="{BB962C8B-B14F-4D97-AF65-F5344CB8AC3E}">
        <p14:creationId xmlns:p14="http://schemas.microsoft.com/office/powerpoint/2010/main" val="3812609414"/>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losing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60400" y="3147386"/>
            <a:ext cx="10871200" cy="552054"/>
          </a:xfrm>
          <a:prstGeom prst="rect">
            <a:avLst/>
          </a:prstGeom>
        </p:spPr>
      </p:pic>
    </p:spTree>
    <p:extLst>
      <p:ext uri="{BB962C8B-B14F-4D97-AF65-F5344CB8AC3E}">
        <p14:creationId xmlns:p14="http://schemas.microsoft.com/office/powerpoint/2010/main" val="464810884"/>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2401" y="808036"/>
            <a:ext cx="11346267" cy="691079"/>
          </a:xfrm>
        </p:spPr>
        <p:txBody>
          <a:bodyPr/>
          <a:lstStyle>
            <a:lvl1pPr>
              <a:defRPr b="1">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22401" y="1600201"/>
            <a:ext cx="113462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a:extLst>
              <a:ext uri="{FF2B5EF4-FFF2-40B4-BE49-F238E27FC236}">
                <a16:creationId xmlns:a16="http://schemas.microsoft.com/office/drawing/2014/main" id="{93BBB62F-1E69-4F9D-9C31-3626F952046E}"/>
              </a:ext>
            </a:extLst>
          </p:cNvPr>
          <p:cNvSpPr>
            <a:spLocks noGrp="1"/>
          </p:cNvSpPr>
          <p:nvPr>
            <p:ph type="body" sz="quarter" idx="15" hasCustomPrompt="1"/>
          </p:nvPr>
        </p:nvSpPr>
        <p:spPr>
          <a:xfrm>
            <a:off x="422401" y="6328613"/>
            <a:ext cx="11346267" cy="317723"/>
          </a:xfrm>
        </p:spPr>
        <p:txBody>
          <a:bodyPr anchor="b">
            <a:noAutofit/>
          </a:bodyPr>
          <a:lstStyle>
            <a:lvl1pPr marL="0" marR="0" indent="0" algn="l" defTabSz="1218240" rtl="0" eaLnBrk="1" fontAlgn="base" latinLnBrk="0" hangingPunct="1">
              <a:lnSpc>
                <a:spcPct val="100000"/>
              </a:lnSpc>
              <a:spcBef>
                <a:spcPts val="0"/>
              </a:spcBef>
              <a:spcAft>
                <a:spcPts val="0"/>
              </a:spcAft>
              <a:buClr>
                <a:schemeClr val="accent1"/>
              </a:buClr>
              <a:buSzTx/>
              <a:buFont typeface="Verdana" pitchFamily="34" charset="0"/>
              <a:buNone/>
              <a:tabLst/>
              <a:defRPr sz="900" baseline="0">
                <a:solidFill>
                  <a:srgbClr val="01103E"/>
                </a:solidFill>
                <a:latin typeface="+mj-lt"/>
              </a:defRPr>
            </a:lvl1pPr>
          </a:lstStyle>
          <a:p>
            <a:r>
              <a:rPr lang="da-DK" dirty="0"/>
              <a:t>Footnotes</a:t>
            </a:r>
          </a:p>
        </p:txBody>
      </p:sp>
    </p:spTree>
    <p:extLst>
      <p:ext uri="{BB962C8B-B14F-4D97-AF65-F5344CB8AC3E}">
        <p14:creationId xmlns:p14="http://schemas.microsoft.com/office/powerpoint/2010/main" val="30505295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5847EF98-FE67-924C-B40C-478327D6FCFD}"/>
              </a:ext>
            </a:extLst>
          </p:cNvPr>
          <p:cNvSpPr/>
          <p:nvPr userDrawn="1"/>
        </p:nvSpPr>
        <p:spPr>
          <a:xfrm flipH="1">
            <a:off x="6076157" y="2013480"/>
            <a:ext cx="6105260" cy="4844521"/>
          </a:xfrm>
          <a:prstGeom prst="rtTriangle">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500" dirty="0"/>
          </a:p>
        </p:txBody>
      </p:sp>
      <p:sp>
        <p:nvSpPr>
          <p:cNvPr id="7" name="Right Triangle 6">
            <a:extLst>
              <a:ext uri="{FF2B5EF4-FFF2-40B4-BE49-F238E27FC236}">
                <a16:creationId xmlns:a16="http://schemas.microsoft.com/office/drawing/2014/main" id="{25FA5ACE-6E30-CE4A-9699-7DD33C243EA6}"/>
              </a:ext>
            </a:extLst>
          </p:cNvPr>
          <p:cNvSpPr/>
          <p:nvPr userDrawn="1"/>
        </p:nvSpPr>
        <p:spPr>
          <a:xfrm flipH="1">
            <a:off x="6646334" y="2457980"/>
            <a:ext cx="5535083" cy="4400021"/>
          </a:xfrm>
          <a:prstGeom prst="rtTriangl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500" dirty="0"/>
          </a:p>
        </p:txBody>
      </p:sp>
      <p:pic>
        <p:nvPicPr>
          <p:cNvPr id="8" name="Picture 10">
            <a:extLst>
              <a:ext uri="{FF2B5EF4-FFF2-40B4-BE49-F238E27FC236}">
                <a16:creationId xmlns:a16="http://schemas.microsoft.com/office/drawing/2014/main" id="{DBAFCCAB-7163-D44B-8686-3D305593615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13940" y="5562601"/>
            <a:ext cx="1997061" cy="107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bject 4">
            <a:extLst>
              <a:ext uri="{FF2B5EF4-FFF2-40B4-BE49-F238E27FC236}">
                <a16:creationId xmlns:a16="http://schemas.microsoft.com/office/drawing/2014/main" id="{49B1250E-2FA9-6347-B9BF-43851009C456}"/>
              </a:ext>
            </a:extLst>
          </p:cNvPr>
          <p:cNvSpPr>
            <a:spLocks/>
          </p:cNvSpPr>
          <p:nvPr userDrawn="1"/>
        </p:nvSpPr>
        <p:spPr bwMode="auto">
          <a:xfrm>
            <a:off x="0" y="2566458"/>
            <a:ext cx="129646" cy="12065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sz="1500" dirty="0"/>
          </a:p>
        </p:txBody>
      </p:sp>
      <p:sp>
        <p:nvSpPr>
          <p:cNvPr id="13" name="object 2">
            <a:extLst>
              <a:ext uri="{FF2B5EF4-FFF2-40B4-BE49-F238E27FC236}">
                <a16:creationId xmlns:a16="http://schemas.microsoft.com/office/drawing/2014/main" id="{19CAB701-6BE7-2C43-B694-9E21587E9496}"/>
              </a:ext>
            </a:extLst>
          </p:cNvPr>
          <p:cNvSpPr>
            <a:spLocks/>
          </p:cNvSpPr>
          <p:nvPr userDrawn="1"/>
        </p:nvSpPr>
        <p:spPr bwMode="auto">
          <a:xfrm>
            <a:off x="0" y="3365500"/>
            <a:ext cx="3238500" cy="63500"/>
          </a:xfrm>
          <a:custGeom>
            <a:avLst/>
            <a:gdLst>
              <a:gd name="T0" fmla="*/ 0 w 3885565"/>
              <a:gd name="T1" fmla="*/ 0 h 70245"/>
              <a:gd name="T2" fmla="*/ 3885336 w 3885565"/>
              <a:gd name="T3" fmla="*/ 0 h 70245"/>
            </a:gdLst>
            <a:ahLst/>
            <a:cxnLst>
              <a:cxn ang="0">
                <a:pos x="T0" y="T1"/>
              </a:cxn>
              <a:cxn ang="0">
                <a:pos x="T2" y="T3"/>
              </a:cxn>
            </a:cxnLst>
            <a:rect l="0" t="0" r="r" b="b"/>
            <a:pathLst>
              <a:path w="3885565" h="70245">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00" dirty="0"/>
          </a:p>
        </p:txBody>
      </p:sp>
      <p:sp>
        <p:nvSpPr>
          <p:cNvPr id="19" name="Subtitle 2">
            <a:extLst>
              <a:ext uri="{FF2B5EF4-FFF2-40B4-BE49-F238E27FC236}">
                <a16:creationId xmlns:a16="http://schemas.microsoft.com/office/drawing/2014/main" id="{052C6E0A-3C3E-8546-8D36-C5B71C787F11}"/>
              </a:ext>
            </a:extLst>
          </p:cNvPr>
          <p:cNvSpPr>
            <a:spLocks noGrp="1"/>
          </p:cNvSpPr>
          <p:nvPr>
            <p:ph type="subTitle" idx="1" hasCustomPrompt="1"/>
          </p:nvPr>
        </p:nvSpPr>
        <p:spPr>
          <a:xfrm>
            <a:off x="444500" y="3463289"/>
            <a:ext cx="7493000" cy="1654968"/>
          </a:xfrm>
          <a:prstGeom prst="rect">
            <a:avLst/>
          </a:prstGeom>
        </p:spPr>
        <p:txBody>
          <a:bodyPr/>
          <a:lstStyle>
            <a:lvl1pPr marL="0" indent="0" algn="l">
              <a:buNone/>
              <a:defRPr sz="2333" b="0" i="0">
                <a:solidFill>
                  <a:srgbClr val="636466"/>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a:t>Subtitle Goes Here</a:t>
            </a:r>
          </a:p>
        </p:txBody>
      </p:sp>
      <p:sp>
        <p:nvSpPr>
          <p:cNvPr id="20" name="Title 1">
            <a:extLst>
              <a:ext uri="{FF2B5EF4-FFF2-40B4-BE49-F238E27FC236}">
                <a16:creationId xmlns:a16="http://schemas.microsoft.com/office/drawing/2014/main" id="{53FACF0E-7710-8C45-B38A-36FE875BCA03}"/>
              </a:ext>
            </a:extLst>
          </p:cNvPr>
          <p:cNvSpPr>
            <a:spLocks noGrp="1"/>
          </p:cNvSpPr>
          <p:nvPr>
            <p:ph type="ctrTitle" hasCustomPrompt="1"/>
          </p:nvPr>
        </p:nvSpPr>
        <p:spPr>
          <a:xfrm>
            <a:off x="444500" y="2286001"/>
            <a:ext cx="8890000" cy="1092513"/>
          </a:xfrm>
          <a:prstGeom prst="rect">
            <a:avLst/>
          </a:prstGeom>
        </p:spPr>
        <p:txBody>
          <a:bodyPr anchor="b"/>
          <a:lstStyle>
            <a:lvl1pPr algn="l">
              <a:defRPr sz="6500" b="1" i="0" spc="250">
                <a:solidFill>
                  <a:schemeClr val="tx1"/>
                </a:solidFill>
                <a:latin typeface="Lub Dub Heavy" panose="020B0603030403020204" pitchFamily="34" charset="77"/>
              </a:defRPr>
            </a:lvl1pPr>
          </a:lstStyle>
          <a:p>
            <a:r>
              <a:rPr lang="en-US" dirty="0"/>
              <a:t>TITLE SLIDE</a:t>
            </a:r>
          </a:p>
        </p:txBody>
      </p:sp>
      <p:pic>
        <p:nvPicPr>
          <p:cNvPr id="3" name="Picture 2">
            <a:extLst>
              <a:ext uri="{FF2B5EF4-FFF2-40B4-BE49-F238E27FC236}">
                <a16:creationId xmlns:a16="http://schemas.microsoft.com/office/drawing/2014/main" id="{20D24466-DC47-42E2-A26B-EB38134E0F9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814560" y="381001"/>
            <a:ext cx="1996440" cy="757194"/>
          </a:xfrm>
          <a:prstGeom prst="rect">
            <a:avLst/>
          </a:prstGeom>
        </p:spPr>
      </p:pic>
    </p:spTree>
    <p:extLst>
      <p:ext uri="{BB962C8B-B14F-4D97-AF65-F5344CB8AC3E}">
        <p14:creationId xmlns:p14="http://schemas.microsoft.com/office/powerpoint/2010/main" val="3592030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1"/>
            <a:ext cx="10972800" cy="762001"/>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1447801"/>
            <a:ext cx="10972800" cy="4602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526850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8F24E8C2-88D0-8543-A512-86696E5FF2E1}"/>
              </a:ext>
            </a:extLst>
          </p:cNvPr>
          <p:cNvSpPr>
            <a:spLocks/>
          </p:cNvSpPr>
          <p:nvPr userDrawn="1"/>
        </p:nvSpPr>
        <p:spPr bwMode="auto">
          <a:xfrm>
            <a:off x="11938000" y="2566458"/>
            <a:ext cx="254000" cy="1206500"/>
          </a:xfrm>
          <a:custGeom>
            <a:avLst/>
            <a:gdLst>
              <a:gd name="T0" fmla="*/ 0 w 440054"/>
              <a:gd name="T1" fmla="*/ 8229600 h 8229600"/>
              <a:gd name="T2" fmla="*/ 439712 w 440054"/>
              <a:gd name="T3" fmla="*/ 8229600 h 8229600"/>
              <a:gd name="T4" fmla="*/ 439712 w 440054"/>
              <a:gd name="T5" fmla="*/ 0 h 8229600"/>
              <a:gd name="T6" fmla="*/ 0 w 440054"/>
              <a:gd name="T7" fmla="*/ 0 h 8229600"/>
              <a:gd name="T8" fmla="*/ 0 w 440054"/>
              <a:gd name="T9" fmla="*/ 8229600 h 8229600"/>
            </a:gdLst>
            <a:ahLst/>
            <a:cxnLst>
              <a:cxn ang="0">
                <a:pos x="T0" y="T1"/>
              </a:cxn>
              <a:cxn ang="0">
                <a:pos x="T2" y="T3"/>
              </a:cxn>
              <a:cxn ang="0">
                <a:pos x="T4" y="T5"/>
              </a:cxn>
              <a:cxn ang="0">
                <a:pos x="T6" y="T7"/>
              </a:cxn>
              <a:cxn ang="0">
                <a:pos x="T8" y="T9"/>
              </a:cxn>
            </a:cxnLst>
            <a:rect l="0" t="0" r="r" b="b"/>
            <a:pathLst>
              <a:path w="440054" h="8229600">
                <a:moveTo>
                  <a:pt x="0" y="8229600"/>
                </a:moveTo>
                <a:lnTo>
                  <a:pt x="439712" y="8229600"/>
                </a:lnTo>
                <a:lnTo>
                  <a:pt x="439712" y="0"/>
                </a:lnTo>
                <a:lnTo>
                  <a:pt x="0" y="0"/>
                </a:lnTo>
                <a:lnTo>
                  <a:pt x="0" y="8229600"/>
                </a:lnTo>
                <a:close/>
              </a:path>
            </a:pathLst>
          </a:custGeom>
          <a:solidFill>
            <a:srgbClr val="C10E21"/>
          </a:solidFill>
          <a:ln>
            <a:noFill/>
          </a:ln>
        </p:spPr>
        <p:txBody>
          <a:bodyPr lIns="0" tIns="0" rIns="0" bIns="0"/>
          <a:lstStyle/>
          <a:p>
            <a:endParaRPr lang="en-US" sz="1500" dirty="0"/>
          </a:p>
        </p:txBody>
      </p:sp>
      <p:sp>
        <p:nvSpPr>
          <p:cNvPr id="19" name="object 2">
            <a:extLst>
              <a:ext uri="{FF2B5EF4-FFF2-40B4-BE49-F238E27FC236}">
                <a16:creationId xmlns:a16="http://schemas.microsoft.com/office/drawing/2014/main" id="{21FBA6B4-9211-EF49-AF9D-88B4DD38744B}"/>
              </a:ext>
            </a:extLst>
          </p:cNvPr>
          <p:cNvSpPr>
            <a:spLocks/>
          </p:cNvSpPr>
          <p:nvPr userDrawn="1"/>
        </p:nvSpPr>
        <p:spPr bwMode="auto">
          <a:xfrm>
            <a:off x="497417" y="3365500"/>
            <a:ext cx="11694583" cy="508000"/>
          </a:xfrm>
          <a:custGeom>
            <a:avLst/>
            <a:gdLst>
              <a:gd name="T0" fmla="*/ 0 w 3885565"/>
              <a:gd name="T1" fmla="*/ 0 h 152400"/>
              <a:gd name="T2" fmla="*/ 3885336 w 3885565"/>
              <a:gd name="T3" fmla="*/ 0 h 152400"/>
            </a:gdLst>
            <a:ahLst/>
            <a:cxnLst>
              <a:cxn ang="0">
                <a:pos x="T0" y="T1"/>
              </a:cxn>
              <a:cxn ang="0">
                <a:pos x="T2" y="T3"/>
              </a:cxn>
            </a:cxnLst>
            <a:rect l="0" t="0" r="r" b="b"/>
            <a:pathLst>
              <a:path w="3885565" h="152400">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00" dirty="0"/>
          </a:p>
        </p:txBody>
      </p:sp>
      <p:sp>
        <p:nvSpPr>
          <p:cNvPr id="21" name="Subtitle 2">
            <a:extLst>
              <a:ext uri="{FF2B5EF4-FFF2-40B4-BE49-F238E27FC236}">
                <a16:creationId xmlns:a16="http://schemas.microsoft.com/office/drawing/2014/main" id="{8C148770-7075-5D49-A2F3-01F8004D6A72}"/>
              </a:ext>
            </a:extLst>
          </p:cNvPr>
          <p:cNvSpPr>
            <a:spLocks noGrp="1"/>
          </p:cNvSpPr>
          <p:nvPr>
            <p:ph type="subTitle" idx="1" hasCustomPrompt="1"/>
          </p:nvPr>
        </p:nvSpPr>
        <p:spPr>
          <a:xfrm>
            <a:off x="444500" y="3463289"/>
            <a:ext cx="11049000" cy="1654968"/>
          </a:xfrm>
          <a:prstGeom prst="rect">
            <a:avLst/>
          </a:prstGeom>
        </p:spPr>
        <p:txBody>
          <a:bodyPr/>
          <a:lstStyle>
            <a:lvl1pPr marL="0" indent="0" algn="l">
              <a:buNone/>
              <a:defRPr sz="2333" b="0" i="0">
                <a:solidFill>
                  <a:srgbClr val="636466"/>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a:t>Subtitle Goes Here</a:t>
            </a:r>
          </a:p>
        </p:txBody>
      </p:sp>
      <p:sp>
        <p:nvSpPr>
          <p:cNvPr id="22" name="Title 1">
            <a:extLst>
              <a:ext uri="{FF2B5EF4-FFF2-40B4-BE49-F238E27FC236}">
                <a16:creationId xmlns:a16="http://schemas.microsoft.com/office/drawing/2014/main" id="{B9FB1A25-CAE0-FC4F-A7F8-28305F3782C0}"/>
              </a:ext>
            </a:extLst>
          </p:cNvPr>
          <p:cNvSpPr>
            <a:spLocks noGrp="1"/>
          </p:cNvSpPr>
          <p:nvPr>
            <p:ph type="ctrTitle" hasCustomPrompt="1"/>
          </p:nvPr>
        </p:nvSpPr>
        <p:spPr>
          <a:xfrm>
            <a:off x="444500" y="2286001"/>
            <a:ext cx="11049000" cy="1092513"/>
          </a:xfrm>
          <a:prstGeom prst="rect">
            <a:avLst/>
          </a:prstGeom>
        </p:spPr>
        <p:txBody>
          <a:bodyPr anchor="b"/>
          <a:lstStyle>
            <a:lvl1pPr algn="l">
              <a:defRPr sz="6500" b="1" i="0" spc="250">
                <a:solidFill>
                  <a:schemeClr val="tx1"/>
                </a:solidFill>
                <a:latin typeface="Lub Dub Heavy" panose="020B0603030403020204" pitchFamily="34" charset="77"/>
              </a:defRPr>
            </a:lvl1pPr>
          </a:lstStyle>
          <a:p>
            <a:r>
              <a:rPr lang="en-US" dirty="0"/>
              <a:t>Title Slide</a:t>
            </a:r>
          </a:p>
        </p:txBody>
      </p:sp>
      <p:sp>
        <p:nvSpPr>
          <p:cNvPr id="2" name="Rectangle 1">
            <a:extLst>
              <a:ext uri="{FF2B5EF4-FFF2-40B4-BE49-F238E27FC236}">
                <a16:creationId xmlns:a16="http://schemas.microsoft.com/office/drawing/2014/main" id="{CFB90EDC-B8CB-E841-BCB2-A63384585752}"/>
              </a:ext>
            </a:extLst>
          </p:cNvPr>
          <p:cNvSpPr/>
          <p:nvPr userDrawn="1"/>
        </p:nvSpPr>
        <p:spPr>
          <a:xfrm>
            <a:off x="0" y="5842000"/>
            <a:ext cx="12192000" cy="1016000"/>
          </a:xfrm>
          <a:prstGeom prst="rect">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rgbClr val="C10E21"/>
              </a:solidFill>
            </a:endParaRPr>
          </a:p>
        </p:txBody>
      </p:sp>
      <p:sp>
        <p:nvSpPr>
          <p:cNvPr id="10" name="Rectangle 9">
            <a:extLst>
              <a:ext uri="{FF2B5EF4-FFF2-40B4-BE49-F238E27FC236}">
                <a16:creationId xmlns:a16="http://schemas.microsoft.com/office/drawing/2014/main" id="{4CDABD89-4697-7A46-9378-1D6696666B3E}"/>
              </a:ext>
            </a:extLst>
          </p:cNvPr>
          <p:cNvSpPr/>
          <p:nvPr userDrawn="1"/>
        </p:nvSpPr>
        <p:spPr>
          <a:xfrm flipV="1">
            <a:off x="0" y="6096000"/>
            <a:ext cx="12192000" cy="76200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rgbClr val="990000"/>
              </a:solidFill>
            </a:endParaRPr>
          </a:p>
        </p:txBody>
      </p:sp>
      <p:pic>
        <p:nvPicPr>
          <p:cNvPr id="9" name="Picture 8">
            <a:extLst>
              <a:ext uri="{FF2B5EF4-FFF2-40B4-BE49-F238E27FC236}">
                <a16:creationId xmlns:a16="http://schemas.microsoft.com/office/drawing/2014/main" id="{25C71139-E34D-D04E-A7C2-F2E7DAA14F7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44500" y="376995"/>
            <a:ext cx="1970797" cy="1066074"/>
          </a:xfrm>
          <a:prstGeom prst="rect">
            <a:avLst/>
          </a:prstGeom>
        </p:spPr>
      </p:pic>
      <p:pic>
        <p:nvPicPr>
          <p:cNvPr id="11" name="Picture 10">
            <a:extLst>
              <a:ext uri="{FF2B5EF4-FFF2-40B4-BE49-F238E27FC236}">
                <a16:creationId xmlns:a16="http://schemas.microsoft.com/office/drawing/2014/main" id="{767F2B47-1C63-4CB8-88E1-447C29CF2DB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751060" y="531434"/>
            <a:ext cx="1996440" cy="757194"/>
          </a:xfrm>
          <a:prstGeom prst="rect">
            <a:avLst/>
          </a:prstGeom>
        </p:spPr>
      </p:pic>
      <p:sp>
        <p:nvSpPr>
          <p:cNvPr id="3" name="Rectangle 2">
            <a:extLst>
              <a:ext uri="{FF2B5EF4-FFF2-40B4-BE49-F238E27FC236}">
                <a16:creationId xmlns:a16="http://schemas.microsoft.com/office/drawing/2014/main" id="{5D368B5D-317D-41A4-B0ED-67361050E6D1}"/>
              </a:ext>
            </a:extLst>
          </p:cNvPr>
          <p:cNvSpPr/>
          <p:nvPr userDrawn="1"/>
        </p:nvSpPr>
        <p:spPr>
          <a:xfrm>
            <a:off x="11938000" y="2476500"/>
            <a:ext cx="254000" cy="139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n>
                <a:noFill/>
              </a:ln>
              <a:noFill/>
            </a:endParaRPr>
          </a:p>
        </p:txBody>
      </p:sp>
      <p:sp>
        <p:nvSpPr>
          <p:cNvPr id="12" name="TextBox 11">
            <a:extLst>
              <a:ext uri="{FF2B5EF4-FFF2-40B4-BE49-F238E27FC236}">
                <a16:creationId xmlns:a16="http://schemas.microsoft.com/office/drawing/2014/main" id="{CDF90826-05C2-4B2E-8539-BD2916C67EA4}"/>
              </a:ext>
            </a:extLst>
          </p:cNvPr>
          <p:cNvSpPr txBox="1"/>
          <p:nvPr userDrawn="1"/>
        </p:nvSpPr>
        <p:spPr>
          <a:xfrm rot="10800000">
            <a:off x="0" y="5747504"/>
            <a:ext cx="12192000" cy="1118127"/>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6666" b="1" dirty="0">
              <a:solidFill>
                <a:schemeClr val="bg1"/>
              </a:solidFill>
            </a:endParaRPr>
          </a:p>
        </p:txBody>
      </p:sp>
    </p:spTree>
    <p:extLst>
      <p:ext uri="{BB962C8B-B14F-4D97-AF65-F5344CB8AC3E}">
        <p14:creationId xmlns:p14="http://schemas.microsoft.com/office/powerpoint/2010/main" val="31995432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8F24E8C2-88D0-8543-A512-86696E5FF2E1}"/>
              </a:ext>
            </a:extLst>
          </p:cNvPr>
          <p:cNvSpPr>
            <a:spLocks/>
          </p:cNvSpPr>
          <p:nvPr userDrawn="1"/>
        </p:nvSpPr>
        <p:spPr bwMode="auto">
          <a:xfrm>
            <a:off x="11938000" y="2566458"/>
            <a:ext cx="254000" cy="1206500"/>
          </a:xfrm>
          <a:custGeom>
            <a:avLst/>
            <a:gdLst>
              <a:gd name="T0" fmla="*/ 0 w 440054"/>
              <a:gd name="T1" fmla="*/ 8229600 h 8229600"/>
              <a:gd name="T2" fmla="*/ 439712 w 440054"/>
              <a:gd name="T3" fmla="*/ 8229600 h 8229600"/>
              <a:gd name="T4" fmla="*/ 439712 w 440054"/>
              <a:gd name="T5" fmla="*/ 0 h 8229600"/>
              <a:gd name="T6" fmla="*/ 0 w 440054"/>
              <a:gd name="T7" fmla="*/ 0 h 8229600"/>
              <a:gd name="T8" fmla="*/ 0 w 440054"/>
              <a:gd name="T9" fmla="*/ 8229600 h 8229600"/>
            </a:gdLst>
            <a:ahLst/>
            <a:cxnLst>
              <a:cxn ang="0">
                <a:pos x="T0" y="T1"/>
              </a:cxn>
              <a:cxn ang="0">
                <a:pos x="T2" y="T3"/>
              </a:cxn>
              <a:cxn ang="0">
                <a:pos x="T4" y="T5"/>
              </a:cxn>
              <a:cxn ang="0">
                <a:pos x="T6" y="T7"/>
              </a:cxn>
              <a:cxn ang="0">
                <a:pos x="T8" y="T9"/>
              </a:cxn>
            </a:cxnLst>
            <a:rect l="0" t="0" r="r" b="b"/>
            <a:pathLst>
              <a:path w="440054" h="8229600">
                <a:moveTo>
                  <a:pt x="0" y="8229600"/>
                </a:moveTo>
                <a:lnTo>
                  <a:pt x="439712" y="8229600"/>
                </a:lnTo>
                <a:lnTo>
                  <a:pt x="439712" y="0"/>
                </a:lnTo>
                <a:lnTo>
                  <a:pt x="0" y="0"/>
                </a:lnTo>
                <a:lnTo>
                  <a:pt x="0" y="8229600"/>
                </a:lnTo>
                <a:close/>
              </a:path>
            </a:pathLst>
          </a:custGeom>
          <a:solidFill>
            <a:srgbClr val="C10E21"/>
          </a:solidFill>
          <a:ln>
            <a:noFill/>
          </a:ln>
        </p:spPr>
        <p:txBody>
          <a:bodyPr lIns="0" tIns="0" rIns="0" bIns="0"/>
          <a:lstStyle/>
          <a:p>
            <a:endParaRPr lang="en-US" sz="1500" dirty="0"/>
          </a:p>
        </p:txBody>
      </p:sp>
      <p:sp>
        <p:nvSpPr>
          <p:cNvPr id="19" name="object 2">
            <a:extLst>
              <a:ext uri="{FF2B5EF4-FFF2-40B4-BE49-F238E27FC236}">
                <a16:creationId xmlns:a16="http://schemas.microsoft.com/office/drawing/2014/main" id="{21FBA6B4-9211-EF49-AF9D-88B4DD38744B}"/>
              </a:ext>
            </a:extLst>
          </p:cNvPr>
          <p:cNvSpPr>
            <a:spLocks/>
          </p:cNvSpPr>
          <p:nvPr userDrawn="1"/>
        </p:nvSpPr>
        <p:spPr bwMode="auto">
          <a:xfrm>
            <a:off x="497417" y="3365500"/>
            <a:ext cx="11694583" cy="508000"/>
          </a:xfrm>
          <a:custGeom>
            <a:avLst/>
            <a:gdLst>
              <a:gd name="T0" fmla="*/ 0 w 3885565"/>
              <a:gd name="T1" fmla="*/ 0 h 152400"/>
              <a:gd name="T2" fmla="*/ 3885336 w 3885565"/>
              <a:gd name="T3" fmla="*/ 0 h 152400"/>
            </a:gdLst>
            <a:ahLst/>
            <a:cxnLst>
              <a:cxn ang="0">
                <a:pos x="T0" y="T1"/>
              </a:cxn>
              <a:cxn ang="0">
                <a:pos x="T2" y="T3"/>
              </a:cxn>
            </a:cxnLst>
            <a:rect l="0" t="0" r="r" b="b"/>
            <a:pathLst>
              <a:path w="3885565" h="152400">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00" dirty="0"/>
          </a:p>
        </p:txBody>
      </p:sp>
      <p:sp>
        <p:nvSpPr>
          <p:cNvPr id="21" name="Subtitle 2">
            <a:extLst>
              <a:ext uri="{FF2B5EF4-FFF2-40B4-BE49-F238E27FC236}">
                <a16:creationId xmlns:a16="http://schemas.microsoft.com/office/drawing/2014/main" id="{8C148770-7075-5D49-A2F3-01F8004D6A72}"/>
              </a:ext>
            </a:extLst>
          </p:cNvPr>
          <p:cNvSpPr>
            <a:spLocks noGrp="1"/>
          </p:cNvSpPr>
          <p:nvPr>
            <p:ph type="subTitle" idx="1" hasCustomPrompt="1"/>
          </p:nvPr>
        </p:nvSpPr>
        <p:spPr>
          <a:xfrm>
            <a:off x="444500" y="3463289"/>
            <a:ext cx="11049000" cy="1654968"/>
          </a:xfrm>
          <a:prstGeom prst="rect">
            <a:avLst/>
          </a:prstGeom>
        </p:spPr>
        <p:txBody>
          <a:bodyPr/>
          <a:lstStyle>
            <a:lvl1pPr marL="0" indent="0" algn="l">
              <a:buNone/>
              <a:defRPr sz="2333" b="0" i="0">
                <a:solidFill>
                  <a:srgbClr val="636466"/>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a:t>Subtitle Goes Here</a:t>
            </a:r>
          </a:p>
        </p:txBody>
      </p:sp>
      <p:sp>
        <p:nvSpPr>
          <p:cNvPr id="22" name="Title 1">
            <a:extLst>
              <a:ext uri="{FF2B5EF4-FFF2-40B4-BE49-F238E27FC236}">
                <a16:creationId xmlns:a16="http://schemas.microsoft.com/office/drawing/2014/main" id="{B9FB1A25-CAE0-FC4F-A7F8-28305F3782C0}"/>
              </a:ext>
            </a:extLst>
          </p:cNvPr>
          <p:cNvSpPr>
            <a:spLocks noGrp="1"/>
          </p:cNvSpPr>
          <p:nvPr>
            <p:ph type="ctrTitle" hasCustomPrompt="1"/>
          </p:nvPr>
        </p:nvSpPr>
        <p:spPr>
          <a:xfrm>
            <a:off x="444500" y="2286001"/>
            <a:ext cx="11049000" cy="1092513"/>
          </a:xfrm>
          <a:prstGeom prst="rect">
            <a:avLst/>
          </a:prstGeom>
        </p:spPr>
        <p:txBody>
          <a:bodyPr anchor="b"/>
          <a:lstStyle>
            <a:lvl1pPr algn="l">
              <a:defRPr sz="6500" b="1" i="0" spc="250">
                <a:solidFill>
                  <a:schemeClr val="tx1"/>
                </a:solidFill>
                <a:latin typeface="Lub Dub Heavy" panose="020B0603030403020204" pitchFamily="34" charset="77"/>
              </a:defRPr>
            </a:lvl1pPr>
          </a:lstStyle>
          <a:p>
            <a:r>
              <a:rPr lang="en-US" dirty="0"/>
              <a:t>Title Slide</a:t>
            </a:r>
          </a:p>
        </p:txBody>
      </p:sp>
      <p:sp>
        <p:nvSpPr>
          <p:cNvPr id="2" name="Rectangle 1">
            <a:extLst>
              <a:ext uri="{FF2B5EF4-FFF2-40B4-BE49-F238E27FC236}">
                <a16:creationId xmlns:a16="http://schemas.microsoft.com/office/drawing/2014/main" id="{CFB90EDC-B8CB-E841-BCB2-A63384585752}"/>
              </a:ext>
            </a:extLst>
          </p:cNvPr>
          <p:cNvSpPr/>
          <p:nvPr userDrawn="1"/>
        </p:nvSpPr>
        <p:spPr>
          <a:xfrm>
            <a:off x="0" y="5842000"/>
            <a:ext cx="12192000" cy="1016000"/>
          </a:xfrm>
          <a:prstGeom prst="rect">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rgbClr val="C10E21"/>
              </a:solidFill>
            </a:endParaRPr>
          </a:p>
        </p:txBody>
      </p:sp>
      <p:sp>
        <p:nvSpPr>
          <p:cNvPr id="10" name="Rectangle 9">
            <a:extLst>
              <a:ext uri="{FF2B5EF4-FFF2-40B4-BE49-F238E27FC236}">
                <a16:creationId xmlns:a16="http://schemas.microsoft.com/office/drawing/2014/main" id="{4CDABD89-4697-7A46-9378-1D6696666B3E}"/>
              </a:ext>
            </a:extLst>
          </p:cNvPr>
          <p:cNvSpPr/>
          <p:nvPr userDrawn="1"/>
        </p:nvSpPr>
        <p:spPr>
          <a:xfrm flipV="1">
            <a:off x="0" y="6096000"/>
            <a:ext cx="12192000" cy="76200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rgbClr val="990000"/>
              </a:solidFill>
            </a:endParaRPr>
          </a:p>
        </p:txBody>
      </p:sp>
      <p:pic>
        <p:nvPicPr>
          <p:cNvPr id="9" name="Picture 8">
            <a:extLst>
              <a:ext uri="{FF2B5EF4-FFF2-40B4-BE49-F238E27FC236}">
                <a16:creationId xmlns:a16="http://schemas.microsoft.com/office/drawing/2014/main" id="{25C71139-E34D-D04E-A7C2-F2E7DAA14F7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44500" y="376995"/>
            <a:ext cx="1970797" cy="1066074"/>
          </a:xfrm>
          <a:prstGeom prst="rect">
            <a:avLst/>
          </a:prstGeom>
        </p:spPr>
      </p:pic>
      <p:pic>
        <p:nvPicPr>
          <p:cNvPr id="11" name="Picture 10">
            <a:extLst>
              <a:ext uri="{FF2B5EF4-FFF2-40B4-BE49-F238E27FC236}">
                <a16:creationId xmlns:a16="http://schemas.microsoft.com/office/drawing/2014/main" id="{767F2B47-1C63-4CB8-88E1-447C29CF2DB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751060" y="531434"/>
            <a:ext cx="1996440" cy="757194"/>
          </a:xfrm>
          <a:prstGeom prst="rect">
            <a:avLst/>
          </a:prstGeom>
        </p:spPr>
      </p:pic>
      <p:sp>
        <p:nvSpPr>
          <p:cNvPr id="3" name="Rectangle 2">
            <a:extLst>
              <a:ext uri="{FF2B5EF4-FFF2-40B4-BE49-F238E27FC236}">
                <a16:creationId xmlns:a16="http://schemas.microsoft.com/office/drawing/2014/main" id="{5D368B5D-317D-41A4-B0ED-67361050E6D1}"/>
              </a:ext>
            </a:extLst>
          </p:cNvPr>
          <p:cNvSpPr/>
          <p:nvPr userDrawn="1"/>
        </p:nvSpPr>
        <p:spPr>
          <a:xfrm>
            <a:off x="11938000" y="2476500"/>
            <a:ext cx="254000" cy="139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n>
                <a:noFill/>
              </a:ln>
              <a:noFill/>
            </a:endParaRPr>
          </a:p>
        </p:txBody>
      </p:sp>
      <p:sp>
        <p:nvSpPr>
          <p:cNvPr id="12" name="TextBox 11">
            <a:extLst>
              <a:ext uri="{FF2B5EF4-FFF2-40B4-BE49-F238E27FC236}">
                <a16:creationId xmlns:a16="http://schemas.microsoft.com/office/drawing/2014/main" id="{CDF90826-05C2-4B2E-8539-BD2916C67EA4}"/>
              </a:ext>
            </a:extLst>
          </p:cNvPr>
          <p:cNvSpPr txBox="1"/>
          <p:nvPr userDrawn="1"/>
        </p:nvSpPr>
        <p:spPr>
          <a:xfrm>
            <a:off x="0" y="5755134"/>
            <a:ext cx="12192000" cy="1118127"/>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6666" b="1" dirty="0">
              <a:solidFill>
                <a:schemeClr val="bg1"/>
              </a:solidFill>
            </a:endParaRPr>
          </a:p>
        </p:txBody>
      </p:sp>
    </p:spTree>
    <p:extLst>
      <p:ext uri="{BB962C8B-B14F-4D97-AF65-F5344CB8AC3E}">
        <p14:creationId xmlns:p14="http://schemas.microsoft.com/office/powerpoint/2010/main" val="31629605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6F6A19-9DF2-9A4A-8D20-804B137EB2C9}"/>
              </a:ext>
            </a:extLst>
          </p:cNvPr>
          <p:cNvPicPr>
            <a:picLocks noChangeAspect="1"/>
          </p:cNvPicPr>
          <p:nvPr userDrawn="1"/>
        </p:nvPicPr>
        <p:blipFill>
          <a:blip r:embed="rId2"/>
          <a:srcRect/>
          <a:stretch/>
        </p:blipFill>
        <p:spPr>
          <a:xfrm>
            <a:off x="6350" y="144"/>
            <a:ext cx="12179300" cy="6857713"/>
          </a:xfrm>
          <a:prstGeom prst="rect">
            <a:avLst/>
          </a:prstGeom>
        </p:spPr>
      </p:pic>
      <p:sp>
        <p:nvSpPr>
          <p:cNvPr id="2" name="Title 1">
            <a:extLst>
              <a:ext uri="{FF2B5EF4-FFF2-40B4-BE49-F238E27FC236}">
                <a16:creationId xmlns:a16="http://schemas.microsoft.com/office/drawing/2014/main" id="{68C372F6-D2C3-1944-933E-76E4DFF56DE0}"/>
              </a:ext>
            </a:extLst>
          </p:cNvPr>
          <p:cNvSpPr>
            <a:spLocks noGrp="1"/>
          </p:cNvSpPr>
          <p:nvPr>
            <p:ph type="title"/>
          </p:nvPr>
        </p:nvSpPr>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62436D73-AE2C-AB40-B1D4-C781FCC2F913}"/>
              </a:ext>
            </a:extLst>
          </p:cNvPr>
          <p:cNvSpPr>
            <a:spLocks noGrp="1"/>
          </p:cNvSpPr>
          <p:nvPr>
            <p:ph idx="1"/>
          </p:nvPr>
        </p:nvSpPr>
        <p:spPr>
          <a:xfrm>
            <a:off x="838200" y="1357746"/>
            <a:ext cx="10515600" cy="3835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9E594532-75D3-4E76-ADA6-C212612B7973}"/>
              </a:ext>
            </a:extLst>
          </p:cNvPr>
          <p:cNvSpPr>
            <a:spLocks noGrp="1"/>
          </p:cNvSpPr>
          <p:nvPr>
            <p:ph type="sldNum" sz="quarter" idx="12"/>
          </p:nvPr>
        </p:nvSpPr>
        <p:spPr>
          <a:xfrm>
            <a:off x="11353800" y="6355866"/>
            <a:ext cx="382656" cy="233776"/>
          </a:xfrm>
          <a:prstGeom prst="rect">
            <a:avLst/>
          </a:prstGeom>
        </p:spPr>
        <p:txBody>
          <a:bodyPr/>
          <a:lstStyle>
            <a:lvl1pPr algn="ctr">
              <a:defRPr sz="900">
                <a:solidFill>
                  <a:schemeClr val="tx1">
                    <a:lumMod val="50000"/>
                    <a:lumOff val="50000"/>
                  </a:schemeClr>
                </a:solidFill>
                <a:latin typeface="Lub Dub Medium" panose="020B0603030403020204" pitchFamily="34" charset="0"/>
              </a:defRPr>
            </a:lvl1pPr>
          </a:lstStyle>
          <a:p>
            <a:fld id="{FDAF4333-7328-E84F-9F6D-15A5075E3AB3}" type="slidenum">
              <a:rPr lang="en-US" smtClean="0"/>
              <a:pPr/>
              <a:t>‹#›</a:t>
            </a:fld>
            <a:endParaRPr lang="en-US" sz="900" dirty="0"/>
          </a:p>
        </p:txBody>
      </p:sp>
      <p:sp>
        <p:nvSpPr>
          <p:cNvPr id="7" name="TextBox 6">
            <a:extLst>
              <a:ext uri="{FF2B5EF4-FFF2-40B4-BE49-F238E27FC236}">
                <a16:creationId xmlns:a16="http://schemas.microsoft.com/office/drawing/2014/main" id="{431B96AD-FFA9-48D3-98E2-E57076BFE2E2}"/>
              </a:ext>
            </a:extLst>
          </p:cNvPr>
          <p:cNvSpPr txBox="1"/>
          <p:nvPr userDrawn="1"/>
        </p:nvSpPr>
        <p:spPr>
          <a:xfrm>
            <a:off x="2902651" y="6355866"/>
            <a:ext cx="6386699" cy="230832"/>
          </a:xfrm>
          <a:prstGeom prst="rect">
            <a:avLst/>
          </a:prstGeom>
          <a:noFill/>
        </p:spPr>
        <p:txBody>
          <a:bodyPr wrap="square">
            <a:spAutoFit/>
          </a:bodyPr>
          <a:lstStyle/>
          <a:p>
            <a:pPr marL="0" marR="0" lvl="0" indent="0" algn="ctr" defTabSz="914363"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Lub Dub Condensed" panose="020B0506030403020204" pitchFamily="34" charset="0"/>
                <a:ea typeface="+mn-ea"/>
                <a:cs typeface="Arial"/>
                <a:sym typeface="Arial"/>
              </a:rPr>
              <a:t>Lawton, J. S. et al. 2021 ACC/AHA/SCAI Guideline for Coronary Artery Revascularization. </a:t>
            </a:r>
            <a:r>
              <a:rPr kumimoji="0" lang="en-US" sz="900" b="0" i="1" u="none" strike="noStrike" kern="0" cap="none" spc="0" normalizeH="0" baseline="0" noProof="0" dirty="0">
                <a:ln>
                  <a:noFill/>
                </a:ln>
                <a:solidFill>
                  <a:schemeClr val="tx1">
                    <a:lumMod val="50000"/>
                    <a:lumOff val="50000"/>
                  </a:schemeClr>
                </a:solidFill>
                <a:effectLst/>
                <a:uLnTx/>
                <a:uFillTx/>
                <a:latin typeface="Lub Dub Condensed" panose="020B0506030403020204" pitchFamily="34" charset="0"/>
                <a:ea typeface="+mn-ea"/>
                <a:cs typeface="Arial"/>
                <a:sym typeface="Arial"/>
              </a:rPr>
              <a:t>Circulation.</a:t>
            </a:r>
          </a:p>
        </p:txBody>
      </p:sp>
      <p:sp>
        <p:nvSpPr>
          <p:cNvPr id="9" name="Text Placeholder 8">
            <a:extLst>
              <a:ext uri="{FF2B5EF4-FFF2-40B4-BE49-F238E27FC236}">
                <a16:creationId xmlns:a16="http://schemas.microsoft.com/office/drawing/2014/main" id="{1B1E6CC9-2A32-4314-BD62-AB78B2787B81}"/>
              </a:ext>
            </a:extLst>
          </p:cNvPr>
          <p:cNvSpPr>
            <a:spLocks noGrp="1"/>
          </p:cNvSpPr>
          <p:nvPr>
            <p:ph type="body" sz="quarter" idx="13"/>
          </p:nvPr>
        </p:nvSpPr>
        <p:spPr>
          <a:xfrm>
            <a:off x="838200" y="5525612"/>
            <a:ext cx="10515600" cy="271939"/>
          </a:xfrm>
        </p:spPr>
        <p:txBody>
          <a:bodyPr lIns="0">
            <a:noAutofit/>
          </a:bodyPr>
          <a:lstStyle>
            <a:lvl1pPr>
              <a:buNone/>
              <a:defRPr sz="1200">
                <a:latin typeface="Lub Dub Condensed" panose="020B0506030403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2783550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mple Slides - Blank">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78818-412B-FE44-895A-9337A55C547F}"/>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5" name="Slide Number Placeholder 2">
            <a:extLst>
              <a:ext uri="{FF2B5EF4-FFF2-40B4-BE49-F238E27FC236}">
                <a16:creationId xmlns:a16="http://schemas.microsoft.com/office/drawing/2014/main" id="{E7D0F66D-373B-FB49-907C-22051F984F08}"/>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6" name="Picture 5">
            <a:extLst>
              <a:ext uri="{FF2B5EF4-FFF2-40B4-BE49-F238E27FC236}">
                <a16:creationId xmlns:a16="http://schemas.microsoft.com/office/drawing/2014/main" id="{2B006C9A-B571-4F4B-8AEE-118B36A330A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65460" y="508000"/>
            <a:ext cx="1082040" cy="410388"/>
          </a:xfrm>
          <a:prstGeom prst="rect">
            <a:avLst/>
          </a:prstGeom>
        </p:spPr>
      </p:pic>
    </p:spTree>
    <p:extLst>
      <p:ext uri="{BB962C8B-B14F-4D97-AF65-F5344CB8AC3E}">
        <p14:creationId xmlns:p14="http://schemas.microsoft.com/office/powerpoint/2010/main" val="12265715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chemeClr val="tx1"/>
                </a:solidFill>
                <a:latin typeface="Lub Dub Heavy" panose="020B0603030403020204" pitchFamily="34" charset="77"/>
              </a:defRPr>
            </a:lvl1pPr>
          </a:lstStyle>
          <a:p>
            <a:r>
              <a:rPr lang="en-US" dirty="0"/>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05365441-9754-4E5E-A4C3-78E00EC85D5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65460" y="444500"/>
            <a:ext cx="1082040" cy="410388"/>
          </a:xfrm>
          <a:prstGeom prst="rect">
            <a:avLst/>
          </a:prstGeom>
        </p:spPr>
      </p:pic>
      <p:sp>
        <p:nvSpPr>
          <p:cNvPr id="12" name="TextBox 11">
            <a:extLst>
              <a:ext uri="{FF2B5EF4-FFF2-40B4-BE49-F238E27FC236}">
                <a16:creationId xmlns:a16="http://schemas.microsoft.com/office/drawing/2014/main" id="{2D3A6BFD-F00C-4917-9E22-B401C71022B9}"/>
              </a:ext>
            </a:extLst>
          </p:cNvPr>
          <p:cNvSpPr txBox="1"/>
          <p:nvPr userDrawn="1"/>
        </p:nvSpPr>
        <p:spPr>
          <a:xfrm rot="10800000">
            <a:off x="0" y="6032237"/>
            <a:ext cx="12192000" cy="1118127"/>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6666" b="1" dirty="0">
              <a:solidFill>
                <a:schemeClr val="bg1"/>
              </a:solidFill>
            </a:endParaRPr>
          </a:p>
        </p:txBody>
      </p:sp>
    </p:spTree>
    <p:extLst>
      <p:ext uri="{BB962C8B-B14F-4D97-AF65-F5344CB8AC3E}">
        <p14:creationId xmlns:p14="http://schemas.microsoft.com/office/powerpoint/2010/main" val="21488030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chemeClr val="tx1"/>
                </a:solidFill>
                <a:latin typeface="Lub Dub Heavy" panose="020B0603030403020204" pitchFamily="34" charset="77"/>
              </a:defRPr>
            </a:lvl1pPr>
          </a:lstStyle>
          <a:p>
            <a:r>
              <a:rPr lang="en-US" dirty="0"/>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05365441-9754-4E5E-A4C3-78E00EC85D5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65460" y="444500"/>
            <a:ext cx="1082040" cy="410388"/>
          </a:xfrm>
          <a:prstGeom prst="rect">
            <a:avLst/>
          </a:prstGeom>
        </p:spPr>
      </p:pic>
      <p:sp>
        <p:nvSpPr>
          <p:cNvPr id="12" name="TextBox 11">
            <a:extLst>
              <a:ext uri="{FF2B5EF4-FFF2-40B4-BE49-F238E27FC236}">
                <a16:creationId xmlns:a16="http://schemas.microsoft.com/office/drawing/2014/main" id="{D9933B73-CBF8-4D78-AE91-FC687090A463}"/>
              </a:ext>
            </a:extLst>
          </p:cNvPr>
          <p:cNvSpPr txBox="1"/>
          <p:nvPr userDrawn="1"/>
        </p:nvSpPr>
        <p:spPr>
          <a:xfrm>
            <a:off x="0" y="6324600"/>
            <a:ext cx="12192000" cy="1118127"/>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6666" b="1" dirty="0">
              <a:solidFill>
                <a:schemeClr val="bg1"/>
              </a:solidFill>
            </a:endParaRPr>
          </a:p>
        </p:txBody>
      </p:sp>
    </p:spTree>
    <p:extLst>
      <p:ext uri="{BB962C8B-B14F-4D97-AF65-F5344CB8AC3E}">
        <p14:creationId xmlns:p14="http://schemas.microsoft.com/office/powerpoint/2010/main" val="15427552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mple Slides - Basic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0667A15C-60AE-E648-AA9F-A7CD6BDCE55E}"/>
              </a:ext>
            </a:extLst>
          </p:cNvPr>
          <p:cNvSpPr>
            <a:spLocks noGrp="1"/>
          </p:cNvSpPr>
          <p:nvPr>
            <p:ph type="body" sz="quarter" idx="10" hasCustomPrompt="1"/>
          </p:nvPr>
        </p:nvSpPr>
        <p:spPr>
          <a:xfrm>
            <a:off x="571500" y="2540000"/>
            <a:ext cx="7048500" cy="3683000"/>
          </a:xfrm>
          <a:prstGeom prst="rect">
            <a:avLst/>
          </a:prstGeom>
        </p:spPr>
        <p:txBody>
          <a:bodyPr/>
          <a:lstStyle>
            <a:lvl1pPr eaLnBrk="1" hangingPunct="1">
              <a:lnSpc>
                <a:spcPct val="130000"/>
              </a:lnSpc>
              <a:spcBef>
                <a:spcPts val="32"/>
              </a:spcBef>
              <a:defRPr sz="1417" b="0" i="0">
                <a:latin typeface="Lub Dub Medium" panose="020B0603030403020204" pitchFamily="34" charset="77"/>
              </a:defRPr>
            </a:lvl1pPr>
            <a:lvl2pPr>
              <a:defRPr sz="1417" b="0" i="0">
                <a:latin typeface="Lub Dub Medium" panose="020B0603030403020204" pitchFamily="34" charset="77"/>
              </a:defRPr>
            </a:lvl2pPr>
            <a:lvl3pPr>
              <a:defRPr sz="1417" b="0" i="0">
                <a:latin typeface="Lub Dub Medium" panose="020B0603030403020204" pitchFamily="34" charset="77"/>
              </a:defRPr>
            </a:lvl3pPr>
            <a:lvl4pPr>
              <a:defRPr sz="1417" b="0" i="0">
                <a:latin typeface="Lub Dub Medium" panose="020B0603030403020204" pitchFamily="34" charset="77"/>
              </a:defRPr>
            </a:lvl4pPr>
            <a:lvl5pPr>
              <a:defRPr sz="1417" b="0" i="0">
                <a:latin typeface="Lub Dub Medium" panose="020B0603030403020204" pitchFamily="34" charset="77"/>
              </a:defRPr>
            </a:lvl5pPr>
          </a:lstStyle>
          <a:p>
            <a:pPr eaLnBrk="1" hangingPunct="1">
              <a:lnSpc>
                <a:spcPct val="130000"/>
              </a:lnSpc>
              <a:spcBef>
                <a:spcPts val="100"/>
              </a:spcBef>
            </a:pPr>
            <a:r>
              <a:rPr lang="en-US" altLang="en-US" sz="1417" dirty="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417" dirty="0">
              <a:solidFill>
                <a:srgbClr val="231F20"/>
              </a:solidFill>
              <a:latin typeface="Lub Dub Medium" panose="020B0603030403020204" pitchFamily="34" charset="77"/>
            </a:endParaRPr>
          </a:p>
          <a:p>
            <a:pPr eaLnBrk="1" hangingPunct="1">
              <a:lnSpc>
                <a:spcPct val="130000"/>
              </a:lnSpc>
            </a:pPr>
            <a:r>
              <a:rPr lang="en-US" altLang="en-US" sz="1417" dirty="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dirty="0">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dirty="0">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AE941285-5DAB-EB45-BBC9-430771F69B85}"/>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a:t>Subtitle Goes Here</a:t>
            </a:r>
          </a:p>
        </p:txBody>
      </p:sp>
      <p:sp>
        <p:nvSpPr>
          <p:cNvPr id="9" name="Title 1">
            <a:extLst>
              <a:ext uri="{FF2B5EF4-FFF2-40B4-BE49-F238E27FC236}">
                <a16:creationId xmlns:a16="http://schemas.microsoft.com/office/drawing/2014/main" id="{2B0CDC34-C872-E444-B355-C45F23CFFC90}"/>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3E56B900-ADAD-8346-A8B0-DFCC0F2F8AE7}"/>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1" name="Slide Number Placeholder 2">
            <a:extLst>
              <a:ext uri="{FF2B5EF4-FFF2-40B4-BE49-F238E27FC236}">
                <a16:creationId xmlns:a16="http://schemas.microsoft.com/office/drawing/2014/main" id="{883F241E-1237-3148-932F-9EB979FBD9B0}"/>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A2224E5D-51A5-41DB-86FF-1A75F0B85E2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65460" y="444500"/>
            <a:ext cx="1082040" cy="410388"/>
          </a:xfrm>
          <a:prstGeom prst="rect">
            <a:avLst/>
          </a:prstGeom>
        </p:spPr>
      </p:pic>
      <p:sp>
        <p:nvSpPr>
          <p:cNvPr id="14" name="TextBox 13">
            <a:extLst>
              <a:ext uri="{FF2B5EF4-FFF2-40B4-BE49-F238E27FC236}">
                <a16:creationId xmlns:a16="http://schemas.microsoft.com/office/drawing/2014/main" id="{3BA815EF-0ECA-40DD-831C-2CF9F0F8AA3B}"/>
              </a:ext>
            </a:extLst>
          </p:cNvPr>
          <p:cNvSpPr txBox="1"/>
          <p:nvPr userDrawn="1"/>
        </p:nvSpPr>
        <p:spPr>
          <a:xfrm rot="10800000">
            <a:off x="0" y="6032237"/>
            <a:ext cx="12192000" cy="1118127"/>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6666" b="1" dirty="0">
              <a:solidFill>
                <a:schemeClr val="bg1"/>
              </a:solidFill>
            </a:endParaRPr>
          </a:p>
        </p:txBody>
      </p:sp>
    </p:spTree>
    <p:extLst>
      <p:ext uri="{BB962C8B-B14F-4D97-AF65-F5344CB8AC3E}">
        <p14:creationId xmlns:p14="http://schemas.microsoft.com/office/powerpoint/2010/main" val="35214001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imple Slides - Basic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0667A15C-60AE-E648-AA9F-A7CD6BDCE55E}"/>
              </a:ext>
            </a:extLst>
          </p:cNvPr>
          <p:cNvSpPr>
            <a:spLocks noGrp="1"/>
          </p:cNvSpPr>
          <p:nvPr>
            <p:ph type="body" sz="quarter" idx="10" hasCustomPrompt="1"/>
          </p:nvPr>
        </p:nvSpPr>
        <p:spPr>
          <a:xfrm>
            <a:off x="571500" y="2540000"/>
            <a:ext cx="7048500" cy="3683000"/>
          </a:xfrm>
          <a:prstGeom prst="rect">
            <a:avLst/>
          </a:prstGeom>
        </p:spPr>
        <p:txBody>
          <a:bodyPr/>
          <a:lstStyle>
            <a:lvl1pPr eaLnBrk="1" hangingPunct="1">
              <a:lnSpc>
                <a:spcPct val="130000"/>
              </a:lnSpc>
              <a:spcBef>
                <a:spcPts val="32"/>
              </a:spcBef>
              <a:defRPr sz="1417" b="0" i="0">
                <a:latin typeface="Lub Dub Medium" panose="020B0603030403020204" pitchFamily="34" charset="77"/>
              </a:defRPr>
            </a:lvl1pPr>
            <a:lvl2pPr>
              <a:defRPr sz="1417" b="0" i="0">
                <a:latin typeface="Lub Dub Medium" panose="020B0603030403020204" pitchFamily="34" charset="77"/>
              </a:defRPr>
            </a:lvl2pPr>
            <a:lvl3pPr>
              <a:defRPr sz="1417" b="0" i="0">
                <a:latin typeface="Lub Dub Medium" panose="020B0603030403020204" pitchFamily="34" charset="77"/>
              </a:defRPr>
            </a:lvl3pPr>
            <a:lvl4pPr>
              <a:defRPr sz="1417" b="0" i="0">
                <a:latin typeface="Lub Dub Medium" panose="020B0603030403020204" pitchFamily="34" charset="77"/>
              </a:defRPr>
            </a:lvl4pPr>
            <a:lvl5pPr>
              <a:defRPr sz="1417" b="0" i="0">
                <a:latin typeface="Lub Dub Medium" panose="020B0603030403020204" pitchFamily="34" charset="77"/>
              </a:defRPr>
            </a:lvl5pPr>
          </a:lstStyle>
          <a:p>
            <a:pPr eaLnBrk="1" hangingPunct="1">
              <a:lnSpc>
                <a:spcPct val="130000"/>
              </a:lnSpc>
              <a:spcBef>
                <a:spcPts val="100"/>
              </a:spcBef>
            </a:pPr>
            <a:r>
              <a:rPr lang="en-US" altLang="en-US" sz="1417" dirty="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417" dirty="0">
              <a:solidFill>
                <a:srgbClr val="231F20"/>
              </a:solidFill>
              <a:latin typeface="Lub Dub Medium" panose="020B0603030403020204" pitchFamily="34" charset="77"/>
            </a:endParaRPr>
          </a:p>
          <a:p>
            <a:pPr eaLnBrk="1" hangingPunct="1">
              <a:lnSpc>
                <a:spcPct val="130000"/>
              </a:lnSpc>
            </a:pPr>
            <a:r>
              <a:rPr lang="en-US" altLang="en-US" sz="1417" dirty="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dirty="0">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dirty="0">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AE941285-5DAB-EB45-BBC9-430771F69B85}"/>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a:t>Subtitle Goes Here</a:t>
            </a:r>
          </a:p>
        </p:txBody>
      </p:sp>
      <p:sp>
        <p:nvSpPr>
          <p:cNvPr id="9" name="Title 1">
            <a:extLst>
              <a:ext uri="{FF2B5EF4-FFF2-40B4-BE49-F238E27FC236}">
                <a16:creationId xmlns:a16="http://schemas.microsoft.com/office/drawing/2014/main" id="{2B0CDC34-C872-E444-B355-C45F23CFFC90}"/>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3E56B900-ADAD-8346-A8B0-DFCC0F2F8AE7}"/>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1" name="Slide Number Placeholder 2">
            <a:extLst>
              <a:ext uri="{FF2B5EF4-FFF2-40B4-BE49-F238E27FC236}">
                <a16:creationId xmlns:a16="http://schemas.microsoft.com/office/drawing/2014/main" id="{883F241E-1237-3148-932F-9EB979FBD9B0}"/>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A2224E5D-51A5-41DB-86FF-1A75F0B85E2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65460" y="444500"/>
            <a:ext cx="1082040" cy="410388"/>
          </a:xfrm>
          <a:prstGeom prst="rect">
            <a:avLst/>
          </a:prstGeom>
        </p:spPr>
      </p:pic>
      <p:sp>
        <p:nvSpPr>
          <p:cNvPr id="13" name="TextBox 12">
            <a:extLst>
              <a:ext uri="{FF2B5EF4-FFF2-40B4-BE49-F238E27FC236}">
                <a16:creationId xmlns:a16="http://schemas.microsoft.com/office/drawing/2014/main" id="{0F2EA940-C15B-4B8F-865E-A4FB11EDDE1F}"/>
              </a:ext>
            </a:extLst>
          </p:cNvPr>
          <p:cNvSpPr txBox="1"/>
          <p:nvPr userDrawn="1"/>
        </p:nvSpPr>
        <p:spPr>
          <a:xfrm>
            <a:off x="0" y="6324600"/>
            <a:ext cx="12192000" cy="1118127"/>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6666" b="1" dirty="0">
              <a:solidFill>
                <a:schemeClr val="bg1"/>
              </a:solidFill>
            </a:endParaRPr>
          </a:p>
        </p:txBody>
      </p:sp>
    </p:spTree>
    <p:extLst>
      <p:ext uri="{BB962C8B-B14F-4D97-AF65-F5344CB8AC3E}">
        <p14:creationId xmlns:p14="http://schemas.microsoft.com/office/powerpoint/2010/main" val="31881626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mple Slides - One Column">
    <p:spTree>
      <p:nvGrpSpPr>
        <p:cNvPr id="1" name=""/>
        <p:cNvGrpSpPr/>
        <p:nvPr/>
      </p:nvGrpSpPr>
      <p:grpSpPr>
        <a:xfrm>
          <a:off x="0" y="0"/>
          <a:ext cx="0" cy="0"/>
          <a:chOff x="0" y="0"/>
          <a:chExt cx="0" cy="0"/>
        </a:xfrm>
      </p:grpSpPr>
      <p:sp>
        <p:nvSpPr>
          <p:cNvPr id="12" name="Text Placeholder 17">
            <a:extLst>
              <a:ext uri="{FF2B5EF4-FFF2-40B4-BE49-F238E27FC236}">
                <a16:creationId xmlns:a16="http://schemas.microsoft.com/office/drawing/2014/main" id="{01E162F1-DE1D-D541-873B-D19CF471034F}"/>
              </a:ext>
            </a:extLst>
          </p:cNvPr>
          <p:cNvSpPr>
            <a:spLocks noGrp="1"/>
          </p:cNvSpPr>
          <p:nvPr>
            <p:ph type="body" sz="quarter" idx="15" hasCustomPrompt="1"/>
          </p:nvPr>
        </p:nvSpPr>
        <p:spPr>
          <a:xfrm>
            <a:off x="571500" y="2540000"/>
            <a:ext cx="10731500" cy="3683000"/>
          </a:xfrm>
          <a:prstGeom prst="rect">
            <a:avLst/>
          </a:prstGeom>
        </p:spPr>
        <p:txBody>
          <a:bodyPr/>
          <a:lstStyle>
            <a:lvl1pPr marL="0" indent="0">
              <a:buNone/>
              <a:defRPr sz="1500" b="0" i="0">
                <a:solidFill>
                  <a:schemeClr val="tx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6BEDE2E2-0412-E04F-8B0C-108E90FADF79}"/>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a:t>Subtitle Goes Here</a:t>
            </a:r>
          </a:p>
        </p:txBody>
      </p:sp>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chemeClr val="tx1"/>
                </a:solidFill>
                <a:latin typeface="Lub Dub Heavy" panose="020B0603030403020204" pitchFamily="34" charset="77"/>
              </a:defRPr>
            </a:lvl1pPr>
          </a:lstStyle>
          <a:p>
            <a:r>
              <a:rPr lang="en-US" dirty="0"/>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1" name="Picture 10">
            <a:extLst>
              <a:ext uri="{FF2B5EF4-FFF2-40B4-BE49-F238E27FC236}">
                <a16:creationId xmlns:a16="http://schemas.microsoft.com/office/drawing/2014/main" id="{960CA2AB-CF41-47ED-873A-D3258F51174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65460" y="444500"/>
            <a:ext cx="1082040" cy="410388"/>
          </a:xfrm>
          <a:prstGeom prst="rect">
            <a:avLst/>
          </a:prstGeom>
        </p:spPr>
      </p:pic>
      <p:sp>
        <p:nvSpPr>
          <p:cNvPr id="14" name="TextBox 13">
            <a:extLst>
              <a:ext uri="{FF2B5EF4-FFF2-40B4-BE49-F238E27FC236}">
                <a16:creationId xmlns:a16="http://schemas.microsoft.com/office/drawing/2014/main" id="{7EE7A0F1-4F4E-4E26-8269-DE9C516F3631}"/>
              </a:ext>
            </a:extLst>
          </p:cNvPr>
          <p:cNvSpPr txBox="1"/>
          <p:nvPr userDrawn="1"/>
        </p:nvSpPr>
        <p:spPr>
          <a:xfrm rot="10800000">
            <a:off x="0" y="6032237"/>
            <a:ext cx="12192000" cy="1118127"/>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6666" b="1" dirty="0">
              <a:solidFill>
                <a:schemeClr val="bg1"/>
              </a:solidFill>
            </a:endParaRPr>
          </a:p>
        </p:txBody>
      </p:sp>
    </p:spTree>
    <p:extLst>
      <p:ext uri="{BB962C8B-B14F-4D97-AF65-F5344CB8AC3E}">
        <p14:creationId xmlns:p14="http://schemas.microsoft.com/office/powerpoint/2010/main" val="29547703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mple Slides - One Column">
    <p:spTree>
      <p:nvGrpSpPr>
        <p:cNvPr id="1" name=""/>
        <p:cNvGrpSpPr/>
        <p:nvPr/>
      </p:nvGrpSpPr>
      <p:grpSpPr>
        <a:xfrm>
          <a:off x="0" y="0"/>
          <a:ext cx="0" cy="0"/>
          <a:chOff x="0" y="0"/>
          <a:chExt cx="0" cy="0"/>
        </a:xfrm>
      </p:grpSpPr>
      <p:sp>
        <p:nvSpPr>
          <p:cNvPr id="12" name="Text Placeholder 17">
            <a:extLst>
              <a:ext uri="{FF2B5EF4-FFF2-40B4-BE49-F238E27FC236}">
                <a16:creationId xmlns:a16="http://schemas.microsoft.com/office/drawing/2014/main" id="{01E162F1-DE1D-D541-873B-D19CF471034F}"/>
              </a:ext>
            </a:extLst>
          </p:cNvPr>
          <p:cNvSpPr>
            <a:spLocks noGrp="1"/>
          </p:cNvSpPr>
          <p:nvPr>
            <p:ph type="body" sz="quarter" idx="15" hasCustomPrompt="1"/>
          </p:nvPr>
        </p:nvSpPr>
        <p:spPr>
          <a:xfrm>
            <a:off x="571500" y="2540000"/>
            <a:ext cx="10731500" cy="3683000"/>
          </a:xfrm>
          <a:prstGeom prst="rect">
            <a:avLst/>
          </a:prstGeom>
        </p:spPr>
        <p:txBody>
          <a:bodyPr/>
          <a:lstStyle>
            <a:lvl1pPr marL="0" indent="0">
              <a:buNone/>
              <a:defRPr sz="1500" b="0" i="0">
                <a:solidFill>
                  <a:schemeClr val="tx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6BEDE2E2-0412-E04F-8B0C-108E90FADF79}"/>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a:t>Subtitle Goes Here</a:t>
            </a:r>
          </a:p>
        </p:txBody>
      </p:sp>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chemeClr val="tx1"/>
                </a:solidFill>
                <a:latin typeface="Lub Dub Heavy" panose="020B0603030403020204" pitchFamily="34" charset="77"/>
              </a:defRPr>
            </a:lvl1pPr>
          </a:lstStyle>
          <a:p>
            <a:r>
              <a:rPr lang="en-US" dirty="0"/>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1" name="Picture 10">
            <a:extLst>
              <a:ext uri="{FF2B5EF4-FFF2-40B4-BE49-F238E27FC236}">
                <a16:creationId xmlns:a16="http://schemas.microsoft.com/office/drawing/2014/main" id="{960CA2AB-CF41-47ED-873A-D3258F51174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65460" y="444500"/>
            <a:ext cx="1082040" cy="410388"/>
          </a:xfrm>
          <a:prstGeom prst="rect">
            <a:avLst/>
          </a:prstGeom>
        </p:spPr>
      </p:pic>
      <p:sp>
        <p:nvSpPr>
          <p:cNvPr id="14" name="TextBox 13">
            <a:extLst>
              <a:ext uri="{FF2B5EF4-FFF2-40B4-BE49-F238E27FC236}">
                <a16:creationId xmlns:a16="http://schemas.microsoft.com/office/drawing/2014/main" id="{378FE397-4402-4C4C-8DBB-E5971B7A8006}"/>
              </a:ext>
            </a:extLst>
          </p:cNvPr>
          <p:cNvSpPr txBox="1"/>
          <p:nvPr userDrawn="1"/>
        </p:nvSpPr>
        <p:spPr>
          <a:xfrm>
            <a:off x="0" y="6324600"/>
            <a:ext cx="12192000" cy="1118127"/>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6666" b="1" dirty="0">
              <a:solidFill>
                <a:schemeClr val="bg1"/>
              </a:solidFill>
            </a:endParaRPr>
          </a:p>
        </p:txBody>
      </p:sp>
    </p:spTree>
    <p:extLst>
      <p:ext uri="{BB962C8B-B14F-4D97-AF65-F5344CB8AC3E}">
        <p14:creationId xmlns:p14="http://schemas.microsoft.com/office/powerpoint/2010/main" val="2521843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 Paragraph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1"/>
            <a:ext cx="10972800" cy="762001"/>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1447802"/>
            <a:ext cx="10972800" cy="4648199"/>
          </a:xfrm>
        </p:spPr>
        <p:txBody>
          <a:bodyPr/>
          <a:lstStyle>
            <a:lvl1pPr marL="0" indent="0">
              <a:lnSpc>
                <a:spcPct val="110000"/>
              </a:lnSpc>
              <a:buNone/>
              <a:defRPr/>
            </a:lvl1pPr>
          </a:lstStyle>
          <a:p>
            <a:pPr lvl="0"/>
            <a:r>
              <a:rPr lang="en-US"/>
              <a:t>Edit Master text styles</a:t>
            </a:r>
          </a:p>
        </p:txBody>
      </p:sp>
    </p:spTree>
    <p:extLst>
      <p:ext uri="{BB962C8B-B14F-4D97-AF65-F5344CB8AC3E}">
        <p14:creationId xmlns:p14="http://schemas.microsoft.com/office/powerpoint/2010/main" val="4123807345"/>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imple Slides - Two Column">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1498A16D-F29A-4B47-9973-22BF68A388C7}"/>
              </a:ext>
            </a:extLst>
          </p:cNvPr>
          <p:cNvSpPr>
            <a:spLocks noGrp="1"/>
          </p:cNvSpPr>
          <p:nvPr>
            <p:ph sz="quarter" idx="14" hasCustomPrompt="1"/>
          </p:nvPr>
        </p:nvSpPr>
        <p:spPr>
          <a:xfrm>
            <a:off x="571500" y="2540000"/>
            <a:ext cx="5207000" cy="3683000"/>
          </a:xfrm>
          <a:prstGeom prst="rect">
            <a:avLst/>
          </a:prstGeom>
        </p:spPr>
        <p:txBody>
          <a:bodyPr/>
          <a:lstStyle>
            <a:lvl1pPr marL="0" indent="0">
              <a:buNone/>
              <a:defRPr sz="1500" b="0" i="0">
                <a:solidFill>
                  <a:schemeClr val="tx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5">
            <a:extLst>
              <a:ext uri="{FF2B5EF4-FFF2-40B4-BE49-F238E27FC236}">
                <a16:creationId xmlns:a16="http://schemas.microsoft.com/office/drawing/2014/main" id="{5D37EE80-0F81-B24A-A8D4-25EFF546BF11}"/>
              </a:ext>
            </a:extLst>
          </p:cNvPr>
          <p:cNvSpPr>
            <a:spLocks noGrp="1"/>
          </p:cNvSpPr>
          <p:nvPr>
            <p:ph sz="quarter" idx="15" hasCustomPrompt="1"/>
          </p:nvPr>
        </p:nvSpPr>
        <p:spPr>
          <a:xfrm>
            <a:off x="6096000" y="2540000"/>
            <a:ext cx="5207000" cy="3683000"/>
          </a:xfrm>
          <a:prstGeom prst="rect">
            <a:avLst/>
          </a:prstGeom>
        </p:spPr>
        <p:txBody>
          <a:bodyPr/>
          <a:lstStyle>
            <a:lvl1pPr marL="0" indent="0">
              <a:buNone/>
              <a:defRPr sz="1500" b="0" i="0">
                <a:solidFill>
                  <a:schemeClr val="tx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352A0864-913A-744E-97D9-B5F3D10B0428}"/>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a:t>Subtitle Goes Here</a:t>
            </a:r>
          </a:p>
        </p:txBody>
      </p:sp>
      <p:sp>
        <p:nvSpPr>
          <p:cNvPr id="8" name="Title 1">
            <a:extLst>
              <a:ext uri="{FF2B5EF4-FFF2-40B4-BE49-F238E27FC236}">
                <a16:creationId xmlns:a16="http://schemas.microsoft.com/office/drawing/2014/main" id="{33C1D0BF-DADE-104C-B1AD-6A24FC83C0EC}"/>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7AADEBE1-0008-444B-A330-1EF28DBCE1EE}"/>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1" name="Slide Number Placeholder 2">
            <a:extLst>
              <a:ext uri="{FF2B5EF4-FFF2-40B4-BE49-F238E27FC236}">
                <a16:creationId xmlns:a16="http://schemas.microsoft.com/office/drawing/2014/main" id="{DA9DC9A5-5917-BE42-B90F-8B88BA2105D5}"/>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9" name="Picture 8">
            <a:extLst>
              <a:ext uri="{FF2B5EF4-FFF2-40B4-BE49-F238E27FC236}">
                <a16:creationId xmlns:a16="http://schemas.microsoft.com/office/drawing/2014/main" id="{AC03AB69-A7A1-4946-98D5-665DA99F90D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65460" y="444500"/>
            <a:ext cx="1082040" cy="410388"/>
          </a:xfrm>
          <a:prstGeom prst="rect">
            <a:avLst/>
          </a:prstGeom>
        </p:spPr>
      </p:pic>
      <p:sp>
        <p:nvSpPr>
          <p:cNvPr id="13" name="TextBox 12">
            <a:extLst>
              <a:ext uri="{FF2B5EF4-FFF2-40B4-BE49-F238E27FC236}">
                <a16:creationId xmlns:a16="http://schemas.microsoft.com/office/drawing/2014/main" id="{BC4F22BC-6D35-4FFF-B4E3-FE315F50BF66}"/>
              </a:ext>
            </a:extLst>
          </p:cNvPr>
          <p:cNvSpPr txBox="1"/>
          <p:nvPr userDrawn="1"/>
        </p:nvSpPr>
        <p:spPr>
          <a:xfrm rot="10800000">
            <a:off x="0" y="6032237"/>
            <a:ext cx="12192000" cy="1118127"/>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6666" b="1" dirty="0">
              <a:solidFill>
                <a:schemeClr val="bg1"/>
              </a:solidFill>
            </a:endParaRPr>
          </a:p>
        </p:txBody>
      </p:sp>
    </p:spTree>
    <p:extLst>
      <p:ext uri="{BB962C8B-B14F-4D97-AF65-F5344CB8AC3E}">
        <p14:creationId xmlns:p14="http://schemas.microsoft.com/office/powerpoint/2010/main" val="8679243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imple Slides - Two Column">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1498A16D-F29A-4B47-9973-22BF68A388C7}"/>
              </a:ext>
            </a:extLst>
          </p:cNvPr>
          <p:cNvSpPr>
            <a:spLocks noGrp="1"/>
          </p:cNvSpPr>
          <p:nvPr>
            <p:ph sz="quarter" idx="14" hasCustomPrompt="1"/>
          </p:nvPr>
        </p:nvSpPr>
        <p:spPr>
          <a:xfrm>
            <a:off x="571500" y="2540000"/>
            <a:ext cx="5207000" cy="3683000"/>
          </a:xfrm>
          <a:prstGeom prst="rect">
            <a:avLst/>
          </a:prstGeom>
        </p:spPr>
        <p:txBody>
          <a:bodyPr/>
          <a:lstStyle>
            <a:lvl1pPr marL="0" indent="0">
              <a:buNone/>
              <a:defRPr sz="1500" b="0" i="0">
                <a:solidFill>
                  <a:schemeClr val="tx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5">
            <a:extLst>
              <a:ext uri="{FF2B5EF4-FFF2-40B4-BE49-F238E27FC236}">
                <a16:creationId xmlns:a16="http://schemas.microsoft.com/office/drawing/2014/main" id="{5D37EE80-0F81-B24A-A8D4-25EFF546BF11}"/>
              </a:ext>
            </a:extLst>
          </p:cNvPr>
          <p:cNvSpPr>
            <a:spLocks noGrp="1"/>
          </p:cNvSpPr>
          <p:nvPr>
            <p:ph sz="quarter" idx="15" hasCustomPrompt="1"/>
          </p:nvPr>
        </p:nvSpPr>
        <p:spPr>
          <a:xfrm>
            <a:off x="6096000" y="2540000"/>
            <a:ext cx="5207000" cy="3683000"/>
          </a:xfrm>
          <a:prstGeom prst="rect">
            <a:avLst/>
          </a:prstGeom>
        </p:spPr>
        <p:txBody>
          <a:bodyPr/>
          <a:lstStyle>
            <a:lvl1pPr marL="0" indent="0">
              <a:buNone/>
              <a:defRPr sz="1500" b="0" i="0">
                <a:solidFill>
                  <a:schemeClr val="tx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352A0864-913A-744E-97D9-B5F3D10B0428}"/>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a:t>Subtitle Goes Here</a:t>
            </a:r>
          </a:p>
        </p:txBody>
      </p:sp>
      <p:sp>
        <p:nvSpPr>
          <p:cNvPr id="8" name="Title 1">
            <a:extLst>
              <a:ext uri="{FF2B5EF4-FFF2-40B4-BE49-F238E27FC236}">
                <a16:creationId xmlns:a16="http://schemas.microsoft.com/office/drawing/2014/main" id="{33C1D0BF-DADE-104C-B1AD-6A24FC83C0EC}"/>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7AADEBE1-0008-444B-A330-1EF28DBCE1EE}"/>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1" name="Slide Number Placeholder 2">
            <a:extLst>
              <a:ext uri="{FF2B5EF4-FFF2-40B4-BE49-F238E27FC236}">
                <a16:creationId xmlns:a16="http://schemas.microsoft.com/office/drawing/2014/main" id="{DA9DC9A5-5917-BE42-B90F-8B88BA2105D5}"/>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9" name="Picture 8">
            <a:extLst>
              <a:ext uri="{FF2B5EF4-FFF2-40B4-BE49-F238E27FC236}">
                <a16:creationId xmlns:a16="http://schemas.microsoft.com/office/drawing/2014/main" id="{AC03AB69-A7A1-4946-98D5-665DA99F90D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65460" y="444500"/>
            <a:ext cx="1082040" cy="410388"/>
          </a:xfrm>
          <a:prstGeom prst="rect">
            <a:avLst/>
          </a:prstGeom>
        </p:spPr>
      </p:pic>
      <p:sp>
        <p:nvSpPr>
          <p:cNvPr id="13" name="TextBox 12">
            <a:extLst>
              <a:ext uri="{FF2B5EF4-FFF2-40B4-BE49-F238E27FC236}">
                <a16:creationId xmlns:a16="http://schemas.microsoft.com/office/drawing/2014/main" id="{48EEDD4E-DB99-4C47-84D8-C12E7573206B}"/>
              </a:ext>
            </a:extLst>
          </p:cNvPr>
          <p:cNvSpPr txBox="1"/>
          <p:nvPr userDrawn="1"/>
        </p:nvSpPr>
        <p:spPr>
          <a:xfrm>
            <a:off x="0" y="6324600"/>
            <a:ext cx="12192000" cy="1118127"/>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6666" b="1" dirty="0">
              <a:solidFill>
                <a:schemeClr val="bg1"/>
              </a:solidFill>
            </a:endParaRPr>
          </a:p>
        </p:txBody>
      </p:sp>
    </p:spTree>
    <p:extLst>
      <p:ext uri="{BB962C8B-B14F-4D97-AF65-F5344CB8AC3E}">
        <p14:creationId xmlns:p14="http://schemas.microsoft.com/office/powerpoint/2010/main" val="14976962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mple Slides - Three Column">
    <p:spTree>
      <p:nvGrpSpPr>
        <p:cNvPr id="1" name=""/>
        <p:cNvGrpSpPr/>
        <p:nvPr/>
      </p:nvGrpSpPr>
      <p:grpSpPr>
        <a:xfrm>
          <a:off x="0" y="0"/>
          <a:ext cx="0" cy="0"/>
          <a:chOff x="0" y="0"/>
          <a:chExt cx="0" cy="0"/>
        </a:xfrm>
      </p:grpSpPr>
      <p:sp>
        <p:nvSpPr>
          <p:cNvPr id="8" name="Content Placeholder 15">
            <a:extLst>
              <a:ext uri="{FF2B5EF4-FFF2-40B4-BE49-F238E27FC236}">
                <a16:creationId xmlns:a16="http://schemas.microsoft.com/office/drawing/2014/main" id="{489D98E7-9AB5-704E-A7B3-35778CD6ED68}"/>
              </a:ext>
            </a:extLst>
          </p:cNvPr>
          <p:cNvSpPr>
            <a:spLocks noGrp="1"/>
          </p:cNvSpPr>
          <p:nvPr>
            <p:ph sz="quarter" idx="14" hasCustomPrompt="1"/>
          </p:nvPr>
        </p:nvSpPr>
        <p:spPr>
          <a:xfrm>
            <a:off x="571500" y="2540001"/>
            <a:ext cx="3238500" cy="3682999"/>
          </a:xfrm>
          <a:prstGeom prst="rect">
            <a:avLst/>
          </a:prstGeom>
        </p:spPr>
        <p:txBody>
          <a:bodyPr/>
          <a:lstStyle>
            <a:lvl1pPr marL="0" indent="0">
              <a:buNone/>
              <a:defRPr sz="1500" b="0" i="0">
                <a:solidFill>
                  <a:schemeClr val="tx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5">
            <a:extLst>
              <a:ext uri="{FF2B5EF4-FFF2-40B4-BE49-F238E27FC236}">
                <a16:creationId xmlns:a16="http://schemas.microsoft.com/office/drawing/2014/main" id="{AE1C5EA5-5FBD-7043-B925-D73F4D4759CB}"/>
              </a:ext>
            </a:extLst>
          </p:cNvPr>
          <p:cNvSpPr>
            <a:spLocks noGrp="1"/>
          </p:cNvSpPr>
          <p:nvPr>
            <p:ph sz="quarter" idx="15" hasCustomPrompt="1"/>
          </p:nvPr>
        </p:nvSpPr>
        <p:spPr>
          <a:xfrm>
            <a:off x="8064500" y="2540000"/>
            <a:ext cx="3238500" cy="3683000"/>
          </a:xfrm>
          <a:prstGeom prst="rect">
            <a:avLst/>
          </a:prstGeom>
        </p:spPr>
        <p:txBody>
          <a:bodyPr/>
          <a:lstStyle>
            <a:lvl1pPr marL="0" indent="0">
              <a:buNone/>
              <a:defRPr sz="1500" b="0" i="0">
                <a:solidFill>
                  <a:schemeClr val="tx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5">
            <a:extLst>
              <a:ext uri="{FF2B5EF4-FFF2-40B4-BE49-F238E27FC236}">
                <a16:creationId xmlns:a16="http://schemas.microsoft.com/office/drawing/2014/main" id="{A8AEA138-EF89-5B4E-85EC-1A78D845188F}"/>
              </a:ext>
            </a:extLst>
          </p:cNvPr>
          <p:cNvSpPr>
            <a:spLocks noGrp="1"/>
          </p:cNvSpPr>
          <p:nvPr>
            <p:ph sz="quarter" idx="16" hasCustomPrompt="1"/>
          </p:nvPr>
        </p:nvSpPr>
        <p:spPr>
          <a:xfrm>
            <a:off x="4318000" y="2540001"/>
            <a:ext cx="3238500" cy="3682999"/>
          </a:xfrm>
          <a:prstGeom prst="rect">
            <a:avLst/>
          </a:prstGeom>
        </p:spPr>
        <p:txBody>
          <a:bodyPr/>
          <a:lstStyle>
            <a:lvl1pPr marL="0" indent="0">
              <a:buNone/>
              <a:defRPr sz="1500" b="0" i="0">
                <a:solidFill>
                  <a:schemeClr val="tx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FCA20B7F-DB91-5B42-8772-995F89C16C81}"/>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a:t>Subtitle Goes Here</a:t>
            </a:r>
          </a:p>
        </p:txBody>
      </p:sp>
      <p:sp>
        <p:nvSpPr>
          <p:cNvPr id="9" name="Title 1">
            <a:extLst>
              <a:ext uri="{FF2B5EF4-FFF2-40B4-BE49-F238E27FC236}">
                <a16:creationId xmlns:a16="http://schemas.microsoft.com/office/drawing/2014/main" id="{3C8D48B6-0FFD-6E40-9D1E-E714914C21BA}"/>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chemeClr val="tx1"/>
                </a:solidFill>
                <a:latin typeface="Lub Dub Heavy" panose="020B0603030403020204" pitchFamily="34" charset="77"/>
              </a:defRPr>
            </a:lvl1pPr>
          </a:lstStyle>
          <a:p>
            <a:r>
              <a:rPr lang="en-US" dirty="0"/>
              <a:t>Content Slide</a:t>
            </a:r>
          </a:p>
        </p:txBody>
      </p:sp>
      <p:sp>
        <p:nvSpPr>
          <p:cNvPr id="14" name="Oval 13">
            <a:extLst>
              <a:ext uri="{FF2B5EF4-FFF2-40B4-BE49-F238E27FC236}">
                <a16:creationId xmlns:a16="http://schemas.microsoft.com/office/drawing/2014/main" id="{F22F69F2-8FAB-5B42-9171-982FA11B2664}"/>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5" name="Slide Number Placeholder 2">
            <a:extLst>
              <a:ext uri="{FF2B5EF4-FFF2-40B4-BE49-F238E27FC236}">
                <a16:creationId xmlns:a16="http://schemas.microsoft.com/office/drawing/2014/main" id="{49446BA8-058E-034F-AB76-4422A9AE37BE}"/>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7641F30B-85CB-4A8F-AB1E-1DA874F07AA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65460" y="444500"/>
            <a:ext cx="1082040" cy="410388"/>
          </a:xfrm>
          <a:prstGeom prst="rect">
            <a:avLst/>
          </a:prstGeom>
        </p:spPr>
      </p:pic>
      <p:sp>
        <p:nvSpPr>
          <p:cNvPr id="17" name="TextBox 16">
            <a:extLst>
              <a:ext uri="{FF2B5EF4-FFF2-40B4-BE49-F238E27FC236}">
                <a16:creationId xmlns:a16="http://schemas.microsoft.com/office/drawing/2014/main" id="{01984FAA-BD07-416B-9A8E-376451A9342A}"/>
              </a:ext>
            </a:extLst>
          </p:cNvPr>
          <p:cNvSpPr txBox="1"/>
          <p:nvPr userDrawn="1"/>
        </p:nvSpPr>
        <p:spPr>
          <a:xfrm rot="10800000">
            <a:off x="0" y="6032237"/>
            <a:ext cx="12192000" cy="1118127"/>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6666" b="1" dirty="0">
              <a:solidFill>
                <a:schemeClr val="bg1"/>
              </a:solidFill>
            </a:endParaRPr>
          </a:p>
        </p:txBody>
      </p:sp>
    </p:spTree>
    <p:extLst>
      <p:ext uri="{BB962C8B-B14F-4D97-AF65-F5344CB8AC3E}">
        <p14:creationId xmlns:p14="http://schemas.microsoft.com/office/powerpoint/2010/main" val="1366488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imple Slides - Three Column">
    <p:spTree>
      <p:nvGrpSpPr>
        <p:cNvPr id="1" name=""/>
        <p:cNvGrpSpPr/>
        <p:nvPr/>
      </p:nvGrpSpPr>
      <p:grpSpPr>
        <a:xfrm>
          <a:off x="0" y="0"/>
          <a:ext cx="0" cy="0"/>
          <a:chOff x="0" y="0"/>
          <a:chExt cx="0" cy="0"/>
        </a:xfrm>
      </p:grpSpPr>
      <p:sp>
        <p:nvSpPr>
          <p:cNvPr id="8" name="Content Placeholder 15">
            <a:extLst>
              <a:ext uri="{FF2B5EF4-FFF2-40B4-BE49-F238E27FC236}">
                <a16:creationId xmlns:a16="http://schemas.microsoft.com/office/drawing/2014/main" id="{489D98E7-9AB5-704E-A7B3-35778CD6ED68}"/>
              </a:ext>
            </a:extLst>
          </p:cNvPr>
          <p:cNvSpPr>
            <a:spLocks noGrp="1"/>
          </p:cNvSpPr>
          <p:nvPr>
            <p:ph sz="quarter" idx="14" hasCustomPrompt="1"/>
          </p:nvPr>
        </p:nvSpPr>
        <p:spPr>
          <a:xfrm>
            <a:off x="571500" y="2540001"/>
            <a:ext cx="3238500" cy="3682999"/>
          </a:xfrm>
          <a:prstGeom prst="rect">
            <a:avLst/>
          </a:prstGeom>
        </p:spPr>
        <p:txBody>
          <a:bodyPr/>
          <a:lstStyle>
            <a:lvl1pPr marL="0" indent="0">
              <a:buNone/>
              <a:defRPr sz="1500" b="0" i="0">
                <a:solidFill>
                  <a:schemeClr val="tx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5">
            <a:extLst>
              <a:ext uri="{FF2B5EF4-FFF2-40B4-BE49-F238E27FC236}">
                <a16:creationId xmlns:a16="http://schemas.microsoft.com/office/drawing/2014/main" id="{AE1C5EA5-5FBD-7043-B925-D73F4D4759CB}"/>
              </a:ext>
            </a:extLst>
          </p:cNvPr>
          <p:cNvSpPr>
            <a:spLocks noGrp="1"/>
          </p:cNvSpPr>
          <p:nvPr>
            <p:ph sz="quarter" idx="15" hasCustomPrompt="1"/>
          </p:nvPr>
        </p:nvSpPr>
        <p:spPr>
          <a:xfrm>
            <a:off x="8064500" y="2540000"/>
            <a:ext cx="3238500" cy="3683000"/>
          </a:xfrm>
          <a:prstGeom prst="rect">
            <a:avLst/>
          </a:prstGeom>
        </p:spPr>
        <p:txBody>
          <a:bodyPr/>
          <a:lstStyle>
            <a:lvl1pPr marL="0" indent="0">
              <a:buNone/>
              <a:defRPr sz="1500" b="0" i="0">
                <a:solidFill>
                  <a:schemeClr val="tx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5">
            <a:extLst>
              <a:ext uri="{FF2B5EF4-FFF2-40B4-BE49-F238E27FC236}">
                <a16:creationId xmlns:a16="http://schemas.microsoft.com/office/drawing/2014/main" id="{A8AEA138-EF89-5B4E-85EC-1A78D845188F}"/>
              </a:ext>
            </a:extLst>
          </p:cNvPr>
          <p:cNvSpPr>
            <a:spLocks noGrp="1"/>
          </p:cNvSpPr>
          <p:nvPr>
            <p:ph sz="quarter" idx="16" hasCustomPrompt="1"/>
          </p:nvPr>
        </p:nvSpPr>
        <p:spPr>
          <a:xfrm>
            <a:off x="4318000" y="2540001"/>
            <a:ext cx="3238500" cy="3682999"/>
          </a:xfrm>
          <a:prstGeom prst="rect">
            <a:avLst/>
          </a:prstGeom>
        </p:spPr>
        <p:txBody>
          <a:bodyPr/>
          <a:lstStyle>
            <a:lvl1pPr marL="0" indent="0">
              <a:buNone/>
              <a:defRPr sz="1500" b="0" i="0">
                <a:solidFill>
                  <a:schemeClr val="tx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FCA20B7F-DB91-5B42-8772-995F89C16C81}"/>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a:t>Subtitle Goes Here</a:t>
            </a:r>
          </a:p>
        </p:txBody>
      </p:sp>
      <p:sp>
        <p:nvSpPr>
          <p:cNvPr id="9" name="Title 1">
            <a:extLst>
              <a:ext uri="{FF2B5EF4-FFF2-40B4-BE49-F238E27FC236}">
                <a16:creationId xmlns:a16="http://schemas.microsoft.com/office/drawing/2014/main" id="{3C8D48B6-0FFD-6E40-9D1E-E714914C21BA}"/>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chemeClr val="tx1"/>
                </a:solidFill>
                <a:latin typeface="Lub Dub Heavy" panose="020B0603030403020204" pitchFamily="34" charset="77"/>
              </a:defRPr>
            </a:lvl1pPr>
          </a:lstStyle>
          <a:p>
            <a:r>
              <a:rPr lang="en-US" dirty="0"/>
              <a:t>Content Slide</a:t>
            </a:r>
          </a:p>
        </p:txBody>
      </p:sp>
      <p:sp>
        <p:nvSpPr>
          <p:cNvPr id="14" name="Oval 13">
            <a:extLst>
              <a:ext uri="{FF2B5EF4-FFF2-40B4-BE49-F238E27FC236}">
                <a16:creationId xmlns:a16="http://schemas.microsoft.com/office/drawing/2014/main" id="{F22F69F2-8FAB-5B42-9171-982FA11B2664}"/>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5" name="Slide Number Placeholder 2">
            <a:extLst>
              <a:ext uri="{FF2B5EF4-FFF2-40B4-BE49-F238E27FC236}">
                <a16:creationId xmlns:a16="http://schemas.microsoft.com/office/drawing/2014/main" id="{49446BA8-058E-034F-AB76-4422A9AE37BE}"/>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7641F30B-85CB-4A8F-AB1E-1DA874F07AA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65460" y="444500"/>
            <a:ext cx="1082040" cy="410388"/>
          </a:xfrm>
          <a:prstGeom prst="rect">
            <a:avLst/>
          </a:prstGeom>
        </p:spPr>
      </p:pic>
      <p:sp>
        <p:nvSpPr>
          <p:cNvPr id="16" name="TextBox 15">
            <a:extLst>
              <a:ext uri="{FF2B5EF4-FFF2-40B4-BE49-F238E27FC236}">
                <a16:creationId xmlns:a16="http://schemas.microsoft.com/office/drawing/2014/main" id="{E761F5B7-0E06-4DCC-847D-EEFBB1A22BF6}"/>
              </a:ext>
            </a:extLst>
          </p:cNvPr>
          <p:cNvSpPr txBox="1"/>
          <p:nvPr userDrawn="1"/>
        </p:nvSpPr>
        <p:spPr>
          <a:xfrm>
            <a:off x="0" y="6324600"/>
            <a:ext cx="12192000" cy="1118127"/>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6666" b="1" dirty="0">
              <a:solidFill>
                <a:schemeClr val="bg1"/>
              </a:solidFill>
            </a:endParaRPr>
          </a:p>
        </p:txBody>
      </p:sp>
    </p:spTree>
    <p:extLst>
      <p:ext uri="{BB962C8B-B14F-4D97-AF65-F5344CB8AC3E}">
        <p14:creationId xmlns:p14="http://schemas.microsoft.com/office/powerpoint/2010/main" val="31439676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51860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414614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69459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3976013"/>
            <a:ext cx="10363200" cy="4308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695034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44900" y="1858151"/>
            <a:ext cx="4690533" cy="237603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38634" y="1858151"/>
            <a:ext cx="4690533" cy="237603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67562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85510"/>
            <a:ext cx="5386917" cy="4893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17297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685510"/>
            <a:ext cx="5389033" cy="4893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17297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28994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037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447801"/>
            <a:ext cx="5384800" cy="4525963"/>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47801"/>
            <a:ext cx="5384800" cy="4525963"/>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97448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3459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22375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3431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626913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6063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3431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437739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3204355" y="1549401"/>
            <a:ext cx="8433078" cy="2130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8879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01200" y="438151"/>
            <a:ext cx="2590800" cy="324167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5906275" y="438151"/>
            <a:ext cx="3491725" cy="3241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57547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6751" y="163513"/>
            <a:ext cx="11188700" cy="14478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374764"/>
      </p:ext>
    </p:extLst>
  </p:cSld>
  <p:clrMapOvr>
    <a:masterClrMapping/>
  </p:clrMapOvr>
  <p:transition advClick="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66751" y="163513"/>
            <a:ext cx="11188700" cy="14478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64034907"/>
      </p:ext>
    </p:extLst>
  </p:cSld>
  <p:clrMapOvr>
    <a:masterClrMapping/>
  </p:clrMapOvr>
  <p:transition advClick="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itchFamily="34" charset="0"/>
              </a:defRPr>
            </a:lvl1pPr>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ftr" sz="quarter" idx="10"/>
          </p:nvPr>
        </p:nvSpPr>
        <p:spPr>
          <a:xfrm>
            <a:off x="4165600" y="6248400"/>
            <a:ext cx="3860800" cy="457200"/>
          </a:xfrm>
          <a:prstGeom prst="rect">
            <a:avLst/>
          </a:prstGeom>
        </p:spPr>
        <p:txBody>
          <a:bodyPr/>
          <a:lstStyle>
            <a:lvl1pPr eaLnBrk="1" hangingPunct="1">
              <a:defRPr/>
            </a:lvl1pPr>
          </a:lstStyle>
          <a:p>
            <a:pPr fontAlgn="base">
              <a:spcBef>
                <a:spcPct val="0"/>
              </a:spcBef>
              <a:spcAft>
                <a:spcPct val="0"/>
              </a:spcAft>
              <a:defRPr/>
            </a:pPr>
            <a:endParaRPr lang="en-US" sz="2400" b="1">
              <a:solidFill>
                <a:srgbClr val="FFFFFF"/>
              </a:solidFill>
              <a:cs typeface="Arial" panose="020B0604020202020204" pitchFamily="34" charset="0"/>
            </a:endParaRPr>
          </a:p>
        </p:txBody>
      </p:sp>
      <p:sp>
        <p:nvSpPr>
          <p:cNvPr id="5" name="Rectangle 6"/>
          <p:cNvSpPr>
            <a:spLocks noGrp="1" noChangeArrowheads="1"/>
          </p:cNvSpPr>
          <p:nvPr>
            <p:ph type="sldNum" sz="quarter" idx="11"/>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4FC208FF-5857-4FD7-83EA-B23004C54135}" type="slidenum">
              <a:rPr lang="en-US" altLang="en-US" sz="2400" b="1">
                <a:solidFill>
                  <a:srgbClr val="FFFFFF"/>
                </a:solidFill>
                <a:cs typeface="Arial" panose="020B0604020202020204" pitchFamily="34" charset="0"/>
              </a:rPr>
              <a:pPr fontAlgn="base">
                <a:spcBef>
                  <a:spcPct val="0"/>
                </a:spcBef>
                <a:spcAft>
                  <a:spcPct val="0"/>
                </a:spcAft>
                <a:defRPr/>
              </a:pPr>
              <a:t>‹#›</a:t>
            </a:fld>
            <a:endParaRPr lang="en-US" altLang="en-US" sz="2400" b="1">
              <a:solidFill>
                <a:srgbClr val="FFFFFF"/>
              </a:solidFill>
              <a:cs typeface="Arial" panose="020B0604020202020204" pitchFamily="34" charset="0"/>
            </a:endParaRPr>
          </a:p>
        </p:txBody>
      </p:sp>
    </p:spTree>
    <p:extLst>
      <p:ext uri="{BB962C8B-B14F-4D97-AF65-F5344CB8AC3E}">
        <p14:creationId xmlns:p14="http://schemas.microsoft.com/office/powerpoint/2010/main" val="4028872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09122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44900" y="1858151"/>
            <a:ext cx="4690533" cy="237603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38634" y="1858151"/>
            <a:ext cx="4690533" cy="237603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277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04950"/>
            <a:ext cx="5386917" cy="639762"/>
          </a:xfrm>
        </p:spPr>
        <p:txBody>
          <a:bodyPr anchor="b"/>
          <a:lstStyle>
            <a:lvl1pPr marL="0" indent="0">
              <a:lnSpc>
                <a:spcPct val="90000"/>
              </a:lnSpc>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44712"/>
            <a:ext cx="5386917" cy="3951288"/>
          </a:xfrm>
        </p:spPr>
        <p:txBody>
          <a:bodyPr/>
          <a:lstStyle>
            <a:lvl1pPr>
              <a:defRPr sz="2000"/>
            </a:lvl1pPr>
            <a:lvl2pPr>
              <a:defRPr sz="20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04950"/>
            <a:ext cx="5389033" cy="639762"/>
          </a:xfrm>
        </p:spPr>
        <p:txBody>
          <a:bodyPr anchor="b"/>
          <a:lstStyle>
            <a:lvl1pPr marL="0" indent="0">
              <a:lnSpc>
                <a:spcPct val="90000"/>
              </a:lnSpc>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44712"/>
            <a:ext cx="5389033" cy="3951288"/>
          </a:xfrm>
        </p:spPr>
        <p:txBody>
          <a:bodyPr/>
          <a:lstStyle>
            <a:lvl1pPr>
              <a:defRPr sz="2000"/>
            </a:lvl1pPr>
            <a:lvl2pPr>
              <a:defRPr sz="20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96225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85510"/>
            <a:ext cx="5386917" cy="4893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17297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685510"/>
            <a:ext cx="5389033" cy="4893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17297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81567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5186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3204355" y="1549401"/>
            <a:ext cx="8433078" cy="2130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9504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914400" y="6248400"/>
            <a:ext cx="2540000" cy="457200"/>
          </a:xfrm>
          <a:prstGeom prst="rect">
            <a:avLst/>
          </a:prstGeom>
        </p:spPr>
        <p:txBody>
          <a:bodyPr/>
          <a:lstStyle>
            <a:lvl1pPr eaLnBrk="1" hangingPunct="1">
              <a:spcBef>
                <a:spcPct val="0"/>
              </a:spcBef>
              <a:defRPr sz="1400">
                <a:solidFill>
                  <a:srgbClr val="000000"/>
                </a:solidFill>
                <a:latin typeface="Times New Roman" pitchFamily="18" charset="0"/>
              </a:defRPr>
            </a:lvl1pPr>
          </a:lstStyle>
          <a:p>
            <a:pPr fontAlgn="base">
              <a:spcAft>
                <a:spcPct val="0"/>
              </a:spcAft>
              <a:defRPr/>
            </a:pPr>
            <a:endParaRPr lang="en-US" b="1">
              <a:cs typeface="Arial" panose="020B0604020202020204" pitchFamily="34" charset="0"/>
            </a:endParaRPr>
          </a:p>
        </p:txBody>
      </p:sp>
      <p:sp>
        <p:nvSpPr>
          <p:cNvPr id="5" name="Footer Placeholder 4"/>
          <p:cNvSpPr>
            <a:spLocks noGrp="1" noChangeArrowheads="1"/>
          </p:cNvSpPr>
          <p:nvPr>
            <p:ph type="ftr" sz="quarter" idx="11"/>
          </p:nvPr>
        </p:nvSpPr>
        <p:spPr>
          <a:xfrm>
            <a:off x="4165600" y="6248400"/>
            <a:ext cx="3860800" cy="457200"/>
          </a:xfrm>
          <a:prstGeom prst="rect">
            <a:avLst/>
          </a:prstGeom>
        </p:spPr>
        <p:txBody>
          <a:bodyPr/>
          <a:lstStyle>
            <a:lvl1pPr algn="ctr" eaLnBrk="1" hangingPunct="1">
              <a:spcBef>
                <a:spcPct val="0"/>
              </a:spcBef>
              <a:defRPr sz="1400">
                <a:solidFill>
                  <a:srgbClr val="000000"/>
                </a:solidFill>
                <a:latin typeface="Times New Roman" pitchFamily="18" charset="0"/>
              </a:defRPr>
            </a:lvl1pPr>
          </a:lstStyle>
          <a:p>
            <a:pPr fontAlgn="base">
              <a:spcAft>
                <a:spcPct val="0"/>
              </a:spcAft>
              <a:defRPr/>
            </a:pPr>
            <a:endParaRPr lang="en-US" b="1">
              <a:cs typeface="Arial" panose="020B0604020202020204" pitchFamily="34" charset="0"/>
            </a:endParaRPr>
          </a:p>
        </p:txBody>
      </p:sp>
      <p:sp>
        <p:nvSpPr>
          <p:cNvPr id="6" name="Slide Number Placeholder 5"/>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fontAlgn="base">
              <a:spcBef>
                <a:spcPct val="0"/>
              </a:spcBef>
              <a:spcAft>
                <a:spcPct val="0"/>
              </a:spcAft>
              <a:defRPr/>
            </a:pPr>
            <a:fld id="{694EE315-77FC-40DC-B629-05465F97A380}" type="slidenum">
              <a:rPr lang="en-US" altLang="en-US" b="1">
                <a:cs typeface="Arial" panose="020B0604020202020204" pitchFamily="34" charset="0"/>
              </a:rPr>
              <a:pPr fontAlgn="base">
                <a:spcBef>
                  <a:spcPct val="0"/>
                </a:spcBef>
                <a:spcAft>
                  <a:spcPct val="0"/>
                </a:spcAft>
                <a:defRPr/>
              </a:pPr>
              <a:t>‹#›</a:t>
            </a:fld>
            <a:endParaRPr lang="en-US" altLang="en-US" b="1">
              <a:cs typeface="Arial" panose="020B0604020202020204" pitchFamily="34" charset="0"/>
            </a:endParaRPr>
          </a:p>
        </p:txBody>
      </p:sp>
    </p:spTree>
    <p:extLst>
      <p:ext uri="{BB962C8B-B14F-4D97-AF65-F5344CB8AC3E}">
        <p14:creationId xmlns:p14="http://schemas.microsoft.com/office/powerpoint/2010/main" val="6227865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914400" y="6248400"/>
            <a:ext cx="2540000" cy="457200"/>
          </a:xfrm>
          <a:prstGeom prst="rect">
            <a:avLst/>
          </a:prstGeom>
        </p:spPr>
        <p:txBody>
          <a:bodyPr/>
          <a:lstStyle>
            <a:lvl1pPr eaLnBrk="1" hangingPunct="1">
              <a:defRPr>
                <a:cs typeface="Arial" charset="0"/>
              </a:defRPr>
            </a:lvl1pPr>
          </a:lstStyle>
          <a:p>
            <a:pPr fontAlgn="base">
              <a:spcBef>
                <a:spcPct val="0"/>
              </a:spcBef>
              <a:spcAft>
                <a:spcPct val="0"/>
              </a:spcAft>
              <a:defRPr/>
            </a:pPr>
            <a:endParaRPr lang="en-US" sz="2400" b="1">
              <a:solidFill>
                <a:srgbClr val="FFFFFF"/>
              </a:solidFill>
            </a:endParaRPr>
          </a:p>
        </p:txBody>
      </p:sp>
      <p:sp>
        <p:nvSpPr>
          <p:cNvPr id="5" name="Footer Placeholder 4"/>
          <p:cNvSpPr>
            <a:spLocks noGrp="1" noChangeArrowheads="1"/>
          </p:cNvSpPr>
          <p:nvPr>
            <p:ph type="ftr" sz="quarter" idx="11"/>
          </p:nvPr>
        </p:nvSpPr>
        <p:spPr>
          <a:xfrm>
            <a:off x="4165600" y="6248400"/>
            <a:ext cx="3860800" cy="457200"/>
          </a:xfrm>
          <a:prstGeom prst="rect">
            <a:avLst/>
          </a:prstGeom>
        </p:spPr>
        <p:txBody>
          <a:bodyPr/>
          <a:lstStyle>
            <a:lvl1pPr eaLnBrk="1" hangingPunct="1">
              <a:defRPr>
                <a:cs typeface="Arial" charset="0"/>
              </a:defRPr>
            </a:lvl1pPr>
          </a:lstStyle>
          <a:p>
            <a:pPr fontAlgn="base">
              <a:spcBef>
                <a:spcPct val="0"/>
              </a:spcBef>
              <a:spcAft>
                <a:spcPct val="0"/>
              </a:spcAft>
              <a:defRPr/>
            </a:pPr>
            <a:endParaRPr lang="en-US" sz="2400" b="1">
              <a:solidFill>
                <a:srgbClr val="FFFFFF"/>
              </a:solidFill>
            </a:endParaRPr>
          </a:p>
        </p:txBody>
      </p:sp>
      <p:sp>
        <p:nvSpPr>
          <p:cNvPr id="6" name="Slide Number Placeholder 5"/>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3EB463CC-E7D4-495B-89A7-6FEA4F9861F3}" type="slidenum">
              <a:rPr lang="en-US" altLang="en-US" sz="2400" b="1">
                <a:solidFill>
                  <a:srgbClr val="FFFFFF"/>
                </a:solidFill>
                <a:cs typeface="Arial" panose="020B0604020202020204" pitchFamily="34" charset="0"/>
              </a:rPr>
              <a:pPr fontAlgn="base">
                <a:spcBef>
                  <a:spcPct val="0"/>
                </a:spcBef>
                <a:spcAft>
                  <a:spcPct val="0"/>
                </a:spcAft>
                <a:defRPr/>
              </a:pPr>
              <a:t>‹#›</a:t>
            </a:fld>
            <a:endParaRPr lang="en-US" altLang="en-US" sz="2400" b="1">
              <a:solidFill>
                <a:srgbClr val="FFFFFF"/>
              </a:solidFill>
              <a:cs typeface="Arial" panose="020B0604020202020204" pitchFamily="34" charset="0"/>
            </a:endParaRPr>
          </a:p>
        </p:txBody>
      </p:sp>
    </p:spTree>
    <p:extLst>
      <p:ext uri="{BB962C8B-B14F-4D97-AF65-F5344CB8AC3E}">
        <p14:creationId xmlns:p14="http://schemas.microsoft.com/office/powerpoint/2010/main" val="1420506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45720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44900" y="1858151"/>
            <a:ext cx="4690533" cy="237603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38634" y="1858151"/>
            <a:ext cx="4690533" cy="237603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22998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85510"/>
            <a:ext cx="5386917" cy="4893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17297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685510"/>
            <a:ext cx="5389033" cy="4893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17297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16556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4386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3204355" y="1549401"/>
            <a:ext cx="8433078" cy="2130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7224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09600" y="1447801"/>
            <a:ext cx="3413760" cy="4525963"/>
          </a:xfrm>
        </p:spPr>
        <p:txBody>
          <a:bodyPr/>
          <a:lstStyle>
            <a:lvl1pPr>
              <a:spcBef>
                <a:spcPts val="1400"/>
              </a:spcBef>
              <a:defRPr sz="1600"/>
            </a:lvl1pPr>
            <a:lvl2pPr marL="577850" indent="-234950">
              <a:defRPr sz="1600"/>
            </a:lvl2pPr>
            <a:lvl3pPr marL="860425" indent="-171450">
              <a:defRPr sz="1600"/>
            </a:lvl3pPr>
            <a:lvl4pPr marL="1033463" indent="0">
              <a:defRPr sz="1600"/>
            </a:lvl4pPr>
            <a:lvl5pPr marL="1368425" indent="-174625">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11"/>
          </p:nvPr>
        </p:nvSpPr>
        <p:spPr>
          <a:xfrm>
            <a:off x="4389120" y="1447801"/>
            <a:ext cx="3413760" cy="4525963"/>
          </a:xfrm>
        </p:spPr>
        <p:txBody>
          <a:bodyPr/>
          <a:lstStyle>
            <a:lvl1pPr>
              <a:spcBef>
                <a:spcPts val="1400"/>
              </a:spcBef>
              <a:defRPr sz="1600"/>
            </a:lvl1pPr>
            <a:lvl2pPr marL="577850" indent="-234950">
              <a:defRPr sz="1600"/>
            </a:lvl2pPr>
            <a:lvl3pPr marL="860425" indent="-171450">
              <a:defRPr sz="1600"/>
            </a:lvl3pPr>
            <a:lvl4pPr marL="1033463" indent="0">
              <a:defRPr sz="1600"/>
            </a:lvl4pPr>
            <a:lvl5pPr marL="1368425" indent="-174625">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2"/>
          </p:nvPr>
        </p:nvSpPr>
        <p:spPr>
          <a:xfrm>
            <a:off x="8165629" y="1447801"/>
            <a:ext cx="3413760" cy="4525963"/>
          </a:xfrm>
        </p:spPr>
        <p:txBody>
          <a:bodyPr/>
          <a:lstStyle>
            <a:lvl1pPr>
              <a:spcBef>
                <a:spcPts val="1400"/>
              </a:spcBef>
              <a:defRPr sz="1600"/>
            </a:lvl1pPr>
            <a:lvl2pPr marL="577850" indent="-234950">
              <a:defRPr sz="1600"/>
            </a:lvl2pPr>
            <a:lvl3pPr marL="860425" indent="-171450">
              <a:defRPr sz="1600"/>
            </a:lvl3pPr>
            <a:lvl4pPr marL="1033463" indent="0">
              <a:defRPr sz="1600"/>
            </a:lvl4pPr>
            <a:lvl5pPr marL="1368425" indent="-174625" defTabSz="454025">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4308393"/>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06058"/>
            <a:ext cx="10972800" cy="1143000"/>
          </a:xfrm>
          <a:prstGeom prst="rect">
            <a:avLst/>
          </a:prstGeom>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Rectangle 6"/>
          <p:cNvSpPr>
            <a:spLocks noGrp="1" noChangeArrowheads="1"/>
          </p:cNvSpPr>
          <p:nvPr>
            <p:ph type="ftr" sz="quarter" idx="10"/>
          </p:nvPr>
        </p:nvSpPr>
        <p:spPr>
          <a:xfrm>
            <a:off x="4165600" y="6356351"/>
            <a:ext cx="3860800" cy="365125"/>
          </a:xfrm>
          <a:prstGeom prst="rect">
            <a:avLst/>
          </a:prstGeom>
        </p:spPr>
        <p:txBody>
          <a:bodyPr/>
          <a:lstStyle>
            <a:lvl1pPr algn="l" eaLnBrk="0" fontAlgn="auto" hangingPunct="0">
              <a:lnSpc>
                <a:spcPct val="100000"/>
              </a:lnSpc>
              <a:spcBef>
                <a:spcPts val="24"/>
              </a:spcBef>
              <a:spcAft>
                <a:spcPts val="0"/>
              </a:spcAft>
              <a:defRPr sz="1200">
                <a:solidFill>
                  <a:srgbClr val="00498B"/>
                </a:solidFill>
                <a:latin typeface="Tahoma" pitchFamily="34" charset="0"/>
                <a:ea typeface="ＭＳ Ｐゴシック" pitchFamily="1" charset="-128"/>
                <a:cs typeface="+mn-cs"/>
              </a:defRPr>
            </a:lvl1pPr>
          </a:lstStyle>
          <a:p>
            <a:pPr>
              <a:defRPr/>
            </a:pPr>
            <a:endParaRPr lang="en-GB" b="1"/>
          </a:p>
        </p:txBody>
      </p:sp>
    </p:spTree>
    <p:extLst>
      <p:ext uri="{BB962C8B-B14F-4D97-AF65-F5344CB8AC3E}">
        <p14:creationId xmlns:p14="http://schemas.microsoft.com/office/powerpoint/2010/main" val="35005617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 Content">
    <p:spTree>
      <p:nvGrpSpPr>
        <p:cNvPr id="1" name=""/>
        <p:cNvGrpSpPr/>
        <p:nvPr/>
      </p:nvGrpSpPr>
      <p:grpSpPr>
        <a:xfrm>
          <a:off x="0" y="0"/>
          <a:ext cx="0" cy="0"/>
          <a:chOff x="0" y="0"/>
          <a:chExt cx="0" cy="0"/>
        </a:xfrm>
      </p:grpSpPr>
      <p:sp>
        <p:nvSpPr>
          <p:cNvPr id="6" name="Title 5"/>
          <p:cNvSpPr>
            <a:spLocks noGrp="1"/>
          </p:cNvSpPr>
          <p:nvPr>
            <p:ph type="title"/>
          </p:nvPr>
        </p:nvSpPr>
        <p:spPr>
          <a:xfrm>
            <a:off x="816033" y="518330"/>
            <a:ext cx="11041567" cy="492443"/>
          </a:xfrm>
        </p:spPr>
        <p:txBody>
          <a:bodyPr/>
          <a:lstStyle/>
          <a:p>
            <a:r>
              <a:rPr lang="en-US" noProof="0"/>
              <a:t>Click to edit Master title style</a:t>
            </a:r>
            <a:endParaRPr lang="en-GB" noProof="0" dirty="0"/>
          </a:p>
        </p:txBody>
      </p:sp>
      <p:sp>
        <p:nvSpPr>
          <p:cNvPr id="7" name="Content Placeholder 6"/>
          <p:cNvSpPr>
            <a:spLocks noGrp="1"/>
          </p:cNvSpPr>
          <p:nvPr>
            <p:ph sz="quarter" idx="10"/>
          </p:nvPr>
        </p:nvSpPr>
        <p:spPr>
          <a:xfrm>
            <a:off x="814923" y="1376364"/>
            <a:ext cx="11042649" cy="179279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5" name="Text Placeholder 3"/>
          <p:cNvSpPr>
            <a:spLocks noGrp="1"/>
          </p:cNvSpPr>
          <p:nvPr>
            <p:ph type="body" sz="quarter" idx="11"/>
          </p:nvPr>
        </p:nvSpPr>
        <p:spPr>
          <a:xfrm>
            <a:off x="816864" y="6243790"/>
            <a:ext cx="11375136" cy="284693"/>
          </a:xfrm>
        </p:spPr>
        <p:txBody>
          <a:bodyPr lIns="0"/>
          <a:lstStyle>
            <a:lvl1pPr marL="0" indent="0">
              <a:spcBef>
                <a:spcPts val="0"/>
              </a:spcBef>
              <a:spcAft>
                <a:spcPts val="600"/>
              </a:spcAft>
              <a:buNone/>
              <a:defRPr sz="1000"/>
            </a:lvl1pPr>
            <a:lvl2pPr marL="269731" indent="0">
              <a:buNone/>
              <a:defRPr sz="1000"/>
            </a:lvl2pPr>
            <a:lvl3pPr marL="547379" indent="0">
              <a:buNone/>
              <a:defRPr sz="1000"/>
            </a:lvl3pPr>
            <a:lvl4pPr marL="836151" indent="0">
              <a:buNone/>
              <a:defRPr sz="1000"/>
            </a:lvl4pPr>
            <a:lvl5pPr marL="1075731" indent="0">
              <a:buNone/>
              <a:defRPr sz="1000"/>
            </a:lvl5pPr>
          </a:lstStyle>
          <a:p>
            <a:pPr lvl="0"/>
            <a:r>
              <a:rPr lang="en-US" dirty="0"/>
              <a:t>Click to edit Master text styles</a:t>
            </a:r>
          </a:p>
        </p:txBody>
      </p:sp>
    </p:spTree>
    <p:extLst>
      <p:ext uri="{BB962C8B-B14F-4D97-AF65-F5344CB8AC3E}">
        <p14:creationId xmlns:p14="http://schemas.microsoft.com/office/powerpoint/2010/main" val="28114675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and Box + reference">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792162"/>
          </a:xfrm>
          <a:prstGeom prst="rect">
            <a:avLst/>
          </a:prstGeom>
          <a:solidFill>
            <a:srgbClr val="004977"/>
          </a:solidFill>
          <a:ln>
            <a:noFill/>
          </a:ln>
        </p:spPr>
        <p:txBody>
          <a:bodyPr/>
          <a:lstStyle>
            <a:lvl1pPr algn="l">
              <a:defRPr/>
            </a:lvl1pPr>
          </a:lstStyle>
          <a:p>
            <a:r>
              <a:rPr lang="en-US" noProof="0"/>
              <a:t>Click to edit Master title style</a:t>
            </a:r>
          </a:p>
        </p:txBody>
      </p:sp>
      <p:sp>
        <p:nvSpPr>
          <p:cNvPr id="3" name="Content Placeholder 2"/>
          <p:cNvSpPr>
            <a:spLocks noGrp="1"/>
          </p:cNvSpPr>
          <p:nvPr>
            <p:ph idx="1"/>
          </p:nvPr>
        </p:nvSpPr>
        <p:spPr>
          <a:xfrm>
            <a:off x="406400" y="1219200"/>
            <a:ext cx="11480800" cy="2416046"/>
          </a:xfrm>
          <a:prstGeom prst="rect">
            <a:avLst/>
          </a:prstGeom>
          <a:solidFill>
            <a:srgbClr val="14202E"/>
          </a:solidFill>
          <a:ln>
            <a:solidFill>
              <a:schemeClr val="bg1">
                <a:lumMod val="90000"/>
                <a:lumOff val="10000"/>
              </a:schemeClr>
            </a:solidFill>
          </a:ln>
        </p:spPr>
        <p:txBody>
          <a:bodyPr/>
          <a:lstStyle>
            <a:lvl1pPr marL="342900" indent="-342900" algn="l">
              <a:lnSpc>
                <a:spcPct val="100000"/>
              </a:lnSpc>
              <a:spcBef>
                <a:spcPts val="0"/>
              </a:spcBef>
              <a:spcAft>
                <a:spcPts val="1200"/>
              </a:spcAft>
              <a:buFont typeface="Wingdings" charset="2"/>
              <a:buChar char="§"/>
              <a:defRPr sz="2800" b="1" i="0">
                <a:solidFill>
                  <a:srgbClr val="FFFFFF"/>
                </a:solidFill>
              </a:defRPr>
            </a:lvl1pPr>
            <a:lvl2pPr marL="742950" indent="-285750" algn="l">
              <a:lnSpc>
                <a:spcPct val="100000"/>
              </a:lnSpc>
              <a:spcBef>
                <a:spcPts val="0"/>
              </a:spcBef>
              <a:spcAft>
                <a:spcPts val="1200"/>
              </a:spcAft>
              <a:buFont typeface="Wingdings" charset="2"/>
              <a:buChar char="§"/>
              <a:defRPr sz="2400" b="1" i="0">
                <a:solidFill>
                  <a:srgbClr val="FFFFFF"/>
                </a:solidFill>
              </a:defRPr>
            </a:lvl2pPr>
            <a:lvl3pPr marL="1143000" indent="-228600" algn="l">
              <a:lnSpc>
                <a:spcPct val="100000"/>
              </a:lnSpc>
              <a:spcBef>
                <a:spcPts val="0"/>
              </a:spcBef>
              <a:spcAft>
                <a:spcPts val="1200"/>
              </a:spcAft>
              <a:buFont typeface="Wingdings" charset="2"/>
              <a:buChar char="§"/>
              <a:defRPr sz="2000" b="1" i="0">
                <a:solidFill>
                  <a:srgbClr val="FFFFFF"/>
                </a:solidFill>
              </a:defRPr>
            </a:lvl3pPr>
            <a:lvl4pPr marL="1600200" indent="-228600" algn="l">
              <a:lnSpc>
                <a:spcPct val="100000"/>
              </a:lnSpc>
              <a:spcBef>
                <a:spcPts val="0"/>
              </a:spcBef>
              <a:spcAft>
                <a:spcPts val="1200"/>
              </a:spcAft>
              <a:buFont typeface="Wingdings" charset="2"/>
              <a:buChar char="§"/>
              <a:defRPr sz="1800" b="1" i="0">
                <a:solidFill>
                  <a:srgbClr val="FFFFFF"/>
                </a:solidFill>
              </a:defRPr>
            </a:lvl4pPr>
            <a:lvl5pPr marL="2057400" indent="-228600" algn="l">
              <a:lnSpc>
                <a:spcPct val="100000"/>
              </a:lnSpc>
              <a:spcBef>
                <a:spcPts val="0"/>
              </a:spcBef>
              <a:spcAft>
                <a:spcPts val="1200"/>
              </a:spcAft>
              <a:buFont typeface="Wingdings" charset="2"/>
              <a:buChar char="§"/>
              <a:defRPr sz="1800" b="1" i="0">
                <a:solidFill>
                  <a:srgbClr val="FFFFFF"/>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egnaposto testo 6"/>
          <p:cNvSpPr>
            <a:spLocks noGrp="1"/>
          </p:cNvSpPr>
          <p:nvPr>
            <p:ph type="body" sz="quarter" idx="10"/>
          </p:nvPr>
        </p:nvSpPr>
        <p:spPr>
          <a:xfrm>
            <a:off x="4026372" y="6384314"/>
            <a:ext cx="5076069" cy="343171"/>
          </a:xfrm>
          <a:prstGeom prst="rect">
            <a:avLst/>
          </a:prstGeom>
        </p:spPr>
        <p:txBody>
          <a:bodyPr wrap="none">
            <a:spAutoFit/>
          </a:bodyPr>
          <a:lstStyle>
            <a:lvl1pPr algn="ctr">
              <a:defRPr lang="it-IT" sz="1400" i="0" dirty="0" smtClean="0">
                <a:solidFill>
                  <a:schemeClr val="bg1">
                    <a:lumMod val="25000"/>
                    <a:lumOff val="75000"/>
                  </a:schemeClr>
                </a:solidFill>
                <a:latin typeface="Arial" charset="0"/>
                <a:ea typeface="ＭＳ Ｐゴシック" charset="0"/>
                <a:cs typeface="ＭＳ Ｐゴシック" charset="0"/>
              </a:defRPr>
            </a:lvl1pPr>
            <a:lvl2pPr>
              <a:defRPr lang="it-IT" kern="1200" dirty="0" smtClean="0">
                <a:latin typeface="Arial" charset="0"/>
                <a:cs typeface="ＭＳ Ｐゴシック" charset="0"/>
              </a:defRPr>
            </a:lvl2pPr>
            <a:lvl3pPr>
              <a:defRPr lang="it-IT" kern="1200" dirty="0" smtClean="0">
                <a:latin typeface="Arial" charset="0"/>
                <a:cs typeface="ＭＳ Ｐゴシック" charset="0"/>
              </a:defRPr>
            </a:lvl3pPr>
            <a:lvl4pPr>
              <a:defRPr lang="it-IT" kern="1200" dirty="0" smtClean="0">
                <a:latin typeface="Arial" charset="0"/>
                <a:cs typeface="ＭＳ Ｐゴシック" charset="0"/>
              </a:defRPr>
            </a:lvl4pPr>
            <a:lvl5pPr>
              <a:defRPr lang="it-IT" kern="1200" dirty="0">
                <a:latin typeface="Arial" charset="0"/>
                <a:cs typeface="ＭＳ Ｐゴシック" charset="0"/>
              </a:defRPr>
            </a:lvl5pPr>
          </a:lstStyle>
          <a:p>
            <a:pPr lvl="0"/>
            <a:r>
              <a:rPr lang="en-US" noProof="0"/>
              <a:t>Fare clic per modificare gli stili del testo dello schema</a:t>
            </a:r>
          </a:p>
        </p:txBody>
      </p:sp>
    </p:spTree>
    <p:extLst>
      <p:ext uri="{BB962C8B-B14F-4D97-AF65-F5344CB8AC3E}">
        <p14:creationId xmlns:p14="http://schemas.microsoft.com/office/powerpoint/2010/main" val="4263828728"/>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4_SECTIONS">
    <p:spTree>
      <p:nvGrpSpPr>
        <p:cNvPr id="1" name=""/>
        <p:cNvGrpSpPr/>
        <p:nvPr/>
      </p:nvGrpSpPr>
      <p:grpSpPr>
        <a:xfrm>
          <a:off x="0" y="0"/>
          <a:ext cx="0" cy="0"/>
          <a:chOff x="0" y="0"/>
          <a:chExt cx="0" cy="0"/>
        </a:xfrm>
      </p:grpSpPr>
      <p:sp>
        <p:nvSpPr>
          <p:cNvPr id="2" name="TextBox 1"/>
          <p:cNvSpPr txBox="1"/>
          <p:nvPr/>
        </p:nvSpPr>
        <p:spPr>
          <a:xfrm>
            <a:off x="1320800" y="1388443"/>
            <a:ext cx="9550400" cy="2751522"/>
          </a:xfrm>
          <a:prstGeom prst="rect">
            <a:avLst/>
          </a:prstGeom>
          <a:noFill/>
        </p:spPr>
        <p:txBody>
          <a:bodyPr wrap="square" rtlCol="0">
            <a:spAutoFit/>
          </a:bodyPr>
          <a:lstStyle/>
          <a:p>
            <a:pPr algn="ctr">
              <a:lnSpc>
                <a:spcPct val="90000"/>
              </a:lnSpc>
            </a:pPr>
            <a:r>
              <a:rPr lang="en-US" sz="9600" b="1" dirty="0"/>
              <a:t>Photo Content</a:t>
            </a:r>
            <a:r>
              <a:rPr lang="en-US" sz="9600" b="1" baseline="0" dirty="0"/>
              <a:t> </a:t>
            </a:r>
            <a:r>
              <a:rPr lang="en-US" sz="9600" b="1" dirty="0"/>
              <a:t>Masters</a:t>
            </a:r>
          </a:p>
        </p:txBody>
      </p:sp>
    </p:spTree>
    <p:extLst>
      <p:ext uri="{BB962C8B-B14F-4D97-AF65-F5344CB8AC3E}">
        <p14:creationId xmlns:p14="http://schemas.microsoft.com/office/powerpoint/2010/main" val="46387780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 Content + Vertical Photo">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1"/>
            <a:ext cx="10972800" cy="762001"/>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609600" y="1447800"/>
            <a:ext cx="5283200"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p:cNvSpPr>
          <p:nvPr>
            <p:ph type="pic" sz="quarter" idx="12"/>
          </p:nvPr>
        </p:nvSpPr>
        <p:spPr>
          <a:xfrm>
            <a:off x="6299200" y="1150536"/>
            <a:ext cx="5892800" cy="5707464"/>
          </a:xfrm>
          <a:noFill/>
        </p:spPr>
        <p:txBody>
          <a:bodyPr/>
          <a:lstStyle/>
          <a:p>
            <a:r>
              <a:rPr lang="en-US" dirty="0"/>
              <a:t>Click icon to add picture</a:t>
            </a:r>
          </a:p>
        </p:txBody>
      </p:sp>
    </p:spTree>
    <p:extLst>
      <p:ext uri="{BB962C8B-B14F-4D97-AF65-F5344CB8AC3E}">
        <p14:creationId xmlns:p14="http://schemas.microsoft.com/office/powerpoint/2010/main" val="190382794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theme" Target="../theme/theme2.xml"/><Relationship Id="rId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2.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image" Target="../media/image14.png"/><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04800"/>
            <a:ext cx="10972800" cy="762000"/>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449993"/>
            <a:ext cx="10972800" cy="4602163"/>
          </a:xfrm>
          <a:prstGeom prst="rect">
            <a:avLst/>
          </a:prstGeom>
        </p:spPr>
        <p:txBody>
          <a:bodyPr vert="horz" lIns="0" tIns="45720" rIns="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p:nvCxnSpPr>
        <p:spPr>
          <a:xfrm>
            <a:off x="609600" y="1143000"/>
            <a:ext cx="11582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8" name="Group 7"/>
          <p:cNvGrpSpPr/>
          <p:nvPr userDrawn="1"/>
        </p:nvGrpSpPr>
        <p:grpSpPr>
          <a:xfrm>
            <a:off x="0" y="6213476"/>
            <a:ext cx="12192001" cy="644525"/>
            <a:chOff x="0" y="6213476"/>
            <a:chExt cx="12192001" cy="644525"/>
          </a:xfrm>
        </p:grpSpPr>
        <p:sp>
          <p:nvSpPr>
            <p:cNvPr id="9" name="Rectangle 8"/>
            <p:cNvSpPr/>
            <p:nvPr userDrawn="1"/>
          </p:nvSpPr>
          <p:spPr>
            <a:xfrm>
              <a:off x="1" y="6213476"/>
              <a:ext cx="12192000" cy="644525"/>
            </a:xfrm>
            <a:prstGeom prst="rect">
              <a:avLst/>
            </a:prstGeom>
            <a:solidFill>
              <a:srgbClr val="063F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p:cNvPicPr>
            <p:nvPr userDrawn="1"/>
          </p:nvPicPr>
          <p:blipFill>
            <a:blip r:embed="rId30">
              <a:alphaModFix amt="10000"/>
              <a:extLst>
                <a:ext uri="{28A0092B-C50C-407E-A947-70E740481C1C}">
                  <a14:useLocalDpi xmlns:a14="http://schemas.microsoft.com/office/drawing/2010/main"/>
                </a:ext>
              </a:extLst>
            </a:blip>
            <a:stretch>
              <a:fillRect/>
            </a:stretch>
          </p:blipFill>
          <p:spPr>
            <a:xfrm>
              <a:off x="0" y="6213476"/>
              <a:ext cx="12185904" cy="640080"/>
            </a:xfrm>
            <a:prstGeom prst="rect">
              <a:avLst/>
            </a:prstGeom>
          </p:spPr>
        </p:pic>
        <p:pic>
          <p:nvPicPr>
            <p:cNvPr id="11" name="Picture 10"/>
            <p:cNvPicPr>
              <a:picLocks/>
            </p:cNvPicPr>
            <p:nvPr userDrawn="1"/>
          </p:nvPicPr>
          <p:blipFill>
            <a:blip r:embed="rId31" cstate="screen">
              <a:extLst>
                <a:ext uri="{28A0092B-C50C-407E-A947-70E740481C1C}">
                  <a14:useLocalDpi xmlns:a14="http://schemas.microsoft.com/office/drawing/2010/main"/>
                </a:ext>
              </a:extLst>
            </a:blip>
            <a:stretch>
              <a:fillRect/>
            </a:stretch>
          </p:blipFill>
          <p:spPr>
            <a:xfrm>
              <a:off x="226923" y="6400800"/>
              <a:ext cx="2497975" cy="282633"/>
            </a:xfrm>
            <a:prstGeom prst="rect">
              <a:avLst/>
            </a:prstGeom>
          </p:spPr>
        </p:pic>
      </p:grpSp>
    </p:spTree>
    <p:extLst>
      <p:ext uri="{BB962C8B-B14F-4D97-AF65-F5344CB8AC3E}">
        <p14:creationId xmlns:p14="http://schemas.microsoft.com/office/powerpoint/2010/main" val="18392034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hf hdr="0" ftr="0" dt="0"/>
  <p:txStyles>
    <p:titleStyle>
      <a:lvl1pPr algn="l" defTabSz="457200" rtl="0" eaLnBrk="1" latinLnBrk="0" hangingPunct="1">
        <a:lnSpc>
          <a:spcPct val="90000"/>
        </a:lnSpc>
        <a:spcBef>
          <a:spcPct val="0"/>
        </a:spcBef>
        <a:buNone/>
        <a:defRPr sz="2800" b="1" i="0" kern="1200">
          <a:solidFill>
            <a:schemeClr val="tx1"/>
          </a:solidFill>
          <a:latin typeface="+mj-lt"/>
          <a:ea typeface="+mj-ea"/>
          <a:cs typeface="Arial"/>
        </a:defRPr>
      </a:lvl1pPr>
    </p:titleStyle>
    <p:bodyStyle>
      <a:lvl1pPr marL="225425" indent="-225425" algn="l" defTabSz="457200" rtl="0" eaLnBrk="1" latinLnBrk="0" hangingPunct="1">
        <a:lnSpc>
          <a:spcPct val="94000"/>
        </a:lnSpc>
        <a:spcBef>
          <a:spcPts val="1600"/>
        </a:spcBef>
        <a:buClr>
          <a:schemeClr val="tx1"/>
        </a:buClr>
        <a:buSzPct val="110000"/>
        <a:buFont typeface="Wingdings" charset="2"/>
        <a:buChar char="§"/>
        <a:defRPr sz="2000" b="0" i="0" kern="1200">
          <a:solidFill>
            <a:schemeClr val="bg2"/>
          </a:solidFill>
          <a:latin typeface="+mn-lt"/>
          <a:ea typeface="+mn-ea"/>
          <a:cs typeface="Arial"/>
        </a:defRPr>
      </a:lvl1pPr>
      <a:lvl2pPr marL="692150" indent="-234950" algn="l" defTabSz="457200" rtl="0" eaLnBrk="1" latinLnBrk="0" hangingPunct="1">
        <a:lnSpc>
          <a:spcPct val="94000"/>
        </a:lnSpc>
        <a:spcBef>
          <a:spcPts val="800"/>
        </a:spcBef>
        <a:buFont typeface="Arial"/>
        <a:buChar char="–"/>
        <a:defRPr sz="2000" b="0" i="0" kern="1200">
          <a:solidFill>
            <a:schemeClr val="bg2"/>
          </a:solidFill>
          <a:latin typeface="+mn-lt"/>
          <a:ea typeface="+mn-ea"/>
          <a:cs typeface="Arial"/>
        </a:defRPr>
      </a:lvl2pPr>
      <a:lvl3pPr marL="1143000" indent="-228600" algn="l" defTabSz="457200" rtl="0" eaLnBrk="1" latinLnBrk="0" hangingPunct="1">
        <a:lnSpc>
          <a:spcPct val="94000"/>
        </a:lnSpc>
        <a:spcBef>
          <a:spcPct val="20000"/>
        </a:spcBef>
        <a:buFont typeface="Arial"/>
        <a:buChar char="•"/>
        <a:defRPr sz="2000" b="0" i="0" kern="1200">
          <a:solidFill>
            <a:schemeClr val="bg2"/>
          </a:solidFill>
          <a:latin typeface="+mn-lt"/>
          <a:ea typeface="+mn-ea"/>
          <a:cs typeface="Arial"/>
        </a:defRPr>
      </a:lvl3pPr>
      <a:lvl4pPr marL="1371600" indent="0" algn="l" defTabSz="457200" rtl="0" eaLnBrk="1" latinLnBrk="0" hangingPunct="1">
        <a:lnSpc>
          <a:spcPct val="94000"/>
        </a:lnSpc>
        <a:spcBef>
          <a:spcPct val="20000"/>
        </a:spcBef>
        <a:buFont typeface="Arial"/>
        <a:buNone/>
        <a:defRPr sz="1800" b="0" i="1" kern="1200">
          <a:solidFill>
            <a:schemeClr val="bg2"/>
          </a:solidFill>
          <a:latin typeface="+mn-lt"/>
          <a:ea typeface="+mn-ea"/>
          <a:cs typeface="Arial"/>
        </a:defRPr>
      </a:lvl4pPr>
      <a:lvl5pPr marL="1647825" indent="-228600" algn="l" defTabSz="457200" rtl="0" eaLnBrk="1" latinLnBrk="0" hangingPunct="1">
        <a:lnSpc>
          <a:spcPct val="94000"/>
        </a:lnSpc>
        <a:spcBef>
          <a:spcPts val="0"/>
        </a:spcBef>
        <a:buFont typeface="Arial"/>
        <a:buChar char="–"/>
        <a:defRPr sz="1800" b="0" i="0" kern="1200">
          <a:solidFill>
            <a:schemeClr val="bg2"/>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4">
          <p15:clr>
            <a:srgbClr val="F26B43"/>
          </p15:clr>
        </p15:guide>
        <p15:guide id="2" pos="3840">
          <p15:clr>
            <a:srgbClr val="F26B43"/>
          </p15:clr>
        </p15:guide>
        <p15:guide id="3" pos="384">
          <p15:clr>
            <a:srgbClr val="F26B43"/>
          </p15:clr>
        </p15:guide>
        <p15:guide id="4" orient="horz" pos="672">
          <p15:clr>
            <a:srgbClr val="F26B43"/>
          </p15:clr>
        </p15:guide>
        <p15:guide id="5" pos="729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81889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hf hdr="0" ftr="0" dt="0"/>
  <p:txStyles>
    <p:titleStyle>
      <a:lvl1pPr algn="ctr" rtl="0" eaLnBrk="1" fontAlgn="base" hangingPunct="1">
        <a:spcBef>
          <a:spcPct val="0"/>
        </a:spcBef>
        <a:spcAft>
          <a:spcPct val="0"/>
        </a:spcAft>
        <a:defRPr>
          <a:solidFill>
            <a:schemeClr val="tx2"/>
          </a:solidFill>
          <a:latin typeface="+mj-lt"/>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380985" algn="ctr" rtl="0" eaLnBrk="1" fontAlgn="base" hangingPunct="1">
        <a:spcBef>
          <a:spcPct val="0"/>
        </a:spcBef>
        <a:spcAft>
          <a:spcPct val="0"/>
        </a:spcAft>
        <a:defRPr>
          <a:solidFill>
            <a:schemeClr val="tx2"/>
          </a:solidFill>
          <a:latin typeface="Calibri" panose="020F0502020204030204" pitchFamily="34" charset="0"/>
        </a:defRPr>
      </a:lvl6pPr>
      <a:lvl7pPr marL="761970" algn="ctr" rtl="0" eaLnBrk="1" fontAlgn="base" hangingPunct="1">
        <a:spcBef>
          <a:spcPct val="0"/>
        </a:spcBef>
        <a:spcAft>
          <a:spcPct val="0"/>
        </a:spcAft>
        <a:defRPr>
          <a:solidFill>
            <a:schemeClr val="tx2"/>
          </a:solidFill>
          <a:latin typeface="Calibri" panose="020F0502020204030204" pitchFamily="34" charset="0"/>
        </a:defRPr>
      </a:lvl7pPr>
      <a:lvl8pPr marL="1142954" algn="ctr" rtl="0" eaLnBrk="1" fontAlgn="base" hangingPunct="1">
        <a:spcBef>
          <a:spcPct val="0"/>
        </a:spcBef>
        <a:spcAft>
          <a:spcPct val="0"/>
        </a:spcAft>
        <a:defRPr>
          <a:solidFill>
            <a:schemeClr val="tx2"/>
          </a:solidFill>
          <a:latin typeface="Calibri" panose="020F0502020204030204" pitchFamily="34" charset="0"/>
        </a:defRPr>
      </a:lvl8pPr>
      <a:lvl9pPr marL="1523939" algn="ctr" rtl="0" eaLnBrk="1" fontAlgn="base" hangingPunct="1">
        <a:spcBef>
          <a:spcPct val="0"/>
        </a:spcBef>
        <a:spcAft>
          <a:spcPct val="0"/>
        </a:spcAft>
        <a:defRPr>
          <a:solidFill>
            <a:schemeClr val="tx2"/>
          </a:solidFill>
          <a:latin typeface="Calibri" panose="020F0502020204030204" pitchFamily="34" charset="0"/>
        </a:defRPr>
      </a:lvl9pPr>
    </p:titleStyle>
    <p:bodyStyle>
      <a:lvl1pPr algn="l" rtl="0" eaLnBrk="1" fontAlgn="base" hangingPunct="1">
        <a:spcBef>
          <a:spcPct val="20000"/>
        </a:spcBef>
        <a:spcAft>
          <a:spcPct val="0"/>
        </a:spcAft>
        <a:defRPr>
          <a:solidFill>
            <a:schemeClr val="tx1"/>
          </a:solidFill>
          <a:latin typeface="+mn-lt"/>
          <a:ea typeface="+mn-ea"/>
          <a:cs typeface="+mn-cs"/>
        </a:defRPr>
      </a:lvl1pPr>
      <a:lvl2pPr marL="380985" algn="l" rtl="0" eaLnBrk="1" fontAlgn="base" hangingPunct="1">
        <a:spcBef>
          <a:spcPct val="20000"/>
        </a:spcBef>
        <a:spcAft>
          <a:spcPct val="0"/>
        </a:spcAft>
        <a:defRPr>
          <a:solidFill>
            <a:schemeClr val="tx1"/>
          </a:solidFill>
          <a:latin typeface="+mn-lt"/>
          <a:ea typeface="+mn-ea"/>
          <a:cs typeface="+mn-cs"/>
        </a:defRPr>
      </a:lvl2pPr>
      <a:lvl3pPr marL="761970" algn="l" rtl="0" eaLnBrk="1" fontAlgn="base" hangingPunct="1">
        <a:spcBef>
          <a:spcPct val="20000"/>
        </a:spcBef>
        <a:spcAft>
          <a:spcPct val="0"/>
        </a:spcAft>
        <a:defRPr>
          <a:solidFill>
            <a:schemeClr val="tx1"/>
          </a:solidFill>
          <a:latin typeface="+mn-lt"/>
          <a:ea typeface="+mn-ea"/>
          <a:cs typeface="+mn-cs"/>
        </a:defRPr>
      </a:lvl3pPr>
      <a:lvl4pPr marL="1142954" algn="l" rtl="0" eaLnBrk="1" fontAlgn="base" hangingPunct="1">
        <a:spcBef>
          <a:spcPct val="20000"/>
        </a:spcBef>
        <a:spcAft>
          <a:spcPct val="0"/>
        </a:spcAft>
        <a:defRPr>
          <a:solidFill>
            <a:schemeClr val="tx1"/>
          </a:solidFill>
          <a:latin typeface="+mn-lt"/>
          <a:ea typeface="+mn-ea"/>
          <a:cs typeface="+mn-cs"/>
        </a:defRPr>
      </a:lvl4pPr>
      <a:lvl5pPr marL="1523939" algn="l" rtl="0" eaLnBrk="1" fontAlgn="base" hangingPunct="1">
        <a:spcBef>
          <a:spcPct val="20000"/>
        </a:spcBef>
        <a:spcAft>
          <a:spcPct val="0"/>
        </a:spcAft>
        <a:defRPr>
          <a:solidFill>
            <a:schemeClr val="tx1"/>
          </a:solidFill>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p:bodyStyle>
    <p:otherStyle>
      <a:lvl1pPr marL="0" eaLnBrk="1" hangingPunct="1">
        <a:defRPr>
          <a:latin typeface="+mn-lt"/>
          <a:ea typeface="+mn-ea"/>
          <a:cs typeface="+mn-cs"/>
        </a:defRPr>
      </a:lvl1pPr>
      <a:lvl2pPr marL="380985" eaLnBrk="1" hangingPunct="1">
        <a:defRPr>
          <a:latin typeface="+mn-lt"/>
          <a:ea typeface="+mn-ea"/>
          <a:cs typeface="+mn-cs"/>
        </a:defRPr>
      </a:lvl2pPr>
      <a:lvl3pPr marL="761970" eaLnBrk="1" hangingPunct="1">
        <a:defRPr>
          <a:latin typeface="+mn-lt"/>
          <a:ea typeface="+mn-ea"/>
          <a:cs typeface="+mn-cs"/>
        </a:defRPr>
      </a:lvl3pPr>
      <a:lvl4pPr marL="1142954" eaLnBrk="1" hangingPunct="1">
        <a:defRPr>
          <a:latin typeface="+mn-lt"/>
          <a:ea typeface="+mn-ea"/>
          <a:cs typeface="+mn-cs"/>
        </a:defRPr>
      </a:lvl4pPr>
      <a:lvl5pPr marL="1523939" eaLnBrk="1" hangingPunct="1">
        <a:defRPr>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4A076FD-13A1-4746-BDE2-4CF2846E150B}"/>
              </a:ext>
            </a:extLst>
          </p:cNvPr>
          <p:cNvSpPr>
            <a:spLocks/>
          </p:cNvSpPr>
          <p:nvPr userDrawn="1"/>
        </p:nvSpPr>
        <p:spPr bwMode="auto">
          <a:xfrm>
            <a:off x="0" y="0"/>
            <a:ext cx="119063" cy="68580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sz="1500" dirty="0"/>
          </a:p>
        </p:txBody>
      </p:sp>
      <p:pic>
        <p:nvPicPr>
          <p:cNvPr id="5" name="Picture 4">
            <a:extLst>
              <a:ext uri="{FF2B5EF4-FFF2-40B4-BE49-F238E27FC236}">
                <a16:creationId xmlns:a16="http://schemas.microsoft.com/office/drawing/2014/main" id="{16A36E79-B8E1-0544-A7D4-0652F6F7FF3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4501" y="370417"/>
            <a:ext cx="1013354" cy="548159"/>
          </a:xfrm>
          <a:prstGeom prst="rect">
            <a:avLst/>
          </a:prstGeom>
        </p:spPr>
      </p:pic>
    </p:spTree>
    <p:extLst>
      <p:ext uri="{BB962C8B-B14F-4D97-AF65-F5344CB8AC3E}">
        <p14:creationId xmlns:p14="http://schemas.microsoft.com/office/powerpoint/2010/main" val="231202576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hdr="0" ftr="0" dt="0"/>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6350" y="-3175"/>
            <a:ext cx="12198351"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Line 4"/>
          <p:cNvSpPr>
            <a:spLocks noChangeShapeType="1"/>
          </p:cNvSpPr>
          <p:nvPr userDrawn="1"/>
        </p:nvSpPr>
        <p:spPr bwMode="auto">
          <a:xfrm>
            <a:off x="0" y="1038225"/>
            <a:ext cx="12192000" cy="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spAutoFit/>
          </a:bodyPr>
          <a:lstStyle/>
          <a:p>
            <a:pPr eaLnBrk="0" fontAlgn="base" hangingPunct="0">
              <a:spcBef>
                <a:spcPct val="0"/>
              </a:spcBef>
              <a:spcAft>
                <a:spcPct val="0"/>
              </a:spcAft>
            </a:pPr>
            <a:endParaRPr lang="en-US" sz="2400" b="1">
              <a:solidFill>
                <a:srgbClr val="FFFFFF"/>
              </a:solidFill>
              <a:cs typeface="Arial" panose="020B0604020202020204" pitchFamily="34" charset="0"/>
            </a:endParaRPr>
          </a:p>
        </p:txBody>
      </p:sp>
      <p:sp>
        <p:nvSpPr>
          <p:cNvPr id="4259845" name="Rectangle 5"/>
          <p:cNvSpPr>
            <a:spLocks noGrp="1" noChangeArrowheads="1"/>
          </p:cNvSpPr>
          <p:nvPr>
            <p:ph type="body" idx="1"/>
          </p:nvPr>
        </p:nvSpPr>
        <p:spPr bwMode="auto">
          <a:xfrm>
            <a:off x="522817" y="1549401"/>
            <a:ext cx="11114616" cy="2130425"/>
          </a:xfrm>
          <a:prstGeom prst="rect">
            <a:avLst/>
          </a:prstGeom>
          <a:noFill/>
          <a:ln w="12700">
            <a:noFill/>
            <a:miter lim="800000"/>
            <a:headEnd/>
            <a:tailEnd/>
          </a:ln>
          <a:effectLst/>
        </p:spPr>
        <p:txBody>
          <a:bodyPr vert="horz" wrap="square" lIns="91440" tIns="91440" rIns="4572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3912267"/>
      </p:ext>
    </p:extLst>
  </p:cSld>
  <p:clrMap bg1="dk2" tx1="lt1" bg2="dk1"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 id="2147483747" r:id="rId28"/>
    <p:sldLayoutId id="2147483748" r:id="rId29"/>
  </p:sldLayoutIdLst>
  <p:txStyles>
    <p:titleStyle>
      <a:lvl1pPr algn="ctr" rtl="0" eaLnBrk="0" fontAlgn="base" hangingPunct="0">
        <a:lnSpc>
          <a:spcPct val="95000"/>
        </a:lnSpc>
        <a:spcBef>
          <a:spcPct val="0"/>
        </a:spcBef>
        <a:spcAft>
          <a:spcPct val="0"/>
        </a:spcAft>
        <a:defRPr sz="2800" b="1">
          <a:solidFill>
            <a:srgbClr val="FF9933"/>
          </a:solidFill>
          <a:effectLst>
            <a:outerShdw blurRad="38100" dist="38100" dir="2700000" algn="tl">
              <a:srgbClr val="000000"/>
            </a:outerShdw>
          </a:effectLst>
          <a:latin typeface="+mj-lt"/>
          <a:ea typeface="+mj-ea"/>
          <a:cs typeface="+mj-cs"/>
        </a:defRPr>
      </a:lvl1pPr>
      <a:lvl2pPr algn="ctr" rtl="0" eaLnBrk="0" fontAlgn="base" hangingPunct="0">
        <a:lnSpc>
          <a:spcPct val="95000"/>
        </a:lnSpc>
        <a:spcBef>
          <a:spcPct val="0"/>
        </a:spcBef>
        <a:spcAft>
          <a:spcPct val="0"/>
        </a:spcAft>
        <a:defRPr sz="2800" b="1">
          <a:solidFill>
            <a:srgbClr val="FF9933"/>
          </a:solidFill>
          <a:effectLst>
            <a:outerShdw blurRad="38100" dist="38100" dir="2700000" algn="tl">
              <a:srgbClr val="000000"/>
            </a:outerShdw>
          </a:effectLst>
          <a:latin typeface="Arial" pitchFamily="34" charset="0"/>
        </a:defRPr>
      </a:lvl2pPr>
      <a:lvl3pPr algn="ctr" rtl="0" eaLnBrk="0" fontAlgn="base" hangingPunct="0">
        <a:lnSpc>
          <a:spcPct val="95000"/>
        </a:lnSpc>
        <a:spcBef>
          <a:spcPct val="0"/>
        </a:spcBef>
        <a:spcAft>
          <a:spcPct val="0"/>
        </a:spcAft>
        <a:defRPr sz="2800" b="1">
          <a:solidFill>
            <a:srgbClr val="FF9933"/>
          </a:solidFill>
          <a:effectLst>
            <a:outerShdw blurRad="38100" dist="38100" dir="2700000" algn="tl">
              <a:srgbClr val="000000"/>
            </a:outerShdw>
          </a:effectLst>
          <a:latin typeface="Arial" pitchFamily="34" charset="0"/>
        </a:defRPr>
      </a:lvl3pPr>
      <a:lvl4pPr algn="ctr" rtl="0" eaLnBrk="0" fontAlgn="base" hangingPunct="0">
        <a:lnSpc>
          <a:spcPct val="95000"/>
        </a:lnSpc>
        <a:spcBef>
          <a:spcPct val="0"/>
        </a:spcBef>
        <a:spcAft>
          <a:spcPct val="0"/>
        </a:spcAft>
        <a:defRPr sz="2800" b="1">
          <a:solidFill>
            <a:srgbClr val="FF9933"/>
          </a:solidFill>
          <a:effectLst>
            <a:outerShdw blurRad="38100" dist="38100" dir="2700000" algn="tl">
              <a:srgbClr val="000000"/>
            </a:outerShdw>
          </a:effectLst>
          <a:latin typeface="Arial" pitchFamily="34" charset="0"/>
        </a:defRPr>
      </a:lvl4pPr>
      <a:lvl5pPr algn="ctr" rtl="0" eaLnBrk="0" fontAlgn="base" hangingPunct="0">
        <a:lnSpc>
          <a:spcPct val="95000"/>
        </a:lnSpc>
        <a:spcBef>
          <a:spcPct val="0"/>
        </a:spcBef>
        <a:spcAft>
          <a:spcPct val="0"/>
        </a:spcAft>
        <a:defRPr sz="2800" b="1">
          <a:solidFill>
            <a:srgbClr val="FF9933"/>
          </a:solidFill>
          <a:effectLst>
            <a:outerShdw blurRad="38100" dist="38100" dir="2700000" algn="tl">
              <a:srgbClr val="000000"/>
            </a:outerShdw>
          </a:effectLst>
          <a:latin typeface="Arial" pitchFamily="34" charset="0"/>
        </a:defRPr>
      </a:lvl5pPr>
      <a:lvl6pPr marL="457200" algn="ctr" rtl="0" eaLnBrk="0" fontAlgn="base" hangingPunct="0">
        <a:lnSpc>
          <a:spcPct val="95000"/>
        </a:lnSpc>
        <a:spcBef>
          <a:spcPct val="0"/>
        </a:spcBef>
        <a:spcAft>
          <a:spcPct val="0"/>
        </a:spcAft>
        <a:defRPr sz="2800" b="1">
          <a:solidFill>
            <a:schemeClr val="folHlink"/>
          </a:solidFill>
          <a:effectLst>
            <a:outerShdw blurRad="38100" dist="38100" dir="2700000" algn="tl">
              <a:srgbClr val="000000"/>
            </a:outerShdw>
          </a:effectLst>
          <a:latin typeface="Arial" pitchFamily="34" charset="0"/>
        </a:defRPr>
      </a:lvl6pPr>
      <a:lvl7pPr marL="914400" algn="ctr" rtl="0" eaLnBrk="0" fontAlgn="base" hangingPunct="0">
        <a:lnSpc>
          <a:spcPct val="95000"/>
        </a:lnSpc>
        <a:spcBef>
          <a:spcPct val="0"/>
        </a:spcBef>
        <a:spcAft>
          <a:spcPct val="0"/>
        </a:spcAft>
        <a:defRPr sz="2800" b="1">
          <a:solidFill>
            <a:schemeClr val="folHlink"/>
          </a:solidFill>
          <a:effectLst>
            <a:outerShdw blurRad="38100" dist="38100" dir="2700000" algn="tl">
              <a:srgbClr val="000000"/>
            </a:outerShdw>
          </a:effectLst>
          <a:latin typeface="Arial" pitchFamily="34" charset="0"/>
        </a:defRPr>
      </a:lvl7pPr>
      <a:lvl8pPr marL="1371600" algn="ctr" rtl="0" eaLnBrk="0" fontAlgn="base" hangingPunct="0">
        <a:lnSpc>
          <a:spcPct val="95000"/>
        </a:lnSpc>
        <a:spcBef>
          <a:spcPct val="0"/>
        </a:spcBef>
        <a:spcAft>
          <a:spcPct val="0"/>
        </a:spcAft>
        <a:defRPr sz="2800" b="1">
          <a:solidFill>
            <a:schemeClr val="folHlink"/>
          </a:solidFill>
          <a:effectLst>
            <a:outerShdw blurRad="38100" dist="38100" dir="2700000" algn="tl">
              <a:srgbClr val="000000"/>
            </a:outerShdw>
          </a:effectLst>
          <a:latin typeface="Arial" pitchFamily="34" charset="0"/>
        </a:defRPr>
      </a:lvl8pPr>
      <a:lvl9pPr marL="1828800" algn="ctr" rtl="0" eaLnBrk="0" fontAlgn="base" hangingPunct="0">
        <a:lnSpc>
          <a:spcPct val="95000"/>
        </a:lnSpc>
        <a:spcBef>
          <a:spcPct val="0"/>
        </a:spcBef>
        <a:spcAft>
          <a:spcPct val="0"/>
        </a:spcAft>
        <a:defRPr sz="2800" b="1">
          <a:solidFill>
            <a:schemeClr val="folHlink"/>
          </a:solidFill>
          <a:effectLst>
            <a:outerShdw blurRad="38100" dist="38100" dir="2700000" algn="tl">
              <a:srgbClr val="000000"/>
            </a:outerShdw>
          </a:effectLst>
          <a:latin typeface="Arial" pitchFamily="34" charset="0"/>
        </a:defRPr>
      </a:lvl9pPr>
    </p:titleStyle>
    <p:bodyStyle>
      <a:lvl1pPr marL="341313" indent="-341313" algn="l" rtl="0" eaLnBrk="0" fontAlgn="base" hangingPunct="0">
        <a:lnSpc>
          <a:spcPct val="95000"/>
        </a:lnSpc>
        <a:spcBef>
          <a:spcPct val="35000"/>
        </a:spcBef>
        <a:spcAft>
          <a:spcPct val="0"/>
        </a:spcAft>
        <a:buClr>
          <a:srgbClr val="FF6600"/>
        </a:buClr>
        <a:buSzPct val="117000"/>
        <a:buFont typeface="Arial" panose="020B0604020202020204" pitchFamily="34" charset="0"/>
        <a:buChar char="•"/>
        <a:defRPr sz="2600" b="1">
          <a:solidFill>
            <a:schemeClr val="tx1"/>
          </a:solidFill>
          <a:effectLst>
            <a:outerShdw blurRad="38100" dist="38100" dir="2700000" algn="tl">
              <a:srgbClr val="000000"/>
            </a:outerShdw>
          </a:effectLst>
          <a:latin typeface="+mn-lt"/>
          <a:ea typeface="+mn-ea"/>
          <a:cs typeface="+mn-cs"/>
        </a:defRPr>
      </a:lvl1pPr>
      <a:lvl2pPr marL="801688" indent="-346075" algn="l" rtl="0" eaLnBrk="0" fontAlgn="base" hangingPunct="0">
        <a:lnSpc>
          <a:spcPct val="95000"/>
        </a:lnSpc>
        <a:spcBef>
          <a:spcPct val="25000"/>
        </a:spcBef>
        <a:spcAft>
          <a:spcPct val="0"/>
        </a:spcAft>
        <a:buClr>
          <a:schemeClr val="accent2"/>
        </a:buClr>
        <a:buSzPct val="68000"/>
        <a:buFont typeface="Monotype Sorts"/>
        <a:buChar char="l"/>
        <a:defRPr sz="2600" b="1">
          <a:solidFill>
            <a:schemeClr val="tx1"/>
          </a:solidFill>
          <a:effectLst>
            <a:outerShdw blurRad="38100" dist="38100" dir="2700000" algn="tl">
              <a:srgbClr val="000000"/>
            </a:outerShdw>
          </a:effectLst>
          <a:latin typeface="+mn-lt"/>
        </a:defRPr>
      </a:lvl2pPr>
      <a:lvl3pPr marL="1147763" indent="-231775" algn="l" rtl="0" eaLnBrk="0" fontAlgn="base" hangingPunct="0">
        <a:lnSpc>
          <a:spcPct val="95000"/>
        </a:lnSpc>
        <a:spcBef>
          <a:spcPct val="15000"/>
        </a:spcBef>
        <a:spcAft>
          <a:spcPct val="0"/>
        </a:spcAft>
        <a:buClr>
          <a:schemeClr val="tx2"/>
        </a:buClr>
        <a:buFont typeface="Arial" panose="020B0604020202020204" pitchFamily="34" charset="0"/>
        <a:buChar char="•"/>
        <a:defRPr sz="2600" b="1" i="1">
          <a:solidFill>
            <a:schemeClr val="tx1"/>
          </a:solidFill>
          <a:effectLst>
            <a:outerShdw blurRad="38100" dist="38100" dir="2700000" algn="tl">
              <a:srgbClr val="000000"/>
            </a:outerShdw>
          </a:effectLst>
          <a:latin typeface="+mn-lt"/>
        </a:defRPr>
      </a:lvl3pPr>
      <a:lvl4pPr marL="1711325" indent="-171450" algn="l" rtl="0" eaLnBrk="0" fontAlgn="base" hangingPunct="0">
        <a:lnSpc>
          <a:spcPct val="95000"/>
        </a:lnSpc>
        <a:spcBef>
          <a:spcPct val="20000"/>
        </a:spcBef>
        <a:spcAft>
          <a:spcPct val="0"/>
        </a:spcAft>
        <a:buChar char="–"/>
        <a:defRPr sz="2000" b="1">
          <a:solidFill>
            <a:schemeClr val="tx1"/>
          </a:solidFill>
          <a:effectLst>
            <a:outerShdw blurRad="38100" dist="38100" dir="2700000" algn="tl">
              <a:srgbClr val="000000"/>
            </a:outerShdw>
          </a:effectLst>
          <a:latin typeface="+mn-lt"/>
        </a:defRPr>
      </a:lvl4pPr>
      <a:lvl5pPr marL="2000250" indent="-171450" algn="l" rtl="0" eaLnBrk="0" fontAlgn="base" hangingPunct="0">
        <a:lnSpc>
          <a:spcPct val="95000"/>
        </a:lnSpc>
        <a:spcBef>
          <a:spcPct val="20000"/>
        </a:spcBef>
        <a:spcAft>
          <a:spcPct val="0"/>
        </a:spcAft>
        <a:buChar char="»"/>
        <a:defRPr sz="2000" b="1">
          <a:solidFill>
            <a:schemeClr val="tx1"/>
          </a:solidFill>
          <a:effectLst>
            <a:outerShdw blurRad="38100" dist="38100" dir="2700000" algn="tl">
              <a:srgbClr val="000000"/>
            </a:outerShdw>
          </a:effectLst>
          <a:latin typeface="+mn-lt"/>
        </a:defRPr>
      </a:lvl5pPr>
      <a:lvl6pPr marL="2457450" indent="-171450" algn="l" rtl="0" eaLnBrk="0" fontAlgn="base" hangingPunct="0">
        <a:lnSpc>
          <a:spcPct val="95000"/>
        </a:lnSpc>
        <a:spcBef>
          <a:spcPct val="20000"/>
        </a:spcBef>
        <a:spcAft>
          <a:spcPct val="0"/>
        </a:spcAft>
        <a:buChar char="»"/>
        <a:defRPr sz="2000" b="1">
          <a:solidFill>
            <a:schemeClr val="tx1"/>
          </a:solidFill>
          <a:effectLst>
            <a:outerShdw blurRad="38100" dist="38100" dir="2700000" algn="tl">
              <a:srgbClr val="000000"/>
            </a:outerShdw>
          </a:effectLst>
          <a:latin typeface="+mn-lt"/>
        </a:defRPr>
      </a:lvl6pPr>
      <a:lvl7pPr marL="2914650" indent="-171450" algn="l" rtl="0" eaLnBrk="0" fontAlgn="base" hangingPunct="0">
        <a:lnSpc>
          <a:spcPct val="95000"/>
        </a:lnSpc>
        <a:spcBef>
          <a:spcPct val="20000"/>
        </a:spcBef>
        <a:spcAft>
          <a:spcPct val="0"/>
        </a:spcAft>
        <a:buChar char="»"/>
        <a:defRPr sz="2000" b="1">
          <a:solidFill>
            <a:schemeClr val="tx1"/>
          </a:solidFill>
          <a:effectLst>
            <a:outerShdw blurRad="38100" dist="38100" dir="2700000" algn="tl">
              <a:srgbClr val="000000"/>
            </a:outerShdw>
          </a:effectLst>
          <a:latin typeface="+mn-lt"/>
        </a:defRPr>
      </a:lvl7pPr>
      <a:lvl8pPr marL="3371850" indent="-171450" algn="l" rtl="0" eaLnBrk="0" fontAlgn="base" hangingPunct="0">
        <a:lnSpc>
          <a:spcPct val="95000"/>
        </a:lnSpc>
        <a:spcBef>
          <a:spcPct val="20000"/>
        </a:spcBef>
        <a:spcAft>
          <a:spcPct val="0"/>
        </a:spcAft>
        <a:buChar char="»"/>
        <a:defRPr sz="2000" b="1">
          <a:solidFill>
            <a:schemeClr val="tx1"/>
          </a:solidFill>
          <a:effectLst>
            <a:outerShdw blurRad="38100" dist="38100" dir="2700000" algn="tl">
              <a:srgbClr val="000000"/>
            </a:outerShdw>
          </a:effectLst>
          <a:latin typeface="+mn-lt"/>
        </a:defRPr>
      </a:lvl8pPr>
      <a:lvl9pPr marL="3829050" indent="-171450" algn="l" rtl="0" eaLnBrk="0" fontAlgn="base" hangingPunct="0">
        <a:lnSpc>
          <a:spcPct val="95000"/>
        </a:lnSpc>
        <a:spcBef>
          <a:spcPct val="20000"/>
        </a:spcBef>
        <a:spcAft>
          <a:spcPct val="0"/>
        </a:spcAft>
        <a:buChar char="»"/>
        <a:defRPr sz="2000" b="1">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4.emf"/><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7.xml"/><Relationship Id="rId1" Type="http://schemas.openxmlformats.org/officeDocument/2006/relationships/tags" Target="../tags/tag1.xml"/><Relationship Id="rId6" Type="http://schemas.openxmlformats.org/officeDocument/2006/relationships/image" Target="../media/image29.jpeg"/><Relationship Id="rId5" Type="http://schemas.openxmlformats.org/officeDocument/2006/relationships/image" Target="../media/image34.tiff"/><Relationship Id="rId4" Type="http://schemas.openxmlformats.org/officeDocument/2006/relationships/image" Target="../media/image33.tif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6.xml"/><Relationship Id="rId1" Type="http://schemas.openxmlformats.org/officeDocument/2006/relationships/tags" Target="../tags/tag2.xml"/><Relationship Id="rId5" Type="http://schemas.openxmlformats.org/officeDocument/2006/relationships/image" Target="../media/image35.pn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36.xml"/><Relationship Id="rId1" Type="http://schemas.openxmlformats.org/officeDocument/2006/relationships/tags" Target="../tags/tag3.xml"/><Relationship Id="rId6" Type="http://schemas.openxmlformats.org/officeDocument/2006/relationships/image" Target="../media/image29.jpe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36.xml"/><Relationship Id="rId1" Type="http://schemas.openxmlformats.org/officeDocument/2006/relationships/tags" Target="../tags/tag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36.xml"/><Relationship Id="rId1" Type="http://schemas.openxmlformats.org/officeDocument/2006/relationships/tags" Target="../tags/tag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36.xml"/><Relationship Id="rId1" Type="http://schemas.openxmlformats.org/officeDocument/2006/relationships/tags" Target="../tags/tag6.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36.xml"/><Relationship Id="rId1" Type="http://schemas.openxmlformats.org/officeDocument/2006/relationships/tags" Target="../tags/tag7.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6.xml"/><Relationship Id="rId1" Type="http://schemas.openxmlformats.org/officeDocument/2006/relationships/tags" Target="../tags/tag8.xml"/><Relationship Id="rId5" Type="http://schemas.openxmlformats.org/officeDocument/2006/relationships/image" Target="../media/image47.png"/><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36.xml"/><Relationship Id="rId1" Type="http://schemas.openxmlformats.org/officeDocument/2006/relationships/tags" Target="../tags/tag9.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55.xml"/><Relationship Id="rId1" Type="http://schemas.openxmlformats.org/officeDocument/2006/relationships/themeOverride" Target="../theme/themeOverr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36.xml"/><Relationship Id="rId1" Type="http://schemas.openxmlformats.org/officeDocument/2006/relationships/tags" Target="../tags/tag10.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36.xml"/><Relationship Id="rId1" Type="http://schemas.openxmlformats.org/officeDocument/2006/relationships/tags" Target="../tags/tag11.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9.jpe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6.xml"/><Relationship Id="rId1" Type="http://schemas.openxmlformats.org/officeDocument/2006/relationships/tags" Target="../tags/tag12.xml"/><Relationship Id="rId5" Type="http://schemas.openxmlformats.org/officeDocument/2006/relationships/image" Target="../media/image52.png"/><Relationship Id="rId4" Type="http://schemas.openxmlformats.org/officeDocument/2006/relationships/image" Target="../media/image29.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6.xml"/><Relationship Id="rId1" Type="http://schemas.openxmlformats.org/officeDocument/2006/relationships/tags" Target="../tags/tag13.xml"/><Relationship Id="rId5" Type="http://schemas.openxmlformats.org/officeDocument/2006/relationships/image" Target="../media/image53.png"/><Relationship Id="rId4" Type="http://schemas.openxmlformats.org/officeDocument/2006/relationships/image" Target="../media/image29.jpe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36.xml"/><Relationship Id="rId5" Type="http://schemas.openxmlformats.org/officeDocument/2006/relationships/image" Target="../media/image55.png"/><Relationship Id="rId4" Type="http://schemas.openxmlformats.org/officeDocument/2006/relationships/image" Target="../media/image29.jpeg"/></Relationships>
</file>

<file path=ppt/slides/_rels/slide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C76D2-053D-4580-8FB8-28168951DEBF}"/>
              </a:ext>
            </a:extLst>
          </p:cNvPr>
          <p:cNvSpPr>
            <a:spLocks noGrp="1"/>
          </p:cNvSpPr>
          <p:nvPr>
            <p:ph type="ctrTitle"/>
          </p:nvPr>
        </p:nvSpPr>
        <p:spPr/>
        <p:txBody>
          <a:bodyPr/>
          <a:lstStyle/>
          <a:p>
            <a:r>
              <a:rPr lang="en-US" sz="3600" dirty="0"/>
              <a:t>Aspirin in 2022: </a:t>
            </a:r>
            <a:br>
              <a:rPr lang="en-US" sz="3600" dirty="0"/>
            </a:br>
            <a:r>
              <a:rPr lang="en-US" sz="3600" dirty="0"/>
              <a:t>A New Aspirin for a New Chapter</a:t>
            </a:r>
          </a:p>
        </p:txBody>
      </p:sp>
      <p:sp>
        <p:nvSpPr>
          <p:cNvPr id="3" name="Subtitle 2">
            <a:extLst>
              <a:ext uri="{FF2B5EF4-FFF2-40B4-BE49-F238E27FC236}">
                <a16:creationId xmlns:a16="http://schemas.microsoft.com/office/drawing/2014/main" id="{21B84AEC-A296-4CBF-9518-E21CEF090E2F}"/>
              </a:ext>
            </a:extLst>
          </p:cNvPr>
          <p:cNvSpPr>
            <a:spLocks noGrp="1"/>
          </p:cNvSpPr>
          <p:nvPr>
            <p:ph type="subTitle" idx="1"/>
          </p:nvPr>
        </p:nvSpPr>
        <p:spPr>
          <a:xfrm>
            <a:off x="2895600" y="3886200"/>
            <a:ext cx="6400800" cy="518604"/>
          </a:xfrm>
        </p:spPr>
        <p:txBody>
          <a:bodyPr/>
          <a:lstStyle/>
          <a:p>
            <a:r>
              <a:rPr lang="en-US" dirty="0"/>
              <a:t>March 28, 2022</a:t>
            </a:r>
          </a:p>
        </p:txBody>
      </p:sp>
    </p:spTree>
    <p:extLst>
      <p:ext uri="{BB962C8B-B14F-4D97-AF65-F5344CB8AC3E}">
        <p14:creationId xmlns:p14="http://schemas.microsoft.com/office/powerpoint/2010/main" val="538111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3D1AD-AFCC-4AD0-93A5-9823991AB8E7}"/>
              </a:ext>
            </a:extLst>
          </p:cNvPr>
          <p:cNvSpPr>
            <a:spLocks noGrp="1"/>
          </p:cNvSpPr>
          <p:nvPr>
            <p:ph type="title"/>
          </p:nvPr>
        </p:nvSpPr>
        <p:spPr/>
        <p:txBody>
          <a:bodyPr/>
          <a:lstStyle/>
          <a:p>
            <a:r>
              <a:rPr lang="en-US" dirty="0"/>
              <a:t>Weight and Aspirin Dosing</a:t>
            </a:r>
          </a:p>
        </p:txBody>
      </p:sp>
      <p:sp>
        <p:nvSpPr>
          <p:cNvPr id="4" name="TextBox 3">
            <a:extLst>
              <a:ext uri="{FF2B5EF4-FFF2-40B4-BE49-F238E27FC236}">
                <a16:creationId xmlns:a16="http://schemas.microsoft.com/office/drawing/2014/main" id="{A4E1798C-40B8-44CF-942C-B01889C8FCE3}"/>
              </a:ext>
            </a:extLst>
          </p:cNvPr>
          <p:cNvSpPr txBox="1"/>
          <p:nvPr/>
        </p:nvSpPr>
        <p:spPr>
          <a:xfrm>
            <a:off x="246743" y="5772965"/>
            <a:ext cx="6212114" cy="276999"/>
          </a:xfrm>
          <a:prstGeom prst="rect">
            <a:avLst/>
          </a:prstGeom>
          <a:noFill/>
        </p:spPr>
        <p:txBody>
          <a:bodyPr wrap="square" rtlCol="0">
            <a:spAutoFit/>
          </a:bodyPr>
          <a:lstStyle/>
          <a:p>
            <a:r>
              <a:rPr lang="en-US" sz="1200" dirty="0"/>
              <a:t>Cox et al. Stroke, 2006; 37: 2153</a:t>
            </a:r>
          </a:p>
        </p:txBody>
      </p:sp>
      <p:pic>
        <p:nvPicPr>
          <p:cNvPr id="5" name="Picture 4">
            <a:extLst>
              <a:ext uri="{FF2B5EF4-FFF2-40B4-BE49-F238E27FC236}">
                <a16:creationId xmlns:a16="http://schemas.microsoft.com/office/drawing/2014/main" id="{D594BC0A-64A3-491B-8956-4EAFBF711D69}"/>
              </a:ext>
            </a:extLst>
          </p:cNvPr>
          <p:cNvPicPr>
            <a:picLocks noChangeAspect="1"/>
          </p:cNvPicPr>
          <p:nvPr/>
        </p:nvPicPr>
        <p:blipFill rotWithShape="1">
          <a:blip r:embed="rId3"/>
          <a:srcRect l="22738" t="30476" r="24167" b="43068"/>
          <a:stretch/>
        </p:blipFill>
        <p:spPr>
          <a:xfrm>
            <a:off x="1182914" y="1909853"/>
            <a:ext cx="9826172" cy="2753974"/>
          </a:xfrm>
          <a:prstGeom prst="rect">
            <a:avLst/>
          </a:prstGeom>
        </p:spPr>
      </p:pic>
    </p:spTree>
    <p:extLst>
      <p:ext uri="{BB962C8B-B14F-4D97-AF65-F5344CB8AC3E}">
        <p14:creationId xmlns:p14="http://schemas.microsoft.com/office/powerpoint/2010/main" val="3232167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E8DAF-0442-4D4F-A0B9-5AAC34233C55}"/>
              </a:ext>
            </a:extLst>
          </p:cNvPr>
          <p:cNvSpPr>
            <a:spLocks noGrp="1"/>
          </p:cNvSpPr>
          <p:nvPr>
            <p:ph type="title"/>
          </p:nvPr>
        </p:nvSpPr>
        <p:spPr/>
        <p:txBody>
          <a:bodyPr/>
          <a:lstStyle/>
          <a:p>
            <a:r>
              <a:rPr lang="en-US" dirty="0"/>
              <a:t>Weight and Aspirin Dosing</a:t>
            </a:r>
          </a:p>
        </p:txBody>
      </p:sp>
      <p:pic>
        <p:nvPicPr>
          <p:cNvPr id="6" name="Picture 5">
            <a:extLst>
              <a:ext uri="{FF2B5EF4-FFF2-40B4-BE49-F238E27FC236}">
                <a16:creationId xmlns:a16="http://schemas.microsoft.com/office/drawing/2014/main" id="{6A613B7F-9B22-4C16-B436-ED17A208CBD1}"/>
              </a:ext>
            </a:extLst>
          </p:cNvPr>
          <p:cNvPicPr>
            <a:picLocks noChangeAspect="1"/>
          </p:cNvPicPr>
          <p:nvPr/>
        </p:nvPicPr>
        <p:blipFill rotWithShape="1">
          <a:blip r:embed="rId3"/>
          <a:srcRect l="22857" t="25397" r="23929" b="21693"/>
          <a:stretch/>
        </p:blipFill>
        <p:spPr>
          <a:xfrm>
            <a:off x="1737360" y="1235697"/>
            <a:ext cx="8717280" cy="4875437"/>
          </a:xfrm>
          <a:prstGeom prst="rect">
            <a:avLst/>
          </a:prstGeom>
        </p:spPr>
      </p:pic>
      <p:sp>
        <p:nvSpPr>
          <p:cNvPr id="7" name="TextBox 6">
            <a:extLst>
              <a:ext uri="{FF2B5EF4-FFF2-40B4-BE49-F238E27FC236}">
                <a16:creationId xmlns:a16="http://schemas.microsoft.com/office/drawing/2014/main" id="{0E52EB37-83DA-4B8A-9A4D-F972EDD66967}"/>
              </a:ext>
            </a:extLst>
          </p:cNvPr>
          <p:cNvSpPr txBox="1"/>
          <p:nvPr/>
        </p:nvSpPr>
        <p:spPr>
          <a:xfrm>
            <a:off x="165463" y="5972634"/>
            <a:ext cx="6212114" cy="276999"/>
          </a:xfrm>
          <a:prstGeom prst="rect">
            <a:avLst/>
          </a:prstGeom>
          <a:noFill/>
        </p:spPr>
        <p:txBody>
          <a:bodyPr wrap="square" rtlCol="0">
            <a:spAutoFit/>
          </a:bodyPr>
          <a:lstStyle/>
          <a:p>
            <a:r>
              <a:rPr lang="en-US" sz="1200" dirty="0"/>
              <a:t>Cox et al. Stroke, 2006; 37: 2153</a:t>
            </a:r>
          </a:p>
        </p:txBody>
      </p:sp>
    </p:spTree>
    <p:extLst>
      <p:ext uri="{BB962C8B-B14F-4D97-AF65-F5344CB8AC3E}">
        <p14:creationId xmlns:p14="http://schemas.microsoft.com/office/powerpoint/2010/main" val="1054401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AAA1A-DE8C-422A-9A2E-350C0C2E946B}"/>
              </a:ext>
            </a:extLst>
          </p:cNvPr>
          <p:cNvSpPr>
            <a:spLocks noGrp="1"/>
          </p:cNvSpPr>
          <p:nvPr>
            <p:ph type="title"/>
          </p:nvPr>
        </p:nvSpPr>
        <p:spPr/>
        <p:txBody>
          <a:bodyPr/>
          <a:lstStyle/>
          <a:p>
            <a:r>
              <a:rPr lang="en-US" dirty="0"/>
              <a:t>Weight and Aspirin Dosing</a:t>
            </a:r>
          </a:p>
        </p:txBody>
      </p:sp>
      <p:pic>
        <p:nvPicPr>
          <p:cNvPr id="4" name="Content Placeholder 3">
            <a:extLst>
              <a:ext uri="{FF2B5EF4-FFF2-40B4-BE49-F238E27FC236}">
                <a16:creationId xmlns:a16="http://schemas.microsoft.com/office/drawing/2014/main" id="{055DCD95-434C-4F5C-ADF2-5170F7CE601B}"/>
              </a:ext>
            </a:extLst>
          </p:cNvPr>
          <p:cNvPicPr>
            <a:picLocks noGrp="1" noChangeAspect="1"/>
          </p:cNvPicPr>
          <p:nvPr>
            <p:ph idx="1"/>
          </p:nvPr>
        </p:nvPicPr>
        <p:blipFill rotWithShape="1">
          <a:blip r:embed="rId3"/>
          <a:srcRect l="37336" t="23777" r="38317" b="39186"/>
          <a:stretch/>
        </p:blipFill>
        <p:spPr>
          <a:xfrm>
            <a:off x="313036" y="1461246"/>
            <a:ext cx="5782964" cy="1649505"/>
          </a:xfrm>
          <a:prstGeom prst="rect">
            <a:avLst/>
          </a:prstGeom>
        </p:spPr>
      </p:pic>
      <p:pic>
        <p:nvPicPr>
          <p:cNvPr id="5" name="Picture 4">
            <a:extLst>
              <a:ext uri="{FF2B5EF4-FFF2-40B4-BE49-F238E27FC236}">
                <a16:creationId xmlns:a16="http://schemas.microsoft.com/office/drawing/2014/main" id="{0B10D64D-3F9A-404E-A97C-4928F93507AE}"/>
              </a:ext>
            </a:extLst>
          </p:cNvPr>
          <p:cNvPicPr>
            <a:picLocks noChangeAspect="1"/>
          </p:cNvPicPr>
          <p:nvPr/>
        </p:nvPicPr>
        <p:blipFill rotWithShape="1">
          <a:blip r:embed="rId4"/>
          <a:srcRect l="43456" t="53333" r="44779" b="23530"/>
          <a:stretch/>
        </p:blipFill>
        <p:spPr>
          <a:xfrm>
            <a:off x="690282" y="3263154"/>
            <a:ext cx="5405718" cy="1993358"/>
          </a:xfrm>
          <a:prstGeom prst="rect">
            <a:avLst/>
          </a:prstGeom>
        </p:spPr>
      </p:pic>
      <p:sp>
        <p:nvSpPr>
          <p:cNvPr id="6" name="TextBox 5">
            <a:extLst>
              <a:ext uri="{FF2B5EF4-FFF2-40B4-BE49-F238E27FC236}">
                <a16:creationId xmlns:a16="http://schemas.microsoft.com/office/drawing/2014/main" id="{09C4836F-E70C-4BD3-B02F-D989B5B4990D}"/>
              </a:ext>
            </a:extLst>
          </p:cNvPr>
          <p:cNvSpPr txBox="1"/>
          <p:nvPr/>
        </p:nvSpPr>
        <p:spPr>
          <a:xfrm>
            <a:off x="6902824" y="2385991"/>
            <a:ext cx="4840941" cy="1754326"/>
          </a:xfrm>
          <a:prstGeom prst="rect">
            <a:avLst/>
          </a:prstGeom>
          <a:noFill/>
        </p:spPr>
        <p:txBody>
          <a:bodyPr wrap="square" rtlCol="0">
            <a:spAutoFit/>
          </a:bodyPr>
          <a:lstStyle/>
          <a:p>
            <a:r>
              <a:rPr lang="en-US" b="1" dirty="0"/>
              <a:t>Neha’s Take:</a:t>
            </a:r>
          </a:p>
          <a:p>
            <a:r>
              <a:rPr lang="en-US" dirty="0"/>
              <a:t>We do not yet have enough evidence to justify changing dosage or frequency based on weight. We need weight-based dose-tailoring strategies to be tested in CV outcomes trials.</a:t>
            </a:r>
          </a:p>
        </p:txBody>
      </p:sp>
    </p:spTree>
    <p:extLst>
      <p:ext uri="{BB962C8B-B14F-4D97-AF65-F5344CB8AC3E}">
        <p14:creationId xmlns:p14="http://schemas.microsoft.com/office/powerpoint/2010/main" val="2114024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AD02E-8209-4C72-B7F3-04334FD56CB8}"/>
              </a:ext>
            </a:extLst>
          </p:cNvPr>
          <p:cNvSpPr>
            <a:spLocks noGrp="1"/>
          </p:cNvSpPr>
          <p:nvPr>
            <p:ph type="title"/>
          </p:nvPr>
        </p:nvSpPr>
        <p:spPr>
          <a:xfrm>
            <a:off x="838210" y="43550"/>
            <a:ext cx="10922620" cy="1107823"/>
          </a:xfrm>
        </p:spPr>
        <p:txBody>
          <a:bodyPr/>
          <a:lstStyle/>
          <a:p>
            <a:r>
              <a:rPr lang="en-US" sz="3200" b="1" dirty="0">
                <a:solidFill>
                  <a:schemeClr val="tx1">
                    <a:lumMod val="75000"/>
                    <a:lumOff val="25000"/>
                  </a:schemeClr>
                </a:solidFill>
                <a:latin typeface="Arial" panose="020B0604020202020204" pitchFamily="34" charset="0"/>
                <a:cs typeface="Arial" panose="020B0604020202020204" pitchFamily="34" charset="0"/>
              </a:rPr>
              <a:t>Aspirin Weight Interaction: By Formulation</a:t>
            </a:r>
          </a:p>
        </p:txBody>
      </p:sp>
      <p:sp>
        <p:nvSpPr>
          <p:cNvPr id="3" name="Rectangle 2">
            <a:extLst>
              <a:ext uri="{FF2B5EF4-FFF2-40B4-BE49-F238E27FC236}">
                <a16:creationId xmlns:a16="http://schemas.microsoft.com/office/drawing/2014/main" id="{80447252-E6E0-8E4B-AE71-3E05A62B6B85}"/>
              </a:ext>
            </a:extLst>
          </p:cNvPr>
          <p:cNvSpPr/>
          <p:nvPr/>
        </p:nvSpPr>
        <p:spPr>
          <a:xfrm>
            <a:off x="838210" y="1964674"/>
            <a:ext cx="5279957" cy="3785652"/>
          </a:xfrm>
          <a:prstGeom prst="rect">
            <a:avLst/>
          </a:prstGeom>
        </p:spPr>
        <p:txBody>
          <a:bodyPr wrap="square">
            <a:spAutoFit/>
          </a:bodyPr>
          <a:lstStyle/>
          <a:p>
            <a:r>
              <a:rPr lang="en-US" sz="1800" b="1" dirty="0">
                <a:solidFill>
                  <a:schemeClr val="tx1">
                    <a:lumMod val="75000"/>
                    <a:lumOff val="25000"/>
                  </a:schemeClr>
                </a:solidFill>
                <a:latin typeface="Arial" panose="020B0604020202020204" pitchFamily="34" charset="0"/>
                <a:cs typeface="Arial" panose="020B0604020202020204" pitchFamily="34" charset="0"/>
              </a:rPr>
              <a:t>Methods: </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2 randomized crossover studies in obese diabetic patients after 3 doses of 325 mg EC-ASA or PL-ASA were pooled at the patient level (n=183). </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Regression analysis determined the impact of weight on inhibition of thromboxane B2 (TXB2).</a:t>
            </a:r>
            <a:r>
              <a:rPr lang="en-US" altLang="en-US" sz="1800" dirty="0">
                <a:latin typeface="Arial" panose="020B0604020202020204" pitchFamily="34" charset="0"/>
                <a:cs typeface="Arial" panose="020B0604020202020204" pitchFamily="34" charset="0"/>
              </a:rPr>
              <a:t> </a:t>
            </a:r>
            <a:endParaRPr lang="en-US" altLang="en-US" sz="14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r>
              <a:rPr lang="en-US" sz="1800" b="1" dirty="0">
                <a:solidFill>
                  <a:schemeClr val="tx1">
                    <a:lumMod val="75000"/>
                    <a:lumOff val="25000"/>
                  </a:schemeClr>
                </a:solidFill>
                <a:latin typeface="Arial" panose="020B0604020202020204" pitchFamily="34" charset="0"/>
                <a:cs typeface="Arial" panose="020B0604020202020204" pitchFamily="34" charset="0"/>
              </a:rPr>
              <a:t>Results:</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There was a significantly earlier drop below the threshold of TxB2 inhibition with EC-ASA than PL-ASA (95 kg vs. 131 kg, p &lt; 0.001).</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Lower aspirin response with increased weight is dependent on type of aspirin formulation</a:t>
            </a:r>
            <a:r>
              <a:rPr lang="en-US" sz="1400" b="1" dirty="0">
                <a:solidFill>
                  <a:srgbClr val="FFFFFF"/>
                </a:solidFill>
                <a:latin typeface="Arial" panose="020B0604020202020204" pitchFamily="34" charset="0"/>
                <a:cs typeface="Arial" panose="020B0604020202020204" pitchFamily="34" charset="0"/>
              </a:rPr>
              <a:t>.</a:t>
            </a:r>
            <a:r>
              <a:rPr lang="en-US" sz="1400" dirty="0">
                <a:solidFill>
                  <a:srgbClr val="FFFFFF"/>
                </a:solidFill>
                <a:latin typeface="Arial" panose="020B0604020202020204" pitchFamily="34" charset="0"/>
                <a:cs typeface="Arial" panose="020B0604020202020204" pitchFamily="34" charset="0"/>
              </a:rPr>
              <a:t> </a:t>
            </a:r>
            <a:endParaRPr lang="en-US" dirty="0"/>
          </a:p>
        </p:txBody>
      </p:sp>
      <p:sp>
        <p:nvSpPr>
          <p:cNvPr id="7" name="Rectangle 6">
            <a:extLst>
              <a:ext uri="{FF2B5EF4-FFF2-40B4-BE49-F238E27FC236}">
                <a16:creationId xmlns:a16="http://schemas.microsoft.com/office/drawing/2014/main" id="{A1B65B22-BFE5-6442-A3D9-427345AB1004}"/>
              </a:ext>
            </a:extLst>
          </p:cNvPr>
          <p:cNvSpPr/>
          <p:nvPr/>
        </p:nvSpPr>
        <p:spPr>
          <a:xfrm>
            <a:off x="821738" y="1318343"/>
            <a:ext cx="5994698" cy="923330"/>
          </a:xfrm>
          <a:prstGeom prst="rect">
            <a:avLst/>
          </a:prstGeom>
        </p:spPr>
        <p:txBody>
          <a:bodyPr wrap="square">
            <a:spAutoFit/>
          </a:bodyPr>
          <a:lstStyle/>
          <a:p>
            <a:r>
              <a:rPr lang="en-US" sz="1800" b="1" i="1" dirty="0">
                <a:solidFill>
                  <a:schemeClr val="tx1">
                    <a:lumMod val="75000"/>
                    <a:lumOff val="25000"/>
                  </a:schemeClr>
                </a:solidFill>
                <a:latin typeface="Arial" panose="020B0604020202020204" pitchFamily="34" charset="0"/>
                <a:cs typeface="Arial" panose="020B0604020202020204" pitchFamily="34" charset="0"/>
              </a:rPr>
              <a:t>Lower aspirin response with increased weight is dependent on type of aspirin formulation. </a:t>
            </a:r>
          </a:p>
          <a:p>
            <a:endParaRPr lang="en-US" sz="1800" b="1" i="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5E0F276A-2894-8144-BB23-4E6B1660D87C}"/>
              </a:ext>
            </a:extLst>
          </p:cNvPr>
          <p:cNvPicPr>
            <a:picLocks noChangeAspect="1"/>
          </p:cNvPicPr>
          <p:nvPr/>
        </p:nvPicPr>
        <p:blipFill>
          <a:blip r:embed="rId3"/>
          <a:stretch>
            <a:fillRect/>
          </a:stretch>
        </p:blipFill>
        <p:spPr>
          <a:xfrm>
            <a:off x="20566885" y="11110911"/>
            <a:ext cx="10166663" cy="4036999"/>
          </a:xfrm>
          <a:prstGeom prst="rect">
            <a:avLst/>
          </a:prstGeom>
        </p:spPr>
      </p:pic>
      <p:pic>
        <p:nvPicPr>
          <p:cNvPr id="11" name="Picture 10">
            <a:extLst>
              <a:ext uri="{FF2B5EF4-FFF2-40B4-BE49-F238E27FC236}">
                <a16:creationId xmlns:a16="http://schemas.microsoft.com/office/drawing/2014/main" id="{F4B4A849-F286-C14C-9388-DEE9B55C6B0F}"/>
              </a:ext>
            </a:extLst>
          </p:cNvPr>
          <p:cNvPicPr>
            <a:picLocks noChangeAspect="1"/>
          </p:cNvPicPr>
          <p:nvPr/>
        </p:nvPicPr>
        <p:blipFill>
          <a:blip r:embed="rId3"/>
          <a:stretch>
            <a:fillRect/>
          </a:stretch>
        </p:blipFill>
        <p:spPr>
          <a:xfrm>
            <a:off x="20719285" y="11263311"/>
            <a:ext cx="10166663" cy="4036999"/>
          </a:xfrm>
          <a:prstGeom prst="rect">
            <a:avLst/>
          </a:prstGeom>
        </p:spPr>
      </p:pic>
      <p:pic>
        <p:nvPicPr>
          <p:cNvPr id="12" name="Picture 11">
            <a:extLst>
              <a:ext uri="{FF2B5EF4-FFF2-40B4-BE49-F238E27FC236}">
                <a16:creationId xmlns:a16="http://schemas.microsoft.com/office/drawing/2014/main" id="{0446811F-27DE-3D44-A69B-BA8A49D74015}"/>
              </a:ext>
            </a:extLst>
          </p:cNvPr>
          <p:cNvPicPr>
            <a:picLocks noChangeAspect="1"/>
          </p:cNvPicPr>
          <p:nvPr/>
        </p:nvPicPr>
        <p:blipFill>
          <a:blip r:embed="rId3"/>
          <a:stretch>
            <a:fillRect/>
          </a:stretch>
        </p:blipFill>
        <p:spPr>
          <a:xfrm>
            <a:off x="20871685" y="11415711"/>
            <a:ext cx="10166663" cy="4036999"/>
          </a:xfrm>
          <a:prstGeom prst="rect">
            <a:avLst/>
          </a:prstGeom>
        </p:spPr>
      </p:pic>
      <p:pic>
        <p:nvPicPr>
          <p:cNvPr id="13" name="Picture 12">
            <a:extLst>
              <a:ext uri="{FF2B5EF4-FFF2-40B4-BE49-F238E27FC236}">
                <a16:creationId xmlns:a16="http://schemas.microsoft.com/office/drawing/2014/main" id="{EB26BFC9-5775-2B4C-B545-53889E1E506D}"/>
              </a:ext>
            </a:extLst>
          </p:cNvPr>
          <p:cNvPicPr>
            <a:picLocks noChangeAspect="1"/>
          </p:cNvPicPr>
          <p:nvPr/>
        </p:nvPicPr>
        <p:blipFill>
          <a:blip r:embed="rId3"/>
          <a:stretch>
            <a:fillRect/>
          </a:stretch>
        </p:blipFill>
        <p:spPr>
          <a:xfrm>
            <a:off x="21024085" y="11568111"/>
            <a:ext cx="10166663" cy="4036999"/>
          </a:xfrm>
          <a:prstGeom prst="rect">
            <a:avLst/>
          </a:prstGeom>
        </p:spPr>
      </p:pic>
      <p:pic>
        <p:nvPicPr>
          <p:cNvPr id="19" name="Picture 18">
            <a:extLst>
              <a:ext uri="{FF2B5EF4-FFF2-40B4-BE49-F238E27FC236}">
                <a16:creationId xmlns:a16="http://schemas.microsoft.com/office/drawing/2014/main" id="{4AAFC347-4AD3-8443-A0F2-0577BB211A51}"/>
              </a:ext>
            </a:extLst>
          </p:cNvPr>
          <p:cNvPicPr>
            <a:picLocks noChangeAspect="1"/>
          </p:cNvPicPr>
          <p:nvPr/>
        </p:nvPicPr>
        <p:blipFill>
          <a:blip r:embed="rId4"/>
          <a:stretch>
            <a:fillRect/>
          </a:stretch>
        </p:blipFill>
        <p:spPr>
          <a:xfrm>
            <a:off x="7247172" y="1273665"/>
            <a:ext cx="3359868" cy="2583835"/>
          </a:xfrm>
          <a:prstGeom prst="rect">
            <a:avLst/>
          </a:prstGeom>
        </p:spPr>
      </p:pic>
      <p:pic>
        <p:nvPicPr>
          <p:cNvPr id="20" name="Picture 19">
            <a:extLst>
              <a:ext uri="{FF2B5EF4-FFF2-40B4-BE49-F238E27FC236}">
                <a16:creationId xmlns:a16="http://schemas.microsoft.com/office/drawing/2014/main" id="{1E2B5F7D-056B-7B4A-B7DD-EA1946EB8764}"/>
              </a:ext>
            </a:extLst>
          </p:cNvPr>
          <p:cNvPicPr>
            <a:picLocks noChangeAspect="1"/>
          </p:cNvPicPr>
          <p:nvPr/>
        </p:nvPicPr>
        <p:blipFill>
          <a:blip r:embed="rId5"/>
          <a:stretch>
            <a:fillRect/>
          </a:stretch>
        </p:blipFill>
        <p:spPr>
          <a:xfrm>
            <a:off x="7247172" y="3939749"/>
            <a:ext cx="3498820" cy="2610795"/>
          </a:xfrm>
          <a:prstGeom prst="rect">
            <a:avLst/>
          </a:prstGeom>
        </p:spPr>
      </p:pic>
      <p:sp>
        <p:nvSpPr>
          <p:cNvPr id="21" name="Rectangle 20">
            <a:extLst>
              <a:ext uri="{FF2B5EF4-FFF2-40B4-BE49-F238E27FC236}">
                <a16:creationId xmlns:a16="http://schemas.microsoft.com/office/drawing/2014/main" id="{52E684C3-3B65-6546-A4A8-7924B6541E1D}"/>
              </a:ext>
            </a:extLst>
          </p:cNvPr>
          <p:cNvSpPr/>
          <p:nvPr/>
        </p:nvSpPr>
        <p:spPr>
          <a:xfrm>
            <a:off x="430188" y="5859311"/>
            <a:ext cx="6096000" cy="307777"/>
          </a:xfrm>
          <a:prstGeom prst="rect">
            <a:avLst/>
          </a:prstGeom>
        </p:spPr>
        <p:txBody>
          <a:bodyPr>
            <a:spAutoFit/>
          </a:bodyPr>
          <a:lstStyle/>
          <a:p>
            <a:r>
              <a:rPr lang="en-US" sz="1400" b="1" dirty="0">
                <a:solidFill>
                  <a:srgbClr val="051B35"/>
                </a:solidFill>
                <a:latin typeface="Arial" panose="020B0604020202020204" pitchFamily="34" charset="0"/>
                <a:cs typeface="Arial" panose="020B0604020202020204" pitchFamily="34" charset="0"/>
              </a:rPr>
              <a:t>Bhatt DL</a:t>
            </a:r>
            <a:r>
              <a:rPr lang="en-US" sz="1400" b="1" dirty="0">
                <a:solidFill>
                  <a:srgbClr val="C0AE3E"/>
                </a:solidFill>
                <a:latin typeface="Arial" panose="020B0604020202020204" pitchFamily="34" charset="0"/>
                <a:cs typeface="Arial" panose="020B0604020202020204" pitchFamily="34" charset="0"/>
              </a:rPr>
              <a:t>,</a:t>
            </a:r>
            <a:r>
              <a:rPr lang="en-US" sz="1400" b="1" dirty="0">
                <a:solidFill>
                  <a:srgbClr val="10315A"/>
                </a:solidFill>
                <a:latin typeface="Arial" panose="020B0604020202020204" pitchFamily="34" charset="0"/>
                <a:cs typeface="Arial" panose="020B0604020202020204" pitchFamily="34" charset="0"/>
              </a:rPr>
              <a:t> et al. JACC 2020;75:1344.</a:t>
            </a:r>
            <a:endParaRPr lang="en-US" dirty="0"/>
          </a:p>
        </p:txBody>
      </p:sp>
      <p:sp>
        <p:nvSpPr>
          <p:cNvPr id="22" name="Rectangle 21">
            <a:extLst>
              <a:ext uri="{FF2B5EF4-FFF2-40B4-BE49-F238E27FC236}">
                <a16:creationId xmlns:a16="http://schemas.microsoft.com/office/drawing/2014/main" id="{0DCBB788-4E6E-FD41-8D32-4FA5065D5C35}"/>
              </a:ext>
            </a:extLst>
          </p:cNvPr>
          <p:cNvSpPr/>
          <p:nvPr/>
        </p:nvSpPr>
        <p:spPr>
          <a:xfrm>
            <a:off x="6832909" y="1273665"/>
            <a:ext cx="4189768" cy="53591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4149467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636EF4-01A8-1A40-A0A3-1D1F2A71CFE1}"/>
              </a:ext>
            </a:extLst>
          </p:cNvPr>
          <p:cNvPicPr>
            <a:picLocks noChangeAspect="1"/>
          </p:cNvPicPr>
          <p:nvPr/>
        </p:nvPicPr>
        <p:blipFill>
          <a:blip r:embed="rId3"/>
          <a:stretch>
            <a:fillRect/>
          </a:stretch>
        </p:blipFill>
        <p:spPr>
          <a:xfrm>
            <a:off x="5593978" y="1703961"/>
            <a:ext cx="6166852" cy="4370153"/>
          </a:xfrm>
          <a:prstGeom prst="rect">
            <a:avLst/>
          </a:prstGeom>
        </p:spPr>
      </p:pic>
      <p:sp>
        <p:nvSpPr>
          <p:cNvPr id="8" name="Rectangle 7">
            <a:extLst>
              <a:ext uri="{FF2B5EF4-FFF2-40B4-BE49-F238E27FC236}">
                <a16:creationId xmlns:a16="http://schemas.microsoft.com/office/drawing/2014/main" id="{B393B352-14E0-BA4C-98F0-ABBDF9A737DC}"/>
              </a:ext>
            </a:extLst>
          </p:cNvPr>
          <p:cNvSpPr/>
          <p:nvPr/>
        </p:nvSpPr>
        <p:spPr>
          <a:xfrm>
            <a:off x="269805" y="5920225"/>
            <a:ext cx="11312595" cy="369332"/>
          </a:xfrm>
          <a:prstGeom prst="rect">
            <a:avLst/>
          </a:prstGeom>
        </p:spPr>
        <p:txBody>
          <a:bodyPr wrap="square">
            <a:spAutoFit/>
          </a:bodyPr>
          <a:lstStyle/>
          <a:p>
            <a:r>
              <a:rPr lang="en-US" sz="1400" b="1" dirty="0">
                <a:solidFill>
                  <a:srgbClr val="051B35"/>
                </a:solidFill>
                <a:latin typeface="Arial" panose="020B0604020202020204" pitchFamily="34" charset="0"/>
                <a:cs typeface="Arial" panose="020B0604020202020204" pitchFamily="34" charset="0"/>
              </a:rPr>
              <a:t>Del Bianco-Rondeau M. </a:t>
            </a:r>
            <a:r>
              <a:rPr lang="en-US" sz="1400" b="1" dirty="0" err="1">
                <a:solidFill>
                  <a:srgbClr val="051B35"/>
                </a:solidFill>
                <a:latin typeface="Arial" panose="020B0604020202020204" pitchFamily="34" charset="0"/>
                <a:cs typeface="Arial" panose="020B0604020202020204" pitchFamily="34" charset="0"/>
              </a:rPr>
              <a:t>Thromb</a:t>
            </a:r>
            <a:r>
              <a:rPr lang="en-US" sz="1400" b="1" dirty="0">
                <a:solidFill>
                  <a:srgbClr val="051B35"/>
                </a:solidFill>
                <a:latin typeface="Arial" panose="020B0604020202020204" pitchFamily="34" charset="0"/>
                <a:cs typeface="Arial" panose="020B0604020202020204" pitchFamily="34" charset="0"/>
              </a:rPr>
              <a:t> </a:t>
            </a:r>
            <a:r>
              <a:rPr lang="en-US" sz="1400" b="1" dirty="0" err="1">
                <a:solidFill>
                  <a:srgbClr val="051B35"/>
                </a:solidFill>
                <a:latin typeface="Arial" panose="020B0604020202020204" pitchFamily="34" charset="0"/>
                <a:cs typeface="Arial" panose="020B0604020202020204" pitchFamily="34" charset="0"/>
              </a:rPr>
              <a:t>Haemost</a:t>
            </a:r>
            <a:r>
              <a:rPr lang="en-US" sz="1400" b="1" dirty="0">
                <a:solidFill>
                  <a:srgbClr val="051B35"/>
                </a:solidFill>
                <a:latin typeface="Arial" panose="020B0604020202020204" pitchFamily="34" charset="0"/>
                <a:cs typeface="Arial" panose="020B0604020202020204" pitchFamily="34" charset="0"/>
              </a:rPr>
              <a:t>. 2022. </a:t>
            </a:r>
            <a:r>
              <a:rPr lang="en-US" sz="1400" b="1" dirty="0" err="1">
                <a:solidFill>
                  <a:srgbClr val="051B35"/>
                </a:solidFill>
                <a:latin typeface="Arial" panose="020B0604020202020204" pitchFamily="34" charset="0"/>
                <a:cs typeface="Arial" panose="020B0604020202020204" pitchFamily="34" charset="0"/>
              </a:rPr>
              <a:t>doi</a:t>
            </a:r>
            <a:r>
              <a:rPr lang="en-US" sz="1400" b="1" dirty="0">
                <a:solidFill>
                  <a:srgbClr val="051B35"/>
                </a:solidFill>
                <a:latin typeface="Arial" panose="020B0604020202020204" pitchFamily="34" charset="0"/>
                <a:cs typeface="Arial" panose="020B0604020202020204" pitchFamily="34" charset="0"/>
              </a:rPr>
              <a:t>: 10.1055/s-0042-1743469</a:t>
            </a:r>
            <a:r>
              <a:rPr lang="en-US" dirty="0">
                <a:solidFill>
                  <a:srgbClr val="212121"/>
                </a:solidFill>
                <a:latin typeface="BlinkMacSystemFont"/>
              </a:rPr>
              <a:t>.</a:t>
            </a:r>
            <a:endParaRPr lang="en-US" dirty="0"/>
          </a:p>
        </p:txBody>
      </p:sp>
      <p:sp>
        <p:nvSpPr>
          <p:cNvPr id="10" name="Rectangle 9">
            <a:extLst>
              <a:ext uri="{FF2B5EF4-FFF2-40B4-BE49-F238E27FC236}">
                <a16:creationId xmlns:a16="http://schemas.microsoft.com/office/drawing/2014/main" id="{06184135-CD25-B240-8A1F-61837904B157}"/>
              </a:ext>
            </a:extLst>
          </p:cNvPr>
          <p:cNvSpPr/>
          <p:nvPr/>
        </p:nvSpPr>
        <p:spPr>
          <a:xfrm>
            <a:off x="5931620" y="1242296"/>
            <a:ext cx="5829210" cy="615553"/>
          </a:xfrm>
          <a:prstGeom prst="rect">
            <a:avLst/>
          </a:prstGeom>
        </p:spPr>
        <p:txBody>
          <a:bodyPr wrap="square">
            <a:spAutoFit/>
          </a:bodyPr>
          <a:lstStyle/>
          <a:p>
            <a:r>
              <a:rPr lang="en-US" sz="1600" b="1" dirty="0">
                <a:latin typeface="Arial" panose="020B0604020202020204" pitchFamily="34" charset="0"/>
                <a:cs typeface="Arial" panose="020B0604020202020204" pitchFamily="34" charset="0"/>
              </a:rPr>
              <a:t>Faster platelet function recovery in patients with diabetes</a:t>
            </a:r>
          </a:p>
          <a:p>
            <a:endParaRPr lang="en-US" sz="1800" b="1" i="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28209885-FB06-0248-B265-E689C59FF3ED}"/>
              </a:ext>
            </a:extLst>
          </p:cNvPr>
          <p:cNvSpPr/>
          <p:nvPr/>
        </p:nvSpPr>
        <p:spPr>
          <a:xfrm>
            <a:off x="818723" y="1311708"/>
            <a:ext cx="5109882" cy="3724096"/>
          </a:xfrm>
          <a:prstGeom prst="rect">
            <a:avLst/>
          </a:prstGeom>
        </p:spPr>
        <p:txBody>
          <a:bodyPr wrap="square">
            <a:spAutoFit/>
          </a:bodyPr>
          <a:lstStyle/>
          <a:p>
            <a:endParaRPr lang="en-US" sz="1800" b="1" i="1"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sz="1800" dirty="0">
                <a:latin typeface="Arial" panose="020B0604020202020204" pitchFamily="34" charset="0"/>
                <a:cs typeface="Arial" panose="020B0604020202020204" pitchFamily="34" charset="0"/>
              </a:rPr>
              <a:t>Diabetes increases baseline platelet reactivity</a:t>
            </a:r>
          </a:p>
          <a:p>
            <a:pPr marL="285750" indent="-285750">
              <a:spcAft>
                <a:spcPts val="600"/>
              </a:spcAft>
              <a:buFont typeface="Arial" panose="020B0604020202020204" pitchFamily="34" charset="0"/>
              <a:buChar char="•"/>
            </a:pPr>
            <a:r>
              <a:rPr lang="en-US" sz="1800" dirty="0">
                <a:latin typeface="Arial" panose="020B0604020202020204" pitchFamily="34" charset="0"/>
                <a:cs typeface="Arial" panose="020B0604020202020204" pitchFamily="34" charset="0"/>
              </a:rPr>
              <a:t>Increased platelet turnover</a:t>
            </a:r>
          </a:p>
          <a:p>
            <a:pPr marL="285750" indent="-285750">
              <a:spcAft>
                <a:spcPts val="600"/>
              </a:spcAft>
              <a:buFont typeface="Arial" panose="020B0604020202020204" pitchFamily="34" charset="0"/>
              <a:buChar char="•"/>
            </a:pPr>
            <a:r>
              <a:rPr lang="en-US" sz="1800" dirty="0">
                <a:latin typeface="Arial" panose="020B0604020202020204" pitchFamily="34" charset="0"/>
                <a:cs typeface="Arial" panose="020B0604020202020204" pitchFamily="34" charset="0"/>
              </a:rPr>
              <a:t>‘</a:t>
            </a:r>
            <a:r>
              <a:rPr lang="en-US" sz="1800" dirty="0" err="1">
                <a:latin typeface="Arial" panose="020B0604020202020204" pitchFamily="34" charset="0"/>
                <a:cs typeface="Arial" panose="020B0604020202020204" pitchFamily="34" charset="0"/>
              </a:rPr>
              <a:t>Chronopharmacology</a:t>
            </a:r>
            <a:r>
              <a:rPr lang="en-US" sz="1800" dirty="0">
                <a:latin typeface="Arial" panose="020B0604020202020204" pitchFamily="34" charset="0"/>
                <a:cs typeface="Arial" panose="020B0604020202020204" pitchFamily="34" charset="0"/>
              </a:rPr>
              <a:t>’ (more frequent administration, timing of dose) may be important</a:t>
            </a:r>
          </a:p>
          <a:p>
            <a:pPr marL="285750" indent="-285750">
              <a:spcAft>
                <a:spcPts val="600"/>
              </a:spcAft>
              <a:buFont typeface="Arial" panose="020B0604020202020204" pitchFamily="34" charset="0"/>
              <a:buChar char="•"/>
            </a:pPr>
            <a:r>
              <a:rPr lang="en-US" sz="1800" dirty="0">
                <a:latin typeface="Arial" panose="020B0604020202020204" pitchFamily="34" charset="0"/>
                <a:cs typeface="Arial" panose="020B0604020202020204" pitchFamily="34" charset="0"/>
              </a:rPr>
              <a:t>Obesity, frequently present with diabetes, may also alter the PK of aspirin (increased distribution volume)</a:t>
            </a:r>
          </a:p>
          <a:p>
            <a:pPr marL="285750" indent="-285750">
              <a:spcAft>
                <a:spcPts val="600"/>
              </a:spcAft>
              <a:buFont typeface="Arial" panose="020B0604020202020204" pitchFamily="34" charset="0"/>
              <a:buChar char="•"/>
            </a:pPr>
            <a:r>
              <a:rPr lang="en-US" sz="1800" dirty="0">
                <a:latin typeface="Arial" panose="020B0604020202020204" pitchFamily="34" charset="0"/>
                <a:cs typeface="Arial" panose="020B0604020202020204" pitchFamily="34" charset="0"/>
              </a:rPr>
              <a:t>Erratic absorption of enteric aspirin may be exacerbated by impaired gastroparesis in diabetes</a:t>
            </a:r>
            <a:endParaRPr lang="en-US" sz="1800" b="1" i="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B4A2382F-5D6A-43EF-9078-7016217C1F1B}"/>
              </a:ext>
            </a:extLst>
          </p:cNvPr>
          <p:cNvSpPr>
            <a:spLocks noGrp="1"/>
          </p:cNvSpPr>
          <p:nvPr>
            <p:ph type="title"/>
          </p:nvPr>
        </p:nvSpPr>
        <p:spPr>
          <a:xfrm>
            <a:off x="609600" y="304801"/>
            <a:ext cx="10972800" cy="762001"/>
          </a:xfrm>
        </p:spPr>
        <p:txBody>
          <a:bodyPr/>
          <a:lstStyle/>
          <a:p>
            <a:r>
              <a:rPr lang="en-US" dirty="0"/>
              <a:t>Aspirin in Patients with Diabetes</a:t>
            </a:r>
          </a:p>
        </p:txBody>
      </p:sp>
    </p:spTree>
    <p:extLst>
      <p:ext uri="{BB962C8B-B14F-4D97-AF65-F5344CB8AC3E}">
        <p14:creationId xmlns:p14="http://schemas.microsoft.com/office/powerpoint/2010/main" val="3314295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EC555-F34F-4965-9DBD-43207D39157C}"/>
              </a:ext>
            </a:extLst>
          </p:cNvPr>
          <p:cNvSpPr>
            <a:spLocks noGrp="1"/>
          </p:cNvSpPr>
          <p:nvPr>
            <p:ph type="title"/>
          </p:nvPr>
        </p:nvSpPr>
        <p:spPr/>
        <p:txBody>
          <a:bodyPr/>
          <a:lstStyle/>
          <a:p>
            <a:r>
              <a:rPr lang="en-US" dirty="0"/>
              <a:t>Aspirin in Patients with Diabetes</a:t>
            </a:r>
          </a:p>
        </p:txBody>
      </p:sp>
      <p:sp>
        <p:nvSpPr>
          <p:cNvPr id="4" name="TextBox 3">
            <a:extLst>
              <a:ext uri="{FF2B5EF4-FFF2-40B4-BE49-F238E27FC236}">
                <a16:creationId xmlns:a16="http://schemas.microsoft.com/office/drawing/2014/main" id="{5309B518-4FC3-48C9-B718-A48E268A9D42}"/>
              </a:ext>
            </a:extLst>
          </p:cNvPr>
          <p:cNvSpPr txBox="1"/>
          <p:nvPr/>
        </p:nvSpPr>
        <p:spPr>
          <a:xfrm>
            <a:off x="403412" y="5844988"/>
            <a:ext cx="5181600" cy="276999"/>
          </a:xfrm>
          <a:prstGeom prst="rect">
            <a:avLst/>
          </a:prstGeom>
          <a:noFill/>
        </p:spPr>
        <p:txBody>
          <a:bodyPr wrap="square" rtlCol="0">
            <a:spAutoFit/>
          </a:bodyPr>
          <a:lstStyle/>
          <a:p>
            <a:r>
              <a:rPr lang="en-US" sz="1200" dirty="0"/>
              <a:t>Bhatt et al. JACC 2017; 69: 603.</a:t>
            </a:r>
          </a:p>
        </p:txBody>
      </p:sp>
      <p:pic>
        <p:nvPicPr>
          <p:cNvPr id="2052" name="Picture 4" descr="https://ars.els-cdn.com/content/image/1-s2.0-S0735109716373235-gr1_lrg.jpg">
            <a:extLst>
              <a:ext uri="{FF2B5EF4-FFF2-40B4-BE49-F238E27FC236}">
                <a16:creationId xmlns:a16="http://schemas.microsoft.com/office/drawing/2014/main" id="{556C962A-F935-43D6-9A89-07D030AEE8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640" y="1731880"/>
            <a:ext cx="5015143" cy="3394237"/>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2054" name="Picture 6" descr="https://ars.els-cdn.com/content/image/1-s2.0-S0735109716373235-fx1_lrg.jpg">
            <a:extLst>
              <a:ext uri="{FF2B5EF4-FFF2-40B4-BE49-F238E27FC236}">
                <a16:creationId xmlns:a16="http://schemas.microsoft.com/office/drawing/2014/main" id="{7AE7B93B-836F-477D-B30D-189D7578F1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306" y="1503269"/>
            <a:ext cx="6275294" cy="3851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5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44500" y="3810000"/>
            <a:ext cx="11049000" cy="1654968"/>
          </a:xfrm>
        </p:spPr>
        <p:txBody>
          <a:bodyPr/>
          <a:lstStyle/>
          <a:p>
            <a:r>
              <a:rPr lang="en-US" dirty="0"/>
              <a:t>Jacqueline E. Tamis-Holland</a:t>
            </a:r>
          </a:p>
          <a:p>
            <a:r>
              <a:rPr lang="en-US" dirty="0"/>
              <a:t>Professor of Medicine, Icahn School of Medicine at Mount Sinai</a:t>
            </a:r>
          </a:p>
          <a:p>
            <a:r>
              <a:rPr lang="en-US" dirty="0"/>
              <a:t>Associate Director, Mount Sinai Morningside Cardiac Catheterization Laboratory</a:t>
            </a:r>
          </a:p>
          <a:p>
            <a:r>
              <a:rPr lang="en-US" dirty="0"/>
              <a:t>Program Director, Mount Sinai Morningside-Bronx Care Cardiology Fellowship</a:t>
            </a:r>
          </a:p>
        </p:txBody>
      </p:sp>
      <p:sp>
        <p:nvSpPr>
          <p:cNvPr id="3" name="Title 2"/>
          <p:cNvSpPr>
            <a:spLocks noGrp="1"/>
          </p:cNvSpPr>
          <p:nvPr>
            <p:ph type="ctrTitle"/>
          </p:nvPr>
        </p:nvSpPr>
        <p:spPr/>
        <p:txBody>
          <a:bodyPr/>
          <a:lstStyle/>
          <a:p>
            <a:r>
              <a:rPr lang="en-US" sz="3333" b="0" dirty="0">
                <a:latin typeface="Arial" panose="020B0604020202020204" pitchFamily="34" charset="0"/>
                <a:cs typeface="Arial" panose="020B0604020202020204" pitchFamily="34" charset="0"/>
              </a:rPr>
              <a:t>Guideline Recommendations for Aspirin Use after Coronary Revascularization</a:t>
            </a:r>
          </a:p>
        </p:txBody>
      </p:sp>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021749" y="5969000"/>
            <a:ext cx="671926" cy="698500"/>
          </a:xfrm>
          <a:prstGeom prst="rect">
            <a:avLst/>
          </a:prstGeom>
        </p:spPr>
      </p:pic>
    </p:spTree>
    <p:extLst>
      <p:ext uri="{BB962C8B-B14F-4D97-AF65-F5344CB8AC3E}">
        <p14:creationId xmlns:p14="http://schemas.microsoft.com/office/powerpoint/2010/main" val="4069114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71500" y="2673720"/>
            <a:ext cx="10731500" cy="3683000"/>
          </a:xfrm>
        </p:spPr>
        <p:txBody>
          <a:bodyPr/>
          <a:lstStyle/>
          <a:p>
            <a:pPr algn="ctr"/>
            <a:r>
              <a:rPr lang="en-US" sz="3000" dirty="0"/>
              <a:t>I, Jacqueline E. Tamis-Holland do not have any relevant disclosures </a:t>
            </a:r>
          </a:p>
        </p:txBody>
      </p:sp>
      <p:sp>
        <p:nvSpPr>
          <p:cNvPr id="3" name="Subtitle 2"/>
          <p:cNvSpPr>
            <a:spLocks noGrp="1"/>
          </p:cNvSpPr>
          <p:nvPr>
            <p:ph type="subTitle" idx="1"/>
          </p:nvPr>
        </p:nvSpPr>
        <p:spPr/>
        <p:txBody>
          <a:bodyPr/>
          <a:lstStyle/>
          <a:p>
            <a:endParaRPr lang="en-US" dirty="0"/>
          </a:p>
        </p:txBody>
      </p:sp>
      <p:sp>
        <p:nvSpPr>
          <p:cNvPr id="4" name="Title 3"/>
          <p:cNvSpPr>
            <a:spLocks noGrp="1"/>
          </p:cNvSpPr>
          <p:nvPr>
            <p:ph type="ctrTitle"/>
          </p:nvPr>
        </p:nvSpPr>
        <p:spPr/>
        <p:txBody>
          <a:bodyPr/>
          <a:lstStyle/>
          <a:p>
            <a:r>
              <a:rPr lang="en-US" sz="3333" b="0" dirty="0">
                <a:latin typeface="Arial" panose="020B0604020202020204" pitchFamily="34" charset="0"/>
                <a:cs typeface="Arial" panose="020B0604020202020204" pitchFamily="34" charset="0"/>
              </a:rPr>
              <a:t>Disclosure</a:t>
            </a:r>
          </a:p>
        </p:txBody>
      </p:sp>
      <p:sp>
        <p:nvSpPr>
          <p:cNvPr id="5" name="Slide Number Placeholder 4"/>
          <p:cNvSpPr>
            <a:spLocks noGrp="1"/>
          </p:cNvSpPr>
          <p:nvPr>
            <p:ph type="sldNum" sz="quarter" idx="4"/>
          </p:nvPr>
        </p:nvSpPr>
        <p:spPr/>
        <p:txBody>
          <a:bodyPr/>
          <a:lstStyle/>
          <a:p>
            <a:pPr defTabSz="761970" eaLnBrk="0" fontAlgn="base" hangingPunct="0">
              <a:spcBef>
                <a:spcPct val="0"/>
              </a:spcBef>
              <a:spcAft>
                <a:spcPct val="0"/>
              </a:spcAft>
            </a:pPr>
            <a:fld id="{01CD3B2E-BC1C-6C4D-9D91-A67B950EE325}" type="slidenum">
              <a:rPr lang="en-US"/>
              <a:pPr defTabSz="761970" eaLnBrk="0" fontAlgn="base" hangingPunct="0">
                <a:spcBef>
                  <a:spcPct val="0"/>
                </a:spcBef>
                <a:spcAft>
                  <a:spcPct val="0"/>
                </a:spcAft>
              </a:pPr>
              <a:t>17</a:t>
            </a:fld>
            <a:endParaRPr lang="en-US" dirty="0"/>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537651" y="6378318"/>
            <a:ext cx="400349" cy="416183"/>
          </a:xfrm>
          <a:prstGeom prst="rect">
            <a:avLst/>
          </a:prstGeom>
        </p:spPr>
      </p:pic>
    </p:spTree>
    <p:extLst>
      <p:ext uri="{BB962C8B-B14F-4D97-AF65-F5344CB8AC3E}">
        <p14:creationId xmlns:p14="http://schemas.microsoft.com/office/powerpoint/2010/main" val="935974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pPr defTabSz="761970" eaLnBrk="0" fontAlgn="base" hangingPunct="0">
              <a:spcBef>
                <a:spcPct val="0"/>
              </a:spcBef>
              <a:spcAft>
                <a:spcPct val="0"/>
              </a:spcAft>
            </a:pPr>
            <a:fld id="{01CD3B2E-BC1C-6C4D-9D91-A67B950EE325}" type="slidenum">
              <a:rPr lang="en-US"/>
              <a:pPr defTabSz="761970" eaLnBrk="0" fontAlgn="base" hangingPunct="0">
                <a:spcBef>
                  <a:spcPct val="0"/>
                </a:spcBef>
                <a:spcAft>
                  <a:spcPct val="0"/>
                </a:spcAft>
              </a:pPr>
              <a:t>18</a:t>
            </a:fld>
            <a:endParaRPr lang="en-US" dirty="0"/>
          </a:p>
        </p:txBody>
      </p:sp>
      <p:sp>
        <p:nvSpPr>
          <p:cNvPr id="11" name="Text Placeholder 5">
            <a:extLst>
              <a:ext uri="{FF2B5EF4-FFF2-40B4-BE49-F238E27FC236}">
                <a16:creationId xmlns:a16="http://schemas.microsoft.com/office/drawing/2014/main" id="{1323821C-2862-4DCC-925A-21606BC494D0}"/>
              </a:ext>
            </a:extLst>
          </p:cNvPr>
          <p:cNvSpPr txBox="1">
            <a:spLocks/>
          </p:cNvSpPr>
          <p:nvPr/>
        </p:nvSpPr>
        <p:spPr>
          <a:xfrm>
            <a:off x="730249" y="2435204"/>
            <a:ext cx="5461000" cy="39227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492" indent="-190492" defTabSz="761970">
              <a:spcBef>
                <a:spcPts val="833"/>
              </a:spcBef>
            </a:pPr>
            <a:endParaRPr lang="en-US" sz="2333" dirty="0">
              <a:solidFill>
                <a:prstClr val="black"/>
              </a:solidFill>
              <a:latin typeface="Calibri" panose="020F0502020204030204"/>
            </a:endParaRPr>
          </a:p>
          <a:p>
            <a:pPr marL="190492" indent="-190492" defTabSz="761970">
              <a:spcBef>
                <a:spcPts val="833"/>
              </a:spcBef>
            </a:pPr>
            <a:endParaRPr lang="en-US" sz="2333" dirty="0">
              <a:solidFill>
                <a:prstClr val="black"/>
              </a:solidFill>
              <a:latin typeface="Calibri" panose="020F0502020204030204"/>
            </a:endParaRPr>
          </a:p>
        </p:txBody>
      </p:sp>
      <p:pic>
        <p:nvPicPr>
          <p:cNvPr id="13" name="Picture 1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537651" y="6378318"/>
            <a:ext cx="400349" cy="416183"/>
          </a:xfrm>
          <a:prstGeom prst="rect">
            <a:avLst/>
          </a:prstGeom>
        </p:spPr>
      </p:pic>
      <p:sp>
        <p:nvSpPr>
          <p:cNvPr id="2" name="Subtitle 1"/>
          <p:cNvSpPr>
            <a:spLocks noGrp="1"/>
          </p:cNvSpPr>
          <p:nvPr>
            <p:ph type="subTitle" idx="1"/>
          </p:nvPr>
        </p:nvSpPr>
        <p:spPr/>
        <p:txBody>
          <a:bodyPr/>
          <a:lstStyle/>
          <a:p>
            <a:endParaRPr lang="en-US"/>
          </a:p>
        </p:txBody>
      </p:sp>
      <p:sp>
        <p:nvSpPr>
          <p:cNvPr id="3" name="Title 2"/>
          <p:cNvSpPr>
            <a:spLocks noGrp="1"/>
          </p:cNvSpPr>
          <p:nvPr>
            <p:ph type="ctrTitle"/>
          </p:nvPr>
        </p:nvSpPr>
        <p:spPr/>
        <p:txBody>
          <a:bodyPr/>
          <a:lstStyle/>
          <a:p>
            <a:endParaRPr lang="en-US"/>
          </a:p>
        </p:txBody>
      </p:sp>
      <p:pic>
        <p:nvPicPr>
          <p:cNvPr id="6" name="Picture 5"/>
          <p:cNvPicPr>
            <a:picLocks noChangeAspect="1"/>
          </p:cNvPicPr>
          <p:nvPr/>
        </p:nvPicPr>
        <p:blipFill>
          <a:blip r:embed="rId3"/>
          <a:stretch>
            <a:fillRect/>
          </a:stretch>
        </p:blipFill>
        <p:spPr>
          <a:xfrm>
            <a:off x="3302000" y="317500"/>
            <a:ext cx="6018695" cy="5767917"/>
          </a:xfrm>
          <a:prstGeom prst="rect">
            <a:avLst/>
          </a:prstGeom>
          <a:ln>
            <a:solidFill>
              <a:schemeClr val="accent2"/>
            </a:solidFill>
          </a:ln>
        </p:spPr>
      </p:pic>
    </p:spTree>
    <p:extLst>
      <p:ext uri="{BB962C8B-B14F-4D97-AF65-F5344CB8AC3E}">
        <p14:creationId xmlns:p14="http://schemas.microsoft.com/office/powerpoint/2010/main" val="512226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1142999" y="2426143"/>
            <a:ext cx="10731500" cy="3683000"/>
          </a:xfrm>
        </p:spPr>
        <p:txBody>
          <a:bodyPr/>
          <a:lstStyle/>
          <a:p>
            <a:pPr>
              <a:lnSpc>
                <a:spcPct val="100000"/>
              </a:lnSpc>
              <a:spcBef>
                <a:spcPts val="1000"/>
              </a:spcBef>
            </a:pPr>
            <a:r>
              <a:rPr lang="en-US" sz="2000" dirty="0">
                <a:latin typeface="Arial" panose="020B0604020202020204" pitchFamily="34" charset="0"/>
                <a:cs typeface="Arial" panose="020B0604020202020204" pitchFamily="34" charset="0"/>
              </a:rPr>
              <a:t>Review the Guideline Recommendations for aspirin therapy after PCI</a:t>
            </a:r>
          </a:p>
          <a:p>
            <a:pPr>
              <a:lnSpc>
                <a:spcPct val="100000"/>
              </a:lnSpc>
              <a:spcBef>
                <a:spcPts val="1000"/>
              </a:spcBef>
            </a:pPr>
            <a:r>
              <a:rPr lang="en-US" sz="2000" dirty="0">
                <a:latin typeface="Arial" panose="020B0604020202020204" pitchFamily="34" charset="0"/>
                <a:cs typeface="Arial" panose="020B0604020202020204" pitchFamily="34" charset="0"/>
              </a:rPr>
              <a:t>Review the Guideline Recommendations for Duration of DAPT after PCI</a:t>
            </a:r>
          </a:p>
          <a:p>
            <a:pPr>
              <a:lnSpc>
                <a:spcPct val="100000"/>
              </a:lnSpc>
              <a:spcBef>
                <a:spcPts val="1000"/>
              </a:spcBef>
            </a:pPr>
            <a:r>
              <a:rPr lang="en-US" sz="2000" dirty="0">
                <a:latin typeface="Arial" panose="020B0604020202020204" pitchFamily="34" charset="0"/>
                <a:cs typeface="Arial" panose="020B0604020202020204" pitchFamily="34" charset="0"/>
              </a:rPr>
              <a:t>Review the Guideline Recommendations for triple therapy after PCI</a:t>
            </a:r>
          </a:p>
          <a:p>
            <a:pPr>
              <a:lnSpc>
                <a:spcPct val="100000"/>
              </a:lnSpc>
              <a:spcBef>
                <a:spcPts val="1000"/>
              </a:spcBef>
            </a:pPr>
            <a:r>
              <a:rPr lang="en-US" sz="2000">
                <a:latin typeface="Arial" panose="020B0604020202020204" pitchFamily="34" charset="0"/>
                <a:cs typeface="Arial" panose="020B0604020202020204" pitchFamily="34" charset="0"/>
              </a:rPr>
              <a:t>Highlight </a:t>
            </a:r>
            <a:r>
              <a:rPr lang="en-US" sz="2000" dirty="0">
                <a:latin typeface="Arial" panose="020B0604020202020204" pitchFamily="34" charset="0"/>
                <a:cs typeface="Arial" panose="020B0604020202020204" pitchFamily="34" charset="0"/>
              </a:rPr>
              <a:t>Unanswered Questions</a:t>
            </a:r>
          </a:p>
          <a:p>
            <a:endParaRPr lang="en-US" dirty="0"/>
          </a:p>
        </p:txBody>
      </p:sp>
      <p:sp>
        <p:nvSpPr>
          <p:cNvPr id="4" name="Title 3"/>
          <p:cNvSpPr>
            <a:spLocks noGrp="1"/>
          </p:cNvSpPr>
          <p:nvPr>
            <p:ph type="ctrTitle"/>
          </p:nvPr>
        </p:nvSpPr>
        <p:spPr>
          <a:xfrm>
            <a:off x="1142999" y="1389063"/>
            <a:ext cx="10731500" cy="761999"/>
          </a:xfrm>
        </p:spPr>
        <p:txBody>
          <a:bodyPr/>
          <a:lstStyle/>
          <a:p>
            <a:r>
              <a:rPr lang="en-US" dirty="0"/>
              <a:t>Overview </a:t>
            </a:r>
          </a:p>
        </p:txBody>
      </p:sp>
      <p:sp>
        <p:nvSpPr>
          <p:cNvPr id="5" name="Slide Number Placeholder 4"/>
          <p:cNvSpPr>
            <a:spLocks noGrp="1"/>
          </p:cNvSpPr>
          <p:nvPr>
            <p:ph type="sldNum" sz="quarter" idx="4"/>
          </p:nvPr>
        </p:nvSpPr>
        <p:spPr/>
        <p:txBody>
          <a:bodyPr/>
          <a:lstStyle/>
          <a:p>
            <a:pPr defTabSz="761970" eaLnBrk="0" fontAlgn="base" hangingPunct="0">
              <a:spcBef>
                <a:spcPct val="0"/>
              </a:spcBef>
              <a:spcAft>
                <a:spcPct val="0"/>
              </a:spcAft>
            </a:pPr>
            <a:fld id="{01CD3B2E-BC1C-6C4D-9D91-A67B950EE325}" type="slidenum">
              <a:rPr lang="en-US"/>
              <a:pPr defTabSz="761970" eaLnBrk="0" fontAlgn="base" hangingPunct="0">
                <a:spcBef>
                  <a:spcPct val="0"/>
                </a:spcBef>
                <a:spcAft>
                  <a:spcPct val="0"/>
                </a:spcAft>
              </a:pPr>
              <a:t>19</a:t>
            </a:fld>
            <a:endParaRPr lang="en-US" dirty="0"/>
          </a:p>
        </p:txBody>
      </p:sp>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537651" y="6378318"/>
            <a:ext cx="400349" cy="416183"/>
          </a:xfrm>
          <a:prstGeom prst="rect">
            <a:avLst/>
          </a:prstGeom>
        </p:spPr>
      </p:pic>
    </p:spTree>
    <p:extLst>
      <p:ext uri="{BB962C8B-B14F-4D97-AF65-F5344CB8AC3E}">
        <p14:creationId xmlns:p14="http://schemas.microsoft.com/office/powerpoint/2010/main" val="838003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F0EFD-1D66-4C78-BCF9-7F245CD0F468}"/>
              </a:ext>
            </a:extLst>
          </p:cNvPr>
          <p:cNvSpPr>
            <a:spLocks noGrp="1"/>
          </p:cNvSpPr>
          <p:nvPr>
            <p:ph type="title"/>
          </p:nvPr>
        </p:nvSpPr>
        <p:spPr/>
        <p:txBody>
          <a:bodyPr/>
          <a:lstStyle/>
          <a:p>
            <a:pPr>
              <a:defRPr/>
            </a:pPr>
            <a:r>
              <a:rPr lang="en-US" dirty="0"/>
              <a:t>Disclosures</a:t>
            </a:r>
          </a:p>
        </p:txBody>
      </p:sp>
      <p:sp>
        <p:nvSpPr>
          <p:cNvPr id="4" name="Content Placeholder 2">
            <a:extLst>
              <a:ext uri="{FF2B5EF4-FFF2-40B4-BE49-F238E27FC236}">
                <a16:creationId xmlns:a16="http://schemas.microsoft.com/office/drawing/2014/main" id="{7B104C27-8B7A-4145-B26F-DC4ABBF4517F}"/>
              </a:ext>
            </a:extLst>
          </p:cNvPr>
          <p:cNvSpPr>
            <a:spLocks noGrp="1"/>
          </p:cNvSpPr>
          <p:nvPr>
            <p:ph idx="1"/>
          </p:nvPr>
        </p:nvSpPr>
        <p:spPr>
          <a:xfrm>
            <a:off x="1774825" y="1143000"/>
            <a:ext cx="3749675" cy="1918602"/>
          </a:xfrm>
        </p:spPr>
        <p:txBody>
          <a:bodyPr/>
          <a:lstStyle/>
          <a:p>
            <a:pPr marL="0" indent="0">
              <a:lnSpc>
                <a:spcPct val="100000"/>
              </a:lnSpc>
              <a:spcBef>
                <a:spcPts val="0"/>
              </a:spcBef>
              <a:buNone/>
              <a:defRPr/>
            </a:pPr>
            <a:r>
              <a:rPr lang="en-US" sz="1000" dirty="0">
                <a:solidFill>
                  <a:schemeClr val="tx2">
                    <a:lumMod val="90000"/>
                  </a:schemeClr>
                </a:solidFill>
                <a:effectLst/>
              </a:rPr>
              <a:t>Present Research/Grant Funding</a:t>
            </a:r>
          </a:p>
          <a:p>
            <a:pPr marL="0" indent="0">
              <a:lnSpc>
                <a:spcPct val="100000"/>
              </a:lnSpc>
              <a:spcBef>
                <a:spcPts val="0"/>
              </a:spcBef>
              <a:buNone/>
              <a:defRPr/>
            </a:pPr>
            <a:r>
              <a:rPr lang="en-US" sz="800" dirty="0">
                <a:effectLst/>
              </a:rPr>
              <a:t>Janssen/Johnson &amp; Johnson</a:t>
            </a:r>
          </a:p>
          <a:p>
            <a:pPr marL="0" indent="0">
              <a:lnSpc>
                <a:spcPct val="100000"/>
              </a:lnSpc>
              <a:spcBef>
                <a:spcPts val="0"/>
              </a:spcBef>
              <a:buNone/>
              <a:defRPr/>
            </a:pPr>
            <a:r>
              <a:rPr lang="en-US" sz="800" dirty="0">
                <a:effectLst/>
              </a:rPr>
              <a:t>CSL Behring</a:t>
            </a:r>
          </a:p>
          <a:p>
            <a:pPr marL="0" indent="0">
              <a:lnSpc>
                <a:spcPct val="100000"/>
              </a:lnSpc>
              <a:spcBef>
                <a:spcPts val="0"/>
              </a:spcBef>
              <a:buNone/>
              <a:defRPr/>
            </a:pPr>
            <a:r>
              <a:rPr lang="en-US" sz="800" dirty="0">
                <a:effectLst/>
              </a:rPr>
              <a:t>SCAD Alliance</a:t>
            </a:r>
          </a:p>
          <a:p>
            <a:pPr marL="0" indent="0">
              <a:lnSpc>
                <a:spcPct val="100000"/>
              </a:lnSpc>
              <a:spcBef>
                <a:spcPts val="0"/>
              </a:spcBef>
              <a:buNone/>
              <a:defRPr/>
            </a:pPr>
            <a:r>
              <a:rPr lang="en-US" sz="800" dirty="0" err="1">
                <a:effectLst/>
              </a:rPr>
              <a:t>Baim</a:t>
            </a:r>
            <a:r>
              <a:rPr lang="en-US" sz="800" dirty="0">
                <a:effectLst/>
              </a:rPr>
              <a:t> Institute</a:t>
            </a:r>
          </a:p>
          <a:p>
            <a:pPr marL="0" indent="0">
              <a:lnSpc>
                <a:spcPct val="100000"/>
              </a:lnSpc>
              <a:spcBef>
                <a:spcPts val="0"/>
              </a:spcBef>
              <a:buNone/>
              <a:defRPr/>
            </a:pPr>
            <a:endParaRPr lang="en-US" sz="1000" dirty="0">
              <a:effectLst/>
            </a:endParaRPr>
          </a:p>
          <a:p>
            <a:pPr marL="0" indent="0">
              <a:spcBef>
                <a:spcPts val="0"/>
              </a:spcBef>
              <a:buNone/>
              <a:defRPr/>
            </a:pPr>
            <a:r>
              <a:rPr lang="en-US" sz="1000" dirty="0">
                <a:solidFill>
                  <a:schemeClr val="tx2"/>
                </a:solidFill>
              </a:rPr>
              <a:t>Patents and Stocks: </a:t>
            </a:r>
            <a:r>
              <a:rPr lang="en-US" sz="800" dirty="0"/>
              <a:t>None</a:t>
            </a:r>
          </a:p>
          <a:p>
            <a:pPr marL="0" indent="0">
              <a:spcBef>
                <a:spcPts val="0"/>
              </a:spcBef>
              <a:buNone/>
              <a:defRPr/>
            </a:pPr>
            <a:endParaRPr lang="en-US" sz="1000" dirty="0"/>
          </a:p>
          <a:p>
            <a:pPr marL="0" indent="0">
              <a:spcBef>
                <a:spcPts val="0"/>
              </a:spcBef>
              <a:buNone/>
              <a:defRPr/>
            </a:pPr>
            <a:r>
              <a:rPr lang="en-US" sz="1050" dirty="0">
                <a:solidFill>
                  <a:schemeClr val="tx2"/>
                </a:solidFill>
              </a:rPr>
              <a:t>Equity: </a:t>
            </a:r>
            <a:r>
              <a:rPr lang="en-US" sz="800" dirty="0" err="1"/>
              <a:t>nference</a:t>
            </a:r>
            <a:r>
              <a:rPr lang="en-US" sz="800" dirty="0"/>
              <a:t>, Inc. </a:t>
            </a:r>
          </a:p>
          <a:p>
            <a:pPr marL="0" indent="0">
              <a:spcBef>
                <a:spcPts val="0"/>
              </a:spcBef>
              <a:buNone/>
              <a:defRPr/>
            </a:pPr>
            <a:r>
              <a:rPr lang="en-US" sz="800" dirty="0"/>
              <a:t>Dyad Medical</a:t>
            </a:r>
          </a:p>
          <a:p>
            <a:pPr marL="0" indent="0">
              <a:spcBef>
                <a:spcPts val="0"/>
              </a:spcBef>
              <a:buNone/>
              <a:defRPr/>
            </a:pPr>
            <a:r>
              <a:rPr lang="en-US" sz="800" dirty="0" err="1"/>
              <a:t>Absolutys</a:t>
            </a:r>
            <a:endParaRPr lang="en-US" sz="1000" dirty="0"/>
          </a:p>
          <a:p>
            <a:pPr marL="0" indent="0">
              <a:spcBef>
                <a:spcPts val="0"/>
              </a:spcBef>
              <a:buNone/>
              <a:defRPr/>
            </a:pPr>
            <a:endParaRPr lang="en-US" sz="1000" dirty="0"/>
          </a:p>
          <a:p>
            <a:pPr marL="0" indent="0" eaLnBrk="1" hangingPunct="1">
              <a:lnSpc>
                <a:spcPct val="100000"/>
              </a:lnSpc>
              <a:spcBef>
                <a:spcPts val="0"/>
              </a:spcBef>
              <a:buClrTx/>
              <a:buSzTx/>
              <a:buNone/>
              <a:defRPr/>
            </a:pPr>
            <a:r>
              <a:rPr lang="en-US" sz="1000" kern="1200" dirty="0">
                <a:solidFill>
                  <a:srgbClr val="FFBA3E">
                    <a:lumMod val="90000"/>
                  </a:srgbClr>
                </a:solidFill>
                <a:effectLst/>
                <a:cs typeface="Arial" panose="020B0604020202020204" pitchFamily="34" charset="0"/>
              </a:rPr>
              <a:t>Consultant</a:t>
            </a:r>
          </a:p>
        </p:txBody>
      </p:sp>
      <p:sp>
        <p:nvSpPr>
          <p:cNvPr id="5" name="TextBox 4">
            <a:extLst>
              <a:ext uri="{FF2B5EF4-FFF2-40B4-BE49-F238E27FC236}">
                <a16:creationId xmlns:a16="http://schemas.microsoft.com/office/drawing/2014/main" id="{F7E6EB93-89FD-4342-9655-214B2EA03C5C}"/>
              </a:ext>
            </a:extLst>
          </p:cNvPr>
          <p:cNvSpPr txBox="1"/>
          <p:nvPr/>
        </p:nvSpPr>
        <p:spPr>
          <a:xfrm>
            <a:off x="5638800" y="990600"/>
            <a:ext cx="4830763" cy="3708708"/>
          </a:xfrm>
          <a:prstGeom prst="rect">
            <a:avLst/>
          </a:prstGeom>
          <a:noFill/>
        </p:spPr>
        <p:txBody>
          <a:bodyPr wrap="square">
            <a:spAutoFit/>
          </a:bodyPr>
          <a:lstStyle/>
          <a:p>
            <a:pPr eaLnBrk="0" fontAlgn="base" hangingPunct="0">
              <a:spcBef>
                <a:spcPct val="0"/>
              </a:spcBef>
              <a:spcAft>
                <a:spcPct val="0"/>
              </a:spcAft>
              <a:defRPr/>
            </a:pPr>
            <a:endParaRPr lang="en-US" sz="1100" b="1" dirty="0">
              <a:solidFill>
                <a:srgbClr val="FFFFFF"/>
              </a:solidFill>
              <a:latin typeface="Arial"/>
              <a:cs typeface="Arial" panose="020B0604020202020204" pitchFamily="34" charset="0"/>
            </a:endParaRPr>
          </a:p>
          <a:p>
            <a:pPr eaLnBrk="0" fontAlgn="base" hangingPunct="0">
              <a:spcAft>
                <a:spcPct val="0"/>
              </a:spcAft>
              <a:defRPr/>
            </a:pPr>
            <a:r>
              <a:rPr lang="en-US" sz="1200" b="1" dirty="0">
                <a:solidFill>
                  <a:srgbClr val="FFBA3E"/>
                </a:solidFill>
                <a:latin typeface="Arial"/>
                <a:cs typeface="Arial" panose="020B0604020202020204" pitchFamily="34" charset="0"/>
              </a:rPr>
              <a:t>Spouse:</a:t>
            </a:r>
            <a:r>
              <a:rPr lang="en-US" sz="1200" b="1" dirty="0">
                <a:solidFill>
                  <a:srgbClr val="FFFFFF"/>
                </a:solidFill>
                <a:latin typeface="Arial"/>
                <a:cs typeface="Arial" panose="020B0604020202020204" pitchFamily="34" charset="0"/>
              </a:rPr>
              <a:t> </a:t>
            </a:r>
            <a:r>
              <a:rPr lang="en-US" sz="1100" dirty="0">
                <a:solidFill>
                  <a:srgbClr val="FFFFFF"/>
                </a:solidFill>
                <a:latin typeface="Arial"/>
                <a:cs typeface="Arial" panose="020B0604020202020204" pitchFamily="34" charset="0"/>
              </a:rPr>
              <a:t>Employee of Boston Clinical Research Institute, she has equity position</a:t>
            </a:r>
          </a:p>
          <a:p>
            <a:pPr eaLnBrk="0" fontAlgn="base" hangingPunct="0">
              <a:spcAft>
                <a:spcPct val="0"/>
              </a:spcAft>
              <a:defRPr/>
            </a:pPr>
            <a:endParaRPr lang="en-US" sz="1100" dirty="0">
              <a:solidFill>
                <a:srgbClr val="FFFFFF"/>
              </a:solidFill>
              <a:latin typeface="Arial"/>
              <a:cs typeface="Arial" panose="020B0604020202020204" pitchFamily="34" charset="0"/>
            </a:endParaRPr>
          </a:p>
          <a:p>
            <a:pPr eaLnBrk="0" fontAlgn="base" hangingPunct="0">
              <a:spcAft>
                <a:spcPct val="0"/>
              </a:spcAft>
              <a:defRPr/>
            </a:pPr>
            <a:endParaRPr lang="en-US" sz="1100" dirty="0">
              <a:solidFill>
                <a:srgbClr val="FFFFFF"/>
              </a:solidFill>
              <a:latin typeface="Arial"/>
              <a:cs typeface="Arial" panose="020B0604020202020204" pitchFamily="34" charset="0"/>
            </a:endParaRPr>
          </a:p>
          <a:p>
            <a:pPr eaLnBrk="0" fontAlgn="base" hangingPunct="0">
              <a:spcAft>
                <a:spcPct val="0"/>
              </a:spcAft>
              <a:defRPr/>
            </a:pPr>
            <a:endParaRPr lang="en-US" sz="1100" b="1" dirty="0">
              <a:solidFill>
                <a:srgbClr val="FFFFFF"/>
              </a:solidFill>
              <a:latin typeface="Arial"/>
              <a:cs typeface="Arial" panose="020B0604020202020204" pitchFamily="34" charset="0"/>
            </a:endParaRPr>
          </a:p>
          <a:p>
            <a:pPr eaLnBrk="0" fontAlgn="base" hangingPunct="0">
              <a:spcAft>
                <a:spcPct val="0"/>
              </a:spcAft>
              <a:defRPr/>
            </a:pPr>
            <a:endParaRPr lang="en-US" sz="1200" b="1" dirty="0">
              <a:solidFill>
                <a:srgbClr val="FFBA3E">
                  <a:lumMod val="90000"/>
                </a:srgbClr>
              </a:solidFill>
              <a:latin typeface="Arial"/>
              <a:cs typeface="Arial" panose="020B0604020202020204" pitchFamily="34" charset="0"/>
            </a:endParaRPr>
          </a:p>
          <a:p>
            <a:pPr eaLnBrk="0" fontAlgn="base" hangingPunct="0">
              <a:spcAft>
                <a:spcPct val="0"/>
              </a:spcAft>
              <a:defRPr/>
            </a:pPr>
            <a:endParaRPr lang="en-US" sz="1200" b="1" dirty="0">
              <a:solidFill>
                <a:srgbClr val="FFBA3E">
                  <a:lumMod val="90000"/>
                </a:srgbClr>
              </a:solidFill>
              <a:latin typeface="Arial"/>
              <a:cs typeface="Arial" panose="020B0604020202020204" pitchFamily="34" charset="0"/>
            </a:endParaRPr>
          </a:p>
          <a:p>
            <a:pPr eaLnBrk="0" fontAlgn="base" hangingPunct="0">
              <a:spcAft>
                <a:spcPct val="0"/>
              </a:spcAft>
              <a:defRPr/>
            </a:pPr>
            <a:endParaRPr lang="en-US" sz="1200" b="1" dirty="0">
              <a:solidFill>
                <a:srgbClr val="FFBA3E">
                  <a:lumMod val="90000"/>
                </a:srgbClr>
              </a:solidFill>
              <a:latin typeface="Arial"/>
              <a:cs typeface="Arial" panose="020B0604020202020204" pitchFamily="34" charset="0"/>
            </a:endParaRPr>
          </a:p>
          <a:p>
            <a:pPr eaLnBrk="0" fontAlgn="base" hangingPunct="0">
              <a:spcAft>
                <a:spcPct val="0"/>
              </a:spcAft>
              <a:defRPr/>
            </a:pPr>
            <a:endParaRPr lang="en-US" sz="1200" b="1" dirty="0">
              <a:solidFill>
                <a:srgbClr val="FFBA3E">
                  <a:lumMod val="90000"/>
                </a:srgbClr>
              </a:solidFill>
              <a:latin typeface="Arial"/>
              <a:cs typeface="Arial" panose="020B0604020202020204" pitchFamily="34" charset="0"/>
            </a:endParaRPr>
          </a:p>
          <a:p>
            <a:pPr eaLnBrk="0" fontAlgn="base" hangingPunct="0">
              <a:spcAft>
                <a:spcPct val="0"/>
              </a:spcAft>
              <a:defRPr/>
            </a:pPr>
            <a:endParaRPr lang="en-US" sz="1200" b="1" dirty="0">
              <a:solidFill>
                <a:srgbClr val="FFBA3E">
                  <a:lumMod val="90000"/>
                </a:srgbClr>
              </a:solidFill>
              <a:latin typeface="Arial"/>
              <a:cs typeface="Arial" panose="020B0604020202020204" pitchFamily="34" charset="0"/>
            </a:endParaRPr>
          </a:p>
          <a:p>
            <a:pPr eaLnBrk="0" fontAlgn="base" hangingPunct="0">
              <a:spcAft>
                <a:spcPct val="0"/>
              </a:spcAft>
              <a:defRPr/>
            </a:pPr>
            <a:endParaRPr lang="en-US" sz="1200" b="1" dirty="0">
              <a:solidFill>
                <a:srgbClr val="FFBA3E">
                  <a:lumMod val="90000"/>
                </a:srgbClr>
              </a:solidFill>
              <a:latin typeface="Arial"/>
              <a:cs typeface="Arial" panose="020B0604020202020204" pitchFamily="34" charset="0"/>
            </a:endParaRPr>
          </a:p>
          <a:p>
            <a:pPr eaLnBrk="0" fontAlgn="base" hangingPunct="0">
              <a:spcAft>
                <a:spcPct val="0"/>
              </a:spcAft>
              <a:defRPr/>
            </a:pPr>
            <a:endParaRPr lang="en-US" sz="1200" b="1" dirty="0">
              <a:solidFill>
                <a:srgbClr val="FFBA3E">
                  <a:lumMod val="90000"/>
                </a:srgbClr>
              </a:solidFill>
              <a:latin typeface="Arial"/>
              <a:cs typeface="Arial" panose="020B0604020202020204" pitchFamily="34" charset="0"/>
            </a:endParaRPr>
          </a:p>
          <a:p>
            <a:pPr eaLnBrk="0" fontAlgn="base" hangingPunct="0">
              <a:spcAft>
                <a:spcPct val="0"/>
              </a:spcAft>
              <a:defRPr/>
            </a:pPr>
            <a:endParaRPr lang="en-US" sz="1200" b="1" dirty="0">
              <a:solidFill>
                <a:srgbClr val="FFBA3E">
                  <a:lumMod val="90000"/>
                </a:srgbClr>
              </a:solidFill>
              <a:latin typeface="Arial"/>
              <a:cs typeface="Arial" panose="020B0604020202020204" pitchFamily="34" charset="0"/>
            </a:endParaRPr>
          </a:p>
          <a:p>
            <a:pPr eaLnBrk="0" fontAlgn="base" hangingPunct="0">
              <a:spcAft>
                <a:spcPct val="0"/>
              </a:spcAft>
              <a:defRPr/>
            </a:pPr>
            <a:endParaRPr lang="en-US" sz="1200" b="1" dirty="0">
              <a:solidFill>
                <a:srgbClr val="FFBA3E">
                  <a:lumMod val="90000"/>
                </a:srgbClr>
              </a:solidFill>
              <a:latin typeface="Arial"/>
              <a:cs typeface="Arial" panose="020B0604020202020204" pitchFamily="34" charset="0"/>
            </a:endParaRPr>
          </a:p>
          <a:p>
            <a:pPr eaLnBrk="0" fontAlgn="base" hangingPunct="0">
              <a:spcAft>
                <a:spcPct val="0"/>
              </a:spcAft>
              <a:defRPr/>
            </a:pPr>
            <a:endParaRPr lang="en-US" sz="1200" b="1" dirty="0">
              <a:solidFill>
                <a:srgbClr val="FFBA3E">
                  <a:lumMod val="90000"/>
                </a:srgbClr>
              </a:solidFill>
              <a:latin typeface="Arial"/>
              <a:cs typeface="Arial" panose="020B0604020202020204" pitchFamily="34" charset="0"/>
            </a:endParaRPr>
          </a:p>
          <a:p>
            <a:pPr eaLnBrk="0" fontAlgn="base" hangingPunct="0">
              <a:spcAft>
                <a:spcPct val="0"/>
              </a:spcAft>
              <a:defRPr/>
            </a:pPr>
            <a:endParaRPr lang="en-US" sz="1200" b="1" dirty="0">
              <a:solidFill>
                <a:srgbClr val="FFBA3E">
                  <a:lumMod val="90000"/>
                </a:srgbClr>
              </a:solidFill>
              <a:latin typeface="Arial"/>
              <a:cs typeface="Arial" panose="020B0604020202020204" pitchFamily="34" charset="0"/>
            </a:endParaRPr>
          </a:p>
          <a:p>
            <a:pPr eaLnBrk="0" fontAlgn="base" hangingPunct="0">
              <a:spcAft>
                <a:spcPct val="0"/>
              </a:spcAft>
              <a:defRPr/>
            </a:pPr>
            <a:endParaRPr lang="en-US" sz="1200" b="1" dirty="0">
              <a:solidFill>
                <a:srgbClr val="FFBA3E">
                  <a:lumMod val="90000"/>
                </a:srgbClr>
              </a:solidFill>
              <a:latin typeface="Arial"/>
              <a:cs typeface="Arial" panose="020B0604020202020204" pitchFamily="34" charset="0"/>
            </a:endParaRPr>
          </a:p>
          <a:p>
            <a:pPr eaLnBrk="0" fontAlgn="base" hangingPunct="0">
              <a:spcAft>
                <a:spcPct val="0"/>
              </a:spcAft>
              <a:defRPr/>
            </a:pPr>
            <a:endParaRPr lang="en-US" sz="1200" b="1" dirty="0">
              <a:solidFill>
                <a:srgbClr val="FFBA3E">
                  <a:lumMod val="90000"/>
                </a:srgbClr>
              </a:solidFill>
              <a:latin typeface="Arial"/>
              <a:cs typeface="Arial" panose="020B0604020202020204" pitchFamily="34" charset="0"/>
            </a:endParaRPr>
          </a:p>
          <a:p>
            <a:pPr eaLnBrk="0" fontAlgn="base" hangingPunct="0">
              <a:spcAft>
                <a:spcPct val="0"/>
              </a:spcAft>
              <a:defRPr/>
            </a:pPr>
            <a:endParaRPr lang="en-US" sz="1200" b="1" dirty="0">
              <a:solidFill>
                <a:srgbClr val="FFBA3E">
                  <a:lumMod val="90000"/>
                </a:srgbClr>
              </a:solidFill>
              <a:latin typeface="Arial"/>
              <a:cs typeface="Arial" panose="020B0604020202020204" pitchFamily="34" charset="0"/>
            </a:endParaRPr>
          </a:p>
        </p:txBody>
      </p:sp>
      <p:sp>
        <p:nvSpPr>
          <p:cNvPr id="23557" name="TextBox 5">
            <a:extLst>
              <a:ext uri="{FF2B5EF4-FFF2-40B4-BE49-F238E27FC236}">
                <a16:creationId xmlns:a16="http://schemas.microsoft.com/office/drawing/2014/main" id="{18AEE29A-FA11-4A0B-9FCB-455FF9792D6C}"/>
              </a:ext>
            </a:extLst>
          </p:cNvPr>
          <p:cNvSpPr txBox="1">
            <a:spLocks noChangeArrowheads="1"/>
          </p:cNvSpPr>
          <p:nvPr/>
        </p:nvSpPr>
        <p:spPr bwMode="auto">
          <a:xfrm>
            <a:off x="1720851" y="6022718"/>
            <a:ext cx="874871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sz="1100" dirty="0">
                <a:solidFill>
                  <a:srgbClr val="FFBA3E">
                    <a:lumMod val="75000"/>
                  </a:srgbClr>
                </a:solidFill>
              </a:rPr>
              <a:t>Check the label in your country. </a:t>
            </a:r>
            <a:r>
              <a:rPr lang="en-US" altLang="en-US" sz="1100" dirty="0">
                <a:solidFill>
                  <a:srgbClr val="FFBA3E"/>
                </a:solidFill>
              </a:rPr>
              <a:t>Rivaroxaban is not FDA approved in the ACS setting or in patients with atrial fibrillation undergoing stent placement. It is in many other countries. Check your local label. The use of Rivaroxaban  in chronic CAD is under regulatory review and is off label at present.</a:t>
            </a:r>
          </a:p>
        </p:txBody>
      </p:sp>
      <p:sp>
        <p:nvSpPr>
          <p:cNvPr id="6" name="TextBox 54">
            <a:extLst>
              <a:ext uri="{FF2B5EF4-FFF2-40B4-BE49-F238E27FC236}">
                <a16:creationId xmlns:a16="http://schemas.microsoft.com/office/drawing/2014/main" id="{A2786CAE-3A05-4FD8-9170-E14030468739}"/>
              </a:ext>
            </a:extLst>
          </p:cNvPr>
          <p:cNvSpPr txBox="1">
            <a:spLocks noChangeArrowheads="1"/>
          </p:cNvSpPr>
          <p:nvPr/>
        </p:nvSpPr>
        <p:spPr bwMode="auto">
          <a:xfrm>
            <a:off x="1524001" y="6550026"/>
            <a:ext cx="3281363" cy="30797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45705" rIns="91410">
            <a:spAutoFit/>
          </a:bodyPr>
          <a:lstStyle>
            <a:lvl1pPr marL="341313" indent="-341313" algn="l" rtl="0" eaLnBrk="0" fontAlgn="base" hangingPunct="0">
              <a:lnSpc>
                <a:spcPct val="95000"/>
              </a:lnSpc>
              <a:spcBef>
                <a:spcPct val="35000"/>
              </a:spcBef>
              <a:spcAft>
                <a:spcPct val="0"/>
              </a:spcAft>
              <a:buClr>
                <a:srgbClr val="FF6600"/>
              </a:buClr>
              <a:buSzPct val="117000"/>
              <a:buFont typeface="Arial" panose="020B0604020202020204" pitchFamily="34" charset="0"/>
              <a:buChar char="•"/>
              <a:defRPr sz="2600" b="1">
                <a:solidFill>
                  <a:schemeClr val="tx1"/>
                </a:solidFill>
                <a:effectLst>
                  <a:outerShdw blurRad="38100" dist="38100" dir="2700000" algn="tl">
                    <a:srgbClr val="000000"/>
                  </a:outerShdw>
                </a:effectLst>
                <a:latin typeface="+mn-lt"/>
                <a:ea typeface="+mn-ea"/>
                <a:cs typeface="+mn-cs"/>
              </a:defRPr>
            </a:lvl1pPr>
            <a:lvl2pPr marL="801688" indent="-346075" algn="l" rtl="0" eaLnBrk="0" fontAlgn="base" hangingPunct="0">
              <a:lnSpc>
                <a:spcPct val="95000"/>
              </a:lnSpc>
              <a:spcBef>
                <a:spcPct val="25000"/>
              </a:spcBef>
              <a:spcAft>
                <a:spcPct val="0"/>
              </a:spcAft>
              <a:buClr>
                <a:schemeClr val="accent2"/>
              </a:buClr>
              <a:buSzPct val="68000"/>
              <a:buFont typeface="Monotype Sorts"/>
              <a:buChar char="l"/>
              <a:defRPr sz="2600" b="1">
                <a:solidFill>
                  <a:schemeClr val="tx1"/>
                </a:solidFill>
                <a:effectLst>
                  <a:outerShdw blurRad="38100" dist="38100" dir="2700000" algn="tl">
                    <a:srgbClr val="000000"/>
                  </a:outerShdw>
                </a:effectLst>
                <a:latin typeface="+mn-lt"/>
              </a:defRPr>
            </a:lvl2pPr>
            <a:lvl3pPr marL="1147763" indent="-231775" algn="l" rtl="0" eaLnBrk="0" fontAlgn="base" hangingPunct="0">
              <a:lnSpc>
                <a:spcPct val="95000"/>
              </a:lnSpc>
              <a:spcBef>
                <a:spcPct val="15000"/>
              </a:spcBef>
              <a:spcAft>
                <a:spcPct val="0"/>
              </a:spcAft>
              <a:buClr>
                <a:schemeClr val="tx2"/>
              </a:buClr>
              <a:buFont typeface="Arial" panose="020B0604020202020204" pitchFamily="34" charset="0"/>
              <a:buChar char="•"/>
              <a:defRPr sz="2600" b="1" i="1">
                <a:solidFill>
                  <a:schemeClr val="tx1"/>
                </a:solidFill>
                <a:effectLst>
                  <a:outerShdw blurRad="38100" dist="38100" dir="2700000" algn="tl">
                    <a:srgbClr val="000000"/>
                  </a:outerShdw>
                </a:effectLst>
                <a:latin typeface="+mn-lt"/>
              </a:defRPr>
            </a:lvl3pPr>
            <a:lvl4pPr marL="1711325" indent="-171450" algn="l" rtl="0" eaLnBrk="0" fontAlgn="base" hangingPunct="0">
              <a:lnSpc>
                <a:spcPct val="95000"/>
              </a:lnSpc>
              <a:spcBef>
                <a:spcPct val="20000"/>
              </a:spcBef>
              <a:spcAft>
                <a:spcPct val="0"/>
              </a:spcAft>
              <a:buChar char="–"/>
              <a:defRPr sz="2000" b="1">
                <a:solidFill>
                  <a:schemeClr val="tx1"/>
                </a:solidFill>
                <a:effectLst>
                  <a:outerShdw blurRad="38100" dist="38100" dir="2700000" algn="tl">
                    <a:srgbClr val="000000"/>
                  </a:outerShdw>
                </a:effectLst>
                <a:latin typeface="+mn-lt"/>
              </a:defRPr>
            </a:lvl4pPr>
            <a:lvl5pPr marL="2000250" indent="-171450" algn="l" rtl="0" eaLnBrk="0" fontAlgn="base" hangingPunct="0">
              <a:lnSpc>
                <a:spcPct val="95000"/>
              </a:lnSpc>
              <a:spcBef>
                <a:spcPct val="20000"/>
              </a:spcBef>
              <a:spcAft>
                <a:spcPct val="0"/>
              </a:spcAft>
              <a:buChar char="»"/>
              <a:defRPr sz="2000" b="1">
                <a:solidFill>
                  <a:schemeClr val="tx1"/>
                </a:solidFill>
                <a:effectLst>
                  <a:outerShdw blurRad="38100" dist="38100" dir="2700000" algn="tl">
                    <a:srgbClr val="000000"/>
                  </a:outerShdw>
                </a:effectLst>
                <a:latin typeface="+mn-lt"/>
              </a:defRPr>
            </a:lvl5pPr>
            <a:lvl6pPr marL="2457450" indent="-171450" algn="l" rtl="0" eaLnBrk="0" fontAlgn="base" hangingPunct="0">
              <a:lnSpc>
                <a:spcPct val="95000"/>
              </a:lnSpc>
              <a:spcBef>
                <a:spcPct val="20000"/>
              </a:spcBef>
              <a:spcAft>
                <a:spcPct val="0"/>
              </a:spcAft>
              <a:buChar char="»"/>
              <a:defRPr sz="2000" b="1">
                <a:solidFill>
                  <a:schemeClr val="tx1"/>
                </a:solidFill>
                <a:effectLst>
                  <a:outerShdw blurRad="38100" dist="38100" dir="2700000" algn="tl">
                    <a:srgbClr val="000000"/>
                  </a:outerShdw>
                </a:effectLst>
                <a:latin typeface="+mn-lt"/>
              </a:defRPr>
            </a:lvl6pPr>
            <a:lvl7pPr marL="2914650" indent="-171450" algn="l" rtl="0" eaLnBrk="0" fontAlgn="base" hangingPunct="0">
              <a:lnSpc>
                <a:spcPct val="95000"/>
              </a:lnSpc>
              <a:spcBef>
                <a:spcPct val="20000"/>
              </a:spcBef>
              <a:spcAft>
                <a:spcPct val="0"/>
              </a:spcAft>
              <a:buChar char="»"/>
              <a:defRPr sz="2000" b="1">
                <a:solidFill>
                  <a:schemeClr val="tx1"/>
                </a:solidFill>
                <a:effectLst>
                  <a:outerShdw blurRad="38100" dist="38100" dir="2700000" algn="tl">
                    <a:srgbClr val="000000"/>
                  </a:outerShdw>
                </a:effectLst>
                <a:latin typeface="+mn-lt"/>
              </a:defRPr>
            </a:lvl7pPr>
            <a:lvl8pPr marL="3371850" indent="-171450" algn="l" rtl="0" eaLnBrk="0" fontAlgn="base" hangingPunct="0">
              <a:lnSpc>
                <a:spcPct val="95000"/>
              </a:lnSpc>
              <a:spcBef>
                <a:spcPct val="20000"/>
              </a:spcBef>
              <a:spcAft>
                <a:spcPct val="0"/>
              </a:spcAft>
              <a:buChar char="»"/>
              <a:defRPr sz="2000" b="1">
                <a:solidFill>
                  <a:schemeClr val="tx1"/>
                </a:solidFill>
                <a:effectLst>
                  <a:outerShdw blurRad="38100" dist="38100" dir="2700000" algn="tl">
                    <a:srgbClr val="000000"/>
                  </a:outerShdw>
                </a:effectLst>
                <a:latin typeface="+mn-lt"/>
              </a:defRPr>
            </a:lvl8pPr>
            <a:lvl9pPr marL="3829050" indent="-171450" algn="l" rtl="0" eaLnBrk="0" fontAlgn="base" hangingPunct="0">
              <a:lnSpc>
                <a:spcPct val="95000"/>
              </a:lnSpc>
              <a:spcBef>
                <a:spcPct val="20000"/>
              </a:spcBef>
              <a:spcAft>
                <a:spcPct val="0"/>
              </a:spcAft>
              <a:buChar char="»"/>
              <a:defRPr sz="2000" b="1">
                <a:solidFill>
                  <a:schemeClr val="tx1"/>
                </a:solidFill>
                <a:effectLst>
                  <a:outerShdw blurRad="38100" dist="38100" dir="2700000" algn="tl">
                    <a:srgbClr val="000000"/>
                  </a:outerShdw>
                </a:effectLst>
                <a:latin typeface="+mn-lt"/>
              </a:defRPr>
            </a:lvl9pPr>
          </a:lstStyle>
          <a:p>
            <a:pPr marL="0" indent="0" eaLnBrk="1" hangingPunct="1">
              <a:lnSpc>
                <a:spcPct val="100000"/>
              </a:lnSpc>
              <a:spcBef>
                <a:spcPct val="0"/>
              </a:spcBef>
              <a:buClrTx/>
              <a:buSzTx/>
              <a:buNone/>
              <a:defRPr/>
            </a:pPr>
            <a:r>
              <a:rPr lang="en-US" altLang="en-US" sz="1400" b="0" i="1" kern="0" dirty="0">
                <a:solidFill>
                  <a:srgbClr val="FFFFFF"/>
                </a:solidFill>
                <a:effectLst/>
                <a:latin typeface="Arial"/>
                <a:cs typeface="Arial" panose="020B0604020202020204" pitchFamily="34" charset="0"/>
              </a:rPr>
              <a:t>Slide by C. Michael Gibson, M.S., M.D.</a:t>
            </a:r>
          </a:p>
        </p:txBody>
      </p:sp>
      <p:graphicFrame>
        <p:nvGraphicFramePr>
          <p:cNvPr id="7" name="Table 6"/>
          <p:cNvGraphicFramePr>
            <a:graphicFrameLocks noGrp="1"/>
          </p:cNvGraphicFramePr>
          <p:nvPr/>
        </p:nvGraphicFramePr>
        <p:xfrm>
          <a:off x="5636730" y="1787066"/>
          <a:ext cx="4342974" cy="2752022"/>
        </p:xfrm>
        <a:graphic>
          <a:graphicData uri="http://schemas.openxmlformats.org/drawingml/2006/table">
            <a:tbl>
              <a:tblPr/>
              <a:tblGrid>
                <a:gridCol w="1948083">
                  <a:extLst>
                    <a:ext uri="{9D8B030D-6E8A-4147-A177-3AD203B41FA5}">
                      <a16:colId xmlns:a16="http://schemas.microsoft.com/office/drawing/2014/main" val="2444114202"/>
                    </a:ext>
                  </a:extLst>
                </a:gridCol>
                <a:gridCol w="2394891">
                  <a:extLst>
                    <a:ext uri="{9D8B030D-6E8A-4147-A177-3AD203B41FA5}">
                      <a16:colId xmlns:a16="http://schemas.microsoft.com/office/drawing/2014/main" val="1060458766"/>
                    </a:ext>
                  </a:extLst>
                </a:gridCol>
              </a:tblGrid>
              <a:tr h="139032">
                <a:tc>
                  <a:txBody>
                    <a:bodyPr/>
                    <a:lstStyle/>
                    <a:p>
                      <a:pPr algn="l" fontAlgn="ctr"/>
                      <a:r>
                        <a:rPr lang="en-US" sz="800" b="1" i="0" u="none" strike="noStrike">
                          <a:solidFill>
                            <a:srgbClr val="FFFFFF"/>
                          </a:solidFill>
                          <a:effectLst/>
                          <a:latin typeface="Arial" panose="020B0604020202020204" pitchFamily="34" charset="0"/>
                        </a:rPr>
                        <a:t>Amag Pharmaceuticals</a:t>
                      </a:r>
                    </a:p>
                  </a:txBody>
                  <a:tcPr marL="5606" marR="5606" marT="5606" marB="0" anchor="ctr">
                    <a:lnL>
                      <a:noFill/>
                    </a:lnL>
                    <a:lnR>
                      <a:noFill/>
                    </a:lnR>
                    <a:lnT>
                      <a:noFill/>
                    </a:lnT>
                    <a:lnB>
                      <a:noFill/>
                    </a:lnB>
                  </a:tcPr>
                </a:tc>
                <a:tc>
                  <a:txBody>
                    <a:bodyPr/>
                    <a:lstStyle/>
                    <a:p>
                      <a:pPr algn="l" fontAlgn="ctr"/>
                      <a:r>
                        <a:rPr lang="en-US" sz="800" b="1" i="0" u="none" strike="noStrike">
                          <a:solidFill>
                            <a:srgbClr val="FFFFFF"/>
                          </a:solidFill>
                          <a:effectLst/>
                          <a:latin typeface="Arial" panose="020B0604020202020204" pitchFamily="34" charset="0"/>
                        </a:rPr>
                        <a:t>Inari</a:t>
                      </a:r>
                    </a:p>
                  </a:txBody>
                  <a:tcPr marL="5606" marR="5606" marT="5606" marB="0" anchor="ctr">
                    <a:lnL>
                      <a:noFill/>
                    </a:lnL>
                    <a:lnR>
                      <a:noFill/>
                    </a:lnR>
                    <a:lnT>
                      <a:noFill/>
                    </a:lnT>
                    <a:lnB>
                      <a:noFill/>
                    </a:lnB>
                  </a:tcPr>
                </a:tc>
                <a:extLst>
                  <a:ext uri="{0D108BD9-81ED-4DB2-BD59-A6C34878D82A}">
                    <a16:rowId xmlns:a16="http://schemas.microsoft.com/office/drawing/2014/main" val="2313042954"/>
                  </a:ext>
                </a:extLst>
              </a:tr>
              <a:tr h="139032">
                <a:tc>
                  <a:txBody>
                    <a:bodyPr/>
                    <a:lstStyle/>
                    <a:p>
                      <a:pPr algn="l" fontAlgn="ctr"/>
                      <a:r>
                        <a:rPr lang="en-US" sz="800" b="1" i="0" u="none" strike="noStrike" dirty="0" err="1">
                          <a:solidFill>
                            <a:srgbClr val="FFFFFF"/>
                          </a:solidFill>
                          <a:effectLst/>
                          <a:latin typeface="Arial" panose="020B0604020202020204" pitchFamily="34" charset="0"/>
                        </a:rPr>
                        <a:t>Amarin</a:t>
                      </a:r>
                      <a:endParaRPr lang="en-US" sz="800" b="1" i="0" u="none" strike="noStrike" dirty="0">
                        <a:solidFill>
                          <a:srgbClr val="FFFFFF"/>
                        </a:solidFill>
                        <a:effectLst/>
                        <a:latin typeface="Arial" panose="020B0604020202020204" pitchFamily="34" charset="0"/>
                      </a:endParaRPr>
                    </a:p>
                  </a:txBody>
                  <a:tcPr marL="5606" marR="5606" marT="5606" marB="0" anchor="ctr">
                    <a:lnL>
                      <a:noFill/>
                    </a:lnL>
                    <a:lnR>
                      <a:noFill/>
                    </a:lnR>
                    <a:lnT>
                      <a:noFill/>
                    </a:lnT>
                    <a:lnB>
                      <a:noFill/>
                    </a:lnB>
                  </a:tcPr>
                </a:tc>
                <a:tc>
                  <a:txBody>
                    <a:bodyPr/>
                    <a:lstStyle/>
                    <a:p>
                      <a:pPr algn="l" fontAlgn="ctr"/>
                      <a:r>
                        <a:rPr lang="en-US" sz="800" b="1" i="0" u="none" strike="noStrike">
                          <a:solidFill>
                            <a:srgbClr val="FFFFFF"/>
                          </a:solidFill>
                          <a:effectLst/>
                          <a:latin typeface="Arial" panose="020B0604020202020204" pitchFamily="34" charset="0"/>
                        </a:rPr>
                        <a:t>MD Magazine</a:t>
                      </a:r>
                    </a:p>
                  </a:txBody>
                  <a:tcPr marL="5606" marR="5606" marT="5606" marB="0" anchor="ctr">
                    <a:lnL>
                      <a:noFill/>
                    </a:lnL>
                    <a:lnR>
                      <a:noFill/>
                    </a:lnR>
                    <a:lnT>
                      <a:noFill/>
                    </a:lnT>
                    <a:lnB>
                      <a:noFill/>
                    </a:lnB>
                  </a:tcPr>
                </a:tc>
                <a:extLst>
                  <a:ext uri="{0D108BD9-81ED-4DB2-BD59-A6C34878D82A}">
                    <a16:rowId xmlns:a16="http://schemas.microsoft.com/office/drawing/2014/main" val="190883675"/>
                  </a:ext>
                </a:extLst>
              </a:tr>
              <a:tr h="139032">
                <a:tc>
                  <a:txBody>
                    <a:bodyPr/>
                    <a:lstStyle/>
                    <a:p>
                      <a:pPr algn="l" fontAlgn="ctr"/>
                      <a:r>
                        <a:rPr lang="en-US" sz="800" b="1" i="0" u="none" strike="noStrike">
                          <a:solidFill>
                            <a:srgbClr val="FFFFFF"/>
                          </a:solidFill>
                          <a:effectLst/>
                          <a:latin typeface="Arial" panose="020B0604020202020204" pitchFamily="34" charset="0"/>
                        </a:rPr>
                        <a:t>Anthos Therapeutics</a:t>
                      </a:r>
                    </a:p>
                  </a:txBody>
                  <a:tcPr marL="5606" marR="5606" marT="5606" marB="0" anchor="ctr">
                    <a:lnL>
                      <a:noFill/>
                    </a:lnL>
                    <a:lnR>
                      <a:noFill/>
                    </a:lnR>
                    <a:lnT>
                      <a:noFill/>
                    </a:lnT>
                    <a:lnB>
                      <a:noFill/>
                    </a:lnB>
                  </a:tcPr>
                </a:tc>
                <a:tc>
                  <a:txBody>
                    <a:bodyPr/>
                    <a:lstStyle/>
                    <a:p>
                      <a:pPr algn="l" fontAlgn="ctr"/>
                      <a:r>
                        <a:rPr lang="en-US" sz="800" b="1" i="0" u="none" strike="noStrike">
                          <a:solidFill>
                            <a:srgbClr val="FFFFFF"/>
                          </a:solidFill>
                          <a:effectLst/>
                          <a:latin typeface="Arial" panose="020B0604020202020204" pitchFamily="34" charset="0"/>
                        </a:rPr>
                        <a:t>MedImmune</a:t>
                      </a:r>
                    </a:p>
                  </a:txBody>
                  <a:tcPr marL="5606" marR="5606" marT="5606" marB="0" anchor="ctr">
                    <a:lnL>
                      <a:noFill/>
                    </a:lnL>
                    <a:lnR>
                      <a:noFill/>
                    </a:lnR>
                    <a:lnT>
                      <a:noFill/>
                    </a:lnT>
                    <a:lnB>
                      <a:noFill/>
                    </a:lnB>
                  </a:tcPr>
                </a:tc>
                <a:extLst>
                  <a:ext uri="{0D108BD9-81ED-4DB2-BD59-A6C34878D82A}">
                    <a16:rowId xmlns:a16="http://schemas.microsoft.com/office/drawing/2014/main" val="840493505"/>
                  </a:ext>
                </a:extLst>
              </a:tr>
              <a:tr h="139032">
                <a:tc>
                  <a:txBody>
                    <a:bodyPr/>
                    <a:lstStyle/>
                    <a:p>
                      <a:pPr algn="l" fontAlgn="ctr"/>
                      <a:r>
                        <a:rPr lang="en-US" sz="800" b="1" i="0" u="none" strike="noStrike">
                          <a:solidFill>
                            <a:srgbClr val="FFFFFF"/>
                          </a:solidFill>
                          <a:effectLst/>
                          <a:latin typeface="Arial" panose="020B0604020202020204" pitchFamily="34" charset="0"/>
                        </a:rPr>
                        <a:t>AstraZeneca</a:t>
                      </a:r>
                    </a:p>
                  </a:txBody>
                  <a:tcPr marL="5606" marR="5606" marT="5606" marB="0" anchor="ctr">
                    <a:lnL>
                      <a:noFill/>
                    </a:lnL>
                    <a:lnR>
                      <a:noFill/>
                    </a:lnR>
                    <a:lnT>
                      <a:noFill/>
                    </a:lnT>
                    <a:lnB>
                      <a:noFill/>
                    </a:lnB>
                  </a:tcPr>
                </a:tc>
                <a:tc>
                  <a:txBody>
                    <a:bodyPr/>
                    <a:lstStyle/>
                    <a:p>
                      <a:pPr algn="l" fontAlgn="ctr"/>
                      <a:r>
                        <a:rPr lang="en-US" sz="800" b="1" i="0" u="none" strike="noStrike">
                          <a:solidFill>
                            <a:srgbClr val="FFFFFF"/>
                          </a:solidFill>
                          <a:effectLst/>
                          <a:latin typeface="Arial" panose="020B0604020202020204" pitchFamily="34" charset="0"/>
                        </a:rPr>
                        <a:t>Medtelligence</a:t>
                      </a:r>
                    </a:p>
                  </a:txBody>
                  <a:tcPr marL="5606" marR="5606" marT="5606" marB="0" anchor="ctr">
                    <a:lnL>
                      <a:noFill/>
                    </a:lnL>
                    <a:lnR>
                      <a:noFill/>
                    </a:lnR>
                    <a:lnT>
                      <a:noFill/>
                    </a:lnT>
                    <a:lnB>
                      <a:noFill/>
                    </a:lnB>
                  </a:tcPr>
                </a:tc>
                <a:extLst>
                  <a:ext uri="{0D108BD9-81ED-4DB2-BD59-A6C34878D82A}">
                    <a16:rowId xmlns:a16="http://schemas.microsoft.com/office/drawing/2014/main" val="1730716610"/>
                  </a:ext>
                </a:extLst>
              </a:tr>
              <a:tr h="139032">
                <a:tc>
                  <a:txBody>
                    <a:bodyPr/>
                    <a:lstStyle/>
                    <a:p>
                      <a:pPr algn="l" fontAlgn="ctr"/>
                      <a:r>
                        <a:rPr lang="en-US" sz="800" b="1" i="0" u="none" strike="noStrike">
                          <a:solidFill>
                            <a:srgbClr val="FFFFFF"/>
                          </a:solidFill>
                          <a:effectLst/>
                          <a:latin typeface="Arial" panose="020B0604020202020204" pitchFamily="34" charset="0"/>
                        </a:rPr>
                        <a:t>Bayer/Janssen/ J&amp;J</a:t>
                      </a:r>
                    </a:p>
                  </a:txBody>
                  <a:tcPr marL="5606" marR="5606" marT="5606" marB="0" anchor="ctr">
                    <a:lnL>
                      <a:noFill/>
                    </a:lnL>
                    <a:lnR>
                      <a:noFill/>
                    </a:lnR>
                    <a:lnT>
                      <a:noFill/>
                    </a:lnT>
                    <a:lnB>
                      <a:noFill/>
                    </a:lnB>
                  </a:tcPr>
                </a:tc>
                <a:tc>
                  <a:txBody>
                    <a:bodyPr/>
                    <a:lstStyle/>
                    <a:p>
                      <a:pPr algn="l" fontAlgn="ctr"/>
                      <a:r>
                        <a:rPr lang="en-US" sz="800" b="1" i="0" u="none" strike="noStrike">
                          <a:solidFill>
                            <a:srgbClr val="FFFFFF"/>
                          </a:solidFill>
                          <a:effectLst/>
                          <a:latin typeface="Arial" panose="020B0604020202020204" pitchFamily="34" charset="0"/>
                        </a:rPr>
                        <a:t>MedTrace</a:t>
                      </a:r>
                    </a:p>
                  </a:txBody>
                  <a:tcPr marL="5606" marR="5606" marT="5606" marB="0" anchor="ctr">
                    <a:lnL>
                      <a:noFill/>
                    </a:lnL>
                    <a:lnR>
                      <a:noFill/>
                    </a:lnR>
                    <a:lnT>
                      <a:noFill/>
                    </a:lnT>
                    <a:lnB>
                      <a:noFill/>
                    </a:lnB>
                  </a:tcPr>
                </a:tc>
                <a:extLst>
                  <a:ext uri="{0D108BD9-81ED-4DB2-BD59-A6C34878D82A}">
                    <a16:rowId xmlns:a16="http://schemas.microsoft.com/office/drawing/2014/main" val="1516003048"/>
                  </a:ext>
                </a:extLst>
              </a:tr>
              <a:tr h="139032">
                <a:tc>
                  <a:txBody>
                    <a:bodyPr/>
                    <a:lstStyle/>
                    <a:p>
                      <a:pPr algn="l" fontAlgn="ctr"/>
                      <a:r>
                        <a:rPr lang="en-US" sz="800" b="1" i="0" u="none" strike="noStrike">
                          <a:solidFill>
                            <a:srgbClr val="FFFFFF"/>
                          </a:solidFill>
                          <a:effectLst/>
                          <a:latin typeface="Arial" panose="020B0604020202020204" pitchFamily="34" charset="0"/>
                        </a:rPr>
                        <a:t>Bioclinica</a:t>
                      </a:r>
                    </a:p>
                  </a:txBody>
                  <a:tcPr marL="5606" marR="5606" marT="5606" marB="0" anchor="ctr">
                    <a:lnL>
                      <a:noFill/>
                    </a:lnL>
                    <a:lnR>
                      <a:noFill/>
                    </a:lnR>
                    <a:lnT>
                      <a:noFill/>
                    </a:lnT>
                    <a:lnB>
                      <a:noFill/>
                    </a:lnB>
                  </a:tcPr>
                </a:tc>
                <a:tc>
                  <a:txBody>
                    <a:bodyPr/>
                    <a:lstStyle/>
                    <a:p>
                      <a:pPr algn="l" fontAlgn="ctr"/>
                      <a:r>
                        <a:rPr lang="en-US" sz="800" b="1" i="0" u="none" strike="noStrike">
                          <a:solidFill>
                            <a:srgbClr val="FFFFFF"/>
                          </a:solidFill>
                          <a:effectLst/>
                          <a:latin typeface="Arial" panose="020B0604020202020204" pitchFamily="34" charset="0"/>
                        </a:rPr>
                        <a:t>Merck</a:t>
                      </a:r>
                    </a:p>
                  </a:txBody>
                  <a:tcPr marL="5606" marR="5606" marT="5606" marB="0" anchor="ctr">
                    <a:lnL>
                      <a:noFill/>
                    </a:lnL>
                    <a:lnR>
                      <a:noFill/>
                    </a:lnR>
                    <a:lnT>
                      <a:noFill/>
                    </a:lnT>
                    <a:lnB>
                      <a:noFill/>
                    </a:lnB>
                  </a:tcPr>
                </a:tc>
                <a:extLst>
                  <a:ext uri="{0D108BD9-81ED-4DB2-BD59-A6C34878D82A}">
                    <a16:rowId xmlns:a16="http://schemas.microsoft.com/office/drawing/2014/main" val="1188955283"/>
                  </a:ext>
                </a:extLst>
              </a:tr>
              <a:tr h="139032">
                <a:tc>
                  <a:txBody>
                    <a:bodyPr/>
                    <a:lstStyle/>
                    <a:p>
                      <a:pPr algn="l" fontAlgn="ctr"/>
                      <a:r>
                        <a:rPr lang="en-US" sz="800" b="1" i="0" u="none" strike="noStrike">
                          <a:solidFill>
                            <a:srgbClr val="FFFFFF"/>
                          </a:solidFill>
                          <a:effectLst/>
                          <a:latin typeface="Arial" panose="020B0604020202020204" pitchFamily="34" charset="0"/>
                        </a:rPr>
                        <a:t>Boston Clinical Research Institute</a:t>
                      </a:r>
                    </a:p>
                  </a:txBody>
                  <a:tcPr marL="5606" marR="5606" marT="5606" marB="0" anchor="ctr">
                    <a:lnL>
                      <a:noFill/>
                    </a:lnL>
                    <a:lnR>
                      <a:noFill/>
                    </a:lnR>
                    <a:lnT>
                      <a:noFill/>
                    </a:lnT>
                    <a:lnB>
                      <a:noFill/>
                    </a:lnB>
                  </a:tcPr>
                </a:tc>
                <a:tc>
                  <a:txBody>
                    <a:bodyPr/>
                    <a:lstStyle/>
                    <a:p>
                      <a:pPr algn="l" fontAlgn="ctr"/>
                      <a:r>
                        <a:rPr lang="en-US" sz="800" b="1" i="0" u="none" strike="noStrike">
                          <a:solidFill>
                            <a:srgbClr val="FFFFFF"/>
                          </a:solidFill>
                          <a:effectLst/>
                          <a:latin typeface="Arial" panose="020B0604020202020204" pitchFamily="34" charset="0"/>
                        </a:rPr>
                        <a:t>Micodrop, LLC</a:t>
                      </a:r>
                    </a:p>
                  </a:txBody>
                  <a:tcPr marL="5606" marR="5606" marT="5606" marB="0" anchor="ctr">
                    <a:lnL>
                      <a:noFill/>
                    </a:lnL>
                    <a:lnR>
                      <a:noFill/>
                    </a:lnR>
                    <a:lnT>
                      <a:noFill/>
                    </a:lnT>
                    <a:lnB>
                      <a:noFill/>
                    </a:lnB>
                  </a:tcPr>
                </a:tc>
                <a:extLst>
                  <a:ext uri="{0D108BD9-81ED-4DB2-BD59-A6C34878D82A}">
                    <a16:rowId xmlns:a16="http://schemas.microsoft.com/office/drawing/2014/main" val="689713214"/>
                  </a:ext>
                </a:extLst>
              </a:tr>
              <a:tr h="139032">
                <a:tc>
                  <a:txBody>
                    <a:bodyPr/>
                    <a:lstStyle/>
                    <a:p>
                      <a:pPr algn="l" fontAlgn="ctr"/>
                      <a:r>
                        <a:rPr lang="en-US" sz="800" b="1" i="0" u="none" strike="noStrike">
                          <a:solidFill>
                            <a:srgbClr val="FFFFFF"/>
                          </a:solidFill>
                          <a:effectLst/>
                          <a:latin typeface="Arial" panose="020B0604020202020204" pitchFamily="34" charset="0"/>
                        </a:rPr>
                        <a:t>Boston Scientific</a:t>
                      </a:r>
                    </a:p>
                  </a:txBody>
                  <a:tcPr marL="5606" marR="5606" marT="5606" marB="0" anchor="ctr">
                    <a:lnL>
                      <a:noFill/>
                    </a:lnL>
                    <a:lnR>
                      <a:noFill/>
                    </a:lnR>
                    <a:lnT>
                      <a:noFill/>
                    </a:lnT>
                    <a:lnB>
                      <a:noFill/>
                    </a:lnB>
                  </a:tcPr>
                </a:tc>
                <a:tc>
                  <a:txBody>
                    <a:bodyPr/>
                    <a:lstStyle/>
                    <a:p>
                      <a:pPr algn="l" fontAlgn="ctr"/>
                      <a:r>
                        <a:rPr lang="en-US" sz="800" b="1" i="0" u="none" strike="noStrike">
                          <a:solidFill>
                            <a:srgbClr val="FFFFFF"/>
                          </a:solidFill>
                          <a:effectLst/>
                          <a:latin typeface="Arial" panose="020B0604020202020204" pitchFamily="34" charset="0"/>
                        </a:rPr>
                        <a:t>Microport</a:t>
                      </a:r>
                    </a:p>
                  </a:txBody>
                  <a:tcPr marL="5606" marR="5606" marT="5606" marB="0" anchor="ctr">
                    <a:lnL>
                      <a:noFill/>
                    </a:lnL>
                    <a:lnR>
                      <a:noFill/>
                    </a:lnR>
                    <a:lnT>
                      <a:noFill/>
                    </a:lnT>
                    <a:lnB>
                      <a:noFill/>
                    </a:lnB>
                  </a:tcPr>
                </a:tc>
                <a:extLst>
                  <a:ext uri="{0D108BD9-81ED-4DB2-BD59-A6C34878D82A}">
                    <a16:rowId xmlns:a16="http://schemas.microsoft.com/office/drawing/2014/main" val="4086868310"/>
                  </a:ext>
                </a:extLst>
              </a:tr>
              <a:tr h="139032">
                <a:tc>
                  <a:txBody>
                    <a:bodyPr/>
                    <a:lstStyle/>
                    <a:p>
                      <a:pPr algn="l" fontAlgn="ctr"/>
                      <a:r>
                        <a:rPr lang="en-US" sz="800" b="1" i="0" u="none" strike="noStrike">
                          <a:solidFill>
                            <a:srgbClr val="FFFFFF"/>
                          </a:solidFill>
                          <a:effectLst/>
                          <a:latin typeface="Arial" panose="020B0604020202020204" pitchFamily="34" charset="0"/>
                        </a:rPr>
                        <a:t>Bristol-Myers Squibb</a:t>
                      </a:r>
                    </a:p>
                  </a:txBody>
                  <a:tcPr marL="5606" marR="5606" marT="5606" marB="0" anchor="ctr">
                    <a:lnL>
                      <a:noFill/>
                    </a:lnL>
                    <a:lnR>
                      <a:noFill/>
                    </a:lnR>
                    <a:lnT>
                      <a:noFill/>
                    </a:lnT>
                    <a:lnB>
                      <a:noFill/>
                    </a:lnB>
                  </a:tcPr>
                </a:tc>
                <a:tc>
                  <a:txBody>
                    <a:bodyPr/>
                    <a:lstStyle/>
                    <a:p>
                      <a:pPr algn="l" fontAlgn="ctr"/>
                      <a:r>
                        <a:rPr lang="en-US" sz="800" b="1" i="0" u="none" strike="noStrike" dirty="0" err="1">
                          <a:solidFill>
                            <a:srgbClr val="FFFFFF"/>
                          </a:solidFill>
                          <a:effectLst/>
                          <a:latin typeface="Arial" panose="020B0604020202020204" pitchFamily="34" charset="0"/>
                        </a:rPr>
                        <a:t>NovoNordisk</a:t>
                      </a:r>
                      <a:endParaRPr lang="en-US" sz="800" b="1" i="0" u="none" strike="noStrike" dirty="0">
                        <a:solidFill>
                          <a:srgbClr val="FFFFFF"/>
                        </a:solidFill>
                        <a:effectLst/>
                        <a:latin typeface="Arial" panose="020B0604020202020204" pitchFamily="34" charset="0"/>
                      </a:endParaRPr>
                    </a:p>
                  </a:txBody>
                  <a:tcPr marL="5606" marR="5606" marT="5606" marB="0" anchor="ctr">
                    <a:lnL>
                      <a:noFill/>
                    </a:lnL>
                    <a:lnR>
                      <a:noFill/>
                    </a:lnR>
                    <a:lnT>
                      <a:noFill/>
                    </a:lnT>
                    <a:lnB>
                      <a:noFill/>
                    </a:lnB>
                  </a:tcPr>
                </a:tc>
                <a:extLst>
                  <a:ext uri="{0D108BD9-81ED-4DB2-BD59-A6C34878D82A}">
                    <a16:rowId xmlns:a16="http://schemas.microsoft.com/office/drawing/2014/main" val="798338797"/>
                  </a:ext>
                </a:extLst>
              </a:tr>
              <a:tr h="139032">
                <a:tc>
                  <a:txBody>
                    <a:bodyPr/>
                    <a:lstStyle/>
                    <a:p>
                      <a:pPr algn="l" fontAlgn="ctr"/>
                      <a:r>
                        <a:rPr lang="en-US" sz="800" b="1" i="0" u="none" strike="noStrike">
                          <a:solidFill>
                            <a:srgbClr val="FFFFFF"/>
                          </a:solidFill>
                          <a:effectLst/>
                          <a:latin typeface="Arial" panose="020B0604020202020204" pitchFamily="34" charset="0"/>
                        </a:rPr>
                        <a:t>Calardius Biosciences</a:t>
                      </a:r>
                    </a:p>
                  </a:txBody>
                  <a:tcPr marL="5606" marR="5606" marT="5606" marB="0" anchor="ctr">
                    <a:lnL>
                      <a:noFill/>
                    </a:lnL>
                    <a:lnR>
                      <a:noFill/>
                    </a:lnR>
                    <a:lnT>
                      <a:noFill/>
                    </a:lnT>
                    <a:lnB>
                      <a:noFill/>
                    </a:lnB>
                  </a:tcPr>
                </a:tc>
                <a:tc>
                  <a:txBody>
                    <a:bodyPr/>
                    <a:lstStyle/>
                    <a:p>
                      <a:pPr algn="l" fontAlgn="ctr"/>
                      <a:r>
                        <a:rPr lang="en-US" sz="800" b="1" i="0" u="none" strike="noStrike" dirty="0" err="1">
                          <a:solidFill>
                            <a:srgbClr val="FFFFFF"/>
                          </a:solidFill>
                          <a:effectLst/>
                          <a:latin typeface="Arial" panose="020B0604020202020204" pitchFamily="34" charset="0"/>
                        </a:rPr>
                        <a:t>Paratek</a:t>
                      </a:r>
                      <a:endParaRPr lang="en-US" sz="800" b="1" i="0" u="none" strike="noStrike" dirty="0">
                        <a:solidFill>
                          <a:srgbClr val="FFFFFF"/>
                        </a:solidFill>
                        <a:effectLst/>
                        <a:latin typeface="Arial" panose="020B0604020202020204" pitchFamily="34" charset="0"/>
                      </a:endParaRPr>
                    </a:p>
                  </a:txBody>
                  <a:tcPr marL="5606" marR="5606" marT="5606" marB="0" anchor="ctr">
                    <a:lnL>
                      <a:noFill/>
                    </a:lnL>
                    <a:lnR>
                      <a:noFill/>
                    </a:lnR>
                    <a:lnT>
                      <a:noFill/>
                    </a:lnT>
                    <a:lnB>
                      <a:noFill/>
                    </a:lnB>
                  </a:tcPr>
                </a:tc>
                <a:extLst>
                  <a:ext uri="{0D108BD9-81ED-4DB2-BD59-A6C34878D82A}">
                    <a16:rowId xmlns:a16="http://schemas.microsoft.com/office/drawing/2014/main" val="1430361546"/>
                  </a:ext>
                </a:extLst>
              </a:tr>
              <a:tr h="139032">
                <a:tc>
                  <a:txBody>
                    <a:bodyPr/>
                    <a:lstStyle/>
                    <a:p>
                      <a:pPr algn="l" fontAlgn="ctr"/>
                      <a:r>
                        <a:rPr lang="en-US" sz="800" b="1" i="0" u="none" strike="noStrike">
                          <a:solidFill>
                            <a:srgbClr val="FFFFFF"/>
                          </a:solidFill>
                          <a:effectLst/>
                          <a:latin typeface="Arial" panose="020B0604020202020204" pitchFamily="34" charset="0"/>
                        </a:rPr>
                        <a:t>Cardiovascular Clinical Science Foundation</a:t>
                      </a:r>
                    </a:p>
                  </a:txBody>
                  <a:tcPr marL="5606" marR="5606" marT="5606" marB="0" anchor="ctr">
                    <a:lnL>
                      <a:noFill/>
                    </a:lnL>
                    <a:lnR>
                      <a:noFill/>
                    </a:lnR>
                    <a:lnT>
                      <a:noFill/>
                    </a:lnT>
                    <a:lnB>
                      <a:noFill/>
                    </a:lnB>
                  </a:tcPr>
                </a:tc>
                <a:tc>
                  <a:txBody>
                    <a:bodyPr/>
                    <a:lstStyle/>
                    <a:p>
                      <a:pPr algn="l" fontAlgn="ctr"/>
                      <a:r>
                        <a:rPr lang="en-US" sz="800" b="1" i="0" u="none" strike="noStrike">
                          <a:solidFill>
                            <a:srgbClr val="FFFFFF"/>
                          </a:solidFill>
                          <a:effectLst/>
                          <a:latin typeface="Arial" panose="020B0604020202020204" pitchFamily="34" charset="0"/>
                        </a:rPr>
                        <a:t>PERT Consortium</a:t>
                      </a:r>
                    </a:p>
                  </a:txBody>
                  <a:tcPr marL="5606" marR="5606" marT="5606" marB="0" anchor="ctr">
                    <a:lnL>
                      <a:noFill/>
                    </a:lnL>
                    <a:lnR>
                      <a:noFill/>
                    </a:lnR>
                    <a:lnT>
                      <a:noFill/>
                    </a:lnT>
                    <a:lnB>
                      <a:noFill/>
                    </a:lnB>
                  </a:tcPr>
                </a:tc>
                <a:extLst>
                  <a:ext uri="{0D108BD9-81ED-4DB2-BD59-A6C34878D82A}">
                    <a16:rowId xmlns:a16="http://schemas.microsoft.com/office/drawing/2014/main" val="740881718"/>
                  </a:ext>
                </a:extLst>
              </a:tr>
              <a:tr h="139032">
                <a:tc>
                  <a:txBody>
                    <a:bodyPr/>
                    <a:lstStyle/>
                    <a:p>
                      <a:pPr algn="l" fontAlgn="ctr"/>
                      <a:r>
                        <a:rPr lang="en-US" sz="800" b="1" i="0" u="none" strike="noStrike">
                          <a:solidFill>
                            <a:srgbClr val="FFFFFF"/>
                          </a:solidFill>
                          <a:effectLst/>
                          <a:latin typeface="Arial" panose="020B0604020202020204" pitchFamily="34" charset="0"/>
                        </a:rPr>
                        <a:t>Cardiovascular Research Foundation</a:t>
                      </a:r>
                    </a:p>
                  </a:txBody>
                  <a:tcPr marL="5606" marR="5606" marT="5606" marB="0" anchor="ctr">
                    <a:lnL>
                      <a:noFill/>
                    </a:lnL>
                    <a:lnR>
                      <a:noFill/>
                    </a:lnR>
                    <a:lnT>
                      <a:noFill/>
                    </a:lnT>
                    <a:lnB>
                      <a:noFill/>
                    </a:lnB>
                  </a:tcPr>
                </a:tc>
                <a:tc>
                  <a:txBody>
                    <a:bodyPr/>
                    <a:lstStyle/>
                    <a:p>
                      <a:pPr algn="l" fontAlgn="ctr"/>
                      <a:r>
                        <a:rPr lang="en-US" sz="800" b="1" i="0" u="none" strike="noStrike">
                          <a:solidFill>
                            <a:srgbClr val="FFFFFF"/>
                          </a:solidFill>
                          <a:effectLst/>
                          <a:latin typeface="Arial" panose="020B0604020202020204" pitchFamily="34" charset="0"/>
                        </a:rPr>
                        <a:t>Pfizer</a:t>
                      </a:r>
                    </a:p>
                  </a:txBody>
                  <a:tcPr marL="5606" marR="5606" marT="5606" marB="0" anchor="ctr">
                    <a:lnL>
                      <a:noFill/>
                    </a:lnL>
                    <a:lnR>
                      <a:noFill/>
                    </a:lnR>
                    <a:lnT>
                      <a:noFill/>
                    </a:lnT>
                    <a:lnB>
                      <a:noFill/>
                    </a:lnB>
                  </a:tcPr>
                </a:tc>
                <a:extLst>
                  <a:ext uri="{0D108BD9-81ED-4DB2-BD59-A6C34878D82A}">
                    <a16:rowId xmlns:a16="http://schemas.microsoft.com/office/drawing/2014/main" val="3402080222"/>
                  </a:ext>
                </a:extLst>
              </a:tr>
              <a:tr h="139032">
                <a:tc>
                  <a:txBody>
                    <a:bodyPr/>
                    <a:lstStyle/>
                    <a:p>
                      <a:pPr algn="l" fontAlgn="ctr"/>
                      <a:r>
                        <a:rPr lang="en-US" sz="800" b="1" i="0" u="none" strike="noStrike">
                          <a:solidFill>
                            <a:srgbClr val="FFFFFF"/>
                          </a:solidFill>
                          <a:effectLst/>
                          <a:latin typeface="Arial" panose="020B0604020202020204" pitchFamily="34" charset="0"/>
                        </a:rPr>
                        <a:t>CeleCor Therapeutics</a:t>
                      </a:r>
                    </a:p>
                  </a:txBody>
                  <a:tcPr marL="5606" marR="5606" marT="5606" marB="0" anchor="ctr">
                    <a:lnL>
                      <a:noFill/>
                    </a:lnL>
                    <a:lnR>
                      <a:noFill/>
                    </a:lnR>
                    <a:lnT>
                      <a:noFill/>
                    </a:lnT>
                    <a:lnB>
                      <a:noFill/>
                    </a:lnB>
                  </a:tcPr>
                </a:tc>
                <a:tc>
                  <a:txBody>
                    <a:bodyPr/>
                    <a:lstStyle/>
                    <a:p>
                      <a:pPr algn="l" fontAlgn="ctr"/>
                      <a:r>
                        <a:rPr lang="en-US" sz="800" b="1" i="0" u="none" strike="noStrike">
                          <a:solidFill>
                            <a:srgbClr val="FFFFFF"/>
                          </a:solidFill>
                          <a:effectLst/>
                          <a:latin typeface="Arial" panose="020B0604020202020204" pitchFamily="34" charset="0"/>
                        </a:rPr>
                        <a:t>PhaseBio</a:t>
                      </a:r>
                    </a:p>
                  </a:txBody>
                  <a:tcPr marL="5606" marR="5606" marT="5606" marB="0" anchor="ctr">
                    <a:lnL>
                      <a:noFill/>
                    </a:lnL>
                    <a:lnR>
                      <a:noFill/>
                    </a:lnR>
                    <a:lnT>
                      <a:noFill/>
                    </a:lnT>
                    <a:lnB>
                      <a:noFill/>
                    </a:lnB>
                  </a:tcPr>
                </a:tc>
                <a:extLst>
                  <a:ext uri="{0D108BD9-81ED-4DB2-BD59-A6C34878D82A}">
                    <a16:rowId xmlns:a16="http://schemas.microsoft.com/office/drawing/2014/main" val="4078941457"/>
                  </a:ext>
                </a:extLst>
              </a:tr>
              <a:tr h="139032">
                <a:tc>
                  <a:txBody>
                    <a:bodyPr/>
                    <a:lstStyle/>
                    <a:p>
                      <a:pPr algn="l" fontAlgn="ctr"/>
                      <a:r>
                        <a:rPr lang="en-US" sz="800" b="1" i="0" u="none" strike="noStrike">
                          <a:solidFill>
                            <a:srgbClr val="FFFFFF"/>
                          </a:solidFill>
                          <a:effectLst/>
                          <a:latin typeface="Arial" panose="020B0604020202020204" pitchFamily="34" charset="0"/>
                        </a:rPr>
                        <a:t>CSL Behring</a:t>
                      </a:r>
                    </a:p>
                  </a:txBody>
                  <a:tcPr marL="5606" marR="5606" marT="5606" marB="0" anchor="ctr">
                    <a:lnL>
                      <a:noFill/>
                    </a:lnL>
                    <a:lnR>
                      <a:noFill/>
                    </a:lnR>
                    <a:lnT>
                      <a:noFill/>
                    </a:lnT>
                    <a:lnB>
                      <a:noFill/>
                    </a:lnB>
                  </a:tcPr>
                </a:tc>
                <a:tc>
                  <a:txBody>
                    <a:bodyPr/>
                    <a:lstStyle/>
                    <a:p>
                      <a:pPr algn="l" fontAlgn="ctr"/>
                      <a:r>
                        <a:rPr lang="en-US" sz="800" b="1" i="0" u="none" strike="noStrike">
                          <a:solidFill>
                            <a:srgbClr val="FFFFFF"/>
                          </a:solidFill>
                          <a:effectLst/>
                          <a:latin typeface="Arial" panose="020B0604020202020204" pitchFamily="34" charset="0"/>
                        </a:rPr>
                        <a:t>PHRI</a:t>
                      </a:r>
                    </a:p>
                  </a:txBody>
                  <a:tcPr marL="5606" marR="5606" marT="5606" marB="0" anchor="ctr">
                    <a:lnL>
                      <a:noFill/>
                    </a:lnL>
                    <a:lnR>
                      <a:noFill/>
                    </a:lnR>
                    <a:lnT>
                      <a:noFill/>
                    </a:lnT>
                    <a:lnB>
                      <a:noFill/>
                    </a:lnB>
                  </a:tcPr>
                </a:tc>
                <a:extLst>
                  <a:ext uri="{0D108BD9-81ED-4DB2-BD59-A6C34878D82A}">
                    <a16:rowId xmlns:a16="http://schemas.microsoft.com/office/drawing/2014/main" val="888819165"/>
                  </a:ext>
                </a:extLst>
              </a:tr>
              <a:tr h="139032">
                <a:tc>
                  <a:txBody>
                    <a:bodyPr/>
                    <a:lstStyle/>
                    <a:p>
                      <a:pPr algn="l" fontAlgn="ctr"/>
                      <a:r>
                        <a:rPr lang="en-US" sz="800" b="1" i="0" u="none" strike="noStrike">
                          <a:solidFill>
                            <a:srgbClr val="FFFFFF"/>
                          </a:solidFill>
                          <a:effectLst/>
                          <a:latin typeface="Arial" panose="020B0604020202020204" pitchFamily="34" charset="0"/>
                        </a:rPr>
                        <a:t>CytoSorbents Medical</a:t>
                      </a:r>
                    </a:p>
                  </a:txBody>
                  <a:tcPr marL="5606" marR="5606" marT="5606" marB="0" anchor="ctr">
                    <a:lnL>
                      <a:noFill/>
                    </a:lnL>
                    <a:lnR>
                      <a:noFill/>
                    </a:lnR>
                    <a:lnT>
                      <a:noFill/>
                    </a:lnT>
                    <a:lnB>
                      <a:noFill/>
                    </a:lnB>
                  </a:tcPr>
                </a:tc>
                <a:tc>
                  <a:txBody>
                    <a:bodyPr/>
                    <a:lstStyle/>
                    <a:p>
                      <a:pPr algn="l" fontAlgn="ctr"/>
                      <a:r>
                        <a:rPr lang="en-US" sz="800" b="1" i="0" u="none" strike="noStrike">
                          <a:solidFill>
                            <a:srgbClr val="FFFFFF"/>
                          </a:solidFill>
                          <a:effectLst/>
                          <a:latin typeface="Arial" panose="020B0604020202020204" pitchFamily="34" charset="0"/>
                        </a:rPr>
                        <a:t>PLxPharma</a:t>
                      </a:r>
                    </a:p>
                  </a:txBody>
                  <a:tcPr marL="5606" marR="5606" marT="5606" marB="0" anchor="ctr">
                    <a:lnL>
                      <a:noFill/>
                    </a:lnL>
                    <a:lnR>
                      <a:noFill/>
                    </a:lnR>
                    <a:lnT>
                      <a:noFill/>
                    </a:lnT>
                    <a:lnB>
                      <a:noFill/>
                    </a:lnB>
                  </a:tcPr>
                </a:tc>
                <a:extLst>
                  <a:ext uri="{0D108BD9-81ED-4DB2-BD59-A6C34878D82A}">
                    <a16:rowId xmlns:a16="http://schemas.microsoft.com/office/drawing/2014/main" val="3059264678"/>
                  </a:ext>
                </a:extLst>
              </a:tr>
              <a:tr h="139032">
                <a:tc>
                  <a:txBody>
                    <a:bodyPr/>
                    <a:lstStyle/>
                    <a:p>
                      <a:pPr algn="l" fontAlgn="ctr"/>
                      <a:r>
                        <a:rPr lang="en-US" sz="800" b="1" i="0" u="none" strike="noStrike">
                          <a:solidFill>
                            <a:srgbClr val="FFFFFF"/>
                          </a:solidFill>
                          <a:effectLst/>
                          <a:latin typeface="Arial" panose="020B0604020202020204" pitchFamily="34" charset="0"/>
                        </a:rPr>
                        <a:t>DCRI</a:t>
                      </a:r>
                    </a:p>
                  </a:txBody>
                  <a:tcPr marL="5606" marR="5606" marT="5606" marB="0" anchor="ctr">
                    <a:lnL>
                      <a:noFill/>
                    </a:lnL>
                    <a:lnR>
                      <a:noFill/>
                    </a:lnR>
                    <a:lnT>
                      <a:noFill/>
                    </a:lnT>
                    <a:lnB>
                      <a:noFill/>
                    </a:lnB>
                  </a:tcPr>
                </a:tc>
                <a:tc>
                  <a:txBody>
                    <a:bodyPr/>
                    <a:lstStyle/>
                    <a:p>
                      <a:pPr algn="l" fontAlgn="ctr"/>
                      <a:r>
                        <a:rPr lang="en-US" sz="800" b="1" i="0" u="none" strike="noStrike">
                          <a:solidFill>
                            <a:srgbClr val="FFFFFF"/>
                          </a:solidFill>
                          <a:effectLst/>
                          <a:latin typeface="Arial" panose="020B0604020202020204" pitchFamily="34" charset="0"/>
                        </a:rPr>
                        <a:t>Revance Therapeutics</a:t>
                      </a:r>
                    </a:p>
                  </a:txBody>
                  <a:tcPr marL="5606" marR="5606" marT="5606" marB="0" anchor="ctr">
                    <a:lnL>
                      <a:noFill/>
                    </a:lnL>
                    <a:lnR>
                      <a:noFill/>
                    </a:lnR>
                    <a:lnT>
                      <a:noFill/>
                    </a:lnT>
                    <a:lnB>
                      <a:noFill/>
                    </a:lnB>
                  </a:tcPr>
                </a:tc>
                <a:extLst>
                  <a:ext uri="{0D108BD9-81ED-4DB2-BD59-A6C34878D82A}">
                    <a16:rowId xmlns:a16="http://schemas.microsoft.com/office/drawing/2014/main" val="2976350196"/>
                  </a:ext>
                </a:extLst>
              </a:tr>
              <a:tr h="139032">
                <a:tc>
                  <a:txBody>
                    <a:bodyPr/>
                    <a:lstStyle/>
                    <a:p>
                      <a:pPr algn="l" fontAlgn="ctr"/>
                      <a:r>
                        <a:rPr lang="en-US" sz="800" b="1" i="0" u="none" strike="noStrike">
                          <a:solidFill>
                            <a:srgbClr val="FFFFFF"/>
                          </a:solidFill>
                          <a:effectLst/>
                          <a:latin typeface="Arial" panose="020B0604020202020204" pitchFamily="34" charset="0"/>
                        </a:rPr>
                        <a:t>Eidos Therapeutics</a:t>
                      </a:r>
                    </a:p>
                  </a:txBody>
                  <a:tcPr marL="5606" marR="5606" marT="5606" marB="0" anchor="ctr">
                    <a:lnL>
                      <a:noFill/>
                    </a:lnL>
                    <a:lnR>
                      <a:noFill/>
                    </a:lnR>
                    <a:lnT>
                      <a:noFill/>
                    </a:lnT>
                    <a:lnB>
                      <a:noFill/>
                    </a:lnB>
                  </a:tcPr>
                </a:tc>
                <a:tc>
                  <a:txBody>
                    <a:bodyPr/>
                    <a:lstStyle/>
                    <a:p>
                      <a:pPr algn="l" fontAlgn="ctr"/>
                      <a:r>
                        <a:rPr lang="en-US" sz="800" b="1" i="0" u="none" strike="noStrike">
                          <a:solidFill>
                            <a:srgbClr val="FFFFFF"/>
                          </a:solidFill>
                          <a:effectLst/>
                          <a:latin typeface="Arial" panose="020B0604020202020204" pitchFamily="34" charset="0"/>
                        </a:rPr>
                        <a:t>SCAI</a:t>
                      </a:r>
                    </a:p>
                  </a:txBody>
                  <a:tcPr marL="5606" marR="5606" marT="5606" marB="0" anchor="ctr">
                    <a:lnL>
                      <a:noFill/>
                    </a:lnL>
                    <a:lnR>
                      <a:noFill/>
                    </a:lnR>
                    <a:lnT>
                      <a:noFill/>
                    </a:lnT>
                    <a:lnB>
                      <a:noFill/>
                    </a:lnB>
                  </a:tcPr>
                </a:tc>
                <a:extLst>
                  <a:ext uri="{0D108BD9-81ED-4DB2-BD59-A6C34878D82A}">
                    <a16:rowId xmlns:a16="http://schemas.microsoft.com/office/drawing/2014/main" val="2464749744"/>
                  </a:ext>
                </a:extLst>
              </a:tr>
              <a:tr h="139032">
                <a:tc>
                  <a:txBody>
                    <a:bodyPr/>
                    <a:lstStyle/>
                    <a:p>
                      <a:pPr algn="l" fontAlgn="ctr"/>
                      <a:r>
                        <a:rPr lang="en-US" sz="800" b="1" i="0" u="none" strike="noStrike">
                          <a:solidFill>
                            <a:srgbClr val="FFFFFF"/>
                          </a:solidFill>
                          <a:effectLst/>
                          <a:latin typeface="Arial" panose="020B0604020202020204" pitchFamily="34" charset="0"/>
                        </a:rPr>
                        <a:t>EXCITE International ($0 Received)</a:t>
                      </a:r>
                    </a:p>
                  </a:txBody>
                  <a:tcPr marL="5606" marR="5606" marT="5606" marB="0" anchor="ctr">
                    <a:lnL>
                      <a:noFill/>
                    </a:lnL>
                    <a:lnR>
                      <a:noFill/>
                    </a:lnR>
                    <a:lnT>
                      <a:noFill/>
                    </a:lnT>
                    <a:lnB>
                      <a:noFill/>
                    </a:lnB>
                  </a:tcPr>
                </a:tc>
                <a:tc>
                  <a:txBody>
                    <a:bodyPr/>
                    <a:lstStyle/>
                    <a:p>
                      <a:pPr algn="l" fontAlgn="ctr"/>
                      <a:r>
                        <a:rPr lang="en-US" sz="800" b="1" i="0" u="none" strike="noStrike">
                          <a:solidFill>
                            <a:srgbClr val="FFFFFF"/>
                          </a:solidFill>
                          <a:effectLst/>
                          <a:latin typeface="Arial" panose="020B0604020202020204" pitchFamily="34" charset="0"/>
                        </a:rPr>
                        <a:t>Smart Medics</a:t>
                      </a:r>
                    </a:p>
                  </a:txBody>
                  <a:tcPr marL="5606" marR="5606" marT="5606" marB="0" anchor="ctr">
                    <a:lnL>
                      <a:noFill/>
                    </a:lnL>
                    <a:lnR>
                      <a:noFill/>
                    </a:lnR>
                    <a:lnT>
                      <a:noFill/>
                    </a:lnT>
                    <a:lnB>
                      <a:noFill/>
                    </a:lnB>
                  </a:tcPr>
                </a:tc>
                <a:extLst>
                  <a:ext uri="{0D108BD9-81ED-4DB2-BD59-A6C34878D82A}">
                    <a16:rowId xmlns:a16="http://schemas.microsoft.com/office/drawing/2014/main" val="3769732788"/>
                  </a:ext>
                </a:extLst>
              </a:tr>
              <a:tr h="139032">
                <a:tc>
                  <a:txBody>
                    <a:bodyPr/>
                    <a:lstStyle/>
                    <a:p>
                      <a:pPr algn="l" fontAlgn="ctr"/>
                      <a:r>
                        <a:rPr lang="en-US" sz="800" b="1" i="0" u="none" strike="noStrike">
                          <a:solidFill>
                            <a:srgbClr val="FFFFFF"/>
                          </a:solidFill>
                          <a:effectLst/>
                          <a:latin typeface="Arial" panose="020B0604020202020204" pitchFamily="34" charset="0"/>
                        </a:rPr>
                        <a:t>Gilead Sciences, Inc.</a:t>
                      </a:r>
                    </a:p>
                  </a:txBody>
                  <a:tcPr marL="5606" marR="5606" marT="5606" marB="0" anchor="ctr">
                    <a:lnL>
                      <a:noFill/>
                    </a:lnL>
                    <a:lnR>
                      <a:noFill/>
                    </a:lnR>
                    <a:lnT>
                      <a:noFill/>
                    </a:lnT>
                    <a:lnB>
                      <a:noFill/>
                    </a:lnB>
                  </a:tcPr>
                </a:tc>
                <a:tc>
                  <a:txBody>
                    <a:bodyPr/>
                    <a:lstStyle/>
                    <a:p>
                      <a:pPr algn="l" fontAlgn="ctr"/>
                      <a:r>
                        <a:rPr lang="en-US" sz="800" b="1" i="0" u="none" strike="noStrike" dirty="0" err="1">
                          <a:solidFill>
                            <a:srgbClr val="FFFFFF"/>
                          </a:solidFill>
                          <a:effectLst/>
                          <a:latin typeface="Arial" panose="020B0604020202020204" pitchFamily="34" charset="0"/>
                        </a:rPr>
                        <a:t>Somahlution</a:t>
                      </a:r>
                      <a:endParaRPr lang="en-US" sz="800" b="1" i="0" u="none" strike="noStrike" dirty="0">
                        <a:solidFill>
                          <a:srgbClr val="FFFFFF"/>
                        </a:solidFill>
                        <a:effectLst/>
                        <a:latin typeface="Arial" panose="020B0604020202020204" pitchFamily="34" charset="0"/>
                      </a:endParaRPr>
                    </a:p>
                  </a:txBody>
                  <a:tcPr marL="5606" marR="5606" marT="5606" marB="0" anchor="ctr">
                    <a:lnL>
                      <a:noFill/>
                    </a:lnL>
                    <a:lnR>
                      <a:noFill/>
                    </a:lnR>
                    <a:lnT>
                      <a:noFill/>
                    </a:lnT>
                    <a:lnB>
                      <a:noFill/>
                    </a:lnB>
                  </a:tcPr>
                </a:tc>
                <a:extLst>
                  <a:ext uri="{0D108BD9-81ED-4DB2-BD59-A6C34878D82A}">
                    <a16:rowId xmlns:a16="http://schemas.microsoft.com/office/drawing/2014/main" val="364171757"/>
                  </a:ext>
                </a:extLst>
              </a:tr>
            </a:tbl>
          </a:graphicData>
        </a:graphic>
      </p:graphicFrame>
      <p:graphicFrame>
        <p:nvGraphicFramePr>
          <p:cNvPr id="9" name="Table 8"/>
          <p:cNvGraphicFramePr>
            <a:graphicFrameLocks noGrp="1"/>
          </p:cNvGraphicFramePr>
          <p:nvPr/>
        </p:nvGraphicFramePr>
        <p:xfrm>
          <a:off x="1905000" y="3047862"/>
          <a:ext cx="2286000" cy="2909178"/>
        </p:xfrm>
        <a:graphic>
          <a:graphicData uri="http://schemas.openxmlformats.org/drawingml/2006/table">
            <a:tbl>
              <a:tblPr/>
              <a:tblGrid>
                <a:gridCol w="2286000">
                  <a:extLst>
                    <a:ext uri="{9D8B030D-6E8A-4147-A177-3AD203B41FA5}">
                      <a16:colId xmlns:a16="http://schemas.microsoft.com/office/drawing/2014/main" val="1821794763"/>
                    </a:ext>
                  </a:extLst>
                </a:gridCol>
              </a:tblGrid>
              <a:tr h="91317">
                <a:tc>
                  <a:txBody>
                    <a:bodyPr/>
                    <a:lstStyle/>
                    <a:p>
                      <a:pPr algn="l" rtl="0" fontAlgn="ctr"/>
                      <a:r>
                        <a:rPr lang="en-US" sz="800" b="1" i="0" u="none" strike="noStrike">
                          <a:solidFill>
                            <a:srgbClr val="FFFFFF"/>
                          </a:solidFill>
                          <a:effectLst/>
                          <a:latin typeface="Arial" panose="020B0604020202020204" pitchFamily="34" charset="0"/>
                        </a:rPr>
                        <a:t>Amag Pharmaceuticals</a:t>
                      </a:r>
                    </a:p>
                  </a:txBody>
                  <a:tcPr marL="4566" marR="4566" marT="4566" marB="0" anchor="ctr">
                    <a:lnL>
                      <a:noFill/>
                    </a:lnL>
                    <a:lnR>
                      <a:noFill/>
                    </a:lnR>
                    <a:lnT>
                      <a:noFill/>
                    </a:lnT>
                    <a:lnB>
                      <a:noFill/>
                    </a:lnB>
                  </a:tcPr>
                </a:tc>
                <a:extLst>
                  <a:ext uri="{0D108BD9-81ED-4DB2-BD59-A6C34878D82A}">
                    <a16:rowId xmlns:a16="http://schemas.microsoft.com/office/drawing/2014/main" val="313306430"/>
                  </a:ext>
                </a:extLst>
              </a:tr>
              <a:tr h="91317">
                <a:tc>
                  <a:txBody>
                    <a:bodyPr/>
                    <a:lstStyle/>
                    <a:p>
                      <a:pPr algn="l" rtl="0" fontAlgn="ctr"/>
                      <a:r>
                        <a:rPr lang="en-US" sz="800" b="1" i="0" u="none" strike="noStrike">
                          <a:solidFill>
                            <a:srgbClr val="FFFFFF"/>
                          </a:solidFill>
                          <a:effectLst/>
                          <a:latin typeface="Arial" panose="020B0604020202020204" pitchFamily="34" charset="0"/>
                        </a:rPr>
                        <a:t>Angel Medical Corporation </a:t>
                      </a:r>
                    </a:p>
                  </a:txBody>
                  <a:tcPr marL="4566" marR="4566" marT="4566" marB="0" anchor="ctr">
                    <a:lnL>
                      <a:noFill/>
                    </a:lnL>
                    <a:lnR>
                      <a:noFill/>
                    </a:lnR>
                    <a:lnT>
                      <a:noFill/>
                    </a:lnT>
                    <a:lnB>
                      <a:noFill/>
                    </a:lnB>
                  </a:tcPr>
                </a:tc>
                <a:extLst>
                  <a:ext uri="{0D108BD9-81ED-4DB2-BD59-A6C34878D82A}">
                    <a16:rowId xmlns:a16="http://schemas.microsoft.com/office/drawing/2014/main" val="2157863119"/>
                  </a:ext>
                </a:extLst>
              </a:tr>
              <a:tr h="91317">
                <a:tc>
                  <a:txBody>
                    <a:bodyPr/>
                    <a:lstStyle/>
                    <a:p>
                      <a:pPr algn="l" rtl="0" fontAlgn="ctr"/>
                      <a:r>
                        <a:rPr lang="en-US" sz="800" b="1" i="0" u="none" strike="noStrike">
                          <a:solidFill>
                            <a:srgbClr val="FFFFFF"/>
                          </a:solidFill>
                          <a:effectLst/>
                          <a:latin typeface="Arial" panose="020B0604020202020204" pitchFamily="34" charset="0"/>
                        </a:rPr>
                        <a:t>Anthos Therapeutics</a:t>
                      </a:r>
                    </a:p>
                  </a:txBody>
                  <a:tcPr marL="4566" marR="4566" marT="4566" marB="0" anchor="ctr">
                    <a:lnL>
                      <a:noFill/>
                    </a:lnL>
                    <a:lnR>
                      <a:noFill/>
                    </a:lnR>
                    <a:lnT>
                      <a:noFill/>
                    </a:lnT>
                    <a:lnB>
                      <a:noFill/>
                    </a:lnB>
                  </a:tcPr>
                </a:tc>
                <a:extLst>
                  <a:ext uri="{0D108BD9-81ED-4DB2-BD59-A6C34878D82A}">
                    <a16:rowId xmlns:a16="http://schemas.microsoft.com/office/drawing/2014/main" val="3733111620"/>
                  </a:ext>
                </a:extLst>
              </a:tr>
              <a:tr h="91317">
                <a:tc>
                  <a:txBody>
                    <a:bodyPr/>
                    <a:lstStyle/>
                    <a:p>
                      <a:pPr algn="l" rtl="0" fontAlgn="ctr"/>
                      <a:r>
                        <a:rPr lang="en-US" sz="800" b="1" i="0" u="none" strike="noStrike">
                          <a:solidFill>
                            <a:srgbClr val="FFFFFF"/>
                          </a:solidFill>
                          <a:effectLst/>
                          <a:latin typeface="Arial" panose="020B0604020202020204" pitchFamily="34" charset="0"/>
                        </a:rPr>
                        <a:t>AstraZeneca </a:t>
                      </a:r>
                    </a:p>
                  </a:txBody>
                  <a:tcPr marL="4566" marR="4566" marT="4566" marB="0" anchor="ctr">
                    <a:lnL>
                      <a:noFill/>
                    </a:lnL>
                    <a:lnR>
                      <a:noFill/>
                    </a:lnR>
                    <a:lnT>
                      <a:noFill/>
                    </a:lnT>
                    <a:lnB>
                      <a:noFill/>
                    </a:lnB>
                  </a:tcPr>
                </a:tc>
                <a:extLst>
                  <a:ext uri="{0D108BD9-81ED-4DB2-BD59-A6C34878D82A}">
                    <a16:rowId xmlns:a16="http://schemas.microsoft.com/office/drawing/2014/main" val="1413444241"/>
                  </a:ext>
                </a:extLst>
              </a:tr>
              <a:tr h="91317">
                <a:tc>
                  <a:txBody>
                    <a:bodyPr/>
                    <a:lstStyle/>
                    <a:p>
                      <a:pPr algn="l" rtl="0" fontAlgn="ctr"/>
                      <a:r>
                        <a:rPr lang="en-US" sz="800" b="1" i="0" u="none" strike="noStrike">
                          <a:solidFill>
                            <a:srgbClr val="FFFFFF"/>
                          </a:solidFill>
                          <a:effectLst/>
                          <a:latin typeface="Arial" panose="020B0604020202020204" pitchFamily="34" charset="0"/>
                        </a:rPr>
                        <a:t>Bayer </a:t>
                      </a:r>
                    </a:p>
                  </a:txBody>
                  <a:tcPr marL="4566" marR="4566" marT="4566" marB="0" anchor="ctr">
                    <a:lnL>
                      <a:noFill/>
                    </a:lnL>
                    <a:lnR>
                      <a:noFill/>
                    </a:lnR>
                    <a:lnT>
                      <a:noFill/>
                    </a:lnT>
                    <a:lnB>
                      <a:noFill/>
                    </a:lnB>
                  </a:tcPr>
                </a:tc>
                <a:extLst>
                  <a:ext uri="{0D108BD9-81ED-4DB2-BD59-A6C34878D82A}">
                    <a16:rowId xmlns:a16="http://schemas.microsoft.com/office/drawing/2014/main" val="1187077363"/>
                  </a:ext>
                </a:extLst>
              </a:tr>
              <a:tr h="91317">
                <a:tc>
                  <a:txBody>
                    <a:bodyPr/>
                    <a:lstStyle/>
                    <a:p>
                      <a:pPr algn="l" rtl="0" fontAlgn="ctr"/>
                      <a:r>
                        <a:rPr lang="en-US" sz="800" b="1" i="0" u="none" strike="noStrike">
                          <a:solidFill>
                            <a:srgbClr val="FFFFFF"/>
                          </a:solidFill>
                          <a:effectLst/>
                          <a:latin typeface="Arial" panose="020B0604020202020204" pitchFamily="34" charset="0"/>
                        </a:rPr>
                        <a:t>Boston Clinical Research Institute</a:t>
                      </a:r>
                    </a:p>
                  </a:txBody>
                  <a:tcPr marL="4566" marR="4566" marT="4566" marB="0" anchor="ctr">
                    <a:lnL>
                      <a:noFill/>
                    </a:lnL>
                    <a:lnR>
                      <a:noFill/>
                    </a:lnR>
                    <a:lnT>
                      <a:noFill/>
                    </a:lnT>
                    <a:lnB>
                      <a:noFill/>
                    </a:lnB>
                  </a:tcPr>
                </a:tc>
                <a:extLst>
                  <a:ext uri="{0D108BD9-81ED-4DB2-BD59-A6C34878D82A}">
                    <a16:rowId xmlns:a16="http://schemas.microsoft.com/office/drawing/2014/main" val="639268809"/>
                  </a:ext>
                </a:extLst>
              </a:tr>
              <a:tr h="91317">
                <a:tc>
                  <a:txBody>
                    <a:bodyPr/>
                    <a:lstStyle/>
                    <a:p>
                      <a:pPr algn="l" rtl="0" fontAlgn="ctr"/>
                      <a:r>
                        <a:rPr lang="en-US" sz="800" b="1" i="0" u="none" strike="noStrike">
                          <a:solidFill>
                            <a:srgbClr val="FFFFFF"/>
                          </a:solidFill>
                          <a:effectLst/>
                          <a:latin typeface="Arial" panose="020B0604020202020204" pitchFamily="34" charset="0"/>
                        </a:rPr>
                        <a:t>Bristol-Myers Squibb</a:t>
                      </a:r>
                    </a:p>
                  </a:txBody>
                  <a:tcPr marL="4566" marR="4566" marT="4566" marB="0" anchor="ctr">
                    <a:lnL>
                      <a:noFill/>
                    </a:lnL>
                    <a:lnR>
                      <a:noFill/>
                    </a:lnR>
                    <a:lnT>
                      <a:noFill/>
                    </a:lnT>
                    <a:lnB>
                      <a:noFill/>
                    </a:lnB>
                  </a:tcPr>
                </a:tc>
                <a:extLst>
                  <a:ext uri="{0D108BD9-81ED-4DB2-BD59-A6C34878D82A}">
                    <a16:rowId xmlns:a16="http://schemas.microsoft.com/office/drawing/2014/main" val="2854528260"/>
                  </a:ext>
                </a:extLst>
              </a:tr>
              <a:tr h="91317">
                <a:tc>
                  <a:txBody>
                    <a:bodyPr/>
                    <a:lstStyle/>
                    <a:p>
                      <a:pPr algn="l" rtl="0" fontAlgn="ctr"/>
                      <a:r>
                        <a:rPr lang="en-US" sz="800" b="1" i="0" u="none" strike="noStrike" dirty="0" err="1">
                          <a:solidFill>
                            <a:srgbClr val="FFFFFF"/>
                          </a:solidFill>
                          <a:effectLst/>
                          <a:latin typeface="Arial" panose="020B0604020202020204" pitchFamily="34" charset="0"/>
                        </a:rPr>
                        <a:t>Caladrius</a:t>
                      </a:r>
                      <a:r>
                        <a:rPr lang="en-US" sz="800" b="1" i="0" u="none" strike="noStrike" dirty="0">
                          <a:solidFill>
                            <a:srgbClr val="FFFFFF"/>
                          </a:solidFill>
                          <a:effectLst/>
                          <a:latin typeface="Arial" panose="020B0604020202020204" pitchFamily="34" charset="0"/>
                        </a:rPr>
                        <a:t> Biosciences</a:t>
                      </a:r>
                    </a:p>
                  </a:txBody>
                  <a:tcPr marL="4566" marR="4566" marT="4566" marB="0" anchor="ctr">
                    <a:lnL>
                      <a:noFill/>
                    </a:lnL>
                    <a:lnR>
                      <a:noFill/>
                    </a:lnR>
                    <a:lnT>
                      <a:noFill/>
                    </a:lnT>
                    <a:lnB>
                      <a:noFill/>
                    </a:lnB>
                  </a:tcPr>
                </a:tc>
                <a:extLst>
                  <a:ext uri="{0D108BD9-81ED-4DB2-BD59-A6C34878D82A}">
                    <a16:rowId xmlns:a16="http://schemas.microsoft.com/office/drawing/2014/main" val="1082018430"/>
                  </a:ext>
                </a:extLst>
              </a:tr>
              <a:tr h="121452">
                <a:tc>
                  <a:txBody>
                    <a:bodyPr/>
                    <a:lstStyle/>
                    <a:p>
                      <a:pPr algn="l" rtl="0" fontAlgn="ctr"/>
                      <a:r>
                        <a:rPr lang="en-US" sz="800" b="1" i="0" u="none" strike="noStrike">
                          <a:solidFill>
                            <a:srgbClr val="FFFFFF"/>
                          </a:solidFill>
                          <a:effectLst/>
                          <a:latin typeface="Arial" panose="020B0604020202020204" pitchFamily="34" charset="0"/>
                        </a:rPr>
                        <a:t>Cardiovascular Research Foundation</a:t>
                      </a:r>
                    </a:p>
                  </a:txBody>
                  <a:tcPr marL="4566" marR="4566" marT="4566" marB="0" anchor="ctr">
                    <a:lnL>
                      <a:noFill/>
                    </a:lnL>
                    <a:lnR>
                      <a:noFill/>
                    </a:lnR>
                    <a:lnT>
                      <a:noFill/>
                    </a:lnT>
                    <a:lnB>
                      <a:noFill/>
                    </a:lnB>
                  </a:tcPr>
                </a:tc>
                <a:extLst>
                  <a:ext uri="{0D108BD9-81ED-4DB2-BD59-A6C34878D82A}">
                    <a16:rowId xmlns:a16="http://schemas.microsoft.com/office/drawing/2014/main" val="1731810263"/>
                  </a:ext>
                </a:extLst>
              </a:tr>
              <a:tr h="91317">
                <a:tc>
                  <a:txBody>
                    <a:bodyPr/>
                    <a:lstStyle/>
                    <a:p>
                      <a:pPr algn="l" rtl="0" fontAlgn="ctr"/>
                      <a:r>
                        <a:rPr lang="en-US" sz="800" b="1" i="0" u="none" strike="noStrike">
                          <a:solidFill>
                            <a:srgbClr val="FFFFFF"/>
                          </a:solidFill>
                          <a:effectLst/>
                          <a:latin typeface="Arial" panose="020B0604020202020204" pitchFamily="34" charset="0"/>
                        </a:rPr>
                        <a:t>CeleCor Therapeutics</a:t>
                      </a:r>
                    </a:p>
                  </a:txBody>
                  <a:tcPr marL="4566" marR="4566" marT="4566" marB="0" anchor="ctr">
                    <a:lnL>
                      <a:noFill/>
                    </a:lnL>
                    <a:lnR>
                      <a:noFill/>
                    </a:lnR>
                    <a:lnT>
                      <a:noFill/>
                    </a:lnT>
                    <a:lnB>
                      <a:noFill/>
                    </a:lnB>
                  </a:tcPr>
                </a:tc>
                <a:extLst>
                  <a:ext uri="{0D108BD9-81ED-4DB2-BD59-A6C34878D82A}">
                    <a16:rowId xmlns:a16="http://schemas.microsoft.com/office/drawing/2014/main" val="3059427574"/>
                  </a:ext>
                </a:extLst>
              </a:tr>
              <a:tr h="91317">
                <a:tc>
                  <a:txBody>
                    <a:bodyPr/>
                    <a:lstStyle/>
                    <a:p>
                      <a:pPr algn="l" rtl="0" fontAlgn="ctr"/>
                      <a:r>
                        <a:rPr lang="en-US" sz="800" b="1" i="0" u="none" strike="noStrike">
                          <a:solidFill>
                            <a:srgbClr val="FFFFFF"/>
                          </a:solidFill>
                          <a:effectLst/>
                          <a:latin typeface="Arial" panose="020B0604020202020204" pitchFamily="34" charset="0"/>
                        </a:rPr>
                        <a:t>CytoSorbent Medical, Inc.</a:t>
                      </a:r>
                    </a:p>
                  </a:txBody>
                  <a:tcPr marL="4566" marR="4566" marT="4566" marB="0" anchor="ctr">
                    <a:lnL>
                      <a:noFill/>
                    </a:lnL>
                    <a:lnR>
                      <a:noFill/>
                    </a:lnR>
                    <a:lnT>
                      <a:noFill/>
                    </a:lnT>
                    <a:lnB>
                      <a:noFill/>
                    </a:lnB>
                  </a:tcPr>
                </a:tc>
                <a:extLst>
                  <a:ext uri="{0D108BD9-81ED-4DB2-BD59-A6C34878D82A}">
                    <a16:rowId xmlns:a16="http://schemas.microsoft.com/office/drawing/2014/main" val="4266274156"/>
                  </a:ext>
                </a:extLst>
              </a:tr>
              <a:tr h="91317">
                <a:tc>
                  <a:txBody>
                    <a:bodyPr/>
                    <a:lstStyle/>
                    <a:p>
                      <a:pPr algn="l" rtl="0" fontAlgn="ctr"/>
                      <a:r>
                        <a:rPr lang="en-US" sz="800" b="1" i="0" u="none" strike="noStrike">
                          <a:solidFill>
                            <a:srgbClr val="FFFFFF"/>
                          </a:solidFill>
                          <a:effectLst/>
                          <a:latin typeface="Arial" panose="020B0604020202020204" pitchFamily="34" charset="0"/>
                        </a:rPr>
                        <a:t>Eidos Therapeutics </a:t>
                      </a:r>
                    </a:p>
                  </a:txBody>
                  <a:tcPr marL="4566" marR="4566" marT="4566" marB="0" anchor="ctr">
                    <a:lnL>
                      <a:noFill/>
                    </a:lnL>
                    <a:lnR>
                      <a:noFill/>
                    </a:lnR>
                    <a:lnT>
                      <a:noFill/>
                    </a:lnT>
                    <a:lnB>
                      <a:noFill/>
                    </a:lnB>
                  </a:tcPr>
                </a:tc>
                <a:extLst>
                  <a:ext uri="{0D108BD9-81ED-4DB2-BD59-A6C34878D82A}">
                    <a16:rowId xmlns:a16="http://schemas.microsoft.com/office/drawing/2014/main" val="1098601144"/>
                  </a:ext>
                </a:extLst>
              </a:tr>
              <a:tr h="91317">
                <a:tc>
                  <a:txBody>
                    <a:bodyPr/>
                    <a:lstStyle/>
                    <a:p>
                      <a:pPr algn="l" rtl="0" fontAlgn="ctr"/>
                      <a:r>
                        <a:rPr lang="en-US" sz="800" b="1" i="0" u="none" strike="noStrike">
                          <a:solidFill>
                            <a:srgbClr val="FFFFFF"/>
                          </a:solidFill>
                          <a:effectLst/>
                          <a:latin typeface="Arial" panose="020B0604020202020204" pitchFamily="34" charset="0"/>
                        </a:rPr>
                        <a:t>EXCITE International ($0 Received)</a:t>
                      </a:r>
                    </a:p>
                  </a:txBody>
                  <a:tcPr marL="4566" marR="4566" marT="4566" marB="0" anchor="ctr">
                    <a:lnL>
                      <a:noFill/>
                    </a:lnL>
                    <a:lnR>
                      <a:noFill/>
                    </a:lnR>
                    <a:lnT>
                      <a:noFill/>
                    </a:lnT>
                    <a:lnB>
                      <a:noFill/>
                    </a:lnB>
                  </a:tcPr>
                </a:tc>
                <a:extLst>
                  <a:ext uri="{0D108BD9-81ED-4DB2-BD59-A6C34878D82A}">
                    <a16:rowId xmlns:a16="http://schemas.microsoft.com/office/drawing/2014/main" val="672308193"/>
                  </a:ext>
                </a:extLst>
              </a:tr>
              <a:tr h="91317">
                <a:tc>
                  <a:txBody>
                    <a:bodyPr/>
                    <a:lstStyle/>
                    <a:p>
                      <a:pPr algn="l" rtl="0" fontAlgn="ctr"/>
                      <a:r>
                        <a:rPr lang="en-US" sz="800" b="1" i="0" u="none" strike="noStrike">
                          <a:solidFill>
                            <a:srgbClr val="FFFFFF"/>
                          </a:solidFill>
                          <a:effectLst/>
                          <a:latin typeface="Arial" panose="020B0604020202020204" pitchFamily="34" charset="0"/>
                        </a:rPr>
                        <a:t>Janssen/ J&amp;J</a:t>
                      </a:r>
                    </a:p>
                  </a:txBody>
                  <a:tcPr marL="4566" marR="4566" marT="4566" marB="0" anchor="ctr">
                    <a:lnL>
                      <a:noFill/>
                    </a:lnL>
                    <a:lnR>
                      <a:noFill/>
                    </a:lnR>
                    <a:lnT>
                      <a:noFill/>
                    </a:lnT>
                    <a:lnB>
                      <a:noFill/>
                    </a:lnB>
                  </a:tcPr>
                </a:tc>
                <a:extLst>
                  <a:ext uri="{0D108BD9-81ED-4DB2-BD59-A6C34878D82A}">
                    <a16:rowId xmlns:a16="http://schemas.microsoft.com/office/drawing/2014/main" val="1468603190"/>
                  </a:ext>
                </a:extLst>
              </a:tr>
              <a:tr h="91317">
                <a:tc>
                  <a:txBody>
                    <a:bodyPr/>
                    <a:lstStyle/>
                    <a:p>
                      <a:pPr algn="l" rtl="0" fontAlgn="ctr"/>
                      <a:r>
                        <a:rPr lang="en-US" sz="800" b="1" i="0" u="none" strike="noStrike">
                          <a:solidFill>
                            <a:srgbClr val="FFFFFF"/>
                          </a:solidFill>
                          <a:effectLst/>
                          <a:latin typeface="Arial" panose="020B0604020202020204" pitchFamily="34" charset="0"/>
                        </a:rPr>
                        <a:t>MD Magazine</a:t>
                      </a:r>
                    </a:p>
                  </a:txBody>
                  <a:tcPr marL="4566" marR="4566" marT="4566" marB="0" anchor="ctr">
                    <a:lnL>
                      <a:noFill/>
                    </a:lnL>
                    <a:lnR>
                      <a:noFill/>
                    </a:lnR>
                    <a:lnT>
                      <a:noFill/>
                    </a:lnT>
                    <a:lnB>
                      <a:noFill/>
                    </a:lnB>
                  </a:tcPr>
                </a:tc>
                <a:extLst>
                  <a:ext uri="{0D108BD9-81ED-4DB2-BD59-A6C34878D82A}">
                    <a16:rowId xmlns:a16="http://schemas.microsoft.com/office/drawing/2014/main" val="2562350244"/>
                  </a:ext>
                </a:extLst>
              </a:tr>
              <a:tr h="91317">
                <a:tc>
                  <a:txBody>
                    <a:bodyPr/>
                    <a:lstStyle/>
                    <a:p>
                      <a:pPr algn="l" rtl="0" fontAlgn="ctr"/>
                      <a:r>
                        <a:rPr lang="en-US" sz="800" b="1" i="0" u="none" strike="noStrike">
                          <a:solidFill>
                            <a:srgbClr val="FFFFFF"/>
                          </a:solidFill>
                          <a:effectLst/>
                          <a:latin typeface="Arial" panose="020B0604020202020204" pitchFamily="34" charset="0"/>
                        </a:rPr>
                        <a:t>Micodrop, LLC</a:t>
                      </a:r>
                    </a:p>
                  </a:txBody>
                  <a:tcPr marL="4566" marR="4566" marT="4566" marB="0" anchor="ctr">
                    <a:lnL>
                      <a:noFill/>
                    </a:lnL>
                    <a:lnR>
                      <a:noFill/>
                    </a:lnR>
                    <a:lnT>
                      <a:noFill/>
                    </a:lnT>
                    <a:lnB>
                      <a:noFill/>
                    </a:lnB>
                  </a:tcPr>
                </a:tc>
                <a:extLst>
                  <a:ext uri="{0D108BD9-81ED-4DB2-BD59-A6C34878D82A}">
                    <a16:rowId xmlns:a16="http://schemas.microsoft.com/office/drawing/2014/main" val="343120458"/>
                  </a:ext>
                </a:extLst>
              </a:tr>
              <a:tr h="91317">
                <a:tc>
                  <a:txBody>
                    <a:bodyPr/>
                    <a:lstStyle/>
                    <a:p>
                      <a:pPr algn="l" rtl="0" fontAlgn="ctr"/>
                      <a:r>
                        <a:rPr lang="en-US" sz="800" b="1" i="0" u="none" strike="noStrike">
                          <a:solidFill>
                            <a:srgbClr val="FFFFFF"/>
                          </a:solidFill>
                          <a:effectLst/>
                          <a:latin typeface="Arial" panose="020B0604020202020204" pitchFamily="34" charset="0"/>
                        </a:rPr>
                        <a:t>Microport</a:t>
                      </a:r>
                    </a:p>
                  </a:txBody>
                  <a:tcPr marL="4566" marR="4566" marT="4566" marB="0" anchor="ctr">
                    <a:lnL>
                      <a:noFill/>
                    </a:lnL>
                    <a:lnR>
                      <a:noFill/>
                    </a:lnR>
                    <a:lnT>
                      <a:noFill/>
                    </a:lnT>
                    <a:lnB>
                      <a:noFill/>
                    </a:lnB>
                  </a:tcPr>
                </a:tc>
                <a:extLst>
                  <a:ext uri="{0D108BD9-81ED-4DB2-BD59-A6C34878D82A}">
                    <a16:rowId xmlns:a16="http://schemas.microsoft.com/office/drawing/2014/main" val="3126346289"/>
                  </a:ext>
                </a:extLst>
              </a:tr>
              <a:tr h="91317">
                <a:tc>
                  <a:txBody>
                    <a:bodyPr/>
                    <a:lstStyle/>
                    <a:p>
                      <a:pPr algn="l" rtl="0" fontAlgn="ctr"/>
                      <a:r>
                        <a:rPr lang="en-US" sz="800" b="1" i="0" u="none" strike="noStrike">
                          <a:solidFill>
                            <a:srgbClr val="FFFFFF"/>
                          </a:solidFill>
                          <a:effectLst/>
                          <a:latin typeface="Arial" panose="020B0604020202020204" pitchFamily="34" charset="0"/>
                        </a:rPr>
                        <a:t>NovoNordisk</a:t>
                      </a:r>
                    </a:p>
                  </a:txBody>
                  <a:tcPr marL="4566" marR="4566" marT="4566" marB="0" anchor="ctr">
                    <a:lnL>
                      <a:noFill/>
                    </a:lnL>
                    <a:lnR>
                      <a:noFill/>
                    </a:lnR>
                    <a:lnT>
                      <a:noFill/>
                    </a:lnT>
                    <a:lnB>
                      <a:noFill/>
                    </a:lnB>
                  </a:tcPr>
                </a:tc>
                <a:extLst>
                  <a:ext uri="{0D108BD9-81ED-4DB2-BD59-A6C34878D82A}">
                    <a16:rowId xmlns:a16="http://schemas.microsoft.com/office/drawing/2014/main" val="3262330474"/>
                  </a:ext>
                </a:extLst>
              </a:tr>
              <a:tr h="91317">
                <a:tc>
                  <a:txBody>
                    <a:bodyPr/>
                    <a:lstStyle/>
                    <a:p>
                      <a:pPr algn="l" rtl="0" fontAlgn="ctr"/>
                      <a:r>
                        <a:rPr lang="en-US" sz="800" b="1" i="0" u="none" strike="noStrike">
                          <a:solidFill>
                            <a:srgbClr val="FFFFFF"/>
                          </a:solidFill>
                          <a:effectLst/>
                          <a:latin typeface="Arial" panose="020B0604020202020204" pitchFamily="34" charset="0"/>
                        </a:rPr>
                        <a:t>Pfizer</a:t>
                      </a:r>
                    </a:p>
                  </a:txBody>
                  <a:tcPr marL="4566" marR="4566" marT="4566" marB="0" anchor="ctr">
                    <a:lnL>
                      <a:noFill/>
                    </a:lnL>
                    <a:lnR>
                      <a:noFill/>
                    </a:lnR>
                    <a:lnT>
                      <a:noFill/>
                    </a:lnT>
                    <a:lnB>
                      <a:noFill/>
                    </a:lnB>
                  </a:tcPr>
                </a:tc>
                <a:extLst>
                  <a:ext uri="{0D108BD9-81ED-4DB2-BD59-A6C34878D82A}">
                    <a16:rowId xmlns:a16="http://schemas.microsoft.com/office/drawing/2014/main" val="2599357655"/>
                  </a:ext>
                </a:extLst>
              </a:tr>
              <a:tr h="91317">
                <a:tc>
                  <a:txBody>
                    <a:bodyPr/>
                    <a:lstStyle/>
                    <a:p>
                      <a:pPr algn="l" rtl="0" fontAlgn="ctr"/>
                      <a:r>
                        <a:rPr lang="en-US" sz="800" b="1" i="0" u="none" strike="noStrike">
                          <a:solidFill>
                            <a:srgbClr val="FFFFFF"/>
                          </a:solidFill>
                          <a:effectLst/>
                          <a:latin typeface="Arial" panose="020B0604020202020204" pitchFamily="34" charset="0"/>
                        </a:rPr>
                        <a:t>PLxPharma</a:t>
                      </a:r>
                    </a:p>
                  </a:txBody>
                  <a:tcPr marL="4566" marR="4566" marT="4566" marB="0" anchor="ctr">
                    <a:lnL>
                      <a:noFill/>
                    </a:lnL>
                    <a:lnR>
                      <a:noFill/>
                    </a:lnR>
                    <a:lnT>
                      <a:noFill/>
                    </a:lnT>
                    <a:lnB>
                      <a:noFill/>
                    </a:lnB>
                  </a:tcPr>
                </a:tc>
                <a:extLst>
                  <a:ext uri="{0D108BD9-81ED-4DB2-BD59-A6C34878D82A}">
                    <a16:rowId xmlns:a16="http://schemas.microsoft.com/office/drawing/2014/main" val="20132634"/>
                  </a:ext>
                </a:extLst>
              </a:tr>
              <a:tr h="91317">
                <a:tc>
                  <a:txBody>
                    <a:bodyPr/>
                    <a:lstStyle/>
                    <a:p>
                      <a:pPr algn="l" rtl="0" fontAlgn="ctr"/>
                      <a:r>
                        <a:rPr lang="en-US" sz="800" b="1" i="0" u="none" strike="noStrike">
                          <a:solidFill>
                            <a:srgbClr val="FFFFFF"/>
                          </a:solidFill>
                          <a:effectLst/>
                          <a:latin typeface="Arial" panose="020B0604020202020204" pitchFamily="34" charset="0"/>
                        </a:rPr>
                        <a:t>Smart Medics</a:t>
                      </a:r>
                    </a:p>
                  </a:txBody>
                  <a:tcPr marL="4566" marR="4566" marT="4566" marB="0" anchor="ctr">
                    <a:lnL>
                      <a:noFill/>
                    </a:lnL>
                    <a:lnR>
                      <a:noFill/>
                    </a:lnR>
                    <a:lnT>
                      <a:noFill/>
                    </a:lnT>
                    <a:lnB>
                      <a:noFill/>
                    </a:lnB>
                  </a:tcPr>
                </a:tc>
                <a:extLst>
                  <a:ext uri="{0D108BD9-81ED-4DB2-BD59-A6C34878D82A}">
                    <a16:rowId xmlns:a16="http://schemas.microsoft.com/office/drawing/2014/main" val="4108925622"/>
                  </a:ext>
                </a:extLst>
              </a:tr>
              <a:tr h="91317">
                <a:tc>
                  <a:txBody>
                    <a:bodyPr/>
                    <a:lstStyle/>
                    <a:p>
                      <a:pPr algn="l" rtl="0" fontAlgn="ctr"/>
                      <a:r>
                        <a:rPr lang="en-US" sz="800" b="1" i="0" u="none" strike="noStrike">
                          <a:solidFill>
                            <a:srgbClr val="FFFFFF"/>
                          </a:solidFill>
                          <a:effectLst/>
                          <a:latin typeface="Arial" panose="020B0604020202020204" pitchFamily="34" charset="0"/>
                        </a:rPr>
                        <a:t>Somahlution</a:t>
                      </a:r>
                    </a:p>
                  </a:txBody>
                  <a:tcPr marL="4566" marR="4566" marT="4566" marB="0" anchor="ctr">
                    <a:lnL>
                      <a:noFill/>
                    </a:lnL>
                    <a:lnR>
                      <a:noFill/>
                    </a:lnR>
                    <a:lnT>
                      <a:noFill/>
                    </a:lnT>
                    <a:lnB>
                      <a:noFill/>
                    </a:lnB>
                  </a:tcPr>
                </a:tc>
                <a:extLst>
                  <a:ext uri="{0D108BD9-81ED-4DB2-BD59-A6C34878D82A}">
                    <a16:rowId xmlns:a16="http://schemas.microsoft.com/office/drawing/2014/main" val="3058510112"/>
                  </a:ext>
                </a:extLst>
              </a:tr>
              <a:tr h="91317">
                <a:tc>
                  <a:txBody>
                    <a:bodyPr/>
                    <a:lstStyle/>
                    <a:p>
                      <a:pPr algn="l" rtl="0" fontAlgn="ctr"/>
                      <a:r>
                        <a:rPr lang="en-US" sz="800" b="1" i="0" u="none" strike="noStrike" dirty="0" err="1">
                          <a:solidFill>
                            <a:srgbClr val="FFFFFF"/>
                          </a:solidFill>
                          <a:effectLst/>
                          <a:latin typeface="Arial" panose="020B0604020202020204" pitchFamily="34" charset="0"/>
                        </a:rPr>
                        <a:t>WedMD</a:t>
                      </a:r>
                      <a:endParaRPr lang="en-US" sz="800" b="1" i="0" u="none" strike="noStrike" dirty="0">
                        <a:solidFill>
                          <a:srgbClr val="FFFFFF"/>
                        </a:solidFill>
                        <a:effectLst/>
                        <a:latin typeface="Arial" panose="020B0604020202020204" pitchFamily="34" charset="0"/>
                      </a:endParaRPr>
                    </a:p>
                  </a:txBody>
                  <a:tcPr marL="4566" marR="4566" marT="4566" marB="0" anchor="ctr">
                    <a:lnL>
                      <a:noFill/>
                    </a:lnL>
                    <a:lnR>
                      <a:noFill/>
                    </a:lnR>
                    <a:lnT>
                      <a:noFill/>
                    </a:lnT>
                    <a:lnB>
                      <a:noFill/>
                    </a:lnB>
                  </a:tcPr>
                </a:tc>
                <a:extLst>
                  <a:ext uri="{0D108BD9-81ED-4DB2-BD59-A6C34878D82A}">
                    <a16:rowId xmlns:a16="http://schemas.microsoft.com/office/drawing/2014/main" val="3277606049"/>
                  </a:ext>
                </a:extLst>
              </a:tr>
            </a:tbl>
          </a:graphicData>
        </a:graphic>
      </p:graphicFrame>
    </p:spTree>
    <p:extLst>
      <p:ext uri="{BB962C8B-B14F-4D97-AF65-F5344CB8AC3E}">
        <p14:creationId xmlns:p14="http://schemas.microsoft.com/office/powerpoint/2010/main" val="2779767690"/>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p:txBody>
          <a:bodyPr/>
          <a:lstStyle/>
          <a:p>
            <a:endParaRPr lang="en-US"/>
          </a:p>
        </p:txBody>
      </p:sp>
      <p:sp>
        <p:nvSpPr>
          <p:cNvPr id="6" name="Title 5"/>
          <p:cNvSpPr>
            <a:spLocks noGrp="1"/>
          </p:cNvSpPr>
          <p:nvPr>
            <p:ph type="ctrTitle"/>
          </p:nvPr>
        </p:nvSpPr>
        <p:spPr>
          <a:xfrm>
            <a:off x="465174" y="2917032"/>
            <a:ext cx="11049000" cy="1092513"/>
          </a:xfrm>
        </p:spPr>
        <p:txBody>
          <a:bodyPr/>
          <a:lstStyle/>
          <a:p>
            <a:pPr algn="ctr"/>
            <a:r>
              <a:rPr lang="en-US" sz="3333" dirty="0">
                <a:latin typeface="Arial" panose="020B0604020202020204" pitchFamily="34" charset="0"/>
                <a:cs typeface="Arial" panose="020B0604020202020204" pitchFamily="34" charset="0"/>
              </a:rPr>
              <a:t>Recommendations for Aspirin Use After PCI</a:t>
            </a:r>
          </a:p>
        </p:txBody>
      </p:sp>
      <p:sp>
        <p:nvSpPr>
          <p:cNvPr id="5" name="Slide Number Placeholder 4"/>
          <p:cNvSpPr>
            <a:spLocks noGrp="1"/>
          </p:cNvSpPr>
          <p:nvPr>
            <p:ph type="sldNum" sz="quarter" idx="4294967295"/>
          </p:nvPr>
        </p:nvSpPr>
        <p:spPr>
          <a:xfrm>
            <a:off x="11824230" y="6357938"/>
            <a:ext cx="367771" cy="365125"/>
          </a:xfrm>
          <a:prstGeom prst="rect">
            <a:avLst/>
          </a:prstGeom>
        </p:spPr>
        <p:txBody>
          <a:bodyPr/>
          <a:lstStyle/>
          <a:p>
            <a:pPr defTabSz="761970" eaLnBrk="0" fontAlgn="base" hangingPunct="0">
              <a:spcBef>
                <a:spcPct val="0"/>
              </a:spcBef>
              <a:spcAft>
                <a:spcPct val="0"/>
              </a:spcAft>
            </a:pPr>
            <a:fld id="{01CD3B2E-BC1C-6C4D-9D91-A67B950EE325}" type="slidenum">
              <a:rPr lang="en-US" sz="1500">
                <a:solidFill>
                  <a:prstClr val="black"/>
                </a:solidFill>
                <a:latin typeface="Calibri" panose="020F0502020204030204" pitchFamily="34" charset="0"/>
              </a:rPr>
              <a:pPr defTabSz="761970" eaLnBrk="0" fontAlgn="base" hangingPunct="0">
                <a:spcBef>
                  <a:spcPct val="0"/>
                </a:spcBef>
                <a:spcAft>
                  <a:spcPct val="0"/>
                </a:spcAft>
              </a:pPr>
              <a:t>20</a:t>
            </a:fld>
            <a:endParaRPr lang="en-US" sz="15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2183583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ACADED-56C8-488D-9D87-A5D9D528E662}"/>
              </a:ext>
            </a:extLst>
          </p:cNvPr>
          <p:cNvSpPr>
            <a:spLocks noGrp="1"/>
          </p:cNvSpPr>
          <p:nvPr>
            <p:ph type="sldNum" sz="quarter" idx="4"/>
          </p:nvPr>
        </p:nvSpPr>
        <p:spPr/>
        <p:txBody>
          <a:bodyPr/>
          <a:lstStyle/>
          <a:p>
            <a:pPr defTabSz="761970" eaLnBrk="0" fontAlgn="base" hangingPunct="0">
              <a:spcBef>
                <a:spcPct val="0"/>
              </a:spcBef>
              <a:spcAft>
                <a:spcPct val="0"/>
              </a:spcAft>
            </a:pPr>
            <a:fld id="{01CD3B2E-BC1C-6C4D-9D91-A67B950EE325}" type="slidenum">
              <a:rPr lang="en-US"/>
              <a:pPr defTabSz="761970" eaLnBrk="0" fontAlgn="base" hangingPunct="0">
                <a:spcBef>
                  <a:spcPct val="0"/>
                </a:spcBef>
                <a:spcAft>
                  <a:spcPct val="0"/>
                </a:spcAft>
              </a:pPr>
              <a:t>21</a:t>
            </a:fld>
            <a:endParaRPr lang="en-US" dirty="0"/>
          </a:p>
        </p:txBody>
      </p:sp>
      <p:sp>
        <p:nvSpPr>
          <p:cNvPr id="8" name="Title 2">
            <a:extLst>
              <a:ext uri="{FF2B5EF4-FFF2-40B4-BE49-F238E27FC236}">
                <a16:creationId xmlns:a16="http://schemas.microsoft.com/office/drawing/2014/main" id="{A9208F3D-9650-439D-BE61-772CFFB050A5}"/>
              </a:ext>
            </a:extLst>
          </p:cNvPr>
          <p:cNvSpPr>
            <a:spLocks noGrp="1"/>
          </p:cNvSpPr>
          <p:nvPr>
            <p:ph type="ctrTitle"/>
          </p:nvPr>
        </p:nvSpPr>
        <p:spPr>
          <a:xfrm>
            <a:off x="1386663" y="1333500"/>
            <a:ext cx="8316021" cy="952500"/>
          </a:xfrm>
        </p:spPr>
        <p:txBody>
          <a:bodyPr/>
          <a:lstStyle/>
          <a:p>
            <a:r>
              <a:rPr lang="en-US" sz="3333" b="0" dirty="0">
                <a:latin typeface="Arial" panose="020B0604020202020204" pitchFamily="34" charset="0"/>
                <a:cs typeface="Arial" panose="020B0604020202020204" pitchFamily="34" charset="0"/>
              </a:rPr>
              <a:t>2021 Recommendations for Aspirin in Patients Undergoing PCI</a:t>
            </a:r>
          </a:p>
        </p:txBody>
      </p:sp>
      <p:graphicFrame>
        <p:nvGraphicFramePr>
          <p:cNvPr id="9" name="Table 8">
            <a:extLst>
              <a:ext uri="{FF2B5EF4-FFF2-40B4-BE49-F238E27FC236}">
                <a16:creationId xmlns:a16="http://schemas.microsoft.com/office/drawing/2014/main" id="{FDD7AB61-D830-4185-BECD-AAC88C87472C}"/>
              </a:ext>
            </a:extLst>
          </p:cNvPr>
          <p:cNvGraphicFramePr>
            <a:graphicFrameLocks noGrp="1"/>
          </p:cNvGraphicFramePr>
          <p:nvPr/>
        </p:nvGraphicFramePr>
        <p:xfrm>
          <a:off x="1397000" y="2730500"/>
          <a:ext cx="10019772" cy="1320710"/>
        </p:xfrm>
        <a:graphic>
          <a:graphicData uri="http://schemas.openxmlformats.org/drawingml/2006/table">
            <a:tbl>
              <a:tblPr firstRow="1" firstCol="1" bandRow="1"/>
              <a:tblGrid>
                <a:gridCol w="889756">
                  <a:extLst>
                    <a:ext uri="{9D8B030D-6E8A-4147-A177-3AD203B41FA5}">
                      <a16:colId xmlns:a16="http://schemas.microsoft.com/office/drawing/2014/main" val="1932447133"/>
                    </a:ext>
                  </a:extLst>
                </a:gridCol>
                <a:gridCol w="985946">
                  <a:extLst>
                    <a:ext uri="{9D8B030D-6E8A-4147-A177-3AD203B41FA5}">
                      <a16:colId xmlns:a16="http://schemas.microsoft.com/office/drawing/2014/main" val="2855901856"/>
                    </a:ext>
                  </a:extLst>
                </a:gridCol>
                <a:gridCol w="8144070">
                  <a:extLst>
                    <a:ext uri="{9D8B030D-6E8A-4147-A177-3AD203B41FA5}">
                      <a16:colId xmlns:a16="http://schemas.microsoft.com/office/drawing/2014/main" val="2497742947"/>
                    </a:ext>
                  </a:extLst>
                </a:gridCol>
              </a:tblGrid>
              <a:tr h="415359">
                <a:tc>
                  <a:txBody>
                    <a:bodyPr/>
                    <a:lstStyle/>
                    <a:p>
                      <a:pPr marL="0" marR="0" algn="ctr">
                        <a:lnSpc>
                          <a:spcPct val="200000"/>
                        </a:lnSpc>
                        <a:spcBef>
                          <a:spcPts val="0"/>
                        </a:spcBef>
                        <a:spcAft>
                          <a:spcPts val="800"/>
                        </a:spcAft>
                      </a:pPr>
                      <a:r>
                        <a:rPr lang="en-US" sz="1500" b="1" dirty="0">
                          <a:effectLst/>
                          <a:latin typeface="Times New Roman" panose="02020603050405020304" pitchFamily="18" charset="0"/>
                          <a:ea typeface="Calibri" panose="020F0502020204030204" pitchFamily="34" charset="0"/>
                          <a:cs typeface="Times New Roman" panose="02020603050405020304" pitchFamily="18" charset="0"/>
                        </a:rPr>
                        <a:t>COR</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800"/>
                        </a:spcAft>
                      </a:pPr>
                      <a:r>
                        <a:rPr lang="en-US" sz="1500" b="1">
                          <a:effectLst/>
                          <a:latin typeface="Times New Roman" panose="02020603050405020304" pitchFamily="18" charset="0"/>
                          <a:ea typeface="Calibri" panose="020F0502020204030204" pitchFamily="34" charset="0"/>
                          <a:cs typeface="Times New Roman" panose="02020603050405020304" pitchFamily="18" charset="0"/>
                        </a:rPr>
                        <a:t>LOE</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800"/>
                        </a:spcAft>
                      </a:pPr>
                      <a:r>
                        <a:rPr lang="en-US" sz="1500" b="1">
                          <a:effectLst/>
                          <a:latin typeface="Times New Roman" panose="02020603050405020304" pitchFamily="18" charset="0"/>
                          <a:ea typeface="Calibri" panose="020F0502020204030204" pitchFamily="34" charset="0"/>
                          <a:cs typeface="Times New Roman" panose="02020603050405020304" pitchFamily="18" charset="0"/>
                        </a:rPr>
                        <a:t>Recommendations</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9153443"/>
                  </a:ext>
                </a:extLst>
              </a:tr>
              <a:tr h="905351">
                <a:tc>
                  <a:txBody>
                    <a:bodyPr/>
                    <a:lstStyle/>
                    <a:p>
                      <a:pPr marL="0" marR="0" algn="ctr">
                        <a:lnSpc>
                          <a:spcPct val="107000"/>
                        </a:lnSpc>
                        <a:spcBef>
                          <a:spcPts val="0"/>
                        </a:spcBef>
                        <a:spcAft>
                          <a:spcPts val="800"/>
                        </a:spcAft>
                      </a:pPr>
                      <a:r>
                        <a:rPr lang="en-US" sz="15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7000"/>
                        </a:lnSpc>
                        <a:spcBef>
                          <a:spcPts val="0"/>
                        </a:spcBef>
                        <a:spcAft>
                          <a:spcPts val="800"/>
                        </a:spcAft>
                      </a:pPr>
                      <a:r>
                        <a:rPr lang="en-US" sz="15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B-R</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fontAlgn="base">
                        <a:lnSpc>
                          <a:spcPct val="200000"/>
                        </a:lnSpc>
                        <a:spcBef>
                          <a:spcPts val="0"/>
                        </a:spcBef>
                        <a:spcAft>
                          <a:spcPts val="0"/>
                        </a:spcAft>
                        <a:buFont typeface="+mj-lt"/>
                        <a:buAutoNum type="arabicPeriod"/>
                      </a:pPr>
                      <a:r>
                        <a:rPr lang="en-US" sz="1500" b="1" u="none" strike="noStrike" kern="0" spc="0" dirty="0">
                          <a:ln>
                            <a:noFill/>
                          </a:ln>
                          <a:solidFill>
                            <a:srgbClr val="000000"/>
                          </a:solidFill>
                          <a:effectLst>
                            <a:glow>
                              <a:srgbClr val="000000"/>
                            </a:glow>
                            <a:outerShdw sx="0" sy="0">
                              <a:srgbClr val="000000"/>
                            </a:outerShdw>
                            <a:reflection stA="0" endPos="0" fadeDir="0" sx="0" sy="0"/>
                          </a:effectLst>
                          <a:latin typeface="Times New Roman" panose="02020603050405020304" pitchFamily="18" charset="0"/>
                          <a:ea typeface="Calibri" panose="020F0502020204030204" pitchFamily="34" charset="0"/>
                          <a:cs typeface="Times New Roman" panose="02020603050405020304" pitchFamily="18" charset="0"/>
                        </a:rPr>
                        <a:t>In patients undergoing PCI, a loading dose of aspirin, followed by daily dosing, is recommended to reduce ischemic events.*</a:t>
                      </a:r>
                      <a:endParaRPr lang="en-US" sz="1500" u="none" strike="noStrike" kern="0" spc="0" dirty="0">
                        <a:ln>
                          <a:noFill/>
                        </a:ln>
                        <a:effectLst>
                          <a:glow>
                            <a:srgbClr val="000000"/>
                          </a:glow>
                          <a:outerShdw sx="0" sy="0">
                            <a:srgbClr val="000000"/>
                          </a:outerShdw>
                          <a:reflection stA="0" endPos="0" fadeDir="0" sx="0" s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4324695"/>
                  </a:ext>
                </a:extLst>
              </a:tr>
            </a:tbl>
          </a:graphicData>
        </a:graphic>
      </p:graphicFrame>
      <p:sp>
        <p:nvSpPr>
          <p:cNvPr id="5" name="TextBox 4"/>
          <p:cNvSpPr txBox="1"/>
          <p:nvPr/>
        </p:nvSpPr>
        <p:spPr>
          <a:xfrm>
            <a:off x="410300" y="6425084"/>
            <a:ext cx="2332690" cy="246221"/>
          </a:xfrm>
          <a:prstGeom prst="rect">
            <a:avLst/>
          </a:prstGeom>
          <a:noFill/>
        </p:spPr>
        <p:txBody>
          <a:bodyPr wrap="none" rtlCol="0">
            <a:spAutoFit/>
          </a:bodyPr>
          <a:lstStyle/>
          <a:p>
            <a:pPr defTabSz="761970" eaLnBrk="0" fontAlgn="base" hangingPunct="0">
              <a:spcBef>
                <a:spcPct val="0"/>
              </a:spcBef>
              <a:spcAft>
                <a:spcPct val="0"/>
              </a:spcAft>
            </a:pPr>
            <a:r>
              <a:rPr lang="en-US" sz="1000" b="1" dirty="0">
                <a:solidFill>
                  <a:prstClr val="white"/>
                </a:solidFill>
                <a:latin typeface="Arial" panose="020B0604020202020204" pitchFamily="34" charset="0"/>
                <a:cs typeface="Arial" panose="020B0604020202020204" pitchFamily="34" charset="0"/>
              </a:rPr>
              <a:t>J Am </a:t>
            </a:r>
            <a:r>
              <a:rPr lang="en-US" sz="1000" b="1" dirty="0" err="1">
                <a:solidFill>
                  <a:prstClr val="white"/>
                </a:solidFill>
                <a:latin typeface="Arial" panose="020B0604020202020204" pitchFamily="34" charset="0"/>
                <a:cs typeface="Arial" panose="020B0604020202020204" pitchFamily="34" charset="0"/>
              </a:rPr>
              <a:t>Coll</a:t>
            </a:r>
            <a:r>
              <a:rPr lang="en-US" sz="1000" b="1" dirty="0">
                <a:solidFill>
                  <a:prstClr val="white"/>
                </a:solidFill>
                <a:latin typeface="Arial" panose="020B0604020202020204" pitchFamily="34" charset="0"/>
                <a:cs typeface="Arial" panose="020B0604020202020204" pitchFamily="34" charset="0"/>
              </a:rPr>
              <a:t> </a:t>
            </a:r>
            <a:r>
              <a:rPr lang="en-US" sz="1000" b="1" dirty="0" err="1">
                <a:solidFill>
                  <a:prstClr val="white"/>
                </a:solidFill>
                <a:latin typeface="Arial" panose="020B0604020202020204" pitchFamily="34" charset="0"/>
                <a:cs typeface="Arial" panose="020B0604020202020204" pitchFamily="34" charset="0"/>
              </a:rPr>
              <a:t>Cardiol</a:t>
            </a:r>
            <a:r>
              <a:rPr lang="en-US" sz="1000" b="1" dirty="0">
                <a:solidFill>
                  <a:prstClr val="white"/>
                </a:solidFill>
                <a:latin typeface="Arial" panose="020B0604020202020204" pitchFamily="34" charset="0"/>
                <a:cs typeface="Arial" panose="020B0604020202020204" pitchFamily="34" charset="0"/>
              </a:rPr>
              <a:t> 2022;79:e21-e129</a:t>
            </a:r>
          </a:p>
        </p:txBody>
      </p:sp>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537651" y="6378318"/>
            <a:ext cx="400349" cy="416183"/>
          </a:xfrm>
          <a:prstGeom prst="rect">
            <a:avLst/>
          </a:prstGeom>
        </p:spPr>
      </p:pic>
    </p:spTree>
    <p:extLst>
      <p:ext uri="{BB962C8B-B14F-4D97-AF65-F5344CB8AC3E}">
        <p14:creationId xmlns:p14="http://schemas.microsoft.com/office/powerpoint/2010/main" val="1775453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ACADED-56C8-488D-9D87-A5D9D528E662}"/>
              </a:ext>
            </a:extLst>
          </p:cNvPr>
          <p:cNvSpPr>
            <a:spLocks noGrp="1"/>
          </p:cNvSpPr>
          <p:nvPr>
            <p:ph type="sldNum" sz="quarter" idx="4"/>
          </p:nvPr>
        </p:nvSpPr>
        <p:spPr/>
        <p:txBody>
          <a:bodyPr/>
          <a:lstStyle/>
          <a:p>
            <a:pPr defTabSz="761970" eaLnBrk="0" fontAlgn="base" hangingPunct="0">
              <a:spcBef>
                <a:spcPct val="0"/>
              </a:spcBef>
              <a:spcAft>
                <a:spcPct val="0"/>
              </a:spcAft>
            </a:pPr>
            <a:fld id="{01CD3B2E-BC1C-6C4D-9D91-A67B950EE325}" type="slidenum">
              <a:rPr lang="en-US"/>
              <a:pPr defTabSz="761970" eaLnBrk="0" fontAlgn="base" hangingPunct="0">
                <a:spcBef>
                  <a:spcPct val="0"/>
                </a:spcBef>
                <a:spcAft>
                  <a:spcPct val="0"/>
                </a:spcAft>
              </a:pPr>
              <a:t>22</a:t>
            </a:fld>
            <a:endParaRPr lang="en-US" dirty="0"/>
          </a:p>
        </p:txBody>
      </p:sp>
      <p:sp>
        <p:nvSpPr>
          <p:cNvPr id="8" name="Title 2">
            <a:extLst>
              <a:ext uri="{FF2B5EF4-FFF2-40B4-BE49-F238E27FC236}">
                <a16:creationId xmlns:a16="http://schemas.microsoft.com/office/drawing/2014/main" id="{A9208F3D-9650-439D-BE61-772CFFB050A5}"/>
              </a:ext>
            </a:extLst>
          </p:cNvPr>
          <p:cNvSpPr>
            <a:spLocks noGrp="1"/>
          </p:cNvSpPr>
          <p:nvPr>
            <p:ph type="ctrTitle"/>
          </p:nvPr>
        </p:nvSpPr>
        <p:spPr>
          <a:xfrm>
            <a:off x="1333500" y="952500"/>
            <a:ext cx="8316021" cy="952500"/>
          </a:xfrm>
        </p:spPr>
        <p:txBody>
          <a:bodyPr/>
          <a:lstStyle/>
          <a:p>
            <a:r>
              <a:rPr lang="en-US" sz="3333" b="0" dirty="0">
                <a:latin typeface="Arial" panose="020B0604020202020204" pitchFamily="34" charset="0"/>
                <a:cs typeface="Arial" panose="020B0604020202020204" pitchFamily="34" charset="0"/>
              </a:rPr>
              <a:t>Aspirin During PCI</a:t>
            </a:r>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37651" y="6378318"/>
            <a:ext cx="400349" cy="416183"/>
          </a:xfrm>
          <a:prstGeom prst="rect">
            <a:avLst/>
          </a:prstGeom>
        </p:spPr>
      </p:pic>
      <p:pic>
        <p:nvPicPr>
          <p:cNvPr id="2" name="Picture 1"/>
          <p:cNvPicPr>
            <a:picLocks noChangeAspect="1"/>
          </p:cNvPicPr>
          <p:nvPr/>
        </p:nvPicPr>
        <p:blipFill>
          <a:blip r:embed="rId4"/>
          <a:stretch>
            <a:fillRect/>
          </a:stretch>
        </p:blipFill>
        <p:spPr>
          <a:xfrm>
            <a:off x="4000500" y="2121700"/>
            <a:ext cx="4318000" cy="4033520"/>
          </a:xfrm>
          <a:prstGeom prst="rect">
            <a:avLst/>
          </a:prstGeom>
          <a:ln>
            <a:solidFill>
              <a:schemeClr val="accent2"/>
            </a:solidFill>
          </a:ln>
        </p:spPr>
      </p:pic>
      <p:sp>
        <p:nvSpPr>
          <p:cNvPr id="3" name="TextBox 2"/>
          <p:cNvSpPr txBox="1"/>
          <p:nvPr/>
        </p:nvSpPr>
        <p:spPr>
          <a:xfrm>
            <a:off x="635000" y="6379795"/>
            <a:ext cx="1947969" cy="323165"/>
          </a:xfrm>
          <a:prstGeom prst="rect">
            <a:avLst/>
          </a:prstGeom>
          <a:noFill/>
        </p:spPr>
        <p:txBody>
          <a:bodyPr wrap="none" rtlCol="0">
            <a:spAutoFit/>
          </a:bodyPr>
          <a:lstStyle/>
          <a:p>
            <a:pPr defTabSz="761970" eaLnBrk="0" fontAlgn="base" hangingPunct="0">
              <a:spcBef>
                <a:spcPct val="0"/>
              </a:spcBef>
              <a:spcAft>
                <a:spcPct val="0"/>
              </a:spcAft>
            </a:pPr>
            <a:r>
              <a:rPr lang="en-US" sz="1000" b="1" dirty="0">
                <a:solidFill>
                  <a:prstClr val="white"/>
                </a:solidFill>
                <a:latin typeface="Arial" panose="020B0604020202020204" pitchFamily="34" charset="0"/>
                <a:cs typeface="Arial" panose="020B0604020202020204" pitchFamily="34" charset="0"/>
              </a:rPr>
              <a:t>Circulation 1987;76:,125-134</a:t>
            </a:r>
            <a:r>
              <a:rPr lang="en-US" sz="1500" dirty="0">
                <a:solidFill>
                  <a:prstClr val="black"/>
                </a:solidFill>
                <a:latin typeface="Calibri" panose="020F0502020204030204" pitchFamily="34" charset="0"/>
              </a:rPr>
              <a:t>.</a:t>
            </a:r>
          </a:p>
        </p:txBody>
      </p:sp>
    </p:spTree>
    <p:extLst>
      <p:ext uri="{BB962C8B-B14F-4D97-AF65-F5344CB8AC3E}">
        <p14:creationId xmlns:p14="http://schemas.microsoft.com/office/powerpoint/2010/main" val="1116474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7" name="Title 2">
            <a:extLst>
              <a:ext uri="{FF2B5EF4-FFF2-40B4-BE49-F238E27FC236}">
                <a16:creationId xmlns:a16="http://schemas.microsoft.com/office/drawing/2014/main" id="{19297017-87D8-483F-94E7-A146034C4FEF}"/>
              </a:ext>
            </a:extLst>
          </p:cNvPr>
          <p:cNvSpPr>
            <a:spLocks noGrp="1"/>
          </p:cNvSpPr>
          <p:nvPr>
            <p:ph type="ctrTitle"/>
          </p:nvPr>
        </p:nvSpPr>
        <p:spPr>
          <a:xfrm>
            <a:off x="891184" y="820236"/>
            <a:ext cx="10731500" cy="761999"/>
          </a:xfrm>
        </p:spPr>
        <p:txBody>
          <a:bodyPr/>
          <a:lstStyle/>
          <a:p>
            <a:r>
              <a:rPr lang="en-US" sz="3333" b="0" dirty="0">
                <a:latin typeface="Arial" panose="020B0604020202020204" pitchFamily="34" charset="0"/>
                <a:cs typeface="Arial" panose="020B0604020202020204" pitchFamily="34" charset="0"/>
              </a:rPr>
              <a:t>Oral Antiplatelet Agents in Patients Undergoing PCI </a:t>
            </a:r>
          </a:p>
        </p:txBody>
      </p:sp>
      <p:sp>
        <p:nvSpPr>
          <p:cNvPr id="4" name="Slide Number Placeholder 3">
            <a:extLst>
              <a:ext uri="{FF2B5EF4-FFF2-40B4-BE49-F238E27FC236}">
                <a16:creationId xmlns:a16="http://schemas.microsoft.com/office/drawing/2014/main" id="{FB6C90DE-7B99-4871-835A-87BBDD9A9752}"/>
              </a:ext>
            </a:extLst>
          </p:cNvPr>
          <p:cNvSpPr>
            <a:spLocks noGrp="1"/>
          </p:cNvSpPr>
          <p:nvPr>
            <p:ph type="sldNum" sz="quarter" idx="4"/>
          </p:nvPr>
        </p:nvSpPr>
        <p:spPr/>
        <p:txBody>
          <a:bodyPr/>
          <a:lstStyle/>
          <a:p>
            <a:pPr defTabSz="761970" eaLnBrk="0" fontAlgn="base" hangingPunct="0">
              <a:spcBef>
                <a:spcPct val="0"/>
              </a:spcBef>
              <a:spcAft>
                <a:spcPct val="0"/>
              </a:spcAft>
            </a:pPr>
            <a:fld id="{01CD3B2E-BC1C-6C4D-9D91-A67B950EE325}" type="slidenum">
              <a:rPr lang="en-US"/>
              <a:pPr defTabSz="761970" eaLnBrk="0" fontAlgn="base" hangingPunct="0">
                <a:spcBef>
                  <a:spcPct val="0"/>
                </a:spcBef>
                <a:spcAft>
                  <a:spcPct val="0"/>
                </a:spcAft>
              </a:pPr>
              <a:t>23</a:t>
            </a:fld>
            <a:endParaRPr lang="en-US" dirty="0"/>
          </a:p>
        </p:txBody>
      </p:sp>
      <p:graphicFrame>
        <p:nvGraphicFramePr>
          <p:cNvPr id="8" name="Table 7">
            <a:extLst>
              <a:ext uri="{FF2B5EF4-FFF2-40B4-BE49-F238E27FC236}">
                <a16:creationId xmlns:a16="http://schemas.microsoft.com/office/drawing/2014/main" id="{76E5F85F-C83D-4578-ACAA-EC499CFB285D}"/>
              </a:ext>
            </a:extLst>
          </p:cNvPr>
          <p:cNvGraphicFramePr>
            <a:graphicFrameLocks noGrp="1"/>
          </p:cNvGraphicFramePr>
          <p:nvPr/>
        </p:nvGraphicFramePr>
        <p:xfrm>
          <a:off x="891184" y="1714500"/>
          <a:ext cx="10464272" cy="4415344"/>
        </p:xfrm>
        <a:graphic>
          <a:graphicData uri="http://schemas.openxmlformats.org/drawingml/2006/table">
            <a:tbl>
              <a:tblPr firstRow="1" firstCol="1" bandRow="1"/>
              <a:tblGrid>
                <a:gridCol w="2325161">
                  <a:extLst>
                    <a:ext uri="{9D8B030D-6E8A-4147-A177-3AD203B41FA5}">
                      <a16:colId xmlns:a16="http://schemas.microsoft.com/office/drawing/2014/main" val="3692773087"/>
                    </a:ext>
                  </a:extLst>
                </a:gridCol>
                <a:gridCol w="3109982">
                  <a:extLst>
                    <a:ext uri="{9D8B030D-6E8A-4147-A177-3AD203B41FA5}">
                      <a16:colId xmlns:a16="http://schemas.microsoft.com/office/drawing/2014/main" val="3894774895"/>
                    </a:ext>
                  </a:extLst>
                </a:gridCol>
                <a:gridCol w="5029129">
                  <a:extLst>
                    <a:ext uri="{9D8B030D-6E8A-4147-A177-3AD203B41FA5}">
                      <a16:colId xmlns:a16="http://schemas.microsoft.com/office/drawing/2014/main" val="456441656"/>
                    </a:ext>
                  </a:extLst>
                </a:gridCol>
              </a:tblGrid>
              <a:tr h="228600">
                <a:tc>
                  <a:txBody>
                    <a:bodyPr/>
                    <a:lstStyle/>
                    <a:p>
                      <a:pPr marL="0" marR="0" algn="ctr">
                        <a:spcBef>
                          <a:spcPts val="0"/>
                        </a:spcBef>
                        <a:spcAft>
                          <a:spcPts val="0"/>
                        </a:spcAft>
                      </a:pPr>
                      <a:r>
                        <a:rPr lang="en-US" sz="1500" b="1">
                          <a:effectLst/>
                          <a:latin typeface="Times New Roman" panose="02020603050405020304" pitchFamily="18" charset="0"/>
                          <a:ea typeface="Calibri" panose="020F0502020204030204" pitchFamily="34" charset="0"/>
                          <a:cs typeface="Times New Roman" panose="02020603050405020304" pitchFamily="18" charset="0"/>
                        </a:rPr>
                        <a:t>Drug</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FBFBF"/>
                    </a:solidFill>
                  </a:tcPr>
                </a:tc>
                <a:tc>
                  <a:txBody>
                    <a:bodyPr/>
                    <a:lstStyle/>
                    <a:p>
                      <a:pPr marL="0" marR="0" algn="ctr">
                        <a:spcBef>
                          <a:spcPts val="0"/>
                        </a:spcBef>
                        <a:spcAft>
                          <a:spcPts val="0"/>
                        </a:spcAft>
                      </a:pPr>
                      <a:r>
                        <a:rPr lang="en-US" sz="15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Loading Dose</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FBFBF"/>
                    </a:solidFill>
                  </a:tcPr>
                </a:tc>
                <a:tc>
                  <a:txBody>
                    <a:bodyPr/>
                    <a:lstStyle/>
                    <a:p>
                      <a:pPr marL="0" marR="0" algn="ctr">
                        <a:spcBef>
                          <a:spcPts val="0"/>
                        </a:spcBef>
                        <a:spcAft>
                          <a:spcPts val="0"/>
                        </a:spcAft>
                      </a:pPr>
                      <a:r>
                        <a:rPr lang="en-US" sz="15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Maintenance Dose</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817424393"/>
                  </a:ext>
                </a:extLst>
              </a:tr>
              <a:tr h="228600">
                <a:tc>
                  <a:txBody>
                    <a:bodyPr/>
                    <a:lstStyle/>
                    <a:p>
                      <a:pPr marL="0" marR="0">
                        <a:spcBef>
                          <a:spcPts val="0"/>
                        </a:spcBef>
                        <a:spcAft>
                          <a:spcPts val="0"/>
                        </a:spcAft>
                      </a:pPr>
                      <a:r>
                        <a:rPr lang="en-US" sz="15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Oral antiplatelet agents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428885132"/>
                  </a:ext>
                </a:extLst>
              </a:tr>
              <a:tr h="819306">
                <a:tc>
                  <a:txBody>
                    <a:bodyPr/>
                    <a:lstStyle/>
                    <a:p>
                      <a:pPr marL="91440" marR="0">
                        <a:spcBef>
                          <a:spcPts val="0"/>
                        </a:spcBef>
                        <a:spcAft>
                          <a:spcPts val="0"/>
                        </a:spcAft>
                      </a:pP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Aspirin</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Loading dose of 162-325 mg orally </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Aspirin may be chewed to achieve faster action</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Maintenance dose of 75-100 mg orally daily </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7043662"/>
                  </a:ext>
                </a:extLst>
              </a:tr>
              <a:tr h="1024132">
                <a:tc>
                  <a:txBody>
                    <a:bodyPr/>
                    <a:lstStyle/>
                    <a:p>
                      <a:pPr marL="91440" marR="0">
                        <a:spcBef>
                          <a:spcPts val="0"/>
                        </a:spcBef>
                        <a:spcAft>
                          <a:spcPts val="0"/>
                        </a:spcAft>
                      </a:pP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Clopidogrel</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Loading dose of 600 mg orally </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A lower loading dose of 300 mg should be considered in patients after fibrinolytic therapy </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Maintenance dose of 75 mg orally daily </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4849767"/>
                  </a:ext>
                </a:extLst>
              </a:tr>
              <a:tr h="1270000">
                <a:tc>
                  <a:txBody>
                    <a:bodyPr/>
                    <a:lstStyle/>
                    <a:p>
                      <a:pPr marL="91440" marR="0">
                        <a:spcBef>
                          <a:spcPts val="0"/>
                        </a:spcBef>
                        <a:spcAft>
                          <a:spcPts val="0"/>
                        </a:spcAft>
                      </a:pP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Prasugrel</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Loading dose of 60 mg orally </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Maintenance dose of 10 mg orally daily </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600"/>
                        </a:spcAft>
                      </a:pP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In patients with body weight &lt;60 kg, a maintenance dose of 5 mg orally daily is recommended </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In patients ≥75 years of age, a dose of 5 mg orally daily can be used if deemed necessary </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5965713"/>
                  </a:ext>
                </a:extLst>
              </a:tr>
              <a:tr h="819306">
                <a:tc>
                  <a:txBody>
                    <a:bodyPr/>
                    <a:lstStyle/>
                    <a:p>
                      <a:pPr marL="91440" marR="0">
                        <a:spcBef>
                          <a:spcPts val="0"/>
                        </a:spcBef>
                        <a:spcAft>
                          <a:spcPts val="0"/>
                        </a:spcAft>
                      </a:pP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Ticagrelor</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Loading dose of 180 mg orally </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Ticagrelor</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may be chewed to achieve faster action </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Maintenance dose of 90 mg orally twice a day </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1891650"/>
                  </a:ext>
                </a:extLst>
              </a:tr>
            </a:tbl>
          </a:graphicData>
        </a:graphic>
      </p:graphicFrame>
      <p:sp>
        <p:nvSpPr>
          <p:cNvPr id="2" name="Rectangle 1"/>
          <p:cNvSpPr/>
          <p:nvPr/>
        </p:nvSpPr>
        <p:spPr>
          <a:xfrm>
            <a:off x="6286500" y="2115340"/>
            <a:ext cx="3619500" cy="3175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eaLnBrk="0" fontAlgn="base" hangingPunct="0">
              <a:spcBef>
                <a:spcPct val="0"/>
              </a:spcBef>
              <a:spcAft>
                <a:spcPct val="0"/>
              </a:spcAft>
            </a:pPr>
            <a:endParaRPr lang="en-US" sz="1500">
              <a:solidFill>
                <a:prstClr val="white"/>
              </a:solidFill>
              <a:latin typeface="Calibri" panose="020F0502020204030204"/>
            </a:endParaRPr>
          </a:p>
        </p:txBody>
      </p:sp>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93500" y="6413500"/>
            <a:ext cx="381000" cy="396068"/>
          </a:xfrm>
          <a:prstGeom prst="rect">
            <a:avLst/>
          </a:prstGeom>
        </p:spPr>
      </p:pic>
      <p:sp>
        <p:nvSpPr>
          <p:cNvPr id="11" name="Rectangle 10"/>
          <p:cNvSpPr/>
          <p:nvPr/>
        </p:nvSpPr>
        <p:spPr>
          <a:xfrm>
            <a:off x="559686" y="6413501"/>
            <a:ext cx="2332690" cy="246221"/>
          </a:xfrm>
          <a:prstGeom prst="rect">
            <a:avLst/>
          </a:prstGeom>
        </p:spPr>
        <p:txBody>
          <a:bodyPr wrap="none">
            <a:spAutoFit/>
          </a:bodyPr>
          <a:lstStyle/>
          <a:p>
            <a:pPr defTabSz="761970" eaLnBrk="0" fontAlgn="base" hangingPunct="0">
              <a:spcBef>
                <a:spcPct val="0"/>
              </a:spcBef>
              <a:spcAft>
                <a:spcPct val="0"/>
              </a:spcAft>
            </a:pPr>
            <a:r>
              <a:rPr lang="en-US" sz="1000" b="1" dirty="0">
                <a:solidFill>
                  <a:prstClr val="white"/>
                </a:solidFill>
                <a:latin typeface="Arial" panose="020B0604020202020204" pitchFamily="34" charset="0"/>
                <a:cs typeface="Arial" panose="020B0604020202020204" pitchFamily="34" charset="0"/>
              </a:rPr>
              <a:t>J Am </a:t>
            </a:r>
            <a:r>
              <a:rPr lang="en-US" sz="1000" b="1" dirty="0" err="1">
                <a:solidFill>
                  <a:prstClr val="white"/>
                </a:solidFill>
                <a:latin typeface="Arial" panose="020B0604020202020204" pitchFamily="34" charset="0"/>
                <a:cs typeface="Arial" panose="020B0604020202020204" pitchFamily="34" charset="0"/>
              </a:rPr>
              <a:t>Coll</a:t>
            </a:r>
            <a:r>
              <a:rPr lang="en-US" sz="1000" b="1" dirty="0">
                <a:solidFill>
                  <a:prstClr val="white"/>
                </a:solidFill>
                <a:latin typeface="Arial" panose="020B0604020202020204" pitchFamily="34" charset="0"/>
                <a:cs typeface="Arial" panose="020B0604020202020204" pitchFamily="34" charset="0"/>
              </a:rPr>
              <a:t> </a:t>
            </a:r>
            <a:r>
              <a:rPr lang="en-US" sz="1000" b="1" dirty="0" err="1">
                <a:solidFill>
                  <a:prstClr val="white"/>
                </a:solidFill>
                <a:latin typeface="Arial" panose="020B0604020202020204" pitchFamily="34" charset="0"/>
                <a:cs typeface="Arial" panose="020B0604020202020204" pitchFamily="34" charset="0"/>
              </a:rPr>
              <a:t>Cardiol</a:t>
            </a:r>
            <a:r>
              <a:rPr lang="en-US" sz="1000" b="1" dirty="0">
                <a:solidFill>
                  <a:prstClr val="white"/>
                </a:solidFill>
                <a:latin typeface="Arial" panose="020B0604020202020204" pitchFamily="34" charset="0"/>
                <a:cs typeface="Arial" panose="020B0604020202020204" pitchFamily="34" charset="0"/>
              </a:rPr>
              <a:t> 2022;79:e21-e129</a:t>
            </a:r>
          </a:p>
        </p:txBody>
      </p:sp>
    </p:spTree>
    <p:extLst>
      <p:ext uri="{BB962C8B-B14F-4D97-AF65-F5344CB8AC3E}">
        <p14:creationId xmlns:p14="http://schemas.microsoft.com/office/powerpoint/2010/main" val="174545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750748" y="1282701"/>
            <a:ext cx="10731500" cy="761999"/>
          </a:xfrm>
        </p:spPr>
        <p:txBody>
          <a:bodyPr>
            <a:noAutofit/>
          </a:bodyPr>
          <a:lstStyle/>
          <a:p>
            <a:r>
              <a:rPr lang="en-US" sz="3333" b="0" dirty="0">
                <a:latin typeface="Arial" panose="020B0604020202020204" pitchFamily="34" charset="0"/>
                <a:cs typeface="Arial" panose="020B0604020202020204" pitchFamily="34" charset="0"/>
              </a:rPr>
              <a:t>Aspirin Dosing in ACS: </a:t>
            </a:r>
            <a:br>
              <a:rPr lang="en-US" sz="3333" b="0" i="1" dirty="0">
                <a:latin typeface="Arial" panose="020B0604020202020204" pitchFamily="34" charset="0"/>
                <a:cs typeface="Arial" panose="020B0604020202020204" pitchFamily="34" charset="0"/>
              </a:rPr>
            </a:br>
            <a:r>
              <a:rPr lang="en-US" sz="3333" b="0" i="1" dirty="0">
                <a:latin typeface="Arial" panose="020B0604020202020204" pitchFamily="34" charset="0"/>
                <a:cs typeface="Arial" panose="020B0604020202020204" pitchFamily="34" charset="0"/>
              </a:rPr>
              <a:t>The Translate ACS Study</a:t>
            </a:r>
          </a:p>
        </p:txBody>
      </p:sp>
      <p:sp>
        <p:nvSpPr>
          <p:cNvPr id="4" name="TextBox 3"/>
          <p:cNvSpPr txBox="1"/>
          <p:nvPr/>
        </p:nvSpPr>
        <p:spPr>
          <a:xfrm>
            <a:off x="444500" y="6477001"/>
            <a:ext cx="3918060" cy="246221"/>
          </a:xfrm>
          <a:prstGeom prst="rect">
            <a:avLst/>
          </a:prstGeom>
          <a:noFill/>
        </p:spPr>
        <p:txBody>
          <a:bodyPr wrap="none" rtlCol="0">
            <a:spAutoFit/>
          </a:bodyPr>
          <a:lstStyle/>
          <a:p>
            <a:pPr defTabSz="761970" eaLnBrk="0" fontAlgn="base" hangingPunct="0">
              <a:spcBef>
                <a:spcPct val="0"/>
              </a:spcBef>
              <a:spcAft>
                <a:spcPct val="0"/>
              </a:spcAft>
            </a:pPr>
            <a:r>
              <a:rPr lang="en-US" sz="1000" b="1" dirty="0">
                <a:solidFill>
                  <a:prstClr val="white"/>
                </a:solidFill>
                <a:latin typeface="Arial" panose="020B0604020202020204" pitchFamily="34" charset="0"/>
                <a:cs typeface="Arial" panose="020B0604020202020204" pitchFamily="34" charset="0"/>
              </a:rPr>
              <a:t>Circulation 2015; DOI: 10.1161/CIRCULATIONAHA.114.014992</a:t>
            </a:r>
          </a:p>
        </p:txBody>
      </p:sp>
      <p:pic>
        <p:nvPicPr>
          <p:cNvPr id="5" name="Picture 4"/>
          <p:cNvPicPr>
            <a:picLocks noChangeAspect="1"/>
          </p:cNvPicPr>
          <p:nvPr/>
        </p:nvPicPr>
        <p:blipFill>
          <a:blip r:embed="rId4"/>
          <a:stretch>
            <a:fillRect/>
          </a:stretch>
        </p:blipFill>
        <p:spPr>
          <a:xfrm>
            <a:off x="6294377" y="2413000"/>
            <a:ext cx="5496047" cy="3582363"/>
          </a:xfrm>
          <a:prstGeom prst="rect">
            <a:avLst/>
          </a:prstGeom>
          <a:ln w="25400">
            <a:solidFill>
              <a:schemeClr val="tx2"/>
            </a:solidFill>
          </a:ln>
          <a:effectLst>
            <a:outerShdw blurRad="50800" dist="50800" dir="5400000" algn="ctr" rotWithShape="0">
              <a:schemeClr val="tx2"/>
            </a:outerShdw>
          </a:effectLst>
        </p:spPr>
      </p:pic>
      <p:pic>
        <p:nvPicPr>
          <p:cNvPr id="6" name="Picture 5"/>
          <p:cNvPicPr>
            <a:picLocks noChangeAspect="1"/>
          </p:cNvPicPr>
          <p:nvPr/>
        </p:nvPicPr>
        <p:blipFill rotWithShape="1">
          <a:blip r:embed="rId5"/>
          <a:srcRect l="1515" t="715" r="1515" b="1260"/>
          <a:stretch/>
        </p:blipFill>
        <p:spPr>
          <a:xfrm>
            <a:off x="532769" y="2413000"/>
            <a:ext cx="5583729" cy="3582363"/>
          </a:xfrm>
          <a:prstGeom prst="rect">
            <a:avLst/>
          </a:prstGeom>
          <a:ln w="25400">
            <a:solidFill>
              <a:schemeClr val="tx2">
                <a:alpha val="99000"/>
              </a:schemeClr>
            </a:solidFill>
          </a:ln>
          <a:effectLst>
            <a:outerShdw blurRad="50800" dist="50800" dir="5400000" algn="ctr" rotWithShape="0">
              <a:schemeClr val="tx2"/>
            </a:outerShdw>
          </a:effectLst>
        </p:spPr>
      </p:pic>
      <p:sp>
        <p:nvSpPr>
          <p:cNvPr id="2" name="Rectangle 1">
            <a:extLst>
              <a:ext uri="{FF2B5EF4-FFF2-40B4-BE49-F238E27FC236}">
                <a16:creationId xmlns:a16="http://schemas.microsoft.com/office/drawing/2014/main" id="{E1E0FA8A-804E-1545-8CC4-A658731C9BC4}"/>
              </a:ext>
            </a:extLst>
          </p:cNvPr>
          <p:cNvSpPr/>
          <p:nvPr/>
        </p:nvSpPr>
        <p:spPr>
          <a:xfrm>
            <a:off x="571501" y="2641601"/>
            <a:ext cx="5433544" cy="2318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eaLnBrk="0" fontAlgn="base" hangingPunct="0">
              <a:spcBef>
                <a:spcPct val="0"/>
              </a:spcBef>
              <a:spcAft>
                <a:spcPct val="0"/>
              </a:spcAft>
            </a:pPr>
            <a:endParaRPr lang="en-US" sz="1500">
              <a:solidFill>
                <a:prstClr val="white"/>
              </a:solidFill>
              <a:latin typeface="Calibri" panose="020F0502020204030204"/>
            </a:endParaRPr>
          </a:p>
        </p:txBody>
      </p:sp>
      <p:sp>
        <p:nvSpPr>
          <p:cNvPr id="9" name="Rectangle 8">
            <a:extLst>
              <a:ext uri="{FF2B5EF4-FFF2-40B4-BE49-F238E27FC236}">
                <a16:creationId xmlns:a16="http://schemas.microsoft.com/office/drawing/2014/main" id="{E1E0FA8A-804E-1545-8CC4-A658731C9BC4}"/>
              </a:ext>
            </a:extLst>
          </p:cNvPr>
          <p:cNvSpPr/>
          <p:nvPr/>
        </p:nvSpPr>
        <p:spPr>
          <a:xfrm>
            <a:off x="571499" y="4572000"/>
            <a:ext cx="5433545" cy="190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eaLnBrk="0" fontAlgn="base" hangingPunct="0">
              <a:spcBef>
                <a:spcPct val="0"/>
              </a:spcBef>
              <a:spcAft>
                <a:spcPct val="0"/>
              </a:spcAft>
            </a:pPr>
            <a:endParaRPr lang="en-US" sz="1500">
              <a:solidFill>
                <a:prstClr val="white"/>
              </a:solidFill>
              <a:latin typeface="Calibri" panose="020F0502020204030204"/>
            </a:endParaRPr>
          </a:p>
        </p:txBody>
      </p:sp>
      <p:sp>
        <p:nvSpPr>
          <p:cNvPr id="8" name="Rectangle 7">
            <a:extLst>
              <a:ext uri="{FF2B5EF4-FFF2-40B4-BE49-F238E27FC236}">
                <a16:creationId xmlns:a16="http://schemas.microsoft.com/office/drawing/2014/main" id="{069FA287-723C-3140-9386-7E5D78C437C8}"/>
              </a:ext>
            </a:extLst>
          </p:cNvPr>
          <p:cNvSpPr/>
          <p:nvPr/>
        </p:nvSpPr>
        <p:spPr>
          <a:xfrm>
            <a:off x="6705599" y="2641600"/>
            <a:ext cx="4673600" cy="406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eaLnBrk="0" fontAlgn="base" hangingPunct="0">
              <a:spcBef>
                <a:spcPct val="0"/>
              </a:spcBef>
              <a:spcAft>
                <a:spcPct val="0"/>
              </a:spcAft>
            </a:pPr>
            <a:endParaRPr lang="en-US" sz="1500">
              <a:solidFill>
                <a:prstClr val="white"/>
              </a:solidFill>
              <a:latin typeface="Calibri" panose="020F0502020204030204"/>
            </a:endParaRPr>
          </a:p>
        </p:txBody>
      </p:sp>
      <p:sp>
        <p:nvSpPr>
          <p:cNvPr id="14" name="TextBox 13"/>
          <p:cNvSpPr txBox="1"/>
          <p:nvPr/>
        </p:nvSpPr>
        <p:spPr>
          <a:xfrm flipH="1">
            <a:off x="2125654" y="2007116"/>
            <a:ext cx="2397958" cy="400110"/>
          </a:xfrm>
          <a:prstGeom prst="rect">
            <a:avLst/>
          </a:prstGeom>
          <a:noFill/>
        </p:spPr>
        <p:txBody>
          <a:bodyPr wrap="square" rtlCol="0">
            <a:spAutoFit/>
          </a:bodyPr>
          <a:lstStyle/>
          <a:p>
            <a:pPr algn="ctr" defTabSz="761970" eaLnBrk="0" fontAlgn="base" hangingPunct="0">
              <a:spcBef>
                <a:spcPct val="0"/>
              </a:spcBef>
              <a:spcAft>
                <a:spcPct val="0"/>
              </a:spcAft>
            </a:pPr>
            <a:r>
              <a:rPr lang="en-US" sz="2000" dirty="0">
                <a:solidFill>
                  <a:srgbClr val="ED7D31"/>
                </a:solidFill>
                <a:latin typeface="Calibri" panose="020F0502020204030204" pitchFamily="34" charset="0"/>
              </a:rPr>
              <a:t>Bleeding</a:t>
            </a:r>
          </a:p>
        </p:txBody>
      </p:sp>
      <p:sp>
        <p:nvSpPr>
          <p:cNvPr id="17" name="TextBox 16"/>
          <p:cNvSpPr txBox="1"/>
          <p:nvPr/>
        </p:nvSpPr>
        <p:spPr>
          <a:xfrm flipH="1">
            <a:off x="7843421" y="1934890"/>
            <a:ext cx="2397958" cy="400110"/>
          </a:xfrm>
          <a:prstGeom prst="rect">
            <a:avLst/>
          </a:prstGeom>
          <a:noFill/>
        </p:spPr>
        <p:txBody>
          <a:bodyPr wrap="square" rtlCol="0">
            <a:spAutoFit/>
          </a:bodyPr>
          <a:lstStyle/>
          <a:p>
            <a:pPr algn="ctr" defTabSz="761970" eaLnBrk="0" fontAlgn="base" hangingPunct="0">
              <a:spcBef>
                <a:spcPct val="0"/>
              </a:spcBef>
              <a:spcAft>
                <a:spcPct val="0"/>
              </a:spcAft>
            </a:pPr>
            <a:r>
              <a:rPr lang="en-US" sz="2000" dirty="0">
                <a:solidFill>
                  <a:srgbClr val="ED7D31"/>
                </a:solidFill>
                <a:latin typeface="Calibri" panose="020F0502020204030204" pitchFamily="34" charset="0"/>
              </a:rPr>
              <a:t>Ischemic Events</a:t>
            </a:r>
          </a:p>
        </p:txBody>
      </p:sp>
      <p:pic>
        <p:nvPicPr>
          <p:cNvPr id="18" name="Picture 1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537651" y="6378318"/>
            <a:ext cx="400349" cy="416183"/>
          </a:xfrm>
          <a:prstGeom prst="rect">
            <a:avLst/>
          </a:prstGeom>
        </p:spPr>
      </p:pic>
    </p:spTree>
    <p:custDataLst>
      <p:tags r:id="rId1"/>
    </p:custDataLst>
    <p:extLst>
      <p:ext uri="{BB962C8B-B14F-4D97-AF65-F5344CB8AC3E}">
        <p14:creationId xmlns:p14="http://schemas.microsoft.com/office/powerpoint/2010/main" val="187949949"/>
      </p:ext>
    </p:extLst>
  </p:cSld>
  <p:clrMapOvr>
    <a:masterClrMapping/>
  </p:clrMapOvr>
  <mc:AlternateContent xmlns:mc="http://schemas.openxmlformats.org/markup-compatibility/2006" xmlns:p14="http://schemas.microsoft.com/office/powerpoint/2010/main">
    <mc:Choice Requires="p14">
      <p:transition spd="slow" p14:dur="2000" advTm="55964"/>
    </mc:Choice>
    <mc:Fallback xmlns="">
      <p:transition spd="slow" advTm="559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4" name="TextBox 6"/>
          <p:cNvSpPr txBox="1">
            <a:spLocks noChangeArrowheads="1"/>
          </p:cNvSpPr>
          <p:nvPr/>
        </p:nvSpPr>
        <p:spPr bwMode="auto">
          <a:xfrm>
            <a:off x="444500" y="6477001"/>
            <a:ext cx="4081567" cy="492443"/>
          </a:xfrm>
          <a:prstGeom prst="rect">
            <a:avLst/>
          </a:prstGeom>
          <a:noFill/>
          <a:ln w="9525">
            <a:noFill/>
            <a:miter lim="800000"/>
            <a:headEnd/>
            <a:tailEnd/>
          </a:ln>
        </p:spPr>
        <p:txBody>
          <a:bodyPr wrap="none">
            <a:spAutoFit/>
          </a:bodyPr>
          <a:lstStyle/>
          <a:p>
            <a:pPr defTabSz="761970" eaLnBrk="0" fontAlgn="base" hangingPunct="0">
              <a:spcBef>
                <a:spcPct val="0"/>
              </a:spcBef>
              <a:spcAft>
                <a:spcPct val="0"/>
              </a:spcAft>
            </a:pPr>
            <a:r>
              <a:rPr lang="en-US" sz="1000" b="1" dirty="0">
                <a:solidFill>
                  <a:prstClr val="white"/>
                </a:solidFill>
                <a:latin typeface="Arial" panose="020B0604020202020204" pitchFamily="34" charset="0"/>
                <a:cs typeface="Arial" panose="020B0604020202020204" pitchFamily="34" charset="0"/>
              </a:rPr>
              <a:t>Circulation 2011: </a:t>
            </a:r>
            <a:r>
              <a:rPr lang="fr-FR" sz="1000" b="1" dirty="0">
                <a:solidFill>
                  <a:prstClr val="white"/>
                </a:solidFill>
                <a:latin typeface="Arial" panose="020B0604020202020204" pitchFamily="34" charset="0"/>
                <a:cs typeface="Arial" panose="020B0604020202020204" pitchFamily="34" charset="0"/>
              </a:rPr>
              <a:t>doi.org/10.1161/CIRCULATIONAHA.111.047498</a:t>
            </a:r>
            <a:endParaRPr lang="en-US" sz="1000" b="1" dirty="0">
              <a:solidFill>
                <a:prstClr val="white"/>
              </a:solidFill>
              <a:latin typeface="Arial" panose="020B0604020202020204" pitchFamily="34" charset="0"/>
              <a:cs typeface="Arial" panose="020B0604020202020204" pitchFamily="34" charset="0"/>
            </a:endParaRPr>
          </a:p>
          <a:p>
            <a:pPr defTabSz="761970" eaLnBrk="0" fontAlgn="base" hangingPunct="0">
              <a:spcBef>
                <a:spcPct val="0"/>
              </a:spcBef>
              <a:spcAft>
                <a:spcPct val="0"/>
              </a:spcAft>
            </a:pPr>
            <a:endParaRPr lang="en-US" sz="1600" b="1" dirty="0">
              <a:solidFill>
                <a:prstClr val="white"/>
              </a:solidFill>
              <a:latin typeface="Calibri Light" panose="020F0302020204030204"/>
            </a:endParaRPr>
          </a:p>
        </p:txBody>
      </p:sp>
      <p:sp>
        <p:nvSpPr>
          <p:cNvPr id="32776" name="TextBox 8"/>
          <p:cNvSpPr txBox="1">
            <a:spLocks noChangeArrowheads="1"/>
          </p:cNvSpPr>
          <p:nvPr/>
        </p:nvSpPr>
        <p:spPr bwMode="auto">
          <a:xfrm>
            <a:off x="1079501" y="962314"/>
            <a:ext cx="5713937" cy="1118127"/>
          </a:xfrm>
          <a:prstGeom prst="rect">
            <a:avLst/>
          </a:prstGeom>
          <a:noFill/>
          <a:ln w="9525">
            <a:noFill/>
            <a:miter lim="800000"/>
            <a:headEnd/>
            <a:tailEnd/>
          </a:ln>
        </p:spPr>
        <p:txBody>
          <a:bodyPr wrap="none">
            <a:spAutoFit/>
          </a:bodyPr>
          <a:lstStyle/>
          <a:p>
            <a:pPr defTabSz="761970" eaLnBrk="0" fontAlgn="base" hangingPunct="0">
              <a:spcBef>
                <a:spcPct val="0"/>
              </a:spcBef>
              <a:spcAft>
                <a:spcPct val="0"/>
              </a:spcAft>
            </a:pPr>
            <a:r>
              <a:rPr lang="en-US" sz="3333" dirty="0">
                <a:solidFill>
                  <a:prstClr val="black"/>
                </a:solidFill>
                <a:latin typeface="Arial" panose="020B0604020202020204" pitchFamily="34" charset="0"/>
                <a:cs typeface="Arial" panose="020B0604020202020204" pitchFamily="34" charset="0"/>
              </a:rPr>
              <a:t>Aspirin Dose with </a:t>
            </a:r>
            <a:r>
              <a:rPr lang="en-US" sz="3333" dirty="0" err="1">
                <a:solidFill>
                  <a:prstClr val="black"/>
                </a:solidFill>
                <a:latin typeface="Arial" panose="020B0604020202020204" pitchFamily="34" charset="0"/>
                <a:cs typeface="Arial" panose="020B0604020202020204" pitchFamily="34" charset="0"/>
              </a:rPr>
              <a:t>Ticagrelor</a:t>
            </a:r>
            <a:r>
              <a:rPr lang="en-US" sz="3333" dirty="0">
                <a:solidFill>
                  <a:prstClr val="black"/>
                </a:solidFill>
                <a:latin typeface="Arial" panose="020B0604020202020204" pitchFamily="34" charset="0"/>
                <a:cs typeface="Arial" panose="020B0604020202020204" pitchFamily="34" charset="0"/>
              </a:rPr>
              <a:t>: </a:t>
            </a:r>
          </a:p>
          <a:p>
            <a:pPr defTabSz="761970" eaLnBrk="0" fontAlgn="base" hangingPunct="0">
              <a:spcBef>
                <a:spcPct val="0"/>
              </a:spcBef>
              <a:spcAft>
                <a:spcPct val="0"/>
              </a:spcAft>
            </a:pPr>
            <a:r>
              <a:rPr lang="en-US" sz="3333" dirty="0">
                <a:solidFill>
                  <a:prstClr val="black"/>
                </a:solidFill>
                <a:latin typeface="Arial" panose="020B0604020202020204" pitchFamily="34" charset="0"/>
                <a:cs typeface="Arial" panose="020B0604020202020204" pitchFamily="34" charset="0"/>
              </a:rPr>
              <a:t>The PLATO Trial</a:t>
            </a:r>
          </a:p>
        </p:txBody>
      </p:sp>
      <p:pic>
        <p:nvPicPr>
          <p:cNvPr id="14" name="Picture 1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537651" y="6378318"/>
            <a:ext cx="400349" cy="416183"/>
          </a:xfrm>
          <a:prstGeom prst="rect">
            <a:avLst/>
          </a:prstGeom>
        </p:spPr>
      </p:pic>
      <p:pic>
        <p:nvPicPr>
          <p:cNvPr id="13" name="Picture 12">
            <a:extLst>
              <a:ext uri="{FF2B5EF4-FFF2-40B4-BE49-F238E27FC236}">
                <a16:creationId xmlns:a16="http://schemas.microsoft.com/office/drawing/2014/main" id="{85938F22-A902-2142-AAFA-15816BD33E47}"/>
              </a:ext>
            </a:extLst>
          </p:cNvPr>
          <p:cNvPicPr>
            <a:picLocks noChangeAspect="1"/>
          </p:cNvPicPr>
          <p:nvPr/>
        </p:nvPicPr>
        <p:blipFill>
          <a:blip r:embed="rId5"/>
          <a:stretch>
            <a:fillRect/>
          </a:stretch>
        </p:blipFill>
        <p:spPr>
          <a:xfrm>
            <a:off x="2794000" y="2065180"/>
            <a:ext cx="6900336" cy="4122471"/>
          </a:xfrm>
          <a:prstGeom prst="rect">
            <a:avLst/>
          </a:prstGeom>
          <a:ln w="12700">
            <a:solidFill>
              <a:schemeClr val="accent2"/>
            </a:solidFill>
          </a:ln>
        </p:spPr>
      </p:pic>
      <p:sp>
        <p:nvSpPr>
          <p:cNvPr id="4" name="Rectangle 3"/>
          <p:cNvSpPr/>
          <p:nvPr/>
        </p:nvSpPr>
        <p:spPr>
          <a:xfrm>
            <a:off x="7112000" y="2794000"/>
            <a:ext cx="2413000" cy="889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eaLnBrk="0" fontAlgn="base" hangingPunct="0">
              <a:spcBef>
                <a:spcPct val="0"/>
              </a:spcBef>
              <a:spcAft>
                <a:spcPct val="0"/>
              </a:spcAft>
            </a:pPr>
            <a:endParaRPr lang="en-US" sz="150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4133935914"/>
      </p:ext>
    </p:extLst>
  </p:cSld>
  <p:clrMapOvr>
    <a:masterClrMapping/>
  </p:clrMapOvr>
  <mc:AlternateContent xmlns:mc="http://schemas.openxmlformats.org/markup-compatibility/2006" xmlns:p14="http://schemas.microsoft.com/office/powerpoint/2010/main">
    <mc:Choice Requires="p14">
      <p:transition spd="slow" p14:dur="2000" advTm="37431"/>
    </mc:Choice>
    <mc:Fallback xmlns="">
      <p:transition spd="slow" advTm="374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p:txBody>
          <a:bodyPr/>
          <a:lstStyle/>
          <a:p>
            <a:endParaRPr lang="en-US"/>
          </a:p>
        </p:txBody>
      </p:sp>
      <p:sp>
        <p:nvSpPr>
          <p:cNvPr id="6" name="Title 5"/>
          <p:cNvSpPr>
            <a:spLocks noGrp="1"/>
          </p:cNvSpPr>
          <p:nvPr>
            <p:ph type="ctrTitle"/>
          </p:nvPr>
        </p:nvSpPr>
        <p:spPr>
          <a:xfrm>
            <a:off x="465174" y="2917032"/>
            <a:ext cx="11049000" cy="1092513"/>
          </a:xfrm>
        </p:spPr>
        <p:txBody>
          <a:bodyPr/>
          <a:lstStyle/>
          <a:p>
            <a:pPr algn="ctr"/>
            <a:r>
              <a:rPr lang="en-US" sz="3333" dirty="0">
                <a:latin typeface="Arial" panose="020B0604020202020204" pitchFamily="34" charset="0"/>
                <a:cs typeface="Arial" panose="020B0604020202020204" pitchFamily="34" charset="0"/>
              </a:rPr>
              <a:t>Recommendations for Duration of DAPT After PCI</a:t>
            </a:r>
          </a:p>
        </p:txBody>
      </p:sp>
      <p:sp>
        <p:nvSpPr>
          <p:cNvPr id="5" name="Slide Number Placeholder 4"/>
          <p:cNvSpPr>
            <a:spLocks noGrp="1"/>
          </p:cNvSpPr>
          <p:nvPr>
            <p:ph type="sldNum" sz="quarter" idx="4294967295"/>
          </p:nvPr>
        </p:nvSpPr>
        <p:spPr>
          <a:xfrm>
            <a:off x="11824230" y="6357938"/>
            <a:ext cx="367771" cy="365125"/>
          </a:xfrm>
          <a:prstGeom prst="rect">
            <a:avLst/>
          </a:prstGeom>
        </p:spPr>
        <p:txBody>
          <a:bodyPr/>
          <a:lstStyle/>
          <a:p>
            <a:pPr defTabSz="761970" eaLnBrk="0" fontAlgn="base" hangingPunct="0">
              <a:spcBef>
                <a:spcPct val="0"/>
              </a:spcBef>
              <a:spcAft>
                <a:spcPct val="0"/>
              </a:spcAft>
            </a:pPr>
            <a:fld id="{01CD3B2E-BC1C-6C4D-9D91-A67B950EE325}" type="slidenum">
              <a:rPr lang="en-US" sz="1500">
                <a:solidFill>
                  <a:prstClr val="black"/>
                </a:solidFill>
                <a:latin typeface="Calibri" panose="020F0502020204030204" pitchFamily="34" charset="0"/>
              </a:rPr>
              <a:pPr defTabSz="761970" eaLnBrk="0" fontAlgn="base" hangingPunct="0">
                <a:spcBef>
                  <a:spcPct val="0"/>
                </a:spcBef>
                <a:spcAft>
                  <a:spcPct val="0"/>
                </a:spcAft>
              </a:pPr>
              <a:t>26</a:t>
            </a:fld>
            <a:endParaRPr lang="en-US" sz="15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1713495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ACADED-56C8-488D-9D87-A5D9D528E662}"/>
              </a:ext>
            </a:extLst>
          </p:cNvPr>
          <p:cNvSpPr>
            <a:spLocks noGrp="1"/>
          </p:cNvSpPr>
          <p:nvPr>
            <p:ph type="sldNum" sz="quarter" idx="4"/>
          </p:nvPr>
        </p:nvSpPr>
        <p:spPr/>
        <p:txBody>
          <a:bodyPr/>
          <a:lstStyle/>
          <a:p>
            <a:pPr defTabSz="761970" eaLnBrk="0" fontAlgn="base" hangingPunct="0">
              <a:spcBef>
                <a:spcPct val="0"/>
              </a:spcBef>
              <a:spcAft>
                <a:spcPct val="0"/>
              </a:spcAft>
            </a:pPr>
            <a:fld id="{01CD3B2E-BC1C-6C4D-9D91-A67B950EE325}" type="slidenum">
              <a:rPr lang="en-US"/>
              <a:pPr defTabSz="761970" eaLnBrk="0" fontAlgn="base" hangingPunct="0">
                <a:spcBef>
                  <a:spcPct val="0"/>
                </a:spcBef>
                <a:spcAft>
                  <a:spcPct val="0"/>
                </a:spcAft>
              </a:pPr>
              <a:t>27</a:t>
            </a:fld>
            <a:endParaRPr lang="en-US" dirty="0"/>
          </a:p>
        </p:txBody>
      </p:sp>
      <p:sp>
        <p:nvSpPr>
          <p:cNvPr id="8" name="Title 2">
            <a:extLst>
              <a:ext uri="{FF2B5EF4-FFF2-40B4-BE49-F238E27FC236}">
                <a16:creationId xmlns:a16="http://schemas.microsoft.com/office/drawing/2014/main" id="{A9208F3D-9650-439D-BE61-772CFFB050A5}"/>
              </a:ext>
            </a:extLst>
          </p:cNvPr>
          <p:cNvSpPr>
            <a:spLocks noGrp="1"/>
          </p:cNvSpPr>
          <p:nvPr>
            <p:ph type="ctrTitle"/>
          </p:nvPr>
        </p:nvSpPr>
        <p:spPr>
          <a:xfrm>
            <a:off x="1145480" y="1251803"/>
            <a:ext cx="8316021" cy="952500"/>
          </a:xfrm>
        </p:spPr>
        <p:txBody>
          <a:bodyPr/>
          <a:lstStyle/>
          <a:p>
            <a:r>
              <a:rPr lang="en-US" sz="3333" b="0" dirty="0">
                <a:latin typeface="Arial" panose="020B0604020202020204" pitchFamily="34" charset="0"/>
                <a:cs typeface="Arial" panose="020B0604020202020204" pitchFamily="34" charset="0"/>
              </a:rPr>
              <a:t>2016 Recommendations for Duration of DAPT after PCI for ACS</a:t>
            </a:r>
          </a:p>
        </p:txBody>
      </p:sp>
      <p:sp>
        <p:nvSpPr>
          <p:cNvPr id="5" name="TextBox 4"/>
          <p:cNvSpPr txBox="1"/>
          <p:nvPr/>
        </p:nvSpPr>
        <p:spPr>
          <a:xfrm>
            <a:off x="444500" y="6470992"/>
            <a:ext cx="2393604" cy="246221"/>
          </a:xfrm>
          <a:prstGeom prst="rect">
            <a:avLst/>
          </a:prstGeom>
          <a:noFill/>
        </p:spPr>
        <p:txBody>
          <a:bodyPr wrap="none" rtlCol="0">
            <a:spAutoFit/>
          </a:bodyPr>
          <a:lstStyle/>
          <a:p>
            <a:pPr defTabSz="761970" eaLnBrk="0" fontAlgn="base" hangingPunct="0">
              <a:spcBef>
                <a:spcPct val="0"/>
              </a:spcBef>
              <a:spcAft>
                <a:spcPct val="0"/>
              </a:spcAft>
            </a:pPr>
            <a:r>
              <a:rPr lang="en-US" sz="1000" b="1" dirty="0">
                <a:solidFill>
                  <a:prstClr val="white"/>
                </a:solidFill>
                <a:latin typeface="Arial" panose="020B0604020202020204" pitchFamily="34" charset="0"/>
                <a:cs typeface="Arial" panose="020B0604020202020204" pitchFamily="34" charset="0"/>
              </a:rPr>
              <a:t>J Am </a:t>
            </a:r>
            <a:r>
              <a:rPr lang="en-US" sz="1000" b="1" dirty="0" err="1">
                <a:solidFill>
                  <a:prstClr val="white"/>
                </a:solidFill>
                <a:latin typeface="Arial" panose="020B0604020202020204" pitchFamily="34" charset="0"/>
                <a:cs typeface="Arial" panose="020B0604020202020204" pitchFamily="34" charset="0"/>
              </a:rPr>
              <a:t>Coll</a:t>
            </a:r>
            <a:r>
              <a:rPr lang="en-US" sz="1000" b="1" dirty="0">
                <a:solidFill>
                  <a:prstClr val="white"/>
                </a:solidFill>
                <a:latin typeface="Arial" panose="020B0604020202020204" pitchFamily="34" charset="0"/>
                <a:cs typeface="Arial" panose="020B0604020202020204" pitchFamily="34" charset="0"/>
              </a:rPr>
              <a:t> </a:t>
            </a:r>
            <a:r>
              <a:rPr lang="en-US" sz="1000" b="1" dirty="0" err="1">
                <a:solidFill>
                  <a:prstClr val="white"/>
                </a:solidFill>
                <a:latin typeface="Arial" panose="020B0604020202020204" pitchFamily="34" charset="0"/>
                <a:cs typeface="Arial" panose="020B0604020202020204" pitchFamily="34" charset="0"/>
              </a:rPr>
              <a:t>Cardiol</a:t>
            </a:r>
            <a:r>
              <a:rPr lang="en-US" sz="1000" b="1" dirty="0">
                <a:solidFill>
                  <a:prstClr val="white"/>
                </a:solidFill>
                <a:latin typeface="Arial" panose="020B0604020202020204" pitchFamily="34" charset="0"/>
                <a:cs typeface="Arial" panose="020B0604020202020204" pitchFamily="34" charset="0"/>
              </a:rPr>
              <a:t> 2016;68:1082–115</a:t>
            </a:r>
            <a:r>
              <a:rPr lang="en-US" sz="1000" dirty="0">
                <a:solidFill>
                  <a:prstClr val="black"/>
                </a:solidFill>
                <a:latin typeface="Calibri" panose="020F0502020204030204" pitchFamily="34" charset="0"/>
              </a:rPr>
              <a:t>;</a:t>
            </a:r>
            <a:endParaRPr lang="en-US" sz="1000" b="1" dirty="0">
              <a:solidFill>
                <a:prstClr val="white"/>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537651" y="6378318"/>
            <a:ext cx="400349" cy="416183"/>
          </a:xfrm>
          <a:prstGeom prst="rect">
            <a:avLst/>
          </a:prstGeom>
        </p:spPr>
      </p:pic>
      <p:graphicFrame>
        <p:nvGraphicFramePr>
          <p:cNvPr id="7" name="Table 6"/>
          <p:cNvGraphicFramePr>
            <a:graphicFrameLocks noGrp="1"/>
          </p:cNvGraphicFramePr>
          <p:nvPr/>
        </p:nvGraphicFramePr>
        <p:xfrm>
          <a:off x="2615316" y="2213164"/>
          <a:ext cx="6857999" cy="3902931"/>
        </p:xfrm>
        <a:graphic>
          <a:graphicData uri="http://schemas.openxmlformats.org/drawingml/2006/table">
            <a:tbl>
              <a:tblPr firstRow="1" firstCol="1" bandRow="1"/>
              <a:tblGrid>
                <a:gridCol w="744279">
                  <a:extLst>
                    <a:ext uri="{9D8B030D-6E8A-4147-A177-3AD203B41FA5}">
                      <a16:colId xmlns:a16="http://schemas.microsoft.com/office/drawing/2014/main" val="20000"/>
                    </a:ext>
                  </a:extLst>
                </a:gridCol>
                <a:gridCol w="797442">
                  <a:extLst>
                    <a:ext uri="{9D8B030D-6E8A-4147-A177-3AD203B41FA5}">
                      <a16:colId xmlns:a16="http://schemas.microsoft.com/office/drawing/2014/main" val="20001"/>
                    </a:ext>
                  </a:extLst>
                </a:gridCol>
                <a:gridCol w="5316278">
                  <a:extLst>
                    <a:ext uri="{9D8B030D-6E8A-4147-A177-3AD203B41FA5}">
                      <a16:colId xmlns:a16="http://schemas.microsoft.com/office/drawing/2014/main" val="20002"/>
                    </a:ext>
                  </a:extLst>
                </a:gridCol>
              </a:tblGrid>
              <a:tr h="247438">
                <a:tc>
                  <a:txBody>
                    <a:bodyPr/>
                    <a:lstStyle/>
                    <a:p>
                      <a:pPr marL="0" marR="0" indent="0" algn="ctr">
                        <a:lnSpc>
                          <a:spcPct val="115000"/>
                        </a:lnSpc>
                        <a:spcBef>
                          <a:spcPts val="0"/>
                        </a:spcBef>
                        <a:spcAft>
                          <a:spcPts val="0"/>
                        </a:spcAft>
                      </a:pPr>
                      <a:r>
                        <a:rPr lang="en-US" sz="1500" b="1" dirty="0">
                          <a:effectLst/>
                          <a:latin typeface="+mn-lt"/>
                          <a:ea typeface="Calibri"/>
                        </a:rPr>
                        <a:t>COR</a:t>
                      </a:r>
                    </a:p>
                  </a:txBody>
                  <a:tcPr marL="57150" marR="57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15000"/>
                        </a:lnSpc>
                        <a:spcBef>
                          <a:spcPts val="0"/>
                        </a:spcBef>
                        <a:spcAft>
                          <a:spcPts val="0"/>
                        </a:spcAft>
                      </a:pPr>
                      <a:r>
                        <a:rPr lang="en-US" sz="1500" b="1" dirty="0">
                          <a:effectLst/>
                          <a:latin typeface="+mn-lt"/>
                          <a:ea typeface="Calibri"/>
                        </a:rPr>
                        <a:t>LOE</a:t>
                      </a:r>
                    </a:p>
                  </a:txBody>
                  <a:tcPr marL="57150" marR="57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lnSpc>
                          <a:spcPct val="115000"/>
                        </a:lnSpc>
                      </a:pPr>
                      <a:r>
                        <a:rPr lang="en-US" sz="1500" b="1" dirty="0">
                          <a:effectLst/>
                          <a:latin typeface="+mn-lt"/>
                        </a:rPr>
                        <a:t>Recommendations</a:t>
                      </a:r>
                    </a:p>
                  </a:txBody>
                  <a:tcPr marL="57150" marR="57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73218">
                <a:tc>
                  <a:txBody>
                    <a:bodyPr/>
                    <a:lstStyle/>
                    <a:p>
                      <a:pPr marL="0" marR="0" indent="0" algn="ctr">
                        <a:lnSpc>
                          <a:spcPct val="115000"/>
                        </a:lnSpc>
                        <a:spcBef>
                          <a:spcPts val="0"/>
                        </a:spcBef>
                        <a:spcAft>
                          <a:spcPts val="0"/>
                        </a:spcAft>
                      </a:pPr>
                      <a:r>
                        <a:rPr lang="en-US" sz="1500" b="0" dirty="0">
                          <a:effectLst/>
                          <a:latin typeface="+mn-lt"/>
                          <a:ea typeface="Times New Roman"/>
                        </a:rPr>
                        <a:t>I</a:t>
                      </a:r>
                      <a:endParaRPr lang="en-US" sz="1500" b="0" dirty="0">
                        <a:effectLst/>
                        <a:latin typeface="+mn-lt"/>
                        <a:ea typeface="Calibri"/>
                      </a:endParaRPr>
                    </a:p>
                  </a:txBody>
                  <a:tcPr marL="57150" marR="571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ctr">
                        <a:lnSpc>
                          <a:spcPct val="115000"/>
                        </a:lnSpc>
                        <a:spcBef>
                          <a:spcPts val="0"/>
                        </a:spcBef>
                        <a:spcAft>
                          <a:spcPts val="0"/>
                        </a:spcAft>
                      </a:pPr>
                      <a:r>
                        <a:rPr lang="en-US" sz="1500" b="0" dirty="0">
                          <a:effectLst/>
                          <a:latin typeface="+mn-lt"/>
                          <a:ea typeface="Times New Roman"/>
                        </a:rPr>
                        <a:t>B-R</a:t>
                      </a:r>
                      <a:endParaRPr lang="en-US" sz="1500" b="0" dirty="0">
                        <a:effectLst/>
                        <a:latin typeface="+mn-lt"/>
                        <a:ea typeface="Calibri"/>
                      </a:endParaRPr>
                    </a:p>
                  </a:txBody>
                  <a:tcPr marL="57150" marR="571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indent="0">
                        <a:lnSpc>
                          <a:spcPct val="115000"/>
                        </a:lnSpc>
                      </a:pPr>
                      <a:r>
                        <a:rPr lang="en-US" sz="1500" b="0" dirty="0">
                          <a:effectLst/>
                          <a:latin typeface="+mn-lt"/>
                          <a:ea typeface="Times New Roman"/>
                        </a:rPr>
                        <a:t>In patients with ACS (NSTE-ACS or STEMI) treated with DAPT after BMS or DES implantation, P2Y</a:t>
                      </a:r>
                      <a:r>
                        <a:rPr lang="en-US" sz="1500" b="0" baseline="-25000" dirty="0">
                          <a:effectLst/>
                          <a:latin typeface="+mn-lt"/>
                          <a:ea typeface="Times New Roman"/>
                        </a:rPr>
                        <a:t>12</a:t>
                      </a:r>
                      <a:r>
                        <a:rPr lang="en-US" sz="1500" b="0" dirty="0">
                          <a:effectLst/>
                          <a:latin typeface="+mn-lt"/>
                          <a:ea typeface="Times New Roman"/>
                        </a:rPr>
                        <a:t> inhibitor therapy (clopidogrel, prasugrel, or ticagrelor) should be given for at least 12 months.</a:t>
                      </a:r>
                      <a:endParaRPr lang="en-US" sz="1500" b="0" dirty="0">
                        <a:effectLst/>
                        <a:latin typeface="+mn-lt"/>
                      </a:endParaRPr>
                    </a:p>
                  </a:txBody>
                  <a:tcPr marL="57150" marR="57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4006070"/>
                  </a:ext>
                </a:extLst>
              </a:tr>
              <a:tr h="1467912">
                <a:tc>
                  <a:txBody>
                    <a:bodyPr/>
                    <a:lstStyle/>
                    <a:p>
                      <a:pPr marL="0" marR="0" indent="0" algn="ctr">
                        <a:lnSpc>
                          <a:spcPct val="100000"/>
                        </a:lnSpc>
                        <a:spcBef>
                          <a:spcPts val="0"/>
                        </a:spcBef>
                        <a:spcAft>
                          <a:spcPts val="0"/>
                        </a:spcAft>
                      </a:pPr>
                      <a:r>
                        <a:rPr lang="en-US" sz="1500" b="0" dirty="0">
                          <a:effectLst/>
                          <a:latin typeface="+mn-lt"/>
                          <a:ea typeface="Times New Roman"/>
                        </a:rPr>
                        <a:t>IIb</a:t>
                      </a:r>
                      <a:endParaRPr lang="en-US" sz="1500" b="0" dirty="0">
                        <a:effectLst/>
                        <a:latin typeface="+mn-lt"/>
                        <a:ea typeface="Calibri"/>
                      </a:endParaRPr>
                    </a:p>
                  </a:txBody>
                  <a:tcPr marL="57150" marR="571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indent="0" algn="ctr">
                        <a:lnSpc>
                          <a:spcPct val="100000"/>
                        </a:lnSpc>
                        <a:spcBef>
                          <a:spcPts val="0"/>
                        </a:spcBef>
                        <a:spcAft>
                          <a:spcPts val="0"/>
                        </a:spcAft>
                      </a:pPr>
                      <a:r>
                        <a:rPr lang="en-US" sz="1500" b="0" dirty="0">
                          <a:effectLst/>
                          <a:latin typeface="+mn-lt"/>
                          <a:ea typeface="Times New Roman"/>
                        </a:rPr>
                        <a:t>A </a:t>
                      </a:r>
                      <a:r>
                        <a:rPr lang="en-US" sz="1500" b="0" baseline="30000" dirty="0">
                          <a:effectLst/>
                          <a:latin typeface="+mn-lt"/>
                          <a:ea typeface="Times New Roman"/>
                        </a:rPr>
                        <a:t>SR</a:t>
                      </a:r>
                      <a:endParaRPr lang="en-US" sz="1500" b="0" dirty="0">
                        <a:effectLst/>
                        <a:latin typeface="+mn-lt"/>
                        <a:ea typeface="Calibri"/>
                      </a:endParaRPr>
                    </a:p>
                  </a:txBody>
                  <a:tcPr marL="57150" marR="571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indent="0">
                        <a:lnSpc>
                          <a:spcPct val="100000"/>
                        </a:lnSpc>
                      </a:pPr>
                      <a:r>
                        <a:rPr lang="en-US" sz="1500" b="0" dirty="0">
                          <a:effectLst/>
                          <a:latin typeface="+mn-lt"/>
                          <a:ea typeface="Times New Roman"/>
                        </a:rPr>
                        <a:t>In patients with ACS (NSTE-ACS or STEMI) treated with </a:t>
                      </a:r>
                      <a:r>
                        <a:rPr lang="en-US" sz="1500" b="0" dirty="0">
                          <a:effectLst/>
                          <a:latin typeface="+mn-lt"/>
                        </a:rPr>
                        <a:t>coronary stent implantation</a:t>
                      </a:r>
                      <a:r>
                        <a:rPr lang="en-US" sz="1500" b="0" dirty="0">
                          <a:effectLst/>
                          <a:latin typeface="+mn-lt"/>
                          <a:ea typeface="Times New Roman"/>
                        </a:rPr>
                        <a:t> who have tolerated DAPT without a bleeding complication and who are not at high bleeding risk (e.g., prior bleeding on DAPT, coagulopathy, oral anticoagulant use), continuation of DAPT (clopidogrel, prasugrel, or ticagrelor) for longer than 12 months may be reasonable </a:t>
                      </a:r>
                      <a:r>
                        <a:rPr lang="en-US" sz="1500" b="0" dirty="0">
                          <a:effectLst/>
                          <a:latin typeface="+mn-lt"/>
                        </a:rPr>
                        <a:t>.</a:t>
                      </a:r>
                    </a:p>
                  </a:txBody>
                  <a:tcPr marL="57150" marR="57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14319">
                <a:tc>
                  <a:txBody>
                    <a:bodyPr/>
                    <a:lstStyle/>
                    <a:p>
                      <a:pPr marL="0" marR="0" indent="0" algn="ctr">
                        <a:lnSpc>
                          <a:spcPct val="100000"/>
                        </a:lnSpc>
                        <a:spcBef>
                          <a:spcPts val="0"/>
                        </a:spcBef>
                        <a:spcAft>
                          <a:spcPts val="0"/>
                        </a:spcAft>
                      </a:pPr>
                      <a:r>
                        <a:rPr lang="en-US" sz="1500" b="0" dirty="0">
                          <a:effectLst/>
                          <a:latin typeface="+mn-lt"/>
                          <a:ea typeface="Times New Roman"/>
                        </a:rPr>
                        <a:t>IIb</a:t>
                      </a:r>
                      <a:endParaRPr lang="en-US" sz="1500" b="0" dirty="0">
                        <a:effectLst/>
                        <a:latin typeface="+mn-lt"/>
                        <a:ea typeface="Calibri"/>
                      </a:endParaRPr>
                    </a:p>
                  </a:txBody>
                  <a:tcPr marL="57150" marR="571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indent="0" algn="ctr">
                        <a:lnSpc>
                          <a:spcPct val="100000"/>
                        </a:lnSpc>
                        <a:spcBef>
                          <a:spcPts val="0"/>
                        </a:spcBef>
                        <a:spcAft>
                          <a:spcPts val="0"/>
                        </a:spcAft>
                      </a:pPr>
                      <a:r>
                        <a:rPr lang="en-US" sz="1500" b="0" dirty="0">
                          <a:effectLst/>
                          <a:latin typeface="+mn-lt"/>
                          <a:ea typeface="Times New Roman"/>
                        </a:rPr>
                        <a:t>C-LD</a:t>
                      </a:r>
                      <a:endParaRPr lang="en-US" sz="1500" b="0" dirty="0">
                        <a:effectLst/>
                        <a:latin typeface="+mn-lt"/>
                        <a:ea typeface="Calibri"/>
                      </a:endParaRPr>
                    </a:p>
                  </a:txBody>
                  <a:tcPr marL="57150" marR="571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indent="0">
                        <a:lnSpc>
                          <a:spcPct val="100000"/>
                        </a:lnSpc>
                      </a:pPr>
                      <a:r>
                        <a:rPr lang="en-US" sz="1500" b="0" dirty="0">
                          <a:effectLst/>
                          <a:latin typeface="+mn-lt"/>
                          <a:ea typeface="Times New Roman"/>
                        </a:rPr>
                        <a:t>In patients with ACS treated with DAPT after DES implantation who develop a high risk of bleeding (e.g., treatment with oral anticoagulant therapy), are at high risk of severe bleeding complication (e.g., major intracranial surgery), or develop significant overt bleeding, discontinuation of P2Y</a:t>
                      </a:r>
                      <a:r>
                        <a:rPr lang="en-US" sz="1500" b="0" baseline="-25000" dirty="0">
                          <a:effectLst/>
                          <a:latin typeface="+mn-lt"/>
                          <a:ea typeface="Times New Roman"/>
                        </a:rPr>
                        <a:t>12</a:t>
                      </a:r>
                      <a:r>
                        <a:rPr lang="en-US" sz="1500" b="0" dirty="0">
                          <a:effectLst/>
                          <a:latin typeface="+mn-lt"/>
                          <a:ea typeface="Times New Roman"/>
                        </a:rPr>
                        <a:t> inhibitor therapy after 6 months may be reasonable</a:t>
                      </a:r>
                      <a:r>
                        <a:rPr lang="en-US" sz="1500" b="0" dirty="0">
                          <a:effectLst/>
                          <a:latin typeface="+mn-lt"/>
                        </a:rPr>
                        <a:t>.</a:t>
                      </a:r>
                    </a:p>
                  </a:txBody>
                  <a:tcPr marL="57150" marR="57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59422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ACADED-56C8-488D-9D87-A5D9D528E662}"/>
              </a:ext>
            </a:extLst>
          </p:cNvPr>
          <p:cNvSpPr>
            <a:spLocks noGrp="1"/>
          </p:cNvSpPr>
          <p:nvPr>
            <p:ph type="sldNum" sz="quarter" idx="4"/>
          </p:nvPr>
        </p:nvSpPr>
        <p:spPr/>
        <p:txBody>
          <a:bodyPr/>
          <a:lstStyle/>
          <a:p>
            <a:pPr defTabSz="761970" eaLnBrk="0" fontAlgn="base" hangingPunct="0">
              <a:spcBef>
                <a:spcPct val="0"/>
              </a:spcBef>
              <a:spcAft>
                <a:spcPct val="0"/>
              </a:spcAft>
            </a:pPr>
            <a:fld id="{01CD3B2E-BC1C-6C4D-9D91-A67B950EE325}" type="slidenum">
              <a:rPr lang="en-US"/>
              <a:pPr defTabSz="761970" eaLnBrk="0" fontAlgn="base" hangingPunct="0">
                <a:spcBef>
                  <a:spcPct val="0"/>
                </a:spcBef>
                <a:spcAft>
                  <a:spcPct val="0"/>
                </a:spcAft>
              </a:pPr>
              <a:t>28</a:t>
            </a:fld>
            <a:endParaRPr lang="en-US" dirty="0"/>
          </a:p>
        </p:txBody>
      </p:sp>
      <p:sp>
        <p:nvSpPr>
          <p:cNvPr id="8" name="Title 2">
            <a:extLst>
              <a:ext uri="{FF2B5EF4-FFF2-40B4-BE49-F238E27FC236}">
                <a16:creationId xmlns:a16="http://schemas.microsoft.com/office/drawing/2014/main" id="{A9208F3D-9650-439D-BE61-772CFFB050A5}"/>
              </a:ext>
            </a:extLst>
          </p:cNvPr>
          <p:cNvSpPr>
            <a:spLocks noGrp="1"/>
          </p:cNvSpPr>
          <p:nvPr>
            <p:ph type="ctrTitle"/>
          </p:nvPr>
        </p:nvSpPr>
        <p:spPr>
          <a:xfrm>
            <a:off x="1206500" y="1155162"/>
            <a:ext cx="8316021" cy="952500"/>
          </a:xfrm>
        </p:spPr>
        <p:txBody>
          <a:bodyPr/>
          <a:lstStyle/>
          <a:p>
            <a:r>
              <a:rPr lang="en-US" sz="3333" b="0" dirty="0">
                <a:latin typeface="Arial" panose="020B0604020202020204" pitchFamily="34" charset="0"/>
                <a:cs typeface="Arial" panose="020B0604020202020204" pitchFamily="34" charset="0"/>
              </a:rPr>
              <a:t>2016 Recommendations for Duration of DAPT after PCI for SIHD</a:t>
            </a:r>
          </a:p>
        </p:txBody>
      </p:sp>
      <p:sp>
        <p:nvSpPr>
          <p:cNvPr id="5" name="TextBox 4"/>
          <p:cNvSpPr txBox="1"/>
          <p:nvPr/>
        </p:nvSpPr>
        <p:spPr>
          <a:xfrm>
            <a:off x="444500" y="6470992"/>
            <a:ext cx="2393604" cy="246221"/>
          </a:xfrm>
          <a:prstGeom prst="rect">
            <a:avLst/>
          </a:prstGeom>
          <a:noFill/>
        </p:spPr>
        <p:txBody>
          <a:bodyPr wrap="none" rtlCol="0">
            <a:spAutoFit/>
          </a:bodyPr>
          <a:lstStyle/>
          <a:p>
            <a:pPr defTabSz="761970" eaLnBrk="0" fontAlgn="base" hangingPunct="0">
              <a:spcBef>
                <a:spcPct val="0"/>
              </a:spcBef>
              <a:spcAft>
                <a:spcPct val="0"/>
              </a:spcAft>
            </a:pPr>
            <a:r>
              <a:rPr lang="en-US" sz="1000" b="1" dirty="0">
                <a:solidFill>
                  <a:prstClr val="white"/>
                </a:solidFill>
                <a:latin typeface="Arial" panose="020B0604020202020204" pitchFamily="34" charset="0"/>
                <a:cs typeface="Arial" panose="020B0604020202020204" pitchFamily="34" charset="0"/>
              </a:rPr>
              <a:t>J Am </a:t>
            </a:r>
            <a:r>
              <a:rPr lang="en-US" sz="1000" b="1" dirty="0" err="1">
                <a:solidFill>
                  <a:prstClr val="white"/>
                </a:solidFill>
                <a:latin typeface="Arial" panose="020B0604020202020204" pitchFamily="34" charset="0"/>
                <a:cs typeface="Arial" panose="020B0604020202020204" pitchFamily="34" charset="0"/>
              </a:rPr>
              <a:t>Coll</a:t>
            </a:r>
            <a:r>
              <a:rPr lang="en-US" sz="1000" b="1" dirty="0">
                <a:solidFill>
                  <a:prstClr val="white"/>
                </a:solidFill>
                <a:latin typeface="Arial" panose="020B0604020202020204" pitchFamily="34" charset="0"/>
                <a:cs typeface="Arial" panose="020B0604020202020204" pitchFamily="34" charset="0"/>
              </a:rPr>
              <a:t> </a:t>
            </a:r>
            <a:r>
              <a:rPr lang="en-US" sz="1000" b="1" dirty="0" err="1">
                <a:solidFill>
                  <a:prstClr val="white"/>
                </a:solidFill>
                <a:latin typeface="Arial" panose="020B0604020202020204" pitchFamily="34" charset="0"/>
                <a:cs typeface="Arial" panose="020B0604020202020204" pitchFamily="34" charset="0"/>
              </a:rPr>
              <a:t>Cardiol</a:t>
            </a:r>
            <a:r>
              <a:rPr lang="en-US" sz="1000" b="1" dirty="0">
                <a:solidFill>
                  <a:prstClr val="white"/>
                </a:solidFill>
                <a:latin typeface="Arial" panose="020B0604020202020204" pitchFamily="34" charset="0"/>
                <a:cs typeface="Arial" panose="020B0604020202020204" pitchFamily="34" charset="0"/>
              </a:rPr>
              <a:t> 2016;68:1082–115</a:t>
            </a:r>
            <a:r>
              <a:rPr lang="en-US" sz="1000" dirty="0">
                <a:solidFill>
                  <a:prstClr val="black"/>
                </a:solidFill>
                <a:latin typeface="Calibri" panose="020F0502020204030204" pitchFamily="34" charset="0"/>
              </a:rPr>
              <a:t>;</a:t>
            </a:r>
            <a:endParaRPr lang="en-US" sz="1000" b="1" dirty="0">
              <a:solidFill>
                <a:prstClr val="white"/>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537651" y="6378318"/>
            <a:ext cx="400349" cy="416183"/>
          </a:xfrm>
          <a:prstGeom prst="rect">
            <a:avLst/>
          </a:prstGeom>
        </p:spPr>
      </p:pic>
      <p:graphicFrame>
        <p:nvGraphicFramePr>
          <p:cNvPr id="9" name="Table 8"/>
          <p:cNvGraphicFramePr>
            <a:graphicFrameLocks noGrp="1"/>
          </p:cNvGraphicFramePr>
          <p:nvPr/>
        </p:nvGraphicFramePr>
        <p:xfrm>
          <a:off x="2222500" y="2296550"/>
          <a:ext cx="7778282" cy="1001230"/>
        </p:xfrm>
        <a:graphic>
          <a:graphicData uri="http://schemas.openxmlformats.org/drawingml/2006/table">
            <a:tbl>
              <a:tblPr firstRow="1" firstCol="1" bandRow="1"/>
              <a:tblGrid>
                <a:gridCol w="837223">
                  <a:extLst>
                    <a:ext uri="{9D8B030D-6E8A-4147-A177-3AD203B41FA5}">
                      <a16:colId xmlns:a16="http://schemas.microsoft.com/office/drawing/2014/main" val="20000"/>
                    </a:ext>
                  </a:extLst>
                </a:gridCol>
                <a:gridCol w="962078">
                  <a:extLst>
                    <a:ext uri="{9D8B030D-6E8A-4147-A177-3AD203B41FA5}">
                      <a16:colId xmlns:a16="http://schemas.microsoft.com/office/drawing/2014/main" val="20001"/>
                    </a:ext>
                  </a:extLst>
                </a:gridCol>
                <a:gridCol w="5978981">
                  <a:extLst>
                    <a:ext uri="{9D8B030D-6E8A-4147-A177-3AD203B41FA5}">
                      <a16:colId xmlns:a16="http://schemas.microsoft.com/office/drawing/2014/main" val="20002"/>
                    </a:ext>
                  </a:extLst>
                </a:gridCol>
              </a:tblGrid>
              <a:tr h="400492">
                <a:tc>
                  <a:txBody>
                    <a:bodyPr/>
                    <a:lstStyle/>
                    <a:p>
                      <a:pPr marL="0" marR="0" indent="0" algn="ctr">
                        <a:lnSpc>
                          <a:spcPct val="100000"/>
                        </a:lnSpc>
                        <a:spcBef>
                          <a:spcPts val="0"/>
                        </a:spcBef>
                        <a:spcAft>
                          <a:spcPts val="0"/>
                        </a:spcAft>
                      </a:pPr>
                      <a:r>
                        <a:rPr lang="en-US" sz="2000" b="1" dirty="0">
                          <a:effectLst/>
                          <a:latin typeface="+mn-lt"/>
                          <a:ea typeface="Times New Roman"/>
                        </a:rPr>
                        <a:t>COR</a:t>
                      </a:r>
                      <a:endParaRPr lang="en-US" sz="2000" b="1" dirty="0">
                        <a:effectLst/>
                        <a:latin typeface="+mn-lt"/>
                        <a:ea typeface="Calibri"/>
                      </a:endParaRPr>
                    </a:p>
                  </a:txBody>
                  <a:tcPr marL="57150" marR="57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00000"/>
                        </a:lnSpc>
                        <a:spcBef>
                          <a:spcPts val="0"/>
                        </a:spcBef>
                        <a:spcAft>
                          <a:spcPts val="0"/>
                        </a:spcAft>
                      </a:pPr>
                      <a:r>
                        <a:rPr lang="en-US" sz="2000" b="1" dirty="0">
                          <a:effectLst/>
                          <a:latin typeface="+mn-lt"/>
                          <a:ea typeface="Times New Roman"/>
                        </a:rPr>
                        <a:t>LOE</a:t>
                      </a:r>
                      <a:endParaRPr lang="en-US" sz="2000" b="1" dirty="0">
                        <a:effectLst/>
                        <a:latin typeface="+mn-lt"/>
                        <a:ea typeface="Calibri"/>
                      </a:endParaRPr>
                    </a:p>
                  </a:txBody>
                  <a:tcPr marL="57150" marR="57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00000"/>
                        </a:lnSpc>
                        <a:spcBef>
                          <a:spcPts val="0"/>
                        </a:spcBef>
                        <a:spcAft>
                          <a:spcPts val="0"/>
                        </a:spcAft>
                      </a:pPr>
                      <a:r>
                        <a:rPr lang="en-US" sz="2000" b="1" dirty="0">
                          <a:effectLst/>
                          <a:latin typeface="+mn-lt"/>
                          <a:ea typeface="Times New Roman"/>
                        </a:rPr>
                        <a:t>Recommendations</a:t>
                      </a:r>
                      <a:endParaRPr lang="en-US" sz="2000" b="1" dirty="0">
                        <a:effectLst/>
                        <a:latin typeface="+mn-lt"/>
                        <a:ea typeface="Calibri"/>
                      </a:endParaRPr>
                    </a:p>
                  </a:txBody>
                  <a:tcPr marL="57150" marR="57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0738">
                <a:tc>
                  <a:txBody>
                    <a:bodyPr/>
                    <a:lstStyle/>
                    <a:p>
                      <a:pPr marL="0" marR="0" indent="0" algn="ctr">
                        <a:lnSpc>
                          <a:spcPct val="100000"/>
                        </a:lnSpc>
                        <a:spcBef>
                          <a:spcPts val="0"/>
                        </a:spcBef>
                        <a:spcAft>
                          <a:spcPts val="0"/>
                        </a:spcAft>
                      </a:pPr>
                      <a:r>
                        <a:rPr lang="en-US" sz="1500" b="0" dirty="0">
                          <a:effectLst/>
                          <a:latin typeface="+mn-lt"/>
                          <a:ea typeface="Times New Roman"/>
                        </a:rPr>
                        <a:t>I</a:t>
                      </a:r>
                      <a:endParaRPr lang="en-US" sz="1500" b="0" dirty="0">
                        <a:effectLst/>
                        <a:latin typeface="+mn-lt"/>
                        <a:ea typeface="Calibri"/>
                      </a:endParaRPr>
                    </a:p>
                  </a:txBody>
                  <a:tcPr marL="57150" marR="571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ctr">
                        <a:lnSpc>
                          <a:spcPct val="100000"/>
                        </a:lnSpc>
                        <a:spcBef>
                          <a:spcPts val="0"/>
                        </a:spcBef>
                        <a:spcAft>
                          <a:spcPts val="0"/>
                        </a:spcAft>
                      </a:pPr>
                      <a:r>
                        <a:rPr lang="en-US" sz="1500" b="0" dirty="0">
                          <a:effectLst/>
                          <a:latin typeface="+mn-lt"/>
                          <a:ea typeface="Times New Roman"/>
                        </a:rPr>
                        <a:t>B-R </a:t>
                      </a:r>
                      <a:r>
                        <a:rPr lang="en-US" sz="1500" b="0" baseline="30000" dirty="0">
                          <a:effectLst/>
                          <a:latin typeface="+mn-lt"/>
                          <a:ea typeface="Times New Roman"/>
                        </a:rPr>
                        <a:t>SR</a:t>
                      </a:r>
                      <a:endParaRPr lang="en-US" sz="1500" b="0" dirty="0">
                        <a:effectLst/>
                        <a:latin typeface="+mn-lt"/>
                        <a:ea typeface="Calibri"/>
                      </a:endParaRPr>
                    </a:p>
                  </a:txBody>
                  <a:tcPr marL="57150" marR="571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indent="0">
                        <a:lnSpc>
                          <a:spcPct val="100000"/>
                        </a:lnSpc>
                      </a:pPr>
                      <a:r>
                        <a:rPr lang="en-US" sz="1500" b="0" dirty="0">
                          <a:effectLst/>
                          <a:latin typeface="+mn-lt"/>
                          <a:ea typeface="Times New Roman"/>
                        </a:rPr>
                        <a:t>In patients with SIHD treated with DAPT after DES implantation, P2Y</a:t>
                      </a:r>
                      <a:r>
                        <a:rPr lang="en-US" sz="1500" b="0" baseline="-25000" dirty="0">
                          <a:effectLst/>
                          <a:latin typeface="+mn-lt"/>
                          <a:ea typeface="Times New Roman"/>
                        </a:rPr>
                        <a:t>12</a:t>
                      </a:r>
                      <a:r>
                        <a:rPr lang="en-US" sz="1500" b="0" dirty="0">
                          <a:effectLst/>
                          <a:latin typeface="+mn-lt"/>
                          <a:ea typeface="Times New Roman"/>
                        </a:rPr>
                        <a:t> inhibitor therapy (</a:t>
                      </a:r>
                      <a:r>
                        <a:rPr lang="en-US" sz="1500" b="0" dirty="0" err="1">
                          <a:effectLst/>
                          <a:latin typeface="+mn-lt"/>
                          <a:ea typeface="Times New Roman"/>
                        </a:rPr>
                        <a:t>clopidogrel</a:t>
                      </a:r>
                      <a:r>
                        <a:rPr lang="en-US" sz="1500" b="0" dirty="0">
                          <a:effectLst/>
                          <a:latin typeface="+mn-lt"/>
                          <a:ea typeface="Times New Roman"/>
                        </a:rPr>
                        <a:t>) should be given for at least 6 months</a:t>
                      </a:r>
                      <a:r>
                        <a:rPr lang="en-US" sz="1500" b="0" dirty="0">
                          <a:effectLst/>
                          <a:latin typeface="+mn-lt"/>
                        </a:rPr>
                        <a:t>.</a:t>
                      </a:r>
                    </a:p>
                  </a:txBody>
                  <a:tcPr marL="57150" marR="57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1" name="Table 10"/>
          <p:cNvGraphicFramePr>
            <a:graphicFrameLocks noGrp="1"/>
          </p:cNvGraphicFramePr>
          <p:nvPr/>
        </p:nvGraphicFramePr>
        <p:xfrm>
          <a:off x="2226930" y="3297779"/>
          <a:ext cx="7773851" cy="2795438"/>
        </p:xfrm>
        <a:graphic>
          <a:graphicData uri="http://schemas.openxmlformats.org/drawingml/2006/table">
            <a:tbl>
              <a:tblPr firstRow="1" firstCol="1" bandRow="1"/>
              <a:tblGrid>
                <a:gridCol w="832792">
                  <a:extLst>
                    <a:ext uri="{9D8B030D-6E8A-4147-A177-3AD203B41FA5}">
                      <a16:colId xmlns:a16="http://schemas.microsoft.com/office/drawing/2014/main" val="20000"/>
                    </a:ext>
                  </a:extLst>
                </a:gridCol>
                <a:gridCol w="962078">
                  <a:extLst>
                    <a:ext uri="{9D8B030D-6E8A-4147-A177-3AD203B41FA5}">
                      <a16:colId xmlns:a16="http://schemas.microsoft.com/office/drawing/2014/main" val="20001"/>
                    </a:ext>
                  </a:extLst>
                </a:gridCol>
                <a:gridCol w="5978981">
                  <a:extLst>
                    <a:ext uri="{9D8B030D-6E8A-4147-A177-3AD203B41FA5}">
                      <a16:colId xmlns:a16="http://schemas.microsoft.com/office/drawing/2014/main" val="20002"/>
                    </a:ext>
                  </a:extLst>
                </a:gridCol>
              </a:tblGrid>
              <a:tr h="1397719">
                <a:tc>
                  <a:txBody>
                    <a:bodyPr/>
                    <a:lstStyle/>
                    <a:p>
                      <a:pPr marL="0" marR="0" indent="0" algn="ctr">
                        <a:lnSpc>
                          <a:spcPct val="100000"/>
                        </a:lnSpc>
                        <a:spcBef>
                          <a:spcPts val="0"/>
                        </a:spcBef>
                        <a:spcAft>
                          <a:spcPts val="0"/>
                        </a:spcAft>
                      </a:pPr>
                      <a:r>
                        <a:rPr lang="en-US" sz="1500" b="0" dirty="0">
                          <a:effectLst/>
                          <a:latin typeface="+mn-lt"/>
                          <a:ea typeface="Times New Roman"/>
                        </a:rPr>
                        <a:t>IIb</a:t>
                      </a:r>
                      <a:endParaRPr lang="en-US" sz="1500" b="0" dirty="0">
                        <a:effectLst/>
                        <a:latin typeface="+mn-lt"/>
                        <a:ea typeface="Calibri"/>
                      </a:endParaRPr>
                    </a:p>
                  </a:txBody>
                  <a:tcPr marL="57150" marR="571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indent="0" algn="ctr">
                        <a:lnSpc>
                          <a:spcPct val="100000"/>
                        </a:lnSpc>
                        <a:spcBef>
                          <a:spcPts val="0"/>
                        </a:spcBef>
                        <a:spcAft>
                          <a:spcPts val="0"/>
                        </a:spcAft>
                      </a:pPr>
                      <a:r>
                        <a:rPr lang="en-US" sz="1500" b="0" dirty="0">
                          <a:effectLst/>
                          <a:latin typeface="+mn-lt"/>
                          <a:ea typeface="Times New Roman"/>
                        </a:rPr>
                        <a:t>A </a:t>
                      </a:r>
                      <a:r>
                        <a:rPr lang="en-US" sz="1500" b="0" baseline="30000" dirty="0">
                          <a:effectLst/>
                          <a:latin typeface="+mn-lt"/>
                          <a:ea typeface="Times New Roman"/>
                        </a:rPr>
                        <a:t>SR</a:t>
                      </a:r>
                      <a:endParaRPr lang="en-US" sz="1500" b="0" dirty="0">
                        <a:effectLst/>
                        <a:latin typeface="+mn-lt"/>
                        <a:ea typeface="Calibri"/>
                      </a:endParaRPr>
                    </a:p>
                  </a:txBody>
                  <a:tcPr marL="57150" marR="571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marL="0" marR="0" indent="0">
                        <a:lnSpc>
                          <a:spcPct val="100000"/>
                        </a:lnSpc>
                        <a:spcBef>
                          <a:spcPts val="0"/>
                        </a:spcBef>
                        <a:spcAft>
                          <a:spcPts val="0"/>
                        </a:spcAft>
                      </a:pPr>
                      <a:r>
                        <a:rPr lang="en-US" sz="1500" b="0" dirty="0">
                          <a:effectLst/>
                          <a:latin typeface="+mn-lt"/>
                          <a:ea typeface="Times New Roman"/>
                        </a:rPr>
                        <a:t>In patients with SIHD treated with DAPT after BMS or DES implantation who have tolerated DAPT without a bleeding complication and who are not at high bleeding risk (e.g., prior bleeding on DAPT, coagulopathy, oral anticoagulant use), continuation of DAPT with clopidogrel for longer than 1 month in patients treated with BMS or longer than 6 months in patients treated with DES may be reasonable.</a:t>
                      </a:r>
                      <a:endParaRPr lang="en-US" sz="1500" b="0" dirty="0">
                        <a:effectLst/>
                        <a:latin typeface="+mn-lt"/>
                        <a:ea typeface="Calibri"/>
                      </a:endParaRPr>
                    </a:p>
                  </a:txBody>
                  <a:tcPr marL="57150" marR="57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97719">
                <a:tc>
                  <a:txBody>
                    <a:bodyPr/>
                    <a:lstStyle/>
                    <a:p>
                      <a:pPr marL="0" marR="0" indent="0" algn="ctr">
                        <a:lnSpc>
                          <a:spcPct val="100000"/>
                        </a:lnSpc>
                        <a:spcBef>
                          <a:spcPts val="0"/>
                        </a:spcBef>
                        <a:spcAft>
                          <a:spcPts val="0"/>
                        </a:spcAft>
                      </a:pPr>
                      <a:r>
                        <a:rPr lang="en-US" sz="1500" b="0" dirty="0">
                          <a:effectLst/>
                          <a:latin typeface="+mn-lt"/>
                          <a:ea typeface="Times New Roman"/>
                        </a:rPr>
                        <a:t>IIb</a:t>
                      </a:r>
                      <a:endParaRPr lang="en-US" sz="1500" b="0" dirty="0">
                        <a:effectLst/>
                        <a:latin typeface="+mn-lt"/>
                        <a:ea typeface="Calibri"/>
                      </a:endParaRPr>
                    </a:p>
                  </a:txBody>
                  <a:tcPr marL="57150" marR="571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indent="0" algn="ctr">
                        <a:lnSpc>
                          <a:spcPct val="100000"/>
                        </a:lnSpc>
                        <a:spcBef>
                          <a:spcPts val="0"/>
                        </a:spcBef>
                        <a:spcAft>
                          <a:spcPts val="0"/>
                        </a:spcAft>
                      </a:pPr>
                      <a:r>
                        <a:rPr lang="en-US" sz="1500" b="0" dirty="0">
                          <a:effectLst/>
                          <a:latin typeface="+mn-lt"/>
                          <a:ea typeface="Times New Roman"/>
                        </a:rPr>
                        <a:t>C-LD</a:t>
                      </a:r>
                      <a:endParaRPr lang="en-US" sz="1500" b="0" dirty="0">
                        <a:effectLst/>
                        <a:latin typeface="+mn-lt"/>
                        <a:ea typeface="Calibri"/>
                      </a:endParaRPr>
                    </a:p>
                  </a:txBody>
                  <a:tcPr marL="57150" marR="571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indent="0">
                        <a:lnSpc>
                          <a:spcPct val="100000"/>
                        </a:lnSpc>
                      </a:pPr>
                      <a:r>
                        <a:rPr lang="en-US" sz="1500" b="0" dirty="0">
                          <a:effectLst/>
                          <a:latin typeface="+mn-lt"/>
                          <a:ea typeface="Times New Roman"/>
                        </a:rPr>
                        <a:t>In patients with SIHD treated with DAPT after DES implantation who develop a high risk of bleeding (e.g., treatment with oral anticoagulant therapy), are at high risk of severe bleeding complication (e.g., major intracranial surgery), or develop significant overt bleeding, discontinuation of P2Y</a:t>
                      </a:r>
                      <a:r>
                        <a:rPr lang="en-US" sz="1500" b="0" baseline="-25000" dirty="0">
                          <a:effectLst/>
                          <a:latin typeface="+mn-lt"/>
                          <a:ea typeface="Times New Roman"/>
                        </a:rPr>
                        <a:t>12</a:t>
                      </a:r>
                      <a:r>
                        <a:rPr lang="en-US" sz="1500" b="0" dirty="0">
                          <a:effectLst/>
                          <a:latin typeface="+mn-lt"/>
                          <a:ea typeface="Times New Roman"/>
                        </a:rPr>
                        <a:t> inhibitor therapy after 3 months may be reasonable</a:t>
                      </a:r>
                      <a:r>
                        <a:rPr lang="en-US" sz="1500" b="0" dirty="0">
                          <a:effectLst/>
                          <a:latin typeface="+mn-lt"/>
                        </a:rPr>
                        <a:t>.</a:t>
                      </a:r>
                    </a:p>
                  </a:txBody>
                  <a:tcPr marL="57150" marR="57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20953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A1442-4D6D-1049-8682-B309E82F8340}"/>
              </a:ext>
            </a:extLst>
          </p:cNvPr>
          <p:cNvSpPr>
            <a:spLocks noGrp="1"/>
          </p:cNvSpPr>
          <p:nvPr>
            <p:ph type="ctrTitle"/>
          </p:nvPr>
        </p:nvSpPr>
        <p:spPr>
          <a:xfrm>
            <a:off x="1150149" y="1252803"/>
            <a:ext cx="10731500" cy="761999"/>
          </a:xfrm>
        </p:spPr>
        <p:txBody>
          <a:bodyPr/>
          <a:lstStyle/>
          <a:p>
            <a:r>
              <a:rPr lang="en-US" sz="3333" b="0" dirty="0">
                <a:latin typeface="Arial" panose="020B0604020202020204" pitchFamily="34" charset="0"/>
                <a:cs typeface="Arial" panose="020B0604020202020204" pitchFamily="34" charset="0"/>
              </a:rPr>
              <a:t>Duration of DAPT</a:t>
            </a:r>
            <a:br>
              <a:rPr lang="en-US" sz="3333" b="0" dirty="0">
                <a:latin typeface="Arial" panose="020B0604020202020204" pitchFamily="34" charset="0"/>
                <a:cs typeface="Arial" panose="020B0604020202020204" pitchFamily="34" charset="0"/>
              </a:rPr>
            </a:br>
            <a:r>
              <a:rPr lang="en-US" sz="3333" b="0" i="1" dirty="0">
                <a:latin typeface="Arial" panose="020B0604020202020204" pitchFamily="34" charset="0"/>
                <a:cs typeface="Arial" panose="020B0604020202020204" pitchFamily="34" charset="0"/>
              </a:rPr>
              <a:t>The DAPT Trial</a:t>
            </a:r>
          </a:p>
        </p:txBody>
      </p:sp>
      <p:pic>
        <p:nvPicPr>
          <p:cNvPr id="5" name="Content Placeholder 4">
            <a:extLst>
              <a:ext uri="{FF2B5EF4-FFF2-40B4-BE49-F238E27FC236}">
                <a16:creationId xmlns:a16="http://schemas.microsoft.com/office/drawing/2014/main" id="{E6375A82-01DC-E744-9934-F13522E24EE7}"/>
              </a:ext>
            </a:extLst>
          </p:cNvPr>
          <p:cNvPicPr>
            <a:picLocks noGrp="1" noChangeAspect="1"/>
          </p:cNvPicPr>
          <p:nvPr>
            <p:ph idx="4294967295"/>
          </p:nvPr>
        </p:nvPicPr>
        <p:blipFill>
          <a:blip r:embed="rId3"/>
          <a:stretch>
            <a:fillRect/>
          </a:stretch>
        </p:blipFill>
        <p:spPr>
          <a:xfrm>
            <a:off x="857169" y="1977808"/>
            <a:ext cx="5151638" cy="4178224"/>
          </a:xfrm>
          <a:prstGeom prst="rect">
            <a:avLst/>
          </a:prstGeom>
          <a:ln>
            <a:solidFill>
              <a:schemeClr val="accent1">
                <a:lumMod val="50000"/>
                <a:lumOff val="50000"/>
              </a:schemeClr>
            </a:solidFill>
          </a:ln>
        </p:spPr>
      </p:pic>
      <p:sp>
        <p:nvSpPr>
          <p:cNvPr id="4" name="TextBox 3">
            <a:extLst>
              <a:ext uri="{FF2B5EF4-FFF2-40B4-BE49-F238E27FC236}">
                <a16:creationId xmlns:a16="http://schemas.microsoft.com/office/drawing/2014/main" id="{637F7E4D-26BE-AB4B-9FD4-F47FBC175929}"/>
              </a:ext>
            </a:extLst>
          </p:cNvPr>
          <p:cNvSpPr txBox="1"/>
          <p:nvPr/>
        </p:nvSpPr>
        <p:spPr>
          <a:xfrm>
            <a:off x="571500" y="6467964"/>
            <a:ext cx="2246128" cy="246221"/>
          </a:xfrm>
          <a:prstGeom prst="rect">
            <a:avLst/>
          </a:prstGeom>
          <a:noFill/>
        </p:spPr>
        <p:txBody>
          <a:bodyPr wrap="none" rtlCol="0">
            <a:spAutoFit/>
          </a:bodyPr>
          <a:lstStyle/>
          <a:p>
            <a:pPr defTabSz="761970" eaLnBrk="0" fontAlgn="base" hangingPunct="0">
              <a:spcBef>
                <a:spcPct val="0"/>
              </a:spcBef>
              <a:spcAft>
                <a:spcPct val="0"/>
              </a:spcAft>
            </a:pPr>
            <a:r>
              <a:rPr lang="en-US" sz="1000" b="1" dirty="0">
                <a:solidFill>
                  <a:prstClr val="white"/>
                </a:solidFill>
                <a:latin typeface="Arial" panose="020B0604020202020204" pitchFamily="34" charset="0"/>
                <a:cs typeface="Arial" panose="020B0604020202020204" pitchFamily="34" charset="0"/>
              </a:rPr>
              <a:t>N </a:t>
            </a:r>
            <a:r>
              <a:rPr lang="en-US" sz="1000" b="1" dirty="0" err="1">
                <a:solidFill>
                  <a:prstClr val="white"/>
                </a:solidFill>
                <a:latin typeface="Arial" panose="020B0604020202020204" pitchFamily="34" charset="0"/>
                <a:cs typeface="Arial" panose="020B0604020202020204" pitchFamily="34" charset="0"/>
              </a:rPr>
              <a:t>Engl</a:t>
            </a:r>
            <a:r>
              <a:rPr lang="en-US" sz="1000" b="1" dirty="0">
                <a:solidFill>
                  <a:prstClr val="white"/>
                </a:solidFill>
                <a:latin typeface="Arial" panose="020B0604020202020204" pitchFamily="34" charset="0"/>
                <a:cs typeface="Arial" panose="020B0604020202020204" pitchFamily="34" charset="0"/>
              </a:rPr>
              <a:t> J Med 2014; 371:2155-2166</a:t>
            </a:r>
          </a:p>
        </p:txBody>
      </p:sp>
      <p:pic>
        <p:nvPicPr>
          <p:cNvPr id="6" name="Picture 5">
            <a:extLst>
              <a:ext uri="{FF2B5EF4-FFF2-40B4-BE49-F238E27FC236}">
                <a16:creationId xmlns:a16="http://schemas.microsoft.com/office/drawing/2014/main" id="{180D4AD4-2732-1644-815B-1AF7D7B01136}"/>
              </a:ext>
            </a:extLst>
          </p:cNvPr>
          <p:cNvPicPr>
            <a:picLocks noChangeAspect="1"/>
          </p:cNvPicPr>
          <p:nvPr/>
        </p:nvPicPr>
        <p:blipFill>
          <a:blip r:embed="rId4"/>
          <a:stretch>
            <a:fillRect/>
          </a:stretch>
        </p:blipFill>
        <p:spPr>
          <a:xfrm>
            <a:off x="6265249" y="1977808"/>
            <a:ext cx="5359959" cy="4181693"/>
          </a:xfrm>
          <a:prstGeom prst="rect">
            <a:avLst/>
          </a:prstGeom>
          <a:ln>
            <a:solidFill>
              <a:schemeClr val="accent1">
                <a:lumMod val="50000"/>
                <a:lumOff val="50000"/>
              </a:schemeClr>
            </a:solidFill>
          </a:ln>
        </p:spPr>
      </p:pic>
      <p:pic>
        <p:nvPicPr>
          <p:cNvPr id="8" name="Picture 7">
            <a:extLst>
              <a:ext uri="{FF2B5EF4-FFF2-40B4-BE49-F238E27FC236}">
                <a16:creationId xmlns:a16="http://schemas.microsoft.com/office/drawing/2014/main" id="{06EE6216-BC95-2C4F-A5C0-A6EFAFD5C6D7}"/>
              </a:ext>
            </a:extLst>
          </p:cNvPr>
          <p:cNvPicPr>
            <a:picLocks noChangeAspect="1"/>
          </p:cNvPicPr>
          <p:nvPr/>
        </p:nvPicPr>
        <p:blipFill>
          <a:blip r:embed="rId5"/>
          <a:stretch>
            <a:fillRect/>
          </a:stretch>
        </p:blipFill>
        <p:spPr>
          <a:xfrm>
            <a:off x="1565028" y="2234340"/>
            <a:ext cx="9144000" cy="3665158"/>
          </a:xfrm>
          <a:prstGeom prst="rect">
            <a:avLst/>
          </a:prstGeom>
          <a:ln>
            <a:solidFill>
              <a:schemeClr val="accent1">
                <a:lumMod val="50000"/>
                <a:lumOff val="50000"/>
              </a:schemeClr>
            </a:solidFill>
          </a:ln>
        </p:spPr>
      </p:pic>
      <p:pic>
        <p:nvPicPr>
          <p:cNvPr id="11" name="Picture 1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537651" y="6378318"/>
            <a:ext cx="400349" cy="416183"/>
          </a:xfrm>
          <a:prstGeom prst="rect">
            <a:avLst/>
          </a:prstGeom>
        </p:spPr>
      </p:pic>
      <p:sp>
        <p:nvSpPr>
          <p:cNvPr id="9" name="Rectangle 8"/>
          <p:cNvSpPr/>
          <p:nvPr/>
        </p:nvSpPr>
        <p:spPr>
          <a:xfrm>
            <a:off x="1565028" y="3492500"/>
            <a:ext cx="8721973" cy="4445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eaLnBrk="0" fontAlgn="base" hangingPunct="0">
              <a:spcBef>
                <a:spcPct val="0"/>
              </a:spcBef>
              <a:spcAft>
                <a:spcPct val="0"/>
              </a:spcAft>
            </a:pPr>
            <a:endParaRPr lang="en-US" sz="1500">
              <a:solidFill>
                <a:prstClr val="white"/>
              </a:solidFill>
              <a:latin typeface="Calibri" panose="020F0502020204030204"/>
            </a:endParaRPr>
          </a:p>
        </p:txBody>
      </p:sp>
      <p:sp>
        <p:nvSpPr>
          <p:cNvPr id="12" name="Rectangle 11"/>
          <p:cNvSpPr/>
          <p:nvPr/>
        </p:nvSpPr>
        <p:spPr>
          <a:xfrm>
            <a:off x="1565028" y="4473748"/>
            <a:ext cx="8721973" cy="4445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eaLnBrk="0" fontAlgn="base" hangingPunct="0">
              <a:spcBef>
                <a:spcPct val="0"/>
              </a:spcBef>
              <a:spcAft>
                <a:spcPct val="0"/>
              </a:spcAft>
            </a:pPr>
            <a:endParaRPr lang="en-US" sz="150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2729270367"/>
      </p:ext>
    </p:extLst>
  </p:cSld>
  <p:clrMapOvr>
    <a:masterClrMapping/>
  </p:clrMapOvr>
  <mc:AlternateContent xmlns:mc="http://schemas.openxmlformats.org/markup-compatibility/2006" xmlns:p14="http://schemas.microsoft.com/office/powerpoint/2010/main">
    <mc:Choice Requires="p14">
      <p:transition spd="slow" p14:dur="2000" advTm="68913"/>
    </mc:Choice>
    <mc:Fallback xmlns="">
      <p:transition spd="slow" advTm="689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9EC2C-32E0-430F-AC86-9699BC04DE94}"/>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88CAA741-FDDB-4D4E-B15D-268A4F1E0CA2}"/>
              </a:ext>
            </a:extLst>
          </p:cNvPr>
          <p:cNvSpPr>
            <a:spLocks noGrp="1"/>
          </p:cNvSpPr>
          <p:nvPr>
            <p:ph idx="1"/>
          </p:nvPr>
        </p:nvSpPr>
        <p:spPr>
          <a:xfrm>
            <a:off x="1676400" y="1143000"/>
            <a:ext cx="8915400" cy="5696944"/>
          </a:xfrm>
        </p:spPr>
        <p:txBody>
          <a:bodyPr/>
          <a:lstStyle/>
          <a:p>
            <a:pPr marL="0" indent="0">
              <a:buNone/>
            </a:pPr>
            <a:r>
              <a:rPr lang="en-US" sz="2000" dirty="0">
                <a:solidFill>
                  <a:schemeClr val="tx2">
                    <a:lumMod val="90000"/>
                  </a:schemeClr>
                </a:solidFill>
                <a:effectLst/>
              </a:rPr>
              <a:t>Jacqueline E. Tamis-Holland, MD, FACC, FAHA, FSCAI</a:t>
            </a:r>
          </a:p>
          <a:p>
            <a:pPr marL="0" indent="0">
              <a:buNone/>
            </a:pPr>
            <a:r>
              <a:rPr lang="en-US" sz="1600" b="0" dirty="0">
                <a:effectLst/>
              </a:rPr>
              <a:t>No relevant disclosures</a:t>
            </a:r>
          </a:p>
          <a:p>
            <a:pPr marL="0" indent="0">
              <a:buNone/>
            </a:pPr>
            <a:endParaRPr lang="it-IT" sz="2000" dirty="0">
              <a:solidFill>
                <a:schemeClr val="tx2">
                  <a:lumMod val="90000"/>
                </a:schemeClr>
              </a:solidFill>
              <a:effectLst/>
            </a:endParaRPr>
          </a:p>
          <a:p>
            <a:pPr marL="0" indent="0">
              <a:buNone/>
            </a:pPr>
            <a:r>
              <a:rPr lang="it-IT" sz="2000" dirty="0">
                <a:solidFill>
                  <a:schemeClr val="tx2">
                    <a:lumMod val="90000"/>
                  </a:schemeClr>
                </a:solidFill>
                <a:effectLst/>
              </a:rPr>
              <a:t>Neha J. Pagidipati, MD, MPH, FACC</a:t>
            </a:r>
            <a:endParaRPr lang="en-US" sz="2000" dirty="0">
              <a:solidFill>
                <a:schemeClr val="tx2">
                  <a:lumMod val="90000"/>
                </a:schemeClr>
              </a:solidFill>
              <a:effectLst/>
            </a:endParaRPr>
          </a:p>
          <a:p>
            <a:pPr marL="0" indent="0">
              <a:buNone/>
            </a:pPr>
            <a:r>
              <a:rPr lang="en-US" sz="1600" b="0" dirty="0">
                <a:effectLst/>
              </a:rPr>
              <a:t>Dr. </a:t>
            </a:r>
            <a:r>
              <a:rPr lang="en-US" sz="1600" b="0" dirty="0" err="1">
                <a:effectLst/>
              </a:rPr>
              <a:t>Pagidipati</a:t>
            </a:r>
            <a:r>
              <a:rPr lang="en-US" sz="1600" b="0" dirty="0">
                <a:effectLst/>
              </a:rPr>
              <a:t> reports research grants from: Amgen, Inc.; AstraZeneca; Baseline Study LLC; Boehringer </a:t>
            </a:r>
            <a:r>
              <a:rPr lang="en-US" sz="1600" b="0" dirty="0" err="1">
                <a:effectLst/>
              </a:rPr>
              <a:t>Ingleheim</a:t>
            </a:r>
            <a:r>
              <a:rPr lang="en-US" sz="1600" b="0" dirty="0">
                <a:effectLst/>
              </a:rPr>
              <a:t>; Duke Clinical Research Institute; </a:t>
            </a:r>
            <a:r>
              <a:rPr lang="en-US" sz="1600" b="0" dirty="0" err="1">
                <a:effectLst/>
              </a:rPr>
              <a:t>Eggland’s</a:t>
            </a:r>
            <a:r>
              <a:rPr lang="en-US" sz="1600" b="0" dirty="0">
                <a:effectLst/>
              </a:rPr>
              <a:t> Best, Eli Lilly &amp; Company; Novartis Pharmaceuticals, Novo Nordisk Pharmaceutical Company; Sanofi-S.A.; Verily Sciences Research Company. She reports consulting fees from AstraZeneca; Boehringer </a:t>
            </a:r>
            <a:r>
              <a:rPr lang="en-US" sz="1600" b="0" dirty="0" err="1">
                <a:effectLst/>
              </a:rPr>
              <a:t>Ingleheim</a:t>
            </a:r>
            <a:r>
              <a:rPr lang="en-US" sz="1600" b="0" dirty="0">
                <a:effectLst/>
              </a:rPr>
              <a:t>; Esperion Therapeutics, Eli Lilly &amp; Company, Novo Nordisk Pharmaceutical Company.</a:t>
            </a:r>
          </a:p>
          <a:p>
            <a:pPr marL="0" indent="0">
              <a:buNone/>
            </a:pPr>
            <a:endParaRPr lang="en-US" sz="1800" dirty="0">
              <a:effectLst/>
            </a:endParaRPr>
          </a:p>
          <a:p>
            <a:pPr marL="0" indent="0">
              <a:buNone/>
            </a:pPr>
            <a:r>
              <a:rPr lang="en-US" sz="2000" dirty="0">
                <a:solidFill>
                  <a:schemeClr val="tx2">
                    <a:lumMod val="90000"/>
                  </a:schemeClr>
                </a:solidFill>
                <a:effectLst/>
              </a:rPr>
              <a:t>Dominick J. </a:t>
            </a:r>
            <a:r>
              <a:rPr lang="en-US" sz="2000" dirty="0" err="1">
                <a:solidFill>
                  <a:schemeClr val="tx2">
                    <a:lumMod val="90000"/>
                  </a:schemeClr>
                </a:solidFill>
                <a:effectLst/>
              </a:rPr>
              <a:t>Angiolillo</a:t>
            </a:r>
            <a:r>
              <a:rPr lang="en-US" sz="2000" dirty="0">
                <a:solidFill>
                  <a:schemeClr val="tx2">
                    <a:lumMod val="90000"/>
                  </a:schemeClr>
                </a:solidFill>
                <a:effectLst/>
              </a:rPr>
              <a:t>, MD, PhD, FACC, FESC, FSCAI</a:t>
            </a:r>
          </a:p>
          <a:p>
            <a:pPr marL="0" indent="0">
              <a:buNone/>
            </a:pPr>
            <a:r>
              <a:rPr lang="en-US" sz="1600" b="0" dirty="0">
                <a:effectLst/>
              </a:rPr>
              <a:t>D.J.A. declares that he has received consulting fees or honoraria from Abbott, Amgen, AstraZeneca, Bayer, Biosensors, Boehringer Ingelheim, Bristol-Myers Squibb, </a:t>
            </a:r>
            <a:r>
              <a:rPr lang="en-US" sz="1600" b="0" dirty="0" err="1">
                <a:effectLst/>
              </a:rPr>
              <a:t>Chiesi</a:t>
            </a:r>
            <a:r>
              <a:rPr lang="en-US" sz="1600" b="0" dirty="0">
                <a:effectLst/>
              </a:rPr>
              <a:t>, Daiichi-Sankyo, Eli Lilly, </a:t>
            </a:r>
            <a:r>
              <a:rPr lang="en-US" sz="1600" b="0" dirty="0" err="1">
                <a:effectLst/>
              </a:rPr>
              <a:t>Haemonetics</a:t>
            </a:r>
            <a:r>
              <a:rPr lang="en-US" sz="1600" b="0" dirty="0">
                <a:effectLst/>
              </a:rPr>
              <a:t>, Janssen, Merck, </a:t>
            </a:r>
            <a:r>
              <a:rPr lang="en-US" sz="1600" b="0" dirty="0" err="1">
                <a:effectLst/>
              </a:rPr>
              <a:t>PhaseBio</a:t>
            </a:r>
            <a:r>
              <a:rPr lang="en-US" sz="1600" b="0" dirty="0">
                <a:effectLst/>
              </a:rPr>
              <a:t>, </a:t>
            </a:r>
            <a:r>
              <a:rPr lang="en-US" sz="1600" b="0" dirty="0" err="1">
                <a:effectLst/>
              </a:rPr>
              <a:t>PLx</a:t>
            </a:r>
            <a:r>
              <a:rPr lang="en-US" sz="1600" b="0" dirty="0">
                <a:effectLst/>
              </a:rPr>
              <a:t> Pharma, Pfizer, and Sanofi.</a:t>
            </a:r>
          </a:p>
          <a:p>
            <a:pPr marL="0" indent="0">
              <a:buNone/>
            </a:pPr>
            <a:endParaRPr lang="en-US" sz="1600" b="0" dirty="0">
              <a:effectLst/>
            </a:endParaRPr>
          </a:p>
          <a:p>
            <a:pPr marL="0" indent="0">
              <a:buNone/>
            </a:pPr>
            <a:r>
              <a:rPr lang="en-US" sz="1600" b="0" dirty="0">
                <a:effectLst/>
              </a:rPr>
              <a:t>D.J.A. also declares that his institution has received research grants from Amgen, AstraZeneca, Bayer, Biosensors, </a:t>
            </a:r>
            <a:r>
              <a:rPr lang="en-US" sz="1600" b="0" dirty="0" err="1">
                <a:effectLst/>
              </a:rPr>
              <a:t>CeloNova</a:t>
            </a:r>
            <a:r>
              <a:rPr lang="en-US" sz="1600" b="0" dirty="0">
                <a:effectLst/>
              </a:rPr>
              <a:t>, CSL Behring, Daiichi-Sankyo, Eisai, Eli Lilly, Gilead, Janssen, </a:t>
            </a:r>
            <a:r>
              <a:rPr lang="en-US" sz="1600" b="0" dirty="0" err="1">
                <a:effectLst/>
              </a:rPr>
              <a:t>Matsutani</a:t>
            </a:r>
            <a:r>
              <a:rPr lang="en-US" sz="1600" b="0" dirty="0">
                <a:effectLst/>
              </a:rPr>
              <a:t> Chemical Industry Co., Merck, Novartis, Osprey Medical, Renal Guard Solutions and Scott R. </a:t>
            </a:r>
            <a:r>
              <a:rPr lang="en-US" sz="1600" b="0" dirty="0" err="1">
                <a:effectLst/>
              </a:rPr>
              <a:t>MacKenzie</a:t>
            </a:r>
            <a:r>
              <a:rPr lang="en-US" sz="1600" b="0" dirty="0">
                <a:effectLst/>
              </a:rPr>
              <a:t> Foundation.</a:t>
            </a:r>
            <a:endParaRPr lang="en-US" sz="1800" b="0" dirty="0">
              <a:effectLst/>
            </a:endParaRPr>
          </a:p>
        </p:txBody>
      </p:sp>
    </p:spTree>
    <p:extLst>
      <p:ext uri="{BB962C8B-B14F-4D97-AF65-F5344CB8AC3E}">
        <p14:creationId xmlns:p14="http://schemas.microsoft.com/office/powerpoint/2010/main" val="960173529"/>
      </p:ext>
    </p:extLst>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A1442-4D6D-1049-8682-B309E82F8340}"/>
              </a:ext>
            </a:extLst>
          </p:cNvPr>
          <p:cNvSpPr>
            <a:spLocks noGrp="1"/>
          </p:cNvSpPr>
          <p:nvPr>
            <p:ph type="ctrTitle"/>
          </p:nvPr>
        </p:nvSpPr>
        <p:spPr>
          <a:xfrm>
            <a:off x="1150149" y="1252803"/>
            <a:ext cx="10731500" cy="761999"/>
          </a:xfrm>
        </p:spPr>
        <p:txBody>
          <a:bodyPr/>
          <a:lstStyle/>
          <a:p>
            <a:r>
              <a:rPr lang="en-US" sz="3333" b="0" dirty="0">
                <a:latin typeface="Arial" panose="020B0604020202020204" pitchFamily="34" charset="0"/>
                <a:cs typeface="Arial" panose="020B0604020202020204" pitchFamily="34" charset="0"/>
              </a:rPr>
              <a:t>Duration of DAPT</a:t>
            </a:r>
            <a:br>
              <a:rPr lang="en-US" sz="3333" b="0" dirty="0">
                <a:latin typeface="Arial" panose="020B0604020202020204" pitchFamily="34" charset="0"/>
                <a:cs typeface="Arial" panose="020B0604020202020204" pitchFamily="34" charset="0"/>
              </a:rPr>
            </a:br>
            <a:r>
              <a:rPr lang="en-US" sz="3333" b="0" i="1" dirty="0">
                <a:latin typeface="Arial" panose="020B0604020202020204" pitchFamily="34" charset="0"/>
                <a:cs typeface="Arial" panose="020B0604020202020204" pitchFamily="34" charset="0"/>
              </a:rPr>
              <a:t>Pooled Data 3-6 Months vs 12 Months</a:t>
            </a:r>
          </a:p>
        </p:txBody>
      </p:sp>
      <p:sp>
        <p:nvSpPr>
          <p:cNvPr id="4" name="TextBox 3">
            <a:extLst>
              <a:ext uri="{FF2B5EF4-FFF2-40B4-BE49-F238E27FC236}">
                <a16:creationId xmlns:a16="http://schemas.microsoft.com/office/drawing/2014/main" id="{637F7E4D-26BE-AB4B-9FD4-F47FBC175929}"/>
              </a:ext>
            </a:extLst>
          </p:cNvPr>
          <p:cNvSpPr txBox="1"/>
          <p:nvPr/>
        </p:nvSpPr>
        <p:spPr>
          <a:xfrm>
            <a:off x="571500" y="6467964"/>
            <a:ext cx="2289409" cy="246221"/>
          </a:xfrm>
          <a:prstGeom prst="rect">
            <a:avLst/>
          </a:prstGeom>
          <a:noFill/>
        </p:spPr>
        <p:txBody>
          <a:bodyPr wrap="none" rtlCol="0">
            <a:spAutoFit/>
          </a:bodyPr>
          <a:lstStyle/>
          <a:p>
            <a:pPr defTabSz="761970" eaLnBrk="0" fontAlgn="base" hangingPunct="0">
              <a:spcBef>
                <a:spcPct val="0"/>
              </a:spcBef>
              <a:spcAft>
                <a:spcPct val="0"/>
              </a:spcAft>
            </a:pPr>
            <a:r>
              <a:rPr lang="en-US" sz="1000" b="1" dirty="0">
                <a:solidFill>
                  <a:prstClr val="white"/>
                </a:solidFill>
                <a:latin typeface="Arial" panose="020B0604020202020204" pitchFamily="34" charset="0"/>
                <a:cs typeface="Arial" panose="020B0604020202020204" pitchFamily="34" charset="0"/>
              </a:rPr>
              <a:t>J Am </a:t>
            </a:r>
            <a:r>
              <a:rPr lang="en-US" sz="1000" b="1" dirty="0" err="1">
                <a:solidFill>
                  <a:prstClr val="white"/>
                </a:solidFill>
                <a:latin typeface="Arial" panose="020B0604020202020204" pitchFamily="34" charset="0"/>
                <a:cs typeface="Arial" panose="020B0604020202020204" pitchFamily="34" charset="0"/>
              </a:rPr>
              <a:t>Coll</a:t>
            </a:r>
            <a:r>
              <a:rPr lang="en-US" sz="1000" b="1" dirty="0">
                <a:solidFill>
                  <a:prstClr val="white"/>
                </a:solidFill>
                <a:latin typeface="Arial" panose="020B0604020202020204" pitchFamily="34" charset="0"/>
                <a:cs typeface="Arial" panose="020B0604020202020204" pitchFamily="34" charset="0"/>
              </a:rPr>
              <a:t> </a:t>
            </a:r>
            <a:r>
              <a:rPr lang="en-US" sz="1000" b="1" dirty="0" err="1">
                <a:solidFill>
                  <a:prstClr val="white"/>
                </a:solidFill>
                <a:latin typeface="Arial" panose="020B0604020202020204" pitchFamily="34" charset="0"/>
                <a:cs typeface="Arial" panose="020B0604020202020204" pitchFamily="34" charset="0"/>
              </a:rPr>
              <a:t>Cardiol</a:t>
            </a:r>
            <a:r>
              <a:rPr lang="en-US" sz="1000" b="1" dirty="0">
                <a:solidFill>
                  <a:prstClr val="white"/>
                </a:solidFill>
                <a:latin typeface="Arial" panose="020B0604020202020204" pitchFamily="34" charset="0"/>
                <a:cs typeface="Arial" panose="020B0604020202020204" pitchFamily="34" charset="0"/>
              </a:rPr>
              <a:t> 2016;68:1116–39</a:t>
            </a:r>
          </a:p>
        </p:txBody>
      </p:sp>
      <p:pic>
        <p:nvPicPr>
          <p:cNvPr id="11" name="Picture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37651" y="6378318"/>
            <a:ext cx="400349" cy="416183"/>
          </a:xfrm>
          <a:prstGeom prst="rect">
            <a:avLst/>
          </a:prstGeom>
        </p:spPr>
      </p:pic>
      <p:pic>
        <p:nvPicPr>
          <p:cNvPr id="5" name="Picture 4"/>
          <p:cNvPicPr>
            <a:picLocks noChangeAspect="1"/>
          </p:cNvPicPr>
          <p:nvPr/>
        </p:nvPicPr>
        <p:blipFill rotWithShape="1">
          <a:blip r:embed="rId4"/>
          <a:srcRect t="11644"/>
          <a:stretch/>
        </p:blipFill>
        <p:spPr>
          <a:xfrm>
            <a:off x="304221" y="2042331"/>
            <a:ext cx="6655811" cy="2833662"/>
          </a:xfrm>
          <a:prstGeom prst="rect">
            <a:avLst/>
          </a:prstGeom>
          <a:ln>
            <a:solidFill>
              <a:schemeClr val="accent2"/>
            </a:solidFill>
          </a:ln>
        </p:spPr>
      </p:pic>
      <p:sp>
        <p:nvSpPr>
          <p:cNvPr id="13" name="Rectangle 12"/>
          <p:cNvSpPr/>
          <p:nvPr/>
        </p:nvSpPr>
        <p:spPr>
          <a:xfrm>
            <a:off x="381000" y="4092318"/>
            <a:ext cx="6413500"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eaLnBrk="0" fontAlgn="base" hangingPunct="0">
              <a:spcBef>
                <a:spcPct val="0"/>
              </a:spcBef>
              <a:spcAft>
                <a:spcPct val="0"/>
              </a:spcAft>
            </a:pPr>
            <a:endParaRPr lang="en-US" sz="1500">
              <a:solidFill>
                <a:prstClr val="white"/>
              </a:solidFill>
              <a:latin typeface="Calibri" panose="020F0502020204030204"/>
            </a:endParaRPr>
          </a:p>
        </p:txBody>
      </p:sp>
      <p:pic>
        <p:nvPicPr>
          <p:cNvPr id="6" name="Picture 5"/>
          <p:cNvPicPr>
            <a:picLocks noChangeAspect="1"/>
          </p:cNvPicPr>
          <p:nvPr/>
        </p:nvPicPr>
        <p:blipFill rotWithShape="1">
          <a:blip r:embed="rId5"/>
          <a:srcRect t="4121" b="2447"/>
          <a:stretch/>
        </p:blipFill>
        <p:spPr>
          <a:xfrm>
            <a:off x="2827421" y="2757878"/>
            <a:ext cx="6540500" cy="2813433"/>
          </a:xfrm>
          <a:prstGeom prst="rect">
            <a:avLst/>
          </a:prstGeom>
          <a:ln>
            <a:solidFill>
              <a:schemeClr val="accent2"/>
            </a:solidFill>
          </a:ln>
        </p:spPr>
      </p:pic>
      <p:sp>
        <p:nvSpPr>
          <p:cNvPr id="14" name="Rectangle 13"/>
          <p:cNvSpPr/>
          <p:nvPr/>
        </p:nvSpPr>
        <p:spPr>
          <a:xfrm>
            <a:off x="2956976" y="4572652"/>
            <a:ext cx="6413500"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eaLnBrk="0" fontAlgn="base" hangingPunct="0">
              <a:spcBef>
                <a:spcPct val="0"/>
              </a:spcBef>
              <a:spcAft>
                <a:spcPct val="0"/>
              </a:spcAft>
            </a:pPr>
            <a:endParaRPr lang="en-US" sz="1500">
              <a:solidFill>
                <a:prstClr val="white"/>
              </a:solidFill>
              <a:latin typeface="Calibri" panose="020F0502020204030204"/>
            </a:endParaRPr>
          </a:p>
        </p:txBody>
      </p:sp>
      <p:pic>
        <p:nvPicPr>
          <p:cNvPr id="8" name="Picture 7"/>
          <p:cNvPicPr>
            <a:picLocks noChangeAspect="1"/>
          </p:cNvPicPr>
          <p:nvPr/>
        </p:nvPicPr>
        <p:blipFill rotWithShape="1">
          <a:blip r:embed="rId6"/>
          <a:srcRect t="3114"/>
          <a:stretch/>
        </p:blipFill>
        <p:spPr>
          <a:xfrm>
            <a:off x="5565380" y="3365500"/>
            <a:ext cx="6492847" cy="2857500"/>
          </a:xfrm>
          <a:prstGeom prst="rect">
            <a:avLst/>
          </a:prstGeom>
          <a:ln>
            <a:solidFill>
              <a:schemeClr val="accent2"/>
            </a:solidFill>
          </a:ln>
        </p:spPr>
      </p:pic>
      <p:sp>
        <p:nvSpPr>
          <p:cNvPr id="15" name="Rectangle 14"/>
          <p:cNvSpPr/>
          <p:nvPr/>
        </p:nvSpPr>
        <p:spPr>
          <a:xfrm>
            <a:off x="5565380" y="5143500"/>
            <a:ext cx="6410946"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eaLnBrk="0" fontAlgn="base" hangingPunct="0">
              <a:spcBef>
                <a:spcPct val="0"/>
              </a:spcBef>
              <a:spcAft>
                <a:spcPct val="0"/>
              </a:spcAft>
            </a:pPr>
            <a:endParaRPr lang="en-US" sz="150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1746499794"/>
      </p:ext>
    </p:extLst>
  </p:cSld>
  <p:clrMapOvr>
    <a:masterClrMapping/>
  </p:clrMapOvr>
  <mc:AlternateContent xmlns:mc="http://schemas.openxmlformats.org/markup-compatibility/2006" xmlns:p14="http://schemas.microsoft.com/office/powerpoint/2010/main">
    <mc:Choice Requires="p14">
      <p:transition spd="slow" p14:dur="2000" advTm="68913"/>
    </mc:Choice>
    <mc:Fallback xmlns="">
      <p:transition spd="slow" advTm="689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A1442-4D6D-1049-8682-B309E82F8340}"/>
              </a:ext>
            </a:extLst>
          </p:cNvPr>
          <p:cNvSpPr>
            <a:spLocks noGrp="1"/>
          </p:cNvSpPr>
          <p:nvPr>
            <p:ph type="ctrTitle"/>
          </p:nvPr>
        </p:nvSpPr>
        <p:spPr>
          <a:xfrm>
            <a:off x="1150149" y="1252803"/>
            <a:ext cx="10731500" cy="761999"/>
          </a:xfrm>
        </p:spPr>
        <p:txBody>
          <a:bodyPr/>
          <a:lstStyle/>
          <a:p>
            <a:r>
              <a:rPr lang="en-US" sz="3333" b="0" dirty="0">
                <a:latin typeface="Arial" panose="020B0604020202020204" pitchFamily="34" charset="0"/>
                <a:cs typeface="Arial" panose="020B0604020202020204" pitchFamily="34" charset="0"/>
              </a:rPr>
              <a:t>Duration of DAPT</a:t>
            </a:r>
            <a:br>
              <a:rPr lang="en-US" sz="3333" b="0" dirty="0">
                <a:latin typeface="Arial" panose="020B0604020202020204" pitchFamily="34" charset="0"/>
                <a:cs typeface="Arial" panose="020B0604020202020204" pitchFamily="34" charset="0"/>
              </a:rPr>
            </a:br>
            <a:r>
              <a:rPr lang="en-US" sz="3333" b="0" i="1" dirty="0">
                <a:latin typeface="Arial" panose="020B0604020202020204" pitchFamily="34" charset="0"/>
                <a:cs typeface="Arial" panose="020B0604020202020204" pitchFamily="34" charset="0"/>
              </a:rPr>
              <a:t>Pooled Data 6-12 Months vs 18-48 Months</a:t>
            </a:r>
          </a:p>
        </p:txBody>
      </p:sp>
      <p:sp>
        <p:nvSpPr>
          <p:cNvPr id="4" name="TextBox 3">
            <a:extLst>
              <a:ext uri="{FF2B5EF4-FFF2-40B4-BE49-F238E27FC236}">
                <a16:creationId xmlns:a16="http://schemas.microsoft.com/office/drawing/2014/main" id="{637F7E4D-26BE-AB4B-9FD4-F47FBC175929}"/>
              </a:ext>
            </a:extLst>
          </p:cNvPr>
          <p:cNvSpPr txBox="1"/>
          <p:nvPr/>
        </p:nvSpPr>
        <p:spPr>
          <a:xfrm>
            <a:off x="571500" y="6467964"/>
            <a:ext cx="2289409" cy="246221"/>
          </a:xfrm>
          <a:prstGeom prst="rect">
            <a:avLst/>
          </a:prstGeom>
          <a:noFill/>
        </p:spPr>
        <p:txBody>
          <a:bodyPr wrap="none" rtlCol="0">
            <a:spAutoFit/>
          </a:bodyPr>
          <a:lstStyle/>
          <a:p>
            <a:pPr defTabSz="761970" eaLnBrk="0" fontAlgn="base" hangingPunct="0">
              <a:spcBef>
                <a:spcPct val="0"/>
              </a:spcBef>
              <a:spcAft>
                <a:spcPct val="0"/>
              </a:spcAft>
            </a:pPr>
            <a:r>
              <a:rPr lang="en-US" sz="1000" b="1" dirty="0">
                <a:solidFill>
                  <a:prstClr val="white"/>
                </a:solidFill>
                <a:latin typeface="Arial" panose="020B0604020202020204" pitchFamily="34" charset="0"/>
                <a:cs typeface="Arial" panose="020B0604020202020204" pitchFamily="34" charset="0"/>
              </a:rPr>
              <a:t>J Am </a:t>
            </a:r>
            <a:r>
              <a:rPr lang="en-US" sz="1000" b="1" dirty="0" err="1">
                <a:solidFill>
                  <a:prstClr val="white"/>
                </a:solidFill>
                <a:latin typeface="Arial" panose="020B0604020202020204" pitchFamily="34" charset="0"/>
                <a:cs typeface="Arial" panose="020B0604020202020204" pitchFamily="34" charset="0"/>
              </a:rPr>
              <a:t>Coll</a:t>
            </a:r>
            <a:r>
              <a:rPr lang="en-US" sz="1000" b="1" dirty="0">
                <a:solidFill>
                  <a:prstClr val="white"/>
                </a:solidFill>
                <a:latin typeface="Arial" panose="020B0604020202020204" pitchFamily="34" charset="0"/>
                <a:cs typeface="Arial" panose="020B0604020202020204" pitchFamily="34" charset="0"/>
              </a:rPr>
              <a:t> </a:t>
            </a:r>
            <a:r>
              <a:rPr lang="en-US" sz="1000" b="1" dirty="0" err="1">
                <a:solidFill>
                  <a:prstClr val="white"/>
                </a:solidFill>
                <a:latin typeface="Arial" panose="020B0604020202020204" pitchFamily="34" charset="0"/>
                <a:cs typeface="Arial" panose="020B0604020202020204" pitchFamily="34" charset="0"/>
              </a:rPr>
              <a:t>Cardiol</a:t>
            </a:r>
            <a:r>
              <a:rPr lang="en-US" sz="1000" b="1" dirty="0">
                <a:solidFill>
                  <a:prstClr val="white"/>
                </a:solidFill>
                <a:latin typeface="Arial" panose="020B0604020202020204" pitchFamily="34" charset="0"/>
                <a:cs typeface="Arial" panose="020B0604020202020204" pitchFamily="34" charset="0"/>
              </a:rPr>
              <a:t> 2016;68:1116–39</a:t>
            </a:r>
          </a:p>
        </p:txBody>
      </p:sp>
      <p:pic>
        <p:nvPicPr>
          <p:cNvPr id="11" name="Picture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37651" y="6378318"/>
            <a:ext cx="400349" cy="416183"/>
          </a:xfrm>
          <a:prstGeom prst="rect">
            <a:avLst/>
          </a:prstGeom>
        </p:spPr>
      </p:pic>
      <p:pic>
        <p:nvPicPr>
          <p:cNvPr id="3" name="Picture 2"/>
          <p:cNvPicPr>
            <a:picLocks noChangeAspect="1"/>
          </p:cNvPicPr>
          <p:nvPr/>
        </p:nvPicPr>
        <p:blipFill rotWithShape="1">
          <a:blip r:embed="rId4"/>
          <a:srcRect t="11215" b="-6728"/>
          <a:stretch/>
        </p:blipFill>
        <p:spPr>
          <a:xfrm>
            <a:off x="244269" y="2202125"/>
            <a:ext cx="6251578" cy="2704086"/>
          </a:xfrm>
          <a:prstGeom prst="rect">
            <a:avLst/>
          </a:prstGeom>
          <a:ln>
            <a:solidFill>
              <a:schemeClr val="accent2"/>
            </a:solidFill>
          </a:ln>
        </p:spPr>
      </p:pic>
      <p:sp>
        <p:nvSpPr>
          <p:cNvPr id="13" name="Rectangle 12"/>
          <p:cNvSpPr/>
          <p:nvPr/>
        </p:nvSpPr>
        <p:spPr>
          <a:xfrm>
            <a:off x="449058" y="3806848"/>
            <a:ext cx="5842000"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eaLnBrk="0" fontAlgn="base" hangingPunct="0">
              <a:spcBef>
                <a:spcPct val="0"/>
              </a:spcBef>
              <a:spcAft>
                <a:spcPct val="0"/>
              </a:spcAft>
            </a:pPr>
            <a:endParaRPr lang="en-US" sz="1500">
              <a:solidFill>
                <a:prstClr val="white"/>
              </a:solidFill>
              <a:latin typeface="Calibri" panose="020F0502020204030204"/>
            </a:endParaRPr>
          </a:p>
        </p:txBody>
      </p:sp>
      <p:pic>
        <p:nvPicPr>
          <p:cNvPr id="7" name="Picture 6"/>
          <p:cNvPicPr>
            <a:picLocks noChangeAspect="1"/>
          </p:cNvPicPr>
          <p:nvPr/>
        </p:nvPicPr>
        <p:blipFill rotWithShape="1">
          <a:blip r:embed="rId5"/>
          <a:srcRect t="5455"/>
          <a:stretch/>
        </p:blipFill>
        <p:spPr>
          <a:xfrm>
            <a:off x="3183078" y="2641834"/>
            <a:ext cx="6837342" cy="2844333"/>
          </a:xfrm>
          <a:prstGeom prst="rect">
            <a:avLst/>
          </a:prstGeom>
          <a:ln>
            <a:solidFill>
              <a:schemeClr val="accent2"/>
            </a:solidFill>
          </a:ln>
        </p:spPr>
      </p:pic>
      <p:sp>
        <p:nvSpPr>
          <p:cNvPr id="14" name="Rectangle 13"/>
          <p:cNvSpPr/>
          <p:nvPr/>
        </p:nvSpPr>
        <p:spPr>
          <a:xfrm>
            <a:off x="3238500" y="4508500"/>
            <a:ext cx="6418703"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eaLnBrk="0" fontAlgn="base" hangingPunct="0">
              <a:spcBef>
                <a:spcPct val="0"/>
              </a:spcBef>
              <a:spcAft>
                <a:spcPct val="0"/>
              </a:spcAft>
            </a:pPr>
            <a:endParaRPr lang="en-US" sz="1500">
              <a:solidFill>
                <a:prstClr val="white"/>
              </a:solidFill>
              <a:latin typeface="Calibri" panose="020F0502020204030204"/>
            </a:endParaRPr>
          </a:p>
        </p:txBody>
      </p:sp>
      <p:pic>
        <p:nvPicPr>
          <p:cNvPr id="10" name="Picture 9"/>
          <p:cNvPicPr>
            <a:picLocks noChangeAspect="1"/>
          </p:cNvPicPr>
          <p:nvPr/>
        </p:nvPicPr>
        <p:blipFill rotWithShape="1">
          <a:blip r:embed="rId6"/>
          <a:srcRect t="4432"/>
          <a:stretch/>
        </p:blipFill>
        <p:spPr>
          <a:xfrm>
            <a:off x="5023185" y="3533985"/>
            <a:ext cx="6966853" cy="2844333"/>
          </a:xfrm>
          <a:prstGeom prst="rect">
            <a:avLst/>
          </a:prstGeom>
          <a:ln>
            <a:solidFill>
              <a:schemeClr val="accent2"/>
            </a:solidFill>
          </a:ln>
        </p:spPr>
      </p:pic>
      <p:sp>
        <p:nvSpPr>
          <p:cNvPr id="15" name="Rectangle 14"/>
          <p:cNvSpPr/>
          <p:nvPr/>
        </p:nvSpPr>
        <p:spPr>
          <a:xfrm>
            <a:off x="5006474" y="5295666"/>
            <a:ext cx="6624053"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eaLnBrk="0" fontAlgn="base" hangingPunct="0">
              <a:spcBef>
                <a:spcPct val="0"/>
              </a:spcBef>
              <a:spcAft>
                <a:spcPct val="0"/>
              </a:spcAft>
            </a:pPr>
            <a:endParaRPr lang="en-US" sz="150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2904187390"/>
      </p:ext>
    </p:extLst>
  </p:cSld>
  <p:clrMapOvr>
    <a:masterClrMapping/>
  </p:clrMapOvr>
  <mc:AlternateContent xmlns:mc="http://schemas.openxmlformats.org/markup-compatibility/2006" xmlns:p14="http://schemas.microsoft.com/office/powerpoint/2010/main">
    <mc:Choice Requires="p14">
      <p:transition spd="slow" p14:dur="2000" advTm="68913"/>
    </mc:Choice>
    <mc:Fallback xmlns="">
      <p:transition spd="slow" advTm="689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ACADED-56C8-488D-9D87-A5D9D528E662}"/>
              </a:ext>
            </a:extLst>
          </p:cNvPr>
          <p:cNvSpPr>
            <a:spLocks noGrp="1"/>
          </p:cNvSpPr>
          <p:nvPr>
            <p:ph type="sldNum" sz="quarter" idx="4"/>
          </p:nvPr>
        </p:nvSpPr>
        <p:spPr/>
        <p:txBody>
          <a:bodyPr/>
          <a:lstStyle/>
          <a:p>
            <a:pPr defTabSz="761970" eaLnBrk="0" fontAlgn="base" hangingPunct="0">
              <a:spcBef>
                <a:spcPct val="0"/>
              </a:spcBef>
              <a:spcAft>
                <a:spcPct val="0"/>
              </a:spcAft>
            </a:pPr>
            <a:fld id="{01CD3B2E-BC1C-6C4D-9D91-A67B950EE325}" type="slidenum">
              <a:rPr lang="en-US"/>
              <a:pPr defTabSz="761970" eaLnBrk="0" fontAlgn="base" hangingPunct="0">
                <a:spcBef>
                  <a:spcPct val="0"/>
                </a:spcBef>
                <a:spcAft>
                  <a:spcPct val="0"/>
                </a:spcAft>
              </a:pPr>
              <a:t>32</a:t>
            </a:fld>
            <a:endParaRPr lang="en-US" dirty="0"/>
          </a:p>
        </p:txBody>
      </p:sp>
      <p:sp>
        <p:nvSpPr>
          <p:cNvPr id="8" name="Title 2">
            <a:extLst>
              <a:ext uri="{FF2B5EF4-FFF2-40B4-BE49-F238E27FC236}">
                <a16:creationId xmlns:a16="http://schemas.microsoft.com/office/drawing/2014/main" id="{A9208F3D-9650-439D-BE61-772CFFB050A5}"/>
              </a:ext>
            </a:extLst>
          </p:cNvPr>
          <p:cNvSpPr>
            <a:spLocks noGrp="1"/>
          </p:cNvSpPr>
          <p:nvPr>
            <p:ph type="ctrTitle"/>
          </p:nvPr>
        </p:nvSpPr>
        <p:spPr>
          <a:xfrm>
            <a:off x="1206500" y="1207058"/>
            <a:ext cx="8316021" cy="952500"/>
          </a:xfrm>
        </p:spPr>
        <p:txBody>
          <a:bodyPr/>
          <a:lstStyle/>
          <a:p>
            <a:r>
              <a:rPr lang="en-US" sz="3333" b="0" dirty="0">
                <a:latin typeface="Arial" panose="020B0604020202020204" pitchFamily="34" charset="0"/>
                <a:cs typeface="Arial" panose="020B0604020202020204" pitchFamily="34" charset="0"/>
              </a:rPr>
              <a:t>2021 Recommendations for Duration of DAPT After PCI</a:t>
            </a:r>
          </a:p>
        </p:txBody>
      </p:sp>
      <p:sp>
        <p:nvSpPr>
          <p:cNvPr id="5" name="TextBox 4"/>
          <p:cNvSpPr txBox="1"/>
          <p:nvPr/>
        </p:nvSpPr>
        <p:spPr>
          <a:xfrm>
            <a:off x="410300" y="6425084"/>
            <a:ext cx="2332690" cy="246221"/>
          </a:xfrm>
          <a:prstGeom prst="rect">
            <a:avLst/>
          </a:prstGeom>
          <a:noFill/>
        </p:spPr>
        <p:txBody>
          <a:bodyPr wrap="none" rtlCol="0">
            <a:spAutoFit/>
          </a:bodyPr>
          <a:lstStyle/>
          <a:p>
            <a:pPr defTabSz="761970" eaLnBrk="0" fontAlgn="base" hangingPunct="0">
              <a:spcBef>
                <a:spcPct val="0"/>
              </a:spcBef>
              <a:spcAft>
                <a:spcPct val="0"/>
              </a:spcAft>
            </a:pPr>
            <a:r>
              <a:rPr lang="en-US" sz="1000" b="1" dirty="0">
                <a:solidFill>
                  <a:prstClr val="white"/>
                </a:solidFill>
                <a:latin typeface="Arial" panose="020B0604020202020204" pitchFamily="34" charset="0"/>
                <a:cs typeface="Arial" panose="020B0604020202020204" pitchFamily="34" charset="0"/>
              </a:rPr>
              <a:t>J Am </a:t>
            </a:r>
            <a:r>
              <a:rPr lang="en-US" sz="1000" b="1" dirty="0" err="1">
                <a:solidFill>
                  <a:prstClr val="white"/>
                </a:solidFill>
                <a:latin typeface="Arial" panose="020B0604020202020204" pitchFamily="34" charset="0"/>
                <a:cs typeface="Arial" panose="020B0604020202020204" pitchFamily="34" charset="0"/>
              </a:rPr>
              <a:t>Coll</a:t>
            </a:r>
            <a:r>
              <a:rPr lang="en-US" sz="1000" b="1" dirty="0">
                <a:solidFill>
                  <a:prstClr val="white"/>
                </a:solidFill>
                <a:latin typeface="Arial" panose="020B0604020202020204" pitchFamily="34" charset="0"/>
                <a:cs typeface="Arial" panose="020B0604020202020204" pitchFamily="34" charset="0"/>
              </a:rPr>
              <a:t> </a:t>
            </a:r>
            <a:r>
              <a:rPr lang="en-US" sz="1000" b="1" dirty="0" err="1">
                <a:solidFill>
                  <a:prstClr val="white"/>
                </a:solidFill>
                <a:latin typeface="Arial" panose="020B0604020202020204" pitchFamily="34" charset="0"/>
                <a:cs typeface="Arial" panose="020B0604020202020204" pitchFamily="34" charset="0"/>
              </a:rPr>
              <a:t>Cardiol</a:t>
            </a:r>
            <a:r>
              <a:rPr lang="en-US" sz="1000" b="1" dirty="0">
                <a:solidFill>
                  <a:prstClr val="white"/>
                </a:solidFill>
                <a:latin typeface="Arial" panose="020B0604020202020204" pitchFamily="34" charset="0"/>
                <a:cs typeface="Arial" panose="020B0604020202020204" pitchFamily="34" charset="0"/>
              </a:rPr>
              <a:t> 2022;79:e21-e129</a:t>
            </a:r>
          </a:p>
        </p:txBody>
      </p:sp>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537651" y="6378318"/>
            <a:ext cx="400349" cy="416183"/>
          </a:xfrm>
          <a:prstGeom prst="rect">
            <a:avLst/>
          </a:prstGeom>
        </p:spPr>
      </p:pic>
      <p:graphicFrame>
        <p:nvGraphicFramePr>
          <p:cNvPr id="10" name="Table 9">
            <a:extLst>
              <a:ext uri="{FF2B5EF4-FFF2-40B4-BE49-F238E27FC236}">
                <a16:creationId xmlns:a16="http://schemas.microsoft.com/office/drawing/2014/main" id="{19ABCD31-F360-45A9-B0A4-FC607696C3A5}"/>
              </a:ext>
            </a:extLst>
          </p:cNvPr>
          <p:cNvGraphicFramePr>
            <a:graphicFrameLocks noGrp="1"/>
          </p:cNvGraphicFramePr>
          <p:nvPr/>
        </p:nvGraphicFramePr>
        <p:xfrm>
          <a:off x="1841500" y="2921000"/>
          <a:ext cx="8763000" cy="2414481"/>
        </p:xfrm>
        <a:graphic>
          <a:graphicData uri="http://schemas.openxmlformats.org/drawingml/2006/table">
            <a:tbl>
              <a:tblPr firstRow="1" firstCol="1" bandRow="1"/>
              <a:tblGrid>
                <a:gridCol w="848258">
                  <a:extLst>
                    <a:ext uri="{9D8B030D-6E8A-4147-A177-3AD203B41FA5}">
                      <a16:colId xmlns:a16="http://schemas.microsoft.com/office/drawing/2014/main" val="453543835"/>
                    </a:ext>
                  </a:extLst>
                </a:gridCol>
                <a:gridCol w="855269">
                  <a:extLst>
                    <a:ext uri="{9D8B030D-6E8A-4147-A177-3AD203B41FA5}">
                      <a16:colId xmlns:a16="http://schemas.microsoft.com/office/drawing/2014/main" val="3351898770"/>
                    </a:ext>
                  </a:extLst>
                </a:gridCol>
                <a:gridCol w="7059473">
                  <a:extLst>
                    <a:ext uri="{9D8B030D-6E8A-4147-A177-3AD203B41FA5}">
                      <a16:colId xmlns:a16="http://schemas.microsoft.com/office/drawing/2014/main" val="264124895"/>
                    </a:ext>
                  </a:extLst>
                </a:gridCol>
              </a:tblGrid>
              <a:tr h="631469">
                <a:tc>
                  <a:txBody>
                    <a:bodyPr/>
                    <a:lstStyle/>
                    <a:p>
                      <a:pPr marL="0" marR="0" algn="ctr">
                        <a:lnSpc>
                          <a:spcPct val="200000"/>
                        </a:lnSpc>
                        <a:spcBef>
                          <a:spcPts val="0"/>
                        </a:spcBef>
                        <a:spcAft>
                          <a:spcPts val="0"/>
                        </a:spcAft>
                      </a:pPr>
                      <a:r>
                        <a:rPr lang="en-US" sz="1500" b="1" dirty="0">
                          <a:effectLst/>
                          <a:latin typeface="Times New Roman" panose="02020603050405020304" pitchFamily="18" charset="0"/>
                          <a:ea typeface="Calibri" panose="020F0502020204030204" pitchFamily="34" charset="0"/>
                          <a:cs typeface="Times New Roman" panose="02020603050405020304" pitchFamily="18" charset="0"/>
                        </a:rPr>
                        <a:t>COR</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1500" b="1">
                          <a:effectLst/>
                          <a:latin typeface="Times New Roman" panose="02020603050405020304" pitchFamily="18" charset="0"/>
                          <a:ea typeface="Calibri" panose="020F0502020204030204" pitchFamily="34" charset="0"/>
                          <a:cs typeface="Times New Roman" panose="02020603050405020304" pitchFamily="18" charset="0"/>
                        </a:rPr>
                        <a:t>LOE</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1500" b="1">
                          <a:effectLst/>
                          <a:latin typeface="Times New Roman" panose="02020603050405020304" pitchFamily="18" charset="0"/>
                          <a:ea typeface="Calibri" panose="020F0502020204030204" pitchFamily="34" charset="0"/>
                          <a:cs typeface="Times New Roman" panose="02020603050405020304" pitchFamily="18" charset="0"/>
                        </a:rPr>
                        <a:t>Recommendation</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208331"/>
                  </a:ext>
                </a:extLst>
              </a:tr>
              <a:tr h="1783012">
                <a:tc>
                  <a:txBody>
                    <a:bodyPr/>
                    <a:lstStyle/>
                    <a:p>
                      <a:pPr marL="0" marR="0" algn="ctr">
                        <a:lnSpc>
                          <a:spcPct val="200000"/>
                        </a:lnSpc>
                        <a:spcBef>
                          <a:spcPts val="0"/>
                        </a:spcBef>
                        <a:spcAft>
                          <a:spcPts val="0"/>
                        </a:spcAft>
                      </a:pPr>
                      <a:r>
                        <a:rPr lang="en-US" sz="15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15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342900" marR="0" lvl="0" indent="-342900">
                        <a:lnSpc>
                          <a:spcPct val="200000"/>
                        </a:lnSpc>
                        <a:spcBef>
                          <a:spcPts val="0"/>
                        </a:spcBef>
                        <a:spcAft>
                          <a:spcPts val="0"/>
                        </a:spcAft>
                        <a:buFont typeface="+mj-lt"/>
                        <a:buAutoNum type="arabicPeriod"/>
                      </a:pP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 selected patients undergoing PCI, shorter-duration DAPT (1–3 months) is reasonable, with subsequent transition to P2Y12 inhibitor monotherapy to reduce the risk of bleeding events.</a:t>
                      </a:r>
                      <a:endParaRPr lang="en-US" sz="15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150" marR="57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0681239"/>
                  </a:ext>
                </a:extLst>
              </a:tr>
            </a:tbl>
          </a:graphicData>
        </a:graphic>
      </p:graphicFrame>
    </p:spTree>
    <p:extLst>
      <p:ext uri="{BB962C8B-B14F-4D97-AF65-F5344CB8AC3E}">
        <p14:creationId xmlns:p14="http://schemas.microsoft.com/office/powerpoint/2010/main" val="12871410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A1442-4D6D-1049-8682-B309E82F8340}"/>
              </a:ext>
            </a:extLst>
          </p:cNvPr>
          <p:cNvSpPr>
            <a:spLocks noGrp="1"/>
          </p:cNvSpPr>
          <p:nvPr>
            <p:ph type="ctrTitle"/>
          </p:nvPr>
        </p:nvSpPr>
        <p:spPr>
          <a:xfrm>
            <a:off x="1206500" y="1185042"/>
            <a:ext cx="10731500" cy="761999"/>
          </a:xfrm>
        </p:spPr>
        <p:txBody>
          <a:bodyPr/>
          <a:lstStyle/>
          <a:p>
            <a:r>
              <a:rPr lang="en-US" sz="3333" b="0" dirty="0">
                <a:latin typeface="Arial" panose="020B0604020202020204" pitchFamily="34" charset="0"/>
                <a:cs typeface="Arial" panose="020B0604020202020204" pitchFamily="34" charset="0"/>
              </a:rPr>
              <a:t>Duration of DAPT</a:t>
            </a:r>
            <a:br>
              <a:rPr lang="en-US" sz="3333" b="0" dirty="0">
                <a:latin typeface="Arial" panose="020B0604020202020204" pitchFamily="34" charset="0"/>
                <a:cs typeface="Arial" panose="020B0604020202020204" pitchFamily="34" charset="0"/>
              </a:rPr>
            </a:br>
            <a:r>
              <a:rPr lang="en-US" sz="3333" b="0" i="1" dirty="0">
                <a:latin typeface="Arial" panose="020B0604020202020204" pitchFamily="34" charset="0"/>
                <a:cs typeface="Arial" panose="020B0604020202020204" pitchFamily="34" charset="0"/>
              </a:rPr>
              <a:t>The TWILIGHT Trial</a:t>
            </a:r>
          </a:p>
        </p:txBody>
      </p:sp>
      <p:sp>
        <p:nvSpPr>
          <p:cNvPr id="4" name="TextBox 3">
            <a:extLst>
              <a:ext uri="{FF2B5EF4-FFF2-40B4-BE49-F238E27FC236}">
                <a16:creationId xmlns:a16="http://schemas.microsoft.com/office/drawing/2014/main" id="{637F7E4D-26BE-AB4B-9FD4-F47FBC175929}"/>
              </a:ext>
            </a:extLst>
          </p:cNvPr>
          <p:cNvSpPr txBox="1"/>
          <p:nvPr/>
        </p:nvSpPr>
        <p:spPr>
          <a:xfrm>
            <a:off x="571500" y="6467964"/>
            <a:ext cx="2069797" cy="246221"/>
          </a:xfrm>
          <a:prstGeom prst="rect">
            <a:avLst/>
          </a:prstGeom>
          <a:noFill/>
        </p:spPr>
        <p:txBody>
          <a:bodyPr wrap="none" rtlCol="0">
            <a:spAutoFit/>
          </a:bodyPr>
          <a:lstStyle/>
          <a:p>
            <a:pPr defTabSz="761970" eaLnBrk="0" fontAlgn="base" hangingPunct="0">
              <a:spcBef>
                <a:spcPct val="0"/>
              </a:spcBef>
              <a:spcAft>
                <a:spcPct val="0"/>
              </a:spcAft>
            </a:pPr>
            <a:r>
              <a:rPr lang="en-US" sz="1000" b="1" dirty="0">
                <a:solidFill>
                  <a:prstClr val="white"/>
                </a:solidFill>
                <a:latin typeface="Arial" panose="020B0604020202020204" pitchFamily="34" charset="0"/>
                <a:cs typeface="Arial" panose="020B0604020202020204" pitchFamily="34" charset="0"/>
              </a:rPr>
              <a:t>N </a:t>
            </a:r>
            <a:r>
              <a:rPr lang="en-US" sz="1000" b="1" dirty="0" err="1">
                <a:solidFill>
                  <a:prstClr val="white"/>
                </a:solidFill>
                <a:latin typeface="Arial" panose="020B0604020202020204" pitchFamily="34" charset="0"/>
                <a:cs typeface="Arial" panose="020B0604020202020204" pitchFamily="34" charset="0"/>
              </a:rPr>
              <a:t>Engl</a:t>
            </a:r>
            <a:r>
              <a:rPr lang="en-US" sz="1000" b="1" dirty="0">
                <a:solidFill>
                  <a:prstClr val="white"/>
                </a:solidFill>
                <a:latin typeface="Arial" panose="020B0604020202020204" pitchFamily="34" charset="0"/>
                <a:cs typeface="Arial" panose="020B0604020202020204" pitchFamily="34" charset="0"/>
              </a:rPr>
              <a:t> J Med 2019;381:2032-42</a:t>
            </a:r>
          </a:p>
        </p:txBody>
      </p:sp>
      <p:pic>
        <p:nvPicPr>
          <p:cNvPr id="11" name="Picture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37651" y="6378318"/>
            <a:ext cx="400349" cy="416183"/>
          </a:xfrm>
          <a:prstGeom prst="rect">
            <a:avLst/>
          </a:prstGeom>
        </p:spPr>
      </p:pic>
      <p:pic>
        <p:nvPicPr>
          <p:cNvPr id="9" name="Content Placeholder 4"/>
          <p:cNvPicPr>
            <a:picLocks noChangeAspect="1"/>
          </p:cNvPicPr>
          <p:nvPr/>
        </p:nvPicPr>
        <p:blipFill rotWithShape="1">
          <a:blip r:embed="rId4"/>
          <a:srcRect b="61834"/>
          <a:stretch/>
        </p:blipFill>
        <p:spPr>
          <a:xfrm>
            <a:off x="444500" y="2350673"/>
            <a:ext cx="5676108" cy="3763698"/>
          </a:xfrm>
          <a:prstGeom prst="rect">
            <a:avLst/>
          </a:prstGeom>
          <a:ln>
            <a:solidFill>
              <a:schemeClr val="accent2"/>
            </a:solidFill>
          </a:ln>
        </p:spPr>
      </p:pic>
      <p:pic>
        <p:nvPicPr>
          <p:cNvPr id="10" name="Content Placeholder 4"/>
          <p:cNvPicPr>
            <a:picLocks noChangeAspect="1"/>
          </p:cNvPicPr>
          <p:nvPr/>
        </p:nvPicPr>
        <p:blipFill rotWithShape="1">
          <a:blip r:embed="rId4"/>
          <a:srcRect t="60618"/>
          <a:stretch/>
        </p:blipFill>
        <p:spPr bwMode="auto">
          <a:xfrm>
            <a:off x="6437160" y="2350673"/>
            <a:ext cx="5500840" cy="376369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748426" y="2002071"/>
            <a:ext cx="3091808" cy="323165"/>
          </a:xfrm>
          <a:prstGeom prst="rect">
            <a:avLst/>
          </a:prstGeom>
          <a:noFill/>
          <a:ln>
            <a:noFill/>
          </a:ln>
        </p:spPr>
        <p:txBody>
          <a:bodyPr wrap="none" rtlCol="0">
            <a:spAutoFit/>
          </a:bodyPr>
          <a:lstStyle/>
          <a:p>
            <a:pPr defTabSz="761970" eaLnBrk="0" fontAlgn="base" hangingPunct="0">
              <a:spcBef>
                <a:spcPct val="0"/>
              </a:spcBef>
              <a:spcAft>
                <a:spcPct val="0"/>
              </a:spcAft>
            </a:pPr>
            <a:r>
              <a:rPr lang="en-US" sz="1500" dirty="0">
                <a:solidFill>
                  <a:srgbClr val="ED7D31"/>
                </a:solidFill>
                <a:latin typeface="Calibri" panose="020F0502020204030204" pitchFamily="34" charset="0"/>
              </a:rPr>
              <a:t>BARC 2, 3 or 5 Bleeding at 12 Months</a:t>
            </a:r>
          </a:p>
        </p:txBody>
      </p:sp>
      <p:sp>
        <p:nvSpPr>
          <p:cNvPr id="13" name="TextBox 12"/>
          <p:cNvSpPr txBox="1"/>
          <p:nvPr/>
        </p:nvSpPr>
        <p:spPr>
          <a:xfrm>
            <a:off x="7893502" y="1932838"/>
            <a:ext cx="2611612" cy="323165"/>
          </a:xfrm>
          <a:prstGeom prst="rect">
            <a:avLst/>
          </a:prstGeom>
          <a:noFill/>
        </p:spPr>
        <p:txBody>
          <a:bodyPr wrap="none" rtlCol="0">
            <a:spAutoFit/>
          </a:bodyPr>
          <a:lstStyle/>
          <a:p>
            <a:pPr defTabSz="761970" eaLnBrk="0" fontAlgn="base" hangingPunct="0">
              <a:spcBef>
                <a:spcPct val="0"/>
              </a:spcBef>
              <a:spcAft>
                <a:spcPct val="0"/>
              </a:spcAft>
            </a:pPr>
            <a:r>
              <a:rPr lang="en-US" sz="1500" dirty="0">
                <a:solidFill>
                  <a:srgbClr val="ED7D31"/>
                </a:solidFill>
                <a:latin typeface="Calibri" panose="020F0502020204030204" pitchFamily="34" charset="0"/>
              </a:rPr>
              <a:t>Death, MI or CVA at 12 Months</a:t>
            </a:r>
          </a:p>
        </p:txBody>
      </p:sp>
    </p:spTree>
    <p:custDataLst>
      <p:tags r:id="rId1"/>
    </p:custDataLst>
    <p:extLst>
      <p:ext uri="{BB962C8B-B14F-4D97-AF65-F5344CB8AC3E}">
        <p14:creationId xmlns:p14="http://schemas.microsoft.com/office/powerpoint/2010/main" val="1249128998"/>
      </p:ext>
    </p:extLst>
  </p:cSld>
  <p:clrMapOvr>
    <a:masterClrMapping/>
  </p:clrMapOvr>
  <mc:AlternateContent xmlns:mc="http://schemas.openxmlformats.org/markup-compatibility/2006" xmlns:p14="http://schemas.microsoft.com/office/powerpoint/2010/main">
    <mc:Choice Requires="p14">
      <p:transition spd="slow" p14:dur="2000" advTm="68913"/>
    </mc:Choice>
    <mc:Fallback xmlns="">
      <p:transition spd="slow" advTm="68913"/>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A1442-4D6D-1049-8682-B309E82F8340}"/>
              </a:ext>
            </a:extLst>
          </p:cNvPr>
          <p:cNvSpPr>
            <a:spLocks noGrp="1"/>
          </p:cNvSpPr>
          <p:nvPr>
            <p:ph type="ctrTitle"/>
          </p:nvPr>
        </p:nvSpPr>
        <p:spPr>
          <a:xfrm>
            <a:off x="1206500" y="1185042"/>
            <a:ext cx="10731500" cy="761999"/>
          </a:xfrm>
        </p:spPr>
        <p:txBody>
          <a:bodyPr/>
          <a:lstStyle/>
          <a:p>
            <a:r>
              <a:rPr lang="en-US" sz="3333" b="0" dirty="0">
                <a:latin typeface="Arial" panose="020B0604020202020204" pitchFamily="34" charset="0"/>
                <a:cs typeface="Arial" panose="020B0604020202020204" pitchFamily="34" charset="0"/>
              </a:rPr>
              <a:t>P2Y12 Mono-therapy Trials</a:t>
            </a:r>
            <a:br>
              <a:rPr lang="en-US" sz="3333" b="0" dirty="0">
                <a:latin typeface="Arial" panose="020B0604020202020204" pitchFamily="34" charset="0"/>
                <a:cs typeface="Arial" panose="020B0604020202020204" pitchFamily="34" charset="0"/>
              </a:rPr>
            </a:br>
            <a:r>
              <a:rPr lang="en-US" sz="3333" b="0" dirty="0">
                <a:latin typeface="Arial" panose="020B0604020202020204" pitchFamily="34" charset="0"/>
                <a:cs typeface="Arial" panose="020B0604020202020204" pitchFamily="34" charset="0"/>
              </a:rPr>
              <a:t>P</a:t>
            </a:r>
            <a:r>
              <a:rPr lang="en-US" sz="3333" b="0" i="1" dirty="0">
                <a:latin typeface="Arial" panose="020B0604020202020204" pitchFamily="34" charset="0"/>
                <a:cs typeface="Arial" panose="020B0604020202020204" pitchFamily="34" charset="0"/>
              </a:rPr>
              <a:t>ooled Data</a:t>
            </a:r>
          </a:p>
        </p:txBody>
      </p:sp>
      <p:sp>
        <p:nvSpPr>
          <p:cNvPr id="4" name="TextBox 3">
            <a:extLst>
              <a:ext uri="{FF2B5EF4-FFF2-40B4-BE49-F238E27FC236}">
                <a16:creationId xmlns:a16="http://schemas.microsoft.com/office/drawing/2014/main" id="{637F7E4D-26BE-AB4B-9FD4-F47FBC175929}"/>
              </a:ext>
            </a:extLst>
          </p:cNvPr>
          <p:cNvSpPr txBox="1"/>
          <p:nvPr/>
        </p:nvSpPr>
        <p:spPr>
          <a:xfrm>
            <a:off x="571501" y="6467964"/>
            <a:ext cx="1997663" cy="246221"/>
          </a:xfrm>
          <a:prstGeom prst="rect">
            <a:avLst/>
          </a:prstGeom>
          <a:noFill/>
        </p:spPr>
        <p:txBody>
          <a:bodyPr wrap="none" rtlCol="0">
            <a:spAutoFit/>
          </a:bodyPr>
          <a:lstStyle/>
          <a:p>
            <a:pPr defTabSz="761970" eaLnBrk="0" fontAlgn="base" hangingPunct="0">
              <a:spcBef>
                <a:spcPct val="0"/>
              </a:spcBef>
              <a:spcAft>
                <a:spcPct val="0"/>
              </a:spcAft>
            </a:pPr>
            <a:r>
              <a:rPr lang="en-US" sz="1000" b="1" dirty="0">
                <a:solidFill>
                  <a:prstClr val="white"/>
                </a:solidFill>
                <a:latin typeface="Arial" panose="020B0604020202020204" pitchFamily="34" charset="0"/>
                <a:cs typeface="Arial" panose="020B0604020202020204" pitchFamily="34" charset="0"/>
              </a:rPr>
              <a:t>Circulation. 2020;142:538–545</a:t>
            </a:r>
          </a:p>
        </p:txBody>
      </p:sp>
      <p:pic>
        <p:nvPicPr>
          <p:cNvPr id="11" name="Picture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37651" y="6378318"/>
            <a:ext cx="400349" cy="416183"/>
          </a:xfrm>
          <a:prstGeom prst="rect">
            <a:avLst/>
          </a:prstGeom>
        </p:spPr>
      </p:pic>
      <p:pic>
        <p:nvPicPr>
          <p:cNvPr id="15" name="Content Placeholder 4"/>
          <p:cNvPicPr>
            <a:picLocks noChangeAspect="1"/>
          </p:cNvPicPr>
          <p:nvPr/>
        </p:nvPicPr>
        <p:blipFill>
          <a:blip r:embed="rId4"/>
          <a:stretch>
            <a:fillRect/>
          </a:stretch>
        </p:blipFill>
        <p:spPr>
          <a:xfrm>
            <a:off x="1714500" y="1947041"/>
            <a:ext cx="8881870" cy="4114293"/>
          </a:xfrm>
          <a:prstGeom prst="rect">
            <a:avLst/>
          </a:prstGeom>
          <a:ln>
            <a:solidFill>
              <a:schemeClr val="accent2"/>
            </a:solidFill>
          </a:ln>
        </p:spPr>
      </p:pic>
      <p:sp>
        <p:nvSpPr>
          <p:cNvPr id="3" name="Rectangle 2"/>
          <p:cNvSpPr/>
          <p:nvPr/>
        </p:nvSpPr>
        <p:spPr>
          <a:xfrm>
            <a:off x="3805935" y="4699000"/>
            <a:ext cx="2349500" cy="508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eaLnBrk="0" fontAlgn="base" hangingPunct="0">
              <a:spcBef>
                <a:spcPct val="0"/>
              </a:spcBef>
              <a:spcAft>
                <a:spcPct val="0"/>
              </a:spcAft>
            </a:pPr>
            <a:endParaRPr lang="en-US" sz="1500">
              <a:solidFill>
                <a:prstClr val="white"/>
              </a:solidFill>
              <a:latin typeface="Calibri" panose="020F0502020204030204"/>
            </a:endParaRPr>
          </a:p>
        </p:txBody>
      </p:sp>
      <p:sp>
        <p:nvSpPr>
          <p:cNvPr id="17" name="Rectangle 16"/>
          <p:cNvSpPr/>
          <p:nvPr/>
        </p:nvSpPr>
        <p:spPr>
          <a:xfrm>
            <a:off x="7008620" y="4731488"/>
            <a:ext cx="2476500" cy="4755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eaLnBrk="0" fontAlgn="base" hangingPunct="0">
              <a:spcBef>
                <a:spcPct val="0"/>
              </a:spcBef>
              <a:spcAft>
                <a:spcPct val="0"/>
              </a:spcAft>
            </a:pPr>
            <a:endParaRPr lang="en-US" sz="150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527812406"/>
      </p:ext>
    </p:extLst>
  </p:cSld>
  <p:clrMapOvr>
    <a:masterClrMapping/>
  </p:clrMapOvr>
  <mc:AlternateContent xmlns:mc="http://schemas.openxmlformats.org/markup-compatibility/2006" xmlns:p14="http://schemas.microsoft.com/office/powerpoint/2010/main">
    <mc:Choice Requires="p14">
      <p:transition spd="slow" p14:dur="2000" advTm="68913"/>
    </mc:Choice>
    <mc:Fallback xmlns="">
      <p:transition spd="slow" advTm="689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lide Number Placeholder 3">
            <a:extLst>
              <a:ext uri="{FF2B5EF4-FFF2-40B4-BE49-F238E27FC236}">
                <a16:creationId xmlns:a16="http://schemas.microsoft.com/office/drawing/2014/main" id="{DAB3C805-2354-47D6-B755-BD74992DFCEC}"/>
              </a:ext>
              <a:ext uri="{C183D7F6-B498-43B3-948B-1728B52AA6E4}">
                <adec:decorative xmlns:adec="http://schemas.microsoft.com/office/drawing/2017/decorative" val="1"/>
              </a:ext>
            </a:extLst>
          </p:cNvPr>
          <p:cNvSpPr>
            <a:spLocks noGrp="1"/>
          </p:cNvSpPr>
          <p:nvPr>
            <p:ph type="sldNum" sz="quarter" idx="4"/>
          </p:nvPr>
        </p:nvSpPr>
        <p:spPr>
          <a:prstGeom prst="rect">
            <a:avLst/>
          </a:prstGeom>
        </p:spPr>
        <p:txBody>
          <a:bodyPr/>
          <a:lstStyle/>
          <a:p>
            <a:pPr defTabSz="761970" eaLnBrk="0" fontAlgn="base" hangingPunct="0">
              <a:spcBef>
                <a:spcPct val="0"/>
              </a:spcBef>
              <a:spcAft>
                <a:spcPct val="0"/>
              </a:spcAft>
            </a:pPr>
            <a:fld id="{FDAF4333-7328-E84F-9F6D-15A5075E3AB3}" type="slidenum">
              <a:rPr lang="en-US"/>
              <a:pPr defTabSz="761970" eaLnBrk="0" fontAlgn="base" hangingPunct="0">
                <a:spcBef>
                  <a:spcPct val="0"/>
                </a:spcBef>
                <a:spcAft>
                  <a:spcPct val="0"/>
                </a:spcAft>
              </a:pPr>
              <a:t>35</a:t>
            </a:fld>
            <a:endParaRPr lang="en-US" dirty="0"/>
          </a:p>
        </p:txBody>
      </p:sp>
      <p:sp>
        <p:nvSpPr>
          <p:cNvPr id="46" name="Rectangle 45" descr="This flowchart, Figure 7, provides recommendation-based guidance on the use of dual antiplatelet therapy for patients after percutaneous coronary intervention. &#10;First, the patient undergoes percutaneous coronary intervention, which may be in the context of stable ischemic heart disease or acute coronary syndrome. &#10;For stable ischemic heart disease, the recommended duration of dual antiplatelet therapy depends on whether 1) drug-eluting stents or 2) bare metal stents are deployed. &#10;For #1, drug-eluting stents, the Class 1 recommendation is to use dual antiplatelet therapy with aspirin plus clopidogrel for at least 6 months after intervention. For patients with high risk of bleeding or overt bleeding on dual antiplatelet therapy, discontinuation of P2Y12 after 3 months may be reasonable as a Class 2b recommendation. For patients without high risk of bleeding or significant overt bleeding on dual antiplatelet therapy, continuation of dual antiplatelet therapy beyond 6 months may be reasonable as a Class 2b recommendation. Alternatively, after 1-3 months of dual antiplatelet therapy, discontinuation of aspirin with continued P2Y12 monotherapy represents a Class 2a recommendation.&#10;For #2, bare metal stents, the Class 1 recommendation is to use dual antiplatelet therapy with aspirin plus clopidogrel for at least 1 month after intervention. For patients without high risk of bleeding or significant overt bleeding on dual antiplatelet therapy, continuation of dual antiplatelet therapy beyond 1 month may be reasonable as a Class 2b recommendation. &#10;For acute coronary syndrome, the Class 1 recommendation is to use dual antiplatelet therapy with aspirin plus clopidogrel or prasugrel or ticagrelor for at least 12 months after intervention. For patients with high risk of bleeding or overt bleeding on dual antiplatelet therapy, discontinuation of P2Y12 after 6 months my be reasonable as a Class 2b recommendation. For patients without high risk of bleeding or significant overt bleeding on dual antiplatelet therapy, continuation of dual antiplatelet therapy beyond 1 year may be reasonable as a Class 2b recommendation. Alternatively, after 1-3 months of dual antiplatelet therapy, discontinuation of aspirin with continued P2Y12 monotherapy represents a Class 2a recommendation.  &#10;">
            <a:extLst>
              <a:ext uri="{FF2B5EF4-FFF2-40B4-BE49-F238E27FC236}">
                <a16:creationId xmlns:a16="http://schemas.microsoft.com/office/drawing/2014/main" id="{C230A601-FE04-4D16-9662-68205DB49236}"/>
              </a:ext>
            </a:extLst>
          </p:cNvPr>
          <p:cNvSpPr/>
          <p:nvPr/>
        </p:nvSpPr>
        <p:spPr>
          <a:xfrm>
            <a:off x="838201" y="1412100"/>
            <a:ext cx="9923929" cy="4235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eaLnBrk="0" fontAlgn="base" hangingPunct="0">
              <a:spcBef>
                <a:spcPct val="0"/>
              </a:spcBef>
              <a:spcAft>
                <a:spcPct val="0"/>
              </a:spcAft>
            </a:pPr>
            <a:endParaRPr lang="en-US" sz="1500" dirty="0">
              <a:solidFill>
                <a:prstClr val="white"/>
              </a:solidFill>
              <a:latin typeface="Calibri" panose="020F0502020204030204"/>
            </a:endParaRPr>
          </a:p>
        </p:txBody>
      </p:sp>
      <p:cxnSp>
        <p:nvCxnSpPr>
          <p:cNvPr id="7" name="Straight Arrow Connector 6">
            <a:extLst>
              <a:ext uri="{FF2B5EF4-FFF2-40B4-BE49-F238E27FC236}">
                <a16:creationId xmlns:a16="http://schemas.microsoft.com/office/drawing/2014/main" id="{B57022F4-F3B9-497B-B6CF-CE5A0D5B23A5}"/>
              </a:ext>
              <a:ext uri="{C183D7F6-B498-43B3-948B-1728B52AA6E4}">
                <adec:decorative xmlns:adec="http://schemas.microsoft.com/office/drawing/2017/decorative" val="1"/>
              </a:ext>
            </a:extLst>
          </p:cNvPr>
          <p:cNvCxnSpPr>
            <a:cxnSpLocks/>
          </p:cNvCxnSpPr>
          <p:nvPr/>
        </p:nvCxnSpPr>
        <p:spPr>
          <a:xfrm>
            <a:off x="4552681" y="4205070"/>
            <a:ext cx="0" cy="43313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DB81F96-2C41-4E8F-A89C-E88598B9ABB2}"/>
              </a:ext>
              <a:ext uri="{C183D7F6-B498-43B3-948B-1728B52AA6E4}">
                <adec:decorative xmlns:adec="http://schemas.microsoft.com/office/drawing/2017/decorative" val="1"/>
              </a:ext>
            </a:extLst>
          </p:cNvPr>
          <p:cNvSpPr txBox="1"/>
          <p:nvPr/>
        </p:nvSpPr>
        <p:spPr>
          <a:xfrm>
            <a:off x="5432764" y="891532"/>
            <a:ext cx="2650043" cy="277000"/>
          </a:xfrm>
          <a:prstGeom prst="rect">
            <a:avLst/>
          </a:prstGeom>
          <a:solidFill>
            <a:schemeClr val="accent1">
              <a:lumMod val="75000"/>
            </a:schemeClr>
          </a:solidFill>
          <a:ln w="25400">
            <a:noFill/>
          </a:ln>
        </p:spPr>
        <p:txBody>
          <a:bodyPr spcFirstLastPara="0" lIns="0" tIns="0" rIns="0" bIns="0" anchor="ctr"/>
          <a:lstStyle>
            <a:defPPr>
              <a:defRPr lang="en-US"/>
            </a:defPPr>
            <a:lvl1pPr marR="0" lvl="0" indent="0" algn="ctr" fontAlgn="auto" hangingPunct="0">
              <a:lnSpc>
                <a:spcPct val="9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Lub Dub Bold" panose="020B0803030403020204" pitchFamily="34" charset="0"/>
              </a:defRPr>
            </a:lvl1pPr>
          </a:lstStyle>
          <a:p>
            <a:pPr defTabSz="914363">
              <a:defRPr/>
            </a:pPr>
            <a:r>
              <a:rPr lang="en-US" sz="1400" dirty="0"/>
              <a:t>Patients Undergoing PCI</a:t>
            </a:r>
          </a:p>
        </p:txBody>
      </p:sp>
      <p:cxnSp>
        <p:nvCxnSpPr>
          <p:cNvPr id="9" name="Straight Arrow Connector 8">
            <a:extLst>
              <a:ext uri="{FF2B5EF4-FFF2-40B4-BE49-F238E27FC236}">
                <a16:creationId xmlns:a16="http://schemas.microsoft.com/office/drawing/2014/main" id="{0FBE2CC0-A8E5-4E99-B444-08495E3F0A58}"/>
              </a:ext>
              <a:ext uri="{C183D7F6-B498-43B3-948B-1728B52AA6E4}">
                <adec:decorative xmlns:adec="http://schemas.microsoft.com/office/drawing/2017/decorative" val="1"/>
              </a:ext>
            </a:extLst>
          </p:cNvPr>
          <p:cNvCxnSpPr>
            <a:cxnSpLocks/>
          </p:cNvCxnSpPr>
          <p:nvPr/>
        </p:nvCxnSpPr>
        <p:spPr>
          <a:xfrm>
            <a:off x="4572626" y="2061644"/>
            <a:ext cx="0" cy="18288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0588170-740E-4092-B10F-E456C5FDE181}"/>
              </a:ext>
              <a:ext uri="{C183D7F6-B498-43B3-948B-1728B52AA6E4}">
                <adec:decorative xmlns:adec="http://schemas.microsoft.com/office/drawing/2017/decorative" val="1"/>
              </a:ext>
            </a:extLst>
          </p:cNvPr>
          <p:cNvSpPr txBox="1"/>
          <p:nvPr/>
        </p:nvSpPr>
        <p:spPr>
          <a:xfrm>
            <a:off x="4812494" y="1435162"/>
            <a:ext cx="983305" cy="177347"/>
          </a:xfrm>
          <a:prstGeom prst="rect">
            <a:avLst/>
          </a:prstGeom>
          <a:solidFill>
            <a:schemeClr val="bg1">
              <a:lumMod val="85000"/>
            </a:schemeClr>
          </a:solidFill>
          <a:ln w="25400">
            <a:solidFill>
              <a:srgbClr val="D9D9D9"/>
            </a:solidFill>
          </a:ln>
        </p:spPr>
        <p:txBody>
          <a:bodyPr spcFirstLastPara="0" lIns="0" tIns="0" rIns="0" bIns="0" anchor="ctr"/>
          <a:lstStyle>
            <a:defPPr>
              <a:defRPr lang="en-US"/>
            </a:defPPr>
            <a:lvl1pPr marR="0" lvl="0" indent="0" algn="ctr" fontAlgn="auto" hangingPunct="0">
              <a:lnSpc>
                <a:spcPct val="90000"/>
              </a:lnSpc>
              <a:spcBef>
                <a:spcPts val="0"/>
              </a:spcBef>
              <a:spcAft>
                <a:spcPts val="0"/>
              </a:spcAft>
              <a:buClrTx/>
              <a:buSzTx/>
              <a:buFontTx/>
              <a:buNone/>
              <a:tabLst/>
              <a:defRPr kumimoji="0" sz="1400" b="0" i="0" u="none" strike="noStrike" cap="none" spc="0" normalizeH="0" baseline="0">
                <a:ln>
                  <a:noFill/>
                </a:ln>
                <a:solidFill>
                  <a:srgbClr val="292929"/>
                </a:solidFill>
                <a:effectLst/>
                <a:uLnTx/>
                <a:uFillTx/>
                <a:latin typeface="Lub Dub Bold" panose="020B0803030403020204" pitchFamily="34" charset="0"/>
                <a:cs typeface="Lato"/>
              </a:defRPr>
            </a:lvl1pPr>
          </a:lstStyle>
          <a:p>
            <a:pPr defTabSz="914363">
              <a:defRPr/>
            </a:pPr>
            <a:r>
              <a:rPr lang="en-US" dirty="0"/>
              <a:t>SIHD</a:t>
            </a:r>
          </a:p>
        </p:txBody>
      </p:sp>
      <p:cxnSp>
        <p:nvCxnSpPr>
          <p:cNvPr id="11" name="Connector: Elbow 10">
            <a:extLst>
              <a:ext uri="{FF2B5EF4-FFF2-40B4-BE49-F238E27FC236}">
                <a16:creationId xmlns:a16="http://schemas.microsoft.com/office/drawing/2014/main" id="{1AB8E85F-17B1-4D04-8263-1528F872B83A}"/>
              </a:ext>
              <a:ext uri="{C183D7F6-B498-43B3-948B-1728B52AA6E4}">
                <adec:decorative xmlns:adec="http://schemas.microsoft.com/office/drawing/2017/decorative" val="1"/>
              </a:ext>
            </a:extLst>
          </p:cNvPr>
          <p:cNvCxnSpPr>
            <a:cxnSpLocks/>
          </p:cNvCxnSpPr>
          <p:nvPr/>
        </p:nvCxnSpPr>
        <p:spPr>
          <a:xfrm rot="5400000" flipH="1" flipV="1">
            <a:off x="5889104" y="569001"/>
            <a:ext cx="274320" cy="1463040"/>
          </a:xfrm>
          <a:prstGeom prst="bentConnector3">
            <a:avLst>
              <a:gd name="adj1" fmla="val 64562"/>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CA8C9606-E4BC-4DE3-8570-81E642D7D133}"/>
              </a:ext>
              <a:ext uri="{C183D7F6-B498-43B3-948B-1728B52AA6E4}">
                <adec:decorative xmlns:adec="http://schemas.microsoft.com/office/drawing/2017/decorative" val="1"/>
              </a:ext>
            </a:extLst>
          </p:cNvPr>
          <p:cNvCxnSpPr>
            <a:cxnSpLocks/>
          </p:cNvCxnSpPr>
          <p:nvPr/>
        </p:nvCxnSpPr>
        <p:spPr>
          <a:xfrm rot="16200000" flipV="1">
            <a:off x="7352145" y="566481"/>
            <a:ext cx="274320" cy="1463040"/>
          </a:xfrm>
          <a:prstGeom prst="bentConnector3">
            <a:avLst>
              <a:gd name="adj1" fmla="val 64488"/>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5097BE8-7A6A-4B21-8434-21BDA8B869C6}"/>
              </a:ext>
              <a:ext uri="{C183D7F6-B498-43B3-948B-1728B52AA6E4}">
                <adec:decorative xmlns:adec="http://schemas.microsoft.com/office/drawing/2017/decorative" val="1"/>
              </a:ext>
            </a:extLst>
          </p:cNvPr>
          <p:cNvSpPr txBox="1"/>
          <p:nvPr/>
        </p:nvSpPr>
        <p:spPr>
          <a:xfrm>
            <a:off x="7729173" y="1435162"/>
            <a:ext cx="983305" cy="177347"/>
          </a:xfrm>
          <a:prstGeom prst="rect">
            <a:avLst/>
          </a:prstGeom>
          <a:solidFill>
            <a:schemeClr val="bg1">
              <a:lumMod val="85000"/>
            </a:schemeClr>
          </a:solidFill>
          <a:ln w="25400">
            <a:solidFill>
              <a:srgbClr val="D9D9D9"/>
            </a:solidFill>
          </a:ln>
        </p:spPr>
        <p:txBody>
          <a:bodyPr spcFirstLastPara="0" lIns="0" tIns="0" rIns="0" bIns="0" anchor="ctr"/>
          <a:lstStyle>
            <a:defPPr>
              <a:defRPr lang="en-US"/>
            </a:defPPr>
            <a:lvl1pPr marR="0" lvl="0" indent="0" algn="ctr" fontAlgn="auto" hangingPunct="0">
              <a:lnSpc>
                <a:spcPct val="90000"/>
              </a:lnSpc>
              <a:spcBef>
                <a:spcPts val="0"/>
              </a:spcBef>
              <a:spcAft>
                <a:spcPts val="0"/>
              </a:spcAft>
              <a:buClrTx/>
              <a:buSzTx/>
              <a:buFontTx/>
              <a:buNone/>
              <a:tabLst/>
              <a:defRPr kumimoji="0" sz="1400" b="0" i="0" u="none" strike="noStrike" cap="none" spc="0" normalizeH="0" baseline="0">
                <a:ln>
                  <a:noFill/>
                </a:ln>
                <a:solidFill>
                  <a:srgbClr val="292929"/>
                </a:solidFill>
                <a:effectLst/>
                <a:uLnTx/>
                <a:uFillTx/>
                <a:latin typeface="Lub Dub Bold" panose="020B0803030403020204" pitchFamily="34" charset="0"/>
                <a:cs typeface="Lato"/>
              </a:defRPr>
            </a:lvl1pPr>
          </a:lstStyle>
          <a:p>
            <a:pPr defTabSz="914363">
              <a:defRPr/>
            </a:pPr>
            <a:r>
              <a:rPr lang="en-US" dirty="0"/>
              <a:t>ACS</a:t>
            </a:r>
          </a:p>
        </p:txBody>
      </p:sp>
      <p:cxnSp>
        <p:nvCxnSpPr>
          <p:cNvPr id="14" name="Connector: Elbow 13">
            <a:extLst>
              <a:ext uri="{FF2B5EF4-FFF2-40B4-BE49-F238E27FC236}">
                <a16:creationId xmlns:a16="http://schemas.microsoft.com/office/drawing/2014/main" id="{98208DBA-EB5E-48A4-8381-CABD687A196E}"/>
              </a:ext>
              <a:ext uri="{C183D7F6-B498-43B3-948B-1728B52AA6E4}">
                <adec:decorative xmlns:adec="http://schemas.microsoft.com/office/drawing/2017/decorative" val="1"/>
              </a:ext>
            </a:extLst>
          </p:cNvPr>
          <p:cNvCxnSpPr>
            <a:cxnSpLocks/>
          </p:cNvCxnSpPr>
          <p:nvPr/>
        </p:nvCxnSpPr>
        <p:spPr>
          <a:xfrm rot="5400000" flipH="1" flipV="1">
            <a:off x="4801227" y="1387573"/>
            <a:ext cx="274320" cy="731520"/>
          </a:xfrm>
          <a:prstGeom prst="bentConnector3">
            <a:avLst>
              <a:gd name="adj1" fmla="val 68034"/>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BB339EAA-72CF-4468-BFAD-35AA99D2EDBD}"/>
              </a:ext>
              <a:ext uri="{C183D7F6-B498-43B3-948B-1728B52AA6E4}">
                <adec:decorative xmlns:adec="http://schemas.microsoft.com/office/drawing/2017/decorative" val="1"/>
              </a:ext>
            </a:extLst>
          </p:cNvPr>
          <p:cNvCxnSpPr>
            <a:cxnSpLocks/>
          </p:cNvCxnSpPr>
          <p:nvPr/>
        </p:nvCxnSpPr>
        <p:spPr>
          <a:xfrm rot="16200000" flipV="1">
            <a:off x="5532748" y="1385053"/>
            <a:ext cx="274320" cy="731520"/>
          </a:xfrm>
          <a:prstGeom prst="bentConnector3">
            <a:avLst>
              <a:gd name="adj1" fmla="val 64562"/>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65523F4-475F-4407-A539-05F523797197}"/>
              </a:ext>
              <a:ext uri="{C183D7F6-B498-43B3-948B-1728B52AA6E4}">
                <adec:decorative xmlns:adec="http://schemas.microsoft.com/office/drawing/2017/decorative" val="1"/>
              </a:ext>
            </a:extLst>
          </p:cNvPr>
          <p:cNvSpPr txBox="1"/>
          <p:nvPr/>
        </p:nvSpPr>
        <p:spPr>
          <a:xfrm>
            <a:off x="4080974" y="1896425"/>
            <a:ext cx="983305" cy="179878"/>
          </a:xfrm>
          <a:prstGeom prst="rect">
            <a:avLst/>
          </a:prstGeom>
          <a:solidFill>
            <a:schemeClr val="bg1">
              <a:lumMod val="85000"/>
            </a:schemeClr>
          </a:solidFill>
          <a:ln w="25400">
            <a:solidFill>
              <a:srgbClr val="D9D9D9"/>
            </a:solidFill>
          </a:ln>
        </p:spPr>
        <p:txBody>
          <a:bodyPr spcFirstLastPara="0" lIns="0" tIns="0" rIns="0" bIns="0" anchor="ctr"/>
          <a:lstStyle>
            <a:defPPr>
              <a:defRPr lang="en-US"/>
            </a:defPPr>
            <a:lvl1pPr marR="0" lvl="0" indent="0" algn="ctr" fontAlgn="auto" hangingPunct="0">
              <a:lnSpc>
                <a:spcPct val="90000"/>
              </a:lnSpc>
              <a:spcBef>
                <a:spcPts val="0"/>
              </a:spcBef>
              <a:spcAft>
                <a:spcPts val="0"/>
              </a:spcAft>
              <a:buClrTx/>
              <a:buSzTx/>
              <a:buFontTx/>
              <a:buNone/>
              <a:tabLst/>
              <a:defRPr kumimoji="0" sz="1400" b="0" i="0" u="none" strike="noStrike" cap="none" spc="0" normalizeH="0" baseline="0">
                <a:ln>
                  <a:noFill/>
                </a:ln>
                <a:solidFill>
                  <a:srgbClr val="292929"/>
                </a:solidFill>
                <a:effectLst/>
                <a:uLnTx/>
                <a:uFillTx/>
                <a:latin typeface="Lub Dub Bold" panose="020B0803030403020204" pitchFamily="34" charset="0"/>
                <a:cs typeface="Lato"/>
              </a:defRPr>
            </a:lvl1pPr>
          </a:lstStyle>
          <a:p>
            <a:pPr defTabSz="914363">
              <a:defRPr/>
            </a:pPr>
            <a:r>
              <a:rPr lang="en-US" dirty="0"/>
              <a:t>DES</a:t>
            </a:r>
          </a:p>
        </p:txBody>
      </p:sp>
      <p:sp>
        <p:nvSpPr>
          <p:cNvPr id="17" name="TextBox 16">
            <a:extLst>
              <a:ext uri="{FF2B5EF4-FFF2-40B4-BE49-F238E27FC236}">
                <a16:creationId xmlns:a16="http://schemas.microsoft.com/office/drawing/2014/main" id="{486985EF-E646-404B-BD55-B01109B2A496}"/>
              </a:ext>
              <a:ext uri="{C183D7F6-B498-43B3-948B-1728B52AA6E4}">
                <adec:decorative xmlns:adec="http://schemas.microsoft.com/office/drawing/2017/decorative" val="1"/>
              </a:ext>
            </a:extLst>
          </p:cNvPr>
          <p:cNvSpPr txBox="1"/>
          <p:nvPr/>
        </p:nvSpPr>
        <p:spPr>
          <a:xfrm>
            <a:off x="5544009" y="1896425"/>
            <a:ext cx="983305" cy="179878"/>
          </a:xfrm>
          <a:prstGeom prst="rect">
            <a:avLst/>
          </a:prstGeom>
          <a:solidFill>
            <a:schemeClr val="bg1">
              <a:lumMod val="85000"/>
            </a:schemeClr>
          </a:solidFill>
          <a:ln w="25400">
            <a:solidFill>
              <a:srgbClr val="D9D9D9"/>
            </a:solidFill>
          </a:ln>
        </p:spPr>
        <p:txBody>
          <a:bodyPr spcFirstLastPara="0" lIns="0" tIns="0" rIns="0" bIns="0" anchor="ctr"/>
          <a:lstStyle>
            <a:defPPr>
              <a:defRPr lang="en-US"/>
            </a:defPPr>
            <a:lvl1pPr marR="0" lvl="0" indent="0" algn="ctr" fontAlgn="auto" hangingPunct="0">
              <a:lnSpc>
                <a:spcPct val="90000"/>
              </a:lnSpc>
              <a:spcBef>
                <a:spcPts val="0"/>
              </a:spcBef>
              <a:spcAft>
                <a:spcPts val="0"/>
              </a:spcAft>
              <a:buClrTx/>
              <a:buSzTx/>
              <a:buFontTx/>
              <a:buNone/>
              <a:tabLst/>
              <a:defRPr kumimoji="0" sz="1400" b="0" i="0" u="none" strike="noStrike" cap="none" spc="0" normalizeH="0" baseline="0">
                <a:ln>
                  <a:noFill/>
                </a:ln>
                <a:solidFill>
                  <a:srgbClr val="292929"/>
                </a:solidFill>
                <a:effectLst/>
                <a:uLnTx/>
                <a:uFillTx/>
                <a:latin typeface="Lub Dub Bold" panose="020B0803030403020204" pitchFamily="34" charset="0"/>
                <a:cs typeface="Lato"/>
              </a:defRPr>
            </a:lvl1pPr>
          </a:lstStyle>
          <a:p>
            <a:pPr defTabSz="914363">
              <a:defRPr/>
            </a:pPr>
            <a:r>
              <a:rPr lang="en-US" dirty="0"/>
              <a:t>BMS</a:t>
            </a:r>
          </a:p>
        </p:txBody>
      </p:sp>
      <p:sp>
        <p:nvSpPr>
          <p:cNvPr id="18" name="TextBox 17">
            <a:extLst>
              <a:ext uri="{FF2B5EF4-FFF2-40B4-BE49-F238E27FC236}">
                <a16:creationId xmlns:a16="http://schemas.microsoft.com/office/drawing/2014/main" id="{E682E4E9-CE26-4008-ADA0-C86EF2D7C046}"/>
              </a:ext>
              <a:ext uri="{C183D7F6-B498-43B3-948B-1728B52AA6E4}">
                <adec:decorative xmlns:adec="http://schemas.microsoft.com/office/drawing/2017/decorative" val="1"/>
              </a:ext>
            </a:extLst>
          </p:cNvPr>
          <p:cNvSpPr txBox="1"/>
          <p:nvPr/>
        </p:nvSpPr>
        <p:spPr>
          <a:xfrm>
            <a:off x="556077" y="2303288"/>
            <a:ext cx="746988" cy="277000"/>
          </a:xfrm>
          <a:prstGeom prst="rect">
            <a:avLst/>
          </a:prstGeom>
          <a:solidFill>
            <a:schemeClr val="accent1">
              <a:lumMod val="75000"/>
            </a:schemeClr>
          </a:solidFill>
          <a:ln w="25400">
            <a:noFill/>
          </a:ln>
        </p:spPr>
        <p:txBody>
          <a:bodyPr spcFirstLastPara="0" lIns="0" tIns="0" rIns="0" bIns="0" anchor="ctr"/>
          <a:lstStyle>
            <a:defPPr>
              <a:defRPr lang="en-US"/>
            </a:defPPr>
            <a:lvl1pPr marR="0" lvl="0" indent="0" algn="ctr" fontAlgn="auto" hangingPunct="0">
              <a:lnSpc>
                <a:spcPct val="9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Lub Dub Bold" panose="020B0803030403020204" pitchFamily="34" charset="0"/>
              </a:defRPr>
            </a:lvl1pPr>
          </a:lstStyle>
          <a:p>
            <a:pPr defTabSz="914363">
              <a:defRPr/>
            </a:pPr>
            <a:r>
              <a:rPr lang="en-US" sz="1400" b="0" dirty="0"/>
              <a:t>0 mo</a:t>
            </a:r>
          </a:p>
        </p:txBody>
      </p:sp>
      <p:cxnSp>
        <p:nvCxnSpPr>
          <p:cNvPr id="19" name="Straight Connector 18">
            <a:extLst>
              <a:ext uri="{FF2B5EF4-FFF2-40B4-BE49-F238E27FC236}">
                <a16:creationId xmlns:a16="http://schemas.microsoft.com/office/drawing/2014/main" id="{A4C6E0E6-7908-4867-9EEE-E64CBEB65620}"/>
              </a:ext>
              <a:ext uri="{C183D7F6-B498-43B3-948B-1728B52AA6E4}">
                <adec:decorative xmlns:adec="http://schemas.microsoft.com/office/drawing/2017/decorative" val="1"/>
              </a:ext>
            </a:extLst>
          </p:cNvPr>
          <p:cNvCxnSpPr>
            <a:cxnSpLocks/>
            <a:stCxn id="18" idx="3"/>
          </p:cNvCxnSpPr>
          <p:nvPr/>
        </p:nvCxnSpPr>
        <p:spPr>
          <a:xfrm>
            <a:off x="1303064" y="2441788"/>
            <a:ext cx="10241280"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C653E976-D462-42C8-9952-DBCFE1A5BD85}"/>
              </a:ext>
              <a:ext uri="{C183D7F6-B498-43B3-948B-1728B52AA6E4}">
                <adec:decorative xmlns:adec="http://schemas.microsoft.com/office/drawing/2017/decorative" val="1"/>
              </a:ext>
            </a:extLst>
          </p:cNvPr>
          <p:cNvSpPr txBox="1"/>
          <p:nvPr/>
        </p:nvSpPr>
        <p:spPr>
          <a:xfrm>
            <a:off x="556077" y="2676823"/>
            <a:ext cx="746988" cy="277000"/>
          </a:xfrm>
          <a:prstGeom prst="rect">
            <a:avLst/>
          </a:prstGeom>
          <a:solidFill>
            <a:schemeClr val="accent1">
              <a:lumMod val="75000"/>
            </a:schemeClr>
          </a:solidFill>
          <a:ln w="25400">
            <a:noFill/>
          </a:ln>
        </p:spPr>
        <p:txBody>
          <a:bodyPr spcFirstLastPara="0" lIns="0" tIns="0" rIns="0" bIns="0" anchor="ctr"/>
          <a:lstStyle>
            <a:defPPr>
              <a:defRPr lang="en-US"/>
            </a:defPPr>
            <a:lvl1pPr marR="0" lvl="0" indent="0" algn="ctr" fontAlgn="auto" hangingPunct="0">
              <a:lnSpc>
                <a:spcPct val="9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Lub Dub Bold" panose="020B0803030403020204" pitchFamily="34" charset="0"/>
              </a:defRPr>
            </a:lvl1pPr>
          </a:lstStyle>
          <a:p>
            <a:pPr defTabSz="914363">
              <a:defRPr/>
            </a:pPr>
            <a:r>
              <a:rPr lang="en-US" sz="1400" b="0" dirty="0"/>
              <a:t>1 mo</a:t>
            </a:r>
          </a:p>
        </p:txBody>
      </p:sp>
      <p:cxnSp>
        <p:nvCxnSpPr>
          <p:cNvPr id="21" name="Straight Connector 20">
            <a:extLst>
              <a:ext uri="{FF2B5EF4-FFF2-40B4-BE49-F238E27FC236}">
                <a16:creationId xmlns:a16="http://schemas.microsoft.com/office/drawing/2014/main" id="{77B69502-5C03-49CE-89CC-89FA82FD85D2}"/>
              </a:ext>
              <a:ext uri="{C183D7F6-B498-43B3-948B-1728B52AA6E4}">
                <adec:decorative xmlns:adec="http://schemas.microsoft.com/office/drawing/2017/decorative" val="1"/>
              </a:ext>
            </a:extLst>
          </p:cNvPr>
          <p:cNvCxnSpPr>
            <a:cxnSpLocks/>
            <a:stCxn id="20" idx="3"/>
          </p:cNvCxnSpPr>
          <p:nvPr/>
        </p:nvCxnSpPr>
        <p:spPr>
          <a:xfrm>
            <a:off x="1303064" y="2815323"/>
            <a:ext cx="10241280"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A1D4FC4E-A587-420E-99B4-AAFEE40628A8}"/>
              </a:ext>
              <a:ext uri="{C183D7F6-B498-43B3-948B-1728B52AA6E4}">
                <adec:decorative xmlns:adec="http://schemas.microsoft.com/office/drawing/2017/decorative" val="1"/>
              </a:ext>
            </a:extLst>
          </p:cNvPr>
          <p:cNvSpPr txBox="1"/>
          <p:nvPr/>
        </p:nvSpPr>
        <p:spPr>
          <a:xfrm>
            <a:off x="556077" y="3650796"/>
            <a:ext cx="746988" cy="277000"/>
          </a:xfrm>
          <a:prstGeom prst="rect">
            <a:avLst/>
          </a:prstGeom>
          <a:solidFill>
            <a:schemeClr val="accent1">
              <a:lumMod val="75000"/>
            </a:schemeClr>
          </a:solidFill>
          <a:ln w="25400">
            <a:noFill/>
          </a:ln>
        </p:spPr>
        <p:txBody>
          <a:bodyPr spcFirstLastPara="0" lIns="0" tIns="0" rIns="0" bIns="0" anchor="ctr"/>
          <a:lstStyle>
            <a:defPPr>
              <a:defRPr lang="en-US"/>
            </a:defPPr>
            <a:lvl1pPr marR="0" lvl="0" indent="0" algn="ctr" fontAlgn="auto" hangingPunct="0">
              <a:lnSpc>
                <a:spcPct val="9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Lub Dub Bold" panose="020B0803030403020204" pitchFamily="34" charset="0"/>
              </a:defRPr>
            </a:lvl1pPr>
          </a:lstStyle>
          <a:p>
            <a:pPr defTabSz="914363">
              <a:defRPr/>
            </a:pPr>
            <a:r>
              <a:rPr lang="en-US" sz="1400" b="0" dirty="0"/>
              <a:t>3 mo</a:t>
            </a:r>
          </a:p>
        </p:txBody>
      </p:sp>
      <p:cxnSp>
        <p:nvCxnSpPr>
          <p:cNvPr id="23" name="Straight Connector 22">
            <a:extLst>
              <a:ext uri="{FF2B5EF4-FFF2-40B4-BE49-F238E27FC236}">
                <a16:creationId xmlns:a16="http://schemas.microsoft.com/office/drawing/2014/main" id="{81D8B986-5D1A-4A1D-B7B2-E6FF99176910}"/>
              </a:ext>
              <a:ext uri="{C183D7F6-B498-43B3-948B-1728B52AA6E4}">
                <adec:decorative xmlns:adec="http://schemas.microsoft.com/office/drawing/2017/decorative" val="1"/>
              </a:ext>
            </a:extLst>
          </p:cNvPr>
          <p:cNvCxnSpPr>
            <a:cxnSpLocks/>
            <a:stCxn id="22" idx="3"/>
          </p:cNvCxnSpPr>
          <p:nvPr/>
        </p:nvCxnSpPr>
        <p:spPr>
          <a:xfrm>
            <a:off x="1303064" y="3789296"/>
            <a:ext cx="10241280"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7B84D62D-49F0-4E38-8245-43361CBBD1A6}"/>
              </a:ext>
              <a:ext uri="{C183D7F6-B498-43B3-948B-1728B52AA6E4}">
                <adec:decorative xmlns:adec="http://schemas.microsoft.com/office/drawing/2017/decorative" val="1"/>
              </a:ext>
            </a:extLst>
          </p:cNvPr>
          <p:cNvSpPr txBox="1"/>
          <p:nvPr/>
        </p:nvSpPr>
        <p:spPr>
          <a:xfrm>
            <a:off x="556077" y="4144639"/>
            <a:ext cx="746988" cy="277000"/>
          </a:xfrm>
          <a:prstGeom prst="rect">
            <a:avLst/>
          </a:prstGeom>
          <a:solidFill>
            <a:schemeClr val="accent1">
              <a:lumMod val="75000"/>
            </a:schemeClr>
          </a:solidFill>
          <a:ln w="25400">
            <a:noFill/>
          </a:ln>
        </p:spPr>
        <p:txBody>
          <a:bodyPr spcFirstLastPara="0" lIns="0" tIns="0" rIns="0" bIns="0" anchor="ctr"/>
          <a:lstStyle>
            <a:defPPr>
              <a:defRPr lang="en-US"/>
            </a:defPPr>
            <a:lvl1pPr marR="0" lvl="0" indent="0" algn="ctr" fontAlgn="auto" hangingPunct="0">
              <a:lnSpc>
                <a:spcPct val="9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Lub Dub Bold" panose="020B0803030403020204" pitchFamily="34" charset="0"/>
              </a:defRPr>
            </a:lvl1pPr>
          </a:lstStyle>
          <a:p>
            <a:pPr defTabSz="914363">
              <a:defRPr/>
            </a:pPr>
            <a:r>
              <a:rPr lang="en-US" sz="1400" b="0" dirty="0"/>
              <a:t>6 mo</a:t>
            </a:r>
          </a:p>
        </p:txBody>
      </p:sp>
      <p:cxnSp>
        <p:nvCxnSpPr>
          <p:cNvPr id="25" name="Straight Connector 24">
            <a:extLst>
              <a:ext uri="{FF2B5EF4-FFF2-40B4-BE49-F238E27FC236}">
                <a16:creationId xmlns:a16="http://schemas.microsoft.com/office/drawing/2014/main" id="{F81876F9-BDF8-4FB9-B489-A53869676966}"/>
              </a:ext>
              <a:ext uri="{C183D7F6-B498-43B3-948B-1728B52AA6E4}">
                <adec:decorative xmlns:adec="http://schemas.microsoft.com/office/drawing/2017/decorative" val="1"/>
              </a:ext>
            </a:extLst>
          </p:cNvPr>
          <p:cNvCxnSpPr>
            <a:cxnSpLocks/>
            <a:stCxn id="24" idx="3"/>
          </p:cNvCxnSpPr>
          <p:nvPr/>
        </p:nvCxnSpPr>
        <p:spPr>
          <a:xfrm>
            <a:off x="1303064" y="4283139"/>
            <a:ext cx="10241280"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F6254893-CDFA-45A5-ADA4-40D8C988916C}"/>
              </a:ext>
              <a:ext uri="{C183D7F6-B498-43B3-948B-1728B52AA6E4}">
                <adec:decorative xmlns:adec="http://schemas.microsoft.com/office/drawing/2017/decorative" val="1"/>
              </a:ext>
            </a:extLst>
          </p:cNvPr>
          <p:cNvSpPr txBox="1"/>
          <p:nvPr/>
        </p:nvSpPr>
        <p:spPr>
          <a:xfrm>
            <a:off x="556077" y="5366245"/>
            <a:ext cx="746988" cy="277000"/>
          </a:xfrm>
          <a:prstGeom prst="rect">
            <a:avLst/>
          </a:prstGeom>
          <a:solidFill>
            <a:schemeClr val="accent1">
              <a:lumMod val="75000"/>
            </a:schemeClr>
          </a:solidFill>
          <a:ln w="25400">
            <a:noFill/>
          </a:ln>
        </p:spPr>
        <p:txBody>
          <a:bodyPr spcFirstLastPara="0" lIns="0" tIns="0" rIns="0" bIns="0" anchor="ctr"/>
          <a:lstStyle>
            <a:defPPr>
              <a:defRPr lang="en-US"/>
            </a:defPPr>
            <a:lvl1pPr marR="0" lvl="0" indent="0" algn="ctr" fontAlgn="auto" hangingPunct="0">
              <a:lnSpc>
                <a:spcPct val="9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Lub Dub Bold" panose="020B0803030403020204" pitchFamily="34" charset="0"/>
              </a:defRPr>
            </a:lvl1pPr>
          </a:lstStyle>
          <a:p>
            <a:pPr defTabSz="914363">
              <a:defRPr/>
            </a:pPr>
            <a:r>
              <a:rPr lang="en-US" sz="1400" b="0" dirty="0"/>
              <a:t>12 mo</a:t>
            </a:r>
          </a:p>
        </p:txBody>
      </p:sp>
      <p:cxnSp>
        <p:nvCxnSpPr>
          <p:cNvPr id="27" name="Straight Connector 26">
            <a:extLst>
              <a:ext uri="{FF2B5EF4-FFF2-40B4-BE49-F238E27FC236}">
                <a16:creationId xmlns:a16="http://schemas.microsoft.com/office/drawing/2014/main" id="{AF0FE570-F628-4708-A7DD-136FCF52DE3F}"/>
              </a:ext>
              <a:ext uri="{C183D7F6-B498-43B3-948B-1728B52AA6E4}">
                <adec:decorative xmlns:adec="http://schemas.microsoft.com/office/drawing/2017/decorative" val="1"/>
              </a:ext>
            </a:extLst>
          </p:cNvPr>
          <p:cNvCxnSpPr>
            <a:cxnSpLocks/>
            <a:stCxn id="26" idx="3"/>
          </p:cNvCxnSpPr>
          <p:nvPr/>
        </p:nvCxnSpPr>
        <p:spPr>
          <a:xfrm>
            <a:off x="1303064" y="5504745"/>
            <a:ext cx="10241280" cy="0"/>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E4AA929B-6E7F-44B7-BD34-032EA03290FC}"/>
              </a:ext>
              <a:ext uri="{C183D7F6-B498-43B3-948B-1728B52AA6E4}">
                <adec:decorative xmlns:adec="http://schemas.microsoft.com/office/drawing/2017/decorative" val="1"/>
              </a:ext>
            </a:extLst>
          </p:cNvPr>
          <p:cNvCxnSpPr>
            <a:cxnSpLocks/>
          </p:cNvCxnSpPr>
          <p:nvPr/>
        </p:nvCxnSpPr>
        <p:spPr>
          <a:xfrm>
            <a:off x="6035661" y="2076303"/>
            <a:ext cx="0" cy="18288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3B5CE14-92B8-49EB-8CCD-52FE59DD2189}"/>
              </a:ext>
              <a:ext uri="{C183D7F6-B498-43B3-948B-1728B52AA6E4}">
                <adec:decorative xmlns:adec="http://schemas.microsoft.com/office/drawing/2017/decorative" val="1"/>
              </a:ext>
            </a:extLst>
          </p:cNvPr>
          <p:cNvSpPr txBox="1"/>
          <p:nvPr/>
        </p:nvSpPr>
        <p:spPr>
          <a:xfrm>
            <a:off x="5544022" y="2266962"/>
            <a:ext cx="983293" cy="1091773"/>
          </a:xfrm>
          <a:prstGeom prst="rect">
            <a:avLst/>
          </a:prstGeom>
          <a:solidFill>
            <a:srgbClr val="46A547"/>
          </a:solidFill>
          <a:ln w="25400">
            <a:solidFill>
              <a:srgbClr val="D9D9D9"/>
            </a:solidFill>
          </a:ln>
        </p:spPr>
        <p:txBody>
          <a:bodyPr spcFirstLastPara="0" lIns="0" tIns="0" rIns="0" bIns="0" anchor="ctr"/>
          <a:lstStyle>
            <a:defPPr>
              <a:defRPr lang="en-US"/>
            </a:defPPr>
            <a:lvl1pPr marR="0" lvl="0" indent="0" algn="ctr" fontAlgn="auto" hangingPunct="0">
              <a:lnSpc>
                <a:spcPct val="90000"/>
              </a:lnSpc>
              <a:spcBef>
                <a:spcPts val="0"/>
              </a:spcBef>
              <a:spcAft>
                <a:spcPts val="0"/>
              </a:spcAft>
              <a:buClrTx/>
              <a:buSzTx/>
              <a:buFontTx/>
              <a:buNone/>
              <a:tabLst/>
              <a:defRPr kumimoji="0" sz="1400" b="0" i="0" u="none" strike="noStrike" cap="none" spc="0" normalizeH="0" baseline="0">
                <a:ln>
                  <a:noFill/>
                </a:ln>
                <a:solidFill>
                  <a:srgbClr val="292929"/>
                </a:solidFill>
                <a:effectLst/>
                <a:uLnTx/>
                <a:uFillTx/>
                <a:latin typeface="Lub Dub Bold" panose="020B0803030403020204" pitchFamily="34" charset="0"/>
                <a:cs typeface="Lato"/>
              </a:defRPr>
            </a:lvl1pPr>
          </a:lstStyle>
          <a:p>
            <a:pPr defTabSz="914363">
              <a:defRPr/>
            </a:pPr>
            <a:r>
              <a:rPr lang="en-US" sz="1200" b="1" dirty="0">
                <a:latin typeface="Lub Dub Condensed" panose="020B0506030403020204" pitchFamily="34" charset="0"/>
              </a:rPr>
              <a:t>≥1 mo </a:t>
            </a:r>
          </a:p>
          <a:p>
            <a:pPr defTabSz="914363">
              <a:defRPr/>
            </a:pPr>
            <a:r>
              <a:rPr lang="en-US" sz="1200" b="1" dirty="0">
                <a:latin typeface="Lub Dub Condensed" panose="020B0506030403020204" pitchFamily="34" charset="0"/>
              </a:rPr>
              <a:t>aspirin plus clopidogrel (Class 1)</a:t>
            </a:r>
          </a:p>
        </p:txBody>
      </p:sp>
      <p:cxnSp>
        <p:nvCxnSpPr>
          <p:cNvPr id="31" name="Straight Arrow Connector 30">
            <a:extLst>
              <a:ext uri="{FF2B5EF4-FFF2-40B4-BE49-F238E27FC236}">
                <a16:creationId xmlns:a16="http://schemas.microsoft.com/office/drawing/2014/main" id="{1A9D0651-E905-4D55-A077-2D164D9E86E9}"/>
              </a:ext>
              <a:ext uri="{C183D7F6-B498-43B3-948B-1728B52AA6E4}">
                <adec:decorative xmlns:adec="http://schemas.microsoft.com/office/drawing/2017/decorative" val="1"/>
              </a:ext>
            </a:extLst>
          </p:cNvPr>
          <p:cNvCxnSpPr>
            <a:cxnSpLocks/>
          </p:cNvCxnSpPr>
          <p:nvPr/>
        </p:nvCxnSpPr>
        <p:spPr>
          <a:xfrm rot="5400000">
            <a:off x="4028621" y="3016011"/>
            <a:ext cx="0" cy="27742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2D85C89-4D36-4695-8D2B-E38783158F15}"/>
              </a:ext>
              <a:ext uri="{C183D7F6-B498-43B3-948B-1728B52AA6E4}">
                <adec:decorative xmlns:adec="http://schemas.microsoft.com/office/drawing/2017/decorative" val="1"/>
              </a:ext>
            </a:extLst>
          </p:cNvPr>
          <p:cNvCxnSpPr>
            <a:cxnSpLocks/>
            <a:endCxn id="33" idx="0"/>
          </p:cNvCxnSpPr>
          <p:nvPr/>
        </p:nvCxnSpPr>
        <p:spPr>
          <a:xfrm>
            <a:off x="8220818" y="1616173"/>
            <a:ext cx="0" cy="62535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ABF65B6-F504-400F-8C1C-67451D0A2885}"/>
              </a:ext>
              <a:ext uri="{C183D7F6-B498-43B3-948B-1728B52AA6E4}">
                <adec:decorative xmlns:adec="http://schemas.microsoft.com/office/drawing/2017/decorative" val="1"/>
              </a:ext>
            </a:extLst>
          </p:cNvPr>
          <p:cNvSpPr txBox="1"/>
          <p:nvPr/>
        </p:nvSpPr>
        <p:spPr>
          <a:xfrm>
            <a:off x="7729172" y="2241523"/>
            <a:ext cx="983293" cy="3659360"/>
          </a:xfrm>
          <a:prstGeom prst="rect">
            <a:avLst/>
          </a:prstGeom>
          <a:solidFill>
            <a:srgbClr val="46A547"/>
          </a:solidFill>
          <a:ln w="25400">
            <a:solidFill>
              <a:srgbClr val="D9D9D9"/>
            </a:solidFill>
          </a:ln>
        </p:spPr>
        <p:txBody>
          <a:bodyPr spcFirstLastPara="0" lIns="0" tIns="0" rIns="0" bIns="0" anchor="ctr"/>
          <a:lstStyle>
            <a:defPPr>
              <a:defRPr lang="en-US"/>
            </a:defPPr>
            <a:lvl1pPr marR="0" lvl="0" indent="0" algn="ctr" fontAlgn="auto" hangingPunct="0">
              <a:lnSpc>
                <a:spcPct val="90000"/>
              </a:lnSpc>
              <a:spcBef>
                <a:spcPts val="0"/>
              </a:spcBef>
              <a:spcAft>
                <a:spcPts val="0"/>
              </a:spcAft>
              <a:buClrTx/>
              <a:buSzTx/>
              <a:buFontTx/>
              <a:buNone/>
              <a:tabLst/>
              <a:defRPr kumimoji="0" sz="1400" b="0" i="0" u="none" strike="noStrike" cap="none" spc="0" normalizeH="0" baseline="0">
                <a:ln>
                  <a:noFill/>
                </a:ln>
                <a:solidFill>
                  <a:srgbClr val="292929"/>
                </a:solidFill>
                <a:effectLst/>
                <a:uLnTx/>
                <a:uFillTx/>
                <a:latin typeface="Lub Dub Bold" panose="020B0803030403020204" pitchFamily="34" charset="0"/>
                <a:cs typeface="Lato"/>
              </a:defRPr>
            </a:lvl1pPr>
          </a:lstStyle>
          <a:p>
            <a:pPr defTabSz="914363">
              <a:defRPr/>
            </a:pPr>
            <a:r>
              <a:rPr lang="en-US" sz="1200" b="1" dirty="0">
                <a:latin typeface="Lub Dub Condensed" panose="020B0506030403020204" pitchFamily="34" charset="0"/>
              </a:rPr>
              <a:t>≥12 mo </a:t>
            </a:r>
          </a:p>
          <a:p>
            <a:pPr defTabSz="914363">
              <a:defRPr/>
            </a:pPr>
            <a:r>
              <a:rPr lang="en-US" sz="1200" b="1" dirty="0">
                <a:latin typeface="Lub Dub Condensed" panose="020B0506030403020204" pitchFamily="34" charset="0"/>
              </a:rPr>
              <a:t>aspirin plus clopidogrel, </a:t>
            </a:r>
          </a:p>
          <a:p>
            <a:pPr defTabSz="914363">
              <a:defRPr/>
            </a:pPr>
            <a:r>
              <a:rPr lang="en-US" sz="1200" b="1" dirty="0">
                <a:latin typeface="Lub Dub Condensed" panose="020B0506030403020204" pitchFamily="34" charset="0"/>
              </a:rPr>
              <a:t>or prasugrel,</a:t>
            </a:r>
          </a:p>
          <a:p>
            <a:pPr defTabSz="914363">
              <a:defRPr/>
            </a:pPr>
            <a:r>
              <a:rPr lang="en-US" sz="1200" b="1" dirty="0">
                <a:latin typeface="Lub Dub Condensed" panose="020B0506030403020204" pitchFamily="34" charset="0"/>
              </a:rPr>
              <a:t>or ticagrelor (Class 1)</a:t>
            </a:r>
          </a:p>
        </p:txBody>
      </p:sp>
      <p:sp>
        <p:nvSpPr>
          <p:cNvPr id="34" name="TextBox 33">
            <a:extLst>
              <a:ext uri="{FF2B5EF4-FFF2-40B4-BE49-F238E27FC236}">
                <a16:creationId xmlns:a16="http://schemas.microsoft.com/office/drawing/2014/main" id="{00B8747E-FB9A-47AB-AA53-0D3CE8621364}"/>
              </a:ext>
              <a:ext uri="{C183D7F6-B498-43B3-948B-1728B52AA6E4}">
                <adec:decorative xmlns:adec="http://schemas.microsoft.com/office/drawing/2017/decorative" val="1"/>
              </a:ext>
            </a:extLst>
          </p:cNvPr>
          <p:cNvSpPr txBox="1"/>
          <p:nvPr/>
        </p:nvSpPr>
        <p:spPr>
          <a:xfrm>
            <a:off x="1582131" y="2755433"/>
            <a:ext cx="2268381" cy="647741"/>
          </a:xfrm>
          <a:prstGeom prst="rect">
            <a:avLst/>
          </a:prstGeom>
          <a:solidFill>
            <a:srgbClr val="F0DA10"/>
          </a:solidFill>
          <a:ln w="25400">
            <a:solidFill>
              <a:srgbClr val="D9D9D9"/>
            </a:solidFill>
          </a:ln>
        </p:spPr>
        <p:txBody>
          <a:bodyPr spcFirstLastPara="0" lIns="0" tIns="0" rIns="0" bIns="0" anchor="ctr"/>
          <a:lstStyle>
            <a:defPPr>
              <a:defRPr lang="en-US"/>
            </a:defPPr>
            <a:lvl1pPr marR="0" lvl="0" indent="0" algn="ctr" fontAlgn="auto" hangingPunct="0">
              <a:lnSpc>
                <a:spcPct val="90000"/>
              </a:lnSpc>
              <a:spcBef>
                <a:spcPts val="0"/>
              </a:spcBef>
              <a:spcAft>
                <a:spcPts val="0"/>
              </a:spcAft>
              <a:buClrTx/>
              <a:buSzTx/>
              <a:buFontTx/>
              <a:buNone/>
              <a:tabLst/>
              <a:defRPr kumimoji="0" sz="1400" b="0" i="0" u="none" strike="noStrike" cap="none" spc="0" normalizeH="0" baseline="0">
                <a:ln>
                  <a:noFill/>
                </a:ln>
                <a:solidFill>
                  <a:srgbClr val="292929"/>
                </a:solidFill>
                <a:effectLst/>
                <a:uLnTx/>
                <a:uFillTx/>
                <a:latin typeface="Lub Dub Bold" panose="020B0803030403020204" pitchFamily="34" charset="0"/>
                <a:cs typeface="Lato"/>
              </a:defRPr>
            </a:lvl1pPr>
          </a:lstStyle>
          <a:p>
            <a:pPr defTabSz="914363">
              <a:defRPr/>
            </a:pPr>
            <a:r>
              <a:rPr lang="en-US" sz="1200" b="1" dirty="0">
                <a:latin typeface="Lub Dub Condensed" panose="020B0506030403020204" pitchFamily="34" charset="0"/>
              </a:rPr>
              <a:t>Discontinue aspirin after </a:t>
            </a:r>
          </a:p>
          <a:p>
            <a:pPr defTabSz="914363">
              <a:defRPr/>
            </a:pPr>
            <a:r>
              <a:rPr lang="en-US" sz="1200" b="1" dirty="0">
                <a:latin typeface="Lub Dub Condensed" panose="020B0506030403020204" pitchFamily="34" charset="0"/>
              </a:rPr>
              <a:t>1-3 mo with continued P2Y12 monotherapy (Class 2a)</a:t>
            </a:r>
          </a:p>
        </p:txBody>
      </p:sp>
      <p:cxnSp>
        <p:nvCxnSpPr>
          <p:cNvPr id="35" name="Straight Arrow Connector 34">
            <a:extLst>
              <a:ext uri="{FF2B5EF4-FFF2-40B4-BE49-F238E27FC236}">
                <a16:creationId xmlns:a16="http://schemas.microsoft.com/office/drawing/2014/main" id="{8F489140-B63F-4532-9DE1-A24679C173DD}"/>
              </a:ext>
              <a:ext uri="{C183D7F6-B498-43B3-948B-1728B52AA6E4}">
                <adec:decorative xmlns:adec="http://schemas.microsoft.com/office/drawing/2017/decorative" val="1"/>
              </a:ext>
            </a:extLst>
          </p:cNvPr>
          <p:cNvCxnSpPr>
            <a:cxnSpLocks/>
          </p:cNvCxnSpPr>
          <p:nvPr/>
        </p:nvCxnSpPr>
        <p:spPr>
          <a:xfrm>
            <a:off x="8727652" y="3154722"/>
            <a:ext cx="413700"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95AB63B-69BA-4279-8461-DE57C3E72A6D}"/>
              </a:ext>
              <a:ext uri="{C183D7F6-B498-43B3-948B-1728B52AA6E4}">
                <adec:decorative xmlns:adec="http://schemas.microsoft.com/office/drawing/2017/decorative" val="1"/>
              </a:ext>
            </a:extLst>
          </p:cNvPr>
          <p:cNvSpPr txBox="1"/>
          <p:nvPr/>
        </p:nvSpPr>
        <p:spPr>
          <a:xfrm>
            <a:off x="9141352" y="2891138"/>
            <a:ext cx="2114030" cy="633755"/>
          </a:xfrm>
          <a:prstGeom prst="rect">
            <a:avLst/>
          </a:prstGeom>
          <a:solidFill>
            <a:srgbClr val="F0DA10"/>
          </a:solidFill>
          <a:ln w="25400">
            <a:solidFill>
              <a:srgbClr val="D9D9D9"/>
            </a:solidFill>
          </a:ln>
        </p:spPr>
        <p:txBody>
          <a:bodyPr spcFirstLastPara="0" lIns="0" tIns="0" rIns="0" bIns="0" anchor="ctr"/>
          <a:lstStyle>
            <a:defPPr>
              <a:defRPr lang="en-US"/>
            </a:defPPr>
            <a:lvl1pPr marR="0" lvl="0" indent="0" algn="ctr" fontAlgn="auto" hangingPunct="0">
              <a:lnSpc>
                <a:spcPct val="90000"/>
              </a:lnSpc>
              <a:spcBef>
                <a:spcPts val="0"/>
              </a:spcBef>
              <a:spcAft>
                <a:spcPts val="0"/>
              </a:spcAft>
              <a:buClrTx/>
              <a:buSzTx/>
              <a:buFontTx/>
              <a:buNone/>
              <a:tabLst/>
              <a:defRPr kumimoji="0" sz="1400" b="0" i="0" u="none" strike="noStrike" cap="none" spc="0" normalizeH="0" baseline="0">
                <a:ln>
                  <a:noFill/>
                </a:ln>
                <a:solidFill>
                  <a:srgbClr val="292929"/>
                </a:solidFill>
                <a:effectLst/>
                <a:uLnTx/>
                <a:uFillTx/>
                <a:latin typeface="Lub Dub Bold" panose="020B0803030403020204" pitchFamily="34" charset="0"/>
                <a:cs typeface="Lato"/>
              </a:defRPr>
            </a:lvl1pPr>
          </a:lstStyle>
          <a:p>
            <a:pPr defTabSz="914363">
              <a:defRPr/>
            </a:pPr>
            <a:r>
              <a:rPr lang="en-US" sz="1200" b="1" dirty="0">
                <a:latin typeface="Lub Dub Condensed" panose="020B0506030403020204" pitchFamily="34" charset="0"/>
              </a:rPr>
              <a:t>Discontinue aspirin after 1-3 month with continued P2Y12 monotherapy (Class 2a)</a:t>
            </a:r>
          </a:p>
        </p:txBody>
      </p:sp>
      <p:sp>
        <p:nvSpPr>
          <p:cNvPr id="37" name="TextBox 36">
            <a:extLst>
              <a:ext uri="{FF2B5EF4-FFF2-40B4-BE49-F238E27FC236}">
                <a16:creationId xmlns:a16="http://schemas.microsoft.com/office/drawing/2014/main" id="{FCE159DB-8171-44AE-83B0-C9EACD860926}"/>
              </a:ext>
              <a:ext uri="{C183D7F6-B498-43B3-948B-1728B52AA6E4}">
                <adec:decorative xmlns:adec="http://schemas.microsoft.com/office/drawing/2017/decorative" val="1"/>
              </a:ext>
            </a:extLst>
          </p:cNvPr>
          <p:cNvSpPr txBox="1"/>
          <p:nvPr/>
        </p:nvSpPr>
        <p:spPr>
          <a:xfrm>
            <a:off x="1541491" y="3466634"/>
            <a:ext cx="2309020" cy="703524"/>
          </a:xfrm>
          <a:prstGeom prst="rect">
            <a:avLst/>
          </a:prstGeom>
          <a:solidFill>
            <a:srgbClr val="F99B1C"/>
          </a:solidFill>
          <a:ln w="25400">
            <a:solidFill>
              <a:srgbClr val="D9D9D9"/>
            </a:solidFill>
          </a:ln>
        </p:spPr>
        <p:txBody>
          <a:bodyPr spcFirstLastPara="0" lIns="0" tIns="0" rIns="0" bIns="0" anchor="ctr"/>
          <a:lstStyle>
            <a:defPPr>
              <a:defRPr lang="en-US"/>
            </a:defPPr>
            <a:lvl1pPr marR="0" lvl="0" indent="0" algn="ctr" fontAlgn="auto" hangingPunct="0">
              <a:lnSpc>
                <a:spcPct val="90000"/>
              </a:lnSpc>
              <a:spcBef>
                <a:spcPts val="0"/>
              </a:spcBef>
              <a:spcAft>
                <a:spcPts val="0"/>
              </a:spcAft>
              <a:buClrTx/>
              <a:buSzTx/>
              <a:buFontTx/>
              <a:buNone/>
              <a:tabLst/>
              <a:defRPr kumimoji="0" sz="1400" b="0" i="0" u="none" strike="noStrike" cap="none" spc="0" normalizeH="0" baseline="0">
                <a:ln>
                  <a:noFill/>
                </a:ln>
                <a:solidFill>
                  <a:srgbClr val="292929"/>
                </a:solidFill>
                <a:effectLst/>
                <a:uLnTx/>
                <a:uFillTx/>
                <a:latin typeface="Lub Dub Bold" panose="020B0803030403020204" pitchFamily="34" charset="0"/>
                <a:cs typeface="Lato"/>
              </a:defRPr>
            </a:lvl1pPr>
          </a:lstStyle>
          <a:p>
            <a:pPr defTabSz="914363">
              <a:defRPr/>
            </a:pPr>
            <a:r>
              <a:rPr lang="en-US" sz="1200" b="1" dirty="0">
                <a:latin typeface="Lub Dub Condensed" panose="020B0506030403020204" pitchFamily="34" charset="0"/>
              </a:rPr>
              <a:t>If high risk of bleeding or overt bleeding on DAPT, discontinuing </a:t>
            </a:r>
            <a:br>
              <a:rPr lang="en-US" sz="1200" b="1" dirty="0">
                <a:latin typeface="Lub Dub Condensed" panose="020B0506030403020204" pitchFamily="34" charset="0"/>
              </a:rPr>
            </a:br>
            <a:r>
              <a:rPr lang="en-US" sz="1200" b="1" dirty="0">
                <a:latin typeface="Lub Dub Condensed" panose="020B0506030403020204" pitchFamily="34" charset="0"/>
              </a:rPr>
              <a:t>P2Y12 after 3mo may be reasonable (Class 2b)</a:t>
            </a:r>
          </a:p>
        </p:txBody>
      </p:sp>
      <p:cxnSp>
        <p:nvCxnSpPr>
          <p:cNvPr id="38" name="Straight Arrow Connector 37">
            <a:extLst>
              <a:ext uri="{FF2B5EF4-FFF2-40B4-BE49-F238E27FC236}">
                <a16:creationId xmlns:a16="http://schemas.microsoft.com/office/drawing/2014/main" id="{F14E66FC-EC65-44EC-A513-73C1CFB19FBD}"/>
              </a:ext>
              <a:ext uri="{C183D7F6-B498-43B3-948B-1728B52AA6E4}">
                <adec:decorative xmlns:adec="http://schemas.microsoft.com/office/drawing/2017/decorative" val="1"/>
              </a:ext>
            </a:extLst>
          </p:cNvPr>
          <p:cNvCxnSpPr>
            <a:cxnSpLocks/>
          </p:cNvCxnSpPr>
          <p:nvPr/>
        </p:nvCxnSpPr>
        <p:spPr>
          <a:xfrm rot="5400000">
            <a:off x="4022442" y="3651839"/>
            <a:ext cx="0" cy="27742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A66174A-FE84-4955-BB3B-840285F97B33}"/>
              </a:ext>
              <a:ext uri="{C183D7F6-B498-43B3-948B-1728B52AA6E4}">
                <adec:decorative xmlns:adec="http://schemas.microsoft.com/office/drawing/2017/decorative" val="1"/>
              </a:ext>
            </a:extLst>
          </p:cNvPr>
          <p:cNvSpPr txBox="1"/>
          <p:nvPr/>
        </p:nvSpPr>
        <p:spPr>
          <a:xfrm>
            <a:off x="9004181" y="3959871"/>
            <a:ext cx="2388375" cy="803399"/>
          </a:xfrm>
          <a:prstGeom prst="rect">
            <a:avLst/>
          </a:prstGeom>
          <a:solidFill>
            <a:srgbClr val="F99B1C"/>
          </a:solidFill>
          <a:ln w="25400">
            <a:solidFill>
              <a:srgbClr val="D9D9D9"/>
            </a:solidFill>
          </a:ln>
        </p:spPr>
        <p:txBody>
          <a:bodyPr spcFirstLastPara="0" lIns="0" tIns="0" rIns="0" bIns="0" anchor="ctr"/>
          <a:lstStyle>
            <a:defPPr>
              <a:defRPr lang="en-US"/>
            </a:defPPr>
            <a:lvl1pPr marR="0" lvl="0" indent="0" algn="ctr" fontAlgn="auto" hangingPunct="0">
              <a:lnSpc>
                <a:spcPct val="90000"/>
              </a:lnSpc>
              <a:spcBef>
                <a:spcPts val="0"/>
              </a:spcBef>
              <a:spcAft>
                <a:spcPts val="0"/>
              </a:spcAft>
              <a:buClrTx/>
              <a:buSzTx/>
              <a:buFontTx/>
              <a:buNone/>
              <a:tabLst/>
              <a:defRPr kumimoji="0" sz="1400" b="0" i="0" u="none" strike="noStrike" cap="none" spc="0" normalizeH="0" baseline="0">
                <a:ln>
                  <a:noFill/>
                </a:ln>
                <a:solidFill>
                  <a:srgbClr val="292929"/>
                </a:solidFill>
                <a:effectLst/>
                <a:uLnTx/>
                <a:uFillTx/>
                <a:latin typeface="Lub Dub Bold" panose="020B0803030403020204" pitchFamily="34" charset="0"/>
                <a:cs typeface="Lato"/>
              </a:defRPr>
            </a:lvl1pPr>
          </a:lstStyle>
          <a:p>
            <a:pPr defTabSz="914363">
              <a:defRPr/>
            </a:pPr>
            <a:r>
              <a:rPr lang="en-US" sz="1200" b="1" dirty="0">
                <a:latin typeface="Lub Dub Condensed" panose="020B0506030403020204" pitchFamily="34" charset="0"/>
              </a:rPr>
              <a:t>If high risk of bleeding or overt bleeding on DAPT, discontinuing P2Y12 after 6mo may be reasonable (Class 2b)</a:t>
            </a:r>
          </a:p>
        </p:txBody>
      </p:sp>
      <p:cxnSp>
        <p:nvCxnSpPr>
          <p:cNvPr id="40" name="Straight Arrow Connector 39">
            <a:extLst>
              <a:ext uri="{FF2B5EF4-FFF2-40B4-BE49-F238E27FC236}">
                <a16:creationId xmlns:a16="http://schemas.microsoft.com/office/drawing/2014/main" id="{4205E2E9-26E5-467C-94E9-B4760A696243}"/>
              </a:ext>
              <a:ext uri="{C183D7F6-B498-43B3-948B-1728B52AA6E4}">
                <adec:decorative xmlns:adec="http://schemas.microsoft.com/office/drawing/2017/decorative" val="1"/>
              </a:ext>
            </a:extLst>
          </p:cNvPr>
          <p:cNvCxnSpPr>
            <a:cxnSpLocks/>
          </p:cNvCxnSpPr>
          <p:nvPr/>
        </p:nvCxnSpPr>
        <p:spPr>
          <a:xfrm rot="16200000" flipH="1">
            <a:off x="8866363" y="4140957"/>
            <a:ext cx="0" cy="27742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F76A672-6F79-4BC7-B0D4-FA003FBB3E05}"/>
              </a:ext>
              <a:ext uri="{C183D7F6-B498-43B3-948B-1728B52AA6E4}">
                <adec:decorative xmlns:adec="http://schemas.microsoft.com/office/drawing/2017/decorative" val="1"/>
              </a:ext>
            </a:extLst>
          </p:cNvPr>
          <p:cNvSpPr txBox="1"/>
          <p:nvPr/>
        </p:nvSpPr>
        <p:spPr>
          <a:xfrm>
            <a:off x="3231564" y="4632091"/>
            <a:ext cx="2210760" cy="717155"/>
          </a:xfrm>
          <a:prstGeom prst="rect">
            <a:avLst/>
          </a:prstGeom>
          <a:solidFill>
            <a:srgbClr val="F99B1C"/>
          </a:solidFill>
          <a:ln w="25400">
            <a:solidFill>
              <a:srgbClr val="D9D9D9"/>
            </a:solidFill>
          </a:ln>
        </p:spPr>
        <p:txBody>
          <a:bodyPr spcFirstLastPara="0" lIns="0" tIns="0" rIns="0" bIns="0" anchor="ctr"/>
          <a:lstStyle>
            <a:defPPr>
              <a:defRPr lang="en-US"/>
            </a:defPPr>
            <a:lvl1pPr marR="0" lvl="0" indent="0" algn="ctr" fontAlgn="auto" hangingPunct="0">
              <a:lnSpc>
                <a:spcPct val="90000"/>
              </a:lnSpc>
              <a:spcBef>
                <a:spcPts val="0"/>
              </a:spcBef>
              <a:spcAft>
                <a:spcPts val="0"/>
              </a:spcAft>
              <a:buClrTx/>
              <a:buSzTx/>
              <a:buFontTx/>
              <a:buNone/>
              <a:tabLst/>
              <a:defRPr kumimoji="0" sz="1400" b="0" i="0" u="none" strike="noStrike" cap="none" spc="0" normalizeH="0" baseline="0">
                <a:ln>
                  <a:noFill/>
                </a:ln>
                <a:solidFill>
                  <a:srgbClr val="292929"/>
                </a:solidFill>
                <a:effectLst/>
                <a:uLnTx/>
                <a:uFillTx/>
                <a:latin typeface="Lub Dub Bold" panose="020B0803030403020204" pitchFamily="34" charset="0"/>
                <a:cs typeface="Lato"/>
              </a:defRPr>
            </a:lvl1pPr>
          </a:lstStyle>
          <a:p>
            <a:pPr defTabSz="914363">
              <a:defRPr/>
            </a:pPr>
            <a:r>
              <a:rPr lang="en-US" sz="1200" b="1" dirty="0">
                <a:latin typeface="Lub Dub Condensed" panose="020B0506030403020204" pitchFamily="34" charset="0"/>
              </a:rPr>
              <a:t>If no high risk of bleeding or significant overt bleeding on DAPT,  &gt;6 mo. DAPT may be reasonable (Class 2b)</a:t>
            </a:r>
          </a:p>
        </p:txBody>
      </p:sp>
      <p:cxnSp>
        <p:nvCxnSpPr>
          <p:cNvPr id="42" name="Straight Arrow Connector 41">
            <a:extLst>
              <a:ext uri="{FF2B5EF4-FFF2-40B4-BE49-F238E27FC236}">
                <a16:creationId xmlns:a16="http://schemas.microsoft.com/office/drawing/2014/main" id="{B59ABE66-0B6C-42F2-93D7-41135ED63B7A}"/>
              </a:ext>
              <a:ext uri="{C183D7F6-B498-43B3-948B-1728B52AA6E4}">
                <adec:decorative xmlns:adec="http://schemas.microsoft.com/office/drawing/2017/decorative" val="1"/>
              </a:ext>
            </a:extLst>
          </p:cNvPr>
          <p:cNvCxnSpPr>
            <a:cxnSpLocks/>
            <a:stCxn id="30" idx="2"/>
          </p:cNvCxnSpPr>
          <p:nvPr/>
        </p:nvCxnSpPr>
        <p:spPr>
          <a:xfrm flipH="1">
            <a:off x="6026266" y="3358735"/>
            <a:ext cx="9402" cy="129434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3F992A4-5172-4C3E-A900-B3B26D78F43C}"/>
              </a:ext>
              <a:ext uri="{C183D7F6-B498-43B3-948B-1728B52AA6E4}">
                <adec:decorative xmlns:adec="http://schemas.microsoft.com/office/drawing/2017/decorative" val="1"/>
              </a:ext>
            </a:extLst>
          </p:cNvPr>
          <p:cNvSpPr txBox="1"/>
          <p:nvPr/>
        </p:nvSpPr>
        <p:spPr>
          <a:xfrm>
            <a:off x="5601400" y="4653578"/>
            <a:ext cx="1968697" cy="717155"/>
          </a:xfrm>
          <a:prstGeom prst="rect">
            <a:avLst/>
          </a:prstGeom>
          <a:solidFill>
            <a:srgbClr val="F99B1C"/>
          </a:solidFill>
          <a:ln w="25400">
            <a:solidFill>
              <a:srgbClr val="D9D9D9"/>
            </a:solidFill>
          </a:ln>
        </p:spPr>
        <p:txBody>
          <a:bodyPr spcFirstLastPara="0" lIns="0" tIns="0" rIns="0" bIns="0" anchor="ctr"/>
          <a:lstStyle>
            <a:defPPr>
              <a:defRPr lang="en-US"/>
            </a:defPPr>
            <a:lvl1pPr marR="0" lvl="0" indent="0" algn="ctr" fontAlgn="auto" hangingPunct="0">
              <a:lnSpc>
                <a:spcPct val="90000"/>
              </a:lnSpc>
              <a:spcBef>
                <a:spcPts val="0"/>
              </a:spcBef>
              <a:spcAft>
                <a:spcPts val="0"/>
              </a:spcAft>
              <a:buClrTx/>
              <a:buSzTx/>
              <a:buFontTx/>
              <a:buNone/>
              <a:tabLst/>
              <a:defRPr kumimoji="0" sz="1400" b="0" i="0" u="none" strike="noStrike" cap="none" spc="0" normalizeH="0" baseline="0">
                <a:ln>
                  <a:noFill/>
                </a:ln>
                <a:solidFill>
                  <a:srgbClr val="292929"/>
                </a:solidFill>
                <a:effectLst/>
                <a:uLnTx/>
                <a:uFillTx/>
                <a:latin typeface="Lub Dub Bold" panose="020B0803030403020204" pitchFamily="34" charset="0"/>
                <a:cs typeface="Lato"/>
              </a:defRPr>
            </a:lvl1pPr>
          </a:lstStyle>
          <a:p>
            <a:pPr defTabSz="914363">
              <a:defRPr/>
            </a:pPr>
            <a:r>
              <a:rPr lang="en-US" sz="1200" b="1" dirty="0">
                <a:latin typeface="Lub Dub Condensed" panose="020B0506030403020204" pitchFamily="34" charset="0"/>
              </a:rPr>
              <a:t>If no high risk of bleeding or significant overt bleeding on DAPT, &gt;1 mo DAPT may be reasonable (Class 2b)</a:t>
            </a:r>
          </a:p>
        </p:txBody>
      </p:sp>
      <p:sp>
        <p:nvSpPr>
          <p:cNvPr id="44" name="TextBox 43">
            <a:extLst>
              <a:ext uri="{FF2B5EF4-FFF2-40B4-BE49-F238E27FC236}">
                <a16:creationId xmlns:a16="http://schemas.microsoft.com/office/drawing/2014/main" id="{4840F28C-1705-46BE-A5D9-0AEBA33D4CE6}"/>
              </a:ext>
              <a:ext uri="{C183D7F6-B498-43B3-948B-1728B52AA6E4}">
                <adec:decorative xmlns:adec="http://schemas.microsoft.com/office/drawing/2017/decorative" val="1"/>
              </a:ext>
            </a:extLst>
          </p:cNvPr>
          <p:cNvSpPr txBox="1"/>
          <p:nvPr/>
        </p:nvSpPr>
        <p:spPr>
          <a:xfrm>
            <a:off x="9004182" y="5568754"/>
            <a:ext cx="2540163" cy="664259"/>
          </a:xfrm>
          <a:prstGeom prst="rect">
            <a:avLst/>
          </a:prstGeom>
          <a:solidFill>
            <a:srgbClr val="F99B1C"/>
          </a:solidFill>
          <a:ln w="25400">
            <a:solidFill>
              <a:srgbClr val="D9D9D9"/>
            </a:solidFill>
          </a:ln>
        </p:spPr>
        <p:txBody>
          <a:bodyPr spcFirstLastPara="0" lIns="0" tIns="0" rIns="0" bIns="0" anchor="ctr"/>
          <a:lstStyle>
            <a:defPPr>
              <a:defRPr lang="en-US"/>
            </a:defPPr>
            <a:lvl1pPr marR="0" lvl="0" indent="0" algn="ctr" fontAlgn="auto" hangingPunct="0">
              <a:lnSpc>
                <a:spcPct val="90000"/>
              </a:lnSpc>
              <a:spcBef>
                <a:spcPts val="0"/>
              </a:spcBef>
              <a:spcAft>
                <a:spcPts val="0"/>
              </a:spcAft>
              <a:buClrTx/>
              <a:buSzTx/>
              <a:buFontTx/>
              <a:buNone/>
              <a:tabLst/>
              <a:defRPr kumimoji="0" sz="1400" b="0" i="0" u="none" strike="noStrike" cap="none" spc="0" normalizeH="0" baseline="0">
                <a:ln>
                  <a:noFill/>
                </a:ln>
                <a:solidFill>
                  <a:srgbClr val="292929"/>
                </a:solidFill>
                <a:effectLst/>
                <a:uLnTx/>
                <a:uFillTx/>
                <a:latin typeface="Lub Dub Bold" panose="020B0803030403020204" pitchFamily="34" charset="0"/>
                <a:cs typeface="Lato"/>
              </a:defRPr>
            </a:lvl1pPr>
          </a:lstStyle>
          <a:p>
            <a:pPr defTabSz="914363">
              <a:defRPr/>
            </a:pPr>
            <a:r>
              <a:rPr lang="en-US" sz="1200" b="1" dirty="0">
                <a:latin typeface="Lub Dub Condensed" panose="020B0506030403020204" pitchFamily="34" charset="0"/>
              </a:rPr>
              <a:t>If no high risk of bleeding or significant overt bleeding on DAPT, &gt;1 y DAPT may be reasonable (Class 2b)</a:t>
            </a:r>
          </a:p>
        </p:txBody>
      </p:sp>
      <p:cxnSp>
        <p:nvCxnSpPr>
          <p:cNvPr id="45" name="Straight Arrow Connector 44">
            <a:extLst>
              <a:ext uri="{FF2B5EF4-FFF2-40B4-BE49-F238E27FC236}">
                <a16:creationId xmlns:a16="http://schemas.microsoft.com/office/drawing/2014/main" id="{2E679D7E-98A3-46A7-9601-06719343440B}"/>
              </a:ext>
              <a:ext uri="{C183D7F6-B498-43B3-948B-1728B52AA6E4}">
                <adec:decorative xmlns:adec="http://schemas.microsoft.com/office/drawing/2017/decorative" val="1"/>
              </a:ext>
            </a:extLst>
          </p:cNvPr>
          <p:cNvCxnSpPr>
            <a:cxnSpLocks/>
          </p:cNvCxnSpPr>
          <p:nvPr/>
        </p:nvCxnSpPr>
        <p:spPr>
          <a:xfrm rot="16200000" flipH="1">
            <a:off x="8866363" y="5661990"/>
            <a:ext cx="0" cy="27742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0ADFCE7-22CC-483D-BAD3-EC89FECBCF34}"/>
              </a:ext>
              <a:ext uri="{C183D7F6-B498-43B3-948B-1728B52AA6E4}">
                <adec:decorative xmlns:adec="http://schemas.microsoft.com/office/drawing/2017/decorative" val="1"/>
              </a:ext>
            </a:extLst>
          </p:cNvPr>
          <p:cNvSpPr txBox="1"/>
          <p:nvPr/>
        </p:nvSpPr>
        <p:spPr>
          <a:xfrm>
            <a:off x="4155062" y="2252302"/>
            <a:ext cx="816313" cy="2148515"/>
          </a:xfrm>
          <a:prstGeom prst="rect">
            <a:avLst/>
          </a:prstGeom>
          <a:solidFill>
            <a:srgbClr val="46A547"/>
          </a:solidFill>
          <a:ln w="25400">
            <a:solidFill>
              <a:srgbClr val="D9D9D9"/>
            </a:solidFill>
          </a:ln>
        </p:spPr>
        <p:txBody>
          <a:bodyPr spcFirstLastPara="0" lIns="0" tIns="0" rIns="0" bIns="0" anchor="ctr"/>
          <a:lstStyle>
            <a:defPPr>
              <a:defRPr lang="en-US"/>
            </a:defPPr>
            <a:lvl1pPr marR="0" lvl="0" indent="0" algn="ctr" fontAlgn="auto" hangingPunct="0">
              <a:lnSpc>
                <a:spcPct val="90000"/>
              </a:lnSpc>
              <a:spcBef>
                <a:spcPts val="0"/>
              </a:spcBef>
              <a:spcAft>
                <a:spcPts val="0"/>
              </a:spcAft>
              <a:buClrTx/>
              <a:buSzTx/>
              <a:buFontTx/>
              <a:buNone/>
              <a:tabLst/>
              <a:defRPr kumimoji="0" sz="1400" b="0" i="0" u="none" strike="noStrike" cap="none" spc="0" normalizeH="0" baseline="0">
                <a:ln>
                  <a:noFill/>
                </a:ln>
                <a:solidFill>
                  <a:srgbClr val="292929"/>
                </a:solidFill>
                <a:effectLst/>
                <a:uLnTx/>
                <a:uFillTx/>
                <a:latin typeface="Lub Dub Bold" panose="020B0803030403020204" pitchFamily="34" charset="0"/>
                <a:cs typeface="Lato"/>
              </a:defRPr>
            </a:lvl1pPr>
          </a:lstStyle>
          <a:p>
            <a:pPr defTabSz="914363">
              <a:defRPr/>
            </a:pPr>
            <a:r>
              <a:rPr lang="en-US" sz="1200" b="1" dirty="0">
                <a:latin typeface="Lub Dub Condensed" panose="020B0506030403020204" pitchFamily="34" charset="0"/>
              </a:rPr>
              <a:t>≥6 mo </a:t>
            </a:r>
          </a:p>
          <a:p>
            <a:pPr defTabSz="914363">
              <a:defRPr/>
            </a:pPr>
            <a:r>
              <a:rPr lang="en-US" sz="1200" b="1" dirty="0">
                <a:latin typeface="Lub Dub Condensed" panose="020B0506030403020204" pitchFamily="34" charset="0"/>
              </a:rPr>
              <a:t>aspirin plus clopidogrel (Class 1)</a:t>
            </a:r>
          </a:p>
        </p:txBody>
      </p:sp>
      <p:sp>
        <p:nvSpPr>
          <p:cNvPr id="50" name="TextBox 49"/>
          <p:cNvSpPr txBox="1"/>
          <p:nvPr/>
        </p:nvSpPr>
        <p:spPr>
          <a:xfrm>
            <a:off x="410300" y="6425084"/>
            <a:ext cx="2332690" cy="246221"/>
          </a:xfrm>
          <a:prstGeom prst="rect">
            <a:avLst/>
          </a:prstGeom>
          <a:noFill/>
        </p:spPr>
        <p:txBody>
          <a:bodyPr wrap="none" rtlCol="0">
            <a:spAutoFit/>
          </a:bodyPr>
          <a:lstStyle/>
          <a:p>
            <a:pPr defTabSz="761970" eaLnBrk="0" fontAlgn="base" hangingPunct="0">
              <a:spcBef>
                <a:spcPct val="0"/>
              </a:spcBef>
              <a:spcAft>
                <a:spcPct val="0"/>
              </a:spcAft>
            </a:pPr>
            <a:r>
              <a:rPr lang="en-US" sz="1000" b="1" dirty="0">
                <a:solidFill>
                  <a:prstClr val="white"/>
                </a:solidFill>
                <a:latin typeface="Arial" panose="020B0604020202020204" pitchFamily="34" charset="0"/>
                <a:cs typeface="Arial" panose="020B0604020202020204" pitchFamily="34" charset="0"/>
              </a:rPr>
              <a:t>J Am </a:t>
            </a:r>
            <a:r>
              <a:rPr lang="en-US" sz="1000" b="1" dirty="0" err="1">
                <a:solidFill>
                  <a:prstClr val="white"/>
                </a:solidFill>
                <a:latin typeface="Arial" panose="020B0604020202020204" pitchFamily="34" charset="0"/>
                <a:cs typeface="Arial" panose="020B0604020202020204" pitchFamily="34" charset="0"/>
              </a:rPr>
              <a:t>Coll</a:t>
            </a:r>
            <a:r>
              <a:rPr lang="en-US" sz="1000" b="1" dirty="0">
                <a:solidFill>
                  <a:prstClr val="white"/>
                </a:solidFill>
                <a:latin typeface="Arial" panose="020B0604020202020204" pitchFamily="34" charset="0"/>
                <a:cs typeface="Arial" panose="020B0604020202020204" pitchFamily="34" charset="0"/>
              </a:rPr>
              <a:t> </a:t>
            </a:r>
            <a:r>
              <a:rPr lang="en-US" sz="1000" b="1" dirty="0" err="1">
                <a:solidFill>
                  <a:prstClr val="white"/>
                </a:solidFill>
                <a:latin typeface="Arial" panose="020B0604020202020204" pitchFamily="34" charset="0"/>
                <a:cs typeface="Arial" panose="020B0604020202020204" pitchFamily="34" charset="0"/>
              </a:rPr>
              <a:t>Cardiol</a:t>
            </a:r>
            <a:r>
              <a:rPr lang="en-US" sz="1000" b="1" dirty="0">
                <a:solidFill>
                  <a:prstClr val="white"/>
                </a:solidFill>
                <a:latin typeface="Arial" panose="020B0604020202020204" pitchFamily="34" charset="0"/>
                <a:cs typeface="Arial" panose="020B0604020202020204" pitchFamily="34" charset="0"/>
              </a:rPr>
              <a:t> 2022;79:e21-e129</a:t>
            </a:r>
          </a:p>
        </p:txBody>
      </p:sp>
      <p:pic>
        <p:nvPicPr>
          <p:cNvPr id="51" name="Picture 50"/>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537651" y="6378318"/>
            <a:ext cx="400349" cy="416183"/>
          </a:xfrm>
          <a:prstGeom prst="rect">
            <a:avLst/>
          </a:prstGeom>
        </p:spPr>
      </p:pic>
    </p:spTree>
    <p:extLst>
      <p:ext uri="{BB962C8B-B14F-4D97-AF65-F5344CB8AC3E}">
        <p14:creationId xmlns:p14="http://schemas.microsoft.com/office/powerpoint/2010/main" val="35682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right)">
                                      <p:cBhvr>
                                        <p:cTn id="35" dur="500"/>
                                        <p:tgtEl>
                                          <p:spTgt spid="3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par>
                          <p:cTn id="40" fill="hold">
                            <p:stCondLst>
                              <p:cond delay="4500"/>
                            </p:stCondLst>
                            <p:childTnLst>
                              <p:par>
                                <p:cTn id="41" presetID="22" presetClass="entr" presetSubtype="2" fill="hold"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right)">
                                      <p:cBhvr>
                                        <p:cTn id="43" dur="500"/>
                                        <p:tgtEl>
                                          <p:spTgt spid="38"/>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par>
                          <p:cTn id="48" fill="hold">
                            <p:stCondLst>
                              <p:cond delay="5500"/>
                            </p:stCondLst>
                            <p:childTnLst>
                              <p:par>
                                <p:cTn id="49" presetID="22" presetClass="entr" presetSubtype="1" fill="hold"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up)">
                                      <p:cBhvr>
                                        <p:cTn id="51" dur="500"/>
                                        <p:tgtEl>
                                          <p:spTgt spid="7"/>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500"/>
                                        <p:tgtEl>
                                          <p:spTgt spid="4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up)">
                                      <p:cBhvr>
                                        <p:cTn id="60" dur="500"/>
                                        <p:tgtEl>
                                          <p:spTgt spid="15"/>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childTnLst>
                          </p:cTn>
                        </p:par>
                        <p:par>
                          <p:cTn id="65" fill="hold">
                            <p:stCondLst>
                              <p:cond delay="1000"/>
                            </p:stCondLst>
                            <p:childTnLst>
                              <p:par>
                                <p:cTn id="66" presetID="22" presetClass="entr" presetSubtype="1" fill="hold" nodeType="after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wipe(up)">
                                      <p:cBhvr>
                                        <p:cTn id="68" dur="500"/>
                                        <p:tgtEl>
                                          <p:spTgt spid="29"/>
                                        </p:tgtEl>
                                      </p:cBhvr>
                                    </p:animEffect>
                                  </p:childTnLst>
                                </p:cTn>
                              </p:par>
                            </p:childTnLst>
                          </p:cTn>
                        </p:par>
                        <p:par>
                          <p:cTn id="69" fill="hold">
                            <p:stCondLst>
                              <p:cond delay="1500"/>
                            </p:stCondLst>
                            <p:childTnLst>
                              <p:par>
                                <p:cTn id="70" presetID="10" presetClass="entr" presetSubtype="0" fill="hold" grpId="0" nodeType="after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500"/>
                                        <p:tgtEl>
                                          <p:spTgt spid="30"/>
                                        </p:tgtEl>
                                      </p:cBhvr>
                                    </p:animEffect>
                                  </p:childTnLst>
                                </p:cTn>
                              </p:par>
                            </p:childTnLst>
                          </p:cTn>
                        </p:par>
                        <p:par>
                          <p:cTn id="73" fill="hold">
                            <p:stCondLst>
                              <p:cond delay="2000"/>
                            </p:stCondLst>
                            <p:childTnLst>
                              <p:par>
                                <p:cTn id="74" presetID="22" presetClass="entr" presetSubtype="1" fill="hold" nodeType="after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wipe(up)">
                                      <p:cBhvr>
                                        <p:cTn id="76" dur="500"/>
                                        <p:tgtEl>
                                          <p:spTgt spid="42"/>
                                        </p:tgtEl>
                                      </p:cBhvr>
                                    </p:animEffect>
                                  </p:childTnLst>
                                </p:cTn>
                              </p:par>
                            </p:childTnLst>
                          </p:cTn>
                        </p:par>
                        <p:par>
                          <p:cTn id="77" fill="hold">
                            <p:stCondLst>
                              <p:cond delay="2500"/>
                            </p:stCondLst>
                            <p:childTnLst>
                              <p:par>
                                <p:cTn id="78" presetID="10" presetClass="entr" presetSubtype="0" fill="hold" grpId="0" nodeType="after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fade">
                                      <p:cBhvr>
                                        <p:cTn id="80" dur="500"/>
                                        <p:tgtEl>
                                          <p:spTgt spid="4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wipe(up)">
                                      <p:cBhvr>
                                        <p:cTn id="85" dur="500"/>
                                        <p:tgtEl>
                                          <p:spTgt spid="12"/>
                                        </p:tgtEl>
                                      </p:cBhvr>
                                    </p:animEffect>
                                  </p:childTnLst>
                                </p:cTn>
                              </p:par>
                            </p:childTnLst>
                          </p:cTn>
                        </p:par>
                        <p:par>
                          <p:cTn id="86" fill="hold">
                            <p:stCondLst>
                              <p:cond delay="500"/>
                            </p:stCondLst>
                            <p:childTnLst>
                              <p:par>
                                <p:cTn id="87" presetID="10" presetClass="entr" presetSubtype="0" fill="hold" grpId="0" nodeType="afterEffect">
                                  <p:stCondLst>
                                    <p:cond delay="0"/>
                                  </p:stCondLst>
                                  <p:childTnLst>
                                    <p:set>
                                      <p:cBhvr>
                                        <p:cTn id="88" dur="1" fill="hold">
                                          <p:stCondLst>
                                            <p:cond delay="0"/>
                                          </p:stCondLst>
                                        </p:cTn>
                                        <p:tgtEl>
                                          <p:spTgt spid="13"/>
                                        </p:tgtEl>
                                        <p:attrNameLst>
                                          <p:attrName>style.visibility</p:attrName>
                                        </p:attrNameLst>
                                      </p:cBhvr>
                                      <p:to>
                                        <p:strVal val="visible"/>
                                      </p:to>
                                    </p:set>
                                    <p:animEffect transition="in" filter="fade">
                                      <p:cBhvr>
                                        <p:cTn id="89" dur="500"/>
                                        <p:tgtEl>
                                          <p:spTgt spid="13"/>
                                        </p:tgtEl>
                                      </p:cBhvr>
                                    </p:animEffect>
                                  </p:childTnLst>
                                </p:cTn>
                              </p:par>
                            </p:childTnLst>
                          </p:cTn>
                        </p:par>
                        <p:par>
                          <p:cTn id="90" fill="hold">
                            <p:stCondLst>
                              <p:cond delay="1000"/>
                            </p:stCondLst>
                            <p:childTnLst>
                              <p:par>
                                <p:cTn id="91" presetID="22" presetClass="entr" presetSubtype="1" fill="hold" nodeType="after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wipe(up)">
                                      <p:cBhvr>
                                        <p:cTn id="93" dur="500"/>
                                        <p:tgtEl>
                                          <p:spTgt spid="32"/>
                                        </p:tgtEl>
                                      </p:cBhvr>
                                    </p:animEffect>
                                  </p:childTnLst>
                                </p:cTn>
                              </p:par>
                            </p:childTnLst>
                          </p:cTn>
                        </p:par>
                        <p:par>
                          <p:cTn id="94" fill="hold">
                            <p:stCondLst>
                              <p:cond delay="1500"/>
                            </p:stCondLst>
                            <p:childTnLst>
                              <p:par>
                                <p:cTn id="95" presetID="10" presetClass="entr" presetSubtype="0" fill="hold" grpId="0" nodeType="after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fade">
                                      <p:cBhvr>
                                        <p:cTn id="97" dur="500"/>
                                        <p:tgtEl>
                                          <p:spTgt spid="33"/>
                                        </p:tgtEl>
                                      </p:cBhvr>
                                    </p:animEffect>
                                  </p:childTnLst>
                                </p:cTn>
                              </p:par>
                            </p:childTnLst>
                          </p:cTn>
                        </p:par>
                        <p:par>
                          <p:cTn id="98" fill="hold">
                            <p:stCondLst>
                              <p:cond delay="2000"/>
                            </p:stCondLst>
                            <p:childTnLst>
                              <p:par>
                                <p:cTn id="99" presetID="22" presetClass="entr" presetSubtype="8" fill="hold" nodeType="after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wipe(left)">
                                      <p:cBhvr>
                                        <p:cTn id="101" dur="500"/>
                                        <p:tgtEl>
                                          <p:spTgt spid="35"/>
                                        </p:tgtEl>
                                      </p:cBhvr>
                                    </p:animEffect>
                                  </p:childTnLst>
                                </p:cTn>
                              </p:par>
                            </p:childTnLst>
                          </p:cTn>
                        </p:par>
                        <p:par>
                          <p:cTn id="102" fill="hold">
                            <p:stCondLst>
                              <p:cond delay="2500"/>
                            </p:stCondLst>
                            <p:childTnLst>
                              <p:par>
                                <p:cTn id="103" presetID="10" presetClass="entr" presetSubtype="0" fill="hold" grpId="0" nodeType="after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fade">
                                      <p:cBhvr>
                                        <p:cTn id="105" dur="500"/>
                                        <p:tgtEl>
                                          <p:spTgt spid="36"/>
                                        </p:tgtEl>
                                      </p:cBhvr>
                                    </p:animEffect>
                                  </p:childTnLst>
                                </p:cTn>
                              </p:par>
                            </p:childTnLst>
                          </p:cTn>
                        </p:par>
                        <p:par>
                          <p:cTn id="106" fill="hold">
                            <p:stCondLst>
                              <p:cond delay="3000"/>
                            </p:stCondLst>
                            <p:childTnLst>
                              <p:par>
                                <p:cTn id="107" presetID="22" presetClass="entr" presetSubtype="8" fill="hold" nodeType="afterEffect">
                                  <p:stCondLst>
                                    <p:cond delay="0"/>
                                  </p:stCondLst>
                                  <p:childTnLst>
                                    <p:set>
                                      <p:cBhvr>
                                        <p:cTn id="108" dur="1" fill="hold">
                                          <p:stCondLst>
                                            <p:cond delay="0"/>
                                          </p:stCondLst>
                                        </p:cTn>
                                        <p:tgtEl>
                                          <p:spTgt spid="40"/>
                                        </p:tgtEl>
                                        <p:attrNameLst>
                                          <p:attrName>style.visibility</p:attrName>
                                        </p:attrNameLst>
                                      </p:cBhvr>
                                      <p:to>
                                        <p:strVal val="visible"/>
                                      </p:to>
                                    </p:set>
                                    <p:animEffect transition="in" filter="wipe(left)">
                                      <p:cBhvr>
                                        <p:cTn id="109" dur="500"/>
                                        <p:tgtEl>
                                          <p:spTgt spid="40"/>
                                        </p:tgtEl>
                                      </p:cBhvr>
                                    </p:animEffect>
                                  </p:childTnLst>
                                </p:cTn>
                              </p:par>
                            </p:childTnLst>
                          </p:cTn>
                        </p:par>
                        <p:par>
                          <p:cTn id="110" fill="hold">
                            <p:stCondLst>
                              <p:cond delay="3500"/>
                            </p:stCondLst>
                            <p:childTnLst>
                              <p:par>
                                <p:cTn id="111" presetID="10" presetClass="entr" presetSubtype="0" fill="hold" grpId="0" nodeType="afterEffect">
                                  <p:stCondLst>
                                    <p:cond delay="0"/>
                                  </p:stCondLst>
                                  <p:childTnLst>
                                    <p:set>
                                      <p:cBhvr>
                                        <p:cTn id="112" dur="1" fill="hold">
                                          <p:stCondLst>
                                            <p:cond delay="0"/>
                                          </p:stCondLst>
                                        </p:cTn>
                                        <p:tgtEl>
                                          <p:spTgt spid="39"/>
                                        </p:tgtEl>
                                        <p:attrNameLst>
                                          <p:attrName>style.visibility</p:attrName>
                                        </p:attrNameLst>
                                      </p:cBhvr>
                                      <p:to>
                                        <p:strVal val="visible"/>
                                      </p:to>
                                    </p:set>
                                    <p:animEffect transition="in" filter="fade">
                                      <p:cBhvr>
                                        <p:cTn id="113" dur="500"/>
                                        <p:tgtEl>
                                          <p:spTgt spid="39"/>
                                        </p:tgtEl>
                                      </p:cBhvr>
                                    </p:animEffect>
                                  </p:childTnLst>
                                </p:cTn>
                              </p:par>
                            </p:childTnLst>
                          </p:cTn>
                        </p:par>
                        <p:par>
                          <p:cTn id="114" fill="hold">
                            <p:stCondLst>
                              <p:cond delay="4000"/>
                            </p:stCondLst>
                            <p:childTnLst>
                              <p:par>
                                <p:cTn id="115" presetID="22" presetClass="entr" presetSubtype="8" fill="hold" nodeType="afterEffect">
                                  <p:stCondLst>
                                    <p:cond delay="0"/>
                                  </p:stCondLst>
                                  <p:childTnLst>
                                    <p:set>
                                      <p:cBhvr>
                                        <p:cTn id="116" dur="1" fill="hold">
                                          <p:stCondLst>
                                            <p:cond delay="0"/>
                                          </p:stCondLst>
                                        </p:cTn>
                                        <p:tgtEl>
                                          <p:spTgt spid="45"/>
                                        </p:tgtEl>
                                        <p:attrNameLst>
                                          <p:attrName>style.visibility</p:attrName>
                                        </p:attrNameLst>
                                      </p:cBhvr>
                                      <p:to>
                                        <p:strVal val="visible"/>
                                      </p:to>
                                    </p:set>
                                    <p:animEffect transition="in" filter="wipe(left)">
                                      <p:cBhvr>
                                        <p:cTn id="117" dur="500"/>
                                        <p:tgtEl>
                                          <p:spTgt spid="45"/>
                                        </p:tgtEl>
                                      </p:cBhvr>
                                    </p:animEffect>
                                  </p:childTnLst>
                                </p:cTn>
                              </p:par>
                            </p:childTnLst>
                          </p:cTn>
                        </p:par>
                        <p:par>
                          <p:cTn id="118" fill="hold">
                            <p:stCondLst>
                              <p:cond delay="4500"/>
                            </p:stCondLst>
                            <p:childTnLst>
                              <p:par>
                                <p:cTn id="119" presetID="10" presetClass="entr" presetSubtype="0" fill="hold" grpId="0" nodeType="afterEffect">
                                  <p:stCondLst>
                                    <p:cond delay="0"/>
                                  </p:stCondLst>
                                  <p:childTnLst>
                                    <p:set>
                                      <p:cBhvr>
                                        <p:cTn id="120" dur="1" fill="hold">
                                          <p:stCondLst>
                                            <p:cond delay="0"/>
                                          </p:stCondLst>
                                        </p:cTn>
                                        <p:tgtEl>
                                          <p:spTgt spid="44"/>
                                        </p:tgtEl>
                                        <p:attrNameLst>
                                          <p:attrName>style.visibility</p:attrName>
                                        </p:attrNameLst>
                                      </p:cBhvr>
                                      <p:to>
                                        <p:strVal val="visible"/>
                                      </p:to>
                                    </p:set>
                                    <p:animEffect transition="in" filter="fade">
                                      <p:cBhvr>
                                        <p:cTn id="12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P spid="16" grpId="0" animBg="1"/>
      <p:bldP spid="17" grpId="0" animBg="1"/>
      <p:bldP spid="30" grpId="0" animBg="1"/>
      <p:bldP spid="33" grpId="0" animBg="1"/>
      <p:bldP spid="34" grpId="0" animBg="1"/>
      <p:bldP spid="36" grpId="0" animBg="1"/>
      <p:bldP spid="37" grpId="0" animBg="1"/>
      <p:bldP spid="39" grpId="0" animBg="1"/>
      <p:bldP spid="41" grpId="0" animBg="1"/>
      <p:bldP spid="43" grpId="0" animBg="1"/>
      <p:bldP spid="44" grpId="0" animBg="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p:txBody>
          <a:bodyPr/>
          <a:lstStyle/>
          <a:p>
            <a:endParaRPr lang="en-US"/>
          </a:p>
        </p:txBody>
      </p:sp>
      <p:sp>
        <p:nvSpPr>
          <p:cNvPr id="6" name="Title 5"/>
          <p:cNvSpPr>
            <a:spLocks noGrp="1"/>
          </p:cNvSpPr>
          <p:nvPr>
            <p:ph type="ctrTitle"/>
          </p:nvPr>
        </p:nvSpPr>
        <p:spPr>
          <a:xfrm>
            <a:off x="465174" y="2917032"/>
            <a:ext cx="11049000" cy="1092513"/>
          </a:xfrm>
        </p:spPr>
        <p:txBody>
          <a:bodyPr/>
          <a:lstStyle/>
          <a:p>
            <a:pPr algn="ctr"/>
            <a:r>
              <a:rPr lang="en-US" sz="3333" dirty="0">
                <a:latin typeface="Arial" panose="020B0604020202020204" pitchFamily="34" charset="0"/>
                <a:cs typeface="Arial" panose="020B0604020202020204" pitchFamily="34" charset="0"/>
              </a:rPr>
              <a:t>Recommendations for Triple Therapy in Patients with Atrial Fibrillation Undergoing PCI</a:t>
            </a:r>
          </a:p>
        </p:txBody>
      </p:sp>
      <p:sp>
        <p:nvSpPr>
          <p:cNvPr id="5" name="Slide Number Placeholder 4"/>
          <p:cNvSpPr>
            <a:spLocks noGrp="1"/>
          </p:cNvSpPr>
          <p:nvPr>
            <p:ph type="sldNum" sz="quarter" idx="4294967295"/>
          </p:nvPr>
        </p:nvSpPr>
        <p:spPr>
          <a:xfrm>
            <a:off x="11824230" y="6357938"/>
            <a:ext cx="367771" cy="365125"/>
          </a:xfrm>
          <a:prstGeom prst="rect">
            <a:avLst/>
          </a:prstGeom>
        </p:spPr>
        <p:txBody>
          <a:bodyPr/>
          <a:lstStyle/>
          <a:p>
            <a:pPr defTabSz="761970" eaLnBrk="0" fontAlgn="base" hangingPunct="0">
              <a:spcBef>
                <a:spcPct val="0"/>
              </a:spcBef>
              <a:spcAft>
                <a:spcPct val="0"/>
              </a:spcAft>
            </a:pPr>
            <a:fld id="{01CD3B2E-BC1C-6C4D-9D91-A67B950EE325}" type="slidenum">
              <a:rPr lang="en-US" sz="1500">
                <a:solidFill>
                  <a:prstClr val="black"/>
                </a:solidFill>
                <a:latin typeface="Calibri" panose="020F0502020204030204" pitchFamily="34" charset="0"/>
              </a:rPr>
              <a:pPr defTabSz="761970" eaLnBrk="0" fontAlgn="base" hangingPunct="0">
                <a:spcBef>
                  <a:spcPct val="0"/>
                </a:spcBef>
                <a:spcAft>
                  <a:spcPct val="0"/>
                </a:spcAft>
              </a:pPr>
              <a:t>36</a:t>
            </a:fld>
            <a:endParaRPr lang="en-US" sz="1500" dirty="0">
              <a:solidFill>
                <a:prstClr val="black"/>
              </a:solidFill>
              <a:latin typeface="Calibri" panose="020F0502020204030204" pitchFamily="34" charset="0"/>
            </a:endParaRPr>
          </a:p>
        </p:txBody>
      </p:sp>
      <p:pic>
        <p:nvPicPr>
          <p:cNvPr id="8" name="Picture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93501" y="6084999"/>
            <a:ext cx="400349" cy="416183"/>
          </a:xfrm>
          <a:prstGeom prst="rect">
            <a:avLst/>
          </a:prstGeom>
        </p:spPr>
      </p:pic>
    </p:spTree>
    <p:extLst>
      <p:ext uri="{BB962C8B-B14F-4D97-AF65-F5344CB8AC3E}">
        <p14:creationId xmlns:p14="http://schemas.microsoft.com/office/powerpoint/2010/main" val="3284346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ACADED-56C8-488D-9D87-A5D9D528E662}"/>
              </a:ext>
            </a:extLst>
          </p:cNvPr>
          <p:cNvSpPr>
            <a:spLocks noGrp="1"/>
          </p:cNvSpPr>
          <p:nvPr>
            <p:ph type="sldNum" sz="quarter" idx="4"/>
          </p:nvPr>
        </p:nvSpPr>
        <p:spPr/>
        <p:txBody>
          <a:bodyPr/>
          <a:lstStyle/>
          <a:p>
            <a:pPr defTabSz="761970" eaLnBrk="0" fontAlgn="base" hangingPunct="0">
              <a:spcBef>
                <a:spcPct val="0"/>
              </a:spcBef>
              <a:spcAft>
                <a:spcPct val="0"/>
              </a:spcAft>
            </a:pPr>
            <a:fld id="{01CD3B2E-BC1C-6C4D-9D91-A67B950EE325}" type="slidenum">
              <a:rPr lang="en-US"/>
              <a:pPr defTabSz="761970" eaLnBrk="0" fontAlgn="base" hangingPunct="0">
                <a:spcBef>
                  <a:spcPct val="0"/>
                </a:spcBef>
                <a:spcAft>
                  <a:spcPct val="0"/>
                </a:spcAft>
              </a:pPr>
              <a:t>37</a:t>
            </a:fld>
            <a:endParaRPr lang="en-US" dirty="0"/>
          </a:p>
        </p:txBody>
      </p:sp>
      <p:sp>
        <p:nvSpPr>
          <p:cNvPr id="8" name="Title 2">
            <a:extLst>
              <a:ext uri="{FF2B5EF4-FFF2-40B4-BE49-F238E27FC236}">
                <a16:creationId xmlns:a16="http://schemas.microsoft.com/office/drawing/2014/main" id="{A9208F3D-9650-439D-BE61-772CFFB050A5}"/>
              </a:ext>
            </a:extLst>
          </p:cNvPr>
          <p:cNvSpPr>
            <a:spLocks noGrp="1"/>
          </p:cNvSpPr>
          <p:nvPr>
            <p:ph type="ctrTitle"/>
          </p:nvPr>
        </p:nvSpPr>
        <p:spPr>
          <a:xfrm>
            <a:off x="1206500" y="1423303"/>
            <a:ext cx="8890000" cy="952500"/>
          </a:xfrm>
        </p:spPr>
        <p:txBody>
          <a:bodyPr/>
          <a:lstStyle/>
          <a:p>
            <a:r>
              <a:rPr lang="en-US" sz="3333" b="0" dirty="0">
                <a:latin typeface="Arial" panose="020B0604020202020204" pitchFamily="34" charset="0"/>
                <a:cs typeface="Arial" panose="020B0604020202020204" pitchFamily="34" charset="0"/>
              </a:rPr>
              <a:t>Recommendations for Triple Therapy in Patients with Atrial Fibrillation Undergoing PCI</a:t>
            </a:r>
          </a:p>
        </p:txBody>
      </p:sp>
      <p:sp>
        <p:nvSpPr>
          <p:cNvPr id="5" name="TextBox 4"/>
          <p:cNvSpPr txBox="1"/>
          <p:nvPr/>
        </p:nvSpPr>
        <p:spPr>
          <a:xfrm>
            <a:off x="410300" y="6425084"/>
            <a:ext cx="2332690" cy="246221"/>
          </a:xfrm>
          <a:prstGeom prst="rect">
            <a:avLst/>
          </a:prstGeom>
          <a:noFill/>
        </p:spPr>
        <p:txBody>
          <a:bodyPr wrap="none" rtlCol="0">
            <a:spAutoFit/>
          </a:bodyPr>
          <a:lstStyle/>
          <a:p>
            <a:pPr defTabSz="761970" eaLnBrk="0" fontAlgn="base" hangingPunct="0">
              <a:spcBef>
                <a:spcPct val="0"/>
              </a:spcBef>
              <a:spcAft>
                <a:spcPct val="0"/>
              </a:spcAft>
            </a:pPr>
            <a:r>
              <a:rPr lang="en-US" sz="1000" b="1" dirty="0">
                <a:solidFill>
                  <a:prstClr val="white"/>
                </a:solidFill>
                <a:latin typeface="Arial" panose="020B0604020202020204" pitchFamily="34" charset="0"/>
                <a:cs typeface="Arial" panose="020B0604020202020204" pitchFamily="34" charset="0"/>
              </a:rPr>
              <a:t>J Am </a:t>
            </a:r>
            <a:r>
              <a:rPr lang="en-US" sz="1000" b="1" dirty="0" err="1">
                <a:solidFill>
                  <a:prstClr val="white"/>
                </a:solidFill>
                <a:latin typeface="Arial" panose="020B0604020202020204" pitchFamily="34" charset="0"/>
                <a:cs typeface="Arial" panose="020B0604020202020204" pitchFamily="34" charset="0"/>
              </a:rPr>
              <a:t>Coll</a:t>
            </a:r>
            <a:r>
              <a:rPr lang="en-US" sz="1000" b="1" dirty="0">
                <a:solidFill>
                  <a:prstClr val="white"/>
                </a:solidFill>
                <a:latin typeface="Arial" panose="020B0604020202020204" pitchFamily="34" charset="0"/>
                <a:cs typeface="Arial" panose="020B0604020202020204" pitchFamily="34" charset="0"/>
              </a:rPr>
              <a:t> </a:t>
            </a:r>
            <a:r>
              <a:rPr lang="en-US" sz="1000" b="1" dirty="0" err="1">
                <a:solidFill>
                  <a:prstClr val="white"/>
                </a:solidFill>
                <a:latin typeface="Arial" panose="020B0604020202020204" pitchFamily="34" charset="0"/>
                <a:cs typeface="Arial" panose="020B0604020202020204" pitchFamily="34" charset="0"/>
              </a:rPr>
              <a:t>Cardiol</a:t>
            </a:r>
            <a:r>
              <a:rPr lang="en-US" sz="1000" b="1" dirty="0">
                <a:solidFill>
                  <a:prstClr val="white"/>
                </a:solidFill>
                <a:latin typeface="Arial" panose="020B0604020202020204" pitchFamily="34" charset="0"/>
                <a:cs typeface="Arial" panose="020B0604020202020204" pitchFamily="34" charset="0"/>
              </a:rPr>
              <a:t> 2022;79:e21-e129</a:t>
            </a:r>
          </a:p>
        </p:txBody>
      </p:sp>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537651" y="6378318"/>
            <a:ext cx="400349" cy="416183"/>
          </a:xfrm>
          <a:prstGeom prst="rect">
            <a:avLst/>
          </a:prstGeom>
        </p:spPr>
      </p:pic>
      <p:graphicFrame>
        <p:nvGraphicFramePr>
          <p:cNvPr id="7" name="Table 6">
            <a:extLst>
              <a:ext uri="{FF2B5EF4-FFF2-40B4-BE49-F238E27FC236}">
                <a16:creationId xmlns:a16="http://schemas.microsoft.com/office/drawing/2014/main" id="{E33789FB-D25C-4A06-A247-96A50FFF9147}"/>
              </a:ext>
            </a:extLst>
          </p:cNvPr>
          <p:cNvGraphicFramePr>
            <a:graphicFrameLocks noGrp="1"/>
          </p:cNvGraphicFramePr>
          <p:nvPr/>
        </p:nvGraphicFramePr>
        <p:xfrm>
          <a:off x="1562218" y="2811163"/>
          <a:ext cx="9144000" cy="2603924"/>
        </p:xfrm>
        <a:graphic>
          <a:graphicData uri="http://schemas.openxmlformats.org/drawingml/2006/table">
            <a:tbl>
              <a:tblPr firstRow="1" firstCol="1" bandRow="1"/>
              <a:tblGrid>
                <a:gridCol w="1044245">
                  <a:extLst>
                    <a:ext uri="{9D8B030D-6E8A-4147-A177-3AD203B41FA5}">
                      <a16:colId xmlns:a16="http://schemas.microsoft.com/office/drawing/2014/main" val="3434539776"/>
                    </a:ext>
                  </a:extLst>
                </a:gridCol>
                <a:gridCol w="1068019">
                  <a:extLst>
                    <a:ext uri="{9D8B030D-6E8A-4147-A177-3AD203B41FA5}">
                      <a16:colId xmlns:a16="http://schemas.microsoft.com/office/drawing/2014/main" val="1207365808"/>
                    </a:ext>
                  </a:extLst>
                </a:gridCol>
                <a:gridCol w="7031736">
                  <a:extLst>
                    <a:ext uri="{9D8B030D-6E8A-4147-A177-3AD203B41FA5}">
                      <a16:colId xmlns:a16="http://schemas.microsoft.com/office/drawing/2014/main" val="2190377256"/>
                    </a:ext>
                  </a:extLst>
                </a:gridCol>
              </a:tblGrid>
              <a:tr h="387562">
                <a:tc>
                  <a:txBody>
                    <a:bodyPr/>
                    <a:lstStyle/>
                    <a:p>
                      <a:pPr marL="0" marR="0" algn="ctr">
                        <a:lnSpc>
                          <a:spcPct val="200000"/>
                        </a:lnSpc>
                        <a:spcBef>
                          <a:spcPts val="0"/>
                        </a:spcBef>
                        <a:spcAft>
                          <a:spcPts val="0"/>
                        </a:spcAft>
                      </a:pPr>
                      <a:r>
                        <a:rPr lang="en-US" sz="1500" b="1" dirty="0">
                          <a:effectLst/>
                          <a:latin typeface="Times New Roman" panose="02020603050405020304" pitchFamily="18" charset="0"/>
                          <a:ea typeface="Calibri" panose="020F0502020204030204" pitchFamily="34" charset="0"/>
                          <a:cs typeface="Times New Roman" panose="02020603050405020304" pitchFamily="18" charset="0"/>
                        </a:rPr>
                        <a:t>COR</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1500" b="1">
                          <a:effectLst/>
                          <a:latin typeface="Times New Roman" panose="02020603050405020304" pitchFamily="18" charset="0"/>
                          <a:ea typeface="Calibri" panose="020F0502020204030204" pitchFamily="34" charset="0"/>
                          <a:cs typeface="Times New Roman" panose="02020603050405020304" pitchFamily="18" charset="0"/>
                        </a:rPr>
                        <a:t>LOE</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1500" b="1">
                          <a:effectLst/>
                          <a:latin typeface="Times New Roman" panose="02020603050405020304" pitchFamily="18" charset="0"/>
                          <a:ea typeface="Calibri" panose="020F0502020204030204" pitchFamily="34" charset="0"/>
                          <a:cs typeface="Times New Roman" panose="02020603050405020304" pitchFamily="18" charset="0"/>
                        </a:rPr>
                        <a:t>Recommendations</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0049256"/>
                  </a:ext>
                </a:extLst>
              </a:tr>
              <a:tr h="2216362">
                <a:tc>
                  <a:txBody>
                    <a:bodyPr/>
                    <a:lstStyle/>
                    <a:p>
                      <a:pPr marL="0" marR="0" algn="ctr">
                        <a:lnSpc>
                          <a:spcPct val="200000"/>
                        </a:lnSpc>
                        <a:spcBef>
                          <a:spcPts val="0"/>
                        </a:spcBef>
                        <a:spcAft>
                          <a:spcPts val="0"/>
                        </a:spcAft>
                      </a:pPr>
                      <a:r>
                        <a:rPr lang="en-US" sz="15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B-R</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150" marR="571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nSpc>
                          <a:spcPct val="200000"/>
                        </a:lnSpc>
                        <a:spcBef>
                          <a:spcPts val="0"/>
                        </a:spcBef>
                        <a:spcAft>
                          <a:spcPts val="0"/>
                        </a:spcAft>
                        <a:buFont typeface="+mj-lt"/>
                        <a:buAutoNum type="arabicPeriod"/>
                      </a:pP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 patients with atrial fibrillation who are undergoing PCI and are taking oral anticoagulant therapy, it is recommended to discontinue aspirin treatment after 1 to 4 weeks while maintaining P2Y12 inhibitors in addition to a non–vitamin K oral anticoagulant  (rivaroxaban, dabigatran, apixaban, or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edoxaban</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or warfarin to reduce the risk of bleeding.</a:t>
                      </a:r>
                      <a:endParaRPr lang="en-US" sz="15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150" marR="57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0361555"/>
                  </a:ext>
                </a:extLst>
              </a:tr>
            </a:tbl>
          </a:graphicData>
        </a:graphic>
      </p:graphicFrame>
    </p:spTree>
    <p:extLst>
      <p:ext uri="{BB962C8B-B14F-4D97-AF65-F5344CB8AC3E}">
        <p14:creationId xmlns:p14="http://schemas.microsoft.com/office/powerpoint/2010/main" val="34827846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A1442-4D6D-1049-8682-B309E82F8340}"/>
              </a:ext>
            </a:extLst>
          </p:cNvPr>
          <p:cNvSpPr>
            <a:spLocks noGrp="1"/>
          </p:cNvSpPr>
          <p:nvPr>
            <p:ph type="ctrTitle"/>
          </p:nvPr>
        </p:nvSpPr>
        <p:spPr>
          <a:xfrm>
            <a:off x="1206500" y="1185042"/>
            <a:ext cx="10731500" cy="761999"/>
          </a:xfrm>
        </p:spPr>
        <p:txBody>
          <a:bodyPr/>
          <a:lstStyle/>
          <a:p>
            <a:r>
              <a:rPr lang="en-US" sz="3333" b="0" dirty="0">
                <a:latin typeface="Arial" panose="020B0604020202020204" pitchFamily="34" charset="0"/>
                <a:cs typeface="Arial" panose="020B0604020202020204" pitchFamily="34" charset="0"/>
              </a:rPr>
              <a:t>Triple Therapy</a:t>
            </a:r>
            <a:br>
              <a:rPr lang="en-US" sz="3333" b="0" dirty="0">
                <a:latin typeface="Arial" panose="020B0604020202020204" pitchFamily="34" charset="0"/>
                <a:cs typeface="Arial" panose="020B0604020202020204" pitchFamily="34" charset="0"/>
              </a:rPr>
            </a:br>
            <a:r>
              <a:rPr lang="en-US" sz="3333" b="0" i="1" dirty="0">
                <a:latin typeface="Arial" panose="020B0604020202020204" pitchFamily="34" charset="0"/>
                <a:cs typeface="Arial" panose="020B0604020202020204" pitchFamily="34" charset="0"/>
              </a:rPr>
              <a:t>The AUGUSTUS Trial</a:t>
            </a:r>
          </a:p>
        </p:txBody>
      </p:sp>
      <p:sp>
        <p:nvSpPr>
          <p:cNvPr id="4" name="TextBox 3">
            <a:extLst>
              <a:ext uri="{FF2B5EF4-FFF2-40B4-BE49-F238E27FC236}">
                <a16:creationId xmlns:a16="http://schemas.microsoft.com/office/drawing/2014/main" id="{637F7E4D-26BE-AB4B-9FD4-F47FBC175929}"/>
              </a:ext>
            </a:extLst>
          </p:cNvPr>
          <p:cNvSpPr txBox="1"/>
          <p:nvPr/>
        </p:nvSpPr>
        <p:spPr>
          <a:xfrm>
            <a:off x="783388" y="6470992"/>
            <a:ext cx="2069797" cy="246221"/>
          </a:xfrm>
          <a:prstGeom prst="rect">
            <a:avLst/>
          </a:prstGeom>
          <a:noFill/>
        </p:spPr>
        <p:txBody>
          <a:bodyPr wrap="none" rtlCol="0">
            <a:spAutoFit/>
          </a:bodyPr>
          <a:lstStyle/>
          <a:p>
            <a:pPr defTabSz="761970" eaLnBrk="0" fontAlgn="base" hangingPunct="0">
              <a:spcBef>
                <a:spcPct val="0"/>
              </a:spcBef>
              <a:spcAft>
                <a:spcPct val="0"/>
              </a:spcAft>
            </a:pPr>
            <a:r>
              <a:rPr lang="en-US" sz="1000" b="1" dirty="0">
                <a:solidFill>
                  <a:prstClr val="white"/>
                </a:solidFill>
                <a:latin typeface="Arial" panose="020B0604020202020204" pitchFamily="34" charset="0"/>
                <a:cs typeface="Arial" panose="020B0604020202020204" pitchFamily="34" charset="0"/>
              </a:rPr>
              <a:t>N </a:t>
            </a:r>
            <a:r>
              <a:rPr lang="en-US" sz="1000" b="1" dirty="0" err="1">
                <a:solidFill>
                  <a:prstClr val="white"/>
                </a:solidFill>
                <a:latin typeface="Arial" panose="020B0604020202020204" pitchFamily="34" charset="0"/>
                <a:cs typeface="Arial" panose="020B0604020202020204" pitchFamily="34" charset="0"/>
              </a:rPr>
              <a:t>Engl</a:t>
            </a:r>
            <a:r>
              <a:rPr lang="en-US" sz="1000" b="1" dirty="0">
                <a:solidFill>
                  <a:prstClr val="white"/>
                </a:solidFill>
                <a:latin typeface="Arial" panose="020B0604020202020204" pitchFamily="34" charset="0"/>
                <a:cs typeface="Arial" panose="020B0604020202020204" pitchFamily="34" charset="0"/>
              </a:rPr>
              <a:t> J Med 2019;380:1509-24</a:t>
            </a:r>
          </a:p>
        </p:txBody>
      </p:sp>
      <p:pic>
        <p:nvPicPr>
          <p:cNvPr id="11" name="Picture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537651" y="6378318"/>
            <a:ext cx="400349" cy="416183"/>
          </a:xfrm>
          <a:prstGeom prst="rect">
            <a:avLst/>
          </a:prstGeom>
        </p:spPr>
      </p:pic>
      <p:pic>
        <p:nvPicPr>
          <p:cNvPr id="3" name="Picture 2"/>
          <p:cNvPicPr>
            <a:picLocks noChangeAspect="1"/>
          </p:cNvPicPr>
          <p:nvPr/>
        </p:nvPicPr>
        <p:blipFill>
          <a:blip r:embed="rId5"/>
          <a:stretch>
            <a:fillRect/>
          </a:stretch>
        </p:blipFill>
        <p:spPr>
          <a:xfrm>
            <a:off x="783388" y="2448610"/>
            <a:ext cx="10760170" cy="3645426"/>
          </a:xfrm>
          <a:prstGeom prst="rect">
            <a:avLst/>
          </a:prstGeom>
          <a:ln>
            <a:solidFill>
              <a:schemeClr val="accent2"/>
            </a:solidFill>
          </a:ln>
        </p:spPr>
      </p:pic>
      <p:sp>
        <p:nvSpPr>
          <p:cNvPr id="5" name="TextBox 4"/>
          <p:cNvSpPr txBox="1"/>
          <p:nvPr/>
        </p:nvSpPr>
        <p:spPr>
          <a:xfrm>
            <a:off x="4659775" y="2093086"/>
            <a:ext cx="3037050" cy="323165"/>
          </a:xfrm>
          <a:prstGeom prst="rect">
            <a:avLst/>
          </a:prstGeom>
          <a:noFill/>
        </p:spPr>
        <p:txBody>
          <a:bodyPr wrap="none" rtlCol="0">
            <a:spAutoFit/>
          </a:bodyPr>
          <a:lstStyle/>
          <a:p>
            <a:pPr defTabSz="761970" eaLnBrk="0" fontAlgn="base" hangingPunct="0">
              <a:spcBef>
                <a:spcPct val="0"/>
              </a:spcBef>
              <a:spcAft>
                <a:spcPct val="0"/>
              </a:spcAft>
            </a:pPr>
            <a:r>
              <a:rPr lang="en-US" sz="1500" dirty="0">
                <a:solidFill>
                  <a:srgbClr val="ED7D31"/>
                </a:solidFill>
                <a:latin typeface="Calibri" panose="020F0502020204030204" pitchFamily="34" charset="0"/>
              </a:rPr>
              <a:t>Major or Clinically Relevant Bleeding</a:t>
            </a:r>
          </a:p>
        </p:txBody>
      </p:sp>
    </p:spTree>
    <p:custDataLst>
      <p:tags r:id="rId1"/>
    </p:custDataLst>
    <p:extLst>
      <p:ext uri="{BB962C8B-B14F-4D97-AF65-F5344CB8AC3E}">
        <p14:creationId xmlns:p14="http://schemas.microsoft.com/office/powerpoint/2010/main" val="256667636"/>
      </p:ext>
    </p:extLst>
  </p:cSld>
  <p:clrMapOvr>
    <a:masterClrMapping/>
  </p:clrMapOvr>
  <mc:AlternateContent xmlns:mc="http://schemas.openxmlformats.org/markup-compatibility/2006" xmlns:p14="http://schemas.microsoft.com/office/powerpoint/2010/main">
    <mc:Choice Requires="p14">
      <p:transition spd="slow" p14:dur="2000" advTm="68913"/>
    </mc:Choice>
    <mc:Fallback xmlns="">
      <p:transition spd="slow" advTm="68913"/>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A1442-4D6D-1049-8682-B309E82F8340}"/>
              </a:ext>
            </a:extLst>
          </p:cNvPr>
          <p:cNvSpPr>
            <a:spLocks noGrp="1"/>
          </p:cNvSpPr>
          <p:nvPr>
            <p:ph type="ctrTitle"/>
          </p:nvPr>
        </p:nvSpPr>
        <p:spPr>
          <a:xfrm>
            <a:off x="1206500" y="1185042"/>
            <a:ext cx="10731500" cy="761999"/>
          </a:xfrm>
        </p:spPr>
        <p:txBody>
          <a:bodyPr/>
          <a:lstStyle/>
          <a:p>
            <a:r>
              <a:rPr lang="en-US" sz="3333" b="0" dirty="0">
                <a:latin typeface="Arial" panose="020B0604020202020204" pitchFamily="34" charset="0"/>
                <a:cs typeface="Arial" panose="020B0604020202020204" pitchFamily="34" charset="0"/>
              </a:rPr>
              <a:t>Triple Therapy</a:t>
            </a:r>
            <a:br>
              <a:rPr lang="en-US" sz="3333" b="0" dirty="0">
                <a:latin typeface="Arial" panose="020B0604020202020204" pitchFamily="34" charset="0"/>
                <a:cs typeface="Arial" panose="020B0604020202020204" pitchFamily="34" charset="0"/>
              </a:rPr>
            </a:br>
            <a:r>
              <a:rPr lang="en-US" sz="3333" b="0" dirty="0">
                <a:latin typeface="Arial" panose="020B0604020202020204" pitchFamily="34" charset="0"/>
                <a:cs typeface="Arial" panose="020B0604020202020204" pitchFamily="34" charset="0"/>
              </a:rPr>
              <a:t>Pooled Data</a:t>
            </a:r>
            <a:endParaRPr lang="en-US" sz="3333" b="0" i="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37F7E4D-26BE-AB4B-9FD4-F47FBC175929}"/>
              </a:ext>
            </a:extLst>
          </p:cNvPr>
          <p:cNvSpPr txBox="1"/>
          <p:nvPr/>
        </p:nvSpPr>
        <p:spPr>
          <a:xfrm>
            <a:off x="571500" y="6467964"/>
            <a:ext cx="4206601" cy="246221"/>
          </a:xfrm>
          <a:prstGeom prst="rect">
            <a:avLst/>
          </a:prstGeom>
          <a:noFill/>
        </p:spPr>
        <p:txBody>
          <a:bodyPr wrap="none" rtlCol="0">
            <a:spAutoFit/>
          </a:bodyPr>
          <a:lstStyle/>
          <a:p>
            <a:pPr defTabSz="761970" eaLnBrk="0" fontAlgn="base" hangingPunct="0">
              <a:spcBef>
                <a:spcPct val="0"/>
              </a:spcBef>
              <a:spcAft>
                <a:spcPct val="0"/>
              </a:spcAft>
            </a:pPr>
            <a:r>
              <a:rPr lang="en-US" sz="1000" b="1" dirty="0">
                <a:solidFill>
                  <a:prstClr val="white"/>
                </a:solidFill>
                <a:latin typeface="Arial" panose="020B0604020202020204" pitchFamily="34" charset="0"/>
                <a:cs typeface="Arial" panose="020B0604020202020204" pitchFamily="34" charset="0"/>
              </a:rPr>
              <a:t>J Am Heart Assoc. 2020;9:e017212. DOI: 10.1161/JAHA.120.017212</a:t>
            </a:r>
          </a:p>
        </p:txBody>
      </p:sp>
      <p:pic>
        <p:nvPicPr>
          <p:cNvPr id="11" name="Picture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37651" y="6378318"/>
            <a:ext cx="400349" cy="416183"/>
          </a:xfrm>
          <a:prstGeom prst="rect">
            <a:avLst/>
          </a:prstGeom>
        </p:spPr>
      </p:pic>
      <p:pic>
        <p:nvPicPr>
          <p:cNvPr id="7" name="Picture 6"/>
          <p:cNvPicPr>
            <a:picLocks noChangeAspect="1"/>
          </p:cNvPicPr>
          <p:nvPr/>
        </p:nvPicPr>
        <p:blipFill>
          <a:blip r:embed="rId4"/>
          <a:stretch>
            <a:fillRect/>
          </a:stretch>
        </p:blipFill>
        <p:spPr>
          <a:xfrm>
            <a:off x="571500" y="2145059"/>
            <a:ext cx="11219153" cy="3945596"/>
          </a:xfrm>
          <a:prstGeom prst="rect">
            <a:avLst/>
          </a:prstGeom>
          <a:ln>
            <a:solidFill>
              <a:schemeClr val="accent2"/>
            </a:solidFill>
          </a:ln>
        </p:spPr>
      </p:pic>
      <p:sp>
        <p:nvSpPr>
          <p:cNvPr id="5" name="Rectangle 4"/>
          <p:cNvSpPr/>
          <p:nvPr/>
        </p:nvSpPr>
        <p:spPr>
          <a:xfrm>
            <a:off x="4318000" y="3619500"/>
            <a:ext cx="1651000" cy="9525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eaLnBrk="0" fontAlgn="base" hangingPunct="0">
              <a:spcBef>
                <a:spcPct val="0"/>
              </a:spcBef>
              <a:spcAft>
                <a:spcPct val="0"/>
              </a:spcAft>
            </a:pPr>
            <a:endParaRPr lang="en-US" sz="1500">
              <a:solidFill>
                <a:prstClr val="white"/>
              </a:solidFill>
              <a:latin typeface="Calibri" panose="020F0502020204030204"/>
            </a:endParaRPr>
          </a:p>
        </p:txBody>
      </p:sp>
      <p:sp>
        <p:nvSpPr>
          <p:cNvPr id="9" name="Rectangle 8"/>
          <p:cNvSpPr/>
          <p:nvPr/>
        </p:nvSpPr>
        <p:spPr>
          <a:xfrm>
            <a:off x="9990023" y="3079750"/>
            <a:ext cx="1651000" cy="11747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eaLnBrk="0" fontAlgn="base" hangingPunct="0">
              <a:spcBef>
                <a:spcPct val="0"/>
              </a:spcBef>
              <a:spcAft>
                <a:spcPct val="0"/>
              </a:spcAft>
            </a:pPr>
            <a:endParaRPr lang="en-US" sz="150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4206966314"/>
      </p:ext>
    </p:extLst>
  </p:cSld>
  <p:clrMapOvr>
    <a:masterClrMapping/>
  </p:clrMapOvr>
  <mc:AlternateContent xmlns:mc="http://schemas.openxmlformats.org/markup-compatibility/2006" xmlns:p14="http://schemas.microsoft.com/office/powerpoint/2010/main">
    <mc:Choice Requires="p14">
      <p:transition spd="slow" p14:dur="2000" advTm="68913"/>
    </mc:Choice>
    <mc:Fallback xmlns="">
      <p:transition spd="slow" advTm="6891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72C01-F1B4-4153-AD80-A86A5541D739}"/>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5CF5D81B-380B-4404-8F56-A63792F8372E}"/>
              </a:ext>
            </a:extLst>
          </p:cNvPr>
          <p:cNvSpPr>
            <a:spLocks noGrp="1"/>
          </p:cNvSpPr>
          <p:nvPr>
            <p:ph idx="1"/>
          </p:nvPr>
        </p:nvSpPr>
        <p:spPr>
          <a:xfrm>
            <a:off x="2051844" y="1154270"/>
            <a:ext cx="8335962" cy="5552289"/>
          </a:xfrm>
        </p:spPr>
        <p:txBody>
          <a:bodyPr/>
          <a:lstStyle/>
          <a:p>
            <a:r>
              <a:rPr lang="en-US" sz="2400" b="0" dirty="0">
                <a:effectLst/>
              </a:rPr>
              <a:t>Introduction</a:t>
            </a:r>
          </a:p>
          <a:p>
            <a:pPr lvl="1">
              <a:buClr>
                <a:srgbClr val="FF9933"/>
              </a:buClr>
              <a:buFont typeface="Arial" panose="020B0604020202020204" pitchFamily="34" charset="0"/>
              <a:buChar char="−"/>
            </a:pPr>
            <a:r>
              <a:rPr lang="en-US" sz="2000" b="0" i="1" dirty="0">
                <a:effectLst/>
              </a:rPr>
              <a:t>Dr. C. Michael Gibson</a:t>
            </a:r>
          </a:p>
          <a:p>
            <a:r>
              <a:rPr lang="en-US" sz="2400" b="0" dirty="0">
                <a:effectLst/>
              </a:rPr>
              <a:t>Aspirin Use in Secondary Prevention Patients with Diabetes and/or Obesity</a:t>
            </a:r>
          </a:p>
          <a:p>
            <a:pPr lvl="1">
              <a:buClr>
                <a:srgbClr val="FF9933"/>
              </a:buClr>
              <a:buFont typeface="Arial" panose="020B0604020202020204" pitchFamily="34" charset="0"/>
              <a:buChar char="−"/>
            </a:pPr>
            <a:r>
              <a:rPr lang="en-US" sz="2000" b="0" i="1" dirty="0">
                <a:effectLst/>
              </a:rPr>
              <a:t>Dr. Neha J. </a:t>
            </a:r>
            <a:r>
              <a:rPr lang="en-US" sz="2000" b="0" i="1" dirty="0" err="1">
                <a:effectLst/>
              </a:rPr>
              <a:t>Pagidipati</a:t>
            </a:r>
            <a:endParaRPr lang="en-US" sz="2000" b="0" dirty="0">
              <a:effectLst/>
            </a:endParaRPr>
          </a:p>
          <a:p>
            <a:r>
              <a:rPr lang="en-US" sz="2400" b="0" dirty="0">
                <a:effectLst/>
              </a:rPr>
              <a:t>DAPT SAPT: What Does the Evidence and New Guidelines Tell Us?</a:t>
            </a:r>
          </a:p>
          <a:p>
            <a:pPr lvl="1">
              <a:buClr>
                <a:srgbClr val="FF9933"/>
              </a:buClr>
              <a:buFont typeface="Arial" panose="020B0604020202020204" pitchFamily="34" charset="0"/>
              <a:buChar char="−"/>
            </a:pPr>
            <a:r>
              <a:rPr lang="en-US" sz="2000" b="0" i="1" dirty="0">
                <a:effectLst/>
              </a:rPr>
              <a:t>Dr. Jacqueline E. Tamis-Holland</a:t>
            </a:r>
          </a:p>
          <a:p>
            <a:r>
              <a:rPr lang="en-US" sz="2400" b="0" dirty="0">
                <a:effectLst/>
              </a:rPr>
              <a:t>A New Aspirin Formulation</a:t>
            </a:r>
          </a:p>
          <a:p>
            <a:pPr lvl="1">
              <a:buClr>
                <a:srgbClr val="FF9933"/>
              </a:buClr>
              <a:buFont typeface="Arial" panose="020B0604020202020204" pitchFamily="34" charset="0"/>
              <a:buChar char="−"/>
            </a:pPr>
            <a:r>
              <a:rPr lang="en-US" sz="2000" b="0" i="1" dirty="0">
                <a:effectLst/>
              </a:rPr>
              <a:t>Dr. Dominick J. </a:t>
            </a:r>
            <a:r>
              <a:rPr lang="en-US" sz="2000" b="0" i="1" dirty="0" err="1">
                <a:effectLst/>
              </a:rPr>
              <a:t>Angiolillo</a:t>
            </a:r>
            <a:endParaRPr lang="en-US" sz="2000" b="0" i="1" dirty="0">
              <a:effectLst/>
            </a:endParaRPr>
          </a:p>
          <a:p>
            <a:r>
              <a:rPr lang="en-US" sz="2400" b="0" dirty="0">
                <a:effectLst/>
              </a:rPr>
              <a:t>Closing Remarks</a:t>
            </a:r>
          </a:p>
          <a:p>
            <a:pPr lvl="1">
              <a:buClr>
                <a:srgbClr val="FF9933"/>
              </a:buClr>
              <a:buFont typeface="Arial" panose="020B0604020202020204" pitchFamily="34" charset="0"/>
              <a:buChar char="−"/>
            </a:pPr>
            <a:r>
              <a:rPr lang="en-US" sz="2000" b="0" i="1" dirty="0">
                <a:effectLst/>
              </a:rPr>
              <a:t>Dr. C. Michael Gibson</a:t>
            </a:r>
          </a:p>
          <a:p>
            <a:endParaRPr lang="en-US" dirty="0"/>
          </a:p>
        </p:txBody>
      </p:sp>
    </p:spTree>
    <p:extLst>
      <p:ext uri="{BB962C8B-B14F-4D97-AF65-F5344CB8AC3E}">
        <p14:creationId xmlns:p14="http://schemas.microsoft.com/office/powerpoint/2010/main" val="2801958081"/>
      </p:ext>
    </p:extLst>
  </p:cSld>
  <p:clrMapOvr>
    <a:overrideClrMapping bg1="dk2" tx1="lt1" bg2="dk1" tx2="lt2" accent1="accent1" accent2="accent2" accent3="accent3" accent4="accent4" accent5="accent5" accent6="accent6" hlink="hlink" folHlink="folHlink"/>
  </p:clrMapOvr>
  <p:transition advClick="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A1442-4D6D-1049-8682-B309E82F8340}"/>
              </a:ext>
            </a:extLst>
          </p:cNvPr>
          <p:cNvSpPr>
            <a:spLocks noGrp="1"/>
          </p:cNvSpPr>
          <p:nvPr>
            <p:ph type="ctrTitle"/>
          </p:nvPr>
        </p:nvSpPr>
        <p:spPr>
          <a:xfrm>
            <a:off x="783388" y="1267933"/>
            <a:ext cx="10731500" cy="761999"/>
          </a:xfrm>
        </p:spPr>
        <p:txBody>
          <a:bodyPr/>
          <a:lstStyle/>
          <a:p>
            <a:r>
              <a:rPr lang="en-US" sz="3333" b="0" dirty="0">
                <a:latin typeface="Arial" panose="020B0604020202020204" pitchFamily="34" charset="0"/>
                <a:cs typeface="Arial" panose="020B0604020202020204" pitchFamily="34" charset="0"/>
              </a:rPr>
              <a:t>A Deep Dive into the Data from the AUGUSTUS Trial</a:t>
            </a:r>
            <a:endParaRPr lang="en-US" sz="3333" b="0" i="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37F7E4D-26BE-AB4B-9FD4-F47FBC175929}"/>
              </a:ext>
            </a:extLst>
          </p:cNvPr>
          <p:cNvSpPr txBox="1"/>
          <p:nvPr/>
        </p:nvSpPr>
        <p:spPr>
          <a:xfrm>
            <a:off x="783388" y="6470992"/>
            <a:ext cx="2069797" cy="246221"/>
          </a:xfrm>
          <a:prstGeom prst="rect">
            <a:avLst/>
          </a:prstGeom>
          <a:noFill/>
        </p:spPr>
        <p:txBody>
          <a:bodyPr wrap="none" rtlCol="0">
            <a:spAutoFit/>
          </a:bodyPr>
          <a:lstStyle/>
          <a:p>
            <a:pPr defTabSz="761970" eaLnBrk="0" fontAlgn="base" hangingPunct="0">
              <a:spcBef>
                <a:spcPct val="0"/>
              </a:spcBef>
              <a:spcAft>
                <a:spcPct val="0"/>
              </a:spcAft>
            </a:pPr>
            <a:r>
              <a:rPr lang="en-US" sz="1000" b="1" dirty="0">
                <a:solidFill>
                  <a:prstClr val="white"/>
                </a:solidFill>
                <a:latin typeface="Arial" panose="020B0604020202020204" pitchFamily="34" charset="0"/>
                <a:cs typeface="Arial" panose="020B0604020202020204" pitchFamily="34" charset="0"/>
              </a:rPr>
              <a:t>N </a:t>
            </a:r>
            <a:r>
              <a:rPr lang="en-US" sz="1000" b="1" dirty="0" err="1">
                <a:solidFill>
                  <a:prstClr val="white"/>
                </a:solidFill>
                <a:latin typeface="Arial" panose="020B0604020202020204" pitchFamily="34" charset="0"/>
                <a:cs typeface="Arial" panose="020B0604020202020204" pitchFamily="34" charset="0"/>
              </a:rPr>
              <a:t>Engl</a:t>
            </a:r>
            <a:r>
              <a:rPr lang="en-US" sz="1000" b="1" dirty="0">
                <a:solidFill>
                  <a:prstClr val="white"/>
                </a:solidFill>
                <a:latin typeface="Arial" panose="020B0604020202020204" pitchFamily="34" charset="0"/>
                <a:cs typeface="Arial" panose="020B0604020202020204" pitchFamily="34" charset="0"/>
              </a:rPr>
              <a:t> J Med 2019;380:1509-24</a:t>
            </a:r>
          </a:p>
        </p:txBody>
      </p:sp>
      <p:pic>
        <p:nvPicPr>
          <p:cNvPr id="11" name="Picture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37651" y="6378318"/>
            <a:ext cx="400349" cy="416183"/>
          </a:xfrm>
          <a:prstGeom prst="rect">
            <a:avLst/>
          </a:prstGeom>
        </p:spPr>
      </p:pic>
      <p:pic>
        <p:nvPicPr>
          <p:cNvPr id="6" name="Picture 5"/>
          <p:cNvPicPr>
            <a:picLocks noChangeAspect="1"/>
          </p:cNvPicPr>
          <p:nvPr/>
        </p:nvPicPr>
        <p:blipFill rotWithShape="1">
          <a:blip r:embed="rId4"/>
          <a:srcRect l="2229" t="60686" r="2076" b="2899"/>
          <a:stretch/>
        </p:blipFill>
        <p:spPr>
          <a:xfrm>
            <a:off x="211210" y="2677865"/>
            <a:ext cx="11863782" cy="2383509"/>
          </a:xfrm>
          <a:prstGeom prst="rect">
            <a:avLst/>
          </a:prstGeom>
          <a:ln w="38100">
            <a:solidFill>
              <a:srgbClr val="C00000"/>
            </a:solidFill>
          </a:ln>
        </p:spPr>
      </p:pic>
      <p:sp>
        <p:nvSpPr>
          <p:cNvPr id="7" name="Oval 6"/>
          <p:cNvSpPr/>
          <p:nvPr/>
        </p:nvSpPr>
        <p:spPr>
          <a:xfrm>
            <a:off x="10211624" y="2545621"/>
            <a:ext cx="1863368" cy="279286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eaLnBrk="0" fontAlgn="base" hangingPunct="0">
              <a:spcBef>
                <a:spcPct val="0"/>
              </a:spcBef>
              <a:spcAft>
                <a:spcPct val="0"/>
              </a:spcAft>
            </a:pPr>
            <a:endParaRPr lang="en-US" sz="150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3738771158"/>
      </p:ext>
    </p:extLst>
  </p:cSld>
  <p:clrMapOvr>
    <a:masterClrMapping/>
  </p:clrMapOvr>
  <mc:AlternateContent xmlns:mc="http://schemas.openxmlformats.org/markup-compatibility/2006" xmlns:p14="http://schemas.microsoft.com/office/powerpoint/2010/main">
    <mc:Choice Requires="p14">
      <p:transition spd="slow" p14:dur="2000" advTm="68913"/>
    </mc:Choice>
    <mc:Fallback xmlns="">
      <p:transition spd="slow" advTm="689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A1442-4D6D-1049-8682-B309E82F8340}"/>
              </a:ext>
            </a:extLst>
          </p:cNvPr>
          <p:cNvSpPr>
            <a:spLocks noGrp="1"/>
          </p:cNvSpPr>
          <p:nvPr>
            <p:ph type="ctrTitle"/>
          </p:nvPr>
        </p:nvSpPr>
        <p:spPr>
          <a:xfrm>
            <a:off x="816488" y="1095396"/>
            <a:ext cx="10731500" cy="761999"/>
          </a:xfrm>
        </p:spPr>
        <p:txBody>
          <a:bodyPr/>
          <a:lstStyle/>
          <a:p>
            <a:r>
              <a:rPr lang="en-US" sz="3333" b="0" dirty="0">
                <a:latin typeface="Arial" panose="020B0604020202020204" pitchFamily="34" charset="0"/>
                <a:cs typeface="Arial" panose="020B0604020202020204" pitchFamily="34" charset="0"/>
              </a:rPr>
              <a:t>Timing of Stent Thrombosis in The AUGUSTUS Trial</a:t>
            </a:r>
            <a:endParaRPr lang="en-US" sz="3333" b="0" i="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37F7E4D-26BE-AB4B-9FD4-F47FBC175929}"/>
              </a:ext>
            </a:extLst>
          </p:cNvPr>
          <p:cNvSpPr txBox="1"/>
          <p:nvPr/>
        </p:nvSpPr>
        <p:spPr>
          <a:xfrm>
            <a:off x="783388" y="6470992"/>
            <a:ext cx="1935145" cy="246221"/>
          </a:xfrm>
          <a:prstGeom prst="rect">
            <a:avLst/>
          </a:prstGeom>
          <a:noFill/>
        </p:spPr>
        <p:txBody>
          <a:bodyPr wrap="none" rtlCol="0">
            <a:spAutoFit/>
          </a:bodyPr>
          <a:lstStyle/>
          <a:p>
            <a:pPr defTabSz="761970" eaLnBrk="0" fontAlgn="base" hangingPunct="0">
              <a:spcBef>
                <a:spcPct val="0"/>
              </a:spcBef>
              <a:spcAft>
                <a:spcPct val="0"/>
              </a:spcAft>
            </a:pPr>
            <a:r>
              <a:rPr lang="en-US" sz="1000" b="1" dirty="0">
                <a:solidFill>
                  <a:prstClr val="white"/>
                </a:solidFill>
                <a:latin typeface="Arial" panose="020B0604020202020204" pitchFamily="34" charset="0"/>
                <a:cs typeface="Arial" panose="020B0604020202020204" pitchFamily="34" charset="0"/>
              </a:rPr>
              <a:t>Circulation 2020;141:781-783</a:t>
            </a:r>
          </a:p>
        </p:txBody>
      </p:sp>
      <p:pic>
        <p:nvPicPr>
          <p:cNvPr id="11" name="Picture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37651" y="6378318"/>
            <a:ext cx="400349" cy="416183"/>
          </a:xfrm>
          <a:prstGeom prst="rect">
            <a:avLst/>
          </a:prstGeom>
        </p:spPr>
      </p:pic>
      <p:pic>
        <p:nvPicPr>
          <p:cNvPr id="6" name="Content Placeholder 4"/>
          <p:cNvPicPr>
            <a:picLocks noChangeAspect="1"/>
          </p:cNvPicPr>
          <p:nvPr/>
        </p:nvPicPr>
        <p:blipFill>
          <a:blip r:embed="rId4"/>
          <a:stretch>
            <a:fillRect/>
          </a:stretch>
        </p:blipFill>
        <p:spPr>
          <a:xfrm>
            <a:off x="3221695" y="2074014"/>
            <a:ext cx="5921086" cy="4055198"/>
          </a:xfrm>
          <a:prstGeom prst="rect">
            <a:avLst/>
          </a:prstGeom>
          <a:ln>
            <a:solidFill>
              <a:srgbClr val="C00000"/>
            </a:solidFill>
          </a:ln>
        </p:spPr>
      </p:pic>
      <p:sp>
        <p:nvSpPr>
          <p:cNvPr id="5" name="Rectangle 4"/>
          <p:cNvSpPr/>
          <p:nvPr/>
        </p:nvSpPr>
        <p:spPr>
          <a:xfrm>
            <a:off x="4254500" y="3683000"/>
            <a:ext cx="889000" cy="20955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eaLnBrk="0" fontAlgn="base" hangingPunct="0">
              <a:spcBef>
                <a:spcPct val="0"/>
              </a:spcBef>
              <a:spcAft>
                <a:spcPct val="0"/>
              </a:spcAft>
            </a:pPr>
            <a:endParaRPr lang="en-US" sz="150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3920329637"/>
      </p:ext>
    </p:extLst>
  </p:cSld>
  <p:clrMapOvr>
    <a:masterClrMapping/>
  </p:clrMapOvr>
  <mc:AlternateContent xmlns:mc="http://schemas.openxmlformats.org/markup-compatibility/2006" xmlns:p14="http://schemas.microsoft.com/office/powerpoint/2010/main">
    <mc:Choice Requires="p14">
      <p:transition spd="slow" p14:dur="2000" advTm="68913"/>
    </mc:Choice>
    <mc:Fallback xmlns="">
      <p:transition spd="slow" advTm="689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p:txBody>
          <a:bodyPr/>
          <a:lstStyle/>
          <a:p>
            <a:endParaRPr lang="en-US"/>
          </a:p>
        </p:txBody>
      </p:sp>
      <p:sp>
        <p:nvSpPr>
          <p:cNvPr id="6" name="Title 5"/>
          <p:cNvSpPr>
            <a:spLocks noGrp="1"/>
          </p:cNvSpPr>
          <p:nvPr>
            <p:ph type="ctrTitle"/>
          </p:nvPr>
        </p:nvSpPr>
        <p:spPr>
          <a:xfrm>
            <a:off x="465174" y="2917032"/>
            <a:ext cx="11049000" cy="1092513"/>
          </a:xfrm>
        </p:spPr>
        <p:txBody>
          <a:bodyPr/>
          <a:lstStyle/>
          <a:p>
            <a:pPr algn="ctr"/>
            <a:r>
              <a:rPr lang="en-US" sz="3333" dirty="0">
                <a:latin typeface="Arial" panose="020B0604020202020204" pitchFamily="34" charset="0"/>
                <a:cs typeface="Arial" panose="020B0604020202020204" pitchFamily="34" charset="0"/>
              </a:rPr>
              <a:t>Unanswered Questions</a:t>
            </a:r>
          </a:p>
        </p:txBody>
      </p:sp>
      <p:sp>
        <p:nvSpPr>
          <p:cNvPr id="5" name="Slide Number Placeholder 4"/>
          <p:cNvSpPr>
            <a:spLocks noGrp="1"/>
          </p:cNvSpPr>
          <p:nvPr>
            <p:ph type="sldNum" sz="quarter" idx="4294967295"/>
          </p:nvPr>
        </p:nvSpPr>
        <p:spPr>
          <a:xfrm>
            <a:off x="11824230" y="6357938"/>
            <a:ext cx="367771" cy="365125"/>
          </a:xfrm>
          <a:prstGeom prst="rect">
            <a:avLst/>
          </a:prstGeom>
        </p:spPr>
        <p:txBody>
          <a:bodyPr/>
          <a:lstStyle/>
          <a:p>
            <a:pPr defTabSz="761970" eaLnBrk="0" fontAlgn="base" hangingPunct="0">
              <a:spcBef>
                <a:spcPct val="0"/>
              </a:spcBef>
              <a:spcAft>
                <a:spcPct val="0"/>
              </a:spcAft>
            </a:pPr>
            <a:fld id="{01CD3B2E-BC1C-6C4D-9D91-A67B950EE325}" type="slidenum">
              <a:rPr lang="en-US" sz="1500">
                <a:solidFill>
                  <a:prstClr val="black"/>
                </a:solidFill>
                <a:latin typeface="Calibri" panose="020F0502020204030204" pitchFamily="34" charset="0"/>
              </a:rPr>
              <a:pPr defTabSz="761970" eaLnBrk="0" fontAlgn="base" hangingPunct="0">
                <a:spcBef>
                  <a:spcPct val="0"/>
                </a:spcBef>
                <a:spcAft>
                  <a:spcPct val="0"/>
                </a:spcAft>
              </a:pPr>
              <a:t>42</a:t>
            </a:fld>
            <a:endParaRPr lang="en-US" sz="1500" dirty="0">
              <a:solidFill>
                <a:prstClr val="black"/>
              </a:solidFill>
              <a:latin typeface="Calibri" panose="020F0502020204030204" pitchFamily="34" charset="0"/>
            </a:endParaRPr>
          </a:p>
        </p:txBody>
      </p:sp>
      <p:pic>
        <p:nvPicPr>
          <p:cNvPr id="8" name="Picture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23881" y="6120441"/>
            <a:ext cx="400349" cy="416183"/>
          </a:xfrm>
          <a:prstGeom prst="rect">
            <a:avLst/>
          </a:prstGeom>
        </p:spPr>
      </p:pic>
    </p:spTree>
    <p:extLst>
      <p:ext uri="{BB962C8B-B14F-4D97-AF65-F5344CB8AC3E}">
        <p14:creationId xmlns:p14="http://schemas.microsoft.com/office/powerpoint/2010/main" val="2940149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ACADED-56C8-488D-9D87-A5D9D528E662}"/>
              </a:ext>
            </a:extLst>
          </p:cNvPr>
          <p:cNvSpPr>
            <a:spLocks noGrp="1"/>
          </p:cNvSpPr>
          <p:nvPr>
            <p:ph type="sldNum" sz="quarter" idx="4"/>
          </p:nvPr>
        </p:nvSpPr>
        <p:spPr/>
        <p:txBody>
          <a:bodyPr/>
          <a:lstStyle/>
          <a:p>
            <a:pPr defTabSz="761970" eaLnBrk="0" fontAlgn="base" hangingPunct="0">
              <a:spcBef>
                <a:spcPct val="0"/>
              </a:spcBef>
              <a:spcAft>
                <a:spcPct val="0"/>
              </a:spcAft>
            </a:pPr>
            <a:fld id="{01CD3B2E-BC1C-6C4D-9D91-A67B950EE325}" type="slidenum">
              <a:rPr lang="en-US"/>
              <a:pPr defTabSz="761970" eaLnBrk="0" fontAlgn="base" hangingPunct="0">
                <a:spcBef>
                  <a:spcPct val="0"/>
                </a:spcBef>
                <a:spcAft>
                  <a:spcPct val="0"/>
                </a:spcAft>
              </a:pPr>
              <a:t>43</a:t>
            </a:fld>
            <a:endParaRPr lang="en-US" dirty="0"/>
          </a:p>
        </p:txBody>
      </p:sp>
      <p:sp>
        <p:nvSpPr>
          <p:cNvPr id="8" name="Title 2">
            <a:extLst>
              <a:ext uri="{FF2B5EF4-FFF2-40B4-BE49-F238E27FC236}">
                <a16:creationId xmlns:a16="http://schemas.microsoft.com/office/drawing/2014/main" id="{A9208F3D-9650-439D-BE61-772CFFB050A5}"/>
              </a:ext>
            </a:extLst>
          </p:cNvPr>
          <p:cNvSpPr>
            <a:spLocks noGrp="1"/>
          </p:cNvSpPr>
          <p:nvPr>
            <p:ph type="ctrTitle"/>
          </p:nvPr>
        </p:nvSpPr>
        <p:spPr>
          <a:xfrm>
            <a:off x="1206500" y="1423303"/>
            <a:ext cx="8890000" cy="952500"/>
          </a:xfrm>
        </p:spPr>
        <p:txBody>
          <a:bodyPr/>
          <a:lstStyle/>
          <a:p>
            <a:r>
              <a:rPr lang="en-US" sz="3333" b="0" dirty="0">
                <a:latin typeface="Arial" panose="020B0604020202020204" pitchFamily="34" charset="0"/>
                <a:cs typeface="Arial" panose="020B0604020202020204" pitchFamily="34" charset="0"/>
              </a:rPr>
              <a:t>Recommendations for Chronic Use of Anti-platelet therapy</a:t>
            </a:r>
          </a:p>
        </p:txBody>
      </p:sp>
      <p:sp>
        <p:nvSpPr>
          <p:cNvPr id="5" name="TextBox 4"/>
          <p:cNvSpPr txBox="1"/>
          <p:nvPr/>
        </p:nvSpPr>
        <p:spPr>
          <a:xfrm>
            <a:off x="508000" y="6425084"/>
            <a:ext cx="2321469" cy="246221"/>
          </a:xfrm>
          <a:prstGeom prst="rect">
            <a:avLst/>
          </a:prstGeom>
          <a:noFill/>
        </p:spPr>
        <p:txBody>
          <a:bodyPr wrap="none" rtlCol="0">
            <a:spAutoFit/>
          </a:bodyPr>
          <a:lstStyle/>
          <a:p>
            <a:pPr defTabSz="761970" eaLnBrk="0" fontAlgn="base" hangingPunct="0">
              <a:spcBef>
                <a:spcPct val="0"/>
              </a:spcBef>
              <a:spcAft>
                <a:spcPct val="0"/>
              </a:spcAft>
            </a:pPr>
            <a:r>
              <a:rPr lang="pt-BR" sz="1000" b="1" dirty="0">
                <a:solidFill>
                  <a:prstClr val="white"/>
                </a:solidFill>
                <a:latin typeface="Arial" panose="020B0604020202020204" pitchFamily="34" charset="0"/>
                <a:cs typeface="Arial" panose="020B0604020202020204" pitchFamily="34" charset="0"/>
              </a:rPr>
              <a:t>J Am Coll Cardiol 2012;60:e44–164</a:t>
            </a:r>
            <a:r>
              <a:rPr lang="pt-BR" sz="1000" dirty="0">
                <a:solidFill>
                  <a:prstClr val="black"/>
                </a:solidFill>
                <a:latin typeface="Calibri" panose="020F0502020204030204" pitchFamily="34" charset="0"/>
              </a:rPr>
              <a:t>.</a:t>
            </a:r>
            <a:endParaRPr lang="en-US" sz="1000" b="1" dirty="0">
              <a:solidFill>
                <a:prstClr val="white"/>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537651" y="6378318"/>
            <a:ext cx="400349" cy="416183"/>
          </a:xfrm>
          <a:prstGeom prst="rect">
            <a:avLst/>
          </a:prstGeom>
        </p:spPr>
      </p:pic>
      <p:pic>
        <p:nvPicPr>
          <p:cNvPr id="10" name="Picture 9"/>
          <p:cNvPicPr>
            <a:picLocks noChangeAspect="1"/>
          </p:cNvPicPr>
          <p:nvPr/>
        </p:nvPicPr>
        <p:blipFill>
          <a:blip r:embed="rId3"/>
          <a:stretch>
            <a:fillRect/>
          </a:stretch>
        </p:blipFill>
        <p:spPr>
          <a:xfrm>
            <a:off x="1524000" y="2730501"/>
            <a:ext cx="9288025" cy="2686844"/>
          </a:xfrm>
          <a:prstGeom prst="rect">
            <a:avLst/>
          </a:prstGeom>
          <a:ln>
            <a:solidFill>
              <a:schemeClr val="accent2"/>
            </a:solidFill>
          </a:ln>
        </p:spPr>
      </p:pic>
    </p:spTree>
    <p:extLst>
      <p:ext uri="{BB962C8B-B14F-4D97-AF65-F5344CB8AC3E}">
        <p14:creationId xmlns:p14="http://schemas.microsoft.com/office/powerpoint/2010/main" val="20386407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A1442-4D6D-1049-8682-B309E82F8340}"/>
              </a:ext>
            </a:extLst>
          </p:cNvPr>
          <p:cNvSpPr>
            <a:spLocks noGrp="1"/>
          </p:cNvSpPr>
          <p:nvPr>
            <p:ph type="ctrTitle"/>
          </p:nvPr>
        </p:nvSpPr>
        <p:spPr>
          <a:xfrm>
            <a:off x="822395" y="1232796"/>
            <a:ext cx="10731500" cy="761999"/>
          </a:xfrm>
        </p:spPr>
        <p:txBody>
          <a:bodyPr/>
          <a:lstStyle/>
          <a:p>
            <a:r>
              <a:rPr lang="en-US" sz="3333" b="0" dirty="0">
                <a:latin typeface="Arial" panose="020B0604020202020204" pitchFamily="34" charset="0"/>
                <a:cs typeface="Arial" panose="020B0604020202020204" pitchFamily="34" charset="0"/>
              </a:rPr>
              <a:t>Gastric Erosions with Various Anti-Platelet Regimens</a:t>
            </a:r>
            <a:br>
              <a:rPr lang="en-US" sz="3333" b="0" dirty="0">
                <a:latin typeface="Arial" panose="020B0604020202020204" pitchFamily="34" charset="0"/>
                <a:cs typeface="Arial" panose="020B0604020202020204" pitchFamily="34" charset="0"/>
              </a:rPr>
            </a:br>
            <a:r>
              <a:rPr lang="en-US" sz="3333" b="0" i="1" dirty="0">
                <a:latin typeface="Arial" panose="020B0604020202020204" pitchFamily="34" charset="0"/>
                <a:cs typeface="Arial" panose="020B0604020202020204" pitchFamily="34" charset="0"/>
              </a:rPr>
              <a:t>The OPT-PEACE Trial</a:t>
            </a:r>
          </a:p>
        </p:txBody>
      </p:sp>
      <p:sp>
        <p:nvSpPr>
          <p:cNvPr id="4" name="TextBox 3">
            <a:extLst>
              <a:ext uri="{FF2B5EF4-FFF2-40B4-BE49-F238E27FC236}">
                <a16:creationId xmlns:a16="http://schemas.microsoft.com/office/drawing/2014/main" id="{637F7E4D-26BE-AB4B-9FD4-F47FBC175929}"/>
              </a:ext>
            </a:extLst>
          </p:cNvPr>
          <p:cNvSpPr txBox="1"/>
          <p:nvPr/>
        </p:nvSpPr>
        <p:spPr>
          <a:xfrm>
            <a:off x="783388" y="6470992"/>
            <a:ext cx="2289409" cy="246221"/>
          </a:xfrm>
          <a:prstGeom prst="rect">
            <a:avLst/>
          </a:prstGeom>
          <a:noFill/>
        </p:spPr>
        <p:txBody>
          <a:bodyPr wrap="none" rtlCol="0">
            <a:spAutoFit/>
          </a:bodyPr>
          <a:lstStyle/>
          <a:p>
            <a:pPr defTabSz="761970" eaLnBrk="0" fontAlgn="base" hangingPunct="0">
              <a:spcBef>
                <a:spcPct val="0"/>
              </a:spcBef>
              <a:spcAft>
                <a:spcPct val="0"/>
              </a:spcAft>
            </a:pPr>
            <a:r>
              <a:rPr lang="en-US" sz="1000" b="1" dirty="0">
                <a:solidFill>
                  <a:prstClr val="white"/>
                </a:solidFill>
                <a:latin typeface="Arial" panose="020B0604020202020204" pitchFamily="34" charset="0"/>
                <a:cs typeface="Arial" panose="020B0604020202020204" pitchFamily="34" charset="0"/>
              </a:rPr>
              <a:t>J Am </a:t>
            </a:r>
            <a:r>
              <a:rPr lang="en-US" sz="1000" b="1" dirty="0" err="1">
                <a:solidFill>
                  <a:prstClr val="white"/>
                </a:solidFill>
                <a:latin typeface="Arial" panose="020B0604020202020204" pitchFamily="34" charset="0"/>
                <a:cs typeface="Arial" panose="020B0604020202020204" pitchFamily="34" charset="0"/>
              </a:rPr>
              <a:t>Coll</a:t>
            </a:r>
            <a:r>
              <a:rPr lang="en-US" sz="1000" b="1" dirty="0">
                <a:solidFill>
                  <a:prstClr val="white"/>
                </a:solidFill>
                <a:latin typeface="Arial" panose="020B0604020202020204" pitchFamily="34" charset="0"/>
                <a:cs typeface="Arial" panose="020B0604020202020204" pitchFamily="34" charset="0"/>
              </a:rPr>
              <a:t> </a:t>
            </a:r>
            <a:r>
              <a:rPr lang="en-US" sz="1000" b="1" dirty="0" err="1">
                <a:solidFill>
                  <a:prstClr val="white"/>
                </a:solidFill>
                <a:latin typeface="Arial" panose="020B0604020202020204" pitchFamily="34" charset="0"/>
                <a:cs typeface="Arial" panose="020B0604020202020204" pitchFamily="34" charset="0"/>
              </a:rPr>
              <a:t>Cardiol</a:t>
            </a:r>
            <a:r>
              <a:rPr lang="en-US" sz="1000" b="1" dirty="0">
                <a:solidFill>
                  <a:prstClr val="white"/>
                </a:solidFill>
                <a:latin typeface="Arial" panose="020B0604020202020204" pitchFamily="34" charset="0"/>
                <a:cs typeface="Arial" panose="020B0604020202020204" pitchFamily="34" charset="0"/>
              </a:rPr>
              <a:t> 2022;79:116–128</a:t>
            </a:r>
          </a:p>
        </p:txBody>
      </p:sp>
      <p:pic>
        <p:nvPicPr>
          <p:cNvPr id="11" name="Picture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537651" y="6378318"/>
            <a:ext cx="400349" cy="416183"/>
          </a:xfrm>
          <a:prstGeom prst="rect">
            <a:avLst/>
          </a:prstGeom>
        </p:spPr>
      </p:pic>
      <p:pic>
        <p:nvPicPr>
          <p:cNvPr id="3" name="Picture 2"/>
          <p:cNvPicPr>
            <a:picLocks noChangeAspect="1"/>
          </p:cNvPicPr>
          <p:nvPr/>
        </p:nvPicPr>
        <p:blipFill rotWithShape="1">
          <a:blip r:embed="rId5"/>
          <a:srcRect l="1440" t="2593" r="1440" b="2593"/>
          <a:stretch/>
        </p:blipFill>
        <p:spPr>
          <a:xfrm>
            <a:off x="2435738" y="2132193"/>
            <a:ext cx="7493000" cy="4064000"/>
          </a:xfrm>
          <a:prstGeom prst="rect">
            <a:avLst/>
          </a:prstGeom>
          <a:ln>
            <a:solidFill>
              <a:schemeClr val="accent2"/>
            </a:solidFill>
          </a:ln>
        </p:spPr>
      </p:pic>
      <p:sp>
        <p:nvSpPr>
          <p:cNvPr id="5" name="Rectangle 4"/>
          <p:cNvSpPr/>
          <p:nvPr/>
        </p:nvSpPr>
        <p:spPr>
          <a:xfrm>
            <a:off x="8318499" y="2286000"/>
            <a:ext cx="1610238" cy="40371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eaLnBrk="0" fontAlgn="base" hangingPunct="0">
              <a:spcBef>
                <a:spcPct val="0"/>
              </a:spcBef>
              <a:spcAft>
                <a:spcPct val="0"/>
              </a:spcAft>
            </a:pPr>
            <a:endParaRPr lang="en-US" sz="1500">
              <a:solidFill>
                <a:prstClr val="white"/>
              </a:solidFill>
              <a:latin typeface="Calibri" panose="020F0502020204030204"/>
            </a:endParaRPr>
          </a:p>
        </p:txBody>
      </p:sp>
      <p:sp>
        <p:nvSpPr>
          <p:cNvPr id="8" name="Rectangle 7"/>
          <p:cNvSpPr/>
          <p:nvPr/>
        </p:nvSpPr>
        <p:spPr>
          <a:xfrm>
            <a:off x="5651500" y="2286000"/>
            <a:ext cx="1460500" cy="40371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eaLnBrk="0" fontAlgn="base" hangingPunct="0">
              <a:spcBef>
                <a:spcPct val="0"/>
              </a:spcBef>
              <a:spcAft>
                <a:spcPct val="0"/>
              </a:spcAft>
            </a:pPr>
            <a:endParaRPr lang="en-US" sz="150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1084475427"/>
      </p:ext>
    </p:extLst>
  </p:cSld>
  <p:clrMapOvr>
    <a:masterClrMapping/>
  </p:clrMapOvr>
  <mc:AlternateContent xmlns:mc="http://schemas.openxmlformats.org/markup-compatibility/2006" xmlns:p14="http://schemas.microsoft.com/office/powerpoint/2010/main">
    <mc:Choice Requires="p14">
      <p:transition spd="slow" p14:dur="2000" advTm="68913"/>
    </mc:Choice>
    <mc:Fallback xmlns="">
      <p:transition spd="slow" advTm="689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A1442-4D6D-1049-8682-B309E82F8340}"/>
              </a:ext>
            </a:extLst>
          </p:cNvPr>
          <p:cNvSpPr>
            <a:spLocks noGrp="1"/>
          </p:cNvSpPr>
          <p:nvPr>
            <p:ph type="ctrTitle"/>
          </p:nvPr>
        </p:nvSpPr>
        <p:spPr>
          <a:xfrm>
            <a:off x="822395" y="1232796"/>
            <a:ext cx="10731500" cy="761999"/>
          </a:xfrm>
        </p:spPr>
        <p:txBody>
          <a:bodyPr/>
          <a:lstStyle/>
          <a:p>
            <a:r>
              <a:rPr lang="en-US" sz="3333" b="0" dirty="0">
                <a:latin typeface="Arial" panose="020B0604020202020204" pitchFamily="34" charset="0"/>
                <a:cs typeface="Arial" panose="020B0604020202020204" pitchFamily="34" charset="0"/>
              </a:rPr>
              <a:t>Clinical Outcomes with Aspirin vs </a:t>
            </a:r>
            <a:r>
              <a:rPr lang="en-US" sz="3333" b="0" dirty="0" err="1">
                <a:latin typeface="Arial" panose="020B0604020202020204" pitchFamily="34" charset="0"/>
                <a:cs typeface="Arial" panose="020B0604020202020204" pitchFamily="34" charset="0"/>
              </a:rPr>
              <a:t>Clopidogrel</a:t>
            </a:r>
            <a:br>
              <a:rPr lang="en-US" sz="3333" b="0" dirty="0">
                <a:latin typeface="Arial" panose="020B0604020202020204" pitchFamily="34" charset="0"/>
                <a:cs typeface="Arial" panose="020B0604020202020204" pitchFamily="34" charset="0"/>
              </a:rPr>
            </a:br>
            <a:r>
              <a:rPr lang="en-US" sz="3333" b="0" i="1" dirty="0">
                <a:latin typeface="Arial" panose="020B0604020202020204" pitchFamily="34" charset="0"/>
                <a:cs typeface="Arial" panose="020B0604020202020204" pitchFamily="34" charset="0"/>
              </a:rPr>
              <a:t>The HOST Trial</a:t>
            </a:r>
          </a:p>
        </p:txBody>
      </p:sp>
      <p:sp>
        <p:nvSpPr>
          <p:cNvPr id="4" name="TextBox 3">
            <a:extLst>
              <a:ext uri="{FF2B5EF4-FFF2-40B4-BE49-F238E27FC236}">
                <a16:creationId xmlns:a16="http://schemas.microsoft.com/office/drawing/2014/main" id="{637F7E4D-26BE-AB4B-9FD4-F47FBC175929}"/>
              </a:ext>
            </a:extLst>
          </p:cNvPr>
          <p:cNvSpPr txBox="1"/>
          <p:nvPr/>
        </p:nvSpPr>
        <p:spPr>
          <a:xfrm>
            <a:off x="783388" y="6470992"/>
            <a:ext cx="1846980" cy="246221"/>
          </a:xfrm>
          <a:prstGeom prst="rect">
            <a:avLst/>
          </a:prstGeom>
          <a:noFill/>
        </p:spPr>
        <p:txBody>
          <a:bodyPr wrap="none" rtlCol="0">
            <a:spAutoFit/>
          </a:bodyPr>
          <a:lstStyle/>
          <a:p>
            <a:pPr defTabSz="761970" eaLnBrk="0" fontAlgn="base" hangingPunct="0">
              <a:spcBef>
                <a:spcPct val="0"/>
              </a:spcBef>
              <a:spcAft>
                <a:spcPct val="0"/>
              </a:spcAft>
            </a:pPr>
            <a:r>
              <a:rPr lang="en-US" sz="1000" b="1" dirty="0">
                <a:solidFill>
                  <a:prstClr val="white"/>
                </a:solidFill>
                <a:latin typeface="Arial" panose="020B0604020202020204" pitchFamily="34" charset="0"/>
                <a:cs typeface="Arial" panose="020B0604020202020204" pitchFamily="34" charset="0"/>
              </a:rPr>
              <a:t> </a:t>
            </a:r>
            <a:r>
              <a:rPr lang="en-US" sz="1000" b="1" i="1" dirty="0">
                <a:solidFill>
                  <a:prstClr val="white"/>
                </a:solidFill>
                <a:latin typeface="Arial" panose="020B0604020202020204" pitchFamily="34" charset="0"/>
                <a:cs typeface="Arial" panose="020B0604020202020204" pitchFamily="34" charset="0"/>
              </a:rPr>
              <a:t>Lancet </a:t>
            </a:r>
            <a:r>
              <a:rPr lang="en-US" sz="1000" b="1" dirty="0">
                <a:solidFill>
                  <a:prstClr val="white"/>
                </a:solidFill>
                <a:latin typeface="Arial" panose="020B0604020202020204" pitchFamily="34" charset="0"/>
                <a:cs typeface="Arial" panose="020B0604020202020204" pitchFamily="34" charset="0"/>
              </a:rPr>
              <a:t>2021; 397: 2487–96 </a:t>
            </a:r>
          </a:p>
        </p:txBody>
      </p:sp>
      <p:pic>
        <p:nvPicPr>
          <p:cNvPr id="11" name="Picture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537651" y="6378318"/>
            <a:ext cx="400349" cy="416183"/>
          </a:xfrm>
          <a:prstGeom prst="rect">
            <a:avLst/>
          </a:prstGeom>
        </p:spPr>
      </p:pic>
      <p:pic>
        <p:nvPicPr>
          <p:cNvPr id="6" name="Picture 5"/>
          <p:cNvPicPr>
            <a:picLocks noChangeAspect="1"/>
          </p:cNvPicPr>
          <p:nvPr/>
        </p:nvPicPr>
        <p:blipFill rotWithShape="1">
          <a:blip r:embed="rId5"/>
          <a:srcRect l="5974" b="21960"/>
          <a:stretch/>
        </p:blipFill>
        <p:spPr>
          <a:xfrm>
            <a:off x="1085897" y="2694318"/>
            <a:ext cx="10204497" cy="3394108"/>
          </a:xfrm>
          <a:prstGeom prst="rect">
            <a:avLst/>
          </a:prstGeom>
          <a:ln>
            <a:solidFill>
              <a:srgbClr val="FF0000"/>
            </a:solidFill>
          </a:ln>
        </p:spPr>
      </p:pic>
      <p:sp>
        <p:nvSpPr>
          <p:cNvPr id="10" name="TextBox 9"/>
          <p:cNvSpPr txBox="1"/>
          <p:nvPr/>
        </p:nvSpPr>
        <p:spPr>
          <a:xfrm>
            <a:off x="2553897" y="2223472"/>
            <a:ext cx="7286225" cy="323165"/>
          </a:xfrm>
          <a:prstGeom prst="rect">
            <a:avLst/>
          </a:prstGeom>
          <a:noFill/>
        </p:spPr>
        <p:txBody>
          <a:bodyPr wrap="none" rtlCol="0">
            <a:spAutoFit/>
          </a:bodyPr>
          <a:lstStyle/>
          <a:p>
            <a:pPr defTabSz="761970" eaLnBrk="0" fontAlgn="base" hangingPunct="0">
              <a:spcBef>
                <a:spcPct val="0"/>
              </a:spcBef>
              <a:spcAft>
                <a:spcPct val="0"/>
              </a:spcAft>
            </a:pPr>
            <a:r>
              <a:rPr lang="en-US" sz="1500" dirty="0">
                <a:solidFill>
                  <a:srgbClr val="ED7D31"/>
                </a:solidFill>
                <a:latin typeface="Calibri" panose="020F0502020204030204" pitchFamily="34" charset="0"/>
              </a:rPr>
              <a:t>Death, myocardial infarction, stroke, readmission due to ACS, and BARC 3 or More Bleeding</a:t>
            </a:r>
          </a:p>
        </p:txBody>
      </p:sp>
      <p:sp>
        <p:nvSpPr>
          <p:cNvPr id="12" name="TextBox 11"/>
          <p:cNvSpPr txBox="1"/>
          <p:nvPr/>
        </p:nvSpPr>
        <p:spPr>
          <a:xfrm>
            <a:off x="3302000" y="3556000"/>
            <a:ext cx="5694893" cy="1554465"/>
          </a:xfrm>
          <a:prstGeom prst="rect">
            <a:avLst/>
          </a:prstGeom>
          <a:solidFill>
            <a:schemeClr val="bg1"/>
          </a:solidFill>
          <a:ln>
            <a:solidFill>
              <a:schemeClr val="accent2"/>
            </a:solidFill>
          </a:ln>
        </p:spPr>
        <p:txBody>
          <a:bodyPr wrap="square" rtlCol="0">
            <a:spAutoFit/>
          </a:bodyPr>
          <a:lstStyle/>
          <a:p>
            <a:pPr algn="ctr" defTabSz="761970" eaLnBrk="0" fontAlgn="base" hangingPunct="0">
              <a:spcBef>
                <a:spcPct val="0"/>
              </a:spcBef>
              <a:spcAft>
                <a:spcPct val="0"/>
              </a:spcAft>
            </a:pPr>
            <a:r>
              <a:rPr lang="en-US" sz="2667" dirty="0">
                <a:solidFill>
                  <a:prstClr val="black"/>
                </a:solidFill>
                <a:latin typeface="Calibri" panose="020F0502020204030204" pitchFamily="34" charset="0"/>
              </a:rPr>
              <a:t>Major bleeding (BARC type ≥3)</a:t>
            </a:r>
          </a:p>
          <a:p>
            <a:pPr algn="ctr" defTabSz="761970" eaLnBrk="0" fontAlgn="base" hangingPunct="0">
              <a:spcBef>
                <a:spcPct val="0"/>
              </a:spcBef>
              <a:spcAft>
                <a:spcPct val="0"/>
              </a:spcAft>
            </a:pPr>
            <a:r>
              <a:rPr lang="en-US" sz="2667" dirty="0" err="1">
                <a:solidFill>
                  <a:prstClr val="black"/>
                </a:solidFill>
                <a:latin typeface="Calibri" panose="020F0502020204030204" pitchFamily="34" charset="0"/>
              </a:rPr>
              <a:t>Clopidogrel</a:t>
            </a:r>
            <a:r>
              <a:rPr lang="en-US" sz="2667" dirty="0">
                <a:solidFill>
                  <a:prstClr val="black"/>
                </a:solidFill>
                <a:latin typeface="Calibri" panose="020F0502020204030204" pitchFamily="34" charset="0"/>
              </a:rPr>
              <a:t> vs Aspirin</a:t>
            </a:r>
          </a:p>
          <a:p>
            <a:pPr algn="ctr" defTabSz="761970" eaLnBrk="0" fontAlgn="base" hangingPunct="0">
              <a:spcBef>
                <a:spcPct val="0"/>
              </a:spcBef>
              <a:spcAft>
                <a:spcPct val="0"/>
              </a:spcAft>
            </a:pPr>
            <a:r>
              <a:rPr lang="en-US" sz="2667" dirty="0">
                <a:solidFill>
                  <a:prstClr val="black"/>
                </a:solidFill>
                <a:latin typeface="Calibri" panose="020F0502020204030204" pitchFamily="34" charset="0"/>
              </a:rPr>
              <a:t>     1·2% vs 2·0%, p=0·035 	</a:t>
            </a:r>
          </a:p>
          <a:p>
            <a:pPr defTabSz="761970" eaLnBrk="0" fontAlgn="base" hangingPunct="0">
              <a:spcBef>
                <a:spcPct val="0"/>
              </a:spcBef>
              <a:spcAft>
                <a:spcPct val="0"/>
              </a:spcAft>
            </a:pPr>
            <a:endParaRPr lang="en-US" sz="1500" dirty="0">
              <a:solidFill>
                <a:prstClr val="black"/>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328655984"/>
      </p:ext>
    </p:extLst>
  </p:cSld>
  <p:clrMapOvr>
    <a:masterClrMapping/>
  </p:clrMapOvr>
  <mc:AlternateContent xmlns:mc="http://schemas.openxmlformats.org/markup-compatibility/2006" xmlns:p14="http://schemas.microsoft.com/office/powerpoint/2010/main">
    <mc:Choice Requires="p14">
      <p:transition spd="slow" p14:dur="2000" advTm="68913"/>
    </mc:Choice>
    <mc:Fallback xmlns="">
      <p:transition spd="slow" advTm="689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33501" y="2123418"/>
            <a:ext cx="4127499" cy="3857246"/>
          </a:xfrm>
          <a:prstGeom prst="rect">
            <a:avLst/>
          </a:prstGeom>
          <a:ln>
            <a:solidFill>
              <a:schemeClr val="accent2"/>
            </a:solidFill>
          </a:ln>
        </p:spPr>
      </p:pic>
      <p:sp>
        <p:nvSpPr>
          <p:cNvPr id="4" name="Title 3"/>
          <p:cNvSpPr>
            <a:spLocks noGrp="1"/>
          </p:cNvSpPr>
          <p:nvPr>
            <p:ph type="ctrTitle"/>
          </p:nvPr>
        </p:nvSpPr>
        <p:spPr/>
        <p:txBody>
          <a:bodyPr/>
          <a:lstStyle/>
          <a:p>
            <a:r>
              <a:rPr lang="en-US" dirty="0"/>
              <a:t>Aspirin-Phosphatidylcholine Complex</a:t>
            </a:r>
          </a:p>
        </p:txBody>
      </p:sp>
      <p:sp>
        <p:nvSpPr>
          <p:cNvPr id="5" name="Slide Number Placeholder 4"/>
          <p:cNvSpPr>
            <a:spLocks noGrp="1"/>
          </p:cNvSpPr>
          <p:nvPr>
            <p:ph type="sldNum" sz="quarter" idx="4"/>
          </p:nvPr>
        </p:nvSpPr>
        <p:spPr/>
        <p:txBody>
          <a:bodyPr/>
          <a:lstStyle/>
          <a:p>
            <a:pPr defTabSz="761970" eaLnBrk="0" fontAlgn="base" hangingPunct="0">
              <a:spcBef>
                <a:spcPct val="0"/>
              </a:spcBef>
              <a:spcAft>
                <a:spcPct val="0"/>
              </a:spcAft>
            </a:pPr>
            <a:fld id="{01CD3B2E-BC1C-6C4D-9D91-A67B950EE325}" type="slidenum">
              <a:rPr lang="en-US"/>
              <a:pPr defTabSz="761970" eaLnBrk="0" fontAlgn="base" hangingPunct="0">
                <a:spcBef>
                  <a:spcPct val="0"/>
                </a:spcBef>
                <a:spcAft>
                  <a:spcPct val="0"/>
                </a:spcAft>
              </a:pPr>
              <a:t>46</a:t>
            </a:fld>
            <a:endParaRPr lang="en-US" dirty="0"/>
          </a:p>
        </p:txBody>
      </p:sp>
      <p:sp>
        <p:nvSpPr>
          <p:cNvPr id="7" name="TextBox 6"/>
          <p:cNvSpPr txBox="1"/>
          <p:nvPr/>
        </p:nvSpPr>
        <p:spPr>
          <a:xfrm>
            <a:off x="571500" y="6341658"/>
            <a:ext cx="4379725" cy="400110"/>
          </a:xfrm>
          <a:prstGeom prst="rect">
            <a:avLst/>
          </a:prstGeom>
          <a:noFill/>
        </p:spPr>
        <p:txBody>
          <a:bodyPr wrap="none" rtlCol="0">
            <a:spAutoFit/>
          </a:bodyPr>
          <a:lstStyle/>
          <a:p>
            <a:pPr defTabSz="761970" eaLnBrk="0" fontAlgn="base" hangingPunct="0">
              <a:spcBef>
                <a:spcPct val="0"/>
              </a:spcBef>
              <a:spcAft>
                <a:spcPct val="0"/>
              </a:spcAft>
            </a:pPr>
            <a:r>
              <a:rPr lang="en-US" sz="1000" b="1" dirty="0">
                <a:solidFill>
                  <a:prstClr val="white"/>
                </a:solidFill>
                <a:latin typeface="Arial" panose="020B0604020202020204" pitchFamily="34" charset="0"/>
                <a:cs typeface="Arial" panose="020B0604020202020204" pitchFamily="34" charset="0"/>
              </a:rPr>
              <a:t>Clinical Pharmacokinetics https://doi.org/10.1007/s40262-021-01090-2</a:t>
            </a:r>
          </a:p>
          <a:p>
            <a:pPr defTabSz="761970" eaLnBrk="0" fontAlgn="base" hangingPunct="0">
              <a:spcBef>
                <a:spcPct val="0"/>
              </a:spcBef>
              <a:spcAft>
                <a:spcPct val="0"/>
              </a:spcAft>
            </a:pPr>
            <a:endParaRPr lang="en-US" sz="1000" b="1" dirty="0">
              <a:solidFill>
                <a:prstClr val="white"/>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537651" y="6378318"/>
            <a:ext cx="400349" cy="416183"/>
          </a:xfrm>
          <a:prstGeom prst="rect">
            <a:avLst/>
          </a:prstGeom>
        </p:spPr>
      </p:pic>
      <p:pic>
        <p:nvPicPr>
          <p:cNvPr id="9" name="Picture 8"/>
          <p:cNvPicPr>
            <a:picLocks noChangeAspect="1"/>
          </p:cNvPicPr>
          <p:nvPr/>
        </p:nvPicPr>
        <p:blipFill>
          <a:blip r:embed="rId5"/>
          <a:stretch>
            <a:fillRect/>
          </a:stretch>
        </p:blipFill>
        <p:spPr>
          <a:xfrm>
            <a:off x="6570956" y="2123418"/>
            <a:ext cx="3998598" cy="3856426"/>
          </a:xfrm>
          <a:prstGeom prst="rect">
            <a:avLst/>
          </a:prstGeom>
          <a:ln>
            <a:solidFill>
              <a:schemeClr val="accent2"/>
            </a:solidFill>
          </a:ln>
        </p:spPr>
      </p:pic>
      <p:sp>
        <p:nvSpPr>
          <p:cNvPr id="10" name="TextBox 9"/>
          <p:cNvSpPr txBox="1"/>
          <p:nvPr/>
        </p:nvSpPr>
        <p:spPr>
          <a:xfrm>
            <a:off x="8318500" y="1778000"/>
            <a:ext cx="184731" cy="323165"/>
          </a:xfrm>
          <a:prstGeom prst="rect">
            <a:avLst/>
          </a:prstGeom>
          <a:noFill/>
        </p:spPr>
        <p:txBody>
          <a:bodyPr wrap="none" rtlCol="0">
            <a:spAutoFit/>
          </a:bodyPr>
          <a:lstStyle/>
          <a:p>
            <a:pPr defTabSz="761970" eaLnBrk="0" fontAlgn="base" hangingPunct="0">
              <a:spcBef>
                <a:spcPct val="0"/>
              </a:spcBef>
              <a:spcAft>
                <a:spcPct val="0"/>
              </a:spcAft>
            </a:pPr>
            <a:endParaRPr lang="en-US" sz="1500" dirty="0">
              <a:solidFill>
                <a:prstClr val="black"/>
              </a:solidFill>
              <a:latin typeface="Calibri" panose="020F0502020204030204" pitchFamily="34" charset="0"/>
            </a:endParaRPr>
          </a:p>
        </p:txBody>
      </p:sp>
      <p:sp>
        <p:nvSpPr>
          <p:cNvPr id="11" name="TextBox 10"/>
          <p:cNvSpPr txBox="1"/>
          <p:nvPr/>
        </p:nvSpPr>
        <p:spPr>
          <a:xfrm>
            <a:off x="7141659" y="1740358"/>
            <a:ext cx="2882071" cy="323165"/>
          </a:xfrm>
          <a:prstGeom prst="rect">
            <a:avLst/>
          </a:prstGeom>
          <a:noFill/>
        </p:spPr>
        <p:txBody>
          <a:bodyPr wrap="none" rtlCol="0">
            <a:spAutoFit/>
          </a:bodyPr>
          <a:lstStyle/>
          <a:p>
            <a:pPr defTabSz="761970" eaLnBrk="0" fontAlgn="base" hangingPunct="0">
              <a:spcBef>
                <a:spcPct val="0"/>
              </a:spcBef>
              <a:spcAft>
                <a:spcPct val="0"/>
              </a:spcAft>
            </a:pPr>
            <a:r>
              <a:rPr lang="en-US" sz="1500" dirty="0">
                <a:solidFill>
                  <a:srgbClr val="ED7D31"/>
                </a:solidFill>
                <a:latin typeface="Calibri" panose="020F0502020204030204" pitchFamily="34" charset="0"/>
              </a:rPr>
              <a:t>Gastro-duodenal Mucosal Damage</a:t>
            </a:r>
          </a:p>
        </p:txBody>
      </p:sp>
      <p:sp>
        <p:nvSpPr>
          <p:cNvPr id="12" name="TextBox 11"/>
          <p:cNvSpPr txBox="1"/>
          <p:nvPr/>
        </p:nvSpPr>
        <p:spPr>
          <a:xfrm>
            <a:off x="484993" y="6586409"/>
            <a:ext cx="5827236" cy="246221"/>
          </a:xfrm>
          <a:prstGeom prst="rect">
            <a:avLst/>
          </a:prstGeom>
          <a:noFill/>
        </p:spPr>
        <p:txBody>
          <a:bodyPr wrap="none" rtlCol="0">
            <a:spAutoFit/>
          </a:bodyPr>
          <a:lstStyle/>
          <a:p>
            <a:pPr defTabSz="761970" eaLnBrk="0" fontAlgn="base" hangingPunct="0">
              <a:spcBef>
                <a:spcPct val="0"/>
              </a:spcBef>
              <a:spcAft>
                <a:spcPct val="0"/>
              </a:spcAft>
            </a:pPr>
            <a:r>
              <a:rPr lang="en-US" sz="1000" b="1" i="1" dirty="0">
                <a:solidFill>
                  <a:prstClr val="white"/>
                </a:solidFill>
                <a:latin typeface="Arial" panose="020B0604020202020204" pitchFamily="34" charset="0"/>
                <a:cs typeface="Arial" panose="020B0604020202020204" pitchFamily="34" charset="0"/>
              </a:rPr>
              <a:t>Am J </a:t>
            </a:r>
            <a:r>
              <a:rPr lang="en-US" sz="1000" b="1" i="1" dirty="0" err="1">
                <a:solidFill>
                  <a:prstClr val="white"/>
                </a:solidFill>
                <a:latin typeface="Arial" panose="020B0604020202020204" pitchFamily="34" charset="0"/>
                <a:cs typeface="Arial" panose="020B0604020202020204" pitchFamily="34" charset="0"/>
              </a:rPr>
              <a:t>Gastroenterol</a:t>
            </a:r>
            <a:r>
              <a:rPr lang="en-US" sz="1000" b="1" i="1" dirty="0">
                <a:solidFill>
                  <a:prstClr val="white"/>
                </a:solidFill>
                <a:latin typeface="Arial" panose="020B0604020202020204" pitchFamily="34" charset="0"/>
                <a:cs typeface="Arial" panose="020B0604020202020204" pitchFamily="34" charset="0"/>
              </a:rPr>
              <a:t> </a:t>
            </a:r>
            <a:r>
              <a:rPr lang="en-US" sz="1000" b="1" dirty="0">
                <a:solidFill>
                  <a:prstClr val="white"/>
                </a:solidFill>
                <a:latin typeface="Arial" panose="020B0604020202020204" pitchFamily="34" charset="0"/>
                <a:cs typeface="Arial" panose="020B0604020202020204" pitchFamily="34" charset="0"/>
              </a:rPr>
              <a:t>advance online publication, 16 November 2010; </a:t>
            </a:r>
            <a:r>
              <a:rPr lang="en-US" sz="1000" b="1" dirty="0" err="1">
                <a:solidFill>
                  <a:prstClr val="white"/>
                </a:solidFill>
                <a:latin typeface="Arial" panose="020B0604020202020204" pitchFamily="34" charset="0"/>
                <a:cs typeface="Arial" panose="020B0604020202020204" pitchFamily="34" charset="0"/>
              </a:rPr>
              <a:t>doi</a:t>
            </a:r>
            <a:r>
              <a:rPr lang="en-US" sz="1000" b="1" dirty="0">
                <a:solidFill>
                  <a:prstClr val="white"/>
                </a:solidFill>
                <a:latin typeface="Arial" panose="020B0604020202020204" pitchFamily="34" charset="0"/>
                <a:cs typeface="Arial" panose="020B0604020202020204" pitchFamily="34" charset="0"/>
              </a:rPr>
              <a:t>: 10.1038/ajg.2010.436</a:t>
            </a:r>
          </a:p>
        </p:txBody>
      </p:sp>
    </p:spTree>
    <p:extLst>
      <p:ext uri="{BB962C8B-B14F-4D97-AF65-F5344CB8AC3E}">
        <p14:creationId xmlns:p14="http://schemas.microsoft.com/office/powerpoint/2010/main" val="17944568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44500" y="3818214"/>
            <a:ext cx="11049000" cy="1654968"/>
          </a:xfrm>
        </p:spPr>
        <p:txBody>
          <a:bodyPr/>
          <a:lstStyle/>
          <a:p>
            <a:pPr algn="ctr"/>
            <a:r>
              <a:rPr lang="en-US" dirty="0"/>
              <a:t>Questions?</a:t>
            </a:r>
          </a:p>
        </p:txBody>
      </p:sp>
      <p:sp>
        <p:nvSpPr>
          <p:cNvPr id="3" name="Title 2"/>
          <p:cNvSpPr>
            <a:spLocks noGrp="1"/>
          </p:cNvSpPr>
          <p:nvPr>
            <p:ph type="ctrTitle"/>
          </p:nvPr>
        </p:nvSpPr>
        <p:spPr/>
        <p:txBody>
          <a:bodyPr/>
          <a:lstStyle/>
          <a:p>
            <a:r>
              <a:rPr lang="en-US" sz="3333" b="0" dirty="0">
                <a:latin typeface="Arial" panose="020B0604020202020204" pitchFamily="34" charset="0"/>
                <a:cs typeface="Arial" panose="020B0604020202020204" pitchFamily="34" charset="0"/>
              </a:rPr>
              <a:t>Thank you</a:t>
            </a:r>
          </a:p>
        </p:txBody>
      </p:sp>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021749" y="5969000"/>
            <a:ext cx="671926" cy="698500"/>
          </a:xfrm>
          <a:prstGeom prst="rect">
            <a:avLst/>
          </a:prstGeom>
        </p:spPr>
      </p:pic>
    </p:spTree>
    <p:extLst>
      <p:ext uri="{BB962C8B-B14F-4D97-AF65-F5344CB8AC3E}">
        <p14:creationId xmlns:p14="http://schemas.microsoft.com/office/powerpoint/2010/main" val="908053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2338" y="1546413"/>
            <a:ext cx="8526965" cy="1958726"/>
          </a:xfrm>
        </p:spPr>
        <p:txBody>
          <a:bodyPr/>
          <a:lstStyle/>
          <a:p>
            <a:r>
              <a:rPr lang="en-US" sz="3600" dirty="0"/>
              <a:t>Aspirin Use in Secondary Prevention Patients with Diabetes and/or Obesity</a:t>
            </a:r>
            <a:br>
              <a:rPr lang="en-US" sz="3600" dirty="0"/>
            </a:br>
            <a:br>
              <a:rPr lang="en-US" sz="3600" dirty="0"/>
            </a:br>
            <a:endParaRPr lang="en-US" dirty="0"/>
          </a:p>
        </p:txBody>
      </p:sp>
      <p:sp>
        <p:nvSpPr>
          <p:cNvPr id="4" name="Subtitle 3"/>
          <p:cNvSpPr>
            <a:spLocks noGrp="1"/>
          </p:cNvSpPr>
          <p:nvPr>
            <p:ph type="subTitle" idx="1"/>
          </p:nvPr>
        </p:nvSpPr>
        <p:spPr>
          <a:xfrm>
            <a:off x="1552338" y="3599270"/>
            <a:ext cx="8526965" cy="1546471"/>
          </a:xfrm>
        </p:spPr>
        <p:txBody>
          <a:bodyPr/>
          <a:lstStyle/>
          <a:p>
            <a:r>
              <a:rPr lang="en-US" b="1" dirty="0"/>
              <a:t>Neha J. Pagidipati, MD MPH FACC</a:t>
            </a:r>
          </a:p>
          <a:p>
            <a:r>
              <a:rPr lang="en-US" dirty="0"/>
              <a:t>Assistant Professor of Medicine, Duke University SOM</a:t>
            </a:r>
          </a:p>
          <a:p>
            <a:r>
              <a:rPr lang="en-US" dirty="0"/>
              <a:t>Director, Duke Cardiometabolic Prevention Clinic</a:t>
            </a:r>
          </a:p>
          <a:p>
            <a:r>
              <a:rPr lang="en-US" dirty="0"/>
              <a:t>Associate Program Director, Duke CV Fellowship</a:t>
            </a:r>
          </a:p>
          <a:p>
            <a:r>
              <a:rPr lang="en-US" dirty="0"/>
              <a:t>Associate Program Director, DCRI Research Fellowship</a:t>
            </a:r>
          </a:p>
          <a:p>
            <a:endParaRPr lang="en-US" dirty="0"/>
          </a:p>
        </p:txBody>
      </p:sp>
    </p:spTree>
    <p:extLst>
      <p:ext uri="{BB962C8B-B14F-4D97-AF65-F5344CB8AC3E}">
        <p14:creationId xmlns:p14="http://schemas.microsoft.com/office/powerpoint/2010/main" val="2232676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6F42E-0729-0C49-8C74-F58766A8D7A7}"/>
              </a:ext>
            </a:extLst>
          </p:cNvPr>
          <p:cNvSpPr>
            <a:spLocks noGrp="1"/>
          </p:cNvSpPr>
          <p:nvPr>
            <p:ph type="title"/>
          </p:nvPr>
        </p:nvSpPr>
        <p:spPr>
          <a:xfrm>
            <a:off x="657224" y="-104769"/>
            <a:ext cx="10905066" cy="1135737"/>
          </a:xfrm>
        </p:spPr>
        <p:txBody>
          <a:bodyPr>
            <a:normAutofit/>
          </a:bodyPr>
          <a:lstStyle/>
          <a:p>
            <a:r>
              <a:rPr lang="en-US" sz="3600" dirty="0"/>
              <a:t>Disclosures</a:t>
            </a:r>
          </a:p>
        </p:txBody>
      </p:sp>
      <p:sp>
        <p:nvSpPr>
          <p:cNvPr id="16" name="Content Placeholder 2">
            <a:extLst>
              <a:ext uri="{FF2B5EF4-FFF2-40B4-BE49-F238E27FC236}">
                <a16:creationId xmlns:a16="http://schemas.microsoft.com/office/drawing/2014/main" id="{52851580-4A56-E44A-B5C9-ACD1ACE76BE7}"/>
              </a:ext>
            </a:extLst>
          </p:cNvPr>
          <p:cNvSpPr txBox="1">
            <a:spLocks/>
          </p:cNvSpPr>
          <p:nvPr/>
        </p:nvSpPr>
        <p:spPr>
          <a:xfrm>
            <a:off x="7506071" y="1899008"/>
            <a:ext cx="4310505" cy="698962"/>
          </a:xfrm>
          <a:prstGeom prst="rect">
            <a:avLst/>
          </a:prstGeom>
        </p:spPr>
        <p:txBody>
          <a:bodyPr vert="horz" lIns="0" tIns="45720" rIns="0" bIns="45720" rtlCol="0">
            <a:noAutofit/>
          </a:bodyPr>
          <a:lstStyle>
            <a:lvl1pPr marL="225425" indent="-225425" algn="l" defTabSz="457200" rtl="0" eaLnBrk="1" latinLnBrk="0" hangingPunct="1">
              <a:lnSpc>
                <a:spcPct val="94000"/>
              </a:lnSpc>
              <a:spcBef>
                <a:spcPts val="1600"/>
              </a:spcBef>
              <a:buClr>
                <a:schemeClr val="tx1"/>
              </a:buClr>
              <a:buSzPct val="110000"/>
              <a:buFont typeface="Wingdings" charset="2"/>
              <a:buChar char="§"/>
              <a:defRPr sz="2000" b="0" i="0" kern="1200">
                <a:solidFill>
                  <a:schemeClr val="bg2"/>
                </a:solidFill>
                <a:latin typeface="+mn-lt"/>
                <a:ea typeface="+mn-ea"/>
                <a:cs typeface="Arial"/>
              </a:defRPr>
            </a:lvl1pPr>
            <a:lvl2pPr marL="692150" indent="-234950" algn="l" defTabSz="457200" rtl="0" eaLnBrk="1" latinLnBrk="0" hangingPunct="1">
              <a:lnSpc>
                <a:spcPct val="94000"/>
              </a:lnSpc>
              <a:spcBef>
                <a:spcPts val="800"/>
              </a:spcBef>
              <a:buFont typeface="Arial"/>
              <a:buChar char="–"/>
              <a:defRPr sz="2000" b="0" i="0" kern="1200">
                <a:solidFill>
                  <a:schemeClr val="bg2"/>
                </a:solidFill>
                <a:latin typeface="+mn-lt"/>
                <a:ea typeface="+mn-ea"/>
                <a:cs typeface="Arial"/>
              </a:defRPr>
            </a:lvl2pPr>
            <a:lvl3pPr marL="1143000" indent="-228600" algn="l" defTabSz="457200" rtl="0" eaLnBrk="1" latinLnBrk="0" hangingPunct="1">
              <a:lnSpc>
                <a:spcPct val="94000"/>
              </a:lnSpc>
              <a:spcBef>
                <a:spcPct val="20000"/>
              </a:spcBef>
              <a:buFont typeface="Arial"/>
              <a:buChar char="•"/>
              <a:defRPr sz="2000" b="0" i="0" kern="1200">
                <a:solidFill>
                  <a:schemeClr val="bg2"/>
                </a:solidFill>
                <a:latin typeface="+mn-lt"/>
                <a:ea typeface="+mn-ea"/>
                <a:cs typeface="Arial"/>
              </a:defRPr>
            </a:lvl3pPr>
            <a:lvl4pPr marL="1371600" indent="0" algn="l" defTabSz="457200" rtl="0" eaLnBrk="1" latinLnBrk="0" hangingPunct="1">
              <a:lnSpc>
                <a:spcPct val="94000"/>
              </a:lnSpc>
              <a:spcBef>
                <a:spcPct val="20000"/>
              </a:spcBef>
              <a:buFont typeface="Arial"/>
              <a:buNone/>
              <a:defRPr sz="1800" b="0" i="1" kern="1200">
                <a:solidFill>
                  <a:schemeClr val="bg2"/>
                </a:solidFill>
                <a:latin typeface="+mn-lt"/>
                <a:ea typeface="+mn-ea"/>
                <a:cs typeface="Arial"/>
              </a:defRPr>
            </a:lvl4pPr>
            <a:lvl5pPr marL="1647825" indent="-228600" algn="l" defTabSz="457200" rtl="0" eaLnBrk="1" latinLnBrk="0" hangingPunct="1">
              <a:lnSpc>
                <a:spcPct val="94000"/>
              </a:lnSpc>
              <a:spcBef>
                <a:spcPts val="0"/>
              </a:spcBef>
              <a:buFont typeface="Arial"/>
              <a:buChar char="–"/>
              <a:defRPr sz="1800" b="0" i="0" kern="1200">
                <a:solidFill>
                  <a:schemeClr val="bg2"/>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4000"/>
              </a:lnSpc>
              <a:spcBef>
                <a:spcPts val="1600"/>
              </a:spcBef>
              <a:spcAft>
                <a:spcPts val="0"/>
              </a:spcAft>
              <a:buClr>
                <a:srgbClr val="063E89"/>
              </a:buClr>
              <a:buSzPct val="110000"/>
              <a:buFont typeface="Wingdings" charset="2"/>
              <a:buNone/>
              <a:tabLst/>
              <a:defRPr/>
            </a:pPr>
            <a:endParaRPr kumimoji="0" lang="en-US" sz="2200" b="0" i="0" u="none" strike="noStrike" kern="1200" cap="none" spc="0" normalizeH="0" baseline="0" noProof="0" dirty="0">
              <a:ln>
                <a:noFill/>
              </a:ln>
              <a:solidFill>
                <a:srgbClr val="063E89"/>
              </a:solidFill>
              <a:effectLst/>
              <a:uLnTx/>
              <a:uFillTx/>
              <a:latin typeface="Arial"/>
              <a:ea typeface="+mn-ea"/>
              <a:cs typeface="Arial"/>
            </a:endParaRPr>
          </a:p>
        </p:txBody>
      </p:sp>
      <p:sp>
        <p:nvSpPr>
          <p:cNvPr id="4" name="Content Placeholder 3"/>
          <p:cNvSpPr>
            <a:spLocks noGrp="1"/>
          </p:cNvSpPr>
          <p:nvPr>
            <p:ph idx="1"/>
          </p:nvPr>
        </p:nvSpPr>
        <p:spPr>
          <a:xfrm>
            <a:off x="589490" y="1285431"/>
            <a:ext cx="10972800" cy="4602163"/>
          </a:xfrm>
        </p:spPr>
        <p:txBody>
          <a:bodyPr/>
          <a:lstStyle/>
          <a:p>
            <a:pPr marL="0" indent="0">
              <a:buNone/>
            </a:pPr>
            <a:r>
              <a:rPr lang="en-US" dirty="0"/>
              <a:t>Neha J. Pagidipati, MD MPH FACC</a:t>
            </a:r>
          </a:p>
          <a:p>
            <a:r>
              <a:rPr lang="en-US" dirty="0"/>
              <a:t>Research support from Amgen, AstraZeneca, Boehringer Ingelheim, </a:t>
            </a:r>
            <a:r>
              <a:rPr lang="en-US" dirty="0" err="1"/>
              <a:t>Cleerly</a:t>
            </a:r>
            <a:r>
              <a:rPr lang="en-US" dirty="0"/>
              <a:t>, </a:t>
            </a:r>
            <a:r>
              <a:rPr lang="en-US" dirty="0" err="1"/>
              <a:t>Eggland’s</a:t>
            </a:r>
            <a:r>
              <a:rPr lang="en-US" dirty="0"/>
              <a:t> Best, Eli Lilly, Novartis, Novo Nordisk, Verily Life Sciences</a:t>
            </a:r>
          </a:p>
          <a:p>
            <a:r>
              <a:rPr lang="en-US" dirty="0"/>
              <a:t>Consultation/Advisory Panels for Boehringer Ingelheim, Eli Lilly, AstraZeneca, Novartis, and Novo Nordisk.</a:t>
            </a:r>
          </a:p>
          <a:p>
            <a:r>
              <a:rPr lang="en-US" dirty="0"/>
              <a:t>Executive Committee member for trials sponsored by Novo Nordisk and by Amgen.</a:t>
            </a:r>
          </a:p>
          <a:p>
            <a:endParaRPr lang="en-US" dirty="0"/>
          </a:p>
          <a:p>
            <a:endParaRPr lang="en-US" dirty="0"/>
          </a:p>
        </p:txBody>
      </p:sp>
    </p:spTree>
    <p:extLst>
      <p:ext uri="{BB962C8B-B14F-4D97-AF65-F5344CB8AC3E}">
        <p14:creationId xmlns:p14="http://schemas.microsoft.com/office/powerpoint/2010/main" val="2398799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15728-B012-4FA5-BF64-60DA95ACE646}"/>
              </a:ext>
            </a:extLst>
          </p:cNvPr>
          <p:cNvSpPr>
            <a:spLocks noGrp="1"/>
          </p:cNvSpPr>
          <p:nvPr>
            <p:ph type="title"/>
          </p:nvPr>
        </p:nvSpPr>
        <p:spPr/>
        <p:txBody>
          <a:bodyPr/>
          <a:lstStyle/>
          <a:p>
            <a:r>
              <a:rPr lang="en-US" dirty="0"/>
              <a:t>Aspirin in Secondary Prevention</a:t>
            </a:r>
          </a:p>
        </p:txBody>
      </p:sp>
      <p:pic>
        <p:nvPicPr>
          <p:cNvPr id="4" name="Picture 3">
            <a:extLst>
              <a:ext uri="{FF2B5EF4-FFF2-40B4-BE49-F238E27FC236}">
                <a16:creationId xmlns:a16="http://schemas.microsoft.com/office/drawing/2014/main" id="{CD196783-40CC-488E-ACA0-F9147B5734B7}"/>
              </a:ext>
            </a:extLst>
          </p:cNvPr>
          <p:cNvPicPr>
            <a:picLocks noChangeAspect="1"/>
          </p:cNvPicPr>
          <p:nvPr/>
        </p:nvPicPr>
        <p:blipFill>
          <a:blip r:embed="rId3"/>
          <a:stretch>
            <a:fillRect/>
          </a:stretch>
        </p:blipFill>
        <p:spPr>
          <a:xfrm>
            <a:off x="306675" y="1935200"/>
            <a:ext cx="11085880" cy="2367858"/>
          </a:xfrm>
          <a:prstGeom prst="rect">
            <a:avLst/>
          </a:prstGeom>
        </p:spPr>
      </p:pic>
      <p:sp>
        <p:nvSpPr>
          <p:cNvPr id="5" name="Text Placeholder 2">
            <a:extLst>
              <a:ext uri="{FF2B5EF4-FFF2-40B4-BE49-F238E27FC236}">
                <a16:creationId xmlns:a16="http://schemas.microsoft.com/office/drawing/2014/main" id="{6BA993F4-438F-4201-930F-A6F7952D90D9}"/>
              </a:ext>
            </a:extLst>
          </p:cNvPr>
          <p:cNvSpPr txBox="1">
            <a:spLocks/>
          </p:cNvSpPr>
          <p:nvPr/>
        </p:nvSpPr>
        <p:spPr>
          <a:xfrm>
            <a:off x="306675" y="5903249"/>
            <a:ext cx="10515600" cy="271939"/>
          </a:xfrm>
          <a:prstGeom prst="rect">
            <a:avLst/>
          </a:prstGeom>
        </p:spPr>
        <p:txBody>
          <a:bodyPr/>
          <a:lstStyle>
            <a:lvl1pPr marL="225425" indent="-225425" algn="l" defTabSz="457200" rtl="0" eaLnBrk="1" latinLnBrk="0" hangingPunct="1">
              <a:lnSpc>
                <a:spcPct val="94000"/>
              </a:lnSpc>
              <a:spcBef>
                <a:spcPts val="1600"/>
              </a:spcBef>
              <a:buClr>
                <a:schemeClr val="tx1"/>
              </a:buClr>
              <a:buSzPct val="110000"/>
              <a:buFont typeface="Wingdings" charset="2"/>
              <a:buChar char="§"/>
              <a:defRPr sz="2000" b="0" i="0" kern="1200">
                <a:solidFill>
                  <a:schemeClr val="bg2"/>
                </a:solidFill>
                <a:latin typeface="+mn-lt"/>
                <a:ea typeface="+mn-ea"/>
                <a:cs typeface="Arial"/>
              </a:defRPr>
            </a:lvl1pPr>
            <a:lvl2pPr marL="692150" indent="-234950" algn="l" defTabSz="457200" rtl="0" eaLnBrk="1" latinLnBrk="0" hangingPunct="1">
              <a:lnSpc>
                <a:spcPct val="94000"/>
              </a:lnSpc>
              <a:spcBef>
                <a:spcPts val="800"/>
              </a:spcBef>
              <a:buFont typeface="Arial"/>
              <a:buChar char="–"/>
              <a:defRPr sz="2000" b="0" i="0" kern="1200">
                <a:solidFill>
                  <a:schemeClr val="bg2"/>
                </a:solidFill>
                <a:latin typeface="+mn-lt"/>
                <a:ea typeface="+mn-ea"/>
                <a:cs typeface="Arial"/>
              </a:defRPr>
            </a:lvl2pPr>
            <a:lvl3pPr marL="1143000" indent="-228600" algn="l" defTabSz="457200" rtl="0" eaLnBrk="1" latinLnBrk="0" hangingPunct="1">
              <a:lnSpc>
                <a:spcPct val="94000"/>
              </a:lnSpc>
              <a:spcBef>
                <a:spcPct val="20000"/>
              </a:spcBef>
              <a:buFont typeface="Arial"/>
              <a:buChar char="•"/>
              <a:defRPr sz="2000" b="0" i="0" kern="1200">
                <a:solidFill>
                  <a:schemeClr val="bg2"/>
                </a:solidFill>
                <a:latin typeface="+mn-lt"/>
                <a:ea typeface="+mn-ea"/>
                <a:cs typeface="Arial"/>
              </a:defRPr>
            </a:lvl3pPr>
            <a:lvl4pPr marL="1371600" indent="0" algn="l" defTabSz="457200" rtl="0" eaLnBrk="1" latinLnBrk="0" hangingPunct="1">
              <a:lnSpc>
                <a:spcPct val="94000"/>
              </a:lnSpc>
              <a:spcBef>
                <a:spcPct val="20000"/>
              </a:spcBef>
              <a:buFont typeface="Arial"/>
              <a:buNone/>
              <a:defRPr sz="1800" b="0" i="1" kern="1200">
                <a:solidFill>
                  <a:schemeClr val="bg2"/>
                </a:solidFill>
                <a:latin typeface="+mn-lt"/>
                <a:ea typeface="+mn-ea"/>
                <a:cs typeface="Arial"/>
              </a:defRPr>
            </a:lvl4pPr>
            <a:lvl5pPr marL="1647825" indent="-228600" algn="l" defTabSz="457200" rtl="0" eaLnBrk="1" latinLnBrk="0" hangingPunct="1">
              <a:lnSpc>
                <a:spcPct val="94000"/>
              </a:lnSpc>
              <a:spcBef>
                <a:spcPts val="0"/>
              </a:spcBef>
              <a:buFont typeface="Arial"/>
              <a:buChar char="–"/>
              <a:defRPr sz="1800" b="0" i="0" kern="1200">
                <a:solidFill>
                  <a:schemeClr val="bg2"/>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Amsterdam et al JACC 2014;64:e139-228.</a:t>
            </a:r>
          </a:p>
        </p:txBody>
      </p:sp>
    </p:spTree>
    <p:extLst>
      <p:ext uri="{BB962C8B-B14F-4D97-AF65-F5344CB8AC3E}">
        <p14:creationId xmlns:p14="http://schemas.microsoft.com/office/powerpoint/2010/main" val="4228865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48990-C709-4ED4-8C04-10B6FAD89985}"/>
              </a:ext>
            </a:extLst>
          </p:cNvPr>
          <p:cNvSpPr>
            <a:spLocks noGrp="1"/>
          </p:cNvSpPr>
          <p:nvPr>
            <p:ph type="title"/>
          </p:nvPr>
        </p:nvSpPr>
        <p:spPr/>
        <p:txBody>
          <a:bodyPr/>
          <a:lstStyle/>
          <a:p>
            <a:r>
              <a:rPr lang="en-US" dirty="0"/>
              <a:t>Weight and Aspirin Dosing</a:t>
            </a:r>
          </a:p>
        </p:txBody>
      </p:sp>
      <p:sp>
        <p:nvSpPr>
          <p:cNvPr id="3" name="Content Placeholder 2">
            <a:extLst>
              <a:ext uri="{FF2B5EF4-FFF2-40B4-BE49-F238E27FC236}">
                <a16:creationId xmlns:a16="http://schemas.microsoft.com/office/drawing/2014/main" id="{CDB02A96-7E33-4568-B597-572D03910049}"/>
              </a:ext>
            </a:extLst>
          </p:cNvPr>
          <p:cNvSpPr>
            <a:spLocks noGrp="1"/>
          </p:cNvSpPr>
          <p:nvPr>
            <p:ph idx="1"/>
          </p:nvPr>
        </p:nvSpPr>
        <p:spPr/>
        <p:txBody>
          <a:bodyPr/>
          <a:lstStyle/>
          <a:p>
            <a:r>
              <a:rPr lang="en-US" dirty="0"/>
              <a:t>Obesity may affect:</a:t>
            </a:r>
          </a:p>
          <a:p>
            <a:pPr lvl="1"/>
            <a:r>
              <a:rPr lang="en-US" dirty="0"/>
              <a:t>Aspirin Pharmacokinetics: failure to achieve adequate concentration of drug</a:t>
            </a:r>
          </a:p>
          <a:p>
            <a:pPr lvl="2"/>
            <a:r>
              <a:rPr lang="en-US" dirty="0"/>
              <a:t>Decreased absorption and bioavailability</a:t>
            </a:r>
          </a:p>
          <a:p>
            <a:pPr lvl="2"/>
            <a:endParaRPr lang="en-US" dirty="0"/>
          </a:p>
          <a:p>
            <a:pPr lvl="1"/>
            <a:r>
              <a:rPr lang="en-US" dirty="0"/>
              <a:t>Aspirin pharmacodynamics: failure to inhibit platelet function</a:t>
            </a:r>
          </a:p>
          <a:p>
            <a:pPr lvl="2"/>
            <a:r>
              <a:rPr lang="en-US" dirty="0"/>
              <a:t>Alterations in baseline platelet reactivity and platelet turnover</a:t>
            </a:r>
          </a:p>
        </p:txBody>
      </p:sp>
      <p:sp>
        <p:nvSpPr>
          <p:cNvPr id="4" name="TextBox 3">
            <a:extLst>
              <a:ext uri="{FF2B5EF4-FFF2-40B4-BE49-F238E27FC236}">
                <a16:creationId xmlns:a16="http://schemas.microsoft.com/office/drawing/2014/main" id="{C19D84C6-DF3A-4565-A117-72BFD3556589}"/>
              </a:ext>
            </a:extLst>
          </p:cNvPr>
          <p:cNvSpPr txBox="1"/>
          <p:nvPr/>
        </p:nvSpPr>
        <p:spPr>
          <a:xfrm>
            <a:off x="228600" y="5724408"/>
            <a:ext cx="5867400" cy="276999"/>
          </a:xfrm>
          <a:prstGeom prst="rect">
            <a:avLst/>
          </a:prstGeom>
          <a:noFill/>
        </p:spPr>
        <p:txBody>
          <a:bodyPr wrap="square" rtlCol="0">
            <a:spAutoFit/>
          </a:bodyPr>
          <a:lstStyle/>
          <a:p>
            <a:r>
              <a:rPr lang="en-US" sz="1200" dirty="0" err="1"/>
              <a:t>Norgard</a:t>
            </a:r>
            <a:r>
              <a:rPr lang="en-US" sz="1200" dirty="0"/>
              <a:t> NB. Clin </a:t>
            </a:r>
            <a:r>
              <a:rPr lang="en-US" sz="1200" dirty="0" err="1"/>
              <a:t>Pharmacokinet</a:t>
            </a:r>
            <a:r>
              <a:rPr lang="en-US" sz="1200" dirty="0"/>
              <a:t>, 2018; 57: 663.</a:t>
            </a:r>
          </a:p>
        </p:txBody>
      </p:sp>
      <p:pic>
        <p:nvPicPr>
          <p:cNvPr id="5" name="Picture 4">
            <a:extLst>
              <a:ext uri="{FF2B5EF4-FFF2-40B4-BE49-F238E27FC236}">
                <a16:creationId xmlns:a16="http://schemas.microsoft.com/office/drawing/2014/main" id="{4AC00F3C-CCC7-447F-978B-5AA6676E42F7}"/>
              </a:ext>
            </a:extLst>
          </p:cNvPr>
          <p:cNvPicPr>
            <a:picLocks noChangeAspect="1"/>
          </p:cNvPicPr>
          <p:nvPr/>
        </p:nvPicPr>
        <p:blipFill rotWithShape="1">
          <a:blip r:embed="rId3"/>
          <a:srcRect l="10416" t="24741" r="11500" b="28889"/>
          <a:stretch/>
        </p:blipFill>
        <p:spPr>
          <a:xfrm>
            <a:off x="4257040" y="3637280"/>
            <a:ext cx="7437120" cy="2484331"/>
          </a:xfrm>
          <a:prstGeom prst="rect">
            <a:avLst/>
          </a:prstGeom>
          <a:ln>
            <a:solidFill>
              <a:schemeClr val="bg2"/>
            </a:solidFill>
          </a:ln>
        </p:spPr>
      </p:pic>
    </p:spTree>
    <p:extLst>
      <p:ext uri="{BB962C8B-B14F-4D97-AF65-F5344CB8AC3E}">
        <p14:creationId xmlns:p14="http://schemas.microsoft.com/office/powerpoint/2010/main" val="1476716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E89F6-82D8-46E8-9A70-013082C2BFB1}"/>
              </a:ext>
            </a:extLst>
          </p:cNvPr>
          <p:cNvSpPr>
            <a:spLocks noGrp="1"/>
          </p:cNvSpPr>
          <p:nvPr>
            <p:ph type="title"/>
          </p:nvPr>
        </p:nvSpPr>
        <p:spPr/>
        <p:txBody>
          <a:bodyPr/>
          <a:lstStyle/>
          <a:p>
            <a:r>
              <a:rPr lang="en-US" dirty="0"/>
              <a:t>Weight and Aspirin Dosing</a:t>
            </a:r>
          </a:p>
        </p:txBody>
      </p:sp>
      <p:sp>
        <p:nvSpPr>
          <p:cNvPr id="4" name="Content Placeholder 3">
            <a:extLst>
              <a:ext uri="{FF2B5EF4-FFF2-40B4-BE49-F238E27FC236}">
                <a16:creationId xmlns:a16="http://schemas.microsoft.com/office/drawing/2014/main" id="{B9B5FDAF-7B1D-48A6-A8CD-EA9A96216068}"/>
              </a:ext>
            </a:extLst>
          </p:cNvPr>
          <p:cNvSpPr>
            <a:spLocks noGrp="1"/>
          </p:cNvSpPr>
          <p:nvPr>
            <p:ph idx="1"/>
          </p:nvPr>
        </p:nvSpPr>
        <p:spPr>
          <a:xfrm>
            <a:off x="609600" y="1447801"/>
            <a:ext cx="5344160" cy="4602163"/>
          </a:xfrm>
        </p:spPr>
        <p:txBody>
          <a:bodyPr/>
          <a:lstStyle/>
          <a:p>
            <a:pPr marL="0" indent="0">
              <a:buNone/>
            </a:pPr>
            <a:r>
              <a:rPr lang="en-US" dirty="0"/>
              <a:t>2018 patient-level meta-analysis of 10 trials in primary prevention (N=117,279):</a:t>
            </a:r>
          </a:p>
          <a:p>
            <a:pPr lvl="1"/>
            <a:r>
              <a:rPr lang="en-US" dirty="0"/>
              <a:t>Low doses of aspirin (75–100 mg) were only effective in preventing vascular events in patients weighing less than 70 kg, and had no benefit in the 80% of men and nearly 50% of all women weighing 70 kg or more. By contrast, higher doses of aspirin were only effective in patients weighing 70 kg or more</a:t>
            </a:r>
          </a:p>
          <a:p>
            <a:pPr lvl="1"/>
            <a:r>
              <a:rPr lang="en-US" dirty="0"/>
              <a:t>The findings were similar in men and women, in people with diabetes, and in a separate analysis of trials of aspirin for secondary prevention.</a:t>
            </a:r>
          </a:p>
          <a:p>
            <a:pPr lvl="1"/>
            <a:endParaRPr lang="en-US" dirty="0"/>
          </a:p>
        </p:txBody>
      </p:sp>
      <p:sp>
        <p:nvSpPr>
          <p:cNvPr id="5" name="TextBox 4">
            <a:extLst>
              <a:ext uri="{FF2B5EF4-FFF2-40B4-BE49-F238E27FC236}">
                <a16:creationId xmlns:a16="http://schemas.microsoft.com/office/drawing/2014/main" id="{B1343A8B-4AAE-4300-830D-CE290A60AF28}"/>
              </a:ext>
            </a:extLst>
          </p:cNvPr>
          <p:cNvSpPr txBox="1"/>
          <p:nvPr/>
        </p:nvSpPr>
        <p:spPr>
          <a:xfrm>
            <a:off x="67112" y="5939405"/>
            <a:ext cx="5785607" cy="276999"/>
          </a:xfrm>
          <a:prstGeom prst="rect">
            <a:avLst/>
          </a:prstGeom>
          <a:noFill/>
        </p:spPr>
        <p:txBody>
          <a:bodyPr wrap="square" rtlCol="0">
            <a:spAutoFit/>
          </a:bodyPr>
          <a:lstStyle/>
          <a:p>
            <a:r>
              <a:rPr lang="en-US" sz="1200" dirty="0"/>
              <a:t>Rothwell et al. Lancet 2018; 392: 387.</a:t>
            </a:r>
          </a:p>
        </p:txBody>
      </p:sp>
      <p:pic>
        <p:nvPicPr>
          <p:cNvPr id="6" name="Picture 5">
            <a:extLst>
              <a:ext uri="{FF2B5EF4-FFF2-40B4-BE49-F238E27FC236}">
                <a16:creationId xmlns:a16="http://schemas.microsoft.com/office/drawing/2014/main" id="{7FD0B8B8-92C5-4CFC-8519-F4A32A4DD67E}"/>
              </a:ext>
            </a:extLst>
          </p:cNvPr>
          <p:cNvPicPr>
            <a:picLocks noChangeAspect="1"/>
          </p:cNvPicPr>
          <p:nvPr/>
        </p:nvPicPr>
        <p:blipFill rotWithShape="1">
          <a:blip r:embed="rId3"/>
          <a:srcRect l="54832" t="23407" r="5001" b="21111"/>
          <a:stretch/>
        </p:blipFill>
        <p:spPr>
          <a:xfrm>
            <a:off x="6096000" y="1341120"/>
            <a:ext cx="5978482" cy="4645106"/>
          </a:xfrm>
          <a:prstGeom prst="rect">
            <a:avLst/>
          </a:prstGeom>
        </p:spPr>
      </p:pic>
    </p:spTree>
    <p:extLst>
      <p:ext uri="{BB962C8B-B14F-4D97-AF65-F5344CB8AC3E}">
        <p14:creationId xmlns:p14="http://schemas.microsoft.com/office/powerpoint/2010/main" val="38640938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9.9|4.8"/>
</p:tagLst>
</file>

<file path=ppt/tags/tag10.xml><?xml version="1.0" encoding="utf-8"?>
<p:tagLst xmlns:a="http://schemas.openxmlformats.org/drawingml/2006/main" xmlns:r="http://schemas.openxmlformats.org/officeDocument/2006/relationships" xmlns:p="http://schemas.openxmlformats.org/presentationml/2006/main">
  <p:tag name="TIMING" val="|31.6"/>
</p:tagLst>
</file>

<file path=ppt/tags/tag11.xml><?xml version="1.0" encoding="utf-8"?>
<p:tagLst xmlns:a="http://schemas.openxmlformats.org/drawingml/2006/main" xmlns:r="http://schemas.openxmlformats.org/officeDocument/2006/relationships" xmlns:p="http://schemas.openxmlformats.org/presentationml/2006/main">
  <p:tag name="TIMING" val="|31.6"/>
</p:tagLst>
</file>

<file path=ppt/tags/tag12.xml><?xml version="1.0" encoding="utf-8"?>
<p:tagLst xmlns:a="http://schemas.openxmlformats.org/drawingml/2006/main" xmlns:r="http://schemas.openxmlformats.org/officeDocument/2006/relationships" xmlns:p="http://schemas.openxmlformats.org/presentationml/2006/main">
  <p:tag name="TIMING" val="|31.6"/>
</p:tagLst>
</file>

<file path=ppt/tags/tag13.xml><?xml version="1.0" encoding="utf-8"?>
<p:tagLst xmlns:a="http://schemas.openxmlformats.org/drawingml/2006/main" xmlns:r="http://schemas.openxmlformats.org/officeDocument/2006/relationships" xmlns:p="http://schemas.openxmlformats.org/presentationml/2006/main">
  <p:tag name="TIMING" val="|31.6"/>
</p:tagLst>
</file>

<file path=ppt/tags/tag2.xml><?xml version="1.0" encoding="utf-8"?>
<p:tagLst xmlns:a="http://schemas.openxmlformats.org/drawingml/2006/main" xmlns:r="http://schemas.openxmlformats.org/officeDocument/2006/relationships" xmlns:p="http://schemas.openxmlformats.org/presentationml/2006/main">
  <p:tag name="TIMING" val="|28.2|4.7"/>
</p:tagLst>
</file>

<file path=ppt/tags/tag3.xml><?xml version="1.0" encoding="utf-8"?>
<p:tagLst xmlns:a="http://schemas.openxmlformats.org/drawingml/2006/main" xmlns:r="http://schemas.openxmlformats.org/officeDocument/2006/relationships" xmlns:p="http://schemas.openxmlformats.org/presentationml/2006/main">
  <p:tag name="TIMING" val="|31.6"/>
</p:tagLst>
</file>

<file path=ppt/tags/tag4.xml><?xml version="1.0" encoding="utf-8"?>
<p:tagLst xmlns:a="http://schemas.openxmlformats.org/drawingml/2006/main" xmlns:r="http://schemas.openxmlformats.org/officeDocument/2006/relationships" xmlns:p="http://schemas.openxmlformats.org/presentationml/2006/main">
  <p:tag name="TIMING" val="|31.6"/>
</p:tagLst>
</file>

<file path=ppt/tags/tag5.xml><?xml version="1.0" encoding="utf-8"?>
<p:tagLst xmlns:a="http://schemas.openxmlformats.org/drawingml/2006/main" xmlns:r="http://schemas.openxmlformats.org/officeDocument/2006/relationships" xmlns:p="http://schemas.openxmlformats.org/presentationml/2006/main">
  <p:tag name="TIMING" val="|31.6"/>
</p:tagLst>
</file>

<file path=ppt/tags/tag6.xml><?xml version="1.0" encoding="utf-8"?>
<p:tagLst xmlns:a="http://schemas.openxmlformats.org/drawingml/2006/main" xmlns:r="http://schemas.openxmlformats.org/officeDocument/2006/relationships" xmlns:p="http://schemas.openxmlformats.org/presentationml/2006/main">
  <p:tag name="TIMING" val="|31.6"/>
</p:tagLst>
</file>

<file path=ppt/tags/tag7.xml><?xml version="1.0" encoding="utf-8"?>
<p:tagLst xmlns:a="http://schemas.openxmlformats.org/drawingml/2006/main" xmlns:r="http://schemas.openxmlformats.org/officeDocument/2006/relationships" xmlns:p="http://schemas.openxmlformats.org/presentationml/2006/main">
  <p:tag name="TIMING" val="|31.6"/>
</p:tagLst>
</file>

<file path=ppt/tags/tag8.xml><?xml version="1.0" encoding="utf-8"?>
<p:tagLst xmlns:a="http://schemas.openxmlformats.org/drawingml/2006/main" xmlns:r="http://schemas.openxmlformats.org/officeDocument/2006/relationships" xmlns:p="http://schemas.openxmlformats.org/presentationml/2006/main">
  <p:tag name="TIMING" val="|31.6"/>
</p:tagLst>
</file>

<file path=ppt/tags/tag9.xml><?xml version="1.0" encoding="utf-8"?>
<p:tagLst xmlns:a="http://schemas.openxmlformats.org/drawingml/2006/main" xmlns:r="http://schemas.openxmlformats.org/officeDocument/2006/relationships" xmlns:p="http://schemas.openxmlformats.org/presentationml/2006/main">
  <p:tag name="TIMING" val="|31.6"/>
</p:tagLst>
</file>

<file path=ppt/theme/theme1.xml><?xml version="1.0" encoding="utf-8"?>
<a:theme xmlns:a="http://schemas.openxmlformats.org/drawingml/2006/main" name="dcri-rebrand-15aug2016">
  <a:themeElements>
    <a:clrScheme name="Custom 56">
      <a:dk1>
        <a:srgbClr val="063E89"/>
      </a:dk1>
      <a:lt1>
        <a:srgbClr val="FFFFFF"/>
      </a:lt1>
      <a:dk2>
        <a:srgbClr val="EAEAEA"/>
      </a:dk2>
      <a:lt2>
        <a:srgbClr val="373B43"/>
      </a:lt2>
      <a:accent1>
        <a:srgbClr val="EA3E31"/>
      </a:accent1>
      <a:accent2>
        <a:srgbClr val="F1792C"/>
      </a:accent2>
      <a:accent3>
        <a:srgbClr val="FECD60"/>
      </a:accent3>
      <a:accent4>
        <a:srgbClr val="92B700"/>
      </a:accent4>
      <a:accent5>
        <a:srgbClr val="1EA1C7"/>
      </a:accent5>
      <a:accent6>
        <a:srgbClr val="511A69"/>
      </a:accent6>
      <a:hlink>
        <a:srgbClr val="063E89"/>
      </a:hlink>
      <a:folHlink>
        <a:srgbClr val="BABAB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rtlCol="0" anchor="ctr"/>
      <a:lstStyle>
        <a:defPPr algn="ctr">
          <a:defRPr/>
        </a:defPPr>
      </a:lstStyle>
      <a:style>
        <a:lnRef idx="2">
          <a:schemeClr val="accent5"/>
        </a:lnRef>
        <a:fillRef idx="1">
          <a:schemeClr val="lt1"/>
        </a:fillRef>
        <a:effectRef idx="0">
          <a:schemeClr val="accent5"/>
        </a:effectRef>
        <a:fontRef idx="minor">
          <a:schemeClr val="dk1"/>
        </a:fontRef>
      </a:style>
    </a:spDef>
    <a:lnDef>
      <a:spPr>
        <a:noFill/>
        <a:ln w="25400" cap="flat" cmpd="sng" algn="ctr">
          <a:solidFill>
            <a:schemeClr val="accent5"/>
          </a:solidFill>
          <a:prstDash val="solid"/>
          <a:tailEnd type="none"/>
        </a:ln>
        <a:effectLst/>
      </a:spPr>
      <a:bodyPr/>
      <a:lstStyle/>
    </a:lnDef>
  </a:objectDefaults>
  <a:extraClrSchemeLst/>
  <a:extLst>
    <a:ext uri="{05A4C25C-085E-4340-85A3-A5531E510DB2}">
      <thm15:themeFamily xmlns:thm15="http://schemas.microsoft.com/office/thememl/2012/main" name="Presentation5" id="{0F9C16C8-6A4A-5740-9666-2E5139350FE2}" vid="{439FD0F1-77F0-C742-98F9-366DA670D019}"/>
    </a:ext>
  </a:extLst>
</a:theme>
</file>

<file path=ppt/theme/theme2.xml><?xml version="1.0" encoding="utf-8"?>
<a:theme xmlns:a="http://schemas.openxmlformats.org/drawingml/2006/main" name="Title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AAD37C06-B951-4AA6-B2A6-35FCA7CE5490}"/>
    </a:ext>
  </a:extLst>
</a:theme>
</file>

<file path=ppt/theme/theme3.xml><?xml version="1.0" encoding="utf-8"?>
<a:theme xmlns:a="http://schemas.openxmlformats.org/drawingml/2006/main" name="Simp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6A9E871D-EF22-4A7E-BE51-F0EA1E38BF01}"/>
    </a:ext>
  </a:extLst>
</a:theme>
</file>

<file path=ppt/theme/theme4.xml><?xml version="1.0" encoding="utf-8"?>
<a:theme xmlns:a="http://schemas.openxmlformats.org/drawingml/2006/main" name="2_dcri_slides_template">
  <a:themeElements>
    <a:clrScheme name="">
      <a:dk1>
        <a:srgbClr val="000000"/>
      </a:dk1>
      <a:lt1>
        <a:srgbClr val="FFFFFF"/>
      </a:lt1>
      <a:dk2>
        <a:srgbClr val="00009C"/>
      </a:dk2>
      <a:lt2>
        <a:srgbClr val="FFBA3E"/>
      </a:lt2>
      <a:accent1>
        <a:srgbClr val="3365FB"/>
      </a:accent1>
      <a:accent2>
        <a:srgbClr val="6B6BCE"/>
      </a:accent2>
      <a:accent3>
        <a:srgbClr val="AAAACB"/>
      </a:accent3>
      <a:accent4>
        <a:srgbClr val="DADADA"/>
      </a:accent4>
      <a:accent5>
        <a:srgbClr val="ADB8FD"/>
      </a:accent5>
      <a:accent6>
        <a:srgbClr val="6060BA"/>
      </a:accent6>
      <a:hlink>
        <a:srgbClr val="00B7A5"/>
      </a:hlink>
      <a:folHlink>
        <a:srgbClr val="F8E6C6"/>
      </a:folHlink>
    </a:clrScheme>
    <a:fontScheme name="2_dcri_slides_template">
      <a:majorFont>
        <a:latin typeface="Arial"/>
        <a:ea typeface=""/>
        <a:cs typeface=""/>
      </a:majorFont>
      <a:minorFont>
        <a:latin typeface="Arial"/>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9C09"/>
        </a:solidFill>
        <a:ln w="50800" cap="flat" cmpd="sng" algn="ctr">
          <a:solidFill>
            <a:srgbClr val="3365FB"/>
          </a:solidFill>
          <a:prstDash val="solid"/>
          <a:round/>
          <a:headEnd type="none" w="med" len="med"/>
          <a:tailEnd type="triangle" w="med" len="med"/>
        </a:ln>
        <a:effectLst>
          <a:outerShdw dist="17961" dir="2700000" algn="ctr" rotWithShape="0">
            <a:schemeClr val="bg2"/>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 typeface="Monotype Sorts" pitchFamily="-80" charset="2"/>
          <a:buChar char="4"/>
          <a:tabLst/>
          <a:defRPr kumimoji="1" lang="en-US" sz="2400" b="1" i="0" u="none" strike="noStrike" cap="none" normalizeH="0" baseline="0" smtClean="0">
            <a:ln>
              <a:noFill/>
            </a:ln>
            <a:solidFill>
              <a:schemeClr val="tx2"/>
            </a:solidFill>
            <a:effectLst/>
            <a:latin typeface="Arial" pitchFamily="34" charset="0"/>
          </a:defRPr>
        </a:defPPr>
      </a:lstStyle>
    </a:spDef>
    <a:lnDef>
      <a:spPr bwMode="auto">
        <a:xfrm>
          <a:off x="0" y="0"/>
          <a:ext cx="1" cy="1"/>
        </a:xfrm>
        <a:custGeom>
          <a:avLst/>
          <a:gdLst/>
          <a:ahLst/>
          <a:cxnLst/>
          <a:rect l="0" t="0" r="0" b="0"/>
          <a:pathLst/>
        </a:custGeom>
        <a:solidFill>
          <a:srgbClr val="FE9C09"/>
        </a:solidFill>
        <a:ln w="50800" cap="flat" cmpd="sng" algn="ctr">
          <a:solidFill>
            <a:srgbClr val="3365FB"/>
          </a:solidFill>
          <a:prstDash val="solid"/>
          <a:round/>
          <a:headEnd type="none" w="med" len="med"/>
          <a:tailEnd type="triangle" w="med" len="med"/>
        </a:ln>
        <a:effectLst>
          <a:outerShdw dist="17961" dir="2700000" algn="ctr" rotWithShape="0">
            <a:schemeClr val="bg2"/>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 typeface="Monotype Sorts" pitchFamily="-80" charset="2"/>
          <a:buChar char="4"/>
          <a:tabLst/>
          <a:defRPr kumimoji="1" lang="en-US" sz="2400" b="1" i="0" u="none" strike="noStrike" cap="none" normalizeH="0" baseline="0" smtClean="0">
            <a:ln>
              <a:noFill/>
            </a:ln>
            <a:solidFill>
              <a:schemeClr val="tx2"/>
            </a:solidFill>
            <a:effectLst/>
            <a:latin typeface="Arial" pitchFamily="34" charset="0"/>
          </a:defRPr>
        </a:defPPr>
      </a:lstStyle>
    </a:lnDef>
  </a:objectDefaults>
  <a:extraClrSchemeLst>
    <a:extraClrScheme>
      <a:clrScheme name="2_dcri_slides_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cri_slides_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cri_slides_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cri_slides_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cri_slides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cri_slides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cri_slides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00009C"/>
    </a:dk2>
    <a:lt2>
      <a:srgbClr val="FFBA3E"/>
    </a:lt2>
    <a:accent1>
      <a:srgbClr val="3365FB"/>
    </a:accent1>
    <a:accent2>
      <a:srgbClr val="6B6BCE"/>
    </a:accent2>
    <a:accent3>
      <a:srgbClr val="AAAACB"/>
    </a:accent3>
    <a:accent4>
      <a:srgbClr val="DADADA"/>
    </a:accent4>
    <a:accent5>
      <a:srgbClr val="ADB8FD"/>
    </a:accent5>
    <a:accent6>
      <a:srgbClr val="6060BA"/>
    </a:accent6>
    <a:hlink>
      <a:srgbClr val="00B7A5"/>
    </a:hlink>
    <a:folHlink>
      <a:srgbClr val="F8E6C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6DEE5DAC5C3E04BB850700D4B918FA8" ma:contentTypeVersion="11" ma:contentTypeDescription="Create a new document." ma:contentTypeScope="" ma:versionID="4abe597df6b2067e1dbba3fa97ce9a4a">
  <xsd:schema xmlns:xsd="http://www.w3.org/2001/XMLSchema" xmlns:xs="http://www.w3.org/2001/XMLSchema" xmlns:p="http://schemas.microsoft.com/office/2006/metadata/properties" xmlns:ns3="5f898c3c-1a6c-47b0-8d41-c99f7bd3ab11" targetNamespace="http://schemas.microsoft.com/office/2006/metadata/properties" ma:root="true" ma:fieldsID="40b20bdc66b57410584cccc22b643490" ns3:_="">
    <xsd:import namespace="5f898c3c-1a6c-47b0-8d41-c99f7bd3ab1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LengthInSeconds" minOccurs="0"/>
                <xsd:element ref="ns3:MediaServiceLocation" minOccurs="0"/>
                <xsd:element ref="ns3:MediaServiceGenerationTime" minOccurs="0"/>
                <xsd:element ref="ns3:MediaServiceEventHashCode"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898c3c-1a6c-47b0-8d41-c99f7bd3ab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9A4730B-044F-4AD7-B5B1-913EC3376D98}">
  <ds:schemaRefs>
    <ds:schemaRef ds:uri="http://schemas.microsoft.com/sharepoint/v3/contenttype/forms"/>
  </ds:schemaRefs>
</ds:datastoreItem>
</file>

<file path=customXml/itemProps2.xml><?xml version="1.0" encoding="utf-8"?>
<ds:datastoreItem xmlns:ds="http://schemas.openxmlformats.org/officeDocument/2006/customXml" ds:itemID="{3E3BECD2-AFEA-4AAF-9962-E84F6BE784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898c3c-1a6c-47b0-8d41-c99f7bd3ab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50A651-757C-4D60-923C-3143ABF35CE9}">
  <ds:schemaRefs>
    <ds:schemaRef ds:uri="5f898c3c-1a6c-47b0-8d41-c99f7bd3ab11"/>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1656</TotalTime>
  <Words>5378</Words>
  <Application>Microsoft Office PowerPoint</Application>
  <PresentationFormat>Widescreen</PresentationFormat>
  <Paragraphs>897</Paragraphs>
  <Slides>47</Slides>
  <Notes>19</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47</vt:i4>
      </vt:variant>
    </vt:vector>
  </HeadingPairs>
  <TitlesOfParts>
    <vt:vector size="64" baseType="lpstr">
      <vt:lpstr>Arial</vt:lpstr>
      <vt:lpstr>BlinkMacSystemFont</vt:lpstr>
      <vt:lpstr>Calibri</vt:lpstr>
      <vt:lpstr>Calibri Light</vt:lpstr>
      <vt:lpstr>Lub Dub Bold</vt:lpstr>
      <vt:lpstr>Lub Dub Condensed</vt:lpstr>
      <vt:lpstr>Lub Dub Heavy</vt:lpstr>
      <vt:lpstr>Lub Dub Medium</vt:lpstr>
      <vt:lpstr>Monotype Sorts</vt:lpstr>
      <vt:lpstr>Tahoma</vt:lpstr>
      <vt:lpstr>Times New Roman</vt:lpstr>
      <vt:lpstr>Verdana</vt:lpstr>
      <vt:lpstr>Wingdings</vt:lpstr>
      <vt:lpstr>dcri-rebrand-15aug2016</vt:lpstr>
      <vt:lpstr>Title Slides</vt:lpstr>
      <vt:lpstr>Simple Slides</vt:lpstr>
      <vt:lpstr>2_dcri_slides_template</vt:lpstr>
      <vt:lpstr>Aspirin in 2022:  A New Aspirin for a New Chapter</vt:lpstr>
      <vt:lpstr>Disclosures</vt:lpstr>
      <vt:lpstr>Disclosures</vt:lpstr>
      <vt:lpstr>Agenda</vt:lpstr>
      <vt:lpstr>Aspirin Use in Secondary Prevention Patients with Diabetes and/or Obesity  </vt:lpstr>
      <vt:lpstr>Disclosures</vt:lpstr>
      <vt:lpstr>Aspirin in Secondary Prevention</vt:lpstr>
      <vt:lpstr>Weight and Aspirin Dosing</vt:lpstr>
      <vt:lpstr>Weight and Aspirin Dosing</vt:lpstr>
      <vt:lpstr>Weight and Aspirin Dosing</vt:lpstr>
      <vt:lpstr>Weight and Aspirin Dosing</vt:lpstr>
      <vt:lpstr>Weight and Aspirin Dosing</vt:lpstr>
      <vt:lpstr>Aspirin Weight Interaction: By Formulation</vt:lpstr>
      <vt:lpstr>Aspirin in Patients with Diabetes</vt:lpstr>
      <vt:lpstr>Aspirin in Patients with Diabetes</vt:lpstr>
      <vt:lpstr>Guideline Recommendations for Aspirin Use after Coronary Revascularization</vt:lpstr>
      <vt:lpstr>Disclosure</vt:lpstr>
      <vt:lpstr>PowerPoint Presentation</vt:lpstr>
      <vt:lpstr>Overview </vt:lpstr>
      <vt:lpstr>Recommendations for Aspirin Use After PCI</vt:lpstr>
      <vt:lpstr>2021 Recommendations for Aspirin in Patients Undergoing PCI</vt:lpstr>
      <vt:lpstr>Aspirin During PCI</vt:lpstr>
      <vt:lpstr>Oral Antiplatelet Agents in Patients Undergoing PCI </vt:lpstr>
      <vt:lpstr>Aspirin Dosing in ACS:  The Translate ACS Study</vt:lpstr>
      <vt:lpstr>PowerPoint Presentation</vt:lpstr>
      <vt:lpstr>Recommendations for Duration of DAPT After PCI</vt:lpstr>
      <vt:lpstr>2016 Recommendations for Duration of DAPT after PCI for ACS</vt:lpstr>
      <vt:lpstr>2016 Recommendations for Duration of DAPT after PCI for SIHD</vt:lpstr>
      <vt:lpstr>Duration of DAPT The DAPT Trial</vt:lpstr>
      <vt:lpstr>Duration of DAPT Pooled Data 3-6 Months vs 12 Months</vt:lpstr>
      <vt:lpstr>Duration of DAPT Pooled Data 6-12 Months vs 18-48 Months</vt:lpstr>
      <vt:lpstr>2021 Recommendations for Duration of DAPT After PCI</vt:lpstr>
      <vt:lpstr>Duration of DAPT The TWILIGHT Trial</vt:lpstr>
      <vt:lpstr>P2Y12 Mono-therapy Trials Pooled Data</vt:lpstr>
      <vt:lpstr>PowerPoint Presentation</vt:lpstr>
      <vt:lpstr>Recommendations for Triple Therapy in Patients with Atrial Fibrillation Undergoing PCI</vt:lpstr>
      <vt:lpstr>Recommendations for Triple Therapy in Patients with Atrial Fibrillation Undergoing PCI</vt:lpstr>
      <vt:lpstr>Triple Therapy The AUGUSTUS Trial</vt:lpstr>
      <vt:lpstr>Triple Therapy Pooled Data</vt:lpstr>
      <vt:lpstr>A Deep Dive into the Data from the AUGUSTUS Trial</vt:lpstr>
      <vt:lpstr>Timing of Stent Thrombosis in The AUGUSTUS Trial</vt:lpstr>
      <vt:lpstr>Unanswered Questions</vt:lpstr>
      <vt:lpstr>Recommendations for Chronic Use of Anti-platelet therapy</vt:lpstr>
      <vt:lpstr>Gastric Erosions with Various Anti-Platelet Regimens The OPT-PEACE Trial</vt:lpstr>
      <vt:lpstr>Clinical Outcomes with Aspirin vs Clopidogrel The HOST Trial</vt:lpstr>
      <vt:lpstr>Aspirin-Phosphatidylcholine Complex</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Aspirin Use in Secondary Prevention Patients with Diabetes and/or Obesity</dc:title>
  <dc:creator>Dr Neha Pagidipati</dc:creator>
  <cp:lastModifiedBy>Megan Merlo</cp:lastModifiedBy>
  <cp:revision>14</cp:revision>
  <dcterms:created xsi:type="dcterms:W3CDTF">2022-03-27T13:46:35Z</dcterms:created>
  <dcterms:modified xsi:type="dcterms:W3CDTF">2022-06-03T19:35:05Z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0x01010056DEE5DAC5C3E04BB850700D4B918FA8</vt:lpwstr>
  </property>
</Properties>
</file>