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0"/>
  </p:notesMasterIdLst>
  <p:sldIdLst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743" autoAdjust="0"/>
  </p:normalViewPr>
  <p:slideViewPr>
    <p:cSldViewPr snapToGrid="0" snapToObjects="1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nuh\Desktop\forest%20plot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118905816659604E-2"/>
          <c:y val="4.5681655960028551E-2"/>
          <c:w val="0.94887644710133612"/>
          <c:h val="0.89706879787778138"/>
        </c:manualLayout>
      </c:layout>
      <c:scatterChart>
        <c:scatterStyle val="lineMarker"/>
        <c:varyColors val="0"/>
        <c:ser>
          <c:idx val="0"/>
          <c:order val="0"/>
          <c:spPr>
            <a:ln w="12700" cap="sq">
              <a:solidFill>
                <a:sysClr val="windowText" lastClr="000000"/>
              </a:solidFill>
              <a:bevel/>
            </a:ln>
          </c:spPr>
          <c:marker>
            <c:symbol val="none"/>
          </c:marker>
          <c:xVal>
            <c:numRef>
              <c:f>basic!$B$1:$B$57</c:f>
              <c:numCache>
                <c:formatCode>General</c:formatCode>
                <c:ptCount val="57"/>
                <c:pt idx="3">
                  <c:v>1.19</c:v>
                </c:pt>
                <c:pt idx="4">
                  <c:v>0.7</c:v>
                </c:pt>
                <c:pt idx="5">
                  <c:v>2.02</c:v>
                </c:pt>
                <c:pt idx="6">
                  <c:v>0.82</c:v>
                </c:pt>
                <c:pt idx="7">
                  <c:v>0.53</c:v>
                </c:pt>
                <c:pt idx="8">
                  <c:v>1.26</c:v>
                </c:pt>
                <c:pt idx="12">
                  <c:v>0.96</c:v>
                </c:pt>
                <c:pt idx="13">
                  <c:v>0.65</c:v>
                </c:pt>
                <c:pt idx="14">
                  <c:v>1.41</c:v>
                </c:pt>
                <c:pt idx="15">
                  <c:v>0.95</c:v>
                </c:pt>
                <c:pt idx="16">
                  <c:v>0.49</c:v>
                </c:pt>
                <c:pt idx="17">
                  <c:v>1.87</c:v>
                </c:pt>
                <c:pt idx="21">
                  <c:v>1.1200000000000001</c:v>
                </c:pt>
                <c:pt idx="22">
                  <c:v>0.64</c:v>
                </c:pt>
                <c:pt idx="23">
                  <c:v>1.98</c:v>
                </c:pt>
                <c:pt idx="24">
                  <c:v>0.87</c:v>
                </c:pt>
                <c:pt idx="25">
                  <c:v>0.57999999999999996</c:v>
                </c:pt>
                <c:pt idx="26">
                  <c:v>1.32</c:v>
                </c:pt>
                <c:pt idx="30">
                  <c:v>0.97</c:v>
                </c:pt>
                <c:pt idx="31">
                  <c:v>0.56000000000000005</c:v>
                </c:pt>
                <c:pt idx="32">
                  <c:v>1.7</c:v>
                </c:pt>
                <c:pt idx="33">
                  <c:v>0.94</c:v>
                </c:pt>
                <c:pt idx="34">
                  <c:v>0.62</c:v>
                </c:pt>
                <c:pt idx="35">
                  <c:v>1.42</c:v>
                </c:pt>
                <c:pt idx="39">
                  <c:v>0.86</c:v>
                </c:pt>
                <c:pt idx="40">
                  <c:v>0.56000000000000005</c:v>
                </c:pt>
                <c:pt idx="41">
                  <c:v>1.32</c:v>
                </c:pt>
                <c:pt idx="42">
                  <c:v>1.1499999999999999</c:v>
                </c:pt>
                <c:pt idx="43">
                  <c:v>0.67</c:v>
                </c:pt>
                <c:pt idx="44">
                  <c:v>1.97</c:v>
                </c:pt>
                <c:pt idx="48">
                  <c:v>1.1299999999999999</c:v>
                </c:pt>
                <c:pt idx="49">
                  <c:v>0.76</c:v>
                </c:pt>
                <c:pt idx="50">
                  <c:v>1.67</c:v>
                </c:pt>
                <c:pt idx="51">
                  <c:v>0.59</c:v>
                </c:pt>
                <c:pt idx="52">
                  <c:v>0.3</c:v>
                </c:pt>
                <c:pt idx="53">
                  <c:v>1.1299999999999999</c:v>
                </c:pt>
                <c:pt idx="55">
                  <c:v>1</c:v>
                </c:pt>
                <c:pt idx="56">
                  <c:v>1</c:v>
                </c:pt>
              </c:numCache>
            </c:numRef>
          </c:xVal>
          <c:yVal>
            <c:numRef>
              <c:f>basic!$C$1:$C$57</c:f>
              <c:numCache>
                <c:formatCode>General</c:formatCode>
                <c:ptCount val="57"/>
                <c:pt idx="1">
                  <c:v>18</c:v>
                </c:pt>
                <c:pt idx="2">
                  <c:v>18</c:v>
                </c:pt>
                <c:pt idx="4">
                  <c:v>17</c:v>
                </c:pt>
                <c:pt idx="5">
                  <c:v>17</c:v>
                </c:pt>
                <c:pt idx="7">
                  <c:v>16</c:v>
                </c:pt>
                <c:pt idx="8">
                  <c:v>16</c:v>
                </c:pt>
                <c:pt idx="10">
                  <c:v>15</c:v>
                </c:pt>
                <c:pt idx="11">
                  <c:v>15</c:v>
                </c:pt>
                <c:pt idx="13">
                  <c:v>14</c:v>
                </c:pt>
                <c:pt idx="14">
                  <c:v>14</c:v>
                </c:pt>
                <c:pt idx="16">
                  <c:v>13</c:v>
                </c:pt>
                <c:pt idx="17">
                  <c:v>13</c:v>
                </c:pt>
                <c:pt idx="19">
                  <c:v>12</c:v>
                </c:pt>
                <c:pt idx="20">
                  <c:v>12</c:v>
                </c:pt>
                <c:pt idx="22">
                  <c:v>11</c:v>
                </c:pt>
                <c:pt idx="23">
                  <c:v>11</c:v>
                </c:pt>
                <c:pt idx="25">
                  <c:v>10</c:v>
                </c:pt>
                <c:pt idx="26">
                  <c:v>10</c:v>
                </c:pt>
                <c:pt idx="28">
                  <c:v>9</c:v>
                </c:pt>
                <c:pt idx="29">
                  <c:v>9</c:v>
                </c:pt>
                <c:pt idx="31">
                  <c:v>8</c:v>
                </c:pt>
                <c:pt idx="32">
                  <c:v>8</c:v>
                </c:pt>
                <c:pt idx="34">
                  <c:v>7</c:v>
                </c:pt>
                <c:pt idx="35">
                  <c:v>7</c:v>
                </c:pt>
                <c:pt idx="37">
                  <c:v>6</c:v>
                </c:pt>
                <c:pt idx="38">
                  <c:v>6</c:v>
                </c:pt>
                <c:pt idx="40">
                  <c:v>5</c:v>
                </c:pt>
                <c:pt idx="41">
                  <c:v>5</c:v>
                </c:pt>
                <c:pt idx="43">
                  <c:v>4</c:v>
                </c:pt>
                <c:pt idx="44">
                  <c:v>4</c:v>
                </c:pt>
                <c:pt idx="46">
                  <c:v>3</c:v>
                </c:pt>
                <c:pt idx="47">
                  <c:v>3</c:v>
                </c:pt>
                <c:pt idx="49">
                  <c:v>2</c:v>
                </c:pt>
                <c:pt idx="50">
                  <c:v>2</c:v>
                </c:pt>
                <c:pt idx="52">
                  <c:v>1</c:v>
                </c:pt>
                <c:pt idx="5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C2-45AF-8AC9-80324F4E523B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square"/>
            <c:size val="7"/>
            <c:spPr>
              <a:solidFill>
                <a:srgbClr val="4472C4"/>
              </a:solidFill>
              <a:ln>
                <a:noFill/>
              </a:ln>
            </c:spPr>
          </c:marker>
          <c:xVal>
            <c:numRef>
              <c:f>basic!$B$1:$B$57</c:f>
              <c:numCache>
                <c:formatCode>General</c:formatCode>
                <c:ptCount val="57"/>
                <c:pt idx="3">
                  <c:v>1.19</c:v>
                </c:pt>
                <c:pt idx="4">
                  <c:v>0.7</c:v>
                </c:pt>
                <c:pt idx="5">
                  <c:v>2.02</c:v>
                </c:pt>
                <c:pt idx="6">
                  <c:v>0.82</c:v>
                </c:pt>
                <c:pt idx="7">
                  <c:v>0.53</c:v>
                </c:pt>
                <c:pt idx="8">
                  <c:v>1.26</c:v>
                </c:pt>
                <c:pt idx="12">
                  <c:v>0.96</c:v>
                </c:pt>
                <c:pt idx="13">
                  <c:v>0.65</c:v>
                </c:pt>
                <c:pt idx="14">
                  <c:v>1.41</c:v>
                </c:pt>
                <c:pt idx="15">
                  <c:v>0.95</c:v>
                </c:pt>
                <c:pt idx="16">
                  <c:v>0.49</c:v>
                </c:pt>
                <c:pt idx="17">
                  <c:v>1.87</c:v>
                </c:pt>
                <c:pt idx="21">
                  <c:v>1.1200000000000001</c:v>
                </c:pt>
                <c:pt idx="22">
                  <c:v>0.64</c:v>
                </c:pt>
                <c:pt idx="23">
                  <c:v>1.98</c:v>
                </c:pt>
                <c:pt idx="24">
                  <c:v>0.87</c:v>
                </c:pt>
                <c:pt idx="25">
                  <c:v>0.57999999999999996</c:v>
                </c:pt>
                <c:pt idx="26">
                  <c:v>1.32</c:v>
                </c:pt>
                <c:pt idx="30">
                  <c:v>0.97</c:v>
                </c:pt>
                <c:pt idx="31">
                  <c:v>0.56000000000000005</c:v>
                </c:pt>
                <c:pt idx="32">
                  <c:v>1.7</c:v>
                </c:pt>
                <c:pt idx="33">
                  <c:v>0.94</c:v>
                </c:pt>
                <c:pt idx="34">
                  <c:v>0.62</c:v>
                </c:pt>
                <c:pt idx="35">
                  <c:v>1.42</c:v>
                </c:pt>
                <c:pt idx="39">
                  <c:v>0.86</c:v>
                </c:pt>
                <c:pt idx="40">
                  <c:v>0.56000000000000005</c:v>
                </c:pt>
                <c:pt idx="41">
                  <c:v>1.32</c:v>
                </c:pt>
                <c:pt idx="42">
                  <c:v>1.1499999999999999</c:v>
                </c:pt>
                <c:pt idx="43">
                  <c:v>0.67</c:v>
                </c:pt>
                <c:pt idx="44">
                  <c:v>1.97</c:v>
                </c:pt>
                <c:pt idx="48">
                  <c:v>1.1299999999999999</c:v>
                </c:pt>
                <c:pt idx="49">
                  <c:v>0.76</c:v>
                </c:pt>
                <c:pt idx="50">
                  <c:v>1.67</c:v>
                </c:pt>
                <c:pt idx="51">
                  <c:v>0.59</c:v>
                </c:pt>
                <c:pt idx="52">
                  <c:v>0.3</c:v>
                </c:pt>
                <c:pt idx="53">
                  <c:v>1.1299999999999999</c:v>
                </c:pt>
                <c:pt idx="55">
                  <c:v>1</c:v>
                </c:pt>
                <c:pt idx="56">
                  <c:v>1</c:v>
                </c:pt>
              </c:numCache>
            </c:numRef>
          </c:xVal>
          <c:yVal>
            <c:numRef>
              <c:f>basic!$D$1:$D$57</c:f>
              <c:numCache>
                <c:formatCode>General</c:formatCode>
                <c:ptCount val="57"/>
                <c:pt idx="0">
                  <c:v>18</c:v>
                </c:pt>
                <c:pt idx="3">
                  <c:v>17</c:v>
                </c:pt>
                <c:pt idx="6">
                  <c:v>16</c:v>
                </c:pt>
                <c:pt idx="9">
                  <c:v>15</c:v>
                </c:pt>
                <c:pt idx="12">
                  <c:v>14</c:v>
                </c:pt>
                <c:pt idx="15">
                  <c:v>13</c:v>
                </c:pt>
                <c:pt idx="18">
                  <c:v>12</c:v>
                </c:pt>
                <c:pt idx="21">
                  <c:v>11</c:v>
                </c:pt>
                <c:pt idx="24">
                  <c:v>10</c:v>
                </c:pt>
                <c:pt idx="27">
                  <c:v>9</c:v>
                </c:pt>
                <c:pt idx="30">
                  <c:v>8</c:v>
                </c:pt>
                <c:pt idx="33">
                  <c:v>7</c:v>
                </c:pt>
                <c:pt idx="36">
                  <c:v>6</c:v>
                </c:pt>
                <c:pt idx="39">
                  <c:v>5</c:v>
                </c:pt>
                <c:pt idx="42">
                  <c:v>4</c:v>
                </c:pt>
                <c:pt idx="45">
                  <c:v>3</c:v>
                </c:pt>
                <c:pt idx="48">
                  <c:v>2</c:v>
                </c:pt>
                <c:pt idx="51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C2-45AF-8AC9-80324F4E523B}"/>
            </c:ext>
          </c:extLst>
        </c:ser>
        <c:ser>
          <c:idx val="2"/>
          <c:order val="2"/>
          <c:spPr>
            <a:ln>
              <a:solidFill>
                <a:prstClr val="black"/>
              </a:solidFill>
            </a:ln>
          </c:spPr>
          <c:marker>
            <c:symbol val="none"/>
          </c:marker>
          <c:dPt>
            <c:idx val="56"/>
            <c:bubble3D val="0"/>
            <c:spPr>
              <a:ln w="9525">
                <a:solidFill>
                  <a:prstClr val="black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C2-45AF-8AC9-80324F4E523B}"/>
              </c:ext>
            </c:extLst>
          </c:dPt>
          <c:xVal>
            <c:numRef>
              <c:f>basic!$B$1:$B$57</c:f>
              <c:numCache>
                <c:formatCode>General</c:formatCode>
                <c:ptCount val="57"/>
                <c:pt idx="3">
                  <c:v>1.19</c:v>
                </c:pt>
                <c:pt idx="4">
                  <c:v>0.7</c:v>
                </c:pt>
                <c:pt idx="5">
                  <c:v>2.02</c:v>
                </c:pt>
                <c:pt idx="6">
                  <c:v>0.82</c:v>
                </c:pt>
                <c:pt idx="7">
                  <c:v>0.53</c:v>
                </c:pt>
                <c:pt idx="8">
                  <c:v>1.26</c:v>
                </c:pt>
                <c:pt idx="12">
                  <c:v>0.96</c:v>
                </c:pt>
                <c:pt idx="13">
                  <c:v>0.65</c:v>
                </c:pt>
                <c:pt idx="14">
                  <c:v>1.41</c:v>
                </c:pt>
                <c:pt idx="15">
                  <c:v>0.95</c:v>
                </c:pt>
                <c:pt idx="16">
                  <c:v>0.49</c:v>
                </c:pt>
                <c:pt idx="17">
                  <c:v>1.87</c:v>
                </c:pt>
                <c:pt idx="21">
                  <c:v>1.1200000000000001</c:v>
                </c:pt>
                <c:pt idx="22">
                  <c:v>0.64</c:v>
                </c:pt>
                <c:pt idx="23">
                  <c:v>1.98</c:v>
                </c:pt>
                <c:pt idx="24">
                  <c:v>0.87</c:v>
                </c:pt>
                <c:pt idx="25">
                  <c:v>0.57999999999999996</c:v>
                </c:pt>
                <c:pt idx="26">
                  <c:v>1.32</c:v>
                </c:pt>
                <c:pt idx="30">
                  <c:v>0.97</c:v>
                </c:pt>
                <c:pt idx="31">
                  <c:v>0.56000000000000005</c:v>
                </c:pt>
                <c:pt idx="32">
                  <c:v>1.7</c:v>
                </c:pt>
                <c:pt idx="33">
                  <c:v>0.94</c:v>
                </c:pt>
                <c:pt idx="34">
                  <c:v>0.62</c:v>
                </c:pt>
                <c:pt idx="35">
                  <c:v>1.42</c:v>
                </c:pt>
                <c:pt idx="39">
                  <c:v>0.86</c:v>
                </c:pt>
                <c:pt idx="40">
                  <c:v>0.56000000000000005</c:v>
                </c:pt>
                <c:pt idx="41">
                  <c:v>1.32</c:v>
                </c:pt>
                <c:pt idx="42">
                  <c:v>1.1499999999999999</c:v>
                </c:pt>
                <c:pt idx="43">
                  <c:v>0.67</c:v>
                </c:pt>
                <c:pt idx="44">
                  <c:v>1.97</c:v>
                </c:pt>
                <c:pt idx="48">
                  <c:v>1.1299999999999999</c:v>
                </c:pt>
                <c:pt idx="49">
                  <c:v>0.76</c:v>
                </c:pt>
                <c:pt idx="50">
                  <c:v>1.67</c:v>
                </c:pt>
                <c:pt idx="51">
                  <c:v>0.59</c:v>
                </c:pt>
                <c:pt idx="52">
                  <c:v>0.3</c:v>
                </c:pt>
                <c:pt idx="53">
                  <c:v>1.1299999999999999</c:v>
                </c:pt>
                <c:pt idx="55">
                  <c:v>1</c:v>
                </c:pt>
                <c:pt idx="56">
                  <c:v>1</c:v>
                </c:pt>
              </c:numCache>
            </c:numRef>
          </c:xVal>
          <c:yVal>
            <c:numRef>
              <c:f>basic!$E$1:$E$57</c:f>
              <c:numCache>
                <c:formatCode>General</c:formatCode>
                <c:ptCount val="57"/>
                <c:pt idx="55">
                  <c:v>18</c:v>
                </c:pt>
                <c:pt idx="5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7C2-45AF-8AC9-80324F4E5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648944"/>
        <c:axId val="601642280"/>
      </c:scatterChart>
      <c:valAx>
        <c:axId val="601648944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601642280"/>
        <c:crosses val="autoZero"/>
        <c:crossBetween val="midCat"/>
        <c:majorUnit val="0.5"/>
      </c:valAx>
      <c:valAx>
        <c:axId val="601642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164894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FFR-guided PCI2</c:v>
                </c:pt>
              </c:strCache>
            </c:strRef>
          </c:tx>
          <c:spPr>
            <a:solidFill>
              <a:srgbClr val="D96666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Physical Limitation</c:v>
                </c:pt>
                <c:pt idx="1">
                  <c:v>Angina Stability</c:v>
                </c:pt>
                <c:pt idx="2">
                  <c:v>Anginal Frequency</c:v>
                </c:pt>
                <c:pt idx="3">
                  <c:v>Treatment Satisfaction</c:v>
                </c:pt>
                <c:pt idx="4">
                  <c:v>Quality of Life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67</c:v>
                </c:pt>
                <c:pt idx="1">
                  <c:v>74</c:v>
                </c:pt>
                <c:pt idx="2">
                  <c:v>84</c:v>
                </c:pt>
                <c:pt idx="3">
                  <c:v>72</c:v>
                </c:pt>
                <c:pt idx="4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4-4CCA-80F2-6F421F8484D8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IVUS-guided PCI2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Physical Limitation</c:v>
                </c:pt>
                <c:pt idx="1">
                  <c:v>Angina Stability</c:v>
                </c:pt>
                <c:pt idx="2">
                  <c:v>Anginal Frequency</c:v>
                </c:pt>
                <c:pt idx="3">
                  <c:v>Treatment Satisfaction</c:v>
                </c:pt>
                <c:pt idx="4">
                  <c:v>Quality of Life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66</c:v>
                </c:pt>
                <c:pt idx="1">
                  <c:v>74</c:v>
                </c:pt>
                <c:pt idx="2">
                  <c:v>84</c:v>
                </c:pt>
                <c:pt idx="3">
                  <c:v>73</c:v>
                </c:pt>
                <c:pt idx="4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84-4CCA-80F2-6F421F848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645024"/>
        <c:axId val="601652864"/>
      </c:barChart>
      <c:catAx>
        <c:axId val="6016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601652864"/>
        <c:crosses val="autoZero"/>
        <c:auto val="1"/>
        <c:lblAlgn val="ctr"/>
        <c:lblOffset val="100"/>
        <c:noMultiLvlLbl val="0"/>
      </c:catAx>
      <c:valAx>
        <c:axId val="601652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601645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47CB-9850-415F-A884-C181A7EC4719}" type="datetimeFigureOut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674E-3650-4BDF-A433-47321874B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46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2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6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7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4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7DC8-A3ED-42EC-B7CA-EBB41FEEF285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1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5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8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59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7802-2122-4B25-A2AF-084EB9468621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29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7802-2122-4B25-A2AF-084EB9468621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7802-2122-4B25-A2AF-084EB9468621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0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674E-3650-4BDF-A433-47321874BB9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0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18431F-BA33-B14D-8F60-D6E2E8D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C108FD-3BE5-5849-8CFF-8571491F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9299306E-6C1C-C64F-986A-CD5B6CF50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EA6F27-1ED1-9C4F-ADE8-04C5223D1C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5604933" y="237067"/>
            <a:ext cx="6468533" cy="3445933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800" i="1" dirty="0">
                <a:solidFill>
                  <a:prstClr val="white"/>
                </a:solidFill>
              </a:rPr>
              <a:t>Fractional Flow Reserve</a:t>
            </a:r>
            <a:r>
              <a:rPr lang="en-US" sz="2800" dirty="0">
                <a:solidFill>
                  <a:prstClr val="white"/>
                </a:solidFill>
              </a:rPr>
              <a:t> versus </a:t>
            </a:r>
            <a:r>
              <a:rPr lang="en-US" sz="2800" i="1" dirty="0">
                <a:solidFill>
                  <a:prstClr val="white"/>
                </a:solidFill>
              </a:rPr>
              <a:t>Intravascular Ultrasound </a:t>
            </a:r>
            <a:r>
              <a:rPr lang="en-US" sz="2800" dirty="0">
                <a:solidFill>
                  <a:prstClr val="white"/>
                </a:solidFill>
              </a:rPr>
              <a:t>to Guide Percutaneous Coronary Intervention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b="0" i="1" dirty="0">
                <a:solidFill>
                  <a:prstClr val="white"/>
                </a:solidFill>
              </a:rPr>
              <a:t>The FLAVOUR trial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4492340" y="3981363"/>
            <a:ext cx="7646851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Bon-Kwon Koo, MD, PhD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Seoul National University Hospital, Seoul, </a:t>
            </a:r>
            <a:r>
              <a:rPr lang="en-US" dirty="0" smtClean="0">
                <a:solidFill>
                  <a:prstClr val="white"/>
                </a:solidFill>
              </a:rPr>
              <a:t>Republic of Korea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>
            <a:extLst>
              <a:ext uri="{FF2B5EF4-FFF2-40B4-BE49-F238E27FC236}">
                <a16:creationId xmlns="" xmlns:a16="http://schemas.microsoft.com/office/drawing/2014/main" id="{07646E25-90A9-4132-A592-2E3C1087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9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Indications for PCI &amp; PCI Optimization</a:t>
            </a:r>
          </a:p>
        </p:txBody>
      </p:sp>
      <p:graphicFrame>
        <p:nvGraphicFramePr>
          <p:cNvPr id="17" name="표 4">
            <a:extLst>
              <a:ext uri="{FF2B5EF4-FFF2-40B4-BE49-F238E27FC236}">
                <a16:creationId xmlns="" xmlns:a16="http://schemas.microsoft.com/office/drawing/2014/main" id="{E938CB54-2605-4488-BB63-E8EA699E03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273" y="1376570"/>
          <a:ext cx="10739454" cy="40869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69727">
                  <a:extLst>
                    <a:ext uri="{9D8B030D-6E8A-4147-A177-3AD203B41FA5}">
                      <a16:colId xmlns="" xmlns:a16="http://schemas.microsoft.com/office/drawing/2014/main" val="709728036"/>
                    </a:ext>
                  </a:extLst>
                </a:gridCol>
                <a:gridCol w="5369727">
                  <a:extLst>
                    <a:ext uri="{9D8B030D-6E8A-4147-A177-3AD203B41FA5}">
                      <a16:colId xmlns="" xmlns:a16="http://schemas.microsoft.com/office/drawing/2014/main" val="2849220233"/>
                    </a:ext>
                  </a:extLst>
                </a:gridCol>
              </a:tblGrid>
              <a:tr h="6282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b="1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FFR-guided PCI</a:t>
                      </a:r>
                      <a:endParaRPr lang="ko-KR" altLang="ko-KR" sz="2800" b="1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IVUS</a:t>
                      </a:r>
                      <a:r>
                        <a:rPr lang="en-US" altLang="ko-KR" sz="2800" b="1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-guided PCI</a:t>
                      </a:r>
                      <a:endParaRPr lang="ko-KR" altLang="ko-KR" sz="2800" b="1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6488127"/>
                  </a:ext>
                </a:extLst>
              </a:tr>
              <a:tr h="567589">
                <a:tc gridSpan="2">
                  <a:txBody>
                    <a:bodyPr/>
                    <a:lstStyle/>
                    <a:p>
                      <a:pPr marL="0" lvl="3" indent="0"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400" b="1" i="1" kern="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Indications </a:t>
                      </a:r>
                      <a:r>
                        <a:rPr lang="en-US" altLang="ko-KR" sz="2400" b="1" i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for PCI</a:t>
                      </a:r>
                      <a:endParaRPr lang="ko-KR" altLang="ko-KR" sz="2400" b="1" i="1" kern="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3" indent="0"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ko-KR" altLang="ko-KR" sz="2000" b="1" i="1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6649095"/>
                  </a:ext>
                </a:extLst>
              </a:tr>
              <a:tr h="1092061">
                <a:tc>
                  <a:txBody>
                    <a:bodyPr/>
                    <a:lstStyle/>
                    <a:p>
                      <a:pPr marL="0" lvl="3" indent="0"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 ≤ 0.80</a:t>
                      </a:r>
                      <a:endParaRPr lang="ko-KR" altLang="ko-KR" sz="2000" b="0" kern="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Minimum lumen area (MLA) ≤ 3mm</a:t>
                      </a:r>
                      <a:r>
                        <a:rPr lang="en-US" altLang="ko-KR" sz="2000" b="0" kern="100" baseline="300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ko-KR" altLang="ko-KR" sz="2000" b="0" kern="100" dirty="0"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3" indent="0"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or </a:t>
                      </a:r>
                    </a:p>
                    <a:p>
                      <a:pPr marL="0" lvl="3" indent="0"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20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 &lt; </a:t>
                      </a:r>
                      <a:r>
                        <a:rPr lang="en-US" altLang="ko-KR" sz="20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MLA ≤ 4mm</a:t>
                      </a:r>
                      <a:r>
                        <a:rPr lang="en-US" altLang="ko-KR" sz="2000" b="0" kern="100" baseline="300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ko-KR" sz="20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&amp; Plaque burden </a:t>
                      </a:r>
                      <a:r>
                        <a:rPr lang="en-US" altLang="ko-KR" sz="20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lang="en-US" altLang="ko-KR" sz="20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ko-KR" altLang="ko-KR" sz="2000" b="0" kern="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2627400"/>
                  </a:ext>
                </a:extLst>
              </a:tr>
              <a:tr h="537455">
                <a:tc gridSpan="2">
                  <a:txBody>
                    <a:bodyPr/>
                    <a:lstStyle/>
                    <a:p>
                      <a:pPr marL="0" marR="0" lvl="3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Criteria for optimal PCI</a:t>
                      </a:r>
                      <a:endParaRPr lang="ko-KR" altLang="ko-KR" sz="2400" b="1" i="1" kern="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3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ko-KR" altLang="ko-KR" sz="2000" b="1" i="1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7446803"/>
                  </a:ext>
                </a:extLst>
              </a:tr>
              <a:tr h="1261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Post-PCI FFR ≥ 0.88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ko-KR" altLang="ko-KR" sz="2000" b="0" kern="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Post-PCI ∆FFR (FFR across the stent) &lt; 0.05</a:t>
                      </a:r>
                      <a:endParaRPr lang="ko-KR" altLang="ko-KR" sz="2000" b="0" kern="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Plaque burden at stent edge ≤ 55%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8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Minimal stent area ≥ 5.5mm</a:t>
                      </a:r>
                      <a:r>
                        <a:rPr lang="en-US" altLang="ko-KR" sz="1800" b="0" kern="100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8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800" b="0" kern="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Minimal stent area ≥ distal reference lumen area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1868901"/>
                  </a:ext>
                </a:extLst>
              </a:tr>
            </a:tbl>
          </a:graphicData>
        </a:graphic>
      </p:graphicFrame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432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Trial Flow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A46C8929-773D-4274-B885-DCFEACE086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229" y="995528"/>
            <a:ext cx="4267542" cy="348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42">
            <a:extLst>
              <a:ext uri="{FF2B5EF4-FFF2-40B4-BE49-F238E27FC236}">
                <a16:creationId xmlns="" xmlns:a16="http://schemas.microsoft.com/office/drawing/2014/main" id="{A9DC64E9-85A7-468B-A57E-D9E7FB1649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2230" y="1008609"/>
            <a:ext cx="4267542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1700 </a:t>
            </a:r>
            <a:r>
              <a:rPr lang="en-US" b="1" kern="0" dirty="0" smtClean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eligible patients</a:t>
            </a:r>
            <a:endParaRPr lang="en-US" b="1" kern="0" dirty="0">
              <a:solidFill>
                <a:srgbClr val="001E46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ECAD7358-4984-4940-B686-C5AAD3C8AE09}"/>
              </a:ext>
            </a:extLst>
          </p:cNvPr>
          <p:cNvSpPr/>
          <p:nvPr/>
        </p:nvSpPr>
        <p:spPr>
          <a:xfrm>
            <a:off x="2728642" y="2664112"/>
            <a:ext cx="2988000" cy="540663"/>
          </a:xfrm>
          <a:prstGeom prst="roundRect">
            <a:avLst/>
          </a:prstGeom>
          <a:solidFill>
            <a:srgbClr val="FF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838 patients enrolled in the </a:t>
            </a:r>
          </a:p>
          <a:p>
            <a:pPr algn="ctr"/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FFR-guided PCI group</a:t>
            </a:r>
          </a:p>
        </p:txBody>
      </p:sp>
      <p:cxnSp>
        <p:nvCxnSpPr>
          <p:cNvPr id="9" name="연결선: 꺾임 8">
            <a:extLst>
              <a:ext uri="{FF2B5EF4-FFF2-40B4-BE49-F238E27FC236}">
                <a16:creationId xmlns="" xmlns:a16="http://schemas.microsoft.com/office/drawing/2014/main" id="{406A545C-0992-48C5-A187-E0BDAC21DEF2}"/>
              </a:ext>
            </a:extLst>
          </p:cNvPr>
          <p:cNvCxnSpPr>
            <a:cxnSpLocks/>
            <a:stCxn id="27" idx="2"/>
            <a:endCxn id="7" idx="0"/>
          </p:cNvCxnSpPr>
          <p:nvPr/>
        </p:nvCxnSpPr>
        <p:spPr>
          <a:xfrm rot="5400000">
            <a:off x="4957072" y="1525182"/>
            <a:ext cx="404501" cy="18733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연결선: 꺾임 9">
            <a:extLst>
              <a:ext uri="{FF2B5EF4-FFF2-40B4-BE49-F238E27FC236}">
                <a16:creationId xmlns="" xmlns:a16="http://schemas.microsoft.com/office/drawing/2014/main" id="{947F1D3F-A723-40F1-90D0-370D12DE2327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6835040" y="1520572"/>
            <a:ext cx="404500" cy="18825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125DABA4-7933-470B-97BC-04686D91CB22}"/>
              </a:ext>
            </a:extLst>
          </p:cNvPr>
          <p:cNvSpPr/>
          <p:nvPr/>
        </p:nvSpPr>
        <p:spPr>
          <a:xfrm>
            <a:off x="7663543" y="1482992"/>
            <a:ext cx="3013155" cy="3066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i="1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18 patients excluded from randomization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="" xmlns:a16="http://schemas.microsoft.com/office/drawing/2014/main" id="{73934CC7-EC58-48F2-B512-450EDB7F6F20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>
            <a:off x="6096001" y="1350241"/>
            <a:ext cx="0" cy="567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6E83F5-A47E-4AE0-BBB1-9BF893B974D4}"/>
              </a:ext>
            </a:extLst>
          </p:cNvPr>
          <p:cNvSpPr txBox="1"/>
          <p:nvPr/>
        </p:nvSpPr>
        <p:spPr>
          <a:xfrm>
            <a:off x="1117463" y="3819119"/>
            <a:ext cx="27001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16 protocol violations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12 were deferred with positive FFR 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4 underwent PCI with negative FFR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="" xmlns:a16="http://schemas.microsoft.com/office/drawing/2014/main" id="{FE70CA29-F59E-4C2C-BCFA-C597DEBA7545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>
            <a:off x="4222642" y="3204775"/>
            <a:ext cx="4000" cy="1867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029CE1-3278-42D5-9762-75CE66A3FE3B}"/>
              </a:ext>
            </a:extLst>
          </p:cNvPr>
          <p:cNvSpPr txBox="1"/>
          <p:nvPr/>
        </p:nvSpPr>
        <p:spPr>
          <a:xfrm>
            <a:off x="8372157" y="3707126"/>
            <a:ext cx="302736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28 protocol </a:t>
            </a:r>
            <a:r>
              <a:rPr lang="en-US" altLang="ko-KR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violations</a:t>
            </a:r>
            <a:endParaRPr lang="en-US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16 were deferred with positive IVUS 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7 underwent PCI with negative IVUS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5 received PCI with POBA or DCB treatment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="" xmlns:a16="http://schemas.microsoft.com/office/drawing/2014/main" id="{863786E1-7C0D-4E08-BE74-061C2AB415C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978579" y="3204774"/>
            <a:ext cx="0" cy="1867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: 둥근 모서리 10">
            <a:extLst>
              <a:ext uri="{FF2B5EF4-FFF2-40B4-BE49-F238E27FC236}">
                <a16:creationId xmlns="" xmlns:a16="http://schemas.microsoft.com/office/drawing/2014/main" id="{305B1CE6-C62F-4E51-B3D6-A4B33C40782C}"/>
              </a:ext>
            </a:extLst>
          </p:cNvPr>
          <p:cNvSpPr/>
          <p:nvPr/>
        </p:nvSpPr>
        <p:spPr>
          <a:xfrm>
            <a:off x="2732642" y="5071981"/>
            <a:ext cx="2988000" cy="540663"/>
          </a:xfrm>
          <a:prstGeom prst="roundRect">
            <a:avLst/>
          </a:prstGeom>
          <a:solidFill>
            <a:srgbClr val="FF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832 (99.3%) patients completed </a:t>
            </a:r>
          </a:p>
          <a:p>
            <a:pPr algn="ctr"/>
            <a:r>
              <a:rPr lang="en-US" altLang="ko-KR" sz="1600" b="1" kern="0" dirty="0" smtClean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24 months </a:t>
            </a:r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follow-up</a:t>
            </a:r>
          </a:p>
        </p:txBody>
      </p:sp>
      <p:sp>
        <p:nvSpPr>
          <p:cNvPr id="18" name="사각형: 둥근 모서리 11">
            <a:extLst>
              <a:ext uri="{FF2B5EF4-FFF2-40B4-BE49-F238E27FC236}">
                <a16:creationId xmlns="" xmlns:a16="http://schemas.microsoft.com/office/drawing/2014/main" id="{62485044-73BD-42B5-A83B-90AF9A6EE5DE}"/>
              </a:ext>
            </a:extLst>
          </p:cNvPr>
          <p:cNvSpPr/>
          <p:nvPr/>
        </p:nvSpPr>
        <p:spPr>
          <a:xfrm>
            <a:off x="6484579" y="5071981"/>
            <a:ext cx="2988000" cy="54066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836 (99.1%) patients completed </a:t>
            </a:r>
          </a:p>
          <a:p>
            <a:pPr algn="ctr"/>
            <a:r>
              <a:rPr lang="en-US" altLang="ko-KR" sz="1600" b="1" kern="0" dirty="0" smtClean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24 months </a:t>
            </a:r>
            <a:r>
              <a:rPr lang="en-US" altLang="ko-KR" sz="1600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follow-up</a:t>
            </a:r>
          </a:p>
        </p:txBody>
      </p:sp>
      <p:cxnSp>
        <p:nvCxnSpPr>
          <p:cNvPr id="19" name="직선 화살표 연결선 26">
            <a:extLst>
              <a:ext uri="{FF2B5EF4-FFF2-40B4-BE49-F238E27FC236}">
                <a16:creationId xmlns="" xmlns:a16="http://schemas.microsoft.com/office/drawing/2014/main" id="{99458D89-1FD7-4448-8D22-53EF0CB09F88}"/>
              </a:ext>
            </a:extLst>
          </p:cNvPr>
          <p:cNvCxnSpPr>
            <a:cxnSpLocks/>
          </p:cNvCxnSpPr>
          <p:nvPr/>
        </p:nvCxnSpPr>
        <p:spPr>
          <a:xfrm flipH="1">
            <a:off x="3824221" y="4137714"/>
            <a:ext cx="396000" cy="6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1">
            <a:extLst>
              <a:ext uri="{FF2B5EF4-FFF2-40B4-BE49-F238E27FC236}">
                <a16:creationId xmlns="" xmlns:a16="http://schemas.microsoft.com/office/drawing/2014/main" id="{41B63AE0-A525-444C-B56B-8B85C20D2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229" y="1918444"/>
            <a:ext cx="4267542" cy="348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 Box 42">
            <a:extLst>
              <a:ext uri="{FF2B5EF4-FFF2-40B4-BE49-F238E27FC236}">
                <a16:creationId xmlns="" xmlns:a16="http://schemas.microsoft.com/office/drawing/2014/main" id="{7D904BB7-B61E-4D3F-B82C-5474F040B7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2230" y="1917979"/>
            <a:ext cx="4267542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1682 patients randomized</a:t>
            </a:r>
          </a:p>
        </p:txBody>
      </p:sp>
      <p:cxnSp>
        <p:nvCxnSpPr>
          <p:cNvPr id="55" name="직선 화살표 연결선 26">
            <a:extLst>
              <a:ext uri="{FF2B5EF4-FFF2-40B4-BE49-F238E27FC236}">
                <a16:creationId xmlns="" xmlns:a16="http://schemas.microsoft.com/office/drawing/2014/main" id="{F98BB108-CA4F-4CF5-A593-ABAD93DE78DA}"/>
              </a:ext>
            </a:extLst>
          </p:cNvPr>
          <p:cNvCxnSpPr>
            <a:cxnSpLocks/>
          </p:cNvCxnSpPr>
          <p:nvPr/>
        </p:nvCxnSpPr>
        <p:spPr>
          <a:xfrm>
            <a:off x="7979882" y="4127323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26">
            <a:extLst>
              <a:ext uri="{FF2B5EF4-FFF2-40B4-BE49-F238E27FC236}">
                <a16:creationId xmlns="" xmlns:a16="http://schemas.microsoft.com/office/drawing/2014/main" id="{DFA67ED7-1F32-4BDF-B334-090A8B0BE48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096000" y="1636313"/>
            <a:ext cx="15675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56E83F5-A47E-4AE0-BBB1-9BF893B974D4}"/>
              </a:ext>
            </a:extLst>
          </p:cNvPr>
          <p:cNvSpPr txBox="1"/>
          <p:nvPr/>
        </p:nvSpPr>
        <p:spPr>
          <a:xfrm>
            <a:off x="1117463" y="3330861"/>
            <a:ext cx="270015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3 failed to get adequate FFR 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0029CE1-3278-42D5-9762-75CE66A3FE3B}"/>
              </a:ext>
            </a:extLst>
          </p:cNvPr>
          <p:cNvSpPr txBox="1"/>
          <p:nvPr/>
        </p:nvSpPr>
        <p:spPr>
          <a:xfrm>
            <a:off x="8372157" y="3330861"/>
            <a:ext cx="302736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16 failed to get adequate IVUS results</a:t>
            </a:r>
          </a:p>
        </p:txBody>
      </p:sp>
      <p:cxnSp>
        <p:nvCxnSpPr>
          <p:cNvPr id="52" name="직선 화살표 연결선 26">
            <a:extLst>
              <a:ext uri="{FF2B5EF4-FFF2-40B4-BE49-F238E27FC236}">
                <a16:creationId xmlns="" xmlns:a16="http://schemas.microsoft.com/office/drawing/2014/main" id="{99458D89-1FD7-4448-8D22-53EF0CB09F88}"/>
              </a:ext>
            </a:extLst>
          </p:cNvPr>
          <p:cNvCxnSpPr>
            <a:cxnSpLocks/>
          </p:cNvCxnSpPr>
          <p:nvPr/>
        </p:nvCxnSpPr>
        <p:spPr>
          <a:xfrm flipH="1">
            <a:off x="3824221" y="3466231"/>
            <a:ext cx="396000" cy="6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26">
            <a:extLst>
              <a:ext uri="{FF2B5EF4-FFF2-40B4-BE49-F238E27FC236}">
                <a16:creationId xmlns="" xmlns:a16="http://schemas.microsoft.com/office/drawing/2014/main" id="{F98BB108-CA4F-4CF5-A593-ABAD93DE78DA}"/>
              </a:ext>
            </a:extLst>
          </p:cNvPr>
          <p:cNvCxnSpPr>
            <a:cxnSpLocks/>
          </p:cNvCxnSpPr>
          <p:nvPr/>
        </p:nvCxnSpPr>
        <p:spPr>
          <a:xfrm>
            <a:off x="7979882" y="3469360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0029CE1-3278-42D5-9762-75CE66A3FE3B}"/>
              </a:ext>
            </a:extLst>
          </p:cNvPr>
          <p:cNvSpPr txBox="1"/>
          <p:nvPr/>
        </p:nvSpPr>
        <p:spPr>
          <a:xfrm>
            <a:off x="8379083" y="4657432"/>
            <a:ext cx="302736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 were lost to follow-up</a:t>
            </a:r>
          </a:p>
        </p:txBody>
      </p:sp>
      <p:cxnSp>
        <p:nvCxnSpPr>
          <p:cNvPr id="30" name="직선 화살표 연결선 26">
            <a:extLst>
              <a:ext uri="{FF2B5EF4-FFF2-40B4-BE49-F238E27FC236}">
                <a16:creationId xmlns="" xmlns:a16="http://schemas.microsoft.com/office/drawing/2014/main" id="{F98BB108-CA4F-4CF5-A593-ABAD93DE78DA}"/>
              </a:ext>
            </a:extLst>
          </p:cNvPr>
          <p:cNvCxnSpPr>
            <a:cxnSpLocks/>
          </p:cNvCxnSpPr>
          <p:nvPr/>
        </p:nvCxnSpPr>
        <p:spPr>
          <a:xfrm>
            <a:off x="7986808" y="4795931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26">
            <a:extLst>
              <a:ext uri="{FF2B5EF4-FFF2-40B4-BE49-F238E27FC236}">
                <a16:creationId xmlns="" xmlns:a16="http://schemas.microsoft.com/office/drawing/2014/main" id="{99458D89-1FD7-4448-8D22-53EF0CB09F88}"/>
              </a:ext>
            </a:extLst>
          </p:cNvPr>
          <p:cNvCxnSpPr>
            <a:cxnSpLocks/>
          </p:cNvCxnSpPr>
          <p:nvPr/>
        </p:nvCxnSpPr>
        <p:spPr>
          <a:xfrm flipH="1">
            <a:off x="3831147" y="4788882"/>
            <a:ext cx="396000" cy="6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0029CE1-3278-42D5-9762-75CE66A3FE3B}"/>
              </a:ext>
            </a:extLst>
          </p:cNvPr>
          <p:cNvSpPr txBox="1"/>
          <p:nvPr/>
        </p:nvSpPr>
        <p:spPr>
          <a:xfrm>
            <a:off x="1117463" y="4652719"/>
            <a:ext cx="272211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 were lost to follow-up</a:t>
            </a:r>
          </a:p>
        </p:txBody>
      </p:sp>
      <p:sp>
        <p:nvSpPr>
          <p:cNvPr id="34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사각형: 둥근 모서리 11">
            <a:extLst>
              <a:ext uri="{FF2B5EF4-FFF2-40B4-BE49-F238E27FC236}">
                <a16:creationId xmlns="" xmlns:a16="http://schemas.microsoft.com/office/drawing/2014/main" id="{62485044-73BD-42B5-A83B-90AF9A6EE5DE}"/>
              </a:ext>
            </a:extLst>
          </p:cNvPr>
          <p:cNvSpPr/>
          <p:nvPr/>
        </p:nvSpPr>
        <p:spPr>
          <a:xfrm>
            <a:off x="6484579" y="2634568"/>
            <a:ext cx="2988000" cy="54066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dirty="0" smtClean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844 patients enrolled in the</a:t>
            </a:r>
          </a:p>
          <a:p>
            <a:pPr algn="ctr"/>
            <a:r>
              <a:rPr lang="en-US" altLang="ko-KR" sz="1600" b="1" kern="0" dirty="0" smtClean="0">
                <a:solidFill>
                  <a:srgbClr val="001E4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IVUS-guided PCI group</a:t>
            </a:r>
            <a:endParaRPr lang="en-US" altLang="ko-KR" sz="1600" b="1" kern="0" dirty="0">
              <a:solidFill>
                <a:srgbClr val="001E46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01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Baseline Clinical Characteristics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57200" y="903504"/>
          <a:ext cx="11277601" cy="47788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53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28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2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8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6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(N=1682)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FFR-guided PCI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(N=838)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IVUS-guided PCI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(N=844)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Age, years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65.1±9.6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65.4±9.4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64.8±9.9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Male,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1187 (70.6)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584 (69.7)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603 (71.4)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Diagnosis,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Stable angina</a:t>
                      </a:r>
                      <a:endParaRPr lang="ko-KR" sz="1400" b="0" i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1063 (63.2)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519 (61.9)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544 (64.5)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Acute coronary syndrome</a:t>
                      </a:r>
                      <a:endParaRPr lang="ko-KR" sz="1400" b="0" i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496 (29.5)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252 (30.1)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244 (28.9)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Diabetes mellitus,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554 (32.9)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272 (32.5)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282 (33.4)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Hypertension,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1147 (68.2)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577 (68.9)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570 (67.5)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Current smoking,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321 (19.1)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166 (19.8)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155 (18.4)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Prior MI,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95 (5.6)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56 (6.7)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39 (4.6)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LV ejection fraction, %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63.6±8.4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63.3±8.5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63.9±8.3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1812" marR="318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Discharge medication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   Aspirin,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1323 (78.7)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630 (75.2)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693 (82.1)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P2Y</a:t>
                      </a:r>
                      <a:r>
                        <a:rPr lang="en-US" sz="1400" b="1" kern="1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inhibitor,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1383 (82.2)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653 (77.9)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730 (86.5)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Dual antiplatelet</a:t>
                      </a:r>
                      <a:r>
                        <a:rPr lang="en-US" sz="1400" b="1" kern="1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therapy</a:t>
                      </a: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1093 (65.0)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487 (58.1)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606 (71.8)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   Statin,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1612 (95.8)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800 (95.5)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812 (96.2)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    Beta blocker, n (%)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733 (43.6)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355 (42.4)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378 (44.8)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0196E9-6DCA-44AD-BB19-502723E8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01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Baseline Procedural Characteristics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71920"/>
              </p:ext>
            </p:extLst>
          </p:nvPr>
        </p:nvGraphicFramePr>
        <p:xfrm>
          <a:off x="457200" y="903922"/>
          <a:ext cx="11277600" cy="47337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59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6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71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2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FFR-guided PCI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IVUS-guided PCI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 value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Angiographic findings</a:t>
                      </a:r>
                      <a:endParaRPr lang="ko-KR" sz="1200" i="1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u="none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n=1682</a:t>
                      </a:r>
                      <a:endParaRPr lang="ko-KR" sz="1200" i="1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u="none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n=838</a:t>
                      </a:r>
                      <a:endParaRPr lang="ko-KR" sz="1200" i="1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u="none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n=844</a:t>
                      </a:r>
                      <a:endParaRPr lang="ko-KR" sz="1200" i="1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u="none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200" i="1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Multi-vessel disease, n (%)</a:t>
                      </a:r>
                      <a:endParaRPr lang="ko-KR" sz="12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875 (52.0)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445 (53.1)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430 (50.9)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0.782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Patients who received PCI, n (%)</a:t>
                      </a:r>
                      <a:endParaRPr lang="ko-KR" sz="12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923 (54.9)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372 (44.4)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551 (65.3)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Total stent number / total no. of patients</a:t>
                      </a:r>
                      <a:endParaRPr lang="ko-KR" sz="12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0.8±0.9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0.6±0.9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0.9±1.0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Total stent length / total no. of patients, mm</a:t>
                      </a:r>
                      <a:endParaRPr lang="ko-KR" sz="12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20.9±26.6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16.5±24.1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25.2±28.1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Target </a:t>
                      </a:r>
                      <a:r>
                        <a:rPr lang="en-US" sz="1400" i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vessel</a:t>
                      </a:r>
                      <a:endParaRPr lang="ko-KR" sz="1200" i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n=1820</a:t>
                      </a:r>
                      <a:endParaRPr lang="ko-KR" sz="1400" i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n=919</a:t>
                      </a:r>
                      <a:endParaRPr lang="ko-KR" sz="1400" i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n=901</a:t>
                      </a:r>
                      <a:endParaRPr lang="ko-KR" sz="1400" i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400" i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4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Lesion </a:t>
                      </a: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length, mm</a:t>
                      </a:r>
                      <a:endParaRPr lang="ko-KR" sz="12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20.3±10.6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20.1±10.3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20.5±11.0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0.487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4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Reference </a:t>
                      </a: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vessel diameter, mm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3.0±0.5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3.0±0.5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3.0±0.5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0.784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4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Diameter </a:t>
                      </a: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stenosis, %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56.8±10.1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56.7±10.1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56.9±10.1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0.633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400" b="0" kern="100" dirty="0" smtClean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Target </a:t>
                      </a:r>
                      <a:r>
                        <a:rPr lang="en-US" sz="14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vessel PCI, n (%)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831 (45.7)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305 (33.2)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526 (58.4)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ko-KR" sz="1400" b="1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38493" marR="38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IVUS findings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2E2E2E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Minimal luminal area, mm</a:t>
                      </a:r>
                      <a:r>
                        <a:rPr lang="en-US" sz="1400" b="0" kern="100" baseline="30000" dirty="0">
                          <a:solidFill>
                            <a:srgbClr val="2E2E2E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3.4±1.3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2E2E2E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Plaque burden, %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70.1±10.2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Post PCI m</a:t>
                      </a:r>
                      <a:r>
                        <a:rPr lang="en-US" sz="1400" b="0" kern="100" dirty="0">
                          <a:solidFill>
                            <a:srgbClr val="2E2E2E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inimal stent area, mm</a:t>
                      </a:r>
                      <a:r>
                        <a:rPr lang="en-US" sz="1400" b="0" kern="100" baseline="30000" dirty="0">
                          <a:solidFill>
                            <a:srgbClr val="2E2E2E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7.0±2.2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FFR findings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FFR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0.83±0.09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2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Post PCI FFR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0.88±0.06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Primary Outcome</a:t>
            </a:r>
          </a:p>
        </p:txBody>
      </p:sp>
      <p:sp>
        <p:nvSpPr>
          <p:cNvPr id="23" name="Rectangle 34">
            <a:extLst>
              <a:ext uri="{FF2B5EF4-FFF2-40B4-BE49-F238E27FC236}">
                <a16:creationId xmlns="" xmlns:a16="http://schemas.microsoft.com/office/drawing/2014/main" id="{78C3442C-67A7-487A-9D20-7F4ED742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751" y="4956439"/>
            <a:ext cx="1033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Number at risk</a:t>
            </a:r>
            <a:endParaRPr lang="ko-KR" altLang="ko-KR" sz="1400" b="1" i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47">
            <a:extLst>
              <a:ext uri="{FF2B5EF4-FFF2-40B4-BE49-F238E27FC236}">
                <a16:creationId xmlns="" xmlns:a16="http://schemas.microsoft.com/office/drawing/2014/main" id="{4277213C-E656-4224-BF2D-042E06AEC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118" y="4913993"/>
            <a:ext cx="25075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Months after Randomization</a:t>
            </a:r>
            <a:endParaRPr lang="ko-KR" altLang="ko-KR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C3D74F65-9803-4E28-8774-520CCD60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468" y="5195247"/>
            <a:ext cx="355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IVUS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="" xmlns:a16="http://schemas.microsoft.com/office/drawing/2014/main" id="{F6277040-EB85-4E9A-9C43-3EC7AE79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562" y="5456749"/>
            <a:ext cx="2853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FFR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="" xmlns:a16="http://schemas.microsoft.com/office/drawing/2014/main" id="{7E78FA98-7286-4764-8EBB-3ECF762B1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61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844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="" xmlns:a16="http://schemas.microsoft.com/office/drawing/2014/main" id="{B8C636E1-708E-47A0-A63A-1CEAEF3B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179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828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32">
            <a:extLst>
              <a:ext uri="{FF2B5EF4-FFF2-40B4-BE49-F238E27FC236}">
                <a16:creationId xmlns="" xmlns:a16="http://schemas.microsoft.com/office/drawing/2014/main" id="{EE9E6C70-9850-4C36-A523-5BE7D5E9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97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825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="" xmlns:a16="http://schemas.microsoft.com/office/drawing/2014/main" id="{06991CD0-FF3D-448D-8FB9-4B572B61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015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820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9C612D80-7442-4040-AF9D-B029C0C4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433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809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="" xmlns:a16="http://schemas.microsoft.com/office/drawing/2014/main" id="{B7E5FB0B-7E92-4B8D-B7FF-B862DAFC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61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838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40">
            <a:extLst>
              <a:ext uri="{FF2B5EF4-FFF2-40B4-BE49-F238E27FC236}">
                <a16:creationId xmlns="" xmlns:a16="http://schemas.microsoft.com/office/drawing/2014/main" id="{0BE50068-14D9-47E3-A335-F81F45BA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179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818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42">
            <a:extLst>
              <a:ext uri="{FF2B5EF4-FFF2-40B4-BE49-F238E27FC236}">
                <a16:creationId xmlns="" xmlns:a16="http://schemas.microsoft.com/office/drawing/2014/main" id="{C910BCB9-4084-4042-9F69-708D72C1E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97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816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44">
            <a:extLst>
              <a:ext uri="{FF2B5EF4-FFF2-40B4-BE49-F238E27FC236}">
                <a16:creationId xmlns="" xmlns:a16="http://schemas.microsoft.com/office/drawing/2014/main" id="{4166D10C-0601-449E-997D-6A4E25FD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015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81</a:t>
            </a:r>
            <a:r>
              <a:rPr lang="ko-KR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Rectangle 46">
            <a:extLst>
              <a:ext uri="{FF2B5EF4-FFF2-40B4-BE49-F238E27FC236}">
                <a16:creationId xmlns="" xmlns:a16="http://schemas.microsoft.com/office/drawing/2014/main" id="{FA33614A-0328-49DB-946D-7C371A3BC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433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796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C4BE006A-4826-496D-A9C1-F89AF214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851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792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="" xmlns:a16="http://schemas.microsoft.com/office/drawing/2014/main" id="{E97C4DE0-9666-4EAD-947F-E1FF7D638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269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784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="" xmlns:a16="http://schemas.microsoft.com/office/drawing/2014/main" id="{25D14791-ADB8-479D-AD2B-D2812F50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687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771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="" xmlns:a16="http://schemas.microsoft.com/office/drawing/2014/main" id="{606684AE-E6A9-49DE-B99C-37317E161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03" y="5195247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690</a:t>
            </a:r>
            <a:endParaRPr lang="ko-KR" altLang="ko-KR" sz="14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="" xmlns:a16="http://schemas.microsoft.com/office/drawing/2014/main" id="{9736951D-F511-4147-BFB8-620FE3F0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851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781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90C3F4F-63A8-42F5-9D4A-97479B68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269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778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2">
            <a:extLst>
              <a:ext uri="{FF2B5EF4-FFF2-40B4-BE49-F238E27FC236}">
                <a16:creationId xmlns="" xmlns:a16="http://schemas.microsoft.com/office/drawing/2014/main" id="{2CD62063-58A5-41CD-89D3-E0958737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687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770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4">
            <a:extLst>
              <a:ext uri="{FF2B5EF4-FFF2-40B4-BE49-F238E27FC236}">
                <a16:creationId xmlns="" xmlns:a16="http://schemas.microsoft.com/office/drawing/2014/main" id="{F9F09076-2B4B-41D2-B173-3152A7F1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03" y="5456749"/>
            <a:ext cx="245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699</a:t>
            </a:r>
            <a:endParaRPr lang="ko-KR" altLang="ko-KR" sz="1400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DF97DB2-1000-484B-8A80-B2E784A53BC0}"/>
              </a:ext>
            </a:extLst>
          </p:cNvPr>
          <p:cNvSpPr txBox="1"/>
          <p:nvPr/>
        </p:nvSpPr>
        <p:spPr>
          <a:xfrm>
            <a:off x="7041964" y="5595140"/>
            <a:ext cx="5126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* Primary Endpoint: death from any cause, myocardial infarction, and any revascularization</a:t>
            </a:r>
            <a:endParaRPr lang="ko-KR" altLang="en-US" sz="1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11">
            <a:extLst>
              <a:ext uri="{FF2B5EF4-FFF2-40B4-BE49-F238E27FC236}">
                <a16:creationId xmlns="" xmlns:a16="http://schemas.microsoft.com/office/drawing/2014/main" id="{B1F0BEF6-86AE-4615-849A-8027DFDD4777}"/>
              </a:ext>
            </a:extLst>
          </p:cNvPr>
          <p:cNvSpPr txBox="1"/>
          <p:nvPr/>
        </p:nvSpPr>
        <p:spPr>
          <a:xfrm>
            <a:off x="3967766" y="1022859"/>
            <a:ext cx="387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 for non-inferiority = </a:t>
            </a:r>
            <a:r>
              <a:rPr lang="en-US" altLang="ko-KR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0.015</a:t>
            </a:r>
          </a:p>
        </p:txBody>
      </p:sp>
      <p:sp>
        <p:nvSpPr>
          <p:cNvPr id="61" name="TextBox 1">
            <a:extLst>
              <a:ext uri="{FF2B5EF4-FFF2-40B4-BE49-F238E27FC236}">
                <a16:creationId xmlns="" xmlns:a16="http://schemas.microsoft.com/office/drawing/2014/main" id="{D08934C1-E890-4F18-84CA-8484EDA551B7}"/>
              </a:ext>
            </a:extLst>
          </p:cNvPr>
          <p:cNvSpPr txBox="1"/>
          <p:nvPr/>
        </p:nvSpPr>
        <p:spPr>
          <a:xfrm rot="16200000">
            <a:off x="836583" y="2597018"/>
            <a:ext cx="207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Patients with POCO (%)</a:t>
            </a:r>
            <a:endParaRPr lang="ko-KR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2470673" y="4331420"/>
            <a:ext cx="7194457" cy="302281"/>
          </a:xfrm>
          <a:custGeom>
            <a:avLst/>
            <a:gdLst>
              <a:gd name="T0" fmla="*/ 28 w 755"/>
              <a:gd name="T1" fmla="*/ 160 h 179"/>
              <a:gd name="T2" fmla="*/ 32 w 755"/>
              <a:gd name="T3" fmla="*/ 157 h 179"/>
              <a:gd name="T4" fmla="*/ 44 w 755"/>
              <a:gd name="T5" fmla="*/ 155 h 179"/>
              <a:gd name="T6" fmla="*/ 91 w 755"/>
              <a:gd name="T7" fmla="*/ 150 h 179"/>
              <a:gd name="T8" fmla="*/ 139 w 755"/>
              <a:gd name="T9" fmla="*/ 146 h 179"/>
              <a:gd name="T10" fmla="*/ 210 w 755"/>
              <a:gd name="T11" fmla="*/ 141 h 179"/>
              <a:gd name="T12" fmla="*/ 246 w 755"/>
              <a:gd name="T13" fmla="*/ 136 h 179"/>
              <a:gd name="T14" fmla="*/ 276 w 755"/>
              <a:gd name="T15" fmla="*/ 131 h 179"/>
              <a:gd name="T16" fmla="*/ 288 w 755"/>
              <a:gd name="T17" fmla="*/ 126 h 179"/>
              <a:gd name="T18" fmla="*/ 296 w 755"/>
              <a:gd name="T19" fmla="*/ 121 h 179"/>
              <a:gd name="T20" fmla="*/ 338 w 755"/>
              <a:gd name="T21" fmla="*/ 117 h 179"/>
              <a:gd name="T22" fmla="*/ 366 w 755"/>
              <a:gd name="T23" fmla="*/ 112 h 179"/>
              <a:gd name="T24" fmla="*/ 379 w 755"/>
              <a:gd name="T25" fmla="*/ 107 h 179"/>
              <a:gd name="T26" fmla="*/ 385 w 755"/>
              <a:gd name="T27" fmla="*/ 102 h 179"/>
              <a:gd name="T28" fmla="*/ 404 w 755"/>
              <a:gd name="T29" fmla="*/ 99 h 179"/>
              <a:gd name="T30" fmla="*/ 410 w 755"/>
              <a:gd name="T31" fmla="*/ 92 h 179"/>
              <a:gd name="T32" fmla="*/ 414 w 755"/>
              <a:gd name="T33" fmla="*/ 87 h 179"/>
              <a:gd name="T34" fmla="*/ 424 w 755"/>
              <a:gd name="T35" fmla="*/ 82 h 179"/>
              <a:gd name="T36" fmla="*/ 429 w 755"/>
              <a:gd name="T37" fmla="*/ 77 h 179"/>
              <a:gd name="T38" fmla="*/ 464 w 755"/>
              <a:gd name="T39" fmla="*/ 72 h 179"/>
              <a:gd name="T40" fmla="*/ 473 w 755"/>
              <a:gd name="T41" fmla="*/ 67 h 179"/>
              <a:gd name="T42" fmla="*/ 480 w 755"/>
              <a:gd name="T43" fmla="*/ 62 h 179"/>
              <a:gd name="T44" fmla="*/ 531 w 755"/>
              <a:gd name="T45" fmla="*/ 57 h 179"/>
              <a:gd name="T46" fmla="*/ 549 w 755"/>
              <a:gd name="T47" fmla="*/ 52 h 179"/>
              <a:gd name="T48" fmla="*/ 572 w 755"/>
              <a:gd name="T49" fmla="*/ 44 h 179"/>
              <a:gd name="T50" fmla="*/ 588 w 755"/>
              <a:gd name="T51" fmla="*/ 37 h 179"/>
              <a:gd name="T52" fmla="*/ 604 w 755"/>
              <a:gd name="T53" fmla="*/ 32 h 179"/>
              <a:gd name="T54" fmla="*/ 611 w 755"/>
              <a:gd name="T55" fmla="*/ 27 h 179"/>
              <a:gd name="T56" fmla="*/ 627 w 755"/>
              <a:gd name="T57" fmla="*/ 21 h 179"/>
              <a:gd name="T58" fmla="*/ 665 w 755"/>
              <a:gd name="T59" fmla="*/ 16 h 179"/>
              <a:gd name="T60" fmla="*/ 691 w 755"/>
              <a:gd name="T61" fmla="*/ 11 h 179"/>
              <a:gd name="T62" fmla="*/ 695 w 755"/>
              <a:gd name="T63" fmla="*/ 9 h 179"/>
              <a:gd name="T64" fmla="*/ 703 w 755"/>
              <a:gd name="T65" fmla="*/ 6 h 179"/>
              <a:gd name="T66" fmla="*/ 707 w 755"/>
              <a:gd name="T67" fmla="*/ 6 h 179"/>
              <a:gd name="T68" fmla="*/ 709 w 755"/>
              <a:gd name="T69" fmla="*/ 6 h 179"/>
              <a:gd name="T70" fmla="*/ 712 w 755"/>
              <a:gd name="T71" fmla="*/ 6 h 179"/>
              <a:gd name="T72" fmla="*/ 717 w 755"/>
              <a:gd name="T73" fmla="*/ 6 h 179"/>
              <a:gd name="T74" fmla="*/ 719 w 755"/>
              <a:gd name="T75" fmla="*/ 6 h 179"/>
              <a:gd name="T76" fmla="*/ 722 w 755"/>
              <a:gd name="T77" fmla="*/ 6 h 179"/>
              <a:gd name="T78" fmla="*/ 724 w 755"/>
              <a:gd name="T79" fmla="*/ 6 h 179"/>
              <a:gd name="T80" fmla="*/ 726 w 755"/>
              <a:gd name="T81" fmla="*/ 6 h 179"/>
              <a:gd name="T82" fmla="*/ 728 w 755"/>
              <a:gd name="T83" fmla="*/ 6 h 179"/>
              <a:gd name="T84" fmla="*/ 730 w 755"/>
              <a:gd name="T85" fmla="*/ 6 h 179"/>
              <a:gd name="T86" fmla="*/ 733 w 755"/>
              <a:gd name="T87" fmla="*/ 6 h 179"/>
              <a:gd name="T88" fmla="*/ 735 w 755"/>
              <a:gd name="T89" fmla="*/ 6 h 179"/>
              <a:gd name="T90" fmla="*/ 738 w 755"/>
              <a:gd name="T91" fmla="*/ 3 h 179"/>
              <a:gd name="T92" fmla="*/ 740 w 755"/>
              <a:gd name="T93" fmla="*/ 3 h 179"/>
              <a:gd name="T94" fmla="*/ 742 w 755"/>
              <a:gd name="T95" fmla="*/ 3 h 179"/>
              <a:gd name="T96" fmla="*/ 746 w 755"/>
              <a:gd name="T97" fmla="*/ 3 h 179"/>
              <a:gd name="T98" fmla="*/ 748 w 755"/>
              <a:gd name="T99" fmla="*/ 3 h 179"/>
              <a:gd name="T100" fmla="*/ 750 w 755"/>
              <a:gd name="T101" fmla="*/ 3 h 179"/>
              <a:gd name="T102" fmla="*/ 752 w 755"/>
              <a:gd name="T103" fmla="*/ 3 h 179"/>
              <a:gd name="T104" fmla="*/ 754 w 755"/>
              <a:gd name="T105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5" h="179">
                <a:moveTo>
                  <a:pt x="0" y="179"/>
                </a:moveTo>
                <a:lnTo>
                  <a:pt x="1" y="179"/>
                </a:lnTo>
                <a:lnTo>
                  <a:pt x="1" y="160"/>
                </a:lnTo>
                <a:lnTo>
                  <a:pt x="28" y="160"/>
                </a:lnTo>
                <a:lnTo>
                  <a:pt x="28" y="160"/>
                </a:lnTo>
                <a:lnTo>
                  <a:pt x="31" y="160"/>
                </a:lnTo>
                <a:lnTo>
                  <a:pt x="31" y="157"/>
                </a:lnTo>
                <a:lnTo>
                  <a:pt x="32" y="157"/>
                </a:lnTo>
                <a:lnTo>
                  <a:pt x="32" y="157"/>
                </a:lnTo>
                <a:lnTo>
                  <a:pt x="37" y="157"/>
                </a:lnTo>
                <a:lnTo>
                  <a:pt x="37" y="155"/>
                </a:lnTo>
                <a:lnTo>
                  <a:pt x="44" y="155"/>
                </a:lnTo>
                <a:lnTo>
                  <a:pt x="44" y="153"/>
                </a:lnTo>
                <a:lnTo>
                  <a:pt x="58" y="153"/>
                </a:lnTo>
                <a:lnTo>
                  <a:pt x="58" y="150"/>
                </a:lnTo>
                <a:lnTo>
                  <a:pt x="91" y="150"/>
                </a:lnTo>
                <a:lnTo>
                  <a:pt x="91" y="148"/>
                </a:lnTo>
                <a:lnTo>
                  <a:pt x="101" y="148"/>
                </a:lnTo>
                <a:lnTo>
                  <a:pt x="101" y="146"/>
                </a:lnTo>
                <a:lnTo>
                  <a:pt x="139" y="146"/>
                </a:lnTo>
                <a:lnTo>
                  <a:pt x="139" y="143"/>
                </a:lnTo>
                <a:lnTo>
                  <a:pt x="173" y="143"/>
                </a:lnTo>
                <a:lnTo>
                  <a:pt x="173" y="141"/>
                </a:lnTo>
                <a:lnTo>
                  <a:pt x="210" y="141"/>
                </a:lnTo>
                <a:lnTo>
                  <a:pt x="210" y="138"/>
                </a:lnTo>
                <a:lnTo>
                  <a:pt x="230" y="138"/>
                </a:lnTo>
                <a:lnTo>
                  <a:pt x="230" y="136"/>
                </a:lnTo>
                <a:lnTo>
                  <a:pt x="246" y="136"/>
                </a:lnTo>
                <a:lnTo>
                  <a:pt x="246" y="134"/>
                </a:lnTo>
                <a:lnTo>
                  <a:pt x="269" y="134"/>
                </a:lnTo>
                <a:lnTo>
                  <a:pt x="269" y="131"/>
                </a:lnTo>
                <a:lnTo>
                  <a:pt x="276" y="131"/>
                </a:lnTo>
                <a:lnTo>
                  <a:pt x="276" y="129"/>
                </a:lnTo>
                <a:lnTo>
                  <a:pt x="280" y="129"/>
                </a:lnTo>
                <a:lnTo>
                  <a:pt x="280" y="126"/>
                </a:lnTo>
                <a:lnTo>
                  <a:pt x="288" y="126"/>
                </a:lnTo>
                <a:lnTo>
                  <a:pt x="288" y="124"/>
                </a:lnTo>
                <a:lnTo>
                  <a:pt x="289" y="124"/>
                </a:lnTo>
                <a:lnTo>
                  <a:pt x="289" y="121"/>
                </a:lnTo>
                <a:lnTo>
                  <a:pt x="296" y="121"/>
                </a:lnTo>
                <a:lnTo>
                  <a:pt x="296" y="119"/>
                </a:lnTo>
                <a:lnTo>
                  <a:pt x="314" y="119"/>
                </a:lnTo>
                <a:lnTo>
                  <a:pt x="314" y="117"/>
                </a:lnTo>
                <a:lnTo>
                  <a:pt x="338" y="117"/>
                </a:lnTo>
                <a:lnTo>
                  <a:pt x="338" y="114"/>
                </a:lnTo>
                <a:lnTo>
                  <a:pt x="365" y="114"/>
                </a:lnTo>
                <a:lnTo>
                  <a:pt x="365" y="112"/>
                </a:lnTo>
                <a:lnTo>
                  <a:pt x="366" y="112"/>
                </a:lnTo>
                <a:lnTo>
                  <a:pt x="366" y="109"/>
                </a:lnTo>
                <a:lnTo>
                  <a:pt x="369" y="109"/>
                </a:lnTo>
                <a:lnTo>
                  <a:pt x="369" y="107"/>
                </a:lnTo>
                <a:lnTo>
                  <a:pt x="379" y="107"/>
                </a:lnTo>
                <a:lnTo>
                  <a:pt x="379" y="104"/>
                </a:lnTo>
                <a:lnTo>
                  <a:pt x="382" y="104"/>
                </a:lnTo>
                <a:lnTo>
                  <a:pt x="382" y="102"/>
                </a:lnTo>
                <a:lnTo>
                  <a:pt x="385" y="102"/>
                </a:lnTo>
                <a:lnTo>
                  <a:pt x="385" y="102"/>
                </a:lnTo>
                <a:lnTo>
                  <a:pt x="403" y="102"/>
                </a:lnTo>
                <a:lnTo>
                  <a:pt x="403" y="99"/>
                </a:lnTo>
                <a:lnTo>
                  <a:pt x="404" y="99"/>
                </a:lnTo>
                <a:lnTo>
                  <a:pt x="404" y="94"/>
                </a:lnTo>
                <a:lnTo>
                  <a:pt x="409" y="94"/>
                </a:lnTo>
                <a:lnTo>
                  <a:pt x="409" y="92"/>
                </a:lnTo>
                <a:lnTo>
                  <a:pt x="410" y="92"/>
                </a:lnTo>
                <a:lnTo>
                  <a:pt x="410" y="90"/>
                </a:lnTo>
                <a:lnTo>
                  <a:pt x="413" y="90"/>
                </a:lnTo>
                <a:lnTo>
                  <a:pt x="413" y="87"/>
                </a:lnTo>
                <a:lnTo>
                  <a:pt x="414" y="87"/>
                </a:lnTo>
                <a:lnTo>
                  <a:pt x="414" y="85"/>
                </a:lnTo>
                <a:lnTo>
                  <a:pt x="422" y="85"/>
                </a:lnTo>
                <a:lnTo>
                  <a:pt x="422" y="82"/>
                </a:lnTo>
                <a:lnTo>
                  <a:pt x="424" y="82"/>
                </a:lnTo>
                <a:lnTo>
                  <a:pt x="424" y="80"/>
                </a:lnTo>
                <a:lnTo>
                  <a:pt x="426" y="80"/>
                </a:lnTo>
                <a:lnTo>
                  <a:pt x="426" y="77"/>
                </a:lnTo>
                <a:lnTo>
                  <a:pt x="429" y="77"/>
                </a:lnTo>
                <a:lnTo>
                  <a:pt x="429" y="75"/>
                </a:lnTo>
                <a:lnTo>
                  <a:pt x="452" y="75"/>
                </a:lnTo>
                <a:lnTo>
                  <a:pt x="452" y="72"/>
                </a:lnTo>
                <a:lnTo>
                  <a:pt x="464" y="72"/>
                </a:lnTo>
                <a:lnTo>
                  <a:pt x="464" y="70"/>
                </a:lnTo>
                <a:lnTo>
                  <a:pt x="471" y="70"/>
                </a:lnTo>
                <a:lnTo>
                  <a:pt x="471" y="67"/>
                </a:lnTo>
                <a:lnTo>
                  <a:pt x="473" y="67"/>
                </a:lnTo>
                <a:lnTo>
                  <a:pt x="473" y="65"/>
                </a:lnTo>
                <a:lnTo>
                  <a:pt x="478" y="65"/>
                </a:lnTo>
                <a:lnTo>
                  <a:pt x="478" y="62"/>
                </a:lnTo>
                <a:lnTo>
                  <a:pt x="480" y="62"/>
                </a:lnTo>
                <a:lnTo>
                  <a:pt x="480" y="60"/>
                </a:lnTo>
                <a:lnTo>
                  <a:pt x="482" y="60"/>
                </a:lnTo>
                <a:lnTo>
                  <a:pt x="482" y="57"/>
                </a:lnTo>
                <a:lnTo>
                  <a:pt x="531" y="57"/>
                </a:lnTo>
                <a:lnTo>
                  <a:pt x="531" y="55"/>
                </a:lnTo>
                <a:lnTo>
                  <a:pt x="536" y="55"/>
                </a:lnTo>
                <a:lnTo>
                  <a:pt x="536" y="52"/>
                </a:lnTo>
                <a:lnTo>
                  <a:pt x="549" y="52"/>
                </a:lnTo>
                <a:lnTo>
                  <a:pt x="549" y="49"/>
                </a:lnTo>
                <a:lnTo>
                  <a:pt x="564" y="49"/>
                </a:lnTo>
                <a:lnTo>
                  <a:pt x="564" y="44"/>
                </a:lnTo>
                <a:lnTo>
                  <a:pt x="572" y="44"/>
                </a:lnTo>
                <a:lnTo>
                  <a:pt x="572" y="42"/>
                </a:lnTo>
                <a:lnTo>
                  <a:pt x="582" y="42"/>
                </a:lnTo>
                <a:lnTo>
                  <a:pt x="582" y="37"/>
                </a:lnTo>
                <a:lnTo>
                  <a:pt x="588" y="37"/>
                </a:lnTo>
                <a:lnTo>
                  <a:pt x="588" y="34"/>
                </a:lnTo>
                <a:lnTo>
                  <a:pt x="603" y="34"/>
                </a:lnTo>
                <a:lnTo>
                  <a:pt x="603" y="32"/>
                </a:lnTo>
                <a:lnTo>
                  <a:pt x="604" y="32"/>
                </a:lnTo>
                <a:lnTo>
                  <a:pt x="604" y="29"/>
                </a:lnTo>
                <a:lnTo>
                  <a:pt x="607" y="29"/>
                </a:lnTo>
                <a:lnTo>
                  <a:pt x="607" y="27"/>
                </a:lnTo>
                <a:lnTo>
                  <a:pt x="611" y="27"/>
                </a:lnTo>
                <a:lnTo>
                  <a:pt x="611" y="24"/>
                </a:lnTo>
                <a:lnTo>
                  <a:pt x="623" y="24"/>
                </a:lnTo>
                <a:lnTo>
                  <a:pt x="623" y="21"/>
                </a:lnTo>
                <a:lnTo>
                  <a:pt x="627" y="21"/>
                </a:lnTo>
                <a:lnTo>
                  <a:pt x="627" y="19"/>
                </a:lnTo>
                <a:lnTo>
                  <a:pt x="636" y="19"/>
                </a:lnTo>
                <a:lnTo>
                  <a:pt x="636" y="16"/>
                </a:lnTo>
                <a:lnTo>
                  <a:pt x="665" y="16"/>
                </a:lnTo>
                <a:lnTo>
                  <a:pt x="665" y="14"/>
                </a:lnTo>
                <a:lnTo>
                  <a:pt x="666" y="14"/>
                </a:lnTo>
                <a:lnTo>
                  <a:pt x="666" y="11"/>
                </a:lnTo>
                <a:lnTo>
                  <a:pt x="691" y="11"/>
                </a:lnTo>
                <a:lnTo>
                  <a:pt x="691" y="9"/>
                </a:lnTo>
                <a:lnTo>
                  <a:pt x="693" y="9"/>
                </a:lnTo>
                <a:lnTo>
                  <a:pt x="693" y="9"/>
                </a:lnTo>
                <a:lnTo>
                  <a:pt x="695" y="9"/>
                </a:lnTo>
                <a:lnTo>
                  <a:pt x="695" y="6"/>
                </a:lnTo>
                <a:lnTo>
                  <a:pt x="699" y="6"/>
                </a:lnTo>
                <a:lnTo>
                  <a:pt x="699" y="6"/>
                </a:lnTo>
                <a:lnTo>
                  <a:pt x="703" y="6"/>
                </a:lnTo>
                <a:lnTo>
                  <a:pt x="703" y="6"/>
                </a:lnTo>
                <a:lnTo>
                  <a:pt x="706" y="6"/>
                </a:lnTo>
                <a:lnTo>
                  <a:pt x="706" y="6"/>
                </a:lnTo>
                <a:lnTo>
                  <a:pt x="707" y="6"/>
                </a:lnTo>
                <a:lnTo>
                  <a:pt x="707" y="6"/>
                </a:lnTo>
                <a:lnTo>
                  <a:pt x="708" y="6"/>
                </a:lnTo>
                <a:lnTo>
                  <a:pt x="708" y="6"/>
                </a:lnTo>
                <a:lnTo>
                  <a:pt x="709" y="6"/>
                </a:lnTo>
                <a:lnTo>
                  <a:pt x="709" y="6"/>
                </a:lnTo>
                <a:lnTo>
                  <a:pt x="710" y="6"/>
                </a:lnTo>
                <a:lnTo>
                  <a:pt x="710" y="6"/>
                </a:lnTo>
                <a:lnTo>
                  <a:pt x="712" y="6"/>
                </a:lnTo>
                <a:lnTo>
                  <a:pt x="712" y="6"/>
                </a:lnTo>
                <a:lnTo>
                  <a:pt x="716" y="6"/>
                </a:lnTo>
                <a:lnTo>
                  <a:pt x="716" y="6"/>
                </a:lnTo>
                <a:lnTo>
                  <a:pt x="717" y="6"/>
                </a:lnTo>
                <a:lnTo>
                  <a:pt x="717" y="6"/>
                </a:lnTo>
                <a:lnTo>
                  <a:pt x="718" y="6"/>
                </a:lnTo>
                <a:lnTo>
                  <a:pt x="718" y="6"/>
                </a:lnTo>
                <a:lnTo>
                  <a:pt x="719" y="6"/>
                </a:lnTo>
                <a:lnTo>
                  <a:pt x="719" y="6"/>
                </a:lnTo>
                <a:lnTo>
                  <a:pt x="720" y="6"/>
                </a:lnTo>
                <a:lnTo>
                  <a:pt x="720" y="6"/>
                </a:lnTo>
                <a:lnTo>
                  <a:pt x="722" y="6"/>
                </a:lnTo>
                <a:lnTo>
                  <a:pt x="722" y="6"/>
                </a:lnTo>
                <a:lnTo>
                  <a:pt x="723" y="6"/>
                </a:lnTo>
                <a:lnTo>
                  <a:pt x="723" y="6"/>
                </a:lnTo>
                <a:lnTo>
                  <a:pt x="724" y="6"/>
                </a:lnTo>
                <a:lnTo>
                  <a:pt x="724" y="6"/>
                </a:lnTo>
                <a:lnTo>
                  <a:pt x="725" y="6"/>
                </a:lnTo>
                <a:lnTo>
                  <a:pt x="725" y="6"/>
                </a:lnTo>
                <a:lnTo>
                  <a:pt x="726" y="6"/>
                </a:lnTo>
                <a:lnTo>
                  <a:pt x="726" y="6"/>
                </a:lnTo>
                <a:lnTo>
                  <a:pt x="727" y="6"/>
                </a:lnTo>
                <a:lnTo>
                  <a:pt x="727" y="6"/>
                </a:lnTo>
                <a:lnTo>
                  <a:pt x="728" y="6"/>
                </a:lnTo>
                <a:lnTo>
                  <a:pt x="728" y="6"/>
                </a:lnTo>
                <a:lnTo>
                  <a:pt x="729" y="6"/>
                </a:lnTo>
                <a:lnTo>
                  <a:pt x="729" y="6"/>
                </a:lnTo>
                <a:lnTo>
                  <a:pt x="730" y="6"/>
                </a:lnTo>
                <a:lnTo>
                  <a:pt x="730" y="6"/>
                </a:lnTo>
                <a:lnTo>
                  <a:pt x="731" y="6"/>
                </a:lnTo>
                <a:lnTo>
                  <a:pt x="731" y="6"/>
                </a:lnTo>
                <a:lnTo>
                  <a:pt x="733" y="6"/>
                </a:lnTo>
                <a:lnTo>
                  <a:pt x="733" y="6"/>
                </a:lnTo>
                <a:lnTo>
                  <a:pt x="734" y="6"/>
                </a:lnTo>
                <a:lnTo>
                  <a:pt x="734" y="6"/>
                </a:lnTo>
                <a:lnTo>
                  <a:pt x="735" y="6"/>
                </a:lnTo>
                <a:lnTo>
                  <a:pt x="735" y="3"/>
                </a:lnTo>
                <a:lnTo>
                  <a:pt x="737" y="3"/>
                </a:lnTo>
                <a:lnTo>
                  <a:pt x="737" y="3"/>
                </a:lnTo>
                <a:lnTo>
                  <a:pt x="738" y="3"/>
                </a:lnTo>
                <a:lnTo>
                  <a:pt x="738" y="3"/>
                </a:lnTo>
                <a:lnTo>
                  <a:pt x="739" y="3"/>
                </a:lnTo>
                <a:lnTo>
                  <a:pt x="739" y="3"/>
                </a:lnTo>
                <a:lnTo>
                  <a:pt x="740" y="3"/>
                </a:lnTo>
                <a:lnTo>
                  <a:pt x="740" y="3"/>
                </a:lnTo>
                <a:lnTo>
                  <a:pt x="741" y="3"/>
                </a:lnTo>
                <a:lnTo>
                  <a:pt x="741" y="3"/>
                </a:lnTo>
                <a:lnTo>
                  <a:pt x="742" y="3"/>
                </a:lnTo>
                <a:lnTo>
                  <a:pt x="742" y="3"/>
                </a:lnTo>
                <a:lnTo>
                  <a:pt x="743" y="3"/>
                </a:lnTo>
                <a:lnTo>
                  <a:pt x="743" y="3"/>
                </a:lnTo>
                <a:lnTo>
                  <a:pt x="746" y="3"/>
                </a:lnTo>
                <a:lnTo>
                  <a:pt x="746" y="3"/>
                </a:lnTo>
                <a:lnTo>
                  <a:pt x="747" y="3"/>
                </a:lnTo>
                <a:lnTo>
                  <a:pt x="747" y="3"/>
                </a:lnTo>
                <a:lnTo>
                  <a:pt x="748" y="3"/>
                </a:lnTo>
                <a:lnTo>
                  <a:pt x="748" y="3"/>
                </a:lnTo>
                <a:lnTo>
                  <a:pt x="749" y="3"/>
                </a:lnTo>
                <a:lnTo>
                  <a:pt x="749" y="3"/>
                </a:lnTo>
                <a:lnTo>
                  <a:pt x="750" y="3"/>
                </a:lnTo>
                <a:lnTo>
                  <a:pt x="750" y="3"/>
                </a:lnTo>
                <a:lnTo>
                  <a:pt x="751" y="3"/>
                </a:lnTo>
                <a:lnTo>
                  <a:pt x="751" y="3"/>
                </a:lnTo>
                <a:lnTo>
                  <a:pt x="752" y="3"/>
                </a:lnTo>
                <a:lnTo>
                  <a:pt x="752" y="0"/>
                </a:lnTo>
                <a:lnTo>
                  <a:pt x="753" y="0"/>
                </a:lnTo>
                <a:lnTo>
                  <a:pt x="753" y="0"/>
                </a:lnTo>
                <a:lnTo>
                  <a:pt x="754" y="0"/>
                </a:lnTo>
                <a:lnTo>
                  <a:pt x="754" y="0"/>
                </a:lnTo>
                <a:lnTo>
                  <a:pt x="755" y="0"/>
                </a:lnTo>
                <a:lnTo>
                  <a:pt x="755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2470673" y="4351648"/>
            <a:ext cx="7194457" cy="282054"/>
          </a:xfrm>
          <a:custGeom>
            <a:avLst/>
            <a:gdLst>
              <a:gd name="T0" fmla="*/ 1 w 755"/>
              <a:gd name="T1" fmla="*/ 167 h 167"/>
              <a:gd name="T2" fmla="*/ 6 w 755"/>
              <a:gd name="T3" fmla="*/ 143 h 167"/>
              <a:gd name="T4" fmla="*/ 30 w 755"/>
              <a:gd name="T5" fmla="*/ 136 h 167"/>
              <a:gd name="T6" fmla="*/ 37 w 755"/>
              <a:gd name="T7" fmla="*/ 133 h 167"/>
              <a:gd name="T8" fmla="*/ 102 w 755"/>
              <a:gd name="T9" fmla="*/ 131 h 167"/>
              <a:gd name="T10" fmla="*/ 193 w 755"/>
              <a:gd name="T11" fmla="*/ 126 h 167"/>
              <a:gd name="T12" fmla="*/ 258 w 755"/>
              <a:gd name="T13" fmla="*/ 121 h 167"/>
              <a:gd name="T14" fmla="*/ 290 w 755"/>
              <a:gd name="T15" fmla="*/ 114 h 167"/>
              <a:gd name="T16" fmla="*/ 295 w 755"/>
              <a:gd name="T17" fmla="*/ 109 h 167"/>
              <a:gd name="T18" fmla="*/ 326 w 755"/>
              <a:gd name="T19" fmla="*/ 102 h 167"/>
              <a:gd name="T20" fmla="*/ 330 w 755"/>
              <a:gd name="T21" fmla="*/ 97 h 167"/>
              <a:gd name="T22" fmla="*/ 355 w 755"/>
              <a:gd name="T23" fmla="*/ 92 h 167"/>
              <a:gd name="T24" fmla="*/ 364 w 755"/>
              <a:gd name="T25" fmla="*/ 84 h 167"/>
              <a:gd name="T26" fmla="*/ 378 w 755"/>
              <a:gd name="T27" fmla="*/ 79 h 167"/>
              <a:gd name="T28" fmla="*/ 398 w 755"/>
              <a:gd name="T29" fmla="*/ 69 h 167"/>
              <a:gd name="T30" fmla="*/ 409 w 755"/>
              <a:gd name="T31" fmla="*/ 62 h 167"/>
              <a:gd name="T32" fmla="*/ 421 w 755"/>
              <a:gd name="T33" fmla="*/ 57 h 167"/>
              <a:gd name="T34" fmla="*/ 438 w 755"/>
              <a:gd name="T35" fmla="*/ 52 h 167"/>
              <a:gd name="T36" fmla="*/ 473 w 755"/>
              <a:gd name="T37" fmla="*/ 42 h 167"/>
              <a:gd name="T38" fmla="*/ 538 w 755"/>
              <a:gd name="T39" fmla="*/ 36 h 167"/>
              <a:gd name="T40" fmla="*/ 562 w 755"/>
              <a:gd name="T41" fmla="*/ 31 h 167"/>
              <a:gd name="T42" fmla="*/ 579 w 755"/>
              <a:gd name="T43" fmla="*/ 26 h 167"/>
              <a:gd name="T44" fmla="*/ 623 w 755"/>
              <a:gd name="T45" fmla="*/ 21 h 167"/>
              <a:gd name="T46" fmla="*/ 644 w 755"/>
              <a:gd name="T47" fmla="*/ 16 h 167"/>
              <a:gd name="T48" fmla="*/ 661 w 755"/>
              <a:gd name="T49" fmla="*/ 11 h 167"/>
              <a:gd name="T50" fmla="*/ 673 w 755"/>
              <a:gd name="T51" fmla="*/ 8 h 167"/>
              <a:gd name="T52" fmla="*/ 693 w 755"/>
              <a:gd name="T53" fmla="*/ 3 h 167"/>
              <a:gd name="T54" fmla="*/ 697 w 755"/>
              <a:gd name="T55" fmla="*/ 3 h 167"/>
              <a:gd name="T56" fmla="*/ 701 w 755"/>
              <a:gd name="T57" fmla="*/ 3 h 167"/>
              <a:gd name="T58" fmla="*/ 707 w 755"/>
              <a:gd name="T59" fmla="*/ 3 h 167"/>
              <a:gd name="T60" fmla="*/ 710 w 755"/>
              <a:gd name="T61" fmla="*/ 3 h 167"/>
              <a:gd name="T62" fmla="*/ 713 w 755"/>
              <a:gd name="T63" fmla="*/ 3 h 167"/>
              <a:gd name="T64" fmla="*/ 716 w 755"/>
              <a:gd name="T65" fmla="*/ 3 h 167"/>
              <a:gd name="T66" fmla="*/ 718 w 755"/>
              <a:gd name="T67" fmla="*/ 3 h 167"/>
              <a:gd name="T68" fmla="*/ 720 w 755"/>
              <a:gd name="T69" fmla="*/ 3 h 167"/>
              <a:gd name="T70" fmla="*/ 722 w 755"/>
              <a:gd name="T71" fmla="*/ 3 h 167"/>
              <a:gd name="T72" fmla="*/ 725 w 755"/>
              <a:gd name="T73" fmla="*/ 3 h 167"/>
              <a:gd name="T74" fmla="*/ 728 w 755"/>
              <a:gd name="T75" fmla="*/ 3 h 167"/>
              <a:gd name="T76" fmla="*/ 730 w 755"/>
              <a:gd name="T77" fmla="*/ 3 h 167"/>
              <a:gd name="T78" fmla="*/ 732 w 755"/>
              <a:gd name="T79" fmla="*/ 3 h 167"/>
              <a:gd name="T80" fmla="*/ 735 w 755"/>
              <a:gd name="T81" fmla="*/ 3 h 167"/>
              <a:gd name="T82" fmla="*/ 738 w 755"/>
              <a:gd name="T83" fmla="*/ 3 h 167"/>
              <a:gd name="T84" fmla="*/ 741 w 755"/>
              <a:gd name="T85" fmla="*/ 3 h 167"/>
              <a:gd name="T86" fmla="*/ 743 w 755"/>
              <a:gd name="T87" fmla="*/ 3 h 167"/>
              <a:gd name="T88" fmla="*/ 747 w 755"/>
              <a:gd name="T89" fmla="*/ 3 h 167"/>
              <a:gd name="T90" fmla="*/ 749 w 755"/>
              <a:gd name="T91" fmla="*/ 3 h 167"/>
              <a:gd name="T92" fmla="*/ 751 w 755"/>
              <a:gd name="T93" fmla="*/ 3 h 167"/>
              <a:gd name="T94" fmla="*/ 753 w 755"/>
              <a:gd name="T95" fmla="*/ 3 h 167"/>
              <a:gd name="T96" fmla="*/ 755 w 755"/>
              <a:gd name="T9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5" h="167">
                <a:moveTo>
                  <a:pt x="0" y="167"/>
                </a:moveTo>
                <a:lnTo>
                  <a:pt x="0" y="167"/>
                </a:lnTo>
                <a:lnTo>
                  <a:pt x="0" y="167"/>
                </a:lnTo>
                <a:lnTo>
                  <a:pt x="1" y="167"/>
                </a:lnTo>
                <a:lnTo>
                  <a:pt x="1" y="143"/>
                </a:lnTo>
                <a:lnTo>
                  <a:pt x="2" y="143"/>
                </a:lnTo>
                <a:lnTo>
                  <a:pt x="2" y="143"/>
                </a:lnTo>
                <a:lnTo>
                  <a:pt x="6" y="143"/>
                </a:lnTo>
                <a:lnTo>
                  <a:pt x="6" y="141"/>
                </a:lnTo>
                <a:lnTo>
                  <a:pt x="28" y="141"/>
                </a:lnTo>
                <a:lnTo>
                  <a:pt x="28" y="136"/>
                </a:lnTo>
                <a:lnTo>
                  <a:pt x="30" y="136"/>
                </a:lnTo>
                <a:lnTo>
                  <a:pt x="30" y="136"/>
                </a:lnTo>
                <a:lnTo>
                  <a:pt x="32" y="136"/>
                </a:lnTo>
                <a:lnTo>
                  <a:pt x="32" y="133"/>
                </a:lnTo>
                <a:lnTo>
                  <a:pt x="37" y="133"/>
                </a:lnTo>
                <a:lnTo>
                  <a:pt x="37" y="133"/>
                </a:lnTo>
                <a:lnTo>
                  <a:pt x="45" y="133"/>
                </a:lnTo>
                <a:lnTo>
                  <a:pt x="45" y="131"/>
                </a:lnTo>
                <a:lnTo>
                  <a:pt x="102" y="131"/>
                </a:lnTo>
                <a:lnTo>
                  <a:pt x="102" y="128"/>
                </a:lnTo>
                <a:lnTo>
                  <a:pt x="120" y="128"/>
                </a:lnTo>
                <a:lnTo>
                  <a:pt x="120" y="126"/>
                </a:lnTo>
                <a:lnTo>
                  <a:pt x="193" y="126"/>
                </a:lnTo>
                <a:lnTo>
                  <a:pt x="193" y="121"/>
                </a:lnTo>
                <a:lnTo>
                  <a:pt x="247" y="121"/>
                </a:lnTo>
                <a:lnTo>
                  <a:pt x="247" y="121"/>
                </a:lnTo>
                <a:lnTo>
                  <a:pt x="258" y="121"/>
                </a:lnTo>
                <a:lnTo>
                  <a:pt x="258" y="119"/>
                </a:lnTo>
                <a:lnTo>
                  <a:pt x="285" y="119"/>
                </a:lnTo>
                <a:lnTo>
                  <a:pt x="285" y="114"/>
                </a:lnTo>
                <a:lnTo>
                  <a:pt x="290" y="114"/>
                </a:lnTo>
                <a:lnTo>
                  <a:pt x="290" y="111"/>
                </a:lnTo>
                <a:lnTo>
                  <a:pt x="294" y="111"/>
                </a:lnTo>
                <a:lnTo>
                  <a:pt x="294" y="109"/>
                </a:lnTo>
                <a:lnTo>
                  <a:pt x="295" y="109"/>
                </a:lnTo>
                <a:lnTo>
                  <a:pt x="295" y="104"/>
                </a:lnTo>
                <a:lnTo>
                  <a:pt x="304" y="104"/>
                </a:lnTo>
                <a:lnTo>
                  <a:pt x="304" y="102"/>
                </a:lnTo>
                <a:lnTo>
                  <a:pt x="326" y="102"/>
                </a:lnTo>
                <a:lnTo>
                  <a:pt x="326" y="99"/>
                </a:lnTo>
                <a:lnTo>
                  <a:pt x="327" y="99"/>
                </a:lnTo>
                <a:lnTo>
                  <a:pt x="327" y="97"/>
                </a:lnTo>
                <a:lnTo>
                  <a:pt x="330" y="97"/>
                </a:lnTo>
                <a:lnTo>
                  <a:pt x="330" y="94"/>
                </a:lnTo>
                <a:lnTo>
                  <a:pt x="354" y="94"/>
                </a:lnTo>
                <a:lnTo>
                  <a:pt x="354" y="92"/>
                </a:lnTo>
                <a:lnTo>
                  <a:pt x="355" y="92"/>
                </a:lnTo>
                <a:lnTo>
                  <a:pt x="355" y="87"/>
                </a:lnTo>
                <a:lnTo>
                  <a:pt x="363" y="87"/>
                </a:lnTo>
                <a:lnTo>
                  <a:pt x="363" y="84"/>
                </a:lnTo>
                <a:lnTo>
                  <a:pt x="364" y="84"/>
                </a:lnTo>
                <a:lnTo>
                  <a:pt x="364" y="82"/>
                </a:lnTo>
                <a:lnTo>
                  <a:pt x="370" y="82"/>
                </a:lnTo>
                <a:lnTo>
                  <a:pt x="370" y="79"/>
                </a:lnTo>
                <a:lnTo>
                  <a:pt x="378" y="79"/>
                </a:lnTo>
                <a:lnTo>
                  <a:pt x="378" y="74"/>
                </a:lnTo>
                <a:lnTo>
                  <a:pt x="379" y="74"/>
                </a:lnTo>
                <a:lnTo>
                  <a:pt x="379" y="69"/>
                </a:lnTo>
                <a:lnTo>
                  <a:pt x="398" y="69"/>
                </a:lnTo>
                <a:lnTo>
                  <a:pt x="398" y="67"/>
                </a:lnTo>
                <a:lnTo>
                  <a:pt x="399" y="67"/>
                </a:lnTo>
                <a:lnTo>
                  <a:pt x="399" y="62"/>
                </a:lnTo>
                <a:lnTo>
                  <a:pt x="409" y="62"/>
                </a:lnTo>
                <a:lnTo>
                  <a:pt x="409" y="59"/>
                </a:lnTo>
                <a:lnTo>
                  <a:pt x="419" y="59"/>
                </a:lnTo>
                <a:lnTo>
                  <a:pt x="419" y="57"/>
                </a:lnTo>
                <a:lnTo>
                  <a:pt x="421" y="57"/>
                </a:lnTo>
                <a:lnTo>
                  <a:pt x="421" y="54"/>
                </a:lnTo>
                <a:lnTo>
                  <a:pt x="428" y="54"/>
                </a:lnTo>
                <a:lnTo>
                  <a:pt x="428" y="52"/>
                </a:lnTo>
                <a:lnTo>
                  <a:pt x="438" y="52"/>
                </a:lnTo>
                <a:lnTo>
                  <a:pt x="438" y="47"/>
                </a:lnTo>
                <a:lnTo>
                  <a:pt x="449" y="47"/>
                </a:lnTo>
                <a:lnTo>
                  <a:pt x="449" y="42"/>
                </a:lnTo>
                <a:lnTo>
                  <a:pt x="473" y="42"/>
                </a:lnTo>
                <a:lnTo>
                  <a:pt x="473" y="39"/>
                </a:lnTo>
                <a:lnTo>
                  <a:pt x="534" y="39"/>
                </a:lnTo>
                <a:lnTo>
                  <a:pt x="534" y="36"/>
                </a:lnTo>
                <a:lnTo>
                  <a:pt x="538" y="36"/>
                </a:lnTo>
                <a:lnTo>
                  <a:pt x="538" y="34"/>
                </a:lnTo>
                <a:lnTo>
                  <a:pt x="561" y="34"/>
                </a:lnTo>
                <a:lnTo>
                  <a:pt x="561" y="31"/>
                </a:lnTo>
                <a:lnTo>
                  <a:pt x="562" y="31"/>
                </a:lnTo>
                <a:lnTo>
                  <a:pt x="562" y="29"/>
                </a:lnTo>
                <a:lnTo>
                  <a:pt x="573" y="29"/>
                </a:lnTo>
                <a:lnTo>
                  <a:pt x="573" y="26"/>
                </a:lnTo>
                <a:lnTo>
                  <a:pt x="579" y="26"/>
                </a:lnTo>
                <a:lnTo>
                  <a:pt x="579" y="24"/>
                </a:lnTo>
                <a:lnTo>
                  <a:pt x="587" y="24"/>
                </a:lnTo>
                <a:lnTo>
                  <a:pt x="587" y="21"/>
                </a:lnTo>
                <a:lnTo>
                  <a:pt x="623" y="21"/>
                </a:lnTo>
                <a:lnTo>
                  <a:pt x="623" y="19"/>
                </a:lnTo>
                <a:lnTo>
                  <a:pt x="626" y="19"/>
                </a:lnTo>
                <a:lnTo>
                  <a:pt x="626" y="16"/>
                </a:lnTo>
                <a:lnTo>
                  <a:pt x="644" y="16"/>
                </a:lnTo>
                <a:lnTo>
                  <a:pt x="644" y="13"/>
                </a:lnTo>
                <a:lnTo>
                  <a:pt x="659" y="13"/>
                </a:lnTo>
                <a:lnTo>
                  <a:pt x="659" y="11"/>
                </a:lnTo>
                <a:lnTo>
                  <a:pt x="661" y="11"/>
                </a:lnTo>
                <a:lnTo>
                  <a:pt x="661" y="8"/>
                </a:lnTo>
                <a:lnTo>
                  <a:pt x="663" y="8"/>
                </a:lnTo>
                <a:lnTo>
                  <a:pt x="663" y="8"/>
                </a:lnTo>
                <a:lnTo>
                  <a:pt x="673" y="8"/>
                </a:lnTo>
                <a:lnTo>
                  <a:pt x="673" y="6"/>
                </a:lnTo>
                <a:lnTo>
                  <a:pt x="680" y="6"/>
                </a:lnTo>
                <a:lnTo>
                  <a:pt x="680" y="3"/>
                </a:lnTo>
                <a:lnTo>
                  <a:pt x="693" y="3"/>
                </a:lnTo>
                <a:lnTo>
                  <a:pt x="693" y="3"/>
                </a:lnTo>
                <a:lnTo>
                  <a:pt x="696" y="3"/>
                </a:lnTo>
                <a:lnTo>
                  <a:pt x="696" y="3"/>
                </a:lnTo>
                <a:lnTo>
                  <a:pt x="697" y="3"/>
                </a:lnTo>
                <a:lnTo>
                  <a:pt x="697" y="3"/>
                </a:lnTo>
                <a:lnTo>
                  <a:pt x="699" y="3"/>
                </a:lnTo>
                <a:lnTo>
                  <a:pt x="699" y="3"/>
                </a:lnTo>
                <a:lnTo>
                  <a:pt x="701" y="3"/>
                </a:lnTo>
                <a:lnTo>
                  <a:pt x="701" y="3"/>
                </a:lnTo>
                <a:lnTo>
                  <a:pt x="705" y="3"/>
                </a:lnTo>
                <a:lnTo>
                  <a:pt x="705" y="3"/>
                </a:lnTo>
                <a:lnTo>
                  <a:pt x="707" y="3"/>
                </a:lnTo>
                <a:lnTo>
                  <a:pt x="707" y="3"/>
                </a:lnTo>
                <a:lnTo>
                  <a:pt x="708" y="3"/>
                </a:lnTo>
                <a:lnTo>
                  <a:pt x="708" y="3"/>
                </a:lnTo>
                <a:lnTo>
                  <a:pt x="710" y="3"/>
                </a:lnTo>
                <a:lnTo>
                  <a:pt x="710" y="3"/>
                </a:lnTo>
                <a:lnTo>
                  <a:pt x="712" y="3"/>
                </a:lnTo>
                <a:lnTo>
                  <a:pt x="712" y="3"/>
                </a:lnTo>
                <a:lnTo>
                  <a:pt x="713" y="3"/>
                </a:lnTo>
                <a:lnTo>
                  <a:pt x="713" y="3"/>
                </a:lnTo>
                <a:lnTo>
                  <a:pt x="715" y="3"/>
                </a:lnTo>
                <a:lnTo>
                  <a:pt x="715" y="3"/>
                </a:lnTo>
                <a:lnTo>
                  <a:pt x="716" y="3"/>
                </a:lnTo>
                <a:lnTo>
                  <a:pt x="716" y="3"/>
                </a:lnTo>
                <a:lnTo>
                  <a:pt x="717" y="3"/>
                </a:lnTo>
                <a:lnTo>
                  <a:pt x="717" y="3"/>
                </a:lnTo>
                <a:lnTo>
                  <a:pt x="718" y="3"/>
                </a:lnTo>
                <a:lnTo>
                  <a:pt x="718" y="3"/>
                </a:lnTo>
                <a:lnTo>
                  <a:pt x="719" y="3"/>
                </a:lnTo>
                <a:lnTo>
                  <a:pt x="719" y="3"/>
                </a:lnTo>
                <a:lnTo>
                  <a:pt x="720" y="3"/>
                </a:lnTo>
                <a:lnTo>
                  <a:pt x="720" y="3"/>
                </a:lnTo>
                <a:lnTo>
                  <a:pt x="721" y="3"/>
                </a:lnTo>
                <a:lnTo>
                  <a:pt x="721" y="3"/>
                </a:lnTo>
                <a:lnTo>
                  <a:pt x="722" y="3"/>
                </a:lnTo>
                <a:lnTo>
                  <a:pt x="722" y="3"/>
                </a:lnTo>
                <a:lnTo>
                  <a:pt x="723" y="3"/>
                </a:lnTo>
                <a:lnTo>
                  <a:pt x="723" y="3"/>
                </a:lnTo>
                <a:lnTo>
                  <a:pt x="725" y="3"/>
                </a:lnTo>
                <a:lnTo>
                  <a:pt x="725" y="3"/>
                </a:lnTo>
                <a:lnTo>
                  <a:pt x="727" y="3"/>
                </a:lnTo>
                <a:lnTo>
                  <a:pt x="727" y="3"/>
                </a:lnTo>
                <a:lnTo>
                  <a:pt x="728" y="3"/>
                </a:lnTo>
                <a:lnTo>
                  <a:pt x="728" y="3"/>
                </a:lnTo>
                <a:lnTo>
                  <a:pt x="729" y="3"/>
                </a:lnTo>
                <a:lnTo>
                  <a:pt x="729" y="3"/>
                </a:lnTo>
                <a:lnTo>
                  <a:pt x="730" y="3"/>
                </a:lnTo>
                <a:lnTo>
                  <a:pt x="730" y="3"/>
                </a:lnTo>
                <a:lnTo>
                  <a:pt x="731" y="3"/>
                </a:lnTo>
                <a:lnTo>
                  <a:pt x="731" y="3"/>
                </a:lnTo>
                <a:lnTo>
                  <a:pt x="732" y="3"/>
                </a:lnTo>
                <a:lnTo>
                  <a:pt x="732" y="3"/>
                </a:lnTo>
                <a:lnTo>
                  <a:pt x="734" y="3"/>
                </a:lnTo>
                <a:lnTo>
                  <a:pt x="734" y="3"/>
                </a:lnTo>
                <a:lnTo>
                  <a:pt x="735" y="3"/>
                </a:lnTo>
                <a:lnTo>
                  <a:pt x="735" y="3"/>
                </a:lnTo>
                <a:lnTo>
                  <a:pt x="736" y="3"/>
                </a:lnTo>
                <a:lnTo>
                  <a:pt x="736" y="3"/>
                </a:lnTo>
                <a:lnTo>
                  <a:pt x="738" y="3"/>
                </a:lnTo>
                <a:lnTo>
                  <a:pt x="738" y="3"/>
                </a:lnTo>
                <a:lnTo>
                  <a:pt x="739" y="3"/>
                </a:lnTo>
                <a:lnTo>
                  <a:pt x="739" y="3"/>
                </a:lnTo>
                <a:lnTo>
                  <a:pt x="741" y="3"/>
                </a:lnTo>
                <a:lnTo>
                  <a:pt x="741" y="3"/>
                </a:lnTo>
                <a:lnTo>
                  <a:pt x="742" y="3"/>
                </a:lnTo>
                <a:lnTo>
                  <a:pt x="742" y="3"/>
                </a:lnTo>
                <a:lnTo>
                  <a:pt x="743" y="3"/>
                </a:lnTo>
                <a:lnTo>
                  <a:pt x="743" y="3"/>
                </a:lnTo>
                <a:lnTo>
                  <a:pt x="746" y="3"/>
                </a:lnTo>
                <a:lnTo>
                  <a:pt x="746" y="3"/>
                </a:lnTo>
                <a:lnTo>
                  <a:pt x="747" y="3"/>
                </a:lnTo>
                <a:lnTo>
                  <a:pt x="747" y="3"/>
                </a:lnTo>
                <a:lnTo>
                  <a:pt x="748" y="3"/>
                </a:lnTo>
                <a:lnTo>
                  <a:pt x="748" y="3"/>
                </a:lnTo>
                <a:lnTo>
                  <a:pt x="749" y="3"/>
                </a:lnTo>
                <a:lnTo>
                  <a:pt x="749" y="3"/>
                </a:lnTo>
                <a:lnTo>
                  <a:pt x="750" y="3"/>
                </a:lnTo>
                <a:lnTo>
                  <a:pt x="750" y="3"/>
                </a:lnTo>
                <a:lnTo>
                  <a:pt x="751" y="3"/>
                </a:lnTo>
                <a:lnTo>
                  <a:pt x="751" y="3"/>
                </a:lnTo>
                <a:lnTo>
                  <a:pt x="752" y="3"/>
                </a:lnTo>
                <a:lnTo>
                  <a:pt x="752" y="3"/>
                </a:lnTo>
                <a:lnTo>
                  <a:pt x="753" y="3"/>
                </a:lnTo>
                <a:lnTo>
                  <a:pt x="753" y="0"/>
                </a:lnTo>
                <a:lnTo>
                  <a:pt x="754" y="0"/>
                </a:lnTo>
                <a:lnTo>
                  <a:pt x="754" y="0"/>
                </a:lnTo>
                <a:lnTo>
                  <a:pt x="755" y="0"/>
                </a:lnTo>
                <a:lnTo>
                  <a:pt x="755" y="0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2470673" y="1036817"/>
            <a:ext cx="0" cy="36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2279527" y="456359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2208995" y="312122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40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2208995" y="1682163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2138463" y="967395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100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2398673" y="3199109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2398673" y="1760951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2398673" y="1041872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2405064" y="4637267"/>
            <a:ext cx="72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auto">
          <a:xfrm flipV="1">
            <a:off x="3368241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Line 22"/>
          <p:cNvSpPr>
            <a:spLocks noChangeShapeType="1"/>
          </p:cNvSpPr>
          <p:nvPr/>
        </p:nvSpPr>
        <p:spPr bwMode="auto">
          <a:xfrm flipV="1">
            <a:off x="4267796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Line 23"/>
          <p:cNvSpPr>
            <a:spLocks noChangeShapeType="1"/>
          </p:cNvSpPr>
          <p:nvPr/>
        </p:nvSpPr>
        <p:spPr bwMode="auto">
          <a:xfrm flipV="1">
            <a:off x="5167351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V="1">
            <a:off x="6066906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 flipV="1">
            <a:off x="6966461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V="1">
            <a:off x="7866016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 flipV="1">
            <a:off x="8765571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 flipV="1">
            <a:off x="9674656" y="4637267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2431268" y="4719297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3341169" y="4719297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3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4230185" y="4719297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5135845" y="4719297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9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tangle 33"/>
          <p:cNvSpPr>
            <a:spLocks noChangeArrowheads="1"/>
          </p:cNvSpPr>
          <p:nvPr/>
        </p:nvSpPr>
        <p:spPr bwMode="auto">
          <a:xfrm>
            <a:off x="5999352" y="471929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12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900900" y="471929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15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7801045" y="471929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18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8699789" y="471929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21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9618478" y="471929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24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Line 16"/>
          <p:cNvSpPr>
            <a:spLocks noChangeShapeType="1"/>
          </p:cNvSpPr>
          <p:nvPr/>
        </p:nvSpPr>
        <p:spPr bwMode="auto">
          <a:xfrm>
            <a:off x="2398673" y="3918188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Line 17"/>
          <p:cNvSpPr>
            <a:spLocks noChangeShapeType="1"/>
          </p:cNvSpPr>
          <p:nvPr/>
        </p:nvSpPr>
        <p:spPr bwMode="auto">
          <a:xfrm>
            <a:off x="2398673" y="2480030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2208995" y="3845526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2208995" y="2401695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>
            <a:off x="2444679" y="4637267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 9"/>
          <p:cNvSpPr>
            <a:spLocks/>
          </p:cNvSpPr>
          <p:nvPr/>
        </p:nvSpPr>
        <p:spPr bwMode="auto">
          <a:xfrm>
            <a:off x="3862564" y="2088493"/>
            <a:ext cx="5752604" cy="1460500"/>
          </a:xfrm>
          <a:custGeom>
            <a:avLst/>
            <a:gdLst>
              <a:gd name="T0" fmla="*/ 1 w 755"/>
              <a:gd name="T1" fmla="*/ 167 h 167"/>
              <a:gd name="T2" fmla="*/ 6 w 755"/>
              <a:gd name="T3" fmla="*/ 143 h 167"/>
              <a:gd name="T4" fmla="*/ 30 w 755"/>
              <a:gd name="T5" fmla="*/ 136 h 167"/>
              <a:gd name="T6" fmla="*/ 37 w 755"/>
              <a:gd name="T7" fmla="*/ 133 h 167"/>
              <a:gd name="T8" fmla="*/ 102 w 755"/>
              <a:gd name="T9" fmla="*/ 131 h 167"/>
              <a:gd name="T10" fmla="*/ 193 w 755"/>
              <a:gd name="T11" fmla="*/ 126 h 167"/>
              <a:gd name="T12" fmla="*/ 258 w 755"/>
              <a:gd name="T13" fmla="*/ 121 h 167"/>
              <a:gd name="T14" fmla="*/ 290 w 755"/>
              <a:gd name="T15" fmla="*/ 114 h 167"/>
              <a:gd name="T16" fmla="*/ 295 w 755"/>
              <a:gd name="T17" fmla="*/ 109 h 167"/>
              <a:gd name="T18" fmla="*/ 326 w 755"/>
              <a:gd name="T19" fmla="*/ 102 h 167"/>
              <a:gd name="T20" fmla="*/ 330 w 755"/>
              <a:gd name="T21" fmla="*/ 97 h 167"/>
              <a:gd name="T22" fmla="*/ 355 w 755"/>
              <a:gd name="T23" fmla="*/ 92 h 167"/>
              <a:gd name="T24" fmla="*/ 364 w 755"/>
              <a:gd name="T25" fmla="*/ 84 h 167"/>
              <a:gd name="T26" fmla="*/ 378 w 755"/>
              <a:gd name="T27" fmla="*/ 79 h 167"/>
              <a:gd name="T28" fmla="*/ 398 w 755"/>
              <a:gd name="T29" fmla="*/ 69 h 167"/>
              <a:gd name="T30" fmla="*/ 409 w 755"/>
              <a:gd name="T31" fmla="*/ 62 h 167"/>
              <a:gd name="T32" fmla="*/ 421 w 755"/>
              <a:gd name="T33" fmla="*/ 57 h 167"/>
              <a:gd name="T34" fmla="*/ 438 w 755"/>
              <a:gd name="T35" fmla="*/ 52 h 167"/>
              <a:gd name="T36" fmla="*/ 473 w 755"/>
              <a:gd name="T37" fmla="*/ 42 h 167"/>
              <a:gd name="T38" fmla="*/ 538 w 755"/>
              <a:gd name="T39" fmla="*/ 36 h 167"/>
              <a:gd name="T40" fmla="*/ 562 w 755"/>
              <a:gd name="T41" fmla="*/ 31 h 167"/>
              <a:gd name="T42" fmla="*/ 579 w 755"/>
              <a:gd name="T43" fmla="*/ 26 h 167"/>
              <a:gd name="T44" fmla="*/ 623 w 755"/>
              <a:gd name="T45" fmla="*/ 21 h 167"/>
              <a:gd name="T46" fmla="*/ 644 w 755"/>
              <a:gd name="T47" fmla="*/ 16 h 167"/>
              <a:gd name="T48" fmla="*/ 661 w 755"/>
              <a:gd name="T49" fmla="*/ 11 h 167"/>
              <a:gd name="T50" fmla="*/ 673 w 755"/>
              <a:gd name="T51" fmla="*/ 8 h 167"/>
              <a:gd name="T52" fmla="*/ 693 w 755"/>
              <a:gd name="T53" fmla="*/ 3 h 167"/>
              <a:gd name="T54" fmla="*/ 697 w 755"/>
              <a:gd name="T55" fmla="*/ 3 h 167"/>
              <a:gd name="T56" fmla="*/ 701 w 755"/>
              <a:gd name="T57" fmla="*/ 3 h 167"/>
              <a:gd name="T58" fmla="*/ 707 w 755"/>
              <a:gd name="T59" fmla="*/ 3 h 167"/>
              <a:gd name="T60" fmla="*/ 710 w 755"/>
              <a:gd name="T61" fmla="*/ 3 h 167"/>
              <a:gd name="T62" fmla="*/ 713 w 755"/>
              <a:gd name="T63" fmla="*/ 3 h 167"/>
              <a:gd name="T64" fmla="*/ 716 w 755"/>
              <a:gd name="T65" fmla="*/ 3 h 167"/>
              <a:gd name="T66" fmla="*/ 718 w 755"/>
              <a:gd name="T67" fmla="*/ 3 h 167"/>
              <a:gd name="T68" fmla="*/ 720 w 755"/>
              <a:gd name="T69" fmla="*/ 3 h 167"/>
              <a:gd name="T70" fmla="*/ 722 w 755"/>
              <a:gd name="T71" fmla="*/ 3 h 167"/>
              <a:gd name="T72" fmla="*/ 725 w 755"/>
              <a:gd name="T73" fmla="*/ 3 h 167"/>
              <a:gd name="T74" fmla="*/ 728 w 755"/>
              <a:gd name="T75" fmla="*/ 3 h 167"/>
              <a:gd name="T76" fmla="*/ 730 w 755"/>
              <a:gd name="T77" fmla="*/ 3 h 167"/>
              <a:gd name="T78" fmla="*/ 732 w 755"/>
              <a:gd name="T79" fmla="*/ 3 h 167"/>
              <a:gd name="T80" fmla="*/ 735 w 755"/>
              <a:gd name="T81" fmla="*/ 3 h 167"/>
              <a:gd name="T82" fmla="*/ 738 w 755"/>
              <a:gd name="T83" fmla="*/ 3 h 167"/>
              <a:gd name="T84" fmla="*/ 741 w 755"/>
              <a:gd name="T85" fmla="*/ 3 h 167"/>
              <a:gd name="T86" fmla="*/ 743 w 755"/>
              <a:gd name="T87" fmla="*/ 3 h 167"/>
              <a:gd name="T88" fmla="*/ 747 w 755"/>
              <a:gd name="T89" fmla="*/ 3 h 167"/>
              <a:gd name="T90" fmla="*/ 749 w 755"/>
              <a:gd name="T91" fmla="*/ 3 h 167"/>
              <a:gd name="T92" fmla="*/ 751 w 755"/>
              <a:gd name="T93" fmla="*/ 3 h 167"/>
              <a:gd name="T94" fmla="*/ 753 w 755"/>
              <a:gd name="T95" fmla="*/ 3 h 167"/>
              <a:gd name="T96" fmla="*/ 755 w 755"/>
              <a:gd name="T9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5" h="167">
                <a:moveTo>
                  <a:pt x="0" y="167"/>
                </a:moveTo>
                <a:lnTo>
                  <a:pt x="0" y="167"/>
                </a:lnTo>
                <a:lnTo>
                  <a:pt x="0" y="167"/>
                </a:lnTo>
                <a:lnTo>
                  <a:pt x="1" y="167"/>
                </a:lnTo>
                <a:lnTo>
                  <a:pt x="1" y="143"/>
                </a:lnTo>
                <a:lnTo>
                  <a:pt x="2" y="143"/>
                </a:lnTo>
                <a:lnTo>
                  <a:pt x="2" y="143"/>
                </a:lnTo>
                <a:lnTo>
                  <a:pt x="6" y="143"/>
                </a:lnTo>
                <a:lnTo>
                  <a:pt x="6" y="141"/>
                </a:lnTo>
                <a:lnTo>
                  <a:pt x="28" y="141"/>
                </a:lnTo>
                <a:lnTo>
                  <a:pt x="28" y="136"/>
                </a:lnTo>
                <a:lnTo>
                  <a:pt x="30" y="136"/>
                </a:lnTo>
                <a:lnTo>
                  <a:pt x="30" y="136"/>
                </a:lnTo>
                <a:lnTo>
                  <a:pt x="32" y="136"/>
                </a:lnTo>
                <a:lnTo>
                  <a:pt x="32" y="133"/>
                </a:lnTo>
                <a:lnTo>
                  <a:pt x="37" y="133"/>
                </a:lnTo>
                <a:lnTo>
                  <a:pt x="37" y="133"/>
                </a:lnTo>
                <a:lnTo>
                  <a:pt x="45" y="133"/>
                </a:lnTo>
                <a:lnTo>
                  <a:pt x="45" y="131"/>
                </a:lnTo>
                <a:lnTo>
                  <a:pt x="102" y="131"/>
                </a:lnTo>
                <a:lnTo>
                  <a:pt x="102" y="128"/>
                </a:lnTo>
                <a:lnTo>
                  <a:pt x="120" y="128"/>
                </a:lnTo>
                <a:lnTo>
                  <a:pt x="120" y="126"/>
                </a:lnTo>
                <a:lnTo>
                  <a:pt x="193" y="126"/>
                </a:lnTo>
                <a:lnTo>
                  <a:pt x="193" y="121"/>
                </a:lnTo>
                <a:lnTo>
                  <a:pt x="247" y="121"/>
                </a:lnTo>
                <a:lnTo>
                  <a:pt x="247" y="121"/>
                </a:lnTo>
                <a:lnTo>
                  <a:pt x="258" y="121"/>
                </a:lnTo>
                <a:lnTo>
                  <a:pt x="258" y="119"/>
                </a:lnTo>
                <a:lnTo>
                  <a:pt x="285" y="119"/>
                </a:lnTo>
                <a:lnTo>
                  <a:pt x="285" y="114"/>
                </a:lnTo>
                <a:lnTo>
                  <a:pt x="290" y="114"/>
                </a:lnTo>
                <a:lnTo>
                  <a:pt x="290" y="111"/>
                </a:lnTo>
                <a:lnTo>
                  <a:pt x="294" y="111"/>
                </a:lnTo>
                <a:lnTo>
                  <a:pt x="294" y="109"/>
                </a:lnTo>
                <a:lnTo>
                  <a:pt x="295" y="109"/>
                </a:lnTo>
                <a:lnTo>
                  <a:pt x="295" y="104"/>
                </a:lnTo>
                <a:lnTo>
                  <a:pt x="304" y="104"/>
                </a:lnTo>
                <a:lnTo>
                  <a:pt x="304" y="102"/>
                </a:lnTo>
                <a:lnTo>
                  <a:pt x="326" y="102"/>
                </a:lnTo>
                <a:lnTo>
                  <a:pt x="326" y="99"/>
                </a:lnTo>
                <a:lnTo>
                  <a:pt x="327" y="99"/>
                </a:lnTo>
                <a:lnTo>
                  <a:pt x="327" y="97"/>
                </a:lnTo>
                <a:lnTo>
                  <a:pt x="330" y="97"/>
                </a:lnTo>
                <a:lnTo>
                  <a:pt x="330" y="94"/>
                </a:lnTo>
                <a:lnTo>
                  <a:pt x="354" y="94"/>
                </a:lnTo>
                <a:lnTo>
                  <a:pt x="354" y="92"/>
                </a:lnTo>
                <a:lnTo>
                  <a:pt x="355" y="92"/>
                </a:lnTo>
                <a:lnTo>
                  <a:pt x="355" y="87"/>
                </a:lnTo>
                <a:lnTo>
                  <a:pt x="363" y="87"/>
                </a:lnTo>
                <a:lnTo>
                  <a:pt x="363" y="84"/>
                </a:lnTo>
                <a:lnTo>
                  <a:pt x="364" y="84"/>
                </a:lnTo>
                <a:lnTo>
                  <a:pt x="364" y="82"/>
                </a:lnTo>
                <a:lnTo>
                  <a:pt x="370" y="82"/>
                </a:lnTo>
                <a:lnTo>
                  <a:pt x="370" y="79"/>
                </a:lnTo>
                <a:lnTo>
                  <a:pt x="378" y="79"/>
                </a:lnTo>
                <a:lnTo>
                  <a:pt x="378" y="74"/>
                </a:lnTo>
                <a:lnTo>
                  <a:pt x="379" y="74"/>
                </a:lnTo>
                <a:lnTo>
                  <a:pt x="379" y="69"/>
                </a:lnTo>
                <a:lnTo>
                  <a:pt x="398" y="69"/>
                </a:lnTo>
                <a:lnTo>
                  <a:pt x="398" y="67"/>
                </a:lnTo>
                <a:lnTo>
                  <a:pt x="399" y="67"/>
                </a:lnTo>
                <a:lnTo>
                  <a:pt x="399" y="62"/>
                </a:lnTo>
                <a:lnTo>
                  <a:pt x="409" y="62"/>
                </a:lnTo>
                <a:lnTo>
                  <a:pt x="409" y="59"/>
                </a:lnTo>
                <a:lnTo>
                  <a:pt x="419" y="59"/>
                </a:lnTo>
                <a:lnTo>
                  <a:pt x="419" y="57"/>
                </a:lnTo>
                <a:lnTo>
                  <a:pt x="421" y="57"/>
                </a:lnTo>
                <a:lnTo>
                  <a:pt x="421" y="54"/>
                </a:lnTo>
                <a:lnTo>
                  <a:pt x="428" y="54"/>
                </a:lnTo>
                <a:lnTo>
                  <a:pt x="428" y="52"/>
                </a:lnTo>
                <a:lnTo>
                  <a:pt x="438" y="52"/>
                </a:lnTo>
                <a:lnTo>
                  <a:pt x="438" y="47"/>
                </a:lnTo>
                <a:lnTo>
                  <a:pt x="449" y="47"/>
                </a:lnTo>
                <a:lnTo>
                  <a:pt x="449" y="42"/>
                </a:lnTo>
                <a:lnTo>
                  <a:pt x="473" y="42"/>
                </a:lnTo>
                <a:lnTo>
                  <a:pt x="473" y="39"/>
                </a:lnTo>
                <a:lnTo>
                  <a:pt x="534" y="39"/>
                </a:lnTo>
                <a:lnTo>
                  <a:pt x="534" y="36"/>
                </a:lnTo>
                <a:lnTo>
                  <a:pt x="538" y="36"/>
                </a:lnTo>
                <a:lnTo>
                  <a:pt x="538" y="34"/>
                </a:lnTo>
                <a:lnTo>
                  <a:pt x="561" y="34"/>
                </a:lnTo>
                <a:lnTo>
                  <a:pt x="561" y="31"/>
                </a:lnTo>
                <a:lnTo>
                  <a:pt x="562" y="31"/>
                </a:lnTo>
                <a:lnTo>
                  <a:pt x="562" y="29"/>
                </a:lnTo>
                <a:lnTo>
                  <a:pt x="573" y="29"/>
                </a:lnTo>
                <a:lnTo>
                  <a:pt x="573" y="26"/>
                </a:lnTo>
                <a:lnTo>
                  <a:pt x="579" y="26"/>
                </a:lnTo>
                <a:lnTo>
                  <a:pt x="579" y="24"/>
                </a:lnTo>
                <a:lnTo>
                  <a:pt x="587" y="24"/>
                </a:lnTo>
                <a:lnTo>
                  <a:pt x="587" y="21"/>
                </a:lnTo>
                <a:lnTo>
                  <a:pt x="623" y="21"/>
                </a:lnTo>
                <a:lnTo>
                  <a:pt x="623" y="19"/>
                </a:lnTo>
                <a:lnTo>
                  <a:pt x="626" y="19"/>
                </a:lnTo>
                <a:lnTo>
                  <a:pt x="626" y="16"/>
                </a:lnTo>
                <a:lnTo>
                  <a:pt x="644" y="16"/>
                </a:lnTo>
                <a:lnTo>
                  <a:pt x="644" y="13"/>
                </a:lnTo>
                <a:lnTo>
                  <a:pt x="659" y="13"/>
                </a:lnTo>
                <a:lnTo>
                  <a:pt x="659" y="11"/>
                </a:lnTo>
                <a:lnTo>
                  <a:pt x="661" y="11"/>
                </a:lnTo>
                <a:lnTo>
                  <a:pt x="661" y="8"/>
                </a:lnTo>
                <a:lnTo>
                  <a:pt x="663" y="8"/>
                </a:lnTo>
                <a:lnTo>
                  <a:pt x="663" y="8"/>
                </a:lnTo>
                <a:lnTo>
                  <a:pt x="673" y="8"/>
                </a:lnTo>
                <a:lnTo>
                  <a:pt x="673" y="6"/>
                </a:lnTo>
                <a:lnTo>
                  <a:pt x="680" y="6"/>
                </a:lnTo>
                <a:lnTo>
                  <a:pt x="680" y="3"/>
                </a:lnTo>
                <a:lnTo>
                  <a:pt x="693" y="3"/>
                </a:lnTo>
                <a:lnTo>
                  <a:pt x="693" y="3"/>
                </a:lnTo>
                <a:lnTo>
                  <a:pt x="696" y="3"/>
                </a:lnTo>
                <a:lnTo>
                  <a:pt x="696" y="3"/>
                </a:lnTo>
                <a:lnTo>
                  <a:pt x="697" y="3"/>
                </a:lnTo>
                <a:lnTo>
                  <a:pt x="697" y="3"/>
                </a:lnTo>
                <a:lnTo>
                  <a:pt x="699" y="3"/>
                </a:lnTo>
                <a:lnTo>
                  <a:pt x="699" y="3"/>
                </a:lnTo>
                <a:lnTo>
                  <a:pt x="701" y="3"/>
                </a:lnTo>
                <a:lnTo>
                  <a:pt x="701" y="3"/>
                </a:lnTo>
                <a:lnTo>
                  <a:pt x="705" y="3"/>
                </a:lnTo>
                <a:lnTo>
                  <a:pt x="705" y="3"/>
                </a:lnTo>
                <a:lnTo>
                  <a:pt x="707" y="3"/>
                </a:lnTo>
                <a:lnTo>
                  <a:pt x="707" y="3"/>
                </a:lnTo>
                <a:lnTo>
                  <a:pt x="708" y="3"/>
                </a:lnTo>
                <a:lnTo>
                  <a:pt x="708" y="3"/>
                </a:lnTo>
                <a:lnTo>
                  <a:pt x="710" y="3"/>
                </a:lnTo>
                <a:lnTo>
                  <a:pt x="710" y="3"/>
                </a:lnTo>
                <a:lnTo>
                  <a:pt x="712" y="3"/>
                </a:lnTo>
                <a:lnTo>
                  <a:pt x="712" y="3"/>
                </a:lnTo>
                <a:lnTo>
                  <a:pt x="713" y="3"/>
                </a:lnTo>
                <a:lnTo>
                  <a:pt x="713" y="3"/>
                </a:lnTo>
                <a:lnTo>
                  <a:pt x="715" y="3"/>
                </a:lnTo>
                <a:lnTo>
                  <a:pt x="715" y="3"/>
                </a:lnTo>
                <a:lnTo>
                  <a:pt x="716" y="3"/>
                </a:lnTo>
                <a:lnTo>
                  <a:pt x="716" y="3"/>
                </a:lnTo>
                <a:lnTo>
                  <a:pt x="717" y="3"/>
                </a:lnTo>
                <a:lnTo>
                  <a:pt x="717" y="3"/>
                </a:lnTo>
                <a:lnTo>
                  <a:pt x="718" y="3"/>
                </a:lnTo>
                <a:lnTo>
                  <a:pt x="718" y="3"/>
                </a:lnTo>
                <a:lnTo>
                  <a:pt x="719" y="3"/>
                </a:lnTo>
                <a:lnTo>
                  <a:pt x="719" y="3"/>
                </a:lnTo>
                <a:lnTo>
                  <a:pt x="720" y="3"/>
                </a:lnTo>
                <a:lnTo>
                  <a:pt x="720" y="3"/>
                </a:lnTo>
                <a:lnTo>
                  <a:pt x="721" y="3"/>
                </a:lnTo>
                <a:lnTo>
                  <a:pt x="721" y="3"/>
                </a:lnTo>
                <a:lnTo>
                  <a:pt x="722" y="3"/>
                </a:lnTo>
                <a:lnTo>
                  <a:pt x="722" y="3"/>
                </a:lnTo>
                <a:lnTo>
                  <a:pt x="723" y="3"/>
                </a:lnTo>
                <a:lnTo>
                  <a:pt x="723" y="3"/>
                </a:lnTo>
                <a:lnTo>
                  <a:pt x="725" y="3"/>
                </a:lnTo>
                <a:lnTo>
                  <a:pt x="725" y="3"/>
                </a:lnTo>
                <a:lnTo>
                  <a:pt x="727" y="3"/>
                </a:lnTo>
                <a:lnTo>
                  <a:pt x="727" y="3"/>
                </a:lnTo>
                <a:lnTo>
                  <a:pt x="728" y="3"/>
                </a:lnTo>
                <a:lnTo>
                  <a:pt x="728" y="3"/>
                </a:lnTo>
                <a:lnTo>
                  <a:pt x="729" y="3"/>
                </a:lnTo>
                <a:lnTo>
                  <a:pt x="729" y="3"/>
                </a:lnTo>
                <a:lnTo>
                  <a:pt x="730" y="3"/>
                </a:lnTo>
                <a:lnTo>
                  <a:pt x="730" y="3"/>
                </a:lnTo>
                <a:lnTo>
                  <a:pt x="731" y="3"/>
                </a:lnTo>
                <a:lnTo>
                  <a:pt x="731" y="3"/>
                </a:lnTo>
                <a:lnTo>
                  <a:pt x="732" y="3"/>
                </a:lnTo>
                <a:lnTo>
                  <a:pt x="732" y="3"/>
                </a:lnTo>
                <a:lnTo>
                  <a:pt x="734" y="3"/>
                </a:lnTo>
                <a:lnTo>
                  <a:pt x="734" y="3"/>
                </a:lnTo>
                <a:lnTo>
                  <a:pt x="735" y="3"/>
                </a:lnTo>
                <a:lnTo>
                  <a:pt x="735" y="3"/>
                </a:lnTo>
                <a:lnTo>
                  <a:pt x="736" y="3"/>
                </a:lnTo>
                <a:lnTo>
                  <a:pt x="736" y="3"/>
                </a:lnTo>
                <a:lnTo>
                  <a:pt x="738" y="3"/>
                </a:lnTo>
                <a:lnTo>
                  <a:pt x="738" y="3"/>
                </a:lnTo>
                <a:lnTo>
                  <a:pt x="739" y="3"/>
                </a:lnTo>
                <a:lnTo>
                  <a:pt x="739" y="3"/>
                </a:lnTo>
                <a:lnTo>
                  <a:pt x="741" y="3"/>
                </a:lnTo>
                <a:lnTo>
                  <a:pt x="741" y="3"/>
                </a:lnTo>
                <a:lnTo>
                  <a:pt x="742" y="3"/>
                </a:lnTo>
                <a:lnTo>
                  <a:pt x="742" y="3"/>
                </a:lnTo>
                <a:lnTo>
                  <a:pt x="743" y="3"/>
                </a:lnTo>
                <a:lnTo>
                  <a:pt x="743" y="3"/>
                </a:lnTo>
                <a:lnTo>
                  <a:pt x="746" y="3"/>
                </a:lnTo>
                <a:lnTo>
                  <a:pt x="746" y="3"/>
                </a:lnTo>
                <a:lnTo>
                  <a:pt x="747" y="3"/>
                </a:lnTo>
                <a:lnTo>
                  <a:pt x="747" y="3"/>
                </a:lnTo>
                <a:lnTo>
                  <a:pt x="748" y="3"/>
                </a:lnTo>
                <a:lnTo>
                  <a:pt x="748" y="3"/>
                </a:lnTo>
                <a:lnTo>
                  <a:pt x="749" y="3"/>
                </a:lnTo>
                <a:lnTo>
                  <a:pt x="749" y="3"/>
                </a:lnTo>
                <a:lnTo>
                  <a:pt x="750" y="3"/>
                </a:lnTo>
                <a:lnTo>
                  <a:pt x="750" y="3"/>
                </a:lnTo>
                <a:lnTo>
                  <a:pt x="751" y="3"/>
                </a:lnTo>
                <a:lnTo>
                  <a:pt x="751" y="3"/>
                </a:lnTo>
                <a:lnTo>
                  <a:pt x="752" y="3"/>
                </a:lnTo>
                <a:lnTo>
                  <a:pt x="752" y="3"/>
                </a:lnTo>
                <a:lnTo>
                  <a:pt x="753" y="3"/>
                </a:lnTo>
                <a:lnTo>
                  <a:pt x="753" y="0"/>
                </a:lnTo>
                <a:lnTo>
                  <a:pt x="754" y="0"/>
                </a:lnTo>
                <a:lnTo>
                  <a:pt x="754" y="0"/>
                </a:lnTo>
                <a:lnTo>
                  <a:pt x="755" y="0"/>
                </a:lnTo>
                <a:lnTo>
                  <a:pt x="755" y="0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flipV="1">
            <a:off x="3862563" y="1046961"/>
            <a:ext cx="0" cy="259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3790563" y="3561692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3790563" y="2724022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>
            <a:off x="3790563" y="1886351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Line 18"/>
          <p:cNvSpPr>
            <a:spLocks noChangeShapeType="1"/>
          </p:cNvSpPr>
          <p:nvPr/>
        </p:nvSpPr>
        <p:spPr bwMode="auto">
          <a:xfrm>
            <a:off x="3790563" y="1048680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Line 19"/>
          <p:cNvSpPr>
            <a:spLocks noChangeShapeType="1"/>
          </p:cNvSpPr>
          <p:nvPr/>
        </p:nvSpPr>
        <p:spPr bwMode="auto">
          <a:xfrm>
            <a:off x="3784213" y="3558517"/>
            <a:ext cx="583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3683712" y="3474482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12"/>
          <p:cNvSpPr>
            <a:spLocks noChangeArrowheads="1"/>
          </p:cNvSpPr>
          <p:nvPr/>
        </p:nvSpPr>
        <p:spPr bwMode="auto">
          <a:xfrm>
            <a:off x="3613180" y="1816212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3683712" y="264846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5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3613180" y="976029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15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4580308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5299574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6018840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 flipV="1">
            <a:off x="7457372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 flipV="1">
            <a:off x="8895904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 flipV="1">
            <a:off x="6738106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Line 27"/>
          <p:cNvSpPr>
            <a:spLocks noChangeShapeType="1"/>
          </p:cNvSpPr>
          <p:nvPr/>
        </p:nvSpPr>
        <p:spPr bwMode="auto">
          <a:xfrm flipV="1">
            <a:off x="8176638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9615167" y="3554501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29"/>
          <p:cNvSpPr>
            <a:spLocks noChangeArrowheads="1"/>
          </p:cNvSpPr>
          <p:nvPr/>
        </p:nvSpPr>
        <p:spPr bwMode="auto">
          <a:xfrm>
            <a:off x="3829096" y="363176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30"/>
          <p:cNvSpPr>
            <a:spLocks noChangeArrowheads="1"/>
          </p:cNvSpPr>
          <p:nvPr/>
        </p:nvSpPr>
        <p:spPr bwMode="auto">
          <a:xfrm>
            <a:off x="4543729" y="363176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3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31"/>
          <p:cNvSpPr>
            <a:spLocks noChangeArrowheads="1"/>
          </p:cNvSpPr>
          <p:nvPr/>
        </p:nvSpPr>
        <p:spPr bwMode="auto">
          <a:xfrm>
            <a:off x="5261285" y="363176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6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Rectangle 32"/>
          <p:cNvSpPr>
            <a:spLocks noChangeArrowheads="1"/>
          </p:cNvSpPr>
          <p:nvPr/>
        </p:nvSpPr>
        <p:spPr bwMode="auto">
          <a:xfrm>
            <a:off x="5981199" y="363176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9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33"/>
          <p:cNvSpPr>
            <a:spLocks noChangeArrowheads="1"/>
          </p:cNvSpPr>
          <p:nvPr/>
        </p:nvSpPr>
        <p:spPr bwMode="auto">
          <a:xfrm>
            <a:off x="6663724" y="363176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12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Rectangle 34"/>
          <p:cNvSpPr>
            <a:spLocks noChangeArrowheads="1"/>
          </p:cNvSpPr>
          <p:nvPr/>
        </p:nvSpPr>
        <p:spPr bwMode="auto">
          <a:xfrm>
            <a:off x="7389054" y="363176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15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angle 35"/>
          <p:cNvSpPr>
            <a:spLocks noChangeArrowheads="1"/>
          </p:cNvSpPr>
          <p:nvPr/>
        </p:nvSpPr>
        <p:spPr bwMode="auto">
          <a:xfrm>
            <a:off x="8103456" y="363176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18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Rectangle 36"/>
          <p:cNvSpPr>
            <a:spLocks noChangeArrowheads="1"/>
          </p:cNvSpPr>
          <p:nvPr/>
        </p:nvSpPr>
        <p:spPr bwMode="auto">
          <a:xfrm>
            <a:off x="8825983" y="363176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21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Rectangle 37"/>
          <p:cNvSpPr>
            <a:spLocks noChangeArrowheads="1"/>
          </p:cNvSpPr>
          <p:nvPr/>
        </p:nvSpPr>
        <p:spPr bwMode="auto">
          <a:xfrm>
            <a:off x="9544639" y="363176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24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Rectangle 61"/>
          <p:cNvSpPr>
            <a:spLocks noChangeArrowheads="1"/>
          </p:cNvSpPr>
          <p:nvPr/>
        </p:nvSpPr>
        <p:spPr bwMode="auto">
          <a:xfrm>
            <a:off x="9232783" y="2211832"/>
            <a:ext cx="8495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8.1%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FFR</a:t>
            </a:r>
            <a:r>
              <a:rPr lang="en-US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group</a:t>
            </a:r>
            <a:endParaRPr lang="ko-KR" altLang="en-US" sz="1600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62"/>
          <p:cNvSpPr>
            <a:spLocks noChangeArrowheads="1"/>
          </p:cNvSpPr>
          <p:nvPr/>
        </p:nvSpPr>
        <p:spPr bwMode="auto">
          <a:xfrm>
            <a:off x="9236310" y="1418355"/>
            <a:ext cx="915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IVUS</a:t>
            </a:r>
            <a:r>
              <a:rPr lang="en-US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group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8.5%</a:t>
            </a:r>
            <a:endParaRPr lang="ko-KR" altLang="ko-KR" sz="16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Freeform 8">
            <a:extLst>
              <a:ext uri="{FF2B5EF4-FFF2-40B4-BE49-F238E27FC236}">
                <a16:creationId xmlns="" xmlns:a16="http://schemas.microsoft.com/office/drawing/2014/main" id="{42C76CFB-7777-40B5-B542-F1FE3C29713E}"/>
              </a:ext>
            </a:extLst>
          </p:cNvPr>
          <p:cNvSpPr>
            <a:spLocks/>
          </p:cNvSpPr>
          <p:nvPr/>
        </p:nvSpPr>
        <p:spPr bwMode="auto">
          <a:xfrm>
            <a:off x="3872945" y="2014929"/>
            <a:ext cx="5742222" cy="1541239"/>
          </a:xfrm>
          <a:custGeom>
            <a:avLst/>
            <a:gdLst>
              <a:gd name="T0" fmla="*/ 26 w 698"/>
              <a:gd name="T1" fmla="*/ 154 h 173"/>
              <a:gd name="T2" fmla="*/ 30 w 698"/>
              <a:gd name="T3" fmla="*/ 154 h 173"/>
              <a:gd name="T4" fmla="*/ 41 w 698"/>
              <a:gd name="T5" fmla="*/ 152 h 173"/>
              <a:gd name="T6" fmla="*/ 85 w 698"/>
              <a:gd name="T7" fmla="*/ 147 h 173"/>
              <a:gd name="T8" fmla="*/ 128 w 698"/>
              <a:gd name="T9" fmla="*/ 143 h 173"/>
              <a:gd name="T10" fmla="*/ 194 w 698"/>
              <a:gd name="T11" fmla="*/ 138 h 173"/>
              <a:gd name="T12" fmla="*/ 228 w 698"/>
              <a:gd name="T13" fmla="*/ 133 h 173"/>
              <a:gd name="T14" fmla="*/ 255 w 698"/>
              <a:gd name="T15" fmla="*/ 129 h 173"/>
              <a:gd name="T16" fmla="*/ 266 w 698"/>
              <a:gd name="T17" fmla="*/ 124 h 173"/>
              <a:gd name="T18" fmla="*/ 274 w 698"/>
              <a:gd name="T19" fmla="*/ 119 h 173"/>
              <a:gd name="T20" fmla="*/ 313 w 698"/>
              <a:gd name="T21" fmla="*/ 114 h 173"/>
              <a:gd name="T22" fmla="*/ 339 w 698"/>
              <a:gd name="T23" fmla="*/ 110 h 173"/>
              <a:gd name="T24" fmla="*/ 350 w 698"/>
              <a:gd name="T25" fmla="*/ 105 h 173"/>
              <a:gd name="T26" fmla="*/ 356 w 698"/>
              <a:gd name="T27" fmla="*/ 100 h 173"/>
              <a:gd name="T28" fmla="*/ 374 w 698"/>
              <a:gd name="T29" fmla="*/ 97 h 173"/>
              <a:gd name="T30" fmla="*/ 379 w 698"/>
              <a:gd name="T31" fmla="*/ 90 h 173"/>
              <a:gd name="T32" fmla="*/ 383 w 698"/>
              <a:gd name="T33" fmla="*/ 85 h 173"/>
              <a:gd name="T34" fmla="*/ 392 w 698"/>
              <a:gd name="T35" fmla="*/ 80 h 173"/>
              <a:gd name="T36" fmla="*/ 397 w 698"/>
              <a:gd name="T37" fmla="*/ 76 h 173"/>
              <a:gd name="T38" fmla="*/ 429 w 698"/>
              <a:gd name="T39" fmla="*/ 71 h 173"/>
              <a:gd name="T40" fmla="*/ 437 w 698"/>
              <a:gd name="T41" fmla="*/ 66 h 173"/>
              <a:gd name="T42" fmla="*/ 444 w 698"/>
              <a:gd name="T43" fmla="*/ 61 h 173"/>
              <a:gd name="T44" fmla="*/ 490 w 698"/>
              <a:gd name="T45" fmla="*/ 56 h 173"/>
              <a:gd name="T46" fmla="*/ 508 w 698"/>
              <a:gd name="T47" fmla="*/ 51 h 173"/>
              <a:gd name="T48" fmla="*/ 529 w 698"/>
              <a:gd name="T49" fmla="*/ 43 h 173"/>
              <a:gd name="T50" fmla="*/ 544 w 698"/>
              <a:gd name="T51" fmla="*/ 36 h 173"/>
              <a:gd name="T52" fmla="*/ 558 w 698"/>
              <a:gd name="T53" fmla="*/ 31 h 173"/>
              <a:gd name="T54" fmla="*/ 565 w 698"/>
              <a:gd name="T55" fmla="*/ 26 h 173"/>
              <a:gd name="T56" fmla="*/ 579 w 698"/>
              <a:gd name="T57" fmla="*/ 21 h 173"/>
              <a:gd name="T58" fmla="*/ 615 w 698"/>
              <a:gd name="T59" fmla="*/ 16 h 173"/>
              <a:gd name="T60" fmla="*/ 638 w 698"/>
              <a:gd name="T61" fmla="*/ 11 h 173"/>
              <a:gd name="T62" fmla="*/ 642 w 698"/>
              <a:gd name="T63" fmla="*/ 8 h 173"/>
              <a:gd name="T64" fmla="*/ 650 w 698"/>
              <a:gd name="T65" fmla="*/ 6 h 173"/>
              <a:gd name="T66" fmla="*/ 654 w 698"/>
              <a:gd name="T67" fmla="*/ 6 h 173"/>
              <a:gd name="T68" fmla="*/ 656 w 698"/>
              <a:gd name="T69" fmla="*/ 6 h 173"/>
              <a:gd name="T70" fmla="*/ 659 w 698"/>
              <a:gd name="T71" fmla="*/ 6 h 173"/>
              <a:gd name="T72" fmla="*/ 662 w 698"/>
              <a:gd name="T73" fmla="*/ 6 h 173"/>
              <a:gd name="T74" fmla="*/ 664 w 698"/>
              <a:gd name="T75" fmla="*/ 6 h 173"/>
              <a:gd name="T76" fmla="*/ 667 w 698"/>
              <a:gd name="T77" fmla="*/ 6 h 173"/>
              <a:gd name="T78" fmla="*/ 669 w 698"/>
              <a:gd name="T79" fmla="*/ 6 h 173"/>
              <a:gd name="T80" fmla="*/ 671 w 698"/>
              <a:gd name="T81" fmla="*/ 6 h 173"/>
              <a:gd name="T82" fmla="*/ 673 w 698"/>
              <a:gd name="T83" fmla="*/ 6 h 173"/>
              <a:gd name="T84" fmla="*/ 675 w 698"/>
              <a:gd name="T85" fmla="*/ 6 h 173"/>
              <a:gd name="T86" fmla="*/ 678 w 698"/>
              <a:gd name="T87" fmla="*/ 6 h 173"/>
              <a:gd name="T88" fmla="*/ 680 w 698"/>
              <a:gd name="T89" fmla="*/ 6 h 173"/>
              <a:gd name="T90" fmla="*/ 682 w 698"/>
              <a:gd name="T91" fmla="*/ 3 h 173"/>
              <a:gd name="T92" fmla="*/ 684 w 698"/>
              <a:gd name="T93" fmla="*/ 3 h 173"/>
              <a:gd name="T94" fmla="*/ 686 w 698"/>
              <a:gd name="T95" fmla="*/ 3 h 173"/>
              <a:gd name="T96" fmla="*/ 689 w 698"/>
              <a:gd name="T97" fmla="*/ 3 h 173"/>
              <a:gd name="T98" fmla="*/ 691 w 698"/>
              <a:gd name="T99" fmla="*/ 3 h 173"/>
              <a:gd name="T100" fmla="*/ 693 w 698"/>
              <a:gd name="T101" fmla="*/ 3 h 173"/>
              <a:gd name="T102" fmla="*/ 695 w 698"/>
              <a:gd name="T103" fmla="*/ 3 h 173"/>
              <a:gd name="T104" fmla="*/ 697 w 698"/>
              <a:gd name="T10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8" h="173">
                <a:moveTo>
                  <a:pt x="0" y="173"/>
                </a:moveTo>
                <a:lnTo>
                  <a:pt x="1" y="173"/>
                </a:lnTo>
                <a:lnTo>
                  <a:pt x="1" y="154"/>
                </a:lnTo>
                <a:lnTo>
                  <a:pt x="26" y="154"/>
                </a:lnTo>
                <a:lnTo>
                  <a:pt x="26" y="154"/>
                </a:lnTo>
                <a:lnTo>
                  <a:pt x="29" y="154"/>
                </a:lnTo>
                <a:lnTo>
                  <a:pt x="29" y="154"/>
                </a:lnTo>
                <a:lnTo>
                  <a:pt x="30" y="154"/>
                </a:lnTo>
                <a:lnTo>
                  <a:pt x="30" y="154"/>
                </a:lnTo>
                <a:lnTo>
                  <a:pt x="34" y="154"/>
                </a:lnTo>
                <a:lnTo>
                  <a:pt x="34" y="152"/>
                </a:lnTo>
                <a:lnTo>
                  <a:pt x="41" y="152"/>
                </a:lnTo>
                <a:lnTo>
                  <a:pt x="41" y="150"/>
                </a:lnTo>
                <a:lnTo>
                  <a:pt x="54" y="150"/>
                </a:lnTo>
                <a:lnTo>
                  <a:pt x="54" y="147"/>
                </a:lnTo>
                <a:lnTo>
                  <a:pt x="85" y="147"/>
                </a:lnTo>
                <a:lnTo>
                  <a:pt x="85" y="145"/>
                </a:lnTo>
                <a:lnTo>
                  <a:pt x="93" y="145"/>
                </a:lnTo>
                <a:lnTo>
                  <a:pt x="93" y="143"/>
                </a:lnTo>
                <a:lnTo>
                  <a:pt x="128" y="143"/>
                </a:lnTo>
                <a:lnTo>
                  <a:pt x="128" y="140"/>
                </a:lnTo>
                <a:lnTo>
                  <a:pt x="160" y="140"/>
                </a:lnTo>
                <a:lnTo>
                  <a:pt x="160" y="138"/>
                </a:lnTo>
                <a:lnTo>
                  <a:pt x="194" y="138"/>
                </a:lnTo>
                <a:lnTo>
                  <a:pt x="194" y="136"/>
                </a:lnTo>
                <a:lnTo>
                  <a:pt x="213" y="136"/>
                </a:lnTo>
                <a:lnTo>
                  <a:pt x="213" y="133"/>
                </a:lnTo>
                <a:lnTo>
                  <a:pt x="228" y="133"/>
                </a:lnTo>
                <a:lnTo>
                  <a:pt x="228" y="131"/>
                </a:lnTo>
                <a:lnTo>
                  <a:pt x="249" y="131"/>
                </a:lnTo>
                <a:lnTo>
                  <a:pt x="249" y="129"/>
                </a:lnTo>
                <a:lnTo>
                  <a:pt x="255" y="129"/>
                </a:lnTo>
                <a:lnTo>
                  <a:pt x="255" y="126"/>
                </a:lnTo>
                <a:lnTo>
                  <a:pt x="259" y="126"/>
                </a:lnTo>
                <a:lnTo>
                  <a:pt x="259" y="124"/>
                </a:lnTo>
                <a:lnTo>
                  <a:pt x="266" y="124"/>
                </a:lnTo>
                <a:lnTo>
                  <a:pt x="266" y="121"/>
                </a:lnTo>
                <a:lnTo>
                  <a:pt x="267" y="121"/>
                </a:lnTo>
                <a:lnTo>
                  <a:pt x="267" y="119"/>
                </a:lnTo>
                <a:lnTo>
                  <a:pt x="274" y="119"/>
                </a:lnTo>
                <a:lnTo>
                  <a:pt x="274" y="117"/>
                </a:lnTo>
                <a:lnTo>
                  <a:pt x="290" y="117"/>
                </a:lnTo>
                <a:lnTo>
                  <a:pt x="290" y="114"/>
                </a:lnTo>
                <a:lnTo>
                  <a:pt x="313" y="114"/>
                </a:lnTo>
                <a:lnTo>
                  <a:pt x="313" y="112"/>
                </a:lnTo>
                <a:lnTo>
                  <a:pt x="338" y="112"/>
                </a:lnTo>
                <a:lnTo>
                  <a:pt x="338" y="110"/>
                </a:lnTo>
                <a:lnTo>
                  <a:pt x="339" y="110"/>
                </a:lnTo>
                <a:lnTo>
                  <a:pt x="339" y="107"/>
                </a:lnTo>
                <a:lnTo>
                  <a:pt x="341" y="107"/>
                </a:lnTo>
                <a:lnTo>
                  <a:pt x="341" y="105"/>
                </a:lnTo>
                <a:lnTo>
                  <a:pt x="350" y="105"/>
                </a:lnTo>
                <a:lnTo>
                  <a:pt x="350" y="102"/>
                </a:lnTo>
                <a:lnTo>
                  <a:pt x="353" y="102"/>
                </a:lnTo>
                <a:lnTo>
                  <a:pt x="353" y="100"/>
                </a:lnTo>
                <a:lnTo>
                  <a:pt x="356" y="100"/>
                </a:lnTo>
                <a:lnTo>
                  <a:pt x="356" y="100"/>
                </a:lnTo>
                <a:lnTo>
                  <a:pt x="373" y="100"/>
                </a:lnTo>
                <a:lnTo>
                  <a:pt x="373" y="97"/>
                </a:lnTo>
                <a:lnTo>
                  <a:pt x="374" y="97"/>
                </a:lnTo>
                <a:lnTo>
                  <a:pt x="374" y="93"/>
                </a:lnTo>
                <a:lnTo>
                  <a:pt x="378" y="93"/>
                </a:lnTo>
                <a:lnTo>
                  <a:pt x="378" y="90"/>
                </a:lnTo>
                <a:lnTo>
                  <a:pt x="379" y="90"/>
                </a:lnTo>
                <a:lnTo>
                  <a:pt x="379" y="88"/>
                </a:lnTo>
                <a:lnTo>
                  <a:pt x="382" y="88"/>
                </a:lnTo>
                <a:lnTo>
                  <a:pt x="382" y="85"/>
                </a:lnTo>
                <a:lnTo>
                  <a:pt x="383" y="85"/>
                </a:lnTo>
                <a:lnTo>
                  <a:pt x="383" y="83"/>
                </a:lnTo>
                <a:lnTo>
                  <a:pt x="390" y="83"/>
                </a:lnTo>
                <a:lnTo>
                  <a:pt x="390" y="80"/>
                </a:lnTo>
                <a:lnTo>
                  <a:pt x="392" y="80"/>
                </a:lnTo>
                <a:lnTo>
                  <a:pt x="392" y="78"/>
                </a:lnTo>
                <a:lnTo>
                  <a:pt x="394" y="78"/>
                </a:lnTo>
                <a:lnTo>
                  <a:pt x="394" y="76"/>
                </a:lnTo>
                <a:lnTo>
                  <a:pt x="397" y="76"/>
                </a:lnTo>
                <a:lnTo>
                  <a:pt x="397" y="73"/>
                </a:lnTo>
                <a:lnTo>
                  <a:pt x="418" y="73"/>
                </a:lnTo>
                <a:lnTo>
                  <a:pt x="418" y="71"/>
                </a:lnTo>
                <a:lnTo>
                  <a:pt x="429" y="71"/>
                </a:lnTo>
                <a:lnTo>
                  <a:pt x="429" y="68"/>
                </a:lnTo>
                <a:lnTo>
                  <a:pt x="435" y="68"/>
                </a:lnTo>
                <a:lnTo>
                  <a:pt x="435" y="66"/>
                </a:lnTo>
                <a:lnTo>
                  <a:pt x="437" y="66"/>
                </a:lnTo>
                <a:lnTo>
                  <a:pt x="437" y="63"/>
                </a:lnTo>
                <a:lnTo>
                  <a:pt x="442" y="63"/>
                </a:lnTo>
                <a:lnTo>
                  <a:pt x="442" y="61"/>
                </a:lnTo>
                <a:lnTo>
                  <a:pt x="444" y="61"/>
                </a:lnTo>
                <a:lnTo>
                  <a:pt x="444" y="58"/>
                </a:lnTo>
                <a:lnTo>
                  <a:pt x="446" y="58"/>
                </a:lnTo>
                <a:lnTo>
                  <a:pt x="446" y="56"/>
                </a:lnTo>
                <a:lnTo>
                  <a:pt x="490" y="56"/>
                </a:lnTo>
                <a:lnTo>
                  <a:pt x="490" y="53"/>
                </a:lnTo>
                <a:lnTo>
                  <a:pt x="495" y="53"/>
                </a:lnTo>
                <a:lnTo>
                  <a:pt x="495" y="51"/>
                </a:lnTo>
                <a:lnTo>
                  <a:pt x="508" y="51"/>
                </a:lnTo>
                <a:lnTo>
                  <a:pt x="508" y="48"/>
                </a:lnTo>
                <a:lnTo>
                  <a:pt x="521" y="48"/>
                </a:lnTo>
                <a:lnTo>
                  <a:pt x="521" y="43"/>
                </a:lnTo>
                <a:lnTo>
                  <a:pt x="529" y="43"/>
                </a:lnTo>
                <a:lnTo>
                  <a:pt x="529" y="41"/>
                </a:lnTo>
                <a:lnTo>
                  <a:pt x="538" y="41"/>
                </a:lnTo>
                <a:lnTo>
                  <a:pt x="538" y="36"/>
                </a:lnTo>
                <a:lnTo>
                  <a:pt x="544" y="36"/>
                </a:lnTo>
                <a:lnTo>
                  <a:pt x="544" y="33"/>
                </a:lnTo>
                <a:lnTo>
                  <a:pt x="557" y="33"/>
                </a:lnTo>
                <a:lnTo>
                  <a:pt x="557" y="31"/>
                </a:lnTo>
                <a:lnTo>
                  <a:pt x="558" y="31"/>
                </a:lnTo>
                <a:lnTo>
                  <a:pt x="558" y="28"/>
                </a:lnTo>
                <a:lnTo>
                  <a:pt x="561" y="28"/>
                </a:lnTo>
                <a:lnTo>
                  <a:pt x="561" y="26"/>
                </a:lnTo>
                <a:lnTo>
                  <a:pt x="565" y="26"/>
                </a:lnTo>
                <a:lnTo>
                  <a:pt x="565" y="23"/>
                </a:lnTo>
                <a:lnTo>
                  <a:pt x="575" y="23"/>
                </a:lnTo>
                <a:lnTo>
                  <a:pt x="575" y="21"/>
                </a:lnTo>
                <a:lnTo>
                  <a:pt x="579" y="21"/>
                </a:lnTo>
                <a:lnTo>
                  <a:pt x="579" y="18"/>
                </a:lnTo>
                <a:lnTo>
                  <a:pt x="588" y="18"/>
                </a:lnTo>
                <a:lnTo>
                  <a:pt x="588" y="16"/>
                </a:lnTo>
                <a:lnTo>
                  <a:pt x="615" y="16"/>
                </a:lnTo>
                <a:lnTo>
                  <a:pt x="615" y="13"/>
                </a:lnTo>
                <a:lnTo>
                  <a:pt x="616" y="13"/>
                </a:lnTo>
                <a:lnTo>
                  <a:pt x="616" y="11"/>
                </a:lnTo>
                <a:lnTo>
                  <a:pt x="638" y="11"/>
                </a:lnTo>
                <a:lnTo>
                  <a:pt x="638" y="8"/>
                </a:lnTo>
                <a:lnTo>
                  <a:pt x="640" y="8"/>
                </a:lnTo>
                <a:lnTo>
                  <a:pt x="640" y="8"/>
                </a:lnTo>
                <a:lnTo>
                  <a:pt x="642" y="8"/>
                </a:lnTo>
                <a:lnTo>
                  <a:pt x="642" y="6"/>
                </a:lnTo>
                <a:lnTo>
                  <a:pt x="646" y="6"/>
                </a:lnTo>
                <a:lnTo>
                  <a:pt x="646" y="6"/>
                </a:lnTo>
                <a:lnTo>
                  <a:pt x="650" y="6"/>
                </a:lnTo>
                <a:lnTo>
                  <a:pt x="650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5" y="6"/>
                </a:lnTo>
                <a:lnTo>
                  <a:pt x="655" y="6"/>
                </a:lnTo>
                <a:lnTo>
                  <a:pt x="656" y="6"/>
                </a:lnTo>
                <a:lnTo>
                  <a:pt x="656" y="6"/>
                </a:lnTo>
                <a:lnTo>
                  <a:pt x="657" y="6"/>
                </a:lnTo>
                <a:lnTo>
                  <a:pt x="657" y="6"/>
                </a:lnTo>
                <a:lnTo>
                  <a:pt x="659" y="6"/>
                </a:lnTo>
                <a:lnTo>
                  <a:pt x="659" y="6"/>
                </a:lnTo>
                <a:lnTo>
                  <a:pt x="661" y="6"/>
                </a:lnTo>
                <a:lnTo>
                  <a:pt x="661" y="6"/>
                </a:lnTo>
                <a:lnTo>
                  <a:pt x="662" y="6"/>
                </a:lnTo>
                <a:lnTo>
                  <a:pt x="662" y="6"/>
                </a:lnTo>
                <a:lnTo>
                  <a:pt x="663" y="6"/>
                </a:lnTo>
                <a:lnTo>
                  <a:pt x="663" y="6"/>
                </a:lnTo>
                <a:lnTo>
                  <a:pt x="664" y="6"/>
                </a:lnTo>
                <a:lnTo>
                  <a:pt x="664" y="6"/>
                </a:lnTo>
                <a:lnTo>
                  <a:pt x="665" y="6"/>
                </a:lnTo>
                <a:lnTo>
                  <a:pt x="665" y="6"/>
                </a:lnTo>
                <a:lnTo>
                  <a:pt x="667" y="6"/>
                </a:lnTo>
                <a:lnTo>
                  <a:pt x="667" y="6"/>
                </a:lnTo>
                <a:lnTo>
                  <a:pt x="668" y="6"/>
                </a:lnTo>
                <a:lnTo>
                  <a:pt x="668" y="6"/>
                </a:lnTo>
                <a:lnTo>
                  <a:pt x="669" y="6"/>
                </a:lnTo>
                <a:lnTo>
                  <a:pt x="669" y="6"/>
                </a:lnTo>
                <a:lnTo>
                  <a:pt x="670" y="6"/>
                </a:lnTo>
                <a:lnTo>
                  <a:pt x="670" y="6"/>
                </a:lnTo>
                <a:lnTo>
                  <a:pt x="671" y="6"/>
                </a:lnTo>
                <a:lnTo>
                  <a:pt x="671" y="6"/>
                </a:lnTo>
                <a:lnTo>
                  <a:pt x="672" y="6"/>
                </a:lnTo>
                <a:lnTo>
                  <a:pt x="672" y="6"/>
                </a:lnTo>
                <a:lnTo>
                  <a:pt x="673" y="6"/>
                </a:lnTo>
                <a:lnTo>
                  <a:pt x="673" y="6"/>
                </a:lnTo>
                <a:lnTo>
                  <a:pt x="674" y="6"/>
                </a:lnTo>
                <a:lnTo>
                  <a:pt x="674" y="6"/>
                </a:lnTo>
                <a:lnTo>
                  <a:pt x="675" y="6"/>
                </a:lnTo>
                <a:lnTo>
                  <a:pt x="675" y="6"/>
                </a:lnTo>
                <a:lnTo>
                  <a:pt x="676" y="6"/>
                </a:lnTo>
                <a:lnTo>
                  <a:pt x="676" y="6"/>
                </a:lnTo>
                <a:lnTo>
                  <a:pt x="678" y="6"/>
                </a:lnTo>
                <a:lnTo>
                  <a:pt x="678" y="6"/>
                </a:lnTo>
                <a:lnTo>
                  <a:pt x="679" y="6"/>
                </a:lnTo>
                <a:lnTo>
                  <a:pt x="679" y="6"/>
                </a:lnTo>
                <a:lnTo>
                  <a:pt x="680" y="6"/>
                </a:lnTo>
                <a:lnTo>
                  <a:pt x="680" y="3"/>
                </a:lnTo>
                <a:lnTo>
                  <a:pt x="681" y="3"/>
                </a:lnTo>
                <a:lnTo>
                  <a:pt x="681" y="3"/>
                </a:lnTo>
                <a:lnTo>
                  <a:pt x="682" y="3"/>
                </a:lnTo>
                <a:lnTo>
                  <a:pt x="682" y="3"/>
                </a:lnTo>
                <a:lnTo>
                  <a:pt x="683" y="3"/>
                </a:lnTo>
                <a:lnTo>
                  <a:pt x="683" y="3"/>
                </a:lnTo>
                <a:lnTo>
                  <a:pt x="684" y="3"/>
                </a:lnTo>
                <a:lnTo>
                  <a:pt x="684" y="3"/>
                </a:lnTo>
                <a:lnTo>
                  <a:pt x="685" y="3"/>
                </a:lnTo>
                <a:lnTo>
                  <a:pt x="685" y="3"/>
                </a:lnTo>
                <a:lnTo>
                  <a:pt x="686" y="3"/>
                </a:lnTo>
                <a:lnTo>
                  <a:pt x="686" y="3"/>
                </a:lnTo>
                <a:lnTo>
                  <a:pt x="687" y="3"/>
                </a:lnTo>
                <a:lnTo>
                  <a:pt x="687" y="3"/>
                </a:lnTo>
                <a:lnTo>
                  <a:pt x="689" y="3"/>
                </a:lnTo>
                <a:lnTo>
                  <a:pt x="689" y="3"/>
                </a:lnTo>
                <a:lnTo>
                  <a:pt x="690" y="3"/>
                </a:lnTo>
                <a:lnTo>
                  <a:pt x="690" y="3"/>
                </a:lnTo>
                <a:lnTo>
                  <a:pt x="691" y="3"/>
                </a:lnTo>
                <a:lnTo>
                  <a:pt x="691" y="3"/>
                </a:lnTo>
                <a:lnTo>
                  <a:pt x="692" y="3"/>
                </a:lnTo>
                <a:lnTo>
                  <a:pt x="692" y="3"/>
                </a:lnTo>
                <a:lnTo>
                  <a:pt x="693" y="3"/>
                </a:lnTo>
                <a:lnTo>
                  <a:pt x="693" y="3"/>
                </a:lnTo>
                <a:lnTo>
                  <a:pt x="694" y="3"/>
                </a:lnTo>
                <a:lnTo>
                  <a:pt x="694" y="3"/>
                </a:lnTo>
                <a:lnTo>
                  <a:pt x="695" y="3"/>
                </a:lnTo>
                <a:lnTo>
                  <a:pt x="695" y="0"/>
                </a:lnTo>
                <a:lnTo>
                  <a:pt x="696" y="0"/>
                </a:lnTo>
                <a:lnTo>
                  <a:pt x="696" y="0"/>
                </a:lnTo>
                <a:lnTo>
                  <a:pt x="697" y="0"/>
                </a:lnTo>
                <a:lnTo>
                  <a:pt x="697" y="0"/>
                </a:lnTo>
                <a:lnTo>
                  <a:pt x="698" y="0"/>
                </a:lnTo>
                <a:lnTo>
                  <a:pt x="698" y="0"/>
                </a:lnTo>
              </a:path>
            </a:pathLst>
          </a:custGeom>
          <a:noFill/>
          <a:ln w="28575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75881" y="1378536"/>
            <a:ext cx="3925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Difference in risk: -0.4% </a:t>
            </a:r>
            <a:endParaRPr lang="en-US" altLang="ko-KR" sz="1600" dirty="0" smtClean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altLang="ko-KR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(95% upper one-sided bound = 1.8, 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97.5</a:t>
            </a:r>
            <a:r>
              <a:rPr lang="en-US" altLang="ko-KR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% = 2.2)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5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417505A-07D7-4546-B2A0-C7343C6E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Clinical Outcomes at 24-months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457199" y="1019290"/>
          <a:ext cx="11277601" cy="4511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38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9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7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08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(n=1682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FFR-guided PCI 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n=838)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IVUS-guided PCI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(n=844)</a:t>
                      </a:r>
                      <a:endParaRPr lang="ko-KR" sz="11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 Value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Death from any cause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30 (1.8)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11 (1.3)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19 (2.3)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0.147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- Death from cardiac cause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18 (1.1)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7 (0.8)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11 (1.3)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0.350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- Death from non-cardiac cause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12 (0.7)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 (0.5)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8 (1.0)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0.251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Myocardial infarction 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30 (1.8)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16 (1.9)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14 (1.7)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0.696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76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- Peri-procedural myocardial infarction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18 (1.1)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10 (1.2)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8 (0.9)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0.623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-  Spontaneous myocardial infarction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12 (0.7)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 (0.7)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 (0.7)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0.989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     - Target vessel myocardial infarction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 (0.3)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 (0.4)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 (0.2)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0.648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Revascularization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91 (5.5)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47 (5.7)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44 (5.3)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0.713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- Ischemia-driven revascularization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71 (4.3)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38 (4.6)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33 (4.0)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0.522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- Target vessel revascularization</a:t>
                      </a:r>
                      <a:endParaRPr lang="ko-KR" sz="1400" b="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47 (2.8)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27 (3.3)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20 (2.4)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0.288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16 (1.0)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 (0.7)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10 (1.2)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0.323</a:t>
                      </a:r>
                      <a:endParaRPr lang="ko-KR" sz="1400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3" y="2209592"/>
            <a:ext cx="5838708" cy="30222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918525" y="155913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PCI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" y="2320668"/>
            <a:ext cx="6157349" cy="291112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370205" y="1559137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Medical treatment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="" xmlns:a16="http://schemas.microsoft.com/office/drawing/2014/main" id="{07646E25-90A9-4132-A592-2E3C1087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" y="490277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Primary Outcome According to Treatment</a:t>
            </a:r>
          </a:p>
        </p:txBody>
      </p:sp>
    </p:spTree>
    <p:extLst>
      <p:ext uri="{BB962C8B-B14F-4D97-AF65-F5344CB8AC3E}">
        <p14:creationId xmlns:p14="http://schemas.microsoft.com/office/powerpoint/2010/main" val="2291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423" y="1207322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Optimal PCI</a:t>
            </a:r>
            <a:r>
              <a:rPr lang="en-US" altLang="ko-K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: FFR-guided PCI 50.1%, IVUS-guided PCI 54.8%</a:t>
            </a:r>
            <a:endParaRPr lang="ko-KR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07646E25-90A9-4132-A592-2E3C1087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" y="471471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Optimal PCI vs. Suboptimal PCI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="" xmlns:a16="http://schemas.microsoft.com/office/drawing/2014/main" id="{EA311378-D1BA-4287-8FDD-1728DC41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845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31">
            <a:extLst>
              <a:ext uri="{FF2B5EF4-FFF2-40B4-BE49-F238E27FC236}">
                <a16:creationId xmlns="" xmlns:a16="http://schemas.microsoft.com/office/drawing/2014/main" id="{A1745118-101F-41BE-A746-F7F0DB17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683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32">
            <a:extLst>
              <a:ext uri="{FF2B5EF4-FFF2-40B4-BE49-F238E27FC236}">
                <a16:creationId xmlns="" xmlns:a16="http://schemas.microsoft.com/office/drawing/2014/main" id="{1741009B-9BCF-447A-A573-09D21214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808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1BBD71E9-38D3-44C2-B97A-0193DD3E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695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="" xmlns:a16="http://schemas.microsoft.com/office/drawing/2014/main" id="{CA81AB62-2BB8-4108-89FE-A6C9A067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183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="" xmlns:a16="http://schemas.microsoft.com/office/drawing/2014/main" id="{53C1A429-093E-4B05-87DE-B15D8C63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8370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2DC68AA9-9914-4F46-935E-10A13133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908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37">
            <a:extLst>
              <a:ext uri="{FF2B5EF4-FFF2-40B4-BE49-F238E27FC236}">
                <a16:creationId xmlns="" xmlns:a16="http://schemas.microsoft.com/office/drawing/2014/main" id="{CF44FCCE-9DBF-45DC-85B3-0C456658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4558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21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="" xmlns:a16="http://schemas.microsoft.com/office/drawing/2014/main" id="{61A84AA6-4124-447F-A4A8-16D2B63F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745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24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="" xmlns:a16="http://schemas.microsoft.com/office/drawing/2014/main" id="{1C6E9DEF-BB13-4189-9465-66DDA649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396" y="4179151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0.0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="" xmlns:a16="http://schemas.microsoft.com/office/drawing/2014/main" id="{62FD30C5-AB4D-4F83-9DCC-3B9B57A7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396" y="3626701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5.0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="" xmlns:a16="http://schemas.microsoft.com/office/drawing/2014/main" id="{B0DA95DE-B689-43F0-BEE8-1060DCF1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946" y="3069488"/>
            <a:ext cx="1843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10.0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="" xmlns:a16="http://schemas.microsoft.com/office/drawing/2014/main" id="{A90CFDD1-32D7-416E-A77D-099DB1B7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946" y="2477062"/>
            <a:ext cx="1843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15.0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6EB55A-F038-47FC-9C3B-BB7600C58C9E}"/>
              </a:ext>
            </a:extLst>
          </p:cNvPr>
          <p:cNvSpPr txBox="1"/>
          <p:nvPr/>
        </p:nvSpPr>
        <p:spPr>
          <a:xfrm rot="16200000">
            <a:off x="5517010" y="3338563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Patients with POCO (%)</a:t>
            </a:r>
            <a:endParaRPr lang="ko-KR" altLang="en-US" sz="11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9FEB455-1D97-42E2-9AF6-3CB46016891B}"/>
              </a:ext>
            </a:extLst>
          </p:cNvPr>
          <p:cNvSpPr txBox="1"/>
          <p:nvPr/>
        </p:nvSpPr>
        <p:spPr>
          <a:xfrm rot="16200000">
            <a:off x="-552180" y="3321099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Patients with POCO (%)</a:t>
            </a:r>
            <a:endParaRPr lang="ko-KR" altLang="en-US" sz="11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="" xmlns:a16="http://schemas.microsoft.com/office/drawing/2014/main" id="{6318692E-429F-4825-982F-725F40C1ABD3}"/>
              </a:ext>
            </a:extLst>
          </p:cNvPr>
          <p:cNvSpPr>
            <a:spLocks/>
          </p:cNvSpPr>
          <p:nvPr/>
        </p:nvSpPr>
        <p:spPr bwMode="auto">
          <a:xfrm>
            <a:off x="809625" y="3685437"/>
            <a:ext cx="5018088" cy="563563"/>
          </a:xfrm>
          <a:custGeom>
            <a:avLst/>
            <a:gdLst>
              <a:gd name="T0" fmla="*/ 0 w 902"/>
              <a:gd name="T1" fmla="*/ 101 h 101"/>
              <a:gd name="T2" fmla="*/ 6 w 902"/>
              <a:gd name="T3" fmla="*/ 101 h 101"/>
              <a:gd name="T4" fmla="*/ 36 w 902"/>
              <a:gd name="T5" fmla="*/ 97 h 101"/>
              <a:gd name="T6" fmla="*/ 43 w 902"/>
              <a:gd name="T7" fmla="*/ 97 h 101"/>
              <a:gd name="T8" fmla="*/ 53 w 902"/>
              <a:gd name="T9" fmla="*/ 97 h 101"/>
              <a:gd name="T10" fmla="*/ 121 w 902"/>
              <a:gd name="T11" fmla="*/ 93 h 101"/>
              <a:gd name="T12" fmla="*/ 143 w 902"/>
              <a:gd name="T13" fmla="*/ 89 h 101"/>
              <a:gd name="T14" fmla="*/ 230 w 902"/>
              <a:gd name="T15" fmla="*/ 84 h 101"/>
              <a:gd name="T16" fmla="*/ 295 w 902"/>
              <a:gd name="T17" fmla="*/ 80 h 101"/>
              <a:gd name="T18" fmla="*/ 308 w 902"/>
              <a:gd name="T19" fmla="*/ 80 h 101"/>
              <a:gd name="T20" fmla="*/ 340 w 902"/>
              <a:gd name="T21" fmla="*/ 76 h 101"/>
              <a:gd name="T22" fmla="*/ 351 w 902"/>
              <a:gd name="T23" fmla="*/ 71 h 101"/>
              <a:gd name="T24" fmla="*/ 352 w 902"/>
              <a:gd name="T25" fmla="*/ 67 h 101"/>
              <a:gd name="T26" fmla="*/ 435 w 902"/>
              <a:gd name="T27" fmla="*/ 62 h 101"/>
              <a:gd name="T28" fmla="*/ 452 w 902"/>
              <a:gd name="T29" fmla="*/ 58 h 101"/>
              <a:gd name="T30" fmla="*/ 476 w 902"/>
              <a:gd name="T31" fmla="*/ 54 h 101"/>
              <a:gd name="T32" fmla="*/ 477 w 902"/>
              <a:gd name="T33" fmla="*/ 49 h 101"/>
              <a:gd name="T34" fmla="*/ 488 w 902"/>
              <a:gd name="T35" fmla="*/ 45 h 101"/>
              <a:gd name="T36" fmla="*/ 503 w 902"/>
              <a:gd name="T37" fmla="*/ 40 h 101"/>
              <a:gd name="T38" fmla="*/ 523 w 902"/>
              <a:gd name="T39" fmla="*/ 36 h 101"/>
              <a:gd name="T40" fmla="*/ 536 w 902"/>
              <a:gd name="T41" fmla="*/ 31 h 101"/>
              <a:gd name="T42" fmla="*/ 671 w 902"/>
              <a:gd name="T43" fmla="*/ 27 h 101"/>
              <a:gd name="T44" fmla="*/ 702 w 902"/>
              <a:gd name="T45" fmla="*/ 23 h 101"/>
              <a:gd name="T46" fmla="*/ 748 w 902"/>
              <a:gd name="T47" fmla="*/ 18 h 101"/>
              <a:gd name="T48" fmla="*/ 787 w 902"/>
              <a:gd name="T49" fmla="*/ 14 h 101"/>
              <a:gd name="T50" fmla="*/ 790 w 902"/>
              <a:gd name="T51" fmla="*/ 9 h 101"/>
              <a:gd name="T52" fmla="*/ 813 w 902"/>
              <a:gd name="T53" fmla="*/ 5 h 101"/>
              <a:gd name="T54" fmla="*/ 828 w 902"/>
              <a:gd name="T55" fmla="*/ 0 h 101"/>
              <a:gd name="T56" fmla="*/ 833 w 902"/>
              <a:gd name="T57" fmla="*/ 0 h 101"/>
              <a:gd name="T58" fmla="*/ 836 w 902"/>
              <a:gd name="T59" fmla="*/ 0 h 101"/>
              <a:gd name="T60" fmla="*/ 838 w 902"/>
              <a:gd name="T61" fmla="*/ 0 h 101"/>
              <a:gd name="T62" fmla="*/ 847 w 902"/>
              <a:gd name="T63" fmla="*/ 0 h 101"/>
              <a:gd name="T64" fmla="*/ 849 w 902"/>
              <a:gd name="T65" fmla="*/ 0 h 101"/>
              <a:gd name="T66" fmla="*/ 853 w 902"/>
              <a:gd name="T67" fmla="*/ 0 h 101"/>
              <a:gd name="T68" fmla="*/ 854 w 902"/>
              <a:gd name="T69" fmla="*/ 0 h 101"/>
              <a:gd name="T70" fmla="*/ 858 w 902"/>
              <a:gd name="T71" fmla="*/ 0 h 101"/>
              <a:gd name="T72" fmla="*/ 859 w 902"/>
              <a:gd name="T73" fmla="*/ 0 h 101"/>
              <a:gd name="T74" fmla="*/ 860 w 902"/>
              <a:gd name="T75" fmla="*/ 0 h 101"/>
              <a:gd name="T76" fmla="*/ 862 w 902"/>
              <a:gd name="T77" fmla="*/ 0 h 101"/>
              <a:gd name="T78" fmla="*/ 867 w 902"/>
              <a:gd name="T79" fmla="*/ 0 h 101"/>
              <a:gd name="T80" fmla="*/ 871 w 902"/>
              <a:gd name="T81" fmla="*/ 0 h 101"/>
              <a:gd name="T82" fmla="*/ 873 w 902"/>
              <a:gd name="T83" fmla="*/ 0 h 101"/>
              <a:gd name="T84" fmla="*/ 874 w 902"/>
              <a:gd name="T85" fmla="*/ 0 h 101"/>
              <a:gd name="T86" fmla="*/ 880 w 902"/>
              <a:gd name="T87" fmla="*/ 0 h 101"/>
              <a:gd name="T88" fmla="*/ 884 w 902"/>
              <a:gd name="T89" fmla="*/ 0 h 101"/>
              <a:gd name="T90" fmla="*/ 886 w 902"/>
              <a:gd name="T91" fmla="*/ 0 h 101"/>
              <a:gd name="T92" fmla="*/ 891 w 902"/>
              <a:gd name="T93" fmla="*/ 0 h 101"/>
              <a:gd name="T94" fmla="*/ 894 w 902"/>
              <a:gd name="T95" fmla="*/ 0 h 101"/>
              <a:gd name="T96" fmla="*/ 895 w 902"/>
              <a:gd name="T97" fmla="*/ 0 h 101"/>
              <a:gd name="T98" fmla="*/ 896 w 902"/>
              <a:gd name="T99" fmla="*/ 0 h 101"/>
              <a:gd name="T100" fmla="*/ 897 w 902"/>
              <a:gd name="T101" fmla="*/ 0 h 101"/>
              <a:gd name="T102" fmla="*/ 899 w 902"/>
              <a:gd name="T103" fmla="*/ 0 h 101"/>
              <a:gd name="T104" fmla="*/ 900 w 902"/>
              <a:gd name="T105" fmla="*/ 0 h 101"/>
              <a:gd name="T106" fmla="*/ 901 w 902"/>
              <a:gd name="T107" fmla="*/ 0 h 101"/>
              <a:gd name="T108" fmla="*/ 902 w 902"/>
              <a:gd name="T10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101">
                <a:moveTo>
                  <a:pt x="0" y="101"/>
                </a:moveTo>
                <a:lnTo>
                  <a:pt x="0" y="101"/>
                </a:lnTo>
                <a:lnTo>
                  <a:pt x="0" y="101"/>
                </a:lnTo>
                <a:lnTo>
                  <a:pt x="6" y="101"/>
                </a:lnTo>
                <a:lnTo>
                  <a:pt x="6" y="97"/>
                </a:lnTo>
                <a:lnTo>
                  <a:pt x="36" y="97"/>
                </a:lnTo>
                <a:lnTo>
                  <a:pt x="36" y="97"/>
                </a:lnTo>
                <a:lnTo>
                  <a:pt x="43" y="97"/>
                </a:lnTo>
                <a:lnTo>
                  <a:pt x="43" y="97"/>
                </a:lnTo>
                <a:lnTo>
                  <a:pt x="53" y="97"/>
                </a:lnTo>
                <a:lnTo>
                  <a:pt x="53" y="93"/>
                </a:lnTo>
                <a:lnTo>
                  <a:pt x="121" y="93"/>
                </a:lnTo>
                <a:lnTo>
                  <a:pt x="121" y="89"/>
                </a:lnTo>
                <a:lnTo>
                  <a:pt x="143" y="89"/>
                </a:lnTo>
                <a:lnTo>
                  <a:pt x="143" y="84"/>
                </a:lnTo>
                <a:lnTo>
                  <a:pt x="230" y="84"/>
                </a:lnTo>
                <a:lnTo>
                  <a:pt x="230" y="80"/>
                </a:lnTo>
                <a:lnTo>
                  <a:pt x="295" y="80"/>
                </a:lnTo>
                <a:lnTo>
                  <a:pt x="295" y="80"/>
                </a:lnTo>
                <a:lnTo>
                  <a:pt x="308" y="80"/>
                </a:lnTo>
                <a:lnTo>
                  <a:pt x="308" y="76"/>
                </a:lnTo>
                <a:lnTo>
                  <a:pt x="340" y="76"/>
                </a:lnTo>
                <a:lnTo>
                  <a:pt x="340" y="71"/>
                </a:lnTo>
                <a:lnTo>
                  <a:pt x="351" y="71"/>
                </a:lnTo>
                <a:lnTo>
                  <a:pt x="351" y="67"/>
                </a:lnTo>
                <a:lnTo>
                  <a:pt x="352" y="67"/>
                </a:lnTo>
                <a:lnTo>
                  <a:pt x="352" y="62"/>
                </a:lnTo>
                <a:lnTo>
                  <a:pt x="435" y="62"/>
                </a:lnTo>
                <a:lnTo>
                  <a:pt x="435" y="58"/>
                </a:lnTo>
                <a:lnTo>
                  <a:pt x="452" y="58"/>
                </a:lnTo>
                <a:lnTo>
                  <a:pt x="452" y="54"/>
                </a:lnTo>
                <a:lnTo>
                  <a:pt x="476" y="54"/>
                </a:lnTo>
                <a:lnTo>
                  <a:pt x="476" y="49"/>
                </a:lnTo>
                <a:lnTo>
                  <a:pt x="477" y="49"/>
                </a:lnTo>
                <a:lnTo>
                  <a:pt x="477" y="45"/>
                </a:lnTo>
                <a:lnTo>
                  <a:pt x="488" y="45"/>
                </a:lnTo>
                <a:lnTo>
                  <a:pt x="488" y="40"/>
                </a:lnTo>
                <a:lnTo>
                  <a:pt x="503" y="40"/>
                </a:lnTo>
                <a:lnTo>
                  <a:pt x="503" y="36"/>
                </a:lnTo>
                <a:lnTo>
                  <a:pt x="523" y="36"/>
                </a:lnTo>
                <a:lnTo>
                  <a:pt x="523" y="31"/>
                </a:lnTo>
                <a:lnTo>
                  <a:pt x="536" y="31"/>
                </a:lnTo>
                <a:lnTo>
                  <a:pt x="536" y="27"/>
                </a:lnTo>
                <a:lnTo>
                  <a:pt x="671" y="27"/>
                </a:lnTo>
                <a:lnTo>
                  <a:pt x="671" y="23"/>
                </a:lnTo>
                <a:lnTo>
                  <a:pt x="702" y="23"/>
                </a:lnTo>
                <a:lnTo>
                  <a:pt x="702" y="18"/>
                </a:lnTo>
                <a:lnTo>
                  <a:pt x="748" y="18"/>
                </a:lnTo>
                <a:lnTo>
                  <a:pt x="748" y="14"/>
                </a:lnTo>
                <a:lnTo>
                  <a:pt x="787" y="14"/>
                </a:lnTo>
                <a:lnTo>
                  <a:pt x="787" y="9"/>
                </a:lnTo>
                <a:lnTo>
                  <a:pt x="790" y="9"/>
                </a:lnTo>
                <a:lnTo>
                  <a:pt x="790" y="5"/>
                </a:lnTo>
                <a:lnTo>
                  <a:pt x="813" y="5"/>
                </a:lnTo>
                <a:lnTo>
                  <a:pt x="813" y="0"/>
                </a:lnTo>
                <a:lnTo>
                  <a:pt x="828" y="0"/>
                </a:lnTo>
                <a:lnTo>
                  <a:pt x="828" y="0"/>
                </a:lnTo>
                <a:lnTo>
                  <a:pt x="833" y="0"/>
                </a:lnTo>
                <a:lnTo>
                  <a:pt x="833" y="0"/>
                </a:lnTo>
                <a:lnTo>
                  <a:pt x="836" y="0"/>
                </a:lnTo>
                <a:lnTo>
                  <a:pt x="836" y="0"/>
                </a:lnTo>
                <a:lnTo>
                  <a:pt x="838" y="0"/>
                </a:lnTo>
                <a:lnTo>
                  <a:pt x="838" y="0"/>
                </a:lnTo>
                <a:lnTo>
                  <a:pt x="847" y="0"/>
                </a:lnTo>
                <a:lnTo>
                  <a:pt x="847" y="0"/>
                </a:lnTo>
                <a:lnTo>
                  <a:pt x="849" y="0"/>
                </a:lnTo>
                <a:lnTo>
                  <a:pt x="849" y="0"/>
                </a:lnTo>
                <a:lnTo>
                  <a:pt x="853" y="0"/>
                </a:lnTo>
                <a:lnTo>
                  <a:pt x="853" y="0"/>
                </a:lnTo>
                <a:lnTo>
                  <a:pt x="854" y="0"/>
                </a:lnTo>
                <a:lnTo>
                  <a:pt x="854" y="0"/>
                </a:lnTo>
                <a:lnTo>
                  <a:pt x="858" y="0"/>
                </a:lnTo>
                <a:lnTo>
                  <a:pt x="858" y="0"/>
                </a:lnTo>
                <a:lnTo>
                  <a:pt x="859" y="0"/>
                </a:lnTo>
                <a:lnTo>
                  <a:pt x="859" y="0"/>
                </a:lnTo>
                <a:lnTo>
                  <a:pt x="860" y="0"/>
                </a:lnTo>
                <a:lnTo>
                  <a:pt x="860" y="0"/>
                </a:lnTo>
                <a:lnTo>
                  <a:pt x="862" y="0"/>
                </a:lnTo>
                <a:lnTo>
                  <a:pt x="862" y="0"/>
                </a:lnTo>
                <a:lnTo>
                  <a:pt x="867" y="0"/>
                </a:lnTo>
                <a:lnTo>
                  <a:pt x="867" y="0"/>
                </a:lnTo>
                <a:lnTo>
                  <a:pt x="871" y="0"/>
                </a:lnTo>
                <a:lnTo>
                  <a:pt x="871" y="0"/>
                </a:lnTo>
                <a:lnTo>
                  <a:pt x="873" y="0"/>
                </a:lnTo>
                <a:lnTo>
                  <a:pt x="873" y="0"/>
                </a:lnTo>
                <a:lnTo>
                  <a:pt x="874" y="0"/>
                </a:lnTo>
                <a:lnTo>
                  <a:pt x="874" y="0"/>
                </a:lnTo>
                <a:lnTo>
                  <a:pt x="880" y="0"/>
                </a:lnTo>
                <a:lnTo>
                  <a:pt x="880" y="0"/>
                </a:lnTo>
                <a:lnTo>
                  <a:pt x="884" y="0"/>
                </a:lnTo>
                <a:lnTo>
                  <a:pt x="884" y="0"/>
                </a:lnTo>
                <a:lnTo>
                  <a:pt x="886" y="0"/>
                </a:lnTo>
                <a:lnTo>
                  <a:pt x="886" y="0"/>
                </a:lnTo>
                <a:lnTo>
                  <a:pt x="891" y="0"/>
                </a:lnTo>
                <a:lnTo>
                  <a:pt x="891" y="0"/>
                </a:lnTo>
                <a:lnTo>
                  <a:pt x="894" y="0"/>
                </a:lnTo>
                <a:lnTo>
                  <a:pt x="894" y="0"/>
                </a:lnTo>
                <a:lnTo>
                  <a:pt x="895" y="0"/>
                </a:lnTo>
                <a:lnTo>
                  <a:pt x="895" y="0"/>
                </a:lnTo>
                <a:lnTo>
                  <a:pt x="896" y="0"/>
                </a:lnTo>
                <a:lnTo>
                  <a:pt x="896" y="0"/>
                </a:lnTo>
                <a:lnTo>
                  <a:pt x="897" y="0"/>
                </a:lnTo>
                <a:lnTo>
                  <a:pt x="897" y="0"/>
                </a:lnTo>
                <a:lnTo>
                  <a:pt x="899" y="0"/>
                </a:lnTo>
                <a:lnTo>
                  <a:pt x="899" y="0"/>
                </a:lnTo>
                <a:lnTo>
                  <a:pt x="900" y="0"/>
                </a:lnTo>
                <a:lnTo>
                  <a:pt x="900" y="0"/>
                </a:lnTo>
                <a:lnTo>
                  <a:pt x="901" y="0"/>
                </a:lnTo>
                <a:lnTo>
                  <a:pt x="901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="" xmlns:a16="http://schemas.microsoft.com/office/drawing/2014/main" id="{14C9C498-273F-4D46-B51D-45F6DA75B4BB}"/>
              </a:ext>
            </a:extLst>
          </p:cNvPr>
          <p:cNvSpPr>
            <a:spLocks/>
          </p:cNvSpPr>
          <p:nvPr/>
        </p:nvSpPr>
        <p:spPr bwMode="auto">
          <a:xfrm>
            <a:off x="809625" y="2799612"/>
            <a:ext cx="5018088" cy="1449388"/>
          </a:xfrm>
          <a:custGeom>
            <a:avLst/>
            <a:gdLst>
              <a:gd name="T0" fmla="*/ 1 w 902"/>
              <a:gd name="T1" fmla="*/ 260 h 260"/>
              <a:gd name="T2" fmla="*/ 33 w 902"/>
              <a:gd name="T3" fmla="*/ 202 h 260"/>
              <a:gd name="T4" fmla="*/ 230 w 902"/>
              <a:gd name="T5" fmla="*/ 178 h 260"/>
              <a:gd name="T6" fmla="*/ 340 w 902"/>
              <a:gd name="T7" fmla="*/ 166 h 260"/>
              <a:gd name="T8" fmla="*/ 390 w 902"/>
              <a:gd name="T9" fmla="*/ 154 h 260"/>
              <a:gd name="T10" fmla="*/ 424 w 902"/>
              <a:gd name="T11" fmla="*/ 141 h 260"/>
              <a:gd name="T12" fmla="*/ 434 w 902"/>
              <a:gd name="T13" fmla="*/ 129 h 260"/>
              <a:gd name="T14" fmla="*/ 451 w 902"/>
              <a:gd name="T15" fmla="*/ 117 h 260"/>
              <a:gd name="T16" fmla="*/ 501 w 902"/>
              <a:gd name="T17" fmla="*/ 92 h 260"/>
              <a:gd name="T18" fmla="*/ 523 w 902"/>
              <a:gd name="T19" fmla="*/ 79 h 260"/>
              <a:gd name="T20" fmla="*/ 536 w 902"/>
              <a:gd name="T21" fmla="*/ 66 h 260"/>
              <a:gd name="T22" fmla="*/ 565 w 902"/>
              <a:gd name="T23" fmla="*/ 54 h 260"/>
              <a:gd name="T24" fmla="*/ 638 w 902"/>
              <a:gd name="T25" fmla="*/ 41 h 260"/>
              <a:gd name="T26" fmla="*/ 692 w 902"/>
              <a:gd name="T27" fmla="*/ 28 h 260"/>
              <a:gd name="T28" fmla="*/ 828 w 902"/>
              <a:gd name="T29" fmla="*/ 15 h 260"/>
              <a:gd name="T30" fmla="*/ 843 w 902"/>
              <a:gd name="T31" fmla="*/ 15 h 260"/>
              <a:gd name="T32" fmla="*/ 846 w 902"/>
              <a:gd name="T33" fmla="*/ 15 h 260"/>
              <a:gd name="T34" fmla="*/ 849 w 902"/>
              <a:gd name="T35" fmla="*/ 15 h 260"/>
              <a:gd name="T36" fmla="*/ 852 w 902"/>
              <a:gd name="T37" fmla="*/ 15 h 260"/>
              <a:gd name="T38" fmla="*/ 854 w 902"/>
              <a:gd name="T39" fmla="*/ 15 h 260"/>
              <a:gd name="T40" fmla="*/ 855 w 902"/>
              <a:gd name="T41" fmla="*/ 15 h 260"/>
              <a:gd name="T42" fmla="*/ 864 w 902"/>
              <a:gd name="T43" fmla="*/ 15 h 260"/>
              <a:gd name="T44" fmla="*/ 869 w 902"/>
              <a:gd name="T45" fmla="*/ 15 h 260"/>
              <a:gd name="T46" fmla="*/ 870 w 902"/>
              <a:gd name="T47" fmla="*/ 15 h 260"/>
              <a:gd name="T48" fmla="*/ 883 w 902"/>
              <a:gd name="T49" fmla="*/ 15 h 260"/>
              <a:gd name="T50" fmla="*/ 884 w 902"/>
              <a:gd name="T51" fmla="*/ 15 h 260"/>
              <a:gd name="T52" fmla="*/ 888 w 902"/>
              <a:gd name="T53" fmla="*/ 15 h 260"/>
              <a:gd name="T54" fmla="*/ 889 w 902"/>
              <a:gd name="T55" fmla="*/ 15 h 260"/>
              <a:gd name="T56" fmla="*/ 893 w 902"/>
              <a:gd name="T57" fmla="*/ 15 h 260"/>
              <a:gd name="T58" fmla="*/ 894 w 902"/>
              <a:gd name="T59" fmla="*/ 15 h 260"/>
              <a:gd name="T60" fmla="*/ 899 w 902"/>
              <a:gd name="T61" fmla="*/ 15 h 260"/>
              <a:gd name="T62" fmla="*/ 900 w 902"/>
              <a:gd name="T63" fmla="*/ 15 h 260"/>
              <a:gd name="T64" fmla="*/ 902 w 902"/>
              <a:gd name="T65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2" h="260">
                <a:moveTo>
                  <a:pt x="0" y="260"/>
                </a:moveTo>
                <a:lnTo>
                  <a:pt x="1" y="260"/>
                </a:lnTo>
                <a:lnTo>
                  <a:pt x="1" y="202"/>
                </a:lnTo>
                <a:lnTo>
                  <a:pt x="33" y="202"/>
                </a:lnTo>
                <a:lnTo>
                  <a:pt x="33" y="178"/>
                </a:lnTo>
                <a:lnTo>
                  <a:pt x="230" y="178"/>
                </a:lnTo>
                <a:lnTo>
                  <a:pt x="230" y="166"/>
                </a:lnTo>
                <a:lnTo>
                  <a:pt x="340" y="166"/>
                </a:lnTo>
                <a:lnTo>
                  <a:pt x="340" y="154"/>
                </a:lnTo>
                <a:lnTo>
                  <a:pt x="390" y="154"/>
                </a:lnTo>
                <a:lnTo>
                  <a:pt x="390" y="141"/>
                </a:lnTo>
                <a:lnTo>
                  <a:pt x="424" y="141"/>
                </a:lnTo>
                <a:lnTo>
                  <a:pt x="424" y="129"/>
                </a:lnTo>
                <a:lnTo>
                  <a:pt x="434" y="129"/>
                </a:lnTo>
                <a:lnTo>
                  <a:pt x="434" y="117"/>
                </a:lnTo>
                <a:lnTo>
                  <a:pt x="451" y="117"/>
                </a:lnTo>
                <a:lnTo>
                  <a:pt x="451" y="92"/>
                </a:lnTo>
                <a:lnTo>
                  <a:pt x="501" y="92"/>
                </a:lnTo>
                <a:lnTo>
                  <a:pt x="501" y="79"/>
                </a:lnTo>
                <a:lnTo>
                  <a:pt x="523" y="79"/>
                </a:lnTo>
                <a:lnTo>
                  <a:pt x="523" y="66"/>
                </a:lnTo>
                <a:lnTo>
                  <a:pt x="536" y="66"/>
                </a:lnTo>
                <a:lnTo>
                  <a:pt x="536" y="54"/>
                </a:lnTo>
                <a:lnTo>
                  <a:pt x="565" y="54"/>
                </a:lnTo>
                <a:lnTo>
                  <a:pt x="565" y="41"/>
                </a:lnTo>
                <a:lnTo>
                  <a:pt x="638" y="41"/>
                </a:lnTo>
                <a:lnTo>
                  <a:pt x="638" y="28"/>
                </a:lnTo>
                <a:lnTo>
                  <a:pt x="692" y="28"/>
                </a:lnTo>
                <a:lnTo>
                  <a:pt x="692" y="15"/>
                </a:lnTo>
                <a:lnTo>
                  <a:pt x="828" y="15"/>
                </a:lnTo>
                <a:lnTo>
                  <a:pt x="828" y="15"/>
                </a:lnTo>
                <a:lnTo>
                  <a:pt x="843" y="15"/>
                </a:lnTo>
                <a:lnTo>
                  <a:pt x="843" y="15"/>
                </a:lnTo>
                <a:lnTo>
                  <a:pt x="846" y="15"/>
                </a:lnTo>
                <a:lnTo>
                  <a:pt x="846" y="15"/>
                </a:lnTo>
                <a:lnTo>
                  <a:pt x="849" y="15"/>
                </a:lnTo>
                <a:lnTo>
                  <a:pt x="849" y="15"/>
                </a:lnTo>
                <a:lnTo>
                  <a:pt x="852" y="15"/>
                </a:lnTo>
                <a:lnTo>
                  <a:pt x="852" y="15"/>
                </a:lnTo>
                <a:lnTo>
                  <a:pt x="854" y="15"/>
                </a:lnTo>
                <a:lnTo>
                  <a:pt x="854" y="15"/>
                </a:lnTo>
                <a:lnTo>
                  <a:pt x="855" y="15"/>
                </a:lnTo>
                <a:lnTo>
                  <a:pt x="855" y="15"/>
                </a:lnTo>
                <a:lnTo>
                  <a:pt x="864" y="15"/>
                </a:lnTo>
                <a:lnTo>
                  <a:pt x="864" y="15"/>
                </a:lnTo>
                <a:lnTo>
                  <a:pt x="869" y="15"/>
                </a:lnTo>
                <a:lnTo>
                  <a:pt x="869" y="15"/>
                </a:lnTo>
                <a:lnTo>
                  <a:pt x="870" y="15"/>
                </a:lnTo>
                <a:lnTo>
                  <a:pt x="870" y="15"/>
                </a:lnTo>
                <a:lnTo>
                  <a:pt x="883" y="15"/>
                </a:lnTo>
                <a:lnTo>
                  <a:pt x="883" y="15"/>
                </a:lnTo>
                <a:lnTo>
                  <a:pt x="884" y="15"/>
                </a:lnTo>
                <a:lnTo>
                  <a:pt x="884" y="15"/>
                </a:lnTo>
                <a:lnTo>
                  <a:pt x="888" y="15"/>
                </a:lnTo>
                <a:lnTo>
                  <a:pt x="888" y="15"/>
                </a:lnTo>
                <a:lnTo>
                  <a:pt x="889" y="15"/>
                </a:lnTo>
                <a:lnTo>
                  <a:pt x="889" y="15"/>
                </a:lnTo>
                <a:lnTo>
                  <a:pt x="893" y="15"/>
                </a:lnTo>
                <a:lnTo>
                  <a:pt x="893" y="15"/>
                </a:lnTo>
                <a:lnTo>
                  <a:pt x="894" y="15"/>
                </a:lnTo>
                <a:lnTo>
                  <a:pt x="894" y="15"/>
                </a:lnTo>
                <a:lnTo>
                  <a:pt x="899" y="15"/>
                </a:lnTo>
                <a:lnTo>
                  <a:pt x="899" y="15"/>
                </a:lnTo>
                <a:lnTo>
                  <a:pt x="900" y="15"/>
                </a:lnTo>
                <a:lnTo>
                  <a:pt x="900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="" xmlns:a16="http://schemas.microsoft.com/office/drawing/2014/main" id="{5B7B7E39-2D04-467A-B601-492B9A00DBEC}"/>
              </a:ext>
            </a:extLst>
          </p:cNvPr>
          <p:cNvSpPr>
            <a:spLocks/>
          </p:cNvSpPr>
          <p:nvPr/>
        </p:nvSpPr>
        <p:spPr bwMode="auto">
          <a:xfrm>
            <a:off x="809625" y="2861524"/>
            <a:ext cx="5018088" cy="1387475"/>
          </a:xfrm>
          <a:custGeom>
            <a:avLst/>
            <a:gdLst>
              <a:gd name="T0" fmla="*/ 1 w 902"/>
              <a:gd name="T1" fmla="*/ 249 h 249"/>
              <a:gd name="T2" fmla="*/ 2 w 902"/>
              <a:gd name="T3" fmla="*/ 190 h 249"/>
              <a:gd name="T4" fmla="*/ 36 w 902"/>
              <a:gd name="T5" fmla="*/ 190 h 249"/>
              <a:gd name="T6" fmla="*/ 38 w 902"/>
              <a:gd name="T7" fmla="*/ 190 h 249"/>
              <a:gd name="T8" fmla="*/ 346 w 902"/>
              <a:gd name="T9" fmla="*/ 178 h 249"/>
              <a:gd name="T10" fmla="*/ 389 w 902"/>
              <a:gd name="T11" fmla="*/ 166 h 249"/>
              <a:gd name="T12" fmla="*/ 394 w 902"/>
              <a:gd name="T13" fmla="*/ 154 h 249"/>
              <a:gd name="T14" fmla="*/ 423 w 902"/>
              <a:gd name="T15" fmla="*/ 141 h 249"/>
              <a:gd name="T16" fmla="*/ 424 w 902"/>
              <a:gd name="T17" fmla="*/ 129 h 249"/>
              <a:gd name="T18" fmla="*/ 442 w 902"/>
              <a:gd name="T19" fmla="*/ 116 h 249"/>
              <a:gd name="T20" fmla="*/ 452 w 902"/>
              <a:gd name="T21" fmla="*/ 104 h 249"/>
              <a:gd name="T22" fmla="*/ 477 w 902"/>
              <a:gd name="T23" fmla="*/ 91 h 249"/>
              <a:gd name="T24" fmla="*/ 512 w 902"/>
              <a:gd name="T25" fmla="*/ 78 h 249"/>
              <a:gd name="T26" fmla="*/ 643 w 902"/>
              <a:gd name="T27" fmla="*/ 65 h 249"/>
              <a:gd name="T28" fmla="*/ 670 w 902"/>
              <a:gd name="T29" fmla="*/ 52 h 249"/>
              <a:gd name="T30" fmla="*/ 744 w 902"/>
              <a:gd name="T31" fmla="*/ 39 h 249"/>
              <a:gd name="T32" fmla="*/ 770 w 902"/>
              <a:gd name="T33" fmla="*/ 26 h 249"/>
              <a:gd name="T34" fmla="*/ 792 w 902"/>
              <a:gd name="T35" fmla="*/ 13 h 249"/>
              <a:gd name="T36" fmla="*/ 805 w 902"/>
              <a:gd name="T37" fmla="*/ 13 h 249"/>
              <a:gd name="T38" fmla="*/ 846 w 902"/>
              <a:gd name="T39" fmla="*/ 0 h 249"/>
              <a:gd name="T40" fmla="*/ 853 w 902"/>
              <a:gd name="T41" fmla="*/ 0 h 249"/>
              <a:gd name="T42" fmla="*/ 858 w 902"/>
              <a:gd name="T43" fmla="*/ 0 h 249"/>
              <a:gd name="T44" fmla="*/ 859 w 902"/>
              <a:gd name="T45" fmla="*/ 0 h 249"/>
              <a:gd name="T46" fmla="*/ 863 w 902"/>
              <a:gd name="T47" fmla="*/ 0 h 249"/>
              <a:gd name="T48" fmla="*/ 864 w 902"/>
              <a:gd name="T49" fmla="*/ 0 h 249"/>
              <a:gd name="T50" fmla="*/ 870 w 902"/>
              <a:gd name="T51" fmla="*/ 0 h 249"/>
              <a:gd name="T52" fmla="*/ 873 w 902"/>
              <a:gd name="T53" fmla="*/ 0 h 249"/>
              <a:gd name="T54" fmla="*/ 875 w 902"/>
              <a:gd name="T55" fmla="*/ 0 h 249"/>
              <a:gd name="T56" fmla="*/ 878 w 902"/>
              <a:gd name="T57" fmla="*/ 0 h 249"/>
              <a:gd name="T58" fmla="*/ 879 w 902"/>
              <a:gd name="T59" fmla="*/ 0 h 249"/>
              <a:gd name="T60" fmla="*/ 880 w 902"/>
              <a:gd name="T61" fmla="*/ 0 h 249"/>
              <a:gd name="T62" fmla="*/ 888 w 902"/>
              <a:gd name="T63" fmla="*/ 0 h 249"/>
              <a:gd name="T64" fmla="*/ 889 w 902"/>
              <a:gd name="T65" fmla="*/ 0 h 249"/>
              <a:gd name="T66" fmla="*/ 894 w 902"/>
              <a:gd name="T67" fmla="*/ 0 h 249"/>
              <a:gd name="T68" fmla="*/ 895 w 902"/>
              <a:gd name="T69" fmla="*/ 0 h 249"/>
              <a:gd name="T70" fmla="*/ 896 w 902"/>
              <a:gd name="T71" fmla="*/ 0 h 249"/>
              <a:gd name="T72" fmla="*/ 901 w 902"/>
              <a:gd name="T73" fmla="*/ 0 h 249"/>
              <a:gd name="T74" fmla="*/ 902 w 902"/>
              <a:gd name="T75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2" h="249">
                <a:moveTo>
                  <a:pt x="0" y="249"/>
                </a:moveTo>
                <a:lnTo>
                  <a:pt x="1" y="249"/>
                </a:lnTo>
                <a:lnTo>
                  <a:pt x="1" y="190"/>
                </a:lnTo>
                <a:lnTo>
                  <a:pt x="2" y="190"/>
                </a:lnTo>
                <a:lnTo>
                  <a:pt x="2" y="190"/>
                </a:lnTo>
                <a:lnTo>
                  <a:pt x="36" y="190"/>
                </a:lnTo>
                <a:lnTo>
                  <a:pt x="36" y="190"/>
                </a:lnTo>
                <a:lnTo>
                  <a:pt x="38" y="190"/>
                </a:lnTo>
                <a:lnTo>
                  <a:pt x="38" y="178"/>
                </a:lnTo>
                <a:lnTo>
                  <a:pt x="346" y="178"/>
                </a:lnTo>
                <a:lnTo>
                  <a:pt x="346" y="166"/>
                </a:lnTo>
                <a:lnTo>
                  <a:pt x="389" y="166"/>
                </a:lnTo>
                <a:lnTo>
                  <a:pt x="389" y="154"/>
                </a:lnTo>
                <a:lnTo>
                  <a:pt x="394" y="154"/>
                </a:lnTo>
                <a:lnTo>
                  <a:pt x="394" y="141"/>
                </a:lnTo>
                <a:lnTo>
                  <a:pt x="423" y="141"/>
                </a:lnTo>
                <a:lnTo>
                  <a:pt x="423" y="129"/>
                </a:lnTo>
                <a:lnTo>
                  <a:pt x="424" y="129"/>
                </a:lnTo>
                <a:lnTo>
                  <a:pt x="424" y="116"/>
                </a:lnTo>
                <a:lnTo>
                  <a:pt x="442" y="116"/>
                </a:lnTo>
                <a:lnTo>
                  <a:pt x="442" y="104"/>
                </a:lnTo>
                <a:lnTo>
                  <a:pt x="452" y="104"/>
                </a:lnTo>
                <a:lnTo>
                  <a:pt x="452" y="91"/>
                </a:lnTo>
                <a:lnTo>
                  <a:pt x="477" y="91"/>
                </a:lnTo>
                <a:lnTo>
                  <a:pt x="477" y="78"/>
                </a:lnTo>
                <a:lnTo>
                  <a:pt x="512" y="78"/>
                </a:lnTo>
                <a:lnTo>
                  <a:pt x="512" y="65"/>
                </a:lnTo>
                <a:lnTo>
                  <a:pt x="643" y="65"/>
                </a:lnTo>
                <a:lnTo>
                  <a:pt x="643" y="52"/>
                </a:lnTo>
                <a:lnTo>
                  <a:pt x="670" y="52"/>
                </a:lnTo>
                <a:lnTo>
                  <a:pt x="670" y="39"/>
                </a:lnTo>
                <a:lnTo>
                  <a:pt x="744" y="39"/>
                </a:lnTo>
                <a:lnTo>
                  <a:pt x="744" y="26"/>
                </a:lnTo>
                <a:lnTo>
                  <a:pt x="770" y="26"/>
                </a:lnTo>
                <a:lnTo>
                  <a:pt x="770" y="13"/>
                </a:lnTo>
                <a:lnTo>
                  <a:pt x="792" y="13"/>
                </a:lnTo>
                <a:lnTo>
                  <a:pt x="792" y="13"/>
                </a:lnTo>
                <a:lnTo>
                  <a:pt x="805" y="13"/>
                </a:lnTo>
                <a:lnTo>
                  <a:pt x="805" y="0"/>
                </a:lnTo>
                <a:lnTo>
                  <a:pt x="846" y="0"/>
                </a:lnTo>
                <a:lnTo>
                  <a:pt x="846" y="0"/>
                </a:lnTo>
                <a:lnTo>
                  <a:pt x="853" y="0"/>
                </a:lnTo>
                <a:lnTo>
                  <a:pt x="853" y="0"/>
                </a:lnTo>
                <a:lnTo>
                  <a:pt x="858" y="0"/>
                </a:lnTo>
                <a:lnTo>
                  <a:pt x="858" y="0"/>
                </a:lnTo>
                <a:lnTo>
                  <a:pt x="859" y="0"/>
                </a:lnTo>
                <a:lnTo>
                  <a:pt x="859" y="0"/>
                </a:lnTo>
                <a:lnTo>
                  <a:pt x="863" y="0"/>
                </a:lnTo>
                <a:lnTo>
                  <a:pt x="863" y="0"/>
                </a:lnTo>
                <a:lnTo>
                  <a:pt x="864" y="0"/>
                </a:lnTo>
                <a:lnTo>
                  <a:pt x="864" y="0"/>
                </a:lnTo>
                <a:lnTo>
                  <a:pt x="870" y="0"/>
                </a:lnTo>
                <a:lnTo>
                  <a:pt x="870" y="0"/>
                </a:lnTo>
                <a:lnTo>
                  <a:pt x="873" y="0"/>
                </a:lnTo>
                <a:lnTo>
                  <a:pt x="873" y="0"/>
                </a:lnTo>
                <a:lnTo>
                  <a:pt x="875" y="0"/>
                </a:lnTo>
                <a:lnTo>
                  <a:pt x="875" y="0"/>
                </a:lnTo>
                <a:lnTo>
                  <a:pt x="878" y="0"/>
                </a:lnTo>
                <a:lnTo>
                  <a:pt x="878" y="0"/>
                </a:lnTo>
                <a:lnTo>
                  <a:pt x="879" y="0"/>
                </a:lnTo>
                <a:lnTo>
                  <a:pt x="879" y="0"/>
                </a:lnTo>
                <a:lnTo>
                  <a:pt x="880" y="0"/>
                </a:lnTo>
                <a:lnTo>
                  <a:pt x="880" y="0"/>
                </a:lnTo>
                <a:lnTo>
                  <a:pt x="888" y="0"/>
                </a:lnTo>
                <a:lnTo>
                  <a:pt x="888" y="0"/>
                </a:lnTo>
                <a:lnTo>
                  <a:pt x="889" y="0"/>
                </a:lnTo>
                <a:lnTo>
                  <a:pt x="889" y="0"/>
                </a:lnTo>
                <a:lnTo>
                  <a:pt x="894" y="0"/>
                </a:lnTo>
                <a:lnTo>
                  <a:pt x="894" y="0"/>
                </a:lnTo>
                <a:lnTo>
                  <a:pt x="895" y="0"/>
                </a:lnTo>
                <a:lnTo>
                  <a:pt x="895" y="0"/>
                </a:lnTo>
                <a:lnTo>
                  <a:pt x="896" y="0"/>
                </a:lnTo>
                <a:lnTo>
                  <a:pt x="896" y="0"/>
                </a:lnTo>
                <a:lnTo>
                  <a:pt x="901" y="0"/>
                </a:lnTo>
                <a:lnTo>
                  <a:pt x="901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FF63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="" xmlns:a16="http://schemas.microsoft.com/office/drawing/2014/main" id="{B0BDB86C-4359-4719-8EFB-269FF29BC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00" y="2504337"/>
            <a:ext cx="0" cy="1827213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="" xmlns:a16="http://schemas.microsoft.com/office/drawing/2014/main" id="{0B3F94F1-2319-4FB4-A3C8-7A901EFD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4180737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0.0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1F8CD5BB-C937-44FC-8BFC-8B48C24A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3628287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5.0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="" xmlns:a16="http://schemas.microsoft.com/office/drawing/2014/main" id="{1A256816-1A0D-4B87-9721-34F03DEE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071074"/>
            <a:ext cx="1843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10.0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="" xmlns:a16="http://schemas.microsoft.com/office/drawing/2014/main" id="{86B4A88B-F691-4D4D-9A67-E635EE62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520212"/>
            <a:ext cx="1843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15.0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Line 16">
            <a:extLst>
              <a:ext uri="{FF2B5EF4-FFF2-40B4-BE49-F238E27FC236}">
                <a16:creationId xmlns="" xmlns:a16="http://schemas.microsoft.com/office/drawing/2014/main" id="{C889A5C0-F5D6-4E34-8A86-B740B3DAD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" y="4248999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4" name="Line 17">
            <a:extLst>
              <a:ext uri="{FF2B5EF4-FFF2-40B4-BE49-F238E27FC236}">
                <a16:creationId xmlns="" xmlns:a16="http://schemas.microsoft.com/office/drawing/2014/main" id="{F16AB26B-9FD2-4358-8130-24731AFEF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" y="3696549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5" name="Line 18">
            <a:extLst>
              <a:ext uri="{FF2B5EF4-FFF2-40B4-BE49-F238E27FC236}">
                <a16:creationId xmlns="" xmlns:a16="http://schemas.microsoft.com/office/drawing/2014/main" id="{ABA1A0BB-EFB6-447C-B69D-C90D08BDC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" y="3145687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6" name="Line 19">
            <a:extLst>
              <a:ext uri="{FF2B5EF4-FFF2-40B4-BE49-F238E27FC236}">
                <a16:creationId xmlns="" xmlns:a16="http://schemas.microsoft.com/office/drawing/2014/main" id="{9FD647EE-F68B-4252-8DF2-AC7104A28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" y="2546910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="" xmlns:a16="http://schemas.microsoft.com/office/drawing/2014/main" id="{1F51A9E6-8158-4110-B7F7-4ABEDF2E1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" y="4331549"/>
            <a:ext cx="52022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="" xmlns:a16="http://schemas.microsoft.com/office/drawing/2014/main" id="{E6215AC1-C9E5-412B-9369-D1CEDCD16F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625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9" name="Line 22">
            <a:extLst>
              <a:ext uri="{FF2B5EF4-FFF2-40B4-BE49-F238E27FC236}">
                <a16:creationId xmlns="" xmlns:a16="http://schemas.microsoft.com/office/drawing/2014/main" id="{B1028D48-F5C0-4154-95EB-89D1ADD11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7163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0" name="Line 23">
            <a:extLst>
              <a:ext uri="{FF2B5EF4-FFF2-40B4-BE49-F238E27FC236}">
                <a16:creationId xmlns="" xmlns:a16="http://schemas.microsoft.com/office/drawing/2014/main" id="{48B584CA-B0EC-4330-B6A0-A6F07E66F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47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1" name="Line 24">
            <a:extLst>
              <a:ext uri="{FF2B5EF4-FFF2-40B4-BE49-F238E27FC236}">
                <a16:creationId xmlns="" xmlns:a16="http://schemas.microsoft.com/office/drawing/2014/main" id="{4E92B56A-49C3-470F-8326-3170C1384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8588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2" name="Line 25">
            <a:extLst>
              <a:ext uri="{FF2B5EF4-FFF2-40B4-BE49-F238E27FC236}">
                <a16:creationId xmlns="" xmlns:a16="http://schemas.microsoft.com/office/drawing/2014/main" id="{0BD866A9-F6DE-4A16-AADF-37A51F0B5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6125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3" name="Line 26">
            <a:extLst>
              <a:ext uri="{FF2B5EF4-FFF2-40B4-BE49-F238E27FC236}">
                <a16:creationId xmlns="" xmlns:a16="http://schemas.microsoft.com/office/drawing/2014/main" id="{42A4CD92-F66D-46F2-B605-244E50568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3663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4" name="Line 27">
            <a:extLst>
              <a:ext uri="{FF2B5EF4-FFF2-40B4-BE49-F238E27FC236}">
                <a16:creationId xmlns="" xmlns:a16="http://schemas.microsoft.com/office/drawing/2014/main" id="{D472FF16-F423-4D9C-BBBF-87C99139C0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12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5" name="Line 28">
            <a:extLst>
              <a:ext uri="{FF2B5EF4-FFF2-40B4-BE49-F238E27FC236}">
                <a16:creationId xmlns="" xmlns:a16="http://schemas.microsoft.com/office/drawing/2014/main" id="{4D7C8590-4DC7-4135-9D18-71122AD26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35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6" name="Line 29">
            <a:extLst>
              <a:ext uri="{FF2B5EF4-FFF2-40B4-BE49-F238E27FC236}">
                <a16:creationId xmlns="" xmlns:a16="http://schemas.microsoft.com/office/drawing/2014/main" id="{A1A3670B-CCAE-4209-8F73-15B64F2DC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0">
            <a:extLst>
              <a:ext uri="{FF2B5EF4-FFF2-40B4-BE49-F238E27FC236}">
                <a16:creationId xmlns="" xmlns:a16="http://schemas.microsoft.com/office/drawing/2014/main" id="{87D7F20E-8C5F-4BAB-899E-13465A90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0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31">
            <a:extLst>
              <a:ext uri="{FF2B5EF4-FFF2-40B4-BE49-F238E27FC236}">
                <a16:creationId xmlns="" xmlns:a16="http://schemas.microsoft.com/office/drawing/2014/main" id="{BDD670A5-26DD-4835-AB50-13D2BED80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32">
            <a:extLst>
              <a:ext uri="{FF2B5EF4-FFF2-40B4-BE49-F238E27FC236}">
                <a16:creationId xmlns="" xmlns:a16="http://schemas.microsoft.com/office/drawing/2014/main" id="{7FB33225-5A7A-4186-BC29-E899E883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33">
            <a:extLst>
              <a:ext uri="{FF2B5EF4-FFF2-40B4-BE49-F238E27FC236}">
                <a16:creationId xmlns="" xmlns:a16="http://schemas.microsoft.com/office/drawing/2014/main" id="{C8626292-F299-4160-BEB7-E8229054C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380762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Rectangle 34">
            <a:extLst>
              <a:ext uri="{FF2B5EF4-FFF2-40B4-BE49-F238E27FC236}">
                <a16:creationId xmlns="" xmlns:a16="http://schemas.microsoft.com/office/drawing/2014/main" id="{A6C405B9-4DE0-4175-AEE4-5D69E59A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Rectangle 35">
            <a:extLst>
              <a:ext uri="{FF2B5EF4-FFF2-40B4-BE49-F238E27FC236}">
                <a16:creationId xmlns="" xmlns:a16="http://schemas.microsoft.com/office/drawing/2014/main" id="{DA4BB42A-FA90-4861-AD42-264BA0EE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Rectangle 36">
            <a:extLst>
              <a:ext uri="{FF2B5EF4-FFF2-40B4-BE49-F238E27FC236}">
                <a16:creationId xmlns="" xmlns:a16="http://schemas.microsoft.com/office/drawing/2014/main" id="{24C9F43F-8C24-40BB-9ABF-98B122B9B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="" xmlns:a16="http://schemas.microsoft.com/office/drawing/2014/main" id="{5EAC5EE6-5A37-4833-B619-19F8379C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21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tangle 38">
            <a:extLst>
              <a:ext uri="{FF2B5EF4-FFF2-40B4-BE49-F238E27FC236}">
                <a16:creationId xmlns="" xmlns:a16="http://schemas.microsoft.com/office/drawing/2014/main" id="{4611F491-4336-41E9-BFE2-B59C7EEF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4380762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24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39">
            <a:extLst>
              <a:ext uri="{FF2B5EF4-FFF2-40B4-BE49-F238E27FC236}">
                <a16:creationId xmlns="" xmlns:a16="http://schemas.microsoft.com/office/drawing/2014/main" id="{E1950135-8F65-4869-9264-7E24BC4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775" y="4526811"/>
            <a:ext cx="127278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Months after Randomization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angle 43">
            <a:extLst>
              <a:ext uri="{FF2B5EF4-FFF2-40B4-BE49-F238E27FC236}">
                <a16:creationId xmlns="" xmlns:a16="http://schemas.microsoft.com/office/drawing/2014/main" id="{B35786B7-0445-40CD-A847-53147A8A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466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Rectangle 44">
            <a:extLst>
              <a:ext uri="{FF2B5EF4-FFF2-40B4-BE49-F238E27FC236}">
                <a16:creationId xmlns="" xmlns:a16="http://schemas.microsoft.com/office/drawing/2014/main" id="{DAA9BB75-7EF4-41B7-9659-591F9FA3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461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Rectangle 45">
            <a:extLst>
              <a:ext uri="{FF2B5EF4-FFF2-40B4-BE49-F238E27FC236}">
                <a16:creationId xmlns="" xmlns:a16="http://schemas.microsoft.com/office/drawing/2014/main" id="{6D187D7D-BB03-46BB-9A18-AC1AF417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459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ectangle 46">
            <a:extLst>
              <a:ext uri="{FF2B5EF4-FFF2-40B4-BE49-F238E27FC236}">
                <a16:creationId xmlns="" xmlns:a16="http://schemas.microsoft.com/office/drawing/2014/main" id="{0F2B1B0D-04AF-4A6E-8539-7EAF4215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456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Rectangle 47">
            <a:extLst>
              <a:ext uri="{FF2B5EF4-FFF2-40B4-BE49-F238E27FC236}">
                <a16:creationId xmlns="" xmlns:a16="http://schemas.microsoft.com/office/drawing/2014/main" id="{F60543BA-1C45-4C09-81A8-DB63649F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452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ectangle 48">
            <a:extLst>
              <a:ext uri="{FF2B5EF4-FFF2-40B4-BE49-F238E27FC236}">
                <a16:creationId xmlns="" xmlns:a16="http://schemas.microsoft.com/office/drawing/2014/main" id="{6578338E-0174-4945-A35E-6ECE845DE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445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tangle 49">
            <a:extLst>
              <a:ext uri="{FF2B5EF4-FFF2-40B4-BE49-F238E27FC236}">
                <a16:creationId xmlns="" xmlns:a16="http://schemas.microsoft.com/office/drawing/2014/main" id="{877D0274-D435-442C-ACD9-ACB8DF33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445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="" xmlns:a16="http://schemas.microsoft.com/office/drawing/2014/main" id="{3F16291D-A9A0-4A1F-9EED-31D9F732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442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="" xmlns:a16="http://schemas.microsoft.com/office/drawing/2014/main" id="{E257C874-835A-4E70-A820-E90F2639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413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ctangle 52">
            <a:extLst>
              <a:ext uri="{FF2B5EF4-FFF2-40B4-BE49-F238E27FC236}">
                <a16:creationId xmlns="" xmlns:a16="http://schemas.microsoft.com/office/drawing/2014/main" id="{D9DC13A1-CF34-46C2-9204-9ED525C5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172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Rectangle 53">
            <a:extLst>
              <a:ext uri="{FF2B5EF4-FFF2-40B4-BE49-F238E27FC236}">
                <a16:creationId xmlns="" xmlns:a16="http://schemas.microsoft.com/office/drawing/2014/main" id="{F9FC62FB-2F12-4BFA-A5A0-589FDC0EE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165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Rectangle 54">
            <a:extLst>
              <a:ext uri="{FF2B5EF4-FFF2-40B4-BE49-F238E27FC236}">
                <a16:creationId xmlns="" xmlns:a16="http://schemas.microsoft.com/office/drawing/2014/main" id="{316A6656-B1A9-4C4A-9972-82B03F9C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165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Rectangle 55">
            <a:extLst>
              <a:ext uri="{FF2B5EF4-FFF2-40B4-BE49-F238E27FC236}">
                <a16:creationId xmlns="" xmlns:a16="http://schemas.microsoft.com/office/drawing/2014/main" id="{A73BDEDA-DD14-45F2-927C-EA450115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164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tangle 56">
            <a:extLst>
              <a:ext uri="{FF2B5EF4-FFF2-40B4-BE49-F238E27FC236}">
                <a16:creationId xmlns="" xmlns:a16="http://schemas.microsoft.com/office/drawing/2014/main" id="{91F70B3D-8774-4C9A-A9EB-4D4DED3D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160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Rectangle 57">
            <a:extLst>
              <a:ext uri="{FF2B5EF4-FFF2-40B4-BE49-F238E27FC236}">
                <a16:creationId xmlns="" xmlns:a16="http://schemas.microsoft.com/office/drawing/2014/main" id="{DFB393FF-F77F-46B9-84DA-EC40D00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155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Rectangle 58">
            <a:extLst>
              <a:ext uri="{FF2B5EF4-FFF2-40B4-BE49-F238E27FC236}">
                <a16:creationId xmlns="" xmlns:a16="http://schemas.microsoft.com/office/drawing/2014/main" id="{B02A1B33-19E0-4026-BE33-2A56DE36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153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Rectangle 59">
            <a:extLst>
              <a:ext uri="{FF2B5EF4-FFF2-40B4-BE49-F238E27FC236}">
                <a16:creationId xmlns="" xmlns:a16="http://schemas.microsoft.com/office/drawing/2014/main" id="{D4A8BC88-FA42-47AE-AC8A-21B9822B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152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Rectangle 60">
            <a:extLst>
              <a:ext uri="{FF2B5EF4-FFF2-40B4-BE49-F238E27FC236}">
                <a16:creationId xmlns="" xmlns:a16="http://schemas.microsoft.com/office/drawing/2014/main" id="{B1A6A1BD-CF3A-4568-BC99-3629E373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135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61">
            <a:extLst>
              <a:ext uri="{FF2B5EF4-FFF2-40B4-BE49-F238E27FC236}">
                <a16:creationId xmlns="" xmlns:a16="http://schemas.microsoft.com/office/drawing/2014/main" id="{A6F823BE-4A79-4BC7-92C4-44A54289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171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Rectangle 62">
            <a:extLst>
              <a:ext uri="{FF2B5EF4-FFF2-40B4-BE49-F238E27FC236}">
                <a16:creationId xmlns="" xmlns:a16="http://schemas.microsoft.com/office/drawing/2014/main" id="{8FCFC2F0-2C7E-43A7-9CB0-DBE35912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163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Rectangle 63">
            <a:extLst>
              <a:ext uri="{FF2B5EF4-FFF2-40B4-BE49-F238E27FC236}">
                <a16:creationId xmlns="" xmlns:a16="http://schemas.microsoft.com/office/drawing/2014/main" id="{E2E2EFFD-2EAA-4FBB-A6EB-1F5EEE1E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163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tangle 64">
            <a:extLst>
              <a:ext uri="{FF2B5EF4-FFF2-40B4-BE49-F238E27FC236}">
                <a16:creationId xmlns="" xmlns:a16="http://schemas.microsoft.com/office/drawing/2014/main" id="{A3F59E24-BACC-4482-BDBA-7361386C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163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 65">
            <a:extLst>
              <a:ext uri="{FF2B5EF4-FFF2-40B4-BE49-F238E27FC236}">
                <a16:creationId xmlns="" xmlns:a16="http://schemas.microsoft.com/office/drawing/2014/main" id="{B99E0FE2-583E-4D35-9677-48588581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157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66">
            <a:extLst>
              <a:ext uri="{FF2B5EF4-FFF2-40B4-BE49-F238E27FC236}">
                <a16:creationId xmlns="" xmlns:a16="http://schemas.microsoft.com/office/drawing/2014/main" id="{0DEE0480-A8A6-43D4-B681-7B792A921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154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Rectangle 67">
            <a:extLst>
              <a:ext uri="{FF2B5EF4-FFF2-40B4-BE49-F238E27FC236}">
                <a16:creationId xmlns="" xmlns:a16="http://schemas.microsoft.com/office/drawing/2014/main" id="{1808D103-2AF8-45BC-8BCA-F3B55F74C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153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68">
            <a:extLst>
              <a:ext uri="{FF2B5EF4-FFF2-40B4-BE49-F238E27FC236}">
                <a16:creationId xmlns="" xmlns:a16="http://schemas.microsoft.com/office/drawing/2014/main" id="{96D1F828-9399-44E1-BFB0-CB560B48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150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69">
            <a:extLst>
              <a:ext uri="{FF2B5EF4-FFF2-40B4-BE49-F238E27FC236}">
                <a16:creationId xmlns="" xmlns:a16="http://schemas.microsoft.com/office/drawing/2014/main" id="{F203ADEE-9AC3-4509-8B0A-D14ECB5E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129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Rectangle 71">
            <a:extLst>
              <a:ext uri="{FF2B5EF4-FFF2-40B4-BE49-F238E27FC236}">
                <a16:creationId xmlns="" xmlns:a16="http://schemas.microsoft.com/office/drawing/2014/main" id="{CB3B641A-7D32-4810-94A8-42640A96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106249"/>
            <a:ext cx="31739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FF6347"/>
                </a:solidFill>
                <a:latin typeface="Arial Narrow" panose="020B0606020202030204" pitchFamily="34" charset="0"/>
              </a:rPr>
              <a:t>Suboptimal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Rectangle 72">
            <a:extLst>
              <a:ext uri="{FF2B5EF4-FFF2-40B4-BE49-F238E27FC236}">
                <a16:creationId xmlns="" xmlns:a16="http://schemas.microsoft.com/office/drawing/2014/main" id="{16EB0BAF-F2B4-4FDF-89BC-960E7DF7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4972899"/>
            <a:ext cx="2196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0000FF"/>
                </a:solidFill>
                <a:latin typeface="Arial Narrow" panose="020B0606020202030204" pitchFamily="34" charset="0"/>
              </a:rPr>
              <a:t>Optimal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Rectangle 73">
            <a:extLst>
              <a:ext uri="{FF2B5EF4-FFF2-40B4-BE49-F238E27FC236}">
                <a16:creationId xmlns="" xmlns:a16="http://schemas.microsoft.com/office/drawing/2014/main" id="{006D0DF5-3A2D-4A21-85E0-D209BF4E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4833199"/>
            <a:ext cx="913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000000"/>
                </a:solidFill>
                <a:latin typeface="Arial Narrow" panose="020B0606020202030204" pitchFamily="34" charset="0"/>
              </a:rPr>
              <a:t>MT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Rectangle 97">
            <a:extLst>
              <a:ext uri="{FF2B5EF4-FFF2-40B4-BE49-F238E27FC236}">
                <a16:creationId xmlns="" xmlns:a16="http://schemas.microsoft.com/office/drawing/2014/main" id="{42F8FC60-9006-4042-A6F1-02CDD16E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4693499"/>
            <a:ext cx="4071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r>
              <a:rPr lang="en-US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o.</a:t>
            </a:r>
            <a:r>
              <a:rPr lang="ko-KR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at risk</a:t>
            </a:r>
            <a:endParaRPr lang="ko-KR" altLang="ko-KR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Freeform 104">
            <a:extLst>
              <a:ext uri="{FF2B5EF4-FFF2-40B4-BE49-F238E27FC236}">
                <a16:creationId xmlns="" xmlns:a16="http://schemas.microsoft.com/office/drawing/2014/main" id="{D908E46A-688E-450B-8EED-7045808D0C91}"/>
              </a:ext>
            </a:extLst>
          </p:cNvPr>
          <p:cNvSpPr>
            <a:spLocks/>
          </p:cNvSpPr>
          <p:nvPr/>
        </p:nvSpPr>
        <p:spPr bwMode="auto">
          <a:xfrm>
            <a:off x="6867525" y="3585424"/>
            <a:ext cx="5018088" cy="663575"/>
          </a:xfrm>
          <a:custGeom>
            <a:avLst/>
            <a:gdLst>
              <a:gd name="T0" fmla="*/ 33 w 902"/>
              <a:gd name="T1" fmla="*/ 119 h 119"/>
              <a:gd name="T2" fmla="*/ 120 w 902"/>
              <a:gd name="T3" fmla="*/ 119 h 119"/>
              <a:gd name="T4" fmla="*/ 251 w 902"/>
              <a:gd name="T5" fmla="*/ 113 h 119"/>
              <a:gd name="T6" fmla="*/ 274 w 902"/>
              <a:gd name="T7" fmla="*/ 106 h 119"/>
              <a:gd name="T8" fmla="*/ 330 w 902"/>
              <a:gd name="T9" fmla="*/ 99 h 119"/>
              <a:gd name="T10" fmla="*/ 344 w 902"/>
              <a:gd name="T11" fmla="*/ 92 h 119"/>
              <a:gd name="T12" fmla="*/ 374 w 902"/>
              <a:gd name="T13" fmla="*/ 85 h 119"/>
              <a:gd name="T14" fmla="*/ 493 w 902"/>
              <a:gd name="T15" fmla="*/ 85 h 119"/>
              <a:gd name="T16" fmla="*/ 504 w 902"/>
              <a:gd name="T17" fmla="*/ 78 h 119"/>
              <a:gd name="T18" fmla="*/ 555 w 902"/>
              <a:gd name="T19" fmla="*/ 71 h 119"/>
              <a:gd name="T20" fmla="*/ 571 w 902"/>
              <a:gd name="T21" fmla="*/ 64 h 119"/>
              <a:gd name="T22" fmla="*/ 634 w 902"/>
              <a:gd name="T23" fmla="*/ 57 h 119"/>
              <a:gd name="T24" fmla="*/ 640 w 902"/>
              <a:gd name="T25" fmla="*/ 50 h 119"/>
              <a:gd name="T26" fmla="*/ 674 w 902"/>
              <a:gd name="T27" fmla="*/ 43 h 119"/>
              <a:gd name="T28" fmla="*/ 696 w 902"/>
              <a:gd name="T29" fmla="*/ 36 h 119"/>
              <a:gd name="T30" fmla="*/ 703 w 902"/>
              <a:gd name="T31" fmla="*/ 29 h 119"/>
              <a:gd name="T32" fmla="*/ 721 w 902"/>
              <a:gd name="T33" fmla="*/ 22 h 119"/>
              <a:gd name="T34" fmla="*/ 760 w 902"/>
              <a:gd name="T35" fmla="*/ 14 h 119"/>
              <a:gd name="T36" fmla="*/ 836 w 902"/>
              <a:gd name="T37" fmla="*/ 7 h 119"/>
              <a:gd name="T38" fmla="*/ 844 w 902"/>
              <a:gd name="T39" fmla="*/ 7 h 119"/>
              <a:gd name="T40" fmla="*/ 847 w 902"/>
              <a:gd name="T41" fmla="*/ 7 h 119"/>
              <a:gd name="T42" fmla="*/ 848 w 902"/>
              <a:gd name="T43" fmla="*/ 7 h 119"/>
              <a:gd name="T44" fmla="*/ 860 w 902"/>
              <a:gd name="T45" fmla="*/ 7 h 119"/>
              <a:gd name="T46" fmla="*/ 865 w 902"/>
              <a:gd name="T47" fmla="*/ 7 h 119"/>
              <a:gd name="T48" fmla="*/ 868 w 902"/>
              <a:gd name="T49" fmla="*/ 7 h 119"/>
              <a:gd name="T50" fmla="*/ 869 w 902"/>
              <a:gd name="T51" fmla="*/ 7 h 119"/>
              <a:gd name="T52" fmla="*/ 874 w 902"/>
              <a:gd name="T53" fmla="*/ 7 h 119"/>
              <a:gd name="T54" fmla="*/ 878 w 902"/>
              <a:gd name="T55" fmla="*/ 7 h 119"/>
              <a:gd name="T56" fmla="*/ 879 w 902"/>
              <a:gd name="T57" fmla="*/ 7 h 119"/>
              <a:gd name="T58" fmla="*/ 881 w 902"/>
              <a:gd name="T59" fmla="*/ 0 h 119"/>
              <a:gd name="T60" fmla="*/ 886 w 902"/>
              <a:gd name="T61" fmla="*/ 0 h 119"/>
              <a:gd name="T62" fmla="*/ 891 w 902"/>
              <a:gd name="T63" fmla="*/ 0 h 119"/>
              <a:gd name="T64" fmla="*/ 893 w 902"/>
              <a:gd name="T65" fmla="*/ 0 h 119"/>
              <a:gd name="T66" fmla="*/ 894 w 902"/>
              <a:gd name="T67" fmla="*/ 0 h 119"/>
              <a:gd name="T68" fmla="*/ 895 w 902"/>
              <a:gd name="T69" fmla="*/ 0 h 119"/>
              <a:gd name="T70" fmla="*/ 897 w 902"/>
              <a:gd name="T71" fmla="*/ 0 h 119"/>
              <a:gd name="T72" fmla="*/ 899 w 902"/>
              <a:gd name="T73" fmla="*/ 0 h 119"/>
              <a:gd name="T74" fmla="*/ 900 w 902"/>
              <a:gd name="T75" fmla="*/ 0 h 119"/>
              <a:gd name="T76" fmla="*/ 901 w 902"/>
              <a:gd name="T77" fmla="*/ 0 h 119"/>
              <a:gd name="T78" fmla="*/ 902 w 902"/>
              <a:gd name="T7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2" h="119">
                <a:moveTo>
                  <a:pt x="0" y="119"/>
                </a:moveTo>
                <a:lnTo>
                  <a:pt x="33" y="119"/>
                </a:lnTo>
                <a:lnTo>
                  <a:pt x="33" y="119"/>
                </a:lnTo>
                <a:lnTo>
                  <a:pt x="120" y="119"/>
                </a:lnTo>
                <a:lnTo>
                  <a:pt x="120" y="113"/>
                </a:lnTo>
                <a:lnTo>
                  <a:pt x="251" y="113"/>
                </a:lnTo>
                <a:lnTo>
                  <a:pt x="251" y="106"/>
                </a:lnTo>
                <a:lnTo>
                  <a:pt x="274" y="106"/>
                </a:lnTo>
                <a:lnTo>
                  <a:pt x="274" y="99"/>
                </a:lnTo>
                <a:lnTo>
                  <a:pt x="330" y="99"/>
                </a:lnTo>
                <a:lnTo>
                  <a:pt x="330" y="92"/>
                </a:lnTo>
                <a:lnTo>
                  <a:pt x="344" y="92"/>
                </a:lnTo>
                <a:lnTo>
                  <a:pt x="344" y="85"/>
                </a:lnTo>
                <a:lnTo>
                  <a:pt x="374" y="85"/>
                </a:lnTo>
                <a:lnTo>
                  <a:pt x="374" y="85"/>
                </a:lnTo>
                <a:lnTo>
                  <a:pt x="493" y="85"/>
                </a:lnTo>
                <a:lnTo>
                  <a:pt x="493" y="78"/>
                </a:lnTo>
                <a:lnTo>
                  <a:pt x="504" y="78"/>
                </a:lnTo>
                <a:lnTo>
                  <a:pt x="504" y="71"/>
                </a:lnTo>
                <a:lnTo>
                  <a:pt x="555" y="71"/>
                </a:lnTo>
                <a:lnTo>
                  <a:pt x="555" y="64"/>
                </a:lnTo>
                <a:lnTo>
                  <a:pt x="571" y="64"/>
                </a:lnTo>
                <a:lnTo>
                  <a:pt x="571" y="57"/>
                </a:lnTo>
                <a:lnTo>
                  <a:pt x="634" y="57"/>
                </a:lnTo>
                <a:lnTo>
                  <a:pt x="634" y="50"/>
                </a:lnTo>
                <a:lnTo>
                  <a:pt x="640" y="50"/>
                </a:lnTo>
                <a:lnTo>
                  <a:pt x="640" y="43"/>
                </a:lnTo>
                <a:lnTo>
                  <a:pt x="674" y="43"/>
                </a:lnTo>
                <a:lnTo>
                  <a:pt x="674" y="36"/>
                </a:lnTo>
                <a:lnTo>
                  <a:pt x="696" y="36"/>
                </a:lnTo>
                <a:lnTo>
                  <a:pt x="696" y="29"/>
                </a:lnTo>
                <a:lnTo>
                  <a:pt x="703" y="29"/>
                </a:lnTo>
                <a:lnTo>
                  <a:pt x="703" y="22"/>
                </a:lnTo>
                <a:lnTo>
                  <a:pt x="721" y="22"/>
                </a:lnTo>
                <a:lnTo>
                  <a:pt x="721" y="14"/>
                </a:lnTo>
                <a:lnTo>
                  <a:pt x="760" y="14"/>
                </a:lnTo>
                <a:lnTo>
                  <a:pt x="760" y="7"/>
                </a:lnTo>
                <a:lnTo>
                  <a:pt x="836" y="7"/>
                </a:lnTo>
                <a:lnTo>
                  <a:pt x="836" y="7"/>
                </a:lnTo>
                <a:lnTo>
                  <a:pt x="844" y="7"/>
                </a:lnTo>
                <a:lnTo>
                  <a:pt x="844" y="7"/>
                </a:lnTo>
                <a:lnTo>
                  <a:pt x="847" y="7"/>
                </a:lnTo>
                <a:lnTo>
                  <a:pt x="847" y="7"/>
                </a:lnTo>
                <a:lnTo>
                  <a:pt x="848" y="7"/>
                </a:lnTo>
                <a:lnTo>
                  <a:pt x="848" y="7"/>
                </a:lnTo>
                <a:lnTo>
                  <a:pt x="860" y="7"/>
                </a:lnTo>
                <a:lnTo>
                  <a:pt x="860" y="7"/>
                </a:lnTo>
                <a:lnTo>
                  <a:pt x="865" y="7"/>
                </a:lnTo>
                <a:lnTo>
                  <a:pt x="865" y="7"/>
                </a:lnTo>
                <a:lnTo>
                  <a:pt x="868" y="7"/>
                </a:lnTo>
                <a:lnTo>
                  <a:pt x="868" y="7"/>
                </a:lnTo>
                <a:lnTo>
                  <a:pt x="869" y="7"/>
                </a:lnTo>
                <a:lnTo>
                  <a:pt x="869" y="7"/>
                </a:lnTo>
                <a:lnTo>
                  <a:pt x="874" y="7"/>
                </a:lnTo>
                <a:lnTo>
                  <a:pt x="874" y="7"/>
                </a:lnTo>
                <a:lnTo>
                  <a:pt x="878" y="7"/>
                </a:lnTo>
                <a:lnTo>
                  <a:pt x="878" y="7"/>
                </a:lnTo>
                <a:lnTo>
                  <a:pt x="879" y="7"/>
                </a:lnTo>
                <a:lnTo>
                  <a:pt x="879" y="0"/>
                </a:lnTo>
                <a:lnTo>
                  <a:pt x="881" y="0"/>
                </a:lnTo>
                <a:lnTo>
                  <a:pt x="881" y="0"/>
                </a:lnTo>
                <a:lnTo>
                  <a:pt x="886" y="0"/>
                </a:lnTo>
                <a:lnTo>
                  <a:pt x="886" y="0"/>
                </a:lnTo>
                <a:lnTo>
                  <a:pt x="891" y="0"/>
                </a:lnTo>
                <a:lnTo>
                  <a:pt x="891" y="0"/>
                </a:lnTo>
                <a:lnTo>
                  <a:pt x="893" y="0"/>
                </a:lnTo>
                <a:lnTo>
                  <a:pt x="893" y="0"/>
                </a:lnTo>
                <a:lnTo>
                  <a:pt x="894" y="0"/>
                </a:lnTo>
                <a:lnTo>
                  <a:pt x="894" y="0"/>
                </a:lnTo>
                <a:lnTo>
                  <a:pt x="895" y="0"/>
                </a:lnTo>
                <a:lnTo>
                  <a:pt x="895" y="0"/>
                </a:lnTo>
                <a:lnTo>
                  <a:pt x="897" y="0"/>
                </a:lnTo>
                <a:lnTo>
                  <a:pt x="897" y="0"/>
                </a:lnTo>
                <a:lnTo>
                  <a:pt x="899" y="0"/>
                </a:lnTo>
                <a:lnTo>
                  <a:pt x="899" y="0"/>
                </a:lnTo>
                <a:lnTo>
                  <a:pt x="900" y="0"/>
                </a:lnTo>
                <a:lnTo>
                  <a:pt x="900" y="0"/>
                </a:lnTo>
                <a:lnTo>
                  <a:pt x="901" y="0"/>
                </a:lnTo>
                <a:lnTo>
                  <a:pt x="901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0" name="Freeform 105">
            <a:extLst>
              <a:ext uri="{FF2B5EF4-FFF2-40B4-BE49-F238E27FC236}">
                <a16:creationId xmlns="" xmlns:a16="http://schemas.microsoft.com/office/drawing/2014/main" id="{2F453031-1982-435B-9280-57EFE569122D}"/>
              </a:ext>
            </a:extLst>
          </p:cNvPr>
          <p:cNvSpPr>
            <a:spLocks/>
          </p:cNvSpPr>
          <p:nvPr/>
        </p:nvSpPr>
        <p:spPr bwMode="auto">
          <a:xfrm>
            <a:off x="6867525" y="3263162"/>
            <a:ext cx="5018088" cy="985838"/>
          </a:xfrm>
          <a:custGeom>
            <a:avLst/>
            <a:gdLst>
              <a:gd name="T0" fmla="*/ 1 w 902"/>
              <a:gd name="T1" fmla="*/ 177 h 177"/>
              <a:gd name="T2" fmla="*/ 38 w 902"/>
              <a:gd name="T3" fmla="*/ 154 h 177"/>
              <a:gd name="T4" fmla="*/ 109 w 902"/>
              <a:gd name="T5" fmla="*/ 154 h 177"/>
              <a:gd name="T6" fmla="*/ 206 w 902"/>
              <a:gd name="T7" fmla="*/ 147 h 177"/>
              <a:gd name="T8" fmla="*/ 345 w 902"/>
              <a:gd name="T9" fmla="*/ 139 h 177"/>
              <a:gd name="T10" fmla="*/ 374 w 902"/>
              <a:gd name="T11" fmla="*/ 131 h 177"/>
              <a:gd name="T12" fmla="*/ 404 w 902"/>
              <a:gd name="T13" fmla="*/ 123 h 177"/>
              <a:gd name="T14" fmla="*/ 436 w 902"/>
              <a:gd name="T15" fmla="*/ 115 h 177"/>
              <a:gd name="T16" fmla="*/ 441 w 902"/>
              <a:gd name="T17" fmla="*/ 115 h 177"/>
              <a:gd name="T18" fmla="*/ 452 w 902"/>
              <a:gd name="T19" fmla="*/ 107 h 177"/>
              <a:gd name="T20" fmla="*/ 488 w 902"/>
              <a:gd name="T21" fmla="*/ 99 h 177"/>
              <a:gd name="T22" fmla="*/ 489 w 902"/>
              <a:gd name="T23" fmla="*/ 91 h 177"/>
              <a:gd name="T24" fmla="*/ 494 w 902"/>
              <a:gd name="T25" fmla="*/ 83 h 177"/>
              <a:gd name="T26" fmla="*/ 509 w 902"/>
              <a:gd name="T27" fmla="*/ 75 h 177"/>
              <a:gd name="T28" fmla="*/ 513 w 902"/>
              <a:gd name="T29" fmla="*/ 67 h 177"/>
              <a:gd name="T30" fmla="*/ 565 w 902"/>
              <a:gd name="T31" fmla="*/ 59 h 177"/>
              <a:gd name="T32" fmla="*/ 656 w 902"/>
              <a:gd name="T33" fmla="*/ 50 h 177"/>
              <a:gd name="T34" fmla="*/ 684 w 902"/>
              <a:gd name="T35" fmla="*/ 42 h 177"/>
              <a:gd name="T36" fmla="*/ 722 w 902"/>
              <a:gd name="T37" fmla="*/ 34 h 177"/>
              <a:gd name="T38" fmla="*/ 749 w 902"/>
              <a:gd name="T39" fmla="*/ 26 h 177"/>
              <a:gd name="T40" fmla="*/ 796 w 902"/>
              <a:gd name="T41" fmla="*/ 17 h 177"/>
              <a:gd name="T42" fmla="*/ 826 w 902"/>
              <a:gd name="T43" fmla="*/ 9 h 177"/>
              <a:gd name="T44" fmla="*/ 847 w 902"/>
              <a:gd name="T45" fmla="*/ 0 h 177"/>
              <a:gd name="T46" fmla="*/ 848 w 902"/>
              <a:gd name="T47" fmla="*/ 0 h 177"/>
              <a:gd name="T48" fmla="*/ 852 w 902"/>
              <a:gd name="T49" fmla="*/ 0 h 177"/>
              <a:gd name="T50" fmla="*/ 855 w 902"/>
              <a:gd name="T51" fmla="*/ 0 h 177"/>
              <a:gd name="T52" fmla="*/ 864 w 902"/>
              <a:gd name="T53" fmla="*/ 0 h 177"/>
              <a:gd name="T54" fmla="*/ 867 w 902"/>
              <a:gd name="T55" fmla="*/ 0 h 177"/>
              <a:gd name="T56" fmla="*/ 868 w 902"/>
              <a:gd name="T57" fmla="*/ 0 h 177"/>
              <a:gd name="T58" fmla="*/ 869 w 902"/>
              <a:gd name="T59" fmla="*/ 0 h 177"/>
              <a:gd name="T60" fmla="*/ 871 w 902"/>
              <a:gd name="T61" fmla="*/ 0 h 177"/>
              <a:gd name="T62" fmla="*/ 873 w 902"/>
              <a:gd name="T63" fmla="*/ 0 h 177"/>
              <a:gd name="T64" fmla="*/ 874 w 902"/>
              <a:gd name="T65" fmla="*/ 0 h 177"/>
              <a:gd name="T66" fmla="*/ 876 w 902"/>
              <a:gd name="T67" fmla="*/ 0 h 177"/>
              <a:gd name="T68" fmla="*/ 878 w 902"/>
              <a:gd name="T69" fmla="*/ 0 h 177"/>
              <a:gd name="T70" fmla="*/ 881 w 902"/>
              <a:gd name="T71" fmla="*/ 0 h 177"/>
              <a:gd name="T72" fmla="*/ 886 w 902"/>
              <a:gd name="T73" fmla="*/ 0 h 177"/>
              <a:gd name="T74" fmla="*/ 888 w 902"/>
              <a:gd name="T75" fmla="*/ 0 h 177"/>
              <a:gd name="T76" fmla="*/ 891 w 902"/>
              <a:gd name="T77" fmla="*/ 0 h 177"/>
              <a:gd name="T78" fmla="*/ 894 w 902"/>
              <a:gd name="T79" fmla="*/ 0 h 177"/>
              <a:gd name="T80" fmla="*/ 896 w 902"/>
              <a:gd name="T81" fmla="*/ 0 h 177"/>
              <a:gd name="T82" fmla="*/ 897 w 902"/>
              <a:gd name="T83" fmla="*/ 0 h 177"/>
              <a:gd name="T84" fmla="*/ 899 w 902"/>
              <a:gd name="T85" fmla="*/ 0 h 177"/>
              <a:gd name="T86" fmla="*/ 900 w 902"/>
              <a:gd name="T87" fmla="*/ 0 h 177"/>
              <a:gd name="T88" fmla="*/ 901 w 902"/>
              <a:gd name="T89" fmla="*/ 0 h 177"/>
              <a:gd name="T90" fmla="*/ 902 w 902"/>
              <a:gd name="T9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2" h="177">
                <a:moveTo>
                  <a:pt x="0" y="177"/>
                </a:moveTo>
                <a:lnTo>
                  <a:pt x="1" y="177"/>
                </a:lnTo>
                <a:lnTo>
                  <a:pt x="1" y="154"/>
                </a:lnTo>
                <a:lnTo>
                  <a:pt x="38" y="154"/>
                </a:lnTo>
                <a:lnTo>
                  <a:pt x="38" y="154"/>
                </a:lnTo>
                <a:lnTo>
                  <a:pt x="109" y="154"/>
                </a:lnTo>
                <a:lnTo>
                  <a:pt x="109" y="147"/>
                </a:lnTo>
                <a:lnTo>
                  <a:pt x="206" y="147"/>
                </a:lnTo>
                <a:lnTo>
                  <a:pt x="206" y="139"/>
                </a:lnTo>
                <a:lnTo>
                  <a:pt x="345" y="139"/>
                </a:lnTo>
                <a:lnTo>
                  <a:pt x="345" y="131"/>
                </a:lnTo>
                <a:lnTo>
                  <a:pt x="374" y="131"/>
                </a:lnTo>
                <a:lnTo>
                  <a:pt x="374" y="123"/>
                </a:lnTo>
                <a:lnTo>
                  <a:pt x="404" y="123"/>
                </a:lnTo>
                <a:lnTo>
                  <a:pt x="404" y="115"/>
                </a:lnTo>
                <a:lnTo>
                  <a:pt x="436" y="115"/>
                </a:lnTo>
                <a:lnTo>
                  <a:pt x="436" y="115"/>
                </a:lnTo>
                <a:lnTo>
                  <a:pt x="441" y="115"/>
                </a:lnTo>
                <a:lnTo>
                  <a:pt x="441" y="107"/>
                </a:lnTo>
                <a:lnTo>
                  <a:pt x="452" y="107"/>
                </a:lnTo>
                <a:lnTo>
                  <a:pt x="452" y="99"/>
                </a:lnTo>
                <a:lnTo>
                  <a:pt x="488" y="99"/>
                </a:lnTo>
                <a:lnTo>
                  <a:pt x="488" y="91"/>
                </a:lnTo>
                <a:lnTo>
                  <a:pt x="489" y="91"/>
                </a:lnTo>
                <a:lnTo>
                  <a:pt x="489" y="83"/>
                </a:lnTo>
                <a:lnTo>
                  <a:pt x="494" y="83"/>
                </a:lnTo>
                <a:lnTo>
                  <a:pt x="494" y="75"/>
                </a:lnTo>
                <a:lnTo>
                  <a:pt x="509" y="75"/>
                </a:lnTo>
                <a:lnTo>
                  <a:pt x="509" y="67"/>
                </a:lnTo>
                <a:lnTo>
                  <a:pt x="513" y="67"/>
                </a:lnTo>
                <a:lnTo>
                  <a:pt x="513" y="59"/>
                </a:lnTo>
                <a:lnTo>
                  <a:pt x="565" y="59"/>
                </a:lnTo>
                <a:lnTo>
                  <a:pt x="565" y="50"/>
                </a:lnTo>
                <a:lnTo>
                  <a:pt x="656" y="50"/>
                </a:lnTo>
                <a:lnTo>
                  <a:pt x="656" y="42"/>
                </a:lnTo>
                <a:lnTo>
                  <a:pt x="684" y="42"/>
                </a:lnTo>
                <a:lnTo>
                  <a:pt x="684" y="34"/>
                </a:lnTo>
                <a:lnTo>
                  <a:pt x="722" y="34"/>
                </a:lnTo>
                <a:lnTo>
                  <a:pt x="722" y="26"/>
                </a:lnTo>
                <a:lnTo>
                  <a:pt x="749" y="26"/>
                </a:lnTo>
                <a:lnTo>
                  <a:pt x="749" y="17"/>
                </a:lnTo>
                <a:lnTo>
                  <a:pt x="796" y="17"/>
                </a:lnTo>
                <a:lnTo>
                  <a:pt x="796" y="9"/>
                </a:lnTo>
                <a:lnTo>
                  <a:pt x="826" y="9"/>
                </a:lnTo>
                <a:lnTo>
                  <a:pt x="826" y="0"/>
                </a:lnTo>
                <a:lnTo>
                  <a:pt x="847" y="0"/>
                </a:lnTo>
                <a:lnTo>
                  <a:pt x="847" y="0"/>
                </a:lnTo>
                <a:lnTo>
                  <a:pt x="848" y="0"/>
                </a:lnTo>
                <a:lnTo>
                  <a:pt x="848" y="0"/>
                </a:lnTo>
                <a:lnTo>
                  <a:pt x="852" y="0"/>
                </a:lnTo>
                <a:lnTo>
                  <a:pt x="852" y="0"/>
                </a:lnTo>
                <a:lnTo>
                  <a:pt x="855" y="0"/>
                </a:lnTo>
                <a:lnTo>
                  <a:pt x="855" y="0"/>
                </a:lnTo>
                <a:lnTo>
                  <a:pt x="864" y="0"/>
                </a:lnTo>
                <a:lnTo>
                  <a:pt x="864" y="0"/>
                </a:lnTo>
                <a:lnTo>
                  <a:pt x="867" y="0"/>
                </a:lnTo>
                <a:lnTo>
                  <a:pt x="867" y="0"/>
                </a:lnTo>
                <a:lnTo>
                  <a:pt x="868" y="0"/>
                </a:lnTo>
                <a:lnTo>
                  <a:pt x="868" y="0"/>
                </a:lnTo>
                <a:lnTo>
                  <a:pt x="869" y="0"/>
                </a:lnTo>
                <a:lnTo>
                  <a:pt x="869" y="0"/>
                </a:lnTo>
                <a:lnTo>
                  <a:pt x="871" y="0"/>
                </a:lnTo>
                <a:lnTo>
                  <a:pt x="871" y="0"/>
                </a:lnTo>
                <a:lnTo>
                  <a:pt x="873" y="0"/>
                </a:lnTo>
                <a:lnTo>
                  <a:pt x="873" y="0"/>
                </a:lnTo>
                <a:lnTo>
                  <a:pt x="874" y="0"/>
                </a:lnTo>
                <a:lnTo>
                  <a:pt x="874" y="0"/>
                </a:lnTo>
                <a:lnTo>
                  <a:pt x="876" y="0"/>
                </a:lnTo>
                <a:lnTo>
                  <a:pt x="876" y="0"/>
                </a:lnTo>
                <a:lnTo>
                  <a:pt x="878" y="0"/>
                </a:lnTo>
                <a:lnTo>
                  <a:pt x="878" y="0"/>
                </a:lnTo>
                <a:lnTo>
                  <a:pt x="881" y="0"/>
                </a:lnTo>
                <a:lnTo>
                  <a:pt x="881" y="0"/>
                </a:lnTo>
                <a:lnTo>
                  <a:pt x="886" y="0"/>
                </a:lnTo>
                <a:lnTo>
                  <a:pt x="886" y="0"/>
                </a:lnTo>
                <a:lnTo>
                  <a:pt x="888" y="0"/>
                </a:lnTo>
                <a:lnTo>
                  <a:pt x="888" y="0"/>
                </a:lnTo>
                <a:lnTo>
                  <a:pt x="891" y="0"/>
                </a:lnTo>
                <a:lnTo>
                  <a:pt x="891" y="0"/>
                </a:lnTo>
                <a:lnTo>
                  <a:pt x="894" y="0"/>
                </a:lnTo>
                <a:lnTo>
                  <a:pt x="894" y="0"/>
                </a:lnTo>
                <a:lnTo>
                  <a:pt x="896" y="0"/>
                </a:lnTo>
                <a:lnTo>
                  <a:pt x="896" y="0"/>
                </a:lnTo>
                <a:lnTo>
                  <a:pt x="897" y="0"/>
                </a:lnTo>
                <a:lnTo>
                  <a:pt x="897" y="0"/>
                </a:lnTo>
                <a:lnTo>
                  <a:pt x="899" y="0"/>
                </a:lnTo>
                <a:lnTo>
                  <a:pt x="899" y="0"/>
                </a:lnTo>
                <a:lnTo>
                  <a:pt x="900" y="0"/>
                </a:lnTo>
                <a:lnTo>
                  <a:pt x="900" y="0"/>
                </a:lnTo>
                <a:lnTo>
                  <a:pt x="901" y="0"/>
                </a:lnTo>
                <a:lnTo>
                  <a:pt x="901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1" name="Freeform 106">
            <a:extLst>
              <a:ext uri="{FF2B5EF4-FFF2-40B4-BE49-F238E27FC236}">
                <a16:creationId xmlns="" xmlns:a16="http://schemas.microsoft.com/office/drawing/2014/main" id="{B58B7A11-949A-4519-BF1C-BD95845A8510}"/>
              </a:ext>
            </a:extLst>
          </p:cNvPr>
          <p:cNvSpPr>
            <a:spLocks/>
          </p:cNvSpPr>
          <p:nvPr/>
        </p:nvSpPr>
        <p:spPr bwMode="auto">
          <a:xfrm>
            <a:off x="6867525" y="3105999"/>
            <a:ext cx="5018088" cy="1143000"/>
          </a:xfrm>
          <a:custGeom>
            <a:avLst/>
            <a:gdLst>
              <a:gd name="T0" fmla="*/ 1 w 902"/>
              <a:gd name="T1" fmla="*/ 205 h 205"/>
              <a:gd name="T2" fmla="*/ 37 w 902"/>
              <a:gd name="T3" fmla="*/ 178 h 205"/>
              <a:gd name="T4" fmla="*/ 52 w 902"/>
              <a:gd name="T5" fmla="*/ 178 h 205"/>
              <a:gd name="T6" fmla="*/ 69 w 902"/>
              <a:gd name="T7" fmla="*/ 168 h 205"/>
              <a:gd name="T8" fmla="*/ 165 w 902"/>
              <a:gd name="T9" fmla="*/ 159 h 205"/>
              <a:gd name="T10" fmla="*/ 294 w 902"/>
              <a:gd name="T11" fmla="*/ 149 h 205"/>
              <a:gd name="T12" fmla="*/ 321 w 902"/>
              <a:gd name="T13" fmla="*/ 139 h 205"/>
              <a:gd name="T14" fmla="*/ 335 w 902"/>
              <a:gd name="T15" fmla="*/ 130 h 205"/>
              <a:gd name="T16" fmla="*/ 436 w 902"/>
              <a:gd name="T17" fmla="*/ 120 h 205"/>
              <a:gd name="T18" fmla="*/ 437 w 902"/>
              <a:gd name="T19" fmla="*/ 110 h 205"/>
              <a:gd name="T20" fmla="*/ 456 w 902"/>
              <a:gd name="T21" fmla="*/ 101 h 205"/>
              <a:gd name="T22" fmla="*/ 460 w 902"/>
              <a:gd name="T23" fmla="*/ 91 h 205"/>
              <a:gd name="T24" fmla="*/ 482 w 902"/>
              <a:gd name="T25" fmla="*/ 91 h 205"/>
              <a:gd name="T26" fmla="*/ 483 w 902"/>
              <a:gd name="T27" fmla="*/ 81 h 205"/>
              <a:gd name="T28" fmla="*/ 540 w 902"/>
              <a:gd name="T29" fmla="*/ 71 h 205"/>
              <a:gd name="T30" fmla="*/ 573 w 902"/>
              <a:gd name="T31" fmla="*/ 61 h 205"/>
              <a:gd name="T32" fmla="*/ 576 w 902"/>
              <a:gd name="T33" fmla="*/ 51 h 205"/>
              <a:gd name="T34" fmla="*/ 674 w 902"/>
              <a:gd name="T35" fmla="*/ 41 h 205"/>
              <a:gd name="T36" fmla="*/ 726 w 902"/>
              <a:gd name="T37" fmla="*/ 31 h 205"/>
              <a:gd name="T38" fmla="*/ 731 w 902"/>
              <a:gd name="T39" fmla="*/ 20 h 205"/>
              <a:gd name="T40" fmla="*/ 744 w 902"/>
              <a:gd name="T41" fmla="*/ 10 h 205"/>
              <a:gd name="T42" fmla="*/ 828 w 902"/>
              <a:gd name="T43" fmla="*/ 0 h 205"/>
              <a:gd name="T44" fmla="*/ 841 w 902"/>
              <a:gd name="T45" fmla="*/ 0 h 205"/>
              <a:gd name="T46" fmla="*/ 846 w 902"/>
              <a:gd name="T47" fmla="*/ 0 h 205"/>
              <a:gd name="T48" fmla="*/ 847 w 902"/>
              <a:gd name="T49" fmla="*/ 0 h 205"/>
              <a:gd name="T50" fmla="*/ 849 w 902"/>
              <a:gd name="T51" fmla="*/ 0 h 205"/>
              <a:gd name="T52" fmla="*/ 852 w 902"/>
              <a:gd name="T53" fmla="*/ 0 h 205"/>
              <a:gd name="T54" fmla="*/ 857 w 902"/>
              <a:gd name="T55" fmla="*/ 0 h 205"/>
              <a:gd name="T56" fmla="*/ 858 w 902"/>
              <a:gd name="T57" fmla="*/ 0 h 205"/>
              <a:gd name="T58" fmla="*/ 859 w 902"/>
              <a:gd name="T59" fmla="*/ 0 h 205"/>
              <a:gd name="T60" fmla="*/ 860 w 902"/>
              <a:gd name="T61" fmla="*/ 0 h 205"/>
              <a:gd name="T62" fmla="*/ 864 w 902"/>
              <a:gd name="T63" fmla="*/ 0 h 205"/>
              <a:gd name="T64" fmla="*/ 867 w 902"/>
              <a:gd name="T65" fmla="*/ 0 h 205"/>
              <a:gd name="T66" fmla="*/ 868 w 902"/>
              <a:gd name="T67" fmla="*/ 0 h 205"/>
              <a:gd name="T68" fmla="*/ 869 w 902"/>
              <a:gd name="T69" fmla="*/ 0 h 205"/>
              <a:gd name="T70" fmla="*/ 873 w 902"/>
              <a:gd name="T71" fmla="*/ 0 h 205"/>
              <a:gd name="T72" fmla="*/ 876 w 902"/>
              <a:gd name="T73" fmla="*/ 0 h 205"/>
              <a:gd name="T74" fmla="*/ 878 w 902"/>
              <a:gd name="T75" fmla="*/ 0 h 205"/>
              <a:gd name="T76" fmla="*/ 883 w 902"/>
              <a:gd name="T77" fmla="*/ 0 h 205"/>
              <a:gd name="T78" fmla="*/ 884 w 902"/>
              <a:gd name="T79" fmla="*/ 0 h 205"/>
              <a:gd name="T80" fmla="*/ 885 w 902"/>
              <a:gd name="T81" fmla="*/ 0 h 205"/>
              <a:gd name="T82" fmla="*/ 886 w 902"/>
              <a:gd name="T83" fmla="*/ 0 h 205"/>
              <a:gd name="T84" fmla="*/ 889 w 902"/>
              <a:gd name="T85" fmla="*/ 0 h 205"/>
              <a:gd name="T86" fmla="*/ 891 w 902"/>
              <a:gd name="T87" fmla="*/ 0 h 205"/>
              <a:gd name="T88" fmla="*/ 893 w 902"/>
              <a:gd name="T89" fmla="*/ 0 h 205"/>
              <a:gd name="T90" fmla="*/ 894 w 902"/>
              <a:gd name="T91" fmla="*/ 0 h 205"/>
              <a:gd name="T92" fmla="*/ 895 w 902"/>
              <a:gd name="T93" fmla="*/ 0 h 205"/>
              <a:gd name="T94" fmla="*/ 896 w 902"/>
              <a:gd name="T95" fmla="*/ 0 h 205"/>
              <a:gd name="T96" fmla="*/ 899 w 902"/>
              <a:gd name="T97" fmla="*/ 0 h 205"/>
              <a:gd name="T98" fmla="*/ 900 w 902"/>
              <a:gd name="T99" fmla="*/ 0 h 205"/>
              <a:gd name="T100" fmla="*/ 901 w 902"/>
              <a:gd name="T101" fmla="*/ 0 h 205"/>
              <a:gd name="T102" fmla="*/ 902 w 902"/>
              <a:gd name="T10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2" h="205">
                <a:moveTo>
                  <a:pt x="0" y="205"/>
                </a:moveTo>
                <a:lnTo>
                  <a:pt x="1" y="205"/>
                </a:lnTo>
                <a:lnTo>
                  <a:pt x="1" y="178"/>
                </a:lnTo>
                <a:lnTo>
                  <a:pt x="37" y="178"/>
                </a:lnTo>
                <a:lnTo>
                  <a:pt x="37" y="178"/>
                </a:lnTo>
                <a:lnTo>
                  <a:pt x="52" y="178"/>
                </a:lnTo>
                <a:lnTo>
                  <a:pt x="52" y="168"/>
                </a:lnTo>
                <a:lnTo>
                  <a:pt x="69" y="168"/>
                </a:lnTo>
                <a:lnTo>
                  <a:pt x="69" y="159"/>
                </a:lnTo>
                <a:lnTo>
                  <a:pt x="165" y="159"/>
                </a:lnTo>
                <a:lnTo>
                  <a:pt x="165" y="149"/>
                </a:lnTo>
                <a:lnTo>
                  <a:pt x="294" y="149"/>
                </a:lnTo>
                <a:lnTo>
                  <a:pt x="294" y="139"/>
                </a:lnTo>
                <a:lnTo>
                  <a:pt x="321" y="139"/>
                </a:lnTo>
                <a:lnTo>
                  <a:pt x="321" y="130"/>
                </a:lnTo>
                <a:lnTo>
                  <a:pt x="335" y="130"/>
                </a:lnTo>
                <a:lnTo>
                  <a:pt x="335" y="120"/>
                </a:lnTo>
                <a:lnTo>
                  <a:pt x="436" y="120"/>
                </a:lnTo>
                <a:lnTo>
                  <a:pt x="436" y="110"/>
                </a:lnTo>
                <a:lnTo>
                  <a:pt x="437" y="110"/>
                </a:lnTo>
                <a:lnTo>
                  <a:pt x="437" y="101"/>
                </a:lnTo>
                <a:lnTo>
                  <a:pt x="456" y="101"/>
                </a:lnTo>
                <a:lnTo>
                  <a:pt x="456" y="91"/>
                </a:lnTo>
                <a:lnTo>
                  <a:pt x="460" y="91"/>
                </a:lnTo>
                <a:lnTo>
                  <a:pt x="460" y="91"/>
                </a:lnTo>
                <a:lnTo>
                  <a:pt x="482" y="91"/>
                </a:lnTo>
                <a:lnTo>
                  <a:pt x="482" y="81"/>
                </a:lnTo>
                <a:lnTo>
                  <a:pt x="483" y="81"/>
                </a:lnTo>
                <a:lnTo>
                  <a:pt x="483" y="71"/>
                </a:lnTo>
                <a:lnTo>
                  <a:pt x="540" y="71"/>
                </a:lnTo>
                <a:lnTo>
                  <a:pt x="540" y="61"/>
                </a:lnTo>
                <a:lnTo>
                  <a:pt x="573" y="61"/>
                </a:lnTo>
                <a:lnTo>
                  <a:pt x="573" y="51"/>
                </a:lnTo>
                <a:lnTo>
                  <a:pt x="576" y="51"/>
                </a:lnTo>
                <a:lnTo>
                  <a:pt x="576" y="41"/>
                </a:lnTo>
                <a:lnTo>
                  <a:pt x="674" y="41"/>
                </a:lnTo>
                <a:lnTo>
                  <a:pt x="674" y="31"/>
                </a:lnTo>
                <a:lnTo>
                  <a:pt x="726" y="31"/>
                </a:lnTo>
                <a:lnTo>
                  <a:pt x="726" y="20"/>
                </a:lnTo>
                <a:lnTo>
                  <a:pt x="731" y="20"/>
                </a:lnTo>
                <a:lnTo>
                  <a:pt x="731" y="10"/>
                </a:lnTo>
                <a:lnTo>
                  <a:pt x="744" y="10"/>
                </a:lnTo>
                <a:lnTo>
                  <a:pt x="744" y="0"/>
                </a:lnTo>
                <a:lnTo>
                  <a:pt x="828" y="0"/>
                </a:lnTo>
                <a:lnTo>
                  <a:pt x="828" y="0"/>
                </a:lnTo>
                <a:lnTo>
                  <a:pt x="841" y="0"/>
                </a:lnTo>
                <a:lnTo>
                  <a:pt x="841" y="0"/>
                </a:lnTo>
                <a:lnTo>
                  <a:pt x="846" y="0"/>
                </a:lnTo>
                <a:lnTo>
                  <a:pt x="846" y="0"/>
                </a:lnTo>
                <a:lnTo>
                  <a:pt x="847" y="0"/>
                </a:lnTo>
                <a:lnTo>
                  <a:pt x="847" y="0"/>
                </a:lnTo>
                <a:lnTo>
                  <a:pt x="849" y="0"/>
                </a:lnTo>
                <a:lnTo>
                  <a:pt x="849" y="0"/>
                </a:lnTo>
                <a:lnTo>
                  <a:pt x="852" y="0"/>
                </a:lnTo>
                <a:lnTo>
                  <a:pt x="852" y="0"/>
                </a:lnTo>
                <a:lnTo>
                  <a:pt x="857" y="0"/>
                </a:lnTo>
                <a:lnTo>
                  <a:pt x="857" y="0"/>
                </a:lnTo>
                <a:lnTo>
                  <a:pt x="858" y="0"/>
                </a:lnTo>
                <a:lnTo>
                  <a:pt x="858" y="0"/>
                </a:lnTo>
                <a:lnTo>
                  <a:pt x="859" y="0"/>
                </a:lnTo>
                <a:lnTo>
                  <a:pt x="859" y="0"/>
                </a:lnTo>
                <a:lnTo>
                  <a:pt x="860" y="0"/>
                </a:lnTo>
                <a:lnTo>
                  <a:pt x="860" y="0"/>
                </a:lnTo>
                <a:lnTo>
                  <a:pt x="864" y="0"/>
                </a:lnTo>
                <a:lnTo>
                  <a:pt x="864" y="0"/>
                </a:lnTo>
                <a:lnTo>
                  <a:pt x="867" y="0"/>
                </a:lnTo>
                <a:lnTo>
                  <a:pt x="867" y="0"/>
                </a:lnTo>
                <a:lnTo>
                  <a:pt x="868" y="0"/>
                </a:lnTo>
                <a:lnTo>
                  <a:pt x="868" y="0"/>
                </a:lnTo>
                <a:lnTo>
                  <a:pt x="869" y="0"/>
                </a:lnTo>
                <a:lnTo>
                  <a:pt x="869" y="0"/>
                </a:lnTo>
                <a:lnTo>
                  <a:pt x="873" y="0"/>
                </a:lnTo>
                <a:lnTo>
                  <a:pt x="873" y="0"/>
                </a:lnTo>
                <a:lnTo>
                  <a:pt x="876" y="0"/>
                </a:lnTo>
                <a:lnTo>
                  <a:pt x="876" y="0"/>
                </a:lnTo>
                <a:lnTo>
                  <a:pt x="878" y="0"/>
                </a:lnTo>
                <a:lnTo>
                  <a:pt x="878" y="0"/>
                </a:lnTo>
                <a:lnTo>
                  <a:pt x="883" y="0"/>
                </a:lnTo>
                <a:lnTo>
                  <a:pt x="883" y="0"/>
                </a:lnTo>
                <a:lnTo>
                  <a:pt x="884" y="0"/>
                </a:lnTo>
                <a:lnTo>
                  <a:pt x="884" y="0"/>
                </a:lnTo>
                <a:lnTo>
                  <a:pt x="885" y="0"/>
                </a:lnTo>
                <a:lnTo>
                  <a:pt x="885" y="0"/>
                </a:lnTo>
                <a:lnTo>
                  <a:pt x="886" y="0"/>
                </a:lnTo>
                <a:lnTo>
                  <a:pt x="886" y="0"/>
                </a:lnTo>
                <a:lnTo>
                  <a:pt x="889" y="0"/>
                </a:lnTo>
                <a:lnTo>
                  <a:pt x="889" y="0"/>
                </a:lnTo>
                <a:lnTo>
                  <a:pt x="891" y="0"/>
                </a:lnTo>
                <a:lnTo>
                  <a:pt x="891" y="0"/>
                </a:lnTo>
                <a:lnTo>
                  <a:pt x="893" y="0"/>
                </a:lnTo>
                <a:lnTo>
                  <a:pt x="893" y="0"/>
                </a:lnTo>
                <a:lnTo>
                  <a:pt x="894" y="0"/>
                </a:lnTo>
                <a:lnTo>
                  <a:pt x="894" y="0"/>
                </a:lnTo>
                <a:lnTo>
                  <a:pt x="895" y="0"/>
                </a:lnTo>
                <a:lnTo>
                  <a:pt x="895" y="0"/>
                </a:lnTo>
                <a:lnTo>
                  <a:pt x="896" y="0"/>
                </a:lnTo>
                <a:lnTo>
                  <a:pt x="896" y="0"/>
                </a:lnTo>
                <a:lnTo>
                  <a:pt x="899" y="0"/>
                </a:lnTo>
                <a:lnTo>
                  <a:pt x="899" y="0"/>
                </a:lnTo>
                <a:lnTo>
                  <a:pt x="900" y="0"/>
                </a:lnTo>
                <a:lnTo>
                  <a:pt x="900" y="0"/>
                </a:lnTo>
                <a:lnTo>
                  <a:pt x="901" y="0"/>
                </a:lnTo>
                <a:lnTo>
                  <a:pt x="901" y="0"/>
                </a:lnTo>
                <a:lnTo>
                  <a:pt x="902" y="0"/>
                </a:lnTo>
                <a:lnTo>
                  <a:pt x="902" y="0"/>
                </a:lnTo>
              </a:path>
            </a:pathLst>
          </a:custGeom>
          <a:noFill/>
          <a:ln w="19050" cap="flat">
            <a:solidFill>
              <a:srgbClr val="FF63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2" name="Line 107">
            <a:extLst>
              <a:ext uri="{FF2B5EF4-FFF2-40B4-BE49-F238E27FC236}">
                <a16:creationId xmlns="" xmlns:a16="http://schemas.microsoft.com/office/drawing/2014/main" id="{7F99D842-23C1-46BC-A841-C7D012132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6700" y="2504337"/>
            <a:ext cx="0" cy="1827213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3" name="Line 112">
            <a:extLst>
              <a:ext uri="{FF2B5EF4-FFF2-40B4-BE49-F238E27FC236}">
                <a16:creationId xmlns="" xmlns:a16="http://schemas.microsoft.com/office/drawing/2014/main" id="{2B689734-6E91-4681-A4FC-9EA164C09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5" y="4248999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4" name="Line 113">
            <a:extLst>
              <a:ext uri="{FF2B5EF4-FFF2-40B4-BE49-F238E27FC236}">
                <a16:creationId xmlns="" xmlns:a16="http://schemas.microsoft.com/office/drawing/2014/main" id="{7D1DEBB4-5605-47CA-9BEB-95F7F1AAE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5" y="3696549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5" name="Line 114">
            <a:extLst>
              <a:ext uri="{FF2B5EF4-FFF2-40B4-BE49-F238E27FC236}">
                <a16:creationId xmlns="" xmlns:a16="http://schemas.microsoft.com/office/drawing/2014/main" id="{995AA5F4-02DC-43EA-832C-7488B2ACA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5" y="3145687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6" name="Line 115">
            <a:extLst>
              <a:ext uri="{FF2B5EF4-FFF2-40B4-BE49-F238E27FC236}">
                <a16:creationId xmlns="" xmlns:a16="http://schemas.microsoft.com/office/drawing/2014/main" id="{FDB4034F-717F-4892-9F2F-8BBAC1981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5" y="2546910"/>
            <a:ext cx="222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7" name="Line 116">
            <a:extLst>
              <a:ext uri="{FF2B5EF4-FFF2-40B4-BE49-F238E27FC236}">
                <a16:creationId xmlns="" xmlns:a16="http://schemas.microsoft.com/office/drawing/2014/main" id="{64A42E6D-7EE7-4981-BE32-FEEFB86F2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4331549"/>
            <a:ext cx="52020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8" name="Line 117">
            <a:extLst>
              <a:ext uri="{FF2B5EF4-FFF2-40B4-BE49-F238E27FC236}">
                <a16:creationId xmlns="" xmlns:a16="http://schemas.microsoft.com/office/drawing/2014/main" id="{623EE89C-E53A-4CF4-8181-F3802042C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7525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9" name="Line 118">
            <a:extLst>
              <a:ext uri="{FF2B5EF4-FFF2-40B4-BE49-F238E27FC236}">
                <a16:creationId xmlns="" xmlns:a16="http://schemas.microsoft.com/office/drawing/2014/main" id="{382817D7-46C0-4E02-8E6A-07935D80B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5063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0" name="Line 119">
            <a:extLst>
              <a:ext uri="{FF2B5EF4-FFF2-40B4-BE49-F238E27FC236}">
                <a16:creationId xmlns="" xmlns:a16="http://schemas.microsoft.com/office/drawing/2014/main" id="{696623B3-645F-41AD-85F9-34545A4C74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26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1" name="Line 120">
            <a:extLst>
              <a:ext uri="{FF2B5EF4-FFF2-40B4-BE49-F238E27FC236}">
                <a16:creationId xmlns="" xmlns:a16="http://schemas.microsoft.com/office/drawing/2014/main" id="{50DCE21D-58E3-4DCA-8A4B-CEA7DC2E95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6488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2" name="Line 121">
            <a:extLst>
              <a:ext uri="{FF2B5EF4-FFF2-40B4-BE49-F238E27FC236}">
                <a16:creationId xmlns="" xmlns:a16="http://schemas.microsoft.com/office/drawing/2014/main" id="{F7428A8E-3EE6-4698-9DA4-C743BF19D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44025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3" name="Line 122">
            <a:extLst>
              <a:ext uri="{FF2B5EF4-FFF2-40B4-BE49-F238E27FC236}">
                <a16:creationId xmlns="" xmlns:a16="http://schemas.microsoft.com/office/drawing/2014/main" id="{C4309E3B-A241-4ADF-8776-0FD677887C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61563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4" name="Line 123">
            <a:extLst>
              <a:ext uri="{FF2B5EF4-FFF2-40B4-BE49-F238E27FC236}">
                <a16:creationId xmlns="" xmlns:a16="http://schemas.microsoft.com/office/drawing/2014/main" id="{75EE8A48-D2A6-4060-BC1E-B33E6B2B4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791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5" name="Line 124">
            <a:extLst>
              <a:ext uri="{FF2B5EF4-FFF2-40B4-BE49-F238E27FC236}">
                <a16:creationId xmlns="" xmlns:a16="http://schemas.microsoft.com/office/drawing/2014/main" id="{8975B3B6-C056-4C58-BE08-CD4A6D7208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01400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6" name="Line 125">
            <a:extLst>
              <a:ext uri="{FF2B5EF4-FFF2-40B4-BE49-F238E27FC236}">
                <a16:creationId xmlns="" xmlns:a16="http://schemas.microsoft.com/office/drawing/2014/main" id="{66CCADD1-0AAB-470A-B433-C0317BCFD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8938" y="4331549"/>
            <a:ext cx="0" cy="2222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7" name="Rectangle 139">
            <a:extLst>
              <a:ext uri="{FF2B5EF4-FFF2-40B4-BE49-F238E27FC236}">
                <a16:creationId xmlns="" xmlns:a16="http://schemas.microsoft.com/office/drawing/2014/main" id="{D6C7F981-4F49-4F8D-A7D5-77547DDF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293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Rectangle 140">
            <a:extLst>
              <a:ext uri="{FF2B5EF4-FFF2-40B4-BE49-F238E27FC236}">
                <a16:creationId xmlns="" xmlns:a16="http://schemas.microsoft.com/office/drawing/2014/main" id="{0006F77D-BBEC-4FA7-82FD-E41E5F248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292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Rectangle 141">
            <a:extLst>
              <a:ext uri="{FF2B5EF4-FFF2-40B4-BE49-F238E27FC236}">
                <a16:creationId xmlns="" xmlns:a16="http://schemas.microsoft.com/office/drawing/2014/main" id="{7F6DD273-26F2-4946-B76F-074FAFCB5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291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Rectangle 142">
            <a:extLst>
              <a:ext uri="{FF2B5EF4-FFF2-40B4-BE49-F238E27FC236}">
                <a16:creationId xmlns="" xmlns:a16="http://schemas.microsoft.com/office/drawing/2014/main" id="{8055ED9C-7FE4-45E9-8C63-908E93A3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288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Rectangle 143">
            <a:extLst>
              <a:ext uri="{FF2B5EF4-FFF2-40B4-BE49-F238E27FC236}">
                <a16:creationId xmlns="" xmlns:a16="http://schemas.microsoft.com/office/drawing/2014/main" id="{C5238E41-40A9-4993-A0DA-90299074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0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286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Rectangle 144">
            <a:extLst>
              <a:ext uri="{FF2B5EF4-FFF2-40B4-BE49-F238E27FC236}">
                <a16:creationId xmlns="" xmlns:a16="http://schemas.microsoft.com/office/drawing/2014/main" id="{CE0769B6-F26A-475A-8E68-4BA697EBD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283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45">
            <a:extLst>
              <a:ext uri="{FF2B5EF4-FFF2-40B4-BE49-F238E27FC236}">
                <a16:creationId xmlns="" xmlns:a16="http://schemas.microsoft.com/office/drawing/2014/main" id="{AD1BC78C-B1E7-4ED4-A36E-9C0DBFA8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3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280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Rectangle 146">
            <a:extLst>
              <a:ext uri="{FF2B5EF4-FFF2-40B4-BE49-F238E27FC236}">
                <a16:creationId xmlns="" xmlns:a16="http://schemas.microsoft.com/office/drawing/2014/main" id="{BC015CCF-D528-41FA-BA4D-92C8D9D8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5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275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Rectangle 147">
            <a:extLst>
              <a:ext uri="{FF2B5EF4-FFF2-40B4-BE49-F238E27FC236}">
                <a16:creationId xmlns="" xmlns:a16="http://schemas.microsoft.com/office/drawing/2014/main" id="{BCFA021B-4241-4B50-9FE3-A577E070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4163" y="48268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00"/>
                </a:solidFill>
                <a:latin typeface="Arial Narrow" panose="020B0606020202030204" pitchFamily="34" charset="0"/>
              </a:rPr>
              <a:t>258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Rectangle 148">
            <a:extLst>
              <a:ext uri="{FF2B5EF4-FFF2-40B4-BE49-F238E27FC236}">
                <a16:creationId xmlns="" xmlns:a16="http://schemas.microsoft.com/office/drawing/2014/main" id="{B075483E-FD96-4092-BFEF-5E70CF0E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261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Rectangle 149">
            <a:extLst>
              <a:ext uri="{FF2B5EF4-FFF2-40B4-BE49-F238E27FC236}">
                <a16:creationId xmlns="" xmlns:a16="http://schemas.microsoft.com/office/drawing/2014/main" id="{9907DEB2-45EB-4E51-B727-46F763BB3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255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Rectangle 150">
            <a:extLst>
              <a:ext uri="{FF2B5EF4-FFF2-40B4-BE49-F238E27FC236}">
                <a16:creationId xmlns="" xmlns:a16="http://schemas.microsoft.com/office/drawing/2014/main" id="{1109EC5F-70E4-46AB-B041-E2C6E54C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254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Rectangle 151">
            <a:extLst>
              <a:ext uri="{FF2B5EF4-FFF2-40B4-BE49-F238E27FC236}">
                <a16:creationId xmlns="" xmlns:a16="http://schemas.microsoft.com/office/drawing/2014/main" id="{66A687B3-3593-46D0-A730-87B8A6EC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254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Rectangle 152">
            <a:extLst>
              <a:ext uri="{FF2B5EF4-FFF2-40B4-BE49-F238E27FC236}">
                <a16:creationId xmlns="" xmlns:a16="http://schemas.microsoft.com/office/drawing/2014/main" id="{1119C36E-12C2-44A2-9458-F4CDBD6B2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0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249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Rectangle 153">
            <a:extLst>
              <a:ext uri="{FF2B5EF4-FFF2-40B4-BE49-F238E27FC236}">
                <a16:creationId xmlns="" xmlns:a16="http://schemas.microsoft.com/office/drawing/2014/main" id="{3CD4715A-3F52-4D41-A180-B267A8C3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242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Rectangle 154">
            <a:extLst>
              <a:ext uri="{FF2B5EF4-FFF2-40B4-BE49-F238E27FC236}">
                <a16:creationId xmlns="" xmlns:a16="http://schemas.microsoft.com/office/drawing/2014/main" id="{B8C97029-B58C-437F-898D-0E1B2D8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3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240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Rectangle 155">
            <a:extLst>
              <a:ext uri="{FF2B5EF4-FFF2-40B4-BE49-F238E27FC236}">
                <a16:creationId xmlns="" xmlns:a16="http://schemas.microsoft.com/office/drawing/2014/main" id="{06587C38-8488-42C7-A155-96601DB8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5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237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Rectangle 156">
            <a:extLst>
              <a:ext uri="{FF2B5EF4-FFF2-40B4-BE49-F238E27FC236}">
                <a16:creationId xmlns="" xmlns:a16="http://schemas.microsoft.com/office/drawing/2014/main" id="{59FF41B0-CD00-4FCF-878B-8FA89307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4163" y="497289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0000FF"/>
                </a:solidFill>
                <a:latin typeface="Arial Narrow" panose="020B0606020202030204" pitchFamily="34" charset="0"/>
              </a:rPr>
              <a:t>211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Rectangle 157">
            <a:extLst>
              <a:ext uri="{FF2B5EF4-FFF2-40B4-BE49-F238E27FC236}">
                <a16:creationId xmlns="" xmlns:a16="http://schemas.microsoft.com/office/drawing/2014/main" id="{4E176C6A-398E-4A48-A96B-4F969A1A8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215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Rectangle 158">
            <a:extLst>
              <a:ext uri="{FF2B5EF4-FFF2-40B4-BE49-F238E27FC236}">
                <a16:creationId xmlns="" xmlns:a16="http://schemas.microsoft.com/office/drawing/2014/main" id="{E5F35699-B049-4728-92B2-32B09B87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209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Rectangle 159">
            <a:extLst>
              <a:ext uri="{FF2B5EF4-FFF2-40B4-BE49-F238E27FC236}">
                <a16:creationId xmlns="" xmlns:a16="http://schemas.microsoft.com/office/drawing/2014/main" id="{DF98E43D-8E09-4A65-94E6-B48468FC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208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Rectangle 160">
            <a:extLst>
              <a:ext uri="{FF2B5EF4-FFF2-40B4-BE49-F238E27FC236}">
                <a16:creationId xmlns="" xmlns:a16="http://schemas.microsoft.com/office/drawing/2014/main" id="{4E420451-019D-4296-A3CF-7CD989D8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206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Rectangle 161">
            <a:extLst>
              <a:ext uri="{FF2B5EF4-FFF2-40B4-BE49-F238E27FC236}">
                <a16:creationId xmlns="" xmlns:a16="http://schemas.microsoft.com/office/drawing/2014/main" id="{9BF88994-9945-4405-B61D-09298EAB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0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203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Rectangle 162">
            <a:extLst>
              <a:ext uri="{FF2B5EF4-FFF2-40B4-BE49-F238E27FC236}">
                <a16:creationId xmlns="" xmlns:a16="http://schemas.microsoft.com/office/drawing/2014/main" id="{FA6B6B44-450E-42A1-AD89-06B21A27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198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Rectangle 163">
            <a:extLst>
              <a:ext uri="{FF2B5EF4-FFF2-40B4-BE49-F238E27FC236}">
                <a16:creationId xmlns="" xmlns:a16="http://schemas.microsoft.com/office/drawing/2014/main" id="{37E529D8-9579-462E-8BB9-0DFF5493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3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196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Rectangle 164">
            <a:extLst>
              <a:ext uri="{FF2B5EF4-FFF2-40B4-BE49-F238E27FC236}">
                <a16:creationId xmlns="" xmlns:a16="http://schemas.microsoft.com/office/drawing/2014/main" id="{C59FBDD2-06D4-4958-A10B-6556C0F4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5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192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3" name="Rectangle 165">
            <a:extLst>
              <a:ext uri="{FF2B5EF4-FFF2-40B4-BE49-F238E27FC236}">
                <a16:creationId xmlns="" xmlns:a16="http://schemas.microsoft.com/office/drawing/2014/main" id="{E0E11F40-64FC-40F0-9D5C-0E74654F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4163" y="5106249"/>
            <a:ext cx="1394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dirty="0">
                <a:solidFill>
                  <a:srgbClr val="FF6347"/>
                </a:solidFill>
                <a:latin typeface="Arial Narrow" panose="020B0606020202030204" pitchFamily="34" charset="0"/>
              </a:rPr>
              <a:t>162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4" name="Rectangle 167">
            <a:extLst>
              <a:ext uri="{FF2B5EF4-FFF2-40B4-BE49-F238E27FC236}">
                <a16:creationId xmlns="" xmlns:a16="http://schemas.microsoft.com/office/drawing/2014/main" id="{EE0A4E98-6667-4293-92A7-A7597C74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5106249"/>
            <a:ext cx="31739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FF6347"/>
                </a:solidFill>
                <a:latin typeface="Arial Narrow" panose="020B0606020202030204" pitchFamily="34" charset="0"/>
              </a:rPr>
              <a:t>Suboptimal</a:t>
            </a:r>
            <a:endParaRPr lang="ko-KR" altLang="ko-KR" dirty="0">
              <a:solidFill>
                <a:srgbClr val="FF6347"/>
              </a:solidFill>
              <a:latin typeface="Arial Narrow" panose="020B0606020202030204" pitchFamily="34" charset="0"/>
            </a:endParaRPr>
          </a:p>
        </p:txBody>
      </p:sp>
      <p:sp>
        <p:nvSpPr>
          <p:cNvPr id="135" name="Rectangle 168">
            <a:extLst>
              <a:ext uri="{FF2B5EF4-FFF2-40B4-BE49-F238E27FC236}">
                <a16:creationId xmlns="" xmlns:a16="http://schemas.microsoft.com/office/drawing/2014/main" id="{F55DBE89-C9A6-46E6-8E01-E25EA3BE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4972899"/>
            <a:ext cx="2196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0000FF"/>
                </a:solidFill>
                <a:latin typeface="Arial Narrow" panose="020B0606020202030204" pitchFamily="34" charset="0"/>
              </a:rPr>
              <a:t>Optimal</a:t>
            </a:r>
            <a:endParaRPr lang="ko-KR" altLang="ko-KR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Rectangle 169">
            <a:extLst>
              <a:ext uri="{FF2B5EF4-FFF2-40B4-BE49-F238E27FC236}">
                <a16:creationId xmlns="" xmlns:a16="http://schemas.microsoft.com/office/drawing/2014/main" id="{410F1E1C-84A0-4823-85B2-962DFA65C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833199"/>
            <a:ext cx="913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600" dirty="0">
                <a:solidFill>
                  <a:srgbClr val="000000"/>
                </a:solidFill>
                <a:latin typeface="Arial Narrow" panose="020B0606020202030204" pitchFamily="34" charset="0"/>
              </a:rPr>
              <a:t>MT</a:t>
            </a:r>
            <a:endParaRPr lang="ko-KR" altLang="ko-K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Rectangle 97">
            <a:extLst>
              <a:ext uri="{FF2B5EF4-FFF2-40B4-BE49-F238E27FC236}">
                <a16:creationId xmlns="" xmlns:a16="http://schemas.microsoft.com/office/drawing/2014/main" id="{F9C02873-56F1-4F9A-82D7-A626C43F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166" y="4688737"/>
            <a:ext cx="4071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r>
              <a:rPr lang="en-US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o.</a:t>
            </a:r>
            <a:r>
              <a:rPr lang="ko-KR" altLang="ko-KR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at risk</a:t>
            </a:r>
            <a:endParaRPr lang="ko-KR" altLang="ko-KR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8" name="Rectangle 39">
            <a:extLst>
              <a:ext uri="{FF2B5EF4-FFF2-40B4-BE49-F238E27FC236}">
                <a16:creationId xmlns="" xmlns:a16="http://schemas.microsoft.com/office/drawing/2014/main" id="{96E18E2B-A947-4456-9A27-D9FCF7C47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403" y="4523294"/>
            <a:ext cx="127278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Months after Randomization</a:t>
            </a:r>
            <a:endParaRPr lang="ko-KR" altLang="ko-K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DABADE7-64B0-429C-9455-085633375A7E}"/>
              </a:ext>
            </a:extLst>
          </p:cNvPr>
          <p:cNvSpPr txBox="1"/>
          <p:nvPr/>
        </p:nvSpPr>
        <p:spPr>
          <a:xfrm>
            <a:off x="4880726" y="2578331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Optimal PCI 12.3%</a:t>
            </a:r>
            <a:endParaRPr lang="ko-KR" altLang="en-US" sz="900" b="1" dirty="0"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83BFC76B-3B44-4E3B-B5A8-917759A278B9}"/>
              </a:ext>
            </a:extLst>
          </p:cNvPr>
          <p:cNvSpPr txBox="1"/>
          <p:nvPr/>
        </p:nvSpPr>
        <p:spPr>
          <a:xfrm>
            <a:off x="4726265" y="3440792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Medical treatment 5.0%</a:t>
            </a:r>
            <a:endParaRPr lang="ko-KR" altLang="en-US" sz="9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08126E6-0638-4A58-A7A9-157AF5880FF8}"/>
              </a:ext>
            </a:extLst>
          </p:cNvPr>
          <p:cNvSpPr txBox="1"/>
          <p:nvPr/>
        </p:nvSpPr>
        <p:spPr>
          <a:xfrm>
            <a:off x="10872794" y="2900568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FF634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Suboptimal PCI 9.8%</a:t>
            </a:r>
            <a:endParaRPr lang="ko-KR" altLang="en-US" sz="900" b="1" dirty="0">
              <a:solidFill>
                <a:srgbClr val="FF634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485A4CB8-EC19-4272-896C-26EC5DD5948B}"/>
              </a:ext>
            </a:extLst>
          </p:cNvPr>
          <p:cNvSpPr txBox="1"/>
          <p:nvPr/>
        </p:nvSpPr>
        <p:spPr>
          <a:xfrm>
            <a:off x="11046127" y="3089009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Optimal PCI 8.5%</a:t>
            </a:r>
            <a:endParaRPr lang="ko-KR" altLang="en-US" sz="900" b="1" dirty="0"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9B170D96-A4A7-4A4F-AFEA-C3ECD92586D4}"/>
              </a:ext>
            </a:extLst>
          </p:cNvPr>
          <p:cNvSpPr txBox="1"/>
          <p:nvPr/>
        </p:nvSpPr>
        <p:spPr>
          <a:xfrm>
            <a:off x="4752604" y="3041900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b="1" dirty="0">
                <a:solidFill>
                  <a:srgbClr val="FF634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Suboptimal PCI 11.8%</a:t>
            </a:r>
            <a:endParaRPr lang="ko-KR" altLang="en-US" sz="900" b="1" dirty="0">
              <a:solidFill>
                <a:srgbClr val="FF634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D9E5FF32-E7B6-4A80-9A74-7F83E23942B1}"/>
              </a:ext>
            </a:extLst>
          </p:cNvPr>
          <p:cNvSpPr txBox="1"/>
          <p:nvPr/>
        </p:nvSpPr>
        <p:spPr>
          <a:xfrm>
            <a:off x="10794007" y="3637800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Medical treatment 5.9%</a:t>
            </a:r>
            <a:endParaRPr lang="ko-KR" altLang="en-US" sz="9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849A462A-91E4-4D43-B292-DC502AA51A95}"/>
              </a:ext>
            </a:extLst>
          </p:cNvPr>
          <p:cNvSpPr txBox="1"/>
          <p:nvPr/>
        </p:nvSpPr>
        <p:spPr>
          <a:xfrm>
            <a:off x="2264260" y="1913801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FFR-guided PCI</a:t>
            </a:r>
            <a:endParaRPr lang="ko-KR" altLang="en-US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38BC57B-4D92-4BB2-941A-4CC0DA736422}"/>
              </a:ext>
            </a:extLst>
          </p:cNvPr>
          <p:cNvSpPr txBox="1"/>
          <p:nvPr/>
        </p:nvSpPr>
        <p:spPr>
          <a:xfrm>
            <a:off x="8255425" y="1913801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IVUS-guided PCI</a:t>
            </a:r>
            <a:endParaRPr lang="ko-KR" altLang="en-US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2FE2D8-3802-4CE5-B45A-7EC00DCBD4DB}"/>
              </a:ext>
            </a:extLst>
          </p:cNvPr>
          <p:cNvSpPr txBox="1"/>
          <p:nvPr/>
        </p:nvSpPr>
        <p:spPr>
          <a:xfrm>
            <a:off x="776252" y="2545947"/>
            <a:ext cx="213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p-value = 0.001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8C0C5462-07DA-4A0C-8CCA-27B7291A97CB}"/>
              </a:ext>
            </a:extLst>
          </p:cNvPr>
          <p:cNvSpPr txBox="1"/>
          <p:nvPr/>
        </p:nvSpPr>
        <p:spPr>
          <a:xfrm>
            <a:off x="6931996" y="2542320"/>
            <a:ext cx="213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p-value = 0.212</a:t>
            </a:r>
          </a:p>
        </p:txBody>
      </p:sp>
    </p:spTree>
    <p:extLst>
      <p:ext uri="{BB962C8B-B14F-4D97-AF65-F5344CB8AC3E}">
        <p14:creationId xmlns:p14="http://schemas.microsoft.com/office/powerpoint/2010/main" val="38785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="" xmlns:a16="http://schemas.microsoft.com/office/drawing/2014/main" id="{DA35A90A-8B96-4B1A-8DC1-889C520B4292}"/>
              </a:ext>
            </a:extLst>
          </p:cNvPr>
          <p:cNvSpPr txBox="1">
            <a:spLocks/>
          </p:cNvSpPr>
          <p:nvPr/>
        </p:nvSpPr>
        <p:spPr>
          <a:xfrm>
            <a:off x="0" y="-19753"/>
            <a:ext cx="12192000" cy="68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Subgroup Analysis</a:t>
            </a:r>
          </a:p>
        </p:txBody>
      </p:sp>
      <p:graphicFrame>
        <p:nvGraphicFramePr>
          <p:cNvPr id="8" name="표 8">
            <a:extLst>
              <a:ext uri="{FF2B5EF4-FFF2-40B4-BE49-F238E27FC236}">
                <a16:creationId xmlns="" xmlns:a16="http://schemas.microsoft.com/office/drawing/2014/main" id="{AA7ED40B-30D8-4B03-AAEE-96C4DA4B50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3209" y="657049"/>
          <a:ext cx="8775704" cy="441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169">
                  <a:extLst>
                    <a:ext uri="{9D8B030D-6E8A-4147-A177-3AD203B41FA5}">
                      <a16:colId xmlns="" xmlns:a16="http://schemas.microsoft.com/office/drawing/2014/main" val="3496954038"/>
                    </a:ext>
                  </a:extLst>
                </a:gridCol>
                <a:gridCol w="1539551">
                  <a:extLst>
                    <a:ext uri="{9D8B030D-6E8A-4147-A177-3AD203B41FA5}">
                      <a16:colId xmlns="" xmlns:a16="http://schemas.microsoft.com/office/drawing/2014/main" val="3083398709"/>
                    </a:ext>
                  </a:extLst>
                </a:gridCol>
                <a:gridCol w="1539551">
                  <a:extLst>
                    <a:ext uri="{9D8B030D-6E8A-4147-A177-3AD203B41FA5}">
                      <a16:colId xmlns="" xmlns:a16="http://schemas.microsoft.com/office/drawing/2014/main" val="2898407571"/>
                    </a:ext>
                  </a:extLst>
                </a:gridCol>
                <a:gridCol w="2277798">
                  <a:extLst>
                    <a:ext uri="{9D8B030D-6E8A-4147-A177-3AD203B41FA5}">
                      <a16:colId xmlns="" xmlns:a16="http://schemas.microsoft.com/office/drawing/2014/main" val="3874997702"/>
                    </a:ext>
                  </a:extLst>
                </a:gridCol>
                <a:gridCol w="1572635">
                  <a:extLst>
                    <a:ext uri="{9D8B030D-6E8A-4147-A177-3AD203B41FA5}">
                      <a16:colId xmlns="" xmlns:a16="http://schemas.microsoft.com/office/drawing/2014/main" val="1005604723"/>
                    </a:ext>
                  </a:extLst>
                </a:gridCol>
              </a:tblGrid>
              <a:tr h="428892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FFR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group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(events/patients)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IVUS group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(events/patients)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Hazard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Ratio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(95% CI)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8887691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en-US" altLang="ko-KR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en-US" altLang="ko-KR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6430629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&lt; 65 years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29/376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26/397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1.19 (0.70-2.02)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2603529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≥ </a:t>
                      </a: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65 years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38/462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45/447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0.82 (0.53-1.26)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5320450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1378749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Male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50/584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54/603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0.96 (0.65-1.41)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0726991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Female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17/254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17/241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0.95 (0.49-1.87)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81925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Diabetes</a:t>
                      </a:r>
                      <a:r>
                        <a:rPr lang="en-US" altLang="ko-KR" sz="12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mellitus</a:t>
                      </a: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9509680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25/272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23/282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1.12 (0.64-1.98)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7547675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No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42/566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48/562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0.87 (0.58-1.32)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5405387"/>
                  </a:ext>
                </a:extLst>
              </a:tr>
              <a:tr h="220861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lang="en-US" altLang="ko-KR" sz="12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presentation as ACS</a:t>
                      </a: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8135128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25/252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25/244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0.98 (0.56-1.70)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2305352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No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42/586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46/600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0.94 (0.62-1.42)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3958402"/>
                  </a:ext>
                </a:extLst>
              </a:tr>
              <a:tr h="220861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LAD</a:t>
                      </a:r>
                      <a:r>
                        <a:rPr lang="en-US" altLang="ko-KR" sz="12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as the target vessel</a:t>
                      </a: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8316532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40/573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45/554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0.86 (0.56-1.32)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6125122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No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27/265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26/290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1.15 (0.67-1.97)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1721834"/>
                  </a:ext>
                </a:extLst>
              </a:tr>
              <a:tr h="220861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Multivessel coronary artery disease </a:t>
                      </a: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7692538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53/445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46/430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1.13 (0.76-1.67)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6254638"/>
                  </a:ext>
                </a:extLst>
              </a:tr>
              <a:tr h="220861"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   No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14/393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25/414</a:t>
                      </a:r>
                      <a:endParaRPr lang="ko-KR" altLang="en-US" sz="12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endParaRPr lang="ko-KR" altLang="en-US" sz="100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7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2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0.59 (0.30-1.13)</a:t>
                      </a:r>
                      <a:endParaRPr lang="ko-KR" altLang="en-US" sz="1200" b="0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2249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DE48E8-71F0-4F5B-B7FB-4C36F8D72835}"/>
              </a:ext>
            </a:extLst>
          </p:cNvPr>
          <p:cNvSpPr txBox="1"/>
          <p:nvPr/>
        </p:nvSpPr>
        <p:spPr>
          <a:xfrm>
            <a:off x="4610094" y="5541019"/>
            <a:ext cx="1790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FFR-guided PCI better</a:t>
            </a:r>
            <a:endParaRPr lang="ko-KR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C10322-A0D9-4AFC-ABA5-B3A6AA589969}"/>
              </a:ext>
            </a:extLst>
          </p:cNvPr>
          <p:cNvSpPr txBox="1"/>
          <p:nvPr/>
        </p:nvSpPr>
        <p:spPr>
          <a:xfrm>
            <a:off x="6543642" y="5541019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IVUS-guided PCI better</a:t>
            </a:r>
            <a:endParaRPr lang="ko-KR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화살표 연결선 8">
            <a:extLst>
              <a:ext uri="{FF2B5EF4-FFF2-40B4-BE49-F238E27FC236}">
                <a16:creationId xmlns="" xmlns:a16="http://schemas.microsoft.com/office/drawing/2014/main" id="{C11B764B-6C88-4AC2-874A-2C55968484A7}"/>
              </a:ext>
            </a:extLst>
          </p:cNvPr>
          <p:cNvCxnSpPr>
            <a:cxnSpLocks/>
          </p:cNvCxnSpPr>
          <p:nvPr/>
        </p:nvCxnSpPr>
        <p:spPr>
          <a:xfrm>
            <a:off x="6564260" y="5558026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8">
            <a:extLst>
              <a:ext uri="{FF2B5EF4-FFF2-40B4-BE49-F238E27FC236}">
                <a16:creationId xmlns="" xmlns:a16="http://schemas.microsoft.com/office/drawing/2014/main" id="{C11B764B-6C88-4AC2-874A-2C55968484A7}"/>
              </a:ext>
            </a:extLst>
          </p:cNvPr>
          <p:cNvCxnSpPr>
            <a:cxnSpLocks/>
          </p:cNvCxnSpPr>
          <p:nvPr/>
        </p:nvCxnSpPr>
        <p:spPr>
          <a:xfrm flipH="1">
            <a:off x="5463995" y="5558026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6459886" y="1092818"/>
            <a:ext cx="0" cy="4068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차트 13">
            <a:extLst>
              <a:ext uri="{FF2B5EF4-FFF2-40B4-BE49-F238E27FC236}">
                <a16:creationId xmlns="" xmlns:a16="http://schemas.microsoft.com/office/drawing/2014/main" id="{530195C4-FC4F-47F3-AF71-78F41C52EEB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40540" y="506151"/>
          <a:ext cx="2250000" cy="509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A744C2F5-7513-4CEF-9C0F-CA42597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664" y="2254597"/>
            <a:ext cx="3163247" cy="118150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ko-KR" sz="2000" b="1" i="1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No significant interaction between the treatment effect and key subgroups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68C404A-C4F5-4C08-8D5C-770EE44C7C2E}"/>
              </a:ext>
            </a:extLst>
          </p:cNvPr>
          <p:cNvSpPr txBox="1"/>
          <p:nvPr/>
        </p:nvSpPr>
        <p:spPr>
          <a:xfrm>
            <a:off x="9899416" y="223543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8.7%</a:t>
            </a:r>
            <a:endParaRPr lang="ko-KR" altLang="en-US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8B410F7-D652-44DD-A9E6-D5073B182E8A}"/>
              </a:ext>
            </a:extLst>
          </p:cNvPr>
          <p:cNvSpPr txBox="1"/>
          <p:nvPr/>
        </p:nvSpPr>
        <p:spPr>
          <a:xfrm>
            <a:off x="9899415" y="267488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8.2%</a:t>
            </a:r>
            <a:endParaRPr lang="ko-KR" altLang="en-US" sz="1600" b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709FD8AC-E445-4A0A-9350-6B7CC51E4174}"/>
              </a:ext>
            </a:extLst>
          </p:cNvPr>
          <p:cNvSpPr>
            <a:spLocks/>
          </p:cNvSpPr>
          <p:nvPr/>
        </p:nvSpPr>
        <p:spPr bwMode="auto">
          <a:xfrm>
            <a:off x="2733676" y="2550281"/>
            <a:ext cx="7192962" cy="1807864"/>
          </a:xfrm>
          <a:custGeom>
            <a:avLst/>
            <a:gdLst>
              <a:gd name="T0" fmla="*/ 26 w 711"/>
              <a:gd name="T1" fmla="*/ 160 h 179"/>
              <a:gd name="T2" fmla="*/ 30 w 711"/>
              <a:gd name="T3" fmla="*/ 160 h 179"/>
              <a:gd name="T4" fmla="*/ 41 w 711"/>
              <a:gd name="T5" fmla="*/ 157 h 179"/>
              <a:gd name="T6" fmla="*/ 86 w 711"/>
              <a:gd name="T7" fmla="*/ 152 h 179"/>
              <a:gd name="T8" fmla="*/ 131 w 711"/>
              <a:gd name="T9" fmla="*/ 147 h 179"/>
              <a:gd name="T10" fmla="*/ 198 w 711"/>
              <a:gd name="T11" fmla="*/ 142 h 179"/>
              <a:gd name="T12" fmla="*/ 232 w 711"/>
              <a:gd name="T13" fmla="*/ 137 h 179"/>
              <a:gd name="T14" fmla="*/ 260 w 711"/>
              <a:gd name="T15" fmla="*/ 132 h 179"/>
              <a:gd name="T16" fmla="*/ 272 w 711"/>
              <a:gd name="T17" fmla="*/ 127 h 179"/>
              <a:gd name="T18" fmla="*/ 295 w 711"/>
              <a:gd name="T19" fmla="*/ 122 h 179"/>
              <a:gd name="T20" fmla="*/ 344 w 711"/>
              <a:gd name="T21" fmla="*/ 117 h 179"/>
              <a:gd name="T22" fmla="*/ 348 w 711"/>
              <a:gd name="T23" fmla="*/ 112 h 179"/>
              <a:gd name="T24" fmla="*/ 359 w 711"/>
              <a:gd name="T25" fmla="*/ 107 h 179"/>
              <a:gd name="T26" fmla="*/ 380 w 711"/>
              <a:gd name="T27" fmla="*/ 104 h 179"/>
              <a:gd name="T28" fmla="*/ 385 w 711"/>
              <a:gd name="T29" fmla="*/ 96 h 179"/>
              <a:gd name="T30" fmla="*/ 389 w 711"/>
              <a:gd name="T31" fmla="*/ 91 h 179"/>
              <a:gd name="T32" fmla="*/ 397 w 711"/>
              <a:gd name="T33" fmla="*/ 86 h 179"/>
              <a:gd name="T34" fmla="*/ 401 w 711"/>
              <a:gd name="T35" fmla="*/ 81 h 179"/>
              <a:gd name="T36" fmla="*/ 426 w 711"/>
              <a:gd name="T37" fmla="*/ 76 h 179"/>
              <a:gd name="T38" fmla="*/ 443 w 711"/>
              <a:gd name="T39" fmla="*/ 70 h 179"/>
              <a:gd name="T40" fmla="*/ 450 w 711"/>
              <a:gd name="T41" fmla="*/ 65 h 179"/>
              <a:gd name="T42" fmla="*/ 454 w 711"/>
              <a:gd name="T43" fmla="*/ 60 h 179"/>
              <a:gd name="T44" fmla="*/ 505 w 711"/>
              <a:gd name="T45" fmla="*/ 55 h 179"/>
              <a:gd name="T46" fmla="*/ 531 w 711"/>
              <a:gd name="T47" fmla="*/ 49 h 179"/>
              <a:gd name="T48" fmla="*/ 548 w 711"/>
              <a:gd name="T49" fmla="*/ 41 h 179"/>
              <a:gd name="T50" fmla="*/ 569 w 711"/>
              <a:gd name="T51" fmla="*/ 33 h 179"/>
              <a:gd name="T52" fmla="*/ 576 w 711"/>
              <a:gd name="T53" fmla="*/ 28 h 179"/>
              <a:gd name="T54" fmla="*/ 590 w 711"/>
              <a:gd name="T55" fmla="*/ 23 h 179"/>
              <a:gd name="T56" fmla="*/ 626 w 711"/>
              <a:gd name="T57" fmla="*/ 17 h 179"/>
              <a:gd name="T58" fmla="*/ 651 w 711"/>
              <a:gd name="T59" fmla="*/ 12 h 179"/>
              <a:gd name="T60" fmla="*/ 655 w 711"/>
              <a:gd name="T61" fmla="*/ 9 h 179"/>
              <a:gd name="T62" fmla="*/ 662 w 711"/>
              <a:gd name="T63" fmla="*/ 6 h 179"/>
              <a:gd name="T64" fmla="*/ 666 w 711"/>
              <a:gd name="T65" fmla="*/ 6 h 179"/>
              <a:gd name="T66" fmla="*/ 668 w 711"/>
              <a:gd name="T67" fmla="*/ 6 h 179"/>
              <a:gd name="T68" fmla="*/ 671 w 711"/>
              <a:gd name="T69" fmla="*/ 6 h 179"/>
              <a:gd name="T70" fmla="*/ 675 w 711"/>
              <a:gd name="T71" fmla="*/ 6 h 179"/>
              <a:gd name="T72" fmla="*/ 677 w 711"/>
              <a:gd name="T73" fmla="*/ 6 h 179"/>
              <a:gd name="T74" fmla="*/ 680 w 711"/>
              <a:gd name="T75" fmla="*/ 6 h 179"/>
              <a:gd name="T76" fmla="*/ 682 w 711"/>
              <a:gd name="T77" fmla="*/ 6 h 179"/>
              <a:gd name="T78" fmla="*/ 684 w 711"/>
              <a:gd name="T79" fmla="*/ 6 h 179"/>
              <a:gd name="T80" fmla="*/ 686 w 711"/>
              <a:gd name="T81" fmla="*/ 6 h 179"/>
              <a:gd name="T82" fmla="*/ 688 w 711"/>
              <a:gd name="T83" fmla="*/ 6 h 179"/>
              <a:gd name="T84" fmla="*/ 691 w 711"/>
              <a:gd name="T85" fmla="*/ 6 h 179"/>
              <a:gd name="T86" fmla="*/ 692 w 711"/>
              <a:gd name="T87" fmla="*/ 6 h 179"/>
              <a:gd name="T88" fmla="*/ 695 w 711"/>
              <a:gd name="T89" fmla="*/ 4 h 179"/>
              <a:gd name="T90" fmla="*/ 697 w 711"/>
              <a:gd name="T91" fmla="*/ 4 h 179"/>
              <a:gd name="T92" fmla="*/ 699 w 711"/>
              <a:gd name="T93" fmla="*/ 4 h 179"/>
              <a:gd name="T94" fmla="*/ 702 w 711"/>
              <a:gd name="T95" fmla="*/ 4 h 179"/>
              <a:gd name="T96" fmla="*/ 704 w 711"/>
              <a:gd name="T97" fmla="*/ 4 h 179"/>
              <a:gd name="T98" fmla="*/ 706 w 711"/>
              <a:gd name="T99" fmla="*/ 4 h 179"/>
              <a:gd name="T100" fmla="*/ 708 w 711"/>
              <a:gd name="T101" fmla="*/ 4 h 179"/>
              <a:gd name="T102" fmla="*/ 710 w 711"/>
              <a:gd name="T103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1" h="179">
                <a:moveTo>
                  <a:pt x="0" y="179"/>
                </a:moveTo>
                <a:lnTo>
                  <a:pt x="1" y="179"/>
                </a:lnTo>
                <a:lnTo>
                  <a:pt x="1" y="160"/>
                </a:lnTo>
                <a:lnTo>
                  <a:pt x="26" y="160"/>
                </a:lnTo>
                <a:lnTo>
                  <a:pt x="26" y="160"/>
                </a:lnTo>
                <a:lnTo>
                  <a:pt x="29" y="160"/>
                </a:lnTo>
                <a:lnTo>
                  <a:pt x="29" y="160"/>
                </a:lnTo>
                <a:lnTo>
                  <a:pt x="30" y="160"/>
                </a:lnTo>
                <a:lnTo>
                  <a:pt x="30" y="160"/>
                </a:lnTo>
                <a:lnTo>
                  <a:pt x="34" y="160"/>
                </a:lnTo>
                <a:lnTo>
                  <a:pt x="34" y="157"/>
                </a:lnTo>
                <a:lnTo>
                  <a:pt x="41" y="157"/>
                </a:lnTo>
                <a:lnTo>
                  <a:pt x="41" y="155"/>
                </a:lnTo>
                <a:lnTo>
                  <a:pt x="55" y="155"/>
                </a:lnTo>
                <a:lnTo>
                  <a:pt x="55" y="152"/>
                </a:lnTo>
                <a:lnTo>
                  <a:pt x="86" y="152"/>
                </a:lnTo>
                <a:lnTo>
                  <a:pt x="86" y="150"/>
                </a:lnTo>
                <a:lnTo>
                  <a:pt x="95" y="150"/>
                </a:lnTo>
                <a:lnTo>
                  <a:pt x="95" y="147"/>
                </a:lnTo>
                <a:lnTo>
                  <a:pt x="131" y="147"/>
                </a:lnTo>
                <a:lnTo>
                  <a:pt x="131" y="145"/>
                </a:lnTo>
                <a:lnTo>
                  <a:pt x="163" y="145"/>
                </a:lnTo>
                <a:lnTo>
                  <a:pt x="163" y="142"/>
                </a:lnTo>
                <a:lnTo>
                  <a:pt x="198" y="142"/>
                </a:lnTo>
                <a:lnTo>
                  <a:pt x="198" y="140"/>
                </a:lnTo>
                <a:lnTo>
                  <a:pt x="216" y="140"/>
                </a:lnTo>
                <a:lnTo>
                  <a:pt x="216" y="137"/>
                </a:lnTo>
                <a:lnTo>
                  <a:pt x="232" y="137"/>
                </a:lnTo>
                <a:lnTo>
                  <a:pt x="232" y="135"/>
                </a:lnTo>
                <a:lnTo>
                  <a:pt x="253" y="135"/>
                </a:lnTo>
                <a:lnTo>
                  <a:pt x="253" y="132"/>
                </a:lnTo>
                <a:lnTo>
                  <a:pt x="260" y="132"/>
                </a:lnTo>
                <a:lnTo>
                  <a:pt x="260" y="130"/>
                </a:lnTo>
                <a:lnTo>
                  <a:pt x="264" y="130"/>
                </a:lnTo>
                <a:lnTo>
                  <a:pt x="264" y="127"/>
                </a:lnTo>
                <a:lnTo>
                  <a:pt x="272" y="127"/>
                </a:lnTo>
                <a:lnTo>
                  <a:pt x="272" y="124"/>
                </a:lnTo>
                <a:lnTo>
                  <a:pt x="279" y="124"/>
                </a:lnTo>
                <a:lnTo>
                  <a:pt x="279" y="122"/>
                </a:lnTo>
                <a:lnTo>
                  <a:pt x="295" y="122"/>
                </a:lnTo>
                <a:lnTo>
                  <a:pt x="295" y="119"/>
                </a:lnTo>
                <a:lnTo>
                  <a:pt x="319" y="119"/>
                </a:lnTo>
                <a:lnTo>
                  <a:pt x="319" y="117"/>
                </a:lnTo>
                <a:lnTo>
                  <a:pt x="344" y="117"/>
                </a:lnTo>
                <a:lnTo>
                  <a:pt x="344" y="114"/>
                </a:lnTo>
                <a:lnTo>
                  <a:pt x="345" y="114"/>
                </a:lnTo>
                <a:lnTo>
                  <a:pt x="345" y="112"/>
                </a:lnTo>
                <a:lnTo>
                  <a:pt x="348" y="112"/>
                </a:lnTo>
                <a:lnTo>
                  <a:pt x="348" y="109"/>
                </a:lnTo>
                <a:lnTo>
                  <a:pt x="357" y="109"/>
                </a:lnTo>
                <a:lnTo>
                  <a:pt x="357" y="107"/>
                </a:lnTo>
                <a:lnTo>
                  <a:pt x="359" y="107"/>
                </a:lnTo>
                <a:lnTo>
                  <a:pt x="359" y="104"/>
                </a:lnTo>
                <a:lnTo>
                  <a:pt x="362" y="104"/>
                </a:lnTo>
                <a:lnTo>
                  <a:pt x="362" y="104"/>
                </a:lnTo>
                <a:lnTo>
                  <a:pt x="380" y="104"/>
                </a:lnTo>
                <a:lnTo>
                  <a:pt x="380" y="101"/>
                </a:lnTo>
                <a:lnTo>
                  <a:pt x="381" y="101"/>
                </a:lnTo>
                <a:lnTo>
                  <a:pt x="381" y="96"/>
                </a:lnTo>
                <a:lnTo>
                  <a:pt x="385" y="96"/>
                </a:lnTo>
                <a:lnTo>
                  <a:pt x="385" y="94"/>
                </a:lnTo>
                <a:lnTo>
                  <a:pt x="386" y="94"/>
                </a:lnTo>
                <a:lnTo>
                  <a:pt x="386" y="91"/>
                </a:lnTo>
                <a:lnTo>
                  <a:pt x="389" y="91"/>
                </a:lnTo>
                <a:lnTo>
                  <a:pt x="389" y="89"/>
                </a:lnTo>
                <a:lnTo>
                  <a:pt x="390" y="89"/>
                </a:lnTo>
                <a:lnTo>
                  <a:pt x="390" y="86"/>
                </a:lnTo>
                <a:lnTo>
                  <a:pt x="397" y="86"/>
                </a:lnTo>
                <a:lnTo>
                  <a:pt x="397" y="83"/>
                </a:lnTo>
                <a:lnTo>
                  <a:pt x="399" y="83"/>
                </a:lnTo>
                <a:lnTo>
                  <a:pt x="399" y="81"/>
                </a:lnTo>
                <a:lnTo>
                  <a:pt x="401" y="81"/>
                </a:lnTo>
                <a:lnTo>
                  <a:pt x="401" y="78"/>
                </a:lnTo>
                <a:lnTo>
                  <a:pt x="404" y="78"/>
                </a:lnTo>
                <a:lnTo>
                  <a:pt x="404" y="76"/>
                </a:lnTo>
                <a:lnTo>
                  <a:pt x="426" y="76"/>
                </a:lnTo>
                <a:lnTo>
                  <a:pt x="426" y="73"/>
                </a:lnTo>
                <a:lnTo>
                  <a:pt x="437" y="73"/>
                </a:lnTo>
                <a:lnTo>
                  <a:pt x="437" y="70"/>
                </a:lnTo>
                <a:lnTo>
                  <a:pt x="443" y="70"/>
                </a:lnTo>
                <a:lnTo>
                  <a:pt x="443" y="68"/>
                </a:lnTo>
                <a:lnTo>
                  <a:pt x="445" y="68"/>
                </a:lnTo>
                <a:lnTo>
                  <a:pt x="445" y="65"/>
                </a:lnTo>
                <a:lnTo>
                  <a:pt x="450" y="65"/>
                </a:lnTo>
                <a:lnTo>
                  <a:pt x="450" y="62"/>
                </a:lnTo>
                <a:lnTo>
                  <a:pt x="452" y="62"/>
                </a:lnTo>
                <a:lnTo>
                  <a:pt x="452" y="60"/>
                </a:lnTo>
                <a:lnTo>
                  <a:pt x="454" y="60"/>
                </a:lnTo>
                <a:lnTo>
                  <a:pt x="454" y="57"/>
                </a:lnTo>
                <a:lnTo>
                  <a:pt x="500" y="57"/>
                </a:lnTo>
                <a:lnTo>
                  <a:pt x="500" y="55"/>
                </a:lnTo>
                <a:lnTo>
                  <a:pt x="505" y="55"/>
                </a:lnTo>
                <a:lnTo>
                  <a:pt x="505" y="52"/>
                </a:lnTo>
                <a:lnTo>
                  <a:pt x="517" y="52"/>
                </a:lnTo>
                <a:lnTo>
                  <a:pt x="517" y="49"/>
                </a:lnTo>
                <a:lnTo>
                  <a:pt x="531" y="49"/>
                </a:lnTo>
                <a:lnTo>
                  <a:pt x="531" y="44"/>
                </a:lnTo>
                <a:lnTo>
                  <a:pt x="539" y="44"/>
                </a:lnTo>
                <a:lnTo>
                  <a:pt x="539" y="41"/>
                </a:lnTo>
                <a:lnTo>
                  <a:pt x="548" y="41"/>
                </a:lnTo>
                <a:lnTo>
                  <a:pt x="548" y="36"/>
                </a:lnTo>
                <a:lnTo>
                  <a:pt x="568" y="36"/>
                </a:lnTo>
                <a:lnTo>
                  <a:pt x="568" y="33"/>
                </a:lnTo>
                <a:lnTo>
                  <a:pt x="569" y="33"/>
                </a:lnTo>
                <a:lnTo>
                  <a:pt x="569" y="31"/>
                </a:lnTo>
                <a:lnTo>
                  <a:pt x="572" y="31"/>
                </a:lnTo>
                <a:lnTo>
                  <a:pt x="572" y="28"/>
                </a:lnTo>
                <a:lnTo>
                  <a:pt x="576" y="28"/>
                </a:lnTo>
                <a:lnTo>
                  <a:pt x="576" y="25"/>
                </a:lnTo>
                <a:lnTo>
                  <a:pt x="586" y="25"/>
                </a:lnTo>
                <a:lnTo>
                  <a:pt x="586" y="23"/>
                </a:lnTo>
                <a:lnTo>
                  <a:pt x="590" y="23"/>
                </a:lnTo>
                <a:lnTo>
                  <a:pt x="590" y="20"/>
                </a:lnTo>
                <a:lnTo>
                  <a:pt x="599" y="20"/>
                </a:lnTo>
                <a:lnTo>
                  <a:pt x="599" y="17"/>
                </a:lnTo>
                <a:lnTo>
                  <a:pt x="626" y="17"/>
                </a:lnTo>
                <a:lnTo>
                  <a:pt x="626" y="15"/>
                </a:lnTo>
                <a:lnTo>
                  <a:pt x="627" y="15"/>
                </a:lnTo>
                <a:lnTo>
                  <a:pt x="627" y="12"/>
                </a:lnTo>
                <a:lnTo>
                  <a:pt x="651" y="12"/>
                </a:lnTo>
                <a:lnTo>
                  <a:pt x="651" y="9"/>
                </a:lnTo>
                <a:lnTo>
                  <a:pt x="653" y="9"/>
                </a:lnTo>
                <a:lnTo>
                  <a:pt x="653" y="9"/>
                </a:lnTo>
                <a:lnTo>
                  <a:pt x="655" y="9"/>
                </a:lnTo>
                <a:lnTo>
                  <a:pt x="655" y="6"/>
                </a:lnTo>
                <a:lnTo>
                  <a:pt x="658" y="6"/>
                </a:lnTo>
                <a:lnTo>
                  <a:pt x="658" y="6"/>
                </a:lnTo>
                <a:lnTo>
                  <a:pt x="662" y="6"/>
                </a:lnTo>
                <a:lnTo>
                  <a:pt x="662" y="6"/>
                </a:lnTo>
                <a:lnTo>
                  <a:pt x="665" y="6"/>
                </a:lnTo>
                <a:lnTo>
                  <a:pt x="665" y="6"/>
                </a:lnTo>
                <a:lnTo>
                  <a:pt x="666" y="6"/>
                </a:lnTo>
                <a:lnTo>
                  <a:pt x="666" y="6"/>
                </a:lnTo>
                <a:lnTo>
                  <a:pt x="667" y="6"/>
                </a:lnTo>
                <a:lnTo>
                  <a:pt x="667" y="6"/>
                </a:lnTo>
                <a:lnTo>
                  <a:pt x="668" y="6"/>
                </a:lnTo>
                <a:lnTo>
                  <a:pt x="668" y="6"/>
                </a:lnTo>
                <a:lnTo>
                  <a:pt x="669" y="6"/>
                </a:lnTo>
                <a:lnTo>
                  <a:pt x="669" y="6"/>
                </a:lnTo>
                <a:lnTo>
                  <a:pt x="671" y="6"/>
                </a:lnTo>
                <a:lnTo>
                  <a:pt x="671" y="6"/>
                </a:lnTo>
                <a:lnTo>
                  <a:pt x="674" y="6"/>
                </a:lnTo>
                <a:lnTo>
                  <a:pt x="674" y="6"/>
                </a:lnTo>
                <a:lnTo>
                  <a:pt x="675" y="6"/>
                </a:lnTo>
                <a:lnTo>
                  <a:pt x="675" y="6"/>
                </a:lnTo>
                <a:lnTo>
                  <a:pt x="676" y="6"/>
                </a:lnTo>
                <a:lnTo>
                  <a:pt x="676" y="6"/>
                </a:lnTo>
                <a:lnTo>
                  <a:pt x="677" y="6"/>
                </a:lnTo>
                <a:lnTo>
                  <a:pt x="677" y="6"/>
                </a:lnTo>
                <a:lnTo>
                  <a:pt x="678" y="6"/>
                </a:lnTo>
                <a:lnTo>
                  <a:pt x="678" y="6"/>
                </a:lnTo>
                <a:lnTo>
                  <a:pt x="680" y="6"/>
                </a:lnTo>
                <a:lnTo>
                  <a:pt x="680" y="6"/>
                </a:lnTo>
                <a:lnTo>
                  <a:pt x="681" y="6"/>
                </a:lnTo>
                <a:lnTo>
                  <a:pt x="681" y="6"/>
                </a:lnTo>
                <a:lnTo>
                  <a:pt x="682" y="6"/>
                </a:lnTo>
                <a:lnTo>
                  <a:pt x="682" y="6"/>
                </a:lnTo>
                <a:lnTo>
                  <a:pt x="683" y="6"/>
                </a:lnTo>
                <a:lnTo>
                  <a:pt x="683" y="6"/>
                </a:lnTo>
                <a:lnTo>
                  <a:pt x="684" y="6"/>
                </a:lnTo>
                <a:lnTo>
                  <a:pt x="684" y="6"/>
                </a:lnTo>
                <a:lnTo>
                  <a:pt x="685" y="6"/>
                </a:lnTo>
                <a:lnTo>
                  <a:pt x="685" y="6"/>
                </a:lnTo>
                <a:lnTo>
                  <a:pt x="686" y="6"/>
                </a:lnTo>
                <a:lnTo>
                  <a:pt x="686" y="6"/>
                </a:lnTo>
                <a:lnTo>
                  <a:pt x="687" y="6"/>
                </a:lnTo>
                <a:lnTo>
                  <a:pt x="687" y="6"/>
                </a:lnTo>
                <a:lnTo>
                  <a:pt x="688" y="6"/>
                </a:lnTo>
                <a:lnTo>
                  <a:pt x="688" y="6"/>
                </a:lnTo>
                <a:lnTo>
                  <a:pt x="689" y="6"/>
                </a:lnTo>
                <a:lnTo>
                  <a:pt x="689" y="6"/>
                </a:lnTo>
                <a:lnTo>
                  <a:pt x="691" y="6"/>
                </a:lnTo>
                <a:lnTo>
                  <a:pt x="691" y="6"/>
                </a:lnTo>
                <a:lnTo>
                  <a:pt x="692" y="6"/>
                </a:lnTo>
                <a:lnTo>
                  <a:pt x="692" y="6"/>
                </a:lnTo>
                <a:lnTo>
                  <a:pt x="692" y="6"/>
                </a:lnTo>
                <a:lnTo>
                  <a:pt x="692" y="4"/>
                </a:lnTo>
                <a:lnTo>
                  <a:pt x="694" y="4"/>
                </a:lnTo>
                <a:lnTo>
                  <a:pt x="694" y="4"/>
                </a:lnTo>
                <a:lnTo>
                  <a:pt x="695" y="4"/>
                </a:lnTo>
                <a:lnTo>
                  <a:pt x="695" y="4"/>
                </a:lnTo>
                <a:lnTo>
                  <a:pt x="696" y="4"/>
                </a:lnTo>
                <a:lnTo>
                  <a:pt x="696" y="4"/>
                </a:lnTo>
                <a:lnTo>
                  <a:pt x="697" y="4"/>
                </a:lnTo>
                <a:lnTo>
                  <a:pt x="697" y="4"/>
                </a:lnTo>
                <a:lnTo>
                  <a:pt x="698" y="4"/>
                </a:lnTo>
                <a:lnTo>
                  <a:pt x="698" y="4"/>
                </a:lnTo>
                <a:lnTo>
                  <a:pt x="699" y="4"/>
                </a:lnTo>
                <a:lnTo>
                  <a:pt x="699" y="4"/>
                </a:lnTo>
                <a:lnTo>
                  <a:pt x="700" y="4"/>
                </a:lnTo>
                <a:lnTo>
                  <a:pt x="700" y="4"/>
                </a:lnTo>
                <a:lnTo>
                  <a:pt x="702" y="4"/>
                </a:lnTo>
                <a:lnTo>
                  <a:pt x="702" y="4"/>
                </a:lnTo>
                <a:lnTo>
                  <a:pt x="703" y="4"/>
                </a:lnTo>
                <a:lnTo>
                  <a:pt x="703" y="4"/>
                </a:lnTo>
                <a:lnTo>
                  <a:pt x="704" y="4"/>
                </a:lnTo>
                <a:lnTo>
                  <a:pt x="704" y="4"/>
                </a:lnTo>
                <a:lnTo>
                  <a:pt x="705" y="4"/>
                </a:lnTo>
                <a:lnTo>
                  <a:pt x="705" y="4"/>
                </a:lnTo>
                <a:lnTo>
                  <a:pt x="706" y="4"/>
                </a:lnTo>
                <a:lnTo>
                  <a:pt x="706" y="4"/>
                </a:lnTo>
                <a:lnTo>
                  <a:pt x="707" y="4"/>
                </a:lnTo>
                <a:lnTo>
                  <a:pt x="707" y="4"/>
                </a:lnTo>
                <a:lnTo>
                  <a:pt x="708" y="4"/>
                </a:lnTo>
                <a:lnTo>
                  <a:pt x="708" y="0"/>
                </a:lnTo>
                <a:lnTo>
                  <a:pt x="709" y="0"/>
                </a:lnTo>
                <a:lnTo>
                  <a:pt x="709" y="0"/>
                </a:lnTo>
                <a:lnTo>
                  <a:pt x="710" y="0"/>
                </a:lnTo>
                <a:lnTo>
                  <a:pt x="710" y="0"/>
                </a:lnTo>
                <a:lnTo>
                  <a:pt x="711" y="0"/>
                </a:lnTo>
                <a:lnTo>
                  <a:pt x="711" y="0"/>
                </a:lnTo>
              </a:path>
            </a:pathLst>
          </a:custGeom>
          <a:noFill/>
          <a:ln w="28575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7551CBDF-4FDD-49D8-99A3-78374AD1659E}"/>
              </a:ext>
            </a:extLst>
          </p:cNvPr>
          <p:cNvSpPr>
            <a:spLocks/>
          </p:cNvSpPr>
          <p:nvPr/>
        </p:nvSpPr>
        <p:spPr bwMode="auto">
          <a:xfrm>
            <a:off x="2733676" y="2641011"/>
            <a:ext cx="7192962" cy="1717135"/>
          </a:xfrm>
          <a:custGeom>
            <a:avLst/>
            <a:gdLst>
              <a:gd name="T0" fmla="*/ 1 w 711"/>
              <a:gd name="T1" fmla="*/ 170 h 170"/>
              <a:gd name="T2" fmla="*/ 5 w 711"/>
              <a:gd name="T3" fmla="*/ 146 h 170"/>
              <a:gd name="T4" fmla="*/ 28 w 711"/>
              <a:gd name="T5" fmla="*/ 139 h 170"/>
              <a:gd name="T6" fmla="*/ 34 w 711"/>
              <a:gd name="T7" fmla="*/ 136 h 170"/>
              <a:gd name="T8" fmla="*/ 96 w 711"/>
              <a:gd name="T9" fmla="*/ 134 h 170"/>
              <a:gd name="T10" fmla="*/ 181 w 711"/>
              <a:gd name="T11" fmla="*/ 129 h 170"/>
              <a:gd name="T12" fmla="*/ 243 w 711"/>
              <a:gd name="T13" fmla="*/ 124 h 170"/>
              <a:gd name="T14" fmla="*/ 273 w 711"/>
              <a:gd name="T15" fmla="*/ 116 h 170"/>
              <a:gd name="T16" fmla="*/ 278 w 711"/>
              <a:gd name="T17" fmla="*/ 111 h 170"/>
              <a:gd name="T18" fmla="*/ 307 w 711"/>
              <a:gd name="T19" fmla="*/ 104 h 170"/>
              <a:gd name="T20" fmla="*/ 311 w 711"/>
              <a:gd name="T21" fmla="*/ 99 h 170"/>
              <a:gd name="T22" fmla="*/ 334 w 711"/>
              <a:gd name="T23" fmla="*/ 94 h 170"/>
              <a:gd name="T24" fmla="*/ 343 w 711"/>
              <a:gd name="T25" fmla="*/ 86 h 170"/>
              <a:gd name="T26" fmla="*/ 356 w 711"/>
              <a:gd name="T27" fmla="*/ 81 h 170"/>
              <a:gd name="T28" fmla="*/ 375 w 711"/>
              <a:gd name="T29" fmla="*/ 71 h 170"/>
              <a:gd name="T30" fmla="*/ 385 w 711"/>
              <a:gd name="T31" fmla="*/ 63 h 170"/>
              <a:gd name="T32" fmla="*/ 396 w 711"/>
              <a:gd name="T33" fmla="*/ 58 h 170"/>
              <a:gd name="T34" fmla="*/ 412 w 711"/>
              <a:gd name="T35" fmla="*/ 53 h 170"/>
              <a:gd name="T36" fmla="*/ 445 w 711"/>
              <a:gd name="T37" fmla="*/ 43 h 170"/>
              <a:gd name="T38" fmla="*/ 507 w 711"/>
              <a:gd name="T39" fmla="*/ 37 h 170"/>
              <a:gd name="T40" fmla="*/ 529 w 711"/>
              <a:gd name="T41" fmla="*/ 32 h 170"/>
              <a:gd name="T42" fmla="*/ 545 w 711"/>
              <a:gd name="T43" fmla="*/ 27 h 170"/>
              <a:gd name="T44" fmla="*/ 586 w 711"/>
              <a:gd name="T45" fmla="*/ 22 h 170"/>
              <a:gd name="T46" fmla="*/ 607 w 711"/>
              <a:gd name="T47" fmla="*/ 17 h 170"/>
              <a:gd name="T48" fmla="*/ 622 w 711"/>
              <a:gd name="T49" fmla="*/ 11 h 170"/>
              <a:gd name="T50" fmla="*/ 634 w 711"/>
              <a:gd name="T51" fmla="*/ 9 h 170"/>
              <a:gd name="T52" fmla="*/ 653 w 711"/>
              <a:gd name="T53" fmla="*/ 3 h 170"/>
              <a:gd name="T54" fmla="*/ 656 w 711"/>
              <a:gd name="T55" fmla="*/ 3 h 170"/>
              <a:gd name="T56" fmla="*/ 660 w 711"/>
              <a:gd name="T57" fmla="*/ 3 h 170"/>
              <a:gd name="T58" fmla="*/ 666 w 711"/>
              <a:gd name="T59" fmla="*/ 3 h 170"/>
              <a:gd name="T60" fmla="*/ 669 w 711"/>
              <a:gd name="T61" fmla="*/ 3 h 170"/>
              <a:gd name="T62" fmla="*/ 672 w 711"/>
              <a:gd name="T63" fmla="*/ 3 h 170"/>
              <a:gd name="T64" fmla="*/ 674 w 711"/>
              <a:gd name="T65" fmla="*/ 3 h 170"/>
              <a:gd name="T66" fmla="*/ 676 w 711"/>
              <a:gd name="T67" fmla="*/ 3 h 170"/>
              <a:gd name="T68" fmla="*/ 678 w 711"/>
              <a:gd name="T69" fmla="*/ 3 h 170"/>
              <a:gd name="T70" fmla="*/ 680 w 711"/>
              <a:gd name="T71" fmla="*/ 3 h 170"/>
              <a:gd name="T72" fmla="*/ 683 w 711"/>
              <a:gd name="T73" fmla="*/ 3 h 170"/>
              <a:gd name="T74" fmla="*/ 686 w 711"/>
              <a:gd name="T75" fmla="*/ 3 h 170"/>
              <a:gd name="T76" fmla="*/ 688 w 711"/>
              <a:gd name="T77" fmla="*/ 3 h 170"/>
              <a:gd name="T78" fmla="*/ 690 w 711"/>
              <a:gd name="T79" fmla="*/ 3 h 170"/>
              <a:gd name="T80" fmla="*/ 692 w 711"/>
              <a:gd name="T81" fmla="*/ 3 h 170"/>
              <a:gd name="T82" fmla="*/ 695 w 711"/>
              <a:gd name="T83" fmla="*/ 3 h 170"/>
              <a:gd name="T84" fmla="*/ 698 w 711"/>
              <a:gd name="T85" fmla="*/ 3 h 170"/>
              <a:gd name="T86" fmla="*/ 700 w 711"/>
              <a:gd name="T87" fmla="*/ 3 h 170"/>
              <a:gd name="T88" fmla="*/ 703 w 711"/>
              <a:gd name="T89" fmla="*/ 3 h 170"/>
              <a:gd name="T90" fmla="*/ 705 w 711"/>
              <a:gd name="T91" fmla="*/ 3 h 170"/>
              <a:gd name="T92" fmla="*/ 707 w 711"/>
              <a:gd name="T93" fmla="*/ 3 h 170"/>
              <a:gd name="T94" fmla="*/ 709 w 711"/>
              <a:gd name="T95" fmla="*/ 3 h 170"/>
              <a:gd name="T96" fmla="*/ 711 w 711"/>
              <a:gd name="T9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1" h="170">
                <a:moveTo>
                  <a:pt x="0" y="170"/>
                </a:moveTo>
                <a:lnTo>
                  <a:pt x="0" y="170"/>
                </a:lnTo>
                <a:lnTo>
                  <a:pt x="0" y="170"/>
                </a:lnTo>
                <a:lnTo>
                  <a:pt x="1" y="170"/>
                </a:lnTo>
                <a:lnTo>
                  <a:pt x="1" y="146"/>
                </a:lnTo>
                <a:lnTo>
                  <a:pt x="2" y="146"/>
                </a:lnTo>
                <a:lnTo>
                  <a:pt x="2" y="146"/>
                </a:lnTo>
                <a:lnTo>
                  <a:pt x="5" y="146"/>
                </a:lnTo>
                <a:lnTo>
                  <a:pt x="5" y="144"/>
                </a:lnTo>
                <a:lnTo>
                  <a:pt x="26" y="144"/>
                </a:lnTo>
                <a:lnTo>
                  <a:pt x="26" y="139"/>
                </a:lnTo>
                <a:lnTo>
                  <a:pt x="28" y="139"/>
                </a:lnTo>
                <a:lnTo>
                  <a:pt x="28" y="139"/>
                </a:lnTo>
                <a:lnTo>
                  <a:pt x="30" y="139"/>
                </a:lnTo>
                <a:lnTo>
                  <a:pt x="30" y="136"/>
                </a:lnTo>
                <a:lnTo>
                  <a:pt x="34" y="136"/>
                </a:lnTo>
                <a:lnTo>
                  <a:pt x="34" y="136"/>
                </a:lnTo>
                <a:lnTo>
                  <a:pt x="42" y="136"/>
                </a:lnTo>
                <a:lnTo>
                  <a:pt x="42" y="134"/>
                </a:lnTo>
                <a:lnTo>
                  <a:pt x="96" y="134"/>
                </a:lnTo>
                <a:lnTo>
                  <a:pt x="96" y="131"/>
                </a:lnTo>
                <a:lnTo>
                  <a:pt x="113" y="131"/>
                </a:lnTo>
                <a:lnTo>
                  <a:pt x="113" y="129"/>
                </a:lnTo>
                <a:lnTo>
                  <a:pt x="181" y="129"/>
                </a:lnTo>
                <a:lnTo>
                  <a:pt x="181" y="124"/>
                </a:lnTo>
                <a:lnTo>
                  <a:pt x="233" y="124"/>
                </a:lnTo>
                <a:lnTo>
                  <a:pt x="233" y="124"/>
                </a:lnTo>
                <a:lnTo>
                  <a:pt x="243" y="124"/>
                </a:lnTo>
                <a:lnTo>
                  <a:pt x="243" y="121"/>
                </a:lnTo>
                <a:lnTo>
                  <a:pt x="268" y="121"/>
                </a:lnTo>
                <a:lnTo>
                  <a:pt x="268" y="116"/>
                </a:lnTo>
                <a:lnTo>
                  <a:pt x="273" y="116"/>
                </a:lnTo>
                <a:lnTo>
                  <a:pt x="273" y="114"/>
                </a:lnTo>
                <a:lnTo>
                  <a:pt x="277" y="114"/>
                </a:lnTo>
                <a:lnTo>
                  <a:pt x="277" y="111"/>
                </a:lnTo>
                <a:lnTo>
                  <a:pt x="278" y="111"/>
                </a:lnTo>
                <a:lnTo>
                  <a:pt x="278" y="106"/>
                </a:lnTo>
                <a:lnTo>
                  <a:pt x="286" y="106"/>
                </a:lnTo>
                <a:lnTo>
                  <a:pt x="286" y="104"/>
                </a:lnTo>
                <a:lnTo>
                  <a:pt x="307" y="104"/>
                </a:lnTo>
                <a:lnTo>
                  <a:pt x="307" y="101"/>
                </a:lnTo>
                <a:lnTo>
                  <a:pt x="308" y="101"/>
                </a:lnTo>
                <a:lnTo>
                  <a:pt x="308" y="99"/>
                </a:lnTo>
                <a:lnTo>
                  <a:pt x="311" y="99"/>
                </a:lnTo>
                <a:lnTo>
                  <a:pt x="311" y="96"/>
                </a:lnTo>
                <a:lnTo>
                  <a:pt x="333" y="96"/>
                </a:lnTo>
                <a:lnTo>
                  <a:pt x="333" y="94"/>
                </a:lnTo>
                <a:lnTo>
                  <a:pt x="334" y="94"/>
                </a:lnTo>
                <a:lnTo>
                  <a:pt x="334" y="89"/>
                </a:lnTo>
                <a:lnTo>
                  <a:pt x="342" y="89"/>
                </a:lnTo>
                <a:lnTo>
                  <a:pt x="342" y="86"/>
                </a:lnTo>
                <a:lnTo>
                  <a:pt x="343" y="86"/>
                </a:lnTo>
                <a:lnTo>
                  <a:pt x="343" y="84"/>
                </a:lnTo>
                <a:lnTo>
                  <a:pt x="349" y="84"/>
                </a:lnTo>
                <a:lnTo>
                  <a:pt x="349" y="81"/>
                </a:lnTo>
                <a:lnTo>
                  <a:pt x="356" y="81"/>
                </a:lnTo>
                <a:lnTo>
                  <a:pt x="356" y="76"/>
                </a:lnTo>
                <a:lnTo>
                  <a:pt x="357" y="76"/>
                </a:lnTo>
                <a:lnTo>
                  <a:pt x="357" y="71"/>
                </a:lnTo>
                <a:lnTo>
                  <a:pt x="375" y="71"/>
                </a:lnTo>
                <a:lnTo>
                  <a:pt x="375" y="68"/>
                </a:lnTo>
                <a:lnTo>
                  <a:pt x="376" y="68"/>
                </a:lnTo>
                <a:lnTo>
                  <a:pt x="376" y="63"/>
                </a:lnTo>
                <a:lnTo>
                  <a:pt x="385" y="63"/>
                </a:lnTo>
                <a:lnTo>
                  <a:pt x="385" y="61"/>
                </a:lnTo>
                <a:lnTo>
                  <a:pt x="395" y="61"/>
                </a:lnTo>
                <a:lnTo>
                  <a:pt x="395" y="58"/>
                </a:lnTo>
                <a:lnTo>
                  <a:pt x="396" y="58"/>
                </a:lnTo>
                <a:lnTo>
                  <a:pt x="396" y="56"/>
                </a:lnTo>
                <a:lnTo>
                  <a:pt x="403" y="56"/>
                </a:lnTo>
                <a:lnTo>
                  <a:pt x="403" y="53"/>
                </a:lnTo>
                <a:lnTo>
                  <a:pt x="412" y="53"/>
                </a:lnTo>
                <a:lnTo>
                  <a:pt x="412" y="48"/>
                </a:lnTo>
                <a:lnTo>
                  <a:pt x="423" y="48"/>
                </a:lnTo>
                <a:lnTo>
                  <a:pt x="423" y="43"/>
                </a:lnTo>
                <a:lnTo>
                  <a:pt x="445" y="43"/>
                </a:lnTo>
                <a:lnTo>
                  <a:pt x="445" y="40"/>
                </a:lnTo>
                <a:lnTo>
                  <a:pt x="503" y="40"/>
                </a:lnTo>
                <a:lnTo>
                  <a:pt x="503" y="37"/>
                </a:lnTo>
                <a:lnTo>
                  <a:pt x="507" y="37"/>
                </a:lnTo>
                <a:lnTo>
                  <a:pt x="507" y="35"/>
                </a:lnTo>
                <a:lnTo>
                  <a:pt x="528" y="35"/>
                </a:lnTo>
                <a:lnTo>
                  <a:pt x="528" y="32"/>
                </a:lnTo>
                <a:lnTo>
                  <a:pt x="529" y="32"/>
                </a:lnTo>
                <a:lnTo>
                  <a:pt x="529" y="30"/>
                </a:lnTo>
                <a:lnTo>
                  <a:pt x="540" y="30"/>
                </a:lnTo>
                <a:lnTo>
                  <a:pt x="540" y="27"/>
                </a:lnTo>
                <a:lnTo>
                  <a:pt x="545" y="27"/>
                </a:lnTo>
                <a:lnTo>
                  <a:pt x="545" y="24"/>
                </a:lnTo>
                <a:lnTo>
                  <a:pt x="553" y="24"/>
                </a:lnTo>
                <a:lnTo>
                  <a:pt x="553" y="22"/>
                </a:lnTo>
                <a:lnTo>
                  <a:pt x="586" y="22"/>
                </a:lnTo>
                <a:lnTo>
                  <a:pt x="586" y="19"/>
                </a:lnTo>
                <a:lnTo>
                  <a:pt x="589" y="19"/>
                </a:lnTo>
                <a:lnTo>
                  <a:pt x="589" y="17"/>
                </a:lnTo>
                <a:lnTo>
                  <a:pt x="607" y="17"/>
                </a:lnTo>
                <a:lnTo>
                  <a:pt x="607" y="14"/>
                </a:lnTo>
                <a:lnTo>
                  <a:pt x="620" y="14"/>
                </a:lnTo>
                <a:lnTo>
                  <a:pt x="620" y="11"/>
                </a:lnTo>
                <a:lnTo>
                  <a:pt x="622" y="11"/>
                </a:lnTo>
                <a:lnTo>
                  <a:pt x="622" y="9"/>
                </a:lnTo>
                <a:lnTo>
                  <a:pt x="624" y="9"/>
                </a:lnTo>
                <a:lnTo>
                  <a:pt x="624" y="9"/>
                </a:lnTo>
                <a:lnTo>
                  <a:pt x="634" y="9"/>
                </a:lnTo>
                <a:lnTo>
                  <a:pt x="634" y="6"/>
                </a:lnTo>
                <a:lnTo>
                  <a:pt x="641" y="6"/>
                </a:lnTo>
                <a:lnTo>
                  <a:pt x="641" y="3"/>
                </a:lnTo>
                <a:lnTo>
                  <a:pt x="653" y="3"/>
                </a:lnTo>
                <a:lnTo>
                  <a:pt x="653" y="3"/>
                </a:lnTo>
                <a:lnTo>
                  <a:pt x="655" y="3"/>
                </a:lnTo>
                <a:lnTo>
                  <a:pt x="655" y="3"/>
                </a:lnTo>
                <a:lnTo>
                  <a:pt x="656" y="3"/>
                </a:lnTo>
                <a:lnTo>
                  <a:pt x="656" y="3"/>
                </a:lnTo>
                <a:lnTo>
                  <a:pt x="658" y="3"/>
                </a:lnTo>
                <a:lnTo>
                  <a:pt x="658" y="3"/>
                </a:lnTo>
                <a:lnTo>
                  <a:pt x="660" y="3"/>
                </a:lnTo>
                <a:lnTo>
                  <a:pt x="660" y="3"/>
                </a:lnTo>
                <a:lnTo>
                  <a:pt x="664" y="3"/>
                </a:lnTo>
                <a:lnTo>
                  <a:pt x="664" y="3"/>
                </a:lnTo>
                <a:lnTo>
                  <a:pt x="666" y="3"/>
                </a:lnTo>
                <a:lnTo>
                  <a:pt x="666" y="3"/>
                </a:lnTo>
                <a:lnTo>
                  <a:pt x="667" y="3"/>
                </a:lnTo>
                <a:lnTo>
                  <a:pt x="667" y="3"/>
                </a:lnTo>
                <a:lnTo>
                  <a:pt x="669" y="3"/>
                </a:lnTo>
                <a:lnTo>
                  <a:pt x="669" y="3"/>
                </a:lnTo>
                <a:lnTo>
                  <a:pt x="671" y="3"/>
                </a:lnTo>
                <a:lnTo>
                  <a:pt x="671" y="3"/>
                </a:lnTo>
                <a:lnTo>
                  <a:pt x="672" y="3"/>
                </a:lnTo>
                <a:lnTo>
                  <a:pt x="672" y="3"/>
                </a:lnTo>
                <a:lnTo>
                  <a:pt x="673" y="3"/>
                </a:lnTo>
                <a:lnTo>
                  <a:pt x="673" y="3"/>
                </a:lnTo>
                <a:lnTo>
                  <a:pt x="674" y="3"/>
                </a:lnTo>
                <a:lnTo>
                  <a:pt x="674" y="3"/>
                </a:lnTo>
                <a:lnTo>
                  <a:pt x="675" y="3"/>
                </a:lnTo>
                <a:lnTo>
                  <a:pt x="675" y="3"/>
                </a:lnTo>
                <a:lnTo>
                  <a:pt x="676" y="3"/>
                </a:lnTo>
                <a:lnTo>
                  <a:pt x="676" y="3"/>
                </a:lnTo>
                <a:lnTo>
                  <a:pt x="677" y="3"/>
                </a:lnTo>
                <a:lnTo>
                  <a:pt x="677" y="3"/>
                </a:lnTo>
                <a:lnTo>
                  <a:pt x="678" y="3"/>
                </a:lnTo>
                <a:lnTo>
                  <a:pt x="678" y="3"/>
                </a:lnTo>
                <a:lnTo>
                  <a:pt x="679" y="3"/>
                </a:lnTo>
                <a:lnTo>
                  <a:pt x="679" y="3"/>
                </a:lnTo>
                <a:lnTo>
                  <a:pt x="680" y="3"/>
                </a:lnTo>
                <a:lnTo>
                  <a:pt x="680" y="3"/>
                </a:lnTo>
                <a:lnTo>
                  <a:pt x="681" y="3"/>
                </a:lnTo>
                <a:lnTo>
                  <a:pt x="681" y="3"/>
                </a:lnTo>
                <a:lnTo>
                  <a:pt x="683" y="3"/>
                </a:lnTo>
                <a:lnTo>
                  <a:pt x="683" y="3"/>
                </a:lnTo>
                <a:lnTo>
                  <a:pt x="685" y="3"/>
                </a:lnTo>
                <a:lnTo>
                  <a:pt x="685" y="3"/>
                </a:lnTo>
                <a:lnTo>
                  <a:pt x="686" y="3"/>
                </a:lnTo>
                <a:lnTo>
                  <a:pt x="686" y="3"/>
                </a:lnTo>
                <a:lnTo>
                  <a:pt x="687" y="3"/>
                </a:lnTo>
                <a:lnTo>
                  <a:pt x="687" y="3"/>
                </a:lnTo>
                <a:lnTo>
                  <a:pt x="688" y="3"/>
                </a:lnTo>
                <a:lnTo>
                  <a:pt x="688" y="3"/>
                </a:lnTo>
                <a:lnTo>
                  <a:pt x="689" y="3"/>
                </a:lnTo>
                <a:lnTo>
                  <a:pt x="689" y="3"/>
                </a:lnTo>
                <a:lnTo>
                  <a:pt x="690" y="3"/>
                </a:lnTo>
                <a:lnTo>
                  <a:pt x="690" y="3"/>
                </a:lnTo>
                <a:lnTo>
                  <a:pt x="692" y="3"/>
                </a:lnTo>
                <a:lnTo>
                  <a:pt x="692" y="3"/>
                </a:lnTo>
                <a:lnTo>
                  <a:pt x="692" y="3"/>
                </a:lnTo>
                <a:lnTo>
                  <a:pt x="692" y="3"/>
                </a:lnTo>
                <a:lnTo>
                  <a:pt x="693" y="3"/>
                </a:lnTo>
                <a:lnTo>
                  <a:pt x="693" y="3"/>
                </a:lnTo>
                <a:lnTo>
                  <a:pt x="695" y="3"/>
                </a:lnTo>
                <a:lnTo>
                  <a:pt x="695" y="3"/>
                </a:lnTo>
                <a:lnTo>
                  <a:pt x="696" y="3"/>
                </a:lnTo>
                <a:lnTo>
                  <a:pt x="696" y="3"/>
                </a:lnTo>
                <a:lnTo>
                  <a:pt x="698" y="3"/>
                </a:lnTo>
                <a:lnTo>
                  <a:pt x="698" y="3"/>
                </a:lnTo>
                <a:lnTo>
                  <a:pt x="699" y="3"/>
                </a:lnTo>
                <a:lnTo>
                  <a:pt x="699" y="3"/>
                </a:lnTo>
                <a:lnTo>
                  <a:pt x="700" y="3"/>
                </a:lnTo>
                <a:lnTo>
                  <a:pt x="700" y="3"/>
                </a:lnTo>
                <a:lnTo>
                  <a:pt x="702" y="3"/>
                </a:lnTo>
                <a:lnTo>
                  <a:pt x="702" y="3"/>
                </a:lnTo>
                <a:lnTo>
                  <a:pt x="703" y="3"/>
                </a:lnTo>
                <a:lnTo>
                  <a:pt x="703" y="3"/>
                </a:lnTo>
                <a:lnTo>
                  <a:pt x="704" y="3"/>
                </a:lnTo>
                <a:lnTo>
                  <a:pt x="704" y="3"/>
                </a:lnTo>
                <a:lnTo>
                  <a:pt x="705" y="3"/>
                </a:lnTo>
                <a:lnTo>
                  <a:pt x="705" y="3"/>
                </a:lnTo>
                <a:lnTo>
                  <a:pt x="706" y="3"/>
                </a:lnTo>
                <a:lnTo>
                  <a:pt x="706" y="3"/>
                </a:lnTo>
                <a:lnTo>
                  <a:pt x="707" y="3"/>
                </a:lnTo>
                <a:lnTo>
                  <a:pt x="707" y="3"/>
                </a:lnTo>
                <a:lnTo>
                  <a:pt x="708" y="3"/>
                </a:lnTo>
                <a:lnTo>
                  <a:pt x="708" y="3"/>
                </a:lnTo>
                <a:lnTo>
                  <a:pt x="709" y="3"/>
                </a:lnTo>
                <a:lnTo>
                  <a:pt x="709" y="0"/>
                </a:lnTo>
                <a:lnTo>
                  <a:pt x="710" y="0"/>
                </a:lnTo>
                <a:lnTo>
                  <a:pt x="710" y="0"/>
                </a:lnTo>
                <a:lnTo>
                  <a:pt x="711" y="0"/>
                </a:lnTo>
                <a:lnTo>
                  <a:pt x="711" y="0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="" xmlns:a16="http://schemas.microsoft.com/office/drawing/2014/main" id="{4C335C97-4EB7-496B-AB5C-1D49DB943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501" y="1268870"/>
            <a:ext cx="0" cy="31115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1D27792-B621-4DCD-930F-A9C3E7AD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1" y="4291470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0.0</a:t>
            </a:r>
            <a:endParaRPr lang="en-US" alt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E187CD-6B97-4274-A266-674B2C6B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1" y="3256950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5.0</a:t>
            </a:r>
            <a:endParaRPr lang="en-US" alt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827C2E-FC7B-49B2-B350-C02DCC87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2222429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10.0</a:t>
            </a:r>
            <a:endParaRPr lang="en-US" alt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BA8FFF2-DB02-4983-8910-B3C69716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1187908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15.0</a:t>
            </a:r>
            <a:endParaRPr lang="en-US" alt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="" xmlns:a16="http://schemas.microsoft.com/office/drawing/2014/main" id="{BFD5B958-B252-4105-A506-25141E86D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1" y="4377195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="" xmlns:a16="http://schemas.microsoft.com/office/drawing/2014/main" id="{B0A5A2E3-9E33-4B2C-8759-B4C17ADE7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1" y="3342675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="" xmlns:a16="http://schemas.microsoft.com/office/drawing/2014/main" id="{840F1362-CD4B-4D44-8CA0-DA81B5D9B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1" y="2308154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="" xmlns:a16="http://schemas.microsoft.com/office/drawing/2014/main" id="{C74137D4-76E8-4E8A-A43C-2B409B2D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1" y="1273633"/>
            <a:ext cx="72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="" xmlns:a16="http://schemas.microsoft.com/office/drawing/2014/main" id="{EC638D32-F520-48B1-B3A6-C414E7D57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4380370"/>
            <a:ext cx="72000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="" xmlns:a16="http://schemas.microsoft.com/office/drawing/2014/main" id="{854877A2-B6DF-4746-B38C-BB9B51B64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7326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="" xmlns:a16="http://schemas.microsoft.com/office/drawing/2014/main" id="{958CBF4B-6E14-4D7E-8164-169F874BB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240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="" xmlns:a16="http://schemas.microsoft.com/office/drawing/2014/main" id="{EF1C0020-1C63-4D0A-945E-15DEEEF79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7154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="" xmlns:a16="http://schemas.microsoft.com/office/drawing/2014/main" id="{B8691BF3-69F3-40FF-AF36-53E7ABD46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068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="" xmlns:a16="http://schemas.microsoft.com/office/drawing/2014/main" id="{15C5D7AD-A77D-4399-897D-19719D819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6982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="" xmlns:a16="http://schemas.microsoft.com/office/drawing/2014/main" id="{37A2183E-819B-46A5-A675-BBA8BEC36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6896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="" xmlns:a16="http://schemas.microsoft.com/office/drawing/2014/main" id="{38B14CD8-F5FB-4AD0-9DE5-7AEE6CCC52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6810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Line 27">
            <a:extLst>
              <a:ext uri="{FF2B5EF4-FFF2-40B4-BE49-F238E27FC236}">
                <a16:creationId xmlns="" xmlns:a16="http://schemas.microsoft.com/office/drawing/2014/main" id="{E223F463-C26F-46A9-9AFD-1EF79A8524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6724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ine 28">
            <a:extLst>
              <a:ext uri="{FF2B5EF4-FFF2-40B4-BE49-F238E27FC236}">
                <a16:creationId xmlns="" xmlns:a16="http://schemas.microsoft.com/office/drawing/2014/main" id="{2A85928F-340F-4972-9D10-584D709528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6638" y="4380370"/>
            <a:ext cx="0" cy="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Rectangle 42">
            <a:extLst>
              <a:ext uri="{FF2B5EF4-FFF2-40B4-BE49-F238E27FC236}">
                <a16:creationId xmlns="" xmlns:a16="http://schemas.microsoft.com/office/drawing/2014/main" id="{14C5691F-C503-497E-9986-5CCE1AC1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800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ectangle 43">
            <a:extLst>
              <a:ext uri="{FF2B5EF4-FFF2-40B4-BE49-F238E27FC236}">
                <a16:creationId xmlns="" xmlns:a16="http://schemas.microsoft.com/office/drawing/2014/main" id="{B5C3B7DF-5BF0-4F52-BAF5-03EAC31F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590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784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Rectangle 44">
            <a:extLst>
              <a:ext uri="{FF2B5EF4-FFF2-40B4-BE49-F238E27FC236}">
                <a16:creationId xmlns="" xmlns:a16="http://schemas.microsoft.com/office/drawing/2014/main" id="{0DF8E9B9-DF8C-462A-B5FC-67BB7337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742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781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ectangle 45">
            <a:extLst>
              <a:ext uri="{FF2B5EF4-FFF2-40B4-BE49-F238E27FC236}">
                <a16:creationId xmlns="" xmlns:a16="http://schemas.microsoft.com/office/drawing/2014/main" id="{BF05716B-7A82-430C-8A84-69BA347C0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894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776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46">
            <a:extLst>
              <a:ext uri="{FF2B5EF4-FFF2-40B4-BE49-F238E27FC236}">
                <a16:creationId xmlns="" xmlns:a16="http://schemas.microsoft.com/office/drawing/2014/main" id="{B5F68AFC-74B9-4F50-A1DE-5BD13052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46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766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47">
            <a:extLst>
              <a:ext uri="{FF2B5EF4-FFF2-40B4-BE49-F238E27FC236}">
                <a16:creationId xmlns="" xmlns:a16="http://schemas.microsoft.com/office/drawing/2014/main" id="{81F5C530-FC2C-4C37-B65F-7FF9B488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198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749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48">
            <a:extLst>
              <a:ext uri="{FF2B5EF4-FFF2-40B4-BE49-F238E27FC236}">
                <a16:creationId xmlns="" xmlns:a16="http://schemas.microsoft.com/office/drawing/2014/main" id="{6B9655FE-C84B-41EA-9D00-88854CC2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350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741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49">
            <a:extLst>
              <a:ext uri="{FF2B5EF4-FFF2-40B4-BE49-F238E27FC236}">
                <a16:creationId xmlns="" xmlns:a16="http://schemas.microsoft.com/office/drawing/2014/main" id="{8AB71321-E730-42A3-AEDD-6DBF72CC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502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729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50">
            <a:extLst>
              <a:ext uri="{FF2B5EF4-FFF2-40B4-BE49-F238E27FC236}">
                <a16:creationId xmlns="" xmlns:a16="http://schemas.microsoft.com/office/drawing/2014/main" id="{8497B520-12A2-496C-A2F4-12F8B0E4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1" y="5073987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649</a:t>
            </a:r>
            <a:endParaRPr lang="en-US" altLang="en-US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51">
            <a:extLst>
              <a:ext uri="{FF2B5EF4-FFF2-40B4-BE49-F238E27FC236}">
                <a16:creationId xmlns="" xmlns:a16="http://schemas.microsoft.com/office/drawing/2014/main" id="{1233F7F8-032E-4E47-9BA6-0A614E9F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819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52">
            <a:extLst>
              <a:ext uri="{FF2B5EF4-FFF2-40B4-BE49-F238E27FC236}">
                <a16:creationId xmlns="" xmlns:a16="http://schemas.microsoft.com/office/drawing/2014/main" id="{16E0435B-F208-42EC-B340-22CD8EAB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590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799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Rectangle 53">
            <a:extLst>
              <a:ext uri="{FF2B5EF4-FFF2-40B4-BE49-F238E27FC236}">
                <a16:creationId xmlns="" xmlns:a16="http://schemas.microsoft.com/office/drawing/2014/main" id="{C0FE75AD-3AE1-47B0-A505-7DAD63597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742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797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Rectangle 54">
            <a:extLst>
              <a:ext uri="{FF2B5EF4-FFF2-40B4-BE49-F238E27FC236}">
                <a16:creationId xmlns="" xmlns:a16="http://schemas.microsoft.com/office/drawing/2014/main" id="{9ECB1EE3-C0AD-4575-8FBF-87415504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894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793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ectangle 55">
            <a:extLst>
              <a:ext uri="{FF2B5EF4-FFF2-40B4-BE49-F238E27FC236}">
                <a16:creationId xmlns="" xmlns:a16="http://schemas.microsoft.com/office/drawing/2014/main" id="{80161464-C917-4271-A936-26810EBD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46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777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Rectangle 56">
            <a:extLst>
              <a:ext uri="{FF2B5EF4-FFF2-40B4-BE49-F238E27FC236}">
                <a16:creationId xmlns="" xmlns:a16="http://schemas.microsoft.com/office/drawing/2014/main" id="{B121B80C-5C01-4956-B80A-15933ED5F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198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762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ectangle 57">
            <a:extLst>
              <a:ext uri="{FF2B5EF4-FFF2-40B4-BE49-F238E27FC236}">
                <a16:creationId xmlns="" xmlns:a16="http://schemas.microsoft.com/office/drawing/2014/main" id="{0ED54C95-AF12-4362-A3EE-C8D4D75E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350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759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Rectangle 58">
            <a:extLst>
              <a:ext uri="{FF2B5EF4-FFF2-40B4-BE49-F238E27FC236}">
                <a16:creationId xmlns="" xmlns:a16="http://schemas.microsoft.com/office/drawing/2014/main" id="{994D196E-6FE2-4E17-BC65-125D6066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502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751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Rectangle 59">
            <a:extLst>
              <a:ext uri="{FF2B5EF4-FFF2-40B4-BE49-F238E27FC236}">
                <a16:creationId xmlns="" xmlns:a16="http://schemas.microsoft.com/office/drawing/2014/main" id="{E943FA73-7806-4CD8-B68A-0E273692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1" y="5330178"/>
            <a:ext cx="21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685</a:t>
            </a:r>
            <a:endParaRPr lang="en-US" altLang="en-US" sz="16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Rectangle 61">
            <a:extLst>
              <a:ext uri="{FF2B5EF4-FFF2-40B4-BE49-F238E27FC236}">
                <a16:creationId xmlns="" xmlns:a16="http://schemas.microsoft.com/office/drawing/2014/main" id="{09078853-E76B-4A04-93BB-090374E3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935" y="5330178"/>
            <a:ext cx="604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FFR</a:t>
            </a:r>
            <a:r>
              <a:rPr lang="en-US" altLang="ko-KR" sz="1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group</a:t>
            </a:r>
            <a:endParaRPr lang="ko-KR" altLang="ko-KR" sz="12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ectangle 62">
            <a:extLst>
              <a:ext uri="{FF2B5EF4-FFF2-40B4-BE49-F238E27FC236}">
                <a16:creationId xmlns="" xmlns:a16="http://schemas.microsoft.com/office/drawing/2014/main" id="{541D762F-C981-4089-A6DE-27359875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935" y="5073987"/>
            <a:ext cx="6556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IVUS</a:t>
            </a:r>
            <a:r>
              <a:rPr lang="en-US" altLang="ko-KR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group</a:t>
            </a:r>
            <a:endParaRPr lang="ko-KR" altLang="ko-KR" sz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Rectangle 85">
            <a:extLst>
              <a:ext uri="{FF2B5EF4-FFF2-40B4-BE49-F238E27FC236}">
                <a16:creationId xmlns="" xmlns:a16="http://schemas.microsoft.com/office/drawing/2014/main" id="{6DB7FE16-91D9-425B-8FDD-2A3625B8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935" y="4845948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en-US" altLang="ko-KR" sz="1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o.</a:t>
            </a:r>
            <a:r>
              <a:rPr lang="ko-KR" altLang="ko-KR" sz="1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at risk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38">
            <a:extLst>
              <a:ext uri="{FF2B5EF4-FFF2-40B4-BE49-F238E27FC236}">
                <a16:creationId xmlns="" xmlns:a16="http://schemas.microsoft.com/office/drawing/2014/main" id="{EBAAF2C1-59EE-4A9D-9FEB-940F4167A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88" y="4687098"/>
            <a:ext cx="16975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Months</a:t>
            </a:r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after Randomization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="" xmlns:a16="http://schemas.microsoft.com/office/drawing/2014/main" id="{FAF7C405-5768-4736-A0A5-BAAAF875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99" y="4440371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30">
            <a:extLst>
              <a:ext uri="{FF2B5EF4-FFF2-40B4-BE49-F238E27FC236}">
                <a16:creationId xmlns="" xmlns:a16="http://schemas.microsoft.com/office/drawing/2014/main" id="{EE2E91CE-2932-4373-A5B3-24764085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375" y="4440371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tangle 31">
            <a:extLst>
              <a:ext uri="{FF2B5EF4-FFF2-40B4-BE49-F238E27FC236}">
                <a16:creationId xmlns="" xmlns:a16="http://schemas.microsoft.com/office/drawing/2014/main" id="{6470467E-4B0C-4A13-ABB7-08F64BCAA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361" y="4440371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Rectangle 32">
            <a:extLst>
              <a:ext uri="{FF2B5EF4-FFF2-40B4-BE49-F238E27FC236}">
                <a16:creationId xmlns="" xmlns:a16="http://schemas.microsoft.com/office/drawing/2014/main" id="{15879FBB-EF48-477D-A6FF-1BFC5124B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13" y="4440371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ectangle 33">
            <a:extLst>
              <a:ext uri="{FF2B5EF4-FFF2-40B4-BE49-F238E27FC236}">
                <a16:creationId xmlns="" xmlns:a16="http://schemas.microsoft.com/office/drawing/2014/main" id="{4BF767E5-8763-4728-AD82-F5AD0E90D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338" y="4440371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="" xmlns:a16="http://schemas.microsoft.com/office/drawing/2014/main" id="{A31FB876-80F9-45A8-92EA-9953CEE7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954" y="4440371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Rectangle 35">
            <a:extLst>
              <a:ext uri="{FF2B5EF4-FFF2-40B4-BE49-F238E27FC236}">
                <a16:creationId xmlns="" xmlns:a16="http://schemas.microsoft.com/office/drawing/2014/main" id="{8D3EE0A7-AC88-4C38-B038-B987B6A4C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792" y="4440371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ectangle 36">
            <a:extLst>
              <a:ext uri="{FF2B5EF4-FFF2-40B4-BE49-F238E27FC236}">
                <a16:creationId xmlns="" xmlns:a16="http://schemas.microsoft.com/office/drawing/2014/main" id="{C6135A27-0CC5-40C7-83E8-5C2C49DE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679" y="4440371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37">
            <a:extLst>
              <a:ext uri="{FF2B5EF4-FFF2-40B4-BE49-F238E27FC236}">
                <a16:creationId xmlns="" xmlns:a16="http://schemas.microsoft.com/office/drawing/2014/main" id="{034E00FA-F0AD-42AA-BE16-E7518F8D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255" y="4440371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</a:t>
            </a:r>
            <a:endParaRPr lang="ko-KR" altLang="ko-KR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61">
            <a:extLst>
              <a:ext uri="{FF2B5EF4-FFF2-40B4-BE49-F238E27FC236}">
                <a16:creationId xmlns="" xmlns:a16="http://schemas.microsoft.com/office/drawing/2014/main" id="{3E11C8BF-4B8C-40BB-B3FD-AF9CCC9C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221" y="2962756"/>
            <a:ext cx="849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FFR</a:t>
            </a:r>
            <a:r>
              <a:rPr lang="en-US" altLang="ko-KR" sz="1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group</a:t>
            </a:r>
            <a:endParaRPr lang="ko-KR" altLang="ko-KR" sz="1600" b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62">
            <a:extLst>
              <a:ext uri="{FF2B5EF4-FFF2-40B4-BE49-F238E27FC236}">
                <a16:creationId xmlns="" xmlns:a16="http://schemas.microsoft.com/office/drawing/2014/main" id="{66AC5068-4239-4BC7-B39A-627BD0F7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909" y="1989218"/>
            <a:ext cx="9153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o-KR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IVUS</a:t>
            </a:r>
            <a:r>
              <a:rPr lang="en-US" altLang="ko-KR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group</a:t>
            </a:r>
            <a:endParaRPr lang="ko-KR" altLang="ko-KR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Per-Protocol Analysis: Primary Outcome</a:t>
            </a:r>
          </a:p>
        </p:txBody>
      </p:sp>
      <p:sp>
        <p:nvSpPr>
          <p:cNvPr id="63" name="TextBox 11">
            <a:extLst>
              <a:ext uri="{FF2B5EF4-FFF2-40B4-BE49-F238E27FC236}">
                <a16:creationId xmlns="" xmlns:a16="http://schemas.microsoft.com/office/drawing/2014/main" id="{B1F0BEF6-86AE-4615-849A-8027DFDD4777}"/>
              </a:ext>
            </a:extLst>
          </p:cNvPr>
          <p:cNvSpPr txBox="1"/>
          <p:nvPr/>
        </p:nvSpPr>
        <p:spPr>
          <a:xfrm>
            <a:off x="2912309" y="1314880"/>
            <a:ext cx="387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 for non-inferiority = </a:t>
            </a:r>
            <a:r>
              <a:rPr lang="en-US" altLang="ko-KR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0.016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="" xmlns:a16="http://schemas.microsoft.com/office/drawing/2014/main" id="{D08934C1-E890-4F18-84CA-8484EDA551B7}"/>
              </a:ext>
            </a:extLst>
          </p:cNvPr>
          <p:cNvSpPr txBox="1"/>
          <p:nvPr/>
        </p:nvSpPr>
        <p:spPr>
          <a:xfrm rot="16200000">
            <a:off x="836583" y="2597018"/>
            <a:ext cx="207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Patients with POCO (%)</a:t>
            </a:r>
            <a:endParaRPr lang="ko-KR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DF97DB2-1000-484B-8A80-B2E784A53BC0}"/>
              </a:ext>
            </a:extLst>
          </p:cNvPr>
          <p:cNvSpPr txBox="1"/>
          <p:nvPr/>
        </p:nvSpPr>
        <p:spPr>
          <a:xfrm>
            <a:off x="7041964" y="5595140"/>
            <a:ext cx="5126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* Primary Endpoint: death from any cause, myocardial infarction, and any revascularization</a:t>
            </a:r>
            <a:endParaRPr lang="ko-KR" altLang="en-US" sz="1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912309" y="1784172"/>
            <a:ext cx="3925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Difference in risk: -</a:t>
            </a:r>
            <a:r>
              <a:rPr lang="en-US" altLang="ko-KR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0.5% </a:t>
            </a:r>
          </a:p>
          <a:p>
            <a:r>
              <a:rPr lang="en-US" altLang="ko-KR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(95% upper one-sided bound = 1.8, 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97.5</a:t>
            </a:r>
            <a:r>
              <a:rPr lang="en-US" altLang="ko-KR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% = 2.3)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77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ECF91E2A-F8F8-4FF9-81DA-C9B36F36DFEA}"/>
              </a:ext>
            </a:extLst>
          </p:cNvPr>
          <p:cNvSpPr/>
          <p:nvPr/>
        </p:nvSpPr>
        <p:spPr>
          <a:xfrm>
            <a:off x="1269665" y="3743660"/>
            <a:ext cx="9630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Bon-Kwon Koo, MD, PhD</a:t>
            </a:r>
          </a:p>
          <a:p>
            <a:pPr algn="ctr"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Seoul National University Hospital, Seoul, Republic of Korea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 txBox="1">
            <a:spLocks/>
          </p:cNvSpPr>
          <p:nvPr/>
        </p:nvSpPr>
        <p:spPr>
          <a:xfrm>
            <a:off x="6312" y="1061247"/>
            <a:ext cx="12192000" cy="1514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 Narrow" panose="020B0606020202030204" pitchFamily="34" charset="0"/>
                <a:cs typeface="Calibri" panose="020F0502020204030204" pitchFamily="34" charset="0"/>
              </a:rPr>
              <a:t>Fractional Flow Reserve vs. Intravascular Ultrasound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Arial Narrow" panose="020B0606020202030204" pitchFamily="34" charset="0"/>
                <a:cs typeface="Calibri" panose="020F0502020204030204" pitchFamily="34" charset="0"/>
              </a:rPr>
              <a:t>to Guide Percutaneous Coronary Intervention</a:t>
            </a:r>
            <a:endParaRPr lang="en-US" sz="6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5291" y="2510346"/>
            <a:ext cx="3054041" cy="738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i="1" kern="1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</a:t>
            </a:r>
            <a:r>
              <a:rPr lang="ko-KR" altLang="en-US" sz="3200" i="1" kern="1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i="1" kern="1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FLAVOUR trial</a:t>
            </a:r>
            <a:endParaRPr lang="ko-KR" altLang="ko-KR" sz="2400" i="1" kern="1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="" xmlns:a16="http://schemas.microsoft.com/office/drawing/2014/main" id="{DA35A90A-8B96-4B1A-8DC1-889C520B4292}"/>
              </a:ext>
            </a:extLst>
          </p:cNvPr>
          <p:cNvSpPr txBox="1">
            <a:spLocks/>
          </p:cNvSpPr>
          <p:nvPr/>
        </p:nvSpPr>
        <p:spPr>
          <a:xfrm>
            <a:off x="0" y="145517"/>
            <a:ext cx="12192000" cy="68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Patient-Reported Outcomes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E00B3D3-DD7F-4311-A9BC-3B0EE197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4" y="856594"/>
            <a:ext cx="11128512" cy="360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i="1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Seattle Angina Questionnaire (SAQ) scores at follow-up</a:t>
            </a:r>
            <a:endParaRPr lang="en-US" sz="1400" b="1" i="1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차트 5"/>
          <p:cNvGraphicFramePr/>
          <p:nvPr>
            <p:extLst/>
          </p:nvPr>
        </p:nvGraphicFramePr>
        <p:xfrm>
          <a:off x="1422376" y="1262755"/>
          <a:ext cx="9347248" cy="447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2022961" y="1437757"/>
            <a:ext cx="1957143" cy="643780"/>
            <a:chOff x="9280846" y="2562505"/>
            <a:chExt cx="1957143" cy="643780"/>
          </a:xfrm>
        </p:grpSpPr>
        <p:sp>
          <p:nvSpPr>
            <p:cNvPr id="12" name="직사각형 11"/>
            <p:cNvSpPr/>
            <p:nvPr/>
          </p:nvSpPr>
          <p:spPr>
            <a:xfrm>
              <a:off x="9379324" y="2709392"/>
              <a:ext cx="180000" cy="108000"/>
            </a:xfrm>
            <a:prstGeom prst="rect">
              <a:avLst/>
            </a:prstGeom>
            <a:solidFill>
              <a:srgbClr val="D9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9379324" y="2962930"/>
              <a:ext cx="180000" cy="108000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570958" y="2562505"/>
              <a:ext cx="16033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FFR-guided PCI</a:t>
              </a:r>
              <a:endParaRPr lang="ko-KR" altLang="en-US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559324" y="2836953"/>
              <a:ext cx="1678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IVUS-guided PCI</a:t>
              </a:r>
              <a:endParaRPr lang="ko-KR" altLang="en-US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280846" y="2607320"/>
              <a:ext cx="1264645" cy="58643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A744C2F5-7513-4CEF-9C0F-CA42597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900" y="1499975"/>
            <a:ext cx="4706785" cy="441662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ko-KR" sz="2400" b="1" i="1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No difference in SAQ scores</a:t>
            </a:r>
            <a:endParaRPr lang="en-US" sz="24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781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0B3D3-DD7F-4311-A9BC-3B0EE197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1594355"/>
            <a:ext cx="11128512" cy="3746577"/>
          </a:xfrm>
        </p:spPr>
        <p:txBody>
          <a:bodyPr>
            <a:noAutofit/>
          </a:bodyPr>
          <a:lstStyle/>
          <a:p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Our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study included patients with angiographically intermediate coronary stenosis. The impact of FFR and IVUS guidance can be different in patients with more severe stenosis. </a:t>
            </a:r>
          </a:p>
          <a:p>
            <a:pPr lvl="1"/>
            <a:endParaRPr lang="en-US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FFR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and IVUS 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were used as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representative tools for 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invasive physiology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imaging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guidance, respectively. The role of non-hyperemic pressure ratios, image-derived FFR, 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OCT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or NIRS-IVUS needs further investigation.</a:t>
            </a:r>
          </a:p>
          <a:p>
            <a:endParaRPr lang="en-US" sz="24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criteria for PCI in our study did not incorporate local hemodynamic significance and features of plaque vulnerability. </a:t>
            </a:r>
          </a:p>
          <a:p>
            <a:pPr lvl="1"/>
            <a:endParaRPr lang="en-US" sz="18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80D3A-2D15-49B7-B0D3-A4719AF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750"/>
            <a:ext cx="12192000" cy="6884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0B3D3-DD7F-4311-A9BC-3B0EE197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75" y="1779408"/>
            <a:ext cx="10503399" cy="374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Among patients with </a:t>
            </a:r>
            <a:r>
              <a:rPr lang="en-US" i="1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intermediate coronary stenosis</a:t>
            </a:r>
            <a:r>
              <a:rPr lang="en-US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</a:p>
          <a:p>
            <a:endParaRPr lang="en-US" sz="2400" dirty="0">
              <a:ln>
                <a:noFill/>
              </a:ln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63538" lvl="1" indent="-187325"/>
            <a:r>
              <a:rPr lang="en-US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FFR-guided PCI was noninferior to IVUS-guided PCI with respect to a composite of death from any cause, MI, and any revascularization at 24 months after the index procedure. </a:t>
            </a:r>
          </a:p>
          <a:p>
            <a:pPr marL="363538" lvl="1" indent="-187325"/>
            <a:endParaRPr lang="en-US" dirty="0">
              <a:ln>
                <a:noFill/>
              </a:ln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63538" lvl="1" indent="-187325"/>
            <a:r>
              <a:rPr lang="en-US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FFR-guided PCI was associated with a lower rate of stent implantation.</a:t>
            </a:r>
          </a:p>
          <a:p>
            <a:pPr marL="363538" lvl="1" indent="-187325"/>
            <a:endParaRPr lang="en-US" dirty="0">
              <a:ln>
                <a:noFill/>
              </a:ln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63538" lvl="1" indent="-187325"/>
            <a:r>
              <a:rPr lang="en-US" dirty="0">
                <a:ln>
                  <a:noFill/>
                </a:ln>
                <a:latin typeface="Arial Narrow" panose="020B0606020202030204" pitchFamily="34" charset="0"/>
                <a:cs typeface="Calibri" panose="020F0502020204030204" pitchFamily="34" charset="0"/>
              </a:rPr>
              <a:t>No difference was observed in patient-reported outcomes between the two strategies.</a:t>
            </a:r>
          </a:p>
        </p:txBody>
      </p:sp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4CB811-FBD6-48A3-8912-3F387696E3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13149" y="1201844"/>
            <a:ext cx="5834818" cy="406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145DE5-6C0D-4A4B-91AF-90D93983581A}"/>
              </a:ext>
            </a:extLst>
          </p:cNvPr>
          <p:cNvSpPr txBox="1"/>
          <p:nvPr/>
        </p:nvSpPr>
        <p:spPr>
          <a:xfrm>
            <a:off x="1883313" y="350209"/>
            <a:ext cx="8419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Thank You!  </a:t>
            </a:r>
            <a:r>
              <a:rPr lang="ko-KR" altLang="en-US" sz="4000" b="1" dirty="0">
                <a:solidFill>
                  <a:srgbClr val="002060"/>
                </a:solidFill>
                <a:latin typeface="Arial Narrow" panose="020B0606020202030204" pitchFamily="34" charset="0"/>
                <a:ea typeface="문체부 궁체 흘림체" panose="02030609000101010101" pitchFamily="17" charset="-127"/>
                <a:cs typeface="Calibri" panose="020F0502020204030204" pitchFamily="34" charset="0"/>
              </a:rPr>
              <a:t>감사합니다</a:t>
            </a:r>
            <a:r>
              <a:rPr lang="en-US" altLang="ko-KR" sz="4000" b="1" dirty="0">
                <a:solidFill>
                  <a:srgbClr val="002060"/>
                </a:solidFill>
                <a:latin typeface="Arial Narrow" panose="020B0606020202030204" pitchFamily="34" charset="0"/>
                <a:ea typeface="문체부 궁체 흘림체" panose="02030609000101010101" pitchFamily="17" charset="-127"/>
                <a:cs typeface="Calibri" panose="020F0502020204030204" pitchFamily="34" charset="0"/>
              </a:rPr>
              <a:t>!</a:t>
            </a:r>
            <a:r>
              <a:rPr lang="ko-KR" altLang="en-US" sz="40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</a:t>
            </a:r>
            <a:r>
              <a:rPr lang="zh-CN" altLang="ko-KR" sz="4000" b="1" dirty="0">
                <a:solidFill>
                  <a:srgbClr val="002060"/>
                </a:solidFill>
                <a:latin typeface="Arial Unicode MS" panose="020B0604020202020204" pitchFamily="50" charset="-127"/>
                <a:ea typeface="inherit"/>
              </a:rPr>
              <a:t>谢谢</a:t>
            </a:r>
            <a:r>
              <a:rPr lang="en-US" altLang="zh-CN" sz="4000" b="1" dirty="0">
                <a:solidFill>
                  <a:srgbClr val="002060"/>
                </a:solidFill>
                <a:latin typeface="Arial Unicode MS" panose="020B0604020202020204" pitchFamily="50" charset="-127"/>
                <a:ea typeface="inherit"/>
              </a:rPr>
              <a:t>!</a:t>
            </a:r>
            <a:r>
              <a:rPr lang="ko-KR" altLang="en-US" sz="40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="" xmlns:a16="http://schemas.microsoft.com/office/drawing/2014/main" id="{7E4442FB-FEEA-425E-B468-D4DD70A5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590"/>
            <a:ext cx="10515600" cy="707886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FLAVOUR investigators</a:t>
            </a:r>
            <a:endParaRPr lang="ko-KR" altLang="en-US" sz="32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CDFAE7A-99CA-4DC4-87A4-EBE529E0398B}"/>
              </a:ext>
            </a:extLst>
          </p:cNvPr>
          <p:cNvSpPr txBox="1"/>
          <p:nvPr/>
        </p:nvSpPr>
        <p:spPr>
          <a:xfrm>
            <a:off x="751773" y="1593358"/>
            <a:ext cx="623891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JianAn Wang, MD, The Second Affiliated Hospital Zhejiang University School of Medicine, China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Seung-Jea Tahk, MD, Ajou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Bon-Kwon Koo, MD,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Xinyang Hu, MD, The Second Affiliated Hospital Zhejiang University School of Medicine, China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Jinlong Zhang, MD, The Second Affiliated Hospital Zhejiang University School of Medicine, China</a:t>
            </a:r>
            <a:endParaRPr 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Hyo-Soo Kim, MD,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Jeehoon Kang, MD,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Joo-Yong Hahn, MD, Samsung Medical Center,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Joo Myung Lee, MD, Samsung Medical Center,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Chang-Wook Nam, MD, Keimyung University Dongsan Medical Center,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Joon-Hyung Doh, MD, Inje University Ilsan Paik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Bong-Ki Lee, MD, Kangwon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Jinyu Huang, MD, Affiliated Hangzhou First People's Hospital,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Fan Jiang, MD, Hangzhou Normal University Affiliated Hospital, China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Myeong-Ho Yoon, MD, Ajou University Hospital, Republic of </a:t>
            </a:r>
            <a:r>
              <a:rPr lang="en-US" altLang="ko-KR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Korea</a:t>
            </a:r>
          </a:p>
          <a:p>
            <a:pPr>
              <a:lnSpc>
                <a:spcPct val="150000"/>
              </a:lnSpc>
            </a:pPr>
            <a:r>
              <a:rPr lang="en-US" altLang="ko-KR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Weon</a:t>
            </a: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 Kim, MD, </a:t>
            </a:r>
            <a:r>
              <a:rPr lang="en-US" altLang="ko-KR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KyungHee</a:t>
            </a: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 University Hospital, Republic of Korea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B9FA2C4-34BA-4685-B3A7-E308FCE1BE50}"/>
              </a:ext>
            </a:extLst>
          </p:cNvPr>
          <p:cNvSpPr txBox="1"/>
          <p:nvPr/>
        </p:nvSpPr>
        <p:spPr>
          <a:xfrm>
            <a:off x="6587756" y="1584626"/>
            <a:ext cx="5205434" cy="4408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Hao</a:t>
            </a:r>
            <a:r>
              <a:rPr lang="en-US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Zhou, MD, The 1st Affiliated Hospital of Wenzhou Medical University,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Peng Chen, MD, The 2nd Affiliated Hospital of Wenzhou Medical University,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Lijiang Tang, MD, Zhejiang Hospital,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Wenbing Jiang, MD, The Third Clinical Institute Affiliated To Wenzhou Medical University,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Xiaomin Chen, MD, Ningbo First Hospital,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Wenming He, MD, The Affiliated Hospital of Medical School of Ningbo University, China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Sung Gyun Ahn, MD, Yonsei University Wonju Severance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Woong Kim, MD, Yeungnam University Medical Center,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Eun-Seok Shin, MD, Ulsan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You-Jeong Ki, MD, Uijeongbu Eulji Medical Center, Republic of Korea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Doyeon Hwang, MD,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Seokhun Yang, MD,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Eun-Chae Jang, RN, Seoul National University Hospital, Republic of Korea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Jun Su </a:t>
            </a: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</a:rPr>
              <a:t>Seong, S-soft, Republic of Korea </a:t>
            </a:r>
            <a:endParaRPr lang="en-US" altLang="ko-KR" sz="1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Jiyeob</a:t>
            </a: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Lee, Seoul National University Hospital, Republic of Korea</a:t>
            </a:r>
            <a:endParaRPr 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Xiaoyuan Qu, Beijing Yjheal Medical Research Center, China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-37811" y="-106065"/>
            <a:ext cx="1954443" cy="932245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976"/>
            <a:ext cx="12192000" cy="6884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  <a:cs typeface="Calibri" panose="020F0502020204030204" pitchFamily="34" charset="0"/>
              </a:rPr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A3FEFAB-1521-4EFB-8E88-20374A03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27" y="1260124"/>
            <a:ext cx="11049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kern="100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FLAVOUR </a:t>
            </a:r>
            <a:r>
              <a:rPr lang="en-US" altLang="ko-KR" sz="18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[Fractional Flow Reserve and Intravascular Ultrasound-Guided Intervention Strategy for Clinical Outcomes in Patients with Intermediate Stenosis]</a:t>
            </a:r>
            <a:r>
              <a:rPr lang="en-US" altLang="ko-KR" sz="24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trial </a:t>
            </a: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is an investigator-initiated, prospective, randomized, open-label, multinational trial.</a:t>
            </a:r>
          </a:p>
          <a:p>
            <a:pPr>
              <a:lnSpc>
                <a:spcPct val="150000"/>
              </a:lnSpc>
            </a:pPr>
            <a:endParaRPr lang="en-US" altLang="ko-KR" sz="1100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kern="100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FLAVOUR</a:t>
            </a:r>
            <a:r>
              <a:rPr lang="ko-KR" altLang="en-US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trial received research grants from Boston Scientific.</a:t>
            </a:r>
          </a:p>
          <a:p>
            <a:pPr lvl="2"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study funder had no role in trial design, data collection, analysis, interpretation, or manuscript writing.</a:t>
            </a:r>
            <a:endParaRPr lang="en-US" sz="18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Background</a:t>
            </a:r>
            <a:endParaRPr lang="en-U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EB43B3F9-4BEC-48C3-A71B-605F2866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87" y="1028865"/>
            <a:ext cx="11262511" cy="54690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prognosis of patients with coronary artery disease is determined by multiple factors such as degree of luminal narrowing, plaque burden, plaque characteristics, physiologic significance, and appropriateness of revascularization procedures.</a:t>
            </a:r>
          </a:p>
          <a:p>
            <a:pPr>
              <a:lnSpc>
                <a:spcPct val="100000"/>
              </a:lnSpc>
            </a:pPr>
            <a:r>
              <a:rPr lang="en-US" altLang="ko-KR" sz="2000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Adjunctive tools</a:t>
            </a:r>
            <a:r>
              <a:rPr lang="en-US" altLang="ko-KR" sz="1600" i="1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are used to better determine the need for percutaneous coronary intervention (PCI) and its optimization.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ko-KR" sz="1600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ko-KR" sz="1600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1600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000" kern="100" dirty="0" smtClean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 outcome-based comparison trial is needed to unravel the clinical relevance of the conceptual difference between physiology-guided PCI and imaging-guided PCI.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b="1" i="1" kern="100" dirty="0" smtClean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“Which approach can bring better clinical and patient-reported outcomes?”</a:t>
            </a:r>
            <a:endParaRPr lang="en-US" altLang="ko-KR" sz="3200" b="1" i="1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03638" y="3129939"/>
            <a:ext cx="8984724" cy="1080000"/>
            <a:chOff x="1873877" y="2926080"/>
            <a:chExt cx="8984724" cy="108000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873877" y="2926080"/>
              <a:ext cx="4320000" cy="1080000"/>
            </a:xfrm>
            <a:prstGeom prst="roundRect">
              <a:avLst/>
            </a:prstGeom>
            <a:solidFill>
              <a:srgbClr val="FFF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Fractional Flow Reserve (FFR)</a:t>
              </a:r>
            </a:p>
            <a:p>
              <a:pPr algn="ctr"/>
              <a:endParaRPr lang="en-US" altLang="ko-KR" sz="10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Invasive physiologic index to define ischemia-causing stenosis.</a:t>
              </a: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538601" y="2926080"/>
              <a:ext cx="4320000" cy="1080000"/>
            </a:xfrm>
            <a:prstGeom prst="round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Intravascular Ultrasound (IVUS)</a:t>
              </a:r>
            </a:p>
            <a:p>
              <a:pPr algn="ctr"/>
              <a:endParaRPr lang="en-US" altLang="ko-KR" sz="10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Invasive imaging tool to evaluate anatomical severity and plaque characteristics, and to optimize PCI</a:t>
              </a:r>
            </a:p>
          </p:txBody>
        </p:sp>
      </p:grpSp>
      <p:sp>
        <p:nvSpPr>
          <p:cNvPr id="9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21898" r="1" b="10735"/>
          <a:stretch/>
        </p:blipFill>
        <p:spPr bwMode="auto">
          <a:xfrm>
            <a:off x="1228937" y="2835905"/>
            <a:ext cx="997026" cy="692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36" y="2841171"/>
            <a:ext cx="963327" cy="68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7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9424EA2E-D022-447E-B936-2B6CAB1F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2" y="960193"/>
            <a:ext cx="10991275" cy="792716"/>
          </a:xfrm>
        </p:spPr>
        <p:txBody>
          <a:bodyPr>
            <a:normAutofit/>
          </a:bodyPr>
          <a:lstStyle/>
          <a:p>
            <a:r>
              <a:rPr lang="en-US" altLang="ko-KR" sz="2400" kern="100" dirty="0">
                <a:ln>
                  <a:noFill/>
                </a:ln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To compare the efficacy of FFR-guided PCI strategy with IVUS-guided PCI strategy in patients with intermediate coronary stenosis.</a:t>
            </a:r>
          </a:p>
          <a:p>
            <a:endParaRPr lang="en-US" altLang="ko-KR" sz="2400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400" kern="100" dirty="0">
              <a:ln>
                <a:noFill/>
              </a:ln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="" xmlns:a16="http://schemas.microsoft.com/office/drawing/2014/main" id="{9A431FA5-3459-42C2-951D-2A9440E2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162A60-3B0F-48C0-86BC-05FC53CB3343}"/>
              </a:ext>
            </a:extLst>
          </p:cNvPr>
          <p:cNvSpPr txBox="1"/>
          <p:nvPr/>
        </p:nvSpPr>
        <p:spPr>
          <a:xfrm>
            <a:off x="1384046" y="1918965"/>
            <a:ext cx="9450293" cy="13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ko-KR" sz="3200" i="1" kern="1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i="1" kern="1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FFR-guided PCI strategy will be </a:t>
            </a:r>
            <a:r>
              <a:rPr lang="en-US" altLang="ko-KR" sz="2400" b="1" i="1" kern="1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non-inferior</a:t>
            </a:r>
            <a:r>
              <a:rPr lang="en-US" altLang="ko-KR" sz="2400" i="1" kern="1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to the IVUS-guided PCI strategy </a:t>
            </a:r>
            <a:r>
              <a:rPr lang="en-US" altLang="ko-KR" sz="2400" i="1" kern="100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 regard to clinical </a:t>
            </a:r>
            <a:r>
              <a:rPr lang="en-US" altLang="ko-KR" sz="2400" i="1" kern="1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outcomes at 2 years after the index procedure.</a:t>
            </a:r>
          </a:p>
        </p:txBody>
      </p:sp>
      <p:sp>
        <p:nvSpPr>
          <p:cNvPr id="12" name="사각형: 둥근 모서리 10">
            <a:extLst>
              <a:ext uri="{FF2B5EF4-FFF2-40B4-BE49-F238E27FC236}">
                <a16:creationId xmlns="" xmlns:a16="http://schemas.microsoft.com/office/drawing/2014/main" id="{19B75D5C-4F29-43AA-879B-C4638952A647}"/>
              </a:ext>
            </a:extLst>
          </p:cNvPr>
          <p:cNvSpPr/>
          <p:nvPr/>
        </p:nvSpPr>
        <p:spPr>
          <a:xfrm>
            <a:off x="1370852" y="1925679"/>
            <a:ext cx="9450294" cy="13776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A3E0DB-5C9D-4BCD-A779-B37A9A60A1DA}"/>
              </a:ext>
            </a:extLst>
          </p:cNvPr>
          <p:cNvSpPr txBox="1"/>
          <p:nvPr/>
        </p:nvSpPr>
        <p:spPr>
          <a:xfrm>
            <a:off x="4714817" y="1700890"/>
            <a:ext cx="277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kern="100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Working Hypothesis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4368" t="15677" r="13341" b="11878"/>
          <a:stretch/>
        </p:blipFill>
        <p:spPr>
          <a:xfrm>
            <a:off x="4859070" y="3541195"/>
            <a:ext cx="2473858" cy="20922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21898" r="1" b="10735"/>
          <a:stretch/>
        </p:blipFill>
        <p:spPr bwMode="auto">
          <a:xfrm>
            <a:off x="721651" y="3478208"/>
            <a:ext cx="3104146" cy="2156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07" y="3517473"/>
            <a:ext cx="2999232" cy="213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오른쪽 화살표 20"/>
          <p:cNvSpPr/>
          <p:nvPr/>
        </p:nvSpPr>
        <p:spPr>
          <a:xfrm rot="10800000">
            <a:off x="3939467" y="4327229"/>
            <a:ext cx="805933" cy="52134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7462101" y="4326645"/>
            <a:ext cx="805933" cy="52135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Endpoints and Sample Size Calculation</a:t>
            </a:r>
          </a:p>
        </p:txBody>
      </p:sp>
      <p:sp>
        <p:nvSpPr>
          <p:cNvPr id="11" name="내용 개체 틀 5">
            <a:extLst>
              <a:ext uri="{FF2B5EF4-FFF2-40B4-BE49-F238E27FC236}">
                <a16:creationId xmlns="" xmlns:a16="http://schemas.microsoft.com/office/drawing/2014/main" id="{CDFCDD08-22B8-4432-8F4F-CF0DD2EB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18" y="1016473"/>
            <a:ext cx="10151401" cy="5085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b="1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Endpoints</a:t>
            </a:r>
          </a:p>
          <a:p>
            <a:pPr lvl="1">
              <a:lnSpc>
                <a:spcPct val="100000"/>
              </a:lnSpc>
            </a:pPr>
            <a:r>
              <a:rPr lang="en-US" altLang="ko-KR" b="1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Primary Endpoint: </a:t>
            </a:r>
            <a:r>
              <a:rPr lang="en-US" altLang="ko-KR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Patient-oriented composite outcome (POCO) at 24 months</a:t>
            </a:r>
          </a:p>
          <a:p>
            <a:pPr lvl="2">
              <a:lnSpc>
                <a:spcPct val="100000"/>
              </a:lnSpc>
            </a:pPr>
            <a:r>
              <a:rPr lang="en-US" altLang="ko-KR" sz="18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 composite of death from any cause, myocardial infarction (MI), and any revascularization at 24 months</a:t>
            </a:r>
          </a:p>
          <a:p>
            <a:pPr lvl="1">
              <a:lnSpc>
                <a:spcPct val="100000"/>
              </a:lnSpc>
            </a:pPr>
            <a:r>
              <a:rPr lang="en-US" altLang="ko-KR" b="1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Secondary Endpoints</a:t>
            </a:r>
          </a:p>
          <a:p>
            <a:pPr lvl="2">
              <a:lnSpc>
                <a:spcPct val="100000"/>
              </a:lnSpc>
            </a:pPr>
            <a:r>
              <a:rPr lang="en-US" altLang="ko-KR" sz="18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Individual components of the primary end point, number of stents used, stroke, and patient-reported outcomes measured with Seattle Angina Questionnaire (SAQ) </a:t>
            </a:r>
          </a:p>
          <a:p>
            <a:pPr lvl="2">
              <a:lnSpc>
                <a:spcPct val="100000"/>
              </a:lnSpc>
            </a:pPr>
            <a:endParaRPr lang="en-US" altLang="ko-KR" sz="1800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b="1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Sample size calculation</a:t>
            </a:r>
          </a:p>
          <a:p>
            <a:pPr lvl="1"/>
            <a:r>
              <a:rPr lang="en-US" altLang="ko-KR" sz="20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Assumed 24-month POCO in the FFR-guided PCI group: 10.0%</a:t>
            </a:r>
          </a:p>
          <a:p>
            <a:pPr lvl="1"/>
            <a:r>
              <a:rPr lang="en-US" altLang="ko-KR" sz="20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Assumed 24-month POCO in the IVUS-guided PCI group: 12.0%</a:t>
            </a:r>
          </a:p>
          <a:p>
            <a:pPr lvl="1"/>
            <a:r>
              <a:rPr lang="en-US" altLang="ko-KR" sz="20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Type I error: 0.05, Power: 90%</a:t>
            </a:r>
          </a:p>
          <a:p>
            <a:pPr lvl="1"/>
            <a:r>
              <a:rPr lang="en-US" altLang="ko-KR" sz="2000" kern="100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Non-inferiority margin: 2.5%</a:t>
            </a:r>
          </a:p>
          <a:p>
            <a:pPr lvl="1">
              <a:lnSpc>
                <a:spcPct val="100000"/>
              </a:lnSpc>
            </a:pPr>
            <a:endParaRPr lang="en-US" altLang="ko-KR" sz="2000" b="1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="" xmlns:a16="http://schemas.microsoft.com/office/drawing/2014/main" id="{78818DAB-D308-4DE3-B053-22B80C96C827}"/>
              </a:ext>
            </a:extLst>
          </p:cNvPr>
          <p:cNvSpPr/>
          <p:nvPr/>
        </p:nvSpPr>
        <p:spPr>
          <a:xfrm>
            <a:off x="8193876" y="4560553"/>
            <a:ext cx="3613289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kern="1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 total of 1,700 patients was needed.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123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Randomization and Data Collection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7E14CE-520B-4C2F-A921-8383D3FEA291}"/>
              </a:ext>
            </a:extLst>
          </p:cNvPr>
          <p:cNvSpPr txBox="1"/>
          <p:nvPr/>
        </p:nvSpPr>
        <p:spPr>
          <a:xfrm>
            <a:off x="586966" y="1365507"/>
            <a:ext cx="1101806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Randomization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ligible patients were randomized</a:t>
            </a: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via a 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web-based </a:t>
            </a: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andomization sequence. </a:t>
            </a:r>
            <a:endParaRPr lang="en-US" altLang="ko-KR" sz="24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tratification methods were applied</a:t>
            </a: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by participating centers and by the presence of diabetes mellitus.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Data collection and management</a:t>
            </a:r>
            <a:endParaRPr lang="en-US" altLang="ko-KR" sz="2400" b="1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Data collected by a 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web-based electronic case report form (eCRF) </a:t>
            </a:r>
            <a:endParaRPr lang="en-US" altLang="ko-KR" sz="24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 independent data and safety monitoring board monitored the trial.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All clinical events were adjudicated by an independent </a:t>
            </a:r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clinical </a:t>
            </a:r>
            <a:r>
              <a:rPr lang="ko-KR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event adjudication committee. </a:t>
            </a:r>
            <a:endParaRPr lang="en-US" altLang="ko-KR" sz="24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68EB12-C4C5-4592-B953-C9215C8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Study Organization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="" xmlns:a16="http://schemas.microsoft.com/office/drawing/2014/main" id="{80AA5D35-2C11-413B-AB4F-D5B3B0AD1C99}"/>
              </a:ext>
            </a:extLst>
          </p:cNvPr>
          <p:cNvSpPr/>
          <p:nvPr/>
        </p:nvSpPr>
        <p:spPr>
          <a:xfrm>
            <a:off x="1300725" y="945361"/>
            <a:ext cx="4766414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b="1" i="1" kern="1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Principal Investigators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JianAn Wang, Bon-Kwon Koo, Seung-Jea Tahk</a:t>
            </a:r>
          </a:p>
          <a:p>
            <a:pPr>
              <a:lnSpc>
                <a:spcPct val="110000"/>
              </a:lnSpc>
            </a:pPr>
            <a:endParaRPr lang="en-US" altLang="ko-KR" sz="1600" kern="1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b="1" i="1" kern="1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Executive Committee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Bon-Kwon Koo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JianAn Wang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Seung-Jea Tahk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Xinyang Hu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Chang-Wook Nam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Joon-Hyung Doh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Eun-Seok Shin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Bong-Ki Lee</a:t>
            </a:r>
          </a:p>
          <a:p>
            <a:pPr>
              <a:lnSpc>
                <a:spcPct val="110000"/>
              </a:lnSpc>
            </a:pPr>
            <a:endParaRPr lang="en-US" altLang="ko-KR" sz="1600" kern="1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b="1" i="1" kern="1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Event Adjudication Committee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Jang-Whan Bae (Chair)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Sang Hyun Park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Jin-Sin Koh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="" xmlns:a16="http://schemas.microsoft.com/office/drawing/2014/main" id="{C1E647A6-64D5-4154-B0C3-19EE9C9B1CF8}"/>
              </a:ext>
            </a:extLst>
          </p:cNvPr>
          <p:cNvSpPr/>
          <p:nvPr/>
        </p:nvSpPr>
        <p:spPr>
          <a:xfrm>
            <a:off x="6931593" y="1067000"/>
            <a:ext cx="452958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Data Safety Monitoring Board 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Jung-Sun Kim (Chair)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Hyun-Kuk Kim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Woojoo Lee (Statistician)</a:t>
            </a:r>
          </a:p>
          <a:p>
            <a:endParaRPr lang="en-US" altLang="ko-KR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Publication Committee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Bon-Kwon Koo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Chang-Wook Nam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Joo-Yong Hahn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Joon-Hyung Doh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Xinyang Hu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Jeehoon Kang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Jinlong Zhang</a:t>
            </a:r>
          </a:p>
          <a:p>
            <a:endParaRPr lang="en-US" altLang="ko-KR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Data Coordination and Management</a:t>
            </a:r>
            <a:endParaRPr lang="en-US" altLang="ko-KR" sz="16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Xiaoyuan Qu, Beijing Yjheal Medical Research Center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내용 개체 틀 5">
            <a:extLst>
              <a:ext uri="{FF2B5EF4-FFF2-40B4-BE49-F238E27FC236}">
                <a16:creationId xmlns="" xmlns:a16="http://schemas.microsoft.com/office/drawing/2014/main" id="{43EACEA1-C69F-47ED-8DE9-2B4F726F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0" y="1259698"/>
            <a:ext cx="4888069" cy="10285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2400" b="1" kern="1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Inclusion and Exclusion criteria</a:t>
            </a:r>
            <a:endParaRPr lang="en-US" altLang="ko-KR" sz="2400" b="1" kern="100" dirty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="" xmlns:a16="http://schemas.microsoft.com/office/drawing/2014/main" id="{07646E25-90A9-4132-A592-2E3C1087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05"/>
            <a:ext cx="12192000" cy="6884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Calibri" panose="020F0502020204030204" pitchFamily="34" charset="0"/>
              </a:rPr>
              <a:t>Study Design and Patient Population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F6DC83CC-82CB-4CEA-AFCD-979A16148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38598"/>
              </p:ext>
            </p:extLst>
          </p:nvPr>
        </p:nvGraphicFramePr>
        <p:xfrm>
          <a:off x="693776" y="1815955"/>
          <a:ext cx="4888070" cy="36963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88070">
                  <a:extLst>
                    <a:ext uri="{9D8B030D-6E8A-4147-A177-3AD203B41FA5}">
                      <a16:colId xmlns="" xmlns:a16="http://schemas.microsoft.com/office/drawing/2014/main" val="4076319991"/>
                    </a:ext>
                  </a:extLst>
                </a:gridCol>
              </a:tblGrid>
              <a:tr h="448045">
                <a:tc>
                  <a:txBody>
                    <a:bodyPr/>
                    <a:lstStyle/>
                    <a:p>
                      <a:pPr latinLnBrk="0"/>
                      <a:r>
                        <a:rPr lang="en-US" sz="1600" i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Inclusion criteria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9380547"/>
                  </a:ext>
                </a:extLst>
              </a:tr>
              <a:tr h="1400109">
                <a:tc>
                  <a:txBody>
                    <a:bodyPr/>
                    <a:lstStyle/>
                    <a:p>
                      <a:pPr latinLnBrk="0"/>
                      <a:r>
                        <a:rPr lang="en-US" sz="14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a) ≥ 19 years old</a:t>
                      </a:r>
                    </a:p>
                    <a:p>
                      <a:pPr marL="176213" indent="-176213" latinLnBrk="0"/>
                      <a:r>
                        <a:rPr lang="en-US" sz="14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b) Suspected to have ischemic heart disease and have intermediate coronary stenosis on coronary angiography</a:t>
                      </a:r>
                    </a:p>
                    <a:p>
                      <a:pPr latinLnBrk="0"/>
                      <a:r>
                        <a:rPr lang="en-US" sz="14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c) Eligible for PCI,</a:t>
                      </a:r>
                      <a:r>
                        <a:rPr lang="en-US" sz="1400" b="0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en-US" sz="14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arget vessel size ≥ 2.5mm</a:t>
                      </a:r>
                    </a:p>
                    <a:p>
                      <a:pPr latinLnBrk="0"/>
                      <a:r>
                        <a:rPr lang="en-US" sz="1400" b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d) Written informed consent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8609487"/>
                  </a:ext>
                </a:extLst>
              </a:tr>
              <a:tr h="448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Exclusion criteria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8060907"/>
                  </a:ext>
                </a:extLst>
              </a:tr>
              <a:tr h="1400109">
                <a:tc>
                  <a:txBody>
                    <a:bodyPr/>
                    <a:lstStyle/>
                    <a:p>
                      <a:pPr latinLnBrk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a) Known hypersensitivity or contraindication to key medications</a:t>
                      </a:r>
                    </a:p>
                    <a:p>
                      <a:pPr latinLnBrk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b) Patients with active pathologic bleeding</a:t>
                      </a:r>
                    </a:p>
                    <a:p>
                      <a:pPr latinLnBrk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c) Target lesion in bypass graft or in left main artery</a:t>
                      </a:r>
                    </a:p>
                    <a:p>
                      <a:pPr latinLnBrk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d) History of bleeding diathesis, known coagulopathy</a:t>
                      </a:r>
                    </a:p>
                    <a:p>
                      <a:pPr latinLnBrk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e) Co-morbid conditions with life expectancy &lt;2 years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029806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508345-6D66-49B9-9AF4-DC4F77A9A0E8}"/>
              </a:ext>
            </a:extLst>
          </p:cNvPr>
          <p:cNvSpPr txBox="1"/>
          <p:nvPr/>
        </p:nvSpPr>
        <p:spPr>
          <a:xfrm>
            <a:off x="6531870" y="1169624"/>
            <a:ext cx="488806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Patients with de novo intermediate stenosis (40-70% </a:t>
            </a:r>
            <a:r>
              <a:rPr lang="en-US" altLang="ko-KR" b="1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stenosis in major vessels) eligible </a:t>
            </a:r>
            <a:r>
              <a:rPr lang="en-US" altLang="ko-KR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for PCI</a:t>
            </a:r>
            <a:endParaRPr lang="en-US" altLang="ko-KR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FF3C06-C4F3-4F9C-BB49-C8DFE0D0AFED}"/>
              </a:ext>
            </a:extLst>
          </p:cNvPr>
          <p:cNvSpPr txBox="1"/>
          <p:nvPr/>
        </p:nvSpPr>
        <p:spPr>
          <a:xfrm>
            <a:off x="6594216" y="4881769"/>
            <a:ext cx="488806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Patient-oriented composite outcome* </a:t>
            </a:r>
            <a:r>
              <a:rPr lang="en-US" altLang="ko-KR" sz="1600" b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at </a:t>
            </a:r>
            <a:r>
              <a:rPr lang="en-US" altLang="ko-KR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24 months </a:t>
            </a:r>
            <a:r>
              <a:rPr lang="en-US" altLang="ko-KR" sz="1600" b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after the index procedure</a:t>
            </a:r>
            <a:endParaRPr lang="ko-KR" altLang="en-US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7C895B-F817-4793-A5DE-89E603AF3133}"/>
              </a:ext>
            </a:extLst>
          </p:cNvPr>
          <p:cNvSpPr txBox="1"/>
          <p:nvPr/>
        </p:nvSpPr>
        <p:spPr>
          <a:xfrm>
            <a:off x="7937497" y="2385007"/>
            <a:ext cx="2097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Randomization</a:t>
            </a:r>
            <a:endParaRPr lang="ko-KR" altLang="en-US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E60B585-562F-42D1-B130-4C508746C250}"/>
              </a:ext>
            </a:extLst>
          </p:cNvPr>
          <p:cNvSpPr txBox="1"/>
          <p:nvPr/>
        </p:nvSpPr>
        <p:spPr>
          <a:xfrm>
            <a:off x="9438115" y="2961798"/>
            <a:ext cx="2097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IVUS-guided PCI</a:t>
            </a:r>
            <a:endParaRPr lang="ko-KR" altLang="en-US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2A3195-1930-4AB8-87F5-4C53786D3489}"/>
              </a:ext>
            </a:extLst>
          </p:cNvPr>
          <p:cNvSpPr txBox="1"/>
          <p:nvPr/>
        </p:nvSpPr>
        <p:spPr>
          <a:xfrm>
            <a:off x="6531870" y="2961798"/>
            <a:ext cx="2037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FFR-guided PCI</a:t>
            </a:r>
            <a:endParaRPr lang="ko-KR" altLang="en-US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="" xmlns:a16="http://schemas.microsoft.com/office/drawing/2014/main" id="{F2FDB162-E612-4C7D-8F13-CD82D99BB93B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rot="5400000">
            <a:off x="7690257" y="1676150"/>
            <a:ext cx="1145843" cy="1425452"/>
          </a:xfrm>
          <a:prstGeom prst="bentConnector3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9A908650-F58C-4589-A999-08B46C245C42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rot="16200000" flipH="1">
            <a:off x="9158487" y="1633371"/>
            <a:ext cx="1145843" cy="1511009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21898" r="1" b="10735"/>
          <a:stretch/>
        </p:blipFill>
        <p:spPr bwMode="auto">
          <a:xfrm>
            <a:off x="6577989" y="3366594"/>
            <a:ext cx="1991045" cy="1382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5">
            <a:extLst>
              <a:ext uri="{FF2B5EF4-FFF2-40B4-BE49-F238E27FC236}">
                <a16:creationId xmlns="" xmlns:a16="http://schemas.microsoft.com/office/drawing/2014/main" id="{DCBC6483-A2D2-429F-AA01-A29F2F624871}"/>
              </a:ext>
            </a:extLst>
          </p:cNvPr>
          <p:cNvSpPr/>
          <p:nvPr/>
        </p:nvSpPr>
        <p:spPr>
          <a:xfrm>
            <a:off x="10348393" y="-106065"/>
            <a:ext cx="1954443" cy="932245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89" y="3366594"/>
            <a:ext cx="1991045" cy="142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F97DB2-1000-484B-8A80-B2E784A53BC0}"/>
              </a:ext>
            </a:extLst>
          </p:cNvPr>
          <p:cNvSpPr txBox="1"/>
          <p:nvPr/>
        </p:nvSpPr>
        <p:spPr>
          <a:xfrm>
            <a:off x="5987144" y="5499085"/>
            <a:ext cx="6259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* Primary Endpoint: a composite of death from any cause, myocardial infarction, and any revascularization</a:t>
            </a:r>
            <a:endParaRPr lang="ko-KR" altLang="en-US" sz="12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rcRect l="14368" t="15677" r="13341" b="11878"/>
          <a:stretch/>
        </p:blipFill>
        <p:spPr>
          <a:xfrm>
            <a:off x="10921235" y="1583627"/>
            <a:ext cx="720802" cy="60961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270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2711</Words>
  <Application>Microsoft Office PowerPoint</Application>
  <PresentationFormat>와이드스크린</PresentationFormat>
  <Paragraphs>714</Paragraphs>
  <Slides>23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23</vt:i4>
      </vt:variant>
    </vt:vector>
  </HeadingPairs>
  <TitlesOfParts>
    <vt:vector size="40" baseType="lpstr">
      <vt:lpstr>Arial Unicode MS</vt:lpstr>
      <vt:lpstr>inherit</vt:lpstr>
      <vt:lpstr>굴림</vt:lpstr>
      <vt:lpstr>맑은 고딕</vt:lpstr>
      <vt:lpstr>문체부 궁체 흘림체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프레젠테이션</vt:lpstr>
      <vt:lpstr>PowerPoint 프레젠테이션</vt:lpstr>
      <vt:lpstr>Disclosures</vt:lpstr>
      <vt:lpstr>Background</vt:lpstr>
      <vt:lpstr>Objective</vt:lpstr>
      <vt:lpstr>Endpoints and Sample Size Calculation</vt:lpstr>
      <vt:lpstr>Randomization and Data Collection</vt:lpstr>
      <vt:lpstr>Study Organization</vt:lpstr>
      <vt:lpstr>Study Design and Patient Population</vt:lpstr>
      <vt:lpstr>Indications for PCI &amp; PCI Optimization</vt:lpstr>
      <vt:lpstr>Trial Flow</vt:lpstr>
      <vt:lpstr>Baseline Clinical Characteristics</vt:lpstr>
      <vt:lpstr>Baseline Procedural Characteristics</vt:lpstr>
      <vt:lpstr>Primary Outcome</vt:lpstr>
      <vt:lpstr>Clinical Outcomes at 24-months</vt:lpstr>
      <vt:lpstr>Primary Outcome According to Treatment</vt:lpstr>
      <vt:lpstr>Optimal PCI vs. Suboptimal PCI</vt:lpstr>
      <vt:lpstr>No significant interaction between the treatment effect and key subgroups</vt:lpstr>
      <vt:lpstr>Per-Protocol Analysis: Primary Outcome</vt:lpstr>
      <vt:lpstr>No difference in SAQ scores</vt:lpstr>
      <vt:lpstr>Limitations</vt:lpstr>
      <vt:lpstr>Conclusion</vt:lpstr>
      <vt:lpstr>FLAVOUR investigators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Windows 사용자</cp:lastModifiedBy>
  <cp:revision>113</cp:revision>
  <dcterms:created xsi:type="dcterms:W3CDTF">2021-01-20T00:44:10Z</dcterms:created>
  <dcterms:modified xsi:type="dcterms:W3CDTF">2022-04-04T14:31:49Z</dcterms:modified>
</cp:coreProperties>
</file>