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  <p:sldMasterId id="2147483684" r:id="rId7"/>
    <p:sldMasterId id="2147483696" r:id="rId8"/>
    <p:sldMasterId id="2147483708" r:id="rId9"/>
  </p:sldMasterIdLst>
  <p:sldIdLst>
    <p:sldId id="259" r:id="rId10"/>
    <p:sldId id="260" r:id="rId11"/>
    <p:sldId id="270" r:id="rId12"/>
    <p:sldId id="264" r:id="rId13"/>
    <p:sldId id="263" r:id="rId14"/>
    <p:sldId id="276" r:id="rId15"/>
    <p:sldId id="281" r:id="rId16"/>
    <p:sldId id="269" r:id="rId17"/>
    <p:sldId id="268" r:id="rId18"/>
    <p:sldId id="280" r:id="rId19"/>
    <p:sldId id="275" r:id="rId20"/>
    <p:sldId id="272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E63D08-A377-95F6-9219-66DB5F118A1E}" name="Kirk Livingston" initials="KL" userId="fe6e80edeb497e55" providerId="Windows Live"/>
  <p188:author id="{FE307C36-F31B-EBAA-8F2D-C6ED47F26DD4}" name="Sabeena Khan" initials="SK" userId="S::Sabeena_Khan@edwards.com::a5d49690-bf56-4b7c-8e22-8e655f100112" providerId="AD"/>
  <p188:author id="{4DAFF064-FA4F-F48C-AA9F-9FF9A5DFDCBD}" name="Aik Doumanian" initials="AD" userId="S::Aik_Doumanian@edwards.com::2d33d85f-5513-46ae-8a06-b2c7b5a782ce" providerId="AD"/>
  <p188:author id="{A360696F-A260-856F-E7D2-14FF4E5D7F73}" name="Jeffrey Kim" initials="JK" userId="S::Jeffrey_Kim@edwards.com::fe624745-8b1a-4efb-bdd3-61fd982e6300" providerId="AD"/>
  <p188:author id="{A112C37C-731D-569B-3AED-B51A86E7755E}" name="Lan Xu" initials="LX" userId="S::Lan_Xu@edwards.com::632d2972-1435-4ae0-b4ec-abe1abec3984" providerId="AD"/>
  <p188:author id="{2E546483-7F18-3670-15A5-FA32F0D843D0}" name="Natasha Nelson" initials="NN" userId="S::Natasha_Nelson@edwards.com::5d11d285-cda0-4e67-8332-2d6ea759576a" providerId="AD"/>
  <p188:author id="{70E3A4AA-6904-B99D-FA08-D2B0EDF787F7}" name="Mei Li" initials="ML" userId="S::mei_li@edwards.com::26569ea5-c125-4648-85d6-789a51f12187" providerId="AD"/>
  <p188:author id="{55A567AB-BBF6-7B96-2FAF-1192B8791F34}" name="Melissa Hoffman" initials="MH" userId="S::melissa_hoffman@edwards.com::256c7887-2c62-4a02-ac34-2c42b9889cec" providerId="AD"/>
  <p188:author id="{4346D1F3-6411-DDC2-7D46-B7B7FAF80553}" name="Karen Tucker" initials="KT" userId="S::Karen_Tucker@edwards.com::75c12453-bd9f-428b-83af-0daea3d296df" providerId="AD"/>
  <p188:author id="{65C424FA-E239-C491-4E53-94107F189F35}" name="Joe Bartoe" initials="JB" userId="S::joe_bartoe@edwards.com::ea6f3184-c948-4dac-baa6-23cf73c2b5d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sa Van Ee" initials="TVE" lastIdx="1" clrIdx="0">
    <p:extLst>
      <p:ext uri="{19B8F6BF-5375-455C-9EA6-DF929625EA0E}">
        <p15:presenceInfo xmlns:p15="http://schemas.microsoft.com/office/powerpoint/2012/main" userId="5d0d05e31b78b3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2856"/>
    <a:srgbClr val="660066"/>
    <a:srgbClr val="C5352A"/>
    <a:srgbClr val="201B51"/>
    <a:srgbClr val="FFFFFF"/>
    <a:srgbClr val="BFB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A9C183-1A37-487E-9C0C-66FBB50706E0}" v="595" dt="2022-03-28T17:15:20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80"/>
        <p:guide pos="57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Kim" userId="fe624745-8b1a-4efb-bdd3-61fd982e6300" providerId="ADAL" clId="{4EA9C183-1A37-487E-9C0C-66FBB50706E0}"/>
    <pc:docChg chg="undo redo custSel addSld delSld modSld">
      <pc:chgData name="Jeffrey Kim" userId="fe624745-8b1a-4efb-bdd3-61fd982e6300" providerId="ADAL" clId="{4EA9C183-1A37-487E-9C0C-66FBB50706E0}" dt="2022-03-28T17:15:20.915" v="601" actId="20577"/>
      <pc:docMkLst>
        <pc:docMk/>
      </pc:docMkLst>
      <pc:sldChg chg="modSp mod">
        <pc:chgData name="Jeffrey Kim" userId="fe624745-8b1a-4efb-bdd3-61fd982e6300" providerId="ADAL" clId="{4EA9C183-1A37-487E-9C0C-66FBB50706E0}" dt="2022-03-28T17:01:45.385" v="410" actId="1582"/>
        <pc:sldMkLst>
          <pc:docMk/>
          <pc:sldMk cId="903679922" sldId="263"/>
        </pc:sldMkLst>
        <pc:spChg chg="mod">
          <ac:chgData name="Jeffrey Kim" userId="fe624745-8b1a-4efb-bdd3-61fd982e6300" providerId="ADAL" clId="{4EA9C183-1A37-487E-9C0C-66FBB50706E0}" dt="2022-03-28T16:55:52.956" v="70" actId="1038"/>
          <ac:spMkLst>
            <pc:docMk/>
            <pc:sldMk cId="903679922" sldId="263"/>
            <ac:spMk id="4" creationId="{789191C9-65DD-4174-A829-D22B11253A5D}"/>
          </ac:spMkLst>
        </pc:spChg>
        <pc:spChg chg="mod">
          <ac:chgData name="Jeffrey Kim" userId="fe624745-8b1a-4efb-bdd3-61fd982e6300" providerId="ADAL" clId="{4EA9C183-1A37-487E-9C0C-66FBB50706E0}" dt="2022-03-28T17:01:06.926" v="388" actId="1035"/>
          <ac:spMkLst>
            <pc:docMk/>
            <pc:sldMk cId="903679922" sldId="263"/>
            <ac:spMk id="5" creationId="{74C6087D-04E0-42AC-A48D-EFAEA6A1A762}"/>
          </ac:spMkLst>
        </pc:spChg>
        <pc:spChg chg="mod">
          <ac:chgData name="Jeffrey Kim" userId="fe624745-8b1a-4efb-bdd3-61fd982e6300" providerId="ADAL" clId="{4EA9C183-1A37-487E-9C0C-66FBB50706E0}" dt="2022-03-28T17:01:31.013" v="409" actId="1035"/>
          <ac:spMkLst>
            <pc:docMk/>
            <pc:sldMk cId="903679922" sldId="263"/>
            <ac:spMk id="18" creationId="{21DBFC0A-1DF6-44EB-B7A5-AC8084DD5947}"/>
          </ac:spMkLst>
        </pc:spChg>
        <pc:cxnChg chg="mod">
          <ac:chgData name="Jeffrey Kim" userId="fe624745-8b1a-4efb-bdd3-61fd982e6300" providerId="ADAL" clId="{4EA9C183-1A37-487E-9C0C-66FBB50706E0}" dt="2022-03-28T17:01:19.201" v="401" actId="14100"/>
          <ac:cxnSpMkLst>
            <pc:docMk/>
            <pc:sldMk cId="903679922" sldId="263"/>
            <ac:cxnSpMk id="9" creationId="{92FFEC6B-B024-4971-B937-366E49A44D05}"/>
          </ac:cxnSpMkLst>
        </pc:cxnChg>
        <pc:cxnChg chg="mod">
          <ac:chgData name="Jeffrey Kim" userId="fe624745-8b1a-4efb-bdd3-61fd982e6300" providerId="ADAL" clId="{4EA9C183-1A37-487E-9C0C-66FBB50706E0}" dt="2022-03-28T17:01:31.013" v="409" actId="1035"/>
          <ac:cxnSpMkLst>
            <pc:docMk/>
            <pc:sldMk cId="903679922" sldId="263"/>
            <ac:cxnSpMk id="26" creationId="{9705AFA9-2A5C-4F5F-A63C-8E5020FA203A}"/>
          </ac:cxnSpMkLst>
        </pc:cxnChg>
        <pc:cxnChg chg="mod">
          <ac:chgData name="Jeffrey Kim" userId="fe624745-8b1a-4efb-bdd3-61fd982e6300" providerId="ADAL" clId="{4EA9C183-1A37-487E-9C0C-66FBB50706E0}" dt="2022-03-28T17:01:45.385" v="410" actId="1582"/>
          <ac:cxnSpMkLst>
            <pc:docMk/>
            <pc:sldMk cId="903679922" sldId="263"/>
            <ac:cxnSpMk id="30" creationId="{6E965289-E564-46A5-99A9-632E5FF2EE23}"/>
          </ac:cxnSpMkLst>
        </pc:cxnChg>
      </pc:sldChg>
      <pc:sldChg chg="modSp mod">
        <pc:chgData name="Jeffrey Kim" userId="fe624745-8b1a-4efb-bdd3-61fd982e6300" providerId="ADAL" clId="{4EA9C183-1A37-487E-9C0C-66FBB50706E0}" dt="2022-03-28T17:09:42.077" v="597" actId="14100"/>
        <pc:sldMkLst>
          <pc:docMk/>
          <pc:sldMk cId="3171203186" sldId="267"/>
        </pc:sldMkLst>
        <pc:spChg chg="mod">
          <ac:chgData name="Jeffrey Kim" userId="fe624745-8b1a-4efb-bdd3-61fd982e6300" providerId="ADAL" clId="{4EA9C183-1A37-487E-9C0C-66FBB50706E0}" dt="2022-03-28T16:58:15.938" v="269" actId="1038"/>
          <ac:spMkLst>
            <pc:docMk/>
            <pc:sldMk cId="3171203186" sldId="267"/>
            <ac:spMk id="4" creationId="{789191C9-65DD-4174-A829-D22B11253A5D}"/>
          </ac:spMkLst>
        </pc:spChg>
        <pc:spChg chg="mod">
          <ac:chgData name="Jeffrey Kim" userId="fe624745-8b1a-4efb-bdd3-61fd982e6300" providerId="ADAL" clId="{4EA9C183-1A37-487E-9C0C-66FBB50706E0}" dt="2022-03-28T17:09:42.077" v="597" actId="14100"/>
          <ac:spMkLst>
            <pc:docMk/>
            <pc:sldMk cId="3171203186" sldId="267"/>
            <ac:spMk id="5" creationId="{74C6087D-04E0-42AC-A48D-EFAEA6A1A762}"/>
          </ac:spMkLst>
        </pc:spChg>
      </pc:sldChg>
      <pc:sldChg chg="modSp mod">
        <pc:chgData name="Jeffrey Kim" userId="fe624745-8b1a-4efb-bdd3-61fd982e6300" providerId="ADAL" clId="{4EA9C183-1A37-487E-9C0C-66FBB50706E0}" dt="2022-03-28T17:04:38.866" v="476" actId="1036"/>
        <pc:sldMkLst>
          <pc:docMk/>
          <pc:sldMk cId="2805574120" sldId="268"/>
        </pc:sldMkLst>
        <pc:spChg chg="mod">
          <ac:chgData name="Jeffrey Kim" userId="fe624745-8b1a-4efb-bdd3-61fd982e6300" providerId="ADAL" clId="{4EA9C183-1A37-487E-9C0C-66FBB50706E0}" dt="2022-03-28T16:57:11.568" v="161" actId="1036"/>
          <ac:spMkLst>
            <pc:docMk/>
            <pc:sldMk cId="2805574120" sldId="268"/>
            <ac:spMk id="4" creationId="{789191C9-65DD-4174-A829-D22B11253A5D}"/>
          </ac:spMkLst>
        </pc:spChg>
        <pc:spChg chg="mod">
          <ac:chgData name="Jeffrey Kim" userId="fe624745-8b1a-4efb-bdd3-61fd982e6300" providerId="ADAL" clId="{4EA9C183-1A37-487E-9C0C-66FBB50706E0}" dt="2022-03-28T17:04:32.941" v="469" actId="1036"/>
          <ac:spMkLst>
            <pc:docMk/>
            <pc:sldMk cId="2805574120" sldId="268"/>
            <ac:spMk id="9" creationId="{7CFABE03-14FB-426B-A991-FF2F35AEDB9B}"/>
          </ac:spMkLst>
        </pc:spChg>
        <pc:spChg chg="mod">
          <ac:chgData name="Jeffrey Kim" userId="fe624745-8b1a-4efb-bdd3-61fd982e6300" providerId="ADAL" clId="{4EA9C183-1A37-487E-9C0C-66FBB50706E0}" dt="2022-03-28T17:04:29.612" v="465" actId="1036"/>
          <ac:spMkLst>
            <pc:docMk/>
            <pc:sldMk cId="2805574120" sldId="268"/>
            <ac:spMk id="10" creationId="{C3CC9716-015B-40B2-8249-C7526B81D3D3}"/>
          </ac:spMkLst>
        </pc:spChg>
        <pc:spChg chg="mod">
          <ac:chgData name="Jeffrey Kim" userId="fe624745-8b1a-4efb-bdd3-61fd982e6300" providerId="ADAL" clId="{4EA9C183-1A37-487E-9C0C-66FBB50706E0}" dt="2022-03-28T17:04:29.612" v="465" actId="1036"/>
          <ac:spMkLst>
            <pc:docMk/>
            <pc:sldMk cId="2805574120" sldId="268"/>
            <ac:spMk id="11" creationId="{69FF23C2-7C6D-4BBC-9BC3-09E5BFA3C90D}"/>
          </ac:spMkLst>
        </pc:spChg>
        <pc:spChg chg="mod">
          <ac:chgData name="Jeffrey Kim" userId="fe624745-8b1a-4efb-bdd3-61fd982e6300" providerId="ADAL" clId="{4EA9C183-1A37-487E-9C0C-66FBB50706E0}" dt="2022-03-28T17:04:29.612" v="465" actId="1036"/>
          <ac:spMkLst>
            <pc:docMk/>
            <pc:sldMk cId="2805574120" sldId="268"/>
            <ac:spMk id="12" creationId="{0DEC9DE2-462C-4725-B123-DFED303182E4}"/>
          </ac:spMkLst>
        </pc:spChg>
        <pc:spChg chg="mod">
          <ac:chgData name="Jeffrey Kim" userId="fe624745-8b1a-4efb-bdd3-61fd982e6300" providerId="ADAL" clId="{4EA9C183-1A37-487E-9C0C-66FBB50706E0}" dt="2022-03-28T17:04:38.866" v="476" actId="1036"/>
          <ac:spMkLst>
            <pc:docMk/>
            <pc:sldMk cId="2805574120" sldId="268"/>
            <ac:spMk id="13" creationId="{A1D39EA9-7F71-4B71-8778-C7DE316C2A4D}"/>
          </ac:spMkLst>
        </pc:spChg>
        <pc:spChg chg="mod">
          <ac:chgData name="Jeffrey Kim" userId="fe624745-8b1a-4efb-bdd3-61fd982e6300" providerId="ADAL" clId="{4EA9C183-1A37-487E-9C0C-66FBB50706E0}" dt="2022-03-28T17:04:38.866" v="476" actId="1036"/>
          <ac:spMkLst>
            <pc:docMk/>
            <pc:sldMk cId="2805574120" sldId="268"/>
            <ac:spMk id="14" creationId="{D2146812-2586-4BE1-90C6-837F68B72870}"/>
          </ac:spMkLst>
        </pc:spChg>
        <pc:spChg chg="mod">
          <ac:chgData name="Jeffrey Kim" userId="fe624745-8b1a-4efb-bdd3-61fd982e6300" providerId="ADAL" clId="{4EA9C183-1A37-487E-9C0C-66FBB50706E0}" dt="2022-03-28T17:04:38.866" v="476" actId="1036"/>
          <ac:spMkLst>
            <pc:docMk/>
            <pc:sldMk cId="2805574120" sldId="268"/>
            <ac:spMk id="15" creationId="{2BD49FF0-C589-43CE-8443-A4B25562F436}"/>
          </ac:spMkLst>
        </pc:spChg>
        <pc:spChg chg="mod">
          <ac:chgData name="Jeffrey Kim" userId="fe624745-8b1a-4efb-bdd3-61fd982e6300" providerId="ADAL" clId="{4EA9C183-1A37-487E-9C0C-66FBB50706E0}" dt="2022-03-28T17:04:38.866" v="476" actId="1036"/>
          <ac:spMkLst>
            <pc:docMk/>
            <pc:sldMk cId="2805574120" sldId="268"/>
            <ac:spMk id="16" creationId="{49B6F183-5779-4199-A5CD-C67885EC5673}"/>
          </ac:spMkLst>
        </pc:spChg>
        <pc:grpChg chg="mod">
          <ac:chgData name="Jeffrey Kim" userId="fe624745-8b1a-4efb-bdd3-61fd982e6300" providerId="ADAL" clId="{4EA9C183-1A37-487E-9C0C-66FBB50706E0}" dt="2022-03-28T17:04:32.941" v="469" actId="1036"/>
          <ac:grpSpMkLst>
            <pc:docMk/>
            <pc:sldMk cId="2805574120" sldId="268"/>
            <ac:grpSpMk id="6" creationId="{EB827D57-F735-40B8-8146-2D003B2A320E}"/>
          </ac:grpSpMkLst>
        </pc:grpChg>
        <pc:picChg chg="mod">
          <ac:chgData name="Jeffrey Kim" userId="fe624745-8b1a-4efb-bdd3-61fd982e6300" providerId="ADAL" clId="{4EA9C183-1A37-487E-9C0C-66FBB50706E0}" dt="2022-03-28T17:04:32.941" v="469" actId="1036"/>
          <ac:picMkLst>
            <pc:docMk/>
            <pc:sldMk cId="2805574120" sldId="268"/>
            <ac:picMk id="7" creationId="{7E856E9F-7E7E-47E9-A8C5-0CE324120507}"/>
          </ac:picMkLst>
        </pc:picChg>
        <pc:picChg chg="mod">
          <ac:chgData name="Jeffrey Kim" userId="fe624745-8b1a-4efb-bdd3-61fd982e6300" providerId="ADAL" clId="{4EA9C183-1A37-487E-9C0C-66FBB50706E0}" dt="2022-03-28T17:04:32.941" v="469" actId="1036"/>
          <ac:picMkLst>
            <pc:docMk/>
            <pc:sldMk cId="2805574120" sldId="268"/>
            <ac:picMk id="8" creationId="{9C690BF7-EC5C-4677-BB4D-1E86E12FD1A0}"/>
          </ac:picMkLst>
        </pc:picChg>
      </pc:sldChg>
      <pc:sldChg chg="modSp mod">
        <pc:chgData name="Jeffrey Kim" userId="fe624745-8b1a-4efb-bdd3-61fd982e6300" providerId="ADAL" clId="{4EA9C183-1A37-487E-9C0C-66FBB50706E0}" dt="2022-03-28T17:03:57.346" v="454" actId="1037"/>
        <pc:sldMkLst>
          <pc:docMk/>
          <pc:sldMk cId="56886597" sldId="269"/>
        </pc:sldMkLst>
        <pc:spChg chg="mod">
          <ac:chgData name="Jeffrey Kim" userId="fe624745-8b1a-4efb-bdd3-61fd982e6300" providerId="ADAL" clId="{4EA9C183-1A37-487E-9C0C-66FBB50706E0}" dt="2022-03-28T16:56:54.536" v="147" actId="1035"/>
          <ac:spMkLst>
            <pc:docMk/>
            <pc:sldMk cId="56886597" sldId="269"/>
            <ac:spMk id="4" creationId="{789191C9-65DD-4174-A829-D22B11253A5D}"/>
          </ac:spMkLst>
        </pc:spChg>
        <pc:graphicFrameChg chg="mod modGraphic">
          <ac:chgData name="Jeffrey Kim" userId="fe624745-8b1a-4efb-bdd3-61fd982e6300" providerId="ADAL" clId="{4EA9C183-1A37-487E-9C0C-66FBB50706E0}" dt="2022-03-28T17:03:57.346" v="454" actId="1037"/>
          <ac:graphicFrameMkLst>
            <pc:docMk/>
            <pc:sldMk cId="56886597" sldId="269"/>
            <ac:graphicFrameMk id="6" creationId="{51170D6E-4065-4230-9AEF-D71646BFDBAB}"/>
          </ac:graphicFrameMkLst>
        </pc:graphicFrameChg>
      </pc:sldChg>
      <pc:sldChg chg="modSp mod">
        <pc:chgData name="Jeffrey Kim" userId="fe624745-8b1a-4efb-bdd3-61fd982e6300" providerId="ADAL" clId="{4EA9C183-1A37-487E-9C0C-66FBB50706E0}" dt="2022-03-28T16:59:46.966" v="348" actId="1038"/>
        <pc:sldMkLst>
          <pc:docMk/>
          <pc:sldMk cId="3342063077" sldId="270"/>
        </pc:sldMkLst>
        <pc:spChg chg="mod">
          <ac:chgData name="Jeffrey Kim" userId="fe624745-8b1a-4efb-bdd3-61fd982e6300" providerId="ADAL" clId="{4EA9C183-1A37-487E-9C0C-66FBB50706E0}" dt="2022-03-28T16:55:29.760" v="38" actId="1036"/>
          <ac:spMkLst>
            <pc:docMk/>
            <pc:sldMk cId="3342063077" sldId="270"/>
            <ac:spMk id="4" creationId="{789191C9-65DD-4174-A829-D22B11253A5D}"/>
          </ac:spMkLst>
        </pc:spChg>
        <pc:spChg chg="mod">
          <ac:chgData name="Jeffrey Kim" userId="fe624745-8b1a-4efb-bdd3-61fd982e6300" providerId="ADAL" clId="{4EA9C183-1A37-487E-9C0C-66FBB50706E0}" dt="2022-03-28T16:59:46.966" v="348" actId="1038"/>
          <ac:spMkLst>
            <pc:docMk/>
            <pc:sldMk cId="3342063077" sldId="270"/>
            <ac:spMk id="5" creationId="{74C6087D-04E0-42AC-A48D-EFAEA6A1A762}"/>
          </ac:spMkLst>
        </pc:spChg>
        <pc:spChg chg="mod">
          <ac:chgData name="Jeffrey Kim" userId="fe624745-8b1a-4efb-bdd3-61fd982e6300" providerId="ADAL" clId="{4EA9C183-1A37-487E-9C0C-66FBB50706E0}" dt="2022-03-28T16:59:46.966" v="348" actId="1038"/>
          <ac:spMkLst>
            <pc:docMk/>
            <pc:sldMk cId="3342063077" sldId="270"/>
            <ac:spMk id="9" creationId="{1FC8AD49-85AC-4318-AFC2-038A5D706FFA}"/>
          </ac:spMkLst>
        </pc:spChg>
        <pc:spChg chg="mod">
          <ac:chgData name="Jeffrey Kim" userId="fe624745-8b1a-4efb-bdd3-61fd982e6300" providerId="ADAL" clId="{4EA9C183-1A37-487E-9C0C-66FBB50706E0}" dt="2022-03-28T16:59:46.966" v="348" actId="1038"/>
          <ac:spMkLst>
            <pc:docMk/>
            <pc:sldMk cId="3342063077" sldId="270"/>
            <ac:spMk id="10" creationId="{763606E2-B247-4807-90B3-ABA6EE4BCF19}"/>
          </ac:spMkLst>
        </pc:spChg>
        <pc:spChg chg="mod">
          <ac:chgData name="Jeffrey Kim" userId="fe624745-8b1a-4efb-bdd3-61fd982e6300" providerId="ADAL" clId="{4EA9C183-1A37-487E-9C0C-66FBB50706E0}" dt="2022-03-28T16:59:46.966" v="348" actId="1038"/>
          <ac:spMkLst>
            <pc:docMk/>
            <pc:sldMk cId="3342063077" sldId="270"/>
            <ac:spMk id="11" creationId="{3BAE42E7-BBE3-4D80-A0DC-61781567E7AF}"/>
          </ac:spMkLst>
        </pc:spChg>
        <pc:spChg chg="mod">
          <ac:chgData name="Jeffrey Kim" userId="fe624745-8b1a-4efb-bdd3-61fd982e6300" providerId="ADAL" clId="{4EA9C183-1A37-487E-9C0C-66FBB50706E0}" dt="2022-03-28T16:59:46.966" v="348" actId="1038"/>
          <ac:spMkLst>
            <pc:docMk/>
            <pc:sldMk cId="3342063077" sldId="270"/>
            <ac:spMk id="12" creationId="{A14E1423-B130-4CE6-81FF-33B18C3B4B9F}"/>
          </ac:spMkLst>
        </pc:spChg>
        <pc:spChg chg="mod">
          <ac:chgData name="Jeffrey Kim" userId="fe624745-8b1a-4efb-bdd3-61fd982e6300" providerId="ADAL" clId="{4EA9C183-1A37-487E-9C0C-66FBB50706E0}" dt="2022-03-28T16:59:46.966" v="348" actId="1038"/>
          <ac:spMkLst>
            <pc:docMk/>
            <pc:sldMk cId="3342063077" sldId="270"/>
            <ac:spMk id="13" creationId="{37B33DAE-06FD-4AB5-B4A3-F268C81A1AC9}"/>
          </ac:spMkLst>
        </pc:spChg>
        <pc:spChg chg="mod">
          <ac:chgData name="Jeffrey Kim" userId="fe624745-8b1a-4efb-bdd3-61fd982e6300" providerId="ADAL" clId="{4EA9C183-1A37-487E-9C0C-66FBB50706E0}" dt="2022-03-28T16:59:46.966" v="348" actId="1038"/>
          <ac:spMkLst>
            <pc:docMk/>
            <pc:sldMk cId="3342063077" sldId="270"/>
            <ac:spMk id="14" creationId="{1EE5964F-C95B-4AF1-B3A9-6C97E70030A1}"/>
          </ac:spMkLst>
        </pc:spChg>
        <pc:spChg chg="mod">
          <ac:chgData name="Jeffrey Kim" userId="fe624745-8b1a-4efb-bdd3-61fd982e6300" providerId="ADAL" clId="{4EA9C183-1A37-487E-9C0C-66FBB50706E0}" dt="2022-03-28T16:59:46.966" v="348" actId="1038"/>
          <ac:spMkLst>
            <pc:docMk/>
            <pc:sldMk cId="3342063077" sldId="270"/>
            <ac:spMk id="15" creationId="{188C2C67-BCAC-480F-8ADF-D0826D0032D7}"/>
          </ac:spMkLst>
        </pc:spChg>
        <pc:spChg chg="mod">
          <ac:chgData name="Jeffrey Kim" userId="fe624745-8b1a-4efb-bdd3-61fd982e6300" providerId="ADAL" clId="{4EA9C183-1A37-487E-9C0C-66FBB50706E0}" dt="2022-03-28T16:59:46.966" v="348" actId="1038"/>
          <ac:spMkLst>
            <pc:docMk/>
            <pc:sldMk cId="3342063077" sldId="270"/>
            <ac:spMk id="16" creationId="{3186DE59-760C-4738-B861-CCD9A2703652}"/>
          </ac:spMkLst>
        </pc:spChg>
        <pc:spChg chg="mod">
          <ac:chgData name="Jeffrey Kim" userId="fe624745-8b1a-4efb-bdd3-61fd982e6300" providerId="ADAL" clId="{4EA9C183-1A37-487E-9C0C-66FBB50706E0}" dt="2022-03-28T16:59:46.966" v="348" actId="1038"/>
          <ac:spMkLst>
            <pc:docMk/>
            <pc:sldMk cId="3342063077" sldId="270"/>
            <ac:spMk id="18" creationId="{07E766C2-5D6D-4C1B-AED4-FC3027E348EE}"/>
          </ac:spMkLst>
        </pc:spChg>
        <pc:picChg chg="mod">
          <ac:chgData name="Jeffrey Kim" userId="fe624745-8b1a-4efb-bdd3-61fd982e6300" providerId="ADAL" clId="{4EA9C183-1A37-487E-9C0C-66FBB50706E0}" dt="2022-03-28T16:59:46.966" v="348" actId="1038"/>
          <ac:picMkLst>
            <pc:docMk/>
            <pc:sldMk cId="3342063077" sldId="270"/>
            <ac:picMk id="6" creationId="{E9498CFD-6C01-40A5-9503-C3DFA32B0B17}"/>
          </ac:picMkLst>
        </pc:picChg>
      </pc:sldChg>
      <pc:sldChg chg="modSp mod">
        <pc:chgData name="Jeffrey Kim" userId="fe624745-8b1a-4efb-bdd3-61fd982e6300" providerId="ADAL" clId="{4EA9C183-1A37-487E-9C0C-66FBB50706E0}" dt="2022-03-28T17:15:20.915" v="601" actId="20577"/>
        <pc:sldMkLst>
          <pc:docMk/>
          <pc:sldMk cId="1875705328" sldId="272"/>
        </pc:sldMkLst>
        <pc:spChg chg="mod">
          <ac:chgData name="Jeffrey Kim" userId="fe624745-8b1a-4efb-bdd3-61fd982e6300" providerId="ADAL" clId="{4EA9C183-1A37-487E-9C0C-66FBB50706E0}" dt="2022-03-28T16:58:03.660" v="239" actId="1035"/>
          <ac:spMkLst>
            <pc:docMk/>
            <pc:sldMk cId="1875705328" sldId="272"/>
            <ac:spMk id="2" creationId="{AC51DB75-8838-42E2-B8A6-C45694E83BAC}"/>
          </ac:spMkLst>
        </pc:spChg>
        <pc:graphicFrameChg chg="mod modGraphic">
          <ac:chgData name="Jeffrey Kim" userId="fe624745-8b1a-4efb-bdd3-61fd982e6300" providerId="ADAL" clId="{4EA9C183-1A37-487E-9C0C-66FBB50706E0}" dt="2022-03-28T17:15:20.915" v="601" actId="20577"/>
          <ac:graphicFrameMkLst>
            <pc:docMk/>
            <pc:sldMk cId="1875705328" sldId="272"/>
            <ac:graphicFrameMk id="3" creationId="{595DAB2A-BC60-44CF-BB77-9513A72C95A5}"/>
          </ac:graphicFrameMkLst>
        </pc:graphicFrameChg>
      </pc:sldChg>
      <pc:sldChg chg="modSp mod">
        <pc:chgData name="Jeffrey Kim" userId="fe624745-8b1a-4efb-bdd3-61fd982e6300" providerId="ADAL" clId="{4EA9C183-1A37-487E-9C0C-66FBB50706E0}" dt="2022-03-28T17:08:06.052" v="576" actId="1037"/>
        <pc:sldMkLst>
          <pc:docMk/>
          <pc:sldMk cId="4079369420" sldId="275"/>
        </pc:sldMkLst>
        <pc:spChg chg="mod">
          <ac:chgData name="Jeffrey Kim" userId="fe624745-8b1a-4efb-bdd3-61fd982e6300" providerId="ADAL" clId="{4EA9C183-1A37-487E-9C0C-66FBB50706E0}" dt="2022-03-28T16:57:38.672" v="225" actId="1035"/>
          <ac:spMkLst>
            <pc:docMk/>
            <pc:sldMk cId="4079369420" sldId="275"/>
            <ac:spMk id="4" creationId="{789191C9-65DD-4174-A829-D22B11253A5D}"/>
          </ac:spMkLst>
        </pc:spChg>
        <pc:spChg chg="mod">
          <ac:chgData name="Jeffrey Kim" userId="fe624745-8b1a-4efb-bdd3-61fd982e6300" providerId="ADAL" clId="{4EA9C183-1A37-487E-9C0C-66FBB50706E0}" dt="2022-03-28T17:08:06.052" v="576" actId="1037"/>
          <ac:spMkLst>
            <pc:docMk/>
            <pc:sldMk cId="4079369420" sldId="275"/>
            <ac:spMk id="31" creationId="{9C204B7A-B1FD-4F67-8F10-FEAC2B0B43B8}"/>
          </ac:spMkLst>
        </pc:spChg>
      </pc:sldChg>
      <pc:sldChg chg="modSp mod">
        <pc:chgData name="Jeffrey Kim" userId="fe624745-8b1a-4efb-bdd3-61fd982e6300" providerId="ADAL" clId="{4EA9C183-1A37-487E-9C0C-66FBB50706E0}" dt="2022-03-28T17:02:39.392" v="438" actId="1037"/>
        <pc:sldMkLst>
          <pc:docMk/>
          <pc:sldMk cId="873173207" sldId="276"/>
        </pc:sldMkLst>
        <pc:spChg chg="mod">
          <ac:chgData name="Jeffrey Kim" userId="fe624745-8b1a-4efb-bdd3-61fd982e6300" providerId="ADAL" clId="{4EA9C183-1A37-487E-9C0C-66FBB50706E0}" dt="2022-03-28T17:02:04.416" v="427" actId="1038"/>
          <ac:spMkLst>
            <pc:docMk/>
            <pc:sldMk cId="873173207" sldId="276"/>
            <ac:spMk id="26" creationId="{B0AA5E18-9FC6-4C5D-B258-7F7BE1285F0E}"/>
          </ac:spMkLst>
        </pc:spChg>
        <pc:spChg chg="mod">
          <ac:chgData name="Jeffrey Kim" userId="fe624745-8b1a-4efb-bdd3-61fd982e6300" providerId="ADAL" clId="{4EA9C183-1A37-487E-9C0C-66FBB50706E0}" dt="2022-03-28T16:56:09.719" v="87" actId="1038"/>
          <ac:spMkLst>
            <pc:docMk/>
            <pc:sldMk cId="873173207" sldId="276"/>
            <ac:spMk id="28" creationId="{36D6316A-D38C-4AED-8D6D-ED3D519E246E}"/>
          </ac:spMkLst>
        </pc:spChg>
        <pc:spChg chg="mod">
          <ac:chgData name="Jeffrey Kim" userId="fe624745-8b1a-4efb-bdd3-61fd982e6300" providerId="ADAL" clId="{4EA9C183-1A37-487E-9C0C-66FBB50706E0}" dt="2022-03-28T17:02:29.555" v="432" actId="1038"/>
          <ac:spMkLst>
            <pc:docMk/>
            <pc:sldMk cId="873173207" sldId="276"/>
            <ac:spMk id="29" creationId="{1F7DA43F-869A-4B8E-8749-873E7E8BA03E}"/>
          </ac:spMkLst>
        </pc:spChg>
        <pc:spChg chg="mod">
          <ac:chgData name="Jeffrey Kim" userId="fe624745-8b1a-4efb-bdd3-61fd982e6300" providerId="ADAL" clId="{4EA9C183-1A37-487E-9C0C-66FBB50706E0}" dt="2022-03-28T17:02:29.555" v="432" actId="1038"/>
          <ac:spMkLst>
            <pc:docMk/>
            <pc:sldMk cId="873173207" sldId="276"/>
            <ac:spMk id="30" creationId="{C5394BA9-4F03-4198-8F32-8830F23D59A8}"/>
          </ac:spMkLst>
        </pc:spChg>
        <pc:spChg chg="mod">
          <ac:chgData name="Jeffrey Kim" userId="fe624745-8b1a-4efb-bdd3-61fd982e6300" providerId="ADAL" clId="{4EA9C183-1A37-487E-9C0C-66FBB50706E0}" dt="2022-03-28T17:02:29.555" v="432" actId="1038"/>
          <ac:spMkLst>
            <pc:docMk/>
            <pc:sldMk cId="873173207" sldId="276"/>
            <ac:spMk id="33" creationId="{7D54FC05-6DF9-4438-9374-BB0CBB77F91D}"/>
          </ac:spMkLst>
        </pc:spChg>
        <pc:cxnChg chg="mod">
          <ac:chgData name="Jeffrey Kim" userId="fe624745-8b1a-4efb-bdd3-61fd982e6300" providerId="ADAL" clId="{4EA9C183-1A37-487E-9C0C-66FBB50706E0}" dt="2022-03-28T17:02:39.392" v="438" actId="1037"/>
          <ac:cxnSpMkLst>
            <pc:docMk/>
            <pc:sldMk cId="873173207" sldId="276"/>
            <ac:cxnSpMk id="15" creationId="{2D8690F7-4578-4CC5-BEB8-EEEC6A9A6A2F}"/>
          </ac:cxnSpMkLst>
        </pc:cxnChg>
        <pc:cxnChg chg="mod">
          <ac:chgData name="Jeffrey Kim" userId="fe624745-8b1a-4efb-bdd3-61fd982e6300" providerId="ADAL" clId="{4EA9C183-1A37-487E-9C0C-66FBB50706E0}" dt="2022-03-28T17:02:29.555" v="432" actId="1038"/>
          <ac:cxnSpMkLst>
            <pc:docMk/>
            <pc:sldMk cId="873173207" sldId="276"/>
            <ac:cxnSpMk id="31" creationId="{A78D4247-1DE5-496B-9038-D50FEF05BAB7}"/>
          </ac:cxnSpMkLst>
        </pc:cxnChg>
        <pc:cxnChg chg="mod">
          <ac:chgData name="Jeffrey Kim" userId="fe624745-8b1a-4efb-bdd3-61fd982e6300" providerId="ADAL" clId="{4EA9C183-1A37-487E-9C0C-66FBB50706E0}" dt="2022-03-28T17:02:29.555" v="432" actId="1038"/>
          <ac:cxnSpMkLst>
            <pc:docMk/>
            <pc:sldMk cId="873173207" sldId="276"/>
            <ac:cxnSpMk id="32" creationId="{F2DF2484-E417-4D22-8538-C9D9BF4F96E9}"/>
          </ac:cxnSpMkLst>
        </pc:cxnChg>
      </pc:sldChg>
      <pc:sldChg chg="modSp mod">
        <pc:chgData name="Jeffrey Kim" userId="fe624745-8b1a-4efb-bdd3-61fd982e6300" providerId="ADAL" clId="{4EA9C183-1A37-487E-9C0C-66FBB50706E0}" dt="2022-03-28T17:05:55.986" v="565" actId="1076"/>
        <pc:sldMkLst>
          <pc:docMk/>
          <pc:sldMk cId="813409927" sldId="280"/>
        </pc:sldMkLst>
        <pc:spChg chg="mod">
          <ac:chgData name="Jeffrey Kim" userId="fe624745-8b1a-4efb-bdd3-61fd982e6300" providerId="ADAL" clId="{4EA9C183-1A37-487E-9C0C-66FBB50706E0}" dt="2022-03-28T17:05:12.433" v="517" actId="1038"/>
          <ac:spMkLst>
            <pc:docMk/>
            <pc:sldMk cId="813409927" sldId="280"/>
            <ac:spMk id="2" creationId="{6FE24841-01A9-4997-9D82-54B119524E74}"/>
          </ac:spMkLst>
        </pc:spChg>
        <pc:spChg chg="mod">
          <ac:chgData name="Jeffrey Kim" userId="fe624745-8b1a-4efb-bdd3-61fd982e6300" providerId="ADAL" clId="{4EA9C183-1A37-487E-9C0C-66FBB50706E0}" dt="2022-03-28T17:05:12.433" v="517" actId="1038"/>
          <ac:spMkLst>
            <pc:docMk/>
            <pc:sldMk cId="813409927" sldId="280"/>
            <ac:spMk id="3" creationId="{723EEF7C-1ECE-4C31-BA0C-8E43B69551F5}"/>
          </ac:spMkLst>
        </pc:spChg>
        <pc:spChg chg="mod">
          <ac:chgData name="Jeffrey Kim" userId="fe624745-8b1a-4efb-bdd3-61fd982e6300" providerId="ADAL" clId="{4EA9C183-1A37-487E-9C0C-66FBB50706E0}" dt="2022-03-28T16:57:28.077" v="199" actId="1035"/>
          <ac:spMkLst>
            <pc:docMk/>
            <pc:sldMk cId="813409927" sldId="280"/>
            <ac:spMk id="4" creationId="{789191C9-65DD-4174-A829-D22B11253A5D}"/>
          </ac:spMkLst>
        </pc:spChg>
        <pc:spChg chg="mod">
          <ac:chgData name="Jeffrey Kim" userId="fe624745-8b1a-4efb-bdd3-61fd982e6300" providerId="ADAL" clId="{4EA9C183-1A37-487E-9C0C-66FBB50706E0}" dt="2022-03-28T17:05:12.433" v="517" actId="1038"/>
          <ac:spMkLst>
            <pc:docMk/>
            <pc:sldMk cId="813409927" sldId="280"/>
            <ac:spMk id="6" creationId="{9FFD4B22-24CD-4C66-803A-C2222171A8C2}"/>
          </ac:spMkLst>
        </pc:spChg>
        <pc:spChg chg="mod">
          <ac:chgData name="Jeffrey Kim" userId="fe624745-8b1a-4efb-bdd3-61fd982e6300" providerId="ADAL" clId="{4EA9C183-1A37-487E-9C0C-66FBB50706E0}" dt="2022-03-28T17:05:12.433" v="517" actId="1038"/>
          <ac:spMkLst>
            <pc:docMk/>
            <pc:sldMk cId="813409927" sldId="280"/>
            <ac:spMk id="30" creationId="{2A8ABA60-BF88-4971-A0A5-44A9F2737ADB}"/>
          </ac:spMkLst>
        </pc:spChg>
        <pc:spChg chg="mod">
          <ac:chgData name="Jeffrey Kim" userId="fe624745-8b1a-4efb-bdd3-61fd982e6300" providerId="ADAL" clId="{4EA9C183-1A37-487E-9C0C-66FBB50706E0}" dt="2022-03-28T17:05:55.986" v="565" actId="1076"/>
          <ac:spMkLst>
            <pc:docMk/>
            <pc:sldMk cId="813409927" sldId="280"/>
            <ac:spMk id="61" creationId="{D149A232-2F0E-4FFF-9B06-35CDE3607408}"/>
          </ac:spMkLst>
        </pc:spChg>
        <pc:grpChg chg="mod">
          <ac:chgData name="Jeffrey Kim" userId="fe624745-8b1a-4efb-bdd3-61fd982e6300" providerId="ADAL" clId="{4EA9C183-1A37-487E-9C0C-66FBB50706E0}" dt="2022-03-28T17:05:12.433" v="517" actId="1038"/>
          <ac:grpSpMkLst>
            <pc:docMk/>
            <pc:sldMk cId="813409927" sldId="280"/>
            <ac:grpSpMk id="12" creationId="{6282B7B1-5E91-4CFA-B2DB-D9B978E69CC6}"/>
          </ac:grpSpMkLst>
        </pc:grpChg>
        <pc:grpChg chg="mod">
          <ac:chgData name="Jeffrey Kim" userId="fe624745-8b1a-4efb-bdd3-61fd982e6300" providerId="ADAL" clId="{4EA9C183-1A37-487E-9C0C-66FBB50706E0}" dt="2022-03-28T17:05:12.433" v="517" actId="1038"/>
          <ac:grpSpMkLst>
            <pc:docMk/>
            <pc:sldMk cId="813409927" sldId="280"/>
            <ac:grpSpMk id="47" creationId="{1C417E47-B13A-45B7-869C-3A8A06429628}"/>
          </ac:grpSpMkLst>
        </pc:grpChg>
        <pc:graphicFrameChg chg="mod">
          <ac:chgData name="Jeffrey Kim" userId="fe624745-8b1a-4efb-bdd3-61fd982e6300" providerId="ADAL" clId="{4EA9C183-1A37-487E-9C0C-66FBB50706E0}" dt="2022-03-28T17:05:52.414" v="564"/>
          <ac:graphicFrameMkLst>
            <pc:docMk/>
            <pc:sldMk cId="813409927" sldId="280"/>
            <ac:graphicFrameMk id="55" creationId="{B7CF7068-AA17-451C-8AFA-7F3777BFFA87}"/>
          </ac:graphicFrameMkLst>
        </pc:graphicFrameChg>
      </pc:sldChg>
      <pc:sldChg chg="modSp mod">
        <pc:chgData name="Jeffrey Kim" userId="fe624745-8b1a-4efb-bdd3-61fd982e6300" providerId="ADAL" clId="{4EA9C183-1A37-487E-9C0C-66FBB50706E0}" dt="2022-03-28T17:03:15.991" v="447" actId="1038"/>
        <pc:sldMkLst>
          <pc:docMk/>
          <pc:sldMk cId="3604528228" sldId="281"/>
        </pc:sldMkLst>
        <pc:spChg chg="mod">
          <ac:chgData name="Jeffrey Kim" userId="fe624745-8b1a-4efb-bdd3-61fd982e6300" providerId="ADAL" clId="{4EA9C183-1A37-487E-9C0C-66FBB50706E0}" dt="2022-03-28T16:56:22.915" v="114" actId="1035"/>
          <ac:spMkLst>
            <pc:docMk/>
            <pc:sldMk cId="3604528228" sldId="281"/>
            <ac:spMk id="4" creationId="{789191C9-65DD-4174-A829-D22B11253A5D}"/>
          </ac:spMkLst>
        </pc:spChg>
        <pc:spChg chg="mod">
          <ac:chgData name="Jeffrey Kim" userId="fe624745-8b1a-4efb-bdd3-61fd982e6300" providerId="ADAL" clId="{4EA9C183-1A37-487E-9C0C-66FBB50706E0}" dt="2022-03-28T17:02:56.801" v="439" actId="14100"/>
          <ac:spMkLst>
            <pc:docMk/>
            <pc:sldMk cId="3604528228" sldId="281"/>
            <ac:spMk id="23" creationId="{2C90CB8D-85BC-480C-A47C-7A0303055A09}"/>
          </ac:spMkLst>
        </pc:spChg>
        <pc:graphicFrameChg chg="mod modGraphic">
          <ac:chgData name="Jeffrey Kim" userId="fe624745-8b1a-4efb-bdd3-61fd982e6300" providerId="ADAL" clId="{4EA9C183-1A37-487E-9C0C-66FBB50706E0}" dt="2022-03-28T17:03:15.991" v="447" actId="1038"/>
          <ac:graphicFrameMkLst>
            <pc:docMk/>
            <pc:sldMk cId="3604528228" sldId="281"/>
            <ac:graphicFrameMk id="13" creationId="{6EF70F13-7A03-4516-970E-3B3D74D357DA}"/>
          </ac:graphicFrameMkLst>
        </pc:graphicFrameChg>
      </pc:sldChg>
      <pc:sldChg chg="new del">
        <pc:chgData name="Jeffrey Kim" userId="fe624745-8b1a-4efb-bdd3-61fd982e6300" providerId="ADAL" clId="{4EA9C183-1A37-487E-9C0C-66FBB50706E0}" dt="2022-03-28T16:01:33.732" v="13" actId="680"/>
        <pc:sldMkLst>
          <pc:docMk/>
          <pc:sldMk cId="4016012269" sldId="282"/>
        </pc:sldMkLst>
      </pc:sldChg>
    </pc:docChg>
  </pc:docChgLst>
  <pc:docChgLst>
    <pc:chgData name="Jeffrey Kim" userId="fe624745-8b1a-4efb-bdd3-61fd982e6300" providerId="ADAL" clId="{23DC391D-2CAE-48EF-81EA-AAA107CBF7EE}"/>
    <pc:docChg chg="undo custSel modSld">
      <pc:chgData name="Jeffrey Kim" userId="fe624745-8b1a-4efb-bdd3-61fd982e6300" providerId="ADAL" clId="{23DC391D-2CAE-48EF-81EA-AAA107CBF7EE}" dt="2022-03-25T17:25:54.856" v="42" actId="12788"/>
      <pc:docMkLst>
        <pc:docMk/>
      </pc:docMkLst>
      <pc:sldChg chg="modSp mod">
        <pc:chgData name="Jeffrey Kim" userId="fe624745-8b1a-4efb-bdd3-61fd982e6300" providerId="ADAL" clId="{23DC391D-2CAE-48EF-81EA-AAA107CBF7EE}" dt="2022-03-25T17:25:54.856" v="42" actId="12788"/>
        <pc:sldMkLst>
          <pc:docMk/>
          <pc:sldMk cId="2763246508" sldId="264"/>
        </pc:sldMkLst>
        <pc:spChg chg="mod">
          <ac:chgData name="Jeffrey Kim" userId="fe624745-8b1a-4efb-bdd3-61fd982e6300" providerId="ADAL" clId="{23DC391D-2CAE-48EF-81EA-AAA107CBF7EE}" dt="2022-03-25T17:23:49.924" v="21" actId="12788"/>
          <ac:spMkLst>
            <pc:docMk/>
            <pc:sldMk cId="2763246508" sldId="264"/>
            <ac:spMk id="4" creationId="{789191C9-65DD-4174-A829-D22B11253A5D}"/>
          </ac:spMkLst>
        </pc:spChg>
        <pc:spChg chg="mod ord">
          <ac:chgData name="Jeffrey Kim" userId="fe624745-8b1a-4efb-bdd3-61fd982e6300" providerId="ADAL" clId="{23DC391D-2CAE-48EF-81EA-AAA107CBF7EE}" dt="2022-03-25T17:25:54.856" v="42" actId="12788"/>
          <ac:spMkLst>
            <pc:docMk/>
            <pc:sldMk cId="2763246508" sldId="264"/>
            <ac:spMk id="8" creationId="{076C8AD0-41D1-4E48-AD1F-5F2961D5B633}"/>
          </ac:spMkLst>
        </pc:spChg>
        <pc:spChg chg="mod ord">
          <ac:chgData name="Jeffrey Kim" userId="fe624745-8b1a-4efb-bdd3-61fd982e6300" providerId="ADAL" clId="{23DC391D-2CAE-48EF-81EA-AAA107CBF7EE}" dt="2022-03-25T17:25:54.856" v="42" actId="12788"/>
          <ac:spMkLst>
            <pc:docMk/>
            <pc:sldMk cId="2763246508" sldId="264"/>
            <ac:spMk id="9" creationId="{BF83AF34-D91F-4402-A188-785D9A758758}"/>
          </ac:spMkLst>
        </pc:spChg>
        <pc:spChg chg="mod ord">
          <ac:chgData name="Jeffrey Kim" userId="fe624745-8b1a-4efb-bdd3-61fd982e6300" providerId="ADAL" clId="{23DC391D-2CAE-48EF-81EA-AAA107CBF7EE}" dt="2022-03-25T17:25:54.856" v="42" actId="12788"/>
          <ac:spMkLst>
            <pc:docMk/>
            <pc:sldMk cId="2763246508" sldId="264"/>
            <ac:spMk id="10" creationId="{D4C624C8-3DB4-46DE-83D3-AF26872505C8}"/>
          </ac:spMkLst>
        </pc:spChg>
      </pc:sldChg>
    </pc:docChg>
  </pc:docChgLst>
  <pc:docChgLst>
    <pc:chgData name="Jeffrey Kim" userId="fe624745-8b1a-4efb-bdd3-61fd982e6300" providerId="ADAL" clId="{29060C4F-AA45-4CBC-AF67-73BB821E83B0}"/>
    <pc:docChg chg="modSld">
      <pc:chgData name="Jeffrey Kim" userId="fe624745-8b1a-4efb-bdd3-61fd982e6300" providerId="ADAL" clId="{29060C4F-AA45-4CBC-AF67-73BB821E83B0}" dt="2022-03-23T17:49:36.298" v="0" actId="13926"/>
      <pc:docMkLst>
        <pc:docMk/>
      </pc:docMkLst>
      <pc:sldChg chg="modSp mod">
        <pc:chgData name="Jeffrey Kim" userId="fe624745-8b1a-4efb-bdd3-61fd982e6300" providerId="ADAL" clId="{29060C4F-AA45-4CBC-AF67-73BB821E83B0}" dt="2022-03-23T17:49:36.298" v="0" actId="13926"/>
        <pc:sldMkLst>
          <pc:docMk/>
          <pc:sldMk cId="1875705328" sldId="272"/>
        </pc:sldMkLst>
        <pc:spChg chg="mod">
          <ac:chgData name="Jeffrey Kim" userId="fe624745-8b1a-4efb-bdd3-61fd982e6300" providerId="ADAL" clId="{29060C4F-AA45-4CBC-AF67-73BB821E83B0}" dt="2022-03-23T17:49:36.298" v="0" actId="13926"/>
          <ac:spMkLst>
            <pc:docMk/>
            <pc:sldMk cId="1875705328" sldId="272"/>
            <ac:spMk id="4" creationId="{C19A5025-BA42-4729-BAC4-7E5574BEEB4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_119_D6D8BC6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_118_307BA687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_118_307BA687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_113_F3263CCC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_113_F3263CCC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_113_F3263CCC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Device Deployed</c:v>
                </c:pt>
              </c:strCache>
            </c:strRef>
          </c:tx>
          <c:spPr>
            <a:solidFill>
              <a:srgbClr val="032F49"/>
            </a:solidFill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01B5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D6-4C61-9D48-0BC619D73601}"/>
              </c:ext>
            </c:extLst>
          </c:dPt>
          <c:dPt>
            <c:idx val="1"/>
            <c:bubble3D val="0"/>
            <c:spPr>
              <a:solidFill>
                <a:srgbClr val="6600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D6-4C61-9D48-0BC619D73601}"/>
              </c:ext>
            </c:extLst>
          </c:dPt>
          <c:dPt>
            <c:idx val="2"/>
            <c:bubble3D val="0"/>
            <c:spPr>
              <a:solidFill>
                <a:srgbClr val="C5352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D6-4C61-9D48-0BC619D73601}"/>
              </c:ext>
            </c:extLst>
          </c:dPt>
          <c:dPt>
            <c:idx val="3"/>
            <c:bubble3D val="0"/>
            <c:spPr>
              <a:solidFill>
                <a:srgbClr val="4472C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49E-484C-9C66-CB8DDF7AA207}"/>
              </c:ext>
            </c:extLst>
          </c:dPt>
          <c:dLbls>
            <c:dLbl>
              <c:idx val="0"/>
              <c:layout>
                <c:manualLayout>
                  <c:x val="-6.3826038809050412E-2"/>
                  <c:y val="4.582581176147124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ABB1537-5242-4C83-A2DB-E4FA8A25A2AF}" type="VALUE">
                      <a:rPr lang="en-US" sz="1400" b="1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400" b="1" baseline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z="1200" baseline="0">
                        <a:solidFill>
                          <a:schemeClr val="tx1"/>
                        </a:solidFill>
                      </a:rPr>
                      <a:t>0 devices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70658242126854"/>
                      <c:h val="0.190773918311320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D6-4C61-9D48-0BC619D73601}"/>
                </c:ext>
              </c:extLst>
            </c:dLbl>
            <c:dLbl>
              <c:idx val="1"/>
              <c:layout>
                <c:manualLayout>
                  <c:x val="-0.20853954242932229"/>
                  <c:y val="-0.182854826519979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D80165-9DD6-40BF-BC54-431824CB4719}" type="VALUE">
                      <a:rPr lang="en-US" sz="1400" b="1" baseline="0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 b="1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z="1200" baseline="0">
                        <a:solidFill>
                          <a:schemeClr val="bg1"/>
                        </a:solidFill>
                      </a:rPr>
                      <a:t>1 device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82400631334568"/>
                      <c:h val="0.292369663097547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9D6-4C61-9D48-0BC619D73601}"/>
                </c:ext>
              </c:extLst>
            </c:dLbl>
            <c:dLbl>
              <c:idx val="2"/>
              <c:layout>
                <c:manualLayout>
                  <c:x val="0.11768555105328064"/>
                  <c:y val="-2.1916651542920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7EFDEF2-2BD1-43DD-BDC7-74CB45B21AC1}" type="VALUE">
                      <a:rPr lang="en-US" sz="1400" b="1" baseline="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 b="1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200" baseline="0">
                        <a:solidFill>
                          <a:schemeClr val="bg1"/>
                        </a:solidFill>
                      </a:rPr>
                      <a:t>2 devices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97653927677653"/>
                      <c:h val="0.319903382007244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9D6-4C61-9D48-0BC619D7360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46168791436939932"/>
                      <c:h val="0.213279330908421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49E-484C-9C66-CB8DDF7AA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≥3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9.1999999999999998E-2</c:v>
                </c:pt>
                <c:pt idx="1">
                  <c:v>0.46200000000000002</c:v>
                </c:pt>
                <c:pt idx="2">
                  <c:v>0.41499999999999998</c:v>
                </c:pt>
                <c:pt idx="3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D6-4C61-9D48-0BC619D7360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26134335136344"/>
          <c:y val="7.2913836383119962E-2"/>
          <c:w val="0.51484298859329147"/>
          <c:h val="0.885371980942170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None/Trace 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5A-4089-9C4C-2265868732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23183D5-FFD8-49D0-A8E5-6787ED77AB1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5A-4089-9C4C-226586873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1 year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5A-4089-9C4C-2265868732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5A-4089-9C4C-2265868732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8CCFDA-9C03-40B4-9CF3-A9FA33089A6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F5A-4089-9C4C-226586873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1 year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5A-4089-9C4C-2265868732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072501224124461E-3"/>
                  <c:y val="-3.6648841478177634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21C40C9A-04FC-4F33-B82E-1E1B5C8E8662}" type="VALUE">
                      <a:rPr lang="en-US" smtClean="0"/>
                      <a:pPr>
                        <a:defRPr sz="8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/>
                      <a:t>%*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10343784526765"/>
                      <c:h val="7.999778375509801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F5A-4089-9C4C-2265868732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41.1%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5F5A-4089-9C4C-226586873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1 year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3.6</c:v>
                </c:pt>
                <c:pt idx="1">
                  <c:v>41.1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F5A-4089-9C4C-2265868732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82308BC-B547-4477-A37B-9FAC69F88077}" type="VALUE">
                      <a:rPr lang="en-US" sz="8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r>
                      <a:rPr lang="en-US" sz="8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F5A-4089-9C4C-2265868732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C9B06F4-F50B-4980-8100-8DE85C2E073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F5A-4089-9C4C-226586873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1 year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26.8</c:v>
                </c:pt>
                <c:pt idx="1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F5A-4089-9C4C-22658687326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Massive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023FB29-AD6F-4E82-B397-938A527BB59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5F5A-4089-9C4C-2265868732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B8E3A4F-F9F4-4E89-BC42-B4F724AF8DB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5F5A-4089-9C4C-226586873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1 year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30.4</c:v>
                </c:pt>
                <c:pt idx="1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F5A-4089-9C4C-22658687326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Torrential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204A96D-F783-444E-B8A6-EB9C81983D2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5F5A-4089-9C4C-2265868732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7FDB229-F058-4CF4-AEF1-D3E2FFBB528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5F5A-4089-9C4C-226586873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1 year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39.299999999999997</c:v>
                </c:pt>
                <c:pt idx="1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5F5A-4089-9C4C-2265868732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868983560"/>
        <c:axId val="868983888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Baseline</c:v>
                      </c:pt>
                      <c:pt idx="1">
                        <c:v>1 year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Sheet1!$H$2:$H$3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100</c:v>
                      </c:pt>
                      <c:pt idx="1">
                        <c:v>100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0-5F5A-4089-9C4C-22658687326A}"/>
                  </c:ext>
                </c:extLst>
              </c15:ser>
            </c15:filteredBarSeries>
          </c:ext>
        </c:extLst>
      </c:barChart>
      <c:catAx>
        <c:axId val="868983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8983888"/>
        <c:crossesAt val="0"/>
        <c:auto val="1"/>
        <c:lblAlgn val="ctr"/>
        <c:lblOffset val="100"/>
        <c:noMultiLvlLbl val="0"/>
      </c:catAx>
      <c:valAx>
        <c:axId val="86898388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marL="0" algn="ctr" defTabSz="457200" rtl="0" eaLnBrk="1" latinLnBrk="0" hangingPunct="1">
              <a:defRPr lang="en-US" sz="1200" b="0" i="0" u="none" strike="noStrike" kern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89835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26134335136344"/>
          <c:y val="7.2913836383119962E-2"/>
          <c:w val="0.51484298859329147"/>
          <c:h val="0.885371980942170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None/Trace 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39-4DCB-B6A2-305D41DF48A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800" b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2.8%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339-4DCB-B6A2-305D41DF48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339-4DCB-B6A2-305D41DF48A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6488783541037063E-2"/>
                      <c:h val="7.77117161151571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39-4DCB-B6A2-305D41DF48A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339-4DCB-B6A2-305D41DF48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1 year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39-4DCB-B6A2-305D41DF48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39-4DCB-B6A2-305D41DF48A3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/>
                    </a:pPr>
                    <a:r>
                      <a:rPr lang="en-US" sz="800"/>
                      <a:t>41.7%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339-4DCB-B6A2-305D41DF48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1 year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39-4DCB-B6A2-305D41DF48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8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5.6%*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339-4DCB-B6A2-305D41DF48A3}"/>
                </c:ext>
              </c:extLst>
            </c:dLbl>
            <c:dLbl>
              <c:idx val="1"/>
              <c:layout>
                <c:manualLayout>
                  <c:x val="0"/>
                  <c:y val="-1.9481851773021086E-2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41.7%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5339-4DCB-B6A2-305D41DF48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48%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339-4DCB-B6A2-305D41DF48A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8C8F0BB-95FA-4DB3-A107-4745BCB1667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339-4DCB-B6A2-305D41DF48A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C8C041D-A72B-480B-8497-2EFC50426F3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339-4DCB-B6A2-305D41DF48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1 year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5.6</c:v>
                </c:pt>
                <c:pt idx="1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39-4DCB-B6A2-305D41DF48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27.8%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339-4DCB-B6A2-305D41DF48A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13.9%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5339-4DCB-B6A2-305D41DF48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339-4DCB-B6A2-305D41DF48A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6CC16D1-F05A-4F08-9C6E-68EB5C445D7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5339-4DCB-B6A2-305D41DF48A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F73694E-9E4E-47D7-88D2-022382CB81E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5339-4DCB-B6A2-305D41DF48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1 year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27.8</c:v>
                </c:pt>
                <c:pt idx="1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339-4DCB-B6A2-305D41DF48A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Massive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6576" tIns="18288" rIns="36576" bIns="18288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8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38.9%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013587402308238"/>
                      <c:h val="5.60385063693686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5-5339-4DCB-B6A2-305D41DF48A3}"/>
                </c:ext>
              </c:extLst>
            </c:dLbl>
            <c:dLbl>
              <c:idx val="1"/>
              <c:layout>
                <c:manualLayout>
                  <c:x val="1.4633594149306569E-3"/>
                  <c:y val="7.3016276455349725E-3"/>
                </c:manualLayout>
              </c:layout>
              <c:tx>
                <c:rich>
                  <a:bodyPr rot="0" spcFirstLastPara="1" vertOverflow="overflow" horzOverflow="overflow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800" b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8394645551674788E-2"/>
                      <c:h val="6.81887822116887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6-5339-4DCB-B6A2-305D41DF48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5339-4DCB-B6A2-305D41DF48A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23CAF3C-0593-4445-B043-85D43640EF1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5339-4DCB-B6A2-305D41DF48A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4C85C10-DC4C-4710-ADEC-C93FE200BED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5339-4DCB-B6A2-305D41DF48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576" tIns="18288" rIns="36576" bIns="18288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1 year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38.9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339-4DCB-B6A2-305D41DF48A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Torrential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1036661139534228E-3"/>
                  <c:y val="9.740925886510543E-3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27.8%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5339-4DCB-B6A2-305D41DF48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339-4DCB-B6A2-305D41DF48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339-4DCB-B6A2-305D41DF48A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7D9C534-A0CB-4816-B3BD-D28BC5DC9B3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E-5339-4DCB-B6A2-305D41DF48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1 year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27.8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5339-4DCB-B6A2-305D41DF4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68983560"/>
        <c:axId val="868983888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Baseline</c:v>
                      </c:pt>
                      <c:pt idx="1">
                        <c:v>1 year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Sheet1!$H$2:$H$3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101</c:v>
                      </c:pt>
                      <c:pt idx="1">
                        <c:v>100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0-5339-4DCB-B6A2-305D41DF48A3}"/>
                  </c:ext>
                </c:extLst>
              </c15:ser>
            </c15:filteredBarSeries>
          </c:ext>
        </c:extLst>
      </c:barChart>
      <c:catAx>
        <c:axId val="868983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8983888"/>
        <c:crossesAt val="0"/>
        <c:auto val="1"/>
        <c:lblAlgn val="ctr"/>
        <c:lblOffset val="100"/>
        <c:noMultiLvlLbl val="0"/>
      </c:catAx>
      <c:valAx>
        <c:axId val="86898388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marL="0" algn="ctr" defTabSz="457200" rtl="0" eaLnBrk="1" latinLnBrk="0" hangingPunct="1">
              <a:defRPr lang="en-US" sz="1200" b="0" i="0" u="none" strike="noStrike" kern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89835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358196690035"/>
          <c:y val="0.62267911111265017"/>
          <c:w val="0.24343632828204101"/>
          <c:h val="0.30321636288038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967224694237556"/>
          <c:y val="3.6549241121353181E-2"/>
          <c:w val="0.77032775305762446"/>
          <c:h val="0.80755452324547139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Sheet1!$A$5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76-4C22-816A-7EE02498E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Sheet1!$B$1:$D$2</c:f>
              <c:multiLvlStrCache>
                <c:ptCount val="2"/>
                <c:lvl>
                  <c:pt idx="0">
                    <c:v>5.1</c:v>
                  </c:pt>
                  <c:pt idx="1">
                    <c:v>0</c:v>
                  </c:pt>
                </c:lvl>
                <c:lvl>
                  <c:pt idx="0">
                    <c:v>Baseline</c:v>
                  </c:pt>
                  <c:pt idx="1">
                    <c:v>1 year</c:v>
                  </c:pt>
                </c:lvl>
              </c:multiLvlStrCache>
            </c:multiLvl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2.6</c:v>
                </c:pt>
                <c:pt idx="1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76-4C22-816A-7EE02498E9C4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Sheet1!$B$1:$D$2</c:f>
              <c:multiLvlStrCache>
                <c:ptCount val="2"/>
                <c:lvl>
                  <c:pt idx="0">
                    <c:v>5.1</c:v>
                  </c:pt>
                  <c:pt idx="1">
                    <c:v>0</c:v>
                  </c:pt>
                </c:lvl>
                <c:lvl>
                  <c:pt idx="0">
                    <c:v>Baseline</c:v>
                  </c:pt>
                  <c:pt idx="1">
                    <c:v>1 year</c:v>
                  </c:pt>
                </c:lvl>
              </c:multiLvlStrCache>
            </c:multiLvl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33.299999999999997</c:v>
                </c:pt>
                <c:pt idx="1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76-4C22-816A-7EE02498E9C4}"/>
            </c:ext>
          </c:extLst>
        </c:ser>
        <c:ser>
          <c:idx val="1"/>
          <c:order val="2"/>
          <c:tx>
            <c:strRef>
              <c:f>Sheet1!$A$3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Sheet1!$B$1:$D$2</c:f>
              <c:multiLvlStrCache>
                <c:ptCount val="2"/>
                <c:lvl>
                  <c:pt idx="0">
                    <c:v>5.1</c:v>
                  </c:pt>
                  <c:pt idx="1">
                    <c:v>0</c:v>
                  </c:pt>
                </c:lvl>
                <c:lvl>
                  <c:pt idx="0">
                    <c:v>Baseline</c:v>
                  </c:pt>
                  <c:pt idx="1">
                    <c:v>1 year</c:v>
                  </c:pt>
                </c:lvl>
              </c:multiLvlStrCache>
            </c:multiLvl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59</c:v>
                </c:pt>
                <c:pt idx="1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76-4C22-816A-7EE02498E9C4}"/>
            </c:ext>
          </c:extLst>
        </c:ser>
        <c:ser>
          <c:idx val="0"/>
          <c:order val="3"/>
          <c:tx>
            <c:strRef>
              <c:f>Sheet1!$A$2</c:f>
              <c:strCache>
                <c:ptCount val="1"/>
                <c:pt idx="0">
                  <c:v>IV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A76-4C22-816A-7EE02498E9C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ln>
                        <a:noFill/>
                      </a:ln>
                      <a:solidFill>
                        <a:srgbClr val="FFFFFF"/>
                      </a:solidFill>
                      <a:latin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A76-4C22-816A-7EE02498E9C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76-4C22-816A-7EE02498E9C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76-4C22-816A-7EE02498E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Sheet1!$B$1:$D$2</c:f>
              <c:multiLvlStrCache>
                <c:ptCount val="2"/>
                <c:lvl>
                  <c:pt idx="0">
                    <c:v>5.1</c:v>
                  </c:pt>
                  <c:pt idx="1">
                    <c:v>0</c:v>
                  </c:pt>
                </c:lvl>
                <c:lvl>
                  <c:pt idx="0">
                    <c:v>Baseline</c:v>
                  </c:pt>
                  <c:pt idx="1">
                    <c:v>1 year</c:v>
                  </c:pt>
                </c:lvl>
              </c:multiLvlStrCache>
            </c:multiLvl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A76-4C22-816A-7EE02498E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1248552"/>
        <c:axId val="191250512"/>
      </c:barChart>
      <c:catAx>
        <c:axId val="191248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91250512"/>
        <c:crosses val="autoZero"/>
        <c:auto val="1"/>
        <c:lblAlgn val="ctr"/>
        <c:lblOffset val="100"/>
        <c:noMultiLvlLbl val="0"/>
      </c:catAx>
      <c:valAx>
        <c:axId val="191250512"/>
        <c:scaling>
          <c:orientation val="minMax"/>
          <c:max val="10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lang="en-US" sz="1200" b="0" i="0" u="none" strike="noStrike" kern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1248552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06099365637021"/>
          <c:y val="7.2913836383119962E-2"/>
          <c:w val="0.58825319086627692"/>
          <c:h val="0.885371980942170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3E-41E9-B5B3-279BF26F8A28}"/>
              </c:ext>
            </c:extLst>
          </c:dPt>
          <c:dPt>
            <c:idx val="1"/>
            <c:invertIfNegative val="0"/>
            <c:bubble3D val="0"/>
            <c:spPr>
              <a:solidFill>
                <a:srgbClr val="0028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3E-41E9-B5B3-279BF26F8A28}"/>
              </c:ext>
            </c:extLst>
          </c:dPt>
          <c:dPt>
            <c:idx val="2"/>
            <c:invertIfNegative val="0"/>
            <c:bubble3D val="0"/>
            <c:spPr>
              <a:solidFill>
                <a:srgbClr val="210B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3E-41E9-B5B3-279BF26F8A28}"/>
              </c:ext>
            </c:extLst>
          </c:dPt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30 Days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72.5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3E-41E9-B5B3-279BF26F8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868983560"/>
        <c:axId val="868983888"/>
      </c:barChart>
      <c:catAx>
        <c:axId val="868983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8983888"/>
        <c:crossesAt val="0"/>
        <c:auto val="1"/>
        <c:lblAlgn val="ctr"/>
        <c:lblOffset val="100"/>
        <c:noMultiLvlLbl val="0"/>
      </c:catAx>
      <c:valAx>
        <c:axId val="868983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8983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06099365637021"/>
          <c:y val="7.2913836383119962E-2"/>
          <c:w val="0.58825319086627692"/>
          <c:h val="0.885371980942170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38-4C58-9E12-476F59983FDA}"/>
              </c:ext>
            </c:extLst>
          </c:dPt>
          <c:dPt>
            <c:idx val="1"/>
            <c:invertIfNegative val="0"/>
            <c:bubble3D val="0"/>
            <c:spPr>
              <a:solidFill>
                <a:srgbClr val="0028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38-4C58-9E12-476F59983FDA}"/>
              </c:ext>
            </c:extLst>
          </c:dPt>
          <c:dPt>
            <c:idx val="2"/>
            <c:invertIfNegative val="0"/>
            <c:bubble3D val="0"/>
            <c:spPr>
              <a:solidFill>
                <a:srgbClr val="210B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38-4C58-9E12-476F59983FDA}"/>
              </c:ext>
            </c:extLst>
          </c:dPt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1 year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217.1</c:v>
                </c:pt>
                <c:pt idx="1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38-4C58-9E12-476F59983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868983560"/>
        <c:axId val="868983888"/>
      </c:barChart>
      <c:catAx>
        <c:axId val="868983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8983888"/>
        <c:crossesAt val="0"/>
        <c:auto val="1"/>
        <c:lblAlgn val="ctr"/>
        <c:lblOffset val="100"/>
        <c:noMultiLvlLbl val="0"/>
      </c:catAx>
      <c:valAx>
        <c:axId val="868983888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898356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0.54869</cdr:x>
      <cdr:y>0.30969</cdr:y>
    </cdr:from>
    <cdr:to>
      <cdr:x>0.67238</cdr:x>
      <cdr:y>0.40971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34D7574-E065-48E8-8011-9D6ED24498A5}"/>
            </a:ext>
          </a:extLst>
        </cdr:cNvPr>
        <cdr:cNvSpPr txBox="1"/>
      </cdr:nvSpPr>
      <cdr:spPr>
        <a:xfrm xmlns:a="http://schemas.openxmlformats.org/drawingml/2006/main">
          <a:off x="2573981" y="1073167"/>
          <a:ext cx="580243" cy="346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0.58995</cdr:x>
      <cdr:y>0.53681</cdr:y>
    </cdr:from>
    <cdr:to>
      <cdr:x>0.71364</cdr:x>
      <cdr:y>0.63683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34D7574-E065-48E8-8011-9D6ED24498A5}"/>
            </a:ext>
          </a:extLst>
        </cdr:cNvPr>
        <cdr:cNvSpPr txBox="1"/>
      </cdr:nvSpPr>
      <cdr:spPr>
        <a:xfrm xmlns:a="http://schemas.openxmlformats.org/drawingml/2006/main">
          <a:off x="2767542" y="1860205"/>
          <a:ext cx="580243" cy="346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86%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8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80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7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6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4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31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9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2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08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0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9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5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20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06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52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4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73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0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6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73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1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6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3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3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9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29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4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66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08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3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832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7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5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2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886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43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0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6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8431F-BA33-B14D-8F60-D6E2E8D6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108FD-3BE5-5849-8CFF-8571491F5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C4A3-D28F-224A-8F4D-BC602BFD5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1CBD-E031-F54A-8358-33CF8CCEB2C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B494-C75E-7247-B02A-1BF69E5BB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2CDC1-9766-8C48-8771-718F6B20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5CE8-F85D-0F46-9950-9D11AE23CE6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299306E-6C1C-C64F-986A-CD5B6CF50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1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EA6F27-1ED1-9C4F-ADE8-04C5223D1C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D172236-179B-CB4A-BE26-7E10318D80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C6B167-C2E9-5B4D-9462-5088E635E1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3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385A0-4E71-6C4F-B745-0480475185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7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7D503B-4539-F041-A745-6E4ACA3C19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microsoft.com/office/2007/relationships/hdphoto" Target="../media/hdphoto2.wdp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3C51F5-9713-5C42-A286-0CCB3254AA7F}"/>
              </a:ext>
            </a:extLst>
          </p:cNvPr>
          <p:cNvSpPr txBox="1">
            <a:spLocks/>
          </p:cNvSpPr>
          <p:nvPr/>
        </p:nvSpPr>
        <p:spPr>
          <a:xfrm>
            <a:off x="5069840" y="363504"/>
            <a:ext cx="6746239" cy="4208206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Transcatheter Treatment of Tricuspid Regurgitation: One-Year Results of the CLASP TR Study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6F4315C-2955-A741-8A1F-884C89E52725}"/>
              </a:ext>
            </a:extLst>
          </p:cNvPr>
          <p:cNvSpPr txBox="1">
            <a:spLocks/>
          </p:cNvSpPr>
          <p:nvPr/>
        </p:nvSpPr>
        <p:spPr>
          <a:xfrm>
            <a:off x="6502400" y="4732431"/>
            <a:ext cx="53136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Adam Greenbaum, MD</a:t>
            </a:r>
          </a:p>
          <a:p>
            <a:pPr lvl="1"/>
            <a:r>
              <a:rPr lang="en-US"/>
              <a:t>Emory University Hospital, Atlanta</a:t>
            </a:r>
          </a:p>
          <a:p>
            <a:pPr lvl="1"/>
            <a:r>
              <a:rPr lang="en-US"/>
              <a:t>@AdamGreenbaumMD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1B3C398-C2B3-426C-AC33-D2DF40A530CE}"/>
              </a:ext>
            </a:extLst>
          </p:cNvPr>
          <p:cNvSpPr txBox="1">
            <a:spLocks/>
          </p:cNvSpPr>
          <p:nvPr/>
        </p:nvSpPr>
        <p:spPr>
          <a:xfrm>
            <a:off x="6502400" y="6050188"/>
            <a:ext cx="53136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i="1"/>
              <a:t>    On behalf of the CLASP TR </a:t>
            </a:r>
            <a:br>
              <a:rPr lang="en-US" sz="2000" b="0" i="1"/>
            </a:br>
            <a:r>
              <a:rPr lang="en-US" sz="2000" b="0" i="1"/>
              <a:t>study investigators</a:t>
            </a:r>
          </a:p>
        </p:txBody>
      </p:sp>
    </p:spTree>
    <p:extLst>
      <p:ext uri="{BB962C8B-B14F-4D97-AF65-F5344CB8AC3E}">
        <p14:creationId xmlns:p14="http://schemas.microsoft.com/office/powerpoint/2010/main" val="408184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9191C9-65DD-4174-A829-D22B1125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14" y="-53009"/>
            <a:ext cx="11171771" cy="1325563"/>
          </a:xfrm>
        </p:spPr>
        <p:txBody>
          <a:bodyPr>
            <a:normAutofit/>
          </a:bodyPr>
          <a:lstStyle/>
          <a:p>
            <a:r>
              <a:rPr lang="en-US" sz="3600"/>
              <a:t>TR Reduction at One Year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9FFD4B22-24CD-4C66-803A-C2222171A8C2}"/>
              </a:ext>
            </a:extLst>
          </p:cNvPr>
          <p:cNvSpPr txBox="1">
            <a:spLocks/>
          </p:cNvSpPr>
          <p:nvPr/>
        </p:nvSpPr>
        <p:spPr>
          <a:xfrm>
            <a:off x="2517430" y="1360318"/>
            <a:ext cx="3188395" cy="282779"/>
          </a:xfrm>
          <a:prstGeom prst="rect">
            <a:avLst/>
          </a:prstGeom>
          <a:solidFill>
            <a:srgbClr val="201B51"/>
          </a:solidFill>
        </p:spPr>
        <p:txBody>
          <a:bodyPr vert="horz" lIns="68580" tIns="34290" rIns="68580" bIns="34290" rtlCol="0" anchor="ctr">
            <a:noAutofit/>
          </a:bodyPr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57168">
              <a:buNone/>
              <a:defRPr/>
            </a:pPr>
            <a:r>
              <a:rPr lang="en-US" i="0">
                <a:solidFill>
                  <a:srgbClr val="FFFFFF"/>
                </a:solidFill>
                <a:cs typeface="Arial" panose="020B0604020202020204" pitchFamily="34" charset="0"/>
              </a:rPr>
              <a:t>TR Severity by Core Lab</a:t>
            </a:r>
            <a:r>
              <a:rPr lang="en-US" i="0" baseline="30000">
                <a:solidFill>
                  <a:srgbClr val="FFFFFF"/>
                </a:solidFill>
                <a:cs typeface="Arial" panose="020B0604020202020204" pitchFamily="34" charset="0"/>
              </a:rPr>
              <a:t>1</a:t>
            </a:r>
            <a:endParaRPr lang="en-US" b="0" i="0" baseline="30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2" name="Text Placeholder 29">
            <a:extLst>
              <a:ext uri="{FF2B5EF4-FFF2-40B4-BE49-F238E27FC236}">
                <a16:creationId xmlns:a16="http://schemas.microsoft.com/office/drawing/2014/main" id="{63BD7194-F612-4777-AEA7-86EA5B75D8C3}"/>
              </a:ext>
            </a:extLst>
          </p:cNvPr>
          <p:cNvSpPr txBox="1">
            <a:spLocks/>
          </p:cNvSpPr>
          <p:nvPr/>
        </p:nvSpPr>
        <p:spPr>
          <a:xfrm>
            <a:off x="3792291" y="5990228"/>
            <a:ext cx="8088593" cy="68527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20000"/>
              </a:spcBef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Graphs show paired data. </a:t>
            </a:r>
            <a:r>
              <a:rPr lang="en-US" sz="1000" baseline="3000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Core Laboratory, Cardiovascular Research Foundation​. *Two patients initially considered to have severe TR at baseline by </a:t>
            </a:r>
            <a:r>
              <a:rPr lang="en-US" sz="1000" err="1">
                <a:solidFill>
                  <a:schemeClr val="bg1"/>
                </a:solidFill>
                <a:cs typeface="Arial" panose="020B0604020202020204" pitchFamily="34" charset="0"/>
              </a:rPr>
              <a:t>transoesophageal</a:t>
            </a: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 echocardiography were reclassified as moderate TR by transthoracic echocardiography. </a:t>
            </a:r>
            <a:r>
              <a:rPr lang="en-US" sz="1000" baseline="30000" err="1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en-US" sz="1000" err="1">
                <a:solidFill>
                  <a:schemeClr val="bg1"/>
                </a:solidFill>
                <a:cs typeface="Arial" panose="020B0604020202020204" pitchFamily="34" charset="0"/>
              </a:rPr>
              <a:t>Wilcoxon</a:t>
            </a: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 signed-rank test. </a:t>
            </a:r>
          </a:p>
          <a:p>
            <a:pPr defTabSz="457200">
              <a:spcBef>
                <a:spcPct val="20000"/>
              </a:spcBef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TR, tricuspid regurgitation.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9F179-F00F-446C-8E08-F79C2A76627D}"/>
              </a:ext>
            </a:extLst>
          </p:cNvPr>
          <p:cNvSpPr txBox="1"/>
          <p:nvPr/>
        </p:nvSpPr>
        <p:spPr>
          <a:xfrm>
            <a:off x="10135826" y="6348"/>
            <a:ext cx="205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CLASP TR Study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E24841-01A9-4997-9D82-54B119524E74}"/>
              </a:ext>
            </a:extLst>
          </p:cNvPr>
          <p:cNvSpPr txBox="1"/>
          <p:nvPr/>
        </p:nvSpPr>
        <p:spPr>
          <a:xfrm>
            <a:off x="5269019" y="4503906"/>
            <a:ext cx="1716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1"/>
                </a:solidFill>
              </a:rPr>
              <a:t>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82B7B1-5E91-4CFA-B2DB-D9B978E69CC6}"/>
              </a:ext>
            </a:extLst>
          </p:cNvPr>
          <p:cNvGrpSpPr/>
          <p:nvPr/>
        </p:nvGrpSpPr>
        <p:grpSpPr>
          <a:xfrm>
            <a:off x="573682" y="1756056"/>
            <a:ext cx="4881405" cy="3931863"/>
            <a:chOff x="534558" y="2169131"/>
            <a:chExt cx="3264930" cy="277715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B02560-6FA7-4476-87D3-803B50AEC99A}"/>
                </a:ext>
              </a:extLst>
            </p:cNvPr>
            <p:cNvGrpSpPr/>
            <p:nvPr/>
          </p:nvGrpSpPr>
          <p:grpSpPr>
            <a:xfrm>
              <a:off x="534558" y="2306526"/>
              <a:ext cx="3264930" cy="2526409"/>
              <a:chOff x="292879" y="1482953"/>
              <a:chExt cx="2020176" cy="261983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A3A1AC7-752F-443A-97F9-D5F69451EB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51" y="3911172"/>
                <a:ext cx="1156566" cy="0"/>
              </a:xfrm>
              <a:prstGeom prst="line">
                <a:avLst/>
              </a:prstGeom>
              <a:noFill/>
              <a:ln w="9525" cap="sq" cmpd="sng" algn="ctr">
                <a:solidFill>
                  <a:schemeClr val="tx1"/>
                </a:solidFill>
                <a:prstDash val="solid"/>
              </a:ln>
              <a:effectLst/>
            </p:spPr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82CF1B-07FD-4182-B35A-93317807580D}"/>
                  </a:ext>
                </a:extLst>
              </p:cNvPr>
              <p:cNvSpPr txBox="1"/>
              <p:nvPr/>
            </p:nvSpPr>
            <p:spPr>
              <a:xfrm>
                <a:off x="554640" y="3911172"/>
                <a:ext cx="558968" cy="19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571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0" i="0" kern="0">
                    <a:ea typeface="+mn-ea"/>
                    <a:cs typeface="Arial" panose="020B0604020202020204" pitchFamily="34" charset="0"/>
                  </a:rPr>
                  <a:t>Baseline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5000FF-130A-4392-A5EE-49DB2929D153}"/>
                  </a:ext>
                </a:extLst>
              </p:cNvPr>
              <p:cNvSpPr txBox="1"/>
              <p:nvPr/>
            </p:nvSpPr>
            <p:spPr>
              <a:xfrm>
                <a:off x="292879" y="1749749"/>
                <a:ext cx="152849" cy="216142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i="0" kern="0">
                    <a:ea typeface="+mn-ea"/>
                    <a:cs typeface="Arial" panose="020B0604020202020204" pitchFamily="34" charset="0"/>
                  </a:rPr>
                  <a:t>Patients (%)</a:t>
                </a:r>
              </a:p>
            </p:txBody>
          </p:sp>
          <p:graphicFrame>
            <p:nvGraphicFramePr>
              <p:cNvPr id="19" name="Chart 18">
                <a:extLst>
                  <a:ext uri="{FF2B5EF4-FFF2-40B4-BE49-F238E27FC236}">
                    <a16:creationId xmlns:a16="http://schemas.microsoft.com/office/drawing/2014/main" id="{E2F0CE21-0E32-4FC3-93B2-7881469C869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88265815"/>
                  </p:ext>
                </p:extLst>
              </p:nvPr>
            </p:nvGraphicFramePr>
            <p:xfrm>
              <a:off x="371634" y="1482953"/>
              <a:ext cx="1941421" cy="25381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486AD6-A655-4864-BC8D-D6A1BB7D30B9}"/>
                </a:ext>
              </a:extLst>
            </p:cNvPr>
            <p:cNvSpPr txBox="1"/>
            <p:nvPr/>
          </p:nvSpPr>
          <p:spPr>
            <a:xfrm>
              <a:off x="1537946" y="2169131"/>
              <a:ext cx="777038" cy="173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/>
                <a:t>P&lt;0.001</a:t>
              </a:r>
              <a:r>
                <a:rPr lang="en-US" sz="1000" b="1" baseline="30000"/>
                <a:t>a</a:t>
              </a:r>
              <a:endParaRPr lang="en-US" sz="8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A4198B-A17D-4C4D-B164-0F6E5DD24505}"/>
                </a:ext>
              </a:extLst>
            </p:cNvPr>
            <p:cNvSpPr txBox="1"/>
            <p:nvPr/>
          </p:nvSpPr>
          <p:spPr>
            <a:xfrm>
              <a:off x="1321024" y="4772373"/>
              <a:ext cx="937262" cy="173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Arial" panose="020B0604020202020204" pitchFamily="34" charset="0"/>
                </a:rPr>
                <a:t>N=5</a:t>
              </a:r>
              <a:r>
                <a:rPr lang="en-US" sz="1000" kern="0">
                  <a:cs typeface="Arial" panose="020B0604020202020204" pitchFamily="34" charset="0"/>
                </a:rPr>
                <a:t>6</a:t>
              </a:r>
              <a:endParaRPr kumimoji="0" lang="en-US" sz="1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73B2D2-DD96-44E6-BC3B-BE4F4059D7A8}"/>
                </a:ext>
              </a:extLst>
            </p:cNvPr>
            <p:cNvSpPr txBox="1"/>
            <p:nvPr/>
          </p:nvSpPr>
          <p:spPr>
            <a:xfrm>
              <a:off x="1725813" y="4662924"/>
              <a:ext cx="955149" cy="1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0" i="0" kern="0">
                  <a:ea typeface="+mn-ea"/>
                  <a:cs typeface="Arial" panose="020B0604020202020204" pitchFamily="34" charset="0"/>
                </a:rPr>
                <a:t>30 days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63D9538-A66F-4B7C-B4B0-260863F05EFE}"/>
                </a:ext>
              </a:extLst>
            </p:cNvPr>
            <p:cNvCxnSpPr>
              <a:cxnSpLocks/>
            </p:cNvCxnSpPr>
            <p:nvPr/>
          </p:nvCxnSpPr>
          <p:spPr>
            <a:xfrm>
              <a:off x="1438606" y="2407967"/>
              <a:ext cx="7920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C417E47-B13A-45B7-869C-3A8A06429628}"/>
              </a:ext>
            </a:extLst>
          </p:cNvPr>
          <p:cNvGrpSpPr/>
          <p:nvPr/>
        </p:nvGrpSpPr>
        <p:grpSpPr>
          <a:xfrm>
            <a:off x="3979994" y="1756056"/>
            <a:ext cx="4881405" cy="3931863"/>
            <a:chOff x="534558" y="2169131"/>
            <a:chExt cx="3264930" cy="277715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1AA8D67-76E4-4FB6-B96F-3C084F6E7877}"/>
                </a:ext>
              </a:extLst>
            </p:cNvPr>
            <p:cNvGrpSpPr/>
            <p:nvPr/>
          </p:nvGrpSpPr>
          <p:grpSpPr>
            <a:xfrm>
              <a:off x="534558" y="2169131"/>
              <a:ext cx="3264930" cy="2777153"/>
              <a:chOff x="534558" y="2169131"/>
              <a:chExt cx="3264930" cy="277715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038945F-2B51-4561-BE61-87BF1ECAE941}"/>
                  </a:ext>
                </a:extLst>
              </p:cNvPr>
              <p:cNvGrpSpPr/>
              <p:nvPr/>
            </p:nvGrpSpPr>
            <p:grpSpPr>
              <a:xfrm>
                <a:off x="534558" y="2306526"/>
                <a:ext cx="3264930" cy="2515540"/>
                <a:chOff x="292879" y="1482953"/>
                <a:chExt cx="2020176" cy="2608561"/>
              </a:xfrm>
            </p:grpSpPr>
            <p:graphicFrame>
              <p:nvGraphicFramePr>
                <p:cNvPr id="55" name="Chart 54">
                  <a:extLst>
                    <a:ext uri="{FF2B5EF4-FFF2-40B4-BE49-F238E27FC236}">
                      <a16:creationId xmlns:a16="http://schemas.microsoft.com/office/drawing/2014/main" id="{B7CF7068-AA17-451C-8AFA-7F3777BFFA87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311569320"/>
                    </p:ext>
                  </p:extLst>
                </p:nvPr>
              </p:nvGraphicFramePr>
              <p:xfrm>
                <a:off x="371634" y="1482953"/>
                <a:ext cx="1941421" cy="253813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25F9ED0-ADE2-4E0B-8BBB-B97F4A60AD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8751" y="3911172"/>
                  <a:ext cx="1156566" cy="0"/>
                </a:xfrm>
                <a:prstGeom prst="line">
                  <a:avLst/>
                </a:prstGeom>
                <a:noFill/>
                <a:ln w="9525" cap="sq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63A9629-68D4-46F1-AFDB-877A85A8043A}"/>
                    </a:ext>
                  </a:extLst>
                </p:cNvPr>
                <p:cNvSpPr txBox="1"/>
                <p:nvPr/>
              </p:nvSpPr>
              <p:spPr>
                <a:xfrm>
                  <a:off x="539653" y="3911172"/>
                  <a:ext cx="558968" cy="1803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5717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b="0" i="0" kern="0">
                      <a:ea typeface="+mn-ea"/>
                      <a:cs typeface="Arial" panose="020B0604020202020204" pitchFamily="34" charset="0"/>
                    </a:rPr>
                    <a:t>Baseline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AACDD1C-4EA2-4E2C-A9F0-8EABBEF5ECA3}"/>
                    </a:ext>
                  </a:extLst>
                </p:cNvPr>
                <p:cNvSpPr txBox="1"/>
                <p:nvPr/>
              </p:nvSpPr>
              <p:spPr>
                <a:xfrm>
                  <a:off x="292879" y="1749749"/>
                  <a:ext cx="140111" cy="2161423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b="0" i="0" kern="0">
                      <a:ea typeface="+mn-ea"/>
                      <a:cs typeface="Arial" panose="020B0604020202020204" pitchFamily="34" charset="0"/>
                    </a:rPr>
                    <a:t>Patients (%)</a:t>
                  </a: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35A8C5B-D6F6-4AE3-B679-AF0F047CB1DE}"/>
                  </a:ext>
                </a:extLst>
              </p:cNvPr>
              <p:cNvSpPr txBox="1"/>
              <p:nvPr/>
            </p:nvSpPr>
            <p:spPr>
              <a:xfrm>
                <a:off x="1537946" y="2169131"/>
                <a:ext cx="777038" cy="17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/>
                  <a:t>P&lt;0.001</a:t>
                </a:r>
                <a:r>
                  <a:rPr lang="en-US" sz="1000" b="1" baseline="30000"/>
                  <a:t>a</a:t>
                </a:r>
                <a:endParaRPr lang="en-US" sz="10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F6EFB6D-1D8F-414B-9A6A-230DE2D7157A}"/>
                  </a:ext>
                </a:extLst>
              </p:cNvPr>
              <p:cNvSpPr txBox="1"/>
              <p:nvPr/>
            </p:nvSpPr>
            <p:spPr>
              <a:xfrm>
                <a:off x="1321024" y="4772373"/>
                <a:ext cx="937262" cy="17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N=</a:t>
                </a:r>
                <a:r>
                  <a:rPr lang="en-US" sz="1000" kern="0">
                    <a:cs typeface="Arial" panose="020B0604020202020204" pitchFamily="34" charset="0"/>
                  </a:rPr>
                  <a:t>36</a:t>
                </a:r>
                <a:endParaRPr kumimoji="0" lang="en-US" sz="10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F162C5B-A10B-4832-B9A9-434978003BF3}"/>
                  </a:ext>
                </a:extLst>
              </p:cNvPr>
              <p:cNvSpPr txBox="1"/>
              <p:nvPr/>
            </p:nvSpPr>
            <p:spPr>
              <a:xfrm>
                <a:off x="1725809" y="4662924"/>
                <a:ext cx="955149" cy="17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571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kern="0">
                    <a:cs typeface="Arial" panose="020B0604020202020204" pitchFamily="34" charset="0"/>
                  </a:rPr>
                  <a:t>1 year</a:t>
                </a:r>
                <a:endParaRPr lang="en-US" sz="1000" b="0" i="0" kern="0"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5C97DB4-C4D5-49D5-A8EE-6B2949FC82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8606" y="2407967"/>
                <a:ext cx="7920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ight Brace 48">
              <a:extLst>
                <a:ext uri="{FF2B5EF4-FFF2-40B4-BE49-F238E27FC236}">
                  <a16:creationId xmlns:a16="http://schemas.microsoft.com/office/drawing/2014/main" id="{4040C674-EEC9-4664-AAED-AB79DC471B86}"/>
                </a:ext>
              </a:extLst>
            </p:cNvPr>
            <p:cNvSpPr/>
            <p:nvPr/>
          </p:nvSpPr>
          <p:spPr>
            <a:xfrm>
              <a:off x="2508288" y="2784855"/>
              <a:ext cx="38944" cy="1857851"/>
            </a:xfrm>
            <a:prstGeom prst="rightBrac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A8ABA60-BF88-4971-A0A5-44A9F2737ADB}"/>
              </a:ext>
            </a:extLst>
          </p:cNvPr>
          <p:cNvSpPr/>
          <p:nvPr/>
        </p:nvSpPr>
        <p:spPr>
          <a:xfrm>
            <a:off x="3534324" y="3160340"/>
            <a:ext cx="58225" cy="2075688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EEF7C-1ECE-4C31-BA0C-8E43B69551F5}"/>
              </a:ext>
            </a:extLst>
          </p:cNvPr>
          <p:cNvSpPr txBox="1"/>
          <p:nvPr/>
        </p:nvSpPr>
        <p:spPr>
          <a:xfrm>
            <a:off x="3534324" y="4075073"/>
            <a:ext cx="665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70%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149A232-2F0E-4FFF-9B06-35CDE3607408}"/>
              </a:ext>
            </a:extLst>
          </p:cNvPr>
          <p:cNvSpPr/>
          <p:nvPr/>
        </p:nvSpPr>
        <p:spPr>
          <a:xfrm>
            <a:off x="7477437" y="2499417"/>
            <a:ext cx="4537848" cy="1446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61207A"/>
              </a:buClr>
              <a:buSzTx/>
              <a:buFontTx/>
              <a:buNone/>
              <a:tabLst/>
              <a:defRPr/>
            </a:pPr>
            <a:r>
              <a:rPr lang="en-GB" sz="1900" b="1" i="1" kern="0">
                <a:solidFill>
                  <a:srgbClr val="002856"/>
                </a:solidFill>
              </a:rPr>
              <a:t>In paired analyses at one year:</a:t>
            </a:r>
          </a:p>
          <a:p>
            <a:pPr marL="0" marR="0" lvl="0" indent="0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61207A"/>
              </a:buClr>
              <a:buSzTx/>
              <a:buFontTx/>
              <a:buNone/>
              <a:tabLst/>
              <a:defRPr/>
            </a:pPr>
            <a:endParaRPr lang="en-GB" sz="1900" b="1" i="1" kern="0">
              <a:solidFill>
                <a:srgbClr val="002856"/>
              </a:solidFill>
            </a:endParaRPr>
          </a:p>
          <a:p>
            <a:pPr marL="342900" marR="0" lvl="0" indent="-227013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900" b="1" i="1" kern="0">
                <a:solidFill>
                  <a:srgbClr val="002856"/>
                </a:solidFill>
              </a:rPr>
              <a:t>100</a:t>
            </a:r>
            <a:r>
              <a:rPr kumimoji="0" lang="en-GB" sz="1900" b="1" i="1" u="none" strike="noStrike" kern="0" cap="none" spc="0" normalizeH="0" baseline="0" noProof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</a:rPr>
              <a:t>% improved by ≥ one TR grade</a:t>
            </a:r>
          </a:p>
          <a:p>
            <a:pPr marL="342900" marR="0" lvl="0" indent="-227013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61207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900" b="1" i="1" u="none" strike="noStrike" kern="0" cap="none" spc="0" normalizeH="0" baseline="0" noProof="0">
              <a:ln>
                <a:noFill/>
              </a:ln>
              <a:solidFill>
                <a:srgbClr val="002856"/>
              </a:solidFill>
              <a:effectLst/>
              <a:uLnTx/>
              <a:uFillTx/>
            </a:endParaRPr>
          </a:p>
          <a:p>
            <a:pPr marL="342900" marR="0" lvl="0" indent="-227013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1" i="1" u="none" strike="noStrike" kern="0" cap="none" spc="0" normalizeH="0" baseline="0" noProof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</a:rPr>
              <a:t>75% improved by ≥ two grades </a:t>
            </a:r>
          </a:p>
          <a:p>
            <a:pPr marL="342900" marR="0" lvl="0" indent="-227013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61207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900" b="1" i="1" kern="0">
              <a:solidFill>
                <a:srgbClr val="002856"/>
              </a:solidFill>
            </a:endParaRPr>
          </a:p>
          <a:p>
            <a:pPr marL="342900" marR="0" lvl="0" indent="-227013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900" b="1" i="1" kern="0">
                <a:solidFill>
                  <a:srgbClr val="002856"/>
                </a:solidFill>
              </a:rPr>
              <a:t>86</a:t>
            </a:r>
            <a:r>
              <a:rPr kumimoji="0" lang="en-GB" sz="1900" b="1" i="1" u="none" strike="noStrike" kern="0" cap="none" spc="0" normalizeH="0" baseline="0" noProof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</a:rPr>
              <a:t>% reached ≤ moderate TR</a:t>
            </a:r>
          </a:p>
        </p:txBody>
      </p:sp>
    </p:spTree>
    <p:extLst>
      <p:ext uri="{BB962C8B-B14F-4D97-AF65-F5344CB8AC3E}">
        <p14:creationId xmlns:p14="http://schemas.microsoft.com/office/powerpoint/2010/main" val="813409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9191C9-65DD-4174-A829-D22B1125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88" y="-55986"/>
            <a:ext cx="11171771" cy="1325563"/>
          </a:xfrm>
        </p:spPr>
        <p:txBody>
          <a:bodyPr>
            <a:normAutofit/>
          </a:bodyPr>
          <a:lstStyle/>
          <a:p>
            <a:r>
              <a:rPr lang="en-US" sz="3600"/>
              <a:t>Clinical, Functional, and Quality of Life at One Year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2781406F-C243-41AE-9ECE-F3F70DC9AD0E}"/>
              </a:ext>
            </a:extLst>
          </p:cNvPr>
          <p:cNvSpPr txBox="1">
            <a:spLocks/>
          </p:cNvSpPr>
          <p:nvPr/>
        </p:nvSpPr>
        <p:spPr>
          <a:xfrm>
            <a:off x="1762636" y="1365571"/>
            <a:ext cx="2100260" cy="245908"/>
          </a:xfrm>
          <a:prstGeom prst="rect">
            <a:avLst/>
          </a:prstGeom>
          <a:solidFill>
            <a:srgbClr val="201B51"/>
          </a:solidFill>
        </p:spPr>
        <p:txBody>
          <a:bodyPr vert="horz" lIns="68580" tIns="34290" rIns="68580" bIns="34290" rtlCol="0" anchor="ctr">
            <a:noAutofit/>
          </a:bodyPr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57168">
              <a:buNone/>
              <a:defRPr/>
            </a:pPr>
            <a:r>
              <a:rPr lang="en-US" sz="2000" i="0">
                <a:solidFill>
                  <a:srgbClr val="FFFFFF"/>
                </a:solidFill>
                <a:cs typeface="Arial" panose="020B0604020202020204" pitchFamily="34" charset="0"/>
              </a:rPr>
              <a:t>NYHA Class</a:t>
            </a:r>
            <a:endParaRPr lang="en-US" sz="2000" b="0" i="0" baseline="30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48D2F0A-3562-4349-92EF-B39F6FA45633}"/>
              </a:ext>
            </a:extLst>
          </p:cNvPr>
          <p:cNvSpPr txBox="1">
            <a:spLocks/>
          </p:cNvSpPr>
          <p:nvPr/>
        </p:nvSpPr>
        <p:spPr>
          <a:xfrm>
            <a:off x="8606034" y="1365571"/>
            <a:ext cx="2100260" cy="245908"/>
          </a:xfrm>
          <a:prstGeom prst="rect">
            <a:avLst/>
          </a:prstGeom>
          <a:solidFill>
            <a:srgbClr val="201B51"/>
          </a:solidFill>
        </p:spPr>
        <p:txBody>
          <a:bodyPr vert="horz" lIns="68580" tIns="34290" rIns="68580" bIns="34290" rtlCol="0" anchor="ctr">
            <a:noAutofit/>
          </a:bodyPr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57168">
              <a:buNone/>
              <a:defRPr/>
            </a:pPr>
            <a:r>
              <a:rPr lang="en-US" i="0">
                <a:solidFill>
                  <a:srgbClr val="FFFFFF"/>
                </a:solidFill>
                <a:cs typeface="Arial" panose="020B0604020202020204" pitchFamily="34" charset="0"/>
              </a:rPr>
              <a:t>6MWD</a:t>
            </a:r>
            <a:endParaRPr lang="en-US" b="0" i="0" baseline="30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CCCDEB43-53EA-4D71-BF1B-6540BC360093}"/>
              </a:ext>
            </a:extLst>
          </p:cNvPr>
          <p:cNvSpPr txBox="1">
            <a:spLocks/>
          </p:cNvSpPr>
          <p:nvPr/>
        </p:nvSpPr>
        <p:spPr>
          <a:xfrm>
            <a:off x="5194197" y="1365571"/>
            <a:ext cx="2100260" cy="245908"/>
          </a:xfrm>
          <a:prstGeom prst="rect">
            <a:avLst/>
          </a:prstGeom>
          <a:solidFill>
            <a:srgbClr val="201B51"/>
          </a:solidFill>
        </p:spPr>
        <p:txBody>
          <a:bodyPr vert="horz" lIns="68580" tIns="34290" rIns="68580" bIns="34290" rtlCol="0" anchor="ctr">
            <a:noAutofit/>
          </a:bodyPr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57168">
              <a:buNone/>
              <a:defRPr/>
            </a:pPr>
            <a:r>
              <a:rPr lang="en-US" sz="2000" i="0">
                <a:solidFill>
                  <a:srgbClr val="FFFFFF"/>
                </a:solidFill>
                <a:cs typeface="Arial" panose="020B0604020202020204" pitchFamily="34" charset="0"/>
              </a:rPr>
              <a:t>KCCQ Score</a:t>
            </a:r>
            <a:endParaRPr lang="en-US" sz="2000" b="0" i="0" baseline="30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2" name="Text Placeholder 29">
            <a:extLst>
              <a:ext uri="{FF2B5EF4-FFF2-40B4-BE49-F238E27FC236}">
                <a16:creationId xmlns:a16="http://schemas.microsoft.com/office/drawing/2014/main" id="{63BD7194-F612-4777-AEA7-86EA5B75D8C3}"/>
              </a:ext>
            </a:extLst>
          </p:cNvPr>
          <p:cNvSpPr txBox="1">
            <a:spLocks/>
          </p:cNvSpPr>
          <p:nvPr/>
        </p:nvSpPr>
        <p:spPr>
          <a:xfrm>
            <a:off x="3792291" y="6158558"/>
            <a:ext cx="8088593" cy="36083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20000"/>
              </a:spcBef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Graphs show paired data. </a:t>
            </a:r>
            <a:r>
              <a:rPr lang="en-US" sz="1000" baseline="30000" err="1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en-US" sz="1000" err="1">
                <a:solidFill>
                  <a:schemeClr val="bg1"/>
                </a:solidFill>
                <a:cs typeface="Arial" panose="020B0604020202020204" pitchFamily="34" charset="0"/>
              </a:rPr>
              <a:t>Wilcoxon</a:t>
            </a: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 signed-rank test. </a:t>
            </a:r>
            <a:r>
              <a:rPr lang="en-US" sz="1000" baseline="30000" err="1">
                <a:solidFill>
                  <a:schemeClr val="bg1"/>
                </a:solidFill>
                <a:cs typeface="Arial" panose="020B0604020202020204" pitchFamily="34" charset="0"/>
              </a:rPr>
              <a:t>b</a:t>
            </a:r>
            <a:r>
              <a:rPr lang="en-US" sz="1000" err="1">
                <a:solidFill>
                  <a:schemeClr val="bg1"/>
                </a:solidFill>
                <a:cs typeface="Arial" panose="020B0604020202020204" pitchFamily="34" charset="0"/>
              </a:rPr>
              <a:t>Paired</a:t>
            </a: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 t-test. TR, tricuspid regurgitation; NYHA Class, New York Heart Association; 6MWD, 6-minute walk distance; KCCQ, Kansas City Cardiomyopathy Questionnaire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9F179-F00F-446C-8E08-F79C2A76627D}"/>
              </a:ext>
            </a:extLst>
          </p:cNvPr>
          <p:cNvSpPr txBox="1"/>
          <p:nvPr/>
        </p:nvSpPr>
        <p:spPr>
          <a:xfrm>
            <a:off x="10135826" y="6348"/>
            <a:ext cx="205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CLASP TR Study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555C4C-89DA-438F-92BC-6DB150A643A2}"/>
              </a:ext>
            </a:extLst>
          </p:cNvPr>
          <p:cNvGrpSpPr/>
          <p:nvPr/>
        </p:nvGrpSpPr>
        <p:grpSpPr>
          <a:xfrm>
            <a:off x="837462" y="1750644"/>
            <a:ext cx="4151420" cy="4089740"/>
            <a:chOff x="3974436" y="1695319"/>
            <a:chExt cx="2747407" cy="347796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D8FFCEA-A28B-442E-8B3B-86F21612CA3C}"/>
                </a:ext>
              </a:extLst>
            </p:cNvPr>
            <p:cNvGrpSpPr/>
            <p:nvPr/>
          </p:nvGrpSpPr>
          <p:grpSpPr>
            <a:xfrm>
              <a:off x="3974436" y="1695319"/>
              <a:ext cx="2747407" cy="3477968"/>
              <a:chOff x="536070" y="2737940"/>
              <a:chExt cx="2670953" cy="31871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E1FD3C2-08F7-4452-86F0-6F7D2E426619}"/>
                  </a:ext>
                </a:extLst>
              </p:cNvPr>
              <p:cNvGrpSpPr/>
              <p:nvPr/>
            </p:nvGrpSpPr>
            <p:grpSpPr>
              <a:xfrm>
                <a:off x="536070" y="2737940"/>
                <a:ext cx="2670953" cy="3187101"/>
                <a:chOff x="633174" y="2984746"/>
                <a:chExt cx="2670953" cy="3187101"/>
              </a:xfrm>
            </p:grpSpPr>
            <p:graphicFrame>
              <p:nvGraphicFramePr>
                <p:cNvPr id="26" name="Object 3">
                  <a:extLst>
                    <a:ext uri="{FF2B5EF4-FFF2-40B4-BE49-F238E27FC236}">
                      <a16:creationId xmlns:a16="http://schemas.microsoft.com/office/drawing/2014/main" id="{166F3CC9-5267-42F1-A385-FB6CBFC32A1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4315749"/>
                    </p:ext>
                  </p:extLst>
                </p:nvPr>
              </p:nvGraphicFramePr>
              <p:xfrm>
                <a:off x="633174" y="3231673"/>
                <a:ext cx="2670953" cy="289275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86D56C3-AB9F-44CC-A507-3C8842C36710}"/>
                    </a:ext>
                  </a:extLst>
                </p:cNvPr>
                <p:cNvSpPr txBox="1"/>
                <p:nvPr/>
              </p:nvSpPr>
              <p:spPr>
                <a:xfrm>
                  <a:off x="708420" y="3227636"/>
                  <a:ext cx="369332" cy="2450044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 defTabSz="457178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0" i="0" kern="0">
                      <a:ea typeface="+mn-ea"/>
                      <a:cs typeface="Arial" panose="020B0604020202020204" pitchFamily="34" charset="0"/>
                    </a:rPr>
                    <a:t>Patients (%)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42D7241-32F0-40B5-838D-959E949602B5}"/>
                    </a:ext>
                  </a:extLst>
                </p:cNvPr>
                <p:cNvSpPr txBox="1"/>
                <p:nvPr/>
              </p:nvSpPr>
              <p:spPr>
                <a:xfrm>
                  <a:off x="1228606" y="5670585"/>
                  <a:ext cx="827051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5717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b="0" i="0" kern="0">
                      <a:ea typeface="+mn-ea"/>
                      <a:cs typeface="Arial" panose="020B0604020202020204" pitchFamily="34" charset="0"/>
                    </a:rPr>
                    <a:t>Baseline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5F36D1A-C29A-4285-BF0E-A84C4808DB82}"/>
                    </a:ext>
                  </a:extLst>
                </p:cNvPr>
                <p:cNvSpPr txBox="1"/>
                <p:nvPr/>
              </p:nvSpPr>
              <p:spPr>
                <a:xfrm>
                  <a:off x="1908138" y="5689157"/>
                  <a:ext cx="738034" cy="2724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5717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b="0" i="0" kern="0">
                      <a:ea typeface="+mn-ea"/>
                      <a:cs typeface="Arial" panose="020B0604020202020204" pitchFamily="34" charset="0"/>
                    </a:rPr>
                    <a:t>1 year</a:t>
                  </a:r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3E00D4B2-7102-499E-93EF-23AFFE0BD0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30318" y="5673478"/>
                  <a:ext cx="1538273" cy="3539"/>
                </a:xfrm>
                <a:prstGeom prst="line">
                  <a:avLst/>
                </a:prstGeom>
                <a:noFill/>
                <a:ln w="9525" cap="sq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C204B7A-B1FD-4F67-8F10-FEAC2B0B43B8}"/>
                    </a:ext>
                  </a:extLst>
                </p:cNvPr>
                <p:cNvSpPr txBox="1"/>
                <p:nvPr/>
              </p:nvSpPr>
              <p:spPr>
                <a:xfrm>
                  <a:off x="1535551" y="5865317"/>
                  <a:ext cx="795360" cy="306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3429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cs typeface="Arial" panose="020B0604020202020204" pitchFamily="34" charset="0"/>
                    </a:rPr>
                    <a:t>N=</a:t>
                  </a:r>
                  <a:r>
                    <a:rPr lang="en-US" sz="1200" kern="0">
                      <a:cs typeface="Arial" panose="020B0604020202020204" pitchFamily="34" charset="0"/>
                    </a:rPr>
                    <a:t>39</a:t>
                  </a:r>
                  <a:endParaRPr kumimoji="0" lang="en-US" sz="120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A15C8B6-3D65-4CFE-8356-17B3A1D96049}"/>
                    </a:ext>
                  </a:extLst>
                </p:cNvPr>
                <p:cNvSpPr txBox="1"/>
                <p:nvPr/>
              </p:nvSpPr>
              <p:spPr>
                <a:xfrm>
                  <a:off x="1623156" y="2984746"/>
                  <a:ext cx="67518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/>
                    <a:t>P&lt;0.001</a:t>
                  </a:r>
                  <a:r>
                    <a:rPr lang="en-US" sz="1000" b="1" baseline="30000"/>
                    <a:t>a </a:t>
                  </a:r>
                  <a:endParaRPr lang="en-US" sz="80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69F3A0E-2596-4AA1-A045-FDB46BA58978}"/>
                    </a:ext>
                  </a:extLst>
                </p:cNvPr>
                <p:cNvSpPr txBox="1"/>
                <p:nvPr/>
              </p:nvSpPr>
              <p:spPr>
                <a:xfrm>
                  <a:off x="2562227" y="4486273"/>
                  <a:ext cx="478386" cy="2724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/>
                    <a:t>92%</a:t>
                  </a:r>
                </a:p>
              </p:txBody>
            </p:sp>
            <p:sp>
              <p:nvSpPr>
                <p:cNvPr id="34" name="Right Brace 33">
                  <a:extLst>
                    <a:ext uri="{FF2B5EF4-FFF2-40B4-BE49-F238E27FC236}">
                      <a16:creationId xmlns:a16="http://schemas.microsoft.com/office/drawing/2014/main" id="{D402054A-13A6-4550-AD81-E5DA26024D02}"/>
                    </a:ext>
                  </a:extLst>
                </p:cNvPr>
                <p:cNvSpPr/>
                <p:nvPr/>
              </p:nvSpPr>
              <p:spPr>
                <a:xfrm>
                  <a:off x="2526836" y="3523172"/>
                  <a:ext cx="84556" cy="2145095"/>
                </a:xfrm>
                <a:prstGeom prst="rightBrac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27CC99B-3E7B-4187-B694-A0C8482D90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0408" y="2969384"/>
                <a:ext cx="7310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FE24841-01A9-4997-9D82-54B119524E74}"/>
                </a:ext>
              </a:extLst>
            </p:cNvPr>
            <p:cNvSpPr txBox="1"/>
            <p:nvPr/>
          </p:nvSpPr>
          <p:spPr>
            <a:xfrm>
              <a:off x="4893177" y="4514128"/>
              <a:ext cx="17165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>
                  <a:solidFill>
                    <a:schemeClr val="bg1"/>
                  </a:solidFill>
                </a:rPr>
                <a:t>I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B6BFDBB-260A-4CA9-8280-70B75A59861A}"/>
              </a:ext>
            </a:extLst>
          </p:cNvPr>
          <p:cNvGrpSpPr/>
          <p:nvPr/>
        </p:nvGrpSpPr>
        <p:grpSpPr>
          <a:xfrm>
            <a:off x="4567799" y="1716451"/>
            <a:ext cx="3710139" cy="4100207"/>
            <a:chOff x="6752953" y="1652924"/>
            <a:chExt cx="2455368" cy="348686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3427AA7-8FE7-49C0-AC24-E9D08110469B}"/>
                </a:ext>
              </a:extLst>
            </p:cNvPr>
            <p:cNvGrpSpPr/>
            <p:nvPr/>
          </p:nvGrpSpPr>
          <p:grpSpPr>
            <a:xfrm>
              <a:off x="6752953" y="1652924"/>
              <a:ext cx="2455368" cy="3486869"/>
              <a:chOff x="6544525" y="2609221"/>
              <a:chExt cx="2538094" cy="3282394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940AF4B-4D32-443B-90DF-3B7470B26F64}"/>
                  </a:ext>
                </a:extLst>
              </p:cNvPr>
              <p:cNvGrpSpPr/>
              <p:nvPr/>
            </p:nvGrpSpPr>
            <p:grpSpPr>
              <a:xfrm>
                <a:off x="6544525" y="2855444"/>
                <a:ext cx="2538094" cy="3036171"/>
                <a:chOff x="6516203" y="3130572"/>
                <a:chExt cx="2538094" cy="3036171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24B49C5-A241-4691-BF56-CC53B5D8CAE6}"/>
                    </a:ext>
                  </a:extLst>
                </p:cNvPr>
                <p:cNvGrpSpPr/>
                <p:nvPr/>
              </p:nvGrpSpPr>
              <p:grpSpPr>
                <a:xfrm>
                  <a:off x="6516203" y="3130572"/>
                  <a:ext cx="2538094" cy="2810925"/>
                  <a:chOff x="8463291" y="1645626"/>
                  <a:chExt cx="2913283" cy="3475871"/>
                </a:xfrm>
              </p:grpSpPr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15D2D6A9-CEDC-4B45-A970-7F9F19AE9C0D}"/>
                      </a:ext>
                    </a:extLst>
                  </p:cNvPr>
                  <p:cNvSpPr txBox="1"/>
                  <p:nvPr/>
                </p:nvSpPr>
                <p:spPr>
                  <a:xfrm>
                    <a:off x="8880878" y="4796192"/>
                    <a:ext cx="844978" cy="3139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3429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Arial" panose="020B0604020202020204" pitchFamily="34" charset="0"/>
                      </a:rPr>
                      <a:t>Baseline</a:t>
                    </a: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4DDC46A5-B523-44E9-893B-7DD5CB2778A8}"/>
                      </a:ext>
                    </a:extLst>
                  </p:cNvPr>
                  <p:cNvSpPr txBox="1"/>
                  <p:nvPr/>
                </p:nvSpPr>
                <p:spPr>
                  <a:xfrm>
                    <a:off x="9756194" y="4796194"/>
                    <a:ext cx="993191" cy="325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3429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000" b="0" i="0" kern="0">
                        <a:cs typeface="Arial" panose="020B0604020202020204" pitchFamily="34" charset="0"/>
                      </a:rPr>
                      <a:t>1 year</a:t>
                    </a:r>
                  </a:p>
                </p:txBody>
              </p:sp>
              <p:graphicFrame>
                <p:nvGraphicFramePr>
                  <p:cNvPr id="58" name="Chart 57">
                    <a:extLst>
                      <a:ext uri="{FF2B5EF4-FFF2-40B4-BE49-F238E27FC236}">
                        <a16:creationId xmlns:a16="http://schemas.microsoft.com/office/drawing/2014/main" id="{C6C7B8FC-977E-43F7-97A5-0EF6E8AC8D07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216261297"/>
                      </p:ext>
                    </p:extLst>
                  </p:nvPr>
                </p:nvGraphicFramePr>
                <p:xfrm>
                  <a:off x="8638410" y="1668527"/>
                  <a:ext cx="2738164" cy="326007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87E801D5-D3C7-43C9-87D4-1C15405349AE}"/>
                      </a:ext>
                    </a:extLst>
                  </p:cNvPr>
                  <p:cNvSpPr txBox="1"/>
                  <p:nvPr/>
                </p:nvSpPr>
                <p:spPr>
                  <a:xfrm>
                    <a:off x="8463291" y="1645626"/>
                    <a:ext cx="423928" cy="3220496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Arial" panose="020B0604020202020204" pitchFamily="34" charset="0"/>
                      </a:rPr>
                      <a:t>Overall Score</a:t>
                    </a:r>
                  </a:p>
                </p:txBody>
              </p: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B9E2AE48-EB96-4CB7-934C-BD38FF284D36}"/>
                      </a:ext>
                    </a:extLst>
                  </p:cNvPr>
                  <p:cNvCxnSpPr/>
                  <p:nvPr/>
                </p:nvCxnSpPr>
                <p:spPr>
                  <a:xfrm>
                    <a:off x="8941429" y="4794023"/>
                    <a:ext cx="1784269" cy="0"/>
                  </a:xfrm>
                  <a:prstGeom prst="line">
                    <a:avLst/>
                  </a:prstGeom>
                  <a:noFill/>
                  <a:ln w="9525" cap="sq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3B9531E-5823-4F9E-B8A8-416B001E4A87}"/>
                    </a:ext>
                  </a:extLst>
                </p:cNvPr>
                <p:cNvSpPr txBox="1"/>
                <p:nvPr/>
              </p:nvSpPr>
              <p:spPr>
                <a:xfrm>
                  <a:off x="7170576" y="3853763"/>
                  <a:ext cx="463565" cy="26307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>
                      <a:cs typeface="Arial" panose="020B0604020202020204" pitchFamily="34" charset="0"/>
                    </a:rPr>
                    <a:t>55</a:t>
                  </a:r>
                  <a:r>
                    <a:rPr lang="en-US" sz="1000" b="0" i="0">
                      <a:cs typeface="Arial" panose="020B0604020202020204" pitchFamily="34" charset="0"/>
                    </a:rPr>
                    <a:t>±21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0032F6F-DF09-49E3-B966-FEAF0DF4399A}"/>
                    </a:ext>
                  </a:extLst>
                </p:cNvPr>
                <p:cNvSpPr txBox="1"/>
                <p:nvPr/>
              </p:nvSpPr>
              <p:spPr>
                <a:xfrm>
                  <a:off x="7852352" y="3354946"/>
                  <a:ext cx="463565" cy="26307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b="0" i="0">
                      <a:cs typeface="Arial" panose="020B0604020202020204" pitchFamily="34" charset="0"/>
                    </a:rPr>
                    <a:t>73±23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AF9C820-CAEB-401E-B029-33ED88110DC1}"/>
                    </a:ext>
                  </a:extLst>
                </p:cNvPr>
                <p:cNvSpPr txBox="1"/>
                <p:nvPr/>
              </p:nvSpPr>
              <p:spPr>
                <a:xfrm>
                  <a:off x="7305091" y="5870788"/>
                  <a:ext cx="795360" cy="2959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3429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cs typeface="Arial" panose="020B0604020202020204" pitchFamily="34" charset="0"/>
                    </a:rPr>
                    <a:t>N=</a:t>
                  </a:r>
                  <a:r>
                    <a:rPr lang="en-US" sz="1200" kern="0">
                      <a:cs typeface="Arial" panose="020B0604020202020204" pitchFamily="34" charset="0"/>
                    </a:rPr>
                    <a:t>42</a:t>
                  </a:r>
                  <a:endParaRPr kumimoji="0" lang="en-US" sz="120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B0DEB44-F65A-4586-BBC0-F008CE251039}"/>
                  </a:ext>
                </a:extLst>
              </p:cNvPr>
              <p:cNvSpPr txBox="1"/>
              <p:nvPr/>
            </p:nvSpPr>
            <p:spPr>
              <a:xfrm>
                <a:off x="7487927" y="2609221"/>
                <a:ext cx="489306" cy="32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/>
                  <a:t>P&lt;0.001</a:t>
                </a:r>
                <a:r>
                  <a:rPr lang="en-US" sz="1000" b="1" baseline="30000"/>
                  <a:t>b</a:t>
                </a:r>
              </a:p>
              <a:p>
                <a:pPr algn="ctr"/>
                <a:r>
                  <a:rPr lang="en-US" sz="1000" b="1">
                    <a:solidFill>
                      <a:srgbClr val="7030A0"/>
                    </a:solidFill>
                  </a:rPr>
                  <a:t>Δ=18</a:t>
                </a:r>
              </a:p>
            </p:txBody>
          </p:sp>
        </p:grp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5FB5437A-FC48-481D-8EA7-7E71B62B9D56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7662731" y="2067266"/>
              <a:ext cx="548640" cy="701564"/>
            </a:xfrm>
            <a:prstGeom prst="bentConnector3">
              <a:avLst>
                <a:gd name="adj1" fmla="val -21089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BF5309E-566F-4B1B-9EB5-23C9A0C60680}"/>
              </a:ext>
            </a:extLst>
          </p:cNvPr>
          <p:cNvGrpSpPr/>
          <p:nvPr/>
        </p:nvGrpSpPr>
        <p:grpSpPr>
          <a:xfrm>
            <a:off x="7826432" y="1676467"/>
            <a:ext cx="3785966" cy="4129040"/>
            <a:chOff x="5046392" y="2170964"/>
            <a:chExt cx="2285967" cy="31155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281672F-535F-43C2-9E39-968D057098DC}"/>
                </a:ext>
              </a:extLst>
            </p:cNvPr>
            <p:cNvGrpSpPr/>
            <p:nvPr/>
          </p:nvGrpSpPr>
          <p:grpSpPr>
            <a:xfrm>
              <a:off x="5046392" y="2170964"/>
              <a:ext cx="2285967" cy="3115529"/>
              <a:chOff x="4869858" y="1983593"/>
              <a:chExt cx="2352310" cy="311552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42D009C-2F1F-4FBB-8A68-7815EB0E910F}"/>
                  </a:ext>
                </a:extLst>
              </p:cNvPr>
              <p:cNvGrpSpPr/>
              <p:nvPr/>
            </p:nvGrpSpPr>
            <p:grpSpPr>
              <a:xfrm>
                <a:off x="4869858" y="1983593"/>
                <a:ext cx="2352310" cy="3115529"/>
                <a:chOff x="3705334" y="2785007"/>
                <a:chExt cx="2832005" cy="3372490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7CAFA3F8-A94F-43EA-A8D7-3FED245DB8D6}"/>
                    </a:ext>
                  </a:extLst>
                </p:cNvPr>
                <p:cNvGrpSpPr/>
                <p:nvPr/>
              </p:nvGrpSpPr>
              <p:grpSpPr>
                <a:xfrm>
                  <a:off x="3705334" y="3148692"/>
                  <a:ext cx="2832005" cy="2798322"/>
                  <a:chOff x="8385193" y="1672746"/>
                  <a:chExt cx="2633322" cy="3460295"/>
                </a:xfrm>
              </p:grpSpPr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E7CC0760-E54E-44BB-8B99-3E89F08691E2}"/>
                      </a:ext>
                    </a:extLst>
                  </p:cNvPr>
                  <p:cNvSpPr txBox="1"/>
                  <p:nvPr/>
                </p:nvSpPr>
                <p:spPr>
                  <a:xfrm>
                    <a:off x="8799834" y="4796192"/>
                    <a:ext cx="844978" cy="3139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3429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Arial" panose="020B0604020202020204" pitchFamily="34" charset="0"/>
                      </a:rPr>
                      <a:t>Baseline</a:t>
                    </a: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60CA7A8E-253B-40A0-8FF6-2608901DB50F}"/>
                      </a:ext>
                    </a:extLst>
                  </p:cNvPr>
                  <p:cNvSpPr txBox="1"/>
                  <p:nvPr/>
                </p:nvSpPr>
                <p:spPr>
                  <a:xfrm>
                    <a:off x="9666920" y="4803462"/>
                    <a:ext cx="993191" cy="3295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3429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000" b="0" i="0" kern="0">
                        <a:cs typeface="Arial" panose="020B0604020202020204" pitchFamily="34" charset="0"/>
                      </a:rPr>
                      <a:t>1 year</a:t>
                    </a:r>
                  </a:p>
                </p:txBody>
              </p:sp>
              <p:graphicFrame>
                <p:nvGraphicFramePr>
                  <p:cNvPr id="46" name="Chart 45">
                    <a:extLst>
                      <a:ext uri="{FF2B5EF4-FFF2-40B4-BE49-F238E27FC236}">
                        <a16:creationId xmlns:a16="http://schemas.microsoft.com/office/drawing/2014/main" id="{D8CBE635-AB2E-4904-A397-5A3482CEE545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943804492"/>
                      </p:ext>
                    </p:extLst>
                  </p:nvPr>
                </p:nvGraphicFramePr>
                <p:xfrm>
                  <a:off x="8627297" y="1672746"/>
                  <a:ext cx="2391218" cy="326007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5E7A47A-D79E-41A2-887A-FBEAE9F1BBEE}"/>
                      </a:ext>
                    </a:extLst>
                  </p:cNvPr>
                  <p:cNvSpPr txBox="1"/>
                  <p:nvPr/>
                </p:nvSpPr>
                <p:spPr>
                  <a:xfrm>
                    <a:off x="8385193" y="1700902"/>
                    <a:ext cx="423928" cy="3220496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cs typeface="Arial" panose="020B0604020202020204" pitchFamily="34" charset="0"/>
                      </a:rPr>
                      <a:t>Distance Walked (m)</a:t>
                    </a:r>
                  </a:p>
                </p:txBody>
              </p: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A6F88774-2429-4B26-8569-6D65A424C311}"/>
                      </a:ext>
                    </a:extLst>
                  </p:cNvPr>
                  <p:cNvCxnSpPr/>
                  <p:nvPr/>
                </p:nvCxnSpPr>
                <p:spPr>
                  <a:xfrm>
                    <a:off x="8945993" y="4794023"/>
                    <a:ext cx="1508942" cy="0"/>
                  </a:xfrm>
                  <a:prstGeom prst="line">
                    <a:avLst/>
                  </a:prstGeom>
                  <a:noFill/>
                  <a:ln w="9525" cap="sq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D7F163D-A1C5-4BE8-A978-58169D348088}"/>
                    </a:ext>
                  </a:extLst>
                </p:cNvPr>
                <p:cNvSpPr txBox="1"/>
                <p:nvPr/>
              </p:nvSpPr>
              <p:spPr>
                <a:xfrm>
                  <a:off x="4940876" y="2785007"/>
                  <a:ext cx="535033" cy="3267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/>
                    <a:t>P&lt;0.014</a:t>
                  </a:r>
                  <a:r>
                    <a:rPr lang="en-US" sz="1000" b="1" baseline="30000"/>
                    <a:t>b</a:t>
                  </a:r>
                </a:p>
                <a:p>
                  <a:pPr algn="ctr"/>
                  <a:r>
                    <a:rPr lang="en-US" sz="1000" b="1">
                      <a:solidFill>
                        <a:srgbClr val="7030A0"/>
                      </a:solidFill>
                    </a:rPr>
                    <a:t>Δ=94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459B08B-9C42-4DDD-8F40-62B593A3D41C}"/>
                    </a:ext>
                  </a:extLst>
                </p:cNvPr>
                <p:cNvSpPr txBox="1"/>
                <p:nvPr/>
              </p:nvSpPr>
              <p:spPr>
                <a:xfrm>
                  <a:off x="4700253" y="5857652"/>
                  <a:ext cx="795361" cy="2998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3429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cs typeface="Arial" panose="020B0604020202020204" pitchFamily="34" charset="0"/>
                    </a:rPr>
                    <a:t>N=32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49B1D5C-8987-407D-AA4A-5DE0D10F2284}"/>
                    </a:ext>
                  </a:extLst>
                </p:cNvPr>
                <p:cNvSpPr txBox="1"/>
                <p:nvPr/>
              </p:nvSpPr>
              <p:spPr>
                <a:xfrm>
                  <a:off x="5298854" y="3350691"/>
                  <a:ext cx="659931" cy="269833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b="0" i="0">
                      <a:cs typeface="Arial" panose="020B0604020202020204" pitchFamily="34" charset="0"/>
                    </a:rPr>
                    <a:t>311±218</a:t>
                  </a: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397301E-1244-4779-B093-D75EEC617210}"/>
                  </a:ext>
                </a:extLst>
              </p:cNvPr>
              <p:cNvSpPr txBox="1"/>
              <p:nvPr/>
            </p:nvSpPr>
            <p:spPr>
              <a:xfrm>
                <a:off x="5515934" y="3100756"/>
                <a:ext cx="548149" cy="24622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000" b="0" i="0">
                    <a:cs typeface="Arial" panose="020B0604020202020204" pitchFamily="34" charset="0"/>
                  </a:rPr>
                  <a:t>217±125</a:t>
                </a:r>
              </a:p>
            </p:txBody>
          </p:sp>
        </p:grp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AB7A5B2F-544B-4C8B-8145-25A0073EA920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5903733" y="2669641"/>
              <a:ext cx="640080" cy="640080"/>
            </a:xfrm>
            <a:prstGeom prst="bentConnector3">
              <a:avLst>
                <a:gd name="adj1" fmla="val -21089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936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1DB75-8838-42E2-B8A6-C45694E8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1" y="-496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/>
              <a:t>RV Remodeling by Core Lab</a:t>
            </a:r>
            <a:r>
              <a:rPr lang="en-US" sz="3200" baseline="30000"/>
              <a:t>1</a:t>
            </a:r>
            <a:r>
              <a:rPr lang="en-US" sz="3200"/>
              <a:t> </a:t>
            </a:r>
            <a:r>
              <a:rPr lang="en-US" sz="3600"/>
              <a:t>at One Year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5DAB2A-BC60-44CF-BB77-9513A72C9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59345"/>
              </p:ext>
            </p:extLst>
          </p:nvPr>
        </p:nvGraphicFramePr>
        <p:xfrm>
          <a:off x="933253" y="1734637"/>
          <a:ext cx="10613850" cy="2422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5382">
                  <a:extLst>
                    <a:ext uri="{9D8B030D-6E8A-4147-A177-3AD203B41FA5}">
                      <a16:colId xmlns:a16="http://schemas.microsoft.com/office/drawing/2014/main" val="1996332263"/>
                    </a:ext>
                  </a:extLst>
                </a:gridCol>
                <a:gridCol w="1876156">
                  <a:extLst>
                    <a:ext uri="{9D8B030D-6E8A-4147-A177-3AD203B41FA5}">
                      <a16:colId xmlns:a16="http://schemas.microsoft.com/office/drawing/2014/main" val="3867229147"/>
                    </a:ext>
                  </a:extLst>
                </a:gridCol>
                <a:gridCol w="1876156">
                  <a:extLst>
                    <a:ext uri="{9D8B030D-6E8A-4147-A177-3AD203B41FA5}">
                      <a16:colId xmlns:a16="http://schemas.microsoft.com/office/drawing/2014/main" val="3681534473"/>
                    </a:ext>
                  </a:extLst>
                </a:gridCol>
                <a:gridCol w="1876156">
                  <a:extLst>
                    <a:ext uri="{9D8B030D-6E8A-4147-A177-3AD203B41FA5}">
                      <a16:colId xmlns:a16="http://schemas.microsoft.com/office/drawing/2014/main" val="2959868191"/>
                    </a:ext>
                  </a:extLst>
                </a:gridCol>
              </a:tblGrid>
              <a:tr h="5014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Variable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01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Baseline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01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1 year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01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P-value*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01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81069"/>
                  </a:ext>
                </a:extLst>
              </a:tr>
              <a:tr h="614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Tricuspid annulus diameter, cm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(end-diastole, apical 4-chamber)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4.5 ± 0.8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4.0 ± 0.6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115077"/>
                  </a:ext>
                </a:extLst>
              </a:tr>
              <a:tr h="3071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RV end-diastolic diameter (mid) (4Ch), cm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4.0 ± 0.9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3.5 ± 0.7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55979"/>
                  </a:ext>
                </a:extLst>
              </a:tr>
              <a:tr h="3851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RA volume (single-plane Simpson's) (4Ch), ml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148.9 ± 81.7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130.6 ± 63.9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0.013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893916"/>
                  </a:ext>
                </a:extLst>
              </a:tr>
              <a:tr h="3071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IVC diameter, cm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2.5 ± 0.6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2.1 ± 0.6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403975"/>
                  </a:ext>
                </a:extLst>
              </a:tr>
              <a:tr h="3071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TR jet area (maximum), cm²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15.1 ± 5.0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6.9 ± 3.6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348" marR="5634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35376"/>
                  </a:ext>
                </a:extLst>
              </a:tr>
            </a:tbl>
          </a:graphicData>
        </a:graphic>
      </p:graphicFrame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19A5025-BA42-4729-BAC4-7E5574BEEB47}"/>
              </a:ext>
            </a:extLst>
          </p:cNvPr>
          <p:cNvSpPr txBox="1">
            <a:spLocks/>
          </p:cNvSpPr>
          <p:nvPr/>
        </p:nvSpPr>
        <p:spPr>
          <a:xfrm>
            <a:off x="3857897" y="6125336"/>
            <a:ext cx="7637417" cy="5645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34289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marR="0" indent="-214308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28" marR="0" indent="-171446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20" marR="0" indent="-171446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baseline="3000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000" b="0" i="0" u="none" strike="noStrike">
                <a:solidFill>
                  <a:schemeClr val="bg1"/>
                </a:solidFill>
                <a:effectLst/>
              </a:rPr>
              <a:t>Core Laboratory, </a:t>
            </a:r>
            <a:r>
              <a:rPr lang="en-GB" sz="1000" b="0" i="0" u="none" strike="noStrike">
                <a:solidFill>
                  <a:schemeClr val="bg1"/>
                </a:solidFill>
                <a:effectLst/>
              </a:rPr>
              <a:t>Cardiovascular Research Foundation</a:t>
            </a:r>
            <a:r>
              <a:rPr lang="en-US" sz="1000" b="0" i="0">
                <a:solidFill>
                  <a:schemeClr val="bg1"/>
                </a:solidFill>
                <a:effectLst/>
              </a:rPr>
              <a:t>​. </a:t>
            </a:r>
            <a:r>
              <a:rPr lang="en-GB" sz="10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Data presented are paired mean ± SD. *p values calculated by Student’s t-test. </a:t>
            </a:r>
            <a:r>
              <a:rPr lang="en-GB" sz="1000" i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IVC</a:t>
            </a:r>
            <a:r>
              <a:rPr lang="en-GB" sz="10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inferior vena cava; </a:t>
            </a:r>
            <a:r>
              <a:rPr lang="en-GB" sz="1000" i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GB" sz="10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right atrial; </a:t>
            </a:r>
            <a:r>
              <a:rPr lang="en-GB" sz="1000" i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RV</a:t>
            </a:r>
            <a:r>
              <a:rPr lang="en-GB" sz="10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right ventricular; </a:t>
            </a:r>
            <a:r>
              <a:rPr lang="en-GB" sz="1000" i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</a:t>
            </a:r>
            <a:r>
              <a:rPr lang="en-GB" sz="10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tricuspid regurgitation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60A68-56A3-4237-B147-A65DB786B57C}"/>
              </a:ext>
            </a:extLst>
          </p:cNvPr>
          <p:cNvSpPr txBox="1"/>
          <p:nvPr/>
        </p:nvSpPr>
        <p:spPr>
          <a:xfrm>
            <a:off x="10135826" y="6348"/>
            <a:ext cx="205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CLASP TR Study</a:t>
            </a:r>
          </a:p>
        </p:txBody>
      </p:sp>
    </p:spTree>
    <p:extLst>
      <p:ext uri="{BB962C8B-B14F-4D97-AF65-F5344CB8AC3E}">
        <p14:creationId xmlns:p14="http://schemas.microsoft.com/office/powerpoint/2010/main" val="187570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9191C9-65DD-4174-A829-D22B1125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556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/>
              <a:t>Conclusions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C6087D-04E0-42AC-A48D-EFAEA6A1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060" y="1279465"/>
            <a:ext cx="11130701" cy="435133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>
                <a:ln>
                  <a:noFill/>
                </a:ln>
              </a:rPr>
              <a:t>In the CLASP TR study, transcatheter valve repair with the PASCAL system demonstrated significant TR reduction and durable outcomes at one year</a:t>
            </a:r>
          </a:p>
          <a:p>
            <a:pPr lvl="1"/>
            <a:r>
              <a:rPr lang="en-US" sz="2200">
                <a:ln>
                  <a:noFill/>
                </a:ln>
              </a:rPr>
              <a:t>Significant TR reduction was sustained at one year with 100% of patients achieving ≥ 1 grade reduction, and 75% ≥ 2 grade reduction</a:t>
            </a:r>
          </a:p>
          <a:p>
            <a:pPr lvl="1"/>
            <a:r>
              <a:rPr lang="en-US" sz="2200">
                <a:ln>
                  <a:noFill/>
                </a:ln>
              </a:rPr>
              <a:t>86% of patients improved to ≤ moderate TR at one year</a:t>
            </a:r>
          </a:p>
          <a:p>
            <a:pPr lvl="1"/>
            <a:r>
              <a:rPr lang="en-US" sz="2200">
                <a:ln>
                  <a:noFill/>
                </a:ln>
              </a:rPr>
              <a:t>Significant one-year improvements in NYHA class, KCCQ score, and 6MWD</a:t>
            </a:r>
          </a:p>
          <a:p>
            <a:r>
              <a:rPr lang="en-US" sz="2400">
                <a:ln>
                  <a:noFill/>
                </a:ln>
              </a:rPr>
              <a:t>Survival and freedom from heart failure hospitalization rates were 88% and 79%, respectively, at one year </a:t>
            </a:r>
          </a:p>
          <a:p>
            <a:r>
              <a:rPr lang="en-US" sz="2400">
                <a:ln>
                  <a:noFill/>
                </a:ln>
              </a:rPr>
              <a:t>Randomized CLASP II TR pivotal trial is underway (NCT04097145)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2326F-E13B-4E81-AACA-5E2DB93E3B0B}"/>
              </a:ext>
            </a:extLst>
          </p:cNvPr>
          <p:cNvSpPr txBox="1"/>
          <p:nvPr/>
        </p:nvSpPr>
        <p:spPr>
          <a:xfrm>
            <a:off x="10135826" y="6348"/>
            <a:ext cx="205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CLASP TR Study</a:t>
            </a:r>
          </a:p>
        </p:txBody>
      </p:sp>
    </p:spTree>
    <p:extLst>
      <p:ext uri="{BB962C8B-B14F-4D97-AF65-F5344CB8AC3E}">
        <p14:creationId xmlns:p14="http://schemas.microsoft.com/office/powerpoint/2010/main" val="317120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9191C9-65DD-4174-A829-D22B1125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0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/>
              <a:t>Speaker Disclosures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C6087D-04E0-42AC-A48D-EFAEA6A1A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Speaker’s name: Adam Greenbaum, MD</a:t>
            </a:r>
          </a:p>
          <a:p>
            <a:r>
              <a:rPr lang="fr-FR"/>
              <a:t>☑ I have the </a:t>
            </a:r>
            <a:r>
              <a:rPr lang="fr-FR" err="1"/>
              <a:t>following</a:t>
            </a:r>
            <a:r>
              <a:rPr lang="fr-FR"/>
              <a:t> </a:t>
            </a:r>
            <a:r>
              <a:rPr lang="fr-FR" err="1"/>
              <a:t>potential</a:t>
            </a:r>
            <a:r>
              <a:rPr lang="fr-FR"/>
              <a:t> </a:t>
            </a:r>
            <a:r>
              <a:rPr lang="fr-FR" err="1"/>
              <a:t>conflicts</a:t>
            </a:r>
            <a:r>
              <a:rPr lang="fr-FR"/>
              <a:t> of </a:t>
            </a:r>
            <a:r>
              <a:rPr lang="fr-FR" err="1"/>
              <a:t>interest</a:t>
            </a:r>
            <a:r>
              <a:rPr lang="fr-FR"/>
              <a:t> to </a:t>
            </a:r>
            <a:r>
              <a:rPr lang="fr-FR" err="1"/>
              <a:t>declare</a:t>
            </a:r>
            <a:r>
              <a:rPr lang="fr-FR"/>
              <a:t>: </a:t>
            </a:r>
          </a:p>
          <a:p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F10A894-CEFD-45F5-93C3-650069925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943487"/>
              </p:ext>
            </p:extLst>
          </p:nvPr>
        </p:nvGraphicFramePr>
        <p:xfrm>
          <a:off x="1638710" y="3074194"/>
          <a:ext cx="8128000" cy="262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854132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88628306"/>
                    </a:ext>
                  </a:extLst>
                </a:gridCol>
              </a:tblGrid>
              <a:tr h="426090">
                <a:tc>
                  <a:txBody>
                    <a:bodyPr/>
                    <a:lstStyle/>
                    <a:p>
                      <a:r>
                        <a:rPr lang="en-US" sz="1800" b="0" u="sng" kern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856"/>
                          </a:solidFill>
                          <a:latin typeface="+mn-lt"/>
                          <a:ea typeface="+mn-ea"/>
                          <a:cs typeface="+mn-cs"/>
                        </a:rPr>
                        <a:t>Affiliation/Financial Relationship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u="sng" kern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856"/>
                          </a:solidFill>
                          <a:latin typeface="+mn-lt"/>
                          <a:ea typeface="+mn-ea"/>
                          <a:cs typeface="+mn-cs"/>
                        </a:rPr>
                        <a:t>Company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641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u="none" kern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856"/>
                          </a:solidFill>
                          <a:latin typeface="+mn-lt"/>
                          <a:ea typeface="+mn-ea"/>
                          <a:cs typeface="+mn-cs"/>
                        </a:rPr>
                        <a:t>Proctor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u="none" kern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856"/>
                          </a:solidFill>
                          <a:latin typeface="+mn-lt"/>
                          <a:ea typeface="+mn-ea"/>
                          <a:cs typeface="+mn-cs"/>
                        </a:rPr>
                        <a:t>Edwards Lifesciences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0" u="none" kern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856"/>
                          </a:solidFill>
                          <a:latin typeface="+mn-lt"/>
                          <a:ea typeface="+mn-ea"/>
                          <a:cs typeface="+mn-cs"/>
                        </a:rPr>
                        <a:t>Medtronic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909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u="none" kern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856"/>
                          </a:solidFill>
                          <a:latin typeface="+mn-lt"/>
                          <a:ea typeface="+mn-ea"/>
                          <a:cs typeface="+mn-cs"/>
                        </a:rPr>
                        <a:t>Equity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u="none" kern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856"/>
                          </a:solidFill>
                          <a:latin typeface="+mn-lt"/>
                          <a:ea typeface="+mn-ea"/>
                          <a:cs typeface="+mn-cs"/>
                        </a:rPr>
                        <a:t>Transmural Systems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55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u="none" kern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856"/>
                          </a:solidFill>
                          <a:latin typeface="+mn-lt"/>
                          <a:ea typeface="+mn-ea"/>
                          <a:cs typeface="+mn-cs"/>
                        </a:rPr>
                        <a:t>Institutional research contracts for clinical investigation of transcatheter aortic, mitral, and tricuspid devices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u="none" kern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856"/>
                          </a:solidFill>
                          <a:latin typeface="+mn-lt"/>
                          <a:ea typeface="+mn-ea"/>
                          <a:cs typeface="+mn-cs"/>
                        </a:rPr>
                        <a:t>Edwards Lifesciences</a:t>
                      </a:r>
                    </a:p>
                    <a:p>
                      <a:r>
                        <a:rPr lang="en-US" sz="1800" b="0" u="none" kern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856"/>
                          </a:solidFill>
                          <a:latin typeface="+mn-lt"/>
                          <a:ea typeface="+mn-ea"/>
                          <a:cs typeface="+mn-cs"/>
                        </a:rPr>
                        <a:t>Medtronic</a:t>
                      </a:r>
                    </a:p>
                    <a:p>
                      <a:r>
                        <a:rPr lang="en-US" sz="1800" b="0" u="none" kern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856"/>
                          </a:solidFill>
                          <a:latin typeface="+mn-lt"/>
                          <a:ea typeface="+mn-ea"/>
                          <a:cs typeface="+mn-cs"/>
                        </a:rPr>
                        <a:t>Abbott Vascular</a:t>
                      </a:r>
                    </a:p>
                    <a:p>
                      <a:r>
                        <a:rPr lang="en-US" sz="1800" b="0" u="none" kern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856"/>
                          </a:solidFill>
                          <a:latin typeface="+mn-lt"/>
                          <a:ea typeface="+mn-ea"/>
                          <a:cs typeface="+mn-cs"/>
                        </a:rPr>
                        <a:t>Boston Scientific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478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92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9191C9-65DD-4174-A829-D22B1125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23" y="-6082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/>
              <a:t>Tricuspid Regurgitation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C6087D-04E0-42AC-A48D-EFAEA6A1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082" y="13283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Mortality Increases with TR Severity</a:t>
            </a:r>
            <a:r>
              <a:rPr lang="en-US" sz="2000" baseline="30000"/>
              <a:t>1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9498CFD-6C01-40A5-9503-C3DFA32B0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08" y="1898478"/>
            <a:ext cx="4460716" cy="2850397"/>
          </a:xfrm>
          <a:prstGeom prst="rect">
            <a:avLst/>
          </a:prstGeom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C8AD49-85AC-4318-AFC2-038A5D706FFA}"/>
              </a:ext>
            </a:extLst>
          </p:cNvPr>
          <p:cNvSpPr/>
          <p:nvPr/>
        </p:nvSpPr>
        <p:spPr>
          <a:xfrm>
            <a:off x="5580308" y="1898478"/>
            <a:ext cx="2035277" cy="2472986"/>
          </a:xfrm>
          <a:prstGeom prst="roundRect">
            <a:avLst/>
          </a:prstGeom>
          <a:solidFill>
            <a:srgbClr val="201B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Prevalent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	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3606E2-B247-4807-90B3-ABA6EE4BCF19}"/>
              </a:ext>
            </a:extLst>
          </p:cNvPr>
          <p:cNvSpPr/>
          <p:nvPr/>
        </p:nvSpPr>
        <p:spPr>
          <a:xfrm>
            <a:off x="7790443" y="1898478"/>
            <a:ext cx="2035277" cy="2472986"/>
          </a:xfrm>
          <a:prstGeom prst="roundRect">
            <a:avLst/>
          </a:prstGeom>
          <a:solidFill>
            <a:srgbClr val="201B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Undertreated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AE42E7-BBE3-4D80-A0DC-61781567E7AF}"/>
              </a:ext>
            </a:extLst>
          </p:cNvPr>
          <p:cNvSpPr/>
          <p:nvPr/>
        </p:nvSpPr>
        <p:spPr>
          <a:xfrm>
            <a:off x="9978120" y="1898478"/>
            <a:ext cx="2035277" cy="2472986"/>
          </a:xfrm>
          <a:prstGeom prst="roundRect">
            <a:avLst/>
          </a:prstGeom>
          <a:solidFill>
            <a:srgbClr val="201B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Medical</a:t>
            </a:r>
            <a:r>
              <a:rPr lang="en-US" sz="1600" b="1"/>
              <a:t> </a:t>
            </a:r>
            <a:r>
              <a:rPr lang="en-US" sz="1400" b="1"/>
              <a:t>Therapy</a:t>
            </a:r>
            <a:r>
              <a:rPr lang="en-US" sz="1600" b="1"/>
              <a:t> </a:t>
            </a:r>
            <a:r>
              <a:rPr lang="en-US" sz="1400" b="1"/>
              <a:t>Unsatisfactory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2" name="TextBox 233">
            <a:extLst>
              <a:ext uri="{FF2B5EF4-FFF2-40B4-BE49-F238E27FC236}">
                <a16:creationId xmlns:a16="http://schemas.microsoft.com/office/drawing/2014/main" id="{A14E1423-B130-4CE6-81FF-33B18C3B4B9F}"/>
              </a:ext>
            </a:extLst>
          </p:cNvPr>
          <p:cNvSpPr txBox="1"/>
          <p:nvPr/>
        </p:nvSpPr>
        <p:spPr>
          <a:xfrm>
            <a:off x="5613629" y="4548820"/>
            <a:ext cx="6399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</a:rPr>
              <a:t>Transcatheter Therapies Are Emerging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B33DAE-06FD-4AB5-B4A3-F268C81A1AC9}"/>
              </a:ext>
            </a:extLst>
          </p:cNvPr>
          <p:cNvSpPr/>
          <p:nvPr/>
        </p:nvSpPr>
        <p:spPr>
          <a:xfrm>
            <a:off x="5647359" y="2767163"/>
            <a:ext cx="1901174" cy="1244292"/>
          </a:xfrm>
          <a:prstGeom prst="roundRect">
            <a:avLst/>
          </a:prstGeom>
          <a:solidFill>
            <a:srgbClr val="E7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U.S. Prevalence: 2.4 million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EE5964F-C95B-4AF1-B3A9-6C97E70030A1}"/>
              </a:ext>
            </a:extLst>
          </p:cNvPr>
          <p:cNvSpPr/>
          <p:nvPr/>
        </p:nvSpPr>
        <p:spPr>
          <a:xfrm>
            <a:off x="7859269" y="2767163"/>
            <a:ext cx="1882878" cy="1244292"/>
          </a:xfrm>
          <a:prstGeom prst="roundRect">
            <a:avLst/>
          </a:prstGeom>
          <a:solidFill>
            <a:srgbClr val="E7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chemeClr val="tx1"/>
                </a:solidFill>
                <a:ea typeface="ヒラギノ角ゴ Pro W3"/>
                <a:cs typeface="Calibri" panose="020F0502020204030204" pitchFamily="34" charset="0"/>
              </a:rPr>
              <a:t>10,000 TR </a:t>
            </a:r>
            <a:br>
              <a:rPr lang="en-US" sz="1400" b="1" i="1">
                <a:solidFill>
                  <a:schemeClr val="tx1"/>
                </a:solidFill>
                <a:ea typeface="ヒラギノ角ゴ Pro W3"/>
                <a:cs typeface="Calibri" panose="020F0502020204030204" pitchFamily="34" charset="0"/>
              </a:rPr>
            </a:br>
            <a:r>
              <a:rPr lang="en-US" sz="1400" b="1" i="1">
                <a:solidFill>
                  <a:schemeClr val="tx1"/>
                </a:solidFill>
                <a:ea typeface="ヒラギノ角ゴ Pro W3"/>
                <a:cs typeface="Calibri" panose="020F0502020204030204" pitchFamily="34" charset="0"/>
              </a:rPr>
              <a:t>surgeries/year</a:t>
            </a:r>
            <a:r>
              <a:rPr lang="en-US" sz="1400" b="1" i="1" baseline="30000">
                <a:solidFill>
                  <a:schemeClr val="tx1"/>
                </a:solidFill>
                <a:ea typeface="ヒラギノ角ゴ Pro W3"/>
                <a:cs typeface="Calibri" panose="020F0502020204030204" pitchFamily="34" charset="0"/>
              </a:rPr>
              <a:t>2</a:t>
            </a:r>
            <a:endParaRPr lang="en-US" sz="1400" b="1" i="1">
              <a:solidFill>
                <a:schemeClr val="tx1"/>
              </a:solidFill>
              <a:ea typeface="ヒラギノ角ゴ Pro W3"/>
              <a:cs typeface="Calibri" panose="020F050202020403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chemeClr val="tx1"/>
                </a:solidFill>
                <a:ea typeface="ヒラギノ角ゴ Pro W3"/>
                <a:cs typeface="Calibri" panose="020F0502020204030204" pitchFamily="34" charset="0"/>
              </a:rPr>
              <a:t>↓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chemeClr val="tx1"/>
                </a:solidFill>
                <a:ea typeface="ヒラギノ角ゴ Pro W3"/>
                <a:cs typeface="Calibri" panose="020F0502020204030204" pitchFamily="34" charset="0"/>
              </a:rPr>
              <a:t>In-hospital mortality 9-11%</a:t>
            </a:r>
            <a:r>
              <a:rPr lang="en-US" sz="1400" b="1" i="1" baseline="30000">
                <a:solidFill>
                  <a:schemeClr val="tx1"/>
                </a:solidFill>
                <a:ea typeface="ヒラギノ角ゴ Pro W3"/>
                <a:cs typeface="Calibri" panose="020F0502020204030204" pitchFamily="34" charset="0"/>
              </a:rPr>
              <a:t>3-6</a:t>
            </a:r>
            <a:endParaRPr lang="en-US" sz="1400" b="1" i="1">
              <a:solidFill>
                <a:schemeClr val="tx1"/>
              </a:solidFill>
              <a:ea typeface="ヒラギノ角ゴ Pro W3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8C2C67-BCAC-480F-8ADF-D0826D0032D7}"/>
              </a:ext>
            </a:extLst>
          </p:cNvPr>
          <p:cNvSpPr/>
          <p:nvPr/>
        </p:nvSpPr>
        <p:spPr>
          <a:xfrm>
            <a:off x="10091190" y="2767163"/>
            <a:ext cx="1882878" cy="1244292"/>
          </a:xfrm>
          <a:prstGeom prst="roundRect">
            <a:avLst/>
          </a:prstGeom>
          <a:solidFill>
            <a:srgbClr val="E7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Conservative medical therapy has unsatisfactory outcomes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86DE59-760C-4738-B861-CCD9A2703652}"/>
              </a:ext>
            </a:extLst>
          </p:cNvPr>
          <p:cNvSpPr/>
          <p:nvPr/>
        </p:nvSpPr>
        <p:spPr bwMode="auto">
          <a:xfrm>
            <a:off x="792334" y="1731518"/>
            <a:ext cx="4696939" cy="3162874"/>
          </a:xfrm>
          <a:prstGeom prst="rect">
            <a:avLst/>
          </a:prstGeom>
          <a:noFill/>
          <a:ln w="19050" cap="flat" cmpd="sng" algn="ctr">
            <a:solidFill>
              <a:srgbClr val="1D38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DD37A8-6F6E-47C4-A643-ABEFFCE2873F}"/>
              </a:ext>
            </a:extLst>
          </p:cNvPr>
          <p:cNvSpPr txBox="1"/>
          <p:nvPr/>
        </p:nvSpPr>
        <p:spPr>
          <a:xfrm>
            <a:off x="3717951" y="6054018"/>
            <a:ext cx="3936883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30000">
                <a:solidFill>
                  <a:schemeClr val="bg1"/>
                </a:solidFill>
                <a:ea typeface="ヒラギノ角ゴ Pro W3"/>
                <a:cs typeface="Arial"/>
              </a:rPr>
              <a:t>1</a:t>
            </a:r>
            <a:r>
              <a:rPr lang="en-US" sz="1000">
                <a:solidFill>
                  <a:schemeClr val="bg1"/>
                </a:solidFill>
                <a:ea typeface="ヒラギノ角ゴ Pro W3"/>
                <a:cs typeface="Arial"/>
              </a:rPr>
              <a:t>Benfari, et al. </a:t>
            </a:r>
            <a:r>
              <a:rPr lang="en-US" sz="1000" i="1">
                <a:solidFill>
                  <a:schemeClr val="bg1"/>
                </a:solidFill>
                <a:ea typeface="ヒラギノ角ゴ Pro W3"/>
                <a:cs typeface="Arial"/>
              </a:rPr>
              <a:t>Circulation. </a:t>
            </a:r>
            <a:r>
              <a:rPr lang="en-US" sz="1000">
                <a:solidFill>
                  <a:schemeClr val="bg1"/>
                </a:solidFill>
                <a:ea typeface="ヒラギノ角ゴ Pro W3"/>
                <a:cs typeface="Arial"/>
              </a:rPr>
              <a:t>2019;140:196-206.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30000">
                <a:solidFill>
                  <a:schemeClr val="bg1"/>
                </a:solidFill>
                <a:ea typeface="ヒラギノ角ゴ Pro W3"/>
                <a:cs typeface="Calibri" panose="020F0502020204030204" pitchFamily="34" charset="0"/>
              </a:rPr>
              <a:t>2</a:t>
            </a:r>
            <a:r>
              <a:rPr lang="en-US" sz="1000">
                <a:solidFill>
                  <a:schemeClr val="bg1"/>
                </a:solidFill>
                <a:ea typeface="ヒラギノ角ゴ Pro W3"/>
                <a:cs typeface="Calibri" panose="020F0502020204030204" pitchFamily="34" charset="0"/>
              </a:rPr>
              <a:t>Enriquez-Sarano, et al. </a:t>
            </a:r>
            <a:r>
              <a:rPr lang="en-US" sz="1000" i="1">
                <a:solidFill>
                  <a:schemeClr val="bg1"/>
                </a:solidFill>
                <a:ea typeface="ヒラギノ角ゴ Pro W3"/>
                <a:cs typeface="Calibri" panose="020F0502020204030204" pitchFamily="34" charset="0"/>
              </a:rPr>
              <a:t>Prog Cardiovasc Dis. </a:t>
            </a:r>
            <a:r>
              <a:rPr lang="en-US" sz="1000">
                <a:solidFill>
                  <a:schemeClr val="bg1"/>
                </a:solidFill>
                <a:ea typeface="ヒラギノ角ゴ Pro W3"/>
                <a:cs typeface="Calibri" panose="020F0502020204030204" pitchFamily="34" charset="0"/>
              </a:rPr>
              <a:t>2019;62:447-451.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30000">
                <a:solidFill>
                  <a:schemeClr val="bg1"/>
                </a:solidFill>
                <a:ea typeface="ヒラギノ角ゴ Pro W3"/>
                <a:cs typeface="Arial"/>
              </a:rPr>
              <a:t>3</a:t>
            </a:r>
            <a:r>
              <a:rPr lang="en-US" sz="1000">
                <a:solidFill>
                  <a:schemeClr val="bg1"/>
                </a:solidFill>
                <a:ea typeface="ヒラギノ角ゴ Pro W3"/>
                <a:cs typeface="Arial"/>
              </a:rPr>
              <a:t>Axtell, et al. </a:t>
            </a:r>
            <a:r>
              <a:rPr lang="en-US" sz="1000" i="1">
                <a:solidFill>
                  <a:schemeClr val="bg1"/>
                </a:solidFill>
                <a:ea typeface="ヒラギノ角ゴ Pro W3"/>
                <a:cs typeface="Arial"/>
              </a:rPr>
              <a:t>J Am Coll </a:t>
            </a:r>
            <a:r>
              <a:rPr lang="en-US" sz="1000" i="1" err="1">
                <a:solidFill>
                  <a:schemeClr val="bg1"/>
                </a:solidFill>
                <a:ea typeface="ヒラギノ角ゴ Pro W3"/>
                <a:cs typeface="Arial"/>
              </a:rPr>
              <a:t>Cardiol</a:t>
            </a:r>
            <a:r>
              <a:rPr lang="en-US" sz="1000" i="1">
                <a:solidFill>
                  <a:schemeClr val="bg1"/>
                </a:solidFill>
                <a:ea typeface="ヒラギノ角ゴ Pro W3"/>
                <a:cs typeface="Arial"/>
              </a:rPr>
              <a:t>.</a:t>
            </a:r>
            <a:r>
              <a:rPr lang="en-US" sz="1000">
                <a:solidFill>
                  <a:schemeClr val="bg1"/>
                </a:solidFill>
                <a:ea typeface="ヒラギノ角ゴ Pro W3"/>
                <a:cs typeface="Arial"/>
              </a:rPr>
              <a:t> 2019;74:715-725.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E766C2-5D6D-4C1B-AED4-FC3027E348EE}"/>
              </a:ext>
            </a:extLst>
          </p:cNvPr>
          <p:cNvSpPr txBox="1"/>
          <p:nvPr/>
        </p:nvSpPr>
        <p:spPr>
          <a:xfrm>
            <a:off x="8120149" y="5827770"/>
            <a:ext cx="3788229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30000">
                <a:solidFill>
                  <a:schemeClr val="bg1"/>
                </a:solidFill>
                <a:ea typeface="ヒラギノ角ゴ Pro W3"/>
                <a:cs typeface="Arial"/>
              </a:rPr>
              <a:t>4</a:t>
            </a:r>
            <a:r>
              <a:rPr lang="en-US" sz="1000">
                <a:solidFill>
                  <a:schemeClr val="bg1"/>
                </a:solidFill>
                <a:ea typeface="ヒラギノ角ゴ Pro W3"/>
                <a:cs typeface="Arial"/>
              </a:rPr>
              <a:t>Kawsara, et al. </a:t>
            </a:r>
            <a:r>
              <a:rPr lang="en-US" sz="1000" i="1">
                <a:solidFill>
                  <a:schemeClr val="bg1"/>
                </a:solidFill>
                <a:ea typeface="ヒラギノ角ゴ Pro W3"/>
                <a:cs typeface="Arial"/>
              </a:rPr>
              <a:t>J Am Heart Assoc. </a:t>
            </a:r>
            <a:r>
              <a:rPr lang="en-US" sz="1000">
                <a:solidFill>
                  <a:schemeClr val="bg1"/>
                </a:solidFill>
                <a:ea typeface="ヒラギノ角ゴ Pro W3"/>
                <a:cs typeface="Arial"/>
              </a:rPr>
              <a:t>2021;10:e018417.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30000">
                <a:solidFill>
                  <a:schemeClr val="bg1"/>
                </a:solidFill>
                <a:ea typeface="ヒラギノ角ゴ Pro W3"/>
                <a:cs typeface="Calibri" panose="020F0502020204030204" pitchFamily="34" charset="0"/>
              </a:rPr>
              <a:t>5</a:t>
            </a:r>
            <a:r>
              <a:rPr lang="en-US" sz="1000">
                <a:solidFill>
                  <a:schemeClr val="bg1"/>
                </a:solidFill>
                <a:ea typeface="ヒラギノ角ゴ Pro W3"/>
                <a:cs typeface="Calibri" panose="020F0502020204030204" pitchFamily="34" charset="0"/>
              </a:rPr>
              <a:t>Zack, et al. </a:t>
            </a:r>
            <a:r>
              <a:rPr lang="en-US" sz="1000" i="1">
                <a:solidFill>
                  <a:schemeClr val="bg1"/>
                </a:solidFill>
                <a:ea typeface="ヒラギノ角ゴ Pro W3"/>
                <a:cs typeface="Calibri" panose="020F0502020204030204" pitchFamily="34" charset="0"/>
              </a:rPr>
              <a:t>J Am Coll </a:t>
            </a:r>
            <a:r>
              <a:rPr lang="en-US" sz="1000" i="1" err="1">
                <a:solidFill>
                  <a:schemeClr val="bg1"/>
                </a:solidFill>
                <a:ea typeface="ヒラギノ角ゴ Pro W3"/>
                <a:cs typeface="Calibri" panose="020F0502020204030204" pitchFamily="34" charset="0"/>
              </a:rPr>
              <a:t>Cardiol</a:t>
            </a:r>
            <a:r>
              <a:rPr lang="en-US" sz="1000" i="1">
                <a:solidFill>
                  <a:schemeClr val="bg1"/>
                </a:solidFill>
                <a:ea typeface="ヒラギノ角ゴ Pro W3"/>
                <a:cs typeface="Calibri" panose="020F0502020204030204" pitchFamily="34" charset="0"/>
              </a:rPr>
              <a:t>. </a:t>
            </a:r>
            <a:r>
              <a:rPr lang="en-US" sz="1000">
                <a:solidFill>
                  <a:schemeClr val="bg1"/>
                </a:solidFill>
                <a:cs typeface="Arial"/>
              </a:rPr>
              <a:t>2017;70:2953-2960.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30000">
                <a:solidFill>
                  <a:schemeClr val="bg1"/>
                </a:solidFill>
                <a:ea typeface="ヒラギノ角ゴ Pro W3"/>
                <a:cs typeface="Arial"/>
              </a:rPr>
              <a:t>6</a:t>
            </a:r>
            <a:r>
              <a:rPr lang="en-US" sz="1000">
                <a:solidFill>
                  <a:schemeClr val="bg1"/>
                </a:solidFill>
                <a:ea typeface="ヒラギノ角ゴ Pro W3"/>
                <a:cs typeface="Arial"/>
              </a:rPr>
              <a:t>Dreyfus, et al. </a:t>
            </a:r>
            <a:r>
              <a:rPr lang="en-US" sz="1000" i="1">
                <a:solidFill>
                  <a:schemeClr val="bg1"/>
                </a:solidFill>
                <a:cs typeface="Arial"/>
              </a:rPr>
              <a:t>Eur Heart J. </a:t>
            </a:r>
            <a:r>
              <a:rPr lang="en-US" sz="1000">
                <a:solidFill>
                  <a:schemeClr val="bg1"/>
                </a:solidFill>
                <a:cs typeface="Arial"/>
              </a:rPr>
              <a:t>2020;41:4304-4317.</a:t>
            </a:r>
          </a:p>
        </p:txBody>
      </p:sp>
    </p:spTree>
    <p:extLst>
      <p:ext uri="{BB962C8B-B14F-4D97-AF65-F5344CB8AC3E}">
        <p14:creationId xmlns:p14="http://schemas.microsoft.com/office/powerpoint/2010/main" val="334206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9191C9-65DD-4174-A829-D22B1125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45" y="48886"/>
            <a:ext cx="11193310" cy="1112423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PASCAL Repair System for Tricuspid Regurgitation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834D6D-C9C1-4A1E-AB5A-E209C3AEAA62}"/>
              </a:ext>
            </a:extLst>
          </p:cNvPr>
          <p:cNvGrpSpPr/>
          <p:nvPr/>
        </p:nvGrpSpPr>
        <p:grpSpPr>
          <a:xfrm>
            <a:off x="3751099" y="1201741"/>
            <a:ext cx="2255225" cy="4151094"/>
            <a:chOff x="3556090" y="1637853"/>
            <a:chExt cx="2255225" cy="415109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9C98A86-BB4B-4497-9E9D-F796BC007548}"/>
                </a:ext>
              </a:extLst>
            </p:cNvPr>
            <p:cNvSpPr/>
            <p:nvPr/>
          </p:nvSpPr>
          <p:spPr>
            <a:xfrm>
              <a:off x="3556090" y="1637853"/>
              <a:ext cx="2255225" cy="4151094"/>
            </a:xfrm>
            <a:prstGeom prst="roundRect">
              <a:avLst>
                <a:gd name="adj" fmla="val 194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12700" dir="54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83AF34-D91F-4402-A188-785D9A758758}"/>
                </a:ext>
              </a:extLst>
            </p:cNvPr>
            <p:cNvSpPr/>
            <p:nvPr/>
          </p:nvSpPr>
          <p:spPr>
            <a:xfrm>
              <a:off x="3940220" y="5463187"/>
              <a:ext cx="1452636" cy="197491"/>
            </a:xfrm>
            <a:prstGeom prst="rect">
              <a:avLst/>
            </a:prstGeom>
          </p:spPr>
          <p:txBody>
            <a:bodyPr wrap="square" lIns="0" tIns="0" rIns="0" bIns="0" anchor="t" anchorCtr="0">
              <a:no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rgbClr val="201B51"/>
                  </a:solidFill>
                </a:rPr>
                <a:t>PASCAL Ace</a:t>
              </a:r>
            </a:p>
          </p:txBody>
        </p:sp>
        <p:sp>
          <p:nvSpPr>
            <p:cNvPr id="10" name="TextBox 27">
              <a:extLst>
                <a:ext uri="{FF2B5EF4-FFF2-40B4-BE49-F238E27FC236}">
                  <a16:creationId xmlns:a16="http://schemas.microsoft.com/office/drawing/2014/main" id="{D4C624C8-3DB4-46DE-83D3-AF26872505C8}"/>
                </a:ext>
              </a:extLst>
            </p:cNvPr>
            <p:cNvSpPr txBox="1"/>
            <p:nvPr/>
          </p:nvSpPr>
          <p:spPr>
            <a:xfrm>
              <a:off x="3673386" y="1705402"/>
              <a:ext cx="1986305" cy="27485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2700" dir="54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>
                  <a:solidFill>
                    <a:srgbClr val="201B51"/>
                  </a:solidFill>
                  <a:latin typeface="+mn-lt"/>
                </a:rPr>
                <a:t>Implants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068900-D61B-4F74-A395-0BAE17B363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92748" y="2022374"/>
              <a:ext cx="958332" cy="170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173ABB-0EAB-41AC-A7A9-5ED8E411D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64700" y="3728971"/>
              <a:ext cx="614429" cy="1739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6C8AD0-41D1-4E48-AD1F-5F2961D5B633}"/>
                </a:ext>
              </a:extLst>
            </p:cNvPr>
            <p:cNvSpPr/>
            <p:nvPr/>
          </p:nvSpPr>
          <p:spPr>
            <a:xfrm>
              <a:off x="4338821" y="3669528"/>
              <a:ext cx="655434" cy="197491"/>
            </a:xfrm>
            <a:prstGeom prst="rect">
              <a:avLst/>
            </a:prstGeom>
          </p:spPr>
          <p:txBody>
            <a:bodyPr wrap="none" lIns="0" tIns="0" rIns="0" bIns="0" anchor="t" anchorCtr="0">
              <a:no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rgbClr val="201B51"/>
                  </a:solidFill>
                </a:rPr>
                <a:t>PASCAL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35E5B9-18CE-4BDA-86CA-021AAB2AD333}"/>
              </a:ext>
            </a:extLst>
          </p:cNvPr>
          <p:cNvGrpSpPr/>
          <p:nvPr/>
        </p:nvGrpSpPr>
        <p:grpSpPr>
          <a:xfrm>
            <a:off x="877109" y="1862147"/>
            <a:ext cx="2873990" cy="2673768"/>
            <a:chOff x="58043" y="2138123"/>
            <a:chExt cx="3488220" cy="267376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B29A63-40A6-48FB-8032-A3A459570792}"/>
                </a:ext>
              </a:extLst>
            </p:cNvPr>
            <p:cNvCxnSpPr>
              <a:cxnSpLocks/>
            </p:cNvCxnSpPr>
            <p:nvPr/>
          </p:nvCxnSpPr>
          <p:spPr>
            <a:xfrm>
              <a:off x="58043" y="2138123"/>
              <a:ext cx="348822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3C154DE-5A24-45EA-8749-4994B3086454}"/>
                </a:ext>
              </a:extLst>
            </p:cNvPr>
            <p:cNvCxnSpPr>
              <a:cxnSpLocks/>
            </p:cNvCxnSpPr>
            <p:nvPr/>
          </p:nvCxnSpPr>
          <p:spPr>
            <a:xfrm>
              <a:off x="58043" y="3029379"/>
              <a:ext cx="348822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20A9B2C-2EF6-4989-A327-5B13AFE106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3" y="3920634"/>
              <a:ext cx="3488220" cy="1846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7C5FA3F-9650-4F59-B21C-C3746DDA90E9}"/>
                </a:ext>
              </a:extLst>
            </p:cNvPr>
            <p:cNvCxnSpPr>
              <a:cxnSpLocks/>
            </p:cNvCxnSpPr>
            <p:nvPr/>
          </p:nvCxnSpPr>
          <p:spPr>
            <a:xfrm>
              <a:off x="58043" y="4811891"/>
              <a:ext cx="348822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C1554D2-852E-45EC-A269-5747D3C7341A}"/>
              </a:ext>
            </a:extLst>
          </p:cNvPr>
          <p:cNvSpPr/>
          <p:nvPr/>
        </p:nvSpPr>
        <p:spPr>
          <a:xfrm>
            <a:off x="964647" y="1489268"/>
            <a:ext cx="1516229" cy="35101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4290" rtlCol="0" anchor="b" anchorCtr="0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defRPr/>
            </a:pPr>
            <a:r>
              <a:rPr lang="en-US" sz="1600" b="1">
                <a:solidFill>
                  <a:srgbClr val="201B51"/>
                </a:solidFill>
              </a:rPr>
              <a:t>Central Spacer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397FC0-F783-4936-A66B-FE8732572D95}"/>
              </a:ext>
            </a:extLst>
          </p:cNvPr>
          <p:cNvSpPr/>
          <p:nvPr/>
        </p:nvSpPr>
        <p:spPr>
          <a:xfrm>
            <a:off x="964647" y="1923935"/>
            <a:ext cx="2843560" cy="459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0" rtlCol="0" anchor="t" anchorCtr="0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57169">
              <a:defRPr/>
            </a:pPr>
            <a:r>
              <a:rPr lang="en-US" sz="1200">
                <a:solidFill>
                  <a:srgbClr val="505759"/>
                </a:solidFill>
              </a:rPr>
              <a:t>Bridge the coaptation gap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A55567-FC4E-46DE-998C-A8AFB17B9328}"/>
              </a:ext>
            </a:extLst>
          </p:cNvPr>
          <p:cNvSpPr/>
          <p:nvPr/>
        </p:nvSpPr>
        <p:spPr>
          <a:xfrm>
            <a:off x="964647" y="2226832"/>
            <a:ext cx="1089186" cy="46510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4290" rtlCol="0" anchor="b" anchorCtr="0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defRPr/>
            </a:pPr>
            <a:r>
              <a:rPr lang="en-US" sz="1600" b="1">
                <a:solidFill>
                  <a:srgbClr val="201B51"/>
                </a:solidFill>
              </a:rPr>
              <a:t>Elongation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CCA5C0-B043-4EC8-B180-E6E8E4EF103D}"/>
              </a:ext>
            </a:extLst>
          </p:cNvPr>
          <p:cNvSpPr/>
          <p:nvPr/>
        </p:nvSpPr>
        <p:spPr>
          <a:xfrm>
            <a:off x="964647" y="2791775"/>
            <a:ext cx="2990956" cy="406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0" rtlCol="0" anchor="t" anchorCtr="0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57169">
              <a:defRPr/>
            </a:pPr>
            <a:r>
              <a:rPr lang="en-US" sz="1200">
                <a:solidFill>
                  <a:srgbClr val="505759"/>
                </a:solidFill>
              </a:rPr>
              <a:t>Navigate in dense chordae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7F8DA5-6B3E-4BB2-B5A9-453E7139138B}"/>
              </a:ext>
            </a:extLst>
          </p:cNvPr>
          <p:cNvSpPr/>
          <p:nvPr/>
        </p:nvSpPr>
        <p:spPr>
          <a:xfrm>
            <a:off x="964647" y="3337902"/>
            <a:ext cx="1453232" cy="35101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4290" rtlCol="0" anchor="b" anchorCtr="0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defRPr/>
            </a:pPr>
            <a:r>
              <a:rPr lang="en-US" sz="1600" b="1">
                <a:solidFill>
                  <a:srgbClr val="201B51"/>
                </a:solidFill>
              </a:rPr>
              <a:t>Nitinol Design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EE8DE9-3587-4478-8115-9E75C4261766}"/>
              </a:ext>
            </a:extLst>
          </p:cNvPr>
          <p:cNvSpPr/>
          <p:nvPr/>
        </p:nvSpPr>
        <p:spPr>
          <a:xfrm>
            <a:off x="964647" y="4280331"/>
            <a:ext cx="2307510" cy="24785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4290" rtlCol="0" anchor="b" anchorCtr="0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defRPr/>
            </a:pPr>
            <a:r>
              <a:rPr lang="en-US" sz="1600" b="1">
                <a:solidFill>
                  <a:srgbClr val="201B51"/>
                </a:solidFill>
              </a:rPr>
              <a:t>Independent Clasps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A79366-FBFF-4506-B82B-5F552233000A}"/>
              </a:ext>
            </a:extLst>
          </p:cNvPr>
          <p:cNvSpPr/>
          <p:nvPr/>
        </p:nvSpPr>
        <p:spPr>
          <a:xfrm>
            <a:off x="964647" y="3695595"/>
            <a:ext cx="2990956" cy="432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0" rtlCol="0" anchor="t" anchorCtr="0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57169">
              <a:defRPr/>
            </a:pPr>
            <a:r>
              <a:rPr lang="en-US" sz="1200">
                <a:solidFill>
                  <a:srgbClr val="505759"/>
                </a:solidFill>
              </a:rPr>
              <a:t>Passive closure, acute implant flexing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4DF208-B6A2-4ED6-A2C0-81FC6B158913}"/>
              </a:ext>
            </a:extLst>
          </p:cNvPr>
          <p:cNvSpPr/>
          <p:nvPr/>
        </p:nvSpPr>
        <p:spPr>
          <a:xfrm>
            <a:off x="964647" y="4602150"/>
            <a:ext cx="3102841" cy="39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0" rtlCol="0" anchor="t" anchorCtr="0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57169">
              <a:defRPr/>
            </a:pPr>
            <a:r>
              <a:rPr lang="en-US" sz="1200">
                <a:solidFill>
                  <a:srgbClr val="505759"/>
                </a:solidFill>
              </a:rPr>
              <a:t>Staged leaflet capture and adjustment</a:t>
            </a:r>
            <a:endParaRPr lang="en-US" sz="1200" b="1">
              <a:solidFill>
                <a:srgbClr val="505759"/>
              </a:solidFill>
            </a:endParaRPr>
          </a:p>
        </p:txBody>
      </p:sp>
      <p:pic>
        <p:nvPicPr>
          <p:cNvPr id="28" name="P5-TricusProc_16.01_2views_(PP--EU-2678 v1.0)_Trim">
            <a:hlinkClick r:id="" action="ppaction://media"/>
            <a:extLst>
              <a:ext uri="{FF2B5EF4-FFF2-40B4-BE49-F238E27FC236}">
                <a16:creationId xmlns:a16="http://schemas.microsoft.com/office/drawing/2014/main" id="{B37C7F5E-FF8D-48B8-BDF1-AA7775F335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84562" y="1064044"/>
            <a:ext cx="3792022" cy="2133846"/>
          </a:xfrm>
          <a:prstGeom prst="rect">
            <a:avLst/>
          </a:prstGeom>
        </p:spPr>
      </p:pic>
      <p:pic>
        <p:nvPicPr>
          <p:cNvPr id="30" name="Picture 29" descr="A picture containing sitting, dark, table&#10;&#10;Description automatically generated">
            <a:extLst>
              <a:ext uri="{FF2B5EF4-FFF2-40B4-BE49-F238E27FC236}">
                <a16:creationId xmlns:a16="http://schemas.microsoft.com/office/drawing/2014/main" id="{048FF606-ACD0-44E1-8CB6-8E071B2459F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01211">
            <a:off x="9327748" y="4237824"/>
            <a:ext cx="835861" cy="913924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23E9C2F-DB37-4FA2-91AC-A01159694511}"/>
              </a:ext>
            </a:extLst>
          </p:cNvPr>
          <p:cNvCxnSpPr>
            <a:cxnSpLocks/>
          </p:cNvCxnSpPr>
          <p:nvPr/>
        </p:nvCxnSpPr>
        <p:spPr>
          <a:xfrm flipH="1">
            <a:off x="5084319" y="3546287"/>
            <a:ext cx="1744166" cy="27485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18E6E1-5A7E-4F2F-9AE9-BC495DF343CB}"/>
              </a:ext>
            </a:extLst>
          </p:cNvPr>
          <p:cNvCxnSpPr>
            <a:cxnSpLocks/>
          </p:cNvCxnSpPr>
          <p:nvPr/>
        </p:nvCxnSpPr>
        <p:spPr>
          <a:xfrm flipH="1" flipV="1">
            <a:off x="5053963" y="4600942"/>
            <a:ext cx="1774522" cy="550811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1B8D902-21D9-4772-9788-48CC87ED841E}"/>
              </a:ext>
            </a:extLst>
          </p:cNvPr>
          <p:cNvSpPr txBox="1">
            <a:spLocks/>
          </p:cNvSpPr>
          <p:nvPr/>
        </p:nvSpPr>
        <p:spPr bwMode="auto">
          <a:xfrm>
            <a:off x="4226337" y="6227432"/>
            <a:ext cx="6327097" cy="23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110000"/>
              <a:buNone/>
              <a:defRPr sz="7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1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1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000" b="0" kern="0">
                <a:solidFill>
                  <a:schemeClr val="bg1"/>
                </a:solidFill>
              </a:rPr>
              <a:t>For professional use. See instructions for use for full prescribing information. CE marked medical device.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321694-2527-4471-8F4B-D1B9D74E58E7}"/>
              </a:ext>
            </a:extLst>
          </p:cNvPr>
          <p:cNvSpPr/>
          <p:nvPr/>
        </p:nvSpPr>
        <p:spPr>
          <a:xfrm>
            <a:off x="6828485" y="3529964"/>
            <a:ext cx="3748964" cy="166199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50" b="1">
                <a:solidFill>
                  <a:srgbClr val="201B51"/>
                </a:solidFill>
                <a:ea typeface="Segoe UI"/>
                <a:cs typeface="Segoe UI"/>
              </a:rPr>
              <a:t>PASCAL Ace </a:t>
            </a:r>
          </a:p>
          <a:p>
            <a:endParaRPr lang="en-US" sz="1650" b="1">
              <a:solidFill>
                <a:schemeClr val="accent5">
                  <a:lumMod val="75000"/>
                </a:schemeClr>
              </a:solidFill>
              <a:ea typeface="Segoe UI"/>
              <a:cs typeface="Segoe UI"/>
            </a:endParaRPr>
          </a:p>
          <a:p>
            <a:r>
              <a:rPr lang="en-US" sz="1400" b="1">
                <a:solidFill>
                  <a:schemeClr val="tx2"/>
                </a:solidFill>
                <a:ea typeface="Segoe UI"/>
                <a:cs typeface="Segoe UI"/>
              </a:rPr>
              <a:t>A narrow profile </a:t>
            </a:r>
            <a:r>
              <a:rPr lang="en-US" sz="1400">
                <a:solidFill>
                  <a:schemeClr val="tx2"/>
                </a:solidFill>
                <a:ea typeface="Segoe UI"/>
                <a:cs typeface="Segoe UI"/>
              </a:rPr>
              <a:t>and </a:t>
            </a:r>
            <a:r>
              <a:rPr lang="en-US" sz="1400" b="1">
                <a:solidFill>
                  <a:schemeClr val="tx2"/>
                </a:solidFill>
                <a:ea typeface="Segoe UI"/>
                <a:cs typeface="Segoe UI"/>
              </a:rPr>
              <a:t>central spacer </a:t>
            </a:r>
            <a:r>
              <a:rPr lang="en-US" sz="1400">
                <a:solidFill>
                  <a:schemeClr val="tx2"/>
                </a:solidFill>
                <a:ea typeface="Segoe UI"/>
                <a:cs typeface="Segoe UI"/>
              </a:rPr>
              <a:t>designed</a:t>
            </a:r>
            <a:r>
              <a:rPr lang="en-US" sz="1400" b="1">
                <a:solidFill>
                  <a:schemeClr val="tx2"/>
                </a:solidFill>
                <a:ea typeface="Segoe UI"/>
                <a:cs typeface="Segoe UI"/>
              </a:rPr>
              <a:t> </a:t>
            </a:r>
            <a:r>
              <a:rPr lang="en-US" sz="1400">
                <a:solidFill>
                  <a:schemeClr val="tx2"/>
                </a:solidFill>
                <a:ea typeface="Segoe UI"/>
                <a:cs typeface="Segoe UI"/>
              </a:rPr>
              <a:t>to complement PASCAL</a:t>
            </a:r>
            <a:r>
              <a:rPr lang="en-US" sz="1400">
                <a:solidFill>
                  <a:schemeClr val="tx2"/>
                </a:solidFill>
                <a:cs typeface="Segoe UI"/>
              </a:rPr>
              <a:t>​ and provide additional options for patients</a:t>
            </a:r>
          </a:p>
          <a:p>
            <a:endParaRPr lang="en-US" sz="1350">
              <a:ea typeface="Segoe UI"/>
              <a:cs typeface="Segoe UI"/>
            </a:endParaRPr>
          </a:p>
          <a:p>
            <a:endParaRPr lang="en-US" sz="1350">
              <a:ea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6324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9191C9-65DD-4174-A829-D22B1125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63" y="-591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/>
              <a:t>CLASP TR Study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C6087D-04E0-42AC-A48D-EFAEA6A1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36" y="1340902"/>
            <a:ext cx="4806742" cy="4351338"/>
          </a:xfrm>
        </p:spPr>
        <p:txBody>
          <a:bodyPr>
            <a:normAutofit/>
          </a:bodyPr>
          <a:lstStyle/>
          <a:p>
            <a:r>
              <a:rPr lang="en-US" sz="1800">
                <a:ln>
                  <a:noFill/>
                </a:ln>
              </a:rPr>
              <a:t>Prospective, single-arm, multicenter study</a:t>
            </a:r>
          </a:p>
          <a:p>
            <a:r>
              <a:rPr lang="en-US" sz="1800" b="1">
                <a:ln>
                  <a:noFill/>
                </a:ln>
              </a:rPr>
              <a:t>Purpose</a:t>
            </a:r>
            <a:r>
              <a:rPr lang="en-US" sz="1800">
                <a:ln>
                  <a:noFill/>
                </a:ln>
              </a:rPr>
              <a:t> | Evaluate the safety and performance of the PASCAL transcatheter valve repair system in tricuspid regurgitation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>
                <a:ln>
                  <a:noFill/>
                </a:ln>
              </a:rPr>
              <a:t>Trial oversight​</a:t>
            </a:r>
          </a:p>
          <a:p>
            <a:pPr marL="796925" indent="-285750" algn="l" rtl="0" fontAlgn="base">
              <a:buFont typeface="Arial" panose="020B0604020202020204" pitchFamily="34" charset="0"/>
              <a:buChar char="•"/>
            </a:pPr>
            <a:r>
              <a:rPr lang="en-US" sz="1800">
                <a:ln>
                  <a:noFill/>
                </a:ln>
              </a:rPr>
              <a:t>Central screening committee​</a:t>
            </a:r>
          </a:p>
          <a:p>
            <a:pPr marL="796925" indent="-285750" algn="l" rtl="0" fontAlgn="base">
              <a:buFont typeface="Arial" panose="020B0604020202020204" pitchFamily="34" charset="0"/>
              <a:buChar char="•"/>
            </a:pPr>
            <a:r>
              <a:rPr lang="en-US" sz="1800">
                <a:ln>
                  <a:noFill/>
                </a:ln>
              </a:rPr>
              <a:t>Echocardiographic core laboratory​</a:t>
            </a:r>
          </a:p>
          <a:p>
            <a:pPr marL="796925" indent="-285750" algn="l" rtl="0" fontAlgn="base">
              <a:buFont typeface="Arial" panose="020B0604020202020204" pitchFamily="34" charset="0"/>
              <a:buChar char="•"/>
            </a:pPr>
            <a:r>
              <a:rPr lang="en-US" sz="1800">
                <a:ln>
                  <a:noFill/>
                </a:ln>
              </a:rPr>
              <a:t>Clinical events committee​</a:t>
            </a:r>
          </a:p>
          <a:p>
            <a:pPr marL="796925" indent="-285750" algn="l" rtl="0" fontAlgn="base">
              <a:buFont typeface="Arial" panose="020B0604020202020204" pitchFamily="34" charset="0"/>
              <a:buChar char="•"/>
            </a:pPr>
            <a:r>
              <a:rPr lang="en-US" sz="1800">
                <a:ln>
                  <a:noFill/>
                </a:ln>
              </a:rPr>
              <a:t>Data safety monitoring board</a:t>
            </a:r>
          </a:p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FFEC6B-B024-4971-B937-366E49A44D05}"/>
              </a:ext>
            </a:extLst>
          </p:cNvPr>
          <p:cNvCxnSpPr>
            <a:cxnSpLocks/>
          </p:cNvCxnSpPr>
          <p:nvPr/>
        </p:nvCxnSpPr>
        <p:spPr>
          <a:xfrm>
            <a:off x="5761703" y="1285292"/>
            <a:ext cx="0" cy="4206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1DBFC0A-1DF6-44EB-B7A5-AC8084DD5947}"/>
              </a:ext>
            </a:extLst>
          </p:cNvPr>
          <p:cNvSpPr/>
          <p:nvPr/>
        </p:nvSpPr>
        <p:spPr>
          <a:xfrm>
            <a:off x="6330745" y="1332425"/>
            <a:ext cx="4522840" cy="673512"/>
          </a:xfrm>
          <a:prstGeom prst="roundRect">
            <a:avLst/>
          </a:prstGeom>
          <a:solidFill>
            <a:srgbClr val="201B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Patients with symptomatic severe tricuspid regurgitation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0F5A3F-8DD7-4436-B8A2-61520497A759}"/>
              </a:ext>
            </a:extLst>
          </p:cNvPr>
          <p:cNvSpPr/>
          <p:nvPr/>
        </p:nvSpPr>
        <p:spPr>
          <a:xfrm>
            <a:off x="7745361" y="2202961"/>
            <a:ext cx="1693607" cy="673511"/>
          </a:xfrm>
          <a:prstGeom prst="roundRect">
            <a:avLst/>
          </a:prstGeom>
          <a:solidFill>
            <a:srgbClr val="201B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Heart team assessment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1892F54-6A17-4AF2-85DD-EE2AC8CDAF7B}"/>
              </a:ext>
            </a:extLst>
          </p:cNvPr>
          <p:cNvSpPr/>
          <p:nvPr/>
        </p:nvSpPr>
        <p:spPr>
          <a:xfrm>
            <a:off x="7284474" y="3141427"/>
            <a:ext cx="2615380" cy="535403"/>
          </a:xfrm>
          <a:prstGeom prst="roundRect">
            <a:avLst/>
          </a:prstGeom>
          <a:solidFill>
            <a:srgbClr val="201B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PASCAL repair system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D04BF6C-EC7F-47A5-958C-02033691551E}"/>
              </a:ext>
            </a:extLst>
          </p:cNvPr>
          <p:cNvSpPr/>
          <p:nvPr/>
        </p:nvSpPr>
        <p:spPr>
          <a:xfrm>
            <a:off x="6495433" y="3953024"/>
            <a:ext cx="4218039" cy="796413"/>
          </a:xfrm>
          <a:prstGeom prst="roundRect">
            <a:avLst/>
          </a:prstGeom>
          <a:solidFill>
            <a:srgbClr val="E7E6E6"/>
          </a:solidFill>
          <a:ln>
            <a:solidFill>
              <a:srgbClr val="002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Primary endpoint: Composite of major adverse events (MAE) at 30 days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61A0FD9-C26B-4054-9C17-5F95F461C498}"/>
              </a:ext>
            </a:extLst>
          </p:cNvPr>
          <p:cNvSpPr/>
          <p:nvPr/>
        </p:nvSpPr>
        <p:spPr>
          <a:xfrm>
            <a:off x="7569608" y="5282689"/>
            <a:ext cx="2069689" cy="363793"/>
          </a:xfrm>
          <a:prstGeom prst="roundRect">
            <a:avLst/>
          </a:prstGeom>
          <a:solidFill>
            <a:srgbClr val="201B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NCT03745313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CC7237-AB5A-492B-8A07-393C0247AE2D}"/>
              </a:ext>
            </a:extLst>
          </p:cNvPr>
          <p:cNvSpPr txBox="1"/>
          <p:nvPr/>
        </p:nvSpPr>
        <p:spPr>
          <a:xfrm>
            <a:off x="9409471" y="2235777"/>
            <a:ext cx="27776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/>
              <a:t>Severe functional or degenerative TR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/>
              <a:t>Symptomatic despite medical therapy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/>
              <a:t>Patient appropriate for the device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E82D7B-ADE7-40FB-9F4F-7EBFA34691D9}"/>
              </a:ext>
            </a:extLst>
          </p:cNvPr>
          <p:cNvSpPr txBox="1"/>
          <p:nvPr/>
        </p:nvSpPr>
        <p:spPr>
          <a:xfrm>
            <a:off x="6052591" y="4910748"/>
            <a:ext cx="56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Follow-up: 30 days, 6 months, 1 year and annually up to 5 years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05AFA9-2A5C-4F5F-A63C-8E5020FA203A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8592165" y="2005937"/>
            <a:ext cx="0" cy="197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965289-E564-46A5-99A9-632E5FF2EE23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8592164" y="2876472"/>
            <a:ext cx="1" cy="26495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C45DD4A-1133-4C7E-86D1-81734EBD1E51}"/>
              </a:ext>
            </a:extLst>
          </p:cNvPr>
          <p:cNvSpPr txBox="1"/>
          <p:nvPr/>
        </p:nvSpPr>
        <p:spPr>
          <a:xfrm>
            <a:off x="10135826" y="6348"/>
            <a:ext cx="205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CLASP TR Study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7BEFA-CB15-43E7-ABF8-0F21B943F133}"/>
              </a:ext>
            </a:extLst>
          </p:cNvPr>
          <p:cNvSpPr txBox="1"/>
          <p:nvPr/>
        </p:nvSpPr>
        <p:spPr>
          <a:xfrm>
            <a:off x="7860854" y="6171454"/>
            <a:ext cx="1462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www.clinicaltrials.gov</a:t>
            </a:r>
          </a:p>
        </p:txBody>
      </p:sp>
    </p:spTree>
    <p:extLst>
      <p:ext uri="{BB962C8B-B14F-4D97-AF65-F5344CB8AC3E}">
        <p14:creationId xmlns:p14="http://schemas.microsoft.com/office/powerpoint/2010/main" val="90367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8690F7-4578-4CC5-BEB8-EEEC6A9A6A2F}"/>
              </a:ext>
            </a:extLst>
          </p:cNvPr>
          <p:cNvCxnSpPr>
            <a:cxnSpLocks/>
          </p:cNvCxnSpPr>
          <p:nvPr/>
        </p:nvCxnSpPr>
        <p:spPr>
          <a:xfrm>
            <a:off x="5172378" y="1653089"/>
            <a:ext cx="39328" cy="3677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E79C8A4-3FF2-4265-A750-E56D32F77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905549"/>
              </p:ext>
            </p:extLst>
          </p:nvPr>
        </p:nvGraphicFramePr>
        <p:xfrm>
          <a:off x="5540782" y="885738"/>
          <a:ext cx="5656319" cy="4399124"/>
        </p:xfrm>
        <a:graphic>
          <a:graphicData uri="http://schemas.openxmlformats.org/drawingml/2006/table">
            <a:tbl>
              <a:tblPr/>
              <a:tblGrid>
                <a:gridCol w="4076214">
                  <a:extLst>
                    <a:ext uri="{9D8B030D-6E8A-4147-A177-3AD203B41FA5}">
                      <a16:colId xmlns:a16="http://schemas.microsoft.com/office/drawing/2014/main" val="1177786825"/>
                    </a:ext>
                  </a:extLst>
                </a:gridCol>
                <a:gridCol w="1580105">
                  <a:extLst>
                    <a:ext uri="{9D8B030D-6E8A-4147-A177-3AD203B41FA5}">
                      <a16:colId xmlns:a16="http://schemas.microsoft.com/office/drawing/2014/main" val="1897927998"/>
                    </a:ext>
                  </a:extLst>
                </a:gridCol>
              </a:tblGrid>
              <a:tr h="42943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​</a:t>
                      </a:r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Baseline characteristics</a:t>
                      </a:r>
                    </a:p>
                  </a:txBody>
                  <a:tcPr marL="64305" marR="64305" marT="32153" marB="32153">
                    <a:lnL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1B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or Mean ± SD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(n/N)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64305" marR="64305" marT="32153" marB="321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1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640375"/>
                  </a:ext>
                </a:extLst>
              </a:tr>
              <a:tr h="24283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Age, years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64305" marR="64305" marT="32153" marB="32153" anchor="ctr">
                    <a:lnL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 ± 9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64305" marR="64305" marT="32153" marB="3215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049375"/>
                  </a:ext>
                </a:extLst>
              </a:tr>
              <a:tr h="24283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64305" marR="64305" marT="32153" marB="32153" anchor="ctr">
                    <a:lnL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64305" marR="64305" marT="32153" marB="3215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996240"/>
                  </a:ext>
                </a:extLst>
              </a:tr>
              <a:tr h="2887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STS mortality score, MV repair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64305" marR="64305" marT="32153" marB="32153" anchor="ctr">
                    <a:lnL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7.7% ± 5.5*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590893"/>
                  </a:ext>
                </a:extLst>
              </a:tr>
              <a:tr h="2887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EuroSCORE II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64305" marR="64305" marT="32153" marB="32153" anchor="ctr">
                    <a:lnL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strike="noStrike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5.0 ± 4.7</a:t>
                      </a:r>
                      <a:r>
                        <a:rPr lang="en-US" sz="1400" strike="noStrike" baseline="30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¶</a:t>
                      </a:r>
                      <a:endParaRPr lang="en-US" sz="1400" strike="noStrike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13716" marB="13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978572"/>
                  </a:ext>
                </a:extLst>
              </a:tr>
              <a:tr h="24283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NYHA functional class III or IV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64305" marR="64305" marT="32153" marB="32153" anchor="ctr">
                    <a:lnL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400" kern="12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kern="12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800" kern="12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800" kern="12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800" kern="12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800" kern="12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800" kern="12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800" kern="12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400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71%</a:t>
                      </a:r>
                    </a:p>
                  </a:txBody>
                  <a:tcPr marL="38576" marR="38576" marT="13716" marB="137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162275"/>
                  </a:ext>
                </a:extLst>
              </a:tr>
              <a:tr h="288787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Tricuspid regurgitation (≥ severe)</a:t>
                      </a:r>
                      <a:r>
                        <a:rPr lang="en-GB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64305" marR="64305" marT="32153" marB="32153" anchor="ctr">
                    <a:lnL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97%</a:t>
                      </a:r>
                      <a:r>
                        <a:rPr lang="en-GB" sz="1400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GB" sz="1400" b="1" strike="noStrike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strike="noStrike" baseline="30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968667"/>
                  </a:ext>
                </a:extLst>
              </a:tr>
              <a:tr h="24283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Atrial fibrillation/flutter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64305" marR="64305" marT="32153" marB="32153" anchor="ctr">
                    <a:lnL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408623"/>
                  </a:ext>
                </a:extLst>
              </a:tr>
              <a:tr h="24283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Systemic hypertension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64305" marR="64305" marT="32153" marB="32153" anchor="ctr">
                    <a:lnL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92%</a:t>
                      </a:r>
                      <a:endParaRPr lang="en-US" sz="1400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353441"/>
                  </a:ext>
                </a:extLst>
              </a:tr>
              <a:tr h="24283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 CABG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64305" marR="64305" marT="32153" marB="32153">
                    <a:lnL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31%​</a:t>
                      </a:r>
                    </a:p>
                  </a:txBody>
                  <a:tcPr marL="64305" marR="64305" marT="32153" marB="321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593155"/>
                  </a:ext>
                </a:extLst>
              </a:tr>
              <a:tr h="2887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 aortic valve surgery/intervention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64305" marR="64305" marT="32153" marB="32153">
                    <a:lnL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17%​</a:t>
                      </a:r>
                    </a:p>
                  </a:txBody>
                  <a:tcPr marL="64305" marR="64305" marT="32153" marB="321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882899"/>
                  </a:ext>
                </a:extLst>
              </a:tr>
              <a:tr h="2887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 mitral valve surgery/intervention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64305" marR="64305" marT="32153" marB="32153">
                    <a:lnL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20%​</a:t>
                      </a:r>
                    </a:p>
                  </a:txBody>
                  <a:tcPr marL="64305" marR="64305" marT="32153" marB="3215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953044"/>
                  </a:ext>
                </a:extLst>
              </a:tr>
              <a:tr h="24283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Pacemaker lead crossing TV annulus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05" marR="64305" marT="32153" marB="32153" anchor="ctr">
                    <a:lnL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64305" marR="64305" marT="32153" marB="3215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844722"/>
                  </a:ext>
                </a:extLst>
              </a:tr>
              <a:tr h="24283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Ascites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05" marR="64305" marT="32153" marB="32153" anchor="ctr">
                    <a:lnL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05" marR="64305" marT="32153" marB="3215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714225"/>
                  </a:ext>
                </a:extLst>
              </a:tr>
              <a:tr h="242835">
                <a:tc>
                  <a:txBody>
                    <a:bodyPr/>
                    <a:lstStyle/>
                    <a:p>
                      <a:pPr marL="0" marR="0" lvl="1" indent="-114288" algn="l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1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Renal insufficiency or failure</a:t>
                      </a:r>
                    </a:p>
                  </a:txBody>
                  <a:tcPr marL="51435" marR="51435" marT="0" marB="0" anchor="ctr">
                    <a:lnL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89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694537"/>
                  </a:ext>
                </a:extLst>
              </a:tr>
            </a:tbl>
          </a:graphicData>
        </a:graphic>
      </p:graphicFrame>
      <p:sp>
        <p:nvSpPr>
          <p:cNvPr id="18" name="Rectangle 1">
            <a:extLst>
              <a:ext uri="{FF2B5EF4-FFF2-40B4-BE49-F238E27FC236}">
                <a16:creationId xmlns:a16="http://schemas.microsoft.com/office/drawing/2014/main" id="{4CEA9B38-604C-46FC-BD7E-DB20B9061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5" y="1801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2208A1-122F-4584-B68B-910E1E12F836}"/>
              </a:ext>
            </a:extLst>
          </p:cNvPr>
          <p:cNvSpPr txBox="1"/>
          <p:nvPr/>
        </p:nvSpPr>
        <p:spPr>
          <a:xfrm>
            <a:off x="5451219" y="5868240"/>
            <a:ext cx="60918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000" b="0" i="0" u="none" strike="noStrike" baseline="30000">
                <a:solidFill>
                  <a:schemeClr val="bg1"/>
                </a:solidFill>
                <a:effectLst/>
              </a:rPr>
              <a:t>1</a:t>
            </a:r>
            <a:r>
              <a:rPr lang="en-US" sz="1000" b="0" i="0" u="none" strike="noStrike">
                <a:solidFill>
                  <a:schemeClr val="bg1"/>
                </a:solidFill>
                <a:effectLst/>
              </a:rPr>
              <a:t>Core Laboratory, </a:t>
            </a:r>
            <a:r>
              <a:rPr lang="en-GB" sz="1000" b="0" i="0" u="none" strike="noStrike">
                <a:solidFill>
                  <a:schemeClr val="bg1"/>
                </a:solidFill>
                <a:effectLst/>
              </a:rPr>
              <a:t>Cardiovascular Research Foundation</a:t>
            </a:r>
            <a:r>
              <a:rPr lang="en-US" sz="1000" b="0" i="0">
                <a:solidFill>
                  <a:schemeClr val="bg1"/>
                </a:solidFill>
                <a:effectLst/>
              </a:rPr>
              <a:t>​</a:t>
            </a:r>
          </a:p>
          <a:p>
            <a:pPr algn="l" rtl="0" fontAlgn="base"/>
            <a:r>
              <a:rPr lang="en-GB" sz="1000" b="0" i="0" u="none" strike="noStrike" baseline="30000">
                <a:solidFill>
                  <a:schemeClr val="bg1"/>
                </a:solidFill>
                <a:effectLst/>
              </a:rPr>
              <a:t>a</a:t>
            </a:r>
            <a:r>
              <a:rPr lang="en-US" sz="1000" b="0" i="0" u="none" strike="noStrike">
                <a:solidFill>
                  <a:schemeClr val="bg1"/>
                </a:solidFill>
                <a:effectLst/>
              </a:rPr>
              <a:t>TR severity for one patient was deemed inconclusive after core laboratory adjudication</a:t>
            </a:r>
            <a:r>
              <a:rPr lang="en-US" sz="1000" b="0" i="0">
                <a:solidFill>
                  <a:schemeClr val="bg1"/>
                </a:solidFill>
                <a:effectLst/>
              </a:rPr>
              <a:t>​. *N=64. </a:t>
            </a:r>
            <a:r>
              <a:rPr lang="en-US" sz="1000" b="0" i="0" baseline="30000">
                <a:solidFill>
                  <a:schemeClr val="bg1"/>
                </a:solidFill>
                <a:effectLst/>
              </a:rPr>
              <a:t>¶</a:t>
            </a:r>
            <a:r>
              <a:rPr lang="en-US" sz="1000" b="0" i="0">
                <a:solidFill>
                  <a:schemeClr val="bg1"/>
                </a:solidFill>
                <a:effectLst/>
              </a:rPr>
              <a:t>N=62.</a:t>
            </a:r>
          </a:p>
          <a:p>
            <a:pPr algn="l" rtl="0" fontAlgn="base"/>
            <a:r>
              <a:rPr lang="en-US" sz="1000" b="0" i="1" u="none" strike="noStrike">
                <a:solidFill>
                  <a:schemeClr val="bg1"/>
                </a:solidFill>
                <a:effectLst/>
              </a:rPr>
              <a:t>CABG, </a:t>
            </a:r>
            <a:r>
              <a:rPr lang="en-US" sz="1000" b="0" i="0" u="none" strike="noStrike">
                <a:solidFill>
                  <a:schemeClr val="bg1"/>
                </a:solidFill>
                <a:effectLst/>
              </a:rPr>
              <a:t>coronary artery bypass graft; </a:t>
            </a:r>
            <a:r>
              <a:rPr lang="en-US" sz="1000" b="0" i="1" u="none" strike="noStrike">
                <a:solidFill>
                  <a:schemeClr val="bg1"/>
                </a:solidFill>
                <a:effectLst/>
              </a:rPr>
              <a:t>ICD</a:t>
            </a:r>
            <a:r>
              <a:rPr lang="en-US" sz="1000" b="0" i="0" u="none" strike="noStrike">
                <a:solidFill>
                  <a:schemeClr val="bg1"/>
                </a:solidFill>
                <a:effectLst/>
              </a:rPr>
              <a:t>, implantable cardioverter defibrillator; </a:t>
            </a:r>
            <a:r>
              <a:rPr lang="en-US" sz="1000" b="0" i="1" u="none" strike="noStrike">
                <a:solidFill>
                  <a:schemeClr val="bg1"/>
                </a:solidFill>
                <a:effectLst/>
              </a:rPr>
              <a:t>NYHA</a:t>
            </a:r>
            <a:r>
              <a:rPr lang="en-US" sz="1000" b="0" i="0" u="none" strike="noStrike">
                <a:solidFill>
                  <a:schemeClr val="bg1"/>
                </a:solidFill>
                <a:effectLst/>
              </a:rPr>
              <a:t>, New York Heart Association; </a:t>
            </a:r>
            <a:r>
              <a:rPr lang="en-US" sz="1000" b="0" i="1" u="none" strike="noStrike">
                <a:solidFill>
                  <a:schemeClr val="bg1"/>
                </a:solidFill>
                <a:effectLst/>
              </a:rPr>
              <a:t>STS</a:t>
            </a:r>
            <a:r>
              <a:rPr lang="en-US" sz="1000" b="0" i="0" u="none" strike="noStrike">
                <a:solidFill>
                  <a:schemeClr val="bg1"/>
                </a:solidFill>
                <a:effectLst/>
              </a:rPr>
              <a:t>, Society for Thoracic Surgeons</a:t>
            </a:r>
            <a:endParaRPr lang="en-US" sz="1000" b="0" i="0">
              <a:solidFill>
                <a:schemeClr val="bg1"/>
              </a:solidFill>
              <a:effectLst/>
            </a:endParaRPr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A64D37-E20D-41B2-B711-89F2141A4EE3}"/>
              </a:ext>
            </a:extLst>
          </p:cNvPr>
          <p:cNvSpPr txBox="1"/>
          <p:nvPr/>
        </p:nvSpPr>
        <p:spPr>
          <a:xfrm>
            <a:off x="10135826" y="6348"/>
            <a:ext cx="205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CLASP TR Study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B0AA5E18-9FC6-4C5D-B258-7F7BE1285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653" y="885738"/>
            <a:ext cx="3631485" cy="514715"/>
          </a:xfrm>
          <a:solidFill>
            <a:srgbClr val="201B5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>
                <a:ln>
                  <a:noFill/>
                </a:ln>
                <a:solidFill>
                  <a:schemeClr val="bg1"/>
                </a:solidFill>
              </a:rPr>
              <a:t>Enrollment and follow up</a:t>
            </a: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36D6316A-D38C-4AED-8D6D-ED3D519E246E}"/>
              </a:ext>
            </a:extLst>
          </p:cNvPr>
          <p:cNvSpPr txBox="1">
            <a:spLocks/>
          </p:cNvSpPr>
          <p:nvPr/>
        </p:nvSpPr>
        <p:spPr>
          <a:xfrm>
            <a:off x="838260" y="48886"/>
            <a:ext cx="10515600" cy="1112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Patient Characteristics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7DA43F-869A-4B8E-8749-873E7E8BA03E}"/>
              </a:ext>
            </a:extLst>
          </p:cNvPr>
          <p:cNvSpPr/>
          <p:nvPr/>
        </p:nvSpPr>
        <p:spPr>
          <a:xfrm>
            <a:off x="1003642" y="2040957"/>
            <a:ext cx="2340078" cy="612775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Enrolled patients</a:t>
            </a:r>
          </a:p>
          <a:p>
            <a:pPr algn="ctr"/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N=65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5394BA9-4F03-4198-8F32-8830F23D59A8}"/>
              </a:ext>
            </a:extLst>
          </p:cNvPr>
          <p:cNvSpPr/>
          <p:nvPr/>
        </p:nvSpPr>
        <p:spPr>
          <a:xfrm>
            <a:off x="1003642" y="3874673"/>
            <a:ext cx="2340078" cy="612775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1-year follow up</a:t>
            </a:r>
          </a:p>
          <a:p>
            <a:pPr algn="ctr"/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n=46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78D4247-1DE5-496B-9038-D50FEF05BAB7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>
            <a:off x="2173681" y="2653732"/>
            <a:ext cx="0" cy="122094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2DF2484-E417-4D22-8538-C9D9BF4F96E9}"/>
              </a:ext>
            </a:extLst>
          </p:cNvPr>
          <p:cNvCxnSpPr/>
          <p:nvPr/>
        </p:nvCxnSpPr>
        <p:spPr>
          <a:xfrm>
            <a:off x="2173681" y="3348648"/>
            <a:ext cx="1170039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D54FC05-6DF9-4438-9374-BB0CBB77F91D}"/>
              </a:ext>
            </a:extLst>
          </p:cNvPr>
          <p:cNvSpPr txBox="1"/>
          <p:nvPr/>
        </p:nvSpPr>
        <p:spPr>
          <a:xfrm>
            <a:off x="3343720" y="2848703"/>
            <a:ext cx="1740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Death n=7</a:t>
            </a:r>
          </a:p>
          <a:p>
            <a:r>
              <a:rPr lang="en-US" sz="1200"/>
              <a:t>Study exit n=7</a:t>
            </a:r>
          </a:p>
          <a:p>
            <a:r>
              <a:rPr lang="en-US" sz="1200"/>
              <a:t>Visit not due n=2</a:t>
            </a:r>
          </a:p>
          <a:p>
            <a:r>
              <a:rPr lang="en-US" sz="1200"/>
              <a:t>Missed visit n=2</a:t>
            </a:r>
          </a:p>
          <a:p>
            <a:r>
              <a:rPr lang="en-US" sz="1200"/>
              <a:t>Withdrew n=1</a:t>
            </a:r>
          </a:p>
        </p:txBody>
      </p:sp>
    </p:spTree>
    <p:extLst>
      <p:ext uri="{BB962C8B-B14F-4D97-AF65-F5344CB8AC3E}">
        <p14:creationId xmlns:p14="http://schemas.microsoft.com/office/powerpoint/2010/main" val="87317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9191C9-65DD-4174-A829-D22B1125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63" y="-5988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/>
              <a:t>Device and Procedural Success</a:t>
            </a:r>
            <a:endParaRPr lang="en-US" sz="3600">
              <a:highlight>
                <a:srgbClr val="00FF00"/>
              </a:highlight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C28BB37-F11F-4004-8BD2-429465EDA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48840" y="-11602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A3A42C-AC47-4AF3-B643-049E6B1B2177}"/>
              </a:ext>
            </a:extLst>
          </p:cNvPr>
          <p:cNvSpPr txBox="1"/>
          <p:nvPr/>
        </p:nvSpPr>
        <p:spPr>
          <a:xfrm>
            <a:off x="3694545" y="5842337"/>
            <a:ext cx="85322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1000" b="0" i="0" u="none" strike="noStrike" baseline="30000">
                <a:solidFill>
                  <a:schemeClr val="bg1"/>
                </a:solidFill>
                <a:effectLst/>
              </a:rPr>
              <a:t>1</a:t>
            </a:r>
            <a:r>
              <a:rPr lang="en-GB" sz="1000" b="0" i="0" u="none" strike="noStrike">
                <a:solidFill>
                  <a:schemeClr val="bg1"/>
                </a:solidFill>
                <a:effectLst/>
              </a:rPr>
              <a:t>Implant deployed and delivery system retrieved as intended at exit from the cardiac catheterization laboratory.</a:t>
            </a:r>
            <a:r>
              <a:rPr lang="en-US" sz="1000" b="0" i="0">
                <a:solidFill>
                  <a:schemeClr val="bg1"/>
                </a:solidFill>
                <a:effectLst/>
              </a:rPr>
              <a:t>​</a:t>
            </a:r>
            <a:br>
              <a:rPr lang="en-US" sz="1000" b="0" i="0">
                <a:solidFill>
                  <a:schemeClr val="bg1"/>
                </a:solidFill>
                <a:effectLst/>
              </a:rPr>
            </a:br>
            <a:r>
              <a:rPr lang="en-GB" sz="1000" b="0" i="0" u="none" strike="noStrike" baseline="30000">
                <a:solidFill>
                  <a:schemeClr val="bg1"/>
                </a:solidFill>
                <a:effectLst/>
              </a:rPr>
              <a:t>2</a:t>
            </a:r>
            <a:r>
              <a:rPr lang="en-GB" sz="1000" b="0" i="0" u="none" strike="noStrike">
                <a:solidFill>
                  <a:schemeClr val="bg1"/>
                </a:solidFill>
                <a:effectLst/>
              </a:rPr>
              <a:t>Implants were successfully retrieved in six patients whose leaflets were unable to be captured due to complex anatomy with no adverse sequelae. </a:t>
            </a:r>
            <a:r>
              <a:rPr lang="en-US" sz="1000" b="0" i="0">
                <a:solidFill>
                  <a:schemeClr val="bg1"/>
                </a:solidFill>
                <a:effectLst/>
              </a:rPr>
              <a:t>​</a:t>
            </a:r>
            <a:br>
              <a:rPr lang="en-US" sz="1000" b="0" i="0">
                <a:solidFill>
                  <a:schemeClr val="bg1"/>
                </a:solidFill>
                <a:effectLst/>
              </a:rPr>
            </a:br>
            <a:r>
              <a:rPr lang="en-GB" sz="1000" b="0" i="0" u="none" strike="noStrike" baseline="30000">
                <a:solidFill>
                  <a:schemeClr val="bg1"/>
                </a:solidFill>
                <a:effectLst/>
              </a:rPr>
              <a:t>3</a:t>
            </a:r>
            <a:r>
              <a:rPr lang="en-GB" sz="1000" b="0" i="0" u="none" strike="noStrike">
                <a:solidFill>
                  <a:schemeClr val="bg1"/>
                </a:solidFill>
                <a:effectLst/>
              </a:rPr>
              <a:t>Implant success with at least one grade reduction in TR at the end of the procedure without surgical or percutaneous intervention prior to hospital discharge.</a:t>
            </a:r>
            <a:r>
              <a:rPr lang="en-US" sz="1000" b="0" i="0" u="none" strike="noStrike">
                <a:solidFill>
                  <a:schemeClr val="bg1"/>
                </a:solidFill>
                <a:effectLst/>
              </a:rPr>
              <a:t> TR grade availability dependent on data entry timing and imaging readability.</a:t>
            </a:r>
            <a:r>
              <a:rPr lang="en-US" sz="1000" b="0" i="0">
                <a:solidFill>
                  <a:schemeClr val="bg1"/>
                </a:solidFill>
                <a:effectLst/>
              </a:rPr>
              <a:t>​</a:t>
            </a:r>
            <a:br>
              <a:rPr lang="en-US" sz="1000" b="0" i="0">
                <a:solidFill>
                  <a:schemeClr val="bg1"/>
                </a:solidFill>
                <a:effectLst/>
              </a:rPr>
            </a:br>
            <a:r>
              <a:rPr lang="en-GB" sz="1000" b="0" i="0" u="none" strike="noStrike" baseline="30000">
                <a:solidFill>
                  <a:schemeClr val="bg1"/>
                </a:solidFill>
                <a:effectLst/>
              </a:rPr>
              <a:t>4</a:t>
            </a:r>
            <a:r>
              <a:rPr lang="en-GB" sz="1000" b="0" i="0" u="none" strike="noStrike">
                <a:solidFill>
                  <a:schemeClr val="bg1"/>
                </a:solidFill>
                <a:effectLst/>
              </a:rPr>
              <a:t>Procedural success without major adverse events at 30 days.</a:t>
            </a:r>
          </a:p>
          <a:p>
            <a:pPr algn="l" rtl="0" fontAlgn="base"/>
            <a:r>
              <a:rPr lang="en-US" sz="1000" b="0" i="0">
                <a:solidFill>
                  <a:schemeClr val="bg1"/>
                </a:solidFill>
                <a:effectLst/>
              </a:rPr>
              <a:t>*N=65. </a:t>
            </a:r>
            <a:r>
              <a:rPr lang="en-US" sz="900" b="0" i="0" baseline="30000">
                <a:solidFill>
                  <a:schemeClr val="bg1"/>
                </a:solidFill>
                <a:effectLst/>
              </a:rPr>
              <a:t>¶</a:t>
            </a:r>
            <a:r>
              <a:rPr lang="en-US" sz="1000" b="0" i="0">
                <a:solidFill>
                  <a:schemeClr val="bg1"/>
                </a:solidFill>
                <a:effectLst/>
              </a:rPr>
              <a:t>N=56. ^N=58. </a:t>
            </a:r>
            <a:r>
              <a:rPr lang="en-US" sz="1000" b="0" i="0" baseline="30000">
                <a:solidFill>
                  <a:schemeClr val="bg1"/>
                </a:solidFill>
                <a:effectLst/>
              </a:rPr>
              <a:t>‡</a:t>
            </a:r>
            <a:r>
              <a:rPr lang="en-US" sz="1000" b="0" i="0">
                <a:solidFill>
                  <a:schemeClr val="bg1"/>
                </a:solidFill>
                <a:effectLst/>
              </a:rPr>
              <a:t>N=62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25634A-F722-44BF-8B46-619EE315EC02}"/>
              </a:ext>
            </a:extLst>
          </p:cNvPr>
          <p:cNvSpPr txBox="1"/>
          <p:nvPr/>
        </p:nvSpPr>
        <p:spPr>
          <a:xfrm>
            <a:off x="10135826" y="6348"/>
            <a:ext cx="205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CLASP TR Study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53B900-7213-49AE-A365-542E813F43C3}"/>
              </a:ext>
            </a:extLst>
          </p:cNvPr>
          <p:cNvGrpSpPr/>
          <p:nvPr/>
        </p:nvGrpSpPr>
        <p:grpSpPr>
          <a:xfrm>
            <a:off x="7630919" y="2008683"/>
            <a:ext cx="4273824" cy="2771473"/>
            <a:chOff x="2058419" y="4410155"/>
            <a:chExt cx="4273824" cy="197384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C90CB8D-85BC-480C-A47C-7A0303055A09}"/>
                </a:ext>
              </a:extLst>
            </p:cNvPr>
            <p:cNvSpPr/>
            <p:nvPr/>
          </p:nvSpPr>
          <p:spPr>
            <a:xfrm>
              <a:off x="2336589" y="4440618"/>
              <a:ext cx="3995654" cy="1691455"/>
            </a:xfrm>
            <a:prstGeom prst="roundRect">
              <a:avLst>
                <a:gd name="adj" fmla="val 1945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12700" dir="5400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8933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9B51F2-5B48-4B83-92D2-F1E62E9D95B0}"/>
                </a:ext>
              </a:extLst>
            </p:cNvPr>
            <p:cNvSpPr txBox="1"/>
            <p:nvPr/>
          </p:nvSpPr>
          <p:spPr>
            <a:xfrm>
              <a:off x="2058419" y="4950980"/>
              <a:ext cx="1777155" cy="71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>
                  <a:solidFill>
                    <a:srgbClr val="002856"/>
                  </a:solidFill>
                </a:rPr>
                <a:t>Number of Devices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2856"/>
                  </a:solidFill>
                  <a:effectLst/>
                  <a:uLnTx/>
                  <a:uFillTx/>
                </a:rPr>
                <a:t>Per patient</a:t>
              </a:r>
            </a:p>
          </p:txBody>
        </p:sp>
        <p:graphicFrame>
          <p:nvGraphicFramePr>
            <p:cNvPr id="25" name="Chart 24">
              <a:extLst>
                <a:ext uri="{FF2B5EF4-FFF2-40B4-BE49-F238E27FC236}">
                  <a16:creationId xmlns:a16="http://schemas.microsoft.com/office/drawing/2014/main" id="{4B0A602B-8C4A-49FC-848E-EADAA04ED1F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9904289"/>
                </p:ext>
              </p:extLst>
            </p:nvPr>
          </p:nvGraphicFramePr>
          <p:xfrm>
            <a:off x="3908530" y="4410155"/>
            <a:ext cx="2423713" cy="19738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7CCFB71-750D-4D78-90D1-DB1D8E7A30C5}"/>
              </a:ext>
            </a:extLst>
          </p:cNvPr>
          <p:cNvSpPr txBox="1"/>
          <p:nvPr/>
        </p:nvSpPr>
        <p:spPr>
          <a:xfrm>
            <a:off x="9841802" y="2012021"/>
            <a:ext cx="12629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54077F50-6883-407C-A5DE-404FCD674155}" type="VALUE">
              <a:rPr lang="en-US" sz="1200" b="1" baseline="0" smtClean="0"/>
              <a:pPr algn="ctr" rtl="0">
                <a:defRPr sz="14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3.1%</a:t>
            </a:fld>
            <a:endParaRPr lang="en-US" sz="1400" b="1" baseline="0"/>
          </a:p>
          <a:p>
            <a:pPr algn="ctr" rtl="0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100" baseline="0"/>
              <a:t>3 devices</a:t>
            </a:r>
            <a:endParaRPr lang="en-US" sz="1050"/>
          </a:p>
          <a:p>
            <a:endParaRPr lang="en-US"/>
          </a:p>
        </p:txBody>
      </p:sp>
      <p:graphicFrame>
        <p:nvGraphicFramePr>
          <p:cNvPr id="13" name="Content Placeholder 1">
            <a:extLst>
              <a:ext uri="{FF2B5EF4-FFF2-40B4-BE49-F238E27FC236}">
                <a16:creationId xmlns:a16="http://schemas.microsoft.com/office/drawing/2014/main" id="{6EF70F13-7A03-4516-970E-3B3D74D357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598223"/>
              </p:ext>
            </p:extLst>
          </p:nvPr>
        </p:nvGraphicFramePr>
        <p:xfrm>
          <a:off x="942680" y="1510280"/>
          <a:ext cx="6616061" cy="3206676"/>
        </p:xfrm>
        <a:graphic>
          <a:graphicData uri="http://schemas.openxmlformats.org/drawingml/2006/table">
            <a:tbl>
              <a:tblPr/>
              <a:tblGrid>
                <a:gridCol w="4325504">
                  <a:extLst>
                    <a:ext uri="{9D8B030D-6E8A-4147-A177-3AD203B41FA5}">
                      <a16:colId xmlns:a16="http://schemas.microsoft.com/office/drawing/2014/main" val="2755624975"/>
                    </a:ext>
                  </a:extLst>
                </a:gridCol>
                <a:gridCol w="2290557">
                  <a:extLst>
                    <a:ext uri="{9D8B030D-6E8A-4147-A177-3AD203B41FA5}">
                      <a16:colId xmlns:a16="http://schemas.microsoft.com/office/drawing/2014/main" val="12402834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auto"/>
                      <a:r>
                        <a:rPr lang="en-GB" sz="1600" b="1" i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1B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1" i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%, Mean ± SD or Median (Q1, Q3)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1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28131"/>
                  </a:ext>
                </a:extLst>
              </a:tr>
              <a:tr h="36732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Successful implant rate</a:t>
                      </a:r>
                      <a:r>
                        <a:rPr lang="en-GB" sz="1600" b="1" i="0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91%​*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137047"/>
                  </a:ext>
                </a:extLst>
              </a:tr>
              <a:tr h="36732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Procedural success</a:t>
                      </a:r>
                      <a:r>
                        <a:rPr lang="en-GB" sz="1600" b="1" i="0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88%</a:t>
                      </a:r>
                      <a:r>
                        <a:rPr lang="en-GB" sz="1600" b="0" i="0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¶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501541"/>
                  </a:ext>
                </a:extLst>
              </a:tr>
              <a:tr h="36732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Clinical success</a:t>
                      </a:r>
                      <a:r>
                        <a:rPr lang="en-GB" sz="1600" b="1" i="0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77%</a:t>
                      </a:r>
                      <a:r>
                        <a:rPr lang="en-GB" sz="1600" b="0" i="0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¶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994374"/>
                  </a:ext>
                </a:extLst>
              </a:tr>
              <a:tr h="36732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Discharged to home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95%​​</a:t>
                      </a:r>
                      <a:r>
                        <a:rPr lang="en-GB" sz="1600" b="0" i="0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‡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175629"/>
                  </a:ext>
                </a:extLst>
              </a:tr>
              <a:tr h="36732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Device time, minutes </a:t>
                      </a:r>
                      <a:b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(implant insertion to release)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 ± 89</a:t>
                      </a:r>
                      <a:r>
                        <a:rPr lang="en-GB" sz="1600" b="0" i="0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​^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110421"/>
                  </a:ext>
                </a:extLst>
              </a:tr>
              <a:tr h="367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Length of hospital stay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(procedure to discharge), days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± 3.5​</a:t>
                      </a:r>
                      <a:r>
                        <a:rPr lang="en-GB" sz="1600" b="0" i="0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‡</a:t>
                      </a:r>
                    </a:p>
                    <a:p>
                      <a:pPr algn="ctr" fontAlgn="base"/>
                      <a:r>
                        <a:rPr lang="en-GB" sz="1600" b="0" i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 (1.0, 3.0)</a:t>
                      </a: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68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689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52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9191C9-65DD-4174-A829-D22B1125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77" y="-520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/>
              <a:t>Major Adverse Events (30 Days, 1 Year)</a:t>
            </a:r>
          </a:p>
        </p:txBody>
      </p:sp>
      <p:graphicFrame>
        <p:nvGraphicFramePr>
          <p:cNvPr id="6" name="Content Placeholder 18">
            <a:extLst>
              <a:ext uri="{FF2B5EF4-FFF2-40B4-BE49-F238E27FC236}">
                <a16:creationId xmlns:a16="http://schemas.microsoft.com/office/drawing/2014/main" id="{51170D6E-4065-4230-9AEF-D71646BFDB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950244"/>
              </p:ext>
            </p:extLst>
          </p:nvPr>
        </p:nvGraphicFramePr>
        <p:xfrm>
          <a:off x="942679" y="1158949"/>
          <a:ext cx="10750739" cy="4240031"/>
        </p:xfrm>
        <a:graphic>
          <a:graphicData uri="http://schemas.openxmlformats.org/drawingml/2006/table">
            <a:tbl>
              <a:tblPr firstRow="1" bandRow="1"/>
              <a:tblGrid>
                <a:gridCol w="6973624">
                  <a:extLst>
                    <a:ext uri="{9D8B030D-6E8A-4147-A177-3AD203B41FA5}">
                      <a16:colId xmlns:a16="http://schemas.microsoft.com/office/drawing/2014/main" val="1458226233"/>
                    </a:ext>
                  </a:extLst>
                </a:gridCol>
                <a:gridCol w="1846321">
                  <a:extLst>
                    <a:ext uri="{9D8B030D-6E8A-4147-A177-3AD203B41FA5}">
                      <a16:colId xmlns:a16="http://schemas.microsoft.com/office/drawing/2014/main" val="2844434397"/>
                    </a:ext>
                  </a:extLst>
                </a:gridCol>
                <a:gridCol w="1930794">
                  <a:extLst>
                    <a:ext uri="{9D8B030D-6E8A-4147-A177-3AD203B41FA5}">
                      <a16:colId xmlns:a16="http://schemas.microsoft.com/office/drawing/2014/main" val="33416537"/>
                    </a:ext>
                  </a:extLst>
                </a:gridCol>
              </a:tblGrid>
              <a:tr h="938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en-US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CEC </a:t>
                      </a:r>
                      <a:r>
                        <a:rPr kumimoji="0" lang="en-US" altLang="en-US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Adjudicated MAEs</a:t>
                      </a:r>
                      <a:endParaRPr kumimoji="0" lang="en-US" altLang="en-US" sz="1800" b="1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8576" marR="38576" marT="19282" marB="19282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1B5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 days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N=</a:t>
                      </a:r>
                      <a:r>
                        <a:rPr lang="en-US" sz="1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kumimoji="0" lang="en-US" altLang="en-US" sz="1800" b="1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 (n)</a:t>
                      </a:r>
                    </a:p>
                  </a:txBody>
                  <a:tcPr marL="38576" marR="38576" marT="19274" marB="192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1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year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N=65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 (n)</a:t>
                      </a:r>
                    </a:p>
                  </a:txBody>
                  <a:tcPr marL="38576" marR="38576" marT="19274" marB="192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1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996763"/>
                  </a:ext>
                </a:extLst>
              </a:tr>
              <a:tr h="265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Cardiovascular mortality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3.1% (2)</a:t>
                      </a:r>
                      <a:endParaRPr lang="en-US" sz="1800" b="0" kern="1200" baseline="3000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7.7% (5)</a:t>
                      </a:r>
                      <a:endParaRPr lang="en-US" sz="1800" b="0" kern="1200" baseline="30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354187"/>
                  </a:ext>
                </a:extLst>
              </a:tr>
              <a:tr h="26311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Myocardial infarction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55205"/>
                  </a:ext>
                </a:extLst>
              </a:tr>
              <a:tr h="263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Stroke</a:t>
                      </a:r>
                      <a:endParaRPr lang="en-US" sz="1800" b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1.5</a:t>
                      </a:r>
                      <a:r>
                        <a:rPr lang="en-US" sz="18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(1)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4.6% (3)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923904"/>
                  </a:ext>
                </a:extLst>
              </a:tr>
              <a:tr h="263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need for dialysis or renal replacement therapy</a:t>
                      </a:r>
                      <a:endParaRPr lang="en-US" sz="1800" b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499747"/>
                  </a:ext>
                </a:extLst>
              </a:tr>
              <a:tr h="263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42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Reintervention related to the device</a:t>
                      </a:r>
                      <a:endParaRPr lang="en-US" sz="1800" b="0" baseline="30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1.5% (1)</a:t>
                      </a:r>
                      <a:r>
                        <a:rPr lang="en-US" sz="1800" b="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2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234383"/>
                  </a:ext>
                </a:extLst>
              </a:tr>
              <a:tr h="263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Severe bleeding*</a:t>
                      </a:r>
                      <a:endParaRPr lang="en-US" sz="1800" b="0" baseline="30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7.7</a:t>
                      </a:r>
                      <a:r>
                        <a:rPr lang="en-US" sz="18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(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8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9.2% (6)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496924"/>
                  </a:ext>
                </a:extLst>
              </a:tr>
              <a:tr h="23221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342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Major access site and vascular complications requiring intervention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3.1%</a:t>
                      </a:r>
                      <a:r>
                        <a:rPr lang="en-US" sz="18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3.1% (2)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815967"/>
                  </a:ext>
                </a:extLst>
              </a:tr>
              <a:tr h="263117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Composite MAE rate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9.2% (6)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16.9% (11)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0958"/>
                  </a:ext>
                </a:extLst>
              </a:tr>
              <a:tr h="26311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342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events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1B51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1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1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608065"/>
                  </a:ext>
                </a:extLst>
              </a:tr>
              <a:tr h="26311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342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All-cause mortality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3.1% (2)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10.8% (7)</a:t>
                      </a:r>
                      <a:endParaRPr lang="en-US" sz="1800" b="0" baseline="30000">
                        <a:solidFill>
                          <a:srgbClr val="00285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786575"/>
                  </a:ext>
                </a:extLst>
              </a:tr>
              <a:tr h="26311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342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Heart failure rehospitalization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18.5% (12)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189692"/>
                  </a:ext>
                </a:extLst>
              </a:tr>
              <a:tr h="26311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342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SLDA (core laboratory)</a:t>
                      </a:r>
                      <a:r>
                        <a:rPr lang="en-US" sz="1800" b="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¶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4.6% (3)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4.6% (3)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897970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796D58-98B6-4B58-AA29-645E5A5716C8}"/>
              </a:ext>
            </a:extLst>
          </p:cNvPr>
          <p:cNvSpPr txBox="1">
            <a:spLocks/>
          </p:cNvSpPr>
          <p:nvPr/>
        </p:nvSpPr>
        <p:spPr>
          <a:xfrm>
            <a:off x="3762105" y="6126550"/>
            <a:ext cx="7993062" cy="5645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l" defTabSz="34289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marR="0" indent="-214308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28" marR="0" indent="-171446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20" marR="0" indent="-171446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sz="1000" b="0" i="0" u="none" strike="noStrike" kern="1200" cap="none" spc="0" normalizeH="0" baseline="3000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n-GB" sz="10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Surgical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explant of study device and successful tricuspid repair with a surgical ring.</a:t>
            </a:r>
          </a:p>
          <a:p>
            <a:pPr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*Severe bleeding is major, extensive, life-threatening or fatal bleeding, as defined by Mitral Valve Academic Research Consortium.</a:t>
            </a:r>
            <a:endParaRPr lang="en-GB" sz="10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900" baseline="3000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¶</a:t>
            </a:r>
            <a:r>
              <a:rPr lang="en-US" sz="1000" b="0" i="0" u="none" strike="noStrike">
                <a:solidFill>
                  <a:schemeClr val="bg1"/>
                </a:solidFill>
                <a:effectLst/>
              </a:rPr>
              <a:t>Core Laboratory, </a:t>
            </a:r>
            <a:r>
              <a:rPr lang="en-GB" sz="1000" b="0" i="0" u="none" strike="noStrike">
                <a:solidFill>
                  <a:schemeClr val="bg1"/>
                </a:solidFill>
                <a:effectLst/>
              </a:rPr>
              <a:t>Cardiovascular Research Foundation</a:t>
            </a:r>
            <a:r>
              <a:rPr lang="en-US" sz="1000" b="0" i="0">
                <a:solidFill>
                  <a:schemeClr val="bg1"/>
                </a:solidFill>
                <a:effectLst/>
              </a:rPr>
              <a:t>​</a:t>
            </a:r>
            <a:endParaRPr lang="en-GB" sz="1000" i="1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34289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000" i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MAE</a:t>
            </a:r>
            <a:r>
              <a:rPr lang="en-GB" sz="10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major adverse events; </a:t>
            </a:r>
            <a:r>
              <a:rPr lang="en-GB" sz="1000" i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SLDA</a:t>
            </a:r>
            <a:r>
              <a:rPr lang="en-GB" sz="10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single-leaflet device attachment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5F405-63FC-4827-B77E-D64513C462E1}"/>
              </a:ext>
            </a:extLst>
          </p:cNvPr>
          <p:cNvSpPr txBox="1"/>
          <p:nvPr/>
        </p:nvSpPr>
        <p:spPr>
          <a:xfrm>
            <a:off x="10135826" y="6348"/>
            <a:ext cx="205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CLASP TR Study</a:t>
            </a:r>
          </a:p>
        </p:txBody>
      </p:sp>
    </p:spTree>
    <p:extLst>
      <p:ext uri="{BB962C8B-B14F-4D97-AF65-F5344CB8AC3E}">
        <p14:creationId xmlns:p14="http://schemas.microsoft.com/office/powerpoint/2010/main" val="5688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9191C9-65DD-4174-A829-D22B1125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30" y="1113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/>
              <a:t>CEC Adjudicated Survival and Freedom from Heart Failure Hospitalization</a:t>
            </a:r>
            <a:r>
              <a:rPr lang="en-US" sz="3600" baseline="30000"/>
              <a:t>1</a:t>
            </a:r>
            <a:r>
              <a:rPr lang="en-US" sz="360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827D57-F735-40B8-8146-2D003B2A320E}"/>
              </a:ext>
            </a:extLst>
          </p:cNvPr>
          <p:cNvGrpSpPr/>
          <p:nvPr/>
        </p:nvGrpSpPr>
        <p:grpSpPr>
          <a:xfrm>
            <a:off x="1630908" y="1328460"/>
            <a:ext cx="7495675" cy="3976106"/>
            <a:chOff x="961071" y="1656688"/>
            <a:chExt cx="6768936" cy="3563375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7E856E9F-7E7E-47E9-A8C5-0CE3241205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09"/>
            <a:stretch/>
          </p:blipFill>
          <p:spPr bwMode="auto">
            <a:xfrm>
              <a:off x="961071" y="1656688"/>
              <a:ext cx="6768936" cy="3563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C690BF7-EC5C-4677-BB4D-1E86E12FD1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73" t="62378" r="2012" b="31451"/>
            <a:stretch/>
          </p:blipFill>
          <p:spPr bwMode="auto">
            <a:xfrm>
              <a:off x="5930245" y="4333298"/>
              <a:ext cx="1624502" cy="386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FABE03-14FB-426B-A991-FF2F35AEDB9B}"/>
                </a:ext>
              </a:extLst>
            </p:cNvPr>
            <p:cNvSpPr txBox="1"/>
            <p:nvPr/>
          </p:nvSpPr>
          <p:spPr>
            <a:xfrm rot="16200000">
              <a:off x="184549" y="2971518"/>
              <a:ext cx="1884478" cy="2682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/>
                <a:t>Event Free Survival (%)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3CC9716-015B-40B2-8249-C7526B81D3D3}"/>
              </a:ext>
            </a:extLst>
          </p:cNvPr>
          <p:cNvSpPr txBox="1"/>
          <p:nvPr/>
        </p:nvSpPr>
        <p:spPr>
          <a:xfrm>
            <a:off x="1655564" y="5034633"/>
            <a:ext cx="374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/>
              <a:t>At Risk</a:t>
            </a:r>
          </a:p>
          <a:p>
            <a:r>
              <a:rPr lang="en-US" sz="1200"/>
              <a:t>     </a:t>
            </a:r>
            <a:r>
              <a:rPr lang="en-US" sz="1200" b="1">
                <a:solidFill>
                  <a:srgbClr val="FF0000"/>
                </a:solidFill>
              </a:rPr>
              <a:t>Survival</a:t>
            </a:r>
          </a:p>
          <a:p>
            <a:r>
              <a:rPr lang="en-US" sz="1200" b="1" i="0">
                <a:solidFill>
                  <a:schemeClr val="accent5">
                    <a:lumMod val="75000"/>
                  </a:schemeClr>
                </a:solidFill>
              </a:rPr>
              <a:t>     Freedom </a:t>
            </a:r>
            <a:r>
              <a:rPr lang="en-US" sz="1200" b="1">
                <a:solidFill>
                  <a:schemeClr val="accent5">
                    <a:lumMod val="75000"/>
                  </a:schemeClr>
                </a:solidFill>
              </a:rPr>
              <a:t>from h</a:t>
            </a:r>
            <a:r>
              <a:rPr lang="en-US" sz="1200" b="1" i="0">
                <a:solidFill>
                  <a:schemeClr val="accent5">
                    <a:lumMod val="75000"/>
                  </a:schemeClr>
                </a:solidFill>
              </a:rPr>
              <a:t>eart failure hospitalization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F23C2-7C6D-4BBC-9BC3-09E5BFA3C90D}"/>
              </a:ext>
            </a:extLst>
          </p:cNvPr>
          <p:cNvSpPr txBox="1"/>
          <p:nvPr/>
        </p:nvSpPr>
        <p:spPr>
          <a:xfrm>
            <a:off x="5584294" y="5024614"/>
            <a:ext cx="54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i="0"/>
          </a:p>
          <a:p>
            <a:r>
              <a:rPr lang="en-US" sz="1200" b="1">
                <a:solidFill>
                  <a:srgbClr val="FF0000"/>
                </a:solidFill>
              </a:rPr>
              <a:t>55</a:t>
            </a:r>
          </a:p>
          <a:p>
            <a:r>
              <a:rPr lang="en-US" sz="1200" b="1" i="0">
                <a:solidFill>
                  <a:schemeClr val="accent5">
                    <a:lumMod val="75000"/>
                  </a:schemeClr>
                </a:solidFill>
              </a:rPr>
              <a:t>49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EC9DE2-462C-4725-B123-DFED303182E4}"/>
              </a:ext>
            </a:extLst>
          </p:cNvPr>
          <p:cNvSpPr txBox="1"/>
          <p:nvPr/>
        </p:nvSpPr>
        <p:spPr>
          <a:xfrm>
            <a:off x="8652869" y="5024614"/>
            <a:ext cx="48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i="0"/>
          </a:p>
          <a:p>
            <a:r>
              <a:rPr lang="en-US" sz="1200" b="1">
                <a:solidFill>
                  <a:srgbClr val="FF0000"/>
                </a:solidFill>
              </a:rPr>
              <a:t>49</a:t>
            </a:r>
          </a:p>
          <a:p>
            <a:r>
              <a:rPr lang="en-US" sz="1200" b="1" i="0">
                <a:solidFill>
                  <a:schemeClr val="accent5">
                    <a:lumMod val="75000"/>
                  </a:schemeClr>
                </a:solidFill>
              </a:rPr>
              <a:t>42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39EA9-7F71-4B71-8778-C7DE316C2A4D}"/>
              </a:ext>
            </a:extLst>
          </p:cNvPr>
          <p:cNvSpPr txBox="1"/>
          <p:nvPr/>
        </p:nvSpPr>
        <p:spPr>
          <a:xfrm>
            <a:off x="8370694" y="1553484"/>
            <a:ext cx="848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FF0000"/>
                </a:solidFill>
              </a:rPr>
              <a:t>88±4%</a:t>
            </a:r>
            <a:endParaRPr lang="en-US" sz="1100" b="1" baseline="3000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146812-2586-4BE1-90C6-837F68B72870}"/>
              </a:ext>
            </a:extLst>
          </p:cNvPr>
          <p:cNvSpPr txBox="1"/>
          <p:nvPr/>
        </p:nvSpPr>
        <p:spPr>
          <a:xfrm>
            <a:off x="8383676" y="2204897"/>
            <a:ext cx="848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accent5">
                    <a:lumMod val="75000"/>
                  </a:schemeClr>
                </a:solidFill>
              </a:rPr>
              <a:t>79±6%</a:t>
            </a:r>
            <a:endParaRPr lang="en-US" sz="1100" b="1" baseline="30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D49FF0-C589-43CE-8443-A4B25562F436}"/>
              </a:ext>
            </a:extLst>
          </p:cNvPr>
          <p:cNvSpPr txBox="1"/>
          <p:nvPr/>
        </p:nvSpPr>
        <p:spPr>
          <a:xfrm>
            <a:off x="5182062" y="1356059"/>
            <a:ext cx="848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FF0000"/>
                </a:solidFill>
              </a:rPr>
              <a:t>97±2%</a:t>
            </a:r>
            <a:endParaRPr lang="en-US" sz="1100" b="1" baseline="3000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6F183-5779-4199-A5CD-C67885EC5673}"/>
              </a:ext>
            </a:extLst>
          </p:cNvPr>
          <p:cNvSpPr txBox="1"/>
          <p:nvPr/>
        </p:nvSpPr>
        <p:spPr>
          <a:xfrm>
            <a:off x="5187168" y="1874251"/>
            <a:ext cx="848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accent5">
                    <a:lumMod val="75000"/>
                  </a:schemeClr>
                </a:solidFill>
              </a:rPr>
              <a:t>88±4%</a:t>
            </a:r>
            <a:endParaRPr lang="en-US" sz="1100" b="1" baseline="30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832ECB-F7E6-4E77-B30D-0F0EA979235A}"/>
              </a:ext>
            </a:extLst>
          </p:cNvPr>
          <p:cNvSpPr txBox="1"/>
          <p:nvPr/>
        </p:nvSpPr>
        <p:spPr>
          <a:xfrm>
            <a:off x="3804512" y="6209279"/>
            <a:ext cx="4848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>
                <a:solidFill>
                  <a:schemeClr val="bg1"/>
                </a:solidFill>
              </a:rPr>
              <a:t>1</a:t>
            </a:r>
            <a:r>
              <a:rPr lang="en-US" sz="1000">
                <a:solidFill>
                  <a:schemeClr val="bg1"/>
                </a:solidFill>
              </a:rPr>
              <a:t>Kaplan-Meier analysis estimate ± std error</a:t>
            </a:r>
          </a:p>
          <a:p>
            <a:endParaRPr lang="en-US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152411-6624-4B5C-8A36-D072C858A994}"/>
              </a:ext>
            </a:extLst>
          </p:cNvPr>
          <p:cNvSpPr txBox="1"/>
          <p:nvPr/>
        </p:nvSpPr>
        <p:spPr>
          <a:xfrm>
            <a:off x="10135826" y="6348"/>
            <a:ext cx="205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CLASP TR Study</a:t>
            </a:r>
          </a:p>
        </p:txBody>
      </p:sp>
    </p:spTree>
    <p:extLst>
      <p:ext uri="{BB962C8B-B14F-4D97-AF65-F5344CB8AC3E}">
        <p14:creationId xmlns:p14="http://schemas.microsoft.com/office/powerpoint/2010/main" val="2805574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dwards 2015">
    <a:dk1>
      <a:srgbClr val="000000"/>
    </a:dk1>
    <a:lt1>
      <a:srgbClr val="FFFFFF"/>
    </a:lt1>
    <a:dk2>
      <a:srgbClr val="94A596"/>
    </a:dk2>
    <a:lt2>
      <a:srgbClr val="A4BCC2"/>
    </a:lt2>
    <a:accent1>
      <a:srgbClr val="C8102E"/>
    </a:accent1>
    <a:accent2>
      <a:srgbClr val="898D8D"/>
    </a:accent2>
    <a:accent3>
      <a:srgbClr val="982E2F"/>
    </a:accent3>
    <a:accent4>
      <a:srgbClr val="CEB888"/>
    </a:accent4>
    <a:accent5>
      <a:srgbClr val="611D4B"/>
    </a:accent5>
    <a:accent6>
      <a:srgbClr val="505759"/>
    </a:accent6>
    <a:hlink>
      <a:srgbClr val="C8102E"/>
    </a:hlink>
    <a:folHlink>
      <a:srgbClr val="C8102E"/>
    </a:folHlink>
  </a:clrScheme>
  <a:fontScheme name="Edwards 201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dwards 2015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  <a:ln w="25400" cap="sq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190500" dist="63500" dir="2700000" algn="br" rotWithShape="0">
            <a:srgbClr val="000000">
              <a:alpha val="40000"/>
            </a:srgbClr>
          </a:outerShdw>
        </a:effectLst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3.xml><?xml version="1.0" encoding="utf-8"?>
<a:themeOverride xmlns:a="http://schemas.openxmlformats.org/drawingml/2006/main">
  <a:clrScheme name="Edwards 2015">
    <a:dk1>
      <a:srgbClr val="000000"/>
    </a:dk1>
    <a:lt1>
      <a:srgbClr val="FFFFFF"/>
    </a:lt1>
    <a:dk2>
      <a:srgbClr val="94A596"/>
    </a:dk2>
    <a:lt2>
      <a:srgbClr val="A4BCC2"/>
    </a:lt2>
    <a:accent1>
      <a:srgbClr val="C8102E"/>
    </a:accent1>
    <a:accent2>
      <a:srgbClr val="898D8D"/>
    </a:accent2>
    <a:accent3>
      <a:srgbClr val="982E2F"/>
    </a:accent3>
    <a:accent4>
      <a:srgbClr val="CEB888"/>
    </a:accent4>
    <a:accent5>
      <a:srgbClr val="611D4B"/>
    </a:accent5>
    <a:accent6>
      <a:srgbClr val="505759"/>
    </a:accent6>
    <a:hlink>
      <a:srgbClr val="C8102E"/>
    </a:hlink>
    <a:folHlink>
      <a:srgbClr val="C8102E"/>
    </a:folHlink>
  </a:clrScheme>
  <a:fontScheme name="Edwards 201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dwards 2015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  <a:ln w="25400" cap="sq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190500" dist="63500" dir="2700000" algn="br" rotWithShape="0">
            <a:srgbClr val="000000">
              <a:alpha val="40000"/>
            </a:srgbClr>
          </a:outerShdw>
        </a:effectLst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dwards 2015">
    <a:dk1>
      <a:srgbClr val="000000"/>
    </a:dk1>
    <a:lt1>
      <a:srgbClr val="FFFFFF"/>
    </a:lt1>
    <a:dk2>
      <a:srgbClr val="94A596"/>
    </a:dk2>
    <a:lt2>
      <a:srgbClr val="A4BCC2"/>
    </a:lt2>
    <a:accent1>
      <a:srgbClr val="C8102E"/>
    </a:accent1>
    <a:accent2>
      <a:srgbClr val="898D8D"/>
    </a:accent2>
    <a:accent3>
      <a:srgbClr val="982E2F"/>
    </a:accent3>
    <a:accent4>
      <a:srgbClr val="CEB888"/>
    </a:accent4>
    <a:accent5>
      <a:srgbClr val="611D4B"/>
    </a:accent5>
    <a:accent6>
      <a:srgbClr val="505759"/>
    </a:accent6>
    <a:hlink>
      <a:srgbClr val="C8102E"/>
    </a:hlink>
    <a:folHlink>
      <a:srgbClr val="C8102E"/>
    </a:folHlink>
  </a:clrScheme>
  <a:fontScheme name="Edwards 201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dwards 2015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  <a:ln w="25400" cap="sq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190500" dist="63500" dir="2700000" algn="br" rotWithShape="0">
            <a:srgbClr val="000000">
              <a:alpha val="40000"/>
            </a:srgbClr>
          </a:outerShdw>
        </a:effectLst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6.xml><?xml version="1.0" encoding="utf-8"?>
<a:themeOverride xmlns:a="http://schemas.openxmlformats.org/drawingml/2006/main">
  <a:clrScheme name="Edwards 2015">
    <a:dk1>
      <a:srgbClr val="000000"/>
    </a:dk1>
    <a:lt1>
      <a:srgbClr val="FFFFFF"/>
    </a:lt1>
    <a:dk2>
      <a:srgbClr val="94A596"/>
    </a:dk2>
    <a:lt2>
      <a:srgbClr val="A4BCC2"/>
    </a:lt2>
    <a:accent1>
      <a:srgbClr val="C8102E"/>
    </a:accent1>
    <a:accent2>
      <a:srgbClr val="898D8D"/>
    </a:accent2>
    <a:accent3>
      <a:srgbClr val="982E2F"/>
    </a:accent3>
    <a:accent4>
      <a:srgbClr val="CEB888"/>
    </a:accent4>
    <a:accent5>
      <a:srgbClr val="611D4B"/>
    </a:accent5>
    <a:accent6>
      <a:srgbClr val="505759"/>
    </a:accent6>
    <a:hlink>
      <a:srgbClr val="C8102E"/>
    </a:hlink>
    <a:folHlink>
      <a:srgbClr val="C8102E"/>
    </a:folHlink>
  </a:clrScheme>
  <a:fontScheme name="Edwards 201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dwards 2015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  <a:ln w="25400" cap="sq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190500" dist="63500" dir="2700000" algn="br" rotWithShape="0">
            <a:srgbClr val="000000">
              <a:alpha val="40000"/>
            </a:srgbClr>
          </a:outerShdw>
        </a:effectLst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276399b-d0bd-4a49-b11a-299339b42e74">
      <UserInfo>
        <DisplayName>Ann Krzmarzick</DisplayName>
        <AccountId>629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49DB249F9D24FB0FBB5825D4163F0" ma:contentTypeVersion="12" ma:contentTypeDescription="Create a new document." ma:contentTypeScope="" ma:versionID="85ae12db377ffd30cbae71230d1829f1">
  <xsd:schema xmlns:xsd="http://www.w3.org/2001/XMLSchema" xmlns:xs="http://www.w3.org/2001/XMLSchema" xmlns:p="http://schemas.microsoft.com/office/2006/metadata/properties" xmlns:ns2="f666b844-45a2-4115-9b3e-dbb80fe41f73" xmlns:ns3="a276399b-d0bd-4a49-b11a-299339b42e74" targetNamespace="http://schemas.microsoft.com/office/2006/metadata/properties" ma:root="true" ma:fieldsID="97a8cb7859b7b2e1f3a74648fb6748eb" ns2:_="" ns3:_="">
    <xsd:import namespace="f666b844-45a2-4115-9b3e-dbb80fe41f73"/>
    <xsd:import namespace="a276399b-d0bd-4a49-b11a-299339b42e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6b844-45a2-4115-9b3e-dbb80fe41f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6399b-d0bd-4a49-b11a-299339b42e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5BEC66-0A24-4BBE-946B-9F0D4FEC5CFE}">
  <ds:schemaRefs>
    <ds:schemaRef ds:uri="a276399b-d0bd-4a49-b11a-299339b42e74"/>
    <ds:schemaRef ds:uri="f666b844-45a2-4115-9b3e-dbb80fe41f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1A27C2-C3A6-4BAB-ABD6-B928D393C8DF}">
  <ds:schemaRefs>
    <ds:schemaRef ds:uri="a276399b-d0bd-4a49-b11a-299339b42e74"/>
    <ds:schemaRef ds:uri="f666b844-45a2-4115-9b3e-dbb80fe41f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A663253-379F-424A-8739-FC5AB80626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Office Theme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Speaker Disclosures </vt:lpstr>
      <vt:lpstr>Tricuspid Regurgitation Challenges</vt:lpstr>
      <vt:lpstr>PASCAL Repair System for Tricuspid Regurgitation </vt:lpstr>
      <vt:lpstr>CLASP TR Study Overview</vt:lpstr>
      <vt:lpstr>PowerPoint Presentation</vt:lpstr>
      <vt:lpstr>Device and Procedural Success</vt:lpstr>
      <vt:lpstr>Major Adverse Events (30 Days, 1 Year)</vt:lpstr>
      <vt:lpstr>CEC Adjudicated Survival and Freedom from Heart Failure Hospitalization1 </vt:lpstr>
      <vt:lpstr>TR Reduction at One Year</vt:lpstr>
      <vt:lpstr>Clinical, Functional, and Quality of Life at One Year</vt:lpstr>
      <vt:lpstr>RV Remodeling by Core Lab1 at One Year</vt:lpstr>
      <vt:lpstr>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James</dc:creator>
  <cp:revision>1</cp:revision>
  <dcterms:created xsi:type="dcterms:W3CDTF">2021-01-20T00:44:10Z</dcterms:created>
  <dcterms:modified xsi:type="dcterms:W3CDTF">2022-03-28T17:15:50Z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0x0101003BF49DB249F9D24FB0FBB5825D4163F0</vt:lpwstr>
  </property>
</Properties>
</file>